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4630400" cy="8229600"/>
  <p:notesSz cx="8229600" cy="14630400"/>
  <p:embeddedFontLst>
    <p:embeddedFont>
      <p:font typeface="Calibri" panose="020F0502020204030204" pitchFamily="34" charset="0"/>
      <p:regular r:id="rId34"/>
      <p:bold r:id="rId35"/>
      <p:italic r:id="rId36"/>
      <p:boldItalic r:id="rId37"/>
    </p:embeddedFont>
    <p:embeddedFont>
      <p:font typeface="Nobile" panose="020B0604020202020204" charset="0"/>
      <p:regular r:id="rId38"/>
    </p:embeddedFont>
    <p:embeddedFont>
      <p:font typeface="Corben"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0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40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520785"/>
            <a:ext cx="10724198"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VASAI BRANCH (WIRC)TOPIC: Valuation and Tax Jurisprudence</a:t>
            </a:r>
            <a:endParaRPr lang="en-US" sz="4450" dirty="0"/>
          </a:p>
        </p:txBody>
      </p:sp>
      <p:sp>
        <p:nvSpPr>
          <p:cNvPr id="3" name="Text 1"/>
          <p:cNvSpPr/>
          <p:nvPr/>
        </p:nvSpPr>
        <p:spPr>
          <a:xfrm>
            <a:off x="793790" y="350531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GAURANG SHAH</a:t>
            </a:r>
            <a:endParaRPr lang="en-US" sz="4450" dirty="0"/>
          </a:p>
        </p:txBody>
      </p:sp>
      <p:sp>
        <p:nvSpPr>
          <p:cNvPr id="4" name="Text 2"/>
          <p:cNvSpPr/>
          <p:nvPr/>
        </p:nvSpPr>
        <p:spPr>
          <a:xfrm>
            <a:off x="793790" y="4440912"/>
            <a:ext cx="6244709"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Chartered Accountant and</a:t>
            </a:r>
            <a:endParaRPr lang="en-US" sz="1750" dirty="0"/>
          </a:p>
        </p:txBody>
      </p:sp>
      <p:sp>
        <p:nvSpPr>
          <p:cNvPr id="5" name="Text 3"/>
          <p:cNvSpPr/>
          <p:nvPr/>
        </p:nvSpPr>
        <p:spPr>
          <a:xfrm>
            <a:off x="793790" y="5007888"/>
            <a:ext cx="6244709"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registered valuer</a:t>
            </a:r>
            <a:endParaRPr lang="en-US" sz="1750" dirty="0"/>
          </a:p>
        </p:txBody>
      </p:sp>
      <p:sp>
        <p:nvSpPr>
          <p:cNvPr id="6" name="Text 4"/>
          <p:cNvSpPr/>
          <p:nvPr/>
        </p:nvSpPr>
        <p:spPr>
          <a:xfrm>
            <a:off x="793790" y="5574863"/>
            <a:ext cx="6244709"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9833237709</a:t>
            </a:r>
            <a:endParaRPr lang="en-US" sz="1750" dirty="0"/>
          </a:p>
        </p:txBody>
      </p:sp>
      <p:sp>
        <p:nvSpPr>
          <p:cNvPr id="7" name="Text 5"/>
          <p:cNvSpPr/>
          <p:nvPr/>
        </p:nvSpPr>
        <p:spPr>
          <a:xfrm>
            <a:off x="793790" y="6141839"/>
            <a:ext cx="6244709" cy="362903"/>
          </a:xfrm>
          <a:prstGeom prst="rect">
            <a:avLst/>
          </a:prstGeom>
          <a:noFill/>
          <a:ln/>
        </p:spPr>
        <p:txBody>
          <a:bodyPr wrap="none" lIns="0" tIns="0" rIns="0" bIns="0" rtlCol="0" anchor="t"/>
          <a:lstStyle/>
          <a:p>
            <a:pPr marL="0" indent="0" algn="l">
              <a:lnSpc>
                <a:spcPts val="2850"/>
              </a:lnSpc>
              <a:buNone/>
            </a:pPr>
            <a:r>
              <a:rPr lang="en-US" sz="1750" b="1" dirty="0">
                <a:solidFill>
                  <a:srgbClr val="404155"/>
                </a:solidFill>
                <a:latin typeface="Nobile" pitchFamily="34" charset="0"/>
                <a:ea typeface="Nobile" pitchFamily="34" charset="-122"/>
                <a:cs typeface="Nobile" pitchFamily="34" charset="-120"/>
              </a:rPr>
              <a:t>Gaurang@vgrsandassociates.com</a:t>
            </a:r>
            <a:endParaRPr lang="en-US" sz="1750" dirty="0"/>
          </a:p>
        </p:txBody>
      </p:sp>
      <p:pic>
        <p:nvPicPr>
          <p:cNvPr id="8" name="Image 0" descr="preencoded.png"/>
          <p:cNvPicPr>
            <a:picLocks noChangeAspect="1"/>
          </p:cNvPicPr>
          <p:nvPr/>
        </p:nvPicPr>
        <p:blipFill>
          <a:blip r:embed="rId3"/>
          <a:stretch>
            <a:fillRect/>
          </a:stretch>
        </p:blipFill>
        <p:spPr>
          <a:xfrm>
            <a:off x="7599521" y="3533656"/>
            <a:ext cx="3629144" cy="2032278"/>
          </a:xfrm>
          <a:prstGeom prst="rect">
            <a:avLst/>
          </a:prstGeom>
        </p:spPr>
      </p:pic>
      <p:sp>
        <p:nvSpPr>
          <p:cNvPr id="9" name="Rectangle 8">
            <a:extLst>
              <a:ext uri="{FF2B5EF4-FFF2-40B4-BE49-F238E27FC236}">
                <a16:creationId xmlns:a16="http://schemas.microsoft.com/office/drawing/2014/main" id="{6CDCBB9D-1291-2D48-A4D3-335A38F3EB4D}"/>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957388"/>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2756892"/>
            <a:ext cx="4676061"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Indian Accounting Standards</a:t>
            </a:r>
            <a:endParaRPr lang="en-US" sz="2650" dirty="0"/>
          </a:p>
        </p:txBody>
      </p:sp>
      <p:sp>
        <p:nvSpPr>
          <p:cNvPr id="4" name="Text 2"/>
          <p:cNvSpPr/>
          <p:nvPr/>
        </p:nvSpPr>
        <p:spPr>
          <a:xfrm>
            <a:off x="793790" y="352234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IND AS 113 – Fair Value Measurements</a:t>
            </a:r>
            <a:endParaRPr lang="en-US" sz="1750" dirty="0"/>
          </a:p>
        </p:txBody>
      </p:sp>
      <p:sp>
        <p:nvSpPr>
          <p:cNvPr id="5" name="Text 3"/>
          <p:cNvSpPr/>
          <p:nvPr/>
        </p:nvSpPr>
        <p:spPr>
          <a:xfrm>
            <a:off x="793790" y="396454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IND AS 103 – Business Combination</a:t>
            </a:r>
            <a:endParaRPr lang="en-US" sz="1750" dirty="0"/>
          </a:p>
        </p:txBody>
      </p:sp>
      <p:sp>
        <p:nvSpPr>
          <p:cNvPr id="6" name="Text 4"/>
          <p:cNvSpPr/>
          <p:nvPr/>
        </p:nvSpPr>
        <p:spPr>
          <a:xfrm>
            <a:off x="793790" y="440674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IND AS 36 - Impairment of Assets</a:t>
            </a:r>
            <a:endParaRPr lang="en-US" sz="1750" dirty="0"/>
          </a:p>
        </p:txBody>
      </p:sp>
      <p:sp>
        <p:nvSpPr>
          <p:cNvPr id="7" name="Text 5"/>
          <p:cNvSpPr/>
          <p:nvPr/>
        </p:nvSpPr>
        <p:spPr>
          <a:xfrm>
            <a:off x="793790" y="484893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IND AS 109 – Financial Instruments</a:t>
            </a:r>
            <a:endParaRPr lang="en-US" sz="1750" dirty="0"/>
          </a:p>
        </p:txBody>
      </p:sp>
      <p:sp>
        <p:nvSpPr>
          <p:cNvPr id="8" name="Text 6"/>
          <p:cNvSpPr/>
          <p:nvPr/>
        </p:nvSpPr>
        <p:spPr>
          <a:xfrm>
            <a:off x="793790" y="529113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IND AS 102 – Share- Based Payments</a:t>
            </a:r>
            <a:endParaRPr lang="en-US" sz="1750" dirty="0"/>
          </a:p>
        </p:txBody>
      </p:sp>
      <p:sp>
        <p:nvSpPr>
          <p:cNvPr id="9" name="Text 7"/>
          <p:cNvSpPr/>
          <p:nvPr/>
        </p:nvSpPr>
        <p:spPr>
          <a:xfrm>
            <a:off x="793790" y="5909191"/>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Who can perform – Registered Valuer (IBBI)</a:t>
            </a:r>
            <a:endParaRPr lang="en-US" sz="1750" dirty="0"/>
          </a:p>
        </p:txBody>
      </p:sp>
      <p:sp>
        <p:nvSpPr>
          <p:cNvPr id="10" name="Rectangle 9">
            <a:extLst>
              <a:ext uri="{FF2B5EF4-FFF2-40B4-BE49-F238E27FC236}">
                <a16:creationId xmlns:a16="http://schemas.microsoft.com/office/drawing/2014/main" id="{9FE789D7-4894-7AFC-D4CC-21D2E93801F0}"/>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325886"/>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3125391"/>
            <a:ext cx="6108144"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Insolvency and Bankruptcy Code, 2016</a:t>
            </a:r>
            <a:endParaRPr lang="en-US" sz="2650" dirty="0"/>
          </a:p>
        </p:txBody>
      </p:sp>
      <p:sp>
        <p:nvSpPr>
          <p:cNvPr id="4" name="Text 2"/>
          <p:cNvSpPr/>
          <p:nvPr/>
        </p:nvSpPr>
        <p:spPr>
          <a:xfrm>
            <a:off x="793790" y="389084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Corporate Insolvency Resolution Process</a:t>
            </a:r>
            <a:endParaRPr lang="en-US" sz="1750" dirty="0"/>
          </a:p>
        </p:txBody>
      </p:sp>
      <p:sp>
        <p:nvSpPr>
          <p:cNvPr id="5" name="Text 3"/>
          <p:cNvSpPr/>
          <p:nvPr/>
        </p:nvSpPr>
        <p:spPr>
          <a:xfrm>
            <a:off x="793790" y="433304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Liquidation Process</a:t>
            </a:r>
            <a:endParaRPr lang="en-US" sz="1750" dirty="0"/>
          </a:p>
        </p:txBody>
      </p:sp>
      <p:sp>
        <p:nvSpPr>
          <p:cNvPr id="6" name="Text 4"/>
          <p:cNvSpPr/>
          <p:nvPr/>
        </p:nvSpPr>
        <p:spPr>
          <a:xfrm>
            <a:off x="793790" y="477524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Fraudulent Transaction</a:t>
            </a:r>
            <a:endParaRPr lang="en-US" sz="1750" dirty="0"/>
          </a:p>
        </p:txBody>
      </p:sp>
      <p:sp>
        <p:nvSpPr>
          <p:cNvPr id="7" name="Text 5"/>
          <p:cNvSpPr/>
          <p:nvPr/>
        </p:nvSpPr>
        <p:spPr>
          <a:xfrm>
            <a:off x="793790" y="5478304"/>
            <a:ext cx="6885861"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Who can perform – Registered Valuer (IBBI)</a:t>
            </a:r>
            <a:endParaRPr lang="en-US" sz="2650" dirty="0"/>
          </a:p>
        </p:txBody>
      </p:sp>
      <p:sp>
        <p:nvSpPr>
          <p:cNvPr id="8" name="Rectangle 7">
            <a:extLst>
              <a:ext uri="{FF2B5EF4-FFF2-40B4-BE49-F238E27FC236}">
                <a16:creationId xmlns:a16="http://schemas.microsoft.com/office/drawing/2014/main" id="{06973E2A-708F-AE9B-567F-E487CE4C1012}"/>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72120"/>
            <a:ext cx="8532257" cy="673418"/>
          </a:xfrm>
          <a:prstGeom prst="rect">
            <a:avLst/>
          </a:prstGeom>
          <a:noFill/>
          <a:ln/>
        </p:spPr>
        <p:txBody>
          <a:bodyPr wrap="none" lIns="0" tIns="0" rIns="0" bIns="0" rtlCol="0" anchor="t"/>
          <a:lstStyle/>
          <a:p>
            <a:pPr marL="0" indent="0" algn="l">
              <a:lnSpc>
                <a:spcPts val="5300"/>
              </a:lnSpc>
              <a:buNone/>
            </a:pPr>
            <a:r>
              <a:rPr lang="en-US" sz="4200" dirty="0">
                <a:solidFill>
                  <a:srgbClr val="1B1B27"/>
                </a:solidFill>
                <a:latin typeface="Corben" pitchFamily="34" charset="0"/>
                <a:ea typeface="Corben" pitchFamily="34" charset="-122"/>
                <a:cs typeface="Corben" pitchFamily="34" charset="-120"/>
              </a:rPr>
              <a:t>FMV UNDER DIFFERENT ACTS</a:t>
            </a:r>
            <a:endParaRPr lang="en-US" sz="4200" dirty="0"/>
          </a:p>
        </p:txBody>
      </p:sp>
      <p:sp>
        <p:nvSpPr>
          <p:cNvPr id="3" name="Shape 1"/>
          <p:cNvSpPr/>
          <p:nvPr/>
        </p:nvSpPr>
        <p:spPr>
          <a:xfrm>
            <a:off x="793790" y="1876425"/>
            <a:ext cx="13042821" cy="5580936"/>
          </a:xfrm>
          <a:prstGeom prst="roundRect">
            <a:avLst>
              <a:gd name="adj" fmla="val 1622"/>
            </a:avLst>
          </a:prstGeom>
          <a:noFill/>
          <a:ln w="7620">
            <a:solidFill>
              <a:srgbClr val="000000">
                <a:alpha val="8000"/>
              </a:srgbClr>
            </a:solidFill>
            <a:prstDash val="solid"/>
          </a:ln>
        </p:spPr>
      </p:sp>
      <p:sp>
        <p:nvSpPr>
          <p:cNvPr id="4" name="Shape 2"/>
          <p:cNvSpPr/>
          <p:nvPr/>
        </p:nvSpPr>
        <p:spPr>
          <a:xfrm>
            <a:off x="801410" y="1884045"/>
            <a:ext cx="13027581" cy="618411"/>
          </a:xfrm>
          <a:prstGeom prst="rect">
            <a:avLst/>
          </a:prstGeom>
          <a:solidFill>
            <a:srgbClr val="FFFFFF">
              <a:alpha val="4000"/>
            </a:srgbClr>
          </a:solidFill>
          <a:ln/>
        </p:spPr>
      </p:sp>
      <p:sp>
        <p:nvSpPr>
          <p:cNvPr id="5" name="Text 3"/>
          <p:cNvSpPr/>
          <p:nvPr/>
        </p:nvSpPr>
        <p:spPr>
          <a:xfrm>
            <a:off x="1016794" y="2020848"/>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ACTS</a:t>
            </a:r>
            <a:endParaRPr lang="en-US" sz="1650" dirty="0"/>
          </a:p>
        </p:txBody>
      </p:sp>
      <p:sp>
        <p:nvSpPr>
          <p:cNvPr id="6" name="Text 4"/>
          <p:cNvSpPr/>
          <p:nvPr/>
        </p:nvSpPr>
        <p:spPr>
          <a:xfrm>
            <a:off x="7534394" y="2020848"/>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FMV Principle</a:t>
            </a:r>
            <a:endParaRPr lang="en-US" sz="1650" dirty="0"/>
          </a:p>
        </p:txBody>
      </p:sp>
      <p:sp>
        <p:nvSpPr>
          <p:cNvPr id="7" name="Shape 5"/>
          <p:cNvSpPr/>
          <p:nvPr/>
        </p:nvSpPr>
        <p:spPr>
          <a:xfrm>
            <a:off x="801410" y="2502456"/>
            <a:ext cx="13027581" cy="618411"/>
          </a:xfrm>
          <a:prstGeom prst="rect">
            <a:avLst/>
          </a:prstGeom>
          <a:solidFill>
            <a:srgbClr val="000000">
              <a:alpha val="4000"/>
            </a:srgbClr>
          </a:solidFill>
          <a:ln/>
        </p:spPr>
      </p:sp>
      <p:sp>
        <p:nvSpPr>
          <p:cNvPr id="8" name="Text 6"/>
          <p:cNvSpPr/>
          <p:nvPr/>
        </p:nvSpPr>
        <p:spPr>
          <a:xfrm>
            <a:off x="1016794" y="2639258"/>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Companies Act</a:t>
            </a:r>
            <a:endParaRPr lang="en-US" sz="1650" dirty="0"/>
          </a:p>
        </p:txBody>
      </p:sp>
      <p:sp>
        <p:nvSpPr>
          <p:cNvPr id="9" name="Text 7"/>
          <p:cNvSpPr/>
          <p:nvPr/>
        </p:nvSpPr>
        <p:spPr>
          <a:xfrm>
            <a:off x="7534394" y="2639258"/>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Open Market Value</a:t>
            </a:r>
            <a:endParaRPr lang="en-US" sz="1650" dirty="0"/>
          </a:p>
        </p:txBody>
      </p:sp>
      <p:sp>
        <p:nvSpPr>
          <p:cNvPr id="10" name="Shape 8"/>
          <p:cNvSpPr/>
          <p:nvPr/>
        </p:nvSpPr>
        <p:spPr>
          <a:xfrm>
            <a:off x="801410" y="3120866"/>
            <a:ext cx="13027581" cy="618411"/>
          </a:xfrm>
          <a:prstGeom prst="rect">
            <a:avLst/>
          </a:prstGeom>
          <a:solidFill>
            <a:srgbClr val="FFFFFF">
              <a:alpha val="4000"/>
            </a:srgbClr>
          </a:solidFill>
          <a:ln/>
        </p:spPr>
      </p:sp>
      <p:sp>
        <p:nvSpPr>
          <p:cNvPr id="11" name="Text 9"/>
          <p:cNvSpPr/>
          <p:nvPr/>
        </p:nvSpPr>
        <p:spPr>
          <a:xfrm>
            <a:off x="1016794" y="3257669"/>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FEMA</a:t>
            </a:r>
            <a:endParaRPr lang="en-US" sz="1650" dirty="0"/>
          </a:p>
        </p:txBody>
      </p:sp>
      <p:sp>
        <p:nvSpPr>
          <p:cNvPr id="12" name="Text 10"/>
          <p:cNvSpPr/>
          <p:nvPr/>
        </p:nvSpPr>
        <p:spPr>
          <a:xfrm>
            <a:off x="7534394" y="3257669"/>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Open Market Value</a:t>
            </a:r>
            <a:endParaRPr lang="en-US" sz="1650" dirty="0"/>
          </a:p>
        </p:txBody>
      </p:sp>
      <p:sp>
        <p:nvSpPr>
          <p:cNvPr id="13" name="Shape 11"/>
          <p:cNvSpPr/>
          <p:nvPr/>
        </p:nvSpPr>
        <p:spPr>
          <a:xfrm>
            <a:off x="801410" y="3739277"/>
            <a:ext cx="13027581" cy="618411"/>
          </a:xfrm>
          <a:prstGeom prst="rect">
            <a:avLst/>
          </a:prstGeom>
          <a:solidFill>
            <a:srgbClr val="000000">
              <a:alpha val="4000"/>
            </a:srgbClr>
          </a:solidFill>
          <a:ln/>
        </p:spPr>
      </p:sp>
      <p:sp>
        <p:nvSpPr>
          <p:cNvPr id="14" name="Text 12"/>
          <p:cNvSpPr/>
          <p:nvPr/>
        </p:nvSpPr>
        <p:spPr>
          <a:xfrm>
            <a:off x="1016794" y="3876080"/>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IND AS</a:t>
            </a:r>
            <a:endParaRPr lang="en-US" sz="1650" dirty="0"/>
          </a:p>
        </p:txBody>
      </p:sp>
      <p:sp>
        <p:nvSpPr>
          <p:cNvPr id="15" name="Text 13"/>
          <p:cNvSpPr/>
          <p:nvPr/>
        </p:nvSpPr>
        <p:spPr>
          <a:xfrm>
            <a:off x="7534394" y="3876080"/>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Fair Value</a:t>
            </a:r>
            <a:endParaRPr lang="en-US" sz="1650" dirty="0"/>
          </a:p>
        </p:txBody>
      </p:sp>
      <p:sp>
        <p:nvSpPr>
          <p:cNvPr id="16" name="Shape 14"/>
          <p:cNvSpPr/>
          <p:nvPr/>
        </p:nvSpPr>
        <p:spPr>
          <a:xfrm>
            <a:off x="801410" y="4357688"/>
            <a:ext cx="13027581" cy="618411"/>
          </a:xfrm>
          <a:prstGeom prst="rect">
            <a:avLst/>
          </a:prstGeom>
          <a:solidFill>
            <a:srgbClr val="FFFFFF">
              <a:alpha val="4000"/>
            </a:srgbClr>
          </a:solidFill>
          <a:ln/>
        </p:spPr>
      </p:sp>
      <p:sp>
        <p:nvSpPr>
          <p:cNvPr id="17" name="Text 15"/>
          <p:cNvSpPr/>
          <p:nvPr/>
        </p:nvSpPr>
        <p:spPr>
          <a:xfrm>
            <a:off x="1016794" y="4494490"/>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Income Tax Act</a:t>
            </a:r>
            <a:endParaRPr lang="en-US" sz="1650" dirty="0"/>
          </a:p>
        </p:txBody>
      </p:sp>
      <p:sp>
        <p:nvSpPr>
          <p:cNvPr id="18" name="Text 16"/>
          <p:cNvSpPr/>
          <p:nvPr/>
        </p:nvSpPr>
        <p:spPr>
          <a:xfrm>
            <a:off x="7534394" y="4494490"/>
            <a:ext cx="6079212" cy="344805"/>
          </a:xfrm>
          <a:prstGeom prst="rect">
            <a:avLst/>
          </a:prstGeom>
          <a:noFill/>
          <a:ln/>
        </p:spPr>
        <p:txBody>
          <a:bodyPr wrap="none" lIns="0" tIns="0" rIns="0" bIns="0" rtlCol="0" anchor="t"/>
          <a:lstStyle/>
          <a:p>
            <a:pPr marL="0" indent="0" algn="l">
              <a:lnSpc>
                <a:spcPts val="2700"/>
              </a:lnSpc>
              <a:buNone/>
            </a:pPr>
            <a:endParaRPr lang="en-US" sz="1650" dirty="0"/>
          </a:p>
        </p:txBody>
      </p:sp>
      <p:sp>
        <p:nvSpPr>
          <p:cNvPr id="19" name="Shape 17"/>
          <p:cNvSpPr/>
          <p:nvPr/>
        </p:nvSpPr>
        <p:spPr>
          <a:xfrm>
            <a:off x="801410" y="4976098"/>
            <a:ext cx="13027581" cy="618411"/>
          </a:xfrm>
          <a:prstGeom prst="rect">
            <a:avLst/>
          </a:prstGeom>
          <a:solidFill>
            <a:srgbClr val="000000">
              <a:alpha val="4000"/>
            </a:srgbClr>
          </a:solidFill>
          <a:ln/>
        </p:spPr>
      </p:sp>
      <p:sp>
        <p:nvSpPr>
          <p:cNvPr id="20" name="Text 18"/>
          <p:cNvSpPr/>
          <p:nvPr/>
        </p:nvSpPr>
        <p:spPr>
          <a:xfrm>
            <a:off x="1016794" y="5112901"/>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 Quoted Equity Shares</a:t>
            </a:r>
            <a:endParaRPr lang="en-US" sz="1650" dirty="0"/>
          </a:p>
        </p:txBody>
      </p:sp>
      <p:sp>
        <p:nvSpPr>
          <p:cNvPr id="21" name="Text 19"/>
          <p:cNvSpPr/>
          <p:nvPr/>
        </p:nvSpPr>
        <p:spPr>
          <a:xfrm>
            <a:off x="7534394" y="5112901"/>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Transaction Value</a:t>
            </a:r>
            <a:endParaRPr lang="en-US" sz="1650" dirty="0"/>
          </a:p>
        </p:txBody>
      </p:sp>
      <p:sp>
        <p:nvSpPr>
          <p:cNvPr id="22" name="Shape 20"/>
          <p:cNvSpPr/>
          <p:nvPr/>
        </p:nvSpPr>
        <p:spPr>
          <a:xfrm>
            <a:off x="801410" y="5594509"/>
            <a:ext cx="13027581" cy="618411"/>
          </a:xfrm>
          <a:prstGeom prst="rect">
            <a:avLst/>
          </a:prstGeom>
          <a:solidFill>
            <a:srgbClr val="FFFFFF">
              <a:alpha val="4000"/>
            </a:srgbClr>
          </a:solidFill>
          <a:ln/>
        </p:spPr>
      </p:sp>
      <p:sp>
        <p:nvSpPr>
          <p:cNvPr id="23" name="Text 21"/>
          <p:cNvSpPr/>
          <p:nvPr/>
        </p:nvSpPr>
        <p:spPr>
          <a:xfrm>
            <a:off x="1016794" y="5731312"/>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 Unquoted Equity Shares</a:t>
            </a:r>
            <a:endParaRPr lang="en-US" sz="1650" dirty="0"/>
          </a:p>
        </p:txBody>
      </p:sp>
      <p:sp>
        <p:nvSpPr>
          <p:cNvPr id="24" name="Text 22"/>
          <p:cNvSpPr/>
          <p:nvPr/>
        </p:nvSpPr>
        <p:spPr>
          <a:xfrm>
            <a:off x="7534394" y="5731312"/>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Rule 11UA (Adjusted NAV)</a:t>
            </a:r>
            <a:endParaRPr lang="en-US" sz="1650" dirty="0"/>
          </a:p>
        </p:txBody>
      </p:sp>
      <p:sp>
        <p:nvSpPr>
          <p:cNvPr id="25" name="Shape 23"/>
          <p:cNvSpPr/>
          <p:nvPr/>
        </p:nvSpPr>
        <p:spPr>
          <a:xfrm>
            <a:off x="801410" y="6212919"/>
            <a:ext cx="13027581" cy="618411"/>
          </a:xfrm>
          <a:prstGeom prst="rect">
            <a:avLst/>
          </a:prstGeom>
          <a:solidFill>
            <a:srgbClr val="000000">
              <a:alpha val="4000"/>
            </a:srgbClr>
          </a:solidFill>
          <a:ln/>
        </p:spPr>
      </p:sp>
      <p:sp>
        <p:nvSpPr>
          <p:cNvPr id="26" name="Text 24"/>
          <p:cNvSpPr/>
          <p:nvPr/>
        </p:nvSpPr>
        <p:spPr>
          <a:xfrm>
            <a:off x="1016794" y="6349722"/>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 Other Than Equity Shares</a:t>
            </a:r>
            <a:endParaRPr lang="en-US" sz="1650" dirty="0"/>
          </a:p>
        </p:txBody>
      </p:sp>
      <p:sp>
        <p:nvSpPr>
          <p:cNvPr id="27" name="Text 25"/>
          <p:cNvSpPr/>
          <p:nvPr/>
        </p:nvSpPr>
        <p:spPr>
          <a:xfrm>
            <a:off x="7534394" y="6349722"/>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Open Market Price</a:t>
            </a:r>
            <a:endParaRPr lang="en-US" sz="1650" dirty="0"/>
          </a:p>
        </p:txBody>
      </p:sp>
      <p:sp>
        <p:nvSpPr>
          <p:cNvPr id="28" name="Shape 26"/>
          <p:cNvSpPr/>
          <p:nvPr/>
        </p:nvSpPr>
        <p:spPr>
          <a:xfrm>
            <a:off x="801410" y="6831330"/>
            <a:ext cx="13027581" cy="618411"/>
          </a:xfrm>
          <a:prstGeom prst="rect">
            <a:avLst/>
          </a:prstGeom>
          <a:solidFill>
            <a:srgbClr val="FFFFFF">
              <a:alpha val="4000"/>
            </a:srgbClr>
          </a:solidFill>
          <a:ln/>
        </p:spPr>
      </p:sp>
      <p:sp>
        <p:nvSpPr>
          <p:cNvPr id="29" name="Text 27"/>
          <p:cNvSpPr/>
          <p:nvPr/>
        </p:nvSpPr>
        <p:spPr>
          <a:xfrm>
            <a:off x="1016794" y="6968133"/>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IBC</a:t>
            </a:r>
            <a:endParaRPr lang="en-US" sz="1650" dirty="0"/>
          </a:p>
        </p:txBody>
      </p:sp>
      <p:sp>
        <p:nvSpPr>
          <p:cNvPr id="30" name="Text 28"/>
          <p:cNvSpPr/>
          <p:nvPr/>
        </p:nvSpPr>
        <p:spPr>
          <a:xfrm>
            <a:off x="7534394" y="6968133"/>
            <a:ext cx="6079212" cy="344805"/>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Fair Value, Liquidation Value and Realisable Value</a:t>
            </a:r>
            <a:endParaRPr lang="en-US" sz="1650" dirty="0"/>
          </a:p>
        </p:txBody>
      </p:sp>
      <p:sp>
        <p:nvSpPr>
          <p:cNvPr id="31" name="Rectangle 30">
            <a:extLst>
              <a:ext uri="{FF2B5EF4-FFF2-40B4-BE49-F238E27FC236}">
                <a16:creationId xmlns:a16="http://schemas.microsoft.com/office/drawing/2014/main" id="{466F5ADE-D2FE-DE03-BF9D-C7A1F2FF5278}"/>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2463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Date</a:t>
            </a:r>
            <a:endParaRPr lang="en-US" sz="4450" dirty="0"/>
          </a:p>
        </p:txBody>
      </p:sp>
      <p:sp>
        <p:nvSpPr>
          <p:cNvPr id="3" name="Shape 1"/>
          <p:cNvSpPr/>
          <p:nvPr/>
        </p:nvSpPr>
        <p:spPr>
          <a:xfrm>
            <a:off x="793790" y="2087047"/>
            <a:ext cx="13042821" cy="5217795"/>
          </a:xfrm>
          <a:prstGeom prst="roundRect">
            <a:avLst>
              <a:gd name="adj" fmla="val 1826"/>
            </a:avLst>
          </a:prstGeom>
          <a:noFill/>
          <a:ln w="7620">
            <a:solidFill>
              <a:srgbClr val="000000">
                <a:alpha val="8000"/>
              </a:srgbClr>
            </a:solidFill>
            <a:prstDash val="solid"/>
          </a:ln>
        </p:spPr>
      </p:sp>
      <p:sp>
        <p:nvSpPr>
          <p:cNvPr id="4" name="Shape 2"/>
          <p:cNvSpPr/>
          <p:nvPr/>
        </p:nvSpPr>
        <p:spPr>
          <a:xfrm>
            <a:off x="801410" y="2094667"/>
            <a:ext cx="13027581" cy="650319"/>
          </a:xfrm>
          <a:prstGeom prst="rect">
            <a:avLst/>
          </a:prstGeom>
          <a:solidFill>
            <a:srgbClr val="FFFFFF">
              <a:alpha val="4000"/>
            </a:srgbClr>
          </a:solidFill>
          <a:ln/>
        </p:spPr>
      </p:sp>
      <p:sp>
        <p:nvSpPr>
          <p:cNvPr id="5" name="Text 3"/>
          <p:cNvSpPr/>
          <p:nvPr/>
        </p:nvSpPr>
        <p:spPr>
          <a:xfrm>
            <a:off x="1028224" y="223837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ACTS</a:t>
            </a:r>
            <a:endParaRPr lang="en-US" sz="1750" dirty="0"/>
          </a:p>
        </p:txBody>
      </p:sp>
      <p:sp>
        <p:nvSpPr>
          <p:cNvPr id="6" name="Text 4"/>
          <p:cNvSpPr/>
          <p:nvPr/>
        </p:nvSpPr>
        <p:spPr>
          <a:xfrm>
            <a:off x="7545824" y="223837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Valuation Date Requirements</a:t>
            </a:r>
            <a:endParaRPr lang="en-US" sz="1750" dirty="0"/>
          </a:p>
        </p:txBody>
      </p:sp>
      <p:sp>
        <p:nvSpPr>
          <p:cNvPr id="7" name="Shape 5"/>
          <p:cNvSpPr/>
          <p:nvPr/>
        </p:nvSpPr>
        <p:spPr>
          <a:xfrm>
            <a:off x="801410" y="2744986"/>
            <a:ext cx="13027581" cy="650319"/>
          </a:xfrm>
          <a:prstGeom prst="rect">
            <a:avLst/>
          </a:prstGeom>
          <a:solidFill>
            <a:srgbClr val="000000">
              <a:alpha val="4000"/>
            </a:srgbClr>
          </a:solidFill>
          <a:ln/>
        </p:spPr>
      </p:sp>
      <p:sp>
        <p:nvSpPr>
          <p:cNvPr id="8" name="Text 6"/>
          <p:cNvSpPr/>
          <p:nvPr/>
        </p:nvSpPr>
        <p:spPr>
          <a:xfrm>
            <a:off x="1028224" y="288869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Companies Act</a:t>
            </a:r>
            <a:endParaRPr lang="en-US" sz="1750" dirty="0"/>
          </a:p>
        </p:txBody>
      </p:sp>
      <p:sp>
        <p:nvSpPr>
          <p:cNvPr id="9" name="Text 7"/>
          <p:cNvSpPr/>
          <p:nvPr/>
        </p:nvSpPr>
        <p:spPr>
          <a:xfrm>
            <a:off x="7545824" y="288869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Practical 6-month Limit</a:t>
            </a:r>
            <a:endParaRPr lang="en-US" sz="1750" dirty="0"/>
          </a:p>
        </p:txBody>
      </p:sp>
      <p:sp>
        <p:nvSpPr>
          <p:cNvPr id="10" name="Shape 8"/>
          <p:cNvSpPr/>
          <p:nvPr/>
        </p:nvSpPr>
        <p:spPr>
          <a:xfrm>
            <a:off x="801410" y="3395305"/>
            <a:ext cx="13027581" cy="650319"/>
          </a:xfrm>
          <a:prstGeom prst="rect">
            <a:avLst/>
          </a:prstGeom>
          <a:solidFill>
            <a:srgbClr val="FFFFFF">
              <a:alpha val="4000"/>
            </a:srgbClr>
          </a:solidFill>
          <a:ln/>
        </p:spPr>
      </p:sp>
      <p:sp>
        <p:nvSpPr>
          <p:cNvPr id="11" name="Text 9"/>
          <p:cNvSpPr/>
          <p:nvPr/>
        </p:nvSpPr>
        <p:spPr>
          <a:xfrm>
            <a:off x="1028224" y="353901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FEMA</a:t>
            </a:r>
            <a:endParaRPr lang="en-US" sz="1750" dirty="0"/>
          </a:p>
        </p:txBody>
      </p:sp>
      <p:sp>
        <p:nvSpPr>
          <p:cNvPr id="12" name="Text 10"/>
          <p:cNvSpPr/>
          <p:nvPr/>
        </p:nvSpPr>
        <p:spPr>
          <a:xfrm>
            <a:off x="7545824" y="353901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Not Older than 90 days</a:t>
            </a:r>
            <a:endParaRPr lang="en-US" sz="1750" dirty="0"/>
          </a:p>
        </p:txBody>
      </p:sp>
      <p:sp>
        <p:nvSpPr>
          <p:cNvPr id="13" name="Shape 11"/>
          <p:cNvSpPr/>
          <p:nvPr/>
        </p:nvSpPr>
        <p:spPr>
          <a:xfrm>
            <a:off x="801410" y="4045625"/>
            <a:ext cx="13027581" cy="650319"/>
          </a:xfrm>
          <a:prstGeom prst="rect">
            <a:avLst/>
          </a:prstGeom>
          <a:solidFill>
            <a:srgbClr val="000000">
              <a:alpha val="4000"/>
            </a:srgbClr>
          </a:solidFill>
          <a:ln/>
        </p:spPr>
      </p:sp>
      <p:sp>
        <p:nvSpPr>
          <p:cNvPr id="14" name="Text 12"/>
          <p:cNvSpPr/>
          <p:nvPr/>
        </p:nvSpPr>
        <p:spPr>
          <a:xfrm>
            <a:off x="1028224" y="4189333"/>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IND AS</a:t>
            </a:r>
            <a:endParaRPr lang="en-US" sz="1750" dirty="0"/>
          </a:p>
        </p:txBody>
      </p:sp>
      <p:sp>
        <p:nvSpPr>
          <p:cNvPr id="15" name="Text 13"/>
          <p:cNvSpPr/>
          <p:nvPr/>
        </p:nvSpPr>
        <p:spPr>
          <a:xfrm>
            <a:off x="7545824" y="4189333"/>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Reporting / Acquisition / Grant Date</a:t>
            </a:r>
            <a:endParaRPr lang="en-US" sz="1750" dirty="0"/>
          </a:p>
        </p:txBody>
      </p:sp>
      <p:sp>
        <p:nvSpPr>
          <p:cNvPr id="16" name="Shape 14"/>
          <p:cNvSpPr/>
          <p:nvPr/>
        </p:nvSpPr>
        <p:spPr>
          <a:xfrm>
            <a:off x="801410" y="4695944"/>
            <a:ext cx="13027581" cy="650319"/>
          </a:xfrm>
          <a:prstGeom prst="rect">
            <a:avLst/>
          </a:prstGeom>
          <a:solidFill>
            <a:srgbClr val="FFFFFF">
              <a:alpha val="4000"/>
            </a:srgbClr>
          </a:solidFill>
          <a:ln/>
        </p:spPr>
      </p:sp>
      <p:sp>
        <p:nvSpPr>
          <p:cNvPr id="17" name="Text 15"/>
          <p:cNvSpPr/>
          <p:nvPr/>
        </p:nvSpPr>
        <p:spPr>
          <a:xfrm>
            <a:off x="1028224" y="4839653"/>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Income Tax Act</a:t>
            </a:r>
            <a:endParaRPr lang="en-US" sz="1750" dirty="0"/>
          </a:p>
        </p:txBody>
      </p:sp>
      <p:sp>
        <p:nvSpPr>
          <p:cNvPr id="18" name="Text 16"/>
          <p:cNvSpPr/>
          <p:nvPr/>
        </p:nvSpPr>
        <p:spPr>
          <a:xfrm>
            <a:off x="7545824" y="4839653"/>
            <a:ext cx="605635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9" name="Shape 17"/>
          <p:cNvSpPr/>
          <p:nvPr/>
        </p:nvSpPr>
        <p:spPr>
          <a:xfrm>
            <a:off x="801410" y="5346263"/>
            <a:ext cx="13027581" cy="650319"/>
          </a:xfrm>
          <a:prstGeom prst="rect">
            <a:avLst/>
          </a:prstGeom>
          <a:solidFill>
            <a:srgbClr val="000000">
              <a:alpha val="4000"/>
            </a:srgbClr>
          </a:solidFill>
          <a:ln/>
        </p:spPr>
      </p:sp>
      <p:sp>
        <p:nvSpPr>
          <p:cNvPr id="20" name="Text 18"/>
          <p:cNvSpPr/>
          <p:nvPr/>
        </p:nvSpPr>
        <p:spPr>
          <a:xfrm>
            <a:off x="1028224" y="5489972"/>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 Issue of Shares</a:t>
            </a:r>
            <a:endParaRPr lang="en-US" sz="1750" dirty="0"/>
          </a:p>
        </p:txBody>
      </p:sp>
      <p:sp>
        <p:nvSpPr>
          <p:cNvPr id="21" name="Text 19"/>
          <p:cNvSpPr/>
          <p:nvPr/>
        </p:nvSpPr>
        <p:spPr>
          <a:xfrm>
            <a:off x="7545824" y="5489972"/>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Transaction Date or Last Audited Financials</a:t>
            </a:r>
            <a:endParaRPr lang="en-US" sz="1750" dirty="0"/>
          </a:p>
        </p:txBody>
      </p:sp>
      <p:sp>
        <p:nvSpPr>
          <p:cNvPr id="22" name="Shape 20"/>
          <p:cNvSpPr/>
          <p:nvPr/>
        </p:nvSpPr>
        <p:spPr>
          <a:xfrm>
            <a:off x="801410" y="5996583"/>
            <a:ext cx="13027581" cy="650319"/>
          </a:xfrm>
          <a:prstGeom prst="rect">
            <a:avLst/>
          </a:prstGeom>
          <a:solidFill>
            <a:srgbClr val="FFFFFF">
              <a:alpha val="4000"/>
            </a:srgbClr>
          </a:solidFill>
          <a:ln/>
        </p:spPr>
      </p:sp>
      <p:sp>
        <p:nvSpPr>
          <p:cNvPr id="23" name="Text 21"/>
          <p:cNvSpPr/>
          <p:nvPr/>
        </p:nvSpPr>
        <p:spPr>
          <a:xfrm>
            <a:off x="1028224" y="6140291"/>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 Other Purposes</a:t>
            </a:r>
            <a:endParaRPr lang="en-US" sz="1750" dirty="0"/>
          </a:p>
        </p:txBody>
      </p:sp>
      <p:sp>
        <p:nvSpPr>
          <p:cNvPr id="24" name="Text 22"/>
          <p:cNvSpPr/>
          <p:nvPr/>
        </p:nvSpPr>
        <p:spPr>
          <a:xfrm>
            <a:off x="7545824" y="6140291"/>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Transaction Date</a:t>
            </a:r>
            <a:endParaRPr lang="en-US" sz="1750" dirty="0"/>
          </a:p>
        </p:txBody>
      </p:sp>
      <p:sp>
        <p:nvSpPr>
          <p:cNvPr id="25" name="Shape 23"/>
          <p:cNvSpPr/>
          <p:nvPr/>
        </p:nvSpPr>
        <p:spPr>
          <a:xfrm>
            <a:off x="801410" y="6646902"/>
            <a:ext cx="13027581" cy="650319"/>
          </a:xfrm>
          <a:prstGeom prst="rect">
            <a:avLst/>
          </a:prstGeom>
          <a:solidFill>
            <a:srgbClr val="000000">
              <a:alpha val="4000"/>
            </a:srgbClr>
          </a:solidFill>
          <a:ln/>
        </p:spPr>
      </p:sp>
      <p:sp>
        <p:nvSpPr>
          <p:cNvPr id="26" name="Text 24"/>
          <p:cNvSpPr/>
          <p:nvPr/>
        </p:nvSpPr>
        <p:spPr>
          <a:xfrm>
            <a:off x="1028224" y="6790611"/>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IBC</a:t>
            </a:r>
            <a:endParaRPr lang="en-US" sz="1750" dirty="0"/>
          </a:p>
        </p:txBody>
      </p:sp>
      <p:sp>
        <p:nvSpPr>
          <p:cNvPr id="27" name="Text 25"/>
          <p:cNvSpPr/>
          <p:nvPr/>
        </p:nvSpPr>
        <p:spPr>
          <a:xfrm>
            <a:off x="7545824" y="6790611"/>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CIRP / Liquidation Date</a:t>
            </a:r>
            <a:endParaRPr lang="en-US" sz="1750" dirty="0"/>
          </a:p>
        </p:txBody>
      </p:sp>
      <p:sp>
        <p:nvSpPr>
          <p:cNvPr id="28" name="Rectangle 27">
            <a:extLst>
              <a:ext uri="{FF2B5EF4-FFF2-40B4-BE49-F238E27FC236}">
                <a16:creationId xmlns:a16="http://schemas.microsoft.com/office/drawing/2014/main" id="{ACB98287-B4D9-3472-566D-AA3B13AD7B0C}"/>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804392"/>
            <a:ext cx="742080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under Income Tax</a:t>
            </a:r>
            <a:endParaRPr lang="en-US" sz="4450" dirty="0"/>
          </a:p>
        </p:txBody>
      </p:sp>
      <p:sp>
        <p:nvSpPr>
          <p:cNvPr id="3" name="Text 1"/>
          <p:cNvSpPr/>
          <p:nvPr/>
        </p:nvSpPr>
        <p:spPr>
          <a:xfrm>
            <a:off x="793790" y="296679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56(2)(viib) Issuance of Shares (not applicable from FY 2024-25) – MB</a:t>
            </a:r>
            <a:endParaRPr lang="en-US" sz="1750" dirty="0"/>
          </a:p>
        </p:txBody>
      </p:sp>
      <p:sp>
        <p:nvSpPr>
          <p:cNvPr id="4" name="Text 2"/>
          <p:cNvSpPr/>
          <p:nvPr/>
        </p:nvSpPr>
        <p:spPr>
          <a:xfrm>
            <a:off x="793790" y="34089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56(2)(x) Receipt of Shares (read with Rule 11UA) – CA / MB</a:t>
            </a:r>
            <a:endParaRPr lang="en-US" sz="1750" dirty="0"/>
          </a:p>
        </p:txBody>
      </p:sp>
      <p:sp>
        <p:nvSpPr>
          <p:cNvPr id="5" name="Text 3"/>
          <p:cNvSpPr/>
          <p:nvPr/>
        </p:nvSpPr>
        <p:spPr>
          <a:xfrm>
            <a:off x="793790" y="385119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50CA Transfer of Shares (read with Rule 11UA) – CA / MB</a:t>
            </a:r>
            <a:endParaRPr lang="en-US" sz="1750" dirty="0"/>
          </a:p>
        </p:txBody>
      </p:sp>
      <p:sp>
        <p:nvSpPr>
          <p:cNvPr id="6" name="Text 4"/>
          <p:cNvSpPr/>
          <p:nvPr/>
        </p:nvSpPr>
        <p:spPr>
          <a:xfrm>
            <a:off x="793790" y="429339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50B Slump Sale Transactions (read with Rule 11UAE)</a:t>
            </a:r>
            <a:endParaRPr lang="en-US" sz="1750" dirty="0"/>
          </a:p>
        </p:txBody>
      </p:sp>
      <p:sp>
        <p:nvSpPr>
          <p:cNvPr id="7" name="Text 5"/>
          <p:cNvSpPr/>
          <p:nvPr/>
        </p:nvSpPr>
        <p:spPr>
          <a:xfrm>
            <a:off x="793790" y="473559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ESOP are exercise (read with Rule 3) (treated as perquisite) – MB</a:t>
            </a:r>
            <a:endParaRPr lang="en-US" sz="1750" dirty="0"/>
          </a:p>
        </p:txBody>
      </p:sp>
      <p:sp>
        <p:nvSpPr>
          <p:cNvPr id="8" name="Text 6"/>
          <p:cNvSpPr/>
          <p:nvPr/>
        </p:nvSpPr>
        <p:spPr>
          <a:xfrm>
            <a:off x="793790" y="517779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Pricing (read with Rule 11AB) – Business Transfer (CA / MB)</a:t>
            </a:r>
            <a:endParaRPr lang="en-US" sz="1750" dirty="0"/>
          </a:p>
        </p:txBody>
      </p:sp>
      <p:sp>
        <p:nvSpPr>
          <p:cNvPr id="9" name="Text 7"/>
          <p:cNvSpPr/>
          <p:nvPr/>
        </p:nvSpPr>
        <p:spPr>
          <a:xfrm>
            <a:off x="793790" y="561998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Right Issue</a:t>
            </a:r>
            <a:endParaRPr lang="en-US" sz="1750" dirty="0"/>
          </a:p>
        </p:txBody>
      </p:sp>
      <p:sp>
        <p:nvSpPr>
          <p:cNvPr id="10" name="Text 8"/>
          <p:cNvSpPr/>
          <p:nvPr/>
        </p:nvSpPr>
        <p:spPr>
          <a:xfrm>
            <a:off x="793790" y="606218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Bonus and Conversion of Preference Shares / Debentures into Equity Shares</a:t>
            </a:r>
            <a:endParaRPr lang="en-US" sz="1750" dirty="0"/>
          </a:p>
        </p:txBody>
      </p:sp>
      <p:sp>
        <p:nvSpPr>
          <p:cNvPr id="11" name="Rectangle 10">
            <a:extLst>
              <a:ext uri="{FF2B5EF4-FFF2-40B4-BE49-F238E27FC236}">
                <a16:creationId xmlns:a16="http://schemas.microsoft.com/office/drawing/2014/main" id="{389A4573-6A4C-1E78-9250-F4C4D48DBD99}"/>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236553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Issuance of Shares</a:t>
            </a:r>
            <a:endParaRPr lang="en-US" sz="4450" dirty="0"/>
          </a:p>
        </p:txBody>
      </p:sp>
      <p:sp>
        <p:nvSpPr>
          <p:cNvPr id="3" name="Text 1"/>
          <p:cNvSpPr/>
          <p:nvPr/>
        </p:nvSpPr>
        <p:spPr>
          <a:xfrm>
            <a:off x="793790" y="352794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56(2)(viib) – Angel Tax - Issuance of Shares (not applicable from FY 2024-25)</a:t>
            </a:r>
            <a:endParaRPr lang="en-US" sz="1750" dirty="0"/>
          </a:p>
        </p:txBody>
      </p:sp>
      <p:sp>
        <p:nvSpPr>
          <p:cNvPr id="4" name="Text 2"/>
          <p:cNvSpPr/>
          <p:nvPr/>
        </p:nvSpPr>
        <p:spPr>
          <a:xfrm>
            <a:off x="793790" y="3970139"/>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Earlier if Company was to issue Shares – its issue price cannot be more than the FMV derived using discount cash flow method – as certified by Merchant Banker</a:t>
            </a:r>
            <a:endParaRPr lang="en-US" sz="1750" dirty="0"/>
          </a:p>
        </p:txBody>
      </p:sp>
      <p:sp>
        <p:nvSpPr>
          <p:cNvPr id="5" name="Text 3"/>
          <p:cNvSpPr/>
          <p:nvPr/>
        </p:nvSpPr>
        <p:spPr>
          <a:xfrm>
            <a:off x="793790" y="4775240"/>
            <a:ext cx="13042821"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When the assessee adopts DCF method and submits a valuation report from a qualified professional, AO cannot substitute his own method unless the valuation is found to be perverse or fabricated </a:t>
            </a:r>
            <a:r>
              <a:rPr lang="en-US" sz="1750" i="1" dirty="0">
                <a:solidFill>
                  <a:srgbClr val="404155"/>
                </a:solidFill>
                <a:latin typeface="Nobile" pitchFamily="34" charset="0"/>
                <a:ea typeface="Nobile" pitchFamily="34" charset="-122"/>
                <a:cs typeface="Nobile" pitchFamily="34" charset="-120"/>
              </a:rPr>
              <a:t>(Lalithaa Jewellery Mart (P.) Ltd. v. ACIT [2019] 108 taxmann.com 490 (Chennai - Trib.))</a:t>
            </a:r>
            <a:endParaRPr lang="en-US" sz="1750" dirty="0"/>
          </a:p>
        </p:txBody>
      </p:sp>
      <p:sp>
        <p:nvSpPr>
          <p:cNvPr id="6" name="Rectangle 5">
            <a:extLst>
              <a:ext uri="{FF2B5EF4-FFF2-40B4-BE49-F238E27FC236}">
                <a16:creationId xmlns:a16="http://schemas.microsoft.com/office/drawing/2014/main" id="{6C66EE3A-7D4D-4261-1B3B-430456C167E2}"/>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71830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Transfer of Shares</a:t>
            </a:r>
            <a:endParaRPr lang="en-US" sz="4450" dirty="0"/>
          </a:p>
        </p:txBody>
      </p:sp>
      <p:sp>
        <p:nvSpPr>
          <p:cNvPr id="3" name="Text 1"/>
          <p:cNvSpPr/>
          <p:nvPr/>
        </p:nvSpPr>
        <p:spPr>
          <a:xfrm>
            <a:off x="793790" y="1880711"/>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404155"/>
                </a:solidFill>
                <a:latin typeface="Nobile" pitchFamily="34" charset="0"/>
                <a:ea typeface="Nobile" pitchFamily="34" charset="-122"/>
                <a:cs typeface="Nobile" pitchFamily="34" charset="-120"/>
              </a:rPr>
              <a:t>Section 56(2)(x)(c)</a:t>
            </a:r>
            <a:r>
              <a:rPr lang="en-US" sz="1750" dirty="0">
                <a:solidFill>
                  <a:srgbClr val="404155"/>
                </a:solidFill>
                <a:latin typeface="Nobile" pitchFamily="34" charset="0"/>
                <a:ea typeface="Nobile" pitchFamily="34" charset="-122"/>
                <a:cs typeface="Nobile" pitchFamily="34" charset="-120"/>
              </a:rPr>
              <a:t> : </a:t>
            </a:r>
            <a:r>
              <a:rPr lang="en-US" sz="1750" i="1" dirty="0">
                <a:solidFill>
                  <a:srgbClr val="404155"/>
                </a:solidFill>
                <a:latin typeface="Nobile" pitchFamily="34" charset="0"/>
                <a:ea typeface="Nobile" pitchFamily="34" charset="-122"/>
                <a:cs typeface="Nobile" pitchFamily="34" charset="-120"/>
              </a:rPr>
              <a:t>where any person receives, in any previous year, from any person or persons on or after the 1st day of April, 2017</a:t>
            </a:r>
            <a:endParaRPr lang="en-US" sz="1750" dirty="0"/>
          </a:p>
        </p:txBody>
      </p:sp>
      <p:sp>
        <p:nvSpPr>
          <p:cNvPr id="4" name="Text 2"/>
          <p:cNvSpPr/>
          <p:nvPr/>
        </p:nvSpPr>
        <p:spPr>
          <a:xfrm>
            <a:off x="793790" y="2861667"/>
            <a:ext cx="13042821"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any property, other than immovable property,—</a:t>
            </a:r>
            <a:endParaRPr lang="en-US" sz="1750" dirty="0"/>
          </a:p>
        </p:txBody>
      </p:sp>
      <p:sp>
        <p:nvSpPr>
          <p:cNvPr id="5" name="Text 3"/>
          <p:cNvSpPr/>
          <p:nvPr/>
        </p:nvSpPr>
        <p:spPr>
          <a:xfrm>
            <a:off x="793790" y="3479721"/>
            <a:ext cx="13042821" cy="725805"/>
          </a:xfrm>
          <a:prstGeom prst="rect">
            <a:avLst/>
          </a:prstGeom>
          <a:noFill/>
          <a:ln/>
        </p:spPr>
        <p:txBody>
          <a:bodyPr wrap="squar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(A) without consideration, the aggregate fair market value of which exceeds fifty thousand rupees, the whole of the aggregate fair market value of such property;</a:t>
            </a:r>
            <a:endParaRPr lang="en-US" sz="1750" dirty="0"/>
          </a:p>
        </p:txBody>
      </p:sp>
      <p:sp>
        <p:nvSpPr>
          <p:cNvPr id="6" name="Text 4"/>
          <p:cNvSpPr/>
          <p:nvPr/>
        </p:nvSpPr>
        <p:spPr>
          <a:xfrm>
            <a:off x="793790" y="4460677"/>
            <a:ext cx="13042821" cy="725805"/>
          </a:xfrm>
          <a:prstGeom prst="rect">
            <a:avLst/>
          </a:prstGeom>
          <a:noFill/>
          <a:ln/>
        </p:spPr>
        <p:txBody>
          <a:bodyPr wrap="squar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(B) for a consideration which is less than the aggregate fair market value of the property by an amount exceeding fifty thousand rupees, the aggregate fair market value of such property as exceeds such consideration</a:t>
            </a:r>
            <a:endParaRPr lang="en-US" sz="1750" dirty="0"/>
          </a:p>
        </p:txBody>
      </p:sp>
      <p:sp>
        <p:nvSpPr>
          <p:cNvPr id="7" name="Text 5"/>
          <p:cNvSpPr/>
          <p:nvPr/>
        </p:nvSpPr>
        <p:spPr>
          <a:xfrm>
            <a:off x="793790" y="5441633"/>
            <a:ext cx="13042821" cy="1451610"/>
          </a:xfrm>
          <a:prstGeom prst="rect">
            <a:avLst/>
          </a:prstGeom>
          <a:noFill/>
          <a:ln/>
        </p:spPr>
        <p:txBody>
          <a:bodyPr wrap="square" lIns="0" tIns="0" rIns="0" bIns="0" rtlCol="0" anchor="t"/>
          <a:lstStyle/>
          <a:p>
            <a:pPr marL="342900" indent="-342900" algn="l">
              <a:lnSpc>
                <a:spcPts val="2850"/>
              </a:lnSpc>
              <a:buSzPct val="100000"/>
              <a:buChar char="•"/>
            </a:pPr>
            <a:r>
              <a:rPr lang="en-US" sz="1750" b="1" dirty="0">
                <a:solidFill>
                  <a:srgbClr val="404155"/>
                </a:solidFill>
                <a:latin typeface="Nobile" pitchFamily="34" charset="0"/>
                <a:ea typeface="Nobile" pitchFamily="34" charset="-122"/>
                <a:cs typeface="Nobile" pitchFamily="34" charset="-120"/>
              </a:rPr>
              <a:t>Section 50CA</a:t>
            </a:r>
            <a:r>
              <a:rPr lang="en-US" sz="1750" dirty="0">
                <a:solidFill>
                  <a:srgbClr val="404155"/>
                </a:solidFill>
                <a:latin typeface="Nobile" pitchFamily="34" charset="0"/>
                <a:ea typeface="Nobile" pitchFamily="34" charset="-122"/>
                <a:cs typeface="Nobile" pitchFamily="34" charset="-120"/>
              </a:rPr>
              <a:t> : </a:t>
            </a:r>
            <a:r>
              <a:rPr lang="en-US" sz="1750" i="1" dirty="0">
                <a:solidFill>
                  <a:srgbClr val="404155"/>
                </a:solidFill>
                <a:latin typeface="Nobile" pitchFamily="34" charset="0"/>
                <a:ea typeface="Nobile" pitchFamily="34" charset="-122"/>
                <a:cs typeface="Nobile" pitchFamily="34" charset="-120"/>
              </a:rPr>
              <a:t>Where the consideration received or accruing as a result of the transfer by an assessee of a capital asset, being share of a company other than a quoted share, is less than the fair market value of such share determined in such manner as may be prescribed, the value so determined shall, for the purposes of section 48, be deemed to be the full value of consideration received or accruing as a result of such transfer:</a:t>
            </a:r>
            <a:endParaRPr lang="en-US" sz="1750" dirty="0"/>
          </a:p>
        </p:txBody>
      </p:sp>
      <p:sp>
        <p:nvSpPr>
          <p:cNvPr id="8" name="Text 6"/>
          <p:cNvSpPr/>
          <p:nvPr/>
        </p:nvSpPr>
        <p:spPr>
          <a:xfrm>
            <a:off x="793790" y="7148393"/>
            <a:ext cx="13042821" cy="362903"/>
          </a:xfrm>
          <a:prstGeom prst="rect">
            <a:avLst/>
          </a:prstGeom>
          <a:noFill/>
          <a:ln/>
        </p:spPr>
        <p:txBody>
          <a:bodyPr wrap="none" lIns="0" tIns="0" rIns="0" bIns="0" rtlCol="0" anchor="t"/>
          <a:lstStyle/>
          <a:p>
            <a:pPr marL="0" indent="0" algn="l">
              <a:lnSpc>
                <a:spcPts val="2850"/>
              </a:lnSpc>
              <a:buNone/>
            </a:pPr>
            <a:r>
              <a:rPr lang="en-US" sz="1750" i="1" dirty="0">
                <a:solidFill>
                  <a:srgbClr val="404155"/>
                </a:solidFill>
                <a:latin typeface="Nobile" pitchFamily="34" charset="0"/>
                <a:ea typeface="Nobile" pitchFamily="34" charset="-122"/>
                <a:cs typeface="Nobile" pitchFamily="34" charset="-120"/>
              </a:rPr>
              <a:t>PRESCRIBED METHOD –RULE 11UA</a:t>
            </a:r>
            <a:endParaRPr lang="en-US" sz="1750" dirty="0"/>
          </a:p>
        </p:txBody>
      </p:sp>
      <p:sp>
        <p:nvSpPr>
          <p:cNvPr id="9" name="Rectangle 8">
            <a:extLst>
              <a:ext uri="{FF2B5EF4-FFF2-40B4-BE49-F238E27FC236}">
                <a16:creationId xmlns:a16="http://schemas.microsoft.com/office/drawing/2014/main" id="{5DD72474-77FB-F011-E481-866C3878E1A3}"/>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202549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Rule 11UA</a:t>
            </a:r>
            <a:endParaRPr lang="en-US" sz="4450" dirty="0"/>
          </a:p>
        </p:txBody>
      </p:sp>
      <p:sp>
        <p:nvSpPr>
          <p:cNvPr id="3" name="Text 1"/>
          <p:cNvSpPr/>
          <p:nvPr/>
        </p:nvSpPr>
        <p:spPr>
          <a:xfrm>
            <a:off x="793790" y="31878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Valuation of Jewellery – FMV as fetch in Open Market on the Valuation Date</a:t>
            </a:r>
            <a:endParaRPr lang="en-US" sz="1750" dirty="0"/>
          </a:p>
        </p:txBody>
      </p:sp>
      <p:sp>
        <p:nvSpPr>
          <p:cNvPr id="4" name="Text 2"/>
          <p:cNvSpPr/>
          <p:nvPr/>
        </p:nvSpPr>
        <p:spPr>
          <a:xfrm>
            <a:off x="793790" y="36300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Valuation of Art - FMV as fetch in Open Market on the Valuation Date</a:t>
            </a:r>
            <a:endParaRPr lang="en-US" sz="1750" dirty="0"/>
          </a:p>
        </p:txBody>
      </p:sp>
      <p:sp>
        <p:nvSpPr>
          <p:cNvPr id="5" name="Text 3"/>
          <p:cNvSpPr/>
          <p:nvPr/>
        </p:nvSpPr>
        <p:spPr>
          <a:xfrm>
            <a:off x="793790" y="407229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Valuation of Immovable Property – Value assessed for Stamp Duty Calculation</a:t>
            </a:r>
            <a:endParaRPr lang="en-US" sz="1750" dirty="0"/>
          </a:p>
        </p:txBody>
      </p:sp>
      <p:sp>
        <p:nvSpPr>
          <p:cNvPr id="6" name="Text 4"/>
          <p:cNvSpPr/>
          <p:nvPr/>
        </p:nvSpPr>
        <p:spPr>
          <a:xfrm>
            <a:off x="793790" y="45144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Valuation of Shares and Securities</a:t>
            </a:r>
            <a:endParaRPr lang="en-US" sz="1750" dirty="0"/>
          </a:p>
        </p:txBody>
      </p:sp>
      <p:sp>
        <p:nvSpPr>
          <p:cNvPr id="7" name="Text 5"/>
          <p:cNvSpPr/>
          <p:nvPr/>
        </p:nvSpPr>
        <p:spPr>
          <a:xfrm>
            <a:off x="793790" y="4956691"/>
            <a:ext cx="13042821" cy="362903"/>
          </a:xfrm>
          <a:prstGeom prst="rect">
            <a:avLst/>
          </a:prstGeom>
          <a:noFill/>
          <a:ln/>
        </p:spPr>
        <p:txBody>
          <a:bodyPr wrap="none" lIns="0" tIns="0" rIns="0" bIns="0" rtlCol="0" anchor="t"/>
          <a:lstStyle/>
          <a:p>
            <a:pPr marL="685800" lvl="1"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Quoted Equity Shares – Transaction Value</a:t>
            </a:r>
            <a:endParaRPr lang="en-US" sz="1750" dirty="0"/>
          </a:p>
        </p:txBody>
      </p:sp>
      <p:sp>
        <p:nvSpPr>
          <p:cNvPr id="8" name="Text 6"/>
          <p:cNvSpPr/>
          <p:nvPr/>
        </p:nvSpPr>
        <p:spPr>
          <a:xfrm>
            <a:off x="793790" y="5398889"/>
            <a:ext cx="13042821" cy="362903"/>
          </a:xfrm>
          <a:prstGeom prst="rect">
            <a:avLst/>
          </a:prstGeom>
          <a:noFill/>
          <a:ln/>
        </p:spPr>
        <p:txBody>
          <a:bodyPr wrap="none" lIns="0" tIns="0" rIns="0" bIns="0" rtlCol="0" anchor="t"/>
          <a:lstStyle/>
          <a:p>
            <a:pPr marL="685800" lvl="1"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Unquoted Equity Shares - (A + B + C + D - L) × (PV)/(PE)</a:t>
            </a:r>
            <a:endParaRPr lang="en-US" sz="1750" dirty="0"/>
          </a:p>
        </p:txBody>
      </p:sp>
      <p:sp>
        <p:nvSpPr>
          <p:cNvPr id="9" name="Text 7"/>
          <p:cNvSpPr/>
          <p:nvPr/>
        </p:nvSpPr>
        <p:spPr>
          <a:xfrm>
            <a:off x="793790" y="5841087"/>
            <a:ext cx="13042821" cy="362903"/>
          </a:xfrm>
          <a:prstGeom prst="rect">
            <a:avLst/>
          </a:prstGeom>
          <a:noFill/>
          <a:ln/>
        </p:spPr>
        <p:txBody>
          <a:bodyPr wrap="none" lIns="0" tIns="0" rIns="0" bIns="0" rtlCol="0" anchor="t"/>
          <a:lstStyle/>
          <a:p>
            <a:pPr marL="685800" lvl="1"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Other than Equity Shares – Open Market on the Valuation Date certified by CA / MB</a:t>
            </a:r>
            <a:endParaRPr lang="en-US" sz="1750" dirty="0"/>
          </a:p>
        </p:txBody>
      </p:sp>
      <p:sp>
        <p:nvSpPr>
          <p:cNvPr id="10" name="Rectangle 9">
            <a:extLst>
              <a:ext uri="{FF2B5EF4-FFF2-40B4-BE49-F238E27FC236}">
                <a16:creationId xmlns:a16="http://schemas.microsoft.com/office/drawing/2014/main" id="{F2B25E5D-ECD4-A9A2-92A2-06C0FD43BF68}"/>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92931" y="809863"/>
            <a:ext cx="5676424" cy="344091"/>
          </a:xfrm>
          <a:prstGeom prst="rect">
            <a:avLst/>
          </a:prstGeom>
          <a:noFill/>
          <a:ln/>
        </p:spPr>
        <p:txBody>
          <a:bodyPr wrap="none" lIns="0" tIns="0" rIns="0" bIns="0" rtlCol="0" anchor="t"/>
          <a:lstStyle/>
          <a:p>
            <a:pPr marL="0" indent="0" algn="l">
              <a:lnSpc>
                <a:spcPts val="2700"/>
              </a:lnSpc>
              <a:buNone/>
            </a:pPr>
            <a:r>
              <a:rPr lang="en-US" sz="2150" dirty="0">
                <a:solidFill>
                  <a:srgbClr val="1B1B27"/>
                </a:solidFill>
                <a:latin typeface="Corben" pitchFamily="34" charset="0"/>
                <a:ea typeface="Corben" pitchFamily="34" charset="-122"/>
                <a:cs typeface="Corben" pitchFamily="34" charset="-120"/>
              </a:rPr>
              <a:t>Fair Market Value of unquoted equity shares</a:t>
            </a:r>
            <a:endParaRPr lang="en-US" sz="2150" dirty="0"/>
          </a:p>
        </p:txBody>
      </p:sp>
      <p:sp>
        <p:nvSpPr>
          <p:cNvPr id="3" name="Text 1"/>
          <p:cNvSpPr/>
          <p:nvPr/>
        </p:nvSpPr>
        <p:spPr>
          <a:xfrm>
            <a:off x="592931" y="1291908"/>
            <a:ext cx="13444538" cy="176213"/>
          </a:xfrm>
          <a:prstGeom prst="rect">
            <a:avLst/>
          </a:prstGeom>
          <a:noFill/>
          <a:ln/>
        </p:spPr>
        <p:txBody>
          <a:bodyPr wrap="none" lIns="0" tIns="0" rIns="0" bIns="0" rtlCol="0" anchor="t"/>
          <a:lstStyle/>
          <a:p>
            <a:pPr marL="0" indent="0" algn="ctr">
              <a:lnSpc>
                <a:spcPts val="1350"/>
              </a:lnSpc>
              <a:buNone/>
            </a:pPr>
            <a:r>
              <a:rPr lang="en-US" sz="2400" dirty="0">
                <a:solidFill>
                  <a:srgbClr val="404155"/>
                </a:solidFill>
                <a:latin typeface="Nobile" pitchFamily="34" charset="0"/>
                <a:ea typeface="Nobile" pitchFamily="34" charset="-122"/>
                <a:cs typeface="Nobile" pitchFamily="34" charset="-120"/>
              </a:rPr>
              <a:t>(A + B + C + D - L) × (PV)/(PE)</a:t>
            </a:r>
            <a:endParaRPr lang="en-US" sz="2400" dirty="0"/>
          </a:p>
        </p:txBody>
      </p:sp>
      <p:sp>
        <p:nvSpPr>
          <p:cNvPr id="4" name="Shape 2"/>
          <p:cNvSpPr/>
          <p:nvPr/>
        </p:nvSpPr>
        <p:spPr>
          <a:xfrm>
            <a:off x="592931" y="1674138"/>
            <a:ext cx="13444538" cy="5745480"/>
          </a:xfrm>
          <a:prstGeom prst="roundRect">
            <a:avLst>
              <a:gd name="adj" fmla="val 805"/>
            </a:avLst>
          </a:prstGeom>
          <a:noFill/>
          <a:ln w="7620">
            <a:solidFill>
              <a:srgbClr val="000000">
                <a:alpha val="8000"/>
              </a:srgbClr>
            </a:solidFill>
            <a:prstDash val="solid"/>
          </a:ln>
        </p:spPr>
      </p:sp>
      <p:sp>
        <p:nvSpPr>
          <p:cNvPr id="5" name="Shape 3"/>
          <p:cNvSpPr/>
          <p:nvPr/>
        </p:nvSpPr>
        <p:spPr>
          <a:xfrm>
            <a:off x="600551" y="1681758"/>
            <a:ext cx="13429298" cy="484346"/>
          </a:xfrm>
          <a:prstGeom prst="rect">
            <a:avLst/>
          </a:prstGeom>
          <a:solidFill>
            <a:srgbClr val="FFFFFF">
              <a:alpha val="4000"/>
            </a:srgbClr>
          </a:solidFill>
          <a:ln/>
        </p:spPr>
      </p:sp>
      <p:sp>
        <p:nvSpPr>
          <p:cNvPr id="6" name="Text 4"/>
          <p:cNvSpPr/>
          <p:nvPr/>
        </p:nvSpPr>
        <p:spPr>
          <a:xfrm>
            <a:off x="710803" y="1755338"/>
            <a:ext cx="5147786" cy="176213"/>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Name of Company</a:t>
            </a:r>
            <a:endParaRPr lang="en-US" sz="1050" dirty="0"/>
          </a:p>
        </p:txBody>
      </p:sp>
      <p:sp>
        <p:nvSpPr>
          <p:cNvPr id="9" name="Text 7"/>
          <p:cNvSpPr/>
          <p:nvPr/>
        </p:nvSpPr>
        <p:spPr>
          <a:xfrm>
            <a:off x="6086237" y="1755338"/>
            <a:ext cx="3801070" cy="176213"/>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Amount (in Rs.)</a:t>
            </a:r>
            <a:endParaRPr lang="en-US" sz="1050" dirty="0"/>
          </a:p>
        </p:txBody>
      </p:sp>
      <p:sp>
        <p:nvSpPr>
          <p:cNvPr id="10" name="Text 8"/>
          <p:cNvSpPr/>
          <p:nvPr/>
        </p:nvSpPr>
        <p:spPr>
          <a:xfrm>
            <a:off x="10114955" y="1755338"/>
            <a:ext cx="3804880" cy="176213"/>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Remarks</a:t>
            </a:r>
            <a:endParaRPr lang="en-US" sz="1050" dirty="0"/>
          </a:p>
        </p:txBody>
      </p:sp>
      <p:sp>
        <p:nvSpPr>
          <p:cNvPr id="11" name="Shape 9"/>
          <p:cNvSpPr/>
          <p:nvPr/>
        </p:nvSpPr>
        <p:spPr>
          <a:xfrm>
            <a:off x="600551" y="2201806"/>
            <a:ext cx="13429298" cy="484346"/>
          </a:xfrm>
          <a:prstGeom prst="rect">
            <a:avLst/>
          </a:prstGeom>
          <a:solidFill>
            <a:srgbClr val="000000">
              <a:alpha val="4000"/>
            </a:srgbClr>
          </a:solidFill>
          <a:ln/>
        </p:spPr>
      </p:sp>
      <p:sp>
        <p:nvSpPr>
          <p:cNvPr id="12" name="Text 10"/>
          <p:cNvSpPr/>
          <p:nvPr/>
        </p:nvSpPr>
        <p:spPr>
          <a:xfrm>
            <a:off x="710803" y="2275386"/>
            <a:ext cx="5147786" cy="263930"/>
          </a:xfrm>
          <a:prstGeom prst="rect">
            <a:avLst/>
          </a:prstGeom>
          <a:noFill/>
          <a:ln/>
        </p:spPr>
        <p:txBody>
          <a:bodyPr wrap="none" lIns="0" tIns="0" rIns="0" bIns="0" rtlCol="0" anchor="t"/>
          <a:lstStyle/>
          <a:p>
            <a:pPr marL="0" indent="0" algn="l">
              <a:lnSpc>
                <a:spcPts val="1350"/>
              </a:lnSpc>
              <a:buNone/>
            </a:pPr>
            <a:r>
              <a:rPr lang="en-US" sz="1050" b="1" dirty="0">
                <a:solidFill>
                  <a:srgbClr val="404155"/>
                </a:solidFill>
                <a:latin typeface="Nobile" pitchFamily="34" charset="0"/>
                <a:ea typeface="Nobile" pitchFamily="34" charset="-122"/>
                <a:cs typeface="Nobile" pitchFamily="34" charset="-120"/>
              </a:rPr>
              <a:t>Particulars</a:t>
            </a:r>
            <a:endParaRPr lang="en-US" sz="1050" dirty="0"/>
          </a:p>
        </p:txBody>
      </p:sp>
      <p:sp>
        <p:nvSpPr>
          <p:cNvPr id="13" name="Text 11"/>
          <p:cNvSpPr/>
          <p:nvPr/>
        </p:nvSpPr>
        <p:spPr>
          <a:xfrm>
            <a:off x="6086237" y="2275386"/>
            <a:ext cx="380107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14" name="Text 12"/>
          <p:cNvSpPr/>
          <p:nvPr/>
        </p:nvSpPr>
        <p:spPr>
          <a:xfrm>
            <a:off x="10114955" y="2275386"/>
            <a:ext cx="380488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Refer Note No. 1</a:t>
            </a:r>
            <a:endParaRPr lang="en-US" sz="1050" dirty="0"/>
          </a:p>
        </p:txBody>
      </p:sp>
      <p:sp>
        <p:nvSpPr>
          <p:cNvPr id="15" name="Shape 13"/>
          <p:cNvSpPr/>
          <p:nvPr/>
        </p:nvSpPr>
        <p:spPr>
          <a:xfrm>
            <a:off x="600551" y="2525180"/>
            <a:ext cx="13429298" cy="2001582"/>
          </a:xfrm>
          <a:prstGeom prst="rect">
            <a:avLst/>
          </a:prstGeom>
          <a:solidFill>
            <a:srgbClr val="FFFFFF">
              <a:alpha val="4000"/>
            </a:srgbClr>
          </a:solidFill>
          <a:ln/>
        </p:spPr>
      </p:sp>
      <p:sp>
        <p:nvSpPr>
          <p:cNvPr id="16" name="Text 14"/>
          <p:cNvSpPr/>
          <p:nvPr/>
        </p:nvSpPr>
        <p:spPr>
          <a:xfrm>
            <a:off x="710803" y="2598760"/>
            <a:ext cx="5147786" cy="527858"/>
          </a:xfrm>
          <a:prstGeom prst="rect">
            <a:avLst/>
          </a:prstGeom>
          <a:noFill/>
          <a:ln/>
        </p:spPr>
        <p:txBody>
          <a:bodyPr wrap="squar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 book value of all the assets (other than jewellery, artistic work, shares, securities and immovable property) in the balance-sheet as reduced by—</a:t>
            </a:r>
            <a:endParaRPr lang="en-US" sz="1050" dirty="0"/>
          </a:p>
        </p:txBody>
      </p:sp>
      <p:sp>
        <p:nvSpPr>
          <p:cNvPr id="17" name="Text 15"/>
          <p:cNvSpPr/>
          <p:nvPr/>
        </p:nvSpPr>
        <p:spPr>
          <a:xfrm>
            <a:off x="710803" y="3017146"/>
            <a:ext cx="5147786" cy="527858"/>
          </a:xfrm>
          <a:prstGeom prst="rect">
            <a:avLst/>
          </a:prstGeom>
          <a:noFill/>
          <a:ln/>
        </p:spPr>
        <p:txBody>
          <a:bodyPr wrap="squar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(i) any amount of income-tax paid, if any, less the amount of income-tax refund claimed, if any; and</a:t>
            </a:r>
            <a:endParaRPr lang="en-US" sz="1050" dirty="0"/>
          </a:p>
        </p:txBody>
      </p:sp>
      <p:sp>
        <p:nvSpPr>
          <p:cNvPr id="18" name="Text 16"/>
          <p:cNvSpPr/>
          <p:nvPr/>
        </p:nvSpPr>
        <p:spPr>
          <a:xfrm>
            <a:off x="710803" y="3435531"/>
            <a:ext cx="5147786" cy="527858"/>
          </a:xfrm>
          <a:prstGeom prst="rect">
            <a:avLst/>
          </a:prstGeom>
          <a:noFill/>
          <a:ln/>
        </p:spPr>
        <p:txBody>
          <a:bodyPr wrap="squar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(ii) any amount shown as asset including the unamortised amount of deferred expenditure which does not represent the value of any asset;</a:t>
            </a:r>
            <a:endParaRPr lang="en-US" sz="1050" dirty="0"/>
          </a:p>
        </p:txBody>
      </p:sp>
      <p:sp>
        <p:nvSpPr>
          <p:cNvPr id="19" name="Text 17"/>
          <p:cNvSpPr/>
          <p:nvPr/>
        </p:nvSpPr>
        <p:spPr>
          <a:xfrm>
            <a:off x="6086237" y="2598760"/>
            <a:ext cx="380107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t>
            </a:r>
            <a:endParaRPr lang="en-US" sz="1050" dirty="0"/>
          </a:p>
        </p:txBody>
      </p:sp>
      <p:sp>
        <p:nvSpPr>
          <p:cNvPr id="20" name="Text 18"/>
          <p:cNvSpPr/>
          <p:nvPr/>
        </p:nvSpPr>
        <p:spPr>
          <a:xfrm>
            <a:off x="10114955" y="2598760"/>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21" name="Shape 19"/>
          <p:cNvSpPr/>
          <p:nvPr/>
        </p:nvSpPr>
        <p:spPr>
          <a:xfrm>
            <a:off x="600551" y="3861537"/>
            <a:ext cx="13429298" cy="748274"/>
          </a:xfrm>
          <a:prstGeom prst="rect">
            <a:avLst/>
          </a:prstGeom>
          <a:solidFill>
            <a:srgbClr val="000000">
              <a:alpha val="4000"/>
            </a:srgbClr>
          </a:solidFill>
          <a:ln/>
        </p:spPr>
      </p:sp>
      <p:sp>
        <p:nvSpPr>
          <p:cNvPr id="22" name="Text 20"/>
          <p:cNvSpPr/>
          <p:nvPr/>
        </p:nvSpPr>
        <p:spPr>
          <a:xfrm>
            <a:off x="710803" y="3935118"/>
            <a:ext cx="5147786" cy="527858"/>
          </a:xfrm>
          <a:prstGeom prst="rect">
            <a:avLst/>
          </a:prstGeom>
          <a:noFill/>
          <a:ln/>
        </p:spPr>
        <p:txBody>
          <a:bodyPr wrap="squar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B = the price which the jewellery and artistic work would fetch if sold in the open market on the basis of the valuation report obtained from a registered valuer;</a:t>
            </a:r>
            <a:endParaRPr lang="en-US" sz="1050" dirty="0"/>
          </a:p>
        </p:txBody>
      </p:sp>
      <p:sp>
        <p:nvSpPr>
          <p:cNvPr id="23" name="Text 21"/>
          <p:cNvSpPr/>
          <p:nvPr/>
        </p:nvSpPr>
        <p:spPr>
          <a:xfrm>
            <a:off x="6086237" y="3935118"/>
            <a:ext cx="380107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t>
            </a:r>
            <a:endParaRPr lang="en-US" sz="1050" dirty="0"/>
          </a:p>
        </p:txBody>
      </p:sp>
      <p:sp>
        <p:nvSpPr>
          <p:cNvPr id="24" name="Text 22"/>
          <p:cNvSpPr/>
          <p:nvPr/>
        </p:nvSpPr>
        <p:spPr>
          <a:xfrm>
            <a:off x="10114955" y="3935118"/>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25" name="Shape 23"/>
          <p:cNvSpPr/>
          <p:nvPr/>
        </p:nvSpPr>
        <p:spPr>
          <a:xfrm>
            <a:off x="600551" y="4361123"/>
            <a:ext cx="13429298" cy="484346"/>
          </a:xfrm>
          <a:prstGeom prst="rect">
            <a:avLst/>
          </a:prstGeom>
          <a:solidFill>
            <a:srgbClr val="FFFFFF">
              <a:alpha val="4000"/>
            </a:srgbClr>
          </a:solidFill>
          <a:ln/>
        </p:spPr>
      </p:sp>
      <p:sp>
        <p:nvSpPr>
          <p:cNvPr id="26" name="Text 24"/>
          <p:cNvSpPr/>
          <p:nvPr/>
        </p:nvSpPr>
        <p:spPr>
          <a:xfrm>
            <a:off x="710803" y="4434704"/>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C = fair market value of shares and securities as determined in the manner provided in this rule;</a:t>
            </a:r>
            <a:endParaRPr lang="en-US" sz="1050" dirty="0"/>
          </a:p>
        </p:txBody>
      </p:sp>
      <p:sp>
        <p:nvSpPr>
          <p:cNvPr id="27" name="Text 25"/>
          <p:cNvSpPr/>
          <p:nvPr/>
        </p:nvSpPr>
        <p:spPr>
          <a:xfrm>
            <a:off x="6086237" y="4434704"/>
            <a:ext cx="380107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t>
            </a:r>
            <a:endParaRPr lang="en-US" sz="1050" dirty="0"/>
          </a:p>
        </p:txBody>
      </p:sp>
      <p:sp>
        <p:nvSpPr>
          <p:cNvPr id="28" name="Text 26"/>
          <p:cNvSpPr/>
          <p:nvPr/>
        </p:nvSpPr>
        <p:spPr>
          <a:xfrm>
            <a:off x="10114955" y="4434704"/>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29" name="Shape 27"/>
          <p:cNvSpPr/>
          <p:nvPr/>
        </p:nvSpPr>
        <p:spPr>
          <a:xfrm>
            <a:off x="600551" y="4684497"/>
            <a:ext cx="13429298" cy="748274"/>
          </a:xfrm>
          <a:prstGeom prst="rect">
            <a:avLst/>
          </a:prstGeom>
          <a:solidFill>
            <a:srgbClr val="000000">
              <a:alpha val="4000"/>
            </a:srgbClr>
          </a:solidFill>
          <a:ln/>
        </p:spPr>
      </p:sp>
      <p:sp>
        <p:nvSpPr>
          <p:cNvPr id="30" name="Text 28"/>
          <p:cNvSpPr/>
          <p:nvPr/>
        </p:nvSpPr>
        <p:spPr>
          <a:xfrm>
            <a:off x="710803" y="4758078"/>
            <a:ext cx="5147786" cy="527858"/>
          </a:xfrm>
          <a:prstGeom prst="rect">
            <a:avLst/>
          </a:prstGeom>
          <a:noFill/>
          <a:ln/>
        </p:spPr>
        <p:txBody>
          <a:bodyPr wrap="squar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D = the value adopted or assessed or assessable by any authority of the Government for the purpose of payment of stamp duty in respect of the immovable property;</a:t>
            </a:r>
            <a:endParaRPr lang="en-US" sz="1050" dirty="0"/>
          </a:p>
        </p:txBody>
      </p:sp>
      <p:sp>
        <p:nvSpPr>
          <p:cNvPr id="31" name="Text 29"/>
          <p:cNvSpPr/>
          <p:nvPr/>
        </p:nvSpPr>
        <p:spPr>
          <a:xfrm>
            <a:off x="6086237" y="4758078"/>
            <a:ext cx="380107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t>
            </a:r>
            <a:endParaRPr lang="en-US" sz="1050" dirty="0"/>
          </a:p>
        </p:txBody>
      </p:sp>
      <p:sp>
        <p:nvSpPr>
          <p:cNvPr id="32" name="Text 30"/>
          <p:cNvSpPr/>
          <p:nvPr/>
        </p:nvSpPr>
        <p:spPr>
          <a:xfrm>
            <a:off x="10114955" y="4758078"/>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33" name="Shape 31"/>
          <p:cNvSpPr/>
          <p:nvPr/>
        </p:nvSpPr>
        <p:spPr>
          <a:xfrm>
            <a:off x="600551" y="5184083"/>
            <a:ext cx="13429298" cy="484346"/>
          </a:xfrm>
          <a:prstGeom prst="rect">
            <a:avLst/>
          </a:prstGeom>
          <a:solidFill>
            <a:srgbClr val="FFFFFF">
              <a:alpha val="4000"/>
            </a:srgbClr>
          </a:solidFill>
          <a:ln/>
        </p:spPr>
      </p:sp>
      <p:sp>
        <p:nvSpPr>
          <p:cNvPr id="34" name="Text 32"/>
          <p:cNvSpPr/>
          <p:nvPr/>
        </p:nvSpPr>
        <p:spPr>
          <a:xfrm>
            <a:off x="710803" y="5257664"/>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L= book value of liabilities shown in the balance sheet, but not including the certain amounts</a:t>
            </a:r>
            <a:endParaRPr lang="en-US" sz="1050" dirty="0"/>
          </a:p>
        </p:txBody>
      </p:sp>
      <p:sp>
        <p:nvSpPr>
          <p:cNvPr id="35" name="Text 33"/>
          <p:cNvSpPr/>
          <p:nvPr/>
        </p:nvSpPr>
        <p:spPr>
          <a:xfrm>
            <a:off x="6086237" y="5257664"/>
            <a:ext cx="380107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a:t>
            </a:r>
            <a:endParaRPr lang="en-US" sz="1050" dirty="0"/>
          </a:p>
        </p:txBody>
      </p:sp>
      <p:sp>
        <p:nvSpPr>
          <p:cNvPr id="36" name="Text 34"/>
          <p:cNvSpPr/>
          <p:nvPr/>
        </p:nvSpPr>
        <p:spPr>
          <a:xfrm>
            <a:off x="10114955" y="5257664"/>
            <a:ext cx="3804880"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Refer Note No. 2</a:t>
            </a:r>
            <a:endParaRPr lang="en-US" sz="1050" dirty="0"/>
          </a:p>
        </p:txBody>
      </p:sp>
      <p:sp>
        <p:nvSpPr>
          <p:cNvPr id="37" name="Shape 35"/>
          <p:cNvSpPr/>
          <p:nvPr/>
        </p:nvSpPr>
        <p:spPr>
          <a:xfrm>
            <a:off x="600551" y="5507457"/>
            <a:ext cx="13429298" cy="484346"/>
          </a:xfrm>
          <a:prstGeom prst="rect">
            <a:avLst/>
          </a:prstGeom>
          <a:solidFill>
            <a:srgbClr val="000000">
              <a:alpha val="4000"/>
            </a:srgbClr>
          </a:solidFill>
          <a:ln/>
        </p:spPr>
      </p:sp>
      <p:sp>
        <p:nvSpPr>
          <p:cNvPr id="38" name="Text 36"/>
          <p:cNvSpPr/>
          <p:nvPr/>
        </p:nvSpPr>
        <p:spPr>
          <a:xfrm>
            <a:off x="710803" y="5581038"/>
            <a:ext cx="5147786" cy="263930"/>
          </a:xfrm>
          <a:prstGeom prst="rect">
            <a:avLst/>
          </a:prstGeom>
          <a:noFill/>
          <a:ln/>
        </p:spPr>
        <p:txBody>
          <a:bodyPr wrap="none" lIns="0" tIns="0" rIns="0" bIns="0" rtlCol="0" anchor="t"/>
          <a:lstStyle/>
          <a:p>
            <a:pPr marL="0" indent="0" algn="l">
              <a:lnSpc>
                <a:spcPts val="1350"/>
              </a:lnSpc>
              <a:buNone/>
            </a:pPr>
            <a:r>
              <a:rPr lang="en-US" sz="1050" b="1" dirty="0">
                <a:solidFill>
                  <a:srgbClr val="404155"/>
                </a:solidFill>
                <a:latin typeface="Nobile" pitchFamily="34" charset="0"/>
                <a:ea typeface="Nobile" pitchFamily="34" charset="-122"/>
                <a:cs typeface="Nobile" pitchFamily="34" charset="-120"/>
              </a:rPr>
              <a:t>Fair market value of the company in accordance with Rule 11UA(1)(c)(b) = A+B+C+D-L</a:t>
            </a:r>
            <a:endParaRPr lang="en-US" sz="1050" dirty="0"/>
          </a:p>
        </p:txBody>
      </p:sp>
      <p:sp>
        <p:nvSpPr>
          <p:cNvPr id="39" name="Text 37"/>
          <p:cNvSpPr/>
          <p:nvPr/>
        </p:nvSpPr>
        <p:spPr>
          <a:xfrm>
            <a:off x="6086237" y="5581038"/>
            <a:ext cx="380107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0" name="Text 38"/>
          <p:cNvSpPr/>
          <p:nvPr/>
        </p:nvSpPr>
        <p:spPr>
          <a:xfrm>
            <a:off x="10114955" y="5581038"/>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1" name="Shape 39"/>
          <p:cNvSpPr/>
          <p:nvPr/>
        </p:nvSpPr>
        <p:spPr>
          <a:xfrm>
            <a:off x="600551" y="5830831"/>
            <a:ext cx="13429298" cy="484346"/>
          </a:xfrm>
          <a:prstGeom prst="rect">
            <a:avLst/>
          </a:prstGeom>
          <a:solidFill>
            <a:srgbClr val="FFFFFF">
              <a:alpha val="4000"/>
            </a:srgbClr>
          </a:solidFill>
          <a:ln/>
        </p:spPr>
      </p:sp>
      <p:sp>
        <p:nvSpPr>
          <p:cNvPr id="42" name="Text 40"/>
          <p:cNvSpPr/>
          <p:nvPr/>
        </p:nvSpPr>
        <p:spPr>
          <a:xfrm>
            <a:off x="710803" y="5904411"/>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PV = the paid up value of Such Equity Shares</a:t>
            </a:r>
            <a:endParaRPr lang="en-US" sz="1050" dirty="0"/>
          </a:p>
        </p:txBody>
      </p:sp>
      <p:sp>
        <p:nvSpPr>
          <p:cNvPr id="43" name="Text 41"/>
          <p:cNvSpPr/>
          <p:nvPr/>
        </p:nvSpPr>
        <p:spPr>
          <a:xfrm>
            <a:off x="6086237" y="5904411"/>
            <a:ext cx="380107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4" name="Text 42"/>
          <p:cNvSpPr/>
          <p:nvPr/>
        </p:nvSpPr>
        <p:spPr>
          <a:xfrm>
            <a:off x="10114955" y="5904411"/>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5" name="Shape 43"/>
          <p:cNvSpPr/>
          <p:nvPr/>
        </p:nvSpPr>
        <p:spPr>
          <a:xfrm>
            <a:off x="600551" y="6154205"/>
            <a:ext cx="13429298" cy="484346"/>
          </a:xfrm>
          <a:prstGeom prst="rect">
            <a:avLst/>
          </a:prstGeom>
          <a:solidFill>
            <a:srgbClr val="000000">
              <a:alpha val="4000"/>
            </a:srgbClr>
          </a:solidFill>
          <a:ln/>
        </p:spPr>
      </p:sp>
      <p:sp>
        <p:nvSpPr>
          <p:cNvPr id="46" name="Text 44"/>
          <p:cNvSpPr/>
          <p:nvPr/>
        </p:nvSpPr>
        <p:spPr>
          <a:xfrm>
            <a:off x="710803" y="6227785"/>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PE = total amount of Paid-up Equity Shares Capital as shown in the Balance Sheet</a:t>
            </a:r>
            <a:endParaRPr lang="en-US" sz="1050" dirty="0"/>
          </a:p>
        </p:txBody>
      </p:sp>
      <p:sp>
        <p:nvSpPr>
          <p:cNvPr id="47" name="Text 45"/>
          <p:cNvSpPr/>
          <p:nvPr/>
        </p:nvSpPr>
        <p:spPr>
          <a:xfrm>
            <a:off x="6086237" y="6227785"/>
            <a:ext cx="380107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8" name="Text 46"/>
          <p:cNvSpPr/>
          <p:nvPr/>
        </p:nvSpPr>
        <p:spPr>
          <a:xfrm>
            <a:off x="10114955" y="6227785"/>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49" name="Shape 47"/>
          <p:cNvSpPr/>
          <p:nvPr/>
        </p:nvSpPr>
        <p:spPr>
          <a:xfrm>
            <a:off x="600551" y="6477578"/>
            <a:ext cx="13429298" cy="484346"/>
          </a:xfrm>
          <a:prstGeom prst="rect">
            <a:avLst/>
          </a:prstGeom>
          <a:solidFill>
            <a:srgbClr val="FFFFFF">
              <a:alpha val="4000"/>
            </a:srgbClr>
          </a:solidFill>
          <a:ln/>
        </p:spPr>
      </p:sp>
      <p:sp>
        <p:nvSpPr>
          <p:cNvPr id="50" name="Text 48"/>
          <p:cNvSpPr/>
          <p:nvPr/>
        </p:nvSpPr>
        <p:spPr>
          <a:xfrm>
            <a:off x="710803" y="6551159"/>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Fair market value of each equity share of the company in accordance with Rule 11UA(1)(c)(b)</a:t>
            </a:r>
            <a:endParaRPr lang="en-US" sz="1050" dirty="0"/>
          </a:p>
        </p:txBody>
      </p:sp>
      <p:sp>
        <p:nvSpPr>
          <p:cNvPr id="52" name="Text 50"/>
          <p:cNvSpPr/>
          <p:nvPr/>
        </p:nvSpPr>
        <p:spPr>
          <a:xfrm>
            <a:off x="10114955" y="6551159"/>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53" name="Shape 51"/>
          <p:cNvSpPr/>
          <p:nvPr/>
        </p:nvSpPr>
        <p:spPr>
          <a:xfrm>
            <a:off x="600551" y="6800952"/>
            <a:ext cx="13429298" cy="484346"/>
          </a:xfrm>
          <a:prstGeom prst="rect">
            <a:avLst/>
          </a:prstGeom>
          <a:solidFill>
            <a:srgbClr val="000000">
              <a:alpha val="4000"/>
            </a:srgbClr>
          </a:solidFill>
          <a:ln/>
        </p:spPr>
      </p:sp>
      <p:sp>
        <p:nvSpPr>
          <p:cNvPr id="54" name="Text 52"/>
          <p:cNvSpPr/>
          <p:nvPr/>
        </p:nvSpPr>
        <p:spPr>
          <a:xfrm>
            <a:off x="710803" y="6874533"/>
            <a:ext cx="5147786" cy="263930"/>
          </a:xfrm>
          <a:prstGeom prst="rect">
            <a:avLst/>
          </a:prstGeom>
          <a:noFill/>
          <a:ln/>
        </p:spPr>
        <p:txBody>
          <a:bodyPr wrap="none" lIns="0" tIns="0" rIns="0" bIns="0" rtlCol="0" anchor="t"/>
          <a:lstStyle/>
          <a:p>
            <a:pPr marL="0" indent="0" algn="l">
              <a:lnSpc>
                <a:spcPts val="1350"/>
              </a:lnSpc>
              <a:buNone/>
            </a:pPr>
            <a:r>
              <a:rPr lang="en-US" sz="1050" dirty="0">
                <a:solidFill>
                  <a:srgbClr val="404155"/>
                </a:solidFill>
                <a:latin typeface="Nobile" pitchFamily="34" charset="0"/>
                <a:ea typeface="Nobile" pitchFamily="34" charset="-122"/>
                <a:cs typeface="Nobile" pitchFamily="34" charset="-120"/>
              </a:rPr>
              <a:t>Fair market value of each equity share</a:t>
            </a:r>
            <a:endParaRPr lang="en-US" sz="1050" dirty="0"/>
          </a:p>
        </p:txBody>
      </p:sp>
      <p:sp>
        <p:nvSpPr>
          <p:cNvPr id="56" name="Text 54"/>
          <p:cNvSpPr/>
          <p:nvPr/>
        </p:nvSpPr>
        <p:spPr>
          <a:xfrm>
            <a:off x="10114955" y="6874533"/>
            <a:ext cx="3804880" cy="263930"/>
          </a:xfrm>
          <a:prstGeom prst="rect">
            <a:avLst/>
          </a:prstGeom>
          <a:noFill/>
          <a:ln/>
        </p:spPr>
        <p:txBody>
          <a:bodyPr wrap="none" lIns="0" tIns="0" rIns="0" bIns="0" rtlCol="0" anchor="t"/>
          <a:lstStyle/>
          <a:p>
            <a:pPr marL="0" indent="0" algn="l">
              <a:lnSpc>
                <a:spcPts val="1350"/>
              </a:lnSpc>
              <a:buNone/>
            </a:pPr>
            <a:endParaRPr lang="en-US" sz="1050" dirty="0"/>
          </a:p>
        </p:txBody>
      </p:sp>
      <p:sp>
        <p:nvSpPr>
          <p:cNvPr id="57" name="Rectangle 56">
            <a:extLst>
              <a:ext uri="{FF2B5EF4-FFF2-40B4-BE49-F238E27FC236}">
                <a16:creationId xmlns:a16="http://schemas.microsoft.com/office/drawing/2014/main" id="{CC92E48F-4C46-7C39-6237-6DDE62CFA704}"/>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9" grpId="0" animBg="1"/>
      <p:bldP spid="10" grpId="0" animBg="1"/>
      <p:bldP spid="12" grpId="0" animBg="1"/>
      <p:bldP spid="13" grpId="0" animBg="1"/>
      <p:bldP spid="14" grpId="0" animBg="1"/>
      <p:bldP spid="16" grpId="0" animBg="1"/>
      <p:bldP spid="17" grpId="0" animBg="1"/>
      <p:bldP spid="18" grpId="0" animBg="1"/>
      <p:bldP spid="19" grpId="0" animBg="1"/>
      <p:bldP spid="20" grpId="0" animBg="1"/>
      <p:bldP spid="22" grpId="0" animBg="1"/>
      <p:bldP spid="23" grpId="0" animBg="1"/>
      <p:bldP spid="24"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2" grpId="0" animBg="1"/>
      <p:bldP spid="54"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155502"/>
            <a:ext cx="11691699"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Fair Market Value of unquoted equity shares</a:t>
            </a:r>
            <a:endParaRPr lang="en-US" sz="4450" dirty="0"/>
          </a:p>
        </p:txBody>
      </p:sp>
      <p:pic>
        <p:nvPicPr>
          <p:cNvPr id="3" name="Image 0" descr="preencoded.png"/>
          <p:cNvPicPr>
            <a:picLocks noChangeAspect="1"/>
          </p:cNvPicPr>
          <p:nvPr/>
        </p:nvPicPr>
        <p:blipFill>
          <a:blip r:embed="rId3"/>
          <a:stretch>
            <a:fillRect/>
          </a:stretch>
        </p:blipFill>
        <p:spPr>
          <a:xfrm>
            <a:off x="793790" y="2317909"/>
            <a:ext cx="13042821" cy="4756190"/>
          </a:xfrm>
          <a:prstGeom prst="rect">
            <a:avLst/>
          </a:prstGeom>
        </p:spPr>
      </p:pic>
      <p:sp>
        <p:nvSpPr>
          <p:cNvPr id="4" name="Rectangle 3">
            <a:extLst>
              <a:ext uri="{FF2B5EF4-FFF2-40B4-BE49-F238E27FC236}">
                <a16:creationId xmlns:a16="http://schemas.microsoft.com/office/drawing/2014/main" id="{63D14476-8ACE-2B2C-89DB-6B1C99D12D3F}"/>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0460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VALUE v/s PRICE</a:t>
            </a:r>
            <a:endParaRPr lang="en-US" sz="4450" dirty="0"/>
          </a:p>
        </p:txBody>
      </p:sp>
      <p:pic>
        <p:nvPicPr>
          <p:cNvPr id="3" name="Image 0" descr="preencoded.png"/>
          <p:cNvPicPr>
            <a:picLocks noChangeAspect="1"/>
          </p:cNvPicPr>
          <p:nvPr/>
        </p:nvPicPr>
        <p:blipFill>
          <a:blip r:embed="rId3"/>
          <a:stretch>
            <a:fillRect/>
          </a:stretch>
        </p:blipFill>
        <p:spPr>
          <a:xfrm>
            <a:off x="793790" y="2908697"/>
            <a:ext cx="6244709" cy="3461147"/>
          </a:xfrm>
          <a:prstGeom prst="rect">
            <a:avLst/>
          </a:prstGeom>
        </p:spPr>
      </p:pic>
      <p:sp>
        <p:nvSpPr>
          <p:cNvPr id="4" name="Text 1"/>
          <p:cNvSpPr/>
          <p:nvPr/>
        </p:nvSpPr>
        <p:spPr>
          <a:xfrm>
            <a:off x="7939683" y="2908697"/>
            <a:ext cx="5904548" cy="725805"/>
          </a:xfrm>
          <a:prstGeom prst="rect">
            <a:avLst/>
          </a:prstGeom>
          <a:noFill/>
          <a:ln/>
        </p:spPr>
        <p:txBody>
          <a:bodyPr wrap="square" lIns="0" tIns="0" rIns="0" bIns="0" rtlCol="0" anchor="t"/>
          <a:lstStyle/>
          <a:p>
            <a:pPr marL="0" indent="0" algn="l">
              <a:lnSpc>
                <a:spcPts val="2850"/>
              </a:lnSpc>
              <a:buNone/>
            </a:pPr>
            <a:r>
              <a:rPr lang="en-US" sz="1750" b="1" i="1" dirty="0">
                <a:solidFill>
                  <a:srgbClr val="404155"/>
                </a:solidFill>
                <a:latin typeface="Nobile" pitchFamily="34" charset="0"/>
                <a:ea typeface="Nobile" pitchFamily="34" charset="-122"/>
                <a:cs typeface="Nobile" pitchFamily="34" charset="-120"/>
              </a:rPr>
              <a:t>PRICE IS WHAT YOU PAY AND VALUE IS WHAT YOU GET</a:t>
            </a:r>
            <a:endParaRPr lang="en-US" sz="1750" dirty="0"/>
          </a:p>
        </p:txBody>
      </p:sp>
      <p:sp>
        <p:nvSpPr>
          <p:cNvPr id="5" name="Text 2"/>
          <p:cNvSpPr/>
          <p:nvPr/>
        </p:nvSpPr>
        <p:spPr>
          <a:xfrm>
            <a:off x="7939683" y="3838575"/>
            <a:ext cx="590454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 Warren Buffett</a:t>
            </a:r>
            <a:endParaRPr lang="en-US" sz="1750" dirty="0"/>
          </a:p>
        </p:txBody>
      </p:sp>
      <p:sp>
        <p:nvSpPr>
          <p:cNvPr id="6" name="Shape 3"/>
          <p:cNvSpPr/>
          <p:nvPr/>
        </p:nvSpPr>
        <p:spPr>
          <a:xfrm>
            <a:off x="7599521" y="2908697"/>
            <a:ext cx="30480" cy="1292781"/>
          </a:xfrm>
          <a:prstGeom prst="rect">
            <a:avLst/>
          </a:prstGeom>
          <a:solidFill>
            <a:srgbClr val="4967E9"/>
          </a:solidFill>
          <a:ln/>
        </p:spPr>
      </p:sp>
      <p:sp>
        <p:nvSpPr>
          <p:cNvPr id="7" name="Rectangle 6">
            <a:extLst>
              <a:ext uri="{FF2B5EF4-FFF2-40B4-BE49-F238E27FC236}">
                <a16:creationId xmlns:a16="http://schemas.microsoft.com/office/drawing/2014/main" id="{E6A3BB49-48F3-CF54-F659-35A310473AFD}"/>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190357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ASSETS - Rule 11UA</a:t>
            </a:r>
            <a:endParaRPr lang="en-US" sz="4450" dirty="0"/>
          </a:p>
        </p:txBody>
      </p:sp>
      <p:sp>
        <p:nvSpPr>
          <p:cNvPr id="3" name="Text 1"/>
          <p:cNvSpPr/>
          <p:nvPr/>
        </p:nvSpPr>
        <p:spPr>
          <a:xfrm>
            <a:off x="793790" y="2703076"/>
            <a:ext cx="3808928" cy="425291"/>
          </a:xfrm>
          <a:prstGeom prst="rect">
            <a:avLst/>
          </a:prstGeom>
          <a:noFill/>
          <a:ln/>
        </p:spPr>
        <p:txBody>
          <a:bodyPr wrap="none" lIns="0" tIns="0" rIns="0" bIns="0" rtlCol="0" anchor="t"/>
          <a:lstStyle/>
          <a:p>
            <a:pPr marL="0" indent="0" algn="l">
              <a:lnSpc>
                <a:spcPts val="3300"/>
              </a:lnSpc>
              <a:buNone/>
            </a:pPr>
            <a:r>
              <a:rPr lang="en-US" sz="2650" u="sng" dirty="0">
                <a:solidFill>
                  <a:srgbClr val="1B1B27"/>
                </a:solidFill>
                <a:latin typeface="Corben" pitchFamily="34" charset="0"/>
                <a:ea typeface="Corben" pitchFamily="34" charset="-122"/>
                <a:cs typeface="Corben" pitchFamily="34" charset="-120"/>
              </a:rPr>
              <a:t>Book Value of All Assets</a:t>
            </a:r>
            <a:endParaRPr lang="en-US" sz="2650" dirty="0"/>
          </a:p>
        </p:txBody>
      </p:sp>
      <p:sp>
        <p:nvSpPr>
          <p:cNvPr id="4" name="Text 2"/>
          <p:cNvSpPr/>
          <p:nvPr/>
        </p:nvSpPr>
        <p:spPr>
          <a:xfrm>
            <a:off x="793790" y="3468529"/>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Replace Book Value of jewellery, artistic work, shares, securities with FMV fetch in open market (for Shares and Securities follow Rule 11UA)</a:t>
            </a:r>
            <a:endParaRPr lang="en-US" sz="1750" dirty="0"/>
          </a:p>
        </p:txBody>
      </p:sp>
      <p:sp>
        <p:nvSpPr>
          <p:cNvPr id="5" name="Text 3"/>
          <p:cNvSpPr/>
          <p:nvPr/>
        </p:nvSpPr>
        <p:spPr>
          <a:xfrm>
            <a:off x="793790" y="427362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Replace Book Value of Immovable Property - Value assessed for Stamp Duty</a:t>
            </a:r>
            <a:endParaRPr lang="en-US" sz="1750" dirty="0"/>
          </a:p>
        </p:txBody>
      </p:sp>
      <p:sp>
        <p:nvSpPr>
          <p:cNvPr id="6" name="Text 4"/>
          <p:cNvSpPr/>
          <p:nvPr/>
        </p:nvSpPr>
        <p:spPr>
          <a:xfrm>
            <a:off x="793790" y="47158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Reduce</a:t>
            </a:r>
            <a:endParaRPr lang="en-US" sz="1750" dirty="0"/>
          </a:p>
        </p:txBody>
      </p:sp>
      <p:sp>
        <p:nvSpPr>
          <p:cNvPr id="7" name="Text 5"/>
          <p:cNvSpPr/>
          <p:nvPr/>
        </p:nvSpPr>
        <p:spPr>
          <a:xfrm>
            <a:off x="793790" y="5158026"/>
            <a:ext cx="13042821" cy="362903"/>
          </a:xfrm>
          <a:prstGeom prst="rect">
            <a:avLst/>
          </a:prstGeom>
          <a:noFill/>
          <a:ln/>
        </p:spPr>
        <p:txBody>
          <a:bodyPr wrap="none" lIns="0" tIns="0" rIns="0" bIns="0" rtlCol="0" anchor="t"/>
          <a:lstStyle/>
          <a:p>
            <a:pPr marL="685800" lvl="1"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income-tax paid less the amount of income-tax refund claimed</a:t>
            </a:r>
            <a:endParaRPr lang="en-US" sz="1750" dirty="0"/>
          </a:p>
        </p:txBody>
      </p:sp>
      <p:sp>
        <p:nvSpPr>
          <p:cNvPr id="8" name="Text 6"/>
          <p:cNvSpPr/>
          <p:nvPr/>
        </p:nvSpPr>
        <p:spPr>
          <a:xfrm>
            <a:off x="793790" y="5600224"/>
            <a:ext cx="13042821" cy="725805"/>
          </a:xfrm>
          <a:prstGeom prst="rect">
            <a:avLst/>
          </a:prstGeom>
          <a:noFill/>
          <a:ln/>
        </p:spPr>
        <p:txBody>
          <a:bodyPr wrap="square" lIns="0" tIns="0" rIns="0" bIns="0" rtlCol="0" anchor="t"/>
          <a:lstStyle/>
          <a:p>
            <a:pPr marL="685800" lvl="1"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any amount shown as asset including the unamortised amount of deferred expenditure which does not represent the value of any assets (</a:t>
            </a:r>
            <a:r>
              <a:rPr lang="en-US" sz="1750" i="1" dirty="0">
                <a:solidFill>
                  <a:srgbClr val="404155"/>
                </a:solidFill>
                <a:latin typeface="Nobile" pitchFamily="34" charset="0"/>
                <a:ea typeface="Nobile" pitchFamily="34" charset="-122"/>
                <a:cs typeface="Nobile" pitchFamily="34" charset="-120"/>
              </a:rPr>
              <a:t>Preliminary Expenses, Deferred Advertisement Expenditure, etc</a:t>
            </a:r>
            <a:r>
              <a:rPr lang="en-US" sz="1750" dirty="0">
                <a:solidFill>
                  <a:srgbClr val="404155"/>
                </a:solidFill>
                <a:latin typeface="Nobile" pitchFamily="34" charset="0"/>
                <a:ea typeface="Nobile" pitchFamily="34" charset="-122"/>
                <a:cs typeface="Nobile" pitchFamily="34" charset="-120"/>
              </a:rPr>
              <a:t>)</a:t>
            </a:r>
            <a:endParaRPr lang="en-US" sz="1750" dirty="0"/>
          </a:p>
        </p:txBody>
      </p:sp>
      <p:sp>
        <p:nvSpPr>
          <p:cNvPr id="9" name="Rectangle 8">
            <a:extLst>
              <a:ext uri="{FF2B5EF4-FFF2-40B4-BE49-F238E27FC236}">
                <a16:creationId xmlns:a16="http://schemas.microsoft.com/office/drawing/2014/main" id="{4497BC42-E1D3-1262-BB18-A3F94A174DB8}"/>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93790" y="2045375"/>
            <a:ext cx="643997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LIABILITIES - Rule 11UA</a:t>
            </a:r>
            <a:endParaRPr lang="en-US" sz="4450" dirty="0"/>
          </a:p>
        </p:txBody>
      </p:sp>
      <p:sp>
        <p:nvSpPr>
          <p:cNvPr id="3" name="Text 1"/>
          <p:cNvSpPr/>
          <p:nvPr/>
        </p:nvSpPr>
        <p:spPr>
          <a:xfrm>
            <a:off x="793790" y="2844879"/>
            <a:ext cx="5314236"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Book Value of all Liabilities (Less)</a:t>
            </a:r>
            <a:endParaRPr lang="en-US" sz="2650" dirty="0"/>
          </a:p>
        </p:txBody>
      </p:sp>
      <p:sp>
        <p:nvSpPr>
          <p:cNvPr id="4" name="Text 2"/>
          <p:cNvSpPr/>
          <p:nvPr/>
        </p:nvSpPr>
        <p:spPr>
          <a:xfrm>
            <a:off x="793790" y="361033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the paid-up capital in respect of </a:t>
            </a:r>
            <a:r>
              <a:rPr lang="en-US" sz="1750" b="1" dirty="0">
                <a:solidFill>
                  <a:srgbClr val="404155"/>
                </a:solidFill>
                <a:latin typeface="Nobile" pitchFamily="34" charset="0"/>
                <a:ea typeface="Nobile" pitchFamily="34" charset="-122"/>
                <a:cs typeface="Nobile" pitchFamily="34" charset="-120"/>
              </a:rPr>
              <a:t>equity shares</a:t>
            </a:r>
            <a:endParaRPr lang="en-US" sz="1750" dirty="0"/>
          </a:p>
        </p:txBody>
      </p:sp>
      <p:sp>
        <p:nvSpPr>
          <p:cNvPr id="5" name="Text 3"/>
          <p:cNvSpPr/>
          <p:nvPr/>
        </p:nvSpPr>
        <p:spPr>
          <a:xfrm>
            <a:off x="793790" y="405253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the amount set apart for payment of </a:t>
            </a:r>
            <a:r>
              <a:rPr lang="en-US" sz="1750" b="1" dirty="0">
                <a:solidFill>
                  <a:srgbClr val="404155"/>
                </a:solidFill>
                <a:latin typeface="Nobile" pitchFamily="34" charset="0"/>
                <a:ea typeface="Nobile" pitchFamily="34" charset="-122"/>
                <a:cs typeface="Nobile" pitchFamily="34" charset="-120"/>
              </a:rPr>
              <a:t>dividends on preference shares and equity shares</a:t>
            </a:r>
            <a:endParaRPr lang="en-US" sz="1750" dirty="0"/>
          </a:p>
        </p:txBody>
      </p:sp>
      <p:sp>
        <p:nvSpPr>
          <p:cNvPr id="6" name="Text 4"/>
          <p:cNvSpPr/>
          <p:nvPr/>
        </p:nvSpPr>
        <p:spPr>
          <a:xfrm>
            <a:off x="793790" y="44947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reserves and surplus, even if negative</a:t>
            </a:r>
            <a:endParaRPr lang="en-US" sz="1750" dirty="0"/>
          </a:p>
        </p:txBody>
      </p:sp>
      <p:sp>
        <p:nvSpPr>
          <p:cNvPr id="7" name="Text 5"/>
          <p:cNvSpPr/>
          <p:nvPr/>
        </p:nvSpPr>
        <p:spPr>
          <a:xfrm>
            <a:off x="793790" y="49369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any amount representing provision for taxation</a:t>
            </a:r>
            <a:endParaRPr lang="en-US" sz="1750" dirty="0"/>
          </a:p>
        </p:txBody>
      </p:sp>
      <p:sp>
        <p:nvSpPr>
          <p:cNvPr id="8" name="Text 6"/>
          <p:cNvSpPr/>
          <p:nvPr/>
        </p:nvSpPr>
        <p:spPr>
          <a:xfrm>
            <a:off x="793790" y="537912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provisions made for meeting liabilities, other than </a:t>
            </a:r>
            <a:r>
              <a:rPr lang="en-US" sz="1750" b="1" dirty="0">
                <a:solidFill>
                  <a:srgbClr val="404155"/>
                </a:solidFill>
                <a:latin typeface="Nobile" pitchFamily="34" charset="0"/>
                <a:ea typeface="Nobile" pitchFamily="34" charset="-122"/>
                <a:cs typeface="Nobile" pitchFamily="34" charset="-120"/>
              </a:rPr>
              <a:t>ascertained liabilities (Gratuity Payments)</a:t>
            </a:r>
            <a:endParaRPr lang="en-US" sz="1750" dirty="0"/>
          </a:p>
        </p:txBody>
      </p:sp>
      <p:sp>
        <p:nvSpPr>
          <p:cNvPr id="9" name="Text 7"/>
          <p:cNvSpPr/>
          <p:nvPr/>
        </p:nvSpPr>
        <p:spPr>
          <a:xfrm>
            <a:off x="793790" y="58213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contingent liabilities</a:t>
            </a:r>
            <a:endParaRPr lang="en-US" sz="1750" dirty="0"/>
          </a:p>
        </p:txBody>
      </p:sp>
      <p:sp>
        <p:nvSpPr>
          <p:cNvPr id="10" name="Rectangle 9">
            <a:extLst>
              <a:ext uri="{FF2B5EF4-FFF2-40B4-BE49-F238E27FC236}">
                <a16:creationId xmlns:a16="http://schemas.microsoft.com/office/drawing/2014/main" id="{5DC0006C-EC7F-A1B4-7B77-F28FA9FF79E9}"/>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93790" y="2025491"/>
            <a:ext cx="623601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Challenges of Rule 11UA</a:t>
            </a:r>
            <a:endParaRPr lang="en-US" sz="4450" dirty="0"/>
          </a:p>
        </p:txBody>
      </p:sp>
      <p:sp>
        <p:nvSpPr>
          <p:cNvPr id="3" name="Text 1"/>
          <p:cNvSpPr/>
          <p:nvPr/>
        </p:nvSpPr>
        <p:spPr>
          <a:xfrm>
            <a:off x="793790" y="318789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Company Different Class of Shares with voting rights</a:t>
            </a:r>
            <a:endParaRPr lang="en-US" sz="1750" dirty="0"/>
          </a:p>
        </p:txBody>
      </p:sp>
      <p:sp>
        <p:nvSpPr>
          <p:cNvPr id="4" name="Text 2"/>
          <p:cNvSpPr/>
          <p:nvPr/>
        </p:nvSpPr>
        <p:spPr>
          <a:xfrm>
            <a:off x="793790" y="36300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Deferred Tax Assets and Deferred Tax Liabilities</a:t>
            </a:r>
            <a:endParaRPr lang="en-US" sz="1750" dirty="0"/>
          </a:p>
        </p:txBody>
      </p:sp>
      <p:sp>
        <p:nvSpPr>
          <p:cNvPr id="5" name="Text 3"/>
          <p:cNvSpPr/>
          <p:nvPr/>
        </p:nvSpPr>
        <p:spPr>
          <a:xfrm>
            <a:off x="793790" y="407229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Securities Premium pertaining to CCPS</a:t>
            </a:r>
            <a:endParaRPr lang="en-US" sz="1750" dirty="0"/>
          </a:p>
        </p:txBody>
      </p:sp>
      <p:sp>
        <p:nvSpPr>
          <p:cNvPr id="6" name="Text 4"/>
          <p:cNvSpPr/>
          <p:nvPr/>
        </p:nvSpPr>
        <p:spPr>
          <a:xfrm>
            <a:off x="793790" y="45144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Pre-Paid Expenses</a:t>
            </a:r>
            <a:endParaRPr lang="en-US" sz="1750" dirty="0"/>
          </a:p>
        </p:txBody>
      </p:sp>
      <p:sp>
        <p:nvSpPr>
          <p:cNvPr id="7" name="Text 5"/>
          <p:cNvSpPr/>
          <p:nvPr/>
        </p:nvSpPr>
        <p:spPr>
          <a:xfrm>
            <a:off x="793790" y="495669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Valuation of Foreign Company – Equity Shares v/s Ordinary Shares</a:t>
            </a:r>
            <a:endParaRPr lang="en-US" sz="1750" dirty="0"/>
          </a:p>
        </p:txBody>
      </p:sp>
      <p:sp>
        <p:nvSpPr>
          <p:cNvPr id="8" name="Text 6"/>
          <p:cNvSpPr/>
          <p:nvPr/>
        </p:nvSpPr>
        <p:spPr>
          <a:xfrm>
            <a:off x="793790" y="539888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Under Construction - Immovable Property.</a:t>
            </a:r>
            <a:endParaRPr lang="en-US" sz="1750" dirty="0"/>
          </a:p>
        </p:txBody>
      </p:sp>
      <p:sp>
        <p:nvSpPr>
          <p:cNvPr id="9" name="Text 7"/>
          <p:cNvSpPr/>
          <p:nvPr/>
        </p:nvSpPr>
        <p:spPr>
          <a:xfrm>
            <a:off x="793790" y="584108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Consolidated or Standalone Financials</a:t>
            </a:r>
            <a:endParaRPr lang="en-US" sz="1750" dirty="0"/>
          </a:p>
        </p:txBody>
      </p:sp>
      <p:sp>
        <p:nvSpPr>
          <p:cNvPr id="10" name="Rectangle 9">
            <a:extLst>
              <a:ext uri="{FF2B5EF4-FFF2-40B4-BE49-F238E27FC236}">
                <a16:creationId xmlns:a16="http://schemas.microsoft.com/office/drawing/2014/main" id="{E4606E69-182E-A41E-962B-92759DAF6EBA}"/>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2459117"/>
            <a:ext cx="12100084"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SLUMP SALE – Sec 50B read with Rule 11UAE</a:t>
            </a:r>
            <a:endParaRPr lang="en-US" sz="4450" dirty="0"/>
          </a:p>
        </p:txBody>
      </p:sp>
      <p:sp>
        <p:nvSpPr>
          <p:cNvPr id="3" name="Text 1"/>
          <p:cNvSpPr/>
          <p:nvPr/>
        </p:nvSpPr>
        <p:spPr>
          <a:xfrm>
            <a:off x="793790" y="3258622"/>
            <a:ext cx="13042821" cy="850583"/>
          </a:xfrm>
          <a:prstGeom prst="rect">
            <a:avLst/>
          </a:prstGeom>
          <a:noFill/>
          <a:ln/>
        </p:spPr>
        <p:txBody>
          <a:bodyPr wrap="squar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What is Slump Sale - </a:t>
            </a:r>
            <a:r>
              <a:rPr lang="en-US" sz="2650" i="1" dirty="0">
                <a:solidFill>
                  <a:srgbClr val="1B1B27"/>
                </a:solidFill>
                <a:latin typeface="Corben" pitchFamily="34" charset="0"/>
                <a:ea typeface="Corben" pitchFamily="34" charset="-122"/>
                <a:cs typeface="Corben" pitchFamily="34" charset="-120"/>
              </a:rPr>
              <a:t>Transfer of one or more undertakings for a lump-sum consideration, without assigning individual values to assets or liabilities.</a:t>
            </a:r>
            <a:endParaRPr lang="en-US" sz="2650" dirty="0"/>
          </a:p>
        </p:txBody>
      </p:sp>
      <p:sp>
        <p:nvSpPr>
          <p:cNvPr id="4" name="Text 2"/>
          <p:cNvSpPr/>
          <p:nvPr/>
        </p:nvSpPr>
        <p:spPr>
          <a:xfrm>
            <a:off x="793790" y="4199930"/>
            <a:ext cx="9775388"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FMV Computation for Slump Sale, higher of FMV 1 and FMV 2</a:t>
            </a:r>
            <a:endParaRPr lang="en-US" sz="2650" dirty="0"/>
          </a:p>
        </p:txBody>
      </p:sp>
      <p:sp>
        <p:nvSpPr>
          <p:cNvPr id="5" name="Text 3"/>
          <p:cNvSpPr/>
          <p:nvPr/>
        </p:nvSpPr>
        <p:spPr>
          <a:xfrm>
            <a:off x="793790" y="496538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FMV 1 : Fair Market Value of Assets Transferred</a:t>
            </a:r>
            <a:endParaRPr lang="en-US" sz="1750" dirty="0"/>
          </a:p>
        </p:txBody>
      </p:sp>
      <p:sp>
        <p:nvSpPr>
          <p:cNvPr id="6" name="Text 4"/>
          <p:cNvSpPr/>
          <p:nvPr/>
        </p:nvSpPr>
        <p:spPr>
          <a:xfrm>
            <a:off x="793790" y="540758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FMV 2 : Fair Market Value of Consideration Received</a:t>
            </a:r>
            <a:endParaRPr lang="en-US" sz="1750" dirty="0"/>
          </a:p>
        </p:txBody>
      </p:sp>
      <p:sp>
        <p:nvSpPr>
          <p:cNvPr id="7" name="Rectangle 6">
            <a:extLst>
              <a:ext uri="{FF2B5EF4-FFF2-40B4-BE49-F238E27FC236}">
                <a16:creationId xmlns:a16="http://schemas.microsoft.com/office/drawing/2014/main" id="{D4BA7F26-24F5-580B-5E95-688FDE7AEDF3}"/>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793790" y="1787009"/>
            <a:ext cx="72298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SLUMP SALE – Rule 11UAE</a:t>
            </a:r>
            <a:endParaRPr lang="en-US" sz="4450" dirty="0"/>
          </a:p>
        </p:txBody>
      </p:sp>
      <p:sp>
        <p:nvSpPr>
          <p:cNvPr id="3" name="Text 1"/>
          <p:cNvSpPr/>
          <p:nvPr/>
        </p:nvSpPr>
        <p:spPr>
          <a:xfrm>
            <a:off x="793790" y="2586514"/>
            <a:ext cx="7513558"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FMV 1 : Fair Market Value of Assets Transferred</a:t>
            </a:r>
            <a:endParaRPr lang="en-US" sz="2650" dirty="0"/>
          </a:p>
        </p:txBody>
      </p:sp>
      <p:sp>
        <p:nvSpPr>
          <p:cNvPr id="4" name="Text 2"/>
          <p:cNvSpPr/>
          <p:nvPr/>
        </p:nvSpPr>
        <p:spPr>
          <a:xfrm>
            <a:off x="793790" y="3102531"/>
            <a:ext cx="340233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A + B + C+ D – L</a:t>
            </a:r>
            <a:endParaRPr lang="en-US" sz="2650" dirty="0"/>
          </a:p>
        </p:txBody>
      </p:sp>
      <p:sp>
        <p:nvSpPr>
          <p:cNvPr id="5" name="Text 3"/>
          <p:cNvSpPr/>
          <p:nvPr/>
        </p:nvSpPr>
        <p:spPr>
          <a:xfrm>
            <a:off x="793790" y="3618548"/>
            <a:ext cx="13042821" cy="1275874"/>
          </a:xfrm>
          <a:prstGeom prst="rect">
            <a:avLst/>
          </a:prstGeom>
          <a:noFill/>
          <a:ln/>
        </p:spPr>
        <p:txBody>
          <a:bodyPr wrap="squar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A: book value of all the assets (other than jewellery, artistic work, shares, securities and immovable property), reduce any amount of income-tax paid, less the amount of income-tax refund claimed, and unamortised amount of deferred expenditure</a:t>
            </a:r>
            <a:endParaRPr lang="en-US" sz="2650" dirty="0"/>
          </a:p>
        </p:txBody>
      </p:sp>
      <p:sp>
        <p:nvSpPr>
          <p:cNvPr id="6" name="Text 4"/>
          <p:cNvSpPr/>
          <p:nvPr/>
        </p:nvSpPr>
        <p:spPr>
          <a:xfrm>
            <a:off x="793790" y="4985147"/>
            <a:ext cx="6072426"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B: FMV of Jewellery and Artistic Work</a:t>
            </a:r>
            <a:endParaRPr lang="en-US" sz="2650" dirty="0"/>
          </a:p>
        </p:txBody>
      </p:sp>
      <p:sp>
        <p:nvSpPr>
          <p:cNvPr id="7" name="Text 5"/>
          <p:cNvSpPr/>
          <p:nvPr/>
        </p:nvSpPr>
        <p:spPr>
          <a:xfrm>
            <a:off x="793790" y="5501164"/>
            <a:ext cx="7672983"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C: FMV of Shares and Securities as per Rule 11UA</a:t>
            </a:r>
            <a:endParaRPr lang="en-US" sz="2650" dirty="0"/>
          </a:p>
        </p:txBody>
      </p:sp>
      <p:sp>
        <p:nvSpPr>
          <p:cNvPr id="8" name="Text 6"/>
          <p:cNvSpPr/>
          <p:nvPr/>
        </p:nvSpPr>
        <p:spPr>
          <a:xfrm>
            <a:off x="793790" y="6017181"/>
            <a:ext cx="8989576"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D: Value of Immovable Property assessed for Stamp Duty</a:t>
            </a:r>
            <a:endParaRPr lang="en-US" sz="2650" dirty="0"/>
          </a:p>
        </p:txBody>
      </p:sp>
      <p:sp>
        <p:nvSpPr>
          <p:cNvPr id="9" name="Rectangle 8">
            <a:extLst>
              <a:ext uri="{FF2B5EF4-FFF2-40B4-BE49-F238E27FC236}">
                <a16:creationId xmlns:a16="http://schemas.microsoft.com/office/drawing/2014/main" id="{86018CD6-0B11-C41D-43F4-3D531D2E2510}"/>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93790" y="2045375"/>
            <a:ext cx="72298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SLUMP SALE – Rule 11UAE</a:t>
            </a:r>
            <a:endParaRPr lang="en-US" sz="4450" dirty="0"/>
          </a:p>
        </p:txBody>
      </p:sp>
      <p:sp>
        <p:nvSpPr>
          <p:cNvPr id="3" name="Text 1"/>
          <p:cNvSpPr/>
          <p:nvPr/>
        </p:nvSpPr>
        <p:spPr>
          <a:xfrm>
            <a:off x="793790" y="2844879"/>
            <a:ext cx="638937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L: Book Value of All Liabilities, reduce by</a:t>
            </a:r>
            <a:endParaRPr lang="en-US" sz="2650" dirty="0"/>
          </a:p>
        </p:txBody>
      </p:sp>
      <p:sp>
        <p:nvSpPr>
          <p:cNvPr id="4" name="Text 2"/>
          <p:cNvSpPr/>
          <p:nvPr/>
        </p:nvSpPr>
        <p:spPr>
          <a:xfrm>
            <a:off x="793790" y="361033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the paid-up capital in respect of </a:t>
            </a:r>
            <a:r>
              <a:rPr lang="en-US" sz="1750" b="1" dirty="0">
                <a:solidFill>
                  <a:srgbClr val="404155"/>
                </a:solidFill>
                <a:latin typeface="Nobile" pitchFamily="34" charset="0"/>
                <a:ea typeface="Nobile" pitchFamily="34" charset="-122"/>
                <a:cs typeface="Nobile" pitchFamily="34" charset="-120"/>
              </a:rPr>
              <a:t>equity shares</a:t>
            </a:r>
            <a:endParaRPr lang="en-US" sz="1750" dirty="0"/>
          </a:p>
        </p:txBody>
      </p:sp>
      <p:sp>
        <p:nvSpPr>
          <p:cNvPr id="5" name="Text 3"/>
          <p:cNvSpPr/>
          <p:nvPr/>
        </p:nvSpPr>
        <p:spPr>
          <a:xfrm>
            <a:off x="793790" y="405253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the amount set apart for payment of </a:t>
            </a:r>
            <a:r>
              <a:rPr lang="en-US" sz="1750" b="1" dirty="0">
                <a:solidFill>
                  <a:srgbClr val="404155"/>
                </a:solidFill>
                <a:latin typeface="Nobile" pitchFamily="34" charset="0"/>
                <a:ea typeface="Nobile" pitchFamily="34" charset="-122"/>
                <a:cs typeface="Nobile" pitchFamily="34" charset="-120"/>
              </a:rPr>
              <a:t>dividends on preference shares and equity shares</a:t>
            </a:r>
            <a:endParaRPr lang="en-US" sz="1750" dirty="0"/>
          </a:p>
        </p:txBody>
      </p:sp>
      <p:sp>
        <p:nvSpPr>
          <p:cNvPr id="6" name="Text 4"/>
          <p:cNvSpPr/>
          <p:nvPr/>
        </p:nvSpPr>
        <p:spPr>
          <a:xfrm>
            <a:off x="793790" y="44947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reserves and surplus, even if negative</a:t>
            </a:r>
            <a:endParaRPr lang="en-US" sz="1750" dirty="0"/>
          </a:p>
        </p:txBody>
      </p:sp>
      <p:sp>
        <p:nvSpPr>
          <p:cNvPr id="7" name="Text 5"/>
          <p:cNvSpPr/>
          <p:nvPr/>
        </p:nvSpPr>
        <p:spPr>
          <a:xfrm>
            <a:off x="793790" y="49369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any amount representing provision for taxation</a:t>
            </a:r>
            <a:endParaRPr lang="en-US" sz="1750" dirty="0"/>
          </a:p>
        </p:txBody>
      </p:sp>
      <p:sp>
        <p:nvSpPr>
          <p:cNvPr id="8" name="Text 6"/>
          <p:cNvSpPr/>
          <p:nvPr/>
        </p:nvSpPr>
        <p:spPr>
          <a:xfrm>
            <a:off x="793790" y="537912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provisions made for meeting liabilities, other than </a:t>
            </a:r>
            <a:r>
              <a:rPr lang="en-US" sz="1750" b="1" dirty="0">
                <a:solidFill>
                  <a:srgbClr val="404155"/>
                </a:solidFill>
                <a:latin typeface="Nobile" pitchFamily="34" charset="0"/>
                <a:ea typeface="Nobile" pitchFamily="34" charset="-122"/>
                <a:cs typeface="Nobile" pitchFamily="34" charset="-120"/>
              </a:rPr>
              <a:t>ascertained liabilities (Gratuity Payments)</a:t>
            </a:r>
            <a:endParaRPr lang="en-US" sz="1750" dirty="0"/>
          </a:p>
        </p:txBody>
      </p:sp>
      <p:sp>
        <p:nvSpPr>
          <p:cNvPr id="9" name="Text 7"/>
          <p:cNvSpPr/>
          <p:nvPr/>
        </p:nvSpPr>
        <p:spPr>
          <a:xfrm>
            <a:off x="793790" y="58213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contingent liabilities</a:t>
            </a:r>
            <a:endParaRPr lang="en-US" sz="1750" dirty="0"/>
          </a:p>
        </p:txBody>
      </p:sp>
      <p:sp>
        <p:nvSpPr>
          <p:cNvPr id="10" name="Rectangle 9">
            <a:extLst>
              <a:ext uri="{FF2B5EF4-FFF2-40B4-BE49-F238E27FC236}">
                <a16:creationId xmlns:a16="http://schemas.microsoft.com/office/drawing/2014/main" id="{4C95FBCB-A2BE-6D04-4A74-0DDE7A5D34A0}"/>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793790" y="1444109"/>
            <a:ext cx="722983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SLUMP SALE – Rule 11UAE</a:t>
            </a:r>
            <a:endParaRPr lang="en-US" sz="4450" dirty="0"/>
          </a:p>
        </p:txBody>
      </p:sp>
      <p:sp>
        <p:nvSpPr>
          <p:cNvPr id="3" name="Text 1"/>
          <p:cNvSpPr/>
          <p:nvPr/>
        </p:nvSpPr>
        <p:spPr>
          <a:xfrm>
            <a:off x="793790" y="260651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FMV 2 : Fair Market Value of Consideration Received</a:t>
            </a:r>
            <a:endParaRPr lang="en-US" sz="1750" dirty="0"/>
          </a:p>
        </p:txBody>
      </p:sp>
      <p:sp>
        <p:nvSpPr>
          <p:cNvPr id="4" name="Text 2"/>
          <p:cNvSpPr/>
          <p:nvPr/>
        </p:nvSpPr>
        <p:spPr>
          <a:xfrm>
            <a:off x="793790" y="322457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 + F + G + H</a:t>
            </a:r>
            <a:endParaRPr lang="en-US" sz="1750" dirty="0"/>
          </a:p>
        </p:txBody>
      </p:sp>
      <p:sp>
        <p:nvSpPr>
          <p:cNvPr id="5" name="Text 3"/>
          <p:cNvSpPr/>
          <p:nvPr/>
        </p:nvSpPr>
        <p:spPr>
          <a:xfrm>
            <a:off x="793790" y="384262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 = Cash or Cash Equivalents Actually received</a:t>
            </a:r>
            <a:endParaRPr lang="en-US" sz="1750" dirty="0"/>
          </a:p>
        </p:txBody>
      </p:sp>
      <p:sp>
        <p:nvSpPr>
          <p:cNvPr id="6" name="Text 4"/>
          <p:cNvSpPr/>
          <p:nvPr/>
        </p:nvSpPr>
        <p:spPr>
          <a:xfrm>
            <a:off x="793790" y="446067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 = FMV of Non-Monetary Consideration Received covered under Rule 11UA – Jewellery, Artistic Work, Shares and Securities</a:t>
            </a:r>
            <a:endParaRPr lang="en-US" sz="1750" dirty="0"/>
          </a:p>
        </p:txBody>
      </p:sp>
      <p:sp>
        <p:nvSpPr>
          <p:cNvPr id="7" name="Text 5"/>
          <p:cNvSpPr/>
          <p:nvPr/>
        </p:nvSpPr>
        <p:spPr>
          <a:xfrm>
            <a:off x="793790" y="544163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G = FMV of Non-Monetary Consideration Received not covered under Rule 11UA – Machinery, Vehicles, Furniture, Intangibles, etc – as per Valuation Report issues by Registered Valuer (Wealth Tax Act)</a:t>
            </a:r>
            <a:endParaRPr lang="en-US" sz="1750" dirty="0"/>
          </a:p>
        </p:txBody>
      </p:sp>
      <p:sp>
        <p:nvSpPr>
          <p:cNvPr id="8" name="Text 6"/>
          <p:cNvSpPr/>
          <p:nvPr/>
        </p:nvSpPr>
        <p:spPr>
          <a:xfrm>
            <a:off x="793790" y="642258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 = Value of Immovable Property assessed for Stamp Duty</a:t>
            </a:r>
            <a:endParaRPr lang="en-US" sz="1750" dirty="0"/>
          </a:p>
        </p:txBody>
      </p:sp>
      <p:sp>
        <p:nvSpPr>
          <p:cNvPr id="9" name="Rectangle 8">
            <a:extLst>
              <a:ext uri="{FF2B5EF4-FFF2-40B4-BE49-F238E27FC236}">
                <a16:creationId xmlns:a16="http://schemas.microsoft.com/office/drawing/2014/main" id="{932587AB-C18A-3ED7-2C5D-604A76322455}"/>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93790" y="313098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BUY BACK</a:t>
            </a:r>
            <a:endParaRPr lang="en-US" sz="4450" dirty="0"/>
          </a:p>
        </p:txBody>
      </p:sp>
      <p:sp>
        <p:nvSpPr>
          <p:cNvPr id="3" name="Text 1"/>
          <p:cNvSpPr/>
          <p:nvPr/>
        </p:nvSpPr>
        <p:spPr>
          <a:xfrm>
            <a:off x="793790" y="429339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There is no reference of valuation under governing section 115QA</a:t>
            </a:r>
            <a:endParaRPr lang="en-US" sz="1750" dirty="0"/>
          </a:p>
        </p:txBody>
      </p:sp>
      <p:sp>
        <p:nvSpPr>
          <p:cNvPr id="4" name="Text 2"/>
          <p:cNvSpPr/>
          <p:nvPr/>
        </p:nvSpPr>
        <p:spPr>
          <a:xfrm>
            <a:off x="793790" y="473559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Hence, FMV of shares is irrelevant</a:t>
            </a:r>
            <a:endParaRPr lang="en-US" sz="1750" dirty="0"/>
          </a:p>
        </p:txBody>
      </p:sp>
      <p:sp>
        <p:nvSpPr>
          <p:cNvPr id="5" name="Rectangle 4">
            <a:extLst>
              <a:ext uri="{FF2B5EF4-FFF2-40B4-BE49-F238E27FC236}">
                <a16:creationId xmlns:a16="http://schemas.microsoft.com/office/drawing/2014/main" id="{5407D13B-62B5-4756-EF3D-54A644FE3519}"/>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793790" y="254698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Rights Issues</a:t>
            </a:r>
            <a:endParaRPr lang="en-US" sz="4450" dirty="0"/>
          </a:p>
        </p:txBody>
      </p:sp>
      <p:sp>
        <p:nvSpPr>
          <p:cNvPr id="3" name="Text 1"/>
          <p:cNvSpPr/>
          <p:nvPr/>
        </p:nvSpPr>
        <p:spPr>
          <a:xfrm>
            <a:off x="793790" y="3709392"/>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Proportionate right issue - If a rights issue is offered to all shareholders pro-rata, and shareholders merely choose to renounce or not subscribe, Section 56(2)(x) does NOT apply.</a:t>
            </a:r>
            <a:endParaRPr lang="en-US" sz="1750" dirty="0"/>
          </a:p>
        </p:txBody>
      </p:sp>
      <p:sp>
        <p:nvSpPr>
          <p:cNvPr id="4" name="Text 2"/>
          <p:cNvSpPr/>
          <p:nvPr/>
        </p:nvSpPr>
        <p:spPr>
          <a:xfrm>
            <a:off x="793790" y="4514493"/>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Disproportionate right issue - If the rights issue is disproportionate, it results in "property received without consideration or for inadequate consideration", Section 56(2)(x) applies. </a:t>
            </a:r>
            <a:endParaRPr lang="en-US" sz="1750" dirty="0"/>
          </a:p>
        </p:txBody>
      </p:sp>
      <p:sp>
        <p:nvSpPr>
          <p:cNvPr id="5" name="Text 3"/>
          <p:cNvSpPr/>
          <p:nvPr/>
        </p:nvSpPr>
        <p:spPr>
          <a:xfrm>
            <a:off x="793790" y="53195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of Rights – if at market price Section 56(2)(x) does NOT apply or else Section 56(2)(x) applies.</a:t>
            </a:r>
            <a:endParaRPr lang="en-US" sz="1750" dirty="0"/>
          </a:p>
        </p:txBody>
      </p:sp>
      <p:sp>
        <p:nvSpPr>
          <p:cNvPr id="6" name="Rectangle 5">
            <a:extLst>
              <a:ext uri="{FF2B5EF4-FFF2-40B4-BE49-F238E27FC236}">
                <a16:creationId xmlns:a16="http://schemas.microsoft.com/office/drawing/2014/main" id="{5C7535B1-10BB-1207-860B-6E056A2DE432}"/>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793790" y="335208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Bonus Shares</a:t>
            </a:r>
            <a:endParaRPr lang="en-US" sz="4450" dirty="0"/>
          </a:p>
        </p:txBody>
      </p:sp>
      <p:sp>
        <p:nvSpPr>
          <p:cNvPr id="3" name="Text 1"/>
          <p:cNvSpPr/>
          <p:nvPr/>
        </p:nvSpPr>
        <p:spPr>
          <a:xfrm>
            <a:off x="793790" y="45144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Bonus issue is </a:t>
            </a:r>
            <a:r>
              <a:rPr lang="en-US" sz="1750" b="1" dirty="0">
                <a:solidFill>
                  <a:srgbClr val="404155"/>
                </a:solidFill>
                <a:latin typeface="Nobile" pitchFamily="34" charset="0"/>
                <a:ea typeface="Nobile" pitchFamily="34" charset="-122"/>
                <a:cs typeface="Nobile" pitchFamily="34" charset="-120"/>
              </a:rPr>
              <a:t>capitalization of reserves</a:t>
            </a:r>
            <a:r>
              <a:rPr lang="en-US" sz="1750" dirty="0">
                <a:solidFill>
                  <a:srgbClr val="404155"/>
                </a:solidFill>
                <a:latin typeface="Nobile" pitchFamily="34" charset="0"/>
                <a:ea typeface="Nobile" pitchFamily="34" charset="-122"/>
                <a:cs typeface="Nobile" pitchFamily="34" charset="-120"/>
              </a:rPr>
              <a:t> - issued to existing shareholders do NOT trigger Section 56(2)(x)</a:t>
            </a:r>
            <a:endParaRPr lang="en-US" sz="1750" dirty="0"/>
          </a:p>
        </p:txBody>
      </p:sp>
      <p:sp>
        <p:nvSpPr>
          <p:cNvPr id="4" name="Rectangle 3">
            <a:extLst>
              <a:ext uri="{FF2B5EF4-FFF2-40B4-BE49-F238E27FC236}">
                <a16:creationId xmlns:a16="http://schemas.microsoft.com/office/drawing/2014/main" id="{B4DF82F6-CBC1-47CD-F803-A4CBE633DF3E}"/>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045375"/>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2844879"/>
            <a:ext cx="4394597"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TRANSACTION RELATED</a:t>
            </a:r>
            <a:endParaRPr lang="en-US" sz="2650" dirty="0"/>
          </a:p>
        </p:txBody>
      </p:sp>
      <p:sp>
        <p:nvSpPr>
          <p:cNvPr id="4" name="Text 2"/>
          <p:cNvSpPr/>
          <p:nvPr/>
        </p:nvSpPr>
        <p:spPr>
          <a:xfrm>
            <a:off x="793790" y="361033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Issuance of Fresh Shares (Consultancy as well as Regulatory)</a:t>
            </a:r>
            <a:endParaRPr lang="en-US" sz="1750" dirty="0"/>
          </a:p>
        </p:txBody>
      </p:sp>
      <p:sp>
        <p:nvSpPr>
          <p:cNvPr id="5" name="Text 3"/>
          <p:cNvSpPr/>
          <p:nvPr/>
        </p:nvSpPr>
        <p:spPr>
          <a:xfrm>
            <a:off x="793790" y="405253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Merger and Acquisition, Demerger</a:t>
            </a:r>
            <a:endParaRPr lang="en-US" sz="1750" dirty="0"/>
          </a:p>
        </p:txBody>
      </p:sp>
      <p:sp>
        <p:nvSpPr>
          <p:cNvPr id="6" name="Text 4"/>
          <p:cNvSpPr/>
          <p:nvPr/>
        </p:nvSpPr>
        <p:spPr>
          <a:xfrm>
            <a:off x="793790" y="44947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Slum Sale, Shares Buy Back</a:t>
            </a:r>
            <a:endParaRPr lang="en-US" sz="1750" dirty="0"/>
          </a:p>
        </p:txBody>
      </p:sp>
      <p:sp>
        <p:nvSpPr>
          <p:cNvPr id="7" name="Text 5"/>
          <p:cNvSpPr/>
          <p:nvPr/>
        </p:nvSpPr>
        <p:spPr>
          <a:xfrm>
            <a:off x="793790" y="49369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Debt Financing through creation of Charge</a:t>
            </a:r>
            <a:endParaRPr lang="en-US" sz="1750" dirty="0"/>
          </a:p>
        </p:txBody>
      </p:sp>
      <p:sp>
        <p:nvSpPr>
          <p:cNvPr id="8" name="Text 6"/>
          <p:cNvSpPr/>
          <p:nvPr/>
        </p:nvSpPr>
        <p:spPr>
          <a:xfrm>
            <a:off x="793790" y="537912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of Loan Account by Bank or NBFC</a:t>
            </a:r>
            <a:endParaRPr lang="en-US" sz="1750" dirty="0"/>
          </a:p>
        </p:txBody>
      </p:sp>
      <p:sp>
        <p:nvSpPr>
          <p:cNvPr id="9" name="Text 7"/>
          <p:cNvSpPr/>
          <p:nvPr/>
        </p:nvSpPr>
        <p:spPr>
          <a:xfrm>
            <a:off x="793790" y="58213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Portfolio Valuation of Private Equity and Venture Capital Funds</a:t>
            </a:r>
            <a:endParaRPr lang="en-US" sz="1750" dirty="0"/>
          </a:p>
        </p:txBody>
      </p:sp>
      <p:sp>
        <p:nvSpPr>
          <p:cNvPr id="10" name="Rectangle 9">
            <a:extLst>
              <a:ext uri="{FF2B5EF4-FFF2-40B4-BE49-F238E27FC236}">
                <a16:creationId xmlns:a16="http://schemas.microsoft.com/office/drawing/2014/main" id="{5EBF02A6-A06E-5E09-F906-E51AB955FC3F}"/>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93790" y="2595205"/>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Conversion of Preference Shares and Debentures into Equity Shares</a:t>
            </a:r>
            <a:endParaRPr lang="en-US" sz="4450" dirty="0"/>
          </a:p>
        </p:txBody>
      </p:sp>
      <p:sp>
        <p:nvSpPr>
          <p:cNvPr id="3" name="Text 1"/>
          <p:cNvSpPr/>
          <p:nvPr/>
        </p:nvSpPr>
        <p:spPr>
          <a:xfrm>
            <a:off x="793790" y="4466392"/>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Conversion of </a:t>
            </a:r>
            <a:r>
              <a:rPr lang="en-US" sz="1750" b="1" dirty="0">
                <a:solidFill>
                  <a:srgbClr val="404155"/>
                </a:solidFill>
                <a:latin typeface="Nobile" pitchFamily="34" charset="0"/>
                <a:ea typeface="Nobile" pitchFamily="34" charset="-122"/>
                <a:cs typeface="Nobile" pitchFamily="34" charset="-120"/>
              </a:rPr>
              <a:t>preference shares (CCPS) or debentures (CCDs)</a:t>
            </a:r>
            <a:r>
              <a:rPr lang="en-US" sz="1750" dirty="0">
                <a:solidFill>
                  <a:srgbClr val="404155"/>
                </a:solidFill>
                <a:latin typeface="Nobile" pitchFamily="34" charset="0"/>
                <a:ea typeface="Nobile" pitchFamily="34" charset="-122"/>
                <a:cs typeface="Nobile" pitchFamily="34" charset="-120"/>
              </a:rPr>
              <a:t> into equity shares </a:t>
            </a:r>
            <a:r>
              <a:rPr lang="en-US" sz="1750" b="1" dirty="0">
                <a:solidFill>
                  <a:srgbClr val="404155"/>
                </a:solidFill>
                <a:latin typeface="Nobile" pitchFamily="34" charset="0"/>
                <a:ea typeface="Nobile" pitchFamily="34" charset="-122"/>
                <a:cs typeface="Nobile" pitchFamily="34" charset="-120"/>
              </a:rPr>
              <a:t>is NOT regarded as a transfer</a:t>
            </a:r>
            <a:r>
              <a:rPr lang="en-US" sz="1750" dirty="0">
                <a:solidFill>
                  <a:srgbClr val="404155"/>
                </a:solidFill>
                <a:latin typeface="Nobile" pitchFamily="34" charset="0"/>
                <a:ea typeface="Nobile" pitchFamily="34" charset="-122"/>
                <a:cs typeface="Nobile" pitchFamily="34" charset="-120"/>
              </a:rPr>
              <a:t>. (exempt under Sec 47)</a:t>
            </a:r>
            <a:endParaRPr lang="en-US" sz="1750" dirty="0"/>
          </a:p>
        </p:txBody>
      </p:sp>
      <p:sp>
        <p:nvSpPr>
          <p:cNvPr id="4" name="Text 2"/>
          <p:cNvSpPr/>
          <p:nvPr/>
        </p:nvSpPr>
        <p:spPr>
          <a:xfrm>
            <a:off x="793790" y="527149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If CCPS and CCD are transferred before Conversion – Open Market price – valuation report from CA / MB is required.</a:t>
            </a:r>
            <a:endParaRPr lang="en-US" sz="1750" dirty="0"/>
          </a:p>
        </p:txBody>
      </p:sp>
      <p:sp>
        <p:nvSpPr>
          <p:cNvPr id="5" name="Rectangle 4">
            <a:extLst>
              <a:ext uri="{FF2B5EF4-FFF2-40B4-BE49-F238E27FC236}">
                <a16:creationId xmlns:a16="http://schemas.microsoft.com/office/drawing/2014/main" id="{1B52E18E-84A2-E4E0-47F6-02C482A9B721}"/>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Shape 0"/>
          <p:cNvSpPr/>
          <p:nvPr/>
        </p:nvSpPr>
        <p:spPr>
          <a:xfrm>
            <a:off x="793790" y="1668218"/>
            <a:ext cx="13042821" cy="35957"/>
          </a:xfrm>
          <a:prstGeom prst="rect">
            <a:avLst/>
          </a:prstGeom>
          <a:solidFill>
            <a:srgbClr val="404155">
              <a:alpha val="50000"/>
            </a:srgbClr>
          </a:solidFill>
          <a:ln/>
        </p:spPr>
      </p:sp>
      <p:sp>
        <p:nvSpPr>
          <p:cNvPr id="3" name="Text 1"/>
          <p:cNvSpPr/>
          <p:nvPr/>
        </p:nvSpPr>
        <p:spPr>
          <a:xfrm>
            <a:off x="793790" y="204430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THANK YOU</a:t>
            </a:r>
            <a:endParaRPr lang="en-US" sz="4450" dirty="0"/>
          </a:p>
        </p:txBody>
      </p:sp>
      <p:sp>
        <p:nvSpPr>
          <p:cNvPr id="4" name="Shape 2"/>
          <p:cNvSpPr/>
          <p:nvPr/>
        </p:nvSpPr>
        <p:spPr>
          <a:xfrm>
            <a:off x="793790" y="3206625"/>
            <a:ext cx="13042821" cy="35957"/>
          </a:xfrm>
          <a:prstGeom prst="rect">
            <a:avLst/>
          </a:prstGeom>
          <a:solidFill>
            <a:srgbClr val="404155">
              <a:alpha val="50000"/>
            </a:srgbClr>
          </a:solidFill>
          <a:ln/>
        </p:spPr>
      </p:sp>
      <p:sp>
        <p:nvSpPr>
          <p:cNvPr id="5" name="Text 3"/>
          <p:cNvSpPr/>
          <p:nvPr/>
        </p:nvSpPr>
        <p:spPr>
          <a:xfrm>
            <a:off x="793790" y="3582710"/>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Corben" pitchFamily="34" charset="0"/>
                <a:ea typeface="Corben" pitchFamily="34" charset="-122"/>
                <a:cs typeface="Corben" pitchFamily="34" charset="-120"/>
              </a:rPr>
              <a:t>ANY QUESTION ?</a:t>
            </a:r>
            <a:endParaRPr lang="en-US" sz="3550" dirty="0"/>
          </a:p>
        </p:txBody>
      </p:sp>
      <p:sp>
        <p:nvSpPr>
          <p:cNvPr id="6" name="Text 4"/>
          <p:cNvSpPr/>
          <p:nvPr/>
        </p:nvSpPr>
        <p:spPr>
          <a:xfrm>
            <a:off x="793790" y="424041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GAURANG SHAH</a:t>
            </a:r>
            <a:endParaRPr lang="en-US" sz="4450" dirty="0"/>
          </a:p>
        </p:txBody>
      </p:sp>
      <p:sp>
        <p:nvSpPr>
          <p:cNvPr id="7" name="Text 5"/>
          <p:cNvSpPr/>
          <p:nvPr/>
        </p:nvSpPr>
        <p:spPr>
          <a:xfrm>
            <a:off x="793790" y="528935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Chartered Accountant and Registered Valuer</a:t>
            </a:r>
            <a:endParaRPr lang="en-US" sz="1750" dirty="0"/>
          </a:p>
        </p:txBody>
      </p:sp>
      <p:sp>
        <p:nvSpPr>
          <p:cNvPr id="8" name="Text 6"/>
          <p:cNvSpPr/>
          <p:nvPr/>
        </p:nvSpPr>
        <p:spPr>
          <a:xfrm>
            <a:off x="793790" y="590740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9833237709 || gaurang@vgrsandassociates.com</a:t>
            </a:r>
            <a:endParaRPr lang="en-US" sz="1750" dirty="0"/>
          </a:p>
        </p:txBody>
      </p:sp>
      <p:sp>
        <p:nvSpPr>
          <p:cNvPr id="9" name="Shape 7"/>
          <p:cNvSpPr/>
          <p:nvPr/>
        </p:nvSpPr>
        <p:spPr>
          <a:xfrm>
            <a:off x="793790" y="6638839"/>
            <a:ext cx="13042821" cy="35957"/>
          </a:xfrm>
          <a:prstGeom prst="rect">
            <a:avLst/>
          </a:prstGeom>
          <a:solidFill>
            <a:srgbClr val="404155">
              <a:alpha val="50000"/>
            </a:srgbClr>
          </a:solidFill>
          <a:ln/>
        </p:spPr>
      </p:sp>
      <p:sp>
        <p:nvSpPr>
          <p:cNvPr id="10" name="Rectangle 9">
            <a:extLst>
              <a:ext uri="{FF2B5EF4-FFF2-40B4-BE49-F238E27FC236}">
                <a16:creationId xmlns:a16="http://schemas.microsoft.com/office/drawing/2014/main" id="{9D98970C-DAAA-06B8-738B-C35300BCB28E}"/>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793790" y="1784542"/>
            <a:ext cx="13042821" cy="35957"/>
          </a:xfrm>
          <a:prstGeom prst="rect">
            <a:avLst/>
          </a:prstGeom>
          <a:solidFill>
            <a:srgbClr val="404155">
              <a:alpha val="50000"/>
            </a:srgbClr>
          </a:solidFill>
          <a:ln/>
        </p:spPr>
      </p:sp>
      <p:sp>
        <p:nvSpPr>
          <p:cNvPr id="3" name="Text 1"/>
          <p:cNvSpPr/>
          <p:nvPr/>
        </p:nvSpPr>
        <p:spPr>
          <a:xfrm>
            <a:off x="793790" y="2160627"/>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4" name="Shape 2"/>
          <p:cNvSpPr/>
          <p:nvPr/>
        </p:nvSpPr>
        <p:spPr>
          <a:xfrm>
            <a:off x="793790" y="3322949"/>
            <a:ext cx="13042821" cy="35957"/>
          </a:xfrm>
          <a:prstGeom prst="rect">
            <a:avLst/>
          </a:prstGeom>
          <a:solidFill>
            <a:srgbClr val="404155">
              <a:alpha val="50000"/>
            </a:srgbClr>
          </a:solidFill>
          <a:ln/>
        </p:spPr>
      </p:sp>
      <p:sp>
        <p:nvSpPr>
          <p:cNvPr id="5" name="Text 3"/>
          <p:cNvSpPr/>
          <p:nvPr/>
        </p:nvSpPr>
        <p:spPr>
          <a:xfrm>
            <a:off x="793790" y="3699034"/>
            <a:ext cx="6011466"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FINANCIAL REPORTING RELATED</a:t>
            </a:r>
            <a:endParaRPr lang="en-US" sz="2650" dirty="0"/>
          </a:p>
        </p:txBody>
      </p:sp>
      <p:sp>
        <p:nvSpPr>
          <p:cNvPr id="6" name="Text 4"/>
          <p:cNvSpPr/>
          <p:nvPr/>
        </p:nvSpPr>
        <p:spPr>
          <a:xfrm>
            <a:off x="793790" y="446448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Purchase Price Allocation</a:t>
            </a:r>
            <a:endParaRPr lang="en-US" sz="1750" dirty="0"/>
          </a:p>
        </p:txBody>
      </p:sp>
      <p:sp>
        <p:nvSpPr>
          <p:cNvPr id="7" name="Text 5"/>
          <p:cNvSpPr/>
          <p:nvPr/>
        </p:nvSpPr>
        <p:spPr>
          <a:xfrm>
            <a:off x="793790" y="490668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Fair Value Reporting under IND AS</a:t>
            </a:r>
            <a:endParaRPr lang="en-US" sz="1750" dirty="0"/>
          </a:p>
        </p:txBody>
      </p:sp>
      <p:sp>
        <p:nvSpPr>
          <p:cNvPr id="8" name="Text 6"/>
          <p:cNvSpPr/>
          <p:nvPr/>
        </p:nvSpPr>
        <p:spPr>
          <a:xfrm>
            <a:off x="793790" y="534888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Impairment Testing</a:t>
            </a:r>
            <a:endParaRPr lang="en-US" sz="1750" dirty="0"/>
          </a:p>
        </p:txBody>
      </p:sp>
      <p:sp>
        <p:nvSpPr>
          <p:cNvPr id="9" name="Text 7"/>
          <p:cNvSpPr/>
          <p:nvPr/>
        </p:nvSpPr>
        <p:spPr>
          <a:xfrm>
            <a:off x="793790" y="579108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ESOP Valuation</a:t>
            </a:r>
            <a:endParaRPr lang="en-US" sz="1750" dirty="0"/>
          </a:p>
        </p:txBody>
      </p:sp>
      <p:sp>
        <p:nvSpPr>
          <p:cNvPr id="10" name="Shape 8"/>
          <p:cNvSpPr/>
          <p:nvPr/>
        </p:nvSpPr>
        <p:spPr>
          <a:xfrm>
            <a:off x="793790" y="6522515"/>
            <a:ext cx="13042821" cy="35957"/>
          </a:xfrm>
          <a:prstGeom prst="rect">
            <a:avLst/>
          </a:prstGeom>
          <a:solidFill>
            <a:srgbClr val="404155">
              <a:alpha val="50000"/>
            </a:srgbClr>
          </a:solidFill>
          <a:ln/>
        </p:spPr>
      </p:sp>
      <p:sp>
        <p:nvSpPr>
          <p:cNvPr id="11" name="Rectangle 10">
            <a:extLst>
              <a:ext uri="{FF2B5EF4-FFF2-40B4-BE49-F238E27FC236}">
                <a16:creationId xmlns:a16="http://schemas.microsoft.com/office/drawing/2014/main" id="{04FDAA7E-892C-E6DC-7AAA-D0066D1A9E00}"/>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266474"/>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3065978"/>
            <a:ext cx="4282916"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REGULATORY RELATED</a:t>
            </a:r>
            <a:endParaRPr lang="en-US" sz="2650" dirty="0"/>
          </a:p>
        </p:txBody>
      </p:sp>
      <p:sp>
        <p:nvSpPr>
          <p:cNvPr id="4" name="Text 2"/>
          <p:cNvSpPr/>
          <p:nvPr/>
        </p:nvSpPr>
        <p:spPr>
          <a:xfrm>
            <a:off x="793790" y="383143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Companies Act, 2013</a:t>
            </a:r>
            <a:endParaRPr lang="en-US" sz="1750" dirty="0"/>
          </a:p>
        </p:txBody>
      </p:sp>
      <p:sp>
        <p:nvSpPr>
          <p:cNvPr id="5" name="Text 3"/>
          <p:cNvSpPr/>
          <p:nvPr/>
        </p:nvSpPr>
        <p:spPr>
          <a:xfrm>
            <a:off x="793790" y="427362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Foreign Exchange Management Act, 1999</a:t>
            </a:r>
            <a:endParaRPr lang="en-US" sz="1750" dirty="0"/>
          </a:p>
        </p:txBody>
      </p:sp>
      <p:sp>
        <p:nvSpPr>
          <p:cNvPr id="6" name="Text 4"/>
          <p:cNvSpPr/>
          <p:nvPr/>
        </p:nvSpPr>
        <p:spPr>
          <a:xfrm>
            <a:off x="793790" y="47158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Income Tax Act, 1961</a:t>
            </a:r>
            <a:endParaRPr lang="en-US" sz="1750" dirty="0"/>
          </a:p>
        </p:txBody>
      </p:sp>
      <p:sp>
        <p:nvSpPr>
          <p:cNvPr id="7" name="Text 5"/>
          <p:cNvSpPr/>
          <p:nvPr/>
        </p:nvSpPr>
        <p:spPr>
          <a:xfrm>
            <a:off x="793790" y="515802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Insolvency and Bankruptcy Code, 2016</a:t>
            </a:r>
            <a:endParaRPr lang="en-US" sz="1750" dirty="0"/>
          </a:p>
        </p:txBody>
      </p:sp>
      <p:sp>
        <p:nvSpPr>
          <p:cNvPr id="8" name="Text 6"/>
          <p:cNvSpPr/>
          <p:nvPr/>
        </p:nvSpPr>
        <p:spPr>
          <a:xfrm>
            <a:off x="793790" y="560022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Securities and Exchange Board of India</a:t>
            </a:r>
            <a:endParaRPr lang="en-US" sz="1750" dirty="0"/>
          </a:p>
        </p:txBody>
      </p:sp>
      <p:sp>
        <p:nvSpPr>
          <p:cNvPr id="9" name="Rectangle 8">
            <a:extLst>
              <a:ext uri="{FF2B5EF4-FFF2-40B4-BE49-F238E27FC236}">
                <a16:creationId xmlns:a16="http://schemas.microsoft.com/office/drawing/2014/main" id="{61E8E5AD-FCBD-C1DF-4A85-EACC42C760EC}"/>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708672"/>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3508177"/>
            <a:ext cx="340233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OTHERS</a:t>
            </a:r>
            <a:endParaRPr lang="en-US" sz="2650" dirty="0"/>
          </a:p>
        </p:txBody>
      </p:sp>
      <p:sp>
        <p:nvSpPr>
          <p:cNvPr id="4" name="Text 2"/>
          <p:cNvSpPr/>
          <p:nvPr/>
        </p:nvSpPr>
        <p:spPr>
          <a:xfrm>
            <a:off x="793790" y="427362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Litigation</a:t>
            </a:r>
            <a:endParaRPr lang="en-US" sz="1750" dirty="0"/>
          </a:p>
        </p:txBody>
      </p:sp>
      <p:sp>
        <p:nvSpPr>
          <p:cNvPr id="5" name="Text 3"/>
          <p:cNvSpPr/>
          <p:nvPr/>
        </p:nvSpPr>
        <p:spPr>
          <a:xfrm>
            <a:off x="793790" y="47158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Family Settlement</a:t>
            </a:r>
            <a:endParaRPr lang="en-US" sz="1750" dirty="0"/>
          </a:p>
        </p:txBody>
      </p:sp>
      <p:sp>
        <p:nvSpPr>
          <p:cNvPr id="6" name="Text 4"/>
          <p:cNvSpPr/>
          <p:nvPr/>
        </p:nvSpPr>
        <p:spPr>
          <a:xfrm>
            <a:off x="793790" y="515802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Estate Planning</a:t>
            </a:r>
            <a:endParaRPr lang="en-US" sz="1750" dirty="0"/>
          </a:p>
        </p:txBody>
      </p:sp>
      <p:sp>
        <p:nvSpPr>
          <p:cNvPr id="7" name="Rectangle 6">
            <a:extLst>
              <a:ext uri="{FF2B5EF4-FFF2-40B4-BE49-F238E27FC236}">
                <a16:creationId xmlns:a16="http://schemas.microsoft.com/office/drawing/2014/main" id="{C59CD633-C842-5A0B-C8DA-B889EB871C15}"/>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12771"/>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Shape 1"/>
          <p:cNvSpPr/>
          <p:nvPr/>
        </p:nvSpPr>
        <p:spPr>
          <a:xfrm>
            <a:off x="793790" y="2488559"/>
            <a:ext cx="13042821" cy="35957"/>
          </a:xfrm>
          <a:prstGeom prst="rect">
            <a:avLst/>
          </a:prstGeom>
          <a:solidFill>
            <a:srgbClr val="404155">
              <a:alpha val="50000"/>
            </a:srgbClr>
          </a:solidFill>
          <a:ln/>
        </p:spPr>
      </p:sp>
      <p:sp>
        <p:nvSpPr>
          <p:cNvPr id="4" name="Text 2"/>
          <p:cNvSpPr/>
          <p:nvPr/>
        </p:nvSpPr>
        <p:spPr>
          <a:xfrm>
            <a:off x="793790" y="2864644"/>
            <a:ext cx="340233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Companies Act, 2013</a:t>
            </a:r>
            <a:endParaRPr lang="en-US" sz="2650" dirty="0"/>
          </a:p>
        </p:txBody>
      </p:sp>
      <p:sp>
        <p:nvSpPr>
          <p:cNvPr id="5" name="Text 3"/>
          <p:cNvSpPr/>
          <p:nvPr/>
        </p:nvSpPr>
        <p:spPr>
          <a:xfrm>
            <a:off x="793790" y="36300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Issuance of Shares / Preferential Allotment</a:t>
            </a:r>
            <a:endParaRPr lang="en-US" sz="1750" dirty="0"/>
          </a:p>
        </p:txBody>
      </p:sp>
      <p:sp>
        <p:nvSpPr>
          <p:cNvPr id="6" name="Text 4"/>
          <p:cNvSpPr/>
          <p:nvPr/>
        </p:nvSpPr>
        <p:spPr>
          <a:xfrm>
            <a:off x="793790" y="407229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Mergers and Demergers</a:t>
            </a:r>
            <a:endParaRPr lang="en-US" sz="1750" dirty="0"/>
          </a:p>
        </p:txBody>
      </p:sp>
      <p:sp>
        <p:nvSpPr>
          <p:cNvPr id="7" name="Text 5"/>
          <p:cNvSpPr/>
          <p:nvPr/>
        </p:nvSpPr>
        <p:spPr>
          <a:xfrm>
            <a:off x="793790" y="451449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Non-Cash Transaction with Directors</a:t>
            </a:r>
            <a:endParaRPr lang="en-US" sz="1750" dirty="0"/>
          </a:p>
        </p:txBody>
      </p:sp>
      <p:sp>
        <p:nvSpPr>
          <p:cNvPr id="8" name="Text 6"/>
          <p:cNvSpPr/>
          <p:nvPr/>
        </p:nvSpPr>
        <p:spPr>
          <a:xfrm>
            <a:off x="793790" y="4956691"/>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Purchase of Minority Shareholding</a:t>
            </a:r>
            <a:endParaRPr lang="en-US" sz="1750" dirty="0"/>
          </a:p>
        </p:txBody>
      </p:sp>
      <p:sp>
        <p:nvSpPr>
          <p:cNvPr id="9" name="Text 7"/>
          <p:cNvSpPr/>
          <p:nvPr/>
        </p:nvSpPr>
        <p:spPr>
          <a:xfrm>
            <a:off x="793790" y="5398889"/>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Sweat Equity Shares (Valuation of Intangibles and Equity Shares)</a:t>
            </a:r>
            <a:endParaRPr lang="en-US" sz="1750" dirty="0"/>
          </a:p>
        </p:txBody>
      </p:sp>
      <p:sp>
        <p:nvSpPr>
          <p:cNvPr id="10" name="Text 8"/>
          <p:cNvSpPr/>
          <p:nvPr/>
        </p:nvSpPr>
        <p:spPr>
          <a:xfrm>
            <a:off x="793790" y="6101953"/>
            <a:ext cx="6885861"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Who can perform – Registered Valuer (IBBI)</a:t>
            </a:r>
            <a:endParaRPr lang="en-US" sz="2650" dirty="0"/>
          </a:p>
        </p:txBody>
      </p:sp>
      <p:sp>
        <p:nvSpPr>
          <p:cNvPr id="11" name="Shape 9"/>
          <p:cNvSpPr/>
          <p:nvPr/>
        </p:nvSpPr>
        <p:spPr>
          <a:xfrm>
            <a:off x="793790" y="6980786"/>
            <a:ext cx="13042821" cy="35957"/>
          </a:xfrm>
          <a:prstGeom prst="rect">
            <a:avLst/>
          </a:prstGeom>
          <a:solidFill>
            <a:srgbClr val="404155">
              <a:alpha val="50000"/>
            </a:srgbClr>
          </a:solidFill>
          <a:ln/>
        </p:spPr>
      </p:sp>
      <p:sp>
        <p:nvSpPr>
          <p:cNvPr id="12" name="Rectangle 11">
            <a:extLst>
              <a:ext uri="{FF2B5EF4-FFF2-40B4-BE49-F238E27FC236}">
                <a16:creationId xmlns:a16="http://schemas.microsoft.com/office/drawing/2014/main" id="{D08FA3CC-2C70-BF29-FDE6-D4D070A97D6D}"/>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045375"/>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2844879"/>
            <a:ext cx="340233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Income Tax Act, 1961</a:t>
            </a:r>
            <a:endParaRPr lang="en-US" sz="2650" dirty="0"/>
          </a:p>
        </p:txBody>
      </p:sp>
      <p:sp>
        <p:nvSpPr>
          <p:cNvPr id="4" name="Text 2"/>
          <p:cNvSpPr/>
          <p:nvPr/>
        </p:nvSpPr>
        <p:spPr>
          <a:xfrm>
            <a:off x="793790" y="361033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56(2)(viib) Issuance of Shares (not applicable from FY 2024-25) – MB</a:t>
            </a:r>
            <a:endParaRPr lang="en-US" sz="1750" dirty="0"/>
          </a:p>
        </p:txBody>
      </p:sp>
      <p:sp>
        <p:nvSpPr>
          <p:cNvPr id="5" name="Text 3"/>
          <p:cNvSpPr/>
          <p:nvPr/>
        </p:nvSpPr>
        <p:spPr>
          <a:xfrm>
            <a:off x="793790" y="405253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56(2)(x) Receipt of Shares (read with Rule 11UA) – For NAV (no report) – other CA / MB</a:t>
            </a:r>
            <a:endParaRPr lang="en-US" sz="1750" dirty="0"/>
          </a:p>
        </p:txBody>
      </p:sp>
      <p:sp>
        <p:nvSpPr>
          <p:cNvPr id="6" name="Text 4"/>
          <p:cNvSpPr/>
          <p:nvPr/>
        </p:nvSpPr>
        <p:spPr>
          <a:xfrm>
            <a:off x="793790" y="449472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50CA Transfer of Shares (read with Rule 11UAA / 11UA) – For NAV (no report) – other CA / MB</a:t>
            </a:r>
            <a:endParaRPr lang="en-US" sz="1750" dirty="0"/>
          </a:p>
        </p:txBody>
      </p:sp>
      <p:sp>
        <p:nvSpPr>
          <p:cNvPr id="7" name="Text 5"/>
          <p:cNvSpPr/>
          <p:nvPr/>
        </p:nvSpPr>
        <p:spPr>
          <a:xfrm>
            <a:off x="793790" y="493692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 50B Slump Sale Transactions (read with Rule 11UAE)</a:t>
            </a:r>
            <a:endParaRPr lang="en-US" sz="1750" dirty="0"/>
          </a:p>
        </p:txBody>
      </p:sp>
      <p:sp>
        <p:nvSpPr>
          <p:cNvPr id="8" name="Text 6"/>
          <p:cNvSpPr/>
          <p:nvPr/>
        </p:nvSpPr>
        <p:spPr>
          <a:xfrm>
            <a:off x="793790" y="5379125"/>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ESOP are exercise (read with Rule 3) (treated as perquisite) – MB</a:t>
            </a:r>
            <a:endParaRPr lang="en-US" sz="1750" dirty="0"/>
          </a:p>
        </p:txBody>
      </p:sp>
      <p:sp>
        <p:nvSpPr>
          <p:cNvPr id="9" name="Text 7"/>
          <p:cNvSpPr/>
          <p:nvPr/>
        </p:nvSpPr>
        <p:spPr>
          <a:xfrm>
            <a:off x="793790" y="5821323"/>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Pricing (read with Rule 11AB) – Business Transfer (CA / MB)</a:t>
            </a:r>
            <a:endParaRPr lang="en-US" sz="1750" dirty="0"/>
          </a:p>
        </p:txBody>
      </p:sp>
      <p:sp>
        <p:nvSpPr>
          <p:cNvPr id="10" name="Rectangle 9">
            <a:extLst>
              <a:ext uri="{FF2B5EF4-FFF2-40B4-BE49-F238E27FC236}">
                <a16:creationId xmlns:a16="http://schemas.microsoft.com/office/drawing/2014/main" id="{2C609112-6EEA-0556-E70F-7705C481D68B}"/>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178487"/>
            <a:ext cx="84020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VALUATION REQUIREMENT</a:t>
            </a:r>
            <a:endParaRPr lang="en-US" sz="4450" dirty="0"/>
          </a:p>
        </p:txBody>
      </p:sp>
      <p:sp>
        <p:nvSpPr>
          <p:cNvPr id="3" name="Text 1"/>
          <p:cNvSpPr/>
          <p:nvPr/>
        </p:nvSpPr>
        <p:spPr>
          <a:xfrm>
            <a:off x="793790" y="2977991"/>
            <a:ext cx="3402330" cy="425291"/>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Corben" pitchFamily="34" charset="0"/>
                <a:ea typeface="Corben" pitchFamily="34" charset="-122"/>
                <a:cs typeface="Corben" pitchFamily="34" charset="-120"/>
              </a:rPr>
              <a:t>FEMA</a:t>
            </a:r>
            <a:endParaRPr lang="en-US" sz="2650" dirty="0"/>
          </a:p>
        </p:txBody>
      </p:sp>
      <p:sp>
        <p:nvSpPr>
          <p:cNvPr id="4" name="Text 2"/>
          <p:cNvSpPr/>
          <p:nvPr/>
        </p:nvSpPr>
        <p:spPr>
          <a:xfrm>
            <a:off x="793790" y="374344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Foreign Direct Investments (Price ≥ Fair Value)</a:t>
            </a:r>
            <a:endParaRPr lang="en-US" sz="1750" dirty="0"/>
          </a:p>
        </p:txBody>
      </p:sp>
      <p:sp>
        <p:nvSpPr>
          <p:cNvPr id="5" name="Text 3"/>
          <p:cNvSpPr/>
          <p:nvPr/>
        </p:nvSpPr>
        <p:spPr>
          <a:xfrm>
            <a:off x="793790" y="4185642"/>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Overseas Direct Investments (at FMV)</a:t>
            </a:r>
            <a:endParaRPr lang="en-US" sz="1750" dirty="0"/>
          </a:p>
        </p:txBody>
      </p:sp>
      <p:sp>
        <p:nvSpPr>
          <p:cNvPr id="6" name="Text 4"/>
          <p:cNvSpPr/>
          <p:nvPr/>
        </p:nvSpPr>
        <p:spPr>
          <a:xfrm>
            <a:off x="793790" y="4627840"/>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of Shares from Resident to Non-Resident (Price must be ≥ Fair Value)</a:t>
            </a:r>
            <a:endParaRPr lang="en-US" sz="1750" dirty="0"/>
          </a:p>
        </p:txBody>
      </p:sp>
      <p:sp>
        <p:nvSpPr>
          <p:cNvPr id="7" name="Text 5"/>
          <p:cNvSpPr/>
          <p:nvPr/>
        </p:nvSpPr>
        <p:spPr>
          <a:xfrm>
            <a:off x="793790" y="507003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Transfer of Shares from Non-Resident to Resident (Price must be ≤ Fair Value)</a:t>
            </a:r>
            <a:endParaRPr lang="en-US" sz="1750" dirty="0"/>
          </a:p>
        </p:txBody>
      </p:sp>
      <p:sp>
        <p:nvSpPr>
          <p:cNvPr id="8" name="Text 6"/>
          <p:cNvSpPr/>
          <p:nvPr/>
        </p:nvSpPr>
        <p:spPr>
          <a:xfrm>
            <a:off x="793790" y="568809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Who can perform – Chartered Accountant and Merchant Banker</a:t>
            </a:r>
            <a:endParaRPr lang="en-US" sz="1750" dirty="0"/>
          </a:p>
        </p:txBody>
      </p:sp>
      <p:sp>
        <p:nvSpPr>
          <p:cNvPr id="9" name="Rectangle 8">
            <a:extLst>
              <a:ext uri="{FF2B5EF4-FFF2-40B4-BE49-F238E27FC236}">
                <a16:creationId xmlns:a16="http://schemas.microsoft.com/office/drawing/2014/main" id="{1F4F9DCE-D9EF-1EC9-5959-9F840A580894}"/>
              </a:ext>
            </a:extLst>
          </p:cNvPr>
          <p:cNvSpPr/>
          <p:nvPr/>
        </p:nvSpPr>
        <p:spPr>
          <a:xfrm>
            <a:off x="12657762" y="7664521"/>
            <a:ext cx="1828800" cy="482886"/>
          </a:xfrm>
          <a:prstGeom prst="rect">
            <a:avLst/>
          </a:prstGeom>
          <a:solidFill>
            <a:srgbClr val="F9F9FF"/>
          </a:solidFill>
          <a:ln>
            <a:solidFill>
              <a:srgbClr val="F9F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2103</Words>
  <Application>Microsoft Office PowerPoint</Application>
  <PresentationFormat>Custom</PresentationFormat>
  <Paragraphs>258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Nobile</vt:lpstr>
      <vt:lpstr>Corben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lastModifiedBy>Dell</cp:lastModifiedBy>
  <cp:revision>2</cp:revision>
  <dcterms:created xsi:type="dcterms:W3CDTF">2025-11-30T02:32:00Z</dcterms:created>
  <dcterms:modified xsi:type="dcterms:W3CDTF">2025-12-08T05:45:45Z</dcterms:modified>
</cp:coreProperties>
</file>