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12192000"/>
  <p:embeddedFontLst>
    <p:embeddedFont>
      <p:font typeface="Inter" panose="020B0604020202020204" charset="0"/>
      <p:regular r:id="rId14"/>
    </p:embeddedFont>
    <p:embeddedFont>
      <p:font typeface="Playfair Display SemiBold" panose="020B0604020202020204" charset="0"/>
      <p:regular r:id="rId15"/>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8" d="100"/>
          <a:sy n="68" d="100"/>
        </p:scale>
        <p:origin x="71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15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B3ADB-C144-C7DA-2BCD-9E12352853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0107FE-EC52-8392-3406-2DAEEBA39C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E7FFE2-7A8E-3B69-C30D-244BCF9F0E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E75A6F-0289-0D02-F482-AE9530A679FF}"/>
              </a:ext>
            </a:extLst>
          </p:cNvPr>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784685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master 1">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1695" cy="6858000"/>
          </a:xfrm>
          <a:prstGeom prst="rect">
            <a:avLst/>
          </a:prstGeom>
        </p:spPr>
      </p:pic>
      <p:sp>
        <p:nvSpPr>
          <p:cNvPr id="3" name="Shape 0"/>
          <p:cNvSpPr/>
          <p:nvPr/>
        </p:nvSpPr>
        <p:spPr>
          <a:xfrm>
            <a:off x="0" y="0"/>
            <a:ext cx="12191695" cy="6858000"/>
          </a:xfrm>
          <a:prstGeom prst="rect">
            <a:avLst/>
          </a:prstGeom>
          <a:solidFill>
            <a:srgbClr val="0D0D0D"/>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master 2">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1695" cy="6858000"/>
          </a:xfrm>
          <a:prstGeom prst="rect">
            <a:avLst/>
          </a:prstGeom>
        </p:spPr>
      </p:pic>
      <p:sp>
        <p:nvSpPr>
          <p:cNvPr id="3" name="Shape 0"/>
          <p:cNvSpPr/>
          <p:nvPr/>
        </p:nvSpPr>
        <p:spPr>
          <a:xfrm>
            <a:off x="0" y="0"/>
            <a:ext cx="12191695" cy="6858000"/>
          </a:xfrm>
          <a:prstGeom prst="rect">
            <a:avLst/>
          </a:prstGeom>
          <a:solidFill>
            <a:srgbClr val="0D0D0D"/>
          </a:solidFill>
          <a:ln/>
        </p:spPr>
      </p:sp>
      <p:pic>
        <p:nvPicPr>
          <p:cNvPr id="4" name="Image 1" descr="preencoded.png"/>
          <p:cNvPicPr>
            <a:picLocks noChangeAspect="1"/>
          </p:cNvPicPr>
          <p:nvPr/>
        </p:nvPicPr>
        <p:blipFill>
          <a:blip r:embed="rId3"/>
          <a:stretch>
            <a:fillRect/>
          </a:stretch>
        </p:blipFill>
        <p:spPr>
          <a:xfrm>
            <a:off x="0" y="0"/>
            <a:ext cx="12191695" cy="6858000"/>
          </a:xfrm>
          <a:prstGeom prst="rect">
            <a:avLst/>
          </a:prstGeom>
        </p:spPr>
      </p:pic>
      <p:sp>
        <p:nvSpPr>
          <p:cNvPr id="5" name="Shape 1"/>
          <p:cNvSpPr/>
          <p:nvPr/>
        </p:nvSpPr>
        <p:spPr>
          <a:xfrm>
            <a:off x="0" y="0"/>
            <a:ext cx="12191695" cy="6858000"/>
          </a:xfrm>
          <a:prstGeom prst="rect">
            <a:avLst/>
          </a:prstGeom>
          <a:solidFill>
            <a:srgbClr val="0D0D0D">
              <a:alpha val="90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029074" cy="6858000"/>
          </a:xfrm>
          <a:prstGeom prst="rect">
            <a:avLst/>
          </a:prstGeom>
        </p:spPr>
      </p:pic>
      <p:sp>
        <p:nvSpPr>
          <p:cNvPr id="3" name="Shape 0"/>
          <p:cNvSpPr/>
          <p:nvPr/>
        </p:nvSpPr>
        <p:spPr>
          <a:xfrm>
            <a:off x="5173732" y="2181225"/>
            <a:ext cx="1736086" cy="280988"/>
          </a:xfrm>
          <a:prstGeom prst="roundRect">
            <a:avLst>
              <a:gd name="adj" fmla="val 7345"/>
            </a:avLst>
          </a:prstGeom>
          <a:noFill/>
          <a:ln w="6350">
            <a:solidFill>
              <a:srgbClr val="FFBF00"/>
            </a:solidFill>
            <a:prstDash val="solid"/>
          </a:ln>
        </p:spPr>
      </p:sp>
      <p:sp>
        <p:nvSpPr>
          <p:cNvPr id="4" name="Text 1"/>
          <p:cNvSpPr/>
          <p:nvPr/>
        </p:nvSpPr>
        <p:spPr>
          <a:xfrm>
            <a:off x="5283266" y="2239169"/>
            <a:ext cx="2126601" cy="165100"/>
          </a:xfrm>
          <a:prstGeom prst="rect">
            <a:avLst/>
          </a:prstGeom>
          <a:noFill/>
          <a:ln/>
        </p:spPr>
        <p:txBody>
          <a:bodyPr wrap="none" lIns="0" tIns="0" rIns="0" bIns="0" rtlCol="0" anchor="t"/>
          <a:lstStyle/>
          <a:p>
            <a:pPr marL="0" indent="0" algn="l">
              <a:lnSpc>
                <a:spcPct val="100000"/>
              </a:lnSpc>
              <a:buNone/>
            </a:pPr>
            <a:r>
              <a:rPr lang="en-US" sz="1050" dirty="0">
                <a:solidFill>
                  <a:srgbClr val="FFBF00"/>
                </a:solidFill>
                <a:latin typeface="Inter" pitchFamily="34" charset="0"/>
                <a:ea typeface="Inter" pitchFamily="34" charset="-122"/>
                <a:cs typeface="Inter" pitchFamily="34" charset="-120"/>
              </a:rPr>
              <a:t>COMPANIES ACT, 2013</a:t>
            </a:r>
            <a:endParaRPr lang="en-US" sz="1050" dirty="0"/>
          </a:p>
        </p:txBody>
      </p:sp>
      <p:sp>
        <p:nvSpPr>
          <p:cNvPr id="5" name="Text 2"/>
          <p:cNvSpPr/>
          <p:nvPr/>
        </p:nvSpPr>
        <p:spPr>
          <a:xfrm>
            <a:off x="5173732" y="2530971"/>
            <a:ext cx="6872612" cy="751582"/>
          </a:xfrm>
          <a:prstGeom prst="rect">
            <a:avLst/>
          </a:prstGeom>
          <a:noFill/>
          <a:ln/>
        </p:spPr>
        <p:txBody>
          <a:bodyPr wrap="none" lIns="0" tIns="0" rIns="0" bIns="0" rtlCol="0" anchor="t"/>
          <a:lstStyle/>
          <a:p>
            <a:pPr marL="0" indent="0" algn="l">
              <a:lnSpc>
                <a:spcPct val="100000"/>
              </a:lnSpc>
              <a:buNone/>
            </a:pPr>
            <a:r>
              <a:rPr lang="en-US" sz="4900" dirty="0">
                <a:solidFill>
                  <a:srgbClr val="F5F5F5"/>
                </a:solidFill>
                <a:latin typeface="Playfair Display SemiBold" pitchFamily="34" charset="0"/>
                <a:ea typeface="Playfair Display SemiBold" pitchFamily="34" charset="-122"/>
                <a:cs typeface="Playfair Display SemiBold" pitchFamily="34" charset="-120"/>
              </a:rPr>
              <a:t>Schedule III</a:t>
            </a:r>
            <a:endParaRPr lang="en-US" sz="4900" dirty="0"/>
          </a:p>
        </p:txBody>
      </p:sp>
      <p:sp>
        <p:nvSpPr>
          <p:cNvPr id="6" name="Text 3"/>
          <p:cNvSpPr/>
          <p:nvPr/>
        </p:nvSpPr>
        <p:spPr>
          <a:xfrm>
            <a:off x="5173732" y="3540522"/>
            <a:ext cx="4197741" cy="272256"/>
          </a:xfrm>
          <a:prstGeom prst="rect">
            <a:avLst/>
          </a:prstGeom>
          <a:noFill/>
          <a:ln/>
        </p:spPr>
        <p:txBody>
          <a:bodyPr wrap="none" lIns="0" tIns="0" rIns="0" bIns="0" rtlCol="0" anchor="t"/>
          <a:lstStyle/>
          <a:p>
            <a:pPr marL="0" indent="0" algn="l">
              <a:lnSpc>
                <a:spcPct val="100000"/>
              </a:lnSpc>
              <a:buNone/>
            </a:pPr>
            <a:r>
              <a:rPr lang="en-US" sz="1750" dirty="0">
                <a:solidFill>
                  <a:srgbClr val="F5F5F5"/>
                </a:solidFill>
                <a:latin typeface="Playfair Display SemiBold" pitchFamily="34" charset="0"/>
                <a:ea typeface="Playfair Display SemiBold" pitchFamily="34" charset="-122"/>
                <a:cs typeface="Playfair Display SemiBold" pitchFamily="34" charset="-120"/>
              </a:rPr>
              <a:t>Division I · Division II · Division III</a:t>
            </a:r>
            <a:endParaRPr lang="en-US" sz="1750" dirty="0"/>
          </a:p>
        </p:txBody>
      </p:sp>
      <p:sp>
        <p:nvSpPr>
          <p:cNvPr id="7" name="Text 4"/>
          <p:cNvSpPr/>
          <p:nvPr/>
        </p:nvSpPr>
        <p:spPr>
          <a:xfrm>
            <a:off x="5173732" y="4070747"/>
            <a:ext cx="6416118" cy="606028"/>
          </a:xfrm>
          <a:prstGeom prst="rect">
            <a:avLst/>
          </a:prstGeom>
          <a:noFill/>
          <a:ln/>
        </p:spPr>
        <p:txBody>
          <a:bodyPr wrap="square" lIns="0" tIns="0" rIns="0" bIns="0" rtlCol="0" anchor="t"/>
          <a:lstStyle/>
          <a:p>
            <a:pPr marL="0" indent="0" algn="l">
              <a:lnSpc>
                <a:spcPct val="100000"/>
              </a:lnSpc>
              <a:spcAft>
                <a:spcPts val="1500"/>
              </a:spcAft>
              <a:buNone/>
            </a:pPr>
            <a:r>
              <a:rPr lang="en-US" sz="1350" dirty="0">
                <a:solidFill>
                  <a:srgbClr val="8E8E93"/>
                </a:solidFill>
                <a:latin typeface="Inter" pitchFamily="34" charset="0"/>
                <a:ea typeface="Inter" pitchFamily="34" charset="-122"/>
                <a:cs typeface="Inter" pitchFamily="34" charset="-120"/>
              </a:rPr>
              <a:t>Key and Critical Aspects of Financial Statement Presentation</a:t>
            </a:r>
            <a:endParaRPr lang="en-US" sz="13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Shape 0"/>
          <p:cNvSpPr/>
          <p:nvPr/>
        </p:nvSpPr>
        <p:spPr>
          <a:xfrm>
            <a:off x="1546186" y="508198"/>
            <a:ext cx="1123823" cy="222945"/>
          </a:xfrm>
          <a:prstGeom prst="roundRect">
            <a:avLst>
              <a:gd name="adj" fmla="val 7666"/>
            </a:avLst>
          </a:prstGeom>
          <a:noFill/>
          <a:ln w="6350">
            <a:solidFill>
              <a:srgbClr val="FFBF00"/>
            </a:solidFill>
            <a:prstDash val="solid"/>
          </a:ln>
        </p:spPr>
      </p:sp>
      <p:sp>
        <p:nvSpPr>
          <p:cNvPr id="3" name="Text 1"/>
          <p:cNvSpPr/>
          <p:nvPr/>
        </p:nvSpPr>
        <p:spPr>
          <a:xfrm>
            <a:off x="1637961" y="557213"/>
            <a:ext cx="1549857" cy="124916"/>
          </a:xfrm>
          <a:prstGeom prst="rect">
            <a:avLst/>
          </a:prstGeom>
          <a:noFill/>
          <a:ln/>
        </p:spPr>
        <p:txBody>
          <a:bodyPr wrap="none" lIns="0" tIns="0" rIns="0" bIns="0" rtlCol="0" anchor="t"/>
          <a:lstStyle/>
          <a:p>
            <a:pPr marL="0" indent="0" algn="l">
              <a:lnSpc>
                <a:spcPct val="91000"/>
              </a:lnSpc>
              <a:buNone/>
            </a:pPr>
            <a:r>
              <a:rPr lang="en-US" sz="850" dirty="0">
                <a:solidFill>
                  <a:srgbClr val="FFBF00"/>
                </a:solidFill>
                <a:latin typeface="Inter" pitchFamily="34" charset="0"/>
                <a:ea typeface="Inter" pitchFamily="34" charset="-122"/>
                <a:cs typeface="Inter" pitchFamily="34" charset="-120"/>
              </a:rPr>
              <a:t>KEY TAKEAWAYS</a:t>
            </a:r>
            <a:endParaRPr lang="en-US" sz="850" dirty="0"/>
          </a:p>
        </p:txBody>
      </p:sp>
      <p:sp>
        <p:nvSpPr>
          <p:cNvPr id="4" name="Text 2"/>
          <p:cNvSpPr/>
          <p:nvPr/>
        </p:nvSpPr>
        <p:spPr>
          <a:xfrm>
            <a:off x="1546186" y="778272"/>
            <a:ext cx="9099223" cy="901898"/>
          </a:xfrm>
          <a:prstGeom prst="rect">
            <a:avLst/>
          </a:prstGeom>
          <a:noFill/>
          <a:ln/>
        </p:spPr>
        <p:txBody>
          <a:bodyPr wrap="square" lIns="0" tIns="0" rIns="0" bIns="0" rtlCol="0" anchor="t">
            <a:normAutofit/>
          </a:bodyPr>
          <a:lstStyle/>
          <a:p>
            <a:pPr marL="0" indent="0" algn="l">
              <a:lnSpc>
                <a:spcPct val="100000"/>
              </a:lnSpc>
              <a:buNone/>
            </a:pPr>
            <a:r>
              <a:rPr lang="en-US" sz="2950" dirty="0">
                <a:solidFill>
                  <a:srgbClr val="F5F5F5"/>
                </a:solidFill>
                <a:latin typeface="Playfair Display SemiBold" pitchFamily="34" charset="0"/>
                <a:ea typeface="Playfair Display SemiBold" pitchFamily="34" charset="-122"/>
                <a:cs typeface="Playfair Display SemiBold" pitchFamily="34" charset="-120"/>
              </a:rPr>
              <a:t>Critical Compliance Aspects &amp; Auditor Responsibilities</a:t>
            </a:r>
            <a:endParaRPr lang="en-US" sz="2950" dirty="0"/>
          </a:p>
        </p:txBody>
      </p:sp>
      <p:sp>
        <p:nvSpPr>
          <p:cNvPr id="5" name="Text 3"/>
          <p:cNvSpPr/>
          <p:nvPr/>
        </p:nvSpPr>
        <p:spPr>
          <a:xfrm>
            <a:off x="1546186" y="1727299"/>
            <a:ext cx="4550256" cy="225425"/>
          </a:xfrm>
          <a:prstGeom prst="rect">
            <a:avLst/>
          </a:prstGeom>
          <a:noFill/>
          <a:ln/>
        </p:spPr>
        <p:txBody>
          <a:bodyPr wrap="none" lIns="0" tIns="0" rIns="0" bIns="0" rtlCol="0" anchor="t"/>
          <a:lstStyle/>
          <a:p>
            <a:pPr marL="0" indent="0" algn="l">
              <a:lnSpc>
                <a:spcPct val="100000"/>
              </a:lnSpc>
              <a:buNone/>
            </a:pPr>
            <a:r>
              <a:rPr lang="en-US" sz="1450" dirty="0">
                <a:solidFill>
                  <a:srgbClr val="F5F5F5"/>
                </a:solidFill>
                <a:latin typeface="Playfair Display SemiBold" pitchFamily="34" charset="0"/>
                <a:ea typeface="Playfair Display SemiBold" pitchFamily="34" charset="-122"/>
                <a:cs typeface="Playfair Display SemiBold" pitchFamily="34" charset="-120"/>
              </a:rPr>
              <a:t>Practical Guidance for Chartered Accountants</a:t>
            </a:r>
            <a:endParaRPr lang="en-US" sz="1450" dirty="0"/>
          </a:p>
        </p:txBody>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99565" y="2262237"/>
            <a:ext cx="213613" cy="213618"/>
          </a:xfrm>
          <a:prstGeom prst="rect">
            <a:avLst/>
          </a:prstGeom>
        </p:spPr>
      </p:pic>
      <p:sp>
        <p:nvSpPr>
          <p:cNvPr id="7" name="Text 4"/>
          <p:cNvSpPr/>
          <p:nvPr/>
        </p:nvSpPr>
        <p:spPr>
          <a:xfrm>
            <a:off x="2008931" y="2262287"/>
            <a:ext cx="3098127" cy="225425"/>
          </a:xfrm>
          <a:prstGeom prst="rect">
            <a:avLst/>
          </a:prstGeom>
          <a:noFill/>
          <a:ln/>
        </p:spPr>
        <p:txBody>
          <a:bodyPr wrap="none" lIns="0" tIns="0" rIns="0" bIns="0" rtlCol="0" anchor="t"/>
          <a:lstStyle/>
          <a:p>
            <a:pPr marL="0" indent="0" algn="l">
              <a:lnSpc>
                <a:spcPct val="100000"/>
              </a:lnSpc>
              <a:buNone/>
            </a:pPr>
            <a:r>
              <a:rPr lang="en-US" sz="1450" dirty="0">
                <a:solidFill>
                  <a:srgbClr val="8E8E93"/>
                </a:solidFill>
                <a:latin typeface="Playfair Display SemiBold" pitchFamily="34" charset="0"/>
                <a:ea typeface="Playfair Display SemiBold" pitchFamily="34" charset="-122"/>
                <a:cs typeface="Playfair Display SemiBold" pitchFamily="34" charset="-120"/>
              </a:rPr>
              <a:t>Verify Correct Division Applicability</a:t>
            </a:r>
            <a:endParaRPr lang="en-US" sz="1450" dirty="0"/>
          </a:p>
        </p:txBody>
      </p:sp>
      <p:sp>
        <p:nvSpPr>
          <p:cNvPr id="8" name="Text 5"/>
          <p:cNvSpPr/>
          <p:nvPr/>
        </p:nvSpPr>
        <p:spPr>
          <a:xfrm>
            <a:off x="2008931" y="2605584"/>
            <a:ext cx="4857728" cy="468511"/>
          </a:xfrm>
          <a:prstGeom prst="rect">
            <a:avLst/>
          </a:prstGeom>
          <a:noFill/>
          <a:ln/>
        </p:spPr>
        <p:txBody>
          <a:bodyPr wrap="square" lIns="0" tIns="0" rIns="0" bIns="0" rtlCol="0" anchor="t">
            <a:normAutofit/>
          </a:bodyPr>
          <a:lstStyle/>
          <a:p>
            <a:pPr marL="0" indent="0" algn="l">
              <a:lnSpc>
                <a:spcPct val="91000"/>
              </a:lnSpc>
              <a:buNone/>
            </a:pPr>
            <a:r>
              <a:rPr lang="en-US" sz="1100" dirty="0">
                <a:solidFill>
                  <a:srgbClr val="8E8E93"/>
                </a:solidFill>
                <a:latin typeface="Inter" pitchFamily="34" charset="0"/>
                <a:ea typeface="Inter" pitchFamily="34" charset="-122"/>
                <a:cs typeface="Inter" pitchFamily="34" charset="-120"/>
              </a:rPr>
              <a:t>Confirm whether the client follows AS or Ind AS and whether they are an NBFC before applying the relevant Division. A mismatch is a fundamental error.</a:t>
            </a:r>
            <a:endParaRPr lang="en-US" sz="1100" dirty="0"/>
          </a:p>
        </p:txBody>
      </p:sp>
      <p:pic>
        <p:nvPicPr>
          <p:cNvPr id="9"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99565" y="3309888"/>
            <a:ext cx="213613" cy="213618"/>
          </a:xfrm>
          <a:prstGeom prst="rect">
            <a:avLst/>
          </a:prstGeom>
        </p:spPr>
      </p:pic>
      <p:sp>
        <p:nvSpPr>
          <p:cNvPr id="10" name="Text 6"/>
          <p:cNvSpPr/>
          <p:nvPr/>
        </p:nvSpPr>
        <p:spPr>
          <a:xfrm>
            <a:off x="2008931" y="3309937"/>
            <a:ext cx="3103485" cy="225425"/>
          </a:xfrm>
          <a:prstGeom prst="rect">
            <a:avLst/>
          </a:prstGeom>
          <a:noFill/>
          <a:ln/>
        </p:spPr>
        <p:txBody>
          <a:bodyPr wrap="none" lIns="0" tIns="0" rIns="0" bIns="0" rtlCol="0" anchor="t"/>
          <a:lstStyle/>
          <a:p>
            <a:pPr marL="0" indent="0" algn="l">
              <a:lnSpc>
                <a:spcPct val="100000"/>
              </a:lnSpc>
              <a:buNone/>
            </a:pPr>
            <a:r>
              <a:rPr lang="en-US" sz="1450" dirty="0">
                <a:solidFill>
                  <a:srgbClr val="8E8E93"/>
                </a:solidFill>
                <a:latin typeface="Playfair Display SemiBold" pitchFamily="34" charset="0"/>
                <a:ea typeface="Playfair Display SemiBold" pitchFamily="34" charset="-122"/>
                <a:cs typeface="Playfair Display SemiBold" pitchFamily="34" charset="-120"/>
              </a:rPr>
              <a:t>MSME Disclosure — High-Risk Area</a:t>
            </a:r>
            <a:endParaRPr lang="en-US" sz="1450" dirty="0"/>
          </a:p>
        </p:txBody>
      </p:sp>
      <p:sp>
        <p:nvSpPr>
          <p:cNvPr id="11" name="Text 7"/>
          <p:cNvSpPr/>
          <p:nvPr/>
        </p:nvSpPr>
        <p:spPr>
          <a:xfrm>
            <a:off x="2008931" y="3653234"/>
            <a:ext cx="4857728" cy="468511"/>
          </a:xfrm>
          <a:prstGeom prst="rect">
            <a:avLst/>
          </a:prstGeom>
          <a:noFill/>
          <a:ln/>
        </p:spPr>
        <p:txBody>
          <a:bodyPr wrap="square" lIns="0" tIns="0" rIns="0" bIns="0" rtlCol="0" anchor="t">
            <a:normAutofit/>
          </a:bodyPr>
          <a:lstStyle/>
          <a:p>
            <a:pPr marL="0" indent="0" algn="l">
              <a:lnSpc>
                <a:spcPct val="91000"/>
              </a:lnSpc>
              <a:buNone/>
            </a:pPr>
            <a:r>
              <a:rPr lang="en-US" sz="1100" dirty="0">
                <a:solidFill>
                  <a:srgbClr val="8E8E93"/>
                </a:solidFill>
                <a:latin typeface="Inter" pitchFamily="34" charset="0"/>
                <a:ea typeface="Inter" pitchFamily="34" charset="-122"/>
                <a:cs typeface="Inter" pitchFamily="34" charset="-120"/>
              </a:rPr>
              <a:t>Obtain MSME registration certificates. Non-disclosure of dues to MSMEs or incorrect ageing is a frequently cited qualification in audit reports.</a:t>
            </a:r>
            <a:endParaRPr lang="en-US" sz="1100" dirty="0"/>
          </a:p>
        </p:txBody>
      </p:sp>
      <p:pic>
        <p:nvPicPr>
          <p:cNvPr id="12"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99565" y="4357539"/>
            <a:ext cx="213613" cy="213618"/>
          </a:xfrm>
          <a:prstGeom prst="rect">
            <a:avLst/>
          </a:prstGeom>
        </p:spPr>
      </p:pic>
      <p:sp>
        <p:nvSpPr>
          <p:cNvPr id="13" name="Text 8"/>
          <p:cNvSpPr/>
          <p:nvPr/>
        </p:nvSpPr>
        <p:spPr>
          <a:xfrm>
            <a:off x="2008931" y="4357588"/>
            <a:ext cx="2892948" cy="225425"/>
          </a:xfrm>
          <a:prstGeom prst="rect">
            <a:avLst/>
          </a:prstGeom>
          <a:noFill/>
          <a:ln/>
        </p:spPr>
        <p:txBody>
          <a:bodyPr wrap="none" lIns="0" tIns="0" rIns="0" bIns="0" rtlCol="0" anchor="t"/>
          <a:lstStyle/>
          <a:p>
            <a:pPr marL="0" indent="0" algn="l">
              <a:lnSpc>
                <a:spcPct val="100000"/>
              </a:lnSpc>
              <a:buNone/>
            </a:pPr>
            <a:r>
              <a:rPr lang="en-US" sz="1450" dirty="0">
                <a:solidFill>
                  <a:srgbClr val="8E8E93"/>
                </a:solidFill>
                <a:latin typeface="Playfair Display SemiBold" pitchFamily="34" charset="0"/>
                <a:ea typeface="Playfair Display SemiBold" pitchFamily="34" charset="-122"/>
                <a:cs typeface="Playfair Display SemiBold" pitchFamily="34" charset="-120"/>
              </a:rPr>
              <a:t>Rounding &amp; Comparative Figures</a:t>
            </a:r>
            <a:endParaRPr lang="en-US" sz="1450" dirty="0"/>
          </a:p>
        </p:txBody>
      </p:sp>
      <p:sp>
        <p:nvSpPr>
          <p:cNvPr id="14" name="Text 9"/>
          <p:cNvSpPr/>
          <p:nvPr/>
        </p:nvSpPr>
        <p:spPr>
          <a:xfrm>
            <a:off x="2008931" y="4700885"/>
            <a:ext cx="4857728" cy="468511"/>
          </a:xfrm>
          <a:prstGeom prst="rect">
            <a:avLst/>
          </a:prstGeom>
          <a:noFill/>
          <a:ln/>
        </p:spPr>
        <p:txBody>
          <a:bodyPr wrap="square" lIns="0" tIns="0" rIns="0" bIns="0" rtlCol="0" anchor="t">
            <a:normAutofit/>
          </a:bodyPr>
          <a:lstStyle/>
          <a:p>
            <a:pPr marL="0" indent="0" algn="l">
              <a:lnSpc>
                <a:spcPct val="91000"/>
              </a:lnSpc>
              <a:buNone/>
            </a:pPr>
            <a:r>
              <a:rPr lang="en-US" sz="1100" dirty="0">
                <a:solidFill>
                  <a:srgbClr val="8E8E93"/>
                </a:solidFill>
                <a:latin typeface="Inter" pitchFamily="34" charset="0"/>
                <a:ea typeface="Inter" pitchFamily="34" charset="-122"/>
                <a:cs typeface="Inter" pitchFamily="34" charset="-120"/>
              </a:rPr>
              <a:t>Figures must be rounded to nearest Lakhs (turnover ≥ ₹100 Cr) or Crores (≥ ₹500 Cr). Previous year comparatives are mandatory and must be regrouped/reclassified if required.</a:t>
            </a:r>
            <a:endParaRPr lang="en-US" sz="1100" dirty="0"/>
          </a:p>
        </p:txBody>
      </p:sp>
      <p:pic>
        <p:nvPicPr>
          <p:cNvPr id="15"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99565" y="5405189"/>
            <a:ext cx="213613" cy="213618"/>
          </a:xfrm>
          <a:prstGeom prst="rect">
            <a:avLst/>
          </a:prstGeom>
        </p:spPr>
      </p:pic>
      <p:sp>
        <p:nvSpPr>
          <p:cNvPr id="16" name="Text 10"/>
          <p:cNvSpPr/>
          <p:nvPr/>
        </p:nvSpPr>
        <p:spPr>
          <a:xfrm>
            <a:off x="2008931" y="5405239"/>
            <a:ext cx="3584188" cy="225425"/>
          </a:xfrm>
          <a:prstGeom prst="rect">
            <a:avLst/>
          </a:prstGeom>
          <a:noFill/>
          <a:ln/>
        </p:spPr>
        <p:txBody>
          <a:bodyPr wrap="none" lIns="0" tIns="0" rIns="0" bIns="0" rtlCol="0" anchor="t"/>
          <a:lstStyle/>
          <a:p>
            <a:pPr marL="0" indent="0" algn="l">
              <a:lnSpc>
                <a:spcPct val="100000"/>
              </a:lnSpc>
              <a:buNone/>
            </a:pPr>
            <a:r>
              <a:rPr lang="en-US" sz="1450" dirty="0">
                <a:solidFill>
                  <a:srgbClr val="8E8E93"/>
                </a:solidFill>
                <a:latin typeface="Playfair Display SemiBold" pitchFamily="34" charset="0"/>
                <a:ea typeface="Playfair Display SemiBold" pitchFamily="34" charset="-122"/>
                <a:cs typeface="Playfair Display SemiBold" pitchFamily="34" charset="-120"/>
              </a:rPr>
              <a:t>Notes to Accounts — Substance over Form</a:t>
            </a:r>
            <a:endParaRPr lang="en-US" sz="1450" dirty="0"/>
          </a:p>
        </p:txBody>
      </p:sp>
      <p:sp>
        <p:nvSpPr>
          <p:cNvPr id="17" name="Text 11"/>
          <p:cNvSpPr/>
          <p:nvPr/>
        </p:nvSpPr>
        <p:spPr>
          <a:xfrm>
            <a:off x="2008931" y="5748536"/>
            <a:ext cx="4857728" cy="468511"/>
          </a:xfrm>
          <a:prstGeom prst="rect">
            <a:avLst/>
          </a:prstGeom>
          <a:noFill/>
          <a:ln/>
        </p:spPr>
        <p:txBody>
          <a:bodyPr wrap="square" lIns="0" tIns="0" rIns="0" bIns="0" rtlCol="0" anchor="t">
            <a:normAutofit/>
          </a:bodyPr>
          <a:lstStyle/>
          <a:p>
            <a:pPr marL="0" indent="0" algn="l">
              <a:lnSpc>
                <a:spcPct val="91000"/>
              </a:lnSpc>
              <a:buNone/>
            </a:pPr>
            <a:r>
              <a:rPr lang="en-US" sz="1100" dirty="0">
                <a:solidFill>
                  <a:srgbClr val="8E8E93"/>
                </a:solidFill>
                <a:latin typeface="Inter" pitchFamily="34" charset="0"/>
                <a:ea typeface="Inter" pitchFamily="34" charset="-122"/>
                <a:cs typeface="Inter" pitchFamily="34" charset="-120"/>
              </a:rPr>
              <a:t>The minimum disclosures prescribed are a floor, not a ceiling. CAs must apply professional judgment to include additional notes wherever material information is necessary for a true and fair view.</a:t>
            </a:r>
            <a:endParaRPr lang="en-US" sz="1100" dirty="0"/>
          </a:p>
        </p:txBody>
      </p:sp>
      <p:sp>
        <p:nvSpPr>
          <p:cNvPr id="18" name="Text 12"/>
          <p:cNvSpPr/>
          <p:nvPr/>
        </p:nvSpPr>
        <p:spPr>
          <a:xfrm>
            <a:off x="7434077" y="2368352"/>
            <a:ext cx="3217584" cy="624681"/>
          </a:xfrm>
          <a:prstGeom prst="rect">
            <a:avLst/>
          </a:prstGeom>
          <a:noFill/>
          <a:ln/>
        </p:spPr>
        <p:txBody>
          <a:bodyPr wrap="square" lIns="0" tIns="0" rIns="0" bIns="0" rtlCol="0" anchor="t">
            <a:normAutofit/>
          </a:bodyPr>
          <a:lstStyle/>
          <a:p>
            <a:pPr marL="0" indent="0" algn="l">
              <a:lnSpc>
                <a:spcPct val="91000"/>
              </a:lnSpc>
              <a:buNone/>
            </a:pPr>
            <a:r>
              <a:rPr lang="en-US" sz="1100" dirty="0">
                <a:solidFill>
                  <a:srgbClr val="8E8E93"/>
                </a:solidFill>
                <a:latin typeface="Inter" pitchFamily="34" charset="0"/>
                <a:ea typeface="Inter" pitchFamily="34" charset="-122"/>
                <a:cs typeface="Inter" pitchFamily="34" charset="-120"/>
              </a:rPr>
              <a:t>Schedule III compliance is not a mechanical exercise — it demands professional judgment, sector knowledge, and continuous tracking of MCA and ICAI guidance notes.</a:t>
            </a:r>
            <a:endParaRPr lang="en-US" sz="1100" dirty="0"/>
          </a:p>
        </p:txBody>
      </p:sp>
      <p:sp>
        <p:nvSpPr>
          <p:cNvPr id="19" name="Shape 13"/>
          <p:cNvSpPr/>
          <p:nvPr/>
        </p:nvSpPr>
        <p:spPr>
          <a:xfrm>
            <a:off x="7220464" y="3231753"/>
            <a:ext cx="3431196" cy="1064022"/>
          </a:xfrm>
          <a:prstGeom prst="roundRect">
            <a:avLst>
              <a:gd name="adj" fmla="val 2008"/>
            </a:avLst>
          </a:prstGeom>
          <a:solidFill>
            <a:srgbClr val="183A13"/>
          </a:solidFill>
          <a:ln/>
        </p:spPr>
      </p:sp>
      <p:pic>
        <p:nvPicPr>
          <p:cNvPr id="20" name="Image 4" descr="preencoded.png"/>
          <p:cNvPicPr>
            <a:picLocks noChangeAspect="1"/>
          </p:cNvPicPr>
          <p:nvPr/>
        </p:nvPicPr>
        <p:blipFill>
          <a:blip r:embed="rId11"/>
          <a:stretch>
            <a:fillRect/>
          </a:stretch>
        </p:blipFill>
        <p:spPr>
          <a:xfrm>
            <a:off x="7362839" y="3412034"/>
            <a:ext cx="177994" cy="142379"/>
          </a:xfrm>
          <a:prstGeom prst="rect">
            <a:avLst/>
          </a:prstGeom>
        </p:spPr>
      </p:pic>
      <p:sp>
        <p:nvSpPr>
          <p:cNvPr id="21" name="Text 14"/>
          <p:cNvSpPr/>
          <p:nvPr/>
        </p:nvSpPr>
        <p:spPr>
          <a:xfrm>
            <a:off x="7683209" y="3373338"/>
            <a:ext cx="2826076" cy="780852"/>
          </a:xfrm>
          <a:prstGeom prst="rect">
            <a:avLst/>
          </a:prstGeom>
          <a:noFill/>
          <a:ln/>
        </p:spPr>
        <p:txBody>
          <a:bodyPr wrap="square" lIns="0" tIns="0" rIns="0" bIns="0" rtlCol="0" anchor="t">
            <a:normAutofit/>
          </a:bodyPr>
          <a:lstStyle/>
          <a:p>
            <a:pPr marL="0" indent="0" algn="l">
              <a:lnSpc>
                <a:spcPct val="91000"/>
              </a:lnSpc>
              <a:buNone/>
            </a:pPr>
            <a:r>
              <a:rPr lang="en-US" sz="1100" dirty="0">
                <a:solidFill>
                  <a:srgbClr val="FFFFFF"/>
                </a:solidFill>
                <a:latin typeface="Inter" pitchFamily="34" charset="0"/>
                <a:ea typeface="Inter" pitchFamily="34" charset="-122"/>
                <a:cs typeface="Inter" pitchFamily="34" charset="-120"/>
              </a:rPr>
              <a:t>Stay updated with ICAI's Guidance Note on Division I, II, and III, and MCA General Circulars for the most current interpretation of Schedule III requirements.</a:t>
            </a:r>
            <a:endParaRPr lang="en-US" sz="11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88962-C25B-76AB-1ED6-E685CDB126BA}"/>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4D873978-F116-D391-025E-3BAAC2159F98}"/>
              </a:ext>
            </a:extLst>
          </p:cNvPr>
          <p:cNvPicPr>
            <a:picLocks noChangeAspect="1"/>
          </p:cNvPicPr>
          <p:nvPr/>
        </p:nvPicPr>
        <p:blipFill>
          <a:blip r:embed="rId3"/>
          <a:stretch>
            <a:fillRect/>
          </a:stretch>
        </p:blipFill>
        <p:spPr>
          <a:xfrm>
            <a:off x="7162621" y="0"/>
            <a:ext cx="5029074" cy="6858000"/>
          </a:xfrm>
          <a:prstGeom prst="rect">
            <a:avLst/>
          </a:prstGeom>
        </p:spPr>
      </p:pic>
      <p:sp>
        <p:nvSpPr>
          <p:cNvPr id="5" name="Text 2">
            <a:extLst>
              <a:ext uri="{FF2B5EF4-FFF2-40B4-BE49-F238E27FC236}">
                <a16:creationId xmlns:a16="http://schemas.microsoft.com/office/drawing/2014/main" id="{D619FCD4-60BD-735E-7438-C71FFFEF39DA}"/>
              </a:ext>
            </a:extLst>
          </p:cNvPr>
          <p:cNvSpPr/>
          <p:nvPr/>
        </p:nvSpPr>
        <p:spPr>
          <a:xfrm>
            <a:off x="601845" y="565692"/>
            <a:ext cx="6755557" cy="5099302"/>
          </a:xfrm>
          <a:prstGeom prst="rect">
            <a:avLst/>
          </a:prstGeom>
          <a:noFill/>
          <a:ln/>
        </p:spPr>
        <p:txBody>
          <a:bodyPr wrap="square" lIns="0" tIns="0" rIns="0" bIns="0" rtlCol="0" anchor="t">
            <a:noAutofit/>
          </a:bodyPr>
          <a:lstStyle/>
          <a:p>
            <a:r>
              <a:rPr lang="en-US" b="1" dirty="0">
                <a:solidFill>
                  <a:srgbClr val="F5F5F5"/>
                </a:solidFill>
                <a:latin typeface="Playfair Display SemiBold" pitchFamily="34" charset="0"/>
              </a:rPr>
              <a:t>Disclaimer:</a:t>
            </a:r>
          </a:p>
          <a:p>
            <a:pPr algn="just"/>
            <a:endParaRPr lang="en-US" sz="1500" dirty="0">
              <a:solidFill>
                <a:srgbClr val="F5F5F5"/>
              </a:solidFill>
              <a:latin typeface="Playfair Display SemiBold" pitchFamily="34" charset="0"/>
            </a:endParaRPr>
          </a:p>
          <a:p>
            <a:pPr algn="just"/>
            <a:r>
              <a:rPr lang="en-US" sz="1500" b="1" dirty="0">
                <a:solidFill>
                  <a:srgbClr val="F5F5F5"/>
                </a:solidFill>
                <a:latin typeface="Playfair Display SemiBold" pitchFamily="34" charset="0"/>
              </a:rPr>
              <a:t>Individual Capacity:</a:t>
            </a:r>
            <a:r>
              <a:rPr lang="en-US" sz="1500" dirty="0">
                <a:solidFill>
                  <a:srgbClr val="F5F5F5"/>
                </a:solidFill>
                <a:latin typeface="Playfair Display SemiBold" pitchFamily="34" charset="0"/>
              </a:rPr>
              <a:t> The views, thoughts, and opinions expressed in this presentation belong solely to the speaker and do not necessarily reflect the official policy or position of his organization or of ICAI or any other agency, </a:t>
            </a:r>
            <a:r>
              <a:rPr lang="en-US" sz="1500" dirty="0" err="1">
                <a:solidFill>
                  <a:srgbClr val="F5F5F5"/>
                </a:solidFill>
                <a:latin typeface="Playfair Display SemiBold" pitchFamily="34" charset="0"/>
              </a:rPr>
              <a:t>organisation</a:t>
            </a:r>
            <a:r>
              <a:rPr lang="en-US" sz="1500" dirty="0">
                <a:solidFill>
                  <a:srgbClr val="F5F5F5"/>
                </a:solidFill>
                <a:latin typeface="Playfair Display SemiBold" pitchFamily="34" charset="0"/>
              </a:rPr>
              <a:t>, or committee.</a:t>
            </a:r>
          </a:p>
          <a:p>
            <a:pPr algn="just"/>
            <a:endParaRPr lang="en-US" sz="1500" dirty="0">
              <a:solidFill>
                <a:srgbClr val="F5F5F5"/>
              </a:solidFill>
              <a:latin typeface="Playfair Display SemiBold" pitchFamily="34" charset="0"/>
            </a:endParaRPr>
          </a:p>
          <a:p>
            <a:pPr algn="just"/>
            <a:r>
              <a:rPr lang="en-US" sz="1500" b="1" dirty="0">
                <a:solidFill>
                  <a:srgbClr val="F5F5F5"/>
                </a:solidFill>
                <a:latin typeface="Playfair Display SemiBold" pitchFamily="34" charset="0"/>
              </a:rPr>
              <a:t>Not Professional Advice:</a:t>
            </a:r>
            <a:r>
              <a:rPr lang="en-US" sz="1500" dirty="0">
                <a:solidFill>
                  <a:srgbClr val="F5F5F5"/>
                </a:solidFill>
                <a:latin typeface="Playfair Display SemiBold" pitchFamily="34" charset="0"/>
              </a:rPr>
              <a:t> This presentation is for educational and informational purposes only. It does not constitute professional advice or a formal legal opinion. Attendees should not act upon this information without seeking professional counsel specific to their circumstances.</a:t>
            </a:r>
          </a:p>
          <a:p>
            <a:pPr algn="just"/>
            <a:endParaRPr lang="en-US" sz="1500" dirty="0">
              <a:solidFill>
                <a:srgbClr val="F5F5F5"/>
              </a:solidFill>
              <a:latin typeface="Playfair Display SemiBold" pitchFamily="34" charset="0"/>
            </a:endParaRPr>
          </a:p>
          <a:p>
            <a:pPr algn="just"/>
            <a:r>
              <a:rPr lang="en-US" sz="1500" b="1" dirty="0">
                <a:solidFill>
                  <a:srgbClr val="F5F5F5"/>
                </a:solidFill>
                <a:latin typeface="Playfair Display SemiBold" pitchFamily="34" charset="0"/>
              </a:rPr>
              <a:t>No Warranty:</a:t>
            </a:r>
            <a:r>
              <a:rPr lang="en-US" sz="1500" dirty="0">
                <a:solidFill>
                  <a:srgbClr val="F5F5F5"/>
                </a:solidFill>
                <a:latin typeface="Playfair Display SemiBold" pitchFamily="34" charset="0"/>
              </a:rPr>
              <a:t> While every effort has been made to ensure the accuracy of the content, the speaker assumes no responsibility or liability for any errors or omissions in the material presented.</a:t>
            </a:r>
          </a:p>
          <a:p>
            <a:pPr algn="just"/>
            <a:endParaRPr lang="en-US" sz="1500" dirty="0">
              <a:solidFill>
                <a:srgbClr val="F5F5F5"/>
              </a:solidFill>
              <a:latin typeface="Playfair Display SemiBold" pitchFamily="34" charset="0"/>
            </a:endParaRPr>
          </a:p>
          <a:p>
            <a:pPr algn="just"/>
            <a:r>
              <a:rPr lang="en-US" sz="1500" b="1" dirty="0">
                <a:solidFill>
                  <a:srgbClr val="F5F5F5"/>
                </a:solidFill>
                <a:latin typeface="Playfair Display SemiBold" pitchFamily="34" charset="0"/>
              </a:rPr>
              <a:t>Dynamic Laws:</a:t>
            </a:r>
            <a:r>
              <a:rPr lang="en-US" sz="1500" dirty="0">
                <a:solidFill>
                  <a:srgbClr val="F5F5F5"/>
                </a:solidFill>
                <a:latin typeface="Playfair Display SemiBold" pitchFamily="34" charset="0"/>
              </a:rPr>
              <a:t> Given the changing nature of laws and regulations, the information is provided on "as is“ basis.</a:t>
            </a:r>
          </a:p>
          <a:p>
            <a:pPr algn="just"/>
            <a:endParaRPr lang="en-US" sz="1500" dirty="0">
              <a:solidFill>
                <a:srgbClr val="F5F5F5"/>
              </a:solidFill>
              <a:latin typeface="Playfair Display SemiBold" pitchFamily="34" charset="0"/>
            </a:endParaRPr>
          </a:p>
          <a:p>
            <a:pPr algn="just"/>
            <a:r>
              <a:rPr lang="en-US" sz="1500" dirty="0">
                <a:solidFill>
                  <a:srgbClr val="F5F5F5"/>
                </a:solidFill>
                <a:latin typeface="Playfair Display SemiBold" pitchFamily="34" charset="0"/>
              </a:rPr>
              <a:t>This presentation or its contents should not be used by anyone, except seeking consent for its usage. </a:t>
            </a:r>
          </a:p>
          <a:p>
            <a:pPr algn="just"/>
            <a:endParaRPr lang="en-US" sz="1500" dirty="0">
              <a:solidFill>
                <a:srgbClr val="F5F5F5"/>
              </a:solidFill>
              <a:latin typeface="Playfair Display SemiBold" pitchFamily="34" charset="0"/>
            </a:endParaRPr>
          </a:p>
          <a:p>
            <a:pPr algn="just"/>
            <a:endParaRPr lang="en-US" sz="1500" dirty="0">
              <a:solidFill>
                <a:srgbClr val="F5F5F5"/>
              </a:solidFill>
              <a:latin typeface="Playfair Display SemiBold" pitchFamily="34" charset="0"/>
            </a:endParaRPr>
          </a:p>
          <a:p>
            <a:pPr algn="just"/>
            <a:r>
              <a:rPr lang="en-US" sz="1500" dirty="0">
                <a:solidFill>
                  <a:srgbClr val="F5F5F5"/>
                </a:solidFill>
                <a:latin typeface="Playfair Display SemiBold" pitchFamily="34" charset="0"/>
              </a:rPr>
              <a:t> THANK YOU</a:t>
            </a:r>
          </a:p>
          <a:p>
            <a:pPr algn="just"/>
            <a:endParaRPr lang="en-US" sz="1500" dirty="0">
              <a:solidFill>
                <a:srgbClr val="F5F5F5"/>
              </a:solidFill>
              <a:latin typeface="Playfair Display SemiBold" pitchFamily="34" charset="0"/>
            </a:endParaRPr>
          </a:p>
          <a:p>
            <a:pPr algn="just"/>
            <a:r>
              <a:rPr lang="en-US" sz="1500" dirty="0">
                <a:solidFill>
                  <a:srgbClr val="F5F5F5"/>
                </a:solidFill>
                <a:latin typeface="Playfair Display SemiBold" pitchFamily="34" charset="0"/>
              </a:rPr>
              <a:t>CA. Amit Hundia</a:t>
            </a:r>
          </a:p>
        </p:txBody>
      </p:sp>
      <p:sp>
        <p:nvSpPr>
          <p:cNvPr id="7" name="Text 3">
            <a:extLst>
              <a:ext uri="{FF2B5EF4-FFF2-40B4-BE49-F238E27FC236}">
                <a16:creationId xmlns:a16="http://schemas.microsoft.com/office/drawing/2014/main" id="{8C642CCC-A902-1FC3-E86F-D1578748FC8B}"/>
              </a:ext>
            </a:extLst>
          </p:cNvPr>
          <p:cNvSpPr/>
          <p:nvPr/>
        </p:nvSpPr>
        <p:spPr>
          <a:xfrm>
            <a:off x="812383" y="2527598"/>
            <a:ext cx="229686" cy="275630"/>
          </a:xfrm>
          <a:prstGeom prst="rect">
            <a:avLst/>
          </a:prstGeom>
          <a:noFill/>
          <a:ln/>
        </p:spPr>
        <p:txBody>
          <a:bodyPr wrap="none" lIns="0" tIns="0" rIns="0" bIns="0" rtlCol="0" anchor="ctr"/>
          <a:lstStyle/>
          <a:p>
            <a:pPr marL="0" indent="0" algn="ctr">
              <a:lnSpc>
                <a:spcPct val="100000"/>
              </a:lnSpc>
              <a:buNone/>
            </a:pPr>
            <a:r>
              <a:rPr lang="en-US" sz="1800" dirty="0">
                <a:solidFill>
                  <a:srgbClr val="000000"/>
                </a:solidFill>
                <a:latin typeface="Playfair Display SemiBold" pitchFamily="34" charset="0"/>
                <a:ea typeface="Playfair Display SemiBold" pitchFamily="34" charset="-122"/>
                <a:cs typeface="Playfair Display SemiBold" pitchFamily="34" charset="-120"/>
              </a:rPr>
              <a:t>1</a:t>
            </a:r>
            <a:endParaRPr lang="en-US" sz="1800" dirty="0"/>
          </a:p>
        </p:txBody>
      </p:sp>
      <p:sp>
        <p:nvSpPr>
          <p:cNvPr id="11" name="Text 6">
            <a:extLst>
              <a:ext uri="{FF2B5EF4-FFF2-40B4-BE49-F238E27FC236}">
                <a16:creationId xmlns:a16="http://schemas.microsoft.com/office/drawing/2014/main" id="{606DAE5F-CDB4-814E-CFEB-1F9F09BA689C}"/>
              </a:ext>
            </a:extLst>
          </p:cNvPr>
          <p:cNvSpPr/>
          <p:nvPr/>
        </p:nvSpPr>
        <p:spPr>
          <a:xfrm>
            <a:off x="812383" y="4027388"/>
            <a:ext cx="229686" cy="275630"/>
          </a:xfrm>
          <a:prstGeom prst="rect">
            <a:avLst/>
          </a:prstGeom>
          <a:noFill/>
          <a:ln/>
        </p:spPr>
        <p:txBody>
          <a:bodyPr wrap="none" lIns="0" tIns="0" rIns="0" bIns="0" rtlCol="0" anchor="ctr"/>
          <a:lstStyle/>
          <a:p>
            <a:pPr marL="0" indent="0" algn="ctr">
              <a:lnSpc>
                <a:spcPct val="100000"/>
              </a:lnSpc>
              <a:buNone/>
            </a:pPr>
            <a:r>
              <a:rPr lang="en-US" sz="1800" dirty="0">
                <a:solidFill>
                  <a:srgbClr val="000000"/>
                </a:solidFill>
                <a:latin typeface="Playfair Display SemiBold" pitchFamily="34" charset="0"/>
                <a:ea typeface="Playfair Display SemiBold" pitchFamily="34" charset="-122"/>
                <a:cs typeface="Playfair Display SemiBold" pitchFamily="34" charset="-120"/>
              </a:rPr>
              <a:t>2</a:t>
            </a:r>
            <a:endParaRPr lang="en-US" sz="1800" dirty="0"/>
          </a:p>
        </p:txBody>
      </p:sp>
      <p:sp>
        <p:nvSpPr>
          <p:cNvPr id="15" name="Text 9">
            <a:extLst>
              <a:ext uri="{FF2B5EF4-FFF2-40B4-BE49-F238E27FC236}">
                <a16:creationId xmlns:a16="http://schemas.microsoft.com/office/drawing/2014/main" id="{AB7B0DD8-916F-C5B6-FAAB-3D9901079BD1}"/>
              </a:ext>
            </a:extLst>
          </p:cNvPr>
          <p:cNvSpPr/>
          <p:nvPr/>
        </p:nvSpPr>
        <p:spPr>
          <a:xfrm>
            <a:off x="812383" y="5527179"/>
            <a:ext cx="229686" cy="275630"/>
          </a:xfrm>
          <a:prstGeom prst="rect">
            <a:avLst/>
          </a:prstGeom>
          <a:noFill/>
          <a:ln/>
        </p:spPr>
        <p:txBody>
          <a:bodyPr wrap="none" lIns="0" tIns="0" rIns="0" bIns="0" rtlCol="0" anchor="ctr"/>
          <a:lstStyle/>
          <a:p>
            <a:pPr marL="0" indent="0" algn="ctr">
              <a:lnSpc>
                <a:spcPct val="100000"/>
              </a:lnSpc>
              <a:buNone/>
            </a:pPr>
            <a:r>
              <a:rPr lang="en-US" sz="1800" dirty="0">
                <a:solidFill>
                  <a:srgbClr val="000000"/>
                </a:solidFill>
                <a:latin typeface="Playfair Display SemiBold" pitchFamily="34" charset="0"/>
                <a:ea typeface="Playfair Display SemiBold" pitchFamily="34" charset="-122"/>
                <a:cs typeface="Playfair Display SemiBold" pitchFamily="34" charset="-120"/>
              </a:rPr>
              <a:t>3</a:t>
            </a:r>
            <a:endParaRPr lang="en-US" sz="1800" dirty="0"/>
          </a:p>
        </p:txBody>
      </p:sp>
    </p:spTree>
    <p:extLst>
      <p:ext uri="{BB962C8B-B14F-4D97-AF65-F5344CB8AC3E}">
        <p14:creationId xmlns:p14="http://schemas.microsoft.com/office/powerpoint/2010/main" val="4146207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162621" y="0"/>
            <a:ext cx="5029074" cy="6858000"/>
          </a:xfrm>
          <a:prstGeom prst="rect">
            <a:avLst/>
          </a:prstGeom>
        </p:spPr>
      </p:pic>
      <p:sp>
        <p:nvSpPr>
          <p:cNvPr id="3" name="Shape 0"/>
          <p:cNvSpPr/>
          <p:nvPr/>
        </p:nvSpPr>
        <p:spPr>
          <a:xfrm>
            <a:off x="601846" y="629245"/>
            <a:ext cx="861396" cy="253901"/>
          </a:xfrm>
          <a:prstGeom prst="roundRect">
            <a:avLst>
              <a:gd name="adj" fmla="val 7493"/>
            </a:avLst>
          </a:prstGeom>
          <a:noFill/>
          <a:ln w="6350">
            <a:solidFill>
              <a:srgbClr val="FFBF00"/>
            </a:solidFill>
            <a:prstDash val="solid"/>
          </a:ln>
        </p:spPr>
      </p:sp>
      <p:sp>
        <p:nvSpPr>
          <p:cNvPr id="4" name="Text 1"/>
          <p:cNvSpPr/>
          <p:nvPr/>
        </p:nvSpPr>
        <p:spPr>
          <a:xfrm>
            <a:off x="703245" y="683121"/>
            <a:ext cx="1268182" cy="146149"/>
          </a:xfrm>
          <a:prstGeom prst="rect">
            <a:avLst/>
          </a:prstGeom>
          <a:noFill/>
          <a:ln/>
        </p:spPr>
        <p:txBody>
          <a:bodyPr wrap="none" lIns="0" tIns="0" rIns="0" bIns="0" rtlCol="0" anchor="t"/>
          <a:lstStyle/>
          <a:p>
            <a:pPr marL="0" indent="0" algn="l">
              <a:lnSpc>
                <a:spcPct val="96000"/>
              </a:lnSpc>
              <a:buNone/>
            </a:pPr>
            <a:r>
              <a:rPr lang="en-US" sz="950" dirty="0">
                <a:solidFill>
                  <a:srgbClr val="FFBF00"/>
                </a:solidFill>
                <a:latin typeface="Inter" pitchFamily="34" charset="0"/>
                <a:ea typeface="Inter" pitchFamily="34" charset="-122"/>
                <a:cs typeface="Inter" pitchFamily="34" charset="-120"/>
              </a:rPr>
              <a:t>OVERVIEW</a:t>
            </a:r>
            <a:endParaRPr lang="en-US" sz="950" dirty="0"/>
          </a:p>
        </p:txBody>
      </p:sp>
      <p:sp>
        <p:nvSpPr>
          <p:cNvPr id="5" name="Text 2"/>
          <p:cNvSpPr/>
          <p:nvPr/>
        </p:nvSpPr>
        <p:spPr>
          <a:xfrm>
            <a:off x="601846" y="941586"/>
            <a:ext cx="6416118" cy="1004094"/>
          </a:xfrm>
          <a:prstGeom prst="rect">
            <a:avLst/>
          </a:prstGeom>
          <a:noFill/>
          <a:ln/>
        </p:spPr>
        <p:txBody>
          <a:bodyPr wrap="square" lIns="0" tIns="0" rIns="0" bIns="0" rtlCol="0" anchor="t">
            <a:normAutofit/>
          </a:bodyPr>
          <a:lstStyle/>
          <a:p>
            <a:pPr marL="0" indent="0" algn="l">
              <a:lnSpc>
                <a:spcPct val="100000"/>
              </a:lnSpc>
              <a:buNone/>
            </a:pPr>
            <a:r>
              <a:rPr lang="en-US" sz="3250" dirty="0">
                <a:solidFill>
                  <a:srgbClr val="F5F5F5"/>
                </a:solidFill>
                <a:latin typeface="Playfair Display SemiBold" pitchFamily="34" charset="0"/>
                <a:ea typeface="Playfair Display SemiBold" pitchFamily="34" charset="-122"/>
                <a:cs typeface="Playfair Display SemiBold" pitchFamily="34" charset="-120"/>
              </a:rPr>
              <a:t>Schedule III — Structure &amp; Applicability</a:t>
            </a:r>
            <a:endParaRPr lang="en-US" sz="3250" dirty="0"/>
          </a:p>
        </p:txBody>
      </p:sp>
      <p:sp>
        <p:nvSpPr>
          <p:cNvPr id="6" name="Text 3"/>
          <p:cNvSpPr/>
          <p:nvPr/>
        </p:nvSpPr>
        <p:spPr>
          <a:xfrm>
            <a:off x="601846" y="2004120"/>
            <a:ext cx="4900688" cy="250924"/>
          </a:xfrm>
          <a:prstGeom prst="rect">
            <a:avLst/>
          </a:prstGeom>
          <a:noFill/>
          <a:ln/>
        </p:spPr>
        <p:txBody>
          <a:bodyPr wrap="none" lIns="0" tIns="0" rIns="0" bIns="0" rtlCol="0" anchor="t"/>
          <a:lstStyle/>
          <a:p>
            <a:pPr marL="0" indent="0" algn="l">
              <a:lnSpc>
                <a:spcPct val="100000"/>
              </a:lnSpc>
              <a:buNone/>
            </a:pPr>
            <a:r>
              <a:rPr lang="en-US" sz="1600" dirty="0">
                <a:solidFill>
                  <a:srgbClr val="F5F5F5"/>
                </a:solidFill>
                <a:latin typeface="Playfair Display SemiBold" pitchFamily="34" charset="0"/>
                <a:ea typeface="Playfair Display SemiBold" pitchFamily="34" charset="-122"/>
                <a:cs typeface="Playfair Display SemiBold" pitchFamily="34" charset="-120"/>
              </a:rPr>
              <a:t>Legal Framework under Companies Act, 2013</a:t>
            </a:r>
            <a:endParaRPr lang="en-US" sz="1600" dirty="0"/>
          </a:p>
        </p:txBody>
      </p:sp>
      <p:sp>
        <p:nvSpPr>
          <p:cNvPr id="7" name="Text 4"/>
          <p:cNvSpPr/>
          <p:nvPr/>
        </p:nvSpPr>
        <p:spPr>
          <a:xfrm>
            <a:off x="601846" y="2474218"/>
            <a:ext cx="6416118" cy="548283"/>
          </a:xfrm>
          <a:prstGeom prst="rect">
            <a:avLst/>
          </a:prstGeom>
          <a:noFill/>
          <a:ln/>
        </p:spPr>
        <p:txBody>
          <a:bodyPr wrap="square" lIns="0" tIns="0" rIns="0" bIns="0" rtlCol="0" anchor="t">
            <a:normAutofit/>
          </a:bodyPr>
          <a:lstStyle/>
          <a:p>
            <a:pPr marL="0" indent="0" algn="l">
              <a:lnSpc>
                <a:spcPct val="96000"/>
              </a:lnSpc>
              <a:buNone/>
            </a:pPr>
            <a:r>
              <a:rPr lang="en-US" sz="1200" dirty="0">
                <a:solidFill>
                  <a:srgbClr val="8E8E93"/>
                </a:solidFill>
                <a:latin typeface="Inter" pitchFamily="34" charset="0"/>
                <a:ea typeface="Inter" pitchFamily="34" charset="-122"/>
                <a:cs typeface="Inter" pitchFamily="34" charset="-120"/>
              </a:rPr>
              <a:t>Schedule III prescribes the format and minimum disclosures for financial statements of companies registered under the Companies Act, 2013. It is divided into three Divisions based on the applicable accounting framework and the nature of the entity.</a:t>
            </a:r>
            <a:endParaRPr lang="en-US" sz="1200" dirty="0"/>
          </a:p>
        </p:txBody>
      </p:sp>
      <p:sp>
        <p:nvSpPr>
          <p:cNvPr id="8" name="Shape 5"/>
          <p:cNvSpPr/>
          <p:nvPr/>
        </p:nvSpPr>
        <p:spPr>
          <a:xfrm>
            <a:off x="601846" y="3186906"/>
            <a:ext cx="3134936" cy="1020961"/>
          </a:xfrm>
          <a:prstGeom prst="roundRect">
            <a:avLst>
              <a:gd name="adj" fmla="val 2329"/>
            </a:avLst>
          </a:prstGeom>
          <a:solidFill>
            <a:srgbClr val="F5F5F5">
              <a:alpha val="50000"/>
            </a:srgbClr>
          </a:solidFill>
          <a:ln/>
        </p:spPr>
      </p:sp>
      <p:sp>
        <p:nvSpPr>
          <p:cNvPr id="9" name="Text 6"/>
          <p:cNvSpPr/>
          <p:nvPr/>
        </p:nvSpPr>
        <p:spPr>
          <a:xfrm>
            <a:off x="760294" y="3345359"/>
            <a:ext cx="2091876" cy="250924"/>
          </a:xfrm>
          <a:prstGeom prst="rect">
            <a:avLst/>
          </a:prstGeom>
          <a:noFill/>
          <a:ln/>
        </p:spPr>
        <p:txBody>
          <a:bodyPr wrap="none" lIns="0" tIns="0" rIns="0" bIns="0" rtlCol="0" anchor="t"/>
          <a:lstStyle/>
          <a:p>
            <a:pPr marL="0" indent="0" algn="l">
              <a:lnSpc>
                <a:spcPct val="100000"/>
              </a:lnSpc>
              <a:buNone/>
            </a:pPr>
            <a:r>
              <a:rPr lang="en-US" sz="1600" dirty="0">
                <a:solidFill>
                  <a:srgbClr val="000000"/>
                </a:solidFill>
                <a:latin typeface="Playfair Display SemiBold" pitchFamily="34" charset="0"/>
                <a:ea typeface="Playfair Display SemiBold" pitchFamily="34" charset="-122"/>
                <a:cs typeface="Playfair Display SemiBold" pitchFamily="34" charset="-120"/>
              </a:rPr>
              <a:t>Division I</a:t>
            </a:r>
            <a:endParaRPr lang="en-US" sz="1600" dirty="0"/>
          </a:p>
        </p:txBody>
      </p:sp>
      <p:sp>
        <p:nvSpPr>
          <p:cNvPr id="10" name="Text 7"/>
          <p:cNvSpPr/>
          <p:nvPr/>
        </p:nvSpPr>
        <p:spPr>
          <a:xfrm>
            <a:off x="760294" y="3683893"/>
            <a:ext cx="2818040" cy="365522"/>
          </a:xfrm>
          <a:prstGeom prst="rect">
            <a:avLst/>
          </a:prstGeom>
          <a:noFill/>
          <a:ln/>
        </p:spPr>
        <p:txBody>
          <a:bodyPr wrap="square" lIns="0" tIns="0" rIns="0" bIns="0" rtlCol="0" anchor="t">
            <a:normAutofit/>
          </a:bodyPr>
          <a:lstStyle/>
          <a:p>
            <a:pPr marL="0" indent="0" algn="l">
              <a:lnSpc>
                <a:spcPct val="96000"/>
              </a:lnSpc>
              <a:buNone/>
            </a:pPr>
            <a:r>
              <a:rPr lang="en-US" sz="1200" dirty="0">
                <a:solidFill>
                  <a:srgbClr val="000000"/>
                </a:solidFill>
                <a:latin typeface="Inter" pitchFamily="34" charset="0"/>
                <a:ea typeface="Inter" pitchFamily="34" charset="-122"/>
                <a:cs typeface="Inter" pitchFamily="34" charset="-120"/>
              </a:rPr>
              <a:t>Companies following </a:t>
            </a:r>
            <a:r>
              <a:rPr lang="en-US" sz="1200" b="1" dirty="0">
                <a:solidFill>
                  <a:srgbClr val="000000"/>
                </a:solidFill>
                <a:latin typeface="Inter" pitchFamily="34" charset="0"/>
                <a:ea typeface="Inter" pitchFamily="34" charset="-122"/>
                <a:cs typeface="Inter" pitchFamily="34" charset="-120"/>
              </a:rPr>
              <a:t>Indian GAAP (AS)</a:t>
            </a:r>
            <a:r>
              <a:rPr lang="en-US" sz="1200" dirty="0">
                <a:solidFill>
                  <a:srgbClr val="000000"/>
                </a:solidFill>
                <a:latin typeface="Inter" pitchFamily="34" charset="0"/>
                <a:ea typeface="Inter" pitchFamily="34" charset="-122"/>
                <a:cs typeface="Inter" pitchFamily="34" charset="-120"/>
              </a:rPr>
              <a:t> — Non-Ind AS companies</a:t>
            </a:r>
            <a:endParaRPr lang="en-US" sz="1200" dirty="0"/>
          </a:p>
        </p:txBody>
      </p:sp>
      <p:sp>
        <p:nvSpPr>
          <p:cNvPr id="11" name="Shape 8"/>
          <p:cNvSpPr/>
          <p:nvPr/>
        </p:nvSpPr>
        <p:spPr>
          <a:xfrm>
            <a:off x="3882928" y="3186906"/>
            <a:ext cx="3135036" cy="1020961"/>
          </a:xfrm>
          <a:prstGeom prst="roundRect">
            <a:avLst>
              <a:gd name="adj" fmla="val 2329"/>
            </a:avLst>
          </a:prstGeom>
          <a:solidFill>
            <a:srgbClr val="8E8E93">
              <a:alpha val="50000"/>
            </a:srgbClr>
          </a:solidFill>
          <a:ln/>
        </p:spPr>
      </p:sp>
      <p:sp>
        <p:nvSpPr>
          <p:cNvPr id="12" name="Text 9"/>
          <p:cNvSpPr/>
          <p:nvPr/>
        </p:nvSpPr>
        <p:spPr>
          <a:xfrm>
            <a:off x="4041376" y="3345359"/>
            <a:ext cx="2091876" cy="250924"/>
          </a:xfrm>
          <a:prstGeom prst="rect">
            <a:avLst/>
          </a:prstGeom>
          <a:noFill/>
          <a:ln/>
        </p:spPr>
        <p:txBody>
          <a:bodyPr wrap="none" lIns="0" tIns="0" rIns="0" bIns="0" rtlCol="0" anchor="t"/>
          <a:lstStyle/>
          <a:p>
            <a:pPr marL="0" indent="0" algn="l">
              <a:lnSpc>
                <a:spcPct val="100000"/>
              </a:lnSpc>
              <a:buNone/>
            </a:pPr>
            <a:r>
              <a:rPr lang="en-US" sz="1600" dirty="0">
                <a:solidFill>
                  <a:srgbClr val="000000"/>
                </a:solidFill>
                <a:latin typeface="Playfair Display SemiBold" pitchFamily="34" charset="0"/>
                <a:ea typeface="Playfair Display SemiBold" pitchFamily="34" charset="-122"/>
                <a:cs typeface="Playfair Display SemiBold" pitchFamily="34" charset="-120"/>
              </a:rPr>
              <a:t>Division II</a:t>
            </a:r>
            <a:endParaRPr lang="en-US" sz="1600" dirty="0"/>
          </a:p>
        </p:txBody>
      </p:sp>
      <p:sp>
        <p:nvSpPr>
          <p:cNvPr id="13" name="Text 10"/>
          <p:cNvSpPr/>
          <p:nvPr/>
        </p:nvSpPr>
        <p:spPr>
          <a:xfrm>
            <a:off x="4041376" y="3683893"/>
            <a:ext cx="2818139" cy="365522"/>
          </a:xfrm>
          <a:prstGeom prst="rect">
            <a:avLst/>
          </a:prstGeom>
          <a:noFill/>
          <a:ln/>
        </p:spPr>
        <p:txBody>
          <a:bodyPr wrap="square" lIns="0" tIns="0" rIns="0" bIns="0" rtlCol="0" anchor="t">
            <a:normAutofit/>
          </a:bodyPr>
          <a:lstStyle/>
          <a:p>
            <a:pPr marL="0" indent="0" algn="l">
              <a:lnSpc>
                <a:spcPct val="96000"/>
              </a:lnSpc>
              <a:buNone/>
            </a:pPr>
            <a:r>
              <a:rPr lang="en-US" sz="1200" dirty="0">
                <a:solidFill>
                  <a:srgbClr val="000000"/>
                </a:solidFill>
                <a:latin typeface="Inter" pitchFamily="34" charset="0"/>
                <a:ea typeface="Inter" pitchFamily="34" charset="-122"/>
                <a:cs typeface="Inter" pitchFamily="34" charset="-120"/>
              </a:rPr>
              <a:t>Companies following </a:t>
            </a:r>
            <a:r>
              <a:rPr lang="en-US" sz="1200" b="1" dirty="0">
                <a:solidFill>
                  <a:srgbClr val="000000"/>
                </a:solidFill>
                <a:latin typeface="Inter" pitchFamily="34" charset="0"/>
                <a:ea typeface="Inter" pitchFamily="34" charset="-122"/>
                <a:cs typeface="Inter" pitchFamily="34" charset="-120"/>
              </a:rPr>
              <a:t>Indian Accounting Standards (Ind AS)</a:t>
            </a:r>
            <a:endParaRPr lang="en-US" sz="1200" dirty="0"/>
          </a:p>
        </p:txBody>
      </p:sp>
      <p:sp>
        <p:nvSpPr>
          <p:cNvPr id="14" name="Shape 11"/>
          <p:cNvSpPr/>
          <p:nvPr/>
        </p:nvSpPr>
        <p:spPr>
          <a:xfrm>
            <a:off x="601846" y="4354016"/>
            <a:ext cx="6416118" cy="838200"/>
          </a:xfrm>
          <a:prstGeom prst="roundRect">
            <a:avLst>
              <a:gd name="adj" fmla="val 2837"/>
            </a:avLst>
          </a:prstGeom>
          <a:solidFill>
            <a:srgbClr val="FFBF00">
              <a:alpha val="50000"/>
            </a:srgbClr>
          </a:solidFill>
          <a:ln/>
        </p:spPr>
      </p:sp>
      <p:sp>
        <p:nvSpPr>
          <p:cNvPr id="15" name="Text 12"/>
          <p:cNvSpPr/>
          <p:nvPr/>
        </p:nvSpPr>
        <p:spPr>
          <a:xfrm>
            <a:off x="760294" y="4512469"/>
            <a:ext cx="2091876" cy="250924"/>
          </a:xfrm>
          <a:prstGeom prst="rect">
            <a:avLst/>
          </a:prstGeom>
          <a:noFill/>
          <a:ln/>
        </p:spPr>
        <p:txBody>
          <a:bodyPr wrap="none" lIns="0" tIns="0" rIns="0" bIns="0" rtlCol="0" anchor="t"/>
          <a:lstStyle/>
          <a:p>
            <a:pPr marL="0" indent="0" algn="l">
              <a:lnSpc>
                <a:spcPct val="100000"/>
              </a:lnSpc>
              <a:buNone/>
            </a:pPr>
            <a:r>
              <a:rPr lang="en-US" sz="1600" dirty="0">
                <a:solidFill>
                  <a:srgbClr val="000000"/>
                </a:solidFill>
                <a:latin typeface="Playfair Display SemiBold" pitchFamily="34" charset="0"/>
                <a:ea typeface="Playfair Display SemiBold" pitchFamily="34" charset="-122"/>
                <a:cs typeface="Playfair Display SemiBold" pitchFamily="34" charset="-120"/>
              </a:rPr>
              <a:t>Division III</a:t>
            </a:r>
            <a:endParaRPr lang="en-US" sz="1600" dirty="0"/>
          </a:p>
        </p:txBody>
      </p:sp>
      <p:sp>
        <p:nvSpPr>
          <p:cNvPr id="16" name="Text 13"/>
          <p:cNvSpPr/>
          <p:nvPr/>
        </p:nvSpPr>
        <p:spPr>
          <a:xfrm>
            <a:off x="760294" y="4851003"/>
            <a:ext cx="6099221" cy="182761"/>
          </a:xfrm>
          <a:prstGeom prst="rect">
            <a:avLst/>
          </a:prstGeom>
          <a:noFill/>
          <a:ln/>
        </p:spPr>
        <p:txBody>
          <a:bodyPr wrap="none" lIns="0" tIns="0" rIns="0" bIns="0" rtlCol="0" anchor="t"/>
          <a:lstStyle/>
          <a:p>
            <a:pPr marL="0" indent="0" algn="l">
              <a:lnSpc>
                <a:spcPct val="96000"/>
              </a:lnSpc>
              <a:buNone/>
            </a:pPr>
            <a:r>
              <a:rPr lang="en-US" sz="1200" b="1" dirty="0">
                <a:solidFill>
                  <a:srgbClr val="000000"/>
                </a:solidFill>
                <a:latin typeface="Inter" pitchFamily="34" charset="0"/>
                <a:ea typeface="Inter" pitchFamily="34" charset="-122"/>
                <a:cs typeface="Inter" pitchFamily="34" charset="-120"/>
              </a:rPr>
              <a:t>Non-Banking Financial Companies (NBFCs)</a:t>
            </a:r>
            <a:r>
              <a:rPr lang="en-US" sz="1200" dirty="0">
                <a:solidFill>
                  <a:srgbClr val="000000"/>
                </a:solidFill>
                <a:latin typeface="Inter" pitchFamily="34" charset="0"/>
                <a:ea typeface="Inter" pitchFamily="34" charset="-122"/>
                <a:cs typeface="Inter" pitchFamily="34" charset="-120"/>
              </a:rPr>
              <a:t> following Ind AS</a:t>
            </a:r>
            <a:endParaRPr lang="en-US" sz="1200" dirty="0"/>
          </a:p>
        </p:txBody>
      </p:sp>
      <p:sp>
        <p:nvSpPr>
          <p:cNvPr id="17" name="Shape 14"/>
          <p:cNvSpPr/>
          <p:nvPr/>
        </p:nvSpPr>
        <p:spPr>
          <a:xfrm>
            <a:off x="601846" y="5356622"/>
            <a:ext cx="6416118" cy="707628"/>
          </a:xfrm>
          <a:prstGeom prst="roundRect">
            <a:avLst>
              <a:gd name="adj" fmla="val 3361"/>
            </a:avLst>
          </a:prstGeom>
          <a:solidFill>
            <a:srgbClr val="022349"/>
          </a:solidFill>
          <a:ln/>
        </p:spPr>
      </p:sp>
      <p:pic>
        <p:nvPicPr>
          <p:cNvPr id="18" name="Image 1" descr="preencoded.png"/>
          <p:cNvPicPr>
            <a:picLocks noChangeAspect="1"/>
          </p:cNvPicPr>
          <p:nvPr/>
        </p:nvPicPr>
        <p:blipFill>
          <a:blip r:embed="rId4"/>
          <a:stretch>
            <a:fillRect/>
          </a:stretch>
        </p:blipFill>
        <p:spPr>
          <a:xfrm>
            <a:off x="760294" y="5554663"/>
            <a:ext cx="198135" cy="158452"/>
          </a:xfrm>
          <a:prstGeom prst="rect">
            <a:avLst/>
          </a:prstGeom>
        </p:spPr>
      </p:pic>
      <p:sp>
        <p:nvSpPr>
          <p:cNvPr id="19" name="Text 15"/>
          <p:cNvSpPr/>
          <p:nvPr/>
        </p:nvSpPr>
        <p:spPr>
          <a:xfrm>
            <a:off x="1116878" y="5527675"/>
            <a:ext cx="5742638" cy="365522"/>
          </a:xfrm>
          <a:prstGeom prst="rect">
            <a:avLst/>
          </a:prstGeom>
          <a:noFill/>
          <a:ln/>
        </p:spPr>
        <p:txBody>
          <a:bodyPr wrap="square" lIns="0" tIns="0" rIns="0" bIns="0" rtlCol="0" anchor="t">
            <a:normAutofit/>
          </a:bodyPr>
          <a:lstStyle/>
          <a:p>
            <a:pPr marL="0" indent="0" algn="l">
              <a:lnSpc>
                <a:spcPct val="96000"/>
              </a:lnSpc>
              <a:buNone/>
            </a:pPr>
            <a:r>
              <a:rPr lang="en-US" sz="1200" dirty="0">
                <a:solidFill>
                  <a:srgbClr val="FFFFFF"/>
                </a:solidFill>
                <a:latin typeface="Inter" pitchFamily="34" charset="0"/>
                <a:ea typeface="Inter" pitchFamily="34" charset="-122"/>
                <a:cs typeface="Inter" pitchFamily="34" charset="-120"/>
              </a:rPr>
              <a:t>MCA amends Schedule III periodically — the 2021 Amendment introduced significant additional disclosures applicable across all Divisions.</a:t>
            </a:r>
            <a:endParaRPr lang="en-US" sz="1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029074" cy="6858000"/>
          </a:xfrm>
          <a:prstGeom prst="rect">
            <a:avLst/>
          </a:prstGeom>
        </p:spPr>
      </p:pic>
      <p:sp>
        <p:nvSpPr>
          <p:cNvPr id="3" name="Shape 0"/>
          <p:cNvSpPr/>
          <p:nvPr/>
        </p:nvSpPr>
        <p:spPr>
          <a:xfrm>
            <a:off x="5173732" y="500658"/>
            <a:ext cx="813673" cy="248741"/>
          </a:xfrm>
          <a:prstGeom prst="roundRect">
            <a:avLst>
              <a:gd name="adj" fmla="val 7519"/>
            </a:avLst>
          </a:prstGeom>
          <a:noFill/>
          <a:ln w="6350">
            <a:solidFill>
              <a:srgbClr val="FFBF00"/>
            </a:solidFill>
            <a:prstDash val="solid"/>
          </a:ln>
        </p:spPr>
      </p:sp>
      <p:sp>
        <p:nvSpPr>
          <p:cNvPr id="4" name="Text 1"/>
          <p:cNvSpPr/>
          <p:nvPr/>
        </p:nvSpPr>
        <p:spPr>
          <a:xfrm>
            <a:off x="5273543" y="553740"/>
            <a:ext cx="1223634" cy="142577"/>
          </a:xfrm>
          <a:prstGeom prst="rect">
            <a:avLst/>
          </a:prstGeom>
          <a:noFill/>
          <a:ln/>
        </p:spPr>
        <p:txBody>
          <a:bodyPr wrap="none" lIns="0" tIns="0" rIns="0" bIns="0" rtlCol="0" anchor="t"/>
          <a:lstStyle/>
          <a:p>
            <a:pPr marL="0" indent="0" algn="l">
              <a:lnSpc>
                <a:spcPct val="95000"/>
              </a:lnSpc>
              <a:buNone/>
            </a:pPr>
            <a:r>
              <a:rPr lang="en-US" sz="950" dirty="0">
                <a:solidFill>
                  <a:srgbClr val="FFBF00"/>
                </a:solidFill>
                <a:latin typeface="Inter" pitchFamily="34" charset="0"/>
                <a:ea typeface="Inter" pitchFamily="34" charset="-122"/>
                <a:cs typeface="Inter" pitchFamily="34" charset="-120"/>
              </a:rPr>
              <a:t>DIVISION I</a:t>
            </a:r>
            <a:endParaRPr lang="en-US" sz="950" dirty="0"/>
          </a:p>
        </p:txBody>
      </p:sp>
      <p:sp>
        <p:nvSpPr>
          <p:cNvPr id="5" name="Text 2"/>
          <p:cNvSpPr/>
          <p:nvPr/>
        </p:nvSpPr>
        <p:spPr>
          <a:xfrm>
            <a:off x="5173732" y="805855"/>
            <a:ext cx="6416118" cy="987028"/>
          </a:xfrm>
          <a:prstGeom prst="rect">
            <a:avLst/>
          </a:prstGeom>
          <a:noFill/>
          <a:ln/>
        </p:spPr>
        <p:txBody>
          <a:bodyPr wrap="square" lIns="0" tIns="0" rIns="0" bIns="0" rtlCol="0" anchor="t">
            <a:normAutofit/>
          </a:bodyPr>
          <a:lstStyle/>
          <a:p>
            <a:pPr marL="0" indent="0" algn="l">
              <a:lnSpc>
                <a:spcPct val="100000"/>
              </a:lnSpc>
              <a:buNone/>
            </a:pPr>
            <a:r>
              <a:rPr lang="en-US" sz="3200" dirty="0">
                <a:solidFill>
                  <a:srgbClr val="F5F5F5"/>
                </a:solidFill>
                <a:latin typeface="Playfair Display SemiBold" pitchFamily="34" charset="0"/>
                <a:ea typeface="Playfair Display SemiBold" pitchFamily="34" charset="-122"/>
                <a:cs typeface="Playfair Display SemiBold" pitchFamily="34" charset="-120"/>
              </a:rPr>
              <a:t>Division I — Balance Sheet (Indian GAAP)</a:t>
            </a:r>
            <a:endParaRPr lang="en-US" sz="3200" dirty="0"/>
          </a:p>
        </p:txBody>
      </p:sp>
      <p:sp>
        <p:nvSpPr>
          <p:cNvPr id="6" name="Text 3"/>
          <p:cNvSpPr/>
          <p:nvPr/>
        </p:nvSpPr>
        <p:spPr>
          <a:xfrm>
            <a:off x="5173732" y="1849338"/>
            <a:ext cx="4046436" cy="246757"/>
          </a:xfrm>
          <a:prstGeom prst="rect">
            <a:avLst/>
          </a:prstGeom>
          <a:noFill/>
          <a:ln/>
        </p:spPr>
        <p:txBody>
          <a:bodyPr wrap="none" lIns="0" tIns="0" rIns="0" bIns="0" rtlCol="0" anchor="t"/>
          <a:lstStyle/>
          <a:p>
            <a:pPr marL="0" indent="0" algn="l">
              <a:lnSpc>
                <a:spcPct val="100000"/>
              </a:lnSpc>
              <a:buNone/>
            </a:pPr>
            <a:r>
              <a:rPr lang="en-US" sz="1600" dirty="0">
                <a:solidFill>
                  <a:srgbClr val="F5F5F5"/>
                </a:solidFill>
                <a:latin typeface="Playfair Display SemiBold" pitchFamily="34" charset="0"/>
                <a:ea typeface="Playfair Display SemiBold" pitchFamily="34" charset="-122"/>
                <a:cs typeface="Playfair Display SemiBold" pitchFamily="34" charset="-120"/>
              </a:rPr>
              <a:t>Format, Structure &amp; Critical Aspects</a:t>
            </a:r>
            <a:endParaRPr lang="en-US" sz="1600" dirty="0"/>
          </a:p>
        </p:txBody>
      </p:sp>
      <p:sp>
        <p:nvSpPr>
          <p:cNvPr id="7" name="Text 4"/>
          <p:cNvSpPr/>
          <p:nvPr/>
        </p:nvSpPr>
        <p:spPr>
          <a:xfrm>
            <a:off x="5173732" y="2449116"/>
            <a:ext cx="2666040" cy="246757"/>
          </a:xfrm>
          <a:prstGeom prst="rect">
            <a:avLst/>
          </a:prstGeom>
          <a:noFill/>
          <a:ln/>
        </p:spPr>
        <p:txBody>
          <a:bodyPr wrap="none" lIns="0" tIns="0" rIns="0" bIns="0" rtlCol="0" anchor="t"/>
          <a:lstStyle/>
          <a:p>
            <a:pPr marL="0" indent="0" algn="l">
              <a:lnSpc>
                <a:spcPct val="100000"/>
              </a:lnSpc>
              <a:buNone/>
            </a:pPr>
            <a:r>
              <a:rPr lang="en-US" sz="1600" dirty="0">
                <a:solidFill>
                  <a:srgbClr val="F5F5F5"/>
                </a:solidFill>
                <a:latin typeface="Playfair Display SemiBold" pitchFamily="34" charset="0"/>
                <a:ea typeface="Playfair Display SemiBold" pitchFamily="34" charset="-122"/>
                <a:cs typeface="Playfair Display SemiBold" pitchFamily="34" charset="-120"/>
              </a:rPr>
              <a:t>Equity &amp; Liabilities</a:t>
            </a:r>
            <a:endParaRPr lang="en-US" sz="1600" dirty="0"/>
          </a:p>
        </p:txBody>
      </p:sp>
      <p:sp>
        <p:nvSpPr>
          <p:cNvPr id="8" name="Text 5"/>
          <p:cNvSpPr/>
          <p:nvPr/>
        </p:nvSpPr>
        <p:spPr>
          <a:xfrm>
            <a:off x="5173732" y="2837061"/>
            <a:ext cx="3017960" cy="2286595"/>
          </a:xfrm>
          <a:prstGeom prst="rect">
            <a:avLst/>
          </a:prstGeom>
          <a:noFill/>
          <a:ln/>
        </p:spPr>
        <p:txBody>
          <a:bodyPr wrap="square" lIns="0" tIns="0" rIns="0" bIns="0" rtlCol="0" anchor="t">
            <a:normAutofit/>
          </a:bodyPr>
          <a:lstStyle/>
          <a:p>
            <a:pPr marL="342900" indent="-342900" algn="l">
              <a:lnSpc>
                <a:spcPct val="95000"/>
              </a:lnSpc>
              <a:buSzPct val="100000"/>
              <a:buChar char="•"/>
            </a:pPr>
            <a:r>
              <a:rPr lang="en-US" sz="1200" b="1" dirty="0">
                <a:solidFill>
                  <a:srgbClr val="8E8E93"/>
                </a:solidFill>
                <a:latin typeface="Inter" pitchFamily="34" charset="0"/>
                <a:ea typeface="Inter" pitchFamily="34" charset="-122"/>
                <a:cs typeface="Inter" pitchFamily="34" charset="-120"/>
              </a:rPr>
              <a:t>Shareholders' Funds:</a:t>
            </a:r>
            <a:r>
              <a:rPr lang="en-US" sz="1200" dirty="0">
                <a:solidFill>
                  <a:srgbClr val="8E8E93"/>
                </a:solidFill>
                <a:latin typeface="Inter" pitchFamily="34" charset="0"/>
                <a:ea typeface="Inter" pitchFamily="34" charset="-122"/>
                <a:cs typeface="Inter" pitchFamily="34" charset="-120"/>
              </a:rPr>
              <a:t> Share Capital, Reserves &amp; Surplus</a:t>
            </a:r>
            <a:endParaRPr lang="en-US" sz="1200" dirty="0"/>
          </a:p>
          <a:p>
            <a:pPr marL="342900" indent="-342900" algn="l">
              <a:lnSpc>
                <a:spcPct val="95000"/>
              </a:lnSpc>
              <a:buSzPct val="100000"/>
              <a:buChar char="•"/>
            </a:pPr>
            <a:r>
              <a:rPr lang="en-US" sz="1200" b="1" dirty="0">
                <a:solidFill>
                  <a:srgbClr val="8E8E93"/>
                </a:solidFill>
                <a:latin typeface="Inter" pitchFamily="34" charset="0"/>
                <a:ea typeface="Inter" pitchFamily="34" charset="-122"/>
                <a:cs typeface="Inter" pitchFamily="34" charset="-120"/>
              </a:rPr>
              <a:t>Share Application Money</a:t>
            </a:r>
            <a:r>
              <a:rPr lang="en-US" sz="1200" dirty="0">
                <a:solidFill>
                  <a:srgbClr val="8E8E93"/>
                </a:solidFill>
                <a:latin typeface="Inter" pitchFamily="34" charset="0"/>
                <a:ea typeface="Inter" pitchFamily="34" charset="-122"/>
                <a:cs typeface="Inter" pitchFamily="34" charset="-120"/>
              </a:rPr>
              <a:t> pending allotment</a:t>
            </a:r>
            <a:endParaRPr lang="en-US" sz="1200" dirty="0"/>
          </a:p>
          <a:p>
            <a:pPr marL="342900" indent="-342900" algn="l">
              <a:lnSpc>
                <a:spcPct val="95000"/>
              </a:lnSpc>
              <a:buSzPct val="100000"/>
              <a:buChar char="•"/>
            </a:pPr>
            <a:r>
              <a:rPr lang="en-US" sz="1200" b="1" dirty="0">
                <a:solidFill>
                  <a:srgbClr val="8E8E93"/>
                </a:solidFill>
                <a:latin typeface="Inter" pitchFamily="34" charset="0"/>
                <a:ea typeface="Inter" pitchFamily="34" charset="-122"/>
                <a:cs typeface="Inter" pitchFamily="34" charset="-120"/>
              </a:rPr>
              <a:t>Non-Current Liabilities:</a:t>
            </a:r>
            <a:r>
              <a:rPr lang="en-US" sz="1200" dirty="0">
                <a:solidFill>
                  <a:srgbClr val="8E8E93"/>
                </a:solidFill>
                <a:latin typeface="Inter" pitchFamily="34" charset="0"/>
                <a:ea typeface="Inter" pitchFamily="34" charset="-122"/>
                <a:cs typeface="Inter" pitchFamily="34" charset="-120"/>
              </a:rPr>
              <a:t> Long-term borrowings, Deferred tax liabilities, Other long-term liabilities, Long-term provisions</a:t>
            </a:r>
            <a:endParaRPr lang="en-US" sz="1200" dirty="0"/>
          </a:p>
          <a:p>
            <a:pPr marL="342900" indent="-342900" algn="l">
              <a:lnSpc>
                <a:spcPct val="95000"/>
              </a:lnSpc>
              <a:buSzPct val="100000"/>
              <a:buChar char="•"/>
            </a:pPr>
            <a:r>
              <a:rPr lang="en-US" sz="1200" b="1" dirty="0">
                <a:solidFill>
                  <a:srgbClr val="8E8E93"/>
                </a:solidFill>
                <a:latin typeface="Inter" pitchFamily="34" charset="0"/>
                <a:ea typeface="Inter" pitchFamily="34" charset="-122"/>
                <a:cs typeface="Inter" pitchFamily="34" charset="-120"/>
              </a:rPr>
              <a:t>Current Liabilities:</a:t>
            </a:r>
            <a:r>
              <a:rPr lang="en-US" sz="1200" dirty="0">
                <a:solidFill>
                  <a:srgbClr val="8E8E93"/>
                </a:solidFill>
                <a:latin typeface="Inter" pitchFamily="34" charset="0"/>
                <a:ea typeface="Inter" pitchFamily="34" charset="-122"/>
                <a:cs typeface="Inter" pitchFamily="34" charset="-120"/>
              </a:rPr>
              <a:t> Short-term borrowings, Trade payables, Other current liabilities, Short-term provisions</a:t>
            </a:r>
            <a:endParaRPr lang="en-US" sz="1200" dirty="0"/>
          </a:p>
        </p:txBody>
      </p:sp>
      <p:sp>
        <p:nvSpPr>
          <p:cNvPr id="9" name="Text 6"/>
          <p:cNvSpPr/>
          <p:nvPr/>
        </p:nvSpPr>
        <p:spPr>
          <a:xfrm>
            <a:off x="8578239" y="2449116"/>
            <a:ext cx="2666040" cy="246757"/>
          </a:xfrm>
          <a:prstGeom prst="rect">
            <a:avLst/>
          </a:prstGeom>
          <a:noFill/>
          <a:ln/>
        </p:spPr>
        <p:txBody>
          <a:bodyPr wrap="none" lIns="0" tIns="0" rIns="0" bIns="0" rtlCol="0" anchor="t"/>
          <a:lstStyle/>
          <a:p>
            <a:pPr marL="0" indent="0" algn="l">
              <a:lnSpc>
                <a:spcPct val="100000"/>
              </a:lnSpc>
              <a:buNone/>
            </a:pPr>
            <a:r>
              <a:rPr lang="en-US" sz="1600" dirty="0">
                <a:solidFill>
                  <a:srgbClr val="F5F5F5"/>
                </a:solidFill>
                <a:latin typeface="Playfair Display SemiBold" pitchFamily="34" charset="0"/>
                <a:ea typeface="Playfair Display SemiBold" pitchFamily="34" charset="-122"/>
                <a:cs typeface="Playfair Display SemiBold" pitchFamily="34" charset="-120"/>
              </a:rPr>
              <a:t>Assets</a:t>
            </a:r>
            <a:endParaRPr lang="en-US" sz="1600" dirty="0"/>
          </a:p>
        </p:txBody>
      </p:sp>
      <p:sp>
        <p:nvSpPr>
          <p:cNvPr id="10" name="Text 7"/>
          <p:cNvSpPr/>
          <p:nvPr/>
        </p:nvSpPr>
        <p:spPr>
          <a:xfrm>
            <a:off x="8578239" y="2837061"/>
            <a:ext cx="3017960" cy="1831380"/>
          </a:xfrm>
          <a:prstGeom prst="rect">
            <a:avLst/>
          </a:prstGeom>
          <a:noFill/>
          <a:ln/>
        </p:spPr>
        <p:txBody>
          <a:bodyPr wrap="square" lIns="0" tIns="0" rIns="0" bIns="0" rtlCol="0" anchor="t">
            <a:normAutofit/>
          </a:bodyPr>
          <a:lstStyle/>
          <a:p>
            <a:pPr marL="342900" indent="-342900" algn="l">
              <a:lnSpc>
                <a:spcPct val="95000"/>
              </a:lnSpc>
              <a:buSzPct val="100000"/>
              <a:buChar char="•"/>
            </a:pPr>
            <a:r>
              <a:rPr lang="en-US" sz="1200" b="1" dirty="0">
                <a:solidFill>
                  <a:srgbClr val="8E8E93"/>
                </a:solidFill>
                <a:latin typeface="Inter" pitchFamily="34" charset="0"/>
                <a:ea typeface="Inter" pitchFamily="34" charset="-122"/>
                <a:cs typeface="Inter" pitchFamily="34" charset="-120"/>
              </a:rPr>
              <a:t>Non-Current Assets:</a:t>
            </a:r>
            <a:r>
              <a:rPr lang="en-US" sz="1200" dirty="0">
                <a:solidFill>
                  <a:srgbClr val="8E8E93"/>
                </a:solidFill>
                <a:latin typeface="Inter" pitchFamily="34" charset="0"/>
                <a:ea typeface="Inter" pitchFamily="34" charset="-122"/>
                <a:cs typeface="Inter" pitchFamily="34" charset="-120"/>
              </a:rPr>
              <a:t> Fixed Assets (Tangible, Intangible, Capital WIP), Non-current investments, Deferred tax assets, Long-term loans &amp; advances, Other non-current assets</a:t>
            </a:r>
            <a:endParaRPr lang="en-US" sz="1200" dirty="0"/>
          </a:p>
          <a:p>
            <a:pPr marL="342900" indent="-342900" algn="l">
              <a:lnSpc>
                <a:spcPct val="95000"/>
              </a:lnSpc>
              <a:buSzPct val="100000"/>
              <a:buChar char="•"/>
            </a:pPr>
            <a:r>
              <a:rPr lang="en-US" sz="1200" b="1" dirty="0">
                <a:solidFill>
                  <a:srgbClr val="8E8E93"/>
                </a:solidFill>
                <a:latin typeface="Inter" pitchFamily="34" charset="0"/>
                <a:ea typeface="Inter" pitchFamily="34" charset="-122"/>
                <a:cs typeface="Inter" pitchFamily="34" charset="-120"/>
              </a:rPr>
              <a:t>Current Assets:</a:t>
            </a:r>
            <a:r>
              <a:rPr lang="en-US" sz="1200" dirty="0">
                <a:solidFill>
                  <a:srgbClr val="8E8E93"/>
                </a:solidFill>
                <a:latin typeface="Inter" pitchFamily="34" charset="0"/>
                <a:ea typeface="Inter" pitchFamily="34" charset="-122"/>
                <a:cs typeface="Inter" pitchFamily="34" charset="-120"/>
              </a:rPr>
              <a:t> Current investments, Inventories, Trade receivables, Cash &amp; cash equivalents, Short-term loans &amp; advances, Other current assets</a:t>
            </a:r>
            <a:endParaRPr lang="en-US" sz="1200" dirty="0"/>
          </a:p>
        </p:txBody>
      </p:sp>
      <p:sp>
        <p:nvSpPr>
          <p:cNvPr id="11" name="Shape 8"/>
          <p:cNvSpPr/>
          <p:nvPr/>
        </p:nvSpPr>
        <p:spPr>
          <a:xfrm>
            <a:off x="5173732" y="5331916"/>
            <a:ext cx="6416118" cy="866577"/>
          </a:xfrm>
          <a:prstGeom prst="roundRect">
            <a:avLst>
              <a:gd name="adj" fmla="val 2698"/>
            </a:avLst>
          </a:prstGeom>
          <a:solidFill>
            <a:srgbClr val="4B3F02"/>
          </a:solidFill>
          <a:ln/>
        </p:spPr>
      </p:sp>
      <p:pic>
        <p:nvPicPr>
          <p:cNvPr id="12" name="Image 1" descr="preencoded.png"/>
          <p:cNvPicPr>
            <a:picLocks noChangeAspect="1"/>
          </p:cNvPicPr>
          <p:nvPr/>
        </p:nvPicPr>
        <p:blipFill>
          <a:blip r:embed="rId4"/>
          <a:stretch>
            <a:fillRect/>
          </a:stretch>
        </p:blipFill>
        <p:spPr>
          <a:xfrm>
            <a:off x="5329501" y="5526584"/>
            <a:ext cx="194762" cy="155773"/>
          </a:xfrm>
          <a:prstGeom prst="rect">
            <a:avLst/>
          </a:prstGeom>
        </p:spPr>
      </p:pic>
      <p:sp>
        <p:nvSpPr>
          <p:cNvPr id="13" name="Text 9"/>
          <p:cNvSpPr/>
          <p:nvPr/>
        </p:nvSpPr>
        <p:spPr>
          <a:xfrm>
            <a:off x="5680032" y="5497909"/>
            <a:ext cx="5754047" cy="534591"/>
          </a:xfrm>
          <a:prstGeom prst="rect">
            <a:avLst/>
          </a:prstGeom>
          <a:noFill/>
          <a:ln/>
        </p:spPr>
        <p:txBody>
          <a:bodyPr wrap="square" lIns="0" tIns="0" rIns="0" bIns="0" rtlCol="0" anchor="t">
            <a:normAutofit/>
          </a:bodyPr>
          <a:lstStyle/>
          <a:p>
            <a:pPr marL="0" indent="0" algn="l">
              <a:lnSpc>
                <a:spcPct val="95000"/>
              </a:lnSpc>
              <a:buNone/>
            </a:pPr>
            <a:r>
              <a:rPr lang="en-US" sz="1200" dirty="0">
                <a:solidFill>
                  <a:srgbClr val="FFFFFF"/>
                </a:solidFill>
                <a:latin typeface="Inter" pitchFamily="34" charset="0"/>
                <a:ea typeface="Inter" pitchFamily="34" charset="-122"/>
                <a:cs typeface="Inter" pitchFamily="34" charset="-120"/>
              </a:rPr>
              <a:t>Critical: Trade payables must be bifurcated between dues to Micro &amp; Small Enterprises (MSME) and others. Non-disclosure is a common audit observation.</a:t>
            </a:r>
            <a:endParaRPr lang="en-US"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1803752" y="482798"/>
            <a:ext cx="702749" cy="208062"/>
          </a:xfrm>
          <a:prstGeom prst="roundRect">
            <a:avLst>
              <a:gd name="adj" fmla="val 7749"/>
            </a:avLst>
          </a:prstGeom>
          <a:noFill/>
          <a:ln w="6350">
            <a:solidFill>
              <a:srgbClr val="FFBF00"/>
            </a:solidFill>
            <a:prstDash val="solid"/>
          </a:ln>
        </p:spPr>
      </p:sp>
      <p:sp>
        <p:nvSpPr>
          <p:cNvPr id="3" name="Text 1"/>
          <p:cNvSpPr/>
          <p:nvPr/>
        </p:nvSpPr>
        <p:spPr>
          <a:xfrm>
            <a:off x="1890665" y="529431"/>
            <a:ext cx="1138507" cy="114796"/>
          </a:xfrm>
          <a:prstGeom prst="rect">
            <a:avLst/>
          </a:prstGeom>
          <a:noFill/>
          <a:ln/>
        </p:spPr>
        <p:txBody>
          <a:bodyPr wrap="none" lIns="0" tIns="0" rIns="0" bIns="0" rtlCol="0" anchor="t"/>
          <a:lstStyle/>
          <a:p>
            <a:pPr marL="0" indent="0" algn="l">
              <a:lnSpc>
                <a:spcPct val="89000"/>
              </a:lnSpc>
              <a:buNone/>
            </a:pPr>
            <a:r>
              <a:rPr lang="en-US" sz="800" dirty="0">
                <a:solidFill>
                  <a:srgbClr val="FFBF00"/>
                </a:solidFill>
                <a:latin typeface="Inter" pitchFamily="34" charset="0"/>
                <a:ea typeface="Inter" pitchFamily="34" charset="-122"/>
                <a:cs typeface="Inter" pitchFamily="34" charset="-120"/>
              </a:rPr>
              <a:t>DIVISION I</a:t>
            </a:r>
            <a:endParaRPr lang="en-US" sz="800" dirty="0"/>
          </a:p>
        </p:txBody>
      </p:sp>
      <p:sp>
        <p:nvSpPr>
          <p:cNvPr id="4" name="Text 2"/>
          <p:cNvSpPr/>
          <p:nvPr/>
        </p:nvSpPr>
        <p:spPr>
          <a:xfrm>
            <a:off x="1803752" y="732830"/>
            <a:ext cx="8584191" cy="850900"/>
          </a:xfrm>
          <a:prstGeom prst="rect">
            <a:avLst/>
          </a:prstGeom>
          <a:noFill/>
          <a:ln/>
        </p:spPr>
        <p:txBody>
          <a:bodyPr wrap="square" lIns="0" tIns="0" rIns="0" bIns="0" rtlCol="0" anchor="t">
            <a:normAutofit/>
          </a:bodyPr>
          <a:lstStyle/>
          <a:p>
            <a:pPr marL="0" indent="0" algn="l">
              <a:lnSpc>
                <a:spcPct val="100000"/>
              </a:lnSpc>
              <a:buNone/>
            </a:pPr>
            <a:r>
              <a:rPr lang="en-US" sz="2750" dirty="0">
                <a:solidFill>
                  <a:srgbClr val="F5F5F5"/>
                </a:solidFill>
                <a:latin typeface="Playfair Display SemiBold" pitchFamily="34" charset="0"/>
                <a:ea typeface="Playfair Display SemiBold" pitchFamily="34" charset="-122"/>
                <a:cs typeface="Playfair Display SemiBold" pitchFamily="34" charset="-120"/>
              </a:rPr>
              <a:t>Division I — Statement of Profit &amp; Loss &amp; Key Disclosures</a:t>
            </a:r>
            <a:endParaRPr lang="en-US" sz="2750" dirty="0"/>
          </a:p>
        </p:txBody>
      </p:sp>
      <p:sp>
        <p:nvSpPr>
          <p:cNvPr id="5" name="Text 3"/>
          <p:cNvSpPr/>
          <p:nvPr/>
        </p:nvSpPr>
        <p:spPr>
          <a:xfrm>
            <a:off x="1803752" y="1845965"/>
            <a:ext cx="3762678" cy="212725"/>
          </a:xfrm>
          <a:prstGeom prst="rect">
            <a:avLst/>
          </a:prstGeom>
          <a:noFill/>
          <a:ln/>
        </p:spPr>
        <p:txBody>
          <a:bodyPr wrap="none" lIns="0" tIns="0" rIns="0" bIns="0" rtlCol="0" anchor="t"/>
          <a:lstStyle/>
          <a:p>
            <a:pPr marL="0" indent="0" algn="l">
              <a:lnSpc>
                <a:spcPct val="100000"/>
              </a:lnSpc>
              <a:buNone/>
            </a:pPr>
            <a:r>
              <a:rPr lang="en-US" sz="1350" dirty="0">
                <a:solidFill>
                  <a:srgbClr val="F5F5F5"/>
                </a:solidFill>
                <a:latin typeface="Playfair Display SemiBold" pitchFamily="34" charset="0"/>
                <a:ea typeface="Playfair Display SemiBold" pitchFamily="34" charset="-122"/>
                <a:cs typeface="Playfair Display SemiBold" pitchFamily="34" charset="-120"/>
              </a:rPr>
              <a:t>Statement of Profit &amp; Loss — Structure</a:t>
            </a:r>
            <a:endParaRPr lang="en-US" sz="1350" dirty="0"/>
          </a:p>
        </p:txBody>
      </p:sp>
      <p:sp>
        <p:nvSpPr>
          <p:cNvPr id="6" name="Text 4"/>
          <p:cNvSpPr/>
          <p:nvPr/>
        </p:nvSpPr>
        <p:spPr>
          <a:xfrm>
            <a:off x="1803752" y="2176760"/>
            <a:ext cx="268678" cy="161230"/>
          </a:xfrm>
          <a:prstGeom prst="rect">
            <a:avLst/>
          </a:prstGeom>
          <a:noFill/>
          <a:ln/>
        </p:spPr>
        <p:txBody>
          <a:bodyPr wrap="none" lIns="0" tIns="0" rIns="0" bIns="0" rtlCol="0" anchor="ctr"/>
          <a:lstStyle/>
          <a:p>
            <a:pPr marL="0" indent="0" algn="l">
              <a:lnSpc>
                <a:spcPct val="100000"/>
              </a:lnSpc>
              <a:buNone/>
            </a:pPr>
            <a:r>
              <a:rPr lang="en-US" sz="1050" dirty="0">
                <a:solidFill>
                  <a:srgbClr val="8E8E93"/>
                </a:solidFill>
                <a:latin typeface="Playfair Display Light" pitchFamily="34" charset="0"/>
                <a:ea typeface="Playfair Display Light" pitchFamily="34" charset="-122"/>
                <a:cs typeface="Playfair Display Light" pitchFamily="34" charset="-120"/>
              </a:rPr>
              <a:t>01</a:t>
            </a:r>
            <a:endParaRPr lang="en-US" sz="1050" dirty="0"/>
          </a:p>
        </p:txBody>
      </p:sp>
      <p:sp>
        <p:nvSpPr>
          <p:cNvPr id="7" name="Shape 5"/>
          <p:cNvSpPr/>
          <p:nvPr/>
        </p:nvSpPr>
        <p:spPr>
          <a:xfrm>
            <a:off x="1803752" y="2379266"/>
            <a:ext cx="4573771" cy="19050"/>
          </a:xfrm>
          <a:prstGeom prst="rect">
            <a:avLst/>
          </a:prstGeom>
          <a:solidFill>
            <a:srgbClr val="F5F5F5"/>
          </a:solidFill>
          <a:ln/>
        </p:spPr>
      </p:sp>
      <p:sp>
        <p:nvSpPr>
          <p:cNvPr id="8" name="Text 6"/>
          <p:cNvSpPr/>
          <p:nvPr/>
        </p:nvSpPr>
        <p:spPr>
          <a:xfrm>
            <a:off x="1803752" y="2484537"/>
            <a:ext cx="2076795" cy="212725"/>
          </a:xfrm>
          <a:prstGeom prst="rect">
            <a:avLst/>
          </a:prstGeom>
          <a:noFill/>
          <a:ln/>
        </p:spPr>
        <p:txBody>
          <a:bodyPr wrap="none" lIns="0" tIns="0" rIns="0" bIns="0" rtlCol="0" anchor="t"/>
          <a:lstStyle/>
          <a:p>
            <a:pPr marL="0" indent="0" algn="l">
              <a:lnSpc>
                <a:spcPct val="100000"/>
              </a:lnSpc>
              <a:buNone/>
            </a:pPr>
            <a:r>
              <a:rPr lang="en-US" sz="1350" dirty="0">
                <a:solidFill>
                  <a:srgbClr val="8E8E93"/>
                </a:solidFill>
                <a:latin typeface="Playfair Display SemiBold" pitchFamily="34" charset="0"/>
                <a:ea typeface="Playfair Display SemiBold" pitchFamily="34" charset="-122"/>
                <a:cs typeface="Playfair Display SemiBold" pitchFamily="34" charset="-120"/>
              </a:rPr>
              <a:t>Revenue from Operations</a:t>
            </a:r>
            <a:endParaRPr lang="en-US" sz="1350" dirty="0"/>
          </a:p>
        </p:txBody>
      </p:sp>
      <p:sp>
        <p:nvSpPr>
          <p:cNvPr id="9" name="Text 7"/>
          <p:cNvSpPr/>
          <p:nvPr/>
        </p:nvSpPr>
        <p:spPr>
          <a:xfrm>
            <a:off x="1803752" y="2802136"/>
            <a:ext cx="4573771" cy="143570"/>
          </a:xfrm>
          <a:prstGeom prst="rect">
            <a:avLst/>
          </a:prstGeom>
          <a:noFill/>
          <a:ln/>
        </p:spPr>
        <p:txBody>
          <a:bodyPr wrap="none" lIns="0" tIns="0" rIns="0" bIns="0" rtlCol="0" anchor="t"/>
          <a:lstStyle/>
          <a:p>
            <a:pPr marL="0" indent="0" algn="l">
              <a:lnSpc>
                <a:spcPct val="89000"/>
              </a:lnSpc>
              <a:buNone/>
            </a:pPr>
            <a:r>
              <a:rPr lang="en-US" sz="1050" dirty="0">
                <a:solidFill>
                  <a:srgbClr val="8E8E93"/>
                </a:solidFill>
                <a:latin typeface="Inter" pitchFamily="34" charset="0"/>
                <a:ea typeface="Inter" pitchFamily="34" charset="-122"/>
                <a:cs typeface="Inter" pitchFamily="34" charset="-120"/>
              </a:rPr>
              <a:t>Sale of products/services, Other operating revenues</a:t>
            </a:r>
            <a:endParaRPr lang="en-US" sz="1050" dirty="0"/>
          </a:p>
        </p:txBody>
      </p:sp>
      <p:sp>
        <p:nvSpPr>
          <p:cNvPr id="10" name="Text 8"/>
          <p:cNvSpPr/>
          <p:nvPr/>
        </p:nvSpPr>
        <p:spPr>
          <a:xfrm>
            <a:off x="1803752" y="3151287"/>
            <a:ext cx="268678" cy="161230"/>
          </a:xfrm>
          <a:prstGeom prst="rect">
            <a:avLst/>
          </a:prstGeom>
          <a:noFill/>
          <a:ln/>
        </p:spPr>
        <p:txBody>
          <a:bodyPr wrap="none" lIns="0" tIns="0" rIns="0" bIns="0" rtlCol="0" anchor="ctr"/>
          <a:lstStyle/>
          <a:p>
            <a:pPr marL="0" indent="0" algn="l">
              <a:lnSpc>
                <a:spcPct val="100000"/>
              </a:lnSpc>
              <a:buNone/>
            </a:pPr>
            <a:r>
              <a:rPr lang="en-US" sz="1050" dirty="0">
                <a:solidFill>
                  <a:srgbClr val="8E8E93"/>
                </a:solidFill>
                <a:latin typeface="Playfair Display Light" pitchFamily="34" charset="0"/>
                <a:ea typeface="Playfair Display Light" pitchFamily="34" charset="-122"/>
                <a:cs typeface="Playfair Display Light" pitchFamily="34" charset="-120"/>
              </a:rPr>
              <a:t>02</a:t>
            </a:r>
            <a:endParaRPr lang="en-US" sz="1050" dirty="0"/>
          </a:p>
        </p:txBody>
      </p:sp>
      <p:sp>
        <p:nvSpPr>
          <p:cNvPr id="11" name="Shape 9"/>
          <p:cNvSpPr/>
          <p:nvPr/>
        </p:nvSpPr>
        <p:spPr>
          <a:xfrm>
            <a:off x="1803752" y="3353792"/>
            <a:ext cx="4573771" cy="19050"/>
          </a:xfrm>
          <a:prstGeom prst="rect">
            <a:avLst/>
          </a:prstGeom>
          <a:solidFill>
            <a:srgbClr val="8E8E93"/>
          </a:solidFill>
          <a:ln/>
        </p:spPr>
      </p:sp>
      <p:sp>
        <p:nvSpPr>
          <p:cNvPr id="12" name="Text 10"/>
          <p:cNvSpPr/>
          <p:nvPr/>
        </p:nvSpPr>
        <p:spPr>
          <a:xfrm>
            <a:off x="1803752" y="3459063"/>
            <a:ext cx="1772796" cy="212725"/>
          </a:xfrm>
          <a:prstGeom prst="rect">
            <a:avLst/>
          </a:prstGeom>
          <a:noFill/>
          <a:ln/>
        </p:spPr>
        <p:txBody>
          <a:bodyPr wrap="none" lIns="0" tIns="0" rIns="0" bIns="0" rtlCol="0" anchor="t"/>
          <a:lstStyle/>
          <a:p>
            <a:pPr marL="0" indent="0" algn="l">
              <a:lnSpc>
                <a:spcPct val="100000"/>
              </a:lnSpc>
              <a:buNone/>
            </a:pPr>
            <a:r>
              <a:rPr lang="en-US" sz="1350" dirty="0">
                <a:solidFill>
                  <a:srgbClr val="8E8E93"/>
                </a:solidFill>
                <a:latin typeface="Playfair Display SemiBold" pitchFamily="34" charset="0"/>
                <a:ea typeface="Playfair Display SemiBold" pitchFamily="34" charset="-122"/>
                <a:cs typeface="Playfair Display SemiBold" pitchFamily="34" charset="-120"/>
              </a:rPr>
              <a:t>Other Income</a:t>
            </a:r>
            <a:endParaRPr lang="en-US" sz="1350" dirty="0"/>
          </a:p>
        </p:txBody>
      </p:sp>
      <p:sp>
        <p:nvSpPr>
          <p:cNvPr id="13" name="Text 11"/>
          <p:cNvSpPr/>
          <p:nvPr/>
        </p:nvSpPr>
        <p:spPr>
          <a:xfrm>
            <a:off x="1803752" y="3776662"/>
            <a:ext cx="4573771" cy="287139"/>
          </a:xfrm>
          <a:prstGeom prst="rect">
            <a:avLst/>
          </a:prstGeom>
          <a:noFill/>
          <a:ln/>
        </p:spPr>
        <p:txBody>
          <a:bodyPr wrap="square" lIns="0" tIns="0" rIns="0" bIns="0" rtlCol="0" anchor="t">
            <a:normAutofit/>
          </a:bodyPr>
          <a:lstStyle/>
          <a:p>
            <a:pPr marL="0" indent="0" algn="l">
              <a:lnSpc>
                <a:spcPct val="89000"/>
              </a:lnSpc>
              <a:buNone/>
            </a:pPr>
            <a:r>
              <a:rPr lang="en-US" sz="1050" dirty="0">
                <a:solidFill>
                  <a:srgbClr val="8E8E93"/>
                </a:solidFill>
                <a:latin typeface="Inter" pitchFamily="34" charset="0"/>
                <a:ea typeface="Inter" pitchFamily="34" charset="-122"/>
                <a:cs typeface="Inter" pitchFamily="34" charset="-120"/>
              </a:rPr>
              <a:t>Interest, Dividend, Net gain on sale of investments, Other non-operating income</a:t>
            </a:r>
            <a:endParaRPr lang="en-US" sz="1050" dirty="0"/>
          </a:p>
        </p:txBody>
      </p:sp>
      <p:sp>
        <p:nvSpPr>
          <p:cNvPr id="14" name="Text 12"/>
          <p:cNvSpPr/>
          <p:nvPr/>
        </p:nvSpPr>
        <p:spPr>
          <a:xfrm>
            <a:off x="1803752" y="4269383"/>
            <a:ext cx="268678" cy="161230"/>
          </a:xfrm>
          <a:prstGeom prst="rect">
            <a:avLst/>
          </a:prstGeom>
          <a:noFill/>
          <a:ln/>
        </p:spPr>
        <p:txBody>
          <a:bodyPr wrap="none" lIns="0" tIns="0" rIns="0" bIns="0" rtlCol="0" anchor="ctr"/>
          <a:lstStyle/>
          <a:p>
            <a:pPr marL="0" indent="0" algn="l">
              <a:lnSpc>
                <a:spcPct val="100000"/>
              </a:lnSpc>
              <a:buNone/>
            </a:pPr>
            <a:r>
              <a:rPr lang="en-US" sz="1050" dirty="0">
                <a:solidFill>
                  <a:srgbClr val="8E8E93"/>
                </a:solidFill>
                <a:latin typeface="Playfair Display Light" pitchFamily="34" charset="0"/>
                <a:ea typeface="Playfair Display Light" pitchFamily="34" charset="-122"/>
                <a:cs typeface="Playfair Display Light" pitchFamily="34" charset="-120"/>
              </a:rPr>
              <a:t>03</a:t>
            </a:r>
            <a:endParaRPr lang="en-US" sz="1050" dirty="0"/>
          </a:p>
        </p:txBody>
      </p:sp>
      <p:sp>
        <p:nvSpPr>
          <p:cNvPr id="15" name="Shape 13"/>
          <p:cNvSpPr/>
          <p:nvPr/>
        </p:nvSpPr>
        <p:spPr>
          <a:xfrm>
            <a:off x="1803752" y="4471888"/>
            <a:ext cx="4573771" cy="19050"/>
          </a:xfrm>
          <a:prstGeom prst="rect">
            <a:avLst/>
          </a:prstGeom>
          <a:solidFill>
            <a:srgbClr val="FFBF00"/>
          </a:solidFill>
          <a:ln/>
        </p:spPr>
      </p:sp>
      <p:sp>
        <p:nvSpPr>
          <p:cNvPr id="16" name="Text 14"/>
          <p:cNvSpPr/>
          <p:nvPr/>
        </p:nvSpPr>
        <p:spPr>
          <a:xfrm>
            <a:off x="1803752" y="4577159"/>
            <a:ext cx="1772796" cy="212725"/>
          </a:xfrm>
          <a:prstGeom prst="rect">
            <a:avLst/>
          </a:prstGeom>
          <a:noFill/>
          <a:ln/>
        </p:spPr>
        <p:txBody>
          <a:bodyPr wrap="none" lIns="0" tIns="0" rIns="0" bIns="0" rtlCol="0" anchor="t"/>
          <a:lstStyle/>
          <a:p>
            <a:pPr marL="0" indent="0" algn="l">
              <a:lnSpc>
                <a:spcPct val="100000"/>
              </a:lnSpc>
              <a:buNone/>
            </a:pPr>
            <a:r>
              <a:rPr lang="en-US" sz="1350" dirty="0">
                <a:solidFill>
                  <a:srgbClr val="8E8E93"/>
                </a:solidFill>
                <a:latin typeface="Playfair Display SemiBold" pitchFamily="34" charset="0"/>
                <a:ea typeface="Playfair Display SemiBold" pitchFamily="34" charset="-122"/>
                <a:cs typeface="Playfair Display SemiBold" pitchFamily="34" charset="-120"/>
              </a:rPr>
              <a:t>Expenses</a:t>
            </a:r>
            <a:endParaRPr lang="en-US" sz="1350" dirty="0"/>
          </a:p>
        </p:txBody>
      </p:sp>
      <p:sp>
        <p:nvSpPr>
          <p:cNvPr id="17" name="Text 15"/>
          <p:cNvSpPr/>
          <p:nvPr/>
        </p:nvSpPr>
        <p:spPr>
          <a:xfrm>
            <a:off x="1803752" y="4894759"/>
            <a:ext cx="4573771" cy="287139"/>
          </a:xfrm>
          <a:prstGeom prst="rect">
            <a:avLst/>
          </a:prstGeom>
          <a:noFill/>
          <a:ln/>
        </p:spPr>
        <p:txBody>
          <a:bodyPr wrap="square" lIns="0" tIns="0" rIns="0" bIns="0" rtlCol="0" anchor="t">
            <a:normAutofit/>
          </a:bodyPr>
          <a:lstStyle/>
          <a:p>
            <a:pPr marL="0" indent="0" algn="l">
              <a:lnSpc>
                <a:spcPct val="89000"/>
              </a:lnSpc>
              <a:buNone/>
            </a:pPr>
            <a:r>
              <a:rPr lang="en-US" sz="1050" dirty="0">
                <a:solidFill>
                  <a:srgbClr val="8E8E93"/>
                </a:solidFill>
                <a:latin typeface="Inter" pitchFamily="34" charset="0"/>
                <a:ea typeface="Inter" pitchFamily="34" charset="-122"/>
                <a:cs typeface="Inter" pitchFamily="34" charset="-120"/>
              </a:rPr>
              <a:t>Cost of materials, Changes in inventories, Employee benefit expenses, Finance costs, Depreciation, Other expenses</a:t>
            </a:r>
            <a:endParaRPr lang="en-US" sz="1050" dirty="0"/>
          </a:p>
        </p:txBody>
      </p:sp>
      <p:sp>
        <p:nvSpPr>
          <p:cNvPr id="18" name="Text 16"/>
          <p:cNvSpPr/>
          <p:nvPr/>
        </p:nvSpPr>
        <p:spPr>
          <a:xfrm>
            <a:off x="1803752" y="5387479"/>
            <a:ext cx="268678" cy="161230"/>
          </a:xfrm>
          <a:prstGeom prst="rect">
            <a:avLst/>
          </a:prstGeom>
          <a:noFill/>
          <a:ln/>
        </p:spPr>
        <p:txBody>
          <a:bodyPr wrap="none" lIns="0" tIns="0" rIns="0" bIns="0" rtlCol="0" anchor="ctr"/>
          <a:lstStyle/>
          <a:p>
            <a:pPr marL="0" indent="0" algn="l">
              <a:lnSpc>
                <a:spcPct val="100000"/>
              </a:lnSpc>
              <a:buNone/>
            </a:pPr>
            <a:r>
              <a:rPr lang="en-US" sz="1050" dirty="0">
                <a:solidFill>
                  <a:srgbClr val="8E8E93"/>
                </a:solidFill>
                <a:latin typeface="Playfair Display Light" pitchFamily="34" charset="0"/>
                <a:ea typeface="Playfair Display Light" pitchFamily="34" charset="-122"/>
                <a:cs typeface="Playfair Display Light" pitchFamily="34" charset="-120"/>
              </a:rPr>
              <a:t>04</a:t>
            </a:r>
            <a:endParaRPr lang="en-US" sz="1050" dirty="0"/>
          </a:p>
        </p:txBody>
      </p:sp>
      <p:sp>
        <p:nvSpPr>
          <p:cNvPr id="19" name="Shape 17"/>
          <p:cNvSpPr/>
          <p:nvPr/>
        </p:nvSpPr>
        <p:spPr>
          <a:xfrm>
            <a:off x="1803752" y="5589984"/>
            <a:ext cx="4573771" cy="19050"/>
          </a:xfrm>
          <a:prstGeom prst="rect">
            <a:avLst/>
          </a:prstGeom>
          <a:solidFill>
            <a:srgbClr val="B11226"/>
          </a:solidFill>
          <a:ln/>
        </p:spPr>
      </p:sp>
      <p:sp>
        <p:nvSpPr>
          <p:cNvPr id="20" name="Text 18"/>
          <p:cNvSpPr/>
          <p:nvPr/>
        </p:nvSpPr>
        <p:spPr>
          <a:xfrm>
            <a:off x="1803752" y="5695255"/>
            <a:ext cx="2010419" cy="212725"/>
          </a:xfrm>
          <a:prstGeom prst="rect">
            <a:avLst/>
          </a:prstGeom>
          <a:noFill/>
          <a:ln/>
        </p:spPr>
        <p:txBody>
          <a:bodyPr wrap="none" lIns="0" tIns="0" rIns="0" bIns="0" rtlCol="0" anchor="t"/>
          <a:lstStyle/>
          <a:p>
            <a:pPr marL="0" indent="0" algn="l">
              <a:lnSpc>
                <a:spcPct val="100000"/>
              </a:lnSpc>
              <a:buNone/>
            </a:pPr>
            <a:r>
              <a:rPr lang="en-US" sz="1350" dirty="0">
                <a:solidFill>
                  <a:srgbClr val="8E8E93"/>
                </a:solidFill>
                <a:latin typeface="Playfair Display SemiBold" pitchFamily="34" charset="0"/>
                <a:ea typeface="Playfair Display SemiBold" pitchFamily="34" charset="-122"/>
                <a:cs typeface="Playfair Display SemiBold" pitchFamily="34" charset="-120"/>
              </a:rPr>
              <a:t>Profit Before &amp; After Tax</a:t>
            </a:r>
            <a:endParaRPr lang="en-US" sz="1350" dirty="0"/>
          </a:p>
        </p:txBody>
      </p:sp>
      <p:sp>
        <p:nvSpPr>
          <p:cNvPr id="21" name="Text 19"/>
          <p:cNvSpPr/>
          <p:nvPr/>
        </p:nvSpPr>
        <p:spPr>
          <a:xfrm>
            <a:off x="1803752" y="6012855"/>
            <a:ext cx="4573771" cy="143570"/>
          </a:xfrm>
          <a:prstGeom prst="rect">
            <a:avLst/>
          </a:prstGeom>
          <a:noFill/>
          <a:ln/>
        </p:spPr>
        <p:txBody>
          <a:bodyPr wrap="none" lIns="0" tIns="0" rIns="0" bIns="0" rtlCol="0" anchor="t"/>
          <a:lstStyle/>
          <a:p>
            <a:pPr marL="0" indent="0" algn="l">
              <a:lnSpc>
                <a:spcPct val="89000"/>
              </a:lnSpc>
              <a:buNone/>
            </a:pPr>
            <a:r>
              <a:rPr lang="en-US" sz="1050" dirty="0">
                <a:solidFill>
                  <a:srgbClr val="8E8E93"/>
                </a:solidFill>
                <a:latin typeface="Inter" pitchFamily="34" charset="0"/>
                <a:ea typeface="Inter" pitchFamily="34" charset="-122"/>
                <a:cs typeface="Inter" pitchFamily="34" charset="-120"/>
              </a:rPr>
              <a:t>Exceptional items must be disclosed separately with nature and amount</a:t>
            </a:r>
            <a:endParaRPr lang="en-US" sz="1050" dirty="0"/>
          </a:p>
        </p:txBody>
      </p:sp>
      <p:sp>
        <p:nvSpPr>
          <p:cNvPr id="22" name="Text 20"/>
          <p:cNvSpPr/>
          <p:nvPr/>
        </p:nvSpPr>
        <p:spPr>
          <a:xfrm>
            <a:off x="6711683" y="1845965"/>
            <a:ext cx="3304497" cy="212725"/>
          </a:xfrm>
          <a:prstGeom prst="rect">
            <a:avLst/>
          </a:prstGeom>
          <a:noFill/>
          <a:ln/>
        </p:spPr>
        <p:txBody>
          <a:bodyPr wrap="none" lIns="0" tIns="0" rIns="0" bIns="0" rtlCol="0" anchor="t"/>
          <a:lstStyle/>
          <a:p>
            <a:pPr marL="0" indent="0" algn="l">
              <a:lnSpc>
                <a:spcPct val="100000"/>
              </a:lnSpc>
              <a:buNone/>
            </a:pPr>
            <a:r>
              <a:rPr lang="en-US" sz="1350" dirty="0">
                <a:solidFill>
                  <a:srgbClr val="F5F5F5"/>
                </a:solidFill>
                <a:latin typeface="Playfair Display SemiBold" pitchFamily="34" charset="0"/>
                <a:ea typeface="Playfair Display SemiBold" pitchFamily="34" charset="-122"/>
                <a:cs typeface="Playfair Display SemiBold" pitchFamily="34" charset="-120"/>
              </a:rPr>
              <a:t>Critical Disclosure Requirements</a:t>
            </a:r>
            <a:endParaRPr lang="en-US" sz="1350" dirty="0"/>
          </a:p>
        </p:txBody>
      </p:sp>
      <p:sp>
        <p:nvSpPr>
          <p:cNvPr id="23" name="Text 21"/>
          <p:cNvSpPr/>
          <p:nvPr/>
        </p:nvSpPr>
        <p:spPr>
          <a:xfrm>
            <a:off x="6711683" y="2163564"/>
            <a:ext cx="3682511" cy="1979811"/>
          </a:xfrm>
          <a:prstGeom prst="rect">
            <a:avLst/>
          </a:prstGeom>
          <a:noFill/>
          <a:ln/>
        </p:spPr>
        <p:txBody>
          <a:bodyPr wrap="square" lIns="0" tIns="0" rIns="0" bIns="0" rtlCol="0" anchor="t">
            <a:normAutofit/>
          </a:bodyPr>
          <a:lstStyle/>
          <a:p>
            <a:pPr marL="342900" indent="-342900" algn="l">
              <a:lnSpc>
                <a:spcPct val="89000"/>
              </a:lnSpc>
              <a:buSzPct val="100000"/>
              <a:buChar char="•"/>
            </a:pPr>
            <a:r>
              <a:rPr lang="en-US" sz="1050" dirty="0">
                <a:solidFill>
                  <a:srgbClr val="8E8E93"/>
                </a:solidFill>
                <a:latin typeface="Inter" pitchFamily="34" charset="0"/>
                <a:ea typeface="Inter" pitchFamily="34" charset="-122"/>
                <a:cs typeface="Inter" pitchFamily="34" charset="-120"/>
              </a:rPr>
              <a:t>Basis of preparation and material accounting policies</a:t>
            </a:r>
            <a:endParaRPr lang="en-US" sz="1050" dirty="0"/>
          </a:p>
          <a:p>
            <a:pPr marL="342900" indent="-342900" algn="l">
              <a:lnSpc>
                <a:spcPct val="89000"/>
              </a:lnSpc>
              <a:buSzPct val="100000"/>
              <a:buChar char="•"/>
            </a:pPr>
            <a:r>
              <a:rPr lang="en-US" sz="1050" dirty="0">
                <a:solidFill>
                  <a:srgbClr val="8E8E93"/>
                </a:solidFill>
                <a:latin typeface="Inter" pitchFamily="34" charset="0"/>
                <a:ea typeface="Inter" pitchFamily="34" charset="-122"/>
                <a:cs typeface="Inter" pitchFamily="34" charset="-120"/>
              </a:rPr>
              <a:t>Details of long-term borrowings — nature, rate of interest, repayment terms</a:t>
            </a:r>
            <a:endParaRPr lang="en-US" sz="1050" dirty="0"/>
          </a:p>
          <a:p>
            <a:pPr marL="342900" indent="-342900" algn="l">
              <a:lnSpc>
                <a:spcPct val="89000"/>
              </a:lnSpc>
              <a:buSzPct val="100000"/>
              <a:buChar char="•"/>
            </a:pPr>
            <a:r>
              <a:rPr lang="en-US" sz="1050" dirty="0">
                <a:solidFill>
                  <a:srgbClr val="8E8E93"/>
                </a:solidFill>
                <a:latin typeface="Inter" pitchFamily="34" charset="0"/>
                <a:ea typeface="Inter" pitchFamily="34" charset="-122"/>
                <a:cs typeface="Inter" pitchFamily="34" charset="-120"/>
              </a:rPr>
              <a:t>Disaggregation of fixed assets by class with depreciation schedule</a:t>
            </a:r>
            <a:endParaRPr lang="en-US" sz="1050" dirty="0"/>
          </a:p>
          <a:p>
            <a:pPr marL="342900" indent="-342900" algn="l">
              <a:lnSpc>
                <a:spcPct val="89000"/>
              </a:lnSpc>
              <a:buSzPct val="100000"/>
              <a:buChar char="•"/>
            </a:pPr>
            <a:r>
              <a:rPr lang="en-US" sz="1050" dirty="0">
                <a:solidFill>
                  <a:srgbClr val="8E8E93"/>
                </a:solidFill>
                <a:latin typeface="Inter" pitchFamily="34" charset="0"/>
                <a:ea typeface="Inter" pitchFamily="34" charset="-122"/>
                <a:cs typeface="Inter" pitchFamily="34" charset="-120"/>
              </a:rPr>
              <a:t>Details of investments — quoted vs. unquoted, with market value</a:t>
            </a:r>
            <a:endParaRPr lang="en-US" sz="1050" dirty="0"/>
          </a:p>
          <a:p>
            <a:pPr marL="342900" indent="-342900" algn="l">
              <a:lnSpc>
                <a:spcPct val="89000"/>
              </a:lnSpc>
              <a:buSzPct val="100000"/>
              <a:buChar char="•"/>
            </a:pPr>
            <a:r>
              <a:rPr lang="en-US" sz="1050" dirty="0">
                <a:solidFill>
                  <a:srgbClr val="8E8E93"/>
                </a:solidFill>
                <a:latin typeface="Inter" pitchFamily="34" charset="0"/>
                <a:ea typeface="Inter" pitchFamily="34" charset="-122"/>
                <a:cs typeface="Inter" pitchFamily="34" charset="-120"/>
              </a:rPr>
              <a:t>Contingent liabilities and commitments</a:t>
            </a:r>
            <a:endParaRPr lang="en-US" sz="1050" dirty="0"/>
          </a:p>
          <a:p>
            <a:pPr marL="342900" indent="-342900" algn="l">
              <a:lnSpc>
                <a:spcPct val="89000"/>
              </a:lnSpc>
              <a:buSzPct val="100000"/>
              <a:buChar char="•"/>
            </a:pPr>
            <a:r>
              <a:rPr lang="en-US" sz="1050" dirty="0">
                <a:solidFill>
                  <a:srgbClr val="8E8E93"/>
                </a:solidFill>
                <a:latin typeface="Inter" pitchFamily="34" charset="0"/>
                <a:ea typeface="Inter" pitchFamily="34" charset="-122"/>
                <a:cs typeface="Inter" pitchFamily="34" charset="-120"/>
              </a:rPr>
              <a:t>Related party transactions per AS 18</a:t>
            </a:r>
            <a:endParaRPr lang="en-US" sz="1050" dirty="0"/>
          </a:p>
          <a:p>
            <a:pPr marL="342900" indent="-342900" algn="l">
              <a:lnSpc>
                <a:spcPct val="89000"/>
              </a:lnSpc>
              <a:buSzPct val="100000"/>
              <a:buChar char="•"/>
            </a:pPr>
            <a:r>
              <a:rPr lang="en-US" sz="1050" dirty="0">
                <a:solidFill>
                  <a:srgbClr val="8E8E93"/>
                </a:solidFill>
                <a:latin typeface="Inter" pitchFamily="34" charset="0"/>
                <a:ea typeface="Inter" pitchFamily="34" charset="-122"/>
                <a:cs typeface="Inter" pitchFamily="34" charset="-120"/>
              </a:rPr>
              <a:t>Earnings per share (basic and diluted)</a:t>
            </a:r>
            <a:endParaRPr lang="en-US" sz="1050" dirty="0"/>
          </a:p>
          <a:p>
            <a:pPr marL="342900" indent="-342900" algn="l">
              <a:lnSpc>
                <a:spcPct val="89000"/>
              </a:lnSpc>
              <a:buSzPct val="100000"/>
              <a:buChar char="•"/>
            </a:pPr>
            <a:r>
              <a:rPr lang="en-US" sz="1050" dirty="0">
                <a:solidFill>
                  <a:srgbClr val="8E8E93"/>
                </a:solidFill>
                <a:latin typeface="Inter" pitchFamily="34" charset="0"/>
                <a:ea typeface="Inter" pitchFamily="34" charset="-122"/>
                <a:cs typeface="Inter" pitchFamily="34" charset="-120"/>
              </a:rPr>
              <a:t>Segment reporting where applicable</a:t>
            </a:r>
            <a:endParaRPr lang="en-US" sz="1050" dirty="0"/>
          </a:p>
        </p:txBody>
      </p:sp>
      <p:sp>
        <p:nvSpPr>
          <p:cNvPr id="24" name="Shape 22"/>
          <p:cNvSpPr/>
          <p:nvPr/>
        </p:nvSpPr>
        <p:spPr>
          <a:xfrm>
            <a:off x="6711683" y="4261445"/>
            <a:ext cx="3682511" cy="830262"/>
          </a:xfrm>
          <a:prstGeom prst="roundRect">
            <a:avLst>
              <a:gd name="adj" fmla="val 2427"/>
            </a:avLst>
          </a:prstGeom>
          <a:solidFill>
            <a:srgbClr val="4D3900"/>
          </a:solidFill>
          <a:ln/>
        </p:spPr>
      </p:sp>
      <p:pic>
        <p:nvPicPr>
          <p:cNvPr id="25" name="Image 0" descr="preencoded.png"/>
          <p:cNvPicPr>
            <a:picLocks noChangeAspect="1"/>
          </p:cNvPicPr>
          <p:nvPr/>
        </p:nvPicPr>
        <p:blipFill>
          <a:blip r:embed="rId3"/>
          <a:stretch>
            <a:fillRect/>
          </a:stretch>
        </p:blipFill>
        <p:spPr>
          <a:xfrm>
            <a:off x="6846022" y="4429323"/>
            <a:ext cx="167874" cy="134342"/>
          </a:xfrm>
          <a:prstGeom prst="rect">
            <a:avLst/>
          </a:prstGeom>
        </p:spPr>
      </p:pic>
      <p:sp>
        <p:nvSpPr>
          <p:cNvPr id="26" name="Text 23"/>
          <p:cNvSpPr/>
          <p:nvPr/>
        </p:nvSpPr>
        <p:spPr>
          <a:xfrm>
            <a:off x="7148234" y="4389438"/>
            <a:ext cx="3111621" cy="574278"/>
          </a:xfrm>
          <a:prstGeom prst="rect">
            <a:avLst/>
          </a:prstGeom>
          <a:noFill/>
          <a:ln/>
        </p:spPr>
        <p:txBody>
          <a:bodyPr wrap="square" lIns="0" tIns="0" rIns="0" bIns="0" rtlCol="0" anchor="t">
            <a:normAutofit/>
          </a:bodyPr>
          <a:lstStyle/>
          <a:p>
            <a:pPr marL="0" indent="0" algn="l">
              <a:lnSpc>
                <a:spcPct val="89000"/>
              </a:lnSpc>
              <a:buNone/>
            </a:pPr>
            <a:r>
              <a:rPr lang="en-US" sz="1050" dirty="0">
                <a:solidFill>
                  <a:srgbClr val="FFFFFF"/>
                </a:solidFill>
                <a:latin typeface="Inter" pitchFamily="34" charset="0"/>
                <a:ea typeface="Inter" pitchFamily="34" charset="-122"/>
                <a:cs typeface="Inter" pitchFamily="34" charset="-120"/>
              </a:rPr>
              <a:t>General Instructions under Division I require that figures in financial statements must be rounded off — ₹ in Lakhs or ₹ in Crores depending on turnover thresholds.</a:t>
            </a:r>
            <a:endParaRPr lang="en-US" sz="10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1695" cy="1995289"/>
          </a:xfrm>
          <a:prstGeom prst="rect">
            <a:avLst/>
          </a:prstGeom>
        </p:spPr>
      </p:pic>
      <p:sp>
        <p:nvSpPr>
          <p:cNvPr id="3" name="Shape 0"/>
          <p:cNvSpPr/>
          <p:nvPr/>
        </p:nvSpPr>
        <p:spPr>
          <a:xfrm>
            <a:off x="1460364" y="2310805"/>
            <a:ext cx="789365" cy="228005"/>
          </a:xfrm>
          <a:prstGeom prst="roundRect">
            <a:avLst>
              <a:gd name="adj" fmla="val 7637"/>
            </a:avLst>
          </a:prstGeom>
          <a:noFill/>
          <a:ln w="6350">
            <a:solidFill>
              <a:srgbClr val="FFBF00"/>
            </a:solidFill>
            <a:prstDash val="solid"/>
          </a:ln>
        </p:spPr>
      </p:sp>
      <p:sp>
        <p:nvSpPr>
          <p:cNvPr id="4" name="Text 1"/>
          <p:cNvSpPr/>
          <p:nvPr/>
        </p:nvSpPr>
        <p:spPr>
          <a:xfrm>
            <a:off x="1553727" y="2360613"/>
            <a:ext cx="1212224" cy="128389"/>
          </a:xfrm>
          <a:prstGeom prst="rect">
            <a:avLst/>
          </a:prstGeom>
          <a:noFill/>
          <a:ln/>
        </p:spPr>
        <p:txBody>
          <a:bodyPr wrap="none" lIns="0" tIns="0" rIns="0" bIns="0" rtlCol="0" anchor="t"/>
          <a:lstStyle/>
          <a:p>
            <a:pPr marL="0" indent="0" algn="l">
              <a:lnSpc>
                <a:spcPct val="92000"/>
              </a:lnSpc>
              <a:buNone/>
            </a:pPr>
            <a:r>
              <a:rPr lang="en-US" sz="900" dirty="0">
                <a:solidFill>
                  <a:srgbClr val="FFBF00"/>
                </a:solidFill>
                <a:latin typeface="Inter" pitchFamily="34" charset="0"/>
                <a:ea typeface="Inter" pitchFamily="34" charset="-122"/>
                <a:cs typeface="Inter" pitchFamily="34" charset="-120"/>
              </a:rPr>
              <a:t>DIVISION II</a:t>
            </a:r>
            <a:endParaRPr lang="en-US" sz="900" dirty="0"/>
          </a:p>
        </p:txBody>
      </p:sp>
      <p:sp>
        <p:nvSpPr>
          <p:cNvPr id="5" name="Text 2"/>
          <p:cNvSpPr/>
          <p:nvPr/>
        </p:nvSpPr>
        <p:spPr>
          <a:xfrm>
            <a:off x="1460364" y="2587724"/>
            <a:ext cx="7762482" cy="459581"/>
          </a:xfrm>
          <a:prstGeom prst="rect">
            <a:avLst/>
          </a:prstGeom>
          <a:noFill/>
          <a:ln/>
        </p:spPr>
        <p:txBody>
          <a:bodyPr wrap="none" lIns="0" tIns="0" rIns="0" bIns="0" rtlCol="0" anchor="t"/>
          <a:lstStyle/>
          <a:p>
            <a:pPr marL="0" indent="0" algn="l">
              <a:lnSpc>
                <a:spcPct val="100000"/>
              </a:lnSpc>
              <a:buNone/>
            </a:pPr>
            <a:r>
              <a:rPr lang="en-US" sz="3000" dirty="0">
                <a:solidFill>
                  <a:srgbClr val="F5F5F5"/>
                </a:solidFill>
                <a:latin typeface="Playfair Display SemiBold" pitchFamily="34" charset="0"/>
                <a:ea typeface="Playfair Display SemiBold" pitchFamily="34" charset="-122"/>
                <a:cs typeface="Playfair Display SemiBold" pitchFamily="34" charset="-120"/>
              </a:rPr>
              <a:t>Division II — Balance Sheet under Ind AS</a:t>
            </a:r>
            <a:endParaRPr lang="en-US" sz="3000" dirty="0"/>
          </a:p>
        </p:txBody>
      </p:sp>
      <p:sp>
        <p:nvSpPr>
          <p:cNvPr id="6" name="Text 3"/>
          <p:cNvSpPr/>
          <p:nvPr/>
        </p:nvSpPr>
        <p:spPr>
          <a:xfrm>
            <a:off x="1460364" y="3096220"/>
            <a:ext cx="3342794" cy="229791"/>
          </a:xfrm>
          <a:prstGeom prst="rect">
            <a:avLst/>
          </a:prstGeom>
          <a:noFill/>
          <a:ln/>
        </p:spPr>
        <p:txBody>
          <a:bodyPr wrap="none" lIns="0" tIns="0" rIns="0" bIns="0" rtlCol="0" anchor="t"/>
          <a:lstStyle/>
          <a:p>
            <a:pPr marL="0" indent="0" algn="l">
              <a:lnSpc>
                <a:spcPct val="100000"/>
              </a:lnSpc>
              <a:buNone/>
            </a:pPr>
            <a:r>
              <a:rPr lang="en-US" sz="1500" dirty="0">
                <a:solidFill>
                  <a:srgbClr val="F5F5F5"/>
                </a:solidFill>
                <a:latin typeface="Playfair Display SemiBold" pitchFamily="34" charset="0"/>
                <a:ea typeface="Playfair Display SemiBold" pitchFamily="34" charset="-122"/>
                <a:cs typeface="Playfair Display SemiBold" pitchFamily="34" charset="-120"/>
              </a:rPr>
              <a:t>Key Differences from Division I</a:t>
            </a:r>
            <a:endParaRPr lang="en-US" sz="1500" dirty="0"/>
          </a:p>
        </p:txBody>
      </p:sp>
      <p:sp>
        <p:nvSpPr>
          <p:cNvPr id="7" name="Text 4"/>
          <p:cNvSpPr/>
          <p:nvPr/>
        </p:nvSpPr>
        <p:spPr>
          <a:xfrm>
            <a:off x="1460364" y="3632101"/>
            <a:ext cx="3039887" cy="229791"/>
          </a:xfrm>
          <a:prstGeom prst="rect">
            <a:avLst/>
          </a:prstGeom>
          <a:noFill/>
          <a:ln/>
        </p:spPr>
        <p:txBody>
          <a:bodyPr wrap="none" lIns="0" tIns="0" rIns="0" bIns="0" rtlCol="0" anchor="t"/>
          <a:lstStyle/>
          <a:p>
            <a:pPr marL="0" indent="0" algn="l">
              <a:lnSpc>
                <a:spcPct val="100000"/>
              </a:lnSpc>
              <a:buNone/>
            </a:pPr>
            <a:r>
              <a:rPr lang="en-US" sz="1500" dirty="0">
                <a:solidFill>
                  <a:srgbClr val="F5F5F5"/>
                </a:solidFill>
                <a:latin typeface="Playfair Display SemiBold" pitchFamily="34" charset="0"/>
                <a:ea typeface="Playfair Display SemiBold" pitchFamily="34" charset="-122"/>
                <a:cs typeface="Playfair Display SemiBold" pitchFamily="34" charset="-120"/>
              </a:rPr>
              <a:t>Equity &amp; Liabilities (Ind AS)</a:t>
            </a:r>
            <a:endParaRPr lang="en-US" sz="1500" dirty="0"/>
          </a:p>
        </p:txBody>
      </p:sp>
      <p:sp>
        <p:nvSpPr>
          <p:cNvPr id="8" name="Text 5"/>
          <p:cNvSpPr/>
          <p:nvPr/>
        </p:nvSpPr>
        <p:spPr>
          <a:xfrm>
            <a:off x="1460364" y="3984327"/>
            <a:ext cx="4458481" cy="1369814"/>
          </a:xfrm>
          <a:prstGeom prst="rect">
            <a:avLst/>
          </a:prstGeom>
          <a:noFill/>
          <a:ln/>
        </p:spPr>
        <p:txBody>
          <a:bodyPr wrap="square" lIns="0" tIns="0" rIns="0" bIns="0" rtlCol="0" anchor="t">
            <a:normAutofit/>
          </a:bodyPr>
          <a:lstStyle/>
          <a:p>
            <a:pPr marL="342900" indent="-342900" algn="l">
              <a:lnSpc>
                <a:spcPct val="92000"/>
              </a:lnSpc>
              <a:buSzPct val="100000"/>
              <a:buChar char="•"/>
            </a:pPr>
            <a:r>
              <a:rPr lang="en-US" sz="1100" b="1" dirty="0">
                <a:solidFill>
                  <a:srgbClr val="8E8E93"/>
                </a:solidFill>
                <a:latin typeface="Inter" pitchFamily="34" charset="0"/>
                <a:ea typeface="Inter" pitchFamily="34" charset="-122"/>
                <a:cs typeface="Inter" pitchFamily="34" charset="-120"/>
              </a:rPr>
              <a:t>Equity:</a:t>
            </a:r>
            <a:r>
              <a:rPr lang="en-US" sz="1100" dirty="0">
                <a:solidFill>
                  <a:srgbClr val="8E8E93"/>
                </a:solidFill>
                <a:latin typeface="Inter" pitchFamily="34" charset="0"/>
                <a:ea typeface="Inter" pitchFamily="34" charset="-122"/>
                <a:cs typeface="Inter" pitchFamily="34" charset="-120"/>
              </a:rPr>
              <a:t> Equity share capital; Other equity (including all reserves, OCI components, retained earnings)</a:t>
            </a:r>
            <a:endParaRPr lang="en-US" sz="1100" dirty="0"/>
          </a:p>
          <a:p>
            <a:pPr marL="342900" indent="-342900" algn="l">
              <a:lnSpc>
                <a:spcPct val="92000"/>
              </a:lnSpc>
              <a:buSzPct val="100000"/>
              <a:buChar char="•"/>
            </a:pPr>
            <a:r>
              <a:rPr lang="en-US" sz="1100" b="1" dirty="0">
                <a:solidFill>
                  <a:srgbClr val="8E8E93"/>
                </a:solidFill>
                <a:latin typeface="Inter" pitchFamily="34" charset="0"/>
                <a:ea typeface="Inter" pitchFamily="34" charset="-122"/>
                <a:cs typeface="Inter" pitchFamily="34" charset="-120"/>
              </a:rPr>
              <a:t>Non-Current Liabilities:</a:t>
            </a:r>
            <a:r>
              <a:rPr lang="en-US" sz="1100" dirty="0">
                <a:solidFill>
                  <a:srgbClr val="8E8E93"/>
                </a:solidFill>
                <a:latin typeface="Inter" pitchFamily="34" charset="0"/>
                <a:ea typeface="Inter" pitchFamily="34" charset="-122"/>
                <a:cs typeface="Inter" pitchFamily="34" charset="-120"/>
              </a:rPr>
              <a:t> Financial liabilities (borrowings, trade payables, other), Provisions, Deferred tax liabilities, Other non-current liabilities</a:t>
            </a:r>
            <a:endParaRPr lang="en-US" sz="1100" dirty="0"/>
          </a:p>
          <a:p>
            <a:pPr marL="342900" indent="-342900" algn="l">
              <a:lnSpc>
                <a:spcPct val="92000"/>
              </a:lnSpc>
              <a:buSzPct val="100000"/>
              <a:buChar char="•"/>
            </a:pPr>
            <a:r>
              <a:rPr lang="en-US" sz="1100" b="1" dirty="0">
                <a:solidFill>
                  <a:srgbClr val="8E8E93"/>
                </a:solidFill>
                <a:latin typeface="Inter" pitchFamily="34" charset="0"/>
                <a:ea typeface="Inter" pitchFamily="34" charset="-122"/>
                <a:cs typeface="Inter" pitchFamily="34" charset="-120"/>
              </a:rPr>
              <a:t>Current Liabilities:</a:t>
            </a:r>
            <a:r>
              <a:rPr lang="en-US" sz="1100" dirty="0">
                <a:solidFill>
                  <a:srgbClr val="8E8E93"/>
                </a:solidFill>
                <a:latin typeface="Inter" pitchFamily="34" charset="0"/>
                <a:ea typeface="Inter" pitchFamily="34" charset="-122"/>
                <a:cs typeface="Inter" pitchFamily="34" charset="-120"/>
              </a:rPr>
              <a:t> Financial liabilities (borrowings, trade payables, other financial liabilities), Provisions, Current tax liabilities, Other current liabilities</a:t>
            </a:r>
            <a:endParaRPr lang="en-US" sz="1100" dirty="0"/>
          </a:p>
        </p:txBody>
      </p:sp>
      <p:sp>
        <p:nvSpPr>
          <p:cNvPr id="9" name="Text 6"/>
          <p:cNvSpPr/>
          <p:nvPr/>
        </p:nvSpPr>
        <p:spPr>
          <a:xfrm>
            <a:off x="6279199" y="3632101"/>
            <a:ext cx="2524161" cy="229791"/>
          </a:xfrm>
          <a:prstGeom prst="rect">
            <a:avLst/>
          </a:prstGeom>
          <a:noFill/>
          <a:ln/>
        </p:spPr>
        <p:txBody>
          <a:bodyPr wrap="none" lIns="0" tIns="0" rIns="0" bIns="0" rtlCol="0" anchor="t"/>
          <a:lstStyle/>
          <a:p>
            <a:pPr marL="0" indent="0" algn="l">
              <a:lnSpc>
                <a:spcPct val="100000"/>
              </a:lnSpc>
              <a:buNone/>
            </a:pPr>
            <a:r>
              <a:rPr lang="en-US" sz="1500" dirty="0">
                <a:solidFill>
                  <a:srgbClr val="F5F5F5"/>
                </a:solidFill>
                <a:latin typeface="Playfair Display SemiBold" pitchFamily="34" charset="0"/>
                <a:ea typeface="Playfair Display SemiBold" pitchFamily="34" charset="-122"/>
                <a:cs typeface="Playfair Display SemiBold" pitchFamily="34" charset="-120"/>
              </a:rPr>
              <a:t>Assets (Ind AS)</a:t>
            </a:r>
            <a:endParaRPr lang="en-US" sz="1500" dirty="0"/>
          </a:p>
        </p:txBody>
      </p:sp>
      <p:sp>
        <p:nvSpPr>
          <p:cNvPr id="10" name="Text 7"/>
          <p:cNvSpPr/>
          <p:nvPr/>
        </p:nvSpPr>
        <p:spPr>
          <a:xfrm>
            <a:off x="6279199" y="3984327"/>
            <a:ext cx="4458481" cy="1166515"/>
          </a:xfrm>
          <a:prstGeom prst="rect">
            <a:avLst/>
          </a:prstGeom>
          <a:noFill/>
          <a:ln/>
        </p:spPr>
        <p:txBody>
          <a:bodyPr wrap="square" lIns="0" tIns="0" rIns="0" bIns="0" rtlCol="0" anchor="t">
            <a:normAutofit/>
          </a:bodyPr>
          <a:lstStyle/>
          <a:p>
            <a:pPr marL="342900" indent="-342900" algn="l">
              <a:lnSpc>
                <a:spcPct val="92000"/>
              </a:lnSpc>
              <a:buSzPct val="100000"/>
              <a:buChar char="•"/>
            </a:pPr>
            <a:r>
              <a:rPr lang="en-US" sz="1100" b="1" dirty="0">
                <a:solidFill>
                  <a:srgbClr val="8E8E93"/>
                </a:solidFill>
                <a:latin typeface="Inter" pitchFamily="34" charset="0"/>
                <a:ea typeface="Inter" pitchFamily="34" charset="-122"/>
                <a:cs typeface="Inter" pitchFamily="34" charset="-120"/>
              </a:rPr>
              <a:t>Non-Current Assets:</a:t>
            </a:r>
            <a:r>
              <a:rPr lang="en-US" sz="1100" dirty="0">
                <a:solidFill>
                  <a:srgbClr val="8E8E93"/>
                </a:solidFill>
                <a:latin typeface="Inter" pitchFamily="34" charset="0"/>
                <a:ea typeface="Inter" pitchFamily="34" charset="-122"/>
                <a:cs typeface="Inter" pitchFamily="34" charset="-120"/>
              </a:rPr>
              <a:t> Property, Plant &amp; Equipment (PPE), Capital work-in-progress, Investment property, Goodwill, Other intangible assets, Right-of-use assets, Financial assets, Deferred tax assets</a:t>
            </a:r>
            <a:endParaRPr lang="en-US" sz="1100" dirty="0"/>
          </a:p>
          <a:p>
            <a:pPr marL="342900" indent="-342900" algn="l">
              <a:lnSpc>
                <a:spcPct val="92000"/>
              </a:lnSpc>
              <a:buSzPct val="100000"/>
              <a:buChar char="•"/>
            </a:pPr>
            <a:r>
              <a:rPr lang="en-US" sz="1100" b="1" dirty="0">
                <a:solidFill>
                  <a:srgbClr val="8E8E93"/>
                </a:solidFill>
                <a:latin typeface="Inter" pitchFamily="34" charset="0"/>
                <a:ea typeface="Inter" pitchFamily="34" charset="-122"/>
                <a:cs typeface="Inter" pitchFamily="34" charset="-120"/>
              </a:rPr>
              <a:t>Current Assets:</a:t>
            </a:r>
            <a:r>
              <a:rPr lang="en-US" sz="1100" dirty="0">
                <a:solidFill>
                  <a:srgbClr val="8E8E93"/>
                </a:solidFill>
                <a:latin typeface="Inter" pitchFamily="34" charset="0"/>
                <a:ea typeface="Inter" pitchFamily="34" charset="-122"/>
                <a:cs typeface="Inter" pitchFamily="34" charset="-120"/>
              </a:rPr>
              <a:t> Inventories, Financial assets (investments, trade receivables, cash, bank balances, loans, other financial assets), Other current assets</a:t>
            </a:r>
            <a:endParaRPr lang="en-US" sz="1100" dirty="0"/>
          </a:p>
        </p:txBody>
      </p:sp>
      <p:sp>
        <p:nvSpPr>
          <p:cNvPr id="11" name="Shape 8"/>
          <p:cNvSpPr/>
          <p:nvPr/>
        </p:nvSpPr>
        <p:spPr>
          <a:xfrm>
            <a:off x="6279199" y="5288558"/>
            <a:ext cx="4458481" cy="934839"/>
          </a:xfrm>
          <a:prstGeom prst="roundRect">
            <a:avLst>
              <a:gd name="adj" fmla="val 2328"/>
            </a:avLst>
          </a:prstGeom>
          <a:solidFill>
            <a:srgbClr val="4B3F02"/>
          </a:solidFill>
          <a:ln/>
        </p:spPr>
      </p:sp>
      <p:pic>
        <p:nvPicPr>
          <p:cNvPr id="12" name="Image 1" descr="preencoded.png"/>
          <p:cNvPicPr>
            <a:picLocks noChangeAspect="1"/>
          </p:cNvPicPr>
          <p:nvPr/>
        </p:nvPicPr>
        <p:blipFill>
          <a:blip r:embed="rId4"/>
          <a:stretch>
            <a:fillRect/>
          </a:stretch>
        </p:blipFill>
        <p:spPr>
          <a:xfrm>
            <a:off x="6424253" y="5469830"/>
            <a:ext cx="181367" cy="145058"/>
          </a:xfrm>
          <a:prstGeom prst="rect">
            <a:avLst/>
          </a:prstGeom>
        </p:spPr>
      </p:pic>
      <p:sp>
        <p:nvSpPr>
          <p:cNvPr id="13" name="Text 9"/>
          <p:cNvSpPr/>
          <p:nvPr/>
        </p:nvSpPr>
        <p:spPr>
          <a:xfrm>
            <a:off x="6750675" y="5434905"/>
            <a:ext cx="3841952" cy="642144"/>
          </a:xfrm>
          <a:prstGeom prst="rect">
            <a:avLst/>
          </a:prstGeom>
          <a:noFill/>
          <a:ln/>
        </p:spPr>
        <p:txBody>
          <a:bodyPr wrap="square" lIns="0" tIns="0" rIns="0" bIns="0" rtlCol="0" anchor="t">
            <a:normAutofit/>
          </a:bodyPr>
          <a:lstStyle/>
          <a:p>
            <a:pPr marL="0" indent="0" algn="l">
              <a:lnSpc>
                <a:spcPct val="92000"/>
              </a:lnSpc>
              <a:buNone/>
            </a:pPr>
            <a:r>
              <a:rPr lang="en-US" sz="1100" dirty="0">
                <a:solidFill>
                  <a:srgbClr val="FFFFFF"/>
                </a:solidFill>
                <a:latin typeface="Inter" pitchFamily="34" charset="0"/>
                <a:ea typeface="Inter" pitchFamily="34" charset="-122"/>
                <a:cs typeface="Inter" pitchFamily="34" charset="-120"/>
              </a:rPr>
              <a:t>Critical: Financial assets and liabilities must be classified and measured per Ind AS 109 (FVTPL, FVOCI, Amortised Cost). This significantly impacts presentation.</a:t>
            </a:r>
            <a:endParaRPr lang="en-US" sz="11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162621" y="0"/>
            <a:ext cx="5029074" cy="6858000"/>
          </a:xfrm>
          <a:prstGeom prst="rect">
            <a:avLst/>
          </a:prstGeom>
        </p:spPr>
      </p:pic>
      <p:sp>
        <p:nvSpPr>
          <p:cNvPr id="3" name="Shape 0"/>
          <p:cNvSpPr/>
          <p:nvPr/>
        </p:nvSpPr>
        <p:spPr>
          <a:xfrm>
            <a:off x="601846" y="511175"/>
            <a:ext cx="832623" cy="243483"/>
          </a:xfrm>
          <a:prstGeom prst="roundRect">
            <a:avLst>
              <a:gd name="adj" fmla="val 7549"/>
            </a:avLst>
          </a:prstGeom>
          <a:noFill/>
          <a:ln w="6350">
            <a:solidFill>
              <a:srgbClr val="FFBF00"/>
            </a:solidFill>
            <a:prstDash val="solid"/>
          </a:ln>
        </p:spPr>
      </p:sp>
      <p:sp>
        <p:nvSpPr>
          <p:cNvPr id="4" name="Text 1"/>
          <p:cNvSpPr/>
          <p:nvPr/>
        </p:nvSpPr>
        <p:spPr>
          <a:xfrm>
            <a:off x="700070" y="563463"/>
            <a:ext cx="1245759" cy="138906"/>
          </a:xfrm>
          <a:prstGeom prst="rect">
            <a:avLst/>
          </a:prstGeom>
          <a:noFill/>
          <a:ln/>
        </p:spPr>
        <p:txBody>
          <a:bodyPr wrap="none" lIns="0" tIns="0" rIns="0" bIns="0" rtlCol="0" anchor="t"/>
          <a:lstStyle/>
          <a:p>
            <a:pPr marL="0" indent="0" algn="l">
              <a:lnSpc>
                <a:spcPct val="95000"/>
              </a:lnSpc>
              <a:buNone/>
            </a:pPr>
            <a:r>
              <a:rPr lang="en-US" sz="950" dirty="0">
                <a:solidFill>
                  <a:srgbClr val="FFBF00"/>
                </a:solidFill>
                <a:latin typeface="Inter" pitchFamily="34" charset="0"/>
                <a:ea typeface="Inter" pitchFamily="34" charset="-122"/>
                <a:cs typeface="Inter" pitchFamily="34" charset="-120"/>
              </a:rPr>
              <a:t>DIVISION II</a:t>
            </a:r>
            <a:endParaRPr lang="en-US" sz="950" dirty="0"/>
          </a:p>
        </p:txBody>
      </p:sp>
      <p:sp>
        <p:nvSpPr>
          <p:cNvPr id="5" name="Text 2"/>
          <p:cNvSpPr/>
          <p:nvPr/>
        </p:nvSpPr>
        <p:spPr>
          <a:xfrm>
            <a:off x="601846" y="809129"/>
            <a:ext cx="6416118" cy="969963"/>
          </a:xfrm>
          <a:prstGeom prst="rect">
            <a:avLst/>
          </a:prstGeom>
          <a:noFill/>
          <a:ln/>
        </p:spPr>
        <p:txBody>
          <a:bodyPr wrap="square" lIns="0" tIns="0" rIns="0" bIns="0" rtlCol="0" anchor="t">
            <a:normAutofit/>
          </a:bodyPr>
          <a:lstStyle/>
          <a:p>
            <a:pPr marL="0" indent="0" algn="l">
              <a:lnSpc>
                <a:spcPct val="100000"/>
              </a:lnSpc>
              <a:buNone/>
            </a:pPr>
            <a:r>
              <a:rPr lang="en-US" sz="3150" dirty="0">
                <a:solidFill>
                  <a:srgbClr val="F5F5F5"/>
                </a:solidFill>
                <a:latin typeface="Playfair Display SemiBold" pitchFamily="34" charset="0"/>
                <a:ea typeface="Playfair Display SemiBold" pitchFamily="34" charset="-122"/>
                <a:cs typeface="Playfair Display SemiBold" pitchFamily="34" charset="-120"/>
              </a:rPr>
              <a:t>Division II — Statement of P&amp;L, OCI &amp; Critical Aspects</a:t>
            </a:r>
            <a:endParaRPr lang="en-US" sz="3150" dirty="0"/>
          </a:p>
        </p:txBody>
      </p:sp>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1846" y="1983680"/>
            <a:ext cx="6416118" cy="1363464"/>
          </a:xfrm>
          <a:prstGeom prst="rect">
            <a:avLst/>
          </a:prstGeom>
        </p:spPr>
      </p:pic>
      <p:sp>
        <p:nvSpPr>
          <p:cNvPr id="7" name="Text 3"/>
          <p:cNvSpPr/>
          <p:nvPr/>
        </p:nvSpPr>
        <p:spPr>
          <a:xfrm>
            <a:off x="812383" y="2527598"/>
            <a:ext cx="229686" cy="275630"/>
          </a:xfrm>
          <a:prstGeom prst="rect">
            <a:avLst/>
          </a:prstGeom>
          <a:noFill/>
          <a:ln/>
        </p:spPr>
        <p:txBody>
          <a:bodyPr wrap="none" lIns="0" tIns="0" rIns="0" bIns="0" rtlCol="0" anchor="ctr"/>
          <a:lstStyle/>
          <a:p>
            <a:pPr marL="0" indent="0" algn="ctr">
              <a:lnSpc>
                <a:spcPct val="100000"/>
              </a:lnSpc>
              <a:buNone/>
            </a:pPr>
            <a:r>
              <a:rPr lang="en-US" sz="1800" dirty="0">
                <a:solidFill>
                  <a:srgbClr val="000000"/>
                </a:solidFill>
                <a:latin typeface="Playfair Display SemiBold" pitchFamily="34" charset="0"/>
                <a:ea typeface="Playfair Display SemiBold" pitchFamily="34" charset="-122"/>
                <a:cs typeface="Playfair Display SemiBold" pitchFamily="34" charset="-120"/>
              </a:rPr>
              <a:t>1</a:t>
            </a:r>
            <a:endParaRPr lang="en-US" sz="1800" dirty="0"/>
          </a:p>
        </p:txBody>
      </p:sp>
      <p:sp>
        <p:nvSpPr>
          <p:cNvPr id="8" name="Text 4"/>
          <p:cNvSpPr/>
          <p:nvPr/>
        </p:nvSpPr>
        <p:spPr>
          <a:xfrm>
            <a:off x="1369879" y="2155825"/>
            <a:ext cx="2020936" cy="242491"/>
          </a:xfrm>
          <a:prstGeom prst="rect">
            <a:avLst/>
          </a:prstGeom>
          <a:noFill/>
          <a:ln/>
        </p:spPr>
        <p:txBody>
          <a:bodyPr wrap="none" lIns="0" tIns="0" rIns="0" bIns="0" rtlCol="0" anchor="t"/>
          <a:lstStyle/>
          <a:p>
            <a:pPr marL="0" indent="0" algn="l">
              <a:lnSpc>
                <a:spcPct val="100000"/>
              </a:lnSpc>
              <a:buNone/>
            </a:pPr>
            <a:r>
              <a:rPr lang="en-US" sz="1550" dirty="0">
                <a:solidFill>
                  <a:srgbClr val="8E8E93"/>
                </a:solidFill>
                <a:latin typeface="Playfair Display SemiBold" pitchFamily="34" charset="0"/>
                <a:ea typeface="Playfair Display SemiBold" pitchFamily="34" charset="-122"/>
                <a:cs typeface="Playfair Display SemiBold" pitchFamily="34" charset="-120"/>
              </a:rPr>
              <a:t>Profit or Loss Section</a:t>
            </a:r>
            <a:endParaRPr lang="en-US" sz="1550" dirty="0"/>
          </a:p>
        </p:txBody>
      </p:sp>
      <p:sp>
        <p:nvSpPr>
          <p:cNvPr id="9" name="Text 5"/>
          <p:cNvSpPr/>
          <p:nvPr/>
        </p:nvSpPr>
        <p:spPr>
          <a:xfrm>
            <a:off x="1369879" y="2480072"/>
            <a:ext cx="5475944" cy="694928"/>
          </a:xfrm>
          <a:prstGeom prst="rect">
            <a:avLst/>
          </a:prstGeom>
          <a:noFill/>
          <a:ln/>
        </p:spPr>
        <p:txBody>
          <a:bodyPr wrap="square" lIns="0" tIns="0" rIns="0" bIns="0" rtlCol="0" anchor="t">
            <a:normAutofit lnSpcReduction="10000"/>
          </a:bodyPr>
          <a:lstStyle/>
          <a:p>
            <a:pPr marL="0" indent="0" algn="l">
              <a:lnSpc>
                <a:spcPct val="95000"/>
              </a:lnSpc>
              <a:buNone/>
            </a:pPr>
            <a:r>
              <a:rPr lang="en-US" sz="1200" dirty="0">
                <a:solidFill>
                  <a:srgbClr val="8E8E93"/>
                </a:solidFill>
                <a:latin typeface="Inter" pitchFamily="34" charset="0"/>
                <a:ea typeface="Inter" pitchFamily="34" charset="-122"/>
                <a:cs typeface="Inter" pitchFamily="34" charset="-120"/>
              </a:rPr>
              <a:t>Revenue from contracts with customers (Ind AS 115), Other income, Cost of materials consumed, Employee benefit expenses, Finance costs, Depreciation/amortisation, Other expenses — leading to </a:t>
            </a:r>
            <a:r>
              <a:rPr lang="en-US" sz="1200" b="1" dirty="0">
                <a:solidFill>
                  <a:srgbClr val="8E8E93"/>
                </a:solidFill>
                <a:latin typeface="Inter" pitchFamily="34" charset="0"/>
                <a:ea typeface="Inter" pitchFamily="34" charset="-122"/>
                <a:cs typeface="Inter" pitchFamily="34" charset="-120"/>
              </a:rPr>
              <a:t>Profit/(Loss) before exceptional items and tax</a:t>
            </a:r>
            <a:endParaRPr lang="en-US" sz="1200" dirty="0"/>
          </a:p>
        </p:txBody>
      </p:sp>
      <p:pic>
        <p:nvPicPr>
          <p:cNvPr id="10"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1846" y="3483471"/>
            <a:ext cx="6416118" cy="1363464"/>
          </a:xfrm>
          <a:prstGeom prst="rect">
            <a:avLst/>
          </a:prstGeom>
        </p:spPr>
      </p:pic>
      <p:sp>
        <p:nvSpPr>
          <p:cNvPr id="11" name="Text 6"/>
          <p:cNvSpPr/>
          <p:nvPr/>
        </p:nvSpPr>
        <p:spPr>
          <a:xfrm>
            <a:off x="812383" y="4027388"/>
            <a:ext cx="229686" cy="275630"/>
          </a:xfrm>
          <a:prstGeom prst="rect">
            <a:avLst/>
          </a:prstGeom>
          <a:noFill/>
          <a:ln/>
        </p:spPr>
        <p:txBody>
          <a:bodyPr wrap="none" lIns="0" tIns="0" rIns="0" bIns="0" rtlCol="0" anchor="ctr"/>
          <a:lstStyle/>
          <a:p>
            <a:pPr marL="0" indent="0" algn="ctr">
              <a:lnSpc>
                <a:spcPct val="100000"/>
              </a:lnSpc>
              <a:buNone/>
            </a:pPr>
            <a:r>
              <a:rPr lang="en-US" sz="1800" dirty="0">
                <a:solidFill>
                  <a:srgbClr val="000000"/>
                </a:solidFill>
                <a:latin typeface="Playfair Display SemiBold" pitchFamily="34" charset="0"/>
                <a:ea typeface="Playfair Display SemiBold" pitchFamily="34" charset="-122"/>
                <a:cs typeface="Playfair Display SemiBold" pitchFamily="34" charset="-120"/>
              </a:rPr>
              <a:t>2</a:t>
            </a:r>
            <a:endParaRPr lang="en-US" sz="1800" dirty="0"/>
          </a:p>
        </p:txBody>
      </p:sp>
      <p:sp>
        <p:nvSpPr>
          <p:cNvPr id="12" name="Text 7"/>
          <p:cNvSpPr/>
          <p:nvPr/>
        </p:nvSpPr>
        <p:spPr>
          <a:xfrm>
            <a:off x="1369879" y="3655616"/>
            <a:ext cx="3322158" cy="242491"/>
          </a:xfrm>
          <a:prstGeom prst="rect">
            <a:avLst/>
          </a:prstGeom>
          <a:noFill/>
          <a:ln/>
        </p:spPr>
        <p:txBody>
          <a:bodyPr wrap="none" lIns="0" tIns="0" rIns="0" bIns="0" rtlCol="0" anchor="t"/>
          <a:lstStyle/>
          <a:p>
            <a:pPr marL="0" indent="0" algn="l">
              <a:lnSpc>
                <a:spcPct val="100000"/>
              </a:lnSpc>
              <a:buNone/>
            </a:pPr>
            <a:r>
              <a:rPr lang="en-US" sz="1550" dirty="0">
                <a:solidFill>
                  <a:srgbClr val="8E8E93"/>
                </a:solidFill>
                <a:latin typeface="Playfair Display SemiBold" pitchFamily="34" charset="0"/>
                <a:ea typeface="Playfair Display SemiBold" pitchFamily="34" charset="-122"/>
                <a:cs typeface="Playfair Display SemiBold" pitchFamily="34" charset="-120"/>
              </a:rPr>
              <a:t>Other Comprehensive Income (OCI)</a:t>
            </a:r>
            <a:endParaRPr lang="en-US" sz="1550" dirty="0"/>
          </a:p>
        </p:txBody>
      </p:sp>
      <p:sp>
        <p:nvSpPr>
          <p:cNvPr id="13" name="Text 8"/>
          <p:cNvSpPr/>
          <p:nvPr/>
        </p:nvSpPr>
        <p:spPr>
          <a:xfrm>
            <a:off x="1369879" y="3979863"/>
            <a:ext cx="5475944" cy="694928"/>
          </a:xfrm>
          <a:prstGeom prst="rect">
            <a:avLst/>
          </a:prstGeom>
          <a:noFill/>
          <a:ln/>
        </p:spPr>
        <p:txBody>
          <a:bodyPr wrap="square" lIns="0" tIns="0" rIns="0" bIns="0" rtlCol="0" anchor="t">
            <a:normAutofit lnSpcReduction="10000"/>
          </a:bodyPr>
          <a:lstStyle/>
          <a:p>
            <a:pPr marL="0" indent="0" algn="l">
              <a:lnSpc>
                <a:spcPct val="95000"/>
              </a:lnSpc>
              <a:buNone/>
            </a:pPr>
            <a:r>
              <a:rPr lang="en-US" sz="1200" dirty="0">
                <a:solidFill>
                  <a:srgbClr val="8E8E93"/>
                </a:solidFill>
                <a:latin typeface="Inter" pitchFamily="34" charset="0"/>
                <a:ea typeface="Inter" pitchFamily="34" charset="-122"/>
                <a:cs typeface="Inter" pitchFamily="34" charset="-120"/>
              </a:rPr>
              <a:t>Items that will not be reclassified to P&amp;L (e.g., remeasurement of defined benefit plans, equity instruments at FVOCI) and items that will be reclassified (e.g., effective portion of cash flow hedges, foreign currency translation differences)</a:t>
            </a:r>
            <a:endParaRPr lang="en-US" sz="1200" dirty="0"/>
          </a:p>
        </p:txBody>
      </p:sp>
      <p:pic>
        <p:nvPicPr>
          <p:cNvPr id="14"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1846" y="4983262"/>
            <a:ext cx="6416118" cy="1363464"/>
          </a:xfrm>
          <a:prstGeom prst="rect">
            <a:avLst/>
          </a:prstGeom>
        </p:spPr>
      </p:pic>
      <p:sp>
        <p:nvSpPr>
          <p:cNvPr id="15" name="Text 9"/>
          <p:cNvSpPr/>
          <p:nvPr/>
        </p:nvSpPr>
        <p:spPr>
          <a:xfrm>
            <a:off x="812383" y="5527179"/>
            <a:ext cx="229686" cy="275630"/>
          </a:xfrm>
          <a:prstGeom prst="rect">
            <a:avLst/>
          </a:prstGeom>
          <a:noFill/>
          <a:ln/>
        </p:spPr>
        <p:txBody>
          <a:bodyPr wrap="none" lIns="0" tIns="0" rIns="0" bIns="0" rtlCol="0" anchor="ctr"/>
          <a:lstStyle/>
          <a:p>
            <a:pPr marL="0" indent="0" algn="ctr">
              <a:lnSpc>
                <a:spcPct val="100000"/>
              </a:lnSpc>
              <a:buNone/>
            </a:pPr>
            <a:r>
              <a:rPr lang="en-US" sz="1800" dirty="0">
                <a:solidFill>
                  <a:srgbClr val="000000"/>
                </a:solidFill>
                <a:latin typeface="Playfair Display SemiBold" pitchFamily="34" charset="0"/>
                <a:ea typeface="Playfair Display SemiBold" pitchFamily="34" charset="-122"/>
                <a:cs typeface="Playfair Display SemiBold" pitchFamily="34" charset="-120"/>
              </a:rPr>
              <a:t>3</a:t>
            </a:r>
            <a:endParaRPr lang="en-US" sz="1800" dirty="0"/>
          </a:p>
        </p:txBody>
      </p:sp>
      <p:sp>
        <p:nvSpPr>
          <p:cNvPr id="16" name="Text 10"/>
          <p:cNvSpPr/>
          <p:nvPr/>
        </p:nvSpPr>
        <p:spPr>
          <a:xfrm>
            <a:off x="1369879" y="5155406"/>
            <a:ext cx="3298742" cy="242491"/>
          </a:xfrm>
          <a:prstGeom prst="rect">
            <a:avLst/>
          </a:prstGeom>
          <a:noFill/>
          <a:ln/>
        </p:spPr>
        <p:txBody>
          <a:bodyPr wrap="none" lIns="0" tIns="0" rIns="0" bIns="0" rtlCol="0" anchor="t"/>
          <a:lstStyle/>
          <a:p>
            <a:pPr marL="0" indent="0" algn="l">
              <a:lnSpc>
                <a:spcPct val="100000"/>
              </a:lnSpc>
              <a:buNone/>
            </a:pPr>
            <a:r>
              <a:rPr lang="en-US" sz="1550" dirty="0">
                <a:solidFill>
                  <a:srgbClr val="8E8E93"/>
                </a:solidFill>
                <a:latin typeface="Playfair Display SemiBold" pitchFamily="34" charset="0"/>
                <a:ea typeface="Playfair Display SemiBold" pitchFamily="34" charset="-122"/>
                <a:cs typeface="Playfair Display SemiBold" pitchFamily="34" charset="-120"/>
              </a:rPr>
              <a:t>Critical Ind AS-Specific Disclosures</a:t>
            </a:r>
            <a:endParaRPr lang="en-US" sz="1550" dirty="0"/>
          </a:p>
        </p:txBody>
      </p:sp>
      <p:sp>
        <p:nvSpPr>
          <p:cNvPr id="17" name="Text 11"/>
          <p:cNvSpPr/>
          <p:nvPr/>
        </p:nvSpPr>
        <p:spPr>
          <a:xfrm>
            <a:off x="1369879" y="5479653"/>
            <a:ext cx="5475944" cy="694928"/>
          </a:xfrm>
          <a:prstGeom prst="rect">
            <a:avLst/>
          </a:prstGeom>
          <a:noFill/>
          <a:ln/>
        </p:spPr>
        <p:txBody>
          <a:bodyPr wrap="square" lIns="0" tIns="0" rIns="0" bIns="0" rtlCol="0" anchor="t">
            <a:normAutofit lnSpcReduction="10000"/>
          </a:bodyPr>
          <a:lstStyle/>
          <a:p>
            <a:pPr marL="0" indent="0" algn="l">
              <a:lnSpc>
                <a:spcPct val="95000"/>
              </a:lnSpc>
              <a:buNone/>
            </a:pPr>
            <a:r>
              <a:rPr lang="en-US" sz="1200" dirty="0">
                <a:solidFill>
                  <a:srgbClr val="8E8E93"/>
                </a:solidFill>
                <a:latin typeface="Inter" pitchFamily="34" charset="0"/>
                <a:ea typeface="Inter" pitchFamily="34" charset="-122"/>
                <a:cs typeface="Inter" pitchFamily="34" charset="-120"/>
              </a:rPr>
              <a:t>Disaggregation of revenue (Ind AS 115), Expected credit loss (ECL) disclosures on financial assets, Lease disclosures per Ind AS 116 (ROU assets, lease liabilities), Fair value hierarchy disclosures (Level 1/2/3), Business combinations (Ind AS 103)</a:t>
            </a:r>
            <a:endParaRPr lang="en-US" sz="1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601945" y="715367"/>
            <a:ext cx="970434" cy="280988"/>
          </a:xfrm>
          <a:prstGeom prst="roundRect">
            <a:avLst>
              <a:gd name="adj" fmla="val 7345"/>
            </a:avLst>
          </a:prstGeom>
          <a:noFill/>
          <a:ln w="6350">
            <a:solidFill>
              <a:srgbClr val="FFBF00"/>
            </a:solidFill>
            <a:prstDash val="solid"/>
          </a:ln>
        </p:spPr>
      </p:sp>
      <p:sp>
        <p:nvSpPr>
          <p:cNvPr id="3" name="Text 1"/>
          <p:cNvSpPr/>
          <p:nvPr/>
        </p:nvSpPr>
        <p:spPr>
          <a:xfrm>
            <a:off x="711480" y="773311"/>
            <a:ext cx="1360950" cy="165100"/>
          </a:xfrm>
          <a:prstGeom prst="rect">
            <a:avLst/>
          </a:prstGeom>
          <a:noFill/>
          <a:ln/>
        </p:spPr>
        <p:txBody>
          <a:bodyPr wrap="none" lIns="0" tIns="0" rIns="0" bIns="0" rtlCol="0" anchor="t"/>
          <a:lstStyle/>
          <a:p>
            <a:pPr marL="0" indent="0" algn="l">
              <a:lnSpc>
                <a:spcPct val="100000"/>
              </a:lnSpc>
              <a:buNone/>
            </a:pPr>
            <a:r>
              <a:rPr lang="en-US" sz="1050" dirty="0">
                <a:solidFill>
                  <a:srgbClr val="FFBF00"/>
                </a:solidFill>
                <a:latin typeface="Inter" pitchFamily="34" charset="0"/>
                <a:ea typeface="Inter" pitchFamily="34" charset="-122"/>
                <a:cs typeface="Inter" pitchFamily="34" charset="-120"/>
              </a:rPr>
              <a:t>DIVISION III</a:t>
            </a:r>
            <a:endParaRPr lang="en-US" sz="1050" dirty="0"/>
          </a:p>
        </p:txBody>
      </p:sp>
      <p:sp>
        <p:nvSpPr>
          <p:cNvPr id="4" name="Text 2"/>
          <p:cNvSpPr/>
          <p:nvPr/>
        </p:nvSpPr>
        <p:spPr>
          <a:xfrm>
            <a:off x="601945" y="1065113"/>
            <a:ext cx="10901288" cy="544513"/>
          </a:xfrm>
          <a:prstGeom prst="rect">
            <a:avLst/>
          </a:prstGeom>
          <a:noFill/>
          <a:ln/>
        </p:spPr>
        <p:txBody>
          <a:bodyPr wrap="none" lIns="0" tIns="0" rIns="0" bIns="0" rtlCol="0" anchor="t"/>
          <a:lstStyle/>
          <a:p>
            <a:pPr marL="0" indent="0" algn="l">
              <a:lnSpc>
                <a:spcPct val="100000"/>
              </a:lnSpc>
              <a:buNone/>
            </a:pPr>
            <a:r>
              <a:rPr lang="en-US" sz="3550" dirty="0">
                <a:solidFill>
                  <a:srgbClr val="F5F5F5"/>
                </a:solidFill>
                <a:latin typeface="Playfair Display SemiBold" pitchFamily="34" charset="0"/>
                <a:ea typeface="Playfair Display SemiBold" pitchFamily="34" charset="-122"/>
                <a:cs typeface="Playfair Display SemiBold" pitchFamily="34" charset="-120"/>
              </a:rPr>
              <a:t>Division III — NBFCs under Ind AS: Balance Sheet</a:t>
            </a:r>
            <a:endParaRPr lang="en-US" sz="3550" dirty="0"/>
          </a:p>
        </p:txBody>
      </p:sp>
      <p:sp>
        <p:nvSpPr>
          <p:cNvPr id="5" name="Text 3"/>
          <p:cNvSpPr/>
          <p:nvPr/>
        </p:nvSpPr>
        <p:spPr>
          <a:xfrm>
            <a:off x="601945" y="1678384"/>
            <a:ext cx="5089100" cy="272256"/>
          </a:xfrm>
          <a:prstGeom prst="rect">
            <a:avLst/>
          </a:prstGeom>
          <a:noFill/>
          <a:ln/>
        </p:spPr>
        <p:txBody>
          <a:bodyPr wrap="none" lIns="0" tIns="0" rIns="0" bIns="0" rtlCol="0" anchor="t"/>
          <a:lstStyle/>
          <a:p>
            <a:pPr marL="0" indent="0" algn="l">
              <a:lnSpc>
                <a:spcPct val="100000"/>
              </a:lnSpc>
              <a:buNone/>
            </a:pPr>
            <a:r>
              <a:rPr lang="en-US" sz="1750" dirty="0">
                <a:solidFill>
                  <a:srgbClr val="F5F5F5"/>
                </a:solidFill>
                <a:latin typeface="Playfair Display SemiBold" pitchFamily="34" charset="0"/>
                <a:ea typeface="Playfair Display SemiBold" pitchFamily="34" charset="-122"/>
                <a:cs typeface="Playfair Display SemiBold" pitchFamily="34" charset="-120"/>
              </a:rPr>
              <a:t>Sector-Specific Presentation Requirements</a:t>
            </a:r>
            <a:endParaRPr lang="en-US" sz="1750" dirty="0"/>
          </a:p>
        </p:txBody>
      </p:sp>
      <p:sp>
        <p:nvSpPr>
          <p:cNvPr id="6" name="Text 4"/>
          <p:cNvSpPr/>
          <p:nvPr/>
        </p:nvSpPr>
        <p:spPr>
          <a:xfrm>
            <a:off x="601945" y="2380555"/>
            <a:ext cx="4397067" cy="272256"/>
          </a:xfrm>
          <a:prstGeom prst="rect">
            <a:avLst/>
          </a:prstGeom>
          <a:noFill/>
          <a:ln/>
        </p:spPr>
        <p:txBody>
          <a:bodyPr wrap="none" lIns="0" tIns="0" rIns="0" bIns="0" rtlCol="0" anchor="t"/>
          <a:lstStyle/>
          <a:p>
            <a:pPr marL="0" indent="0" algn="l">
              <a:lnSpc>
                <a:spcPct val="100000"/>
              </a:lnSpc>
              <a:buNone/>
            </a:pPr>
            <a:r>
              <a:rPr lang="en-US" sz="1750" dirty="0">
                <a:solidFill>
                  <a:srgbClr val="F5F5F5"/>
                </a:solidFill>
                <a:latin typeface="Playfair Display SemiBold" pitchFamily="34" charset="0"/>
                <a:ea typeface="Playfair Display SemiBold" pitchFamily="34" charset="-122"/>
                <a:cs typeface="Playfair Display SemiBold" pitchFamily="34" charset="-120"/>
              </a:rPr>
              <a:t>Equity &amp; Liabilities — NBFC Specific</a:t>
            </a:r>
            <a:endParaRPr lang="en-US" sz="1750" dirty="0"/>
          </a:p>
        </p:txBody>
      </p:sp>
      <p:sp>
        <p:nvSpPr>
          <p:cNvPr id="7" name="Text 5"/>
          <p:cNvSpPr/>
          <p:nvPr/>
        </p:nvSpPr>
        <p:spPr>
          <a:xfrm>
            <a:off x="601945" y="2824758"/>
            <a:ext cx="5284159" cy="1564184"/>
          </a:xfrm>
          <a:prstGeom prst="rect">
            <a:avLst/>
          </a:prstGeom>
          <a:noFill/>
          <a:ln/>
        </p:spPr>
        <p:txBody>
          <a:bodyPr wrap="square" lIns="0" tIns="0" rIns="0" bIns="0" rtlCol="0" anchor="t">
            <a:normAutofit/>
          </a:bodyPr>
          <a:lstStyle/>
          <a:p>
            <a:pPr marL="342900" indent="-342900" algn="l">
              <a:lnSpc>
                <a:spcPct val="100000"/>
              </a:lnSpc>
              <a:buSzPct val="100000"/>
              <a:buChar char="•"/>
            </a:pPr>
            <a:r>
              <a:rPr lang="en-US" sz="1350" b="1" dirty="0">
                <a:solidFill>
                  <a:srgbClr val="8E8E93"/>
                </a:solidFill>
                <a:latin typeface="Inter" pitchFamily="34" charset="0"/>
                <a:ea typeface="Inter" pitchFamily="34" charset="-122"/>
                <a:cs typeface="Inter" pitchFamily="34" charset="-120"/>
              </a:rPr>
              <a:t>Equity:</a:t>
            </a:r>
            <a:r>
              <a:rPr lang="en-US" sz="1350" dirty="0">
                <a:solidFill>
                  <a:srgbClr val="8E8E93"/>
                </a:solidFill>
                <a:latin typeface="Inter" pitchFamily="34" charset="0"/>
                <a:ea typeface="Inter" pitchFamily="34" charset="-122"/>
                <a:cs typeface="Inter" pitchFamily="34" charset="-120"/>
              </a:rPr>
              <a:t> Equity share capital; Other equity</a:t>
            </a:r>
            <a:endParaRPr lang="en-US" sz="1350" dirty="0"/>
          </a:p>
          <a:p>
            <a:pPr marL="342900" indent="-342900" algn="l">
              <a:lnSpc>
                <a:spcPct val="100000"/>
              </a:lnSpc>
              <a:buSzPct val="100000"/>
              <a:buChar char="•"/>
            </a:pPr>
            <a:r>
              <a:rPr lang="en-US" sz="1350" b="1" dirty="0">
                <a:solidFill>
                  <a:srgbClr val="8E8E93"/>
                </a:solidFill>
                <a:latin typeface="Inter" pitchFamily="34" charset="0"/>
                <a:ea typeface="Inter" pitchFamily="34" charset="-122"/>
                <a:cs typeface="Inter" pitchFamily="34" charset="-120"/>
              </a:rPr>
              <a:t>Financial Liabilities:</a:t>
            </a:r>
            <a:r>
              <a:rPr lang="en-US" sz="1350" dirty="0">
                <a:solidFill>
                  <a:srgbClr val="8E8E93"/>
                </a:solidFill>
                <a:latin typeface="Inter" pitchFamily="34" charset="0"/>
                <a:ea typeface="Inter" pitchFamily="34" charset="-122"/>
                <a:cs typeface="Inter" pitchFamily="34" charset="-120"/>
              </a:rPr>
              <a:t> Derivative financial instruments, Payables (trade payables bifurcated by MSME/others), Debt securities, Borrowings (other than debt securities), Deposits, Subordinated liabilities, Other financial liabilities</a:t>
            </a:r>
            <a:endParaRPr lang="en-US" sz="1350" dirty="0"/>
          </a:p>
          <a:p>
            <a:pPr marL="342900" indent="-342900" algn="l">
              <a:lnSpc>
                <a:spcPct val="100000"/>
              </a:lnSpc>
              <a:buSzPct val="100000"/>
              <a:buChar char="•"/>
            </a:pPr>
            <a:r>
              <a:rPr lang="en-US" sz="1350" b="1" dirty="0">
                <a:solidFill>
                  <a:srgbClr val="8E8E93"/>
                </a:solidFill>
                <a:latin typeface="Inter" pitchFamily="34" charset="0"/>
                <a:ea typeface="Inter" pitchFamily="34" charset="-122"/>
                <a:cs typeface="Inter" pitchFamily="34" charset="-120"/>
              </a:rPr>
              <a:t>Non-Financial Liabilities:</a:t>
            </a:r>
            <a:r>
              <a:rPr lang="en-US" sz="1350" dirty="0">
                <a:solidFill>
                  <a:srgbClr val="8E8E93"/>
                </a:solidFill>
                <a:latin typeface="Inter" pitchFamily="34" charset="0"/>
                <a:ea typeface="Inter" pitchFamily="34" charset="-122"/>
                <a:cs typeface="Inter" pitchFamily="34" charset="-120"/>
              </a:rPr>
              <a:t> Current tax liabilities, Provisions, Deferred tax liabilities, Other non-financial liabilities</a:t>
            </a:r>
            <a:endParaRPr lang="en-US" sz="1350" dirty="0"/>
          </a:p>
        </p:txBody>
      </p:sp>
      <p:sp>
        <p:nvSpPr>
          <p:cNvPr id="8" name="Shape 6"/>
          <p:cNvSpPr/>
          <p:nvPr/>
        </p:nvSpPr>
        <p:spPr>
          <a:xfrm>
            <a:off x="601945" y="4582418"/>
            <a:ext cx="5284159" cy="1014313"/>
          </a:xfrm>
          <a:prstGeom prst="roundRect">
            <a:avLst>
              <a:gd name="adj" fmla="val 2543"/>
            </a:avLst>
          </a:prstGeom>
          <a:solidFill>
            <a:srgbClr val="022349"/>
          </a:solidFill>
          <a:ln/>
        </p:spPr>
      </p:sp>
      <p:pic>
        <p:nvPicPr>
          <p:cNvPr id="9" name="Image 0" descr="preencoded.png"/>
          <p:cNvPicPr>
            <a:picLocks noChangeAspect="1"/>
          </p:cNvPicPr>
          <p:nvPr/>
        </p:nvPicPr>
        <p:blipFill>
          <a:blip r:embed="rId3"/>
          <a:stretch>
            <a:fillRect/>
          </a:stretch>
        </p:blipFill>
        <p:spPr>
          <a:xfrm>
            <a:off x="773887" y="4805561"/>
            <a:ext cx="214902" cy="171946"/>
          </a:xfrm>
          <a:prstGeom prst="rect">
            <a:avLst/>
          </a:prstGeom>
        </p:spPr>
      </p:pic>
      <p:sp>
        <p:nvSpPr>
          <p:cNvPr id="10" name="Text 7"/>
          <p:cNvSpPr/>
          <p:nvPr/>
        </p:nvSpPr>
        <p:spPr>
          <a:xfrm>
            <a:off x="1160731" y="4780161"/>
            <a:ext cx="4553431" cy="618827"/>
          </a:xfrm>
          <a:prstGeom prst="rect">
            <a:avLst/>
          </a:prstGeom>
          <a:noFill/>
          <a:ln/>
        </p:spPr>
        <p:txBody>
          <a:bodyPr wrap="square" lIns="0" tIns="0" rIns="0" bIns="0" rtlCol="0" anchor="t">
            <a:normAutofit/>
          </a:bodyPr>
          <a:lstStyle/>
          <a:p>
            <a:pPr marL="0" indent="0" algn="l">
              <a:lnSpc>
                <a:spcPct val="100000"/>
              </a:lnSpc>
              <a:buNone/>
            </a:pPr>
            <a:r>
              <a:rPr lang="en-US" sz="1350" dirty="0">
                <a:solidFill>
                  <a:srgbClr val="FFFFFF"/>
                </a:solidFill>
                <a:latin typeface="Inter" pitchFamily="34" charset="0"/>
                <a:ea typeface="Inter" pitchFamily="34" charset="-122"/>
                <a:cs typeface="Inter" pitchFamily="34" charset="-120"/>
              </a:rPr>
              <a:t>NBFCs must separately present </a:t>
            </a:r>
            <a:r>
              <a:rPr lang="en-US" sz="1350" b="1" dirty="0">
                <a:solidFill>
                  <a:srgbClr val="FFFFFF"/>
                </a:solidFill>
                <a:latin typeface="Inter" pitchFamily="34" charset="0"/>
                <a:ea typeface="Inter" pitchFamily="34" charset="-122"/>
                <a:cs typeface="Inter" pitchFamily="34" charset="-120"/>
              </a:rPr>
              <a:t>Debt Securities</a:t>
            </a:r>
            <a:r>
              <a:rPr lang="en-US" sz="1350" dirty="0">
                <a:solidFill>
                  <a:srgbClr val="FFFFFF"/>
                </a:solidFill>
                <a:latin typeface="Inter" pitchFamily="34" charset="0"/>
                <a:ea typeface="Inter" pitchFamily="34" charset="-122"/>
                <a:cs typeface="Inter" pitchFamily="34" charset="-120"/>
              </a:rPr>
              <a:t> from </a:t>
            </a:r>
            <a:r>
              <a:rPr lang="en-US" sz="1350" b="1" dirty="0">
                <a:solidFill>
                  <a:srgbClr val="FFFFFF"/>
                </a:solidFill>
                <a:latin typeface="Inter" pitchFamily="34" charset="0"/>
                <a:ea typeface="Inter" pitchFamily="34" charset="-122"/>
                <a:cs typeface="Inter" pitchFamily="34" charset="-120"/>
              </a:rPr>
              <a:t>Borrowings</a:t>
            </a:r>
            <a:r>
              <a:rPr lang="en-US" sz="1350" dirty="0">
                <a:solidFill>
                  <a:srgbClr val="FFFFFF"/>
                </a:solidFill>
                <a:latin typeface="Inter" pitchFamily="34" charset="0"/>
                <a:ea typeface="Inter" pitchFamily="34" charset="-122"/>
                <a:cs typeface="Inter" pitchFamily="34" charset="-120"/>
              </a:rPr>
              <a:t> — a critical distinction not applicable to other companies.</a:t>
            </a:r>
            <a:endParaRPr lang="en-US" sz="1350" dirty="0"/>
          </a:p>
        </p:txBody>
      </p:sp>
      <p:sp>
        <p:nvSpPr>
          <p:cNvPr id="11" name="Text 8"/>
          <p:cNvSpPr/>
          <p:nvPr/>
        </p:nvSpPr>
        <p:spPr>
          <a:xfrm>
            <a:off x="6311941" y="2380555"/>
            <a:ext cx="3046039" cy="272256"/>
          </a:xfrm>
          <a:prstGeom prst="rect">
            <a:avLst/>
          </a:prstGeom>
          <a:noFill/>
          <a:ln/>
        </p:spPr>
        <p:txBody>
          <a:bodyPr wrap="none" lIns="0" tIns="0" rIns="0" bIns="0" rtlCol="0" anchor="t"/>
          <a:lstStyle/>
          <a:p>
            <a:pPr marL="0" indent="0" algn="l">
              <a:lnSpc>
                <a:spcPct val="100000"/>
              </a:lnSpc>
              <a:buNone/>
            </a:pPr>
            <a:r>
              <a:rPr lang="en-US" sz="1750" dirty="0">
                <a:solidFill>
                  <a:srgbClr val="F5F5F5"/>
                </a:solidFill>
                <a:latin typeface="Playfair Display SemiBold" pitchFamily="34" charset="0"/>
                <a:ea typeface="Playfair Display SemiBold" pitchFamily="34" charset="-122"/>
                <a:cs typeface="Playfair Display SemiBold" pitchFamily="34" charset="-120"/>
              </a:rPr>
              <a:t>Assets — NBFC Specific</a:t>
            </a:r>
            <a:endParaRPr lang="en-US" sz="1750" dirty="0"/>
          </a:p>
        </p:txBody>
      </p:sp>
      <p:sp>
        <p:nvSpPr>
          <p:cNvPr id="12" name="Text 9"/>
          <p:cNvSpPr/>
          <p:nvPr/>
        </p:nvSpPr>
        <p:spPr>
          <a:xfrm>
            <a:off x="6311941" y="2824758"/>
            <a:ext cx="5284159" cy="1710333"/>
          </a:xfrm>
          <a:prstGeom prst="rect">
            <a:avLst/>
          </a:prstGeom>
          <a:noFill/>
          <a:ln/>
        </p:spPr>
        <p:txBody>
          <a:bodyPr wrap="square" lIns="0" tIns="0" rIns="0" bIns="0" rtlCol="0" anchor="t">
            <a:normAutofit/>
          </a:bodyPr>
          <a:lstStyle/>
          <a:p>
            <a:pPr marL="342900" indent="-342900" algn="l">
              <a:lnSpc>
                <a:spcPct val="100000"/>
              </a:lnSpc>
              <a:buSzPct val="100000"/>
              <a:buChar char="•"/>
            </a:pPr>
            <a:r>
              <a:rPr lang="en-US" sz="1350" b="1" dirty="0">
                <a:solidFill>
                  <a:srgbClr val="8E8E93"/>
                </a:solidFill>
                <a:latin typeface="Inter" pitchFamily="34" charset="0"/>
                <a:ea typeface="Inter" pitchFamily="34" charset="-122"/>
                <a:cs typeface="Inter" pitchFamily="34" charset="-120"/>
              </a:rPr>
              <a:t>Financial Assets:</a:t>
            </a:r>
            <a:r>
              <a:rPr lang="en-US" sz="1350" dirty="0">
                <a:solidFill>
                  <a:srgbClr val="8E8E93"/>
                </a:solidFill>
                <a:latin typeface="Inter" pitchFamily="34" charset="0"/>
                <a:ea typeface="Inter" pitchFamily="34" charset="-122"/>
                <a:cs typeface="Inter" pitchFamily="34" charset="-120"/>
              </a:rPr>
              <a:t> Cash and cash equivalents, Bank balances other than above, Derivative financial instruments, Receivables (trade receivables), Loans, Investments, Other financial assets</a:t>
            </a:r>
            <a:endParaRPr lang="en-US" sz="1350" dirty="0"/>
          </a:p>
          <a:p>
            <a:pPr marL="342900" indent="-342900" algn="l">
              <a:lnSpc>
                <a:spcPct val="100000"/>
              </a:lnSpc>
              <a:buSzPct val="100000"/>
              <a:buChar char="•"/>
            </a:pPr>
            <a:r>
              <a:rPr lang="en-US" sz="1350" b="1" dirty="0">
                <a:solidFill>
                  <a:srgbClr val="8E8E93"/>
                </a:solidFill>
                <a:latin typeface="Inter" pitchFamily="34" charset="0"/>
                <a:ea typeface="Inter" pitchFamily="34" charset="-122"/>
                <a:cs typeface="Inter" pitchFamily="34" charset="-120"/>
              </a:rPr>
              <a:t>Non-Financial Assets:</a:t>
            </a:r>
            <a:r>
              <a:rPr lang="en-US" sz="1350" dirty="0">
                <a:solidFill>
                  <a:srgbClr val="8E8E93"/>
                </a:solidFill>
                <a:latin typeface="Inter" pitchFamily="34" charset="0"/>
                <a:ea typeface="Inter" pitchFamily="34" charset="-122"/>
                <a:cs typeface="Inter" pitchFamily="34" charset="-120"/>
              </a:rPr>
              <a:t> Inventories, Current tax assets, Deferred tax assets, PPE, Capital work-in-progress, Goodwill, Other intangible assets, Right-of-use assets, Other non-financial assets</a:t>
            </a:r>
            <a:endParaRPr lang="en-US" sz="1350" dirty="0"/>
          </a:p>
        </p:txBody>
      </p:sp>
      <p:sp>
        <p:nvSpPr>
          <p:cNvPr id="13" name="Shape 10"/>
          <p:cNvSpPr/>
          <p:nvPr/>
        </p:nvSpPr>
        <p:spPr>
          <a:xfrm>
            <a:off x="6311941" y="4728567"/>
            <a:ext cx="5284159" cy="1220589"/>
          </a:xfrm>
          <a:prstGeom prst="roundRect">
            <a:avLst>
              <a:gd name="adj" fmla="val 2114"/>
            </a:avLst>
          </a:prstGeom>
          <a:solidFill>
            <a:srgbClr val="4B3F02"/>
          </a:solidFill>
          <a:ln/>
        </p:spPr>
      </p:sp>
      <p:pic>
        <p:nvPicPr>
          <p:cNvPr id="14" name="Image 1" descr="preencoded.png"/>
          <p:cNvPicPr>
            <a:picLocks noChangeAspect="1"/>
          </p:cNvPicPr>
          <p:nvPr/>
        </p:nvPicPr>
        <p:blipFill>
          <a:blip r:embed="rId4"/>
          <a:stretch>
            <a:fillRect/>
          </a:stretch>
        </p:blipFill>
        <p:spPr>
          <a:xfrm>
            <a:off x="6483882" y="4951710"/>
            <a:ext cx="214902" cy="171946"/>
          </a:xfrm>
          <a:prstGeom prst="rect">
            <a:avLst/>
          </a:prstGeom>
        </p:spPr>
      </p:pic>
      <p:sp>
        <p:nvSpPr>
          <p:cNvPr id="15" name="Text 11"/>
          <p:cNvSpPr/>
          <p:nvPr/>
        </p:nvSpPr>
        <p:spPr>
          <a:xfrm>
            <a:off x="6870727" y="4926310"/>
            <a:ext cx="4553431" cy="825103"/>
          </a:xfrm>
          <a:prstGeom prst="rect">
            <a:avLst/>
          </a:prstGeom>
          <a:noFill/>
          <a:ln/>
        </p:spPr>
        <p:txBody>
          <a:bodyPr wrap="square" lIns="0" tIns="0" rIns="0" bIns="0" rtlCol="0" anchor="t">
            <a:normAutofit/>
          </a:bodyPr>
          <a:lstStyle/>
          <a:p>
            <a:pPr marL="0" indent="0" algn="l">
              <a:lnSpc>
                <a:spcPct val="100000"/>
              </a:lnSpc>
              <a:buNone/>
            </a:pPr>
            <a:r>
              <a:rPr lang="en-US" sz="1350" dirty="0">
                <a:solidFill>
                  <a:srgbClr val="FFFFFF"/>
                </a:solidFill>
                <a:latin typeface="Inter" pitchFamily="34" charset="0"/>
                <a:ea typeface="Inter" pitchFamily="34" charset="-122"/>
                <a:cs typeface="Inter" pitchFamily="34" charset="-120"/>
              </a:rPr>
              <a:t>Loans must be classified as: </a:t>
            </a:r>
            <a:r>
              <a:rPr lang="en-US" sz="1350" b="1" dirty="0">
                <a:solidFill>
                  <a:srgbClr val="FFFFFF"/>
                </a:solidFill>
                <a:latin typeface="Inter" pitchFamily="34" charset="0"/>
                <a:ea typeface="Inter" pitchFamily="34" charset="-122"/>
                <a:cs typeface="Inter" pitchFamily="34" charset="-120"/>
              </a:rPr>
              <a:t>Stage 1, Stage 2, Stage 3</a:t>
            </a:r>
            <a:r>
              <a:rPr lang="en-US" sz="1350" dirty="0">
                <a:solidFill>
                  <a:srgbClr val="FFFFFF"/>
                </a:solidFill>
                <a:latin typeface="Inter" pitchFamily="34" charset="0"/>
                <a:ea typeface="Inter" pitchFamily="34" charset="-122"/>
                <a:cs typeface="Inter" pitchFamily="34" charset="-120"/>
              </a:rPr>
              <a:t> (per ECL framework of RBI) with gross carrying amount, ECL provision, and net carrying amount disclosed separately.</a:t>
            </a:r>
            <a:endParaRPr lang="en-US" sz="13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1975396" y="495300"/>
            <a:ext cx="731323" cy="198438"/>
          </a:xfrm>
          <a:prstGeom prst="roundRect">
            <a:avLst>
              <a:gd name="adj" fmla="val 7800"/>
            </a:avLst>
          </a:prstGeom>
          <a:noFill/>
          <a:ln w="6350">
            <a:solidFill>
              <a:srgbClr val="FFBF00"/>
            </a:solidFill>
            <a:prstDash val="solid"/>
          </a:ln>
        </p:spPr>
      </p:sp>
      <p:sp>
        <p:nvSpPr>
          <p:cNvPr id="3" name="Text 1"/>
          <p:cNvSpPr/>
          <p:nvPr/>
        </p:nvSpPr>
        <p:spPr>
          <a:xfrm>
            <a:off x="2059134" y="540345"/>
            <a:ext cx="1173431" cy="108347"/>
          </a:xfrm>
          <a:prstGeom prst="rect">
            <a:avLst/>
          </a:prstGeom>
          <a:noFill/>
          <a:ln/>
        </p:spPr>
        <p:txBody>
          <a:bodyPr wrap="none" lIns="0" tIns="0" rIns="0" bIns="0" rtlCol="0" anchor="t"/>
          <a:lstStyle/>
          <a:p>
            <a:pPr marL="0" indent="0" algn="l">
              <a:lnSpc>
                <a:spcPct val="87000"/>
              </a:lnSpc>
              <a:buNone/>
            </a:pPr>
            <a:r>
              <a:rPr lang="en-US" sz="800" dirty="0">
                <a:solidFill>
                  <a:srgbClr val="FFBF00"/>
                </a:solidFill>
                <a:latin typeface="Inter" pitchFamily="34" charset="0"/>
                <a:ea typeface="Inter" pitchFamily="34" charset="-122"/>
                <a:cs typeface="Inter" pitchFamily="34" charset="-120"/>
              </a:rPr>
              <a:t>DIVISION III</a:t>
            </a:r>
            <a:endParaRPr lang="en-US" sz="800" dirty="0"/>
          </a:p>
        </p:txBody>
      </p:sp>
      <p:sp>
        <p:nvSpPr>
          <p:cNvPr id="4" name="Text 2"/>
          <p:cNvSpPr/>
          <p:nvPr/>
        </p:nvSpPr>
        <p:spPr>
          <a:xfrm>
            <a:off x="1975396" y="732433"/>
            <a:ext cx="8240804" cy="816967"/>
          </a:xfrm>
          <a:prstGeom prst="rect">
            <a:avLst/>
          </a:prstGeom>
          <a:noFill/>
          <a:ln/>
        </p:spPr>
        <p:txBody>
          <a:bodyPr wrap="square" lIns="0" tIns="0" rIns="0" bIns="0" rtlCol="0" anchor="t">
            <a:normAutofit/>
          </a:bodyPr>
          <a:lstStyle/>
          <a:p>
            <a:pPr marL="0" indent="0" algn="l">
              <a:lnSpc>
                <a:spcPct val="100000"/>
              </a:lnSpc>
              <a:buNone/>
            </a:pPr>
            <a:r>
              <a:rPr lang="en-US" sz="2650" dirty="0">
                <a:solidFill>
                  <a:srgbClr val="F5F5F5"/>
                </a:solidFill>
                <a:latin typeface="Playfair Display SemiBold" pitchFamily="34" charset="0"/>
                <a:ea typeface="Playfair Display SemiBold" pitchFamily="34" charset="-122"/>
                <a:cs typeface="Playfair Display SemiBold" pitchFamily="34" charset="-120"/>
              </a:rPr>
              <a:t>Division III — NBFCs: Income Statement &amp; Key Disclosures</a:t>
            </a:r>
            <a:endParaRPr lang="en-US" sz="2650" dirty="0"/>
          </a:p>
        </p:txBody>
      </p:sp>
      <p:sp>
        <p:nvSpPr>
          <p:cNvPr id="5" name="Text 3"/>
          <p:cNvSpPr/>
          <p:nvPr/>
        </p:nvSpPr>
        <p:spPr>
          <a:xfrm>
            <a:off x="1975396" y="1791196"/>
            <a:ext cx="3953371" cy="204192"/>
          </a:xfrm>
          <a:prstGeom prst="rect">
            <a:avLst/>
          </a:prstGeom>
          <a:noFill/>
          <a:ln/>
        </p:spPr>
        <p:txBody>
          <a:bodyPr wrap="none" lIns="0" tIns="0" rIns="0" bIns="0" rtlCol="0" anchor="t"/>
          <a:lstStyle/>
          <a:p>
            <a:pPr marL="0" indent="0" algn="l">
              <a:lnSpc>
                <a:spcPct val="100000"/>
              </a:lnSpc>
              <a:buNone/>
            </a:pPr>
            <a:r>
              <a:rPr lang="en-US" sz="1300" dirty="0">
                <a:solidFill>
                  <a:srgbClr val="F5F5F5"/>
                </a:solidFill>
                <a:latin typeface="Playfair Display SemiBold" pitchFamily="34" charset="0"/>
                <a:ea typeface="Playfair Display SemiBold" pitchFamily="34" charset="-122"/>
                <a:cs typeface="Playfair Display SemiBold" pitchFamily="34" charset="-120"/>
              </a:rPr>
              <a:t>Statement of Profit &amp; Loss — NBFC Format</a:t>
            </a:r>
            <a:endParaRPr lang="en-US" sz="1300" dirty="0"/>
          </a:p>
        </p:txBody>
      </p:sp>
      <p:sp>
        <p:nvSpPr>
          <p:cNvPr id="6" name="Text 4"/>
          <p:cNvSpPr/>
          <p:nvPr/>
        </p:nvSpPr>
        <p:spPr>
          <a:xfrm>
            <a:off x="1975396" y="2104132"/>
            <a:ext cx="257962" cy="154781"/>
          </a:xfrm>
          <a:prstGeom prst="rect">
            <a:avLst/>
          </a:prstGeom>
          <a:noFill/>
          <a:ln/>
        </p:spPr>
        <p:txBody>
          <a:bodyPr wrap="none" lIns="0" tIns="0" rIns="0" bIns="0" rtlCol="0" anchor="ctr"/>
          <a:lstStyle/>
          <a:p>
            <a:pPr marL="0" indent="0" algn="l">
              <a:lnSpc>
                <a:spcPct val="100000"/>
              </a:lnSpc>
              <a:buNone/>
            </a:pPr>
            <a:r>
              <a:rPr lang="en-US" sz="1000" dirty="0">
                <a:solidFill>
                  <a:srgbClr val="8E8E93"/>
                </a:solidFill>
                <a:latin typeface="Playfair Display Light" pitchFamily="34" charset="0"/>
                <a:ea typeface="Playfair Display Light" pitchFamily="34" charset="-122"/>
                <a:cs typeface="Playfair Display Light" pitchFamily="34" charset="-120"/>
              </a:rPr>
              <a:t>01</a:t>
            </a:r>
            <a:endParaRPr lang="en-US" sz="1000" dirty="0"/>
          </a:p>
        </p:txBody>
      </p:sp>
      <p:sp>
        <p:nvSpPr>
          <p:cNvPr id="7" name="Shape 5"/>
          <p:cNvSpPr/>
          <p:nvPr/>
        </p:nvSpPr>
        <p:spPr>
          <a:xfrm>
            <a:off x="1975396" y="2297906"/>
            <a:ext cx="3962995" cy="19050"/>
          </a:xfrm>
          <a:prstGeom prst="rect">
            <a:avLst/>
          </a:prstGeom>
          <a:solidFill>
            <a:srgbClr val="F5F5F5"/>
          </a:solidFill>
          <a:ln/>
        </p:spPr>
      </p:sp>
      <p:sp>
        <p:nvSpPr>
          <p:cNvPr id="8" name="Text 6"/>
          <p:cNvSpPr/>
          <p:nvPr/>
        </p:nvSpPr>
        <p:spPr>
          <a:xfrm>
            <a:off x="1975396" y="2400498"/>
            <a:ext cx="1994247" cy="204192"/>
          </a:xfrm>
          <a:prstGeom prst="rect">
            <a:avLst/>
          </a:prstGeom>
          <a:noFill/>
          <a:ln/>
        </p:spPr>
        <p:txBody>
          <a:bodyPr wrap="none" lIns="0" tIns="0" rIns="0" bIns="0" rtlCol="0" anchor="t"/>
          <a:lstStyle/>
          <a:p>
            <a:pPr marL="0" indent="0" algn="l">
              <a:lnSpc>
                <a:spcPct val="100000"/>
              </a:lnSpc>
              <a:buNone/>
            </a:pPr>
            <a:r>
              <a:rPr lang="en-US" sz="1300" dirty="0">
                <a:solidFill>
                  <a:srgbClr val="8E8E93"/>
                </a:solidFill>
                <a:latin typeface="Playfair Display SemiBold" pitchFamily="34" charset="0"/>
                <a:ea typeface="Playfair Display SemiBold" pitchFamily="34" charset="-122"/>
                <a:cs typeface="Playfair Display SemiBold" pitchFamily="34" charset="-120"/>
              </a:rPr>
              <a:t>Revenue from Operations</a:t>
            </a:r>
            <a:endParaRPr lang="en-US" sz="1300" dirty="0"/>
          </a:p>
        </p:txBody>
      </p:sp>
      <p:sp>
        <p:nvSpPr>
          <p:cNvPr id="9" name="Text 7"/>
          <p:cNvSpPr/>
          <p:nvPr/>
        </p:nvSpPr>
        <p:spPr>
          <a:xfrm>
            <a:off x="1975396" y="2701429"/>
            <a:ext cx="3962995" cy="406301"/>
          </a:xfrm>
          <a:prstGeom prst="rect">
            <a:avLst/>
          </a:prstGeom>
          <a:noFill/>
          <a:ln/>
        </p:spPr>
        <p:txBody>
          <a:bodyPr wrap="square" lIns="0" tIns="0" rIns="0" bIns="0" rtlCol="0" anchor="t">
            <a:normAutofit/>
          </a:bodyPr>
          <a:lstStyle/>
          <a:p>
            <a:pPr marL="0" indent="0" algn="l">
              <a:lnSpc>
                <a:spcPct val="88000"/>
              </a:lnSpc>
              <a:buNone/>
            </a:pPr>
            <a:r>
              <a:rPr lang="en-US" sz="1000" dirty="0">
                <a:solidFill>
                  <a:srgbClr val="8E8E93"/>
                </a:solidFill>
                <a:latin typeface="Inter" pitchFamily="34" charset="0"/>
                <a:ea typeface="Inter" pitchFamily="34" charset="-122"/>
                <a:cs typeface="Inter" pitchFamily="34" charset="-120"/>
              </a:rPr>
              <a:t>Interest income, Dividend income, Rental income, Fees &amp; commission income, Net gain on fair value changes, Net gain on derecognition of financial instruments</a:t>
            </a:r>
            <a:endParaRPr lang="en-US" sz="1000" dirty="0"/>
          </a:p>
        </p:txBody>
      </p:sp>
      <p:sp>
        <p:nvSpPr>
          <p:cNvPr id="10" name="Text 8"/>
          <p:cNvSpPr/>
          <p:nvPr/>
        </p:nvSpPr>
        <p:spPr>
          <a:xfrm>
            <a:off x="1975396" y="3301206"/>
            <a:ext cx="257962" cy="154781"/>
          </a:xfrm>
          <a:prstGeom prst="rect">
            <a:avLst/>
          </a:prstGeom>
          <a:noFill/>
          <a:ln/>
        </p:spPr>
        <p:txBody>
          <a:bodyPr wrap="none" lIns="0" tIns="0" rIns="0" bIns="0" rtlCol="0" anchor="ctr"/>
          <a:lstStyle/>
          <a:p>
            <a:pPr marL="0" indent="0" algn="l">
              <a:lnSpc>
                <a:spcPct val="100000"/>
              </a:lnSpc>
              <a:buNone/>
            </a:pPr>
            <a:r>
              <a:rPr lang="en-US" sz="1000" dirty="0">
                <a:solidFill>
                  <a:srgbClr val="8E8E93"/>
                </a:solidFill>
                <a:latin typeface="Playfair Display Light" pitchFamily="34" charset="0"/>
                <a:ea typeface="Playfair Display Light" pitchFamily="34" charset="-122"/>
                <a:cs typeface="Playfair Display Light" pitchFamily="34" charset="-120"/>
              </a:rPr>
              <a:t>02</a:t>
            </a:r>
            <a:endParaRPr lang="en-US" sz="1000" dirty="0"/>
          </a:p>
        </p:txBody>
      </p:sp>
      <p:sp>
        <p:nvSpPr>
          <p:cNvPr id="11" name="Shape 9"/>
          <p:cNvSpPr/>
          <p:nvPr/>
        </p:nvSpPr>
        <p:spPr>
          <a:xfrm>
            <a:off x="1975396" y="3494980"/>
            <a:ext cx="3962995" cy="19050"/>
          </a:xfrm>
          <a:prstGeom prst="rect">
            <a:avLst/>
          </a:prstGeom>
          <a:solidFill>
            <a:srgbClr val="8E8E93"/>
          </a:solidFill>
          <a:ln/>
        </p:spPr>
      </p:sp>
      <p:sp>
        <p:nvSpPr>
          <p:cNvPr id="12" name="Text 10"/>
          <p:cNvSpPr/>
          <p:nvPr/>
        </p:nvSpPr>
        <p:spPr>
          <a:xfrm>
            <a:off x="1975396" y="3597573"/>
            <a:ext cx="1701857" cy="204192"/>
          </a:xfrm>
          <a:prstGeom prst="rect">
            <a:avLst/>
          </a:prstGeom>
          <a:noFill/>
          <a:ln/>
        </p:spPr>
        <p:txBody>
          <a:bodyPr wrap="none" lIns="0" tIns="0" rIns="0" bIns="0" rtlCol="0" anchor="t"/>
          <a:lstStyle/>
          <a:p>
            <a:pPr marL="0" indent="0" algn="l">
              <a:lnSpc>
                <a:spcPct val="100000"/>
              </a:lnSpc>
              <a:buNone/>
            </a:pPr>
            <a:r>
              <a:rPr lang="en-US" sz="1300" dirty="0">
                <a:solidFill>
                  <a:srgbClr val="8E8E93"/>
                </a:solidFill>
                <a:latin typeface="Playfair Display SemiBold" pitchFamily="34" charset="0"/>
                <a:ea typeface="Playfair Display SemiBold" pitchFamily="34" charset="-122"/>
                <a:cs typeface="Playfair Display SemiBold" pitchFamily="34" charset="-120"/>
              </a:rPr>
              <a:t>Other Income</a:t>
            </a:r>
            <a:endParaRPr lang="en-US" sz="1300" dirty="0"/>
          </a:p>
        </p:txBody>
      </p:sp>
      <p:sp>
        <p:nvSpPr>
          <p:cNvPr id="13" name="Text 11"/>
          <p:cNvSpPr/>
          <p:nvPr/>
        </p:nvSpPr>
        <p:spPr>
          <a:xfrm>
            <a:off x="1975396" y="3898503"/>
            <a:ext cx="3962995" cy="135434"/>
          </a:xfrm>
          <a:prstGeom prst="rect">
            <a:avLst/>
          </a:prstGeom>
          <a:noFill/>
          <a:ln/>
        </p:spPr>
        <p:txBody>
          <a:bodyPr wrap="none" lIns="0" tIns="0" rIns="0" bIns="0" rtlCol="0" anchor="t"/>
          <a:lstStyle/>
          <a:p>
            <a:pPr marL="0" indent="0" algn="l">
              <a:lnSpc>
                <a:spcPct val="88000"/>
              </a:lnSpc>
              <a:buNone/>
            </a:pPr>
            <a:r>
              <a:rPr lang="en-US" sz="1000" dirty="0">
                <a:solidFill>
                  <a:srgbClr val="8E8E93"/>
                </a:solidFill>
                <a:latin typeface="Inter" pitchFamily="34" charset="0"/>
                <a:ea typeface="Inter" pitchFamily="34" charset="-122"/>
                <a:cs typeface="Inter" pitchFamily="34" charset="-120"/>
              </a:rPr>
              <a:t>Non-operating income not classified above</a:t>
            </a:r>
            <a:endParaRPr lang="en-US" sz="1000" dirty="0"/>
          </a:p>
        </p:txBody>
      </p:sp>
      <p:sp>
        <p:nvSpPr>
          <p:cNvPr id="14" name="Text 12"/>
          <p:cNvSpPr/>
          <p:nvPr/>
        </p:nvSpPr>
        <p:spPr>
          <a:xfrm>
            <a:off x="1975396" y="4227413"/>
            <a:ext cx="257962" cy="154781"/>
          </a:xfrm>
          <a:prstGeom prst="rect">
            <a:avLst/>
          </a:prstGeom>
          <a:noFill/>
          <a:ln/>
        </p:spPr>
        <p:txBody>
          <a:bodyPr wrap="none" lIns="0" tIns="0" rIns="0" bIns="0" rtlCol="0" anchor="ctr"/>
          <a:lstStyle/>
          <a:p>
            <a:pPr marL="0" indent="0" algn="l">
              <a:lnSpc>
                <a:spcPct val="100000"/>
              </a:lnSpc>
              <a:buNone/>
            </a:pPr>
            <a:r>
              <a:rPr lang="en-US" sz="1000" dirty="0">
                <a:solidFill>
                  <a:srgbClr val="8E8E93"/>
                </a:solidFill>
                <a:latin typeface="Playfair Display Light" pitchFamily="34" charset="0"/>
                <a:ea typeface="Playfair Display Light" pitchFamily="34" charset="-122"/>
                <a:cs typeface="Playfair Display Light" pitchFamily="34" charset="-120"/>
              </a:rPr>
              <a:t>03</a:t>
            </a:r>
            <a:endParaRPr lang="en-US" sz="1000" dirty="0"/>
          </a:p>
        </p:txBody>
      </p:sp>
      <p:sp>
        <p:nvSpPr>
          <p:cNvPr id="15" name="Shape 13"/>
          <p:cNvSpPr/>
          <p:nvPr/>
        </p:nvSpPr>
        <p:spPr>
          <a:xfrm>
            <a:off x="1975396" y="4421188"/>
            <a:ext cx="3962995" cy="19050"/>
          </a:xfrm>
          <a:prstGeom prst="rect">
            <a:avLst/>
          </a:prstGeom>
          <a:solidFill>
            <a:srgbClr val="FFBF00"/>
          </a:solidFill>
          <a:ln/>
        </p:spPr>
      </p:sp>
      <p:sp>
        <p:nvSpPr>
          <p:cNvPr id="16" name="Text 14"/>
          <p:cNvSpPr/>
          <p:nvPr/>
        </p:nvSpPr>
        <p:spPr>
          <a:xfrm>
            <a:off x="1975396" y="4523780"/>
            <a:ext cx="1701857" cy="204192"/>
          </a:xfrm>
          <a:prstGeom prst="rect">
            <a:avLst/>
          </a:prstGeom>
          <a:noFill/>
          <a:ln/>
        </p:spPr>
        <p:txBody>
          <a:bodyPr wrap="none" lIns="0" tIns="0" rIns="0" bIns="0" rtlCol="0" anchor="t"/>
          <a:lstStyle/>
          <a:p>
            <a:pPr marL="0" indent="0" algn="l">
              <a:lnSpc>
                <a:spcPct val="100000"/>
              </a:lnSpc>
              <a:buNone/>
            </a:pPr>
            <a:r>
              <a:rPr lang="en-US" sz="1300" dirty="0">
                <a:solidFill>
                  <a:srgbClr val="8E8E93"/>
                </a:solidFill>
                <a:latin typeface="Playfair Display SemiBold" pitchFamily="34" charset="0"/>
                <a:ea typeface="Playfair Display SemiBold" pitchFamily="34" charset="-122"/>
                <a:cs typeface="Playfair Display SemiBold" pitchFamily="34" charset="-120"/>
              </a:rPr>
              <a:t>Expenses</a:t>
            </a:r>
            <a:endParaRPr lang="en-US" sz="1300" dirty="0"/>
          </a:p>
        </p:txBody>
      </p:sp>
      <p:sp>
        <p:nvSpPr>
          <p:cNvPr id="17" name="Text 15"/>
          <p:cNvSpPr/>
          <p:nvPr/>
        </p:nvSpPr>
        <p:spPr>
          <a:xfrm>
            <a:off x="1975396" y="4824710"/>
            <a:ext cx="3962995" cy="406301"/>
          </a:xfrm>
          <a:prstGeom prst="rect">
            <a:avLst/>
          </a:prstGeom>
          <a:noFill/>
          <a:ln/>
        </p:spPr>
        <p:txBody>
          <a:bodyPr wrap="square" lIns="0" tIns="0" rIns="0" bIns="0" rtlCol="0" anchor="t">
            <a:normAutofit/>
          </a:bodyPr>
          <a:lstStyle/>
          <a:p>
            <a:pPr marL="0" indent="0" algn="l">
              <a:lnSpc>
                <a:spcPct val="88000"/>
              </a:lnSpc>
              <a:buNone/>
            </a:pPr>
            <a:r>
              <a:rPr lang="en-US" sz="1000" dirty="0">
                <a:solidFill>
                  <a:srgbClr val="8E8E93"/>
                </a:solidFill>
                <a:latin typeface="Inter" pitchFamily="34" charset="0"/>
                <a:ea typeface="Inter" pitchFamily="34" charset="-122"/>
                <a:cs typeface="Inter" pitchFamily="34" charset="-120"/>
              </a:rPr>
              <a:t>Finance costs, Impairment on financial instruments (ECL provisions — a critical line item unique to NBFCs), Employee benefit expenses, Depreciation, Other expenses</a:t>
            </a:r>
            <a:endParaRPr lang="en-US" sz="1000" dirty="0"/>
          </a:p>
        </p:txBody>
      </p:sp>
      <p:sp>
        <p:nvSpPr>
          <p:cNvPr id="18" name="Text 16"/>
          <p:cNvSpPr/>
          <p:nvPr/>
        </p:nvSpPr>
        <p:spPr>
          <a:xfrm>
            <a:off x="1975396" y="5424488"/>
            <a:ext cx="257962" cy="154781"/>
          </a:xfrm>
          <a:prstGeom prst="rect">
            <a:avLst/>
          </a:prstGeom>
          <a:noFill/>
          <a:ln/>
        </p:spPr>
        <p:txBody>
          <a:bodyPr wrap="none" lIns="0" tIns="0" rIns="0" bIns="0" rtlCol="0" anchor="ctr"/>
          <a:lstStyle/>
          <a:p>
            <a:pPr marL="0" indent="0" algn="l">
              <a:lnSpc>
                <a:spcPct val="100000"/>
              </a:lnSpc>
              <a:buNone/>
            </a:pPr>
            <a:r>
              <a:rPr lang="en-US" sz="1000" dirty="0">
                <a:solidFill>
                  <a:srgbClr val="8E8E93"/>
                </a:solidFill>
                <a:latin typeface="Playfair Display Light" pitchFamily="34" charset="0"/>
                <a:ea typeface="Playfair Display Light" pitchFamily="34" charset="-122"/>
                <a:cs typeface="Playfair Display Light" pitchFamily="34" charset="-120"/>
              </a:rPr>
              <a:t>04</a:t>
            </a:r>
            <a:endParaRPr lang="en-US" sz="1000" dirty="0"/>
          </a:p>
        </p:txBody>
      </p:sp>
      <p:sp>
        <p:nvSpPr>
          <p:cNvPr id="19" name="Shape 17"/>
          <p:cNvSpPr/>
          <p:nvPr/>
        </p:nvSpPr>
        <p:spPr>
          <a:xfrm>
            <a:off x="1975396" y="5618262"/>
            <a:ext cx="3962995" cy="19050"/>
          </a:xfrm>
          <a:prstGeom prst="rect">
            <a:avLst/>
          </a:prstGeom>
          <a:solidFill>
            <a:srgbClr val="B11226"/>
          </a:solidFill>
          <a:ln/>
        </p:spPr>
      </p:sp>
      <p:sp>
        <p:nvSpPr>
          <p:cNvPr id="20" name="Text 18"/>
          <p:cNvSpPr/>
          <p:nvPr/>
        </p:nvSpPr>
        <p:spPr>
          <a:xfrm>
            <a:off x="1975396" y="5720854"/>
            <a:ext cx="2338031" cy="204192"/>
          </a:xfrm>
          <a:prstGeom prst="rect">
            <a:avLst/>
          </a:prstGeom>
          <a:noFill/>
          <a:ln/>
        </p:spPr>
        <p:txBody>
          <a:bodyPr wrap="none" lIns="0" tIns="0" rIns="0" bIns="0" rtlCol="0" anchor="t"/>
          <a:lstStyle/>
          <a:p>
            <a:pPr marL="0" indent="0" algn="l">
              <a:lnSpc>
                <a:spcPct val="100000"/>
              </a:lnSpc>
              <a:buNone/>
            </a:pPr>
            <a:r>
              <a:rPr lang="en-US" sz="1300" dirty="0">
                <a:solidFill>
                  <a:srgbClr val="8E8E93"/>
                </a:solidFill>
                <a:latin typeface="Playfair Display SemiBold" pitchFamily="34" charset="0"/>
                <a:ea typeface="Playfair Display SemiBold" pitchFamily="34" charset="-122"/>
                <a:cs typeface="Playfair Display SemiBold" pitchFamily="34" charset="-120"/>
              </a:rPr>
              <a:t>Other Comprehensive Income</a:t>
            </a:r>
            <a:endParaRPr lang="en-US" sz="1300" dirty="0"/>
          </a:p>
        </p:txBody>
      </p:sp>
      <p:sp>
        <p:nvSpPr>
          <p:cNvPr id="21" name="Text 19"/>
          <p:cNvSpPr/>
          <p:nvPr/>
        </p:nvSpPr>
        <p:spPr>
          <a:xfrm>
            <a:off x="1975396" y="6021784"/>
            <a:ext cx="3962995" cy="135434"/>
          </a:xfrm>
          <a:prstGeom prst="rect">
            <a:avLst/>
          </a:prstGeom>
          <a:noFill/>
          <a:ln/>
        </p:spPr>
        <p:txBody>
          <a:bodyPr wrap="none" lIns="0" tIns="0" rIns="0" bIns="0" rtlCol="0" anchor="t"/>
          <a:lstStyle/>
          <a:p>
            <a:pPr marL="0" indent="0" algn="l">
              <a:lnSpc>
                <a:spcPct val="88000"/>
              </a:lnSpc>
              <a:buNone/>
            </a:pPr>
            <a:r>
              <a:rPr lang="en-US" sz="1000" dirty="0">
                <a:solidFill>
                  <a:srgbClr val="8E8E93"/>
                </a:solidFill>
                <a:latin typeface="Inter" pitchFamily="34" charset="0"/>
                <a:ea typeface="Inter" pitchFamily="34" charset="-122"/>
                <a:cs typeface="Inter" pitchFamily="34" charset="-120"/>
              </a:rPr>
              <a:t>Same as Division II — reclassifiable and non-reclassifiable items</a:t>
            </a:r>
            <a:endParaRPr lang="en-US" sz="1000" dirty="0"/>
          </a:p>
        </p:txBody>
      </p:sp>
      <p:sp>
        <p:nvSpPr>
          <p:cNvPr id="22" name="Text 20"/>
          <p:cNvSpPr/>
          <p:nvPr/>
        </p:nvSpPr>
        <p:spPr>
          <a:xfrm>
            <a:off x="6259455" y="1791196"/>
            <a:ext cx="3329400" cy="204192"/>
          </a:xfrm>
          <a:prstGeom prst="rect">
            <a:avLst/>
          </a:prstGeom>
          <a:noFill/>
          <a:ln/>
        </p:spPr>
        <p:txBody>
          <a:bodyPr wrap="none" lIns="0" tIns="0" rIns="0" bIns="0" rtlCol="0" anchor="t"/>
          <a:lstStyle/>
          <a:p>
            <a:pPr marL="0" indent="0" algn="l">
              <a:lnSpc>
                <a:spcPct val="100000"/>
              </a:lnSpc>
              <a:buNone/>
            </a:pPr>
            <a:r>
              <a:rPr lang="en-US" sz="1300" dirty="0">
                <a:solidFill>
                  <a:srgbClr val="F5F5F5"/>
                </a:solidFill>
                <a:latin typeface="Playfair Display SemiBold" pitchFamily="34" charset="0"/>
                <a:ea typeface="Playfair Display SemiBold" pitchFamily="34" charset="-122"/>
                <a:cs typeface="Playfair Display SemiBold" pitchFamily="34" charset="-120"/>
              </a:rPr>
              <a:t>Critical NBFC-Specific Disclosures</a:t>
            </a:r>
            <a:endParaRPr lang="en-US" sz="1300" dirty="0"/>
          </a:p>
        </p:txBody>
      </p:sp>
      <p:sp>
        <p:nvSpPr>
          <p:cNvPr id="23" name="Text 21"/>
          <p:cNvSpPr/>
          <p:nvPr/>
        </p:nvSpPr>
        <p:spPr>
          <a:xfrm>
            <a:off x="6259455" y="2092127"/>
            <a:ext cx="3962995" cy="1557338"/>
          </a:xfrm>
          <a:prstGeom prst="rect">
            <a:avLst/>
          </a:prstGeom>
          <a:noFill/>
          <a:ln/>
        </p:spPr>
        <p:txBody>
          <a:bodyPr wrap="square" lIns="0" tIns="0" rIns="0" bIns="0" rtlCol="0" anchor="t">
            <a:normAutofit/>
          </a:bodyPr>
          <a:lstStyle/>
          <a:p>
            <a:pPr marL="342900" indent="-342900" algn="l">
              <a:lnSpc>
                <a:spcPct val="88000"/>
              </a:lnSpc>
              <a:buSzPct val="100000"/>
              <a:buChar char="•"/>
            </a:pPr>
            <a:r>
              <a:rPr lang="en-US" sz="1000" b="1" dirty="0">
                <a:solidFill>
                  <a:srgbClr val="8E8E93"/>
                </a:solidFill>
                <a:latin typeface="Inter" pitchFamily="34" charset="0"/>
                <a:ea typeface="Inter" pitchFamily="34" charset="-122"/>
                <a:cs typeface="Inter" pitchFamily="34" charset="-120"/>
              </a:rPr>
              <a:t>ECL Disclosures:</a:t>
            </a:r>
            <a:r>
              <a:rPr lang="en-US" sz="1000" dirty="0">
                <a:solidFill>
                  <a:srgbClr val="8E8E93"/>
                </a:solidFill>
                <a:latin typeface="Inter" pitchFamily="34" charset="0"/>
                <a:ea typeface="Inter" pitchFamily="34" charset="-122"/>
                <a:cs typeface="Inter" pitchFamily="34" charset="-120"/>
              </a:rPr>
              <a:t> Movement in ECL provision by stage, concentration of credit risk, collateral held</a:t>
            </a:r>
            <a:endParaRPr lang="en-US" sz="1000" dirty="0"/>
          </a:p>
          <a:p>
            <a:pPr marL="342900" indent="-342900" algn="l">
              <a:lnSpc>
                <a:spcPct val="88000"/>
              </a:lnSpc>
              <a:buSzPct val="100000"/>
              <a:buChar char="•"/>
            </a:pPr>
            <a:r>
              <a:rPr lang="en-US" sz="1000" b="1" dirty="0">
                <a:solidFill>
                  <a:srgbClr val="8E8E93"/>
                </a:solidFill>
                <a:latin typeface="Inter" pitchFamily="34" charset="0"/>
                <a:ea typeface="Inter" pitchFamily="34" charset="-122"/>
                <a:cs typeface="Inter" pitchFamily="34" charset="-120"/>
              </a:rPr>
              <a:t>Liquidity Risk:</a:t>
            </a:r>
            <a:r>
              <a:rPr lang="en-US" sz="1000" dirty="0">
                <a:solidFill>
                  <a:srgbClr val="8E8E93"/>
                </a:solidFill>
                <a:latin typeface="Inter" pitchFamily="34" charset="0"/>
                <a:ea typeface="Inter" pitchFamily="34" charset="-122"/>
                <a:cs typeface="Inter" pitchFamily="34" charset="-120"/>
              </a:rPr>
              <a:t> Maturity analysis of financial liabilities (contractual undiscounted cash flows)</a:t>
            </a:r>
            <a:endParaRPr lang="en-US" sz="1000" dirty="0"/>
          </a:p>
          <a:p>
            <a:pPr marL="342900" indent="-342900" algn="l">
              <a:lnSpc>
                <a:spcPct val="88000"/>
              </a:lnSpc>
              <a:buSzPct val="100000"/>
              <a:buChar char="•"/>
            </a:pPr>
            <a:r>
              <a:rPr lang="en-US" sz="1000" b="1" dirty="0">
                <a:solidFill>
                  <a:srgbClr val="8E8E93"/>
                </a:solidFill>
                <a:latin typeface="Inter" pitchFamily="34" charset="0"/>
                <a:ea typeface="Inter" pitchFamily="34" charset="-122"/>
                <a:cs typeface="Inter" pitchFamily="34" charset="-120"/>
              </a:rPr>
              <a:t>Interest Rate Risk:</a:t>
            </a:r>
            <a:r>
              <a:rPr lang="en-US" sz="1000" dirty="0">
                <a:solidFill>
                  <a:srgbClr val="8E8E93"/>
                </a:solidFill>
                <a:latin typeface="Inter" pitchFamily="34" charset="0"/>
                <a:ea typeface="Inter" pitchFamily="34" charset="-122"/>
                <a:cs typeface="Inter" pitchFamily="34" charset="-120"/>
              </a:rPr>
              <a:t> Repricing schedule, sensitivity analysis</a:t>
            </a:r>
            <a:endParaRPr lang="en-US" sz="1000" dirty="0"/>
          </a:p>
          <a:p>
            <a:pPr marL="342900" indent="-342900" algn="l">
              <a:lnSpc>
                <a:spcPct val="88000"/>
              </a:lnSpc>
              <a:buSzPct val="100000"/>
              <a:buChar char="•"/>
            </a:pPr>
            <a:r>
              <a:rPr lang="en-US" sz="1000" b="1" dirty="0">
                <a:solidFill>
                  <a:srgbClr val="8E8E93"/>
                </a:solidFill>
                <a:latin typeface="Inter" pitchFamily="34" charset="0"/>
                <a:ea typeface="Inter" pitchFamily="34" charset="-122"/>
                <a:cs typeface="Inter" pitchFamily="34" charset="-120"/>
              </a:rPr>
              <a:t>Capital Adequacy Ratio (CRAR)</a:t>
            </a:r>
            <a:r>
              <a:rPr lang="en-US" sz="1000" dirty="0">
                <a:solidFill>
                  <a:srgbClr val="8E8E93"/>
                </a:solidFill>
                <a:latin typeface="Inter" pitchFamily="34" charset="0"/>
                <a:ea typeface="Inter" pitchFamily="34" charset="-122"/>
                <a:cs typeface="Inter" pitchFamily="34" charset="-120"/>
              </a:rPr>
              <a:t> as per RBI guidelines</a:t>
            </a:r>
            <a:endParaRPr lang="en-US" sz="1000" dirty="0"/>
          </a:p>
          <a:p>
            <a:pPr marL="342900" indent="-342900" algn="l">
              <a:lnSpc>
                <a:spcPct val="88000"/>
              </a:lnSpc>
              <a:buSzPct val="100000"/>
              <a:buChar char="•"/>
            </a:pPr>
            <a:r>
              <a:rPr lang="en-US" sz="1000" dirty="0">
                <a:solidFill>
                  <a:srgbClr val="8E8E93"/>
                </a:solidFill>
                <a:latin typeface="Inter" pitchFamily="34" charset="0"/>
                <a:ea typeface="Inter" pitchFamily="34" charset="-122"/>
                <a:cs typeface="Inter" pitchFamily="34" charset="-120"/>
              </a:rPr>
              <a:t>Net Interest Margin (NIM) and Net Interest Income (NII) disclosures</a:t>
            </a:r>
            <a:endParaRPr lang="en-US" sz="1000" dirty="0"/>
          </a:p>
          <a:p>
            <a:pPr marL="342900" indent="-342900" algn="l">
              <a:lnSpc>
                <a:spcPct val="88000"/>
              </a:lnSpc>
              <a:buSzPct val="100000"/>
              <a:buChar char="•"/>
            </a:pPr>
            <a:r>
              <a:rPr lang="en-US" sz="1000" dirty="0">
                <a:solidFill>
                  <a:srgbClr val="8E8E93"/>
                </a:solidFill>
                <a:latin typeface="Inter" pitchFamily="34" charset="0"/>
                <a:ea typeface="Inter" pitchFamily="34" charset="-122"/>
                <a:cs typeface="Inter" pitchFamily="34" charset="-120"/>
              </a:rPr>
              <a:t>Securitisation transactions and direct assignments</a:t>
            </a:r>
            <a:endParaRPr lang="en-US" sz="1000" dirty="0"/>
          </a:p>
          <a:p>
            <a:pPr marL="342900" indent="-342900" algn="l">
              <a:lnSpc>
                <a:spcPct val="88000"/>
              </a:lnSpc>
              <a:buSzPct val="100000"/>
              <a:buChar char="•"/>
            </a:pPr>
            <a:r>
              <a:rPr lang="en-US" sz="1000" dirty="0">
                <a:solidFill>
                  <a:srgbClr val="8E8E93"/>
                </a:solidFill>
                <a:latin typeface="Inter" pitchFamily="34" charset="0"/>
                <a:ea typeface="Inter" pitchFamily="34" charset="-122"/>
                <a:cs typeface="Inter" pitchFamily="34" charset="-120"/>
              </a:rPr>
              <a:t>Details of prior period items</a:t>
            </a:r>
            <a:endParaRPr lang="en-US" sz="1000" dirty="0"/>
          </a:p>
        </p:txBody>
      </p:sp>
      <p:sp>
        <p:nvSpPr>
          <p:cNvPr id="24" name="Shape 22"/>
          <p:cNvSpPr/>
          <p:nvPr/>
        </p:nvSpPr>
        <p:spPr>
          <a:xfrm>
            <a:off x="6259455" y="3758208"/>
            <a:ext cx="3962995" cy="780256"/>
          </a:xfrm>
          <a:prstGeom prst="roundRect">
            <a:avLst>
              <a:gd name="adj" fmla="val 2480"/>
            </a:avLst>
          </a:prstGeom>
          <a:solidFill>
            <a:srgbClr val="4B3F02"/>
          </a:solidFill>
          <a:ln/>
        </p:spPr>
      </p:sp>
      <p:pic>
        <p:nvPicPr>
          <p:cNvPr id="25" name="Image 0" descr="preencoded.png"/>
          <p:cNvPicPr>
            <a:picLocks noChangeAspect="1"/>
          </p:cNvPicPr>
          <p:nvPr/>
        </p:nvPicPr>
        <p:blipFill>
          <a:blip r:embed="rId3"/>
          <a:stretch>
            <a:fillRect/>
          </a:stretch>
        </p:blipFill>
        <p:spPr>
          <a:xfrm>
            <a:off x="6388436" y="3920827"/>
            <a:ext cx="161226" cy="128984"/>
          </a:xfrm>
          <a:prstGeom prst="rect">
            <a:avLst/>
          </a:prstGeom>
        </p:spPr>
      </p:pic>
      <p:sp>
        <p:nvSpPr>
          <p:cNvPr id="26" name="Text 23"/>
          <p:cNvSpPr/>
          <p:nvPr/>
        </p:nvSpPr>
        <p:spPr>
          <a:xfrm>
            <a:off x="6678644" y="3877469"/>
            <a:ext cx="3414826" cy="541734"/>
          </a:xfrm>
          <a:prstGeom prst="rect">
            <a:avLst/>
          </a:prstGeom>
          <a:noFill/>
          <a:ln/>
        </p:spPr>
        <p:txBody>
          <a:bodyPr wrap="square" lIns="0" tIns="0" rIns="0" bIns="0" rtlCol="0" anchor="t">
            <a:normAutofit/>
          </a:bodyPr>
          <a:lstStyle/>
          <a:p>
            <a:pPr marL="0" indent="0" algn="l">
              <a:lnSpc>
                <a:spcPct val="88000"/>
              </a:lnSpc>
              <a:buNone/>
            </a:pPr>
            <a:r>
              <a:rPr lang="en-US" sz="1000" dirty="0">
                <a:solidFill>
                  <a:srgbClr val="FFFFFF"/>
                </a:solidFill>
                <a:latin typeface="Inter" pitchFamily="34" charset="0"/>
                <a:ea typeface="Inter" pitchFamily="34" charset="-122"/>
                <a:cs typeface="Inter" pitchFamily="34" charset="-120"/>
              </a:rPr>
              <a:t>RBI Master Directions on NBFCs and Schedule III Division III must be read conjunctively. Conflicts between the two are frequently observed in practice and require careful CA judgment.</a:t>
            </a:r>
            <a:endParaRPr lang="en-US" sz="1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029074" cy="6858000"/>
          </a:xfrm>
          <a:prstGeom prst="rect">
            <a:avLst/>
          </a:prstGeom>
        </p:spPr>
      </p:pic>
      <p:sp>
        <p:nvSpPr>
          <p:cNvPr id="3" name="Shape 0"/>
          <p:cNvSpPr/>
          <p:nvPr/>
        </p:nvSpPr>
        <p:spPr>
          <a:xfrm>
            <a:off x="5173732" y="646311"/>
            <a:ext cx="1175018" cy="213023"/>
          </a:xfrm>
          <a:prstGeom prst="roundRect">
            <a:avLst>
              <a:gd name="adj" fmla="val 7720"/>
            </a:avLst>
          </a:prstGeom>
          <a:noFill/>
          <a:ln w="6350">
            <a:solidFill>
              <a:srgbClr val="FFBF00"/>
            </a:solidFill>
            <a:prstDash val="solid"/>
          </a:ln>
        </p:spPr>
      </p:sp>
      <p:sp>
        <p:nvSpPr>
          <p:cNvPr id="4" name="Text 1"/>
          <p:cNvSpPr/>
          <p:nvPr/>
        </p:nvSpPr>
        <p:spPr>
          <a:xfrm>
            <a:off x="5262232" y="693738"/>
            <a:ext cx="1607601" cy="118170"/>
          </a:xfrm>
          <a:prstGeom prst="rect">
            <a:avLst/>
          </a:prstGeom>
          <a:noFill/>
          <a:ln/>
        </p:spPr>
        <p:txBody>
          <a:bodyPr wrap="none" lIns="0" tIns="0" rIns="0" bIns="0" rtlCol="0" anchor="t"/>
          <a:lstStyle/>
          <a:p>
            <a:pPr marL="0" indent="0" algn="l">
              <a:lnSpc>
                <a:spcPct val="90000"/>
              </a:lnSpc>
              <a:buNone/>
            </a:pPr>
            <a:r>
              <a:rPr lang="en-US" sz="850" dirty="0">
                <a:solidFill>
                  <a:srgbClr val="FFBF00"/>
                </a:solidFill>
                <a:latin typeface="Inter" pitchFamily="34" charset="0"/>
                <a:ea typeface="Inter" pitchFamily="34" charset="-122"/>
                <a:cs typeface="Inter" pitchFamily="34" charset="-120"/>
              </a:rPr>
              <a:t>2021 AMENDMENT</a:t>
            </a:r>
            <a:endParaRPr lang="en-US" sz="850" dirty="0"/>
          </a:p>
        </p:txBody>
      </p:sp>
      <p:sp>
        <p:nvSpPr>
          <p:cNvPr id="5" name="Text 2"/>
          <p:cNvSpPr/>
          <p:nvPr/>
        </p:nvSpPr>
        <p:spPr>
          <a:xfrm>
            <a:off x="5173732" y="902990"/>
            <a:ext cx="6416118" cy="867966"/>
          </a:xfrm>
          <a:prstGeom prst="rect">
            <a:avLst/>
          </a:prstGeom>
          <a:noFill/>
          <a:ln/>
        </p:spPr>
        <p:txBody>
          <a:bodyPr wrap="square" lIns="0" tIns="0" rIns="0" bIns="0" rtlCol="0" anchor="t">
            <a:normAutofit/>
          </a:bodyPr>
          <a:lstStyle/>
          <a:p>
            <a:pPr marL="0" indent="0" algn="l">
              <a:lnSpc>
                <a:spcPct val="100000"/>
              </a:lnSpc>
              <a:buNone/>
            </a:pPr>
            <a:r>
              <a:rPr lang="en-US" sz="2800" dirty="0">
                <a:solidFill>
                  <a:srgbClr val="F5F5F5"/>
                </a:solidFill>
                <a:latin typeface="Playfair Display SemiBold" pitchFamily="34" charset="0"/>
                <a:ea typeface="Playfair Display SemiBold" pitchFamily="34" charset="-122"/>
                <a:cs typeface="Playfair Display SemiBold" pitchFamily="34" charset="-120"/>
              </a:rPr>
              <a:t>MCA 2021 Amendment — Critical New Disclosures (All Divisions)</a:t>
            </a:r>
            <a:endParaRPr lang="en-US" sz="2800" dirty="0"/>
          </a:p>
        </p:txBody>
      </p:sp>
      <p:sp>
        <p:nvSpPr>
          <p:cNvPr id="6" name="Text 3"/>
          <p:cNvSpPr/>
          <p:nvPr/>
        </p:nvSpPr>
        <p:spPr>
          <a:xfrm>
            <a:off x="5173732" y="1814612"/>
            <a:ext cx="4979664" cy="216991"/>
          </a:xfrm>
          <a:prstGeom prst="rect">
            <a:avLst/>
          </a:prstGeom>
          <a:noFill/>
          <a:ln/>
        </p:spPr>
        <p:txBody>
          <a:bodyPr wrap="none" lIns="0" tIns="0" rIns="0" bIns="0" rtlCol="0" anchor="t"/>
          <a:lstStyle/>
          <a:p>
            <a:pPr marL="0" indent="0" algn="l">
              <a:lnSpc>
                <a:spcPct val="100000"/>
              </a:lnSpc>
              <a:buNone/>
            </a:pPr>
            <a:r>
              <a:rPr lang="en-US" sz="1400" dirty="0">
                <a:solidFill>
                  <a:srgbClr val="F5F5F5"/>
                </a:solidFill>
                <a:latin typeface="Playfair Display SemiBold" pitchFamily="34" charset="0"/>
                <a:ea typeface="Playfair Display SemiBold" pitchFamily="34" charset="-122"/>
                <a:cs typeface="Playfair Display SemiBold" pitchFamily="34" charset="-120"/>
              </a:rPr>
              <a:t>Heightened Transparency &amp; Compliance Obligations</a:t>
            </a:r>
            <a:endParaRPr lang="en-US" sz="1400" dirty="0"/>
          </a:p>
        </p:txBody>
      </p:sp>
      <p:sp>
        <p:nvSpPr>
          <p:cNvPr id="7" name="Shape 4"/>
          <p:cNvSpPr/>
          <p:nvPr/>
        </p:nvSpPr>
        <p:spPr>
          <a:xfrm>
            <a:off x="5173732" y="2195413"/>
            <a:ext cx="2065881" cy="2062063"/>
          </a:xfrm>
          <a:prstGeom prst="roundRect">
            <a:avLst>
              <a:gd name="adj" fmla="val 997"/>
            </a:avLst>
          </a:prstGeom>
          <a:solidFill>
            <a:srgbClr val="0D0D0D"/>
          </a:solidFill>
          <a:ln w="19050">
            <a:solidFill>
              <a:srgbClr val="F5F5F5"/>
            </a:solidFill>
            <a:prstDash val="solid"/>
          </a:ln>
        </p:spPr>
      </p:sp>
      <p:sp>
        <p:nvSpPr>
          <p:cNvPr id="8" name="Text 5"/>
          <p:cNvSpPr/>
          <p:nvPr/>
        </p:nvSpPr>
        <p:spPr>
          <a:xfrm>
            <a:off x="5329799" y="2351484"/>
            <a:ext cx="1753747" cy="650974"/>
          </a:xfrm>
          <a:prstGeom prst="rect">
            <a:avLst/>
          </a:prstGeom>
          <a:noFill/>
          <a:ln/>
        </p:spPr>
        <p:txBody>
          <a:bodyPr wrap="square" lIns="0" tIns="0" rIns="0" bIns="0" rtlCol="0" anchor="t">
            <a:normAutofit/>
          </a:bodyPr>
          <a:lstStyle/>
          <a:p>
            <a:pPr marL="0" indent="0" algn="l">
              <a:lnSpc>
                <a:spcPct val="100000"/>
              </a:lnSpc>
              <a:buNone/>
            </a:pPr>
            <a:r>
              <a:rPr lang="en-US" sz="1400" dirty="0">
                <a:solidFill>
                  <a:srgbClr val="8E8E93"/>
                </a:solidFill>
                <a:latin typeface="Playfair Display SemiBold" pitchFamily="34" charset="0"/>
                <a:ea typeface="Playfair Display SemiBold" pitchFamily="34" charset="-122"/>
                <a:cs typeface="Playfair Display SemiBold" pitchFamily="34" charset="-120"/>
              </a:rPr>
              <a:t>Ageing of Trade Payables &amp; Receivables</a:t>
            </a:r>
            <a:endParaRPr lang="en-US" sz="1400" dirty="0"/>
          </a:p>
        </p:txBody>
      </p:sp>
      <p:sp>
        <p:nvSpPr>
          <p:cNvPr id="9" name="Text 6"/>
          <p:cNvSpPr/>
          <p:nvPr/>
        </p:nvSpPr>
        <p:spPr>
          <a:xfrm>
            <a:off x="5329799" y="3067943"/>
            <a:ext cx="1753747" cy="1033463"/>
          </a:xfrm>
          <a:prstGeom prst="rect">
            <a:avLst/>
          </a:prstGeom>
          <a:noFill/>
          <a:ln/>
        </p:spPr>
        <p:txBody>
          <a:bodyPr wrap="square" lIns="0" tIns="0" rIns="0" bIns="0" rtlCol="0" anchor="t">
            <a:normAutofit/>
          </a:bodyPr>
          <a:lstStyle/>
          <a:p>
            <a:pPr marL="0" indent="0" algn="l">
              <a:lnSpc>
                <a:spcPct val="90000"/>
              </a:lnSpc>
              <a:buNone/>
            </a:pPr>
            <a:r>
              <a:rPr lang="en-US" sz="1050" dirty="0">
                <a:solidFill>
                  <a:srgbClr val="8E8E93"/>
                </a:solidFill>
                <a:latin typeface="Inter" pitchFamily="34" charset="0"/>
                <a:ea typeface="Inter" pitchFamily="34" charset="-122"/>
                <a:cs typeface="Inter" pitchFamily="34" charset="-120"/>
              </a:rPr>
              <a:t>Mandatory ageing schedule: Outstanding for less than 1 year, 1–2 years, 2–3 years, more than 3 years. Separate disclosure for undisputed/disputed amounts.</a:t>
            </a:r>
            <a:endParaRPr lang="en-US" sz="1050" dirty="0"/>
          </a:p>
        </p:txBody>
      </p:sp>
      <p:sp>
        <p:nvSpPr>
          <p:cNvPr id="10" name="Shape 7"/>
          <p:cNvSpPr/>
          <p:nvPr/>
        </p:nvSpPr>
        <p:spPr>
          <a:xfrm>
            <a:off x="7348751" y="2195413"/>
            <a:ext cx="2065980" cy="2062063"/>
          </a:xfrm>
          <a:prstGeom prst="roundRect">
            <a:avLst>
              <a:gd name="adj" fmla="val 997"/>
            </a:avLst>
          </a:prstGeom>
          <a:solidFill>
            <a:srgbClr val="0D0D0D"/>
          </a:solidFill>
          <a:ln w="19050">
            <a:solidFill>
              <a:srgbClr val="8E8E93"/>
            </a:solidFill>
            <a:prstDash val="solid"/>
          </a:ln>
        </p:spPr>
      </p:sp>
      <p:sp>
        <p:nvSpPr>
          <p:cNvPr id="11" name="Text 8"/>
          <p:cNvSpPr/>
          <p:nvPr/>
        </p:nvSpPr>
        <p:spPr>
          <a:xfrm>
            <a:off x="7504818" y="2351484"/>
            <a:ext cx="1753846" cy="433983"/>
          </a:xfrm>
          <a:prstGeom prst="rect">
            <a:avLst/>
          </a:prstGeom>
          <a:noFill/>
          <a:ln/>
        </p:spPr>
        <p:txBody>
          <a:bodyPr wrap="square" lIns="0" tIns="0" rIns="0" bIns="0" rtlCol="0" anchor="t">
            <a:normAutofit/>
          </a:bodyPr>
          <a:lstStyle/>
          <a:p>
            <a:pPr marL="0" indent="0" algn="l">
              <a:lnSpc>
                <a:spcPct val="100000"/>
              </a:lnSpc>
              <a:buNone/>
            </a:pPr>
            <a:r>
              <a:rPr lang="en-US" sz="1400" dirty="0">
                <a:solidFill>
                  <a:srgbClr val="8E8E93"/>
                </a:solidFill>
                <a:latin typeface="Playfair Display SemiBold" pitchFamily="34" charset="0"/>
                <a:ea typeface="Playfair Display SemiBold" pitchFamily="34" charset="-122"/>
                <a:cs typeface="Playfair Display SemiBold" pitchFamily="34" charset="-120"/>
              </a:rPr>
              <a:t>Benami Properties &amp; Wilful Defaulters</a:t>
            </a:r>
            <a:endParaRPr lang="en-US" sz="1400" dirty="0"/>
          </a:p>
        </p:txBody>
      </p:sp>
      <p:sp>
        <p:nvSpPr>
          <p:cNvPr id="12" name="Text 9"/>
          <p:cNvSpPr/>
          <p:nvPr/>
        </p:nvSpPr>
        <p:spPr>
          <a:xfrm>
            <a:off x="7504818" y="2850952"/>
            <a:ext cx="1753846" cy="1181100"/>
          </a:xfrm>
          <a:prstGeom prst="rect">
            <a:avLst/>
          </a:prstGeom>
          <a:noFill/>
          <a:ln/>
        </p:spPr>
        <p:txBody>
          <a:bodyPr wrap="square" lIns="0" tIns="0" rIns="0" bIns="0" rtlCol="0" anchor="t">
            <a:normAutofit/>
          </a:bodyPr>
          <a:lstStyle/>
          <a:p>
            <a:pPr marL="0" indent="0" algn="l">
              <a:lnSpc>
                <a:spcPct val="90000"/>
              </a:lnSpc>
              <a:buNone/>
            </a:pPr>
            <a:r>
              <a:rPr lang="en-US" sz="1050" dirty="0">
                <a:solidFill>
                  <a:srgbClr val="8E8E93"/>
                </a:solidFill>
                <a:latin typeface="Inter" pitchFamily="34" charset="0"/>
                <a:ea typeface="Inter" pitchFamily="34" charset="-122"/>
                <a:cs typeface="Inter" pitchFamily="34" charset="-120"/>
              </a:rPr>
              <a:t>Disclosure if the company has been declared a wilful defaulter by any bank or financial institution. Disclosure of any proceedings initiated or pending under the Benami Transactions Act.</a:t>
            </a:r>
            <a:endParaRPr lang="en-US" sz="1050" dirty="0"/>
          </a:p>
        </p:txBody>
      </p:sp>
      <p:sp>
        <p:nvSpPr>
          <p:cNvPr id="13" name="Shape 10"/>
          <p:cNvSpPr/>
          <p:nvPr/>
        </p:nvSpPr>
        <p:spPr>
          <a:xfrm>
            <a:off x="9523869" y="2195413"/>
            <a:ext cx="2065980" cy="2062063"/>
          </a:xfrm>
          <a:prstGeom prst="roundRect">
            <a:avLst>
              <a:gd name="adj" fmla="val 997"/>
            </a:avLst>
          </a:prstGeom>
          <a:solidFill>
            <a:srgbClr val="0D0D0D"/>
          </a:solidFill>
          <a:ln w="19050">
            <a:solidFill>
              <a:srgbClr val="FFBF00"/>
            </a:solidFill>
            <a:prstDash val="solid"/>
          </a:ln>
        </p:spPr>
      </p:sp>
      <p:sp>
        <p:nvSpPr>
          <p:cNvPr id="14" name="Text 11"/>
          <p:cNvSpPr/>
          <p:nvPr/>
        </p:nvSpPr>
        <p:spPr>
          <a:xfrm>
            <a:off x="9679936" y="2351484"/>
            <a:ext cx="1753846" cy="433983"/>
          </a:xfrm>
          <a:prstGeom prst="rect">
            <a:avLst/>
          </a:prstGeom>
          <a:noFill/>
          <a:ln/>
        </p:spPr>
        <p:txBody>
          <a:bodyPr wrap="square" lIns="0" tIns="0" rIns="0" bIns="0" rtlCol="0" anchor="t">
            <a:normAutofit/>
          </a:bodyPr>
          <a:lstStyle/>
          <a:p>
            <a:pPr marL="0" indent="0" algn="l">
              <a:lnSpc>
                <a:spcPct val="100000"/>
              </a:lnSpc>
              <a:buNone/>
            </a:pPr>
            <a:r>
              <a:rPr lang="en-US" sz="1400" dirty="0">
                <a:solidFill>
                  <a:srgbClr val="8E8E93"/>
                </a:solidFill>
                <a:latin typeface="Playfair Display SemiBold" pitchFamily="34" charset="0"/>
                <a:ea typeface="Playfair Display SemiBold" pitchFamily="34" charset="-122"/>
                <a:cs typeface="Playfair Display SemiBold" pitchFamily="34" charset="-120"/>
              </a:rPr>
              <a:t>Crypto / Virtual Digital Assets</a:t>
            </a:r>
            <a:endParaRPr lang="en-US" sz="1400" dirty="0"/>
          </a:p>
        </p:txBody>
      </p:sp>
      <p:sp>
        <p:nvSpPr>
          <p:cNvPr id="15" name="Text 12"/>
          <p:cNvSpPr/>
          <p:nvPr/>
        </p:nvSpPr>
        <p:spPr>
          <a:xfrm>
            <a:off x="9679936" y="2850952"/>
            <a:ext cx="1753846" cy="738188"/>
          </a:xfrm>
          <a:prstGeom prst="rect">
            <a:avLst/>
          </a:prstGeom>
          <a:noFill/>
          <a:ln/>
        </p:spPr>
        <p:txBody>
          <a:bodyPr wrap="square" lIns="0" tIns="0" rIns="0" bIns="0" rtlCol="0" anchor="t">
            <a:normAutofit/>
          </a:bodyPr>
          <a:lstStyle/>
          <a:p>
            <a:pPr marL="0" indent="0" algn="l">
              <a:lnSpc>
                <a:spcPct val="90000"/>
              </a:lnSpc>
              <a:buNone/>
            </a:pPr>
            <a:r>
              <a:rPr lang="en-US" sz="1050" dirty="0">
                <a:solidFill>
                  <a:srgbClr val="8E8E93"/>
                </a:solidFill>
                <a:latin typeface="Inter" pitchFamily="34" charset="0"/>
                <a:ea typeface="Inter" pitchFamily="34" charset="-122"/>
                <a:cs typeface="Inter" pitchFamily="34" charset="-120"/>
              </a:rPr>
              <a:t>Disclosure if the company has traded or invested in cryptocurrency or virtual digital assets during the year.</a:t>
            </a:r>
            <a:endParaRPr lang="en-US" sz="1050" dirty="0"/>
          </a:p>
        </p:txBody>
      </p:sp>
      <p:sp>
        <p:nvSpPr>
          <p:cNvPr id="16" name="Shape 13"/>
          <p:cNvSpPr/>
          <p:nvPr/>
        </p:nvSpPr>
        <p:spPr>
          <a:xfrm>
            <a:off x="5173732" y="4366617"/>
            <a:ext cx="2065881" cy="1845072"/>
          </a:xfrm>
          <a:prstGeom prst="roundRect">
            <a:avLst>
              <a:gd name="adj" fmla="val 1114"/>
            </a:avLst>
          </a:prstGeom>
          <a:solidFill>
            <a:srgbClr val="0D0D0D"/>
          </a:solidFill>
          <a:ln w="19050">
            <a:solidFill>
              <a:srgbClr val="B11226"/>
            </a:solidFill>
            <a:prstDash val="solid"/>
          </a:ln>
        </p:spPr>
      </p:sp>
      <p:sp>
        <p:nvSpPr>
          <p:cNvPr id="17" name="Text 14"/>
          <p:cNvSpPr/>
          <p:nvPr/>
        </p:nvSpPr>
        <p:spPr>
          <a:xfrm>
            <a:off x="5329799" y="4522688"/>
            <a:ext cx="1753747" cy="433983"/>
          </a:xfrm>
          <a:prstGeom prst="rect">
            <a:avLst/>
          </a:prstGeom>
          <a:noFill/>
          <a:ln/>
        </p:spPr>
        <p:txBody>
          <a:bodyPr wrap="square" lIns="0" tIns="0" rIns="0" bIns="0" rtlCol="0" anchor="t">
            <a:normAutofit/>
          </a:bodyPr>
          <a:lstStyle/>
          <a:p>
            <a:pPr marL="0" indent="0" algn="l">
              <a:lnSpc>
                <a:spcPct val="100000"/>
              </a:lnSpc>
              <a:buNone/>
            </a:pPr>
            <a:r>
              <a:rPr lang="en-US" sz="1400" dirty="0">
                <a:solidFill>
                  <a:srgbClr val="8E8E93"/>
                </a:solidFill>
                <a:latin typeface="Playfair Display SemiBold" pitchFamily="34" charset="0"/>
                <a:ea typeface="Playfair Display SemiBold" pitchFamily="34" charset="-122"/>
                <a:cs typeface="Playfair Display SemiBold" pitchFamily="34" charset="-120"/>
              </a:rPr>
              <a:t>Loans to Directors / Related Parties</a:t>
            </a:r>
            <a:endParaRPr lang="en-US" sz="1400" dirty="0"/>
          </a:p>
        </p:txBody>
      </p:sp>
      <p:sp>
        <p:nvSpPr>
          <p:cNvPr id="18" name="Text 15"/>
          <p:cNvSpPr/>
          <p:nvPr/>
        </p:nvSpPr>
        <p:spPr>
          <a:xfrm>
            <a:off x="5329799" y="5022155"/>
            <a:ext cx="1753747" cy="1033463"/>
          </a:xfrm>
          <a:prstGeom prst="rect">
            <a:avLst/>
          </a:prstGeom>
          <a:noFill/>
          <a:ln/>
        </p:spPr>
        <p:txBody>
          <a:bodyPr wrap="square" lIns="0" tIns="0" rIns="0" bIns="0" rtlCol="0" anchor="t">
            <a:normAutofit/>
          </a:bodyPr>
          <a:lstStyle/>
          <a:p>
            <a:pPr marL="0" indent="0" algn="l">
              <a:lnSpc>
                <a:spcPct val="90000"/>
              </a:lnSpc>
              <a:buNone/>
            </a:pPr>
            <a:r>
              <a:rPr lang="en-US" sz="1050" dirty="0">
                <a:solidFill>
                  <a:srgbClr val="8E8E93"/>
                </a:solidFill>
                <a:latin typeface="Inter" pitchFamily="34" charset="0"/>
                <a:ea typeface="Inter" pitchFamily="34" charset="-122"/>
                <a:cs typeface="Inter" pitchFamily="34" charset="-120"/>
              </a:rPr>
              <a:t>Details of loans or advances granted to promoters, directors, KMPs and related parties that are repayable on demand or without specifying any terms.</a:t>
            </a:r>
            <a:endParaRPr lang="en-US" sz="1050" dirty="0"/>
          </a:p>
        </p:txBody>
      </p:sp>
      <p:sp>
        <p:nvSpPr>
          <p:cNvPr id="19" name="Shape 16"/>
          <p:cNvSpPr/>
          <p:nvPr/>
        </p:nvSpPr>
        <p:spPr>
          <a:xfrm>
            <a:off x="7348751" y="4366617"/>
            <a:ext cx="2065980" cy="1845072"/>
          </a:xfrm>
          <a:prstGeom prst="roundRect">
            <a:avLst>
              <a:gd name="adj" fmla="val 1114"/>
            </a:avLst>
          </a:prstGeom>
          <a:solidFill>
            <a:srgbClr val="0D0D0D"/>
          </a:solidFill>
          <a:ln w="19050">
            <a:solidFill>
              <a:srgbClr val="F5F5F5"/>
            </a:solidFill>
            <a:prstDash val="solid"/>
          </a:ln>
        </p:spPr>
      </p:sp>
      <p:sp>
        <p:nvSpPr>
          <p:cNvPr id="20" name="Text 17"/>
          <p:cNvSpPr/>
          <p:nvPr/>
        </p:nvSpPr>
        <p:spPr>
          <a:xfrm>
            <a:off x="7504818" y="4522688"/>
            <a:ext cx="1753846" cy="433983"/>
          </a:xfrm>
          <a:prstGeom prst="rect">
            <a:avLst/>
          </a:prstGeom>
          <a:noFill/>
          <a:ln/>
        </p:spPr>
        <p:txBody>
          <a:bodyPr wrap="square" lIns="0" tIns="0" rIns="0" bIns="0" rtlCol="0" anchor="t">
            <a:normAutofit/>
          </a:bodyPr>
          <a:lstStyle/>
          <a:p>
            <a:pPr marL="0" indent="0" algn="l">
              <a:lnSpc>
                <a:spcPct val="100000"/>
              </a:lnSpc>
              <a:buNone/>
            </a:pPr>
            <a:r>
              <a:rPr lang="en-US" sz="1400" dirty="0">
                <a:solidFill>
                  <a:srgbClr val="8E8E93"/>
                </a:solidFill>
                <a:latin typeface="Playfair Display SemiBold" pitchFamily="34" charset="0"/>
                <a:ea typeface="Playfair Display SemiBold" pitchFamily="34" charset="-122"/>
                <a:cs typeface="Playfair Display SemiBold" pitchFamily="34" charset="-120"/>
              </a:rPr>
              <a:t>Utilisation of Borrowed Funds</a:t>
            </a:r>
            <a:endParaRPr lang="en-US" sz="1400" dirty="0"/>
          </a:p>
        </p:txBody>
      </p:sp>
      <p:sp>
        <p:nvSpPr>
          <p:cNvPr id="21" name="Text 18"/>
          <p:cNvSpPr/>
          <p:nvPr/>
        </p:nvSpPr>
        <p:spPr>
          <a:xfrm>
            <a:off x="7504818" y="5022155"/>
            <a:ext cx="1753846" cy="1033463"/>
          </a:xfrm>
          <a:prstGeom prst="rect">
            <a:avLst/>
          </a:prstGeom>
          <a:noFill/>
          <a:ln/>
        </p:spPr>
        <p:txBody>
          <a:bodyPr wrap="square" lIns="0" tIns="0" rIns="0" bIns="0" rtlCol="0" anchor="t">
            <a:normAutofit/>
          </a:bodyPr>
          <a:lstStyle/>
          <a:p>
            <a:pPr marL="0" indent="0" algn="l">
              <a:lnSpc>
                <a:spcPct val="90000"/>
              </a:lnSpc>
              <a:buNone/>
            </a:pPr>
            <a:r>
              <a:rPr lang="en-US" sz="1050" dirty="0">
                <a:solidFill>
                  <a:srgbClr val="8E8E93"/>
                </a:solidFill>
                <a:latin typeface="Inter" pitchFamily="34" charset="0"/>
                <a:ea typeface="Inter" pitchFamily="34" charset="-122"/>
                <a:cs typeface="Inter" pitchFamily="34" charset="-120"/>
              </a:rPr>
              <a:t>Whether short-term funds have been used for long-term purposes; whether funds received from any entity abroad have been used for investing back in India (round-tripping).</a:t>
            </a:r>
            <a:endParaRPr lang="en-US" sz="1050" dirty="0"/>
          </a:p>
        </p:txBody>
      </p:sp>
      <p:sp>
        <p:nvSpPr>
          <p:cNvPr id="22" name="Shape 19"/>
          <p:cNvSpPr/>
          <p:nvPr/>
        </p:nvSpPr>
        <p:spPr>
          <a:xfrm>
            <a:off x="9523869" y="4366617"/>
            <a:ext cx="2065980" cy="1845072"/>
          </a:xfrm>
          <a:prstGeom prst="roundRect">
            <a:avLst>
              <a:gd name="adj" fmla="val 1114"/>
            </a:avLst>
          </a:prstGeom>
          <a:solidFill>
            <a:srgbClr val="0D0D0D"/>
          </a:solidFill>
          <a:ln w="19050">
            <a:solidFill>
              <a:srgbClr val="8E8E93"/>
            </a:solidFill>
            <a:prstDash val="solid"/>
          </a:ln>
        </p:spPr>
      </p:sp>
      <p:sp>
        <p:nvSpPr>
          <p:cNvPr id="23" name="Text 20"/>
          <p:cNvSpPr/>
          <p:nvPr/>
        </p:nvSpPr>
        <p:spPr>
          <a:xfrm>
            <a:off x="9679936" y="4522688"/>
            <a:ext cx="1753846" cy="433983"/>
          </a:xfrm>
          <a:prstGeom prst="rect">
            <a:avLst/>
          </a:prstGeom>
          <a:noFill/>
          <a:ln/>
        </p:spPr>
        <p:txBody>
          <a:bodyPr wrap="square" lIns="0" tIns="0" rIns="0" bIns="0" rtlCol="0" anchor="t">
            <a:normAutofit/>
          </a:bodyPr>
          <a:lstStyle/>
          <a:p>
            <a:pPr marL="0" indent="0" algn="l">
              <a:lnSpc>
                <a:spcPct val="100000"/>
              </a:lnSpc>
              <a:buNone/>
            </a:pPr>
            <a:r>
              <a:rPr lang="en-US" sz="1400" dirty="0">
                <a:solidFill>
                  <a:srgbClr val="8E8E93"/>
                </a:solidFill>
                <a:latin typeface="Playfair Display SemiBold" pitchFamily="34" charset="0"/>
                <a:ea typeface="Playfair Display SemiBold" pitchFamily="34" charset="-122"/>
                <a:cs typeface="Playfair Display SemiBold" pitchFamily="34" charset="-120"/>
              </a:rPr>
              <a:t>Immovable Property — Title Deeds</a:t>
            </a:r>
            <a:endParaRPr lang="en-US" sz="1400" dirty="0"/>
          </a:p>
        </p:txBody>
      </p:sp>
      <p:sp>
        <p:nvSpPr>
          <p:cNvPr id="24" name="Text 21"/>
          <p:cNvSpPr/>
          <p:nvPr/>
        </p:nvSpPr>
        <p:spPr>
          <a:xfrm>
            <a:off x="9679936" y="5022155"/>
            <a:ext cx="1753846" cy="1033463"/>
          </a:xfrm>
          <a:prstGeom prst="rect">
            <a:avLst/>
          </a:prstGeom>
          <a:noFill/>
          <a:ln/>
        </p:spPr>
        <p:txBody>
          <a:bodyPr wrap="square" lIns="0" tIns="0" rIns="0" bIns="0" rtlCol="0" anchor="t">
            <a:normAutofit/>
          </a:bodyPr>
          <a:lstStyle/>
          <a:p>
            <a:pPr marL="0" indent="0" algn="l">
              <a:lnSpc>
                <a:spcPct val="90000"/>
              </a:lnSpc>
              <a:buNone/>
            </a:pPr>
            <a:r>
              <a:rPr lang="en-US" sz="1050" dirty="0">
                <a:solidFill>
                  <a:srgbClr val="8E8E93"/>
                </a:solidFill>
                <a:latin typeface="Inter" pitchFamily="34" charset="0"/>
                <a:ea typeface="Inter" pitchFamily="34" charset="-122"/>
                <a:cs typeface="Inter" pitchFamily="34" charset="-120"/>
              </a:rPr>
              <a:t>Title deeds of all immovable properties (other than leasehold) must be in the name of the company. Deviation must be disclosed with reasons and period of holding.</a:t>
            </a:r>
            <a:endParaRPr lang="en-US" sz="10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1819</Words>
  <Application>Microsoft Office PowerPoint</Application>
  <PresentationFormat>Widescreen</PresentationFormat>
  <Paragraphs>168</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Inter</vt:lpstr>
      <vt:lpstr>Playfair Display SemiBold</vt:lpstr>
      <vt:lpstr>Arial</vt:lpstr>
      <vt:lpstr>Playfair Display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Amit Hundia</dc:creator>
  <cp:lastModifiedBy>QC</cp:lastModifiedBy>
  <cp:revision>7</cp:revision>
  <dcterms:created xsi:type="dcterms:W3CDTF">2026-06-13T05:03:16Z</dcterms:created>
  <dcterms:modified xsi:type="dcterms:W3CDTF">2026-06-13T05:26:20Z</dcterms:modified>
</cp:coreProperties>
</file>