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6"/>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9144000" cy="5143500" type="screen16x9"/>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08" d="100"/>
          <a:sy n="108" d="100"/>
        </p:scale>
        <p:origin x="730"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5007688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Welcome everyone. Today we discuss Development Control Regulations — what they are, how they govern real estate, and crucially, the role of the Chartered Accountant in DCR compliance, certification and audit. This is a 1-hour session covering both the regulatory framework and practical implications for our profession.</a:t>
            </a:r>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CA's role in RERA is not just financial — it intersects with DCR compliance because Form 4 requires us to certify that the project accounts reflect construction progress per the sanctioned plan. The 70% escrow rule ties money to construction — and construction must be per DCR. A CA who blindly certifies without checking DCR compliance takes significant professional risk. Use the checklist on this slide as your standard operating procedure.</a:t>
            </a:r>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These are real-world irregularities that CAs encounter in RERA audits. Excess FSI and setback violations are most common. OC mismatch is a systemic problem in Maharashtra where Part OC buildings are shown as complete on RERA. TDR double counting is a financial fraud — DRCs have unique certificate numbers and FSI quantum, so cross-check every component. Our professional responsibility requires us to flag these, not overlook them.</a:t>
            </a:r>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case illustrates how a single DCR violation cascades into RERA penalties and CA liability. The CA here failed to independently verify the FSI statement. The golden rule: never rely solely on the developer's representation. Pull the IOD, check the sanctioned FSI components, and verify the OC type from the original document. Your signature on a RERA certificate is your professional reputation.</a:t>
            </a:r>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Summarise these 6 key messages. The common thread: a CA involved in RERA work cannot be a passive certifier. You need to understand DCR at a practical level. The forms — Form 3, 4 and 5 — are interconnected. Your certification is a legal document and carries professional accountability. Thank your audience and move to Q&amp;A.</a:t>
            </a:r>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Open to questions. Common questions to prepare for: (1) What if IOD is expired — can RERA registration continue? (2) Is TDR cost included in carpet area cost for allottees? (3) What is the CA's liability if the architect gives a wrong FSI certificate and I certify based on it? Be ready with answers: (1) Expired IOD must be renewed before construction; RERA registration continues but OC cannot be obtained without fresh IOD. (2) TDR cost is a project cost — recoverable from allottees per agreement. (3) CA must apply professional scepticism — over-reliance on another professional's certificate without basic verification is still negligence.</a:t>
            </a:r>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 the roadmap for our session. We cover 10 interconnected topics — from the basic framework of DCR to the very practical question of what a CA must do when certifying compliance. Case study at the end ties everything together.</a:t>
            </a:r>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DCR is the foundational legal framework for all construction activity. In Maharashtra, DCPR 2034 governs Mumbai. The Unified DCPR 2020 extends similar regulations to the rest of Maharashtra. Everything from floor space to building height, from setbacks to amenity spaces — all regulated under DCR. As CAs, we encounter DCR compliance in RERA project certifications, audit reports, and deviation regularisations.</a:t>
            </a:r>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Zoning determines what category of land use is permitted. Before any project certification, a CA must verify the zone in the Development Plan (DP). A developer cannot construct residential flats in an industrial zone without a formal zone change. MahaRERA requires the zoning certificate to be uploaded. Errors here lead to project registration rejection or later cancellation.</a:t>
            </a:r>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FSI is the single most critical parameter in real estate. A developer who consumes more FSI than sanctioned has violated DCR. CAs must check the sanctioned plan FSI, add TDR and Premium FSI components, and verify against actual built-up area. The Form 3 Architect Certificate cross-checks this, and the CA certificate for MahaRERA must be consistent with it.</a:t>
            </a:r>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building approval process is sequential and each stage is a legal milestone. IOD = building permit. OC = completion certificate. MahaRERA requires both the IOD and OC (or Part OC) to be uploaded. A CA doing a RERA audit must verify that the OC matches the type — Full OC vs Part OC — as the status of the RERA project depends on this. Deviations from sanctioned plan without revised sanction = Section 14 RERA violation.</a:t>
            </a:r>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TDR is a significant balance sheet item for real estate developers. As CAs, we must ensure correct classification — intangible asset vs inventory depending on intended use. Taxation is complex: the DRC holder's sale is capital gains, but the developer using it in a project books it as project cost. GST at 18% on DRC sale is often missed. Also watch out for Section 56(2)(x) where a related party gifts TDR below market value.</a:t>
            </a:r>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Regularisation is not automatic — it is a discretionary approval. The developer must prove the deviation is compoundable under DCR. Many deviations like extra floors are not compoundable and result in demolition orders. For CAs: if your RERA audit reveals an unregularised deviation, you cannot certify Form 5 (completion certificate) without noting it. Your certification must be accurate — a false certificate attracts professional liability.</a:t>
            </a:r>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Section 11 is the heart of promoter obligations under RERA. The sanctioned plan as per DCR forms the benchmark. Any deviation from it is simultaneously a DCR violation and a RERA violation. As CAs certifying RERA accounts, we must co-read the architect's Form 3 certificate. If the architect notes a deviation, our financial certification cannot ignore it — we have a professional duty to report or qualify.</a:t>
            </a:r>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D2137"/>
        </a:solidFill>
        <a:effectLst/>
      </p:bgPr>
    </p:bg>
    <p:spTree>
      <p:nvGrpSpPr>
        <p:cNvPr id="1" name=""/>
        <p:cNvGrpSpPr/>
        <p:nvPr/>
      </p:nvGrpSpPr>
      <p:grpSpPr>
        <a:xfrm>
          <a:off x="0" y="0"/>
          <a:ext cx="0" cy="0"/>
          <a:chOff x="0" y="0"/>
          <a:chExt cx="0" cy="0"/>
        </a:xfrm>
      </p:grpSpPr>
      <p:sp>
        <p:nvSpPr>
          <p:cNvPr id="2" name="Shape 0"/>
          <p:cNvSpPr/>
          <p:nvPr/>
        </p:nvSpPr>
        <p:spPr>
          <a:xfrm>
            <a:off x="0" y="4389120"/>
            <a:ext cx="9144000" cy="754380"/>
          </a:xfrm>
          <a:prstGeom prst="rect">
            <a:avLst/>
          </a:prstGeom>
          <a:solidFill>
            <a:srgbClr val="0A7B83"/>
          </a:solidFill>
          <a:ln w="12700">
            <a:solidFill>
              <a:srgbClr val="0A7B83"/>
            </a:solidFill>
            <a:prstDash val="solid"/>
          </a:ln>
        </p:spPr>
      </p:sp>
      <p:sp>
        <p:nvSpPr>
          <p:cNvPr id="3" name="Shape 1"/>
          <p:cNvSpPr/>
          <p:nvPr/>
        </p:nvSpPr>
        <p:spPr>
          <a:xfrm>
            <a:off x="6583680" y="274320"/>
            <a:ext cx="457200" cy="3840480"/>
          </a:xfrm>
          <a:prstGeom prst="rect">
            <a:avLst/>
          </a:prstGeom>
          <a:solidFill>
            <a:srgbClr val="0A4060">
              <a:alpha val="70000"/>
            </a:srgbClr>
          </a:solidFill>
          <a:ln w="12700">
            <a:solidFill>
              <a:srgbClr val="0A4060">
                <a:alpha val="70000"/>
              </a:srgbClr>
            </a:solidFill>
            <a:prstDash val="solid"/>
          </a:ln>
        </p:spPr>
      </p:sp>
      <p:sp>
        <p:nvSpPr>
          <p:cNvPr id="4" name="Shape 2"/>
          <p:cNvSpPr/>
          <p:nvPr/>
        </p:nvSpPr>
        <p:spPr>
          <a:xfrm>
            <a:off x="7223760" y="1005840"/>
            <a:ext cx="640080" cy="3108960"/>
          </a:xfrm>
          <a:prstGeom prst="rect">
            <a:avLst/>
          </a:prstGeom>
          <a:solidFill>
            <a:srgbClr val="0A4060">
              <a:alpha val="70000"/>
            </a:srgbClr>
          </a:solidFill>
          <a:ln w="12700">
            <a:solidFill>
              <a:srgbClr val="0A4060">
                <a:alpha val="70000"/>
              </a:srgbClr>
            </a:solidFill>
            <a:prstDash val="solid"/>
          </a:ln>
        </p:spPr>
      </p:sp>
      <p:sp>
        <p:nvSpPr>
          <p:cNvPr id="5" name="Shape 3"/>
          <p:cNvSpPr/>
          <p:nvPr/>
        </p:nvSpPr>
        <p:spPr>
          <a:xfrm>
            <a:off x="8046720" y="548640"/>
            <a:ext cx="822960" cy="3566160"/>
          </a:xfrm>
          <a:prstGeom prst="rect">
            <a:avLst/>
          </a:prstGeom>
          <a:solidFill>
            <a:srgbClr val="0A4060">
              <a:alpha val="70000"/>
            </a:srgbClr>
          </a:solidFill>
          <a:ln w="12700">
            <a:solidFill>
              <a:srgbClr val="0A4060">
                <a:alpha val="70000"/>
              </a:srgbClr>
            </a:solidFill>
            <a:prstDash val="solid"/>
          </a:ln>
        </p:spPr>
      </p:sp>
      <p:sp>
        <p:nvSpPr>
          <p:cNvPr id="6" name="Shape 4"/>
          <p:cNvSpPr/>
          <p:nvPr/>
        </p:nvSpPr>
        <p:spPr>
          <a:xfrm>
            <a:off x="457200" y="457200"/>
            <a:ext cx="2560320" cy="411480"/>
          </a:xfrm>
          <a:prstGeom prst="roundRect">
            <a:avLst>
              <a:gd name="adj" fmla="val 11111"/>
            </a:avLst>
          </a:prstGeom>
          <a:solidFill>
            <a:srgbClr val="0A7B83"/>
          </a:solidFill>
          <a:ln w="12700">
            <a:solidFill>
              <a:srgbClr val="0A7B83"/>
            </a:solidFill>
            <a:prstDash val="solid"/>
          </a:ln>
        </p:spPr>
      </p:sp>
      <p:sp>
        <p:nvSpPr>
          <p:cNvPr id="7" name="Text 5"/>
          <p:cNvSpPr/>
          <p:nvPr/>
        </p:nvSpPr>
        <p:spPr>
          <a:xfrm>
            <a:off x="457200" y="457200"/>
            <a:ext cx="2560320" cy="411480"/>
          </a:xfrm>
          <a:prstGeom prst="rect">
            <a:avLst/>
          </a:prstGeom>
          <a:noFill/>
          <a:ln/>
        </p:spPr>
        <p:txBody>
          <a:bodyPr wrap="square" lIns="0" tIns="0" rIns="0" bIns="0" rtlCol="0" anchor="ctr"/>
          <a:lstStyle/>
          <a:p>
            <a:pPr marL="0" indent="0" algn="ctr">
              <a:buNone/>
            </a:pPr>
            <a:r>
              <a:rPr lang="en-US" sz="1100" b="1" dirty="0">
                <a:solidFill>
                  <a:srgbClr val="FFFFFF"/>
                </a:solidFill>
              </a:rPr>
              <a:t>ICAI | 21 June 2026</a:t>
            </a:r>
            <a:endParaRPr lang="en-US" sz="1100" dirty="0"/>
          </a:p>
        </p:txBody>
      </p:sp>
      <p:sp>
        <p:nvSpPr>
          <p:cNvPr id="8" name="Text 6"/>
          <p:cNvSpPr/>
          <p:nvPr/>
        </p:nvSpPr>
        <p:spPr>
          <a:xfrm>
            <a:off x="457200" y="1005840"/>
            <a:ext cx="5943600" cy="1828800"/>
          </a:xfrm>
          <a:prstGeom prst="rect">
            <a:avLst/>
          </a:prstGeom>
          <a:noFill/>
          <a:ln/>
        </p:spPr>
        <p:txBody>
          <a:bodyPr wrap="square" rtlCol="0" anchor="t"/>
          <a:lstStyle/>
          <a:p>
            <a:pPr marL="0" indent="0" algn="l">
              <a:buNone/>
            </a:pPr>
            <a:r>
              <a:rPr lang="en-US" sz="4000" b="1" dirty="0">
                <a:solidFill>
                  <a:srgbClr val="FFFFFF"/>
                </a:solidFill>
                <a:latin typeface="Cambria" pitchFamily="34" charset="0"/>
                <a:ea typeface="Cambria" pitchFamily="34" charset="-122"/>
                <a:cs typeface="Cambria" pitchFamily="34" charset="-120"/>
              </a:rPr>
              <a:t>Development Control</a:t>
            </a:r>
            <a:endParaRPr lang="en-US" sz="4000" dirty="0"/>
          </a:p>
          <a:p>
            <a:pPr marL="0" indent="0" algn="l">
              <a:buNone/>
            </a:pPr>
            <a:r>
              <a:rPr lang="en-US" sz="4000" b="1" dirty="0">
                <a:solidFill>
                  <a:srgbClr val="FFFFFF"/>
                </a:solidFill>
                <a:latin typeface="Cambria" pitchFamily="34" charset="0"/>
                <a:ea typeface="Cambria" pitchFamily="34" charset="-122"/>
                <a:cs typeface="Cambria" pitchFamily="34" charset="-120"/>
              </a:rPr>
              <a:t>Regulations (DCR)</a:t>
            </a:r>
            <a:endParaRPr lang="en-US" sz="4000" dirty="0"/>
          </a:p>
        </p:txBody>
      </p:sp>
      <p:sp>
        <p:nvSpPr>
          <p:cNvPr id="9" name="Text 7"/>
          <p:cNvSpPr/>
          <p:nvPr/>
        </p:nvSpPr>
        <p:spPr>
          <a:xfrm>
            <a:off x="457200" y="2743200"/>
            <a:ext cx="5943600" cy="548640"/>
          </a:xfrm>
          <a:prstGeom prst="rect">
            <a:avLst/>
          </a:prstGeom>
          <a:noFill/>
          <a:ln/>
        </p:spPr>
        <p:txBody>
          <a:bodyPr wrap="square" rtlCol="0" anchor="ctr"/>
          <a:lstStyle/>
          <a:p>
            <a:pPr marL="0" indent="0" algn="l">
              <a:buNone/>
            </a:pPr>
            <a:r>
              <a:rPr lang="en-US" sz="2200" dirty="0">
                <a:solidFill>
                  <a:srgbClr val="12A8B3"/>
                </a:solidFill>
                <a:latin typeface="Calibri" pitchFamily="34" charset="0"/>
                <a:ea typeface="Calibri" pitchFamily="34" charset="-122"/>
                <a:cs typeface="Calibri" pitchFamily="34" charset="-120"/>
              </a:rPr>
              <a:t>&amp; Real Estate Compliance</a:t>
            </a:r>
            <a:endParaRPr lang="en-US" sz="2200" dirty="0"/>
          </a:p>
        </p:txBody>
      </p:sp>
      <p:sp>
        <p:nvSpPr>
          <p:cNvPr id="10" name="Text 8"/>
          <p:cNvSpPr/>
          <p:nvPr/>
        </p:nvSpPr>
        <p:spPr>
          <a:xfrm>
            <a:off x="457200" y="3337560"/>
            <a:ext cx="5943600" cy="411480"/>
          </a:xfrm>
          <a:prstGeom prst="rect">
            <a:avLst/>
          </a:prstGeom>
          <a:noFill/>
          <a:ln/>
        </p:spPr>
        <p:txBody>
          <a:bodyPr wrap="square" rtlCol="0" anchor="ctr"/>
          <a:lstStyle/>
          <a:p>
            <a:pPr marL="0" indent="0" algn="l">
              <a:buNone/>
            </a:pPr>
            <a:r>
              <a:rPr lang="en-US" sz="1300" dirty="0">
                <a:solidFill>
                  <a:srgbClr val="AACDD1"/>
                </a:solidFill>
                <a:latin typeface="Calibri" pitchFamily="34" charset="0"/>
                <a:ea typeface="Calibri" pitchFamily="34" charset="-122"/>
                <a:cs typeface="Calibri" pitchFamily="34" charset="-120"/>
              </a:rPr>
              <a:t>Role of Chartered Accountants in DCR Certification &amp; Audit</a:t>
            </a:r>
            <a:endParaRPr lang="en-US" sz="1300" dirty="0"/>
          </a:p>
        </p:txBody>
      </p:sp>
      <p:sp>
        <p:nvSpPr>
          <p:cNvPr id="11" name="Text 9"/>
          <p:cNvSpPr/>
          <p:nvPr/>
        </p:nvSpPr>
        <p:spPr>
          <a:xfrm>
            <a:off x="457200" y="4434840"/>
            <a:ext cx="8229600" cy="411480"/>
          </a:xfrm>
          <a:prstGeom prst="rect">
            <a:avLst/>
          </a:prstGeom>
          <a:noFill/>
          <a:ln/>
        </p:spPr>
        <p:txBody>
          <a:bodyPr wrap="square" rtlCol="0" anchor="ctr"/>
          <a:lstStyle/>
          <a:p>
            <a:pPr marL="0" indent="0" algn="l">
              <a:buNone/>
            </a:pPr>
            <a:r>
              <a:rPr lang="en-US" sz="1200" b="1" dirty="0">
                <a:solidFill>
                  <a:srgbClr val="FFFFFF"/>
                </a:solidFill>
              </a:rPr>
              <a:t>CA Ramesh Prabhu, CEO, </a:t>
            </a:r>
            <a:r>
              <a:rPr lang="en-US" sz="1200" b="1" dirty="0" err="1">
                <a:solidFill>
                  <a:srgbClr val="FFFFFF"/>
                </a:solidFill>
              </a:rPr>
              <a:t>Viksit</a:t>
            </a:r>
            <a:r>
              <a:rPr lang="en-US" sz="1200" b="1" dirty="0">
                <a:solidFill>
                  <a:srgbClr val="FFFFFF"/>
                </a:solidFill>
              </a:rPr>
              <a:t> Consulting. 9820106766/68 / rameshprabhu@viksitconsulting.com</a:t>
            </a:r>
            <a:endParaRPr lang="en-US" sz="12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0F7F8"/>
        </a:solidFill>
        <a:effectLst/>
      </p:bgPr>
    </p:bg>
    <p:spTree>
      <p:nvGrpSpPr>
        <p:cNvPr id="1" name=""/>
        <p:cNvGrpSpPr/>
        <p:nvPr/>
      </p:nvGrpSpPr>
      <p:grpSpPr>
        <a:xfrm>
          <a:off x="0" y="0"/>
          <a:ext cx="0" cy="0"/>
          <a:chOff x="0" y="0"/>
          <a:chExt cx="0" cy="0"/>
        </a:xfrm>
      </p:grpSpPr>
      <p:sp>
        <p:nvSpPr>
          <p:cNvPr id="2" name="Shape 0"/>
          <p:cNvSpPr/>
          <p:nvPr/>
        </p:nvSpPr>
        <p:spPr>
          <a:xfrm>
            <a:off x="0" y="0"/>
            <a:ext cx="9144000" cy="914400"/>
          </a:xfrm>
          <a:prstGeom prst="rect">
            <a:avLst/>
          </a:prstGeom>
          <a:solidFill>
            <a:srgbClr val="0A7B83"/>
          </a:solidFill>
          <a:ln w="12700">
            <a:solidFill>
              <a:srgbClr val="0A7B83"/>
            </a:solidFill>
            <a:prstDash val="solid"/>
          </a:ln>
        </p:spPr>
      </p:sp>
      <p:sp>
        <p:nvSpPr>
          <p:cNvPr id="3" name="Text 1"/>
          <p:cNvSpPr/>
          <p:nvPr/>
        </p:nvSpPr>
        <p:spPr>
          <a:xfrm>
            <a:off x="365760" y="0"/>
            <a:ext cx="8229600" cy="914400"/>
          </a:xfrm>
          <a:prstGeom prst="rect">
            <a:avLst/>
          </a:prstGeom>
          <a:noFill/>
          <a:ln/>
        </p:spPr>
        <p:txBody>
          <a:bodyPr wrap="square" rtlCol="0" anchor="ctr"/>
          <a:lstStyle/>
          <a:p>
            <a:pPr marL="0" indent="0">
              <a:buNone/>
            </a:pPr>
            <a:r>
              <a:rPr lang="en-US" sz="2400" b="1" dirty="0">
                <a:solidFill>
                  <a:srgbClr val="FFFFFF"/>
                </a:solidFill>
                <a:latin typeface="Cambria" pitchFamily="34" charset="0"/>
                <a:ea typeface="Cambria" pitchFamily="34" charset="-122"/>
                <a:cs typeface="Cambria" pitchFamily="34" charset="-120"/>
              </a:rPr>
              <a:t>Legal Role of CA in DCR Certification of Compliance</a:t>
            </a:r>
            <a:endParaRPr lang="en-US" sz="2400" dirty="0"/>
          </a:p>
        </p:txBody>
      </p:sp>
      <p:sp>
        <p:nvSpPr>
          <p:cNvPr id="4" name="Shape 2"/>
          <p:cNvSpPr/>
          <p:nvPr/>
        </p:nvSpPr>
        <p:spPr>
          <a:xfrm>
            <a:off x="274320" y="1051560"/>
            <a:ext cx="2834640" cy="1920240"/>
          </a:xfrm>
          <a:prstGeom prst="roundRect">
            <a:avLst>
              <a:gd name="adj" fmla="val 4762"/>
            </a:avLst>
          </a:prstGeom>
          <a:solidFill>
            <a:srgbClr val="0D2137"/>
          </a:solidFill>
          <a:ln w="12700">
            <a:solidFill>
              <a:srgbClr val="0D2137"/>
            </a:solidFill>
            <a:prstDash val="solid"/>
          </a:ln>
          <a:effectLst>
            <a:outerShdw blurRad="101600" dist="38100" dir="2700000" algn="bl" rotWithShape="0">
              <a:srgbClr val="000000">
                <a:alpha val="12000"/>
              </a:srgbClr>
            </a:outerShdw>
          </a:effectLst>
        </p:spPr>
      </p:sp>
      <p:sp>
        <p:nvSpPr>
          <p:cNvPr id="5" name="Shape 3"/>
          <p:cNvSpPr/>
          <p:nvPr/>
        </p:nvSpPr>
        <p:spPr>
          <a:xfrm>
            <a:off x="1188720" y="987552"/>
            <a:ext cx="1005840" cy="1005840"/>
          </a:xfrm>
          <a:prstGeom prst="ellipse">
            <a:avLst/>
          </a:prstGeom>
          <a:solidFill>
            <a:srgbClr val="FFFFFF"/>
          </a:solidFill>
          <a:ln w="12700">
            <a:solidFill>
              <a:srgbClr val="FFFFFF"/>
            </a:solidFill>
            <a:prstDash val="solid"/>
          </a:ln>
        </p:spPr>
      </p:sp>
      <p:sp>
        <p:nvSpPr>
          <p:cNvPr id="6" name="Text 4"/>
          <p:cNvSpPr/>
          <p:nvPr/>
        </p:nvSpPr>
        <p:spPr>
          <a:xfrm>
            <a:off x="1188720" y="987552"/>
            <a:ext cx="1005840" cy="1005840"/>
          </a:xfrm>
          <a:prstGeom prst="rect">
            <a:avLst/>
          </a:prstGeom>
          <a:noFill/>
          <a:ln/>
        </p:spPr>
        <p:txBody>
          <a:bodyPr wrap="square" lIns="0" tIns="0" rIns="0" bIns="0" rtlCol="0" anchor="ctr"/>
          <a:lstStyle/>
          <a:p>
            <a:pPr marL="0" indent="0" algn="ctr">
              <a:buNone/>
            </a:pPr>
            <a:r>
              <a:rPr lang="en-US" sz="1800" b="1" dirty="0">
                <a:solidFill>
                  <a:srgbClr val="0D2137"/>
                </a:solidFill>
                <a:latin typeface="Cambria" pitchFamily="34" charset="0"/>
                <a:ea typeface="Cambria" pitchFamily="34" charset="-122"/>
                <a:cs typeface="Cambria" pitchFamily="34" charset="-120"/>
              </a:rPr>
              <a:t>Form 3</a:t>
            </a:r>
            <a:endParaRPr lang="en-US" sz="1800" dirty="0"/>
          </a:p>
        </p:txBody>
      </p:sp>
      <p:sp>
        <p:nvSpPr>
          <p:cNvPr id="7" name="Text 5"/>
          <p:cNvSpPr/>
          <p:nvPr/>
        </p:nvSpPr>
        <p:spPr>
          <a:xfrm>
            <a:off x="411480" y="2029968"/>
            <a:ext cx="2560320" cy="365760"/>
          </a:xfrm>
          <a:prstGeom prst="rect">
            <a:avLst/>
          </a:prstGeom>
          <a:noFill/>
          <a:ln/>
        </p:spPr>
        <p:txBody>
          <a:bodyPr wrap="square" rtlCol="0" anchor="ctr"/>
          <a:lstStyle/>
          <a:p>
            <a:pPr marL="0" indent="0" algn="ctr">
              <a:buNone/>
            </a:pPr>
            <a:r>
              <a:rPr lang="en-US" sz="1200" b="1" dirty="0">
                <a:solidFill>
                  <a:srgbClr val="F5A623"/>
                </a:solidFill>
                <a:latin typeface="Calibri" pitchFamily="34" charset="0"/>
                <a:ea typeface="Calibri" pitchFamily="34" charset="-122"/>
                <a:cs typeface="Calibri" pitchFamily="34" charset="-120"/>
              </a:rPr>
              <a:t>Architect/Engineer</a:t>
            </a:r>
            <a:endParaRPr lang="en-US" sz="1200" dirty="0"/>
          </a:p>
        </p:txBody>
      </p:sp>
      <p:sp>
        <p:nvSpPr>
          <p:cNvPr id="8" name="Text 6"/>
          <p:cNvSpPr/>
          <p:nvPr/>
        </p:nvSpPr>
        <p:spPr>
          <a:xfrm>
            <a:off x="411480" y="2423160"/>
            <a:ext cx="2560320" cy="502920"/>
          </a:xfrm>
          <a:prstGeom prst="rect">
            <a:avLst/>
          </a:prstGeom>
          <a:noFill/>
          <a:ln/>
        </p:spPr>
        <p:txBody>
          <a:bodyPr wrap="square" rtlCol="0" anchor="t"/>
          <a:lstStyle/>
          <a:p>
            <a:pPr marL="0" indent="0">
              <a:buNone/>
            </a:pPr>
            <a:r>
              <a:rPr lang="en-US" sz="1050" dirty="0">
                <a:solidFill>
                  <a:srgbClr val="FFFFFF"/>
                </a:solidFill>
                <a:latin typeface="Calibri" pitchFamily="34" charset="0"/>
                <a:ea typeface="Calibri" pitchFamily="34" charset="-122"/>
                <a:cs typeface="Calibri" pitchFamily="34" charset="-120"/>
              </a:rPr>
              <a:t>Structural compliance certificate — certifies DCR adherence, FSI consumed, setbacks maintained</a:t>
            </a:r>
            <a:endParaRPr lang="en-US" sz="1050" dirty="0"/>
          </a:p>
        </p:txBody>
      </p:sp>
      <p:sp>
        <p:nvSpPr>
          <p:cNvPr id="9" name="Shape 7"/>
          <p:cNvSpPr/>
          <p:nvPr/>
        </p:nvSpPr>
        <p:spPr>
          <a:xfrm>
            <a:off x="3218688" y="1051560"/>
            <a:ext cx="2834640" cy="1920240"/>
          </a:xfrm>
          <a:prstGeom prst="roundRect">
            <a:avLst>
              <a:gd name="adj" fmla="val 4762"/>
            </a:avLst>
          </a:prstGeom>
          <a:solidFill>
            <a:srgbClr val="0A7B83"/>
          </a:solidFill>
          <a:ln w="12700">
            <a:solidFill>
              <a:srgbClr val="0A7B83"/>
            </a:solidFill>
            <a:prstDash val="solid"/>
          </a:ln>
          <a:effectLst>
            <a:outerShdw blurRad="101600" dist="38100" dir="2700000" algn="bl" rotWithShape="0">
              <a:srgbClr val="000000">
                <a:alpha val="12000"/>
              </a:srgbClr>
            </a:outerShdw>
          </a:effectLst>
        </p:spPr>
      </p:sp>
      <p:sp>
        <p:nvSpPr>
          <p:cNvPr id="10" name="Shape 8"/>
          <p:cNvSpPr/>
          <p:nvPr/>
        </p:nvSpPr>
        <p:spPr>
          <a:xfrm>
            <a:off x="4133088" y="987552"/>
            <a:ext cx="1005840" cy="1005840"/>
          </a:xfrm>
          <a:prstGeom prst="ellipse">
            <a:avLst/>
          </a:prstGeom>
          <a:solidFill>
            <a:srgbClr val="FFFFFF"/>
          </a:solidFill>
          <a:ln w="12700">
            <a:solidFill>
              <a:srgbClr val="FFFFFF"/>
            </a:solidFill>
            <a:prstDash val="solid"/>
          </a:ln>
        </p:spPr>
      </p:sp>
      <p:sp>
        <p:nvSpPr>
          <p:cNvPr id="11" name="Text 9"/>
          <p:cNvSpPr/>
          <p:nvPr/>
        </p:nvSpPr>
        <p:spPr>
          <a:xfrm>
            <a:off x="4133088" y="987552"/>
            <a:ext cx="1005840" cy="1005840"/>
          </a:xfrm>
          <a:prstGeom prst="rect">
            <a:avLst/>
          </a:prstGeom>
          <a:noFill/>
          <a:ln/>
        </p:spPr>
        <p:txBody>
          <a:bodyPr wrap="square" lIns="0" tIns="0" rIns="0" bIns="0" rtlCol="0" anchor="ctr"/>
          <a:lstStyle/>
          <a:p>
            <a:pPr marL="0" indent="0" algn="ctr">
              <a:buNone/>
            </a:pPr>
            <a:r>
              <a:rPr lang="en-US" sz="1800" b="1" dirty="0">
                <a:solidFill>
                  <a:srgbClr val="0A7B83"/>
                </a:solidFill>
                <a:latin typeface="Cambria" pitchFamily="34" charset="0"/>
                <a:ea typeface="Cambria" pitchFamily="34" charset="-122"/>
                <a:cs typeface="Cambria" pitchFamily="34" charset="-120"/>
              </a:rPr>
              <a:t>Form 4</a:t>
            </a:r>
            <a:endParaRPr lang="en-US" sz="1800" dirty="0"/>
          </a:p>
        </p:txBody>
      </p:sp>
      <p:sp>
        <p:nvSpPr>
          <p:cNvPr id="12" name="Text 10"/>
          <p:cNvSpPr/>
          <p:nvPr/>
        </p:nvSpPr>
        <p:spPr>
          <a:xfrm>
            <a:off x="3355848" y="2029968"/>
            <a:ext cx="2560320" cy="365760"/>
          </a:xfrm>
          <a:prstGeom prst="rect">
            <a:avLst/>
          </a:prstGeom>
          <a:noFill/>
          <a:ln/>
        </p:spPr>
        <p:txBody>
          <a:bodyPr wrap="square" rtlCol="0" anchor="ctr"/>
          <a:lstStyle/>
          <a:p>
            <a:pPr marL="0" indent="0" algn="ctr">
              <a:buNone/>
            </a:pPr>
            <a:r>
              <a:rPr lang="en-US" sz="1200" b="1" dirty="0">
                <a:solidFill>
                  <a:srgbClr val="F5A623"/>
                </a:solidFill>
                <a:latin typeface="Calibri" pitchFamily="34" charset="0"/>
                <a:ea typeface="Calibri" pitchFamily="34" charset="-122"/>
                <a:cs typeface="Calibri" pitchFamily="34" charset="-120"/>
              </a:rPr>
              <a:t>CA / Cost Accountant</a:t>
            </a:r>
            <a:endParaRPr lang="en-US" sz="1200" dirty="0"/>
          </a:p>
        </p:txBody>
      </p:sp>
      <p:sp>
        <p:nvSpPr>
          <p:cNvPr id="13" name="Text 11"/>
          <p:cNvSpPr/>
          <p:nvPr/>
        </p:nvSpPr>
        <p:spPr>
          <a:xfrm>
            <a:off x="3355848" y="2423160"/>
            <a:ext cx="2560320" cy="502920"/>
          </a:xfrm>
          <a:prstGeom prst="rect">
            <a:avLst/>
          </a:prstGeom>
          <a:noFill/>
          <a:ln/>
        </p:spPr>
        <p:txBody>
          <a:bodyPr wrap="square" rtlCol="0" anchor="t"/>
          <a:lstStyle/>
          <a:p>
            <a:pPr marL="0" indent="0">
              <a:buNone/>
            </a:pPr>
            <a:r>
              <a:rPr lang="en-US" sz="1050" dirty="0">
                <a:solidFill>
                  <a:srgbClr val="FFFFFF"/>
                </a:solidFill>
                <a:latin typeface="Calibri" pitchFamily="34" charset="0"/>
                <a:ea typeface="Calibri" pitchFamily="34" charset="-122"/>
                <a:cs typeface="Calibri" pitchFamily="34" charset="-120"/>
              </a:rPr>
              <a:t>Architect certificate endorsement + financial audit of project accounts (70% rule compliance)</a:t>
            </a:r>
            <a:endParaRPr lang="en-US" sz="1050" dirty="0"/>
          </a:p>
        </p:txBody>
      </p:sp>
      <p:sp>
        <p:nvSpPr>
          <p:cNvPr id="14" name="Shape 12"/>
          <p:cNvSpPr/>
          <p:nvPr/>
        </p:nvSpPr>
        <p:spPr>
          <a:xfrm>
            <a:off x="6163056" y="1051560"/>
            <a:ext cx="2834640" cy="1920240"/>
          </a:xfrm>
          <a:prstGeom prst="roundRect">
            <a:avLst>
              <a:gd name="adj" fmla="val 4762"/>
            </a:avLst>
          </a:prstGeom>
          <a:solidFill>
            <a:srgbClr val="1A6B5C"/>
          </a:solidFill>
          <a:ln w="12700">
            <a:solidFill>
              <a:srgbClr val="1A6B5C"/>
            </a:solidFill>
            <a:prstDash val="solid"/>
          </a:ln>
          <a:effectLst>
            <a:outerShdw blurRad="101600" dist="38100" dir="2700000" algn="bl" rotWithShape="0">
              <a:srgbClr val="000000">
                <a:alpha val="12000"/>
              </a:srgbClr>
            </a:outerShdw>
          </a:effectLst>
        </p:spPr>
      </p:sp>
      <p:sp>
        <p:nvSpPr>
          <p:cNvPr id="15" name="Shape 13"/>
          <p:cNvSpPr/>
          <p:nvPr/>
        </p:nvSpPr>
        <p:spPr>
          <a:xfrm>
            <a:off x="7077456" y="987552"/>
            <a:ext cx="1005840" cy="1005840"/>
          </a:xfrm>
          <a:prstGeom prst="ellipse">
            <a:avLst/>
          </a:prstGeom>
          <a:solidFill>
            <a:srgbClr val="FFFFFF"/>
          </a:solidFill>
          <a:ln w="12700">
            <a:solidFill>
              <a:srgbClr val="FFFFFF"/>
            </a:solidFill>
            <a:prstDash val="solid"/>
          </a:ln>
        </p:spPr>
      </p:sp>
      <p:sp>
        <p:nvSpPr>
          <p:cNvPr id="16" name="Text 14"/>
          <p:cNvSpPr/>
          <p:nvPr/>
        </p:nvSpPr>
        <p:spPr>
          <a:xfrm>
            <a:off x="7077456" y="987552"/>
            <a:ext cx="1005840" cy="1005840"/>
          </a:xfrm>
          <a:prstGeom prst="rect">
            <a:avLst/>
          </a:prstGeom>
          <a:noFill/>
          <a:ln/>
        </p:spPr>
        <p:txBody>
          <a:bodyPr wrap="square" lIns="0" tIns="0" rIns="0" bIns="0" rtlCol="0" anchor="ctr"/>
          <a:lstStyle/>
          <a:p>
            <a:pPr marL="0" indent="0" algn="ctr">
              <a:buNone/>
            </a:pPr>
            <a:r>
              <a:rPr lang="en-US" sz="1800" b="1" dirty="0">
                <a:solidFill>
                  <a:srgbClr val="1A6B5C"/>
                </a:solidFill>
                <a:latin typeface="Cambria" pitchFamily="34" charset="0"/>
                <a:ea typeface="Cambria" pitchFamily="34" charset="-122"/>
                <a:cs typeface="Cambria" pitchFamily="34" charset="-120"/>
              </a:rPr>
              <a:t>Form 5</a:t>
            </a:r>
            <a:endParaRPr lang="en-US" sz="1800" dirty="0"/>
          </a:p>
        </p:txBody>
      </p:sp>
      <p:sp>
        <p:nvSpPr>
          <p:cNvPr id="17" name="Text 15"/>
          <p:cNvSpPr/>
          <p:nvPr/>
        </p:nvSpPr>
        <p:spPr>
          <a:xfrm>
            <a:off x="6300216" y="2029968"/>
            <a:ext cx="2560320" cy="365760"/>
          </a:xfrm>
          <a:prstGeom prst="rect">
            <a:avLst/>
          </a:prstGeom>
          <a:noFill/>
          <a:ln/>
        </p:spPr>
        <p:txBody>
          <a:bodyPr wrap="square" rtlCol="0" anchor="ctr"/>
          <a:lstStyle/>
          <a:p>
            <a:pPr marL="0" indent="0" algn="ctr">
              <a:buNone/>
            </a:pPr>
            <a:r>
              <a:rPr lang="en-US" sz="1200" b="1" dirty="0">
                <a:solidFill>
                  <a:srgbClr val="F5A623"/>
                </a:solidFill>
                <a:latin typeface="Calibri" pitchFamily="34" charset="0"/>
                <a:ea typeface="Calibri" pitchFamily="34" charset="-122"/>
                <a:cs typeface="Calibri" pitchFamily="34" charset="-120"/>
              </a:rPr>
              <a:t>CA + Architect</a:t>
            </a:r>
            <a:endParaRPr lang="en-US" sz="1200" dirty="0"/>
          </a:p>
        </p:txBody>
      </p:sp>
      <p:sp>
        <p:nvSpPr>
          <p:cNvPr id="18" name="Text 16"/>
          <p:cNvSpPr/>
          <p:nvPr/>
        </p:nvSpPr>
        <p:spPr>
          <a:xfrm>
            <a:off x="6300216" y="2423160"/>
            <a:ext cx="2560320" cy="502920"/>
          </a:xfrm>
          <a:prstGeom prst="rect">
            <a:avLst/>
          </a:prstGeom>
          <a:noFill/>
          <a:ln/>
        </p:spPr>
        <p:txBody>
          <a:bodyPr wrap="square" rtlCol="0" anchor="t"/>
          <a:lstStyle/>
          <a:p>
            <a:pPr marL="0" indent="0">
              <a:buNone/>
            </a:pPr>
            <a:r>
              <a:rPr lang="en-US" sz="1050" dirty="0">
                <a:solidFill>
                  <a:srgbClr val="FFFFFF"/>
                </a:solidFill>
                <a:latin typeface="Calibri" pitchFamily="34" charset="0"/>
                <a:ea typeface="Calibri" pitchFamily="34" charset="-122"/>
                <a:cs typeface="Calibri" pitchFamily="34" charset="-120"/>
              </a:rPr>
              <a:t>Completion Certificate — both must certify project is complete per sanctioned plan before OC application</a:t>
            </a:r>
            <a:endParaRPr lang="en-US" sz="1050" dirty="0"/>
          </a:p>
        </p:txBody>
      </p:sp>
      <p:sp>
        <p:nvSpPr>
          <p:cNvPr id="19" name="Text 17"/>
          <p:cNvSpPr/>
          <p:nvPr/>
        </p:nvSpPr>
        <p:spPr>
          <a:xfrm>
            <a:off x="274320" y="3108960"/>
            <a:ext cx="8595360" cy="384048"/>
          </a:xfrm>
          <a:prstGeom prst="rect">
            <a:avLst/>
          </a:prstGeom>
          <a:noFill/>
          <a:ln/>
        </p:spPr>
        <p:txBody>
          <a:bodyPr wrap="square" rtlCol="0" anchor="ctr"/>
          <a:lstStyle/>
          <a:p>
            <a:pPr marL="0" indent="0">
              <a:buNone/>
            </a:pPr>
            <a:r>
              <a:rPr lang="en-US" sz="1500" b="1" dirty="0">
                <a:solidFill>
                  <a:srgbClr val="0D2137"/>
                </a:solidFill>
                <a:latin typeface="Cambria" pitchFamily="34" charset="0"/>
                <a:ea typeface="Cambria" pitchFamily="34" charset="-122"/>
                <a:cs typeface="Cambria" pitchFamily="34" charset="-120"/>
              </a:rPr>
              <a:t>CA's DCR Compliance Checklist</a:t>
            </a:r>
            <a:endParaRPr lang="en-US" sz="1500" dirty="0"/>
          </a:p>
        </p:txBody>
      </p:sp>
      <p:sp>
        <p:nvSpPr>
          <p:cNvPr id="20" name="Shape 18"/>
          <p:cNvSpPr/>
          <p:nvPr/>
        </p:nvSpPr>
        <p:spPr>
          <a:xfrm>
            <a:off x="274320" y="3584448"/>
            <a:ext cx="201168" cy="201168"/>
          </a:xfrm>
          <a:prstGeom prst="ellipse">
            <a:avLst/>
          </a:prstGeom>
          <a:solidFill>
            <a:srgbClr val="0A7B83"/>
          </a:solidFill>
          <a:ln w="12700">
            <a:solidFill>
              <a:srgbClr val="0A7B83"/>
            </a:solidFill>
            <a:prstDash val="solid"/>
          </a:ln>
        </p:spPr>
      </p:sp>
      <p:sp>
        <p:nvSpPr>
          <p:cNvPr id="21" name="Text 19"/>
          <p:cNvSpPr/>
          <p:nvPr/>
        </p:nvSpPr>
        <p:spPr>
          <a:xfrm>
            <a:off x="530352" y="3547872"/>
            <a:ext cx="4023360" cy="256032"/>
          </a:xfrm>
          <a:prstGeom prst="rect">
            <a:avLst/>
          </a:prstGeom>
          <a:noFill/>
          <a:ln/>
        </p:spPr>
        <p:txBody>
          <a:bodyPr wrap="square" rtlCol="0" anchor="ctr"/>
          <a:lstStyle/>
          <a:p>
            <a:pPr marL="0" indent="0">
              <a:buNone/>
            </a:pPr>
            <a:r>
              <a:rPr lang="en-US" sz="1100" dirty="0">
                <a:solidFill>
                  <a:srgbClr val="1A2E3B"/>
                </a:solidFill>
                <a:latin typeface="Calibri" pitchFamily="34" charset="0"/>
                <a:ea typeface="Calibri" pitchFamily="34" charset="-122"/>
                <a:cs typeface="Calibri" pitchFamily="34" charset="-120"/>
              </a:rPr>
              <a:t>Verify zone classification from DP / Zonal plan</a:t>
            </a:r>
            <a:endParaRPr lang="en-US" sz="1100" dirty="0"/>
          </a:p>
        </p:txBody>
      </p:sp>
      <p:sp>
        <p:nvSpPr>
          <p:cNvPr id="22" name="Shape 20"/>
          <p:cNvSpPr/>
          <p:nvPr/>
        </p:nvSpPr>
        <p:spPr>
          <a:xfrm>
            <a:off x="274320" y="3858768"/>
            <a:ext cx="201168" cy="201168"/>
          </a:xfrm>
          <a:prstGeom prst="ellipse">
            <a:avLst/>
          </a:prstGeom>
          <a:solidFill>
            <a:srgbClr val="0A7B83"/>
          </a:solidFill>
          <a:ln w="12700">
            <a:solidFill>
              <a:srgbClr val="0A7B83"/>
            </a:solidFill>
            <a:prstDash val="solid"/>
          </a:ln>
        </p:spPr>
      </p:sp>
      <p:sp>
        <p:nvSpPr>
          <p:cNvPr id="23" name="Text 21"/>
          <p:cNvSpPr/>
          <p:nvPr/>
        </p:nvSpPr>
        <p:spPr>
          <a:xfrm>
            <a:off x="530352" y="3822192"/>
            <a:ext cx="4023360" cy="256032"/>
          </a:xfrm>
          <a:prstGeom prst="rect">
            <a:avLst/>
          </a:prstGeom>
          <a:noFill/>
          <a:ln/>
        </p:spPr>
        <p:txBody>
          <a:bodyPr wrap="square" rtlCol="0" anchor="ctr"/>
          <a:lstStyle/>
          <a:p>
            <a:pPr marL="0" indent="0">
              <a:buNone/>
            </a:pPr>
            <a:r>
              <a:rPr lang="en-US" sz="1100" dirty="0">
                <a:solidFill>
                  <a:srgbClr val="1A2E3B"/>
                </a:solidFill>
                <a:latin typeface="Calibri" pitchFamily="34" charset="0"/>
                <a:ea typeface="Calibri" pitchFamily="34" charset="-122"/>
                <a:cs typeface="Calibri" pitchFamily="34" charset="-120"/>
              </a:rPr>
              <a:t>Confirm total FSI sanctioned = Base + Premium + TDR components</a:t>
            </a:r>
            <a:endParaRPr lang="en-US" sz="1100" dirty="0"/>
          </a:p>
        </p:txBody>
      </p:sp>
      <p:sp>
        <p:nvSpPr>
          <p:cNvPr id="24" name="Shape 22"/>
          <p:cNvSpPr/>
          <p:nvPr/>
        </p:nvSpPr>
        <p:spPr>
          <a:xfrm>
            <a:off x="274320" y="4133088"/>
            <a:ext cx="201168" cy="201168"/>
          </a:xfrm>
          <a:prstGeom prst="ellipse">
            <a:avLst/>
          </a:prstGeom>
          <a:solidFill>
            <a:srgbClr val="0A7B83"/>
          </a:solidFill>
          <a:ln w="12700">
            <a:solidFill>
              <a:srgbClr val="0A7B83"/>
            </a:solidFill>
            <a:prstDash val="solid"/>
          </a:ln>
        </p:spPr>
      </p:sp>
      <p:sp>
        <p:nvSpPr>
          <p:cNvPr id="25" name="Text 23"/>
          <p:cNvSpPr/>
          <p:nvPr/>
        </p:nvSpPr>
        <p:spPr>
          <a:xfrm>
            <a:off x="530352" y="4096512"/>
            <a:ext cx="4023360" cy="256032"/>
          </a:xfrm>
          <a:prstGeom prst="rect">
            <a:avLst/>
          </a:prstGeom>
          <a:noFill/>
          <a:ln/>
        </p:spPr>
        <p:txBody>
          <a:bodyPr wrap="square" rtlCol="0" anchor="ctr"/>
          <a:lstStyle/>
          <a:p>
            <a:pPr marL="0" indent="0">
              <a:buNone/>
            </a:pPr>
            <a:r>
              <a:rPr lang="en-US" sz="1100" dirty="0">
                <a:solidFill>
                  <a:srgbClr val="1A2E3B"/>
                </a:solidFill>
                <a:latin typeface="Calibri" pitchFamily="34" charset="0"/>
                <a:ea typeface="Calibri" pitchFamily="34" charset="-122"/>
                <a:cs typeface="Calibri" pitchFamily="34" charset="-120"/>
              </a:rPr>
              <a:t>Check IOD conditions — are all pre-commencement conditions met?</a:t>
            </a:r>
            <a:endParaRPr lang="en-US" sz="1100" dirty="0"/>
          </a:p>
        </p:txBody>
      </p:sp>
      <p:sp>
        <p:nvSpPr>
          <p:cNvPr id="26" name="Shape 24"/>
          <p:cNvSpPr/>
          <p:nvPr/>
        </p:nvSpPr>
        <p:spPr>
          <a:xfrm>
            <a:off x="274320" y="4407408"/>
            <a:ext cx="201168" cy="201168"/>
          </a:xfrm>
          <a:prstGeom prst="ellipse">
            <a:avLst/>
          </a:prstGeom>
          <a:solidFill>
            <a:srgbClr val="0A7B83"/>
          </a:solidFill>
          <a:ln w="12700">
            <a:solidFill>
              <a:srgbClr val="0A7B83"/>
            </a:solidFill>
            <a:prstDash val="solid"/>
          </a:ln>
        </p:spPr>
      </p:sp>
      <p:sp>
        <p:nvSpPr>
          <p:cNvPr id="27" name="Text 25"/>
          <p:cNvSpPr/>
          <p:nvPr/>
        </p:nvSpPr>
        <p:spPr>
          <a:xfrm>
            <a:off x="530352" y="4370832"/>
            <a:ext cx="4023360" cy="256032"/>
          </a:xfrm>
          <a:prstGeom prst="rect">
            <a:avLst/>
          </a:prstGeom>
          <a:noFill/>
          <a:ln/>
        </p:spPr>
        <p:txBody>
          <a:bodyPr wrap="square" rtlCol="0" anchor="ctr"/>
          <a:lstStyle/>
          <a:p>
            <a:pPr marL="0" indent="0">
              <a:buNone/>
            </a:pPr>
            <a:r>
              <a:rPr lang="en-US" sz="1100" dirty="0">
                <a:solidFill>
                  <a:srgbClr val="1A2E3B"/>
                </a:solidFill>
                <a:latin typeface="Calibri" pitchFamily="34" charset="0"/>
                <a:ea typeface="Calibri" pitchFamily="34" charset="-122"/>
                <a:cs typeface="Calibri" pitchFamily="34" charset="-120"/>
              </a:rPr>
              <a:t>Trace OC (Full/Part) — match to RERA project status</a:t>
            </a:r>
            <a:endParaRPr lang="en-US" sz="1100" dirty="0"/>
          </a:p>
        </p:txBody>
      </p:sp>
      <p:sp>
        <p:nvSpPr>
          <p:cNvPr id="28" name="Shape 26"/>
          <p:cNvSpPr/>
          <p:nvPr/>
        </p:nvSpPr>
        <p:spPr>
          <a:xfrm>
            <a:off x="4663440" y="3584448"/>
            <a:ext cx="201168" cy="201168"/>
          </a:xfrm>
          <a:prstGeom prst="ellipse">
            <a:avLst/>
          </a:prstGeom>
          <a:solidFill>
            <a:srgbClr val="0A7B83"/>
          </a:solidFill>
          <a:ln w="12700">
            <a:solidFill>
              <a:srgbClr val="0A7B83"/>
            </a:solidFill>
            <a:prstDash val="solid"/>
          </a:ln>
        </p:spPr>
      </p:sp>
      <p:sp>
        <p:nvSpPr>
          <p:cNvPr id="29" name="Text 27"/>
          <p:cNvSpPr/>
          <p:nvPr/>
        </p:nvSpPr>
        <p:spPr>
          <a:xfrm>
            <a:off x="4919472" y="3547872"/>
            <a:ext cx="4023360" cy="256032"/>
          </a:xfrm>
          <a:prstGeom prst="rect">
            <a:avLst/>
          </a:prstGeom>
          <a:noFill/>
          <a:ln/>
        </p:spPr>
        <p:txBody>
          <a:bodyPr wrap="square" rtlCol="0" anchor="ctr"/>
          <a:lstStyle/>
          <a:p>
            <a:pPr marL="0" indent="0">
              <a:buNone/>
            </a:pPr>
            <a:r>
              <a:rPr lang="en-US" sz="1100" dirty="0">
                <a:solidFill>
                  <a:srgbClr val="1A2E3B"/>
                </a:solidFill>
                <a:latin typeface="Calibri" pitchFamily="34" charset="0"/>
                <a:ea typeface="Calibri" pitchFamily="34" charset="-122"/>
                <a:cs typeface="Calibri" pitchFamily="34" charset="-120"/>
              </a:rPr>
              <a:t>Review deviation report (if any) from architect</a:t>
            </a:r>
            <a:endParaRPr lang="en-US" sz="1100" dirty="0"/>
          </a:p>
        </p:txBody>
      </p:sp>
      <p:sp>
        <p:nvSpPr>
          <p:cNvPr id="30" name="Shape 28"/>
          <p:cNvSpPr/>
          <p:nvPr/>
        </p:nvSpPr>
        <p:spPr>
          <a:xfrm>
            <a:off x="4663440" y="3858768"/>
            <a:ext cx="201168" cy="201168"/>
          </a:xfrm>
          <a:prstGeom prst="ellipse">
            <a:avLst/>
          </a:prstGeom>
          <a:solidFill>
            <a:srgbClr val="0A7B83"/>
          </a:solidFill>
          <a:ln w="12700">
            <a:solidFill>
              <a:srgbClr val="0A7B83"/>
            </a:solidFill>
            <a:prstDash val="solid"/>
          </a:ln>
        </p:spPr>
      </p:sp>
      <p:sp>
        <p:nvSpPr>
          <p:cNvPr id="31" name="Text 29"/>
          <p:cNvSpPr/>
          <p:nvPr/>
        </p:nvSpPr>
        <p:spPr>
          <a:xfrm>
            <a:off x="4919472" y="3822192"/>
            <a:ext cx="4023360" cy="256032"/>
          </a:xfrm>
          <a:prstGeom prst="rect">
            <a:avLst/>
          </a:prstGeom>
          <a:noFill/>
          <a:ln/>
        </p:spPr>
        <p:txBody>
          <a:bodyPr wrap="square" rtlCol="0" anchor="ctr"/>
          <a:lstStyle/>
          <a:p>
            <a:pPr marL="0" indent="0">
              <a:buNone/>
            </a:pPr>
            <a:r>
              <a:rPr lang="en-US" sz="1100" dirty="0">
                <a:solidFill>
                  <a:srgbClr val="1A2E3B"/>
                </a:solidFill>
                <a:latin typeface="Calibri" pitchFamily="34" charset="0"/>
                <a:ea typeface="Calibri" pitchFamily="34" charset="-122"/>
                <a:cs typeface="Calibri" pitchFamily="34" charset="-120"/>
              </a:rPr>
              <a:t>Cross-check 70% escrow utilisation for construction milestones</a:t>
            </a:r>
            <a:endParaRPr lang="en-US" sz="1100" dirty="0"/>
          </a:p>
        </p:txBody>
      </p:sp>
      <p:sp>
        <p:nvSpPr>
          <p:cNvPr id="32" name="Shape 30"/>
          <p:cNvSpPr/>
          <p:nvPr/>
        </p:nvSpPr>
        <p:spPr>
          <a:xfrm>
            <a:off x="4663440" y="4133088"/>
            <a:ext cx="201168" cy="201168"/>
          </a:xfrm>
          <a:prstGeom prst="ellipse">
            <a:avLst/>
          </a:prstGeom>
          <a:solidFill>
            <a:srgbClr val="0A7B83"/>
          </a:solidFill>
          <a:ln w="12700">
            <a:solidFill>
              <a:srgbClr val="0A7B83"/>
            </a:solidFill>
            <a:prstDash val="solid"/>
          </a:ln>
        </p:spPr>
      </p:sp>
      <p:sp>
        <p:nvSpPr>
          <p:cNvPr id="33" name="Text 31"/>
          <p:cNvSpPr/>
          <p:nvPr/>
        </p:nvSpPr>
        <p:spPr>
          <a:xfrm>
            <a:off x="4919472" y="4096512"/>
            <a:ext cx="4023360" cy="256032"/>
          </a:xfrm>
          <a:prstGeom prst="rect">
            <a:avLst/>
          </a:prstGeom>
          <a:noFill/>
          <a:ln/>
        </p:spPr>
        <p:txBody>
          <a:bodyPr wrap="square" rtlCol="0" anchor="ctr"/>
          <a:lstStyle/>
          <a:p>
            <a:pPr marL="0" indent="0">
              <a:buNone/>
            </a:pPr>
            <a:r>
              <a:rPr lang="en-US" sz="1100" dirty="0">
                <a:solidFill>
                  <a:srgbClr val="1A2E3B"/>
                </a:solidFill>
                <a:latin typeface="Calibri" pitchFamily="34" charset="0"/>
                <a:ea typeface="Calibri" pitchFamily="34" charset="-122"/>
                <a:cs typeface="Calibri" pitchFamily="34" charset="-120"/>
              </a:rPr>
              <a:t>For Deviation Report CA certificate: verify plan vs. actual built areas</a:t>
            </a:r>
            <a:endParaRPr lang="en-US" sz="11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9144000" cy="914400"/>
          </a:xfrm>
          <a:prstGeom prst="rect">
            <a:avLst/>
          </a:prstGeom>
          <a:solidFill>
            <a:srgbClr val="0D2137"/>
          </a:solidFill>
          <a:ln w="12700">
            <a:solidFill>
              <a:srgbClr val="0D2137"/>
            </a:solidFill>
            <a:prstDash val="solid"/>
          </a:ln>
        </p:spPr>
      </p:sp>
      <p:sp>
        <p:nvSpPr>
          <p:cNvPr id="3" name="Text 1"/>
          <p:cNvSpPr/>
          <p:nvPr/>
        </p:nvSpPr>
        <p:spPr>
          <a:xfrm>
            <a:off x="365760" y="0"/>
            <a:ext cx="8229600" cy="914400"/>
          </a:xfrm>
          <a:prstGeom prst="rect">
            <a:avLst/>
          </a:prstGeom>
          <a:noFill/>
          <a:ln/>
        </p:spPr>
        <p:txBody>
          <a:bodyPr wrap="square" rtlCol="0" anchor="ctr"/>
          <a:lstStyle/>
          <a:p>
            <a:pPr marL="0" indent="0">
              <a:buNone/>
            </a:pPr>
            <a:r>
              <a:rPr lang="en-US" sz="2300" b="1" dirty="0">
                <a:solidFill>
                  <a:srgbClr val="FFFFFF"/>
                </a:solidFill>
                <a:latin typeface="Cambria" pitchFamily="34" charset="0"/>
                <a:ea typeface="Cambria" pitchFamily="34" charset="-122"/>
                <a:cs typeface="Cambria" pitchFamily="34" charset="-120"/>
              </a:rPr>
              <a:t>Common Irregularities in Project Audits &amp; Certifications</a:t>
            </a:r>
            <a:endParaRPr lang="en-US" sz="2300" dirty="0"/>
          </a:p>
        </p:txBody>
      </p:sp>
      <p:sp>
        <p:nvSpPr>
          <p:cNvPr id="4" name="Shape 2"/>
          <p:cNvSpPr/>
          <p:nvPr/>
        </p:nvSpPr>
        <p:spPr>
          <a:xfrm>
            <a:off x="274320" y="1051560"/>
            <a:ext cx="2834640" cy="1737360"/>
          </a:xfrm>
          <a:prstGeom prst="roundRect">
            <a:avLst>
              <a:gd name="adj" fmla="val 4211"/>
            </a:avLst>
          </a:prstGeom>
          <a:solidFill>
            <a:srgbClr val="F0F7F8"/>
          </a:solidFill>
          <a:ln w="12700">
            <a:solidFill>
              <a:srgbClr val="C0392B"/>
            </a:solidFill>
            <a:prstDash val="solid"/>
          </a:ln>
          <a:effectLst>
            <a:outerShdw blurRad="101600" dist="38100" dir="2700000" algn="bl" rotWithShape="0">
              <a:srgbClr val="000000">
                <a:alpha val="12000"/>
              </a:srgbClr>
            </a:outerShdw>
          </a:effectLst>
        </p:spPr>
      </p:sp>
      <p:sp>
        <p:nvSpPr>
          <p:cNvPr id="5" name="Shape 3"/>
          <p:cNvSpPr/>
          <p:nvPr/>
        </p:nvSpPr>
        <p:spPr>
          <a:xfrm>
            <a:off x="274320" y="1051560"/>
            <a:ext cx="2834640" cy="384048"/>
          </a:xfrm>
          <a:prstGeom prst="roundRect">
            <a:avLst>
              <a:gd name="adj" fmla="val 19048"/>
            </a:avLst>
          </a:prstGeom>
          <a:solidFill>
            <a:srgbClr val="C0392B"/>
          </a:solidFill>
          <a:ln w="12700">
            <a:solidFill>
              <a:srgbClr val="C0392B"/>
            </a:solidFill>
            <a:prstDash val="solid"/>
          </a:ln>
        </p:spPr>
      </p:sp>
      <p:sp>
        <p:nvSpPr>
          <p:cNvPr id="6" name="Text 4"/>
          <p:cNvSpPr/>
          <p:nvPr/>
        </p:nvSpPr>
        <p:spPr>
          <a:xfrm>
            <a:off x="347472" y="1088136"/>
            <a:ext cx="640080" cy="310896"/>
          </a:xfrm>
          <a:prstGeom prst="rect">
            <a:avLst/>
          </a:prstGeom>
          <a:noFill/>
          <a:ln/>
        </p:spPr>
        <p:txBody>
          <a:bodyPr wrap="square" rtlCol="0" anchor="ctr"/>
          <a:lstStyle/>
          <a:p>
            <a:pPr marL="0" indent="0">
              <a:buNone/>
            </a:pPr>
            <a:r>
              <a:rPr lang="en-US" sz="950" b="1" dirty="0">
                <a:solidFill>
                  <a:srgbClr val="FFFFFF"/>
                </a:solidFill>
                <a:latin typeface="Calibri" pitchFamily="34" charset="0"/>
                <a:ea typeface="Calibri" pitchFamily="34" charset="-122"/>
                <a:cs typeface="Calibri" pitchFamily="34" charset="-120"/>
              </a:rPr>
              <a:t>HIGH</a:t>
            </a:r>
            <a:endParaRPr lang="en-US" sz="950" dirty="0"/>
          </a:p>
        </p:txBody>
      </p:sp>
      <p:sp>
        <p:nvSpPr>
          <p:cNvPr id="7" name="Text 5"/>
          <p:cNvSpPr/>
          <p:nvPr/>
        </p:nvSpPr>
        <p:spPr>
          <a:xfrm>
            <a:off x="1005840" y="1088136"/>
            <a:ext cx="2029968" cy="310896"/>
          </a:xfrm>
          <a:prstGeom prst="rect">
            <a:avLst/>
          </a:prstGeom>
          <a:noFill/>
          <a:ln/>
        </p:spPr>
        <p:txBody>
          <a:bodyPr wrap="square" rtlCol="0" anchor="ctr"/>
          <a:lstStyle/>
          <a:p>
            <a:pPr marL="0" indent="0">
              <a:buNone/>
            </a:pPr>
            <a:r>
              <a:rPr lang="en-US" sz="1100" b="1" dirty="0">
                <a:solidFill>
                  <a:srgbClr val="FFFFFF"/>
                </a:solidFill>
                <a:latin typeface="Cambria" pitchFamily="34" charset="0"/>
                <a:ea typeface="Cambria" pitchFamily="34" charset="-122"/>
                <a:cs typeface="Cambria" pitchFamily="34" charset="-120"/>
              </a:rPr>
              <a:t>Excess FSI Consumption</a:t>
            </a:r>
            <a:endParaRPr lang="en-US" sz="1100" dirty="0"/>
          </a:p>
        </p:txBody>
      </p:sp>
      <p:sp>
        <p:nvSpPr>
          <p:cNvPr id="8" name="Text 6"/>
          <p:cNvSpPr/>
          <p:nvPr/>
        </p:nvSpPr>
        <p:spPr>
          <a:xfrm>
            <a:off x="384048" y="1508760"/>
            <a:ext cx="2633472" cy="1234440"/>
          </a:xfrm>
          <a:prstGeom prst="rect">
            <a:avLst/>
          </a:prstGeom>
          <a:noFill/>
          <a:ln/>
        </p:spPr>
        <p:txBody>
          <a:bodyPr wrap="square" rtlCol="0" anchor="t"/>
          <a:lstStyle/>
          <a:p>
            <a:pPr marL="0" indent="0">
              <a:buNone/>
            </a:pPr>
            <a:r>
              <a:rPr lang="en-US" sz="1100" dirty="0">
                <a:solidFill>
                  <a:srgbClr val="1A2E3B"/>
                </a:solidFill>
                <a:latin typeface="Calibri" pitchFamily="34" charset="0"/>
                <a:ea typeface="Calibri" pitchFamily="34" charset="-122"/>
                <a:cs typeface="Calibri" pitchFamily="34" charset="-120"/>
              </a:rPr>
              <a:t>Actual built-up area exceeds sanctioned FSI. Often discovered post-construction. Results in non-issuance of OC.</a:t>
            </a:r>
            <a:endParaRPr lang="en-US" sz="1100" dirty="0"/>
          </a:p>
        </p:txBody>
      </p:sp>
      <p:sp>
        <p:nvSpPr>
          <p:cNvPr id="9" name="Shape 7"/>
          <p:cNvSpPr/>
          <p:nvPr/>
        </p:nvSpPr>
        <p:spPr>
          <a:xfrm>
            <a:off x="3218688" y="1051560"/>
            <a:ext cx="2834640" cy="1737360"/>
          </a:xfrm>
          <a:prstGeom prst="roundRect">
            <a:avLst>
              <a:gd name="adj" fmla="val 4211"/>
            </a:avLst>
          </a:prstGeom>
          <a:solidFill>
            <a:srgbClr val="F0F7F8"/>
          </a:solidFill>
          <a:ln w="12700">
            <a:solidFill>
              <a:srgbClr val="C0392B"/>
            </a:solidFill>
            <a:prstDash val="solid"/>
          </a:ln>
          <a:effectLst>
            <a:outerShdw blurRad="101600" dist="38100" dir="2700000" algn="bl" rotWithShape="0">
              <a:srgbClr val="000000">
                <a:alpha val="12000"/>
              </a:srgbClr>
            </a:outerShdw>
          </a:effectLst>
        </p:spPr>
      </p:sp>
      <p:sp>
        <p:nvSpPr>
          <p:cNvPr id="10" name="Shape 8"/>
          <p:cNvSpPr/>
          <p:nvPr/>
        </p:nvSpPr>
        <p:spPr>
          <a:xfrm>
            <a:off x="3218688" y="1051560"/>
            <a:ext cx="2834640" cy="384048"/>
          </a:xfrm>
          <a:prstGeom prst="roundRect">
            <a:avLst>
              <a:gd name="adj" fmla="val 19048"/>
            </a:avLst>
          </a:prstGeom>
          <a:solidFill>
            <a:srgbClr val="C0392B"/>
          </a:solidFill>
          <a:ln w="12700">
            <a:solidFill>
              <a:srgbClr val="C0392B"/>
            </a:solidFill>
            <a:prstDash val="solid"/>
          </a:ln>
        </p:spPr>
      </p:sp>
      <p:sp>
        <p:nvSpPr>
          <p:cNvPr id="11" name="Text 9"/>
          <p:cNvSpPr/>
          <p:nvPr/>
        </p:nvSpPr>
        <p:spPr>
          <a:xfrm>
            <a:off x="3291840" y="1088136"/>
            <a:ext cx="640080" cy="310896"/>
          </a:xfrm>
          <a:prstGeom prst="rect">
            <a:avLst/>
          </a:prstGeom>
          <a:noFill/>
          <a:ln/>
        </p:spPr>
        <p:txBody>
          <a:bodyPr wrap="square" rtlCol="0" anchor="ctr"/>
          <a:lstStyle/>
          <a:p>
            <a:pPr marL="0" indent="0">
              <a:buNone/>
            </a:pPr>
            <a:r>
              <a:rPr lang="en-US" sz="950" b="1" dirty="0">
                <a:solidFill>
                  <a:srgbClr val="FFFFFF"/>
                </a:solidFill>
                <a:latin typeface="Calibri" pitchFamily="34" charset="0"/>
                <a:ea typeface="Calibri" pitchFamily="34" charset="-122"/>
                <a:cs typeface="Calibri" pitchFamily="34" charset="-120"/>
              </a:rPr>
              <a:t>HIGH</a:t>
            </a:r>
            <a:endParaRPr lang="en-US" sz="950" dirty="0"/>
          </a:p>
        </p:txBody>
      </p:sp>
      <p:sp>
        <p:nvSpPr>
          <p:cNvPr id="12" name="Text 10"/>
          <p:cNvSpPr/>
          <p:nvPr/>
        </p:nvSpPr>
        <p:spPr>
          <a:xfrm>
            <a:off x="3950208" y="1088136"/>
            <a:ext cx="2029968" cy="310896"/>
          </a:xfrm>
          <a:prstGeom prst="rect">
            <a:avLst/>
          </a:prstGeom>
          <a:noFill/>
          <a:ln/>
        </p:spPr>
        <p:txBody>
          <a:bodyPr wrap="square" rtlCol="0" anchor="ctr"/>
          <a:lstStyle/>
          <a:p>
            <a:pPr marL="0" indent="0">
              <a:buNone/>
            </a:pPr>
            <a:r>
              <a:rPr lang="en-US" sz="1100" b="1" dirty="0">
                <a:solidFill>
                  <a:srgbClr val="FFFFFF"/>
                </a:solidFill>
                <a:latin typeface="Cambria" pitchFamily="34" charset="0"/>
                <a:ea typeface="Cambria" pitchFamily="34" charset="-122"/>
                <a:cs typeface="Cambria" pitchFamily="34" charset="-120"/>
              </a:rPr>
              <a:t>OC Mismatch</a:t>
            </a:r>
            <a:endParaRPr lang="en-US" sz="1100" dirty="0"/>
          </a:p>
        </p:txBody>
      </p:sp>
      <p:sp>
        <p:nvSpPr>
          <p:cNvPr id="13" name="Text 11"/>
          <p:cNvSpPr/>
          <p:nvPr/>
        </p:nvSpPr>
        <p:spPr>
          <a:xfrm>
            <a:off x="3328416" y="1508760"/>
            <a:ext cx="2633472" cy="1234440"/>
          </a:xfrm>
          <a:prstGeom prst="rect">
            <a:avLst/>
          </a:prstGeom>
          <a:noFill/>
          <a:ln/>
        </p:spPr>
        <p:txBody>
          <a:bodyPr wrap="square" rtlCol="0" anchor="t"/>
          <a:lstStyle/>
          <a:p>
            <a:pPr marL="0" indent="0">
              <a:buNone/>
            </a:pPr>
            <a:r>
              <a:rPr lang="en-US" sz="1100" dirty="0">
                <a:solidFill>
                  <a:srgbClr val="1A2E3B"/>
                </a:solidFill>
                <a:latin typeface="Calibri" pitchFamily="34" charset="0"/>
                <a:ea typeface="Calibri" pitchFamily="34" charset="-122"/>
                <a:cs typeface="Calibri" pitchFamily="34" charset="-120"/>
              </a:rPr>
              <a:t>Part OC uploaded on RERA for a fully occupied building. RERA shows project as 'ongoing' — misleads allottees.</a:t>
            </a:r>
            <a:endParaRPr lang="en-US" sz="1100" dirty="0"/>
          </a:p>
        </p:txBody>
      </p:sp>
      <p:sp>
        <p:nvSpPr>
          <p:cNvPr id="14" name="Shape 12"/>
          <p:cNvSpPr/>
          <p:nvPr/>
        </p:nvSpPr>
        <p:spPr>
          <a:xfrm>
            <a:off x="6163056" y="1051560"/>
            <a:ext cx="2834640" cy="1737360"/>
          </a:xfrm>
          <a:prstGeom prst="roundRect">
            <a:avLst>
              <a:gd name="adj" fmla="val 4211"/>
            </a:avLst>
          </a:prstGeom>
          <a:solidFill>
            <a:srgbClr val="F0F7F8"/>
          </a:solidFill>
          <a:ln w="12700">
            <a:solidFill>
              <a:srgbClr val="E67E22"/>
            </a:solidFill>
            <a:prstDash val="solid"/>
          </a:ln>
          <a:effectLst>
            <a:outerShdw blurRad="101600" dist="38100" dir="2700000" algn="bl" rotWithShape="0">
              <a:srgbClr val="000000">
                <a:alpha val="12000"/>
              </a:srgbClr>
            </a:outerShdw>
          </a:effectLst>
        </p:spPr>
      </p:sp>
      <p:sp>
        <p:nvSpPr>
          <p:cNvPr id="15" name="Shape 13"/>
          <p:cNvSpPr/>
          <p:nvPr/>
        </p:nvSpPr>
        <p:spPr>
          <a:xfrm>
            <a:off x="6163056" y="1051560"/>
            <a:ext cx="2834640" cy="384048"/>
          </a:xfrm>
          <a:prstGeom prst="roundRect">
            <a:avLst>
              <a:gd name="adj" fmla="val 19048"/>
            </a:avLst>
          </a:prstGeom>
          <a:solidFill>
            <a:srgbClr val="E67E22"/>
          </a:solidFill>
          <a:ln w="12700">
            <a:solidFill>
              <a:srgbClr val="E67E22"/>
            </a:solidFill>
            <a:prstDash val="solid"/>
          </a:ln>
        </p:spPr>
      </p:sp>
      <p:sp>
        <p:nvSpPr>
          <p:cNvPr id="16" name="Text 14"/>
          <p:cNvSpPr/>
          <p:nvPr/>
        </p:nvSpPr>
        <p:spPr>
          <a:xfrm>
            <a:off x="6236208" y="1088136"/>
            <a:ext cx="640080" cy="310896"/>
          </a:xfrm>
          <a:prstGeom prst="rect">
            <a:avLst/>
          </a:prstGeom>
          <a:noFill/>
          <a:ln/>
        </p:spPr>
        <p:txBody>
          <a:bodyPr wrap="square" rtlCol="0" anchor="ctr"/>
          <a:lstStyle/>
          <a:p>
            <a:pPr marL="0" indent="0">
              <a:buNone/>
            </a:pPr>
            <a:r>
              <a:rPr lang="en-US" sz="950" b="1" dirty="0">
                <a:solidFill>
                  <a:srgbClr val="FFFFFF"/>
                </a:solidFill>
                <a:latin typeface="Calibri" pitchFamily="34" charset="0"/>
                <a:ea typeface="Calibri" pitchFamily="34" charset="-122"/>
                <a:cs typeface="Calibri" pitchFamily="34" charset="-120"/>
              </a:rPr>
              <a:t>MED</a:t>
            </a:r>
            <a:endParaRPr lang="en-US" sz="950" dirty="0"/>
          </a:p>
        </p:txBody>
      </p:sp>
      <p:sp>
        <p:nvSpPr>
          <p:cNvPr id="17" name="Text 15"/>
          <p:cNvSpPr/>
          <p:nvPr/>
        </p:nvSpPr>
        <p:spPr>
          <a:xfrm>
            <a:off x="6894576" y="1088136"/>
            <a:ext cx="2029968" cy="310896"/>
          </a:xfrm>
          <a:prstGeom prst="rect">
            <a:avLst/>
          </a:prstGeom>
          <a:noFill/>
          <a:ln/>
        </p:spPr>
        <p:txBody>
          <a:bodyPr wrap="square" rtlCol="0" anchor="ctr"/>
          <a:lstStyle/>
          <a:p>
            <a:pPr marL="0" indent="0">
              <a:buNone/>
            </a:pPr>
            <a:r>
              <a:rPr lang="en-US" sz="1100" b="1" dirty="0">
                <a:solidFill>
                  <a:srgbClr val="FFFFFF"/>
                </a:solidFill>
                <a:latin typeface="Cambria" pitchFamily="34" charset="0"/>
                <a:ea typeface="Cambria" pitchFamily="34" charset="-122"/>
                <a:cs typeface="Cambria" pitchFamily="34" charset="-120"/>
              </a:rPr>
              <a:t>Basement Misuse</a:t>
            </a:r>
            <a:endParaRPr lang="en-US" sz="1100" dirty="0"/>
          </a:p>
        </p:txBody>
      </p:sp>
      <p:sp>
        <p:nvSpPr>
          <p:cNvPr id="18" name="Text 16"/>
          <p:cNvSpPr/>
          <p:nvPr/>
        </p:nvSpPr>
        <p:spPr>
          <a:xfrm>
            <a:off x="6272784" y="1508760"/>
            <a:ext cx="2633472" cy="1234440"/>
          </a:xfrm>
          <a:prstGeom prst="rect">
            <a:avLst/>
          </a:prstGeom>
          <a:noFill/>
          <a:ln/>
        </p:spPr>
        <p:txBody>
          <a:bodyPr wrap="square" rtlCol="0" anchor="t"/>
          <a:lstStyle/>
          <a:p>
            <a:pPr marL="0" indent="0">
              <a:buNone/>
            </a:pPr>
            <a:r>
              <a:rPr lang="en-US" sz="1100" dirty="0">
                <a:solidFill>
                  <a:srgbClr val="1A2E3B"/>
                </a:solidFill>
                <a:latin typeface="Calibri" pitchFamily="34" charset="0"/>
                <a:ea typeface="Calibri" pitchFamily="34" charset="-122"/>
                <a:cs typeface="Calibri" pitchFamily="34" charset="-120"/>
              </a:rPr>
              <a:t>Basement sanctioned as parking converted to commercial use. Compounding fee may not be available.</a:t>
            </a:r>
            <a:endParaRPr lang="en-US" sz="1100" dirty="0"/>
          </a:p>
        </p:txBody>
      </p:sp>
      <p:sp>
        <p:nvSpPr>
          <p:cNvPr id="19" name="Shape 17"/>
          <p:cNvSpPr/>
          <p:nvPr/>
        </p:nvSpPr>
        <p:spPr>
          <a:xfrm>
            <a:off x="274320" y="2953512"/>
            <a:ext cx="2834640" cy="1737360"/>
          </a:xfrm>
          <a:prstGeom prst="roundRect">
            <a:avLst>
              <a:gd name="adj" fmla="val 4211"/>
            </a:avLst>
          </a:prstGeom>
          <a:solidFill>
            <a:srgbClr val="F0F7F8"/>
          </a:solidFill>
          <a:ln w="12700">
            <a:solidFill>
              <a:srgbClr val="C0392B"/>
            </a:solidFill>
            <a:prstDash val="solid"/>
          </a:ln>
          <a:effectLst>
            <a:outerShdw blurRad="101600" dist="38100" dir="2700000" algn="bl" rotWithShape="0">
              <a:srgbClr val="000000">
                <a:alpha val="12000"/>
              </a:srgbClr>
            </a:outerShdw>
          </a:effectLst>
        </p:spPr>
      </p:sp>
      <p:sp>
        <p:nvSpPr>
          <p:cNvPr id="20" name="Shape 18"/>
          <p:cNvSpPr/>
          <p:nvPr/>
        </p:nvSpPr>
        <p:spPr>
          <a:xfrm>
            <a:off x="274320" y="2953512"/>
            <a:ext cx="2834640" cy="384048"/>
          </a:xfrm>
          <a:prstGeom prst="roundRect">
            <a:avLst>
              <a:gd name="adj" fmla="val 19048"/>
            </a:avLst>
          </a:prstGeom>
          <a:solidFill>
            <a:srgbClr val="C0392B"/>
          </a:solidFill>
          <a:ln w="12700">
            <a:solidFill>
              <a:srgbClr val="C0392B"/>
            </a:solidFill>
            <a:prstDash val="solid"/>
          </a:ln>
        </p:spPr>
      </p:sp>
      <p:sp>
        <p:nvSpPr>
          <p:cNvPr id="21" name="Text 19"/>
          <p:cNvSpPr/>
          <p:nvPr/>
        </p:nvSpPr>
        <p:spPr>
          <a:xfrm>
            <a:off x="347472" y="2990088"/>
            <a:ext cx="640080" cy="310896"/>
          </a:xfrm>
          <a:prstGeom prst="rect">
            <a:avLst/>
          </a:prstGeom>
          <a:noFill/>
          <a:ln/>
        </p:spPr>
        <p:txBody>
          <a:bodyPr wrap="square" rtlCol="0" anchor="ctr"/>
          <a:lstStyle/>
          <a:p>
            <a:pPr marL="0" indent="0">
              <a:buNone/>
            </a:pPr>
            <a:r>
              <a:rPr lang="en-US" sz="950" b="1" dirty="0">
                <a:solidFill>
                  <a:srgbClr val="FFFFFF"/>
                </a:solidFill>
                <a:latin typeface="Calibri" pitchFamily="34" charset="0"/>
                <a:ea typeface="Calibri" pitchFamily="34" charset="-122"/>
                <a:cs typeface="Calibri" pitchFamily="34" charset="-120"/>
              </a:rPr>
              <a:t>HIGH</a:t>
            </a:r>
            <a:endParaRPr lang="en-US" sz="950" dirty="0"/>
          </a:p>
        </p:txBody>
      </p:sp>
      <p:sp>
        <p:nvSpPr>
          <p:cNvPr id="22" name="Text 20"/>
          <p:cNvSpPr/>
          <p:nvPr/>
        </p:nvSpPr>
        <p:spPr>
          <a:xfrm>
            <a:off x="1005840" y="2990088"/>
            <a:ext cx="2029968" cy="310896"/>
          </a:xfrm>
          <a:prstGeom prst="rect">
            <a:avLst/>
          </a:prstGeom>
          <a:noFill/>
          <a:ln/>
        </p:spPr>
        <p:txBody>
          <a:bodyPr wrap="square" rtlCol="0" anchor="ctr"/>
          <a:lstStyle/>
          <a:p>
            <a:pPr marL="0" indent="0">
              <a:buNone/>
            </a:pPr>
            <a:r>
              <a:rPr lang="en-US" sz="1100" b="1" dirty="0">
                <a:solidFill>
                  <a:srgbClr val="FFFFFF"/>
                </a:solidFill>
                <a:latin typeface="Cambria" pitchFamily="34" charset="0"/>
                <a:ea typeface="Cambria" pitchFamily="34" charset="-122"/>
                <a:cs typeface="Cambria" pitchFamily="34" charset="-120"/>
              </a:rPr>
              <a:t>Setback Violation</a:t>
            </a:r>
            <a:endParaRPr lang="en-US" sz="1100" dirty="0"/>
          </a:p>
        </p:txBody>
      </p:sp>
      <p:sp>
        <p:nvSpPr>
          <p:cNvPr id="23" name="Text 21"/>
          <p:cNvSpPr/>
          <p:nvPr/>
        </p:nvSpPr>
        <p:spPr>
          <a:xfrm>
            <a:off x="384048" y="3410712"/>
            <a:ext cx="2633472" cy="1234440"/>
          </a:xfrm>
          <a:prstGeom prst="rect">
            <a:avLst/>
          </a:prstGeom>
          <a:noFill/>
          <a:ln/>
        </p:spPr>
        <p:txBody>
          <a:bodyPr wrap="square" rtlCol="0" anchor="t"/>
          <a:lstStyle/>
          <a:p>
            <a:pPr marL="0" indent="0">
              <a:buNone/>
            </a:pPr>
            <a:r>
              <a:rPr lang="en-US" sz="1100" dirty="0">
                <a:solidFill>
                  <a:srgbClr val="1A2E3B"/>
                </a:solidFill>
                <a:latin typeface="Calibri" pitchFamily="34" charset="0"/>
                <a:ea typeface="Calibri" pitchFamily="34" charset="-122"/>
                <a:cs typeface="Calibri" pitchFamily="34" charset="-120"/>
              </a:rPr>
              <a:t>Construction in mandatory open space area. Results in demolition notices, not compoundable in many cases.</a:t>
            </a:r>
            <a:endParaRPr lang="en-US" sz="1100" dirty="0"/>
          </a:p>
        </p:txBody>
      </p:sp>
      <p:sp>
        <p:nvSpPr>
          <p:cNvPr id="24" name="Shape 22"/>
          <p:cNvSpPr/>
          <p:nvPr/>
        </p:nvSpPr>
        <p:spPr>
          <a:xfrm>
            <a:off x="3218688" y="2953512"/>
            <a:ext cx="2834640" cy="1737360"/>
          </a:xfrm>
          <a:prstGeom prst="roundRect">
            <a:avLst>
              <a:gd name="adj" fmla="val 4211"/>
            </a:avLst>
          </a:prstGeom>
          <a:solidFill>
            <a:srgbClr val="F0F7F8"/>
          </a:solidFill>
          <a:ln w="12700">
            <a:solidFill>
              <a:srgbClr val="C0392B"/>
            </a:solidFill>
            <a:prstDash val="solid"/>
          </a:ln>
          <a:effectLst>
            <a:outerShdw blurRad="101600" dist="38100" dir="2700000" algn="bl" rotWithShape="0">
              <a:srgbClr val="000000">
                <a:alpha val="12000"/>
              </a:srgbClr>
            </a:outerShdw>
          </a:effectLst>
        </p:spPr>
      </p:sp>
      <p:sp>
        <p:nvSpPr>
          <p:cNvPr id="25" name="Shape 23"/>
          <p:cNvSpPr/>
          <p:nvPr/>
        </p:nvSpPr>
        <p:spPr>
          <a:xfrm>
            <a:off x="3218688" y="2953512"/>
            <a:ext cx="2834640" cy="384048"/>
          </a:xfrm>
          <a:prstGeom prst="roundRect">
            <a:avLst>
              <a:gd name="adj" fmla="val 19048"/>
            </a:avLst>
          </a:prstGeom>
          <a:solidFill>
            <a:srgbClr val="C0392B"/>
          </a:solidFill>
          <a:ln w="12700">
            <a:solidFill>
              <a:srgbClr val="C0392B"/>
            </a:solidFill>
            <a:prstDash val="solid"/>
          </a:ln>
        </p:spPr>
      </p:sp>
      <p:sp>
        <p:nvSpPr>
          <p:cNvPr id="26" name="Text 24"/>
          <p:cNvSpPr/>
          <p:nvPr/>
        </p:nvSpPr>
        <p:spPr>
          <a:xfrm>
            <a:off x="3291840" y="2990088"/>
            <a:ext cx="640080" cy="310896"/>
          </a:xfrm>
          <a:prstGeom prst="rect">
            <a:avLst/>
          </a:prstGeom>
          <a:noFill/>
          <a:ln/>
        </p:spPr>
        <p:txBody>
          <a:bodyPr wrap="square" rtlCol="0" anchor="ctr"/>
          <a:lstStyle/>
          <a:p>
            <a:pPr marL="0" indent="0">
              <a:buNone/>
            </a:pPr>
            <a:r>
              <a:rPr lang="en-US" sz="950" b="1" dirty="0">
                <a:solidFill>
                  <a:srgbClr val="FFFFFF"/>
                </a:solidFill>
                <a:latin typeface="Calibri" pitchFamily="34" charset="0"/>
                <a:ea typeface="Calibri" pitchFamily="34" charset="-122"/>
                <a:cs typeface="Calibri" pitchFamily="34" charset="-120"/>
              </a:rPr>
              <a:t>HIGH</a:t>
            </a:r>
            <a:endParaRPr lang="en-US" sz="950" dirty="0"/>
          </a:p>
        </p:txBody>
      </p:sp>
      <p:sp>
        <p:nvSpPr>
          <p:cNvPr id="27" name="Text 25"/>
          <p:cNvSpPr/>
          <p:nvPr/>
        </p:nvSpPr>
        <p:spPr>
          <a:xfrm>
            <a:off x="3950208" y="2990088"/>
            <a:ext cx="2029968" cy="310896"/>
          </a:xfrm>
          <a:prstGeom prst="rect">
            <a:avLst/>
          </a:prstGeom>
          <a:noFill/>
          <a:ln/>
        </p:spPr>
        <p:txBody>
          <a:bodyPr wrap="square" rtlCol="0" anchor="ctr"/>
          <a:lstStyle/>
          <a:p>
            <a:pPr marL="0" indent="0">
              <a:buNone/>
            </a:pPr>
            <a:r>
              <a:rPr lang="en-US" sz="1100" b="1" dirty="0">
                <a:solidFill>
                  <a:srgbClr val="FFFFFF"/>
                </a:solidFill>
                <a:latin typeface="Cambria" pitchFamily="34" charset="0"/>
                <a:ea typeface="Cambria" pitchFamily="34" charset="-122"/>
                <a:cs typeface="Cambria" pitchFamily="34" charset="-120"/>
              </a:rPr>
              <a:t>Unauthorised Floors</a:t>
            </a:r>
            <a:endParaRPr lang="en-US" sz="1100" dirty="0"/>
          </a:p>
        </p:txBody>
      </p:sp>
      <p:sp>
        <p:nvSpPr>
          <p:cNvPr id="28" name="Text 26"/>
          <p:cNvSpPr/>
          <p:nvPr/>
        </p:nvSpPr>
        <p:spPr>
          <a:xfrm>
            <a:off x="3328416" y="3410712"/>
            <a:ext cx="2633472" cy="1234440"/>
          </a:xfrm>
          <a:prstGeom prst="rect">
            <a:avLst/>
          </a:prstGeom>
          <a:noFill/>
          <a:ln/>
        </p:spPr>
        <p:txBody>
          <a:bodyPr wrap="square" rtlCol="0" anchor="t"/>
          <a:lstStyle/>
          <a:p>
            <a:pPr marL="0" indent="0">
              <a:buNone/>
            </a:pPr>
            <a:r>
              <a:rPr lang="en-US" sz="1100" dirty="0">
                <a:solidFill>
                  <a:srgbClr val="1A2E3B"/>
                </a:solidFill>
                <a:latin typeface="Calibri" pitchFamily="34" charset="0"/>
                <a:ea typeface="Calibri" pitchFamily="34" charset="-122"/>
                <a:cs typeface="Calibri" pitchFamily="34" charset="-120"/>
              </a:rPr>
              <a:t>Extra floors constructed beyond IOD. Often seen in redevelopment projects where developer adds units.</a:t>
            </a:r>
            <a:endParaRPr lang="en-US" sz="1100" dirty="0"/>
          </a:p>
        </p:txBody>
      </p:sp>
      <p:sp>
        <p:nvSpPr>
          <p:cNvPr id="29" name="Shape 27"/>
          <p:cNvSpPr/>
          <p:nvPr/>
        </p:nvSpPr>
        <p:spPr>
          <a:xfrm>
            <a:off x="6163056" y="2953512"/>
            <a:ext cx="2834640" cy="1737360"/>
          </a:xfrm>
          <a:prstGeom prst="roundRect">
            <a:avLst>
              <a:gd name="adj" fmla="val 4211"/>
            </a:avLst>
          </a:prstGeom>
          <a:solidFill>
            <a:srgbClr val="F0F7F8"/>
          </a:solidFill>
          <a:ln w="12700">
            <a:solidFill>
              <a:srgbClr val="E67E22"/>
            </a:solidFill>
            <a:prstDash val="solid"/>
          </a:ln>
          <a:effectLst>
            <a:outerShdw blurRad="101600" dist="38100" dir="2700000" algn="bl" rotWithShape="0">
              <a:srgbClr val="000000">
                <a:alpha val="12000"/>
              </a:srgbClr>
            </a:outerShdw>
          </a:effectLst>
        </p:spPr>
      </p:sp>
      <p:sp>
        <p:nvSpPr>
          <p:cNvPr id="30" name="Shape 28"/>
          <p:cNvSpPr/>
          <p:nvPr/>
        </p:nvSpPr>
        <p:spPr>
          <a:xfrm>
            <a:off x="6163056" y="2953512"/>
            <a:ext cx="2834640" cy="384048"/>
          </a:xfrm>
          <a:prstGeom prst="roundRect">
            <a:avLst>
              <a:gd name="adj" fmla="val 19048"/>
            </a:avLst>
          </a:prstGeom>
          <a:solidFill>
            <a:srgbClr val="E67E22"/>
          </a:solidFill>
          <a:ln w="12700">
            <a:solidFill>
              <a:srgbClr val="E67E22"/>
            </a:solidFill>
            <a:prstDash val="solid"/>
          </a:ln>
        </p:spPr>
      </p:sp>
      <p:sp>
        <p:nvSpPr>
          <p:cNvPr id="31" name="Text 29"/>
          <p:cNvSpPr/>
          <p:nvPr/>
        </p:nvSpPr>
        <p:spPr>
          <a:xfrm>
            <a:off x="6236208" y="2990088"/>
            <a:ext cx="640080" cy="310896"/>
          </a:xfrm>
          <a:prstGeom prst="rect">
            <a:avLst/>
          </a:prstGeom>
          <a:noFill/>
          <a:ln/>
        </p:spPr>
        <p:txBody>
          <a:bodyPr wrap="square" rtlCol="0" anchor="ctr"/>
          <a:lstStyle/>
          <a:p>
            <a:pPr marL="0" indent="0">
              <a:buNone/>
            </a:pPr>
            <a:r>
              <a:rPr lang="en-US" sz="950" b="1" dirty="0">
                <a:solidFill>
                  <a:srgbClr val="FFFFFF"/>
                </a:solidFill>
                <a:latin typeface="Calibri" pitchFamily="34" charset="0"/>
                <a:ea typeface="Calibri" pitchFamily="34" charset="-122"/>
                <a:cs typeface="Calibri" pitchFamily="34" charset="-120"/>
              </a:rPr>
              <a:t>MED</a:t>
            </a:r>
            <a:endParaRPr lang="en-US" sz="950" dirty="0"/>
          </a:p>
        </p:txBody>
      </p:sp>
      <p:sp>
        <p:nvSpPr>
          <p:cNvPr id="32" name="Text 30"/>
          <p:cNvSpPr/>
          <p:nvPr/>
        </p:nvSpPr>
        <p:spPr>
          <a:xfrm>
            <a:off x="6894576" y="2990088"/>
            <a:ext cx="2029968" cy="310896"/>
          </a:xfrm>
          <a:prstGeom prst="rect">
            <a:avLst/>
          </a:prstGeom>
          <a:noFill/>
          <a:ln/>
        </p:spPr>
        <p:txBody>
          <a:bodyPr wrap="square" rtlCol="0" anchor="ctr"/>
          <a:lstStyle/>
          <a:p>
            <a:pPr marL="0" indent="0">
              <a:buNone/>
            </a:pPr>
            <a:r>
              <a:rPr lang="en-US" sz="1100" b="1" dirty="0">
                <a:solidFill>
                  <a:srgbClr val="FFFFFF"/>
                </a:solidFill>
                <a:latin typeface="Cambria" pitchFamily="34" charset="0"/>
                <a:ea typeface="Cambria" pitchFamily="34" charset="-122"/>
                <a:cs typeface="Cambria" pitchFamily="34" charset="-120"/>
              </a:rPr>
              <a:t>TDR Double Counting</a:t>
            </a:r>
            <a:endParaRPr lang="en-US" sz="1100" dirty="0"/>
          </a:p>
        </p:txBody>
      </p:sp>
      <p:sp>
        <p:nvSpPr>
          <p:cNvPr id="33" name="Text 31"/>
          <p:cNvSpPr/>
          <p:nvPr/>
        </p:nvSpPr>
        <p:spPr>
          <a:xfrm>
            <a:off x="6272784" y="3410712"/>
            <a:ext cx="2633472" cy="1234440"/>
          </a:xfrm>
          <a:prstGeom prst="rect">
            <a:avLst/>
          </a:prstGeom>
          <a:noFill/>
          <a:ln/>
        </p:spPr>
        <p:txBody>
          <a:bodyPr wrap="square" rtlCol="0" anchor="t"/>
          <a:lstStyle/>
          <a:p>
            <a:pPr marL="0" indent="0">
              <a:buNone/>
            </a:pPr>
            <a:r>
              <a:rPr lang="en-US" sz="1100" dirty="0">
                <a:solidFill>
                  <a:srgbClr val="1A2E3B"/>
                </a:solidFill>
                <a:latin typeface="Calibri" pitchFamily="34" charset="0"/>
                <a:ea typeface="Calibri" pitchFamily="34" charset="-122"/>
                <a:cs typeface="Calibri" pitchFamily="34" charset="-120"/>
              </a:rPr>
              <a:t>Same TDR used across multiple wings/buildings. Accounting fraud — each DRC has a unique number and FSI quantum.</a:t>
            </a:r>
            <a:endParaRPr lang="en-US" sz="11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0D2137"/>
        </a:solidFill>
        <a:effectLst/>
      </p:bgPr>
    </p:bg>
    <p:spTree>
      <p:nvGrpSpPr>
        <p:cNvPr id="1" name=""/>
        <p:cNvGrpSpPr/>
        <p:nvPr/>
      </p:nvGrpSpPr>
      <p:grpSpPr>
        <a:xfrm>
          <a:off x="0" y="0"/>
          <a:ext cx="0" cy="0"/>
          <a:chOff x="0" y="0"/>
          <a:chExt cx="0" cy="0"/>
        </a:xfrm>
      </p:grpSpPr>
      <p:sp>
        <p:nvSpPr>
          <p:cNvPr id="2" name="Shape 0"/>
          <p:cNvSpPr/>
          <p:nvPr/>
        </p:nvSpPr>
        <p:spPr>
          <a:xfrm>
            <a:off x="0" y="0"/>
            <a:ext cx="9144000" cy="914400"/>
          </a:xfrm>
          <a:prstGeom prst="rect">
            <a:avLst/>
          </a:prstGeom>
          <a:solidFill>
            <a:srgbClr val="0A7B83"/>
          </a:solidFill>
          <a:ln w="12700">
            <a:solidFill>
              <a:srgbClr val="0A7B83"/>
            </a:solidFill>
            <a:prstDash val="solid"/>
          </a:ln>
        </p:spPr>
      </p:sp>
      <p:sp>
        <p:nvSpPr>
          <p:cNvPr id="3" name="Text 1"/>
          <p:cNvSpPr/>
          <p:nvPr/>
        </p:nvSpPr>
        <p:spPr>
          <a:xfrm>
            <a:off x="365760" y="0"/>
            <a:ext cx="8229600" cy="914400"/>
          </a:xfrm>
          <a:prstGeom prst="rect">
            <a:avLst/>
          </a:prstGeom>
          <a:noFill/>
          <a:ln/>
        </p:spPr>
        <p:txBody>
          <a:bodyPr wrap="square" rtlCol="0" anchor="ctr"/>
          <a:lstStyle/>
          <a:p>
            <a:pPr marL="0" indent="0">
              <a:buNone/>
            </a:pPr>
            <a:r>
              <a:rPr lang="en-US" sz="2200" b="1" dirty="0">
                <a:solidFill>
                  <a:srgbClr val="FFFFFF"/>
                </a:solidFill>
                <a:latin typeface="Cambria" pitchFamily="34" charset="0"/>
                <a:ea typeface="Cambria" pitchFamily="34" charset="-122"/>
                <a:cs typeface="Cambria" pitchFamily="34" charset="-120"/>
              </a:rPr>
              <a:t>Case Study: DCR Violations → RERA Penalties / Cancellation</a:t>
            </a:r>
            <a:endParaRPr lang="en-US" sz="2200" dirty="0"/>
          </a:p>
        </p:txBody>
      </p:sp>
      <p:sp>
        <p:nvSpPr>
          <p:cNvPr id="4" name="Shape 2"/>
          <p:cNvSpPr/>
          <p:nvPr/>
        </p:nvSpPr>
        <p:spPr>
          <a:xfrm>
            <a:off x="274320" y="1005840"/>
            <a:ext cx="8595360" cy="1463040"/>
          </a:xfrm>
          <a:prstGeom prst="roundRect">
            <a:avLst>
              <a:gd name="adj" fmla="val 6250"/>
            </a:avLst>
          </a:prstGeom>
          <a:solidFill>
            <a:srgbClr val="0A3552"/>
          </a:solidFill>
          <a:ln w="12700">
            <a:solidFill>
              <a:srgbClr val="0A5A82"/>
            </a:solidFill>
            <a:prstDash val="solid"/>
          </a:ln>
        </p:spPr>
      </p:sp>
      <p:sp>
        <p:nvSpPr>
          <p:cNvPr id="5" name="Text 3"/>
          <p:cNvSpPr/>
          <p:nvPr/>
        </p:nvSpPr>
        <p:spPr>
          <a:xfrm>
            <a:off x="457200" y="1078992"/>
            <a:ext cx="2286000" cy="320040"/>
          </a:xfrm>
          <a:prstGeom prst="rect">
            <a:avLst/>
          </a:prstGeom>
          <a:noFill/>
          <a:ln/>
        </p:spPr>
        <p:txBody>
          <a:bodyPr wrap="square" rtlCol="0" anchor="ctr"/>
          <a:lstStyle/>
          <a:p>
            <a:pPr marL="0" indent="0">
              <a:buNone/>
            </a:pPr>
            <a:r>
              <a:rPr lang="en-US" sz="1200" b="1" dirty="0">
                <a:solidFill>
                  <a:srgbClr val="F5A623"/>
                </a:solidFill>
                <a:latin typeface="Cambria" pitchFamily="34" charset="0"/>
                <a:ea typeface="Cambria" pitchFamily="34" charset="-122"/>
                <a:cs typeface="Cambria" pitchFamily="34" charset="-120"/>
              </a:rPr>
              <a:t>CASE SCENARIO</a:t>
            </a:r>
            <a:endParaRPr lang="en-US" sz="1200" dirty="0"/>
          </a:p>
        </p:txBody>
      </p:sp>
      <p:sp>
        <p:nvSpPr>
          <p:cNvPr id="6" name="Text 4"/>
          <p:cNvSpPr/>
          <p:nvPr/>
        </p:nvSpPr>
        <p:spPr>
          <a:xfrm>
            <a:off x="457200" y="1417320"/>
            <a:ext cx="8229600" cy="960120"/>
          </a:xfrm>
          <a:prstGeom prst="rect">
            <a:avLst/>
          </a:prstGeom>
          <a:noFill/>
          <a:ln/>
        </p:spPr>
        <p:txBody>
          <a:bodyPr wrap="square" rtlCol="0" anchor="ctr"/>
          <a:lstStyle/>
          <a:p>
            <a:pPr marL="0" indent="0">
              <a:buNone/>
            </a:pPr>
            <a:r>
              <a:rPr lang="en-US" sz="1200" dirty="0">
                <a:solidFill>
                  <a:srgbClr val="C8E6F0"/>
                </a:solidFill>
                <a:latin typeface="Calibri" pitchFamily="34" charset="0"/>
                <a:ea typeface="Calibri" pitchFamily="34" charset="-122"/>
                <a:cs typeface="Calibri" pitchFamily="34" charset="-120"/>
              </a:rPr>
              <a:t>A residential developer in Thane constructs 2 additional floors beyond the sanctioned IOD consuming 18% excess FSI. Project registered on MahaRERA showing Full OC (incorrectly — only Part OC exists). The CA certifies Form 4 without cross-checking the FSI statement. Allottees file complaint after BMC issues Stop Work Notice.</a:t>
            </a:r>
            <a:endParaRPr lang="en-US" sz="1200" dirty="0"/>
          </a:p>
        </p:txBody>
      </p:sp>
      <p:sp>
        <p:nvSpPr>
          <p:cNvPr id="7" name="Shape 5"/>
          <p:cNvSpPr/>
          <p:nvPr/>
        </p:nvSpPr>
        <p:spPr>
          <a:xfrm>
            <a:off x="274320" y="2578608"/>
            <a:ext cx="2834640" cy="2395728"/>
          </a:xfrm>
          <a:prstGeom prst="roundRect">
            <a:avLst>
              <a:gd name="adj" fmla="val 3053"/>
            </a:avLst>
          </a:prstGeom>
          <a:solidFill>
            <a:srgbClr val="0A2535"/>
          </a:solidFill>
          <a:ln w="12700">
            <a:solidFill>
              <a:srgbClr val="B85042"/>
            </a:solidFill>
            <a:prstDash val="solid"/>
          </a:ln>
        </p:spPr>
      </p:sp>
      <p:sp>
        <p:nvSpPr>
          <p:cNvPr id="8" name="Shape 6"/>
          <p:cNvSpPr/>
          <p:nvPr/>
        </p:nvSpPr>
        <p:spPr>
          <a:xfrm>
            <a:off x="274320" y="2578608"/>
            <a:ext cx="2834640" cy="384048"/>
          </a:xfrm>
          <a:prstGeom prst="roundRect">
            <a:avLst>
              <a:gd name="adj" fmla="val 19048"/>
            </a:avLst>
          </a:prstGeom>
          <a:solidFill>
            <a:srgbClr val="B85042"/>
          </a:solidFill>
          <a:ln w="12700">
            <a:solidFill>
              <a:srgbClr val="B85042"/>
            </a:solidFill>
            <a:prstDash val="solid"/>
          </a:ln>
        </p:spPr>
      </p:sp>
      <p:sp>
        <p:nvSpPr>
          <p:cNvPr id="9" name="Text 7"/>
          <p:cNvSpPr/>
          <p:nvPr/>
        </p:nvSpPr>
        <p:spPr>
          <a:xfrm>
            <a:off x="365760" y="2596896"/>
            <a:ext cx="2651760" cy="347472"/>
          </a:xfrm>
          <a:prstGeom prst="rect">
            <a:avLst/>
          </a:prstGeom>
          <a:noFill/>
          <a:ln/>
        </p:spPr>
        <p:txBody>
          <a:bodyPr wrap="square" rtlCol="0" anchor="ctr"/>
          <a:lstStyle/>
          <a:p>
            <a:pPr marL="0" indent="0">
              <a:buNone/>
            </a:pPr>
            <a:r>
              <a:rPr lang="en-US" sz="1200" b="1" dirty="0">
                <a:solidFill>
                  <a:srgbClr val="FFFFFF"/>
                </a:solidFill>
                <a:latin typeface="Cambria" pitchFamily="34" charset="0"/>
                <a:ea typeface="Cambria" pitchFamily="34" charset="-122"/>
                <a:cs typeface="Cambria" pitchFamily="34" charset="-120"/>
              </a:rPr>
              <a:t>DCR Consequence</a:t>
            </a:r>
            <a:endParaRPr lang="en-US" sz="1200" dirty="0"/>
          </a:p>
        </p:txBody>
      </p:sp>
      <p:sp>
        <p:nvSpPr>
          <p:cNvPr id="10" name="Text 8"/>
          <p:cNvSpPr/>
          <p:nvPr/>
        </p:nvSpPr>
        <p:spPr>
          <a:xfrm>
            <a:off x="411480" y="3035808"/>
            <a:ext cx="2606040" cy="457200"/>
          </a:xfrm>
          <a:prstGeom prst="rect">
            <a:avLst/>
          </a:prstGeom>
          <a:noFill/>
          <a:ln/>
        </p:spPr>
        <p:txBody>
          <a:bodyPr wrap="square" rtlCol="0" anchor="t"/>
          <a:lstStyle/>
          <a:p>
            <a:pPr marL="0" indent="0">
              <a:buNone/>
            </a:pPr>
            <a:r>
              <a:rPr lang="en-US" sz="1100" dirty="0">
                <a:solidFill>
                  <a:srgbClr val="C8E6F0"/>
                </a:solidFill>
                <a:latin typeface="Calibri" pitchFamily="34" charset="0"/>
                <a:ea typeface="Calibri" pitchFamily="34" charset="-122"/>
                <a:cs typeface="Calibri" pitchFamily="34" charset="-120"/>
              </a:rPr>
              <a:t>▸ BMC issues demolition notice for excess 2 floors</a:t>
            </a:r>
            <a:endParaRPr lang="en-US" sz="1100" dirty="0"/>
          </a:p>
        </p:txBody>
      </p:sp>
      <p:sp>
        <p:nvSpPr>
          <p:cNvPr id="11" name="Text 9"/>
          <p:cNvSpPr/>
          <p:nvPr/>
        </p:nvSpPr>
        <p:spPr>
          <a:xfrm>
            <a:off x="411480" y="3511296"/>
            <a:ext cx="2606040" cy="457200"/>
          </a:xfrm>
          <a:prstGeom prst="rect">
            <a:avLst/>
          </a:prstGeom>
          <a:noFill/>
          <a:ln/>
        </p:spPr>
        <p:txBody>
          <a:bodyPr wrap="square" rtlCol="0" anchor="t"/>
          <a:lstStyle/>
          <a:p>
            <a:pPr marL="0" indent="0">
              <a:buNone/>
            </a:pPr>
            <a:r>
              <a:rPr lang="en-US" sz="1100" dirty="0">
                <a:solidFill>
                  <a:srgbClr val="C8E6F0"/>
                </a:solidFill>
                <a:latin typeface="Calibri" pitchFamily="34" charset="0"/>
                <a:ea typeface="Calibri" pitchFamily="34" charset="-122"/>
                <a:cs typeface="Calibri" pitchFamily="34" charset="-120"/>
              </a:rPr>
              <a:t>▸ Stop Work Notice — project halted</a:t>
            </a:r>
            <a:endParaRPr lang="en-US" sz="1100" dirty="0"/>
          </a:p>
        </p:txBody>
      </p:sp>
      <p:sp>
        <p:nvSpPr>
          <p:cNvPr id="12" name="Text 10"/>
          <p:cNvSpPr/>
          <p:nvPr/>
        </p:nvSpPr>
        <p:spPr>
          <a:xfrm>
            <a:off x="411480" y="3986784"/>
            <a:ext cx="2606040" cy="457200"/>
          </a:xfrm>
          <a:prstGeom prst="rect">
            <a:avLst/>
          </a:prstGeom>
          <a:noFill/>
          <a:ln/>
        </p:spPr>
        <p:txBody>
          <a:bodyPr wrap="square" rtlCol="0" anchor="t"/>
          <a:lstStyle/>
          <a:p>
            <a:pPr marL="0" indent="0">
              <a:buNone/>
            </a:pPr>
            <a:r>
              <a:rPr lang="en-US" sz="1100" dirty="0">
                <a:solidFill>
                  <a:srgbClr val="C8E6F0"/>
                </a:solidFill>
                <a:latin typeface="Calibri" pitchFamily="34" charset="0"/>
                <a:ea typeface="Calibri" pitchFamily="34" charset="-122"/>
                <a:cs typeface="Calibri" pitchFamily="34" charset="-120"/>
              </a:rPr>
              <a:t>▸ Compounding fee: ₹8,200/sq.mt × excess BUA</a:t>
            </a:r>
            <a:endParaRPr lang="en-US" sz="1100" dirty="0"/>
          </a:p>
        </p:txBody>
      </p:sp>
      <p:sp>
        <p:nvSpPr>
          <p:cNvPr id="13" name="Text 11"/>
          <p:cNvSpPr/>
          <p:nvPr/>
        </p:nvSpPr>
        <p:spPr>
          <a:xfrm>
            <a:off x="411480" y="4462272"/>
            <a:ext cx="2606040" cy="457200"/>
          </a:xfrm>
          <a:prstGeom prst="rect">
            <a:avLst/>
          </a:prstGeom>
          <a:noFill/>
          <a:ln/>
        </p:spPr>
        <p:txBody>
          <a:bodyPr wrap="square" rtlCol="0" anchor="t"/>
          <a:lstStyle/>
          <a:p>
            <a:pPr marL="0" indent="0">
              <a:buNone/>
            </a:pPr>
            <a:r>
              <a:rPr lang="en-US" sz="1100" dirty="0">
                <a:solidFill>
                  <a:srgbClr val="C8E6F0"/>
                </a:solidFill>
                <a:latin typeface="Calibri" pitchFamily="34" charset="0"/>
                <a:ea typeface="Calibri" pitchFamily="34" charset="-122"/>
                <a:cs typeface="Calibri" pitchFamily="34" charset="-120"/>
              </a:rPr>
              <a:t>▸ Developer challenges → High Court — years of litigation</a:t>
            </a:r>
            <a:endParaRPr lang="en-US" sz="1100" dirty="0"/>
          </a:p>
        </p:txBody>
      </p:sp>
      <p:sp>
        <p:nvSpPr>
          <p:cNvPr id="14" name="Shape 12"/>
          <p:cNvSpPr/>
          <p:nvPr/>
        </p:nvSpPr>
        <p:spPr>
          <a:xfrm>
            <a:off x="3218688" y="2578608"/>
            <a:ext cx="2834640" cy="2395728"/>
          </a:xfrm>
          <a:prstGeom prst="roundRect">
            <a:avLst>
              <a:gd name="adj" fmla="val 3053"/>
            </a:avLst>
          </a:prstGeom>
          <a:solidFill>
            <a:srgbClr val="0A2535"/>
          </a:solidFill>
          <a:ln w="12700">
            <a:solidFill>
              <a:srgbClr val="0A7B83"/>
            </a:solidFill>
            <a:prstDash val="solid"/>
          </a:ln>
        </p:spPr>
      </p:sp>
      <p:sp>
        <p:nvSpPr>
          <p:cNvPr id="15" name="Shape 13"/>
          <p:cNvSpPr/>
          <p:nvPr/>
        </p:nvSpPr>
        <p:spPr>
          <a:xfrm>
            <a:off x="3218688" y="2578608"/>
            <a:ext cx="2834640" cy="384048"/>
          </a:xfrm>
          <a:prstGeom prst="roundRect">
            <a:avLst>
              <a:gd name="adj" fmla="val 19048"/>
            </a:avLst>
          </a:prstGeom>
          <a:solidFill>
            <a:srgbClr val="0A7B83"/>
          </a:solidFill>
          <a:ln w="12700">
            <a:solidFill>
              <a:srgbClr val="0A7B83"/>
            </a:solidFill>
            <a:prstDash val="solid"/>
          </a:ln>
        </p:spPr>
      </p:sp>
      <p:sp>
        <p:nvSpPr>
          <p:cNvPr id="16" name="Text 14"/>
          <p:cNvSpPr/>
          <p:nvPr/>
        </p:nvSpPr>
        <p:spPr>
          <a:xfrm>
            <a:off x="3310128" y="2596896"/>
            <a:ext cx="2651760" cy="347472"/>
          </a:xfrm>
          <a:prstGeom prst="rect">
            <a:avLst/>
          </a:prstGeom>
          <a:noFill/>
          <a:ln/>
        </p:spPr>
        <p:txBody>
          <a:bodyPr wrap="square" rtlCol="0" anchor="ctr"/>
          <a:lstStyle/>
          <a:p>
            <a:pPr marL="0" indent="0">
              <a:buNone/>
            </a:pPr>
            <a:r>
              <a:rPr lang="en-US" sz="1200" b="1" dirty="0">
                <a:solidFill>
                  <a:srgbClr val="FFFFFF"/>
                </a:solidFill>
                <a:latin typeface="Cambria" pitchFamily="34" charset="0"/>
                <a:ea typeface="Cambria" pitchFamily="34" charset="-122"/>
                <a:cs typeface="Cambria" pitchFamily="34" charset="-120"/>
              </a:rPr>
              <a:t>RERA Consequence</a:t>
            </a:r>
            <a:endParaRPr lang="en-US" sz="1200" dirty="0"/>
          </a:p>
        </p:txBody>
      </p:sp>
      <p:sp>
        <p:nvSpPr>
          <p:cNvPr id="17" name="Text 15"/>
          <p:cNvSpPr/>
          <p:nvPr/>
        </p:nvSpPr>
        <p:spPr>
          <a:xfrm>
            <a:off x="3355848" y="3035808"/>
            <a:ext cx="2606040" cy="457200"/>
          </a:xfrm>
          <a:prstGeom prst="rect">
            <a:avLst/>
          </a:prstGeom>
          <a:noFill/>
          <a:ln/>
        </p:spPr>
        <p:txBody>
          <a:bodyPr wrap="square" rtlCol="0" anchor="t"/>
          <a:lstStyle/>
          <a:p>
            <a:pPr marL="0" indent="0">
              <a:buNone/>
            </a:pPr>
            <a:r>
              <a:rPr lang="en-US" sz="1100" dirty="0">
                <a:solidFill>
                  <a:srgbClr val="C8E6F0"/>
                </a:solidFill>
                <a:latin typeface="Calibri" pitchFamily="34" charset="0"/>
                <a:ea typeface="Calibri" pitchFamily="34" charset="-122"/>
                <a:cs typeface="Calibri" pitchFamily="34" charset="-120"/>
              </a:rPr>
              <a:t>▸ MahaRERA suo moto takes cognizance</a:t>
            </a:r>
            <a:endParaRPr lang="en-US" sz="1100" dirty="0"/>
          </a:p>
        </p:txBody>
      </p:sp>
      <p:sp>
        <p:nvSpPr>
          <p:cNvPr id="18" name="Text 16"/>
          <p:cNvSpPr/>
          <p:nvPr/>
        </p:nvSpPr>
        <p:spPr>
          <a:xfrm>
            <a:off x="3355848" y="3511296"/>
            <a:ext cx="2606040" cy="457200"/>
          </a:xfrm>
          <a:prstGeom prst="rect">
            <a:avLst/>
          </a:prstGeom>
          <a:noFill/>
          <a:ln/>
        </p:spPr>
        <p:txBody>
          <a:bodyPr wrap="square" rtlCol="0" anchor="t"/>
          <a:lstStyle/>
          <a:p>
            <a:pPr marL="0" indent="0">
              <a:buNone/>
            </a:pPr>
            <a:r>
              <a:rPr lang="en-US" sz="1100" dirty="0">
                <a:solidFill>
                  <a:srgbClr val="C8E6F0"/>
                </a:solidFill>
                <a:latin typeface="Calibri" pitchFamily="34" charset="0"/>
                <a:ea typeface="Calibri" pitchFamily="34" charset="-122"/>
                <a:cs typeface="Calibri" pitchFamily="34" charset="-120"/>
              </a:rPr>
              <a:t>▸ False OC declaration → ₹10 lakh penalty</a:t>
            </a:r>
            <a:endParaRPr lang="en-US" sz="1100" dirty="0"/>
          </a:p>
        </p:txBody>
      </p:sp>
      <p:sp>
        <p:nvSpPr>
          <p:cNvPr id="19" name="Text 17"/>
          <p:cNvSpPr/>
          <p:nvPr/>
        </p:nvSpPr>
        <p:spPr>
          <a:xfrm>
            <a:off x="3355848" y="3986784"/>
            <a:ext cx="2606040" cy="457200"/>
          </a:xfrm>
          <a:prstGeom prst="rect">
            <a:avLst/>
          </a:prstGeom>
          <a:noFill/>
          <a:ln/>
        </p:spPr>
        <p:txBody>
          <a:bodyPr wrap="square" rtlCol="0" anchor="t"/>
          <a:lstStyle/>
          <a:p>
            <a:pPr marL="0" indent="0">
              <a:buNone/>
            </a:pPr>
            <a:r>
              <a:rPr lang="en-US" sz="1100" dirty="0">
                <a:solidFill>
                  <a:srgbClr val="C8E6F0"/>
                </a:solidFill>
                <a:latin typeface="Calibri" pitchFamily="34" charset="0"/>
                <a:ea typeface="Calibri" pitchFamily="34" charset="-122"/>
                <a:cs typeface="Calibri" pitchFamily="34" charset="-120"/>
              </a:rPr>
              <a:t>▸ Project registration suspended</a:t>
            </a:r>
            <a:endParaRPr lang="en-US" sz="1100" dirty="0"/>
          </a:p>
        </p:txBody>
      </p:sp>
      <p:sp>
        <p:nvSpPr>
          <p:cNvPr id="20" name="Text 18"/>
          <p:cNvSpPr/>
          <p:nvPr/>
        </p:nvSpPr>
        <p:spPr>
          <a:xfrm>
            <a:off x="3355848" y="4462272"/>
            <a:ext cx="2606040" cy="457200"/>
          </a:xfrm>
          <a:prstGeom prst="rect">
            <a:avLst/>
          </a:prstGeom>
          <a:noFill/>
          <a:ln/>
        </p:spPr>
        <p:txBody>
          <a:bodyPr wrap="square" rtlCol="0" anchor="t"/>
          <a:lstStyle/>
          <a:p>
            <a:pPr marL="0" indent="0">
              <a:buNone/>
            </a:pPr>
            <a:r>
              <a:rPr lang="en-US" sz="1100" dirty="0">
                <a:solidFill>
                  <a:srgbClr val="C8E6F0"/>
                </a:solidFill>
                <a:latin typeface="Calibri" pitchFamily="34" charset="0"/>
                <a:ea typeface="Calibri" pitchFamily="34" charset="-122"/>
                <a:cs typeface="Calibri" pitchFamily="34" charset="-120"/>
              </a:rPr>
              <a:t>▸ Allottees entitled to refund u/s 18 with interest</a:t>
            </a:r>
            <a:endParaRPr lang="en-US" sz="1100" dirty="0"/>
          </a:p>
        </p:txBody>
      </p:sp>
      <p:sp>
        <p:nvSpPr>
          <p:cNvPr id="21" name="Shape 19"/>
          <p:cNvSpPr/>
          <p:nvPr/>
        </p:nvSpPr>
        <p:spPr>
          <a:xfrm>
            <a:off x="6163056" y="2578608"/>
            <a:ext cx="2834640" cy="2395728"/>
          </a:xfrm>
          <a:prstGeom prst="roundRect">
            <a:avLst>
              <a:gd name="adj" fmla="val 3053"/>
            </a:avLst>
          </a:prstGeom>
          <a:solidFill>
            <a:srgbClr val="0A2535"/>
          </a:solidFill>
          <a:ln w="12700">
            <a:solidFill>
              <a:srgbClr val="2E6DA4"/>
            </a:solidFill>
            <a:prstDash val="solid"/>
          </a:ln>
        </p:spPr>
      </p:sp>
      <p:sp>
        <p:nvSpPr>
          <p:cNvPr id="22" name="Shape 20"/>
          <p:cNvSpPr/>
          <p:nvPr/>
        </p:nvSpPr>
        <p:spPr>
          <a:xfrm>
            <a:off x="6163056" y="2578608"/>
            <a:ext cx="2834640" cy="384048"/>
          </a:xfrm>
          <a:prstGeom prst="roundRect">
            <a:avLst>
              <a:gd name="adj" fmla="val 19048"/>
            </a:avLst>
          </a:prstGeom>
          <a:solidFill>
            <a:srgbClr val="2E6DA4"/>
          </a:solidFill>
          <a:ln w="12700">
            <a:solidFill>
              <a:srgbClr val="2E6DA4"/>
            </a:solidFill>
            <a:prstDash val="solid"/>
          </a:ln>
        </p:spPr>
      </p:sp>
      <p:sp>
        <p:nvSpPr>
          <p:cNvPr id="23" name="Text 21"/>
          <p:cNvSpPr/>
          <p:nvPr/>
        </p:nvSpPr>
        <p:spPr>
          <a:xfrm>
            <a:off x="6254496" y="2596896"/>
            <a:ext cx="2651760" cy="347472"/>
          </a:xfrm>
          <a:prstGeom prst="rect">
            <a:avLst/>
          </a:prstGeom>
          <a:noFill/>
          <a:ln/>
        </p:spPr>
        <p:txBody>
          <a:bodyPr wrap="square" rtlCol="0" anchor="ctr"/>
          <a:lstStyle/>
          <a:p>
            <a:pPr marL="0" indent="0">
              <a:buNone/>
            </a:pPr>
            <a:r>
              <a:rPr lang="en-US" sz="1200" b="1" dirty="0">
                <a:solidFill>
                  <a:srgbClr val="FFFFFF"/>
                </a:solidFill>
                <a:latin typeface="Cambria" pitchFamily="34" charset="0"/>
                <a:ea typeface="Cambria" pitchFamily="34" charset="-122"/>
                <a:cs typeface="Cambria" pitchFamily="34" charset="-120"/>
              </a:rPr>
              <a:t>CA's Liability</a:t>
            </a:r>
            <a:endParaRPr lang="en-US" sz="1200" dirty="0"/>
          </a:p>
        </p:txBody>
      </p:sp>
      <p:sp>
        <p:nvSpPr>
          <p:cNvPr id="24" name="Text 22"/>
          <p:cNvSpPr/>
          <p:nvPr/>
        </p:nvSpPr>
        <p:spPr>
          <a:xfrm>
            <a:off x="6300216" y="3035808"/>
            <a:ext cx="2606040" cy="457200"/>
          </a:xfrm>
          <a:prstGeom prst="rect">
            <a:avLst/>
          </a:prstGeom>
          <a:noFill/>
          <a:ln/>
        </p:spPr>
        <p:txBody>
          <a:bodyPr wrap="square" rtlCol="0" anchor="t"/>
          <a:lstStyle/>
          <a:p>
            <a:pPr marL="0" indent="0">
              <a:buNone/>
            </a:pPr>
            <a:r>
              <a:rPr lang="en-US" sz="1100" dirty="0">
                <a:solidFill>
                  <a:srgbClr val="C8E6F0"/>
                </a:solidFill>
                <a:latin typeface="Calibri" pitchFamily="34" charset="0"/>
                <a:ea typeface="Calibri" pitchFamily="34" charset="-122"/>
                <a:cs typeface="Calibri" pitchFamily="34" charset="-120"/>
              </a:rPr>
              <a:t>▸ CA who certified Form 4 faces disciplinary action</a:t>
            </a:r>
            <a:endParaRPr lang="en-US" sz="1100" dirty="0"/>
          </a:p>
        </p:txBody>
      </p:sp>
      <p:sp>
        <p:nvSpPr>
          <p:cNvPr id="25" name="Text 23"/>
          <p:cNvSpPr/>
          <p:nvPr/>
        </p:nvSpPr>
        <p:spPr>
          <a:xfrm>
            <a:off x="6300216" y="3511296"/>
            <a:ext cx="2606040" cy="457200"/>
          </a:xfrm>
          <a:prstGeom prst="rect">
            <a:avLst/>
          </a:prstGeom>
          <a:noFill/>
          <a:ln/>
        </p:spPr>
        <p:txBody>
          <a:bodyPr wrap="square" rtlCol="0" anchor="t"/>
          <a:lstStyle/>
          <a:p>
            <a:pPr marL="0" indent="0">
              <a:buNone/>
            </a:pPr>
            <a:r>
              <a:rPr lang="en-US" sz="1100" dirty="0">
                <a:solidFill>
                  <a:srgbClr val="C8E6F0"/>
                </a:solidFill>
                <a:latin typeface="Calibri" pitchFamily="34" charset="0"/>
                <a:ea typeface="Calibri" pitchFamily="34" charset="-122"/>
                <a:cs typeface="Calibri" pitchFamily="34" charset="-120"/>
              </a:rPr>
              <a:t>▸ ICAI complaint for professional misconduct</a:t>
            </a:r>
            <a:endParaRPr lang="en-US" sz="1100" dirty="0"/>
          </a:p>
        </p:txBody>
      </p:sp>
      <p:sp>
        <p:nvSpPr>
          <p:cNvPr id="26" name="Text 24"/>
          <p:cNvSpPr/>
          <p:nvPr/>
        </p:nvSpPr>
        <p:spPr>
          <a:xfrm>
            <a:off x="6300216" y="3986784"/>
            <a:ext cx="2606040" cy="457200"/>
          </a:xfrm>
          <a:prstGeom prst="rect">
            <a:avLst/>
          </a:prstGeom>
          <a:noFill/>
          <a:ln/>
        </p:spPr>
        <p:txBody>
          <a:bodyPr wrap="square" rtlCol="0" anchor="t"/>
          <a:lstStyle/>
          <a:p>
            <a:pPr marL="0" indent="0">
              <a:buNone/>
            </a:pPr>
            <a:r>
              <a:rPr lang="en-US" sz="1100" dirty="0">
                <a:solidFill>
                  <a:srgbClr val="C8E6F0"/>
                </a:solidFill>
                <a:latin typeface="Calibri" pitchFamily="34" charset="0"/>
                <a:ea typeface="Calibri" pitchFamily="34" charset="-122"/>
                <a:cs typeface="Calibri" pitchFamily="34" charset="-120"/>
              </a:rPr>
              <a:t>▸ Civil suit by allottees for negligent certification</a:t>
            </a:r>
            <a:endParaRPr lang="en-US" sz="1100" dirty="0"/>
          </a:p>
        </p:txBody>
      </p:sp>
      <p:sp>
        <p:nvSpPr>
          <p:cNvPr id="27" name="Text 25"/>
          <p:cNvSpPr/>
          <p:nvPr/>
        </p:nvSpPr>
        <p:spPr>
          <a:xfrm>
            <a:off x="6300216" y="4462272"/>
            <a:ext cx="2606040" cy="457200"/>
          </a:xfrm>
          <a:prstGeom prst="rect">
            <a:avLst/>
          </a:prstGeom>
          <a:noFill/>
          <a:ln/>
        </p:spPr>
        <p:txBody>
          <a:bodyPr wrap="square" rtlCol="0" anchor="t"/>
          <a:lstStyle/>
          <a:p>
            <a:pPr marL="0" indent="0">
              <a:buNone/>
            </a:pPr>
            <a:r>
              <a:rPr lang="en-US" sz="1100" dirty="0">
                <a:solidFill>
                  <a:srgbClr val="C8E6F0"/>
                </a:solidFill>
                <a:latin typeface="Calibri" pitchFamily="34" charset="0"/>
                <a:ea typeface="Calibri" pitchFamily="34" charset="-122"/>
                <a:cs typeface="Calibri" pitchFamily="34" charset="-120"/>
              </a:rPr>
              <a:t>▸ Lesson: Always verify FSI statement independently</a:t>
            </a:r>
            <a:endParaRPr lang="en-US" sz="11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0F7F8"/>
        </a:solidFill>
        <a:effectLst/>
      </p:bgPr>
    </p:bg>
    <p:spTree>
      <p:nvGrpSpPr>
        <p:cNvPr id="1" name=""/>
        <p:cNvGrpSpPr/>
        <p:nvPr/>
      </p:nvGrpSpPr>
      <p:grpSpPr>
        <a:xfrm>
          <a:off x="0" y="0"/>
          <a:ext cx="0" cy="0"/>
          <a:chOff x="0" y="0"/>
          <a:chExt cx="0" cy="0"/>
        </a:xfrm>
      </p:grpSpPr>
      <p:sp>
        <p:nvSpPr>
          <p:cNvPr id="2" name="Shape 0"/>
          <p:cNvSpPr/>
          <p:nvPr/>
        </p:nvSpPr>
        <p:spPr>
          <a:xfrm>
            <a:off x="0" y="0"/>
            <a:ext cx="9144000" cy="914400"/>
          </a:xfrm>
          <a:prstGeom prst="rect">
            <a:avLst/>
          </a:prstGeom>
          <a:solidFill>
            <a:srgbClr val="0D2137"/>
          </a:solidFill>
          <a:ln w="12700">
            <a:solidFill>
              <a:srgbClr val="0D2137"/>
            </a:solidFill>
            <a:prstDash val="solid"/>
          </a:ln>
        </p:spPr>
      </p:sp>
      <p:sp>
        <p:nvSpPr>
          <p:cNvPr id="3" name="Text 1"/>
          <p:cNvSpPr/>
          <p:nvPr/>
        </p:nvSpPr>
        <p:spPr>
          <a:xfrm>
            <a:off x="365760" y="0"/>
            <a:ext cx="8229600" cy="914400"/>
          </a:xfrm>
          <a:prstGeom prst="rect">
            <a:avLst/>
          </a:prstGeom>
          <a:noFill/>
          <a:ln/>
        </p:spPr>
        <p:txBody>
          <a:bodyPr wrap="square" rtlCol="0" anchor="ctr"/>
          <a:lstStyle/>
          <a:p>
            <a:pPr marL="0" indent="0">
              <a:buNone/>
            </a:pPr>
            <a:r>
              <a:rPr lang="en-US" sz="2600" b="1" dirty="0">
                <a:solidFill>
                  <a:srgbClr val="FFFFFF"/>
                </a:solidFill>
                <a:latin typeface="Cambria" pitchFamily="34" charset="0"/>
                <a:ea typeface="Cambria" pitchFamily="34" charset="-122"/>
                <a:cs typeface="Cambria" pitchFamily="34" charset="-120"/>
              </a:rPr>
              <a:t>Key Takeaways for CA Practitioners</a:t>
            </a:r>
            <a:endParaRPr lang="en-US" sz="2600" dirty="0"/>
          </a:p>
        </p:txBody>
      </p:sp>
      <p:sp>
        <p:nvSpPr>
          <p:cNvPr id="4" name="Shape 2"/>
          <p:cNvSpPr/>
          <p:nvPr/>
        </p:nvSpPr>
        <p:spPr>
          <a:xfrm>
            <a:off x="274320" y="1024128"/>
            <a:ext cx="4297680" cy="1097280"/>
          </a:xfrm>
          <a:prstGeom prst="roundRect">
            <a:avLst>
              <a:gd name="adj" fmla="val 6667"/>
            </a:avLst>
          </a:prstGeom>
          <a:solidFill>
            <a:srgbClr val="FFFFFF"/>
          </a:solidFill>
          <a:ln w="12700">
            <a:solidFill>
              <a:srgbClr val="D0E4E6"/>
            </a:solidFill>
            <a:prstDash val="solid"/>
          </a:ln>
          <a:effectLst>
            <a:outerShdw blurRad="101600" dist="38100" dir="2700000" algn="bl" rotWithShape="0">
              <a:srgbClr val="000000">
                <a:alpha val="12000"/>
              </a:srgbClr>
            </a:outerShdw>
          </a:effectLst>
        </p:spPr>
      </p:sp>
      <p:sp>
        <p:nvSpPr>
          <p:cNvPr id="5" name="Shape 3"/>
          <p:cNvSpPr/>
          <p:nvPr/>
        </p:nvSpPr>
        <p:spPr>
          <a:xfrm>
            <a:off x="384048" y="1316736"/>
            <a:ext cx="502920" cy="502920"/>
          </a:xfrm>
          <a:prstGeom prst="ellipse">
            <a:avLst/>
          </a:prstGeom>
          <a:solidFill>
            <a:srgbClr val="0D2137"/>
          </a:solidFill>
          <a:ln w="12700">
            <a:solidFill>
              <a:srgbClr val="0D2137"/>
            </a:solidFill>
            <a:prstDash val="solid"/>
          </a:ln>
        </p:spPr>
      </p:sp>
      <p:sp>
        <p:nvSpPr>
          <p:cNvPr id="6" name="Text 4"/>
          <p:cNvSpPr/>
          <p:nvPr/>
        </p:nvSpPr>
        <p:spPr>
          <a:xfrm>
            <a:off x="384048" y="1316736"/>
            <a:ext cx="502920" cy="502920"/>
          </a:xfrm>
          <a:prstGeom prst="rect">
            <a:avLst/>
          </a:prstGeom>
          <a:noFill/>
          <a:ln/>
        </p:spPr>
        <p:txBody>
          <a:bodyPr wrap="square" lIns="0" tIns="0" rIns="0" bIns="0" rtlCol="0" anchor="ctr"/>
          <a:lstStyle/>
          <a:p>
            <a:pPr marL="0" indent="0" algn="ctr">
              <a:buNone/>
            </a:pPr>
            <a:r>
              <a:rPr lang="en-US" sz="1400" b="1" dirty="0">
                <a:solidFill>
                  <a:srgbClr val="FFFFFF"/>
                </a:solidFill>
              </a:rPr>
              <a:t>01</a:t>
            </a:r>
            <a:endParaRPr lang="en-US" sz="1400" dirty="0"/>
          </a:p>
        </p:txBody>
      </p:sp>
      <p:sp>
        <p:nvSpPr>
          <p:cNvPr id="7" name="Text 5"/>
          <p:cNvSpPr/>
          <p:nvPr/>
        </p:nvSpPr>
        <p:spPr>
          <a:xfrm>
            <a:off x="987552" y="1115568"/>
            <a:ext cx="3493008" cy="914400"/>
          </a:xfrm>
          <a:prstGeom prst="rect">
            <a:avLst/>
          </a:prstGeom>
          <a:noFill/>
          <a:ln/>
        </p:spPr>
        <p:txBody>
          <a:bodyPr wrap="square" rtlCol="0" anchor="ctr"/>
          <a:lstStyle/>
          <a:p>
            <a:pPr marL="0" indent="0">
              <a:buNone/>
            </a:pPr>
            <a:r>
              <a:rPr lang="en-US" sz="1200" dirty="0">
                <a:solidFill>
                  <a:srgbClr val="1A2E3B"/>
                </a:solidFill>
                <a:latin typeface="Calibri" pitchFamily="34" charset="0"/>
                <a:ea typeface="Calibri" pitchFamily="34" charset="-122"/>
                <a:cs typeface="Calibri" pitchFamily="34" charset="-120"/>
              </a:rPr>
              <a:t>DCR is the foundation — understand the zone, FSI components, and IOD before certifying any RERA document.</a:t>
            </a:r>
            <a:endParaRPr lang="en-US" sz="1200" dirty="0"/>
          </a:p>
        </p:txBody>
      </p:sp>
      <p:sp>
        <p:nvSpPr>
          <p:cNvPr id="8" name="Shape 6"/>
          <p:cNvSpPr/>
          <p:nvPr/>
        </p:nvSpPr>
        <p:spPr>
          <a:xfrm>
            <a:off x="4754880" y="1024128"/>
            <a:ext cx="4297680" cy="1097280"/>
          </a:xfrm>
          <a:prstGeom prst="roundRect">
            <a:avLst>
              <a:gd name="adj" fmla="val 6667"/>
            </a:avLst>
          </a:prstGeom>
          <a:solidFill>
            <a:srgbClr val="FFFFFF"/>
          </a:solidFill>
          <a:ln w="12700">
            <a:solidFill>
              <a:srgbClr val="D0E4E6"/>
            </a:solidFill>
            <a:prstDash val="solid"/>
          </a:ln>
          <a:effectLst>
            <a:outerShdw blurRad="101600" dist="38100" dir="2700000" algn="bl" rotWithShape="0">
              <a:srgbClr val="000000">
                <a:alpha val="12000"/>
              </a:srgbClr>
            </a:outerShdw>
          </a:effectLst>
        </p:spPr>
      </p:sp>
      <p:sp>
        <p:nvSpPr>
          <p:cNvPr id="9" name="Shape 7"/>
          <p:cNvSpPr/>
          <p:nvPr/>
        </p:nvSpPr>
        <p:spPr>
          <a:xfrm>
            <a:off x="4864608" y="1316736"/>
            <a:ext cx="502920" cy="502920"/>
          </a:xfrm>
          <a:prstGeom prst="ellipse">
            <a:avLst/>
          </a:prstGeom>
          <a:solidFill>
            <a:srgbClr val="0A7B83"/>
          </a:solidFill>
          <a:ln w="12700">
            <a:solidFill>
              <a:srgbClr val="0A7B83"/>
            </a:solidFill>
            <a:prstDash val="solid"/>
          </a:ln>
        </p:spPr>
      </p:sp>
      <p:sp>
        <p:nvSpPr>
          <p:cNvPr id="10" name="Text 8"/>
          <p:cNvSpPr/>
          <p:nvPr/>
        </p:nvSpPr>
        <p:spPr>
          <a:xfrm>
            <a:off x="4864608" y="1316736"/>
            <a:ext cx="502920" cy="502920"/>
          </a:xfrm>
          <a:prstGeom prst="rect">
            <a:avLst/>
          </a:prstGeom>
          <a:noFill/>
          <a:ln/>
        </p:spPr>
        <p:txBody>
          <a:bodyPr wrap="square" lIns="0" tIns="0" rIns="0" bIns="0" rtlCol="0" anchor="ctr"/>
          <a:lstStyle/>
          <a:p>
            <a:pPr marL="0" indent="0" algn="ctr">
              <a:buNone/>
            </a:pPr>
            <a:r>
              <a:rPr lang="en-US" sz="1400" b="1" dirty="0">
                <a:solidFill>
                  <a:srgbClr val="FFFFFF"/>
                </a:solidFill>
              </a:rPr>
              <a:t>02</a:t>
            </a:r>
            <a:endParaRPr lang="en-US" sz="1400" dirty="0"/>
          </a:p>
        </p:txBody>
      </p:sp>
      <p:sp>
        <p:nvSpPr>
          <p:cNvPr id="11" name="Text 9"/>
          <p:cNvSpPr/>
          <p:nvPr/>
        </p:nvSpPr>
        <p:spPr>
          <a:xfrm>
            <a:off x="5468112" y="1115568"/>
            <a:ext cx="3493008" cy="914400"/>
          </a:xfrm>
          <a:prstGeom prst="rect">
            <a:avLst/>
          </a:prstGeom>
          <a:noFill/>
          <a:ln/>
        </p:spPr>
        <p:txBody>
          <a:bodyPr wrap="square" rtlCol="0" anchor="ctr"/>
          <a:lstStyle/>
          <a:p>
            <a:pPr marL="0" indent="0">
              <a:buNone/>
            </a:pPr>
            <a:r>
              <a:rPr lang="en-US" sz="1200" dirty="0">
                <a:solidFill>
                  <a:srgbClr val="1A2E3B"/>
                </a:solidFill>
                <a:latin typeface="Calibri" pitchFamily="34" charset="0"/>
                <a:ea typeface="Calibri" pitchFamily="34" charset="-122"/>
                <a:cs typeface="Calibri" pitchFamily="34" charset="-120"/>
              </a:rPr>
              <a:t>FSI statement must be independently verified — cross-check Base FSI + TDR + Premium FSI against sanctioned IOD.</a:t>
            </a:r>
            <a:endParaRPr lang="en-US" sz="1200" dirty="0"/>
          </a:p>
        </p:txBody>
      </p:sp>
      <p:sp>
        <p:nvSpPr>
          <p:cNvPr id="12" name="Shape 10"/>
          <p:cNvSpPr/>
          <p:nvPr/>
        </p:nvSpPr>
        <p:spPr>
          <a:xfrm>
            <a:off x="274320" y="2286000"/>
            <a:ext cx="4297680" cy="1097280"/>
          </a:xfrm>
          <a:prstGeom prst="roundRect">
            <a:avLst>
              <a:gd name="adj" fmla="val 6667"/>
            </a:avLst>
          </a:prstGeom>
          <a:solidFill>
            <a:srgbClr val="FFFFFF"/>
          </a:solidFill>
          <a:ln w="12700">
            <a:solidFill>
              <a:srgbClr val="D0E4E6"/>
            </a:solidFill>
            <a:prstDash val="solid"/>
          </a:ln>
          <a:effectLst>
            <a:outerShdw blurRad="101600" dist="38100" dir="2700000" algn="bl" rotWithShape="0">
              <a:srgbClr val="000000">
                <a:alpha val="12000"/>
              </a:srgbClr>
            </a:outerShdw>
          </a:effectLst>
        </p:spPr>
      </p:sp>
      <p:sp>
        <p:nvSpPr>
          <p:cNvPr id="13" name="Shape 11"/>
          <p:cNvSpPr/>
          <p:nvPr/>
        </p:nvSpPr>
        <p:spPr>
          <a:xfrm>
            <a:off x="384048" y="2578608"/>
            <a:ext cx="502920" cy="502920"/>
          </a:xfrm>
          <a:prstGeom prst="ellipse">
            <a:avLst/>
          </a:prstGeom>
          <a:solidFill>
            <a:srgbClr val="1A6B5C"/>
          </a:solidFill>
          <a:ln w="12700">
            <a:solidFill>
              <a:srgbClr val="1A6B5C"/>
            </a:solidFill>
            <a:prstDash val="solid"/>
          </a:ln>
        </p:spPr>
      </p:sp>
      <p:sp>
        <p:nvSpPr>
          <p:cNvPr id="14" name="Text 12"/>
          <p:cNvSpPr/>
          <p:nvPr/>
        </p:nvSpPr>
        <p:spPr>
          <a:xfrm>
            <a:off x="384048" y="2578608"/>
            <a:ext cx="502920" cy="502920"/>
          </a:xfrm>
          <a:prstGeom prst="rect">
            <a:avLst/>
          </a:prstGeom>
          <a:noFill/>
          <a:ln/>
        </p:spPr>
        <p:txBody>
          <a:bodyPr wrap="square" lIns="0" tIns="0" rIns="0" bIns="0" rtlCol="0" anchor="ctr"/>
          <a:lstStyle/>
          <a:p>
            <a:pPr marL="0" indent="0" algn="ctr">
              <a:buNone/>
            </a:pPr>
            <a:r>
              <a:rPr lang="en-US" sz="1400" b="1" dirty="0">
                <a:solidFill>
                  <a:srgbClr val="FFFFFF"/>
                </a:solidFill>
              </a:rPr>
              <a:t>03</a:t>
            </a:r>
            <a:endParaRPr lang="en-US" sz="1400" dirty="0"/>
          </a:p>
        </p:txBody>
      </p:sp>
      <p:sp>
        <p:nvSpPr>
          <p:cNvPr id="15" name="Text 13"/>
          <p:cNvSpPr/>
          <p:nvPr/>
        </p:nvSpPr>
        <p:spPr>
          <a:xfrm>
            <a:off x="987552" y="2377440"/>
            <a:ext cx="3493008" cy="914400"/>
          </a:xfrm>
          <a:prstGeom prst="rect">
            <a:avLst/>
          </a:prstGeom>
          <a:noFill/>
          <a:ln/>
        </p:spPr>
        <p:txBody>
          <a:bodyPr wrap="square" rtlCol="0" anchor="ctr"/>
          <a:lstStyle/>
          <a:p>
            <a:pPr marL="0" indent="0">
              <a:buNone/>
            </a:pPr>
            <a:r>
              <a:rPr lang="en-US" sz="1200" dirty="0">
                <a:solidFill>
                  <a:srgbClr val="1A2E3B"/>
                </a:solidFill>
                <a:latin typeface="Calibri" pitchFamily="34" charset="0"/>
                <a:ea typeface="Calibri" pitchFamily="34" charset="-122"/>
                <a:cs typeface="Calibri" pitchFamily="34" charset="-120"/>
              </a:rPr>
              <a:t>OC verification is non-negotiable — distinguish Full OC vs Part OC; never rely on developer's oral representation.</a:t>
            </a:r>
            <a:endParaRPr lang="en-US" sz="1200" dirty="0"/>
          </a:p>
        </p:txBody>
      </p:sp>
      <p:sp>
        <p:nvSpPr>
          <p:cNvPr id="16" name="Shape 14"/>
          <p:cNvSpPr/>
          <p:nvPr/>
        </p:nvSpPr>
        <p:spPr>
          <a:xfrm>
            <a:off x="4754880" y="2286000"/>
            <a:ext cx="4297680" cy="1097280"/>
          </a:xfrm>
          <a:prstGeom prst="roundRect">
            <a:avLst>
              <a:gd name="adj" fmla="val 6667"/>
            </a:avLst>
          </a:prstGeom>
          <a:solidFill>
            <a:srgbClr val="FFFFFF"/>
          </a:solidFill>
          <a:ln w="12700">
            <a:solidFill>
              <a:srgbClr val="D0E4E6"/>
            </a:solidFill>
            <a:prstDash val="solid"/>
          </a:ln>
          <a:effectLst>
            <a:outerShdw blurRad="101600" dist="38100" dir="2700000" algn="bl" rotWithShape="0">
              <a:srgbClr val="000000">
                <a:alpha val="12000"/>
              </a:srgbClr>
            </a:outerShdw>
          </a:effectLst>
        </p:spPr>
      </p:sp>
      <p:sp>
        <p:nvSpPr>
          <p:cNvPr id="17" name="Shape 15"/>
          <p:cNvSpPr/>
          <p:nvPr/>
        </p:nvSpPr>
        <p:spPr>
          <a:xfrm>
            <a:off x="4864608" y="2578608"/>
            <a:ext cx="502920" cy="502920"/>
          </a:xfrm>
          <a:prstGeom prst="ellipse">
            <a:avLst/>
          </a:prstGeom>
          <a:solidFill>
            <a:srgbClr val="2E6DA4"/>
          </a:solidFill>
          <a:ln w="12700">
            <a:solidFill>
              <a:srgbClr val="2E6DA4"/>
            </a:solidFill>
            <a:prstDash val="solid"/>
          </a:ln>
        </p:spPr>
      </p:sp>
      <p:sp>
        <p:nvSpPr>
          <p:cNvPr id="18" name="Text 16"/>
          <p:cNvSpPr/>
          <p:nvPr/>
        </p:nvSpPr>
        <p:spPr>
          <a:xfrm>
            <a:off x="4864608" y="2578608"/>
            <a:ext cx="502920" cy="502920"/>
          </a:xfrm>
          <a:prstGeom prst="rect">
            <a:avLst/>
          </a:prstGeom>
          <a:noFill/>
          <a:ln/>
        </p:spPr>
        <p:txBody>
          <a:bodyPr wrap="square" lIns="0" tIns="0" rIns="0" bIns="0" rtlCol="0" anchor="ctr"/>
          <a:lstStyle/>
          <a:p>
            <a:pPr marL="0" indent="0" algn="ctr">
              <a:buNone/>
            </a:pPr>
            <a:r>
              <a:rPr lang="en-US" sz="1400" b="1" dirty="0">
                <a:solidFill>
                  <a:srgbClr val="FFFFFF"/>
                </a:solidFill>
              </a:rPr>
              <a:t>04</a:t>
            </a:r>
            <a:endParaRPr lang="en-US" sz="1400" dirty="0"/>
          </a:p>
        </p:txBody>
      </p:sp>
      <p:sp>
        <p:nvSpPr>
          <p:cNvPr id="19" name="Text 17"/>
          <p:cNvSpPr/>
          <p:nvPr/>
        </p:nvSpPr>
        <p:spPr>
          <a:xfrm>
            <a:off x="5468112" y="2377440"/>
            <a:ext cx="3493008" cy="914400"/>
          </a:xfrm>
          <a:prstGeom prst="rect">
            <a:avLst/>
          </a:prstGeom>
          <a:noFill/>
          <a:ln/>
        </p:spPr>
        <p:txBody>
          <a:bodyPr wrap="square" rtlCol="0" anchor="ctr"/>
          <a:lstStyle/>
          <a:p>
            <a:pPr marL="0" indent="0">
              <a:buNone/>
            </a:pPr>
            <a:r>
              <a:rPr lang="en-US" sz="1200" dirty="0">
                <a:solidFill>
                  <a:srgbClr val="1A2E3B"/>
                </a:solidFill>
                <a:latin typeface="Calibri" pitchFamily="34" charset="0"/>
                <a:ea typeface="Calibri" pitchFamily="34" charset="-122"/>
                <a:cs typeface="Calibri" pitchFamily="34" charset="-120"/>
              </a:rPr>
              <a:t>Deviations must be disclosed — if architect notes deviation, qualify your certificate accordingly.</a:t>
            </a:r>
            <a:endParaRPr lang="en-US" sz="1200" dirty="0"/>
          </a:p>
        </p:txBody>
      </p:sp>
      <p:sp>
        <p:nvSpPr>
          <p:cNvPr id="20" name="Shape 18"/>
          <p:cNvSpPr/>
          <p:nvPr/>
        </p:nvSpPr>
        <p:spPr>
          <a:xfrm>
            <a:off x="274320" y="3547872"/>
            <a:ext cx="4297680" cy="1097280"/>
          </a:xfrm>
          <a:prstGeom prst="roundRect">
            <a:avLst>
              <a:gd name="adj" fmla="val 6667"/>
            </a:avLst>
          </a:prstGeom>
          <a:solidFill>
            <a:srgbClr val="FFFFFF"/>
          </a:solidFill>
          <a:ln w="12700">
            <a:solidFill>
              <a:srgbClr val="D0E4E6"/>
            </a:solidFill>
            <a:prstDash val="solid"/>
          </a:ln>
          <a:effectLst>
            <a:outerShdw blurRad="101600" dist="38100" dir="2700000" algn="bl" rotWithShape="0">
              <a:srgbClr val="000000">
                <a:alpha val="12000"/>
              </a:srgbClr>
            </a:outerShdw>
          </a:effectLst>
        </p:spPr>
      </p:sp>
      <p:sp>
        <p:nvSpPr>
          <p:cNvPr id="21" name="Shape 19"/>
          <p:cNvSpPr/>
          <p:nvPr/>
        </p:nvSpPr>
        <p:spPr>
          <a:xfrm>
            <a:off x="384048" y="3840480"/>
            <a:ext cx="502920" cy="502920"/>
          </a:xfrm>
          <a:prstGeom prst="ellipse">
            <a:avLst/>
          </a:prstGeom>
          <a:solidFill>
            <a:srgbClr val="7B3FA0"/>
          </a:solidFill>
          <a:ln w="12700">
            <a:solidFill>
              <a:srgbClr val="7B3FA0"/>
            </a:solidFill>
            <a:prstDash val="solid"/>
          </a:ln>
        </p:spPr>
      </p:sp>
      <p:sp>
        <p:nvSpPr>
          <p:cNvPr id="22" name="Text 20"/>
          <p:cNvSpPr/>
          <p:nvPr/>
        </p:nvSpPr>
        <p:spPr>
          <a:xfrm>
            <a:off x="384048" y="3840480"/>
            <a:ext cx="502920" cy="502920"/>
          </a:xfrm>
          <a:prstGeom prst="rect">
            <a:avLst/>
          </a:prstGeom>
          <a:noFill/>
          <a:ln/>
        </p:spPr>
        <p:txBody>
          <a:bodyPr wrap="square" lIns="0" tIns="0" rIns="0" bIns="0" rtlCol="0" anchor="ctr"/>
          <a:lstStyle/>
          <a:p>
            <a:pPr marL="0" indent="0" algn="ctr">
              <a:buNone/>
            </a:pPr>
            <a:r>
              <a:rPr lang="en-US" sz="1400" b="1" dirty="0">
                <a:solidFill>
                  <a:srgbClr val="FFFFFF"/>
                </a:solidFill>
              </a:rPr>
              <a:t>05</a:t>
            </a:r>
            <a:endParaRPr lang="en-US" sz="1400" dirty="0"/>
          </a:p>
        </p:txBody>
      </p:sp>
      <p:sp>
        <p:nvSpPr>
          <p:cNvPr id="23" name="Text 21"/>
          <p:cNvSpPr/>
          <p:nvPr/>
        </p:nvSpPr>
        <p:spPr>
          <a:xfrm>
            <a:off x="987552" y="3639312"/>
            <a:ext cx="3493008" cy="914400"/>
          </a:xfrm>
          <a:prstGeom prst="rect">
            <a:avLst/>
          </a:prstGeom>
          <a:noFill/>
          <a:ln/>
        </p:spPr>
        <p:txBody>
          <a:bodyPr wrap="square" rtlCol="0" anchor="ctr"/>
          <a:lstStyle/>
          <a:p>
            <a:pPr marL="0" indent="0">
              <a:buNone/>
            </a:pPr>
            <a:r>
              <a:rPr lang="en-US" sz="1200" dirty="0">
                <a:solidFill>
                  <a:srgbClr val="1A2E3B"/>
                </a:solidFill>
                <a:latin typeface="Calibri" pitchFamily="34" charset="0"/>
                <a:ea typeface="Calibri" pitchFamily="34" charset="-122"/>
                <a:cs typeface="Calibri" pitchFamily="34" charset="-120"/>
              </a:rPr>
              <a:t>TDR accounting must be correct — intangible asset vs. inventory classification has P&amp;L and balance sheet implications.</a:t>
            </a:r>
            <a:endParaRPr lang="en-US" sz="1200" dirty="0"/>
          </a:p>
        </p:txBody>
      </p:sp>
      <p:sp>
        <p:nvSpPr>
          <p:cNvPr id="24" name="Shape 22"/>
          <p:cNvSpPr/>
          <p:nvPr/>
        </p:nvSpPr>
        <p:spPr>
          <a:xfrm>
            <a:off x="4754880" y="3547872"/>
            <a:ext cx="4297680" cy="1097280"/>
          </a:xfrm>
          <a:prstGeom prst="roundRect">
            <a:avLst>
              <a:gd name="adj" fmla="val 6667"/>
            </a:avLst>
          </a:prstGeom>
          <a:solidFill>
            <a:srgbClr val="FFFFFF"/>
          </a:solidFill>
          <a:ln w="12700">
            <a:solidFill>
              <a:srgbClr val="D0E4E6"/>
            </a:solidFill>
            <a:prstDash val="solid"/>
          </a:ln>
          <a:effectLst>
            <a:outerShdw blurRad="101600" dist="38100" dir="2700000" algn="bl" rotWithShape="0">
              <a:srgbClr val="000000">
                <a:alpha val="12000"/>
              </a:srgbClr>
            </a:outerShdw>
          </a:effectLst>
        </p:spPr>
      </p:sp>
      <p:sp>
        <p:nvSpPr>
          <p:cNvPr id="25" name="Shape 23"/>
          <p:cNvSpPr/>
          <p:nvPr/>
        </p:nvSpPr>
        <p:spPr>
          <a:xfrm>
            <a:off x="4864608" y="3840480"/>
            <a:ext cx="502920" cy="502920"/>
          </a:xfrm>
          <a:prstGeom prst="ellipse">
            <a:avLst/>
          </a:prstGeom>
          <a:solidFill>
            <a:srgbClr val="B85042"/>
          </a:solidFill>
          <a:ln w="12700">
            <a:solidFill>
              <a:srgbClr val="B85042"/>
            </a:solidFill>
            <a:prstDash val="solid"/>
          </a:ln>
        </p:spPr>
      </p:sp>
      <p:sp>
        <p:nvSpPr>
          <p:cNvPr id="26" name="Text 24"/>
          <p:cNvSpPr/>
          <p:nvPr/>
        </p:nvSpPr>
        <p:spPr>
          <a:xfrm>
            <a:off x="4864608" y="3840480"/>
            <a:ext cx="502920" cy="502920"/>
          </a:xfrm>
          <a:prstGeom prst="rect">
            <a:avLst/>
          </a:prstGeom>
          <a:noFill/>
          <a:ln/>
        </p:spPr>
        <p:txBody>
          <a:bodyPr wrap="square" lIns="0" tIns="0" rIns="0" bIns="0" rtlCol="0" anchor="ctr"/>
          <a:lstStyle/>
          <a:p>
            <a:pPr marL="0" indent="0" algn="ctr">
              <a:buNone/>
            </a:pPr>
            <a:r>
              <a:rPr lang="en-US" sz="1400" b="1" dirty="0">
                <a:solidFill>
                  <a:srgbClr val="FFFFFF"/>
                </a:solidFill>
              </a:rPr>
              <a:t>06</a:t>
            </a:r>
            <a:endParaRPr lang="en-US" sz="1400" dirty="0"/>
          </a:p>
        </p:txBody>
      </p:sp>
      <p:sp>
        <p:nvSpPr>
          <p:cNvPr id="27" name="Text 25"/>
          <p:cNvSpPr/>
          <p:nvPr/>
        </p:nvSpPr>
        <p:spPr>
          <a:xfrm>
            <a:off x="5468112" y="3639312"/>
            <a:ext cx="3493008" cy="914400"/>
          </a:xfrm>
          <a:prstGeom prst="rect">
            <a:avLst/>
          </a:prstGeom>
          <a:noFill/>
          <a:ln/>
        </p:spPr>
        <p:txBody>
          <a:bodyPr wrap="square" rtlCol="0" anchor="ctr"/>
          <a:lstStyle/>
          <a:p>
            <a:pPr marL="0" indent="0">
              <a:buNone/>
            </a:pPr>
            <a:r>
              <a:rPr lang="en-US" sz="1200" dirty="0">
                <a:solidFill>
                  <a:srgbClr val="1A2E3B"/>
                </a:solidFill>
                <a:latin typeface="Calibri" pitchFamily="34" charset="0"/>
                <a:ea typeface="Calibri" pitchFamily="34" charset="-122"/>
                <a:cs typeface="Calibri" pitchFamily="34" charset="-120"/>
              </a:rPr>
              <a:t>CA liability in RERA is real — false certification exposes you to ICAI disciplinary action, civil suits, and regulatory penalties.</a:t>
            </a:r>
            <a:endParaRPr lang="en-US" sz="12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0D2137"/>
        </a:solidFill>
        <a:effectLst/>
      </p:bgPr>
    </p:bg>
    <p:spTree>
      <p:nvGrpSpPr>
        <p:cNvPr id="1" name=""/>
        <p:cNvGrpSpPr/>
        <p:nvPr/>
      </p:nvGrpSpPr>
      <p:grpSpPr>
        <a:xfrm>
          <a:off x="0" y="0"/>
          <a:ext cx="0" cy="0"/>
          <a:chOff x="0" y="0"/>
          <a:chExt cx="0" cy="0"/>
        </a:xfrm>
      </p:grpSpPr>
      <p:sp>
        <p:nvSpPr>
          <p:cNvPr id="2" name="Shape 0"/>
          <p:cNvSpPr/>
          <p:nvPr/>
        </p:nvSpPr>
        <p:spPr>
          <a:xfrm>
            <a:off x="0" y="2286000"/>
            <a:ext cx="9144000" cy="73152"/>
          </a:xfrm>
          <a:prstGeom prst="rect">
            <a:avLst/>
          </a:prstGeom>
          <a:solidFill>
            <a:srgbClr val="0A7B83"/>
          </a:solidFill>
          <a:ln w="12700">
            <a:solidFill>
              <a:srgbClr val="0A7B83"/>
            </a:solidFill>
            <a:prstDash val="solid"/>
          </a:ln>
        </p:spPr>
      </p:sp>
      <p:sp>
        <p:nvSpPr>
          <p:cNvPr id="3" name="Text 1"/>
          <p:cNvSpPr/>
          <p:nvPr/>
        </p:nvSpPr>
        <p:spPr>
          <a:xfrm>
            <a:off x="0" y="457200"/>
            <a:ext cx="9144000" cy="1097280"/>
          </a:xfrm>
          <a:prstGeom prst="rect">
            <a:avLst/>
          </a:prstGeom>
          <a:noFill/>
          <a:ln/>
        </p:spPr>
        <p:txBody>
          <a:bodyPr wrap="square" rtlCol="0" anchor="ctr"/>
          <a:lstStyle/>
          <a:p>
            <a:pPr marL="0" indent="0" algn="ctr">
              <a:buNone/>
            </a:pPr>
            <a:r>
              <a:rPr lang="en-US" sz="5200" b="1" dirty="0">
                <a:solidFill>
                  <a:srgbClr val="12A8B3"/>
                </a:solidFill>
                <a:latin typeface="Cambria" pitchFamily="34" charset="0"/>
                <a:ea typeface="Cambria" pitchFamily="34" charset="-122"/>
                <a:cs typeface="Cambria" pitchFamily="34" charset="-120"/>
              </a:rPr>
              <a:t>Thank You</a:t>
            </a:r>
            <a:endParaRPr lang="en-US" sz="5200" dirty="0"/>
          </a:p>
        </p:txBody>
      </p:sp>
      <p:sp>
        <p:nvSpPr>
          <p:cNvPr id="4" name="Text 2"/>
          <p:cNvSpPr/>
          <p:nvPr/>
        </p:nvSpPr>
        <p:spPr>
          <a:xfrm>
            <a:off x="0" y="1600200"/>
            <a:ext cx="9144000" cy="594360"/>
          </a:xfrm>
          <a:prstGeom prst="rect">
            <a:avLst/>
          </a:prstGeom>
          <a:noFill/>
          <a:ln/>
        </p:spPr>
        <p:txBody>
          <a:bodyPr wrap="square" rtlCol="0" anchor="ctr"/>
          <a:lstStyle/>
          <a:p>
            <a:pPr marL="0" indent="0" algn="ctr">
              <a:buNone/>
            </a:pPr>
            <a:r>
              <a:rPr lang="en-US" sz="2800" dirty="0">
                <a:solidFill>
                  <a:srgbClr val="FFFFFF"/>
                </a:solidFill>
                <a:latin typeface="Calibri" pitchFamily="34" charset="0"/>
                <a:ea typeface="Calibri" pitchFamily="34" charset="-122"/>
                <a:cs typeface="Calibri" pitchFamily="34" charset="-120"/>
              </a:rPr>
              <a:t>Questions &amp; Discussion</a:t>
            </a:r>
            <a:endParaRPr lang="en-US" sz="2800" dirty="0"/>
          </a:p>
        </p:txBody>
      </p:sp>
      <p:sp>
        <p:nvSpPr>
          <p:cNvPr id="5" name="Text 3"/>
          <p:cNvSpPr/>
          <p:nvPr/>
        </p:nvSpPr>
        <p:spPr>
          <a:xfrm>
            <a:off x="457200" y="2468880"/>
            <a:ext cx="8229600" cy="411480"/>
          </a:xfrm>
          <a:prstGeom prst="rect">
            <a:avLst/>
          </a:prstGeom>
          <a:noFill/>
          <a:ln/>
        </p:spPr>
        <p:txBody>
          <a:bodyPr wrap="square" rtlCol="0" anchor="ctr"/>
          <a:lstStyle/>
          <a:p>
            <a:pPr marL="0" indent="0" algn="ctr">
              <a:buNone/>
            </a:pPr>
            <a:r>
              <a:rPr lang="en-US" sz="1400" dirty="0">
                <a:solidFill>
                  <a:srgbClr val="AADDE0"/>
                </a:solidFill>
              </a:rPr>
              <a:t>DCR (Development Control Regulations) &amp; Real Estate Compliance</a:t>
            </a:r>
            <a:endParaRPr lang="en-US" sz="1400" dirty="0"/>
          </a:p>
        </p:txBody>
      </p:sp>
      <p:sp>
        <p:nvSpPr>
          <p:cNvPr id="6" name="Text 4"/>
          <p:cNvSpPr/>
          <p:nvPr/>
        </p:nvSpPr>
        <p:spPr>
          <a:xfrm>
            <a:off x="457200" y="3017520"/>
            <a:ext cx="8229600" cy="320040"/>
          </a:xfrm>
          <a:prstGeom prst="rect">
            <a:avLst/>
          </a:prstGeom>
          <a:noFill/>
          <a:ln/>
        </p:spPr>
        <p:txBody>
          <a:bodyPr wrap="square" rtlCol="0" anchor="ctr"/>
          <a:lstStyle/>
          <a:p>
            <a:pPr marL="0" indent="0" algn="l">
              <a:buNone/>
            </a:pPr>
            <a:r>
              <a:rPr lang="en-US" sz="1400" b="1" dirty="0">
                <a:solidFill>
                  <a:srgbClr val="FFFFFF"/>
                </a:solidFill>
              </a:rPr>
              <a:t>CA Ramesh Prabhu, CEO, </a:t>
            </a:r>
            <a:r>
              <a:rPr lang="en-US" sz="1400" b="1" dirty="0" err="1">
                <a:solidFill>
                  <a:srgbClr val="FFFFFF"/>
                </a:solidFill>
              </a:rPr>
              <a:t>Viksit</a:t>
            </a:r>
            <a:r>
              <a:rPr lang="en-US" sz="1400" b="1" dirty="0">
                <a:solidFill>
                  <a:srgbClr val="FFFFFF"/>
                </a:solidFill>
              </a:rPr>
              <a:t> Consulting. </a:t>
            </a:r>
            <a:r>
              <a:rPr lang="en-US" sz="1400" b="1">
                <a:solidFill>
                  <a:srgbClr val="FFFFFF"/>
                </a:solidFill>
              </a:rPr>
              <a:t>9820106766/68 / rameshprabhu@viksitconsulting.com</a:t>
            </a:r>
            <a:endParaRPr lang="en-US" sz="1400" dirty="0"/>
          </a:p>
        </p:txBody>
      </p:sp>
      <p:sp>
        <p:nvSpPr>
          <p:cNvPr id="7" name="Text 5"/>
          <p:cNvSpPr/>
          <p:nvPr/>
        </p:nvSpPr>
        <p:spPr>
          <a:xfrm>
            <a:off x="457200" y="3383280"/>
            <a:ext cx="8229600" cy="320040"/>
          </a:xfrm>
          <a:prstGeom prst="rect">
            <a:avLst/>
          </a:prstGeom>
          <a:noFill/>
          <a:ln/>
        </p:spPr>
        <p:txBody>
          <a:bodyPr wrap="square" rtlCol="0" anchor="ctr"/>
          <a:lstStyle/>
          <a:p>
            <a:pPr marL="0" indent="0" algn="ctr">
              <a:buNone/>
            </a:pPr>
            <a:r>
              <a:rPr lang="en-US" sz="1300" dirty="0">
                <a:solidFill>
                  <a:srgbClr val="AADDE0"/>
                </a:solidFill>
              </a:rPr>
              <a:t>ICAI — 21 June 2026</a:t>
            </a:r>
            <a:endParaRPr lang="en-US" sz="13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0F7F8"/>
        </a:solidFill>
        <a:effectLst/>
      </p:bgPr>
    </p:bg>
    <p:spTree>
      <p:nvGrpSpPr>
        <p:cNvPr id="1" name=""/>
        <p:cNvGrpSpPr/>
        <p:nvPr/>
      </p:nvGrpSpPr>
      <p:grpSpPr>
        <a:xfrm>
          <a:off x="0" y="0"/>
          <a:ext cx="0" cy="0"/>
          <a:chOff x="0" y="0"/>
          <a:chExt cx="0" cy="0"/>
        </a:xfrm>
      </p:grpSpPr>
      <p:sp>
        <p:nvSpPr>
          <p:cNvPr id="2" name="Shape 0"/>
          <p:cNvSpPr/>
          <p:nvPr/>
        </p:nvSpPr>
        <p:spPr>
          <a:xfrm>
            <a:off x="0" y="0"/>
            <a:ext cx="9144000" cy="914400"/>
          </a:xfrm>
          <a:prstGeom prst="rect">
            <a:avLst/>
          </a:prstGeom>
          <a:solidFill>
            <a:srgbClr val="0D2137"/>
          </a:solidFill>
          <a:ln w="12700">
            <a:solidFill>
              <a:srgbClr val="0D2137"/>
            </a:solidFill>
            <a:prstDash val="solid"/>
          </a:ln>
        </p:spPr>
      </p:sp>
      <p:sp>
        <p:nvSpPr>
          <p:cNvPr id="3" name="Text 1"/>
          <p:cNvSpPr/>
          <p:nvPr/>
        </p:nvSpPr>
        <p:spPr>
          <a:xfrm>
            <a:off x="365760" y="0"/>
            <a:ext cx="8229600" cy="914400"/>
          </a:xfrm>
          <a:prstGeom prst="rect">
            <a:avLst/>
          </a:prstGeom>
          <a:noFill/>
          <a:ln/>
        </p:spPr>
        <p:txBody>
          <a:bodyPr wrap="square" rtlCol="0" anchor="ctr"/>
          <a:lstStyle/>
          <a:p>
            <a:pPr marL="0" indent="0">
              <a:buNone/>
            </a:pPr>
            <a:r>
              <a:rPr lang="en-US" sz="2800" b="1" dirty="0">
                <a:solidFill>
                  <a:srgbClr val="FFFFFF"/>
                </a:solidFill>
                <a:latin typeface="Cambria" pitchFamily="34" charset="0"/>
                <a:ea typeface="Cambria" pitchFamily="34" charset="-122"/>
                <a:cs typeface="Cambria" pitchFamily="34" charset="-120"/>
              </a:rPr>
              <a:t>Session Agenda</a:t>
            </a:r>
            <a:endParaRPr lang="en-US" sz="2800" dirty="0"/>
          </a:p>
        </p:txBody>
      </p:sp>
      <p:sp>
        <p:nvSpPr>
          <p:cNvPr id="4" name="Shape 2"/>
          <p:cNvSpPr/>
          <p:nvPr/>
        </p:nvSpPr>
        <p:spPr>
          <a:xfrm>
            <a:off x="365760" y="1188720"/>
            <a:ext cx="384048" cy="384048"/>
          </a:xfrm>
          <a:prstGeom prst="ellipse">
            <a:avLst/>
          </a:prstGeom>
          <a:solidFill>
            <a:srgbClr val="0A7B83"/>
          </a:solidFill>
          <a:ln w="12700">
            <a:solidFill>
              <a:srgbClr val="0A7B83"/>
            </a:solidFill>
            <a:prstDash val="solid"/>
          </a:ln>
        </p:spPr>
      </p:sp>
      <p:sp>
        <p:nvSpPr>
          <p:cNvPr id="5" name="Text 3"/>
          <p:cNvSpPr/>
          <p:nvPr/>
        </p:nvSpPr>
        <p:spPr>
          <a:xfrm>
            <a:off x="365760" y="1188720"/>
            <a:ext cx="384048" cy="384048"/>
          </a:xfrm>
          <a:prstGeom prst="rect">
            <a:avLst/>
          </a:prstGeom>
          <a:noFill/>
          <a:ln/>
        </p:spPr>
        <p:txBody>
          <a:bodyPr wrap="square" lIns="0" tIns="0" rIns="0" bIns="0" rtlCol="0" anchor="ctr"/>
          <a:lstStyle/>
          <a:p>
            <a:pPr marL="0" indent="0" algn="ctr">
              <a:buNone/>
            </a:pPr>
            <a:r>
              <a:rPr lang="en-US" sz="1100" b="1" dirty="0">
                <a:solidFill>
                  <a:srgbClr val="FFFFFF"/>
                </a:solidFill>
              </a:rPr>
              <a:t>1</a:t>
            </a:r>
            <a:endParaRPr lang="en-US" sz="1100" dirty="0"/>
          </a:p>
        </p:txBody>
      </p:sp>
      <p:sp>
        <p:nvSpPr>
          <p:cNvPr id="6" name="Text 4"/>
          <p:cNvSpPr/>
          <p:nvPr/>
        </p:nvSpPr>
        <p:spPr>
          <a:xfrm>
            <a:off x="841248" y="1143000"/>
            <a:ext cx="3931920" cy="475488"/>
          </a:xfrm>
          <a:prstGeom prst="rect">
            <a:avLst/>
          </a:prstGeom>
          <a:noFill/>
          <a:ln/>
        </p:spPr>
        <p:txBody>
          <a:bodyPr wrap="square" rtlCol="0" anchor="ctr"/>
          <a:lstStyle/>
          <a:p>
            <a:pPr marL="0" indent="0">
              <a:buNone/>
            </a:pPr>
            <a:r>
              <a:rPr lang="en-US" sz="1200" dirty="0">
                <a:solidFill>
                  <a:srgbClr val="1A2E3B"/>
                </a:solidFill>
                <a:latin typeface="Calibri" pitchFamily="34" charset="0"/>
                <a:ea typeface="Calibri" pitchFamily="34" charset="-122"/>
                <a:cs typeface="Calibri" pitchFamily="34" charset="-120"/>
              </a:rPr>
              <a:t>Purpose &amp; Structure of DCR / Zonal Regulations</a:t>
            </a:r>
            <a:endParaRPr lang="en-US" sz="1200" dirty="0"/>
          </a:p>
        </p:txBody>
      </p:sp>
      <p:sp>
        <p:nvSpPr>
          <p:cNvPr id="7" name="Shape 5"/>
          <p:cNvSpPr/>
          <p:nvPr/>
        </p:nvSpPr>
        <p:spPr>
          <a:xfrm>
            <a:off x="365760" y="1901952"/>
            <a:ext cx="384048" cy="384048"/>
          </a:xfrm>
          <a:prstGeom prst="ellipse">
            <a:avLst/>
          </a:prstGeom>
          <a:solidFill>
            <a:srgbClr val="0A7B83"/>
          </a:solidFill>
          <a:ln w="12700">
            <a:solidFill>
              <a:srgbClr val="0A7B83"/>
            </a:solidFill>
            <a:prstDash val="solid"/>
          </a:ln>
        </p:spPr>
      </p:sp>
      <p:sp>
        <p:nvSpPr>
          <p:cNvPr id="8" name="Text 6"/>
          <p:cNvSpPr/>
          <p:nvPr/>
        </p:nvSpPr>
        <p:spPr>
          <a:xfrm>
            <a:off x="365760" y="1901952"/>
            <a:ext cx="384048" cy="384048"/>
          </a:xfrm>
          <a:prstGeom prst="rect">
            <a:avLst/>
          </a:prstGeom>
          <a:noFill/>
          <a:ln/>
        </p:spPr>
        <p:txBody>
          <a:bodyPr wrap="square" lIns="0" tIns="0" rIns="0" bIns="0" rtlCol="0" anchor="ctr"/>
          <a:lstStyle/>
          <a:p>
            <a:pPr marL="0" indent="0" algn="ctr">
              <a:buNone/>
            </a:pPr>
            <a:r>
              <a:rPr lang="en-US" sz="1100" b="1" dirty="0">
                <a:solidFill>
                  <a:srgbClr val="FFFFFF"/>
                </a:solidFill>
              </a:rPr>
              <a:t>2</a:t>
            </a:r>
            <a:endParaRPr lang="en-US" sz="1100" dirty="0"/>
          </a:p>
        </p:txBody>
      </p:sp>
      <p:sp>
        <p:nvSpPr>
          <p:cNvPr id="9" name="Text 7"/>
          <p:cNvSpPr/>
          <p:nvPr/>
        </p:nvSpPr>
        <p:spPr>
          <a:xfrm>
            <a:off x="841248" y="1856232"/>
            <a:ext cx="3931920" cy="475488"/>
          </a:xfrm>
          <a:prstGeom prst="rect">
            <a:avLst/>
          </a:prstGeom>
          <a:noFill/>
          <a:ln/>
        </p:spPr>
        <p:txBody>
          <a:bodyPr wrap="square" rtlCol="0" anchor="ctr"/>
          <a:lstStyle/>
          <a:p>
            <a:pPr marL="0" indent="0">
              <a:buNone/>
            </a:pPr>
            <a:r>
              <a:rPr lang="en-US" sz="1200" dirty="0">
                <a:solidFill>
                  <a:srgbClr val="1A2E3B"/>
                </a:solidFill>
                <a:latin typeface="Calibri" pitchFamily="34" charset="0"/>
                <a:ea typeface="Calibri" pitchFamily="34" charset="-122"/>
                <a:cs typeface="Calibri" pitchFamily="34" charset="-120"/>
              </a:rPr>
              <a:t>Land Use Classification &amp; Zoning Norms</a:t>
            </a:r>
            <a:endParaRPr lang="en-US" sz="1200" dirty="0"/>
          </a:p>
        </p:txBody>
      </p:sp>
      <p:sp>
        <p:nvSpPr>
          <p:cNvPr id="10" name="Shape 8"/>
          <p:cNvSpPr/>
          <p:nvPr/>
        </p:nvSpPr>
        <p:spPr>
          <a:xfrm>
            <a:off x="365760" y="2615184"/>
            <a:ext cx="384048" cy="384048"/>
          </a:xfrm>
          <a:prstGeom prst="ellipse">
            <a:avLst/>
          </a:prstGeom>
          <a:solidFill>
            <a:srgbClr val="0A7B83"/>
          </a:solidFill>
          <a:ln w="12700">
            <a:solidFill>
              <a:srgbClr val="0A7B83"/>
            </a:solidFill>
            <a:prstDash val="solid"/>
          </a:ln>
        </p:spPr>
      </p:sp>
      <p:sp>
        <p:nvSpPr>
          <p:cNvPr id="11" name="Text 9"/>
          <p:cNvSpPr/>
          <p:nvPr/>
        </p:nvSpPr>
        <p:spPr>
          <a:xfrm>
            <a:off x="365760" y="2615184"/>
            <a:ext cx="384048" cy="384048"/>
          </a:xfrm>
          <a:prstGeom prst="rect">
            <a:avLst/>
          </a:prstGeom>
          <a:noFill/>
          <a:ln/>
        </p:spPr>
        <p:txBody>
          <a:bodyPr wrap="square" lIns="0" tIns="0" rIns="0" bIns="0" rtlCol="0" anchor="ctr"/>
          <a:lstStyle/>
          <a:p>
            <a:pPr marL="0" indent="0" algn="ctr">
              <a:buNone/>
            </a:pPr>
            <a:r>
              <a:rPr lang="en-US" sz="1100" b="1" dirty="0">
                <a:solidFill>
                  <a:srgbClr val="FFFFFF"/>
                </a:solidFill>
              </a:rPr>
              <a:t>3</a:t>
            </a:r>
            <a:endParaRPr lang="en-US" sz="1100" dirty="0"/>
          </a:p>
        </p:txBody>
      </p:sp>
      <p:sp>
        <p:nvSpPr>
          <p:cNvPr id="12" name="Text 10"/>
          <p:cNvSpPr/>
          <p:nvPr/>
        </p:nvSpPr>
        <p:spPr>
          <a:xfrm>
            <a:off x="841248" y="2569464"/>
            <a:ext cx="3931920" cy="475488"/>
          </a:xfrm>
          <a:prstGeom prst="rect">
            <a:avLst/>
          </a:prstGeom>
          <a:noFill/>
          <a:ln/>
        </p:spPr>
        <p:txBody>
          <a:bodyPr wrap="square" rtlCol="0" anchor="ctr"/>
          <a:lstStyle/>
          <a:p>
            <a:pPr marL="0" indent="0">
              <a:buNone/>
            </a:pPr>
            <a:r>
              <a:rPr lang="en-US" sz="1200" dirty="0">
                <a:solidFill>
                  <a:srgbClr val="1A2E3B"/>
                </a:solidFill>
                <a:latin typeface="Calibri" pitchFamily="34" charset="0"/>
                <a:ea typeface="Calibri" pitchFamily="34" charset="-122"/>
                <a:cs typeface="Calibri" pitchFamily="34" charset="-120"/>
              </a:rPr>
              <a:t>FSI / FAR, Setbacks, Coverage &amp; Height Restrictions</a:t>
            </a:r>
            <a:endParaRPr lang="en-US" sz="1200" dirty="0"/>
          </a:p>
        </p:txBody>
      </p:sp>
      <p:sp>
        <p:nvSpPr>
          <p:cNvPr id="13" name="Shape 11"/>
          <p:cNvSpPr/>
          <p:nvPr/>
        </p:nvSpPr>
        <p:spPr>
          <a:xfrm>
            <a:off x="365760" y="3328416"/>
            <a:ext cx="384048" cy="384048"/>
          </a:xfrm>
          <a:prstGeom prst="ellipse">
            <a:avLst/>
          </a:prstGeom>
          <a:solidFill>
            <a:srgbClr val="0A7B83"/>
          </a:solidFill>
          <a:ln w="12700">
            <a:solidFill>
              <a:srgbClr val="0A7B83"/>
            </a:solidFill>
            <a:prstDash val="solid"/>
          </a:ln>
        </p:spPr>
      </p:sp>
      <p:sp>
        <p:nvSpPr>
          <p:cNvPr id="14" name="Text 12"/>
          <p:cNvSpPr/>
          <p:nvPr/>
        </p:nvSpPr>
        <p:spPr>
          <a:xfrm>
            <a:off x="365760" y="3328416"/>
            <a:ext cx="384048" cy="384048"/>
          </a:xfrm>
          <a:prstGeom prst="rect">
            <a:avLst/>
          </a:prstGeom>
          <a:noFill/>
          <a:ln/>
        </p:spPr>
        <p:txBody>
          <a:bodyPr wrap="square" lIns="0" tIns="0" rIns="0" bIns="0" rtlCol="0" anchor="ctr"/>
          <a:lstStyle/>
          <a:p>
            <a:pPr marL="0" indent="0" algn="ctr">
              <a:buNone/>
            </a:pPr>
            <a:r>
              <a:rPr lang="en-US" sz="1100" b="1" dirty="0">
                <a:solidFill>
                  <a:srgbClr val="FFFFFF"/>
                </a:solidFill>
              </a:rPr>
              <a:t>4</a:t>
            </a:r>
            <a:endParaRPr lang="en-US" sz="1100" dirty="0"/>
          </a:p>
        </p:txBody>
      </p:sp>
      <p:sp>
        <p:nvSpPr>
          <p:cNvPr id="15" name="Text 13"/>
          <p:cNvSpPr/>
          <p:nvPr/>
        </p:nvSpPr>
        <p:spPr>
          <a:xfrm>
            <a:off x="841248" y="3282696"/>
            <a:ext cx="3931920" cy="475488"/>
          </a:xfrm>
          <a:prstGeom prst="rect">
            <a:avLst/>
          </a:prstGeom>
          <a:noFill/>
          <a:ln/>
        </p:spPr>
        <p:txBody>
          <a:bodyPr wrap="square" rtlCol="0" anchor="ctr"/>
          <a:lstStyle/>
          <a:p>
            <a:pPr marL="0" indent="0">
              <a:buNone/>
            </a:pPr>
            <a:r>
              <a:rPr lang="en-US" sz="1200" dirty="0">
                <a:solidFill>
                  <a:srgbClr val="1A2E3B"/>
                </a:solidFill>
                <a:latin typeface="Calibri" pitchFamily="34" charset="0"/>
                <a:ea typeface="Calibri" pitchFamily="34" charset="-122"/>
                <a:cs typeface="Calibri" pitchFamily="34" charset="-120"/>
              </a:rPr>
              <a:t>Building Approval Process: Layout, Sanction &amp; Deviation</a:t>
            </a:r>
            <a:endParaRPr lang="en-US" sz="1200" dirty="0"/>
          </a:p>
        </p:txBody>
      </p:sp>
      <p:sp>
        <p:nvSpPr>
          <p:cNvPr id="16" name="Shape 14"/>
          <p:cNvSpPr/>
          <p:nvPr/>
        </p:nvSpPr>
        <p:spPr>
          <a:xfrm>
            <a:off x="365760" y="4041648"/>
            <a:ext cx="384048" cy="384048"/>
          </a:xfrm>
          <a:prstGeom prst="ellipse">
            <a:avLst/>
          </a:prstGeom>
          <a:solidFill>
            <a:srgbClr val="0A7B83"/>
          </a:solidFill>
          <a:ln w="12700">
            <a:solidFill>
              <a:srgbClr val="0A7B83"/>
            </a:solidFill>
            <a:prstDash val="solid"/>
          </a:ln>
        </p:spPr>
      </p:sp>
      <p:sp>
        <p:nvSpPr>
          <p:cNvPr id="17" name="Text 15"/>
          <p:cNvSpPr/>
          <p:nvPr/>
        </p:nvSpPr>
        <p:spPr>
          <a:xfrm>
            <a:off x="365760" y="4041648"/>
            <a:ext cx="384048" cy="384048"/>
          </a:xfrm>
          <a:prstGeom prst="rect">
            <a:avLst/>
          </a:prstGeom>
          <a:noFill/>
          <a:ln/>
        </p:spPr>
        <p:txBody>
          <a:bodyPr wrap="square" lIns="0" tIns="0" rIns="0" bIns="0" rtlCol="0" anchor="ctr"/>
          <a:lstStyle/>
          <a:p>
            <a:pPr marL="0" indent="0" algn="ctr">
              <a:buNone/>
            </a:pPr>
            <a:r>
              <a:rPr lang="en-US" sz="1100" b="1" dirty="0">
                <a:solidFill>
                  <a:srgbClr val="FFFFFF"/>
                </a:solidFill>
              </a:rPr>
              <a:t>5</a:t>
            </a:r>
            <a:endParaRPr lang="en-US" sz="1100" dirty="0"/>
          </a:p>
        </p:txBody>
      </p:sp>
      <p:sp>
        <p:nvSpPr>
          <p:cNvPr id="18" name="Text 16"/>
          <p:cNvSpPr/>
          <p:nvPr/>
        </p:nvSpPr>
        <p:spPr>
          <a:xfrm>
            <a:off x="841248" y="3995928"/>
            <a:ext cx="3931920" cy="475488"/>
          </a:xfrm>
          <a:prstGeom prst="rect">
            <a:avLst/>
          </a:prstGeom>
          <a:noFill/>
          <a:ln/>
        </p:spPr>
        <p:txBody>
          <a:bodyPr wrap="square" rtlCol="0" anchor="ctr"/>
          <a:lstStyle/>
          <a:p>
            <a:pPr marL="0" indent="0">
              <a:buNone/>
            </a:pPr>
            <a:r>
              <a:rPr lang="en-US" sz="1200" dirty="0">
                <a:solidFill>
                  <a:srgbClr val="1A2E3B"/>
                </a:solidFill>
                <a:latin typeface="Calibri" pitchFamily="34" charset="0"/>
                <a:ea typeface="Calibri" pitchFamily="34" charset="-122"/>
                <a:cs typeface="Calibri" pitchFamily="34" charset="-120"/>
              </a:rPr>
              <a:t>Transferable Development Rights (TDR) — Accounting &amp; Tax</a:t>
            </a:r>
            <a:endParaRPr lang="en-US" sz="1200" dirty="0"/>
          </a:p>
        </p:txBody>
      </p:sp>
      <p:sp>
        <p:nvSpPr>
          <p:cNvPr id="19" name="Shape 17"/>
          <p:cNvSpPr/>
          <p:nvPr/>
        </p:nvSpPr>
        <p:spPr>
          <a:xfrm>
            <a:off x="4754880" y="1188720"/>
            <a:ext cx="384048" cy="384048"/>
          </a:xfrm>
          <a:prstGeom prst="ellipse">
            <a:avLst/>
          </a:prstGeom>
          <a:solidFill>
            <a:srgbClr val="0A7B83"/>
          </a:solidFill>
          <a:ln w="12700">
            <a:solidFill>
              <a:srgbClr val="0A7B83"/>
            </a:solidFill>
            <a:prstDash val="solid"/>
          </a:ln>
        </p:spPr>
      </p:sp>
      <p:sp>
        <p:nvSpPr>
          <p:cNvPr id="20" name="Text 18"/>
          <p:cNvSpPr/>
          <p:nvPr/>
        </p:nvSpPr>
        <p:spPr>
          <a:xfrm>
            <a:off x="4754880" y="1188720"/>
            <a:ext cx="384048" cy="384048"/>
          </a:xfrm>
          <a:prstGeom prst="rect">
            <a:avLst/>
          </a:prstGeom>
          <a:noFill/>
          <a:ln/>
        </p:spPr>
        <p:txBody>
          <a:bodyPr wrap="square" lIns="0" tIns="0" rIns="0" bIns="0" rtlCol="0" anchor="ctr"/>
          <a:lstStyle/>
          <a:p>
            <a:pPr marL="0" indent="0" algn="ctr">
              <a:buNone/>
            </a:pPr>
            <a:r>
              <a:rPr lang="en-US" sz="1100" b="1" dirty="0">
                <a:solidFill>
                  <a:srgbClr val="FFFFFF"/>
                </a:solidFill>
              </a:rPr>
              <a:t>6</a:t>
            </a:r>
            <a:endParaRPr lang="en-US" sz="1100" dirty="0"/>
          </a:p>
        </p:txBody>
      </p:sp>
      <p:sp>
        <p:nvSpPr>
          <p:cNvPr id="21" name="Text 19"/>
          <p:cNvSpPr/>
          <p:nvPr/>
        </p:nvSpPr>
        <p:spPr>
          <a:xfrm>
            <a:off x="5230368" y="1143000"/>
            <a:ext cx="3931920" cy="475488"/>
          </a:xfrm>
          <a:prstGeom prst="rect">
            <a:avLst/>
          </a:prstGeom>
          <a:noFill/>
          <a:ln/>
        </p:spPr>
        <p:txBody>
          <a:bodyPr wrap="square" rtlCol="0" anchor="ctr"/>
          <a:lstStyle/>
          <a:p>
            <a:pPr marL="0" indent="0">
              <a:buNone/>
            </a:pPr>
            <a:r>
              <a:rPr lang="en-US" sz="1200" dirty="0">
                <a:solidFill>
                  <a:srgbClr val="1A2E3B"/>
                </a:solidFill>
                <a:latin typeface="Calibri" pitchFamily="34" charset="0"/>
                <a:ea typeface="Calibri" pitchFamily="34" charset="-122"/>
                <a:cs typeface="Calibri" pitchFamily="34" charset="-120"/>
              </a:rPr>
              <a:t>Regularisation of Deviations: Procedures &amp; Consequences</a:t>
            </a:r>
            <a:endParaRPr lang="en-US" sz="1200" dirty="0"/>
          </a:p>
        </p:txBody>
      </p:sp>
      <p:sp>
        <p:nvSpPr>
          <p:cNvPr id="22" name="Shape 20"/>
          <p:cNvSpPr/>
          <p:nvPr/>
        </p:nvSpPr>
        <p:spPr>
          <a:xfrm>
            <a:off x="4754880" y="1901952"/>
            <a:ext cx="384048" cy="384048"/>
          </a:xfrm>
          <a:prstGeom prst="ellipse">
            <a:avLst/>
          </a:prstGeom>
          <a:solidFill>
            <a:srgbClr val="0A7B83"/>
          </a:solidFill>
          <a:ln w="12700">
            <a:solidFill>
              <a:srgbClr val="0A7B83"/>
            </a:solidFill>
            <a:prstDash val="solid"/>
          </a:ln>
        </p:spPr>
      </p:sp>
      <p:sp>
        <p:nvSpPr>
          <p:cNvPr id="23" name="Text 21"/>
          <p:cNvSpPr/>
          <p:nvPr/>
        </p:nvSpPr>
        <p:spPr>
          <a:xfrm>
            <a:off x="4754880" y="1901952"/>
            <a:ext cx="384048" cy="384048"/>
          </a:xfrm>
          <a:prstGeom prst="rect">
            <a:avLst/>
          </a:prstGeom>
          <a:noFill/>
          <a:ln/>
        </p:spPr>
        <p:txBody>
          <a:bodyPr wrap="square" lIns="0" tIns="0" rIns="0" bIns="0" rtlCol="0" anchor="ctr"/>
          <a:lstStyle/>
          <a:p>
            <a:pPr marL="0" indent="0" algn="ctr">
              <a:buNone/>
            </a:pPr>
            <a:r>
              <a:rPr lang="en-US" sz="1100" b="1" dirty="0">
                <a:solidFill>
                  <a:srgbClr val="FFFFFF"/>
                </a:solidFill>
              </a:rPr>
              <a:t>7</a:t>
            </a:r>
            <a:endParaRPr lang="en-US" sz="1100" dirty="0"/>
          </a:p>
        </p:txBody>
      </p:sp>
      <p:sp>
        <p:nvSpPr>
          <p:cNvPr id="24" name="Text 22"/>
          <p:cNvSpPr/>
          <p:nvPr/>
        </p:nvSpPr>
        <p:spPr>
          <a:xfrm>
            <a:off x="5230368" y="1856232"/>
            <a:ext cx="3931920" cy="475488"/>
          </a:xfrm>
          <a:prstGeom prst="rect">
            <a:avLst/>
          </a:prstGeom>
          <a:noFill/>
          <a:ln/>
        </p:spPr>
        <p:txBody>
          <a:bodyPr wrap="square" rtlCol="0" anchor="ctr"/>
          <a:lstStyle/>
          <a:p>
            <a:pPr marL="0" indent="0">
              <a:buNone/>
            </a:pPr>
            <a:r>
              <a:rPr lang="en-US" sz="1200" dirty="0">
                <a:solidFill>
                  <a:srgbClr val="1A2E3B"/>
                </a:solidFill>
                <a:latin typeface="Calibri" pitchFamily="34" charset="0"/>
                <a:ea typeface="Calibri" pitchFamily="34" charset="-122"/>
                <a:cs typeface="Calibri" pitchFamily="34" charset="-120"/>
              </a:rPr>
              <a:t>DCR Compliance under Section 11 of RERA</a:t>
            </a:r>
            <a:endParaRPr lang="en-US" sz="1200" dirty="0"/>
          </a:p>
        </p:txBody>
      </p:sp>
      <p:sp>
        <p:nvSpPr>
          <p:cNvPr id="25" name="Shape 23"/>
          <p:cNvSpPr/>
          <p:nvPr/>
        </p:nvSpPr>
        <p:spPr>
          <a:xfrm>
            <a:off x="4754880" y="2615184"/>
            <a:ext cx="384048" cy="384048"/>
          </a:xfrm>
          <a:prstGeom prst="ellipse">
            <a:avLst/>
          </a:prstGeom>
          <a:solidFill>
            <a:srgbClr val="0A7B83"/>
          </a:solidFill>
          <a:ln w="12700">
            <a:solidFill>
              <a:srgbClr val="0A7B83"/>
            </a:solidFill>
            <a:prstDash val="solid"/>
          </a:ln>
        </p:spPr>
      </p:sp>
      <p:sp>
        <p:nvSpPr>
          <p:cNvPr id="26" name="Text 24"/>
          <p:cNvSpPr/>
          <p:nvPr/>
        </p:nvSpPr>
        <p:spPr>
          <a:xfrm>
            <a:off x="4754880" y="2615184"/>
            <a:ext cx="384048" cy="384048"/>
          </a:xfrm>
          <a:prstGeom prst="rect">
            <a:avLst/>
          </a:prstGeom>
          <a:noFill/>
          <a:ln/>
        </p:spPr>
        <p:txBody>
          <a:bodyPr wrap="square" lIns="0" tIns="0" rIns="0" bIns="0" rtlCol="0" anchor="ctr"/>
          <a:lstStyle/>
          <a:p>
            <a:pPr marL="0" indent="0" algn="ctr">
              <a:buNone/>
            </a:pPr>
            <a:r>
              <a:rPr lang="en-US" sz="1100" b="1" dirty="0">
                <a:solidFill>
                  <a:srgbClr val="FFFFFF"/>
                </a:solidFill>
              </a:rPr>
              <a:t>8</a:t>
            </a:r>
            <a:endParaRPr lang="en-US" sz="1100" dirty="0"/>
          </a:p>
        </p:txBody>
      </p:sp>
      <p:sp>
        <p:nvSpPr>
          <p:cNvPr id="27" name="Text 25"/>
          <p:cNvSpPr/>
          <p:nvPr/>
        </p:nvSpPr>
        <p:spPr>
          <a:xfrm>
            <a:off x="5230368" y="2569464"/>
            <a:ext cx="3931920" cy="475488"/>
          </a:xfrm>
          <a:prstGeom prst="rect">
            <a:avLst/>
          </a:prstGeom>
          <a:noFill/>
          <a:ln/>
        </p:spPr>
        <p:txBody>
          <a:bodyPr wrap="square" rtlCol="0" anchor="ctr"/>
          <a:lstStyle/>
          <a:p>
            <a:pPr marL="0" indent="0">
              <a:buNone/>
            </a:pPr>
            <a:r>
              <a:rPr lang="en-US" sz="1200" dirty="0">
                <a:solidFill>
                  <a:srgbClr val="1A2E3B"/>
                </a:solidFill>
                <a:latin typeface="Calibri" pitchFamily="34" charset="0"/>
                <a:ea typeface="Calibri" pitchFamily="34" charset="-122"/>
                <a:cs typeface="Calibri" pitchFamily="34" charset="-120"/>
              </a:rPr>
              <a:t>Legal Role of CA in Certification of Compliance</a:t>
            </a:r>
            <a:endParaRPr lang="en-US" sz="1200" dirty="0"/>
          </a:p>
        </p:txBody>
      </p:sp>
      <p:sp>
        <p:nvSpPr>
          <p:cNvPr id="28" name="Shape 26"/>
          <p:cNvSpPr/>
          <p:nvPr/>
        </p:nvSpPr>
        <p:spPr>
          <a:xfrm>
            <a:off x="4754880" y="3328416"/>
            <a:ext cx="384048" cy="384048"/>
          </a:xfrm>
          <a:prstGeom prst="ellipse">
            <a:avLst/>
          </a:prstGeom>
          <a:solidFill>
            <a:srgbClr val="0A7B83"/>
          </a:solidFill>
          <a:ln w="12700">
            <a:solidFill>
              <a:srgbClr val="0A7B83"/>
            </a:solidFill>
            <a:prstDash val="solid"/>
          </a:ln>
        </p:spPr>
      </p:sp>
      <p:sp>
        <p:nvSpPr>
          <p:cNvPr id="29" name="Text 27"/>
          <p:cNvSpPr/>
          <p:nvPr/>
        </p:nvSpPr>
        <p:spPr>
          <a:xfrm>
            <a:off x="4754880" y="3328416"/>
            <a:ext cx="384048" cy="384048"/>
          </a:xfrm>
          <a:prstGeom prst="rect">
            <a:avLst/>
          </a:prstGeom>
          <a:noFill/>
          <a:ln/>
        </p:spPr>
        <p:txBody>
          <a:bodyPr wrap="square" lIns="0" tIns="0" rIns="0" bIns="0" rtlCol="0" anchor="ctr"/>
          <a:lstStyle/>
          <a:p>
            <a:pPr marL="0" indent="0" algn="ctr">
              <a:buNone/>
            </a:pPr>
            <a:r>
              <a:rPr lang="en-US" sz="1100" b="1" dirty="0">
                <a:solidFill>
                  <a:srgbClr val="FFFFFF"/>
                </a:solidFill>
              </a:rPr>
              <a:t>9</a:t>
            </a:r>
            <a:endParaRPr lang="en-US" sz="1100" dirty="0"/>
          </a:p>
        </p:txBody>
      </p:sp>
      <p:sp>
        <p:nvSpPr>
          <p:cNvPr id="30" name="Text 28"/>
          <p:cNvSpPr/>
          <p:nvPr/>
        </p:nvSpPr>
        <p:spPr>
          <a:xfrm>
            <a:off x="5230368" y="3282696"/>
            <a:ext cx="3931920" cy="475488"/>
          </a:xfrm>
          <a:prstGeom prst="rect">
            <a:avLst/>
          </a:prstGeom>
          <a:noFill/>
          <a:ln/>
        </p:spPr>
        <p:txBody>
          <a:bodyPr wrap="square" rtlCol="0" anchor="ctr"/>
          <a:lstStyle/>
          <a:p>
            <a:pPr marL="0" indent="0">
              <a:buNone/>
            </a:pPr>
            <a:r>
              <a:rPr lang="en-US" sz="1200" dirty="0">
                <a:solidFill>
                  <a:srgbClr val="1A2E3B"/>
                </a:solidFill>
                <a:latin typeface="Calibri" pitchFamily="34" charset="0"/>
                <a:ea typeface="Calibri" pitchFamily="34" charset="-122"/>
                <a:cs typeface="Calibri" pitchFamily="34" charset="-120"/>
              </a:rPr>
              <a:t>Common Irregularities in Project Audits</a:t>
            </a:r>
            <a:endParaRPr lang="en-US" sz="1200" dirty="0"/>
          </a:p>
        </p:txBody>
      </p:sp>
      <p:sp>
        <p:nvSpPr>
          <p:cNvPr id="31" name="Shape 29"/>
          <p:cNvSpPr/>
          <p:nvPr/>
        </p:nvSpPr>
        <p:spPr>
          <a:xfrm>
            <a:off x="4754880" y="4041648"/>
            <a:ext cx="384048" cy="384048"/>
          </a:xfrm>
          <a:prstGeom prst="ellipse">
            <a:avLst/>
          </a:prstGeom>
          <a:solidFill>
            <a:srgbClr val="0A7B83"/>
          </a:solidFill>
          <a:ln w="12700">
            <a:solidFill>
              <a:srgbClr val="0A7B83"/>
            </a:solidFill>
            <a:prstDash val="solid"/>
          </a:ln>
        </p:spPr>
      </p:sp>
      <p:sp>
        <p:nvSpPr>
          <p:cNvPr id="32" name="Text 30"/>
          <p:cNvSpPr/>
          <p:nvPr/>
        </p:nvSpPr>
        <p:spPr>
          <a:xfrm>
            <a:off x="4754880" y="4041648"/>
            <a:ext cx="384048" cy="384048"/>
          </a:xfrm>
          <a:prstGeom prst="rect">
            <a:avLst/>
          </a:prstGeom>
          <a:noFill/>
          <a:ln/>
        </p:spPr>
        <p:txBody>
          <a:bodyPr wrap="square" lIns="0" tIns="0" rIns="0" bIns="0" rtlCol="0" anchor="ctr"/>
          <a:lstStyle/>
          <a:p>
            <a:pPr marL="0" indent="0" algn="ctr">
              <a:buNone/>
            </a:pPr>
            <a:r>
              <a:rPr lang="en-US" sz="1100" b="1" dirty="0">
                <a:solidFill>
                  <a:srgbClr val="FFFFFF"/>
                </a:solidFill>
              </a:rPr>
              <a:t>10</a:t>
            </a:r>
            <a:endParaRPr lang="en-US" sz="1100" dirty="0"/>
          </a:p>
        </p:txBody>
      </p:sp>
      <p:sp>
        <p:nvSpPr>
          <p:cNvPr id="33" name="Text 31"/>
          <p:cNvSpPr/>
          <p:nvPr/>
        </p:nvSpPr>
        <p:spPr>
          <a:xfrm>
            <a:off x="5230368" y="3995928"/>
            <a:ext cx="3931920" cy="475488"/>
          </a:xfrm>
          <a:prstGeom prst="rect">
            <a:avLst/>
          </a:prstGeom>
          <a:noFill/>
          <a:ln/>
        </p:spPr>
        <p:txBody>
          <a:bodyPr wrap="square" rtlCol="0" anchor="ctr"/>
          <a:lstStyle/>
          <a:p>
            <a:pPr marL="0" indent="0">
              <a:buNone/>
            </a:pPr>
            <a:r>
              <a:rPr lang="en-US" sz="1200" dirty="0">
                <a:solidFill>
                  <a:srgbClr val="1A2E3B"/>
                </a:solidFill>
                <a:latin typeface="Calibri" pitchFamily="34" charset="0"/>
                <a:ea typeface="Calibri" pitchFamily="34" charset="-122"/>
                <a:cs typeface="Calibri" pitchFamily="34" charset="-120"/>
              </a:rPr>
              <a:t>Case Study: DCR Violations → RERA Penalties</a:t>
            </a:r>
            <a:endParaRPr lang="en-US" sz="12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9144000" cy="914400"/>
          </a:xfrm>
          <a:prstGeom prst="rect">
            <a:avLst/>
          </a:prstGeom>
          <a:solidFill>
            <a:srgbClr val="0D2137"/>
          </a:solidFill>
          <a:ln w="12700">
            <a:solidFill>
              <a:srgbClr val="0D2137"/>
            </a:solidFill>
            <a:prstDash val="solid"/>
          </a:ln>
        </p:spPr>
      </p:sp>
      <p:sp>
        <p:nvSpPr>
          <p:cNvPr id="3" name="Text 1"/>
          <p:cNvSpPr/>
          <p:nvPr/>
        </p:nvSpPr>
        <p:spPr>
          <a:xfrm>
            <a:off x="365760" y="0"/>
            <a:ext cx="8229600" cy="914400"/>
          </a:xfrm>
          <a:prstGeom prst="rect">
            <a:avLst/>
          </a:prstGeom>
          <a:noFill/>
          <a:ln/>
        </p:spPr>
        <p:txBody>
          <a:bodyPr wrap="square" rtlCol="0" anchor="ctr"/>
          <a:lstStyle/>
          <a:p>
            <a:pPr marL="0" indent="0">
              <a:buNone/>
            </a:pPr>
            <a:r>
              <a:rPr lang="en-US" sz="2600" b="1" dirty="0">
                <a:solidFill>
                  <a:srgbClr val="FFFFFF"/>
                </a:solidFill>
                <a:latin typeface="Cambria" pitchFamily="34" charset="0"/>
                <a:ea typeface="Cambria" pitchFamily="34" charset="-122"/>
                <a:cs typeface="Cambria" pitchFamily="34" charset="-120"/>
              </a:rPr>
              <a:t>What is DCR? Purpose &amp; Structure</a:t>
            </a:r>
            <a:endParaRPr lang="en-US" sz="2600" dirty="0"/>
          </a:p>
        </p:txBody>
      </p:sp>
      <p:sp>
        <p:nvSpPr>
          <p:cNvPr id="4" name="Shape 2"/>
          <p:cNvSpPr/>
          <p:nvPr/>
        </p:nvSpPr>
        <p:spPr>
          <a:xfrm>
            <a:off x="274320" y="1005840"/>
            <a:ext cx="4023360" cy="3566160"/>
          </a:xfrm>
          <a:prstGeom prst="roundRect">
            <a:avLst>
              <a:gd name="adj" fmla="val 2564"/>
            </a:avLst>
          </a:prstGeom>
          <a:solidFill>
            <a:srgbClr val="E8F4F5"/>
          </a:solidFill>
          <a:ln w="12700">
            <a:solidFill>
              <a:srgbClr val="0A7B83"/>
            </a:solidFill>
            <a:prstDash val="solid"/>
          </a:ln>
          <a:effectLst>
            <a:outerShdw blurRad="101600" dist="38100" dir="2700000" algn="bl" rotWithShape="0">
              <a:srgbClr val="000000">
                <a:alpha val="12000"/>
              </a:srgbClr>
            </a:outerShdw>
          </a:effectLst>
        </p:spPr>
      </p:sp>
      <p:sp>
        <p:nvSpPr>
          <p:cNvPr id="5" name="Text 3"/>
          <p:cNvSpPr/>
          <p:nvPr/>
        </p:nvSpPr>
        <p:spPr>
          <a:xfrm>
            <a:off x="457200" y="1097280"/>
            <a:ext cx="3657600" cy="411480"/>
          </a:xfrm>
          <a:prstGeom prst="rect">
            <a:avLst/>
          </a:prstGeom>
          <a:noFill/>
          <a:ln/>
        </p:spPr>
        <p:txBody>
          <a:bodyPr wrap="square" rtlCol="0" anchor="ctr"/>
          <a:lstStyle/>
          <a:p>
            <a:pPr marL="0" indent="0">
              <a:buNone/>
            </a:pPr>
            <a:r>
              <a:rPr lang="en-US" sz="1500" b="1" dirty="0">
                <a:solidFill>
                  <a:srgbClr val="0A7B83"/>
                </a:solidFill>
                <a:latin typeface="Cambria" pitchFamily="34" charset="0"/>
                <a:ea typeface="Cambria" pitchFamily="34" charset="-122"/>
                <a:cs typeface="Cambria" pitchFamily="34" charset="-120"/>
              </a:rPr>
              <a:t>DCR — Defined</a:t>
            </a:r>
            <a:endParaRPr lang="en-US" sz="1500" dirty="0"/>
          </a:p>
        </p:txBody>
      </p:sp>
      <p:sp>
        <p:nvSpPr>
          <p:cNvPr id="6" name="Text 4"/>
          <p:cNvSpPr/>
          <p:nvPr/>
        </p:nvSpPr>
        <p:spPr>
          <a:xfrm>
            <a:off x="457200" y="1554480"/>
            <a:ext cx="3657600" cy="2834640"/>
          </a:xfrm>
          <a:prstGeom prst="rect">
            <a:avLst/>
          </a:prstGeom>
          <a:noFill/>
          <a:ln/>
        </p:spPr>
        <p:txBody>
          <a:bodyPr wrap="square" rtlCol="0" anchor="t"/>
          <a:lstStyle/>
          <a:p>
            <a:pPr marL="0" indent="0">
              <a:buNone/>
            </a:pPr>
            <a:r>
              <a:rPr lang="en-US" sz="1250" b="1" dirty="0">
                <a:solidFill>
                  <a:srgbClr val="1A2E3B"/>
                </a:solidFill>
                <a:latin typeface="Calibri" pitchFamily="34" charset="0"/>
                <a:ea typeface="Calibri" pitchFamily="34" charset="-122"/>
                <a:cs typeface="Calibri" pitchFamily="34" charset="-120"/>
              </a:rPr>
              <a:t>Development Control Regulations</a:t>
            </a:r>
            <a:endParaRPr lang="en-US" sz="1250" dirty="0"/>
          </a:p>
          <a:p>
            <a:pPr marL="0" indent="0">
              <a:buNone/>
            </a:pPr>
            <a:r>
              <a:rPr lang="en-US" sz="1250" dirty="0">
                <a:solidFill>
                  <a:srgbClr val="1A2E3B"/>
                </a:solidFill>
                <a:latin typeface="Calibri" pitchFamily="34" charset="0"/>
                <a:ea typeface="Calibri" pitchFamily="34" charset="-122"/>
                <a:cs typeface="Calibri" pitchFamily="34" charset="-120"/>
              </a:rPr>
              <a:t>are statutory rules framed by urban local bodies (ULBs) / planning authorities under the Maharashtra Regional &amp; Town Planning Act, 1966 (MRTP Act).
</a:t>
            </a:r>
            <a:r>
              <a:rPr lang="en-US" sz="1250" b="1" dirty="0">
                <a:solidFill>
                  <a:srgbClr val="1A2E3B"/>
                </a:solidFill>
                <a:latin typeface="Calibri" pitchFamily="34" charset="0"/>
                <a:ea typeface="Calibri" pitchFamily="34" charset="-122"/>
                <a:cs typeface="Calibri" pitchFamily="34" charset="-120"/>
              </a:rPr>
              <a:t>They regulate:
</a:t>
            </a:r>
            <a:endParaRPr lang="en-US" sz="1250" dirty="0"/>
          </a:p>
          <a:p>
            <a:pPr marL="0" indent="0">
              <a:buNone/>
            </a:pPr>
            <a:r>
              <a:rPr lang="en-US" sz="1250" dirty="0">
                <a:solidFill>
                  <a:srgbClr val="1A2E3B"/>
                </a:solidFill>
                <a:latin typeface="Calibri" pitchFamily="34" charset="0"/>
                <a:ea typeface="Calibri" pitchFamily="34" charset="-122"/>
                <a:cs typeface="Calibri" pitchFamily="34" charset="-120"/>
              </a:rPr>
              <a:t>→  What can be built</a:t>
            </a:r>
            <a:endParaRPr lang="en-US" sz="1250" dirty="0"/>
          </a:p>
          <a:p>
            <a:pPr marL="0" indent="0">
              <a:buNone/>
            </a:pPr>
            <a:r>
              <a:rPr lang="en-US" sz="1250" dirty="0">
                <a:solidFill>
                  <a:srgbClr val="1A2E3B"/>
                </a:solidFill>
                <a:latin typeface="Calibri" pitchFamily="34" charset="0"/>
                <a:ea typeface="Calibri" pitchFamily="34" charset="-122"/>
                <a:cs typeface="Calibri" pitchFamily="34" charset="-120"/>
              </a:rPr>
              <a:t>→  Where it can be built</a:t>
            </a:r>
            <a:endParaRPr lang="en-US" sz="1250" dirty="0"/>
          </a:p>
          <a:p>
            <a:pPr marL="0" indent="0">
              <a:buNone/>
            </a:pPr>
            <a:r>
              <a:rPr lang="en-US" sz="1250" dirty="0">
                <a:solidFill>
                  <a:srgbClr val="1A2E3B"/>
                </a:solidFill>
                <a:latin typeface="Calibri" pitchFamily="34" charset="0"/>
                <a:ea typeface="Calibri" pitchFamily="34" charset="-122"/>
                <a:cs typeface="Calibri" pitchFamily="34" charset="-120"/>
              </a:rPr>
              <a:t>→  How much can be built</a:t>
            </a:r>
            <a:endParaRPr lang="en-US" sz="1250" dirty="0"/>
          </a:p>
          <a:p>
            <a:pPr marL="0" indent="0">
              <a:buNone/>
            </a:pPr>
            <a:r>
              <a:rPr lang="en-US" sz="1250" dirty="0">
                <a:solidFill>
                  <a:srgbClr val="1A2E3B"/>
                </a:solidFill>
                <a:latin typeface="Calibri" pitchFamily="34" charset="0"/>
                <a:ea typeface="Calibri" pitchFamily="34" charset="-122"/>
                <a:cs typeface="Calibri" pitchFamily="34" charset="-120"/>
              </a:rPr>
              <a:t>→  How it must be built</a:t>
            </a:r>
            <a:endParaRPr lang="en-US" sz="1250" dirty="0"/>
          </a:p>
        </p:txBody>
      </p:sp>
      <p:sp>
        <p:nvSpPr>
          <p:cNvPr id="7" name="Text 5"/>
          <p:cNvSpPr/>
          <p:nvPr/>
        </p:nvSpPr>
        <p:spPr>
          <a:xfrm>
            <a:off x="4572000" y="1005840"/>
            <a:ext cx="4297680" cy="411480"/>
          </a:xfrm>
          <a:prstGeom prst="rect">
            <a:avLst/>
          </a:prstGeom>
          <a:noFill/>
          <a:ln/>
        </p:spPr>
        <p:txBody>
          <a:bodyPr wrap="square" rtlCol="0" anchor="ctr"/>
          <a:lstStyle/>
          <a:p>
            <a:pPr marL="0" indent="0">
              <a:buNone/>
            </a:pPr>
            <a:r>
              <a:rPr lang="en-US" sz="1500" b="1" dirty="0">
                <a:solidFill>
                  <a:srgbClr val="0D2137"/>
                </a:solidFill>
                <a:latin typeface="Cambria" pitchFamily="34" charset="0"/>
                <a:ea typeface="Cambria" pitchFamily="34" charset="-122"/>
                <a:cs typeface="Cambria" pitchFamily="34" charset="-120"/>
              </a:rPr>
              <a:t>Key Regulatory Bodies</a:t>
            </a:r>
            <a:endParaRPr lang="en-US" sz="1500" dirty="0"/>
          </a:p>
        </p:txBody>
      </p:sp>
      <p:sp>
        <p:nvSpPr>
          <p:cNvPr id="8" name="Shape 6"/>
          <p:cNvSpPr/>
          <p:nvPr/>
        </p:nvSpPr>
        <p:spPr>
          <a:xfrm>
            <a:off x="4572000" y="1508760"/>
            <a:ext cx="4297680" cy="566928"/>
          </a:xfrm>
          <a:prstGeom prst="roundRect">
            <a:avLst>
              <a:gd name="adj" fmla="val 8065"/>
            </a:avLst>
          </a:prstGeom>
          <a:solidFill>
            <a:srgbClr val="E8F4F5"/>
          </a:solidFill>
          <a:ln w="12700">
            <a:solidFill>
              <a:srgbClr val="D0E8EA"/>
            </a:solidFill>
            <a:prstDash val="solid"/>
          </a:ln>
        </p:spPr>
      </p:sp>
      <p:sp>
        <p:nvSpPr>
          <p:cNvPr id="9" name="Text 7"/>
          <p:cNvSpPr/>
          <p:nvPr/>
        </p:nvSpPr>
        <p:spPr>
          <a:xfrm>
            <a:off x="4709160" y="1554480"/>
            <a:ext cx="2011680" cy="457200"/>
          </a:xfrm>
          <a:prstGeom prst="rect">
            <a:avLst/>
          </a:prstGeom>
          <a:noFill/>
          <a:ln/>
        </p:spPr>
        <p:txBody>
          <a:bodyPr wrap="square" rtlCol="0" anchor="ctr"/>
          <a:lstStyle/>
          <a:p>
            <a:pPr marL="0" indent="0">
              <a:buNone/>
            </a:pPr>
            <a:r>
              <a:rPr lang="en-US" sz="1200" b="1" dirty="0">
                <a:solidFill>
                  <a:srgbClr val="0A7B83"/>
                </a:solidFill>
                <a:latin typeface="Calibri" pitchFamily="34" charset="0"/>
                <a:ea typeface="Calibri" pitchFamily="34" charset="-122"/>
                <a:cs typeface="Calibri" pitchFamily="34" charset="-120"/>
              </a:rPr>
              <a:t>MCGM / BMC</a:t>
            </a:r>
            <a:endParaRPr lang="en-US" sz="1200" dirty="0"/>
          </a:p>
        </p:txBody>
      </p:sp>
      <p:sp>
        <p:nvSpPr>
          <p:cNvPr id="10" name="Text 8"/>
          <p:cNvSpPr/>
          <p:nvPr/>
        </p:nvSpPr>
        <p:spPr>
          <a:xfrm>
            <a:off x="6766560" y="1554480"/>
            <a:ext cx="2011680" cy="457200"/>
          </a:xfrm>
          <a:prstGeom prst="rect">
            <a:avLst/>
          </a:prstGeom>
          <a:noFill/>
          <a:ln/>
        </p:spPr>
        <p:txBody>
          <a:bodyPr wrap="square" rtlCol="0" anchor="ctr"/>
          <a:lstStyle/>
          <a:p>
            <a:pPr marL="0" indent="0">
              <a:buNone/>
            </a:pPr>
            <a:r>
              <a:rPr lang="en-US" sz="1100" dirty="0">
                <a:solidFill>
                  <a:srgbClr val="64748B"/>
                </a:solidFill>
                <a:latin typeface="Calibri" pitchFamily="34" charset="0"/>
                <a:ea typeface="Calibri" pitchFamily="34" charset="-122"/>
                <a:cs typeface="Calibri" pitchFamily="34" charset="-120"/>
              </a:rPr>
              <a:t>Mumbai — DCPR 2034</a:t>
            </a:r>
            <a:endParaRPr lang="en-US" sz="1100" dirty="0"/>
          </a:p>
        </p:txBody>
      </p:sp>
      <p:sp>
        <p:nvSpPr>
          <p:cNvPr id="11" name="Shape 9"/>
          <p:cNvSpPr/>
          <p:nvPr/>
        </p:nvSpPr>
        <p:spPr>
          <a:xfrm>
            <a:off x="4572000" y="2194560"/>
            <a:ext cx="4297680" cy="566928"/>
          </a:xfrm>
          <a:prstGeom prst="roundRect">
            <a:avLst>
              <a:gd name="adj" fmla="val 8065"/>
            </a:avLst>
          </a:prstGeom>
          <a:solidFill>
            <a:srgbClr val="FFFFFF"/>
          </a:solidFill>
          <a:ln w="12700">
            <a:solidFill>
              <a:srgbClr val="D0E8EA"/>
            </a:solidFill>
            <a:prstDash val="solid"/>
          </a:ln>
        </p:spPr>
      </p:sp>
      <p:sp>
        <p:nvSpPr>
          <p:cNvPr id="12" name="Text 10"/>
          <p:cNvSpPr/>
          <p:nvPr/>
        </p:nvSpPr>
        <p:spPr>
          <a:xfrm>
            <a:off x="4709160" y="2240280"/>
            <a:ext cx="2011680" cy="457200"/>
          </a:xfrm>
          <a:prstGeom prst="rect">
            <a:avLst/>
          </a:prstGeom>
          <a:noFill/>
          <a:ln/>
        </p:spPr>
        <p:txBody>
          <a:bodyPr wrap="square" rtlCol="0" anchor="ctr"/>
          <a:lstStyle/>
          <a:p>
            <a:pPr marL="0" indent="0">
              <a:buNone/>
            </a:pPr>
            <a:r>
              <a:rPr lang="en-US" sz="1200" b="1" dirty="0">
                <a:solidFill>
                  <a:srgbClr val="0A7B83"/>
                </a:solidFill>
                <a:latin typeface="Calibri" pitchFamily="34" charset="0"/>
                <a:ea typeface="Calibri" pitchFamily="34" charset="-122"/>
                <a:cs typeface="Calibri" pitchFamily="34" charset="-120"/>
              </a:rPr>
              <a:t>MMRDA</a:t>
            </a:r>
            <a:endParaRPr lang="en-US" sz="1200" dirty="0"/>
          </a:p>
        </p:txBody>
      </p:sp>
      <p:sp>
        <p:nvSpPr>
          <p:cNvPr id="13" name="Text 11"/>
          <p:cNvSpPr/>
          <p:nvPr/>
        </p:nvSpPr>
        <p:spPr>
          <a:xfrm>
            <a:off x="6766560" y="2240280"/>
            <a:ext cx="2011680" cy="457200"/>
          </a:xfrm>
          <a:prstGeom prst="rect">
            <a:avLst/>
          </a:prstGeom>
          <a:noFill/>
          <a:ln/>
        </p:spPr>
        <p:txBody>
          <a:bodyPr wrap="square" rtlCol="0" anchor="ctr"/>
          <a:lstStyle/>
          <a:p>
            <a:pPr marL="0" indent="0">
              <a:buNone/>
            </a:pPr>
            <a:r>
              <a:rPr lang="en-US" sz="1100" dirty="0">
                <a:solidFill>
                  <a:srgbClr val="64748B"/>
                </a:solidFill>
                <a:latin typeface="Calibri" pitchFamily="34" charset="0"/>
                <a:ea typeface="Calibri" pitchFamily="34" charset="-122"/>
                <a:cs typeface="Calibri" pitchFamily="34" charset="-120"/>
              </a:rPr>
              <a:t>Metro Region Development Plan</a:t>
            </a:r>
            <a:endParaRPr lang="en-US" sz="1100" dirty="0"/>
          </a:p>
        </p:txBody>
      </p:sp>
      <p:sp>
        <p:nvSpPr>
          <p:cNvPr id="14" name="Shape 12"/>
          <p:cNvSpPr/>
          <p:nvPr/>
        </p:nvSpPr>
        <p:spPr>
          <a:xfrm>
            <a:off x="4572000" y="2880360"/>
            <a:ext cx="4297680" cy="566928"/>
          </a:xfrm>
          <a:prstGeom prst="roundRect">
            <a:avLst>
              <a:gd name="adj" fmla="val 8065"/>
            </a:avLst>
          </a:prstGeom>
          <a:solidFill>
            <a:srgbClr val="E8F4F5"/>
          </a:solidFill>
          <a:ln w="12700">
            <a:solidFill>
              <a:srgbClr val="D0E8EA"/>
            </a:solidFill>
            <a:prstDash val="solid"/>
          </a:ln>
        </p:spPr>
      </p:sp>
      <p:sp>
        <p:nvSpPr>
          <p:cNvPr id="15" name="Text 13"/>
          <p:cNvSpPr/>
          <p:nvPr/>
        </p:nvSpPr>
        <p:spPr>
          <a:xfrm>
            <a:off x="4709160" y="2926080"/>
            <a:ext cx="2011680" cy="457200"/>
          </a:xfrm>
          <a:prstGeom prst="rect">
            <a:avLst/>
          </a:prstGeom>
          <a:noFill/>
          <a:ln/>
        </p:spPr>
        <p:txBody>
          <a:bodyPr wrap="square" rtlCol="0" anchor="ctr"/>
          <a:lstStyle/>
          <a:p>
            <a:pPr marL="0" indent="0">
              <a:buNone/>
            </a:pPr>
            <a:r>
              <a:rPr lang="en-US" sz="1200" b="1" dirty="0">
                <a:solidFill>
                  <a:srgbClr val="0A7B83"/>
                </a:solidFill>
                <a:latin typeface="Calibri" pitchFamily="34" charset="0"/>
                <a:ea typeface="Calibri" pitchFamily="34" charset="-122"/>
                <a:cs typeface="Calibri" pitchFamily="34" charset="-120"/>
              </a:rPr>
              <a:t>MahaRERA</a:t>
            </a:r>
            <a:endParaRPr lang="en-US" sz="1200" dirty="0"/>
          </a:p>
        </p:txBody>
      </p:sp>
      <p:sp>
        <p:nvSpPr>
          <p:cNvPr id="16" name="Text 14"/>
          <p:cNvSpPr/>
          <p:nvPr/>
        </p:nvSpPr>
        <p:spPr>
          <a:xfrm>
            <a:off x="6766560" y="2926080"/>
            <a:ext cx="2011680" cy="457200"/>
          </a:xfrm>
          <a:prstGeom prst="rect">
            <a:avLst/>
          </a:prstGeom>
          <a:noFill/>
          <a:ln/>
        </p:spPr>
        <p:txBody>
          <a:bodyPr wrap="square" rtlCol="0" anchor="ctr"/>
          <a:lstStyle/>
          <a:p>
            <a:pPr marL="0" indent="0">
              <a:buNone/>
            </a:pPr>
            <a:r>
              <a:rPr lang="en-US" sz="1100" dirty="0">
                <a:solidFill>
                  <a:srgbClr val="64748B"/>
                </a:solidFill>
                <a:latin typeface="Calibri" pitchFamily="34" charset="0"/>
                <a:ea typeface="Calibri" pitchFamily="34" charset="-122"/>
                <a:cs typeface="Calibri" pitchFamily="34" charset="-120"/>
              </a:rPr>
              <a:t>RERA-linked compliance</a:t>
            </a:r>
            <a:endParaRPr lang="en-US" sz="1100" dirty="0"/>
          </a:p>
        </p:txBody>
      </p:sp>
      <p:sp>
        <p:nvSpPr>
          <p:cNvPr id="17" name="Shape 15"/>
          <p:cNvSpPr/>
          <p:nvPr/>
        </p:nvSpPr>
        <p:spPr>
          <a:xfrm>
            <a:off x="4572000" y="3566160"/>
            <a:ext cx="4297680" cy="566928"/>
          </a:xfrm>
          <a:prstGeom prst="roundRect">
            <a:avLst>
              <a:gd name="adj" fmla="val 8065"/>
            </a:avLst>
          </a:prstGeom>
          <a:solidFill>
            <a:srgbClr val="FFFFFF"/>
          </a:solidFill>
          <a:ln w="12700">
            <a:solidFill>
              <a:srgbClr val="D0E8EA"/>
            </a:solidFill>
            <a:prstDash val="solid"/>
          </a:ln>
        </p:spPr>
      </p:sp>
      <p:sp>
        <p:nvSpPr>
          <p:cNvPr id="18" name="Text 16"/>
          <p:cNvSpPr/>
          <p:nvPr/>
        </p:nvSpPr>
        <p:spPr>
          <a:xfrm>
            <a:off x="4709160" y="3611880"/>
            <a:ext cx="2011680" cy="457200"/>
          </a:xfrm>
          <a:prstGeom prst="rect">
            <a:avLst/>
          </a:prstGeom>
          <a:noFill/>
          <a:ln/>
        </p:spPr>
        <p:txBody>
          <a:bodyPr wrap="square" rtlCol="0" anchor="ctr"/>
          <a:lstStyle/>
          <a:p>
            <a:pPr marL="0" indent="0">
              <a:buNone/>
            </a:pPr>
            <a:r>
              <a:rPr lang="en-US" sz="1200" b="1" dirty="0">
                <a:solidFill>
                  <a:srgbClr val="0A7B83"/>
                </a:solidFill>
                <a:latin typeface="Calibri" pitchFamily="34" charset="0"/>
                <a:ea typeface="Calibri" pitchFamily="34" charset="-122"/>
                <a:cs typeface="Calibri" pitchFamily="34" charset="-120"/>
              </a:rPr>
              <a:t>Town Planning Dept.</a:t>
            </a:r>
            <a:endParaRPr lang="en-US" sz="1200" dirty="0"/>
          </a:p>
        </p:txBody>
      </p:sp>
      <p:sp>
        <p:nvSpPr>
          <p:cNvPr id="19" name="Text 17"/>
          <p:cNvSpPr/>
          <p:nvPr/>
        </p:nvSpPr>
        <p:spPr>
          <a:xfrm>
            <a:off x="6766560" y="3611880"/>
            <a:ext cx="2011680" cy="457200"/>
          </a:xfrm>
          <a:prstGeom prst="rect">
            <a:avLst/>
          </a:prstGeom>
          <a:noFill/>
          <a:ln/>
        </p:spPr>
        <p:txBody>
          <a:bodyPr wrap="square" rtlCol="0" anchor="ctr"/>
          <a:lstStyle/>
          <a:p>
            <a:pPr marL="0" indent="0">
              <a:buNone/>
            </a:pPr>
            <a:r>
              <a:rPr lang="en-US" sz="1100" dirty="0">
                <a:solidFill>
                  <a:srgbClr val="64748B"/>
                </a:solidFill>
                <a:latin typeface="Calibri" pitchFamily="34" charset="0"/>
                <a:ea typeface="Calibri" pitchFamily="34" charset="-122"/>
                <a:cs typeface="Calibri" pitchFamily="34" charset="-120"/>
              </a:rPr>
              <a:t>Zonal Regulations</a:t>
            </a:r>
            <a:endParaRPr lang="en-US" sz="1100" dirty="0"/>
          </a:p>
        </p:txBody>
      </p:sp>
      <p:sp>
        <p:nvSpPr>
          <p:cNvPr id="20" name="Shape 18"/>
          <p:cNvSpPr/>
          <p:nvPr/>
        </p:nvSpPr>
        <p:spPr>
          <a:xfrm>
            <a:off x="4572000" y="4251960"/>
            <a:ext cx="4297680" cy="566928"/>
          </a:xfrm>
          <a:prstGeom prst="roundRect">
            <a:avLst>
              <a:gd name="adj" fmla="val 8065"/>
            </a:avLst>
          </a:prstGeom>
          <a:solidFill>
            <a:srgbClr val="E8F4F5"/>
          </a:solidFill>
          <a:ln w="12700">
            <a:solidFill>
              <a:srgbClr val="D0E8EA"/>
            </a:solidFill>
            <a:prstDash val="solid"/>
          </a:ln>
        </p:spPr>
      </p:sp>
      <p:sp>
        <p:nvSpPr>
          <p:cNvPr id="21" name="Text 19"/>
          <p:cNvSpPr/>
          <p:nvPr/>
        </p:nvSpPr>
        <p:spPr>
          <a:xfrm>
            <a:off x="4709160" y="4297680"/>
            <a:ext cx="2011680" cy="457200"/>
          </a:xfrm>
          <a:prstGeom prst="rect">
            <a:avLst/>
          </a:prstGeom>
          <a:noFill/>
          <a:ln/>
        </p:spPr>
        <p:txBody>
          <a:bodyPr wrap="square" rtlCol="0" anchor="ctr"/>
          <a:lstStyle/>
          <a:p>
            <a:pPr marL="0" indent="0">
              <a:buNone/>
            </a:pPr>
            <a:r>
              <a:rPr lang="en-US" sz="1200" b="1" dirty="0">
                <a:solidFill>
                  <a:srgbClr val="0A7B83"/>
                </a:solidFill>
                <a:latin typeface="Calibri" pitchFamily="34" charset="0"/>
                <a:ea typeface="Calibri" pitchFamily="34" charset="-122"/>
                <a:cs typeface="Calibri" pitchFamily="34" charset="-120"/>
              </a:rPr>
              <a:t>UDCPR 2020</a:t>
            </a:r>
            <a:endParaRPr lang="en-US" sz="1200" dirty="0"/>
          </a:p>
        </p:txBody>
      </p:sp>
      <p:sp>
        <p:nvSpPr>
          <p:cNvPr id="22" name="Text 20"/>
          <p:cNvSpPr/>
          <p:nvPr/>
        </p:nvSpPr>
        <p:spPr>
          <a:xfrm>
            <a:off x="6766560" y="4297680"/>
            <a:ext cx="2011680" cy="457200"/>
          </a:xfrm>
          <a:prstGeom prst="rect">
            <a:avLst/>
          </a:prstGeom>
          <a:noFill/>
          <a:ln/>
        </p:spPr>
        <p:txBody>
          <a:bodyPr wrap="square" rtlCol="0" anchor="ctr"/>
          <a:lstStyle/>
          <a:p>
            <a:pPr marL="0" indent="0">
              <a:buNone/>
            </a:pPr>
            <a:r>
              <a:rPr lang="en-US" sz="1100" dirty="0">
                <a:solidFill>
                  <a:srgbClr val="64748B"/>
                </a:solidFill>
                <a:latin typeface="Calibri" pitchFamily="34" charset="0"/>
                <a:ea typeface="Calibri" pitchFamily="34" charset="-122"/>
                <a:cs typeface="Calibri" pitchFamily="34" charset="-120"/>
              </a:rPr>
              <a:t>Unified DCR for entire Maharashtra</a:t>
            </a:r>
            <a:endParaRPr lang="en-US" sz="1100" dirty="0"/>
          </a:p>
        </p:txBody>
      </p:sp>
      <p:sp>
        <p:nvSpPr>
          <p:cNvPr id="23" name="Shape 21"/>
          <p:cNvSpPr/>
          <p:nvPr/>
        </p:nvSpPr>
        <p:spPr>
          <a:xfrm>
            <a:off x="274320" y="4663440"/>
            <a:ext cx="8595360" cy="365760"/>
          </a:xfrm>
          <a:prstGeom prst="roundRect">
            <a:avLst>
              <a:gd name="adj" fmla="val 12500"/>
            </a:avLst>
          </a:prstGeom>
          <a:solidFill>
            <a:srgbClr val="0A7B83"/>
          </a:solidFill>
          <a:ln w="12700">
            <a:solidFill>
              <a:srgbClr val="0A7B83"/>
            </a:solidFill>
            <a:prstDash val="solid"/>
          </a:ln>
        </p:spPr>
      </p:sp>
      <p:sp>
        <p:nvSpPr>
          <p:cNvPr id="24" name="Text 22"/>
          <p:cNvSpPr/>
          <p:nvPr/>
        </p:nvSpPr>
        <p:spPr>
          <a:xfrm>
            <a:off x="457200" y="4663440"/>
            <a:ext cx="8229600" cy="365760"/>
          </a:xfrm>
          <a:prstGeom prst="rect">
            <a:avLst/>
          </a:prstGeom>
          <a:noFill/>
          <a:ln/>
        </p:spPr>
        <p:txBody>
          <a:bodyPr wrap="square" lIns="0" tIns="0" rIns="0" bIns="0" rtlCol="0" anchor="ctr"/>
          <a:lstStyle/>
          <a:p>
            <a:pPr marL="0" indent="0" algn="ctr">
              <a:buNone/>
            </a:pPr>
            <a:r>
              <a:rPr lang="en-US" sz="1200" b="1" dirty="0">
                <a:solidFill>
                  <a:srgbClr val="FFFFFF"/>
                </a:solidFill>
              </a:rPr>
              <a:t>Key Insight: DCR is the Constitution of real estate development — everything starts and ends here.</a:t>
            </a:r>
            <a:endParaRPr lang="en-US" sz="12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9144000" cy="914400"/>
          </a:xfrm>
          <a:prstGeom prst="rect">
            <a:avLst/>
          </a:prstGeom>
          <a:solidFill>
            <a:srgbClr val="0A7B83"/>
          </a:solidFill>
          <a:ln w="12700">
            <a:solidFill>
              <a:srgbClr val="0A7B83"/>
            </a:solidFill>
            <a:prstDash val="solid"/>
          </a:ln>
        </p:spPr>
      </p:sp>
      <p:sp>
        <p:nvSpPr>
          <p:cNvPr id="3" name="Text 1"/>
          <p:cNvSpPr/>
          <p:nvPr/>
        </p:nvSpPr>
        <p:spPr>
          <a:xfrm>
            <a:off x="365760" y="0"/>
            <a:ext cx="8229600" cy="914400"/>
          </a:xfrm>
          <a:prstGeom prst="rect">
            <a:avLst/>
          </a:prstGeom>
          <a:noFill/>
          <a:ln/>
        </p:spPr>
        <p:txBody>
          <a:bodyPr wrap="square" rtlCol="0" anchor="ctr"/>
          <a:lstStyle/>
          <a:p>
            <a:pPr marL="0" indent="0">
              <a:buNone/>
            </a:pPr>
            <a:r>
              <a:rPr lang="en-US" sz="2600" b="1" dirty="0">
                <a:solidFill>
                  <a:srgbClr val="FFFFFF"/>
                </a:solidFill>
                <a:latin typeface="Cambria" pitchFamily="34" charset="0"/>
                <a:ea typeface="Cambria" pitchFamily="34" charset="-122"/>
                <a:cs typeface="Cambria" pitchFamily="34" charset="-120"/>
              </a:rPr>
              <a:t>Land Use Classification &amp; Zoning Norms</a:t>
            </a:r>
            <a:endParaRPr lang="en-US" sz="2600" dirty="0"/>
          </a:p>
        </p:txBody>
      </p:sp>
      <p:sp>
        <p:nvSpPr>
          <p:cNvPr id="4" name="Shape 2"/>
          <p:cNvSpPr/>
          <p:nvPr/>
        </p:nvSpPr>
        <p:spPr>
          <a:xfrm>
            <a:off x="274320" y="1051560"/>
            <a:ext cx="2834640" cy="1737360"/>
          </a:xfrm>
          <a:prstGeom prst="roundRect">
            <a:avLst>
              <a:gd name="adj" fmla="val 5263"/>
            </a:avLst>
          </a:prstGeom>
          <a:solidFill>
            <a:srgbClr val="1A7A8A"/>
          </a:solidFill>
          <a:ln w="12700">
            <a:solidFill>
              <a:srgbClr val="1A7A8A"/>
            </a:solidFill>
            <a:prstDash val="solid"/>
          </a:ln>
          <a:effectLst>
            <a:outerShdw blurRad="101600" dist="38100" dir="2700000" algn="bl" rotWithShape="0">
              <a:srgbClr val="000000">
                <a:alpha val="12000"/>
              </a:srgbClr>
            </a:outerShdw>
          </a:effectLst>
        </p:spPr>
      </p:sp>
      <p:sp>
        <p:nvSpPr>
          <p:cNvPr id="5" name="Text 3"/>
          <p:cNvSpPr/>
          <p:nvPr/>
        </p:nvSpPr>
        <p:spPr>
          <a:xfrm>
            <a:off x="411480" y="1161288"/>
            <a:ext cx="2560320" cy="365760"/>
          </a:xfrm>
          <a:prstGeom prst="rect">
            <a:avLst/>
          </a:prstGeom>
          <a:noFill/>
          <a:ln/>
        </p:spPr>
        <p:txBody>
          <a:bodyPr wrap="square" rtlCol="0" anchor="ctr"/>
          <a:lstStyle/>
          <a:p>
            <a:pPr marL="0" indent="0">
              <a:buNone/>
            </a:pPr>
            <a:r>
              <a:rPr lang="en-US" sz="1300" b="1" dirty="0">
                <a:solidFill>
                  <a:srgbClr val="F5A623"/>
                </a:solidFill>
                <a:latin typeface="Cambria" pitchFamily="34" charset="0"/>
                <a:ea typeface="Cambria" pitchFamily="34" charset="-122"/>
                <a:cs typeface="Cambria" pitchFamily="34" charset="-120"/>
              </a:rPr>
              <a:t>Residential (R)</a:t>
            </a:r>
            <a:endParaRPr lang="en-US" sz="1300" dirty="0"/>
          </a:p>
        </p:txBody>
      </p:sp>
      <p:sp>
        <p:nvSpPr>
          <p:cNvPr id="6" name="Text 4"/>
          <p:cNvSpPr/>
          <p:nvPr/>
        </p:nvSpPr>
        <p:spPr>
          <a:xfrm>
            <a:off x="411480" y="1527048"/>
            <a:ext cx="2560320" cy="1170432"/>
          </a:xfrm>
          <a:prstGeom prst="rect">
            <a:avLst/>
          </a:prstGeom>
          <a:noFill/>
          <a:ln/>
        </p:spPr>
        <p:txBody>
          <a:bodyPr wrap="square" rtlCol="0" anchor="t"/>
          <a:lstStyle/>
          <a:p>
            <a:pPr marL="0" indent="0">
              <a:buNone/>
            </a:pPr>
            <a:r>
              <a:rPr lang="en-US" sz="1100" dirty="0">
                <a:solidFill>
                  <a:srgbClr val="FFFFFF"/>
                </a:solidFill>
                <a:latin typeface="Calibri" pitchFamily="34" charset="0"/>
                <a:ea typeface="Calibri" pitchFamily="34" charset="-122"/>
                <a:cs typeface="Calibri" pitchFamily="34" charset="-120"/>
              </a:rPr>
              <a:t>R1, R2, R3 zones — permissible uses, FSI, tenement density, permissible commercial uses on ground floor</a:t>
            </a:r>
            <a:endParaRPr lang="en-US" sz="1100" dirty="0"/>
          </a:p>
        </p:txBody>
      </p:sp>
      <p:sp>
        <p:nvSpPr>
          <p:cNvPr id="7" name="Shape 5"/>
          <p:cNvSpPr/>
          <p:nvPr/>
        </p:nvSpPr>
        <p:spPr>
          <a:xfrm>
            <a:off x="3218688" y="1051560"/>
            <a:ext cx="2834640" cy="1737360"/>
          </a:xfrm>
          <a:prstGeom prst="roundRect">
            <a:avLst>
              <a:gd name="adj" fmla="val 5263"/>
            </a:avLst>
          </a:prstGeom>
          <a:solidFill>
            <a:srgbClr val="0A5E66"/>
          </a:solidFill>
          <a:ln w="12700">
            <a:solidFill>
              <a:srgbClr val="0A5E66"/>
            </a:solidFill>
            <a:prstDash val="solid"/>
          </a:ln>
          <a:effectLst>
            <a:outerShdw blurRad="101600" dist="38100" dir="2700000" algn="bl" rotWithShape="0">
              <a:srgbClr val="000000">
                <a:alpha val="12000"/>
              </a:srgbClr>
            </a:outerShdw>
          </a:effectLst>
        </p:spPr>
      </p:sp>
      <p:sp>
        <p:nvSpPr>
          <p:cNvPr id="8" name="Text 6"/>
          <p:cNvSpPr/>
          <p:nvPr/>
        </p:nvSpPr>
        <p:spPr>
          <a:xfrm>
            <a:off x="3355848" y="1161288"/>
            <a:ext cx="2560320" cy="365760"/>
          </a:xfrm>
          <a:prstGeom prst="rect">
            <a:avLst/>
          </a:prstGeom>
          <a:noFill/>
          <a:ln/>
        </p:spPr>
        <p:txBody>
          <a:bodyPr wrap="square" rtlCol="0" anchor="ctr"/>
          <a:lstStyle/>
          <a:p>
            <a:pPr marL="0" indent="0">
              <a:buNone/>
            </a:pPr>
            <a:r>
              <a:rPr lang="en-US" sz="1300" b="1" dirty="0">
                <a:solidFill>
                  <a:srgbClr val="F5A623"/>
                </a:solidFill>
                <a:latin typeface="Cambria" pitchFamily="34" charset="0"/>
                <a:ea typeface="Cambria" pitchFamily="34" charset="-122"/>
                <a:cs typeface="Cambria" pitchFamily="34" charset="-120"/>
              </a:rPr>
              <a:t>Commercial (C)</a:t>
            </a:r>
            <a:endParaRPr lang="en-US" sz="1300" dirty="0"/>
          </a:p>
        </p:txBody>
      </p:sp>
      <p:sp>
        <p:nvSpPr>
          <p:cNvPr id="9" name="Text 7"/>
          <p:cNvSpPr/>
          <p:nvPr/>
        </p:nvSpPr>
        <p:spPr>
          <a:xfrm>
            <a:off x="3355848" y="1527048"/>
            <a:ext cx="2560320" cy="1170432"/>
          </a:xfrm>
          <a:prstGeom prst="rect">
            <a:avLst/>
          </a:prstGeom>
          <a:noFill/>
          <a:ln/>
        </p:spPr>
        <p:txBody>
          <a:bodyPr wrap="square" rtlCol="0" anchor="t"/>
          <a:lstStyle/>
          <a:p>
            <a:pPr marL="0" indent="0">
              <a:buNone/>
            </a:pPr>
            <a:r>
              <a:rPr lang="en-US" sz="1100" dirty="0">
                <a:solidFill>
                  <a:srgbClr val="FFFFFF"/>
                </a:solidFill>
                <a:latin typeface="Calibri" pitchFamily="34" charset="0"/>
                <a:ea typeface="Calibri" pitchFamily="34" charset="-122"/>
                <a:cs typeface="Calibri" pitchFamily="34" charset="-120"/>
              </a:rPr>
              <a:t>Office, retail, hotels, malls — higher FSI, parking norms, fire safety requirements</a:t>
            </a:r>
            <a:endParaRPr lang="en-US" sz="1100" dirty="0"/>
          </a:p>
        </p:txBody>
      </p:sp>
      <p:sp>
        <p:nvSpPr>
          <p:cNvPr id="10" name="Shape 8"/>
          <p:cNvSpPr/>
          <p:nvPr/>
        </p:nvSpPr>
        <p:spPr>
          <a:xfrm>
            <a:off x="6163056" y="1051560"/>
            <a:ext cx="2834640" cy="1737360"/>
          </a:xfrm>
          <a:prstGeom prst="roundRect">
            <a:avLst>
              <a:gd name="adj" fmla="val 5263"/>
            </a:avLst>
          </a:prstGeom>
          <a:solidFill>
            <a:srgbClr val="0F7880"/>
          </a:solidFill>
          <a:ln w="12700">
            <a:solidFill>
              <a:srgbClr val="0F7880"/>
            </a:solidFill>
            <a:prstDash val="solid"/>
          </a:ln>
          <a:effectLst>
            <a:outerShdw blurRad="101600" dist="38100" dir="2700000" algn="bl" rotWithShape="0">
              <a:srgbClr val="000000">
                <a:alpha val="12000"/>
              </a:srgbClr>
            </a:outerShdw>
          </a:effectLst>
        </p:spPr>
      </p:sp>
      <p:sp>
        <p:nvSpPr>
          <p:cNvPr id="11" name="Text 9"/>
          <p:cNvSpPr/>
          <p:nvPr/>
        </p:nvSpPr>
        <p:spPr>
          <a:xfrm>
            <a:off x="6300216" y="1161288"/>
            <a:ext cx="2560320" cy="365760"/>
          </a:xfrm>
          <a:prstGeom prst="rect">
            <a:avLst/>
          </a:prstGeom>
          <a:noFill/>
          <a:ln/>
        </p:spPr>
        <p:txBody>
          <a:bodyPr wrap="square" rtlCol="0" anchor="ctr"/>
          <a:lstStyle/>
          <a:p>
            <a:pPr marL="0" indent="0">
              <a:buNone/>
            </a:pPr>
            <a:r>
              <a:rPr lang="en-US" sz="1300" b="1" dirty="0">
                <a:solidFill>
                  <a:srgbClr val="F5A623"/>
                </a:solidFill>
                <a:latin typeface="Cambria" pitchFamily="34" charset="0"/>
                <a:ea typeface="Cambria" pitchFamily="34" charset="-122"/>
                <a:cs typeface="Cambria" pitchFamily="34" charset="-120"/>
              </a:rPr>
              <a:t>Mixed Use (M)</a:t>
            </a:r>
            <a:endParaRPr lang="en-US" sz="1300" dirty="0"/>
          </a:p>
        </p:txBody>
      </p:sp>
      <p:sp>
        <p:nvSpPr>
          <p:cNvPr id="12" name="Text 10"/>
          <p:cNvSpPr/>
          <p:nvPr/>
        </p:nvSpPr>
        <p:spPr>
          <a:xfrm>
            <a:off x="6300216" y="1527048"/>
            <a:ext cx="2560320" cy="1170432"/>
          </a:xfrm>
          <a:prstGeom prst="rect">
            <a:avLst/>
          </a:prstGeom>
          <a:noFill/>
          <a:ln/>
        </p:spPr>
        <p:txBody>
          <a:bodyPr wrap="square" rtlCol="0" anchor="t"/>
          <a:lstStyle/>
          <a:p>
            <a:pPr marL="0" indent="0">
              <a:buNone/>
            </a:pPr>
            <a:r>
              <a:rPr lang="en-US" sz="1100" dirty="0">
                <a:solidFill>
                  <a:srgbClr val="FFFFFF"/>
                </a:solidFill>
                <a:latin typeface="Calibri" pitchFamily="34" charset="0"/>
                <a:ea typeface="Calibri" pitchFamily="34" charset="-122"/>
                <a:cs typeface="Calibri" pitchFamily="34" charset="-120"/>
              </a:rPr>
              <a:t>Residential + commercial permissible. DCPR 2034 expanded mixed-use corridors along arterial roads</a:t>
            </a:r>
            <a:endParaRPr lang="en-US" sz="1100" dirty="0"/>
          </a:p>
        </p:txBody>
      </p:sp>
      <p:sp>
        <p:nvSpPr>
          <p:cNvPr id="13" name="Shape 11"/>
          <p:cNvSpPr/>
          <p:nvPr/>
        </p:nvSpPr>
        <p:spPr>
          <a:xfrm>
            <a:off x="274320" y="2971800"/>
            <a:ext cx="2834640" cy="1737360"/>
          </a:xfrm>
          <a:prstGeom prst="roundRect">
            <a:avLst>
              <a:gd name="adj" fmla="val 5263"/>
            </a:avLst>
          </a:prstGeom>
          <a:solidFill>
            <a:srgbClr val="125E6E"/>
          </a:solidFill>
          <a:ln w="12700">
            <a:solidFill>
              <a:srgbClr val="125E6E"/>
            </a:solidFill>
            <a:prstDash val="solid"/>
          </a:ln>
          <a:effectLst>
            <a:outerShdw blurRad="101600" dist="38100" dir="2700000" algn="bl" rotWithShape="0">
              <a:srgbClr val="000000">
                <a:alpha val="12000"/>
              </a:srgbClr>
            </a:outerShdw>
          </a:effectLst>
        </p:spPr>
      </p:sp>
      <p:sp>
        <p:nvSpPr>
          <p:cNvPr id="14" name="Text 12"/>
          <p:cNvSpPr/>
          <p:nvPr/>
        </p:nvSpPr>
        <p:spPr>
          <a:xfrm>
            <a:off x="411480" y="3081528"/>
            <a:ext cx="2560320" cy="365760"/>
          </a:xfrm>
          <a:prstGeom prst="rect">
            <a:avLst/>
          </a:prstGeom>
          <a:noFill/>
          <a:ln/>
        </p:spPr>
        <p:txBody>
          <a:bodyPr wrap="square" rtlCol="0" anchor="ctr"/>
          <a:lstStyle/>
          <a:p>
            <a:pPr marL="0" indent="0">
              <a:buNone/>
            </a:pPr>
            <a:r>
              <a:rPr lang="en-US" sz="1300" b="1" dirty="0">
                <a:solidFill>
                  <a:srgbClr val="F5A623"/>
                </a:solidFill>
                <a:latin typeface="Cambria" pitchFamily="34" charset="0"/>
                <a:ea typeface="Cambria" pitchFamily="34" charset="-122"/>
                <a:cs typeface="Cambria" pitchFamily="34" charset="-120"/>
              </a:rPr>
              <a:t>Industrial (I)</a:t>
            </a:r>
            <a:endParaRPr lang="en-US" sz="1300" dirty="0"/>
          </a:p>
        </p:txBody>
      </p:sp>
      <p:sp>
        <p:nvSpPr>
          <p:cNvPr id="15" name="Text 13"/>
          <p:cNvSpPr/>
          <p:nvPr/>
        </p:nvSpPr>
        <p:spPr>
          <a:xfrm>
            <a:off x="411480" y="3447288"/>
            <a:ext cx="2560320" cy="1170432"/>
          </a:xfrm>
          <a:prstGeom prst="rect">
            <a:avLst/>
          </a:prstGeom>
          <a:noFill/>
          <a:ln/>
        </p:spPr>
        <p:txBody>
          <a:bodyPr wrap="square" rtlCol="0" anchor="t"/>
          <a:lstStyle/>
          <a:p>
            <a:pPr marL="0" indent="0">
              <a:buNone/>
            </a:pPr>
            <a:r>
              <a:rPr lang="en-US" sz="1100" dirty="0">
                <a:solidFill>
                  <a:srgbClr val="FFFFFF"/>
                </a:solidFill>
                <a:latin typeface="Calibri" pitchFamily="34" charset="0"/>
                <a:ea typeface="Calibri" pitchFamily="34" charset="-122"/>
                <a:cs typeface="Calibri" pitchFamily="34" charset="-120"/>
              </a:rPr>
              <a:t>Manufacturing, warehousing. Conversion / redevelopment requires zone-change approval from competent authority</a:t>
            </a:r>
            <a:endParaRPr lang="en-US" sz="1100" dirty="0"/>
          </a:p>
        </p:txBody>
      </p:sp>
      <p:sp>
        <p:nvSpPr>
          <p:cNvPr id="16" name="Shape 14"/>
          <p:cNvSpPr/>
          <p:nvPr/>
        </p:nvSpPr>
        <p:spPr>
          <a:xfrm>
            <a:off x="3218688" y="2971800"/>
            <a:ext cx="2834640" cy="1737360"/>
          </a:xfrm>
          <a:prstGeom prst="roundRect">
            <a:avLst>
              <a:gd name="adj" fmla="val 5263"/>
            </a:avLst>
          </a:prstGeom>
          <a:solidFill>
            <a:srgbClr val="1B6B4A"/>
          </a:solidFill>
          <a:ln w="12700">
            <a:solidFill>
              <a:srgbClr val="1B6B4A"/>
            </a:solidFill>
            <a:prstDash val="solid"/>
          </a:ln>
          <a:effectLst>
            <a:outerShdw blurRad="101600" dist="38100" dir="2700000" algn="bl" rotWithShape="0">
              <a:srgbClr val="000000">
                <a:alpha val="12000"/>
              </a:srgbClr>
            </a:outerShdw>
          </a:effectLst>
        </p:spPr>
      </p:sp>
      <p:sp>
        <p:nvSpPr>
          <p:cNvPr id="17" name="Text 15"/>
          <p:cNvSpPr/>
          <p:nvPr/>
        </p:nvSpPr>
        <p:spPr>
          <a:xfrm>
            <a:off x="3355848" y="3081528"/>
            <a:ext cx="2560320" cy="365760"/>
          </a:xfrm>
          <a:prstGeom prst="rect">
            <a:avLst/>
          </a:prstGeom>
          <a:noFill/>
          <a:ln/>
        </p:spPr>
        <p:txBody>
          <a:bodyPr wrap="square" rtlCol="0" anchor="ctr"/>
          <a:lstStyle/>
          <a:p>
            <a:pPr marL="0" indent="0">
              <a:buNone/>
            </a:pPr>
            <a:r>
              <a:rPr lang="en-US" sz="1300" b="1" dirty="0">
                <a:solidFill>
                  <a:srgbClr val="F5A623"/>
                </a:solidFill>
                <a:latin typeface="Cambria" pitchFamily="34" charset="0"/>
                <a:ea typeface="Cambria" pitchFamily="34" charset="-122"/>
                <a:cs typeface="Cambria" pitchFamily="34" charset="-120"/>
              </a:rPr>
              <a:t>Green / No Dev.</a:t>
            </a:r>
            <a:endParaRPr lang="en-US" sz="1300" dirty="0"/>
          </a:p>
        </p:txBody>
      </p:sp>
      <p:sp>
        <p:nvSpPr>
          <p:cNvPr id="18" name="Text 16"/>
          <p:cNvSpPr/>
          <p:nvPr/>
        </p:nvSpPr>
        <p:spPr>
          <a:xfrm>
            <a:off x="3355848" y="3447288"/>
            <a:ext cx="2560320" cy="1170432"/>
          </a:xfrm>
          <a:prstGeom prst="rect">
            <a:avLst/>
          </a:prstGeom>
          <a:noFill/>
          <a:ln/>
        </p:spPr>
        <p:txBody>
          <a:bodyPr wrap="square" rtlCol="0" anchor="t"/>
          <a:lstStyle/>
          <a:p>
            <a:pPr marL="0" indent="0">
              <a:buNone/>
            </a:pPr>
            <a:r>
              <a:rPr lang="en-US" sz="1100" dirty="0">
                <a:solidFill>
                  <a:srgbClr val="FFFFFF"/>
                </a:solidFill>
                <a:latin typeface="Calibri" pitchFamily="34" charset="0"/>
                <a:ea typeface="Calibri" pitchFamily="34" charset="-122"/>
                <a:cs typeface="Calibri" pitchFamily="34" charset="-120"/>
              </a:rPr>
              <a:t>Natural zones, CRZ, reserved plots, eco-sensitive areas — no or restricted construction</a:t>
            </a:r>
            <a:endParaRPr lang="en-US" sz="1100" dirty="0"/>
          </a:p>
        </p:txBody>
      </p:sp>
      <p:sp>
        <p:nvSpPr>
          <p:cNvPr id="19" name="Shape 17"/>
          <p:cNvSpPr/>
          <p:nvPr/>
        </p:nvSpPr>
        <p:spPr>
          <a:xfrm>
            <a:off x="6163056" y="2971800"/>
            <a:ext cx="2834640" cy="1737360"/>
          </a:xfrm>
          <a:prstGeom prst="roundRect">
            <a:avLst>
              <a:gd name="adj" fmla="val 5263"/>
            </a:avLst>
          </a:prstGeom>
          <a:solidFill>
            <a:srgbClr val="1A5276"/>
          </a:solidFill>
          <a:ln w="12700">
            <a:solidFill>
              <a:srgbClr val="1A5276"/>
            </a:solidFill>
            <a:prstDash val="solid"/>
          </a:ln>
          <a:effectLst>
            <a:outerShdw blurRad="101600" dist="38100" dir="2700000" algn="bl" rotWithShape="0">
              <a:srgbClr val="000000">
                <a:alpha val="12000"/>
              </a:srgbClr>
            </a:outerShdw>
          </a:effectLst>
        </p:spPr>
      </p:sp>
      <p:sp>
        <p:nvSpPr>
          <p:cNvPr id="20" name="Text 18"/>
          <p:cNvSpPr/>
          <p:nvPr/>
        </p:nvSpPr>
        <p:spPr>
          <a:xfrm>
            <a:off x="6300216" y="3081528"/>
            <a:ext cx="2560320" cy="365760"/>
          </a:xfrm>
          <a:prstGeom prst="rect">
            <a:avLst/>
          </a:prstGeom>
          <a:noFill/>
          <a:ln/>
        </p:spPr>
        <p:txBody>
          <a:bodyPr wrap="square" rtlCol="0" anchor="ctr"/>
          <a:lstStyle/>
          <a:p>
            <a:pPr marL="0" indent="0">
              <a:buNone/>
            </a:pPr>
            <a:r>
              <a:rPr lang="en-US" sz="1300" b="1" dirty="0">
                <a:solidFill>
                  <a:srgbClr val="F5A623"/>
                </a:solidFill>
                <a:latin typeface="Cambria" pitchFamily="34" charset="0"/>
                <a:ea typeface="Cambria" pitchFamily="34" charset="-122"/>
                <a:cs typeface="Cambria" pitchFamily="34" charset="-120"/>
              </a:rPr>
              <a:t>Public Semi-Public</a:t>
            </a:r>
            <a:endParaRPr lang="en-US" sz="1300" dirty="0"/>
          </a:p>
        </p:txBody>
      </p:sp>
      <p:sp>
        <p:nvSpPr>
          <p:cNvPr id="21" name="Text 19"/>
          <p:cNvSpPr/>
          <p:nvPr/>
        </p:nvSpPr>
        <p:spPr>
          <a:xfrm>
            <a:off x="6300216" y="3447288"/>
            <a:ext cx="2560320" cy="1170432"/>
          </a:xfrm>
          <a:prstGeom prst="rect">
            <a:avLst/>
          </a:prstGeom>
          <a:noFill/>
          <a:ln/>
        </p:spPr>
        <p:txBody>
          <a:bodyPr wrap="square" rtlCol="0" anchor="t"/>
          <a:lstStyle/>
          <a:p>
            <a:pPr marL="0" indent="0">
              <a:buNone/>
            </a:pPr>
            <a:r>
              <a:rPr lang="en-US" sz="1100" dirty="0">
                <a:solidFill>
                  <a:srgbClr val="FFFFFF"/>
                </a:solidFill>
                <a:latin typeface="Calibri" pitchFamily="34" charset="0"/>
                <a:ea typeface="Calibri" pitchFamily="34" charset="-122"/>
                <a:cs typeface="Calibri" pitchFamily="34" charset="-120"/>
              </a:rPr>
              <a:t>Schools, hospitals, govt. offices — specific FSI concessions and amenity-space obligations</a:t>
            </a:r>
            <a:endParaRPr lang="en-US" sz="1100" dirty="0"/>
          </a:p>
        </p:txBody>
      </p:sp>
      <p:sp>
        <p:nvSpPr>
          <p:cNvPr id="22" name="Shape 20"/>
          <p:cNvSpPr/>
          <p:nvPr/>
        </p:nvSpPr>
        <p:spPr>
          <a:xfrm>
            <a:off x="274320" y="4681728"/>
            <a:ext cx="8595360" cy="347472"/>
          </a:xfrm>
          <a:prstGeom prst="roundRect">
            <a:avLst>
              <a:gd name="adj" fmla="val 13158"/>
            </a:avLst>
          </a:prstGeom>
          <a:solidFill>
            <a:srgbClr val="0D2137"/>
          </a:solidFill>
          <a:ln w="12700">
            <a:solidFill>
              <a:srgbClr val="0D2137"/>
            </a:solidFill>
            <a:prstDash val="solid"/>
          </a:ln>
        </p:spPr>
      </p:sp>
      <p:sp>
        <p:nvSpPr>
          <p:cNvPr id="23" name="Text 21"/>
          <p:cNvSpPr/>
          <p:nvPr/>
        </p:nvSpPr>
        <p:spPr>
          <a:xfrm>
            <a:off x="457200" y="4681728"/>
            <a:ext cx="8229600" cy="347472"/>
          </a:xfrm>
          <a:prstGeom prst="rect">
            <a:avLst/>
          </a:prstGeom>
          <a:noFill/>
          <a:ln/>
        </p:spPr>
        <p:txBody>
          <a:bodyPr wrap="square" lIns="0" tIns="0" rIns="0" bIns="0" rtlCol="0" anchor="ctr"/>
          <a:lstStyle/>
          <a:p>
            <a:pPr marL="0" indent="0" algn="ctr">
              <a:buNone/>
            </a:pPr>
            <a:r>
              <a:rPr lang="en-US" sz="1150" b="1" dirty="0">
                <a:solidFill>
                  <a:srgbClr val="F5A623"/>
                </a:solidFill>
              </a:rPr>
              <a:t>CA Note: Zone classification determines FSI, permissible usage &amp; TDR eligibility — verify before certifying project compliance.</a:t>
            </a:r>
            <a:endParaRPr lang="en-US" sz="115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0F7F8"/>
        </a:solidFill>
        <a:effectLst/>
      </p:bgPr>
    </p:bg>
    <p:spTree>
      <p:nvGrpSpPr>
        <p:cNvPr id="1" name=""/>
        <p:cNvGrpSpPr/>
        <p:nvPr/>
      </p:nvGrpSpPr>
      <p:grpSpPr>
        <a:xfrm>
          <a:off x="0" y="0"/>
          <a:ext cx="0" cy="0"/>
          <a:chOff x="0" y="0"/>
          <a:chExt cx="0" cy="0"/>
        </a:xfrm>
      </p:grpSpPr>
      <p:sp>
        <p:nvSpPr>
          <p:cNvPr id="2" name="Shape 0"/>
          <p:cNvSpPr/>
          <p:nvPr/>
        </p:nvSpPr>
        <p:spPr>
          <a:xfrm>
            <a:off x="0" y="0"/>
            <a:ext cx="9144000" cy="914400"/>
          </a:xfrm>
          <a:prstGeom prst="rect">
            <a:avLst/>
          </a:prstGeom>
          <a:solidFill>
            <a:srgbClr val="0D2137"/>
          </a:solidFill>
          <a:ln w="12700">
            <a:solidFill>
              <a:srgbClr val="0D2137"/>
            </a:solidFill>
            <a:prstDash val="solid"/>
          </a:ln>
        </p:spPr>
      </p:sp>
      <p:sp>
        <p:nvSpPr>
          <p:cNvPr id="3" name="Text 1"/>
          <p:cNvSpPr/>
          <p:nvPr/>
        </p:nvSpPr>
        <p:spPr>
          <a:xfrm>
            <a:off x="365760" y="0"/>
            <a:ext cx="8229600" cy="914400"/>
          </a:xfrm>
          <a:prstGeom prst="rect">
            <a:avLst/>
          </a:prstGeom>
          <a:noFill/>
          <a:ln/>
        </p:spPr>
        <p:txBody>
          <a:bodyPr wrap="square" rtlCol="0" anchor="ctr"/>
          <a:lstStyle/>
          <a:p>
            <a:pPr marL="0" indent="0">
              <a:buNone/>
            </a:pPr>
            <a:r>
              <a:rPr lang="en-US" sz="2300" b="1" dirty="0">
                <a:solidFill>
                  <a:srgbClr val="FFFFFF"/>
                </a:solidFill>
                <a:latin typeface="Cambria" pitchFamily="34" charset="0"/>
                <a:ea typeface="Cambria" pitchFamily="34" charset="-122"/>
                <a:cs typeface="Cambria" pitchFamily="34" charset="-120"/>
              </a:rPr>
              <a:t>FSI / FAR, Setbacks, Coverage &amp; Height Restrictions</a:t>
            </a:r>
            <a:endParaRPr lang="en-US" sz="2300" dirty="0"/>
          </a:p>
        </p:txBody>
      </p:sp>
      <p:sp>
        <p:nvSpPr>
          <p:cNvPr id="4" name="Shape 2"/>
          <p:cNvSpPr/>
          <p:nvPr/>
        </p:nvSpPr>
        <p:spPr>
          <a:xfrm>
            <a:off x="274320" y="1005840"/>
            <a:ext cx="3840480" cy="1645920"/>
          </a:xfrm>
          <a:prstGeom prst="roundRect">
            <a:avLst>
              <a:gd name="adj" fmla="val 5556"/>
            </a:avLst>
          </a:prstGeom>
          <a:solidFill>
            <a:srgbClr val="0A7B83"/>
          </a:solidFill>
          <a:ln w="12700">
            <a:solidFill>
              <a:srgbClr val="0A7B83"/>
            </a:solidFill>
            <a:prstDash val="solid"/>
          </a:ln>
        </p:spPr>
      </p:sp>
      <p:sp>
        <p:nvSpPr>
          <p:cNvPr id="5" name="Text 3"/>
          <p:cNvSpPr/>
          <p:nvPr/>
        </p:nvSpPr>
        <p:spPr>
          <a:xfrm>
            <a:off x="457200" y="1097280"/>
            <a:ext cx="3474720" cy="365760"/>
          </a:xfrm>
          <a:prstGeom prst="rect">
            <a:avLst/>
          </a:prstGeom>
          <a:noFill/>
          <a:ln/>
        </p:spPr>
        <p:txBody>
          <a:bodyPr wrap="square" rtlCol="0" anchor="ctr"/>
          <a:lstStyle/>
          <a:p>
            <a:pPr marL="0" indent="0">
              <a:buNone/>
            </a:pPr>
            <a:r>
              <a:rPr lang="en-US" sz="1500" b="1" dirty="0">
                <a:solidFill>
                  <a:srgbClr val="FFFFFF"/>
                </a:solidFill>
                <a:latin typeface="Cambria" pitchFamily="34" charset="0"/>
                <a:ea typeface="Cambria" pitchFamily="34" charset="-122"/>
                <a:cs typeface="Cambria" pitchFamily="34" charset="-120"/>
              </a:rPr>
              <a:t>FSI = Floor Space Index</a:t>
            </a:r>
            <a:endParaRPr lang="en-US" sz="1500" dirty="0"/>
          </a:p>
        </p:txBody>
      </p:sp>
      <p:sp>
        <p:nvSpPr>
          <p:cNvPr id="6" name="Text 4"/>
          <p:cNvSpPr/>
          <p:nvPr/>
        </p:nvSpPr>
        <p:spPr>
          <a:xfrm>
            <a:off x="457200" y="1508760"/>
            <a:ext cx="3474720" cy="777240"/>
          </a:xfrm>
          <a:prstGeom prst="rect">
            <a:avLst/>
          </a:prstGeom>
          <a:noFill/>
          <a:ln/>
        </p:spPr>
        <p:txBody>
          <a:bodyPr wrap="square" rtlCol="0" anchor="ctr"/>
          <a:lstStyle/>
          <a:p>
            <a:pPr marL="0" indent="0" algn="ctr">
              <a:buNone/>
            </a:pPr>
            <a:r>
              <a:rPr lang="en-US" sz="1600" b="1" dirty="0">
                <a:solidFill>
                  <a:srgbClr val="F5A623"/>
                </a:solidFill>
                <a:latin typeface="Courier New" pitchFamily="34" charset="0"/>
                <a:ea typeface="Courier New" pitchFamily="34" charset="-122"/>
                <a:cs typeface="Courier New" pitchFamily="34" charset="-120"/>
              </a:rPr>
              <a:t>Total Built-up Area</a:t>
            </a:r>
            <a:endParaRPr lang="en-US" sz="1600" dirty="0"/>
          </a:p>
          <a:p>
            <a:pPr marL="0" indent="0" algn="ctr">
              <a:buNone/>
            </a:pPr>
            <a:r>
              <a:rPr lang="en-US" sz="1600" b="1" dirty="0">
                <a:solidFill>
                  <a:srgbClr val="F5A623"/>
                </a:solidFill>
                <a:latin typeface="Courier New" pitchFamily="34" charset="0"/>
                <a:ea typeface="Courier New" pitchFamily="34" charset="-122"/>
                <a:cs typeface="Courier New" pitchFamily="34" charset="-120"/>
              </a:rPr>
              <a:t>────────────────</a:t>
            </a:r>
            <a:endParaRPr lang="en-US" sz="1600" dirty="0"/>
          </a:p>
          <a:p>
            <a:pPr marL="0" indent="0" algn="ctr">
              <a:buNone/>
            </a:pPr>
            <a:r>
              <a:rPr lang="en-US" sz="1600" b="1" dirty="0">
                <a:solidFill>
                  <a:srgbClr val="F5A623"/>
                </a:solidFill>
                <a:latin typeface="Courier New" pitchFamily="34" charset="0"/>
                <a:ea typeface="Courier New" pitchFamily="34" charset="-122"/>
                <a:cs typeface="Courier New" pitchFamily="34" charset="-120"/>
              </a:rPr>
              <a:t>  Plot Area</a:t>
            </a:r>
            <a:endParaRPr lang="en-US" sz="1600" dirty="0"/>
          </a:p>
        </p:txBody>
      </p:sp>
      <p:sp>
        <p:nvSpPr>
          <p:cNvPr id="7" name="Text 5"/>
          <p:cNvSpPr/>
          <p:nvPr/>
        </p:nvSpPr>
        <p:spPr>
          <a:xfrm>
            <a:off x="457200" y="2468880"/>
            <a:ext cx="3474720" cy="137160"/>
          </a:xfrm>
          <a:prstGeom prst="rect">
            <a:avLst/>
          </a:prstGeom>
          <a:noFill/>
          <a:ln/>
        </p:spPr>
        <p:txBody>
          <a:bodyPr wrap="square" rtlCol="0" anchor="ctr"/>
          <a:lstStyle/>
          <a:p>
            <a:pPr marL="0" indent="0" algn="ctr">
              <a:buNone/>
            </a:pPr>
            <a:r>
              <a:rPr lang="en-US" sz="1000" dirty="0">
                <a:solidFill>
                  <a:srgbClr val="AADDE0"/>
                </a:solidFill>
              </a:rPr>
              <a:t>(Also called FAR — Floor Area Ratio)</a:t>
            </a:r>
            <a:endParaRPr lang="en-US" sz="1000" dirty="0"/>
          </a:p>
        </p:txBody>
      </p:sp>
      <p:sp>
        <p:nvSpPr>
          <p:cNvPr id="8" name="Text 6"/>
          <p:cNvSpPr/>
          <p:nvPr/>
        </p:nvSpPr>
        <p:spPr>
          <a:xfrm>
            <a:off x="4389120" y="1005840"/>
            <a:ext cx="4480560" cy="365760"/>
          </a:xfrm>
          <a:prstGeom prst="rect">
            <a:avLst/>
          </a:prstGeom>
          <a:noFill/>
          <a:ln/>
        </p:spPr>
        <p:txBody>
          <a:bodyPr wrap="square" rtlCol="0" anchor="ctr"/>
          <a:lstStyle/>
          <a:p>
            <a:pPr marL="0" indent="0">
              <a:buNone/>
            </a:pPr>
            <a:r>
              <a:rPr lang="en-US" sz="1400" b="1" dirty="0">
                <a:solidFill>
                  <a:srgbClr val="0D2137"/>
                </a:solidFill>
                <a:latin typeface="Cambria" pitchFamily="34" charset="0"/>
                <a:ea typeface="Cambria" pitchFamily="34" charset="-122"/>
                <a:cs typeface="Cambria" pitchFamily="34" charset="-120"/>
              </a:rPr>
              <a:t>Types of FSI in DCPR 2034</a:t>
            </a:r>
            <a:endParaRPr lang="en-US" sz="1400" dirty="0"/>
          </a:p>
        </p:txBody>
      </p:sp>
      <p:sp>
        <p:nvSpPr>
          <p:cNvPr id="9" name="Shape 7"/>
          <p:cNvSpPr/>
          <p:nvPr/>
        </p:nvSpPr>
        <p:spPr>
          <a:xfrm>
            <a:off x="4389120" y="1444752"/>
            <a:ext cx="4480560" cy="438912"/>
          </a:xfrm>
          <a:prstGeom prst="roundRect">
            <a:avLst>
              <a:gd name="adj" fmla="val 8333"/>
            </a:avLst>
          </a:prstGeom>
          <a:solidFill>
            <a:srgbClr val="E8F4F5"/>
          </a:solidFill>
          <a:ln w="12700">
            <a:solidFill>
              <a:srgbClr val="CCDEE0"/>
            </a:solidFill>
            <a:prstDash val="solid"/>
          </a:ln>
        </p:spPr>
      </p:sp>
      <p:sp>
        <p:nvSpPr>
          <p:cNvPr id="10" name="Text 8"/>
          <p:cNvSpPr/>
          <p:nvPr/>
        </p:nvSpPr>
        <p:spPr>
          <a:xfrm>
            <a:off x="4526280" y="1463040"/>
            <a:ext cx="1828800" cy="402336"/>
          </a:xfrm>
          <a:prstGeom prst="rect">
            <a:avLst/>
          </a:prstGeom>
          <a:noFill/>
          <a:ln/>
        </p:spPr>
        <p:txBody>
          <a:bodyPr wrap="square" rtlCol="0" anchor="ctr"/>
          <a:lstStyle/>
          <a:p>
            <a:pPr marL="0" indent="0">
              <a:buNone/>
            </a:pPr>
            <a:r>
              <a:rPr lang="en-US" sz="1200" b="1" dirty="0">
                <a:solidFill>
                  <a:srgbClr val="0A7B83"/>
                </a:solidFill>
                <a:latin typeface="Calibri" pitchFamily="34" charset="0"/>
                <a:ea typeface="Calibri" pitchFamily="34" charset="-122"/>
                <a:cs typeface="Calibri" pitchFamily="34" charset="-120"/>
              </a:rPr>
              <a:t>Base FSI</a:t>
            </a:r>
            <a:endParaRPr lang="en-US" sz="1200" dirty="0"/>
          </a:p>
        </p:txBody>
      </p:sp>
      <p:sp>
        <p:nvSpPr>
          <p:cNvPr id="11" name="Text 9"/>
          <p:cNvSpPr/>
          <p:nvPr/>
        </p:nvSpPr>
        <p:spPr>
          <a:xfrm>
            <a:off x="6400800" y="1463040"/>
            <a:ext cx="2377440" cy="402336"/>
          </a:xfrm>
          <a:prstGeom prst="rect">
            <a:avLst/>
          </a:prstGeom>
          <a:noFill/>
          <a:ln/>
        </p:spPr>
        <p:txBody>
          <a:bodyPr wrap="square" rtlCol="0" anchor="ctr"/>
          <a:lstStyle/>
          <a:p>
            <a:pPr marL="0" indent="0">
              <a:buNone/>
            </a:pPr>
            <a:r>
              <a:rPr lang="en-US" sz="1100" dirty="0">
                <a:solidFill>
                  <a:srgbClr val="1A2E3B"/>
                </a:solidFill>
                <a:latin typeface="Calibri" pitchFamily="34" charset="0"/>
                <a:ea typeface="Calibri" pitchFamily="34" charset="-122"/>
                <a:cs typeface="Calibri" pitchFamily="34" charset="-120"/>
              </a:rPr>
              <a:t>1.0 to 1.33 (residential, Mumbai)</a:t>
            </a:r>
            <a:endParaRPr lang="en-US" sz="1100" dirty="0"/>
          </a:p>
        </p:txBody>
      </p:sp>
      <p:sp>
        <p:nvSpPr>
          <p:cNvPr id="12" name="Shape 10"/>
          <p:cNvSpPr/>
          <p:nvPr/>
        </p:nvSpPr>
        <p:spPr>
          <a:xfrm>
            <a:off x="4389120" y="1956816"/>
            <a:ext cx="4480560" cy="438912"/>
          </a:xfrm>
          <a:prstGeom prst="roundRect">
            <a:avLst>
              <a:gd name="adj" fmla="val 8333"/>
            </a:avLst>
          </a:prstGeom>
          <a:solidFill>
            <a:srgbClr val="FFFFFF"/>
          </a:solidFill>
          <a:ln w="12700">
            <a:solidFill>
              <a:srgbClr val="CCDEE0"/>
            </a:solidFill>
            <a:prstDash val="solid"/>
          </a:ln>
        </p:spPr>
      </p:sp>
      <p:sp>
        <p:nvSpPr>
          <p:cNvPr id="13" name="Text 11"/>
          <p:cNvSpPr/>
          <p:nvPr/>
        </p:nvSpPr>
        <p:spPr>
          <a:xfrm>
            <a:off x="4526280" y="1975104"/>
            <a:ext cx="1828800" cy="402336"/>
          </a:xfrm>
          <a:prstGeom prst="rect">
            <a:avLst/>
          </a:prstGeom>
          <a:noFill/>
          <a:ln/>
        </p:spPr>
        <p:txBody>
          <a:bodyPr wrap="square" rtlCol="0" anchor="ctr"/>
          <a:lstStyle/>
          <a:p>
            <a:pPr marL="0" indent="0">
              <a:buNone/>
            </a:pPr>
            <a:r>
              <a:rPr lang="en-US" sz="1200" b="1" dirty="0">
                <a:solidFill>
                  <a:srgbClr val="0A7B83"/>
                </a:solidFill>
                <a:latin typeface="Calibri" pitchFamily="34" charset="0"/>
                <a:ea typeface="Calibri" pitchFamily="34" charset="-122"/>
                <a:cs typeface="Calibri" pitchFamily="34" charset="-120"/>
              </a:rPr>
              <a:t>Premium FSI</a:t>
            </a:r>
            <a:endParaRPr lang="en-US" sz="1200" dirty="0"/>
          </a:p>
        </p:txBody>
      </p:sp>
      <p:sp>
        <p:nvSpPr>
          <p:cNvPr id="14" name="Text 12"/>
          <p:cNvSpPr/>
          <p:nvPr/>
        </p:nvSpPr>
        <p:spPr>
          <a:xfrm>
            <a:off x="6400800" y="1975104"/>
            <a:ext cx="2377440" cy="402336"/>
          </a:xfrm>
          <a:prstGeom prst="rect">
            <a:avLst/>
          </a:prstGeom>
          <a:noFill/>
          <a:ln/>
        </p:spPr>
        <p:txBody>
          <a:bodyPr wrap="square" rtlCol="0" anchor="ctr"/>
          <a:lstStyle/>
          <a:p>
            <a:pPr marL="0" indent="0">
              <a:buNone/>
            </a:pPr>
            <a:r>
              <a:rPr lang="en-US" sz="1100" dirty="0">
                <a:solidFill>
                  <a:srgbClr val="1A2E3B"/>
                </a:solidFill>
                <a:latin typeface="Calibri" pitchFamily="34" charset="0"/>
                <a:ea typeface="Calibri" pitchFamily="34" charset="-122"/>
                <a:cs typeface="Calibri" pitchFamily="34" charset="-120"/>
              </a:rPr>
              <a:t>Additional FSI on payment to ULB</a:t>
            </a:r>
            <a:endParaRPr lang="en-US" sz="1100" dirty="0"/>
          </a:p>
        </p:txBody>
      </p:sp>
      <p:sp>
        <p:nvSpPr>
          <p:cNvPr id="15" name="Shape 13"/>
          <p:cNvSpPr/>
          <p:nvPr/>
        </p:nvSpPr>
        <p:spPr>
          <a:xfrm>
            <a:off x="4389120" y="2468880"/>
            <a:ext cx="4480560" cy="438912"/>
          </a:xfrm>
          <a:prstGeom prst="roundRect">
            <a:avLst>
              <a:gd name="adj" fmla="val 8333"/>
            </a:avLst>
          </a:prstGeom>
          <a:solidFill>
            <a:srgbClr val="E8F4F5"/>
          </a:solidFill>
          <a:ln w="12700">
            <a:solidFill>
              <a:srgbClr val="CCDEE0"/>
            </a:solidFill>
            <a:prstDash val="solid"/>
          </a:ln>
        </p:spPr>
      </p:sp>
      <p:sp>
        <p:nvSpPr>
          <p:cNvPr id="16" name="Text 14"/>
          <p:cNvSpPr/>
          <p:nvPr/>
        </p:nvSpPr>
        <p:spPr>
          <a:xfrm>
            <a:off x="4526280" y="2487168"/>
            <a:ext cx="1828800" cy="402336"/>
          </a:xfrm>
          <a:prstGeom prst="rect">
            <a:avLst/>
          </a:prstGeom>
          <a:noFill/>
          <a:ln/>
        </p:spPr>
        <p:txBody>
          <a:bodyPr wrap="square" rtlCol="0" anchor="ctr"/>
          <a:lstStyle/>
          <a:p>
            <a:pPr marL="0" indent="0">
              <a:buNone/>
            </a:pPr>
            <a:r>
              <a:rPr lang="en-US" sz="1200" b="1" dirty="0">
                <a:solidFill>
                  <a:srgbClr val="0A7B83"/>
                </a:solidFill>
                <a:latin typeface="Calibri" pitchFamily="34" charset="0"/>
                <a:ea typeface="Calibri" pitchFamily="34" charset="-122"/>
                <a:cs typeface="Calibri" pitchFamily="34" charset="-120"/>
              </a:rPr>
              <a:t>TDR FSI</a:t>
            </a:r>
            <a:endParaRPr lang="en-US" sz="1200" dirty="0"/>
          </a:p>
        </p:txBody>
      </p:sp>
      <p:sp>
        <p:nvSpPr>
          <p:cNvPr id="17" name="Text 15"/>
          <p:cNvSpPr/>
          <p:nvPr/>
        </p:nvSpPr>
        <p:spPr>
          <a:xfrm>
            <a:off x="6400800" y="2487168"/>
            <a:ext cx="2377440" cy="402336"/>
          </a:xfrm>
          <a:prstGeom prst="rect">
            <a:avLst/>
          </a:prstGeom>
          <a:noFill/>
          <a:ln/>
        </p:spPr>
        <p:txBody>
          <a:bodyPr wrap="square" rtlCol="0" anchor="ctr"/>
          <a:lstStyle/>
          <a:p>
            <a:pPr marL="0" indent="0">
              <a:buNone/>
            </a:pPr>
            <a:r>
              <a:rPr lang="en-US" sz="1100" dirty="0">
                <a:solidFill>
                  <a:srgbClr val="1A2E3B"/>
                </a:solidFill>
                <a:latin typeface="Calibri" pitchFamily="34" charset="0"/>
                <a:ea typeface="Calibri" pitchFamily="34" charset="-122"/>
                <a:cs typeface="Calibri" pitchFamily="34" charset="-120"/>
              </a:rPr>
              <a:t>Transferable Development Rights</a:t>
            </a:r>
            <a:endParaRPr lang="en-US" sz="1100" dirty="0"/>
          </a:p>
        </p:txBody>
      </p:sp>
      <p:sp>
        <p:nvSpPr>
          <p:cNvPr id="18" name="Shape 16"/>
          <p:cNvSpPr/>
          <p:nvPr/>
        </p:nvSpPr>
        <p:spPr>
          <a:xfrm>
            <a:off x="4389120" y="2980944"/>
            <a:ext cx="4480560" cy="438912"/>
          </a:xfrm>
          <a:prstGeom prst="roundRect">
            <a:avLst>
              <a:gd name="adj" fmla="val 8333"/>
            </a:avLst>
          </a:prstGeom>
          <a:solidFill>
            <a:srgbClr val="FFFFFF"/>
          </a:solidFill>
          <a:ln w="12700">
            <a:solidFill>
              <a:srgbClr val="CCDEE0"/>
            </a:solidFill>
            <a:prstDash val="solid"/>
          </a:ln>
        </p:spPr>
      </p:sp>
      <p:sp>
        <p:nvSpPr>
          <p:cNvPr id="19" name="Text 17"/>
          <p:cNvSpPr/>
          <p:nvPr/>
        </p:nvSpPr>
        <p:spPr>
          <a:xfrm>
            <a:off x="4526280" y="2999232"/>
            <a:ext cx="1828800" cy="402336"/>
          </a:xfrm>
          <a:prstGeom prst="rect">
            <a:avLst/>
          </a:prstGeom>
          <a:noFill/>
          <a:ln/>
        </p:spPr>
        <p:txBody>
          <a:bodyPr wrap="square" rtlCol="0" anchor="ctr"/>
          <a:lstStyle/>
          <a:p>
            <a:pPr marL="0" indent="0">
              <a:buNone/>
            </a:pPr>
            <a:r>
              <a:rPr lang="en-US" sz="1200" b="1" dirty="0">
                <a:solidFill>
                  <a:srgbClr val="0A7B83"/>
                </a:solidFill>
                <a:latin typeface="Calibri" pitchFamily="34" charset="0"/>
                <a:ea typeface="Calibri" pitchFamily="34" charset="-122"/>
                <a:cs typeface="Calibri" pitchFamily="34" charset="-120"/>
              </a:rPr>
              <a:t>Fungible FSI</a:t>
            </a:r>
            <a:endParaRPr lang="en-US" sz="1200" dirty="0"/>
          </a:p>
        </p:txBody>
      </p:sp>
      <p:sp>
        <p:nvSpPr>
          <p:cNvPr id="20" name="Text 18"/>
          <p:cNvSpPr/>
          <p:nvPr/>
        </p:nvSpPr>
        <p:spPr>
          <a:xfrm>
            <a:off x="6400800" y="2999232"/>
            <a:ext cx="2377440" cy="402336"/>
          </a:xfrm>
          <a:prstGeom prst="rect">
            <a:avLst/>
          </a:prstGeom>
          <a:noFill/>
          <a:ln/>
        </p:spPr>
        <p:txBody>
          <a:bodyPr wrap="square" rtlCol="0" anchor="ctr"/>
          <a:lstStyle/>
          <a:p>
            <a:pPr marL="0" indent="0">
              <a:buNone/>
            </a:pPr>
            <a:r>
              <a:rPr lang="en-US" sz="1100" dirty="0">
                <a:solidFill>
                  <a:srgbClr val="1A2E3B"/>
                </a:solidFill>
                <a:latin typeface="Calibri" pitchFamily="34" charset="0"/>
                <a:ea typeface="Calibri" pitchFamily="34" charset="-122"/>
                <a:cs typeface="Calibri" pitchFamily="34" charset="-120"/>
              </a:rPr>
              <a:t>Upto 35% extra (balconies, utilities)</a:t>
            </a:r>
            <a:endParaRPr lang="en-US" sz="1100" dirty="0"/>
          </a:p>
        </p:txBody>
      </p:sp>
      <p:sp>
        <p:nvSpPr>
          <p:cNvPr id="21" name="Shape 19"/>
          <p:cNvSpPr/>
          <p:nvPr/>
        </p:nvSpPr>
        <p:spPr>
          <a:xfrm>
            <a:off x="4389120" y="3493008"/>
            <a:ext cx="4480560" cy="438912"/>
          </a:xfrm>
          <a:prstGeom prst="roundRect">
            <a:avLst>
              <a:gd name="adj" fmla="val 8333"/>
            </a:avLst>
          </a:prstGeom>
          <a:solidFill>
            <a:srgbClr val="E8F4F5"/>
          </a:solidFill>
          <a:ln w="12700">
            <a:solidFill>
              <a:srgbClr val="CCDEE0"/>
            </a:solidFill>
            <a:prstDash val="solid"/>
          </a:ln>
        </p:spPr>
      </p:sp>
      <p:sp>
        <p:nvSpPr>
          <p:cNvPr id="22" name="Text 20"/>
          <p:cNvSpPr/>
          <p:nvPr/>
        </p:nvSpPr>
        <p:spPr>
          <a:xfrm>
            <a:off x="4526280" y="3511296"/>
            <a:ext cx="1828800" cy="402336"/>
          </a:xfrm>
          <a:prstGeom prst="rect">
            <a:avLst/>
          </a:prstGeom>
          <a:noFill/>
          <a:ln/>
        </p:spPr>
        <p:txBody>
          <a:bodyPr wrap="square" rtlCol="0" anchor="ctr"/>
          <a:lstStyle/>
          <a:p>
            <a:pPr marL="0" indent="0">
              <a:buNone/>
            </a:pPr>
            <a:r>
              <a:rPr lang="en-US" sz="1200" b="1" dirty="0">
                <a:solidFill>
                  <a:srgbClr val="0A7B83"/>
                </a:solidFill>
                <a:latin typeface="Calibri" pitchFamily="34" charset="0"/>
                <a:ea typeface="Calibri" pitchFamily="34" charset="-122"/>
                <a:cs typeface="Calibri" pitchFamily="34" charset="-120"/>
              </a:rPr>
              <a:t>Ancillary FSI</a:t>
            </a:r>
            <a:endParaRPr lang="en-US" sz="1200" dirty="0"/>
          </a:p>
        </p:txBody>
      </p:sp>
      <p:sp>
        <p:nvSpPr>
          <p:cNvPr id="23" name="Text 21"/>
          <p:cNvSpPr/>
          <p:nvPr/>
        </p:nvSpPr>
        <p:spPr>
          <a:xfrm>
            <a:off x="6400800" y="3511296"/>
            <a:ext cx="2377440" cy="402336"/>
          </a:xfrm>
          <a:prstGeom prst="rect">
            <a:avLst/>
          </a:prstGeom>
          <a:noFill/>
          <a:ln/>
        </p:spPr>
        <p:txBody>
          <a:bodyPr wrap="square" rtlCol="0" anchor="ctr"/>
          <a:lstStyle/>
          <a:p>
            <a:pPr marL="0" indent="0">
              <a:buNone/>
            </a:pPr>
            <a:r>
              <a:rPr lang="en-US" sz="1100" dirty="0">
                <a:solidFill>
                  <a:srgbClr val="1A2E3B"/>
                </a:solidFill>
                <a:latin typeface="Calibri" pitchFamily="34" charset="0"/>
                <a:ea typeface="Calibri" pitchFamily="34" charset="-122"/>
                <a:cs typeface="Calibri" pitchFamily="34" charset="-120"/>
              </a:rPr>
              <a:t>Staircases, lift, common areas</a:t>
            </a:r>
            <a:endParaRPr lang="en-US" sz="1100" dirty="0"/>
          </a:p>
        </p:txBody>
      </p:sp>
      <p:sp>
        <p:nvSpPr>
          <p:cNvPr id="24" name="Shape 22"/>
          <p:cNvSpPr/>
          <p:nvPr/>
        </p:nvSpPr>
        <p:spPr>
          <a:xfrm>
            <a:off x="274320" y="2816352"/>
            <a:ext cx="2834640" cy="1417320"/>
          </a:xfrm>
          <a:prstGeom prst="roundRect">
            <a:avLst>
              <a:gd name="adj" fmla="val 5161"/>
            </a:avLst>
          </a:prstGeom>
          <a:solidFill>
            <a:srgbClr val="0D2137"/>
          </a:solidFill>
          <a:ln w="12700">
            <a:solidFill>
              <a:srgbClr val="0D2137"/>
            </a:solidFill>
            <a:prstDash val="solid"/>
          </a:ln>
          <a:effectLst>
            <a:outerShdw blurRad="101600" dist="38100" dir="2700000" algn="bl" rotWithShape="0">
              <a:srgbClr val="000000">
                <a:alpha val="12000"/>
              </a:srgbClr>
            </a:outerShdw>
          </a:effectLst>
        </p:spPr>
      </p:sp>
      <p:sp>
        <p:nvSpPr>
          <p:cNvPr id="25" name="Text 23"/>
          <p:cNvSpPr/>
          <p:nvPr/>
        </p:nvSpPr>
        <p:spPr>
          <a:xfrm>
            <a:off x="411480" y="2880360"/>
            <a:ext cx="2560320" cy="365760"/>
          </a:xfrm>
          <a:prstGeom prst="rect">
            <a:avLst/>
          </a:prstGeom>
          <a:noFill/>
          <a:ln/>
        </p:spPr>
        <p:txBody>
          <a:bodyPr wrap="square" rtlCol="0" anchor="ctr"/>
          <a:lstStyle/>
          <a:p>
            <a:pPr marL="0" indent="0">
              <a:buNone/>
            </a:pPr>
            <a:r>
              <a:rPr lang="en-US" sz="1250" b="1" dirty="0">
                <a:solidFill>
                  <a:srgbClr val="F5A623"/>
                </a:solidFill>
                <a:latin typeface="Cambria" pitchFamily="34" charset="0"/>
                <a:ea typeface="Cambria" pitchFamily="34" charset="-122"/>
                <a:cs typeface="Cambria" pitchFamily="34" charset="-120"/>
              </a:rPr>
              <a:t>Ground Coverage</a:t>
            </a:r>
            <a:endParaRPr lang="en-US" sz="1250" dirty="0"/>
          </a:p>
        </p:txBody>
      </p:sp>
      <p:sp>
        <p:nvSpPr>
          <p:cNvPr id="26" name="Text 24"/>
          <p:cNvSpPr/>
          <p:nvPr/>
        </p:nvSpPr>
        <p:spPr>
          <a:xfrm>
            <a:off x="411480" y="3246120"/>
            <a:ext cx="2560320" cy="914400"/>
          </a:xfrm>
          <a:prstGeom prst="rect">
            <a:avLst/>
          </a:prstGeom>
          <a:noFill/>
          <a:ln/>
        </p:spPr>
        <p:txBody>
          <a:bodyPr wrap="square" rtlCol="0" anchor="t"/>
          <a:lstStyle/>
          <a:p>
            <a:pPr marL="0" indent="0">
              <a:buNone/>
            </a:pPr>
            <a:r>
              <a:rPr lang="en-US" sz="1100" dirty="0">
                <a:solidFill>
                  <a:srgbClr val="FFFFFF"/>
                </a:solidFill>
                <a:latin typeface="Calibri" pitchFamily="34" charset="0"/>
                <a:ea typeface="Calibri" pitchFamily="34" charset="-122"/>
                <a:cs typeface="Calibri" pitchFamily="34" charset="-120"/>
              </a:rPr>
              <a:t>Max % of plot that can be covered by building footprint (typically 50-75%)</a:t>
            </a:r>
            <a:endParaRPr lang="en-US" sz="1100" dirty="0"/>
          </a:p>
        </p:txBody>
      </p:sp>
      <p:sp>
        <p:nvSpPr>
          <p:cNvPr id="27" name="Shape 25"/>
          <p:cNvSpPr/>
          <p:nvPr/>
        </p:nvSpPr>
        <p:spPr>
          <a:xfrm>
            <a:off x="3218688" y="2816352"/>
            <a:ext cx="2834640" cy="1417320"/>
          </a:xfrm>
          <a:prstGeom prst="roundRect">
            <a:avLst>
              <a:gd name="adj" fmla="val 5161"/>
            </a:avLst>
          </a:prstGeom>
          <a:solidFill>
            <a:srgbClr val="0D2137"/>
          </a:solidFill>
          <a:ln w="12700">
            <a:solidFill>
              <a:srgbClr val="0D2137"/>
            </a:solidFill>
            <a:prstDash val="solid"/>
          </a:ln>
          <a:effectLst>
            <a:outerShdw blurRad="101600" dist="38100" dir="2700000" algn="bl" rotWithShape="0">
              <a:srgbClr val="000000">
                <a:alpha val="12000"/>
              </a:srgbClr>
            </a:outerShdw>
          </a:effectLst>
        </p:spPr>
      </p:sp>
      <p:sp>
        <p:nvSpPr>
          <p:cNvPr id="28" name="Text 26"/>
          <p:cNvSpPr/>
          <p:nvPr/>
        </p:nvSpPr>
        <p:spPr>
          <a:xfrm>
            <a:off x="3355848" y="2880360"/>
            <a:ext cx="2560320" cy="365760"/>
          </a:xfrm>
          <a:prstGeom prst="rect">
            <a:avLst/>
          </a:prstGeom>
          <a:noFill/>
          <a:ln/>
        </p:spPr>
        <p:txBody>
          <a:bodyPr wrap="square" rtlCol="0" anchor="ctr"/>
          <a:lstStyle/>
          <a:p>
            <a:pPr marL="0" indent="0">
              <a:buNone/>
            </a:pPr>
            <a:r>
              <a:rPr lang="en-US" sz="1250" b="1" dirty="0">
                <a:solidFill>
                  <a:srgbClr val="F5A623"/>
                </a:solidFill>
                <a:latin typeface="Cambria" pitchFamily="34" charset="0"/>
                <a:ea typeface="Cambria" pitchFamily="34" charset="-122"/>
                <a:cs typeface="Cambria" pitchFamily="34" charset="-120"/>
              </a:rPr>
              <a:t>Setbacks</a:t>
            </a:r>
            <a:endParaRPr lang="en-US" sz="1250" dirty="0"/>
          </a:p>
        </p:txBody>
      </p:sp>
      <p:sp>
        <p:nvSpPr>
          <p:cNvPr id="29" name="Text 27"/>
          <p:cNvSpPr/>
          <p:nvPr/>
        </p:nvSpPr>
        <p:spPr>
          <a:xfrm>
            <a:off x="3355848" y="3246120"/>
            <a:ext cx="2560320" cy="914400"/>
          </a:xfrm>
          <a:prstGeom prst="rect">
            <a:avLst/>
          </a:prstGeom>
          <a:noFill/>
          <a:ln/>
        </p:spPr>
        <p:txBody>
          <a:bodyPr wrap="square" rtlCol="0" anchor="t"/>
          <a:lstStyle/>
          <a:p>
            <a:pPr marL="0" indent="0">
              <a:buNone/>
            </a:pPr>
            <a:r>
              <a:rPr lang="en-US" sz="1100" dirty="0">
                <a:solidFill>
                  <a:srgbClr val="FFFFFF"/>
                </a:solidFill>
                <a:latin typeface="Calibri" pitchFamily="34" charset="0"/>
                <a:ea typeface="Calibri" pitchFamily="34" charset="-122"/>
                <a:cs typeface="Calibri" pitchFamily="34" charset="-120"/>
              </a:rPr>
              <a:t>Minimum open space required on all sides of building — front, side, rear</a:t>
            </a:r>
            <a:endParaRPr lang="en-US" sz="1100" dirty="0"/>
          </a:p>
        </p:txBody>
      </p:sp>
      <p:sp>
        <p:nvSpPr>
          <p:cNvPr id="30" name="Shape 28"/>
          <p:cNvSpPr/>
          <p:nvPr/>
        </p:nvSpPr>
        <p:spPr>
          <a:xfrm>
            <a:off x="6163056" y="2816352"/>
            <a:ext cx="2834640" cy="1417320"/>
          </a:xfrm>
          <a:prstGeom prst="roundRect">
            <a:avLst>
              <a:gd name="adj" fmla="val 5161"/>
            </a:avLst>
          </a:prstGeom>
          <a:solidFill>
            <a:srgbClr val="0D2137"/>
          </a:solidFill>
          <a:ln w="12700">
            <a:solidFill>
              <a:srgbClr val="0D2137"/>
            </a:solidFill>
            <a:prstDash val="solid"/>
          </a:ln>
          <a:effectLst>
            <a:outerShdw blurRad="101600" dist="38100" dir="2700000" algn="bl" rotWithShape="0">
              <a:srgbClr val="000000">
                <a:alpha val="12000"/>
              </a:srgbClr>
            </a:outerShdw>
          </a:effectLst>
        </p:spPr>
      </p:sp>
      <p:sp>
        <p:nvSpPr>
          <p:cNvPr id="31" name="Text 29"/>
          <p:cNvSpPr/>
          <p:nvPr/>
        </p:nvSpPr>
        <p:spPr>
          <a:xfrm>
            <a:off x="6300216" y="2880360"/>
            <a:ext cx="2560320" cy="365760"/>
          </a:xfrm>
          <a:prstGeom prst="rect">
            <a:avLst/>
          </a:prstGeom>
          <a:noFill/>
          <a:ln/>
        </p:spPr>
        <p:txBody>
          <a:bodyPr wrap="square" rtlCol="0" anchor="ctr"/>
          <a:lstStyle/>
          <a:p>
            <a:pPr marL="0" indent="0">
              <a:buNone/>
            </a:pPr>
            <a:r>
              <a:rPr lang="en-US" sz="1250" b="1" dirty="0">
                <a:solidFill>
                  <a:srgbClr val="F5A623"/>
                </a:solidFill>
                <a:latin typeface="Cambria" pitchFamily="34" charset="0"/>
                <a:ea typeface="Cambria" pitchFamily="34" charset="-122"/>
                <a:cs typeface="Cambria" pitchFamily="34" charset="-120"/>
              </a:rPr>
              <a:t>Height Restrictions</a:t>
            </a:r>
            <a:endParaRPr lang="en-US" sz="1250" dirty="0"/>
          </a:p>
        </p:txBody>
      </p:sp>
      <p:sp>
        <p:nvSpPr>
          <p:cNvPr id="32" name="Text 30"/>
          <p:cNvSpPr/>
          <p:nvPr/>
        </p:nvSpPr>
        <p:spPr>
          <a:xfrm>
            <a:off x="6300216" y="3246120"/>
            <a:ext cx="2560320" cy="914400"/>
          </a:xfrm>
          <a:prstGeom prst="rect">
            <a:avLst/>
          </a:prstGeom>
          <a:noFill/>
          <a:ln/>
        </p:spPr>
        <p:txBody>
          <a:bodyPr wrap="square" rtlCol="0" anchor="t"/>
          <a:lstStyle/>
          <a:p>
            <a:pPr marL="0" indent="0">
              <a:buNone/>
            </a:pPr>
            <a:r>
              <a:rPr lang="en-US" sz="1100" dirty="0">
                <a:solidFill>
                  <a:srgbClr val="FFFFFF"/>
                </a:solidFill>
                <a:latin typeface="Calibri" pitchFamily="34" charset="0"/>
                <a:ea typeface="Calibri" pitchFamily="34" charset="-122"/>
                <a:cs typeface="Calibri" pitchFamily="34" charset="-120"/>
              </a:rPr>
              <a:t>AAI / DGCA clearance for airport proximity; Fire NOC for high-rises; ToD zones</a:t>
            </a:r>
            <a:endParaRPr lang="en-US" sz="1100" dirty="0"/>
          </a:p>
        </p:txBody>
      </p:sp>
      <p:sp>
        <p:nvSpPr>
          <p:cNvPr id="33" name="Shape 31"/>
          <p:cNvSpPr/>
          <p:nvPr/>
        </p:nvSpPr>
        <p:spPr>
          <a:xfrm>
            <a:off x="274320" y="4315968"/>
            <a:ext cx="8595360" cy="713232"/>
          </a:xfrm>
          <a:prstGeom prst="roundRect">
            <a:avLst>
              <a:gd name="adj" fmla="val 10256"/>
            </a:avLst>
          </a:prstGeom>
          <a:solidFill>
            <a:srgbClr val="FFF3E0"/>
          </a:solidFill>
          <a:ln w="12700">
            <a:solidFill>
              <a:srgbClr val="F5A623"/>
            </a:solidFill>
            <a:prstDash val="solid"/>
          </a:ln>
        </p:spPr>
      </p:sp>
      <p:sp>
        <p:nvSpPr>
          <p:cNvPr id="34" name="Text 32"/>
          <p:cNvSpPr/>
          <p:nvPr/>
        </p:nvSpPr>
        <p:spPr>
          <a:xfrm>
            <a:off x="457200" y="4343400"/>
            <a:ext cx="8229600" cy="658368"/>
          </a:xfrm>
          <a:prstGeom prst="rect">
            <a:avLst/>
          </a:prstGeom>
          <a:noFill/>
          <a:ln/>
        </p:spPr>
        <p:txBody>
          <a:bodyPr wrap="square" rtlCol="0" anchor="ctr"/>
          <a:lstStyle/>
          <a:p>
            <a:pPr marL="0" indent="0">
              <a:buNone/>
            </a:pPr>
            <a:r>
              <a:rPr lang="en-US" sz="1200" dirty="0">
                <a:solidFill>
                  <a:srgbClr val="1A2E3B"/>
                </a:solidFill>
                <a:latin typeface="Calibri" pitchFamily="34" charset="0"/>
                <a:ea typeface="Calibri" pitchFamily="34" charset="-122"/>
                <a:cs typeface="Calibri" pitchFamily="34" charset="-120"/>
              </a:rPr>
              <a:t>⚠  CA Alert: Excess FSI consumption = DCR violation = RERA non-disclosure risk. The CA certifying Form 3 / Form 4 must verify sanctioned FSI vs. actual FSI consumed from the approved plan and OC documents.</a:t>
            </a:r>
            <a:endParaRPr lang="en-US" sz="12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9144000" cy="914400"/>
          </a:xfrm>
          <a:prstGeom prst="rect">
            <a:avLst/>
          </a:prstGeom>
          <a:solidFill>
            <a:srgbClr val="0A7B83"/>
          </a:solidFill>
          <a:ln w="12700">
            <a:solidFill>
              <a:srgbClr val="0A7B83"/>
            </a:solidFill>
            <a:prstDash val="solid"/>
          </a:ln>
        </p:spPr>
      </p:sp>
      <p:sp>
        <p:nvSpPr>
          <p:cNvPr id="3" name="Text 1"/>
          <p:cNvSpPr/>
          <p:nvPr/>
        </p:nvSpPr>
        <p:spPr>
          <a:xfrm>
            <a:off x="365760" y="0"/>
            <a:ext cx="8229600" cy="914400"/>
          </a:xfrm>
          <a:prstGeom prst="rect">
            <a:avLst/>
          </a:prstGeom>
          <a:noFill/>
          <a:ln/>
        </p:spPr>
        <p:txBody>
          <a:bodyPr wrap="square" rtlCol="0" anchor="ctr"/>
          <a:lstStyle/>
          <a:p>
            <a:pPr marL="0" indent="0">
              <a:buNone/>
            </a:pPr>
            <a:r>
              <a:rPr lang="en-US" sz="2600" b="1" dirty="0">
                <a:solidFill>
                  <a:srgbClr val="FFFFFF"/>
                </a:solidFill>
                <a:latin typeface="Cambria" pitchFamily="34" charset="0"/>
                <a:ea typeface="Cambria" pitchFamily="34" charset="-122"/>
                <a:cs typeface="Cambria" pitchFamily="34" charset="-120"/>
              </a:rPr>
              <a:t>Building Approval Process</a:t>
            </a:r>
            <a:endParaRPr lang="en-US" sz="2600" dirty="0"/>
          </a:p>
        </p:txBody>
      </p:sp>
      <p:sp>
        <p:nvSpPr>
          <p:cNvPr id="4" name="Shape 2"/>
          <p:cNvSpPr/>
          <p:nvPr/>
        </p:nvSpPr>
        <p:spPr>
          <a:xfrm>
            <a:off x="274320" y="1051560"/>
            <a:ext cx="1554480" cy="1005840"/>
          </a:xfrm>
          <a:prstGeom prst="roundRect">
            <a:avLst>
              <a:gd name="adj" fmla="val 7273"/>
            </a:avLst>
          </a:prstGeom>
          <a:solidFill>
            <a:srgbClr val="0D2137"/>
          </a:solidFill>
          <a:ln w="12700">
            <a:solidFill>
              <a:srgbClr val="0D2137"/>
            </a:solidFill>
            <a:prstDash val="solid"/>
          </a:ln>
        </p:spPr>
      </p:sp>
      <p:sp>
        <p:nvSpPr>
          <p:cNvPr id="5" name="Shape 3"/>
          <p:cNvSpPr/>
          <p:nvPr/>
        </p:nvSpPr>
        <p:spPr>
          <a:xfrm>
            <a:off x="822960" y="914400"/>
            <a:ext cx="457200" cy="457200"/>
          </a:xfrm>
          <a:prstGeom prst="ellipse">
            <a:avLst/>
          </a:prstGeom>
          <a:solidFill>
            <a:srgbClr val="F5A623"/>
          </a:solidFill>
          <a:ln w="12700">
            <a:solidFill>
              <a:srgbClr val="F5A623"/>
            </a:solidFill>
            <a:prstDash val="solid"/>
          </a:ln>
        </p:spPr>
      </p:sp>
      <p:sp>
        <p:nvSpPr>
          <p:cNvPr id="6" name="Text 4"/>
          <p:cNvSpPr/>
          <p:nvPr/>
        </p:nvSpPr>
        <p:spPr>
          <a:xfrm>
            <a:off x="822960" y="914400"/>
            <a:ext cx="457200" cy="457200"/>
          </a:xfrm>
          <a:prstGeom prst="rect">
            <a:avLst/>
          </a:prstGeom>
          <a:noFill/>
          <a:ln/>
        </p:spPr>
        <p:txBody>
          <a:bodyPr wrap="square" lIns="0" tIns="0" rIns="0" bIns="0" rtlCol="0" anchor="ctr"/>
          <a:lstStyle/>
          <a:p>
            <a:pPr marL="0" indent="0" algn="ctr">
              <a:buNone/>
            </a:pPr>
            <a:r>
              <a:rPr lang="en-US" sz="1400" b="1" dirty="0">
                <a:solidFill>
                  <a:srgbClr val="0D2137"/>
                </a:solidFill>
              </a:rPr>
              <a:t>1</a:t>
            </a:r>
            <a:endParaRPr lang="en-US" sz="1400" dirty="0"/>
          </a:p>
        </p:txBody>
      </p:sp>
      <p:sp>
        <p:nvSpPr>
          <p:cNvPr id="7" name="Text 5"/>
          <p:cNvSpPr/>
          <p:nvPr/>
        </p:nvSpPr>
        <p:spPr>
          <a:xfrm>
            <a:off x="274320" y="1097280"/>
            <a:ext cx="1554480" cy="914400"/>
          </a:xfrm>
          <a:prstGeom prst="rect">
            <a:avLst/>
          </a:prstGeom>
          <a:noFill/>
          <a:ln/>
        </p:spPr>
        <p:txBody>
          <a:bodyPr wrap="square" rtlCol="0" anchor="ctr"/>
          <a:lstStyle/>
          <a:p>
            <a:pPr marL="0" indent="0" algn="ctr">
              <a:buNone/>
            </a:pPr>
            <a:r>
              <a:rPr lang="en-US" sz="1100" b="1" dirty="0">
                <a:solidFill>
                  <a:srgbClr val="FFFFFF"/>
                </a:solidFill>
                <a:latin typeface="Cambria" pitchFamily="34" charset="0"/>
                <a:ea typeface="Cambria" pitchFamily="34" charset="-122"/>
                <a:cs typeface="Cambria" pitchFamily="34" charset="-120"/>
              </a:rPr>
              <a:t>Layout Plan</a:t>
            </a:r>
            <a:endParaRPr lang="en-US" sz="1100" dirty="0"/>
          </a:p>
          <a:p>
            <a:pPr marL="0" indent="0" algn="ctr">
              <a:buNone/>
            </a:pPr>
            <a:r>
              <a:rPr lang="en-US" sz="1100" b="1" dirty="0">
                <a:solidFill>
                  <a:srgbClr val="FFFFFF"/>
                </a:solidFill>
                <a:latin typeface="Cambria" pitchFamily="34" charset="0"/>
                <a:ea typeface="Cambria" pitchFamily="34" charset="-122"/>
                <a:cs typeface="Cambria" pitchFamily="34" charset="-120"/>
              </a:rPr>
              <a:t>Approval</a:t>
            </a:r>
            <a:endParaRPr lang="en-US" sz="1100" dirty="0"/>
          </a:p>
        </p:txBody>
      </p:sp>
      <p:sp>
        <p:nvSpPr>
          <p:cNvPr id="8" name="Shape 6"/>
          <p:cNvSpPr/>
          <p:nvPr/>
        </p:nvSpPr>
        <p:spPr>
          <a:xfrm>
            <a:off x="1828800" y="1463040"/>
            <a:ext cx="228600" cy="73152"/>
          </a:xfrm>
          <a:prstGeom prst="rect">
            <a:avLst/>
          </a:prstGeom>
          <a:solidFill>
            <a:srgbClr val="12A8B3"/>
          </a:solidFill>
          <a:ln w="12700">
            <a:solidFill>
              <a:srgbClr val="12A8B3"/>
            </a:solidFill>
            <a:prstDash val="solid"/>
          </a:ln>
        </p:spPr>
      </p:sp>
      <p:sp>
        <p:nvSpPr>
          <p:cNvPr id="9" name="Shape 7"/>
          <p:cNvSpPr/>
          <p:nvPr/>
        </p:nvSpPr>
        <p:spPr>
          <a:xfrm>
            <a:off x="2057400" y="1051560"/>
            <a:ext cx="1554480" cy="1005840"/>
          </a:xfrm>
          <a:prstGeom prst="roundRect">
            <a:avLst>
              <a:gd name="adj" fmla="val 7273"/>
            </a:avLst>
          </a:prstGeom>
          <a:solidFill>
            <a:srgbClr val="0A7B83"/>
          </a:solidFill>
          <a:ln w="12700">
            <a:solidFill>
              <a:srgbClr val="0A7B83"/>
            </a:solidFill>
            <a:prstDash val="solid"/>
          </a:ln>
        </p:spPr>
      </p:sp>
      <p:sp>
        <p:nvSpPr>
          <p:cNvPr id="10" name="Shape 8"/>
          <p:cNvSpPr/>
          <p:nvPr/>
        </p:nvSpPr>
        <p:spPr>
          <a:xfrm>
            <a:off x="2606040" y="914400"/>
            <a:ext cx="457200" cy="457200"/>
          </a:xfrm>
          <a:prstGeom prst="ellipse">
            <a:avLst/>
          </a:prstGeom>
          <a:solidFill>
            <a:srgbClr val="F5A623"/>
          </a:solidFill>
          <a:ln w="12700">
            <a:solidFill>
              <a:srgbClr val="F5A623"/>
            </a:solidFill>
            <a:prstDash val="solid"/>
          </a:ln>
        </p:spPr>
      </p:sp>
      <p:sp>
        <p:nvSpPr>
          <p:cNvPr id="11" name="Text 9"/>
          <p:cNvSpPr/>
          <p:nvPr/>
        </p:nvSpPr>
        <p:spPr>
          <a:xfrm>
            <a:off x="2606040" y="914400"/>
            <a:ext cx="457200" cy="457200"/>
          </a:xfrm>
          <a:prstGeom prst="rect">
            <a:avLst/>
          </a:prstGeom>
          <a:noFill/>
          <a:ln/>
        </p:spPr>
        <p:txBody>
          <a:bodyPr wrap="square" lIns="0" tIns="0" rIns="0" bIns="0" rtlCol="0" anchor="ctr"/>
          <a:lstStyle/>
          <a:p>
            <a:pPr marL="0" indent="0" algn="ctr">
              <a:buNone/>
            </a:pPr>
            <a:r>
              <a:rPr lang="en-US" sz="1400" b="1" dirty="0">
                <a:solidFill>
                  <a:srgbClr val="0D2137"/>
                </a:solidFill>
              </a:rPr>
              <a:t>2</a:t>
            </a:r>
            <a:endParaRPr lang="en-US" sz="1400" dirty="0"/>
          </a:p>
        </p:txBody>
      </p:sp>
      <p:sp>
        <p:nvSpPr>
          <p:cNvPr id="12" name="Text 10"/>
          <p:cNvSpPr/>
          <p:nvPr/>
        </p:nvSpPr>
        <p:spPr>
          <a:xfrm>
            <a:off x="2057400" y="1097280"/>
            <a:ext cx="1554480" cy="914400"/>
          </a:xfrm>
          <a:prstGeom prst="rect">
            <a:avLst/>
          </a:prstGeom>
          <a:noFill/>
          <a:ln/>
        </p:spPr>
        <p:txBody>
          <a:bodyPr wrap="square" rtlCol="0" anchor="ctr"/>
          <a:lstStyle/>
          <a:p>
            <a:pPr marL="0" indent="0" algn="ctr">
              <a:buNone/>
            </a:pPr>
            <a:r>
              <a:rPr lang="en-US" sz="1100" b="1" dirty="0">
                <a:solidFill>
                  <a:srgbClr val="FFFFFF"/>
                </a:solidFill>
                <a:latin typeface="Cambria" pitchFamily="34" charset="0"/>
                <a:ea typeface="Cambria" pitchFamily="34" charset="-122"/>
                <a:cs typeface="Cambria" pitchFamily="34" charset="-120"/>
              </a:rPr>
              <a:t>IOD</a:t>
            </a:r>
            <a:endParaRPr lang="en-US" sz="1100" dirty="0"/>
          </a:p>
          <a:p>
            <a:pPr marL="0" indent="0" algn="ctr">
              <a:buNone/>
            </a:pPr>
            <a:r>
              <a:rPr lang="en-US" sz="1100" b="1" dirty="0">
                <a:solidFill>
                  <a:srgbClr val="FFFFFF"/>
                </a:solidFill>
                <a:latin typeface="Cambria" pitchFamily="34" charset="0"/>
                <a:ea typeface="Cambria" pitchFamily="34" charset="-122"/>
                <a:cs typeface="Cambria" pitchFamily="34" charset="-120"/>
              </a:rPr>
              <a:t>(Intimation of Disapproval)</a:t>
            </a:r>
            <a:endParaRPr lang="en-US" sz="1100" dirty="0"/>
          </a:p>
        </p:txBody>
      </p:sp>
      <p:sp>
        <p:nvSpPr>
          <p:cNvPr id="13" name="Shape 11"/>
          <p:cNvSpPr/>
          <p:nvPr/>
        </p:nvSpPr>
        <p:spPr>
          <a:xfrm>
            <a:off x="3611880" y="1463040"/>
            <a:ext cx="228600" cy="73152"/>
          </a:xfrm>
          <a:prstGeom prst="rect">
            <a:avLst/>
          </a:prstGeom>
          <a:solidFill>
            <a:srgbClr val="12A8B3"/>
          </a:solidFill>
          <a:ln w="12700">
            <a:solidFill>
              <a:srgbClr val="12A8B3"/>
            </a:solidFill>
            <a:prstDash val="solid"/>
          </a:ln>
        </p:spPr>
      </p:sp>
      <p:sp>
        <p:nvSpPr>
          <p:cNvPr id="14" name="Shape 12"/>
          <p:cNvSpPr/>
          <p:nvPr/>
        </p:nvSpPr>
        <p:spPr>
          <a:xfrm>
            <a:off x="3840480" y="1051560"/>
            <a:ext cx="1554480" cy="1005840"/>
          </a:xfrm>
          <a:prstGeom prst="roundRect">
            <a:avLst>
              <a:gd name="adj" fmla="val 7273"/>
            </a:avLst>
          </a:prstGeom>
          <a:solidFill>
            <a:srgbClr val="1A6B5C"/>
          </a:solidFill>
          <a:ln w="12700">
            <a:solidFill>
              <a:srgbClr val="1A6B5C"/>
            </a:solidFill>
            <a:prstDash val="solid"/>
          </a:ln>
        </p:spPr>
      </p:sp>
      <p:sp>
        <p:nvSpPr>
          <p:cNvPr id="15" name="Shape 13"/>
          <p:cNvSpPr/>
          <p:nvPr/>
        </p:nvSpPr>
        <p:spPr>
          <a:xfrm>
            <a:off x="4389120" y="914400"/>
            <a:ext cx="457200" cy="457200"/>
          </a:xfrm>
          <a:prstGeom prst="ellipse">
            <a:avLst/>
          </a:prstGeom>
          <a:solidFill>
            <a:srgbClr val="F5A623"/>
          </a:solidFill>
          <a:ln w="12700">
            <a:solidFill>
              <a:srgbClr val="F5A623"/>
            </a:solidFill>
            <a:prstDash val="solid"/>
          </a:ln>
        </p:spPr>
      </p:sp>
      <p:sp>
        <p:nvSpPr>
          <p:cNvPr id="16" name="Text 14"/>
          <p:cNvSpPr/>
          <p:nvPr/>
        </p:nvSpPr>
        <p:spPr>
          <a:xfrm>
            <a:off x="4389120" y="914400"/>
            <a:ext cx="457200" cy="457200"/>
          </a:xfrm>
          <a:prstGeom prst="rect">
            <a:avLst/>
          </a:prstGeom>
          <a:noFill/>
          <a:ln/>
        </p:spPr>
        <p:txBody>
          <a:bodyPr wrap="square" lIns="0" tIns="0" rIns="0" bIns="0" rtlCol="0" anchor="ctr"/>
          <a:lstStyle/>
          <a:p>
            <a:pPr marL="0" indent="0" algn="ctr">
              <a:buNone/>
            </a:pPr>
            <a:r>
              <a:rPr lang="en-US" sz="1400" b="1" dirty="0">
                <a:solidFill>
                  <a:srgbClr val="0D2137"/>
                </a:solidFill>
              </a:rPr>
              <a:t>3</a:t>
            </a:r>
            <a:endParaRPr lang="en-US" sz="1400" dirty="0"/>
          </a:p>
        </p:txBody>
      </p:sp>
      <p:sp>
        <p:nvSpPr>
          <p:cNvPr id="17" name="Text 15"/>
          <p:cNvSpPr/>
          <p:nvPr/>
        </p:nvSpPr>
        <p:spPr>
          <a:xfrm>
            <a:off x="3840480" y="1097280"/>
            <a:ext cx="1554480" cy="914400"/>
          </a:xfrm>
          <a:prstGeom prst="rect">
            <a:avLst/>
          </a:prstGeom>
          <a:noFill/>
          <a:ln/>
        </p:spPr>
        <p:txBody>
          <a:bodyPr wrap="square" rtlCol="0" anchor="ctr"/>
          <a:lstStyle/>
          <a:p>
            <a:pPr marL="0" indent="0" algn="ctr">
              <a:buNone/>
            </a:pPr>
            <a:r>
              <a:rPr lang="en-US" sz="1100" b="1" dirty="0">
                <a:solidFill>
                  <a:srgbClr val="FFFFFF"/>
                </a:solidFill>
                <a:latin typeface="Cambria" pitchFamily="34" charset="0"/>
                <a:ea typeface="Cambria" pitchFamily="34" charset="-122"/>
                <a:cs typeface="Cambria" pitchFamily="34" charset="-120"/>
              </a:rPr>
              <a:t>Commencement</a:t>
            </a:r>
            <a:endParaRPr lang="en-US" sz="1100" dirty="0"/>
          </a:p>
          <a:p>
            <a:pPr marL="0" indent="0" algn="ctr">
              <a:buNone/>
            </a:pPr>
            <a:r>
              <a:rPr lang="en-US" sz="1100" b="1" dirty="0">
                <a:solidFill>
                  <a:srgbClr val="FFFFFF"/>
                </a:solidFill>
                <a:latin typeface="Cambria" pitchFamily="34" charset="0"/>
                <a:ea typeface="Cambria" pitchFamily="34" charset="-122"/>
                <a:cs typeface="Cambria" pitchFamily="34" charset="-120"/>
              </a:rPr>
              <a:t>Certificate</a:t>
            </a:r>
            <a:endParaRPr lang="en-US" sz="1100" dirty="0"/>
          </a:p>
        </p:txBody>
      </p:sp>
      <p:sp>
        <p:nvSpPr>
          <p:cNvPr id="18" name="Shape 16"/>
          <p:cNvSpPr/>
          <p:nvPr/>
        </p:nvSpPr>
        <p:spPr>
          <a:xfrm>
            <a:off x="5394960" y="1463040"/>
            <a:ext cx="228600" cy="73152"/>
          </a:xfrm>
          <a:prstGeom prst="rect">
            <a:avLst/>
          </a:prstGeom>
          <a:solidFill>
            <a:srgbClr val="12A8B3"/>
          </a:solidFill>
          <a:ln w="12700">
            <a:solidFill>
              <a:srgbClr val="12A8B3"/>
            </a:solidFill>
            <a:prstDash val="solid"/>
          </a:ln>
        </p:spPr>
      </p:sp>
      <p:sp>
        <p:nvSpPr>
          <p:cNvPr id="19" name="Shape 17"/>
          <p:cNvSpPr/>
          <p:nvPr/>
        </p:nvSpPr>
        <p:spPr>
          <a:xfrm>
            <a:off x="5623560" y="1051560"/>
            <a:ext cx="1554480" cy="1005840"/>
          </a:xfrm>
          <a:prstGeom prst="roundRect">
            <a:avLst>
              <a:gd name="adj" fmla="val 7273"/>
            </a:avLst>
          </a:prstGeom>
          <a:solidFill>
            <a:srgbClr val="2E6DA4"/>
          </a:solidFill>
          <a:ln w="12700">
            <a:solidFill>
              <a:srgbClr val="2E6DA4"/>
            </a:solidFill>
            <a:prstDash val="solid"/>
          </a:ln>
        </p:spPr>
      </p:sp>
      <p:sp>
        <p:nvSpPr>
          <p:cNvPr id="20" name="Shape 18"/>
          <p:cNvSpPr/>
          <p:nvPr/>
        </p:nvSpPr>
        <p:spPr>
          <a:xfrm>
            <a:off x="6172200" y="914400"/>
            <a:ext cx="457200" cy="457200"/>
          </a:xfrm>
          <a:prstGeom prst="ellipse">
            <a:avLst/>
          </a:prstGeom>
          <a:solidFill>
            <a:srgbClr val="F5A623"/>
          </a:solidFill>
          <a:ln w="12700">
            <a:solidFill>
              <a:srgbClr val="F5A623"/>
            </a:solidFill>
            <a:prstDash val="solid"/>
          </a:ln>
        </p:spPr>
      </p:sp>
      <p:sp>
        <p:nvSpPr>
          <p:cNvPr id="21" name="Text 19"/>
          <p:cNvSpPr/>
          <p:nvPr/>
        </p:nvSpPr>
        <p:spPr>
          <a:xfrm>
            <a:off x="6172200" y="914400"/>
            <a:ext cx="457200" cy="457200"/>
          </a:xfrm>
          <a:prstGeom prst="rect">
            <a:avLst/>
          </a:prstGeom>
          <a:noFill/>
          <a:ln/>
        </p:spPr>
        <p:txBody>
          <a:bodyPr wrap="square" lIns="0" tIns="0" rIns="0" bIns="0" rtlCol="0" anchor="ctr"/>
          <a:lstStyle/>
          <a:p>
            <a:pPr marL="0" indent="0" algn="ctr">
              <a:buNone/>
            </a:pPr>
            <a:r>
              <a:rPr lang="en-US" sz="1400" b="1" dirty="0">
                <a:solidFill>
                  <a:srgbClr val="0D2137"/>
                </a:solidFill>
              </a:rPr>
              <a:t>4</a:t>
            </a:r>
            <a:endParaRPr lang="en-US" sz="1400" dirty="0"/>
          </a:p>
        </p:txBody>
      </p:sp>
      <p:sp>
        <p:nvSpPr>
          <p:cNvPr id="22" name="Text 20"/>
          <p:cNvSpPr/>
          <p:nvPr/>
        </p:nvSpPr>
        <p:spPr>
          <a:xfrm>
            <a:off x="5623560" y="1097280"/>
            <a:ext cx="1554480" cy="914400"/>
          </a:xfrm>
          <a:prstGeom prst="rect">
            <a:avLst/>
          </a:prstGeom>
          <a:noFill/>
          <a:ln/>
        </p:spPr>
        <p:txBody>
          <a:bodyPr wrap="square" rtlCol="0" anchor="ctr"/>
          <a:lstStyle/>
          <a:p>
            <a:pPr marL="0" indent="0" algn="ctr">
              <a:buNone/>
            </a:pPr>
            <a:r>
              <a:rPr lang="en-US" sz="1100" b="1" dirty="0">
                <a:solidFill>
                  <a:srgbClr val="FFFFFF"/>
                </a:solidFill>
                <a:latin typeface="Cambria" pitchFamily="34" charset="0"/>
                <a:ea typeface="Cambria" pitchFamily="34" charset="-122"/>
                <a:cs typeface="Cambria" pitchFamily="34" charset="-120"/>
              </a:rPr>
              <a:t>Sanction Plan /</a:t>
            </a:r>
            <a:endParaRPr lang="en-US" sz="1100" dirty="0"/>
          </a:p>
          <a:p>
            <a:pPr marL="0" indent="0" algn="ctr">
              <a:buNone/>
            </a:pPr>
            <a:r>
              <a:rPr lang="en-US" sz="1100" b="1" dirty="0">
                <a:solidFill>
                  <a:srgbClr val="FFFFFF"/>
                </a:solidFill>
                <a:latin typeface="Cambria" pitchFamily="34" charset="0"/>
                <a:ea typeface="Cambria" pitchFamily="34" charset="-122"/>
                <a:cs typeface="Cambria" pitchFamily="34" charset="-120"/>
              </a:rPr>
              <a:t>Revised Plan</a:t>
            </a:r>
            <a:endParaRPr lang="en-US" sz="1100" dirty="0"/>
          </a:p>
        </p:txBody>
      </p:sp>
      <p:sp>
        <p:nvSpPr>
          <p:cNvPr id="23" name="Shape 21"/>
          <p:cNvSpPr/>
          <p:nvPr/>
        </p:nvSpPr>
        <p:spPr>
          <a:xfrm>
            <a:off x="7178040" y="1463040"/>
            <a:ext cx="228600" cy="73152"/>
          </a:xfrm>
          <a:prstGeom prst="rect">
            <a:avLst/>
          </a:prstGeom>
          <a:solidFill>
            <a:srgbClr val="12A8B3"/>
          </a:solidFill>
          <a:ln w="12700">
            <a:solidFill>
              <a:srgbClr val="12A8B3"/>
            </a:solidFill>
            <a:prstDash val="solid"/>
          </a:ln>
        </p:spPr>
      </p:sp>
      <p:sp>
        <p:nvSpPr>
          <p:cNvPr id="24" name="Shape 22"/>
          <p:cNvSpPr/>
          <p:nvPr/>
        </p:nvSpPr>
        <p:spPr>
          <a:xfrm>
            <a:off x="7406640" y="1051560"/>
            <a:ext cx="1554480" cy="1005840"/>
          </a:xfrm>
          <a:prstGeom prst="roundRect">
            <a:avLst>
              <a:gd name="adj" fmla="val 7273"/>
            </a:avLst>
          </a:prstGeom>
          <a:solidFill>
            <a:srgbClr val="6B3A7D"/>
          </a:solidFill>
          <a:ln w="12700">
            <a:solidFill>
              <a:srgbClr val="6B3A7D"/>
            </a:solidFill>
            <a:prstDash val="solid"/>
          </a:ln>
        </p:spPr>
      </p:sp>
      <p:sp>
        <p:nvSpPr>
          <p:cNvPr id="25" name="Shape 23"/>
          <p:cNvSpPr/>
          <p:nvPr/>
        </p:nvSpPr>
        <p:spPr>
          <a:xfrm>
            <a:off x="7955280" y="914400"/>
            <a:ext cx="457200" cy="457200"/>
          </a:xfrm>
          <a:prstGeom prst="ellipse">
            <a:avLst/>
          </a:prstGeom>
          <a:solidFill>
            <a:srgbClr val="F5A623"/>
          </a:solidFill>
          <a:ln w="12700">
            <a:solidFill>
              <a:srgbClr val="F5A623"/>
            </a:solidFill>
            <a:prstDash val="solid"/>
          </a:ln>
        </p:spPr>
      </p:sp>
      <p:sp>
        <p:nvSpPr>
          <p:cNvPr id="26" name="Text 24"/>
          <p:cNvSpPr/>
          <p:nvPr/>
        </p:nvSpPr>
        <p:spPr>
          <a:xfrm>
            <a:off x="7955280" y="914400"/>
            <a:ext cx="457200" cy="457200"/>
          </a:xfrm>
          <a:prstGeom prst="rect">
            <a:avLst/>
          </a:prstGeom>
          <a:noFill/>
          <a:ln/>
        </p:spPr>
        <p:txBody>
          <a:bodyPr wrap="square" lIns="0" tIns="0" rIns="0" bIns="0" rtlCol="0" anchor="ctr"/>
          <a:lstStyle/>
          <a:p>
            <a:pPr marL="0" indent="0" algn="ctr">
              <a:buNone/>
            </a:pPr>
            <a:r>
              <a:rPr lang="en-US" sz="1400" b="1" dirty="0">
                <a:solidFill>
                  <a:srgbClr val="0D2137"/>
                </a:solidFill>
              </a:rPr>
              <a:t>5</a:t>
            </a:r>
            <a:endParaRPr lang="en-US" sz="1400" dirty="0"/>
          </a:p>
        </p:txBody>
      </p:sp>
      <p:sp>
        <p:nvSpPr>
          <p:cNvPr id="27" name="Text 25"/>
          <p:cNvSpPr/>
          <p:nvPr/>
        </p:nvSpPr>
        <p:spPr>
          <a:xfrm>
            <a:off x="7406640" y="1097280"/>
            <a:ext cx="1554480" cy="914400"/>
          </a:xfrm>
          <a:prstGeom prst="rect">
            <a:avLst/>
          </a:prstGeom>
          <a:noFill/>
          <a:ln/>
        </p:spPr>
        <p:txBody>
          <a:bodyPr wrap="square" rtlCol="0" anchor="ctr"/>
          <a:lstStyle/>
          <a:p>
            <a:pPr marL="0" indent="0" algn="ctr">
              <a:buNone/>
            </a:pPr>
            <a:r>
              <a:rPr lang="en-US" sz="1100" b="1" dirty="0">
                <a:solidFill>
                  <a:srgbClr val="FFFFFF"/>
                </a:solidFill>
                <a:latin typeface="Cambria" pitchFamily="34" charset="0"/>
                <a:ea typeface="Cambria" pitchFamily="34" charset="-122"/>
                <a:cs typeface="Cambria" pitchFamily="34" charset="-120"/>
              </a:rPr>
              <a:t>Part / Full OC</a:t>
            </a:r>
            <a:endParaRPr lang="en-US" sz="1100" dirty="0"/>
          </a:p>
          <a:p>
            <a:pPr marL="0" indent="0" algn="ctr">
              <a:buNone/>
            </a:pPr>
            <a:r>
              <a:rPr lang="en-US" sz="1100" b="1" dirty="0">
                <a:solidFill>
                  <a:srgbClr val="FFFFFF"/>
                </a:solidFill>
                <a:latin typeface="Cambria" pitchFamily="34" charset="0"/>
                <a:ea typeface="Cambria" pitchFamily="34" charset="-122"/>
                <a:cs typeface="Cambria" pitchFamily="34" charset="-120"/>
              </a:rPr>
              <a:t>(Occupancy Certificate)</a:t>
            </a:r>
            <a:endParaRPr lang="en-US" sz="1100" dirty="0"/>
          </a:p>
        </p:txBody>
      </p:sp>
      <p:sp>
        <p:nvSpPr>
          <p:cNvPr id="28" name="Shape 26"/>
          <p:cNvSpPr/>
          <p:nvPr/>
        </p:nvSpPr>
        <p:spPr>
          <a:xfrm>
            <a:off x="274320" y="2240280"/>
            <a:ext cx="1554480" cy="1417320"/>
          </a:xfrm>
          <a:prstGeom prst="roundRect">
            <a:avLst>
              <a:gd name="adj" fmla="val 3871"/>
            </a:avLst>
          </a:prstGeom>
          <a:solidFill>
            <a:srgbClr val="E8F4F5"/>
          </a:solidFill>
          <a:ln w="12700">
            <a:solidFill>
              <a:srgbClr val="C5DFE3"/>
            </a:solidFill>
            <a:prstDash val="solid"/>
          </a:ln>
        </p:spPr>
      </p:sp>
      <p:sp>
        <p:nvSpPr>
          <p:cNvPr id="29" name="Text 27"/>
          <p:cNvSpPr/>
          <p:nvPr/>
        </p:nvSpPr>
        <p:spPr>
          <a:xfrm>
            <a:off x="365760" y="2286000"/>
            <a:ext cx="1371600" cy="1325880"/>
          </a:xfrm>
          <a:prstGeom prst="rect">
            <a:avLst/>
          </a:prstGeom>
          <a:noFill/>
          <a:ln/>
        </p:spPr>
        <p:txBody>
          <a:bodyPr wrap="square" rtlCol="0" anchor="t"/>
          <a:lstStyle/>
          <a:p>
            <a:pPr marL="0" indent="0">
              <a:buNone/>
            </a:pPr>
            <a:r>
              <a:rPr lang="en-US" sz="1000" dirty="0">
                <a:solidFill>
                  <a:srgbClr val="1A2E3B"/>
                </a:solidFill>
                <a:latin typeface="Calibri" pitchFamily="34" charset="0"/>
                <a:ea typeface="Calibri" pitchFamily="34" charset="-122"/>
                <a:cs typeface="Calibri" pitchFamily="34" charset="-120"/>
              </a:rPr>
              <a:t>Sub-division / amalgamation of plots. Approved by ULB / Planning Authority. Pre-condition for IOD.</a:t>
            </a:r>
            <a:endParaRPr lang="en-US" sz="1000" dirty="0"/>
          </a:p>
        </p:txBody>
      </p:sp>
      <p:sp>
        <p:nvSpPr>
          <p:cNvPr id="30" name="Shape 28"/>
          <p:cNvSpPr/>
          <p:nvPr/>
        </p:nvSpPr>
        <p:spPr>
          <a:xfrm>
            <a:off x="2057400" y="2240280"/>
            <a:ext cx="1554480" cy="1417320"/>
          </a:xfrm>
          <a:prstGeom prst="roundRect">
            <a:avLst>
              <a:gd name="adj" fmla="val 3871"/>
            </a:avLst>
          </a:prstGeom>
          <a:solidFill>
            <a:srgbClr val="E8F4F5"/>
          </a:solidFill>
          <a:ln w="12700">
            <a:solidFill>
              <a:srgbClr val="C5DFE3"/>
            </a:solidFill>
            <a:prstDash val="solid"/>
          </a:ln>
        </p:spPr>
      </p:sp>
      <p:sp>
        <p:nvSpPr>
          <p:cNvPr id="31" name="Text 29"/>
          <p:cNvSpPr/>
          <p:nvPr/>
        </p:nvSpPr>
        <p:spPr>
          <a:xfrm>
            <a:off x="2148840" y="2286000"/>
            <a:ext cx="1371600" cy="1325880"/>
          </a:xfrm>
          <a:prstGeom prst="rect">
            <a:avLst/>
          </a:prstGeom>
          <a:noFill/>
          <a:ln/>
        </p:spPr>
        <p:txBody>
          <a:bodyPr wrap="square" rtlCol="0" anchor="t"/>
          <a:lstStyle/>
          <a:p>
            <a:pPr marL="0" indent="0">
              <a:buNone/>
            </a:pPr>
            <a:r>
              <a:rPr lang="en-US" sz="1000" dirty="0">
                <a:solidFill>
                  <a:srgbClr val="1A2E3B"/>
                </a:solidFill>
                <a:latin typeface="Calibri" pitchFamily="34" charset="0"/>
                <a:ea typeface="Calibri" pitchFamily="34" charset="-122"/>
                <a:cs typeface="Calibri" pitchFamily="34" charset="-120"/>
              </a:rPr>
              <a:t>Building permit. Issued by BMC/ULB. Specifies FSI, setbacks, land use. Valid 5 years.</a:t>
            </a:r>
            <a:endParaRPr lang="en-US" sz="1000" dirty="0"/>
          </a:p>
        </p:txBody>
      </p:sp>
      <p:sp>
        <p:nvSpPr>
          <p:cNvPr id="32" name="Shape 30"/>
          <p:cNvSpPr/>
          <p:nvPr/>
        </p:nvSpPr>
        <p:spPr>
          <a:xfrm>
            <a:off x="3840480" y="2240280"/>
            <a:ext cx="1554480" cy="1417320"/>
          </a:xfrm>
          <a:prstGeom prst="roundRect">
            <a:avLst>
              <a:gd name="adj" fmla="val 3871"/>
            </a:avLst>
          </a:prstGeom>
          <a:solidFill>
            <a:srgbClr val="E8F4F5"/>
          </a:solidFill>
          <a:ln w="12700">
            <a:solidFill>
              <a:srgbClr val="C5DFE3"/>
            </a:solidFill>
            <a:prstDash val="solid"/>
          </a:ln>
        </p:spPr>
      </p:sp>
      <p:sp>
        <p:nvSpPr>
          <p:cNvPr id="33" name="Text 31"/>
          <p:cNvSpPr/>
          <p:nvPr/>
        </p:nvSpPr>
        <p:spPr>
          <a:xfrm>
            <a:off x="3931920" y="2286000"/>
            <a:ext cx="1371600" cy="1325880"/>
          </a:xfrm>
          <a:prstGeom prst="rect">
            <a:avLst/>
          </a:prstGeom>
          <a:noFill/>
          <a:ln/>
        </p:spPr>
        <p:txBody>
          <a:bodyPr wrap="square" rtlCol="0" anchor="t"/>
          <a:lstStyle/>
          <a:p>
            <a:pPr marL="0" indent="0">
              <a:buNone/>
            </a:pPr>
            <a:r>
              <a:rPr lang="en-US" sz="1000" dirty="0">
                <a:solidFill>
                  <a:srgbClr val="1A2E3B"/>
                </a:solidFill>
                <a:latin typeface="Calibri" pitchFamily="34" charset="0"/>
                <a:ea typeface="Calibri" pitchFamily="34" charset="-122"/>
                <a:cs typeface="Calibri" pitchFamily="34" charset="-120"/>
              </a:rPr>
              <a:t>Permission to start construction at plinth level after paying premiums and fulfilling IOD conditions.</a:t>
            </a:r>
            <a:endParaRPr lang="en-US" sz="1000" dirty="0"/>
          </a:p>
        </p:txBody>
      </p:sp>
      <p:sp>
        <p:nvSpPr>
          <p:cNvPr id="34" name="Shape 32"/>
          <p:cNvSpPr/>
          <p:nvPr/>
        </p:nvSpPr>
        <p:spPr>
          <a:xfrm>
            <a:off x="5623560" y="2240280"/>
            <a:ext cx="1554480" cy="1417320"/>
          </a:xfrm>
          <a:prstGeom prst="roundRect">
            <a:avLst>
              <a:gd name="adj" fmla="val 3871"/>
            </a:avLst>
          </a:prstGeom>
          <a:solidFill>
            <a:srgbClr val="E8F4F5"/>
          </a:solidFill>
          <a:ln w="12700">
            <a:solidFill>
              <a:srgbClr val="C5DFE3"/>
            </a:solidFill>
            <a:prstDash val="solid"/>
          </a:ln>
        </p:spPr>
      </p:sp>
      <p:sp>
        <p:nvSpPr>
          <p:cNvPr id="35" name="Text 33"/>
          <p:cNvSpPr/>
          <p:nvPr/>
        </p:nvSpPr>
        <p:spPr>
          <a:xfrm>
            <a:off x="5715000" y="2286000"/>
            <a:ext cx="1371600" cy="1325880"/>
          </a:xfrm>
          <a:prstGeom prst="rect">
            <a:avLst/>
          </a:prstGeom>
          <a:noFill/>
          <a:ln/>
        </p:spPr>
        <p:txBody>
          <a:bodyPr wrap="square" rtlCol="0" anchor="t"/>
          <a:lstStyle/>
          <a:p>
            <a:pPr marL="0" indent="0">
              <a:buNone/>
            </a:pPr>
            <a:r>
              <a:rPr lang="en-US" sz="1000" dirty="0">
                <a:solidFill>
                  <a:srgbClr val="1A2E3B"/>
                </a:solidFill>
                <a:latin typeface="Calibri" pitchFamily="34" charset="0"/>
                <a:ea typeface="Calibri" pitchFamily="34" charset="-122"/>
                <a:cs typeface="Calibri" pitchFamily="34" charset="-120"/>
              </a:rPr>
              <a:t>Any design changes require revised sanction. Deviations without sanction = violation.</a:t>
            </a:r>
            <a:endParaRPr lang="en-US" sz="1000" dirty="0"/>
          </a:p>
        </p:txBody>
      </p:sp>
      <p:sp>
        <p:nvSpPr>
          <p:cNvPr id="36" name="Shape 34"/>
          <p:cNvSpPr/>
          <p:nvPr/>
        </p:nvSpPr>
        <p:spPr>
          <a:xfrm>
            <a:off x="7406640" y="2240280"/>
            <a:ext cx="1554480" cy="1417320"/>
          </a:xfrm>
          <a:prstGeom prst="roundRect">
            <a:avLst>
              <a:gd name="adj" fmla="val 3871"/>
            </a:avLst>
          </a:prstGeom>
          <a:solidFill>
            <a:srgbClr val="E8F4F5"/>
          </a:solidFill>
          <a:ln w="12700">
            <a:solidFill>
              <a:srgbClr val="C5DFE3"/>
            </a:solidFill>
            <a:prstDash val="solid"/>
          </a:ln>
        </p:spPr>
      </p:sp>
      <p:sp>
        <p:nvSpPr>
          <p:cNvPr id="37" name="Text 35"/>
          <p:cNvSpPr/>
          <p:nvPr/>
        </p:nvSpPr>
        <p:spPr>
          <a:xfrm>
            <a:off x="7498080" y="2286000"/>
            <a:ext cx="1371600" cy="1325880"/>
          </a:xfrm>
          <a:prstGeom prst="rect">
            <a:avLst/>
          </a:prstGeom>
          <a:noFill/>
          <a:ln/>
        </p:spPr>
        <p:txBody>
          <a:bodyPr wrap="square" rtlCol="0" anchor="t"/>
          <a:lstStyle/>
          <a:p>
            <a:pPr marL="0" indent="0">
              <a:buNone/>
            </a:pPr>
            <a:r>
              <a:rPr lang="en-US" sz="1000" dirty="0">
                <a:solidFill>
                  <a:srgbClr val="1A2E3B"/>
                </a:solidFill>
                <a:latin typeface="Calibri" pitchFamily="34" charset="0"/>
                <a:ea typeface="Calibri" pitchFamily="34" charset="-122"/>
                <a:cs typeface="Calibri" pitchFamily="34" charset="-120"/>
              </a:rPr>
              <a:t>After construction per plan. Issued by BMC/ULB. Required for possession, registration &amp; RERA closure.</a:t>
            </a:r>
            <a:endParaRPr lang="en-US" sz="1000" dirty="0"/>
          </a:p>
        </p:txBody>
      </p:sp>
      <p:sp>
        <p:nvSpPr>
          <p:cNvPr id="38" name="Shape 36"/>
          <p:cNvSpPr/>
          <p:nvPr/>
        </p:nvSpPr>
        <p:spPr>
          <a:xfrm>
            <a:off x="274320" y="3749040"/>
            <a:ext cx="8595360" cy="1188720"/>
          </a:xfrm>
          <a:prstGeom prst="roundRect">
            <a:avLst>
              <a:gd name="adj" fmla="val 6154"/>
            </a:avLst>
          </a:prstGeom>
          <a:solidFill>
            <a:srgbClr val="FEF9E7"/>
          </a:solidFill>
          <a:ln w="12700">
            <a:solidFill>
              <a:srgbClr val="F5A623"/>
            </a:solidFill>
            <a:prstDash val="solid"/>
          </a:ln>
        </p:spPr>
      </p:sp>
      <p:sp>
        <p:nvSpPr>
          <p:cNvPr id="39" name="Text 37"/>
          <p:cNvSpPr/>
          <p:nvPr/>
        </p:nvSpPr>
        <p:spPr>
          <a:xfrm>
            <a:off x="457200" y="3822192"/>
            <a:ext cx="3657600" cy="347472"/>
          </a:xfrm>
          <a:prstGeom prst="rect">
            <a:avLst/>
          </a:prstGeom>
          <a:noFill/>
          <a:ln/>
        </p:spPr>
        <p:txBody>
          <a:bodyPr wrap="square" rtlCol="0" anchor="ctr"/>
          <a:lstStyle/>
          <a:p>
            <a:pPr marL="0" indent="0">
              <a:buNone/>
            </a:pPr>
            <a:r>
              <a:rPr lang="en-US" sz="1400" b="1" dirty="0">
                <a:solidFill>
                  <a:srgbClr val="0D2137"/>
                </a:solidFill>
                <a:latin typeface="Cambria" pitchFamily="34" charset="0"/>
                <a:ea typeface="Cambria" pitchFamily="34" charset="-122"/>
                <a:cs typeface="Cambria" pitchFamily="34" charset="-120"/>
              </a:rPr>
              <a:t>Deviation Management</a:t>
            </a:r>
            <a:endParaRPr lang="en-US" sz="1400" dirty="0"/>
          </a:p>
        </p:txBody>
      </p:sp>
      <p:sp>
        <p:nvSpPr>
          <p:cNvPr id="40" name="Text 38"/>
          <p:cNvSpPr/>
          <p:nvPr/>
        </p:nvSpPr>
        <p:spPr>
          <a:xfrm>
            <a:off x="457200" y="4160520"/>
            <a:ext cx="8229600" cy="713232"/>
          </a:xfrm>
          <a:prstGeom prst="rect">
            <a:avLst/>
          </a:prstGeom>
          <a:noFill/>
          <a:ln/>
        </p:spPr>
        <p:txBody>
          <a:bodyPr wrap="square" rtlCol="0" anchor="ctr"/>
          <a:lstStyle/>
          <a:p>
            <a:pPr marL="0" indent="0">
              <a:buNone/>
            </a:pPr>
            <a:r>
              <a:rPr lang="en-US" sz="1200" b="1" dirty="0">
                <a:solidFill>
                  <a:srgbClr val="1A2E3B"/>
                </a:solidFill>
                <a:latin typeface="Calibri" pitchFamily="34" charset="0"/>
                <a:ea typeface="Calibri" pitchFamily="34" charset="-122"/>
                <a:cs typeface="Calibri" pitchFamily="34" charset="-120"/>
              </a:rPr>
              <a:t>Structural Deviations: </a:t>
            </a:r>
            <a:r>
              <a:rPr lang="en-US" sz="1200" dirty="0">
                <a:solidFill>
                  <a:srgbClr val="1A2E3B"/>
                </a:solidFill>
                <a:latin typeface="Calibri" pitchFamily="34" charset="0"/>
                <a:ea typeface="Calibri" pitchFamily="34" charset="-122"/>
                <a:cs typeface="Calibri" pitchFamily="34" charset="-120"/>
              </a:rPr>
              <a:t>Changes to RCC frame, additional floors — require fresh sanction + revised IOD.   </a:t>
            </a:r>
            <a:r>
              <a:rPr lang="en-US" sz="1200" b="1" dirty="0">
                <a:solidFill>
                  <a:srgbClr val="1A2E3B"/>
                </a:solidFill>
                <a:latin typeface="Calibri" pitchFamily="34" charset="0"/>
                <a:ea typeface="Calibri" pitchFamily="34" charset="-122"/>
                <a:cs typeface="Calibri" pitchFamily="34" charset="-120"/>
              </a:rPr>
              <a:t>Non-Structural: </a:t>
            </a:r>
            <a:r>
              <a:rPr lang="en-US" sz="1200" dirty="0">
                <a:solidFill>
                  <a:srgbClr val="1A2E3B"/>
                </a:solidFill>
                <a:latin typeface="Calibri" pitchFamily="34" charset="0"/>
                <a:ea typeface="Calibri" pitchFamily="34" charset="-122"/>
                <a:cs typeface="Calibri" pitchFamily="34" charset="-120"/>
              </a:rPr>
              <a:t>Internal partition changes — generally condoned. </a:t>
            </a:r>
            <a:endParaRPr lang="en-US" sz="1200" dirty="0"/>
          </a:p>
          <a:p>
            <a:pPr marL="0" indent="0">
              <a:buNone/>
            </a:pPr>
            <a:r>
              <a:rPr lang="en-US" sz="1200" b="1" dirty="0">
                <a:solidFill>
                  <a:srgbClr val="1A2E3B"/>
                </a:solidFill>
                <a:latin typeface="Calibri" pitchFamily="34" charset="0"/>
                <a:ea typeface="Calibri" pitchFamily="34" charset="-122"/>
                <a:cs typeface="Calibri" pitchFamily="34" charset="-120"/>
              </a:rPr>
              <a:t>For RERA: </a:t>
            </a:r>
            <a:r>
              <a:rPr lang="en-US" sz="1200" dirty="0">
                <a:solidFill>
                  <a:srgbClr val="1A2E3B"/>
                </a:solidFill>
                <a:latin typeface="Calibri" pitchFamily="34" charset="0"/>
                <a:ea typeface="Calibri" pitchFamily="34" charset="-122"/>
                <a:cs typeface="Calibri" pitchFamily="34" charset="-120"/>
              </a:rPr>
              <a:t>Any deviation &gt;3% of carpet area requires allottee consent (Section 14). CA auditing Form 5 must cross-check approved plan vs. actual.</a:t>
            </a:r>
            <a:endParaRPr lang="en-US" sz="12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9144000" cy="914400"/>
          </a:xfrm>
          <a:prstGeom prst="rect">
            <a:avLst/>
          </a:prstGeom>
          <a:solidFill>
            <a:srgbClr val="0D2137"/>
          </a:solidFill>
          <a:ln w="12700">
            <a:solidFill>
              <a:srgbClr val="0D2137"/>
            </a:solidFill>
            <a:prstDash val="solid"/>
          </a:ln>
        </p:spPr>
      </p:sp>
      <p:sp>
        <p:nvSpPr>
          <p:cNvPr id="3" name="Text 1"/>
          <p:cNvSpPr/>
          <p:nvPr/>
        </p:nvSpPr>
        <p:spPr>
          <a:xfrm>
            <a:off x="365760" y="0"/>
            <a:ext cx="8229600" cy="914400"/>
          </a:xfrm>
          <a:prstGeom prst="rect">
            <a:avLst/>
          </a:prstGeom>
          <a:noFill/>
          <a:ln/>
        </p:spPr>
        <p:txBody>
          <a:bodyPr wrap="square" rtlCol="0" anchor="ctr"/>
          <a:lstStyle/>
          <a:p>
            <a:pPr marL="0" indent="0">
              <a:buNone/>
            </a:pPr>
            <a:r>
              <a:rPr lang="en-US" sz="2300" b="1" dirty="0">
                <a:solidFill>
                  <a:srgbClr val="FFFFFF"/>
                </a:solidFill>
                <a:latin typeface="Cambria" pitchFamily="34" charset="0"/>
                <a:ea typeface="Cambria" pitchFamily="34" charset="-122"/>
                <a:cs typeface="Cambria" pitchFamily="34" charset="-120"/>
              </a:rPr>
              <a:t>Transferable Development Rights (TDR) — Accounting &amp; Tax</a:t>
            </a:r>
            <a:endParaRPr lang="en-US" sz="2300" dirty="0"/>
          </a:p>
        </p:txBody>
      </p:sp>
      <p:sp>
        <p:nvSpPr>
          <p:cNvPr id="4" name="Shape 2"/>
          <p:cNvSpPr/>
          <p:nvPr/>
        </p:nvSpPr>
        <p:spPr>
          <a:xfrm>
            <a:off x="274320" y="1005840"/>
            <a:ext cx="8595360" cy="960120"/>
          </a:xfrm>
          <a:prstGeom prst="roundRect">
            <a:avLst>
              <a:gd name="adj" fmla="val 7619"/>
            </a:avLst>
          </a:prstGeom>
          <a:solidFill>
            <a:srgbClr val="E8F4F5"/>
          </a:solidFill>
          <a:ln w="12700">
            <a:solidFill>
              <a:srgbClr val="0A7B83"/>
            </a:solidFill>
            <a:prstDash val="solid"/>
          </a:ln>
        </p:spPr>
      </p:sp>
      <p:sp>
        <p:nvSpPr>
          <p:cNvPr id="5" name="Text 3"/>
          <p:cNvSpPr/>
          <p:nvPr/>
        </p:nvSpPr>
        <p:spPr>
          <a:xfrm>
            <a:off x="457200" y="1051560"/>
            <a:ext cx="1828800" cy="320040"/>
          </a:xfrm>
          <a:prstGeom prst="rect">
            <a:avLst/>
          </a:prstGeom>
          <a:noFill/>
          <a:ln/>
        </p:spPr>
        <p:txBody>
          <a:bodyPr wrap="square" rtlCol="0" anchor="ctr"/>
          <a:lstStyle/>
          <a:p>
            <a:pPr marL="0" indent="0">
              <a:buNone/>
            </a:pPr>
            <a:r>
              <a:rPr lang="en-US" sz="1300" b="1" dirty="0">
                <a:solidFill>
                  <a:srgbClr val="0A7B83"/>
                </a:solidFill>
                <a:latin typeface="Cambria" pitchFamily="34" charset="0"/>
                <a:ea typeface="Cambria" pitchFamily="34" charset="-122"/>
                <a:cs typeface="Cambria" pitchFamily="34" charset="-120"/>
              </a:rPr>
              <a:t>What is TDR?</a:t>
            </a:r>
            <a:endParaRPr lang="en-US" sz="1300" dirty="0"/>
          </a:p>
        </p:txBody>
      </p:sp>
      <p:sp>
        <p:nvSpPr>
          <p:cNvPr id="6" name="Text 4"/>
          <p:cNvSpPr/>
          <p:nvPr/>
        </p:nvSpPr>
        <p:spPr>
          <a:xfrm>
            <a:off x="457200" y="1389888"/>
            <a:ext cx="8229600" cy="502920"/>
          </a:xfrm>
          <a:prstGeom prst="rect">
            <a:avLst/>
          </a:prstGeom>
          <a:noFill/>
          <a:ln/>
        </p:spPr>
        <p:txBody>
          <a:bodyPr wrap="square" rtlCol="0" anchor="ctr"/>
          <a:lstStyle/>
          <a:p>
            <a:pPr marL="0" indent="0">
              <a:buNone/>
            </a:pPr>
            <a:r>
              <a:rPr lang="en-US" sz="1200" dirty="0">
                <a:solidFill>
                  <a:srgbClr val="1A2E3B"/>
                </a:solidFill>
                <a:latin typeface="Calibri" pitchFamily="34" charset="0"/>
                <a:ea typeface="Calibri" pitchFamily="34" charset="-122"/>
                <a:cs typeface="Calibri" pitchFamily="34" charset="-120"/>
              </a:rPr>
              <a:t>TDR is a certificate issued by the Planning Authority when land is surrendered/acquired for public purposes (road widening, DP reservations). The land owner receives a DRC (Development Rights Certificate) allowing equivalent FSI to be used on other land within the same zone or adjoining zones. TDR is freely tradeable in the market.</a:t>
            </a:r>
            <a:endParaRPr lang="en-US" sz="1200" dirty="0"/>
          </a:p>
        </p:txBody>
      </p:sp>
      <p:sp>
        <p:nvSpPr>
          <p:cNvPr id="7" name="Shape 5"/>
          <p:cNvSpPr/>
          <p:nvPr/>
        </p:nvSpPr>
        <p:spPr>
          <a:xfrm>
            <a:off x="274320" y="2084832"/>
            <a:ext cx="2834640" cy="2926080"/>
          </a:xfrm>
          <a:prstGeom prst="roundRect">
            <a:avLst>
              <a:gd name="adj" fmla="val 2581"/>
            </a:avLst>
          </a:prstGeom>
          <a:solidFill>
            <a:srgbClr val="F0F7F8"/>
          </a:solidFill>
          <a:ln w="12700">
            <a:solidFill>
              <a:srgbClr val="D0E4E6"/>
            </a:solidFill>
            <a:prstDash val="solid"/>
          </a:ln>
          <a:effectLst>
            <a:outerShdw blurRad="101600" dist="38100" dir="2700000" algn="bl" rotWithShape="0">
              <a:srgbClr val="000000">
                <a:alpha val="12000"/>
              </a:srgbClr>
            </a:outerShdw>
          </a:effectLst>
        </p:spPr>
      </p:sp>
      <p:sp>
        <p:nvSpPr>
          <p:cNvPr id="8" name="Shape 6"/>
          <p:cNvSpPr/>
          <p:nvPr/>
        </p:nvSpPr>
        <p:spPr>
          <a:xfrm>
            <a:off x="274320" y="2084832"/>
            <a:ext cx="2834640" cy="457200"/>
          </a:xfrm>
          <a:prstGeom prst="roundRect">
            <a:avLst>
              <a:gd name="adj" fmla="val 16000"/>
            </a:avLst>
          </a:prstGeom>
          <a:solidFill>
            <a:srgbClr val="0D2137"/>
          </a:solidFill>
          <a:ln w="12700">
            <a:solidFill>
              <a:srgbClr val="0D2137"/>
            </a:solidFill>
            <a:prstDash val="solid"/>
          </a:ln>
        </p:spPr>
      </p:sp>
      <p:sp>
        <p:nvSpPr>
          <p:cNvPr id="9" name="Text 7"/>
          <p:cNvSpPr/>
          <p:nvPr/>
        </p:nvSpPr>
        <p:spPr>
          <a:xfrm>
            <a:off x="365760" y="2103120"/>
            <a:ext cx="2651760" cy="402336"/>
          </a:xfrm>
          <a:prstGeom prst="rect">
            <a:avLst/>
          </a:prstGeom>
          <a:noFill/>
          <a:ln/>
        </p:spPr>
        <p:txBody>
          <a:bodyPr wrap="square" rtlCol="0" anchor="ctr"/>
          <a:lstStyle/>
          <a:p>
            <a:pPr marL="0" indent="0">
              <a:buNone/>
            </a:pPr>
            <a:r>
              <a:rPr lang="en-US" sz="1300" b="1" dirty="0">
                <a:solidFill>
                  <a:srgbClr val="FFFFFF"/>
                </a:solidFill>
                <a:latin typeface="Cambria" pitchFamily="34" charset="0"/>
                <a:ea typeface="Cambria" pitchFamily="34" charset="-122"/>
                <a:cs typeface="Cambria" pitchFamily="34" charset="-120"/>
              </a:rPr>
              <a:t>Types of TDR</a:t>
            </a:r>
            <a:endParaRPr lang="en-US" sz="1300" dirty="0"/>
          </a:p>
        </p:txBody>
      </p:sp>
      <p:sp>
        <p:nvSpPr>
          <p:cNvPr id="10" name="Text 8"/>
          <p:cNvSpPr/>
          <p:nvPr/>
        </p:nvSpPr>
        <p:spPr>
          <a:xfrm>
            <a:off x="411480" y="2633472"/>
            <a:ext cx="2606040" cy="411480"/>
          </a:xfrm>
          <a:prstGeom prst="rect">
            <a:avLst/>
          </a:prstGeom>
          <a:noFill/>
          <a:ln/>
        </p:spPr>
        <p:txBody>
          <a:bodyPr wrap="square" rtlCol="0" anchor="t"/>
          <a:lstStyle/>
          <a:p>
            <a:pPr marL="0" indent="0">
              <a:buNone/>
            </a:pPr>
            <a:r>
              <a:rPr lang="en-US" sz="1100" dirty="0">
                <a:solidFill>
                  <a:srgbClr val="1A2E3B"/>
                </a:solidFill>
                <a:latin typeface="Calibri" pitchFamily="34" charset="0"/>
                <a:ea typeface="Calibri" pitchFamily="34" charset="-122"/>
                <a:cs typeface="Calibri" pitchFamily="34" charset="-120"/>
              </a:rPr>
              <a:t>▸  Road/Slum TDR — surrendered DP reservation land</a:t>
            </a:r>
            <a:endParaRPr lang="en-US" sz="1100" dirty="0"/>
          </a:p>
        </p:txBody>
      </p:sp>
      <p:sp>
        <p:nvSpPr>
          <p:cNvPr id="11" name="Text 9"/>
          <p:cNvSpPr/>
          <p:nvPr/>
        </p:nvSpPr>
        <p:spPr>
          <a:xfrm>
            <a:off x="411480" y="3072384"/>
            <a:ext cx="2606040" cy="411480"/>
          </a:xfrm>
          <a:prstGeom prst="rect">
            <a:avLst/>
          </a:prstGeom>
          <a:noFill/>
          <a:ln/>
        </p:spPr>
        <p:txBody>
          <a:bodyPr wrap="square" rtlCol="0" anchor="t"/>
          <a:lstStyle/>
          <a:p>
            <a:pPr marL="0" indent="0">
              <a:buNone/>
            </a:pPr>
            <a:r>
              <a:rPr lang="en-US" sz="1100" dirty="0">
                <a:solidFill>
                  <a:srgbClr val="1A2E3B"/>
                </a:solidFill>
                <a:latin typeface="Calibri" pitchFamily="34" charset="0"/>
                <a:ea typeface="Calibri" pitchFamily="34" charset="-122"/>
                <a:cs typeface="Calibri" pitchFamily="34" charset="-120"/>
              </a:rPr>
              <a:t>▸  Heritage TDR — heritage building preservation</a:t>
            </a:r>
            <a:endParaRPr lang="en-US" sz="1100" dirty="0"/>
          </a:p>
        </p:txBody>
      </p:sp>
      <p:sp>
        <p:nvSpPr>
          <p:cNvPr id="12" name="Text 10"/>
          <p:cNvSpPr/>
          <p:nvPr/>
        </p:nvSpPr>
        <p:spPr>
          <a:xfrm>
            <a:off x="411480" y="3511296"/>
            <a:ext cx="2606040" cy="411480"/>
          </a:xfrm>
          <a:prstGeom prst="rect">
            <a:avLst/>
          </a:prstGeom>
          <a:noFill/>
          <a:ln/>
        </p:spPr>
        <p:txBody>
          <a:bodyPr wrap="square" rtlCol="0" anchor="t"/>
          <a:lstStyle/>
          <a:p>
            <a:pPr marL="0" indent="0">
              <a:buNone/>
            </a:pPr>
            <a:r>
              <a:rPr lang="en-US" sz="1100" dirty="0">
                <a:solidFill>
                  <a:srgbClr val="1A2E3B"/>
                </a:solidFill>
                <a:latin typeface="Calibri" pitchFamily="34" charset="0"/>
                <a:ea typeface="Calibri" pitchFamily="34" charset="-122"/>
                <a:cs typeface="Calibri" pitchFamily="34" charset="-120"/>
              </a:rPr>
              <a:t>▸  Slum Rehabilitation TDR — SRA projects</a:t>
            </a:r>
            <a:endParaRPr lang="en-US" sz="1100" dirty="0"/>
          </a:p>
        </p:txBody>
      </p:sp>
      <p:sp>
        <p:nvSpPr>
          <p:cNvPr id="13" name="Text 11"/>
          <p:cNvSpPr/>
          <p:nvPr/>
        </p:nvSpPr>
        <p:spPr>
          <a:xfrm>
            <a:off x="411480" y="3950208"/>
            <a:ext cx="2606040" cy="411480"/>
          </a:xfrm>
          <a:prstGeom prst="rect">
            <a:avLst/>
          </a:prstGeom>
          <a:noFill/>
          <a:ln/>
        </p:spPr>
        <p:txBody>
          <a:bodyPr wrap="square" rtlCol="0" anchor="t"/>
          <a:lstStyle/>
          <a:p>
            <a:pPr marL="0" indent="0">
              <a:buNone/>
            </a:pPr>
            <a:r>
              <a:rPr lang="en-US" sz="1100" dirty="0">
                <a:solidFill>
                  <a:srgbClr val="1A2E3B"/>
                </a:solidFill>
                <a:latin typeface="Calibri" pitchFamily="34" charset="0"/>
                <a:ea typeface="Calibri" pitchFamily="34" charset="-122"/>
                <a:cs typeface="Calibri" pitchFamily="34" charset="-120"/>
              </a:rPr>
              <a:t>▸  Amenity TDR — amenity spaces for ULB</a:t>
            </a:r>
            <a:endParaRPr lang="en-US" sz="1100" dirty="0"/>
          </a:p>
        </p:txBody>
      </p:sp>
      <p:sp>
        <p:nvSpPr>
          <p:cNvPr id="14" name="Text 12"/>
          <p:cNvSpPr/>
          <p:nvPr/>
        </p:nvSpPr>
        <p:spPr>
          <a:xfrm>
            <a:off x="411480" y="4389120"/>
            <a:ext cx="2606040" cy="411480"/>
          </a:xfrm>
          <a:prstGeom prst="rect">
            <a:avLst/>
          </a:prstGeom>
          <a:noFill/>
          <a:ln/>
        </p:spPr>
        <p:txBody>
          <a:bodyPr wrap="square" rtlCol="0" anchor="t"/>
          <a:lstStyle/>
          <a:p>
            <a:pPr marL="0" indent="0">
              <a:buNone/>
            </a:pPr>
            <a:r>
              <a:rPr lang="en-US" sz="1100" dirty="0">
                <a:solidFill>
                  <a:srgbClr val="1A2E3B"/>
                </a:solidFill>
                <a:latin typeface="Calibri" pitchFamily="34" charset="0"/>
                <a:ea typeface="Calibri" pitchFamily="34" charset="-122"/>
                <a:cs typeface="Calibri" pitchFamily="34" charset="-120"/>
              </a:rPr>
              <a:t>▸  In-situ FSI — used on same plot (special cases)</a:t>
            </a:r>
            <a:endParaRPr lang="en-US" sz="1100" dirty="0"/>
          </a:p>
        </p:txBody>
      </p:sp>
      <p:sp>
        <p:nvSpPr>
          <p:cNvPr id="15" name="Shape 13"/>
          <p:cNvSpPr/>
          <p:nvPr/>
        </p:nvSpPr>
        <p:spPr>
          <a:xfrm>
            <a:off x="3218688" y="2084832"/>
            <a:ext cx="2834640" cy="2926080"/>
          </a:xfrm>
          <a:prstGeom prst="roundRect">
            <a:avLst>
              <a:gd name="adj" fmla="val 2581"/>
            </a:avLst>
          </a:prstGeom>
          <a:solidFill>
            <a:srgbClr val="F0F7F8"/>
          </a:solidFill>
          <a:ln w="12700">
            <a:solidFill>
              <a:srgbClr val="D0E4E6"/>
            </a:solidFill>
            <a:prstDash val="solid"/>
          </a:ln>
          <a:effectLst>
            <a:outerShdw blurRad="101600" dist="38100" dir="2700000" algn="bl" rotWithShape="0">
              <a:srgbClr val="000000">
                <a:alpha val="12000"/>
              </a:srgbClr>
            </a:outerShdw>
          </a:effectLst>
        </p:spPr>
      </p:sp>
      <p:sp>
        <p:nvSpPr>
          <p:cNvPr id="16" name="Shape 14"/>
          <p:cNvSpPr/>
          <p:nvPr/>
        </p:nvSpPr>
        <p:spPr>
          <a:xfrm>
            <a:off x="3218688" y="2084832"/>
            <a:ext cx="2834640" cy="457200"/>
          </a:xfrm>
          <a:prstGeom prst="roundRect">
            <a:avLst>
              <a:gd name="adj" fmla="val 16000"/>
            </a:avLst>
          </a:prstGeom>
          <a:solidFill>
            <a:srgbClr val="0A7B83"/>
          </a:solidFill>
          <a:ln w="12700">
            <a:solidFill>
              <a:srgbClr val="0A7B83"/>
            </a:solidFill>
            <a:prstDash val="solid"/>
          </a:ln>
        </p:spPr>
      </p:sp>
      <p:sp>
        <p:nvSpPr>
          <p:cNvPr id="17" name="Text 15"/>
          <p:cNvSpPr/>
          <p:nvPr/>
        </p:nvSpPr>
        <p:spPr>
          <a:xfrm>
            <a:off x="3310128" y="2103120"/>
            <a:ext cx="2651760" cy="402336"/>
          </a:xfrm>
          <a:prstGeom prst="rect">
            <a:avLst/>
          </a:prstGeom>
          <a:noFill/>
          <a:ln/>
        </p:spPr>
        <p:txBody>
          <a:bodyPr wrap="square" rtlCol="0" anchor="ctr"/>
          <a:lstStyle/>
          <a:p>
            <a:pPr marL="0" indent="0">
              <a:buNone/>
            </a:pPr>
            <a:r>
              <a:rPr lang="en-US" sz="1300" b="1" dirty="0">
                <a:solidFill>
                  <a:srgbClr val="FFFFFF"/>
                </a:solidFill>
                <a:latin typeface="Cambria" pitchFamily="34" charset="0"/>
                <a:ea typeface="Cambria" pitchFamily="34" charset="-122"/>
                <a:cs typeface="Cambria" pitchFamily="34" charset="-120"/>
              </a:rPr>
              <a:t>Accounting Treatment</a:t>
            </a:r>
            <a:endParaRPr lang="en-US" sz="1300" dirty="0"/>
          </a:p>
        </p:txBody>
      </p:sp>
      <p:sp>
        <p:nvSpPr>
          <p:cNvPr id="18" name="Text 16"/>
          <p:cNvSpPr/>
          <p:nvPr/>
        </p:nvSpPr>
        <p:spPr>
          <a:xfrm>
            <a:off x="3355848" y="2633472"/>
            <a:ext cx="2606040" cy="411480"/>
          </a:xfrm>
          <a:prstGeom prst="rect">
            <a:avLst/>
          </a:prstGeom>
          <a:noFill/>
          <a:ln/>
        </p:spPr>
        <p:txBody>
          <a:bodyPr wrap="square" rtlCol="0" anchor="t"/>
          <a:lstStyle/>
          <a:p>
            <a:pPr marL="0" indent="0">
              <a:buNone/>
            </a:pPr>
            <a:r>
              <a:rPr lang="en-US" sz="1100" dirty="0">
                <a:solidFill>
                  <a:srgbClr val="1A2E3B"/>
                </a:solidFill>
                <a:latin typeface="Calibri" pitchFamily="34" charset="0"/>
                <a:ea typeface="Calibri" pitchFamily="34" charset="-122"/>
                <a:cs typeface="Calibri" pitchFamily="34" charset="-120"/>
              </a:rPr>
              <a:t>▸  TDR acquired: Intangible Asset (Ind AS 38)</a:t>
            </a:r>
            <a:endParaRPr lang="en-US" sz="1100" dirty="0"/>
          </a:p>
        </p:txBody>
      </p:sp>
      <p:sp>
        <p:nvSpPr>
          <p:cNvPr id="19" name="Text 17"/>
          <p:cNvSpPr/>
          <p:nvPr/>
        </p:nvSpPr>
        <p:spPr>
          <a:xfrm>
            <a:off x="3355848" y="3072384"/>
            <a:ext cx="2606040" cy="411480"/>
          </a:xfrm>
          <a:prstGeom prst="rect">
            <a:avLst/>
          </a:prstGeom>
          <a:noFill/>
          <a:ln/>
        </p:spPr>
        <p:txBody>
          <a:bodyPr wrap="square" rtlCol="0" anchor="t"/>
          <a:lstStyle/>
          <a:p>
            <a:pPr marL="0" indent="0">
              <a:buNone/>
            </a:pPr>
            <a:r>
              <a:rPr lang="en-US" sz="1100" dirty="0">
                <a:solidFill>
                  <a:srgbClr val="1A2E3B"/>
                </a:solidFill>
                <a:latin typeface="Calibri" pitchFamily="34" charset="0"/>
                <a:ea typeface="Calibri" pitchFamily="34" charset="-122"/>
                <a:cs typeface="Calibri" pitchFamily="34" charset="-120"/>
              </a:rPr>
              <a:t>▸  Carried at cost less impairment</a:t>
            </a:r>
            <a:endParaRPr lang="en-US" sz="1100" dirty="0"/>
          </a:p>
        </p:txBody>
      </p:sp>
      <p:sp>
        <p:nvSpPr>
          <p:cNvPr id="20" name="Text 18"/>
          <p:cNvSpPr/>
          <p:nvPr/>
        </p:nvSpPr>
        <p:spPr>
          <a:xfrm>
            <a:off x="3355848" y="3511296"/>
            <a:ext cx="2606040" cy="411480"/>
          </a:xfrm>
          <a:prstGeom prst="rect">
            <a:avLst/>
          </a:prstGeom>
          <a:noFill/>
          <a:ln/>
        </p:spPr>
        <p:txBody>
          <a:bodyPr wrap="square" rtlCol="0" anchor="t"/>
          <a:lstStyle/>
          <a:p>
            <a:pPr marL="0" indent="0">
              <a:buNone/>
            </a:pPr>
            <a:r>
              <a:rPr lang="en-US" sz="1100" dirty="0">
                <a:solidFill>
                  <a:srgbClr val="1A2E3B"/>
                </a:solidFill>
                <a:latin typeface="Calibri" pitchFamily="34" charset="0"/>
                <a:ea typeface="Calibri" pitchFamily="34" charset="-122"/>
                <a:cs typeface="Calibri" pitchFamily="34" charset="-120"/>
              </a:rPr>
              <a:t>▸  On utilisation: transferred to WIP/Project Cost</a:t>
            </a:r>
            <a:endParaRPr lang="en-US" sz="1100" dirty="0"/>
          </a:p>
        </p:txBody>
      </p:sp>
      <p:sp>
        <p:nvSpPr>
          <p:cNvPr id="21" name="Text 19"/>
          <p:cNvSpPr/>
          <p:nvPr/>
        </p:nvSpPr>
        <p:spPr>
          <a:xfrm>
            <a:off x="3355848" y="3950208"/>
            <a:ext cx="2606040" cy="411480"/>
          </a:xfrm>
          <a:prstGeom prst="rect">
            <a:avLst/>
          </a:prstGeom>
          <a:noFill/>
          <a:ln/>
        </p:spPr>
        <p:txBody>
          <a:bodyPr wrap="square" rtlCol="0" anchor="t"/>
          <a:lstStyle/>
          <a:p>
            <a:pPr marL="0" indent="0">
              <a:buNone/>
            </a:pPr>
            <a:r>
              <a:rPr lang="en-US" sz="1100" dirty="0">
                <a:solidFill>
                  <a:srgbClr val="1A2E3B"/>
                </a:solidFill>
                <a:latin typeface="Calibri" pitchFamily="34" charset="0"/>
                <a:ea typeface="Calibri" pitchFamily="34" charset="-122"/>
                <a:cs typeface="Calibri" pitchFamily="34" charset="-120"/>
              </a:rPr>
              <a:t>▸  DRC held for sale: Inventory (Ind AS 2)</a:t>
            </a:r>
            <a:endParaRPr lang="en-US" sz="1100" dirty="0"/>
          </a:p>
        </p:txBody>
      </p:sp>
      <p:sp>
        <p:nvSpPr>
          <p:cNvPr id="22" name="Text 20"/>
          <p:cNvSpPr/>
          <p:nvPr/>
        </p:nvSpPr>
        <p:spPr>
          <a:xfrm>
            <a:off x="3355848" y="4389120"/>
            <a:ext cx="2606040" cy="411480"/>
          </a:xfrm>
          <a:prstGeom prst="rect">
            <a:avLst/>
          </a:prstGeom>
          <a:noFill/>
          <a:ln/>
        </p:spPr>
        <p:txBody>
          <a:bodyPr wrap="square" rtlCol="0" anchor="t"/>
          <a:lstStyle/>
          <a:p>
            <a:pPr marL="0" indent="0">
              <a:buNone/>
            </a:pPr>
            <a:r>
              <a:rPr lang="en-US" sz="1100" dirty="0">
                <a:solidFill>
                  <a:srgbClr val="1A2E3B"/>
                </a:solidFill>
                <a:latin typeface="Calibri" pitchFamily="34" charset="0"/>
                <a:ea typeface="Calibri" pitchFamily="34" charset="-122"/>
                <a:cs typeface="Calibri" pitchFamily="34" charset="-120"/>
              </a:rPr>
              <a:t>▸  Disclosure required: quantum of TDR held &amp; used</a:t>
            </a:r>
            <a:endParaRPr lang="en-US" sz="1100" dirty="0"/>
          </a:p>
        </p:txBody>
      </p:sp>
      <p:sp>
        <p:nvSpPr>
          <p:cNvPr id="23" name="Shape 21"/>
          <p:cNvSpPr/>
          <p:nvPr/>
        </p:nvSpPr>
        <p:spPr>
          <a:xfrm>
            <a:off x="6163056" y="2084832"/>
            <a:ext cx="2834640" cy="2926080"/>
          </a:xfrm>
          <a:prstGeom prst="roundRect">
            <a:avLst>
              <a:gd name="adj" fmla="val 2581"/>
            </a:avLst>
          </a:prstGeom>
          <a:solidFill>
            <a:srgbClr val="F0F7F8"/>
          </a:solidFill>
          <a:ln w="12700">
            <a:solidFill>
              <a:srgbClr val="D0E4E6"/>
            </a:solidFill>
            <a:prstDash val="solid"/>
          </a:ln>
          <a:effectLst>
            <a:outerShdw blurRad="101600" dist="38100" dir="2700000" algn="bl" rotWithShape="0">
              <a:srgbClr val="000000">
                <a:alpha val="12000"/>
              </a:srgbClr>
            </a:outerShdw>
          </a:effectLst>
        </p:spPr>
      </p:sp>
      <p:sp>
        <p:nvSpPr>
          <p:cNvPr id="24" name="Shape 22"/>
          <p:cNvSpPr/>
          <p:nvPr/>
        </p:nvSpPr>
        <p:spPr>
          <a:xfrm>
            <a:off x="6163056" y="2084832"/>
            <a:ext cx="2834640" cy="457200"/>
          </a:xfrm>
          <a:prstGeom prst="roundRect">
            <a:avLst>
              <a:gd name="adj" fmla="val 16000"/>
            </a:avLst>
          </a:prstGeom>
          <a:solidFill>
            <a:srgbClr val="1A6B5C"/>
          </a:solidFill>
          <a:ln w="12700">
            <a:solidFill>
              <a:srgbClr val="1A6B5C"/>
            </a:solidFill>
            <a:prstDash val="solid"/>
          </a:ln>
        </p:spPr>
      </p:sp>
      <p:sp>
        <p:nvSpPr>
          <p:cNvPr id="25" name="Text 23"/>
          <p:cNvSpPr/>
          <p:nvPr/>
        </p:nvSpPr>
        <p:spPr>
          <a:xfrm>
            <a:off x="6254496" y="2103120"/>
            <a:ext cx="2651760" cy="402336"/>
          </a:xfrm>
          <a:prstGeom prst="rect">
            <a:avLst/>
          </a:prstGeom>
          <a:noFill/>
          <a:ln/>
        </p:spPr>
        <p:txBody>
          <a:bodyPr wrap="square" rtlCol="0" anchor="ctr"/>
          <a:lstStyle/>
          <a:p>
            <a:pPr marL="0" indent="0">
              <a:buNone/>
            </a:pPr>
            <a:r>
              <a:rPr lang="en-US" sz="1300" b="1" dirty="0">
                <a:solidFill>
                  <a:srgbClr val="FFFFFF"/>
                </a:solidFill>
                <a:latin typeface="Cambria" pitchFamily="34" charset="0"/>
                <a:ea typeface="Cambria" pitchFamily="34" charset="-122"/>
                <a:cs typeface="Cambria" pitchFamily="34" charset="-120"/>
              </a:rPr>
              <a:t>Tax Implications</a:t>
            </a:r>
            <a:endParaRPr lang="en-US" sz="1300" dirty="0"/>
          </a:p>
        </p:txBody>
      </p:sp>
      <p:sp>
        <p:nvSpPr>
          <p:cNvPr id="26" name="Text 24"/>
          <p:cNvSpPr/>
          <p:nvPr/>
        </p:nvSpPr>
        <p:spPr>
          <a:xfrm>
            <a:off x="6300216" y="2633472"/>
            <a:ext cx="2606040" cy="411480"/>
          </a:xfrm>
          <a:prstGeom prst="rect">
            <a:avLst/>
          </a:prstGeom>
          <a:noFill/>
          <a:ln/>
        </p:spPr>
        <p:txBody>
          <a:bodyPr wrap="square" rtlCol="0" anchor="t"/>
          <a:lstStyle/>
          <a:p>
            <a:pPr marL="0" indent="0">
              <a:buNone/>
            </a:pPr>
            <a:r>
              <a:rPr lang="en-US" sz="1100" dirty="0">
                <a:solidFill>
                  <a:srgbClr val="1A2E3B"/>
                </a:solidFill>
                <a:latin typeface="Calibri" pitchFamily="34" charset="0"/>
                <a:ea typeface="Calibri" pitchFamily="34" charset="-122"/>
                <a:cs typeface="Calibri" pitchFamily="34" charset="-120"/>
              </a:rPr>
              <a:t>▸  Sale of DRC: Capital Gains (LTCG/STCG)</a:t>
            </a:r>
            <a:endParaRPr lang="en-US" sz="1100" dirty="0"/>
          </a:p>
        </p:txBody>
      </p:sp>
      <p:sp>
        <p:nvSpPr>
          <p:cNvPr id="27" name="Text 25"/>
          <p:cNvSpPr/>
          <p:nvPr/>
        </p:nvSpPr>
        <p:spPr>
          <a:xfrm>
            <a:off x="6300216" y="3072384"/>
            <a:ext cx="2606040" cy="411480"/>
          </a:xfrm>
          <a:prstGeom prst="rect">
            <a:avLst/>
          </a:prstGeom>
          <a:noFill/>
          <a:ln/>
        </p:spPr>
        <p:txBody>
          <a:bodyPr wrap="square" rtlCol="0" anchor="t"/>
          <a:lstStyle/>
          <a:p>
            <a:pPr marL="0" indent="0">
              <a:buNone/>
            </a:pPr>
            <a:r>
              <a:rPr lang="en-US" sz="1100" dirty="0">
                <a:solidFill>
                  <a:srgbClr val="1A2E3B"/>
                </a:solidFill>
                <a:latin typeface="Calibri" pitchFamily="34" charset="0"/>
                <a:ea typeface="Calibri" pitchFamily="34" charset="-122"/>
                <a:cs typeface="Calibri" pitchFamily="34" charset="-120"/>
              </a:rPr>
              <a:t>▸  Indexation benefit if held &gt;24 months (from FY 2024-25)</a:t>
            </a:r>
            <a:endParaRPr lang="en-US" sz="1100" dirty="0"/>
          </a:p>
        </p:txBody>
      </p:sp>
      <p:sp>
        <p:nvSpPr>
          <p:cNvPr id="28" name="Text 26"/>
          <p:cNvSpPr/>
          <p:nvPr/>
        </p:nvSpPr>
        <p:spPr>
          <a:xfrm>
            <a:off x="6300216" y="3511296"/>
            <a:ext cx="2606040" cy="411480"/>
          </a:xfrm>
          <a:prstGeom prst="rect">
            <a:avLst/>
          </a:prstGeom>
          <a:noFill/>
          <a:ln/>
        </p:spPr>
        <p:txBody>
          <a:bodyPr wrap="square" rtlCol="0" anchor="t"/>
          <a:lstStyle/>
          <a:p>
            <a:pPr marL="0" indent="0">
              <a:buNone/>
            </a:pPr>
            <a:r>
              <a:rPr lang="en-US" sz="1100" dirty="0">
                <a:solidFill>
                  <a:srgbClr val="1A2E3B"/>
                </a:solidFill>
                <a:latin typeface="Calibri" pitchFamily="34" charset="0"/>
                <a:ea typeface="Calibri" pitchFamily="34" charset="-122"/>
                <a:cs typeface="Calibri" pitchFamily="34" charset="-120"/>
              </a:rPr>
              <a:t>▸  GST: 18% on DRC sale (SAC 9972 / 9983)</a:t>
            </a:r>
            <a:endParaRPr lang="en-US" sz="1100" dirty="0"/>
          </a:p>
        </p:txBody>
      </p:sp>
      <p:sp>
        <p:nvSpPr>
          <p:cNvPr id="29" name="Text 27"/>
          <p:cNvSpPr/>
          <p:nvPr/>
        </p:nvSpPr>
        <p:spPr>
          <a:xfrm>
            <a:off x="6300216" y="3950208"/>
            <a:ext cx="2606040" cy="411480"/>
          </a:xfrm>
          <a:prstGeom prst="rect">
            <a:avLst/>
          </a:prstGeom>
          <a:noFill/>
          <a:ln/>
        </p:spPr>
        <p:txBody>
          <a:bodyPr wrap="square" rtlCol="0" anchor="t"/>
          <a:lstStyle/>
          <a:p>
            <a:pPr marL="0" indent="0">
              <a:buNone/>
            </a:pPr>
            <a:r>
              <a:rPr lang="en-US" sz="1100" dirty="0">
                <a:solidFill>
                  <a:srgbClr val="1A2E3B"/>
                </a:solidFill>
                <a:latin typeface="Calibri" pitchFamily="34" charset="0"/>
                <a:ea typeface="Calibri" pitchFamily="34" charset="-122"/>
                <a:cs typeface="Calibri" pitchFamily="34" charset="-120"/>
              </a:rPr>
              <a:t>▸  For developers: Deductible as project cost</a:t>
            </a:r>
            <a:endParaRPr lang="en-US" sz="1100" dirty="0"/>
          </a:p>
        </p:txBody>
      </p:sp>
      <p:sp>
        <p:nvSpPr>
          <p:cNvPr id="30" name="Text 28"/>
          <p:cNvSpPr/>
          <p:nvPr/>
        </p:nvSpPr>
        <p:spPr>
          <a:xfrm>
            <a:off x="6300216" y="4389120"/>
            <a:ext cx="2606040" cy="411480"/>
          </a:xfrm>
          <a:prstGeom prst="rect">
            <a:avLst/>
          </a:prstGeom>
          <a:noFill/>
          <a:ln/>
        </p:spPr>
        <p:txBody>
          <a:bodyPr wrap="square" rtlCol="0" anchor="t"/>
          <a:lstStyle/>
          <a:p>
            <a:pPr marL="0" indent="0">
              <a:buNone/>
            </a:pPr>
            <a:r>
              <a:rPr lang="en-US" sz="1100" dirty="0">
                <a:solidFill>
                  <a:srgbClr val="1A2E3B"/>
                </a:solidFill>
                <a:latin typeface="Calibri" pitchFamily="34" charset="0"/>
                <a:ea typeface="Calibri" pitchFamily="34" charset="-122"/>
                <a:cs typeface="Calibri" pitchFamily="34" charset="-120"/>
              </a:rPr>
              <a:t>▸  Section 56(2)(x): Gift of TDR — FMV taxation</a:t>
            </a:r>
            <a:endParaRPr lang="en-US" sz="11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0F7F8"/>
        </a:solidFill>
        <a:effectLst/>
      </p:bgPr>
    </p:bg>
    <p:spTree>
      <p:nvGrpSpPr>
        <p:cNvPr id="1" name=""/>
        <p:cNvGrpSpPr/>
        <p:nvPr/>
      </p:nvGrpSpPr>
      <p:grpSpPr>
        <a:xfrm>
          <a:off x="0" y="0"/>
          <a:ext cx="0" cy="0"/>
          <a:chOff x="0" y="0"/>
          <a:chExt cx="0" cy="0"/>
        </a:xfrm>
      </p:grpSpPr>
      <p:sp>
        <p:nvSpPr>
          <p:cNvPr id="2" name="Shape 0"/>
          <p:cNvSpPr/>
          <p:nvPr/>
        </p:nvSpPr>
        <p:spPr>
          <a:xfrm>
            <a:off x="0" y="0"/>
            <a:ext cx="9144000" cy="914400"/>
          </a:xfrm>
          <a:prstGeom prst="rect">
            <a:avLst/>
          </a:prstGeom>
          <a:solidFill>
            <a:srgbClr val="0A7B83"/>
          </a:solidFill>
          <a:ln w="12700">
            <a:solidFill>
              <a:srgbClr val="0A7B83"/>
            </a:solidFill>
            <a:prstDash val="solid"/>
          </a:ln>
        </p:spPr>
      </p:sp>
      <p:sp>
        <p:nvSpPr>
          <p:cNvPr id="3" name="Text 1"/>
          <p:cNvSpPr/>
          <p:nvPr/>
        </p:nvSpPr>
        <p:spPr>
          <a:xfrm>
            <a:off x="365760" y="0"/>
            <a:ext cx="8229600" cy="914400"/>
          </a:xfrm>
          <a:prstGeom prst="rect">
            <a:avLst/>
          </a:prstGeom>
          <a:noFill/>
          <a:ln/>
        </p:spPr>
        <p:txBody>
          <a:bodyPr wrap="square" rtlCol="0" anchor="ctr"/>
          <a:lstStyle/>
          <a:p>
            <a:pPr marL="0" indent="0">
              <a:buNone/>
            </a:pPr>
            <a:r>
              <a:rPr lang="en-US" sz="2200" b="1" dirty="0">
                <a:solidFill>
                  <a:srgbClr val="FFFFFF"/>
                </a:solidFill>
                <a:latin typeface="Cambria" pitchFamily="34" charset="0"/>
                <a:ea typeface="Cambria" pitchFamily="34" charset="-122"/>
                <a:cs typeface="Cambria" pitchFamily="34" charset="-120"/>
              </a:rPr>
              <a:t>Regularisation of Deviations: Procedures &amp; Legal Consequences</a:t>
            </a:r>
            <a:endParaRPr lang="en-US" sz="2200" dirty="0"/>
          </a:p>
        </p:txBody>
      </p:sp>
      <p:sp>
        <p:nvSpPr>
          <p:cNvPr id="4" name="Text 2"/>
          <p:cNvSpPr/>
          <p:nvPr/>
        </p:nvSpPr>
        <p:spPr>
          <a:xfrm>
            <a:off x="274320" y="1005840"/>
            <a:ext cx="4114800" cy="365760"/>
          </a:xfrm>
          <a:prstGeom prst="rect">
            <a:avLst/>
          </a:prstGeom>
          <a:noFill/>
          <a:ln/>
        </p:spPr>
        <p:txBody>
          <a:bodyPr wrap="square" rtlCol="0" anchor="ctr"/>
          <a:lstStyle/>
          <a:p>
            <a:pPr marL="0" indent="0">
              <a:buNone/>
            </a:pPr>
            <a:r>
              <a:rPr lang="en-US" sz="1500" b="1" dirty="0">
                <a:solidFill>
                  <a:srgbClr val="0D2137"/>
                </a:solidFill>
                <a:latin typeface="Cambria" pitchFamily="34" charset="0"/>
                <a:ea typeface="Cambria" pitchFamily="34" charset="-122"/>
                <a:cs typeface="Cambria" pitchFamily="34" charset="-120"/>
              </a:rPr>
              <a:t>Regularisation Process</a:t>
            </a:r>
            <a:endParaRPr lang="en-US" sz="1500" dirty="0"/>
          </a:p>
        </p:txBody>
      </p:sp>
      <p:sp>
        <p:nvSpPr>
          <p:cNvPr id="5" name="Shape 3"/>
          <p:cNvSpPr/>
          <p:nvPr/>
        </p:nvSpPr>
        <p:spPr>
          <a:xfrm>
            <a:off x="274320" y="1417320"/>
            <a:ext cx="822960" cy="475488"/>
          </a:xfrm>
          <a:prstGeom prst="roundRect">
            <a:avLst>
              <a:gd name="adj" fmla="val 11538"/>
            </a:avLst>
          </a:prstGeom>
          <a:solidFill>
            <a:srgbClr val="0D2137"/>
          </a:solidFill>
          <a:ln w="12700">
            <a:solidFill>
              <a:srgbClr val="0D2137"/>
            </a:solidFill>
            <a:prstDash val="solid"/>
          </a:ln>
        </p:spPr>
      </p:sp>
      <p:sp>
        <p:nvSpPr>
          <p:cNvPr id="6" name="Text 4"/>
          <p:cNvSpPr/>
          <p:nvPr/>
        </p:nvSpPr>
        <p:spPr>
          <a:xfrm>
            <a:off x="274320" y="1435608"/>
            <a:ext cx="822960" cy="438912"/>
          </a:xfrm>
          <a:prstGeom prst="rect">
            <a:avLst/>
          </a:prstGeom>
          <a:noFill/>
          <a:ln/>
        </p:spPr>
        <p:txBody>
          <a:bodyPr wrap="square" lIns="0" tIns="0" rIns="0" bIns="0" rtlCol="0" anchor="ctr"/>
          <a:lstStyle/>
          <a:p>
            <a:pPr marL="0" indent="0" algn="ctr">
              <a:buNone/>
            </a:pPr>
            <a:r>
              <a:rPr lang="en-US" sz="1000" b="1" dirty="0">
                <a:solidFill>
                  <a:srgbClr val="F5A623"/>
                </a:solidFill>
              </a:rPr>
              <a:t>Step 1</a:t>
            </a:r>
            <a:endParaRPr lang="en-US" sz="1000" dirty="0"/>
          </a:p>
        </p:txBody>
      </p:sp>
      <p:sp>
        <p:nvSpPr>
          <p:cNvPr id="7" name="Shape 5"/>
          <p:cNvSpPr/>
          <p:nvPr/>
        </p:nvSpPr>
        <p:spPr>
          <a:xfrm>
            <a:off x="1188720" y="1417320"/>
            <a:ext cx="3200400" cy="475488"/>
          </a:xfrm>
          <a:prstGeom prst="roundRect">
            <a:avLst>
              <a:gd name="adj" fmla="val 7692"/>
            </a:avLst>
          </a:prstGeom>
          <a:solidFill>
            <a:srgbClr val="FFFFFF"/>
          </a:solidFill>
          <a:ln w="12700">
            <a:solidFill>
              <a:srgbClr val="C5DFE3"/>
            </a:solidFill>
            <a:prstDash val="solid"/>
          </a:ln>
        </p:spPr>
      </p:sp>
      <p:sp>
        <p:nvSpPr>
          <p:cNvPr id="8" name="Text 6"/>
          <p:cNvSpPr/>
          <p:nvPr/>
        </p:nvSpPr>
        <p:spPr>
          <a:xfrm>
            <a:off x="1298448" y="1435608"/>
            <a:ext cx="2999232" cy="438912"/>
          </a:xfrm>
          <a:prstGeom prst="rect">
            <a:avLst/>
          </a:prstGeom>
          <a:noFill/>
          <a:ln/>
        </p:spPr>
        <p:txBody>
          <a:bodyPr wrap="square" rtlCol="0" anchor="ctr"/>
          <a:lstStyle/>
          <a:p>
            <a:pPr marL="0" indent="0">
              <a:buNone/>
            </a:pPr>
            <a:r>
              <a:rPr lang="en-US" sz="1100" dirty="0">
                <a:solidFill>
                  <a:srgbClr val="1A2E3B"/>
                </a:solidFill>
                <a:latin typeface="Calibri" pitchFamily="34" charset="0"/>
                <a:ea typeface="Calibri" pitchFamily="34" charset="-122"/>
                <a:cs typeface="Calibri" pitchFamily="34" charset="-120"/>
              </a:rPr>
              <a:t>Deviation Survey Report by licensed architect / structural engineer</a:t>
            </a:r>
            <a:endParaRPr lang="en-US" sz="1100" dirty="0"/>
          </a:p>
        </p:txBody>
      </p:sp>
      <p:sp>
        <p:nvSpPr>
          <p:cNvPr id="9" name="Shape 7"/>
          <p:cNvSpPr/>
          <p:nvPr/>
        </p:nvSpPr>
        <p:spPr>
          <a:xfrm>
            <a:off x="274320" y="2011680"/>
            <a:ext cx="822960" cy="475488"/>
          </a:xfrm>
          <a:prstGeom prst="roundRect">
            <a:avLst>
              <a:gd name="adj" fmla="val 11538"/>
            </a:avLst>
          </a:prstGeom>
          <a:solidFill>
            <a:srgbClr val="0D2137"/>
          </a:solidFill>
          <a:ln w="12700">
            <a:solidFill>
              <a:srgbClr val="0D2137"/>
            </a:solidFill>
            <a:prstDash val="solid"/>
          </a:ln>
        </p:spPr>
      </p:sp>
      <p:sp>
        <p:nvSpPr>
          <p:cNvPr id="10" name="Text 8"/>
          <p:cNvSpPr/>
          <p:nvPr/>
        </p:nvSpPr>
        <p:spPr>
          <a:xfrm>
            <a:off x="274320" y="2029968"/>
            <a:ext cx="822960" cy="438912"/>
          </a:xfrm>
          <a:prstGeom prst="rect">
            <a:avLst/>
          </a:prstGeom>
          <a:noFill/>
          <a:ln/>
        </p:spPr>
        <p:txBody>
          <a:bodyPr wrap="square" lIns="0" tIns="0" rIns="0" bIns="0" rtlCol="0" anchor="ctr"/>
          <a:lstStyle/>
          <a:p>
            <a:pPr marL="0" indent="0" algn="ctr">
              <a:buNone/>
            </a:pPr>
            <a:r>
              <a:rPr lang="en-US" sz="1000" b="1" dirty="0">
                <a:solidFill>
                  <a:srgbClr val="F5A623"/>
                </a:solidFill>
              </a:rPr>
              <a:t>Step 2</a:t>
            </a:r>
            <a:endParaRPr lang="en-US" sz="1000" dirty="0"/>
          </a:p>
        </p:txBody>
      </p:sp>
      <p:sp>
        <p:nvSpPr>
          <p:cNvPr id="11" name="Shape 9"/>
          <p:cNvSpPr/>
          <p:nvPr/>
        </p:nvSpPr>
        <p:spPr>
          <a:xfrm>
            <a:off x="1188720" y="2011680"/>
            <a:ext cx="3200400" cy="475488"/>
          </a:xfrm>
          <a:prstGeom prst="roundRect">
            <a:avLst>
              <a:gd name="adj" fmla="val 7692"/>
            </a:avLst>
          </a:prstGeom>
          <a:solidFill>
            <a:srgbClr val="FFFFFF"/>
          </a:solidFill>
          <a:ln w="12700">
            <a:solidFill>
              <a:srgbClr val="C5DFE3"/>
            </a:solidFill>
            <a:prstDash val="solid"/>
          </a:ln>
        </p:spPr>
      </p:sp>
      <p:sp>
        <p:nvSpPr>
          <p:cNvPr id="12" name="Text 10"/>
          <p:cNvSpPr/>
          <p:nvPr/>
        </p:nvSpPr>
        <p:spPr>
          <a:xfrm>
            <a:off x="1298448" y="2029968"/>
            <a:ext cx="2999232" cy="438912"/>
          </a:xfrm>
          <a:prstGeom prst="rect">
            <a:avLst/>
          </a:prstGeom>
          <a:noFill/>
          <a:ln/>
        </p:spPr>
        <p:txBody>
          <a:bodyPr wrap="square" rtlCol="0" anchor="ctr"/>
          <a:lstStyle/>
          <a:p>
            <a:pPr marL="0" indent="0">
              <a:buNone/>
            </a:pPr>
            <a:r>
              <a:rPr lang="en-US" sz="1100" dirty="0">
                <a:solidFill>
                  <a:srgbClr val="1A2E3B"/>
                </a:solidFill>
                <a:latin typeface="Calibri" pitchFamily="34" charset="0"/>
                <a:ea typeface="Calibri" pitchFamily="34" charset="-122"/>
                <a:cs typeface="Calibri" pitchFamily="34" charset="-120"/>
              </a:rPr>
              <a:t>Application to ULB/BMC with as-built drawings and description of deviations</a:t>
            </a:r>
            <a:endParaRPr lang="en-US" sz="1100" dirty="0"/>
          </a:p>
        </p:txBody>
      </p:sp>
      <p:sp>
        <p:nvSpPr>
          <p:cNvPr id="13" name="Shape 11"/>
          <p:cNvSpPr/>
          <p:nvPr/>
        </p:nvSpPr>
        <p:spPr>
          <a:xfrm>
            <a:off x="274320" y="2606040"/>
            <a:ext cx="822960" cy="475488"/>
          </a:xfrm>
          <a:prstGeom prst="roundRect">
            <a:avLst>
              <a:gd name="adj" fmla="val 11538"/>
            </a:avLst>
          </a:prstGeom>
          <a:solidFill>
            <a:srgbClr val="0D2137"/>
          </a:solidFill>
          <a:ln w="12700">
            <a:solidFill>
              <a:srgbClr val="0D2137"/>
            </a:solidFill>
            <a:prstDash val="solid"/>
          </a:ln>
        </p:spPr>
      </p:sp>
      <p:sp>
        <p:nvSpPr>
          <p:cNvPr id="14" name="Text 12"/>
          <p:cNvSpPr/>
          <p:nvPr/>
        </p:nvSpPr>
        <p:spPr>
          <a:xfrm>
            <a:off x="274320" y="2624328"/>
            <a:ext cx="822960" cy="438912"/>
          </a:xfrm>
          <a:prstGeom prst="rect">
            <a:avLst/>
          </a:prstGeom>
          <a:noFill/>
          <a:ln/>
        </p:spPr>
        <p:txBody>
          <a:bodyPr wrap="square" lIns="0" tIns="0" rIns="0" bIns="0" rtlCol="0" anchor="ctr"/>
          <a:lstStyle/>
          <a:p>
            <a:pPr marL="0" indent="0" algn="ctr">
              <a:buNone/>
            </a:pPr>
            <a:r>
              <a:rPr lang="en-US" sz="1000" b="1" dirty="0">
                <a:solidFill>
                  <a:srgbClr val="F5A623"/>
                </a:solidFill>
              </a:rPr>
              <a:t>Step 3</a:t>
            </a:r>
            <a:endParaRPr lang="en-US" sz="1000" dirty="0"/>
          </a:p>
        </p:txBody>
      </p:sp>
      <p:sp>
        <p:nvSpPr>
          <p:cNvPr id="15" name="Shape 13"/>
          <p:cNvSpPr/>
          <p:nvPr/>
        </p:nvSpPr>
        <p:spPr>
          <a:xfrm>
            <a:off x="1188720" y="2606040"/>
            <a:ext cx="3200400" cy="475488"/>
          </a:xfrm>
          <a:prstGeom prst="roundRect">
            <a:avLst>
              <a:gd name="adj" fmla="val 7692"/>
            </a:avLst>
          </a:prstGeom>
          <a:solidFill>
            <a:srgbClr val="FFFFFF"/>
          </a:solidFill>
          <a:ln w="12700">
            <a:solidFill>
              <a:srgbClr val="C5DFE3"/>
            </a:solidFill>
            <a:prstDash val="solid"/>
          </a:ln>
        </p:spPr>
      </p:sp>
      <p:sp>
        <p:nvSpPr>
          <p:cNvPr id="16" name="Text 14"/>
          <p:cNvSpPr/>
          <p:nvPr/>
        </p:nvSpPr>
        <p:spPr>
          <a:xfrm>
            <a:off x="1298448" y="2624328"/>
            <a:ext cx="2999232" cy="438912"/>
          </a:xfrm>
          <a:prstGeom prst="rect">
            <a:avLst/>
          </a:prstGeom>
          <a:noFill/>
          <a:ln/>
        </p:spPr>
        <p:txBody>
          <a:bodyPr wrap="square" rtlCol="0" anchor="ctr"/>
          <a:lstStyle/>
          <a:p>
            <a:pPr marL="0" indent="0">
              <a:buNone/>
            </a:pPr>
            <a:r>
              <a:rPr lang="en-US" sz="1100" dirty="0">
                <a:solidFill>
                  <a:srgbClr val="1A2E3B"/>
                </a:solidFill>
                <a:latin typeface="Calibri" pitchFamily="34" charset="0"/>
                <a:ea typeface="Calibri" pitchFamily="34" charset="-122"/>
                <a:cs typeface="Calibri" pitchFamily="34" charset="-120"/>
              </a:rPr>
              <a:t>Payment of Compounding Fee / Penalty (calculated on excess built-up area)</a:t>
            </a:r>
            <a:endParaRPr lang="en-US" sz="1100" dirty="0"/>
          </a:p>
        </p:txBody>
      </p:sp>
      <p:sp>
        <p:nvSpPr>
          <p:cNvPr id="17" name="Shape 15"/>
          <p:cNvSpPr/>
          <p:nvPr/>
        </p:nvSpPr>
        <p:spPr>
          <a:xfrm>
            <a:off x="274320" y="3200400"/>
            <a:ext cx="822960" cy="475488"/>
          </a:xfrm>
          <a:prstGeom prst="roundRect">
            <a:avLst>
              <a:gd name="adj" fmla="val 11538"/>
            </a:avLst>
          </a:prstGeom>
          <a:solidFill>
            <a:srgbClr val="0D2137"/>
          </a:solidFill>
          <a:ln w="12700">
            <a:solidFill>
              <a:srgbClr val="0D2137"/>
            </a:solidFill>
            <a:prstDash val="solid"/>
          </a:ln>
        </p:spPr>
      </p:sp>
      <p:sp>
        <p:nvSpPr>
          <p:cNvPr id="18" name="Text 16"/>
          <p:cNvSpPr/>
          <p:nvPr/>
        </p:nvSpPr>
        <p:spPr>
          <a:xfrm>
            <a:off x="274320" y="3218688"/>
            <a:ext cx="822960" cy="438912"/>
          </a:xfrm>
          <a:prstGeom prst="rect">
            <a:avLst/>
          </a:prstGeom>
          <a:noFill/>
          <a:ln/>
        </p:spPr>
        <p:txBody>
          <a:bodyPr wrap="square" lIns="0" tIns="0" rIns="0" bIns="0" rtlCol="0" anchor="ctr"/>
          <a:lstStyle/>
          <a:p>
            <a:pPr marL="0" indent="0" algn="ctr">
              <a:buNone/>
            </a:pPr>
            <a:r>
              <a:rPr lang="en-US" sz="1000" b="1" dirty="0">
                <a:solidFill>
                  <a:srgbClr val="F5A623"/>
                </a:solidFill>
              </a:rPr>
              <a:t>Step 4</a:t>
            </a:r>
            <a:endParaRPr lang="en-US" sz="1000" dirty="0"/>
          </a:p>
        </p:txBody>
      </p:sp>
      <p:sp>
        <p:nvSpPr>
          <p:cNvPr id="19" name="Shape 17"/>
          <p:cNvSpPr/>
          <p:nvPr/>
        </p:nvSpPr>
        <p:spPr>
          <a:xfrm>
            <a:off x="1188720" y="3200400"/>
            <a:ext cx="3200400" cy="475488"/>
          </a:xfrm>
          <a:prstGeom prst="roundRect">
            <a:avLst>
              <a:gd name="adj" fmla="val 7692"/>
            </a:avLst>
          </a:prstGeom>
          <a:solidFill>
            <a:srgbClr val="FFFFFF"/>
          </a:solidFill>
          <a:ln w="12700">
            <a:solidFill>
              <a:srgbClr val="C5DFE3"/>
            </a:solidFill>
            <a:prstDash val="solid"/>
          </a:ln>
        </p:spPr>
      </p:sp>
      <p:sp>
        <p:nvSpPr>
          <p:cNvPr id="20" name="Text 18"/>
          <p:cNvSpPr/>
          <p:nvPr/>
        </p:nvSpPr>
        <p:spPr>
          <a:xfrm>
            <a:off x="1298448" y="3218688"/>
            <a:ext cx="2999232" cy="438912"/>
          </a:xfrm>
          <a:prstGeom prst="rect">
            <a:avLst/>
          </a:prstGeom>
          <a:noFill/>
          <a:ln/>
        </p:spPr>
        <p:txBody>
          <a:bodyPr wrap="square" rtlCol="0" anchor="ctr"/>
          <a:lstStyle/>
          <a:p>
            <a:pPr marL="0" indent="0">
              <a:buNone/>
            </a:pPr>
            <a:r>
              <a:rPr lang="en-US" sz="1100" dirty="0">
                <a:solidFill>
                  <a:srgbClr val="1A2E3B"/>
                </a:solidFill>
                <a:latin typeface="Calibri" pitchFamily="34" charset="0"/>
                <a:ea typeface="Calibri" pitchFamily="34" charset="-122"/>
                <a:cs typeface="Calibri" pitchFamily="34" charset="-120"/>
              </a:rPr>
              <a:t>Revised OC issued (if regularisation approved)</a:t>
            </a:r>
            <a:endParaRPr lang="en-US" sz="1100" dirty="0"/>
          </a:p>
        </p:txBody>
      </p:sp>
      <p:sp>
        <p:nvSpPr>
          <p:cNvPr id="21" name="Shape 19"/>
          <p:cNvSpPr/>
          <p:nvPr/>
        </p:nvSpPr>
        <p:spPr>
          <a:xfrm>
            <a:off x="274320" y="3794760"/>
            <a:ext cx="822960" cy="475488"/>
          </a:xfrm>
          <a:prstGeom prst="roundRect">
            <a:avLst>
              <a:gd name="adj" fmla="val 11538"/>
            </a:avLst>
          </a:prstGeom>
          <a:solidFill>
            <a:srgbClr val="0D2137"/>
          </a:solidFill>
          <a:ln w="12700">
            <a:solidFill>
              <a:srgbClr val="0D2137"/>
            </a:solidFill>
            <a:prstDash val="solid"/>
          </a:ln>
        </p:spPr>
      </p:sp>
      <p:sp>
        <p:nvSpPr>
          <p:cNvPr id="22" name="Text 20"/>
          <p:cNvSpPr/>
          <p:nvPr/>
        </p:nvSpPr>
        <p:spPr>
          <a:xfrm>
            <a:off x="274320" y="3813048"/>
            <a:ext cx="822960" cy="438912"/>
          </a:xfrm>
          <a:prstGeom prst="rect">
            <a:avLst/>
          </a:prstGeom>
          <a:noFill/>
          <a:ln/>
        </p:spPr>
        <p:txBody>
          <a:bodyPr wrap="square" lIns="0" tIns="0" rIns="0" bIns="0" rtlCol="0" anchor="ctr"/>
          <a:lstStyle/>
          <a:p>
            <a:pPr marL="0" indent="0" algn="ctr">
              <a:buNone/>
            </a:pPr>
            <a:r>
              <a:rPr lang="en-US" sz="1000" b="1" dirty="0">
                <a:solidFill>
                  <a:srgbClr val="F5A623"/>
                </a:solidFill>
              </a:rPr>
              <a:t>Step 5</a:t>
            </a:r>
            <a:endParaRPr lang="en-US" sz="1000" dirty="0"/>
          </a:p>
        </p:txBody>
      </p:sp>
      <p:sp>
        <p:nvSpPr>
          <p:cNvPr id="23" name="Shape 21"/>
          <p:cNvSpPr/>
          <p:nvPr/>
        </p:nvSpPr>
        <p:spPr>
          <a:xfrm>
            <a:off x="1188720" y="3794760"/>
            <a:ext cx="3200400" cy="475488"/>
          </a:xfrm>
          <a:prstGeom prst="roundRect">
            <a:avLst>
              <a:gd name="adj" fmla="val 7692"/>
            </a:avLst>
          </a:prstGeom>
          <a:solidFill>
            <a:srgbClr val="FFFFFF"/>
          </a:solidFill>
          <a:ln w="12700">
            <a:solidFill>
              <a:srgbClr val="C5DFE3"/>
            </a:solidFill>
            <a:prstDash val="solid"/>
          </a:ln>
        </p:spPr>
      </p:sp>
      <p:sp>
        <p:nvSpPr>
          <p:cNvPr id="24" name="Text 22"/>
          <p:cNvSpPr/>
          <p:nvPr/>
        </p:nvSpPr>
        <p:spPr>
          <a:xfrm>
            <a:off x="1298448" y="3813048"/>
            <a:ext cx="2999232" cy="438912"/>
          </a:xfrm>
          <a:prstGeom prst="rect">
            <a:avLst/>
          </a:prstGeom>
          <a:noFill/>
          <a:ln/>
        </p:spPr>
        <p:txBody>
          <a:bodyPr wrap="square" rtlCol="0" anchor="ctr"/>
          <a:lstStyle/>
          <a:p>
            <a:pPr marL="0" indent="0">
              <a:buNone/>
            </a:pPr>
            <a:r>
              <a:rPr lang="en-US" sz="1100" dirty="0">
                <a:solidFill>
                  <a:srgbClr val="1A2E3B"/>
                </a:solidFill>
                <a:latin typeface="Calibri" pitchFamily="34" charset="0"/>
                <a:ea typeface="Calibri" pitchFamily="34" charset="-122"/>
                <a:cs typeface="Calibri" pitchFamily="34" charset="-120"/>
              </a:rPr>
              <a:t>Update MahaRERA project — upload revised OC, revised plans</a:t>
            </a:r>
            <a:endParaRPr lang="en-US" sz="1100" dirty="0"/>
          </a:p>
        </p:txBody>
      </p:sp>
      <p:sp>
        <p:nvSpPr>
          <p:cNvPr id="25" name="Text 23"/>
          <p:cNvSpPr/>
          <p:nvPr/>
        </p:nvSpPr>
        <p:spPr>
          <a:xfrm>
            <a:off x="4572000" y="1005840"/>
            <a:ext cx="4297680" cy="365760"/>
          </a:xfrm>
          <a:prstGeom prst="rect">
            <a:avLst/>
          </a:prstGeom>
          <a:noFill/>
          <a:ln/>
        </p:spPr>
        <p:txBody>
          <a:bodyPr wrap="square" rtlCol="0" anchor="ctr"/>
          <a:lstStyle/>
          <a:p>
            <a:pPr marL="0" indent="0">
              <a:buNone/>
            </a:pPr>
            <a:r>
              <a:rPr lang="en-US" sz="1500" b="1" dirty="0">
                <a:solidFill>
                  <a:srgbClr val="0D2137"/>
                </a:solidFill>
                <a:latin typeface="Cambria" pitchFamily="34" charset="0"/>
                <a:ea typeface="Cambria" pitchFamily="34" charset="-122"/>
                <a:cs typeface="Cambria" pitchFamily="34" charset="-120"/>
              </a:rPr>
              <a:t>Legal &amp; Financial Consequences</a:t>
            </a:r>
            <a:endParaRPr lang="en-US" sz="1500" dirty="0"/>
          </a:p>
        </p:txBody>
      </p:sp>
      <p:sp>
        <p:nvSpPr>
          <p:cNvPr id="26" name="Shape 24"/>
          <p:cNvSpPr/>
          <p:nvPr/>
        </p:nvSpPr>
        <p:spPr>
          <a:xfrm>
            <a:off x="4572000" y="1417320"/>
            <a:ext cx="4297680" cy="1078992"/>
          </a:xfrm>
          <a:prstGeom prst="roundRect">
            <a:avLst>
              <a:gd name="adj" fmla="val 5085"/>
            </a:avLst>
          </a:prstGeom>
          <a:solidFill>
            <a:srgbClr val="FFFFFF"/>
          </a:solidFill>
          <a:ln w="12700">
            <a:solidFill>
              <a:srgbClr val="C5DFE3"/>
            </a:solidFill>
            <a:prstDash val="solid"/>
          </a:ln>
          <a:effectLst>
            <a:outerShdw blurRad="101600" dist="38100" dir="2700000" algn="bl" rotWithShape="0">
              <a:srgbClr val="000000">
                <a:alpha val="12000"/>
              </a:srgbClr>
            </a:outerShdw>
          </a:effectLst>
        </p:spPr>
      </p:sp>
      <p:sp>
        <p:nvSpPr>
          <p:cNvPr id="27" name="Shape 25"/>
          <p:cNvSpPr/>
          <p:nvPr/>
        </p:nvSpPr>
        <p:spPr>
          <a:xfrm>
            <a:off x="4572000" y="1417320"/>
            <a:ext cx="777240" cy="1078992"/>
          </a:xfrm>
          <a:prstGeom prst="rect">
            <a:avLst/>
          </a:prstGeom>
          <a:solidFill>
            <a:srgbClr val="0D2137"/>
          </a:solidFill>
          <a:ln w="12700">
            <a:solidFill>
              <a:srgbClr val="0D2137"/>
            </a:solidFill>
            <a:prstDash val="solid"/>
          </a:ln>
        </p:spPr>
      </p:sp>
      <p:sp>
        <p:nvSpPr>
          <p:cNvPr id="28" name="Text 26"/>
          <p:cNvSpPr/>
          <p:nvPr/>
        </p:nvSpPr>
        <p:spPr>
          <a:xfrm>
            <a:off x="4572000" y="1417320"/>
            <a:ext cx="777240" cy="1078992"/>
          </a:xfrm>
          <a:prstGeom prst="rect">
            <a:avLst/>
          </a:prstGeom>
          <a:noFill/>
          <a:ln/>
        </p:spPr>
        <p:txBody>
          <a:bodyPr wrap="square" lIns="0" tIns="0" rIns="0" bIns="0" rtlCol="0" anchor="ctr"/>
          <a:lstStyle/>
          <a:p>
            <a:pPr marL="0" indent="0" algn="ctr">
              <a:buNone/>
            </a:pPr>
            <a:r>
              <a:rPr lang="en-US" sz="1200" b="1" dirty="0">
                <a:solidFill>
                  <a:srgbClr val="FFFFFF"/>
                </a:solidFill>
              </a:rPr>
              <a:t>Civil</a:t>
            </a:r>
            <a:endParaRPr lang="en-US" sz="1200" dirty="0"/>
          </a:p>
        </p:txBody>
      </p:sp>
      <p:sp>
        <p:nvSpPr>
          <p:cNvPr id="29" name="Text 27"/>
          <p:cNvSpPr/>
          <p:nvPr/>
        </p:nvSpPr>
        <p:spPr>
          <a:xfrm>
            <a:off x="5440680" y="1463040"/>
            <a:ext cx="3337560" cy="237744"/>
          </a:xfrm>
          <a:prstGeom prst="rect">
            <a:avLst/>
          </a:prstGeom>
          <a:noFill/>
          <a:ln/>
        </p:spPr>
        <p:txBody>
          <a:bodyPr wrap="square" rtlCol="0" anchor="ctr"/>
          <a:lstStyle/>
          <a:p>
            <a:pPr marL="0" indent="0">
              <a:buNone/>
            </a:pPr>
            <a:r>
              <a:rPr lang="en-US" sz="1050" dirty="0">
                <a:solidFill>
                  <a:srgbClr val="1A2E3B"/>
                </a:solidFill>
                <a:latin typeface="Calibri" pitchFamily="34" charset="0"/>
                <a:ea typeface="Calibri" pitchFamily="34" charset="-122"/>
                <a:cs typeface="Calibri" pitchFamily="34" charset="-120"/>
              </a:rPr>
              <a:t>• Demolition / Stop Work Notice</a:t>
            </a:r>
            <a:endParaRPr lang="en-US" sz="1050" dirty="0"/>
          </a:p>
        </p:txBody>
      </p:sp>
      <p:sp>
        <p:nvSpPr>
          <p:cNvPr id="30" name="Text 28"/>
          <p:cNvSpPr/>
          <p:nvPr/>
        </p:nvSpPr>
        <p:spPr>
          <a:xfrm>
            <a:off x="5440680" y="1700784"/>
            <a:ext cx="3337560" cy="237744"/>
          </a:xfrm>
          <a:prstGeom prst="rect">
            <a:avLst/>
          </a:prstGeom>
          <a:noFill/>
          <a:ln/>
        </p:spPr>
        <p:txBody>
          <a:bodyPr wrap="square" rtlCol="0" anchor="ctr"/>
          <a:lstStyle/>
          <a:p>
            <a:pPr marL="0" indent="0">
              <a:buNone/>
            </a:pPr>
            <a:r>
              <a:rPr lang="en-US" sz="1050" dirty="0">
                <a:solidFill>
                  <a:srgbClr val="1A2E3B"/>
                </a:solidFill>
                <a:latin typeface="Calibri" pitchFamily="34" charset="0"/>
                <a:ea typeface="Calibri" pitchFamily="34" charset="-122"/>
                <a:cs typeface="Calibri" pitchFamily="34" charset="-120"/>
              </a:rPr>
              <a:t>• BMC sealing of property</a:t>
            </a:r>
            <a:endParaRPr lang="en-US" sz="1050" dirty="0"/>
          </a:p>
        </p:txBody>
      </p:sp>
      <p:sp>
        <p:nvSpPr>
          <p:cNvPr id="31" name="Text 29"/>
          <p:cNvSpPr/>
          <p:nvPr/>
        </p:nvSpPr>
        <p:spPr>
          <a:xfrm>
            <a:off x="5440680" y="1938528"/>
            <a:ext cx="3337560" cy="237744"/>
          </a:xfrm>
          <a:prstGeom prst="rect">
            <a:avLst/>
          </a:prstGeom>
          <a:noFill/>
          <a:ln/>
        </p:spPr>
        <p:txBody>
          <a:bodyPr wrap="square" rtlCol="0" anchor="ctr"/>
          <a:lstStyle/>
          <a:p>
            <a:pPr marL="0" indent="0">
              <a:buNone/>
            </a:pPr>
            <a:r>
              <a:rPr lang="en-US" sz="1050" dirty="0">
                <a:solidFill>
                  <a:srgbClr val="1A2E3B"/>
                </a:solidFill>
                <a:latin typeface="Calibri" pitchFamily="34" charset="0"/>
                <a:ea typeface="Calibri" pitchFamily="34" charset="-122"/>
                <a:cs typeface="Calibri" pitchFamily="34" charset="-120"/>
              </a:rPr>
              <a:t>• Cannot obtain OC → No possession</a:t>
            </a:r>
            <a:endParaRPr lang="en-US" sz="1050" dirty="0"/>
          </a:p>
        </p:txBody>
      </p:sp>
      <p:sp>
        <p:nvSpPr>
          <p:cNvPr id="32" name="Text 30"/>
          <p:cNvSpPr/>
          <p:nvPr/>
        </p:nvSpPr>
        <p:spPr>
          <a:xfrm>
            <a:off x="5440680" y="2176272"/>
            <a:ext cx="3337560" cy="237744"/>
          </a:xfrm>
          <a:prstGeom prst="rect">
            <a:avLst/>
          </a:prstGeom>
          <a:noFill/>
          <a:ln/>
        </p:spPr>
        <p:txBody>
          <a:bodyPr wrap="square" rtlCol="0" anchor="ctr"/>
          <a:lstStyle/>
          <a:p>
            <a:pPr marL="0" indent="0">
              <a:buNone/>
            </a:pPr>
            <a:r>
              <a:rPr lang="en-US" sz="1050" dirty="0">
                <a:solidFill>
                  <a:srgbClr val="1A2E3B"/>
                </a:solidFill>
                <a:latin typeface="Calibri" pitchFamily="34" charset="0"/>
                <a:ea typeface="Calibri" pitchFamily="34" charset="-122"/>
                <a:cs typeface="Calibri" pitchFamily="34" charset="-120"/>
              </a:rPr>
              <a:t>• Title defect — unmarketable property</a:t>
            </a:r>
            <a:endParaRPr lang="en-US" sz="1050" dirty="0"/>
          </a:p>
        </p:txBody>
      </p:sp>
      <p:sp>
        <p:nvSpPr>
          <p:cNvPr id="33" name="Shape 31"/>
          <p:cNvSpPr/>
          <p:nvPr/>
        </p:nvSpPr>
        <p:spPr>
          <a:xfrm>
            <a:off x="4572000" y="2587752"/>
            <a:ext cx="4297680" cy="1078992"/>
          </a:xfrm>
          <a:prstGeom prst="roundRect">
            <a:avLst>
              <a:gd name="adj" fmla="val 5085"/>
            </a:avLst>
          </a:prstGeom>
          <a:solidFill>
            <a:srgbClr val="FFFFFF"/>
          </a:solidFill>
          <a:ln w="12700">
            <a:solidFill>
              <a:srgbClr val="F5A623"/>
            </a:solidFill>
            <a:prstDash val="solid"/>
          </a:ln>
          <a:effectLst>
            <a:outerShdw blurRad="101600" dist="38100" dir="2700000" algn="bl" rotWithShape="0">
              <a:srgbClr val="000000">
                <a:alpha val="12000"/>
              </a:srgbClr>
            </a:outerShdw>
          </a:effectLst>
        </p:spPr>
      </p:sp>
      <p:sp>
        <p:nvSpPr>
          <p:cNvPr id="34" name="Shape 32"/>
          <p:cNvSpPr/>
          <p:nvPr/>
        </p:nvSpPr>
        <p:spPr>
          <a:xfrm>
            <a:off x="4572000" y="2587752"/>
            <a:ext cx="777240" cy="1078992"/>
          </a:xfrm>
          <a:prstGeom prst="rect">
            <a:avLst/>
          </a:prstGeom>
          <a:solidFill>
            <a:srgbClr val="0A7B83"/>
          </a:solidFill>
          <a:ln w="12700">
            <a:solidFill>
              <a:srgbClr val="0A7B83"/>
            </a:solidFill>
            <a:prstDash val="solid"/>
          </a:ln>
        </p:spPr>
      </p:sp>
      <p:sp>
        <p:nvSpPr>
          <p:cNvPr id="35" name="Text 33"/>
          <p:cNvSpPr/>
          <p:nvPr/>
        </p:nvSpPr>
        <p:spPr>
          <a:xfrm>
            <a:off x="4572000" y="2587752"/>
            <a:ext cx="777240" cy="1078992"/>
          </a:xfrm>
          <a:prstGeom prst="rect">
            <a:avLst/>
          </a:prstGeom>
          <a:noFill/>
          <a:ln/>
        </p:spPr>
        <p:txBody>
          <a:bodyPr wrap="square" lIns="0" tIns="0" rIns="0" bIns="0" rtlCol="0" anchor="ctr"/>
          <a:lstStyle/>
          <a:p>
            <a:pPr marL="0" indent="0" algn="ctr">
              <a:buNone/>
            </a:pPr>
            <a:r>
              <a:rPr lang="en-US" sz="1200" b="1" dirty="0">
                <a:solidFill>
                  <a:srgbClr val="FFFFFF"/>
                </a:solidFill>
              </a:rPr>
              <a:t>RERA</a:t>
            </a:r>
            <a:endParaRPr lang="en-US" sz="1200" dirty="0"/>
          </a:p>
        </p:txBody>
      </p:sp>
      <p:sp>
        <p:nvSpPr>
          <p:cNvPr id="36" name="Text 34"/>
          <p:cNvSpPr/>
          <p:nvPr/>
        </p:nvSpPr>
        <p:spPr>
          <a:xfrm>
            <a:off x="5440680" y="2633472"/>
            <a:ext cx="3337560" cy="237744"/>
          </a:xfrm>
          <a:prstGeom prst="rect">
            <a:avLst/>
          </a:prstGeom>
          <a:noFill/>
          <a:ln/>
        </p:spPr>
        <p:txBody>
          <a:bodyPr wrap="square" rtlCol="0" anchor="ctr"/>
          <a:lstStyle/>
          <a:p>
            <a:pPr marL="0" indent="0">
              <a:buNone/>
            </a:pPr>
            <a:r>
              <a:rPr lang="en-US" sz="1050" dirty="0">
                <a:solidFill>
                  <a:srgbClr val="1A2E3B"/>
                </a:solidFill>
                <a:latin typeface="Calibri" pitchFamily="34" charset="0"/>
                <a:ea typeface="Calibri" pitchFamily="34" charset="-122"/>
                <a:cs typeface="Calibri" pitchFamily="34" charset="-120"/>
              </a:rPr>
              <a:t>• Delay in project completion → Penalty u/s 12</a:t>
            </a:r>
            <a:endParaRPr lang="en-US" sz="1050" dirty="0"/>
          </a:p>
        </p:txBody>
      </p:sp>
      <p:sp>
        <p:nvSpPr>
          <p:cNvPr id="37" name="Text 35"/>
          <p:cNvSpPr/>
          <p:nvPr/>
        </p:nvSpPr>
        <p:spPr>
          <a:xfrm>
            <a:off x="5440680" y="2871216"/>
            <a:ext cx="3337560" cy="237744"/>
          </a:xfrm>
          <a:prstGeom prst="rect">
            <a:avLst/>
          </a:prstGeom>
          <a:noFill/>
          <a:ln/>
        </p:spPr>
        <p:txBody>
          <a:bodyPr wrap="square" rtlCol="0" anchor="ctr"/>
          <a:lstStyle/>
          <a:p>
            <a:pPr marL="0" indent="0">
              <a:buNone/>
            </a:pPr>
            <a:r>
              <a:rPr lang="en-US" sz="1050" dirty="0">
                <a:solidFill>
                  <a:srgbClr val="1A2E3B"/>
                </a:solidFill>
                <a:latin typeface="Calibri" pitchFamily="34" charset="0"/>
                <a:ea typeface="Calibri" pitchFamily="34" charset="-122"/>
                <a:cs typeface="Calibri" pitchFamily="34" charset="-120"/>
              </a:rPr>
              <a:t>• Allottees entitled to refund (Section 18)</a:t>
            </a:r>
            <a:endParaRPr lang="en-US" sz="1050" dirty="0"/>
          </a:p>
        </p:txBody>
      </p:sp>
      <p:sp>
        <p:nvSpPr>
          <p:cNvPr id="38" name="Text 36"/>
          <p:cNvSpPr/>
          <p:nvPr/>
        </p:nvSpPr>
        <p:spPr>
          <a:xfrm>
            <a:off x="5440680" y="3108960"/>
            <a:ext cx="3337560" cy="237744"/>
          </a:xfrm>
          <a:prstGeom prst="rect">
            <a:avLst/>
          </a:prstGeom>
          <a:noFill/>
          <a:ln/>
        </p:spPr>
        <p:txBody>
          <a:bodyPr wrap="square" rtlCol="0" anchor="ctr"/>
          <a:lstStyle/>
          <a:p>
            <a:pPr marL="0" indent="0">
              <a:buNone/>
            </a:pPr>
            <a:r>
              <a:rPr lang="en-US" sz="1050" dirty="0">
                <a:solidFill>
                  <a:srgbClr val="1A2E3B"/>
                </a:solidFill>
                <a:latin typeface="Calibri" pitchFamily="34" charset="0"/>
                <a:ea typeface="Calibri" pitchFamily="34" charset="-122"/>
                <a:cs typeface="Calibri" pitchFamily="34" charset="-120"/>
              </a:rPr>
              <a:t>• CA certificate becomes false/misleading</a:t>
            </a:r>
            <a:endParaRPr lang="en-US" sz="1050" dirty="0"/>
          </a:p>
        </p:txBody>
      </p:sp>
      <p:sp>
        <p:nvSpPr>
          <p:cNvPr id="39" name="Text 37"/>
          <p:cNvSpPr/>
          <p:nvPr/>
        </p:nvSpPr>
        <p:spPr>
          <a:xfrm>
            <a:off x="5440680" y="3346704"/>
            <a:ext cx="3337560" cy="237744"/>
          </a:xfrm>
          <a:prstGeom prst="rect">
            <a:avLst/>
          </a:prstGeom>
          <a:noFill/>
          <a:ln/>
        </p:spPr>
        <p:txBody>
          <a:bodyPr wrap="square" rtlCol="0" anchor="ctr"/>
          <a:lstStyle/>
          <a:p>
            <a:pPr marL="0" indent="0">
              <a:buNone/>
            </a:pPr>
            <a:r>
              <a:rPr lang="en-US" sz="1050" dirty="0">
                <a:solidFill>
                  <a:srgbClr val="1A2E3B"/>
                </a:solidFill>
                <a:latin typeface="Calibri" pitchFamily="34" charset="0"/>
                <a:ea typeface="Calibri" pitchFamily="34" charset="-122"/>
                <a:cs typeface="Calibri" pitchFamily="34" charset="-120"/>
              </a:rPr>
              <a:t>• MahaRERA may cancel registration</a:t>
            </a:r>
            <a:endParaRPr lang="en-US" sz="1050" dirty="0"/>
          </a:p>
        </p:txBody>
      </p:sp>
      <p:sp>
        <p:nvSpPr>
          <p:cNvPr id="40" name="Shape 38"/>
          <p:cNvSpPr/>
          <p:nvPr/>
        </p:nvSpPr>
        <p:spPr>
          <a:xfrm>
            <a:off x="4572000" y="3758184"/>
            <a:ext cx="4297680" cy="1078992"/>
          </a:xfrm>
          <a:prstGeom prst="roundRect">
            <a:avLst>
              <a:gd name="adj" fmla="val 5085"/>
            </a:avLst>
          </a:prstGeom>
          <a:solidFill>
            <a:srgbClr val="FFFFFF"/>
          </a:solidFill>
          <a:ln w="12700">
            <a:solidFill>
              <a:srgbClr val="C5DFE3"/>
            </a:solidFill>
            <a:prstDash val="solid"/>
          </a:ln>
          <a:effectLst>
            <a:outerShdw blurRad="101600" dist="38100" dir="2700000" algn="bl" rotWithShape="0">
              <a:srgbClr val="000000">
                <a:alpha val="12000"/>
              </a:srgbClr>
            </a:outerShdw>
          </a:effectLst>
        </p:spPr>
      </p:sp>
      <p:sp>
        <p:nvSpPr>
          <p:cNvPr id="41" name="Shape 39"/>
          <p:cNvSpPr/>
          <p:nvPr/>
        </p:nvSpPr>
        <p:spPr>
          <a:xfrm>
            <a:off x="4572000" y="3758184"/>
            <a:ext cx="777240" cy="1078992"/>
          </a:xfrm>
          <a:prstGeom prst="rect">
            <a:avLst/>
          </a:prstGeom>
          <a:solidFill>
            <a:srgbClr val="B85042"/>
          </a:solidFill>
          <a:ln w="12700">
            <a:solidFill>
              <a:srgbClr val="B85042"/>
            </a:solidFill>
            <a:prstDash val="solid"/>
          </a:ln>
        </p:spPr>
      </p:sp>
      <p:sp>
        <p:nvSpPr>
          <p:cNvPr id="42" name="Text 40"/>
          <p:cNvSpPr/>
          <p:nvPr/>
        </p:nvSpPr>
        <p:spPr>
          <a:xfrm>
            <a:off x="4572000" y="3758184"/>
            <a:ext cx="777240" cy="1078992"/>
          </a:xfrm>
          <a:prstGeom prst="rect">
            <a:avLst/>
          </a:prstGeom>
          <a:noFill/>
          <a:ln/>
        </p:spPr>
        <p:txBody>
          <a:bodyPr wrap="square" lIns="0" tIns="0" rIns="0" bIns="0" rtlCol="0" anchor="ctr"/>
          <a:lstStyle/>
          <a:p>
            <a:pPr marL="0" indent="0" algn="ctr">
              <a:buNone/>
            </a:pPr>
            <a:r>
              <a:rPr lang="en-US" sz="1200" b="1" dirty="0">
                <a:solidFill>
                  <a:srgbClr val="FFFFFF"/>
                </a:solidFill>
              </a:rPr>
              <a:t>Criminal</a:t>
            </a:r>
            <a:endParaRPr lang="en-US" sz="1200" dirty="0"/>
          </a:p>
        </p:txBody>
      </p:sp>
      <p:sp>
        <p:nvSpPr>
          <p:cNvPr id="43" name="Text 41"/>
          <p:cNvSpPr/>
          <p:nvPr/>
        </p:nvSpPr>
        <p:spPr>
          <a:xfrm>
            <a:off x="5440680" y="3803904"/>
            <a:ext cx="3337560" cy="237744"/>
          </a:xfrm>
          <a:prstGeom prst="rect">
            <a:avLst/>
          </a:prstGeom>
          <a:noFill/>
          <a:ln/>
        </p:spPr>
        <p:txBody>
          <a:bodyPr wrap="square" rtlCol="0" anchor="ctr"/>
          <a:lstStyle/>
          <a:p>
            <a:pPr marL="0" indent="0">
              <a:buNone/>
            </a:pPr>
            <a:r>
              <a:rPr lang="en-US" sz="1050" dirty="0">
                <a:solidFill>
                  <a:srgbClr val="1A2E3B"/>
                </a:solidFill>
                <a:latin typeface="Calibri" pitchFamily="34" charset="0"/>
                <a:ea typeface="Calibri" pitchFamily="34" charset="-122"/>
                <a:cs typeface="Calibri" pitchFamily="34" charset="-120"/>
              </a:rPr>
              <a:t>• MRTP Act Section 52: Imprisonment up to 3 yrs</a:t>
            </a:r>
            <a:endParaRPr lang="en-US" sz="1050" dirty="0"/>
          </a:p>
        </p:txBody>
      </p:sp>
      <p:sp>
        <p:nvSpPr>
          <p:cNvPr id="44" name="Text 42"/>
          <p:cNvSpPr/>
          <p:nvPr/>
        </p:nvSpPr>
        <p:spPr>
          <a:xfrm>
            <a:off x="5440680" y="4041648"/>
            <a:ext cx="3337560" cy="237744"/>
          </a:xfrm>
          <a:prstGeom prst="rect">
            <a:avLst/>
          </a:prstGeom>
          <a:noFill/>
          <a:ln/>
        </p:spPr>
        <p:txBody>
          <a:bodyPr wrap="square" rtlCol="0" anchor="ctr"/>
          <a:lstStyle/>
          <a:p>
            <a:pPr marL="0" indent="0">
              <a:buNone/>
            </a:pPr>
            <a:r>
              <a:rPr lang="en-US" sz="1050" dirty="0">
                <a:solidFill>
                  <a:srgbClr val="1A2E3B"/>
                </a:solidFill>
                <a:latin typeface="Calibri" pitchFamily="34" charset="0"/>
                <a:ea typeface="Calibri" pitchFamily="34" charset="-122"/>
                <a:cs typeface="Calibri" pitchFamily="34" charset="-120"/>
              </a:rPr>
              <a:t>• Fine up to ₹5,000 per day of continuance</a:t>
            </a:r>
            <a:endParaRPr lang="en-US" sz="105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9144000" cy="914400"/>
          </a:xfrm>
          <a:prstGeom prst="rect">
            <a:avLst/>
          </a:prstGeom>
          <a:solidFill>
            <a:srgbClr val="0D2137"/>
          </a:solidFill>
          <a:ln w="12700">
            <a:solidFill>
              <a:srgbClr val="0D2137"/>
            </a:solidFill>
            <a:prstDash val="solid"/>
          </a:ln>
        </p:spPr>
      </p:sp>
      <p:sp>
        <p:nvSpPr>
          <p:cNvPr id="3" name="Text 1"/>
          <p:cNvSpPr/>
          <p:nvPr/>
        </p:nvSpPr>
        <p:spPr>
          <a:xfrm>
            <a:off x="365760" y="0"/>
            <a:ext cx="8229600" cy="914400"/>
          </a:xfrm>
          <a:prstGeom prst="rect">
            <a:avLst/>
          </a:prstGeom>
          <a:noFill/>
          <a:ln/>
        </p:spPr>
        <p:txBody>
          <a:bodyPr wrap="square" rtlCol="0" anchor="ctr"/>
          <a:lstStyle/>
          <a:p>
            <a:pPr marL="0" indent="0">
              <a:buNone/>
            </a:pPr>
            <a:r>
              <a:rPr lang="en-US" sz="2600" b="1" dirty="0">
                <a:solidFill>
                  <a:srgbClr val="FFFFFF"/>
                </a:solidFill>
                <a:latin typeface="Cambria" pitchFamily="34" charset="0"/>
                <a:ea typeface="Cambria" pitchFamily="34" charset="-122"/>
                <a:cs typeface="Cambria" pitchFamily="34" charset="-120"/>
              </a:rPr>
              <a:t>DCR Compliance under Section 11 of RERA</a:t>
            </a:r>
            <a:endParaRPr lang="en-US" sz="2600" dirty="0"/>
          </a:p>
        </p:txBody>
      </p:sp>
      <p:sp>
        <p:nvSpPr>
          <p:cNvPr id="4" name="Shape 2"/>
          <p:cNvSpPr/>
          <p:nvPr/>
        </p:nvSpPr>
        <p:spPr>
          <a:xfrm>
            <a:off x="274320" y="1005840"/>
            <a:ext cx="8595360" cy="777240"/>
          </a:xfrm>
          <a:prstGeom prst="roundRect">
            <a:avLst>
              <a:gd name="adj" fmla="val 9412"/>
            </a:avLst>
          </a:prstGeom>
          <a:solidFill>
            <a:srgbClr val="E8F4F5"/>
          </a:solidFill>
          <a:ln w="12700">
            <a:solidFill>
              <a:srgbClr val="0A7B83"/>
            </a:solidFill>
            <a:prstDash val="solid"/>
          </a:ln>
        </p:spPr>
      </p:sp>
      <p:sp>
        <p:nvSpPr>
          <p:cNvPr id="5" name="Text 3"/>
          <p:cNvSpPr/>
          <p:nvPr/>
        </p:nvSpPr>
        <p:spPr>
          <a:xfrm>
            <a:off x="457200" y="1051560"/>
            <a:ext cx="8229600" cy="320040"/>
          </a:xfrm>
          <a:prstGeom prst="rect">
            <a:avLst/>
          </a:prstGeom>
          <a:noFill/>
          <a:ln/>
        </p:spPr>
        <p:txBody>
          <a:bodyPr wrap="square" rtlCol="0" anchor="ctr"/>
          <a:lstStyle/>
          <a:p>
            <a:pPr marL="0" indent="0">
              <a:buNone/>
            </a:pPr>
            <a:r>
              <a:rPr lang="en-US" sz="1300" b="1" dirty="0">
                <a:solidFill>
                  <a:srgbClr val="0A7B83"/>
                </a:solidFill>
                <a:latin typeface="Cambria" pitchFamily="34" charset="0"/>
                <a:ea typeface="Cambria" pitchFamily="34" charset="-122"/>
                <a:cs typeface="Cambria" pitchFamily="34" charset="-120"/>
              </a:rPr>
              <a:t>Section 11 RERA — Promoter's Obligations at the Time of Registration</a:t>
            </a:r>
            <a:endParaRPr lang="en-US" sz="1300" dirty="0"/>
          </a:p>
        </p:txBody>
      </p:sp>
      <p:sp>
        <p:nvSpPr>
          <p:cNvPr id="6" name="Text 4"/>
          <p:cNvSpPr/>
          <p:nvPr/>
        </p:nvSpPr>
        <p:spPr>
          <a:xfrm>
            <a:off x="457200" y="1353312"/>
            <a:ext cx="8229600" cy="365760"/>
          </a:xfrm>
          <a:prstGeom prst="rect">
            <a:avLst/>
          </a:prstGeom>
          <a:noFill/>
          <a:ln/>
        </p:spPr>
        <p:txBody>
          <a:bodyPr wrap="square" rtlCol="0" anchor="ctr"/>
          <a:lstStyle/>
          <a:p>
            <a:pPr marL="0" indent="0">
              <a:buNone/>
            </a:pPr>
            <a:r>
              <a:rPr lang="en-US" sz="1200" dirty="0">
                <a:solidFill>
                  <a:srgbClr val="1A2E3B"/>
                </a:solidFill>
                <a:latin typeface="Calibri" pitchFamily="34" charset="0"/>
                <a:ea typeface="Calibri" pitchFamily="34" charset="-122"/>
                <a:cs typeface="Calibri" pitchFamily="34" charset="-120"/>
              </a:rPr>
              <a:t>Section 11(3): Promoter shall not make any alterations or additions to approved and sanctioned plans without written consent of allottees AND prior approval of competent authority. DCR compliance is thus embedded in RERA's legal architecture.</a:t>
            </a:r>
            <a:endParaRPr lang="en-US" sz="1200" dirty="0"/>
          </a:p>
        </p:txBody>
      </p:sp>
      <p:sp>
        <p:nvSpPr>
          <p:cNvPr id="7" name="Shape 5"/>
          <p:cNvSpPr/>
          <p:nvPr/>
        </p:nvSpPr>
        <p:spPr>
          <a:xfrm>
            <a:off x="274320" y="1901952"/>
            <a:ext cx="4206240" cy="868680"/>
          </a:xfrm>
          <a:prstGeom prst="roundRect">
            <a:avLst>
              <a:gd name="adj" fmla="val 6316"/>
            </a:avLst>
          </a:prstGeom>
          <a:solidFill>
            <a:srgbClr val="F0F7F8"/>
          </a:solidFill>
          <a:ln w="12700">
            <a:solidFill>
              <a:srgbClr val="C8DEE1"/>
            </a:solidFill>
            <a:prstDash val="solid"/>
          </a:ln>
          <a:effectLst>
            <a:outerShdw blurRad="101600" dist="38100" dir="2700000" algn="bl" rotWithShape="0">
              <a:srgbClr val="000000">
                <a:alpha val="12000"/>
              </a:srgbClr>
            </a:outerShdw>
          </a:effectLst>
        </p:spPr>
      </p:sp>
      <p:sp>
        <p:nvSpPr>
          <p:cNvPr id="8" name="Text 6"/>
          <p:cNvSpPr/>
          <p:nvPr/>
        </p:nvSpPr>
        <p:spPr>
          <a:xfrm>
            <a:off x="384048" y="1956816"/>
            <a:ext cx="3986784" cy="274320"/>
          </a:xfrm>
          <a:prstGeom prst="rect">
            <a:avLst/>
          </a:prstGeom>
          <a:noFill/>
          <a:ln/>
        </p:spPr>
        <p:txBody>
          <a:bodyPr wrap="square" rtlCol="0" anchor="ctr"/>
          <a:lstStyle/>
          <a:p>
            <a:pPr marL="0" indent="0">
              <a:buNone/>
            </a:pPr>
            <a:r>
              <a:rPr lang="en-US" sz="1150" b="1" dirty="0">
                <a:solidFill>
                  <a:srgbClr val="0A7B83"/>
                </a:solidFill>
                <a:latin typeface="Cambria" pitchFamily="34" charset="0"/>
                <a:ea typeface="Cambria" pitchFamily="34" charset="-122"/>
                <a:cs typeface="Cambria" pitchFamily="34" charset="-120"/>
              </a:rPr>
              <a:t>Disclosure — Section 11(1)</a:t>
            </a:r>
            <a:endParaRPr lang="en-US" sz="1150" dirty="0"/>
          </a:p>
        </p:txBody>
      </p:sp>
      <p:sp>
        <p:nvSpPr>
          <p:cNvPr id="9" name="Text 7"/>
          <p:cNvSpPr/>
          <p:nvPr/>
        </p:nvSpPr>
        <p:spPr>
          <a:xfrm>
            <a:off x="384048" y="2249424"/>
            <a:ext cx="3986784" cy="475488"/>
          </a:xfrm>
          <a:prstGeom prst="rect">
            <a:avLst/>
          </a:prstGeom>
          <a:noFill/>
          <a:ln/>
        </p:spPr>
        <p:txBody>
          <a:bodyPr wrap="square" rtlCol="0" anchor="t"/>
          <a:lstStyle/>
          <a:p>
            <a:pPr marL="0" indent="0">
              <a:buNone/>
            </a:pPr>
            <a:r>
              <a:rPr lang="en-US" sz="1100" dirty="0">
                <a:solidFill>
                  <a:srgbClr val="1A2E3B"/>
                </a:solidFill>
                <a:latin typeface="Calibri" pitchFamily="34" charset="0"/>
                <a:ea typeface="Calibri" pitchFamily="34" charset="-122"/>
                <a:cs typeface="Calibri" pitchFamily="34" charset="-120"/>
              </a:rPr>
              <a:t>Upload layout plan, FSI details, sanctioned plan on MahaRERA portal at time of registration</a:t>
            </a:r>
            <a:endParaRPr lang="en-US" sz="1100" dirty="0"/>
          </a:p>
        </p:txBody>
      </p:sp>
      <p:sp>
        <p:nvSpPr>
          <p:cNvPr id="10" name="Shape 8"/>
          <p:cNvSpPr/>
          <p:nvPr/>
        </p:nvSpPr>
        <p:spPr>
          <a:xfrm>
            <a:off x="4663440" y="1901952"/>
            <a:ext cx="4206240" cy="868680"/>
          </a:xfrm>
          <a:prstGeom prst="roundRect">
            <a:avLst>
              <a:gd name="adj" fmla="val 6316"/>
            </a:avLst>
          </a:prstGeom>
          <a:solidFill>
            <a:srgbClr val="F0F7F8"/>
          </a:solidFill>
          <a:ln w="12700">
            <a:solidFill>
              <a:srgbClr val="C8DEE1"/>
            </a:solidFill>
            <a:prstDash val="solid"/>
          </a:ln>
          <a:effectLst>
            <a:outerShdw blurRad="101600" dist="38100" dir="2700000" algn="bl" rotWithShape="0">
              <a:srgbClr val="000000">
                <a:alpha val="12000"/>
              </a:srgbClr>
            </a:outerShdw>
          </a:effectLst>
        </p:spPr>
      </p:sp>
      <p:sp>
        <p:nvSpPr>
          <p:cNvPr id="11" name="Text 9"/>
          <p:cNvSpPr/>
          <p:nvPr/>
        </p:nvSpPr>
        <p:spPr>
          <a:xfrm>
            <a:off x="4773168" y="1956816"/>
            <a:ext cx="3986784" cy="274320"/>
          </a:xfrm>
          <a:prstGeom prst="rect">
            <a:avLst/>
          </a:prstGeom>
          <a:noFill/>
          <a:ln/>
        </p:spPr>
        <p:txBody>
          <a:bodyPr wrap="square" rtlCol="0" anchor="ctr"/>
          <a:lstStyle/>
          <a:p>
            <a:pPr marL="0" indent="0">
              <a:buNone/>
            </a:pPr>
            <a:r>
              <a:rPr lang="en-US" sz="1150" b="1" dirty="0">
                <a:solidFill>
                  <a:srgbClr val="0A7B83"/>
                </a:solidFill>
                <a:latin typeface="Cambria" pitchFamily="34" charset="0"/>
                <a:ea typeface="Cambria" pitchFamily="34" charset="-122"/>
                <a:cs typeface="Cambria" pitchFamily="34" charset="-120"/>
              </a:rPr>
              <a:t>Adherence — Section 11(3)</a:t>
            </a:r>
            <a:endParaRPr lang="en-US" sz="1150" dirty="0"/>
          </a:p>
        </p:txBody>
      </p:sp>
      <p:sp>
        <p:nvSpPr>
          <p:cNvPr id="12" name="Text 10"/>
          <p:cNvSpPr/>
          <p:nvPr/>
        </p:nvSpPr>
        <p:spPr>
          <a:xfrm>
            <a:off x="4773168" y="2249424"/>
            <a:ext cx="3986784" cy="475488"/>
          </a:xfrm>
          <a:prstGeom prst="rect">
            <a:avLst/>
          </a:prstGeom>
          <a:noFill/>
          <a:ln/>
        </p:spPr>
        <p:txBody>
          <a:bodyPr wrap="square" rtlCol="0" anchor="t"/>
          <a:lstStyle/>
          <a:p>
            <a:pPr marL="0" indent="0">
              <a:buNone/>
            </a:pPr>
            <a:r>
              <a:rPr lang="en-US" sz="1100" dirty="0">
                <a:solidFill>
                  <a:srgbClr val="1A2E3B"/>
                </a:solidFill>
                <a:latin typeface="Calibri" pitchFamily="34" charset="0"/>
                <a:ea typeface="Calibri" pitchFamily="34" charset="-122"/>
                <a:cs typeface="Calibri" pitchFamily="34" charset="-120"/>
              </a:rPr>
              <a:t>No structural changes without allottee consent + authority approval. Any DCR deviation = RERA violation</a:t>
            </a:r>
            <a:endParaRPr lang="en-US" sz="1100" dirty="0"/>
          </a:p>
        </p:txBody>
      </p:sp>
      <p:sp>
        <p:nvSpPr>
          <p:cNvPr id="13" name="Shape 11"/>
          <p:cNvSpPr/>
          <p:nvPr/>
        </p:nvSpPr>
        <p:spPr>
          <a:xfrm>
            <a:off x="274320" y="2889504"/>
            <a:ext cx="4206240" cy="868680"/>
          </a:xfrm>
          <a:prstGeom prst="roundRect">
            <a:avLst>
              <a:gd name="adj" fmla="val 6316"/>
            </a:avLst>
          </a:prstGeom>
          <a:solidFill>
            <a:srgbClr val="F0F7F8"/>
          </a:solidFill>
          <a:ln w="12700">
            <a:solidFill>
              <a:srgbClr val="C8DEE1"/>
            </a:solidFill>
            <a:prstDash val="solid"/>
          </a:ln>
          <a:effectLst>
            <a:outerShdw blurRad="101600" dist="38100" dir="2700000" algn="bl" rotWithShape="0">
              <a:srgbClr val="000000">
                <a:alpha val="12000"/>
              </a:srgbClr>
            </a:outerShdw>
          </a:effectLst>
        </p:spPr>
      </p:sp>
      <p:sp>
        <p:nvSpPr>
          <p:cNvPr id="14" name="Text 12"/>
          <p:cNvSpPr/>
          <p:nvPr/>
        </p:nvSpPr>
        <p:spPr>
          <a:xfrm>
            <a:off x="384048" y="2944368"/>
            <a:ext cx="3986784" cy="274320"/>
          </a:xfrm>
          <a:prstGeom prst="rect">
            <a:avLst/>
          </a:prstGeom>
          <a:noFill/>
          <a:ln/>
        </p:spPr>
        <p:txBody>
          <a:bodyPr wrap="square" rtlCol="0" anchor="ctr"/>
          <a:lstStyle/>
          <a:p>
            <a:pPr marL="0" indent="0">
              <a:buNone/>
            </a:pPr>
            <a:r>
              <a:rPr lang="en-US" sz="1150" b="1" dirty="0">
                <a:solidFill>
                  <a:srgbClr val="0A7B83"/>
                </a:solidFill>
                <a:latin typeface="Cambria" pitchFamily="34" charset="0"/>
                <a:ea typeface="Cambria" pitchFamily="34" charset="-122"/>
                <a:cs typeface="Cambria" pitchFamily="34" charset="-120"/>
              </a:rPr>
              <a:t>Reporting — Section 11(4)</a:t>
            </a:r>
            <a:endParaRPr lang="en-US" sz="1150" dirty="0"/>
          </a:p>
        </p:txBody>
      </p:sp>
      <p:sp>
        <p:nvSpPr>
          <p:cNvPr id="15" name="Text 13"/>
          <p:cNvSpPr/>
          <p:nvPr/>
        </p:nvSpPr>
        <p:spPr>
          <a:xfrm>
            <a:off x="384048" y="3236976"/>
            <a:ext cx="3986784" cy="475488"/>
          </a:xfrm>
          <a:prstGeom prst="rect">
            <a:avLst/>
          </a:prstGeom>
          <a:noFill/>
          <a:ln/>
        </p:spPr>
        <p:txBody>
          <a:bodyPr wrap="square" rtlCol="0" anchor="t"/>
          <a:lstStyle/>
          <a:p>
            <a:pPr marL="0" indent="0">
              <a:buNone/>
            </a:pPr>
            <a:r>
              <a:rPr lang="en-US" sz="1100" dirty="0">
                <a:solidFill>
                  <a:srgbClr val="1A2E3B"/>
                </a:solidFill>
                <a:latin typeface="Calibri" pitchFamily="34" charset="0"/>
                <a:ea typeface="Calibri" pitchFamily="34" charset="-122"/>
                <a:cs typeface="Calibri" pitchFamily="34" charset="-120"/>
              </a:rPr>
              <a:t>Quarterly updates on project progress including construction milestones per approved plan</a:t>
            </a:r>
            <a:endParaRPr lang="en-US" sz="1100" dirty="0"/>
          </a:p>
        </p:txBody>
      </p:sp>
      <p:sp>
        <p:nvSpPr>
          <p:cNvPr id="16" name="Shape 14"/>
          <p:cNvSpPr/>
          <p:nvPr/>
        </p:nvSpPr>
        <p:spPr>
          <a:xfrm>
            <a:off x="4663440" y="2889504"/>
            <a:ext cx="4206240" cy="868680"/>
          </a:xfrm>
          <a:prstGeom prst="roundRect">
            <a:avLst>
              <a:gd name="adj" fmla="val 6316"/>
            </a:avLst>
          </a:prstGeom>
          <a:solidFill>
            <a:srgbClr val="F0F7F8"/>
          </a:solidFill>
          <a:ln w="12700">
            <a:solidFill>
              <a:srgbClr val="C8DEE1"/>
            </a:solidFill>
            <a:prstDash val="solid"/>
          </a:ln>
          <a:effectLst>
            <a:outerShdw blurRad="101600" dist="38100" dir="2700000" algn="bl" rotWithShape="0">
              <a:srgbClr val="000000">
                <a:alpha val="12000"/>
              </a:srgbClr>
            </a:outerShdw>
          </a:effectLst>
        </p:spPr>
      </p:sp>
      <p:sp>
        <p:nvSpPr>
          <p:cNvPr id="17" name="Text 15"/>
          <p:cNvSpPr/>
          <p:nvPr/>
        </p:nvSpPr>
        <p:spPr>
          <a:xfrm>
            <a:off x="4773168" y="2944368"/>
            <a:ext cx="3986784" cy="274320"/>
          </a:xfrm>
          <a:prstGeom prst="rect">
            <a:avLst/>
          </a:prstGeom>
          <a:noFill/>
          <a:ln/>
        </p:spPr>
        <p:txBody>
          <a:bodyPr wrap="square" rtlCol="0" anchor="ctr"/>
          <a:lstStyle/>
          <a:p>
            <a:pPr marL="0" indent="0">
              <a:buNone/>
            </a:pPr>
            <a:r>
              <a:rPr lang="en-US" sz="1150" b="1" dirty="0">
                <a:solidFill>
                  <a:srgbClr val="0A7B83"/>
                </a:solidFill>
                <a:latin typeface="Cambria" pitchFamily="34" charset="0"/>
                <a:ea typeface="Cambria" pitchFamily="34" charset="-122"/>
                <a:cs typeface="Cambria" pitchFamily="34" charset="-120"/>
              </a:rPr>
              <a:t>Completion — Section 11(4)(b)</a:t>
            </a:r>
            <a:endParaRPr lang="en-US" sz="1150" dirty="0"/>
          </a:p>
        </p:txBody>
      </p:sp>
      <p:sp>
        <p:nvSpPr>
          <p:cNvPr id="18" name="Text 16"/>
          <p:cNvSpPr/>
          <p:nvPr/>
        </p:nvSpPr>
        <p:spPr>
          <a:xfrm>
            <a:off x="4773168" y="3236976"/>
            <a:ext cx="3986784" cy="475488"/>
          </a:xfrm>
          <a:prstGeom prst="rect">
            <a:avLst/>
          </a:prstGeom>
          <a:noFill/>
          <a:ln/>
        </p:spPr>
        <p:txBody>
          <a:bodyPr wrap="square" rtlCol="0" anchor="t"/>
          <a:lstStyle/>
          <a:p>
            <a:pPr marL="0" indent="0">
              <a:buNone/>
            </a:pPr>
            <a:r>
              <a:rPr lang="en-US" sz="1100" dirty="0">
                <a:solidFill>
                  <a:srgbClr val="1A2E3B"/>
                </a:solidFill>
                <a:latin typeface="Calibri" pitchFamily="34" charset="0"/>
                <a:ea typeface="Calibri" pitchFamily="34" charset="-122"/>
                <a:cs typeface="Calibri" pitchFamily="34" charset="-120"/>
              </a:rPr>
              <a:t>Complete project as per sanctioned plan. Issue OC and handover per DCR compliance</a:t>
            </a:r>
            <a:endParaRPr lang="en-US" sz="1100" dirty="0"/>
          </a:p>
        </p:txBody>
      </p:sp>
      <p:sp>
        <p:nvSpPr>
          <p:cNvPr id="19" name="Shape 17"/>
          <p:cNvSpPr/>
          <p:nvPr/>
        </p:nvSpPr>
        <p:spPr>
          <a:xfrm>
            <a:off x="274320" y="3877056"/>
            <a:ext cx="4206240" cy="868680"/>
          </a:xfrm>
          <a:prstGeom prst="roundRect">
            <a:avLst>
              <a:gd name="adj" fmla="val 6316"/>
            </a:avLst>
          </a:prstGeom>
          <a:solidFill>
            <a:srgbClr val="F0F7F8"/>
          </a:solidFill>
          <a:ln w="12700">
            <a:solidFill>
              <a:srgbClr val="C8DEE1"/>
            </a:solidFill>
            <a:prstDash val="solid"/>
          </a:ln>
          <a:effectLst>
            <a:outerShdw blurRad="101600" dist="38100" dir="2700000" algn="bl" rotWithShape="0">
              <a:srgbClr val="000000">
                <a:alpha val="12000"/>
              </a:srgbClr>
            </a:outerShdw>
          </a:effectLst>
        </p:spPr>
      </p:sp>
      <p:sp>
        <p:nvSpPr>
          <p:cNvPr id="20" name="Text 18"/>
          <p:cNvSpPr/>
          <p:nvPr/>
        </p:nvSpPr>
        <p:spPr>
          <a:xfrm>
            <a:off x="384048" y="3931920"/>
            <a:ext cx="3986784" cy="274320"/>
          </a:xfrm>
          <a:prstGeom prst="rect">
            <a:avLst/>
          </a:prstGeom>
          <a:noFill/>
          <a:ln/>
        </p:spPr>
        <p:txBody>
          <a:bodyPr wrap="square" rtlCol="0" anchor="ctr"/>
          <a:lstStyle/>
          <a:p>
            <a:pPr marL="0" indent="0">
              <a:buNone/>
            </a:pPr>
            <a:r>
              <a:rPr lang="en-US" sz="1150" b="1" dirty="0">
                <a:solidFill>
                  <a:srgbClr val="0A7B83"/>
                </a:solidFill>
                <a:latin typeface="Cambria" pitchFamily="34" charset="0"/>
                <a:ea typeface="Cambria" pitchFamily="34" charset="-122"/>
                <a:cs typeface="Cambria" pitchFamily="34" charset="-120"/>
              </a:rPr>
              <a:t>Title Disclosure — Rule 3</a:t>
            </a:r>
            <a:endParaRPr lang="en-US" sz="1150" dirty="0"/>
          </a:p>
        </p:txBody>
      </p:sp>
      <p:sp>
        <p:nvSpPr>
          <p:cNvPr id="21" name="Text 19"/>
          <p:cNvSpPr/>
          <p:nvPr/>
        </p:nvSpPr>
        <p:spPr>
          <a:xfrm>
            <a:off x="384048" y="4224528"/>
            <a:ext cx="3986784" cy="475488"/>
          </a:xfrm>
          <a:prstGeom prst="rect">
            <a:avLst/>
          </a:prstGeom>
          <a:noFill/>
          <a:ln/>
        </p:spPr>
        <p:txBody>
          <a:bodyPr wrap="square" rtlCol="0" anchor="t"/>
          <a:lstStyle/>
          <a:p>
            <a:pPr marL="0" indent="0">
              <a:buNone/>
            </a:pPr>
            <a:r>
              <a:rPr lang="en-US" sz="1100" dirty="0">
                <a:solidFill>
                  <a:srgbClr val="1A2E3B"/>
                </a:solidFill>
                <a:latin typeface="Calibri" pitchFamily="34" charset="0"/>
                <a:ea typeface="Calibri" pitchFamily="34" charset="-122"/>
                <a:cs typeface="Calibri" pitchFamily="34" charset="-120"/>
              </a:rPr>
              <a:t>Encumbrances, liens, zone details must be disclosed upfront — DCR zone-change pending = must disclose</a:t>
            </a:r>
            <a:endParaRPr lang="en-US" sz="1100" dirty="0"/>
          </a:p>
        </p:txBody>
      </p:sp>
      <p:sp>
        <p:nvSpPr>
          <p:cNvPr id="22" name="Shape 20"/>
          <p:cNvSpPr/>
          <p:nvPr/>
        </p:nvSpPr>
        <p:spPr>
          <a:xfrm>
            <a:off x="4663440" y="3877056"/>
            <a:ext cx="4206240" cy="868680"/>
          </a:xfrm>
          <a:prstGeom prst="roundRect">
            <a:avLst>
              <a:gd name="adj" fmla="val 6316"/>
            </a:avLst>
          </a:prstGeom>
          <a:solidFill>
            <a:srgbClr val="F0F7F8"/>
          </a:solidFill>
          <a:ln w="12700">
            <a:solidFill>
              <a:srgbClr val="C8DEE1"/>
            </a:solidFill>
            <a:prstDash val="solid"/>
          </a:ln>
          <a:effectLst>
            <a:outerShdw blurRad="101600" dist="38100" dir="2700000" algn="bl" rotWithShape="0">
              <a:srgbClr val="000000">
                <a:alpha val="12000"/>
              </a:srgbClr>
            </a:outerShdw>
          </a:effectLst>
        </p:spPr>
      </p:sp>
      <p:sp>
        <p:nvSpPr>
          <p:cNvPr id="23" name="Text 21"/>
          <p:cNvSpPr/>
          <p:nvPr/>
        </p:nvSpPr>
        <p:spPr>
          <a:xfrm>
            <a:off x="4773168" y="3931920"/>
            <a:ext cx="3986784" cy="274320"/>
          </a:xfrm>
          <a:prstGeom prst="rect">
            <a:avLst/>
          </a:prstGeom>
          <a:noFill/>
          <a:ln/>
        </p:spPr>
        <p:txBody>
          <a:bodyPr wrap="square" rtlCol="0" anchor="ctr"/>
          <a:lstStyle/>
          <a:p>
            <a:pPr marL="0" indent="0">
              <a:buNone/>
            </a:pPr>
            <a:r>
              <a:rPr lang="en-US" sz="1150" b="1" dirty="0">
                <a:solidFill>
                  <a:srgbClr val="0A7B83"/>
                </a:solidFill>
                <a:latin typeface="Cambria" pitchFamily="34" charset="0"/>
                <a:ea typeface="Cambria" pitchFamily="34" charset="-122"/>
                <a:cs typeface="Cambria" pitchFamily="34" charset="-120"/>
              </a:rPr>
              <a:t>CA Certification</a:t>
            </a:r>
            <a:endParaRPr lang="en-US" sz="1150" dirty="0"/>
          </a:p>
        </p:txBody>
      </p:sp>
      <p:sp>
        <p:nvSpPr>
          <p:cNvPr id="24" name="Text 22"/>
          <p:cNvSpPr/>
          <p:nvPr/>
        </p:nvSpPr>
        <p:spPr>
          <a:xfrm>
            <a:off x="4773168" y="4224528"/>
            <a:ext cx="3986784" cy="475488"/>
          </a:xfrm>
          <a:prstGeom prst="rect">
            <a:avLst/>
          </a:prstGeom>
          <a:noFill/>
          <a:ln/>
        </p:spPr>
        <p:txBody>
          <a:bodyPr wrap="square" rtlCol="0" anchor="t"/>
          <a:lstStyle/>
          <a:p>
            <a:pPr marL="0" indent="0">
              <a:buNone/>
            </a:pPr>
            <a:r>
              <a:rPr lang="en-US" sz="1100" dirty="0">
                <a:solidFill>
                  <a:srgbClr val="1A2E3B"/>
                </a:solidFill>
                <a:latin typeface="Calibri" pitchFamily="34" charset="0"/>
                <a:ea typeface="Calibri" pitchFamily="34" charset="-122"/>
                <a:cs typeface="Calibri" pitchFamily="34" charset="-120"/>
              </a:rPr>
              <a:t>Independent CA certifies financials + architect certifies DCR compliance. Both Form 3 &amp; CA Form must align</a:t>
            </a:r>
            <a:endParaRPr lang="en-US" sz="1100" dirty="0"/>
          </a:p>
        </p:txBody>
      </p:sp>
      <p:sp>
        <p:nvSpPr>
          <p:cNvPr id="25" name="Shape 23"/>
          <p:cNvSpPr/>
          <p:nvPr/>
        </p:nvSpPr>
        <p:spPr>
          <a:xfrm>
            <a:off x="274320" y="4690872"/>
            <a:ext cx="8595360" cy="347472"/>
          </a:xfrm>
          <a:prstGeom prst="roundRect">
            <a:avLst>
              <a:gd name="adj" fmla="val 13158"/>
            </a:avLst>
          </a:prstGeom>
          <a:solidFill>
            <a:srgbClr val="0A7B83"/>
          </a:solidFill>
          <a:ln w="12700">
            <a:solidFill>
              <a:srgbClr val="0A7B83"/>
            </a:solidFill>
            <a:prstDash val="solid"/>
          </a:ln>
        </p:spPr>
      </p:sp>
      <p:sp>
        <p:nvSpPr>
          <p:cNvPr id="26" name="Text 24"/>
          <p:cNvSpPr/>
          <p:nvPr/>
        </p:nvSpPr>
        <p:spPr>
          <a:xfrm>
            <a:off x="457200" y="4690872"/>
            <a:ext cx="8229600" cy="347472"/>
          </a:xfrm>
          <a:prstGeom prst="rect">
            <a:avLst/>
          </a:prstGeom>
          <a:noFill/>
          <a:ln/>
        </p:spPr>
        <p:txBody>
          <a:bodyPr wrap="square" lIns="0" tIns="0" rIns="0" bIns="0" rtlCol="0" anchor="ctr"/>
          <a:lstStyle/>
          <a:p>
            <a:pPr marL="0" indent="0" algn="ctr">
              <a:buNone/>
            </a:pPr>
            <a:r>
              <a:rPr lang="en-US" sz="1300" b="1" dirty="0">
                <a:solidFill>
                  <a:srgbClr val="FFFFFF"/>
                </a:solidFill>
              </a:rPr>
              <a:t>DCR non-compliance ≡ RERA non-compliance. One triggers the other automatically.</a:t>
            </a:r>
            <a:endParaRPr lang="en-US" sz="13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TotalTime>
  <Words>2978</Words>
  <Application>Microsoft Office PowerPoint</Application>
  <PresentationFormat>On-screen Show (16:9)</PresentationFormat>
  <Paragraphs>273</Paragraphs>
  <Slides>14</Slides>
  <Notes>14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Arial</vt:lpstr>
      <vt:lpstr>Calibri</vt:lpstr>
      <vt:lpstr>Cambria</vt:lpstr>
      <vt:lpstr>Courier New</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Development Control Regulations (DCR) in Real Estate</dc:title>
  <dc:subject>PptxGenJS Presentation</dc:subject>
  <dc:creator>PptxGenJS</dc:creator>
  <cp:lastModifiedBy>Ramesh Prabhu</cp:lastModifiedBy>
  <cp:revision>2</cp:revision>
  <dcterms:created xsi:type="dcterms:W3CDTF">2026-06-20T17:49:56Z</dcterms:created>
  <dcterms:modified xsi:type="dcterms:W3CDTF">2026-06-21T01:57:22Z</dcterms:modified>
</cp:coreProperties>
</file>