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India–Indonesia DTAA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Concept &amp; Present Updates</a:t>
            </a:r>
          </a:p>
          <a:p>
            <a:r>
              <a:t>Presented by: CA Dr. Manoj Kailash Gupta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Recent Updates &amp;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No major updates post-2016 except MLI and PPT</a:t>
            </a:r>
          </a:p>
          <a:p>
            <a:r>
              <a:t>• PPT detailed in 2025 circular</a:t>
            </a:r>
          </a:p>
          <a:p>
            <a:r>
              <a:t>• Future: Digital taxation and services expected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Treaty signed &amp; revised: 1987; 2012 (eff. 2016)</a:t>
            </a:r>
          </a:p>
          <a:p>
            <a:r>
              <a:t>• Key taxes: Dividends, interest, royalties, capital gains</a:t>
            </a:r>
          </a:p>
          <a:p>
            <a:r>
              <a:t>• MLI inclusion: Adds anti-abuse rules</a:t>
            </a:r>
          </a:p>
          <a:p>
            <a:r>
              <a:t>• PPT: CBDT Circular No. 01/2025 (Jan 2025)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Presented by:</a:t>
            </a:r>
          </a:p>
          <a:p>
            <a:r>
              <a:t>CA Dr. Manoj Kailash Gupta</a:t>
            </a:r>
          </a:p>
          <a:p/>
          <a:p>
            <a:r>
              <a:t>Thank you for your attention!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DTAA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 treaty to prevent double taxation and fiscal evasion</a:t>
            </a:r>
          </a:p>
          <a:p>
            <a:r>
              <a:t>• Based on OECD Model</a:t>
            </a:r>
          </a:p>
          <a:p>
            <a:r>
              <a:t>• Promotes trade, investment, and economic cooperation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 of India–Indonesia DTAA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Original treaty signed: 7 August 1987</a:t>
            </a:r>
          </a:p>
          <a:p>
            <a:r>
              <a:t>• Effective from: 19 December 1987</a:t>
            </a:r>
          </a:p>
          <a:p>
            <a:r>
              <a:t>• Revised treaty signed: 27 July 2012</a:t>
            </a:r>
          </a:p>
          <a:p>
            <a:r>
              <a:t>• Effective from: 5 February 2016, applicable from FY 2016–17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Scope &amp;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Applies to residents of both countries</a:t>
            </a:r>
          </a:p>
          <a:p>
            <a:r>
              <a:t>• Covers individuals, companies, and entities</a:t>
            </a:r>
          </a:p>
          <a:p>
            <a:r>
              <a:t>• Taxes covered: Income tax in India and Indonesia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Provisions &amp; Withholding Tax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Dividends: Max 10% withholding tax</a:t>
            </a:r>
          </a:p>
          <a:p>
            <a:r>
              <a:t>• Interest, Royalties, Technical Fees: Max 10%</a:t>
            </a:r>
          </a:p>
          <a:p>
            <a:r>
              <a:t>• Capital Gains: Taxable in source country (post-revision)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Exchange of Information &amp; MLI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Includes non-discrimination, MAP, and termination clauses</a:t>
            </a:r>
          </a:p>
          <a:p>
            <a:r>
              <a:t>• BEPS MLI modifies treaty to include PPT</a:t>
            </a:r>
          </a:p>
          <a:p>
            <a:r>
              <a:t>• India adopted MLI in October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Principal Purpose Test (PPT) – Jan 2025 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CBDT Circular No. 01/2025 issued on 21 Jan 2025</a:t>
            </a:r>
          </a:p>
          <a:p>
            <a:r>
              <a:t>• PPT applies prospectively to prevent treaty abuse</a:t>
            </a:r>
          </a:p>
          <a:p>
            <a:r>
              <a:t>• Objective: Ensure benefits align with treaty intent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DTAA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Avoids double taxation (exemption/credit methods)</a:t>
            </a:r>
          </a:p>
          <a:p>
            <a:r>
              <a:t>• Reduces tax rates for cross-border payments</a:t>
            </a:r>
          </a:p>
          <a:p>
            <a:r>
              <a:t>• Encourages FDI, trade, and tech transfer</a:t>
            </a:r>
          </a:p>
          <a:p>
            <a:r>
              <a:t>• Enhances tax certainty and dispute resolution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Practical Implications for Taxpayers &amp;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Lower taxes on dividends, interest, royalties</a:t>
            </a:r>
          </a:p>
          <a:p>
            <a:r>
              <a:t>• Clarity on capital gains taxation</a:t>
            </a:r>
          </a:p>
          <a:p>
            <a:r>
              <a:t>• Compliance: TRC, Form 10F, purpose disclosure</a:t>
            </a:r>
          </a:p>
          <a:p>
            <a:r>
              <a:t>• Coordination with tax authorities if needed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