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4" r:id="rId1"/>
  </p:sldMasterIdLst>
  <p:notesMasterIdLst>
    <p:notesMasterId r:id="rId104"/>
  </p:notesMasterIdLst>
  <p:sldIdLst>
    <p:sldId id="319" r:id="rId2"/>
    <p:sldId id="321" r:id="rId3"/>
    <p:sldId id="320" r:id="rId4"/>
    <p:sldId id="326" r:id="rId5"/>
    <p:sldId id="283" r:id="rId6"/>
    <p:sldId id="323" r:id="rId7"/>
    <p:sldId id="371" r:id="rId8"/>
    <p:sldId id="324" r:id="rId9"/>
    <p:sldId id="325" r:id="rId10"/>
    <p:sldId id="327" r:id="rId11"/>
    <p:sldId id="343" r:id="rId12"/>
    <p:sldId id="296" r:id="rId13"/>
    <p:sldId id="300" r:id="rId14"/>
    <p:sldId id="301" r:id="rId15"/>
    <p:sldId id="297" r:id="rId16"/>
    <p:sldId id="302" r:id="rId17"/>
    <p:sldId id="359" r:id="rId18"/>
    <p:sldId id="360" r:id="rId19"/>
    <p:sldId id="322" r:id="rId20"/>
    <p:sldId id="263" r:id="rId21"/>
    <p:sldId id="377" r:id="rId22"/>
    <p:sldId id="378" r:id="rId23"/>
    <p:sldId id="379" r:id="rId24"/>
    <p:sldId id="267" r:id="rId25"/>
    <p:sldId id="349" r:id="rId26"/>
    <p:sldId id="304" r:id="rId27"/>
    <p:sldId id="282" r:id="rId28"/>
    <p:sldId id="369" r:id="rId29"/>
    <p:sldId id="370" r:id="rId30"/>
    <p:sldId id="268" r:id="rId31"/>
    <p:sldId id="269" r:id="rId32"/>
    <p:sldId id="303" r:id="rId33"/>
    <p:sldId id="350" r:id="rId34"/>
    <p:sldId id="329" r:id="rId35"/>
    <p:sldId id="290" r:id="rId36"/>
    <p:sldId id="354" r:id="rId37"/>
    <p:sldId id="313" r:id="rId38"/>
    <p:sldId id="311" r:id="rId39"/>
    <p:sldId id="312" r:id="rId40"/>
    <p:sldId id="373" r:id="rId41"/>
    <p:sldId id="315" r:id="rId42"/>
    <p:sldId id="382" r:id="rId43"/>
    <p:sldId id="384" r:id="rId44"/>
    <p:sldId id="383" r:id="rId45"/>
    <p:sldId id="389" r:id="rId46"/>
    <p:sldId id="374" r:id="rId47"/>
    <p:sldId id="328" r:id="rId48"/>
    <p:sldId id="386" r:id="rId49"/>
    <p:sldId id="333" r:id="rId50"/>
    <p:sldId id="385" r:id="rId51"/>
    <p:sldId id="316" r:id="rId52"/>
    <p:sldId id="309" r:id="rId53"/>
    <p:sldId id="310" r:id="rId54"/>
    <p:sldId id="308" r:id="rId55"/>
    <p:sldId id="298" r:id="rId56"/>
    <p:sldId id="291" r:id="rId57"/>
    <p:sldId id="292" r:id="rId58"/>
    <p:sldId id="293" r:id="rId59"/>
    <p:sldId id="318" r:id="rId60"/>
    <p:sldId id="317" r:id="rId61"/>
    <p:sldId id="334" r:id="rId62"/>
    <p:sldId id="356" r:id="rId63"/>
    <p:sldId id="330" r:id="rId64"/>
    <p:sldId id="331" r:id="rId65"/>
    <p:sldId id="332" r:id="rId66"/>
    <p:sldId id="335" r:id="rId67"/>
    <p:sldId id="336" r:id="rId68"/>
    <p:sldId id="266" r:id="rId69"/>
    <p:sldId id="271" r:id="rId70"/>
    <p:sldId id="270" r:id="rId71"/>
    <p:sldId id="380" r:id="rId72"/>
    <p:sldId id="381" r:id="rId73"/>
    <p:sldId id="365" r:id="rId74"/>
    <p:sldId id="366" r:id="rId75"/>
    <p:sldId id="367" r:id="rId76"/>
    <p:sldId id="368" r:id="rId77"/>
    <p:sldId id="357" r:id="rId78"/>
    <p:sldId id="340" r:id="rId79"/>
    <p:sldId id="305" r:id="rId80"/>
    <p:sldId id="351" r:id="rId81"/>
    <p:sldId id="361" r:id="rId82"/>
    <p:sldId id="362" r:id="rId83"/>
    <p:sldId id="363" r:id="rId84"/>
    <p:sldId id="364" r:id="rId85"/>
    <p:sldId id="355" r:id="rId86"/>
    <p:sldId id="274" r:id="rId87"/>
    <p:sldId id="275" r:id="rId88"/>
    <p:sldId id="276" r:id="rId89"/>
    <p:sldId id="375" r:id="rId90"/>
    <p:sldId id="376" r:id="rId91"/>
    <p:sldId id="277" r:id="rId92"/>
    <p:sldId id="278" r:id="rId93"/>
    <p:sldId id="279" r:id="rId94"/>
    <p:sldId id="280" r:id="rId95"/>
    <p:sldId id="281" r:id="rId96"/>
    <p:sldId id="284" r:id="rId97"/>
    <p:sldId id="285" r:id="rId98"/>
    <p:sldId id="287" r:id="rId99"/>
    <p:sldId id="358" r:id="rId100"/>
    <p:sldId id="314" r:id="rId101"/>
    <p:sldId id="388" r:id="rId102"/>
    <p:sldId id="372" r:id="rId10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C39D"/>
    <a:srgbClr val="37997B"/>
    <a:srgbClr val="D9FFED"/>
    <a:srgbClr val="CDEDF3"/>
    <a:srgbClr val="DDF2F7"/>
    <a:srgbClr val="CCFFCC"/>
    <a:srgbClr val="1B4528"/>
    <a:srgbClr val="152522"/>
    <a:srgbClr val="102A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21" autoAdjust="0"/>
    <p:restoredTop sz="94660"/>
  </p:normalViewPr>
  <p:slideViewPr>
    <p:cSldViewPr snapToGrid="0">
      <p:cViewPr varScale="1">
        <p:scale>
          <a:sx n="72" d="100"/>
          <a:sy n="72" d="100"/>
        </p:scale>
        <p:origin x="648"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02DCC7-4A9A-4B6E-8D8D-A619C8EC79CB}" type="datetimeFigureOut">
              <a:rPr lang="en-US" smtClean="0"/>
              <a:pPr/>
              <a:t>5/7/2026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8552DE-B611-40BF-8E7B-2348CC8D45BC}" type="slidenum">
              <a:rPr lang="en-US" smtClean="0"/>
              <a:pPr/>
              <a:t>‹#›</a:t>
            </a:fld>
            <a:endParaRPr lang="en-US"/>
          </a:p>
        </p:txBody>
      </p:sp>
    </p:spTree>
    <p:extLst>
      <p:ext uri="{BB962C8B-B14F-4D97-AF65-F5344CB8AC3E}">
        <p14:creationId xmlns:p14="http://schemas.microsoft.com/office/powerpoint/2010/main" val="2225218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071D690-FB11-4D78-AC70-2DE911E8294A}" type="datetime1">
              <a:rPr lang="en-US" smtClean="0"/>
              <a:pPr/>
              <a:t>5/7/2026</a:t>
            </a:fld>
            <a:endParaRPr lang="en-US"/>
          </a:p>
        </p:txBody>
      </p:sp>
      <p:sp>
        <p:nvSpPr>
          <p:cNvPr id="5" name="Footer Placeholder 4"/>
          <p:cNvSpPr>
            <a:spLocks noGrp="1"/>
          </p:cNvSpPr>
          <p:nvPr>
            <p:ph type="ftr" sz="quarter" idx="11"/>
          </p:nvPr>
        </p:nvSpPr>
        <p:spPr/>
        <p:txBody>
          <a:bodyPr/>
          <a:lstStyle/>
          <a:p>
            <a:r>
              <a:rPr lang="pt-BR"/>
              <a:t>CA Rashid H Siddiqui &amp; Co</a:t>
            </a:r>
            <a:endParaRPr lang="en-US"/>
          </a:p>
        </p:txBody>
      </p:sp>
      <p:sp>
        <p:nvSpPr>
          <p:cNvPr id="6" name="Slide Number Placeholder 5"/>
          <p:cNvSpPr>
            <a:spLocks noGrp="1"/>
          </p:cNvSpPr>
          <p:nvPr>
            <p:ph type="sldNum" sz="quarter" idx="12"/>
          </p:nvPr>
        </p:nvSpPr>
        <p:spPr/>
        <p:txBody>
          <a:bodyPr/>
          <a:lstStyle/>
          <a:p>
            <a:fld id="{0158776E-B255-47AE-A358-CEB710B814C3}"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285287"/>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2F048F-4F7B-43B4-8C8C-B5145FE1A32D}" type="datetime1">
              <a:rPr lang="en-US" smtClean="0"/>
              <a:pPr/>
              <a:t>5/7/2026</a:t>
            </a:fld>
            <a:endParaRPr lang="en-US"/>
          </a:p>
        </p:txBody>
      </p:sp>
      <p:sp>
        <p:nvSpPr>
          <p:cNvPr id="5" name="Footer Placeholder 4"/>
          <p:cNvSpPr>
            <a:spLocks noGrp="1"/>
          </p:cNvSpPr>
          <p:nvPr>
            <p:ph type="ftr" sz="quarter" idx="11"/>
          </p:nvPr>
        </p:nvSpPr>
        <p:spPr/>
        <p:txBody>
          <a:bodyPr/>
          <a:lstStyle/>
          <a:p>
            <a:r>
              <a:rPr lang="pt-BR"/>
              <a:t>CA Rashid H Siddiqui &amp; Co</a:t>
            </a:r>
            <a:endParaRPr lang="en-US"/>
          </a:p>
        </p:txBody>
      </p:sp>
      <p:sp>
        <p:nvSpPr>
          <p:cNvPr id="6" name="Slide Number Placeholder 5"/>
          <p:cNvSpPr>
            <a:spLocks noGrp="1"/>
          </p:cNvSpPr>
          <p:nvPr>
            <p:ph type="sldNum" sz="quarter" idx="12"/>
          </p:nvPr>
        </p:nvSpPr>
        <p:spPr/>
        <p:txBody>
          <a:bodyPr/>
          <a:lstStyle/>
          <a:p>
            <a:fld id="{0158776E-B255-47AE-A358-CEB710B814C3}" type="slidenum">
              <a:rPr lang="en-US" smtClean="0"/>
              <a:pPr/>
              <a:t>‹#›</a:t>
            </a:fld>
            <a:endParaRPr lang="en-US"/>
          </a:p>
        </p:txBody>
      </p:sp>
    </p:spTree>
    <p:extLst>
      <p:ext uri="{BB962C8B-B14F-4D97-AF65-F5344CB8AC3E}">
        <p14:creationId xmlns:p14="http://schemas.microsoft.com/office/powerpoint/2010/main" val="1741659544"/>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BACE99-1A2F-4B11-AF46-F795D8124FC2}" type="datetime1">
              <a:rPr lang="en-US" smtClean="0"/>
              <a:pPr/>
              <a:t>5/7/2026</a:t>
            </a:fld>
            <a:endParaRPr lang="en-US"/>
          </a:p>
        </p:txBody>
      </p:sp>
      <p:sp>
        <p:nvSpPr>
          <p:cNvPr id="5" name="Footer Placeholder 4"/>
          <p:cNvSpPr>
            <a:spLocks noGrp="1"/>
          </p:cNvSpPr>
          <p:nvPr>
            <p:ph type="ftr" sz="quarter" idx="11"/>
          </p:nvPr>
        </p:nvSpPr>
        <p:spPr/>
        <p:txBody>
          <a:bodyPr/>
          <a:lstStyle/>
          <a:p>
            <a:r>
              <a:rPr lang="pt-BR"/>
              <a:t>CA Rashid H Siddiqui &amp; Co</a:t>
            </a:r>
            <a:endParaRPr lang="en-US"/>
          </a:p>
        </p:txBody>
      </p:sp>
      <p:sp>
        <p:nvSpPr>
          <p:cNvPr id="6" name="Slide Number Placeholder 5"/>
          <p:cNvSpPr>
            <a:spLocks noGrp="1"/>
          </p:cNvSpPr>
          <p:nvPr>
            <p:ph type="sldNum" sz="quarter" idx="12"/>
          </p:nvPr>
        </p:nvSpPr>
        <p:spPr/>
        <p:txBody>
          <a:bodyPr/>
          <a:lstStyle/>
          <a:p>
            <a:fld id="{0158776E-B255-47AE-A358-CEB710B814C3}" type="slidenum">
              <a:rPr lang="en-US" smtClean="0"/>
              <a:pPr/>
              <a:t>‹#›</a:t>
            </a:fld>
            <a:endParaRPr lang="en-US"/>
          </a:p>
        </p:txBody>
      </p:sp>
    </p:spTree>
    <p:extLst>
      <p:ext uri="{BB962C8B-B14F-4D97-AF65-F5344CB8AC3E}">
        <p14:creationId xmlns:p14="http://schemas.microsoft.com/office/powerpoint/2010/main" val="32850568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7A8CAF-2554-4882-841C-EDBFB65886A9}" type="datetime1">
              <a:rPr lang="en-US" smtClean="0"/>
              <a:pPr/>
              <a:t>5/7/2026</a:t>
            </a:fld>
            <a:endParaRPr lang="en-US"/>
          </a:p>
        </p:txBody>
      </p:sp>
      <p:sp>
        <p:nvSpPr>
          <p:cNvPr id="5" name="Footer Placeholder 4"/>
          <p:cNvSpPr>
            <a:spLocks noGrp="1"/>
          </p:cNvSpPr>
          <p:nvPr>
            <p:ph type="ftr" sz="quarter" idx="11"/>
          </p:nvPr>
        </p:nvSpPr>
        <p:spPr/>
        <p:txBody>
          <a:bodyPr/>
          <a:lstStyle/>
          <a:p>
            <a:r>
              <a:rPr lang="pt-BR"/>
              <a:t>CA Rashid H Siddiqui &amp; Co</a:t>
            </a:r>
            <a:endParaRPr lang="en-US"/>
          </a:p>
        </p:txBody>
      </p:sp>
      <p:sp>
        <p:nvSpPr>
          <p:cNvPr id="6" name="Slide Number Placeholder 5"/>
          <p:cNvSpPr>
            <a:spLocks noGrp="1"/>
          </p:cNvSpPr>
          <p:nvPr>
            <p:ph type="sldNum" sz="quarter" idx="12"/>
          </p:nvPr>
        </p:nvSpPr>
        <p:spPr/>
        <p:txBody>
          <a:bodyPr/>
          <a:lstStyle/>
          <a:p>
            <a:fld id="{0158776E-B255-47AE-A358-CEB710B814C3}" type="slidenum">
              <a:rPr lang="en-US" smtClean="0"/>
              <a:pPr/>
              <a:t>‹#›</a:t>
            </a:fld>
            <a:endParaRPr lang="en-US"/>
          </a:p>
        </p:txBody>
      </p:sp>
    </p:spTree>
    <p:extLst>
      <p:ext uri="{BB962C8B-B14F-4D97-AF65-F5344CB8AC3E}">
        <p14:creationId xmlns:p14="http://schemas.microsoft.com/office/powerpoint/2010/main" val="296150427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76EC88-D94A-40FC-9DF2-BF6568FA58DC}" type="datetime1">
              <a:rPr lang="en-US" smtClean="0"/>
              <a:pPr/>
              <a:t>5/7/2026</a:t>
            </a:fld>
            <a:endParaRPr lang="en-US"/>
          </a:p>
        </p:txBody>
      </p:sp>
      <p:sp>
        <p:nvSpPr>
          <p:cNvPr id="5" name="Footer Placeholder 4"/>
          <p:cNvSpPr>
            <a:spLocks noGrp="1"/>
          </p:cNvSpPr>
          <p:nvPr>
            <p:ph type="ftr" sz="quarter" idx="11"/>
          </p:nvPr>
        </p:nvSpPr>
        <p:spPr/>
        <p:txBody>
          <a:bodyPr/>
          <a:lstStyle/>
          <a:p>
            <a:r>
              <a:rPr lang="pt-BR"/>
              <a:t>CA Rashid H Siddiqui &amp; Co</a:t>
            </a:r>
            <a:endParaRPr lang="en-US"/>
          </a:p>
        </p:txBody>
      </p:sp>
      <p:sp>
        <p:nvSpPr>
          <p:cNvPr id="6" name="Slide Number Placeholder 5"/>
          <p:cNvSpPr>
            <a:spLocks noGrp="1"/>
          </p:cNvSpPr>
          <p:nvPr>
            <p:ph type="sldNum" sz="quarter" idx="12"/>
          </p:nvPr>
        </p:nvSpPr>
        <p:spPr/>
        <p:txBody>
          <a:bodyPr/>
          <a:lstStyle/>
          <a:p>
            <a:fld id="{0158776E-B255-47AE-A358-CEB710B814C3}"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3381029"/>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2DE31CC-EB75-4AB0-B8B4-2D8A49263F89}" type="datetime1">
              <a:rPr lang="en-US" smtClean="0"/>
              <a:pPr/>
              <a:t>5/7/2026</a:t>
            </a:fld>
            <a:endParaRPr lang="en-US"/>
          </a:p>
        </p:txBody>
      </p:sp>
      <p:sp>
        <p:nvSpPr>
          <p:cNvPr id="6" name="Footer Placeholder 5"/>
          <p:cNvSpPr>
            <a:spLocks noGrp="1"/>
          </p:cNvSpPr>
          <p:nvPr>
            <p:ph type="ftr" sz="quarter" idx="11"/>
          </p:nvPr>
        </p:nvSpPr>
        <p:spPr/>
        <p:txBody>
          <a:bodyPr/>
          <a:lstStyle/>
          <a:p>
            <a:r>
              <a:rPr lang="pt-BR"/>
              <a:t>CA Rashid H Siddiqui &amp; Co</a:t>
            </a:r>
            <a:endParaRPr lang="en-US"/>
          </a:p>
        </p:txBody>
      </p:sp>
      <p:sp>
        <p:nvSpPr>
          <p:cNvPr id="7" name="Slide Number Placeholder 6"/>
          <p:cNvSpPr>
            <a:spLocks noGrp="1"/>
          </p:cNvSpPr>
          <p:nvPr>
            <p:ph type="sldNum" sz="quarter" idx="12"/>
          </p:nvPr>
        </p:nvSpPr>
        <p:spPr/>
        <p:txBody>
          <a:bodyPr/>
          <a:lstStyle/>
          <a:p>
            <a:fld id="{0158776E-B255-47AE-A358-CEB710B814C3}" type="slidenum">
              <a:rPr lang="en-US" smtClean="0"/>
              <a:pPr/>
              <a:t>‹#›</a:t>
            </a:fld>
            <a:endParaRPr lang="en-US"/>
          </a:p>
        </p:txBody>
      </p:sp>
    </p:spTree>
    <p:extLst>
      <p:ext uri="{BB962C8B-B14F-4D97-AF65-F5344CB8AC3E}">
        <p14:creationId xmlns:p14="http://schemas.microsoft.com/office/powerpoint/2010/main" val="289737102"/>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2FDF1B-5DAF-4511-9561-F52BF63AF1DB}" type="datetime1">
              <a:rPr lang="en-US" smtClean="0"/>
              <a:pPr/>
              <a:t>5/7/2026</a:t>
            </a:fld>
            <a:endParaRPr lang="en-US"/>
          </a:p>
        </p:txBody>
      </p:sp>
      <p:sp>
        <p:nvSpPr>
          <p:cNvPr id="8" name="Footer Placeholder 7"/>
          <p:cNvSpPr>
            <a:spLocks noGrp="1"/>
          </p:cNvSpPr>
          <p:nvPr>
            <p:ph type="ftr" sz="quarter" idx="11"/>
          </p:nvPr>
        </p:nvSpPr>
        <p:spPr/>
        <p:txBody>
          <a:bodyPr/>
          <a:lstStyle/>
          <a:p>
            <a:r>
              <a:rPr lang="pt-BR"/>
              <a:t>CA Rashid H Siddiqui &amp; Co</a:t>
            </a:r>
            <a:endParaRPr lang="en-US"/>
          </a:p>
        </p:txBody>
      </p:sp>
      <p:sp>
        <p:nvSpPr>
          <p:cNvPr id="9" name="Slide Number Placeholder 8"/>
          <p:cNvSpPr>
            <a:spLocks noGrp="1"/>
          </p:cNvSpPr>
          <p:nvPr>
            <p:ph type="sldNum" sz="quarter" idx="12"/>
          </p:nvPr>
        </p:nvSpPr>
        <p:spPr/>
        <p:txBody>
          <a:bodyPr/>
          <a:lstStyle/>
          <a:p>
            <a:fld id="{0158776E-B255-47AE-A358-CEB710B814C3}" type="slidenum">
              <a:rPr lang="en-US" smtClean="0"/>
              <a:pPr/>
              <a:t>‹#›</a:t>
            </a:fld>
            <a:endParaRPr lang="en-US"/>
          </a:p>
        </p:txBody>
      </p:sp>
    </p:spTree>
    <p:extLst>
      <p:ext uri="{BB962C8B-B14F-4D97-AF65-F5344CB8AC3E}">
        <p14:creationId xmlns:p14="http://schemas.microsoft.com/office/powerpoint/2010/main" val="191792677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0885C7F-41B8-421A-BFBA-B97AD6A7858E}" type="datetime1">
              <a:rPr lang="en-US" smtClean="0"/>
              <a:pPr/>
              <a:t>5/7/2026</a:t>
            </a:fld>
            <a:endParaRPr lang="en-US"/>
          </a:p>
        </p:txBody>
      </p:sp>
      <p:sp>
        <p:nvSpPr>
          <p:cNvPr id="4" name="Footer Placeholder 3"/>
          <p:cNvSpPr>
            <a:spLocks noGrp="1"/>
          </p:cNvSpPr>
          <p:nvPr>
            <p:ph type="ftr" sz="quarter" idx="11"/>
          </p:nvPr>
        </p:nvSpPr>
        <p:spPr/>
        <p:txBody>
          <a:bodyPr/>
          <a:lstStyle/>
          <a:p>
            <a:r>
              <a:rPr lang="pt-BR"/>
              <a:t>CA Rashid H Siddiqui &amp; Co</a:t>
            </a:r>
            <a:endParaRPr lang="en-US"/>
          </a:p>
        </p:txBody>
      </p:sp>
      <p:sp>
        <p:nvSpPr>
          <p:cNvPr id="5" name="Slide Number Placeholder 4"/>
          <p:cNvSpPr>
            <a:spLocks noGrp="1"/>
          </p:cNvSpPr>
          <p:nvPr>
            <p:ph type="sldNum" sz="quarter" idx="12"/>
          </p:nvPr>
        </p:nvSpPr>
        <p:spPr/>
        <p:txBody>
          <a:bodyPr/>
          <a:lstStyle/>
          <a:p>
            <a:fld id="{0158776E-B255-47AE-A358-CEB710B814C3}" type="slidenum">
              <a:rPr lang="en-US" smtClean="0"/>
              <a:pPr/>
              <a:t>‹#›</a:t>
            </a:fld>
            <a:endParaRPr lang="en-US"/>
          </a:p>
        </p:txBody>
      </p:sp>
    </p:spTree>
    <p:extLst>
      <p:ext uri="{BB962C8B-B14F-4D97-AF65-F5344CB8AC3E}">
        <p14:creationId xmlns:p14="http://schemas.microsoft.com/office/powerpoint/2010/main" val="720948354"/>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Date Placeholder 6"/>
          <p:cNvSpPr>
            <a:spLocks noGrp="1"/>
          </p:cNvSpPr>
          <p:nvPr>
            <p:ph type="dt" sz="half" idx="10"/>
          </p:nvPr>
        </p:nvSpPr>
        <p:spPr/>
        <p:txBody>
          <a:bodyPr/>
          <a:lstStyle/>
          <a:p>
            <a:fld id="{6DAFDCD8-8231-47A0-98A5-586587900B4A}" type="datetime1">
              <a:rPr lang="en-US" smtClean="0"/>
              <a:pPr/>
              <a:t>5/7/2026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pt-BR"/>
              <a:t>CA Rashid H Siddiqui &amp; Co</a:t>
            </a:r>
            <a:endParaRPr lang="en-US"/>
          </a:p>
        </p:txBody>
      </p:sp>
      <p:sp>
        <p:nvSpPr>
          <p:cNvPr id="9" name="Slide Number Placeholder 8"/>
          <p:cNvSpPr>
            <a:spLocks noGrp="1"/>
          </p:cNvSpPr>
          <p:nvPr>
            <p:ph type="sldNum" sz="quarter" idx="12"/>
          </p:nvPr>
        </p:nvSpPr>
        <p:spPr/>
        <p:txBody>
          <a:bodyPr/>
          <a:lstStyle/>
          <a:p>
            <a:fld id="{0158776E-B255-47AE-A358-CEB710B814C3}" type="slidenum">
              <a:rPr lang="en-US" smtClean="0"/>
              <a:pPr/>
              <a:t>‹#›</a:t>
            </a:fld>
            <a:endParaRPr lang="en-US"/>
          </a:p>
        </p:txBody>
      </p:sp>
    </p:spTree>
    <p:extLst>
      <p:ext uri="{BB962C8B-B14F-4D97-AF65-F5344CB8AC3E}">
        <p14:creationId xmlns:p14="http://schemas.microsoft.com/office/powerpoint/2010/main" val="170225929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5B97EB1-2AE2-4DCE-AD36-C8AF32F3EB0C}" type="datetime1">
              <a:rPr lang="en-US" smtClean="0"/>
              <a:pPr/>
              <a:t>5/7/2026</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pt-BR"/>
              <a:t>CA Rashid H Siddiqui &amp; Co</a:t>
            </a: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158776E-B255-47AE-A358-CEB710B814C3}" type="slidenum">
              <a:rPr lang="en-US" smtClean="0"/>
              <a:pPr/>
              <a:t>‹#›</a:t>
            </a:fld>
            <a:endParaRPr lang="en-US"/>
          </a:p>
        </p:txBody>
      </p:sp>
    </p:spTree>
    <p:extLst>
      <p:ext uri="{BB962C8B-B14F-4D97-AF65-F5344CB8AC3E}">
        <p14:creationId xmlns:p14="http://schemas.microsoft.com/office/powerpoint/2010/main" val="283642397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BD61F9B-5338-4A29-B1B1-4EC9DB1B8C88}" type="datetime1">
              <a:rPr lang="en-US" smtClean="0"/>
              <a:pPr/>
              <a:t>5/7/2026</a:t>
            </a:fld>
            <a:endParaRPr lang="en-US"/>
          </a:p>
        </p:txBody>
      </p:sp>
      <p:sp>
        <p:nvSpPr>
          <p:cNvPr id="6" name="Footer Placeholder 5"/>
          <p:cNvSpPr>
            <a:spLocks noGrp="1"/>
          </p:cNvSpPr>
          <p:nvPr>
            <p:ph type="ftr" sz="quarter" idx="11"/>
          </p:nvPr>
        </p:nvSpPr>
        <p:spPr/>
        <p:txBody>
          <a:bodyPr/>
          <a:lstStyle/>
          <a:p>
            <a:r>
              <a:rPr lang="pt-BR"/>
              <a:t>CA Rashid H Siddiqui &amp; Co</a:t>
            </a:r>
            <a:endParaRPr lang="en-US" dirty="0"/>
          </a:p>
        </p:txBody>
      </p:sp>
      <p:sp>
        <p:nvSpPr>
          <p:cNvPr id="7" name="Slide Number Placeholder 6"/>
          <p:cNvSpPr>
            <a:spLocks noGrp="1"/>
          </p:cNvSpPr>
          <p:nvPr>
            <p:ph type="sldNum" sz="quarter" idx="12"/>
          </p:nvPr>
        </p:nvSpPr>
        <p:spPr/>
        <p:txBody>
          <a:bodyPr/>
          <a:lstStyle/>
          <a:p>
            <a:fld id="{0158776E-B255-47AE-A358-CEB710B814C3}" type="slidenum">
              <a:rPr lang="en-US" smtClean="0"/>
              <a:pPr/>
              <a:t>‹#›</a:t>
            </a:fld>
            <a:endParaRPr lang="en-US"/>
          </a:p>
        </p:txBody>
      </p:sp>
    </p:spTree>
    <p:extLst>
      <p:ext uri="{BB962C8B-B14F-4D97-AF65-F5344CB8AC3E}">
        <p14:creationId xmlns:p14="http://schemas.microsoft.com/office/powerpoint/2010/main" val="68505944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BE77B15-B6C1-4344-AC48-8D15D02CC9CB}" type="datetime1">
              <a:rPr lang="en-US" smtClean="0"/>
              <a:pPr/>
              <a:t>5/7/2026</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pt-BR"/>
              <a:t>CA Rashid H Siddiqui &amp; Co</a:t>
            </a:r>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158776E-B255-47AE-A358-CEB710B814C3}"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0249858"/>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ransition spd="slow">
    <p:push dir="u"/>
  </p:transition>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4CED658-440C-4EC2-BA2E-E8290276B574}"/>
              </a:ext>
            </a:extLst>
          </p:cNvPr>
          <p:cNvSpPr/>
          <p:nvPr/>
        </p:nvSpPr>
        <p:spPr>
          <a:xfrm>
            <a:off x="1762539" y="650046"/>
            <a:ext cx="8958470" cy="549675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a:latin typeface="Arial" pitchFamily="34" charset="0"/>
                <a:cs typeface="Arial" pitchFamily="34" charset="0"/>
              </a:rPr>
              <a:t>WORKSHOP ON THE INCOME TAX ACT, 2025</a:t>
            </a:r>
          </a:p>
          <a:p>
            <a:pPr algn="ctr"/>
            <a:r>
              <a:rPr lang="en-US" sz="2400" b="1" dirty="0">
                <a:latin typeface="Arial" pitchFamily="34" charset="0"/>
                <a:cs typeface="Arial" pitchFamily="34" charset="0"/>
              </a:rPr>
              <a:t>ORGANISED BY DIRECT TAX COMMITTEE</a:t>
            </a:r>
          </a:p>
          <a:p>
            <a:pPr algn="ctr"/>
            <a:r>
              <a:rPr lang="en-US" sz="2400" b="1" dirty="0">
                <a:latin typeface="Arial" pitchFamily="34" charset="0"/>
                <a:cs typeface="Arial" pitchFamily="34" charset="0"/>
              </a:rPr>
              <a:t>HOSTED BY VASAI BRANCH (WIRC)</a:t>
            </a:r>
          </a:p>
          <a:p>
            <a:pPr algn="ctr"/>
            <a:endParaRPr lang="en-US" sz="2400" b="1" dirty="0">
              <a:latin typeface="Arial" pitchFamily="34" charset="0"/>
              <a:cs typeface="Arial" pitchFamily="34" charset="0"/>
            </a:endParaRPr>
          </a:p>
          <a:p>
            <a:pPr algn="ctr"/>
            <a:r>
              <a:rPr lang="en-US" sz="2400" b="1" dirty="0">
                <a:latin typeface="Arial" pitchFamily="34" charset="0"/>
                <a:cs typeface="Arial" pitchFamily="34" charset="0"/>
              </a:rPr>
              <a:t>TOPIC:</a:t>
            </a:r>
          </a:p>
          <a:p>
            <a:pPr algn="ctr"/>
            <a:endParaRPr lang="en-US" sz="2400" b="1" dirty="0">
              <a:latin typeface="Arial" pitchFamily="34" charset="0"/>
              <a:cs typeface="Arial" pitchFamily="34" charset="0"/>
            </a:endParaRPr>
          </a:p>
          <a:p>
            <a:pPr algn="ctr"/>
            <a:r>
              <a:rPr lang="en-US" sz="2400" b="1" dirty="0">
                <a:latin typeface="Arial" pitchFamily="34" charset="0"/>
                <a:cs typeface="Arial" pitchFamily="34" charset="0"/>
              </a:rPr>
              <a:t>FORM 26 VIS-À-VIS 3CA/CB/CD- DIFFERENCE IN REPORTING REQUIREMENT</a:t>
            </a:r>
          </a:p>
          <a:p>
            <a:pPr algn="ctr"/>
            <a:endParaRPr lang="en-US" sz="2400" b="1" dirty="0">
              <a:latin typeface="Arial" pitchFamily="34" charset="0"/>
              <a:cs typeface="Arial" pitchFamily="34" charset="0"/>
            </a:endParaRPr>
          </a:p>
          <a:p>
            <a:pPr algn="ctr"/>
            <a:r>
              <a:rPr lang="en-US" sz="2400" b="1" dirty="0">
                <a:latin typeface="Arial" pitchFamily="34" charset="0"/>
                <a:cs typeface="Arial" pitchFamily="34" charset="0"/>
              </a:rPr>
              <a:t>SUNDAY 10</a:t>
            </a:r>
            <a:r>
              <a:rPr lang="en-US" sz="2400" b="1" baseline="30000" dirty="0">
                <a:latin typeface="Arial" pitchFamily="34" charset="0"/>
                <a:cs typeface="Arial" pitchFamily="34" charset="0"/>
              </a:rPr>
              <a:t>th</a:t>
            </a:r>
            <a:r>
              <a:rPr lang="en-US" sz="2400" b="1" dirty="0">
                <a:latin typeface="Arial" pitchFamily="34" charset="0"/>
                <a:cs typeface="Arial" pitchFamily="34" charset="0"/>
              </a:rPr>
              <a:t> MAY, 2026</a:t>
            </a:r>
          </a:p>
          <a:p>
            <a:pPr algn="ctr"/>
            <a:endParaRPr lang="en-US" sz="2400" b="1" dirty="0">
              <a:latin typeface="Arial" pitchFamily="34" charset="0"/>
              <a:cs typeface="Arial" pitchFamily="34" charset="0"/>
            </a:endParaRPr>
          </a:p>
          <a:p>
            <a:pPr algn="ctr"/>
            <a:r>
              <a:rPr lang="en-US" sz="2400" b="1" dirty="0">
                <a:latin typeface="Arial" pitchFamily="34" charset="0"/>
                <a:cs typeface="Arial" pitchFamily="34" charset="0"/>
              </a:rPr>
              <a:t>PRESENTED BY CA. RASHID SIDDIQUI</a:t>
            </a:r>
          </a:p>
        </p:txBody>
      </p:sp>
      <p:sp>
        <p:nvSpPr>
          <p:cNvPr id="3" name="Footer Placeholder 2">
            <a:extLst>
              <a:ext uri="{FF2B5EF4-FFF2-40B4-BE49-F238E27FC236}">
                <a16:creationId xmlns:a16="http://schemas.microsoft.com/office/drawing/2014/main" id="{E5945373-F8BA-488B-8B9C-FED4E3EEEE45}"/>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4" name="Picture 3" descr="http://www.icaivisakhapatnam.org/images/logo2.png">
            <a:extLst>
              <a:ext uri="{FF2B5EF4-FFF2-40B4-BE49-F238E27FC236}">
                <a16:creationId xmlns:a16="http://schemas.microsoft.com/office/drawing/2014/main" id="{FD17EC02-2984-4430-A8A7-570787E8D8AA}"/>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24579335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F1E8A-327F-EE66-1DFA-B039DFEDE424}"/>
            </a:ext>
          </a:extLst>
        </p:cNvPr>
        <p:cNvGrpSpPr/>
        <p:nvPr/>
      </p:nvGrpSpPr>
      <p:grpSpPr>
        <a:xfrm>
          <a:off x="0" y="0"/>
          <a:ext cx="0" cy="0"/>
          <a:chOff x="0" y="0"/>
          <a:chExt cx="0" cy="0"/>
        </a:xfrm>
      </p:grpSpPr>
      <p:sp>
        <p:nvSpPr>
          <p:cNvPr id="9" name="Footer Placeholder 2">
            <a:extLst>
              <a:ext uri="{FF2B5EF4-FFF2-40B4-BE49-F238E27FC236}">
                <a16:creationId xmlns:a16="http://schemas.microsoft.com/office/drawing/2014/main" id="{E736883A-1CF4-E8DB-D686-34C98800B066}"/>
              </a:ext>
            </a:extLst>
          </p:cNvPr>
          <p:cNvSpPr txBox="1">
            <a:spLocks/>
          </p:cNvSpPr>
          <p:nvPr/>
        </p:nvSpPr>
        <p:spPr>
          <a:xfrm>
            <a:off x="4176515" y="6432590"/>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0" name="Picture 9" descr="http://www.icaivisakhapatnam.org/images/logo2.png">
            <a:extLst>
              <a:ext uri="{FF2B5EF4-FFF2-40B4-BE49-F238E27FC236}">
                <a16:creationId xmlns:a16="http://schemas.microsoft.com/office/drawing/2014/main" id="{10D4C7E1-1BA7-733B-2265-70CCF0D4649D}"/>
              </a:ext>
            </a:extLst>
          </p:cNvPr>
          <p:cNvPicPr/>
          <p:nvPr/>
        </p:nvPicPr>
        <p:blipFill>
          <a:blip r:embed="rId2"/>
          <a:srcRect l="85847"/>
          <a:stretch>
            <a:fillRect/>
          </a:stretch>
        </p:blipFill>
        <p:spPr bwMode="auto">
          <a:xfrm>
            <a:off x="4623076" y="6339784"/>
            <a:ext cx="638037" cy="483745"/>
          </a:xfrm>
          <a:prstGeom prst="rect">
            <a:avLst/>
          </a:prstGeom>
          <a:noFill/>
          <a:ln w="9525">
            <a:noFill/>
            <a:miter lim="800000"/>
            <a:headEnd/>
            <a:tailEnd/>
          </a:ln>
        </p:spPr>
      </p:pic>
      <p:sp>
        <p:nvSpPr>
          <p:cNvPr id="2" name="Rectangle: Rounded Corners 1">
            <a:extLst>
              <a:ext uri="{FF2B5EF4-FFF2-40B4-BE49-F238E27FC236}">
                <a16:creationId xmlns:a16="http://schemas.microsoft.com/office/drawing/2014/main" id="{1CD701CE-6770-1627-9F92-8E2C17C356C2}"/>
              </a:ext>
            </a:extLst>
          </p:cNvPr>
          <p:cNvSpPr/>
          <p:nvPr/>
        </p:nvSpPr>
        <p:spPr>
          <a:xfrm>
            <a:off x="497841" y="1452190"/>
            <a:ext cx="11369040" cy="302704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b="1" dirty="0">
                <a:latin typeface="Verdana" panose="020B0604030504040204" pitchFamily="34" charset="0"/>
                <a:ea typeface="Verdana" panose="020B0604030504040204" pitchFamily="34" charset="0"/>
              </a:rPr>
              <a:t>APPLICABILITY OF INCOME TAX ACT, 2025</a:t>
            </a:r>
          </a:p>
        </p:txBody>
      </p:sp>
    </p:spTree>
    <p:extLst>
      <p:ext uri="{BB962C8B-B14F-4D97-AF65-F5344CB8AC3E}">
        <p14:creationId xmlns:p14="http://schemas.microsoft.com/office/powerpoint/2010/main" val="3267688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a:extLst>
              <a:ext uri="{FF2B5EF4-FFF2-40B4-BE49-F238E27FC236}">
                <a16:creationId xmlns:a16="http://schemas.microsoft.com/office/drawing/2014/main" id="{C4E9C0DB-C4D9-45D2-B500-3903DA34422D}"/>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6" name="Picture 5" descr="http://www.icaivisakhapatnam.org/images/logo2.png">
            <a:extLst>
              <a:ext uri="{FF2B5EF4-FFF2-40B4-BE49-F238E27FC236}">
                <a16:creationId xmlns:a16="http://schemas.microsoft.com/office/drawing/2014/main" id="{C9D62929-BCEA-422C-8325-B8FDC6222A47}"/>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pic>
        <p:nvPicPr>
          <p:cNvPr id="7" name="Content Placeholder 4">
            <a:extLst>
              <a:ext uri="{FF2B5EF4-FFF2-40B4-BE49-F238E27FC236}">
                <a16:creationId xmlns:a16="http://schemas.microsoft.com/office/drawing/2014/main" id="{43F7D2C5-8575-4E4A-AEB9-2CA1A01E3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326532"/>
          </a:xfrm>
          <a:prstGeom prst="rect">
            <a:avLst/>
          </a:prstGeom>
        </p:spPr>
      </p:pic>
    </p:spTree>
    <p:extLst>
      <p:ext uri="{BB962C8B-B14F-4D97-AF65-F5344CB8AC3E}">
        <p14:creationId xmlns:p14="http://schemas.microsoft.com/office/powerpoint/2010/main" val="18496468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80B900-A5F1-4AA4-A0AD-D3707B4015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334538"/>
          </a:xfrm>
          <a:prstGeom prst="rect">
            <a:avLst/>
          </a:prstGeom>
        </p:spPr>
      </p:pic>
      <p:sp>
        <p:nvSpPr>
          <p:cNvPr id="4" name="Footer Placeholder 2">
            <a:extLst>
              <a:ext uri="{FF2B5EF4-FFF2-40B4-BE49-F238E27FC236}">
                <a16:creationId xmlns:a16="http://schemas.microsoft.com/office/drawing/2014/main" id="{919B5015-32E3-4306-A75D-057A00C87156}"/>
              </a:ext>
            </a:extLst>
          </p:cNvPr>
          <p:cNvSpPr txBox="1">
            <a:spLocks/>
          </p:cNvSpPr>
          <p:nvPr/>
        </p:nvSpPr>
        <p:spPr>
          <a:xfrm>
            <a:off x="4176515" y="6432590"/>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5" name="Picture 4" descr="http://www.icaivisakhapatnam.org/images/logo2.png">
            <a:extLst>
              <a:ext uri="{FF2B5EF4-FFF2-40B4-BE49-F238E27FC236}">
                <a16:creationId xmlns:a16="http://schemas.microsoft.com/office/drawing/2014/main" id="{48D922B3-F335-4E6A-9314-C95E80FDC3EF}"/>
              </a:ext>
            </a:extLst>
          </p:cNvPr>
          <p:cNvPicPr/>
          <p:nvPr/>
        </p:nvPicPr>
        <p:blipFill>
          <a:blip r:embed="rId3"/>
          <a:srcRect l="85847"/>
          <a:stretch>
            <a:fillRect/>
          </a:stretch>
        </p:blipFill>
        <p:spPr bwMode="auto">
          <a:xfrm>
            <a:off x="4623076" y="6339784"/>
            <a:ext cx="638037" cy="483745"/>
          </a:xfrm>
          <a:prstGeom prst="rect">
            <a:avLst/>
          </a:prstGeom>
          <a:noFill/>
          <a:ln w="9525">
            <a:noFill/>
            <a:miter lim="800000"/>
            <a:headEnd/>
            <a:tailEnd/>
          </a:ln>
        </p:spPr>
      </p:pic>
    </p:spTree>
    <p:extLst>
      <p:ext uri="{BB962C8B-B14F-4D97-AF65-F5344CB8AC3E}">
        <p14:creationId xmlns:p14="http://schemas.microsoft.com/office/powerpoint/2010/main" val="4167926750"/>
      </p:ext>
    </p:extLst>
  </p:cSld>
  <p:clrMapOvr>
    <a:masterClrMapping/>
  </p:clrMapOvr>
  <p:transition spd="slow">
    <p:push dir="u"/>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D3F9C-3B07-81D2-8969-561628BD8F7F}"/>
            </a:ext>
          </a:extLst>
        </p:cNvPr>
        <p:cNvGrpSpPr/>
        <p:nvPr/>
      </p:nvGrpSpPr>
      <p:grpSpPr>
        <a:xfrm>
          <a:off x="0" y="0"/>
          <a:ext cx="0" cy="0"/>
          <a:chOff x="0" y="0"/>
          <a:chExt cx="0" cy="0"/>
        </a:xfrm>
      </p:grpSpPr>
      <p:sp>
        <p:nvSpPr>
          <p:cNvPr id="9" name="Footer Placeholder 2">
            <a:extLst>
              <a:ext uri="{FF2B5EF4-FFF2-40B4-BE49-F238E27FC236}">
                <a16:creationId xmlns:a16="http://schemas.microsoft.com/office/drawing/2014/main" id="{263DD75B-9DA2-1EAD-08E0-FE4FE5381764}"/>
              </a:ext>
            </a:extLst>
          </p:cNvPr>
          <p:cNvSpPr txBox="1">
            <a:spLocks/>
          </p:cNvSpPr>
          <p:nvPr/>
        </p:nvSpPr>
        <p:spPr>
          <a:xfrm>
            <a:off x="4176515" y="6432590"/>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0" name="Picture 9" descr="http://www.icaivisakhapatnam.org/images/logo2.png">
            <a:extLst>
              <a:ext uri="{FF2B5EF4-FFF2-40B4-BE49-F238E27FC236}">
                <a16:creationId xmlns:a16="http://schemas.microsoft.com/office/drawing/2014/main" id="{530444C9-454B-5A57-5EF0-50C0C11835CD}"/>
              </a:ext>
            </a:extLst>
          </p:cNvPr>
          <p:cNvPicPr/>
          <p:nvPr/>
        </p:nvPicPr>
        <p:blipFill>
          <a:blip r:embed="rId2"/>
          <a:srcRect l="85847"/>
          <a:stretch>
            <a:fillRect/>
          </a:stretch>
        </p:blipFill>
        <p:spPr bwMode="auto">
          <a:xfrm>
            <a:off x="4623076" y="6339784"/>
            <a:ext cx="638037" cy="483745"/>
          </a:xfrm>
          <a:prstGeom prst="rect">
            <a:avLst/>
          </a:prstGeom>
          <a:noFill/>
          <a:ln w="9525">
            <a:noFill/>
            <a:miter lim="800000"/>
            <a:headEnd/>
            <a:tailEnd/>
          </a:ln>
        </p:spPr>
      </p:pic>
      <p:sp>
        <p:nvSpPr>
          <p:cNvPr id="5" name="Rectangle: Rounded Corners 4">
            <a:extLst>
              <a:ext uri="{FF2B5EF4-FFF2-40B4-BE49-F238E27FC236}">
                <a16:creationId xmlns:a16="http://schemas.microsoft.com/office/drawing/2014/main" id="{346C5C9B-F706-DCDC-6B26-DF6508B3363B}"/>
              </a:ext>
            </a:extLst>
          </p:cNvPr>
          <p:cNvSpPr/>
          <p:nvPr/>
        </p:nvSpPr>
        <p:spPr>
          <a:xfrm>
            <a:off x="649355" y="350358"/>
            <a:ext cx="10893288" cy="85558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CONTACT DETAILS</a:t>
            </a:r>
          </a:p>
        </p:txBody>
      </p:sp>
      <p:sp>
        <p:nvSpPr>
          <p:cNvPr id="6" name="Rectangle: Rounded Corners 5">
            <a:extLst>
              <a:ext uri="{FF2B5EF4-FFF2-40B4-BE49-F238E27FC236}">
                <a16:creationId xmlns:a16="http://schemas.microsoft.com/office/drawing/2014/main" id="{B879A54C-0551-9924-7BC0-E0573711EB4D}"/>
              </a:ext>
            </a:extLst>
          </p:cNvPr>
          <p:cNvSpPr/>
          <p:nvPr/>
        </p:nvSpPr>
        <p:spPr>
          <a:xfrm>
            <a:off x="636104" y="1501339"/>
            <a:ext cx="10893287" cy="473903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CA Rashid H Siddiqui</a:t>
            </a:r>
          </a:p>
          <a:p>
            <a:pPr algn="ctr"/>
            <a:r>
              <a:rPr lang="en-US" sz="2800" b="1" dirty="0">
                <a:latin typeface="Arial" panose="020B0604020202020204" pitchFamily="34" charset="0"/>
                <a:cs typeface="Arial" panose="020B0604020202020204" pitchFamily="34" charset="0"/>
              </a:rPr>
              <a:t>Mobile No: 9920510708    </a:t>
            </a:r>
          </a:p>
          <a:p>
            <a:pPr algn="ctr"/>
            <a:r>
              <a:rPr lang="en-US" sz="2800" b="1" dirty="0">
                <a:latin typeface="Arial" panose="020B0604020202020204" pitchFamily="34" charset="0"/>
                <a:cs typeface="Arial" panose="020B0604020202020204" pitchFamily="34" charset="0"/>
              </a:rPr>
              <a:t>Email ID: rashid1009@Hotmail.com    </a:t>
            </a:r>
          </a:p>
          <a:p>
            <a:pPr algn="ctr"/>
            <a:endParaRPr lang="en-US" sz="2800" b="1" dirty="0">
              <a:latin typeface="Arial" panose="020B0604020202020204" pitchFamily="34" charset="0"/>
              <a:cs typeface="Arial" panose="020B0604020202020204" pitchFamily="34" charset="0"/>
            </a:endParaRPr>
          </a:p>
          <a:p>
            <a:pPr algn="ctr"/>
            <a:endParaRPr lang="en-US" sz="2800" b="1"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Office Address: 205, Heena Arcade, Off SV Road, </a:t>
            </a:r>
            <a:r>
              <a:rPr lang="en-US" sz="2800" b="1" dirty="0" err="1">
                <a:latin typeface="Arial" panose="020B0604020202020204" pitchFamily="34" charset="0"/>
                <a:cs typeface="Arial" panose="020B0604020202020204" pitchFamily="34" charset="0"/>
              </a:rPr>
              <a:t>Jogeshwari</a:t>
            </a:r>
            <a:r>
              <a:rPr lang="en-US" sz="2800" b="1" dirty="0">
                <a:latin typeface="Arial" panose="020B0604020202020204" pitchFamily="34" charset="0"/>
                <a:cs typeface="Arial" panose="020B0604020202020204" pitchFamily="34" charset="0"/>
              </a:rPr>
              <a:t> West, Mumbai 400102             </a:t>
            </a:r>
          </a:p>
        </p:txBody>
      </p:sp>
      <p:pic>
        <p:nvPicPr>
          <p:cNvPr id="3" name="Picture 2">
            <a:extLst>
              <a:ext uri="{FF2B5EF4-FFF2-40B4-BE49-F238E27FC236}">
                <a16:creationId xmlns:a16="http://schemas.microsoft.com/office/drawing/2014/main" id="{39D7B6AF-0F5B-41BC-B8DB-F315F9D268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687" y="1653678"/>
            <a:ext cx="1895061" cy="2436507"/>
          </a:xfrm>
          <a:prstGeom prst="rect">
            <a:avLst/>
          </a:prstGeom>
        </p:spPr>
      </p:pic>
    </p:spTree>
    <p:extLst>
      <p:ext uri="{BB962C8B-B14F-4D97-AF65-F5344CB8AC3E}">
        <p14:creationId xmlns:p14="http://schemas.microsoft.com/office/powerpoint/2010/main" val="7202964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B33E8C90-DFDE-4B0E-BA06-B38B8EF4B80C}"/>
              </a:ext>
            </a:extLst>
          </p:cNvPr>
          <p:cNvSpPr txBox="1">
            <a:spLocks/>
          </p:cNvSpPr>
          <p:nvPr/>
        </p:nvSpPr>
        <p:spPr>
          <a:xfrm>
            <a:off x="4176515" y="6432590"/>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0" name="Picture 9" descr="http://www.icaivisakhapatnam.org/images/logo2.png">
            <a:extLst>
              <a:ext uri="{FF2B5EF4-FFF2-40B4-BE49-F238E27FC236}">
                <a16:creationId xmlns:a16="http://schemas.microsoft.com/office/drawing/2014/main" id="{8F8EFAD2-4E89-4576-B659-3B6DCE286395}"/>
              </a:ext>
            </a:extLst>
          </p:cNvPr>
          <p:cNvPicPr/>
          <p:nvPr/>
        </p:nvPicPr>
        <p:blipFill>
          <a:blip r:embed="rId2"/>
          <a:srcRect l="85847"/>
          <a:stretch>
            <a:fillRect/>
          </a:stretch>
        </p:blipFill>
        <p:spPr bwMode="auto">
          <a:xfrm>
            <a:off x="4623076" y="6339784"/>
            <a:ext cx="638037" cy="483745"/>
          </a:xfrm>
          <a:prstGeom prst="rect">
            <a:avLst/>
          </a:prstGeom>
          <a:noFill/>
          <a:ln w="9525">
            <a:noFill/>
            <a:miter lim="800000"/>
            <a:headEnd/>
            <a:tailEnd/>
          </a:ln>
        </p:spPr>
      </p:pic>
      <p:sp>
        <p:nvSpPr>
          <p:cNvPr id="4" name="Rectangle: Rounded Corners 3">
            <a:extLst>
              <a:ext uri="{FF2B5EF4-FFF2-40B4-BE49-F238E27FC236}">
                <a16:creationId xmlns:a16="http://schemas.microsoft.com/office/drawing/2014/main" id="{3C37BD8D-8D12-45CA-9732-11AAC9EA542A}"/>
              </a:ext>
            </a:extLst>
          </p:cNvPr>
          <p:cNvSpPr/>
          <p:nvPr/>
        </p:nvSpPr>
        <p:spPr>
          <a:xfrm>
            <a:off x="467360" y="1241611"/>
            <a:ext cx="11074399" cy="437477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285750" indent="-285750" algn="just">
              <a:buFont typeface="Arial" panose="020B0604020202020204" pitchFamily="34" charset="0"/>
              <a:buChar char="•"/>
            </a:pPr>
            <a:r>
              <a:rPr lang="en-US" sz="2400" dirty="0">
                <a:latin typeface="Arial" panose="020B0604020202020204" pitchFamily="34" charset="0"/>
                <a:cs typeface="Arial" panose="020B0604020202020204" pitchFamily="34" charset="0"/>
              </a:rPr>
              <a:t>The provisions of the New Act will apply from the </a:t>
            </a:r>
            <a:r>
              <a:rPr lang="en-US" sz="2400" b="1" dirty="0">
                <a:latin typeface="Arial" panose="020B0604020202020204" pitchFamily="34" charset="0"/>
                <a:cs typeface="Arial" panose="020B0604020202020204" pitchFamily="34" charset="0"/>
              </a:rPr>
              <a:t>Tax Year</a:t>
            </a:r>
            <a:r>
              <a:rPr lang="en-US" sz="2400" dirty="0">
                <a:latin typeface="Arial" panose="020B0604020202020204" pitchFamily="34" charset="0"/>
                <a:cs typeface="Arial" panose="020B0604020202020204" pitchFamily="34" charset="0"/>
              </a:rPr>
              <a:t> 2026-27 onwards.</a:t>
            </a:r>
          </a:p>
          <a:p>
            <a:pPr algn="just"/>
            <a:endParaRPr lang="en-US" sz="2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2400" dirty="0">
                <a:latin typeface="Arial" panose="020B0604020202020204" pitchFamily="34" charset="0"/>
                <a:cs typeface="Arial" panose="020B0604020202020204" pitchFamily="34" charset="0"/>
              </a:rPr>
              <a:t>Current Status (FY 2025-26): For the current financial year, tax filings will still follow the existing IT Act, 1961, though they incorporate the revised tax slabs and rebates introduced in Budget 2025.</a:t>
            </a:r>
          </a:p>
          <a:p>
            <a:pPr marL="285750" indent="-285750" algn="jus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2400" dirty="0">
                <a:latin typeface="Arial" panose="020B0604020202020204" pitchFamily="34" charset="0"/>
                <a:cs typeface="Arial" panose="020B0604020202020204" pitchFamily="34" charset="0"/>
              </a:rPr>
              <a:t>New "Tax Year" Concept: The confusing dual concept of "Previous Year (PY)" and "Assessment Year (AY)" has been merged into a single Tax Year.</a:t>
            </a:r>
          </a:p>
        </p:txBody>
      </p:sp>
    </p:spTree>
    <p:extLst>
      <p:ext uri="{BB962C8B-B14F-4D97-AF65-F5344CB8AC3E}">
        <p14:creationId xmlns:p14="http://schemas.microsoft.com/office/powerpoint/2010/main" val="30357086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1000"/>
                                        <p:tgtEl>
                                          <p:spTgt spid="4">
                                            <p:bg/>
                                          </p:spTgt>
                                        </p:tgtEl>
                                      </p:cBhvr>
                                    </p:animEffect>
                                    <p:anim calcmode="lin" valueType="num">
                                      <p:cBhvr>
                                        <p:cTn id="8" dur="1000" fill="hold"/>
                                        <p:tgtEl>
                                          <p:spTgt spid="4">
                                            <p:bg/>
                                          </p:spTgt>
                                        </p:tgtEl>
                                        <p:attrNameLst>
                                          <p:attrName>ppt_x</p:attrName>
                                        </p:attrNameLst>
                                      </p:cBhvr>
                                      <p:tavLst>
                                        <p:tav tm="0">
                                          <p:val>
                                            <p:strVal val="#ppt_x"/>
                                          </p:val>
                                        </p:tav>
                                        <p:tav tm="100000">
                                          <p:val>
                                            <p:strVal val="#ppt_x"/>
                                          </p:val>
                                        </p:tav>
                                      </p:tavLst>
                                    </p:anim>
                                    <p:anim calcmode="lin" valueType="num">
                                      <p:cBhvr>
                                        <p:cTn id="9" dur="1000" fill="hold"/>
                                        <p:tgtEl>
                                          <p:spTgt spid="4">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fade">
                                      <p:cBhvr>
                                        <p:cTn id="26" dur="1000"/>
                                        <p:tgtEl>
                                          <p:spTgt spid="4">
                                            <p:txEl>
                                              <p:pRg st="4" end="4"/>
                                            </p:txEl>
                                          </p:spTgt>
                                        </p:tgtEl>
                                      </p:cBhvr>
                                    </p:animEffect>
                                    <p:anim calcmode="lin" valueType="num">
                                      <p:cBhvr>
                                        <p:cTn id="27"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7BFC16A9-DBE1-4F6A-B731-36D95B04E90D}"/>
              </a:ext>
            </a:extLst>
          </p:cNvPr>
          <p:cNvSpPr/>
          <p:nvPr/>
        </p:nvSpPr>
        <p:spPr>
          <a:xfrm>
            <a:off x="2199861" y="1603513"/>
            <a:ext cx="7235687" cy="2994991"/>
          </a:xfrm>
          <a:prstGeom prst="wedgeRoundRectCallou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5400" b="1" dirty="0">
                <a:latin typeface="Comic Sans MS" panose="030F0702030302020204" pitchFamily="66" charset="0"/>
              </a:rPr>
              <a:t>QUICK QUIZ</a:t>
            </a:r>
            <a:endParaRPr lang="en-US" b="1" dirty="0">
              <a:latin typeface="Comic Sans MS" panose="030F0702030302020204" pitchFamily="66" charset="0"/>
            </a:endParaRPr>
          </a:p>
        </p:txBody>
      </p:sp>
      <p:sp>
        <p:nvSpPr>
          <p:cNvPr id="7" name="Footer Placeholder 2">
            <a:extLst>
              <a:ext uri="{FF2B5EF4-FFF2-40B4-BE49-F238E27FC236}">
                <a16:creationId xmlns:a16="http://schemas.microsoft.com/office/drawing/2014/main" id="{86BCDBCF-9BBB-46B5-9C4A-E0D5F9D4C999}"/>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8" name="Picture 7" descr="http://www.icaivisakhapatnam.org/images/logo2.png">
            <a:extLst>
              <a:ext uri="{FF2B5EF4-FFF2-40B4-BE49-F238E27FC236}">
                <a16:creationId xmlns:a16="http://schemas.microsoft.com/office/drawing/2014/main" id="{B9535F93-8344-466F-BBF1-DB1511700D54}"/>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7608711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DCB6216B-29E8-400E-A920-174878377A02}"/>
              </a:ext>
            </a:extLst>
          </p:cNvPr>
          <p:cNvSpPr/>
          <p:nvPr/>
        </p:nvSpPr>
        <p:spPr>
          <a:xfrm>
            <a:off x="1101517" y="420758"/>
            <a:ext cx="10972800" cy="1514060"/>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a:latin typeface="Arial" panose="020B0604020202020204" pitchFamily="34" charset="0"/>
                <a:cs typeface="Arial" panose="020B0604020202020204" pitchFamily="34" charset="0"/>
              </a:rPr>
              <a:t>Q1. What is Form 26 under the Income-tax Act, 2025?</a:t>
            </a:r>
          </a:p>
        </p:txBody>
      </p:sp>
      <p:sp>
        <p:nvSpPr>
          <p:cNvPr id="5" name="Flowchart: Connector 4">
            <a:extLst>
              <a:ext uri="{FF2B5EF4-FFF2-40B4-BE49-F238E27FC236}">
                <a16:creationId xmlns:a16="http://schemas.microsoft.com/office/drawing/2014/main" id="{E5F21E8B-9579-4970-886E-4E5CE73C902E}"/>
              </a:ext>
            </a:extLst>
          </p:cNvPr>
          <p:cNvSpPr/>
          <p:nvPr/>
        </p:nvSpPr>
        <p:spPr>
          <a:xfrm>
            <a:off x="1288553" y="3210339"/>
            <a:ext cx="503582" cy="437322"/>
          </a:xfrm>
          <a:prstGeom prst="flowChart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b="1" dirty="0"/>
          </a:p>
          <a:p>
            <a:pPr algn="ctr"/>
            <a:r>
              <a:rPr lang="en-US" sz="1600" b="1" dirty="0">
                <a:latin typeface="Arial" panose="020B0604020202020204" pitchFamily="34" charset="0"/>
                <a:cs typeface="Arial" panose="020B0604020202020204" pitchFamily="34" charset="0"/>
              </a:rPr>
              <a:t>A</a:t>
            </a:r>
            <a:r>
              <a:rPr lang="en-US" b="1" dirty="0">
                <a:latin typeface="Arial" panose="020B0604020202020204" pitchFamily="34" charset="0"/>
                <a:cs typeface="Arial" panose="020B0604020202020204" pitchFamily="34" charset="0"/>
              </a:rPr>
              <a:t>	</a:t>
            </a:r>
          </a:p>
        </p:txBody>
      </p:sp>
      <p:sp>
        <p:nvSpPr>
          <p:cNvPr id="6" name="Flowchart: Connector 5">
            <a:extLst>
              <a:ext uri="{FF2B5EF4-FFF2-40B4-BE49-F238E27FC236}">
                <a16:creationId xmlns:a16="http://schemas.microsoft.com/office/drawing/2014/main" id="{3EC478CA-D9B8-4079-A23D-943B46641666}"/>
              </a:ext>
            </a:extLst>
          </p:cNvPr>
          <p:cNvSpPr/>
          <p:nvPr/>
        </p:nvSpPr>
        <p:spPr>
          <a:xfrm>
            <a:off x="7195049" y="3114261"/>
            <a:ext cx="503582" cy="437322"/>
          </a:xfrm>
          <a:prstGeom prst="flowChart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B</a:t>
            </a:r>
            <a:endParaRPr lang="en-US" b="1" dirty="0"/>
          </a:p>
        </p:txBody>
      </p:sp>
      <p:sp>
        <p:nvSpPr>
          <p:cNvPr id="9" name="Rectangle: Rounded Corners 8">
            <a:extLst>
              <a:ext uri="{FF2B5EF4-FFF2-40B4-BE49-F238E27FC236}">
                <a16:creationId xmlns:a16="http://schemas.microsoft.com/office/drawing/2014/main" id="{BE079A30-6F38-4B7F-8E62-7140B03D1A6A}"/>
              </a:ext>
            </a:extLst>
          </p:cNvPr>
          <p:cNvSpPr/>
          <p:nvPr/>
        </p:nvSpPr>
        <p:spPr>
          <a:xfrm>
            <a:off x="1920681" y="3187147"/>
            <a:ext cx="2690191" cy="43732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Arial" panose="020B0604020202020204" pitchFamily="34" charset="0"/>
                <a:cs typeface="Arial" panose="020B0604020202020204" pitchFamily="34" charset="0"/>
              </a:rPr>
              <a:t>Tax Audit Report	</a:t>
            </a:r>
          </a:p>
        </p:txBody>
      </p:sp>
      <p:sp>
        <p:nvSpPr>
          <p:cNvPr id="10" name="Rectangle: Rounded Corners 9">
            <a:extLst>
              <a:ext uri="{FF2B5EF4-FFF2-40B4-BE49-F238E27FC236}">
                <a16:creationId xmlns:a16="http://schemas.microsoft.com/office/drawing/2014/main" id="{AAAFAA78-8016-425F-80E1-76829FC9E557}"/>
              </a:ext>
            </a:extLst>
          </p:cNvPr>
          <p:cNvSpPr/>
          <p:nvPr/>
        </p:nvSpPr>
        <p:spPr>
          <a:xfrm>
            <a:off x="7864724" y="3114261"/>
            <a:ext cx="3494156" cy="43732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Arial" panose="020B0604020202020204" pitchFamily="34" charset="0"/>
                <a:cs typeface="Arial" panose="020B0604020202020204" pitchFamily="34" charset="0"/>
              </a:rPr>
              <a:t>Annual Information </a:t>
            </a:r>
            <a:r>
              <a:rPr lang="en-US" b="1" dirty="0" err="1">
                <a:latin typeface="Arial" panose="020B0604020202020204" pitchFamily="34" charset="0"/>
                <a:cs typeface="Arial" panose="020B0604020202020204" pitchFamily="34" charset="0"/>
              </a:rPr>
              <a:t>Statment</a:t>
            </a:r>
            <a:endParaRPr lang="en-US" b="1" dirty="0">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6336A2BB-BE90-4909-9120-A4BF964CDB5C}"/>
              </a:ext>
            </a:extLst>
          </p:cNvPr>
          <p:cNvSpPr/>
          <p:nvPr/>
        </p:nvSpPr>
        <p:spPr>
          <a:xfrm>
            <a:off x="2279374" y="4803912"/>
            <a:ext cx="8216348" cy="94090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800" b="1"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ANS: A. Tax Audit Report</a:t>
            </a:r>
          </a:p>
          <a:p>
            <a:pPr algn="ctr"/>
            <a:endParaRPr lang="en-US" sz="2800" b="1" dirty="0">
              <a:latin typeface="Arial" panose="020B0604020202020204" pitchFamily="34" charset="0"/>
              <a:cs typeface="Arial" panose="020B0604020202020204" pitchFamily="34" charset="0"/>
            </a:endParaRPr>
          </a:p>
        </p:txBody>
      </p:sp>
      <p:sp>
        <p:nvSpPr>
          <p:cNvPr id="16" name="Footer Placeholder 2">
            <a:extLst>
              <a:ext uri="{FF2B5EF4-FFF2-40B4-BE49-F238E27FC236}">
                <a16:creationId xmlns:a16="http://schemas.microsoft.com/office/drawing/2014/main" id="{E3A85450-BAB1-4BC4-B646-D490974CB64D}"/>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7" name="Picture 16" descr="http://www.icaivisakhapatnam.org/images/logo2.png">
            <a:extLst>
              <a:ext uri="{FF2B5EF4-FFF2-40B4-BE49-F238E27FC236}">
                <a16:creationId xmlns:a16="http://schemas.microsoft.com/office/drawing/2014/main" id="{F7E7E705-7B3E-401F-B54B-B010A7716AE2}"/>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30405624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DCB6216B-29E8-400E-A920-174878377A02}"/>
              </a:ext>
            </a:extLst>
          </p:cNvPr>
          <p:cNvSpPr/>
          <p:nvPr/>
        </p:nvSpPr>
        <p:spPr>
          <a:xfrm>
            <a:off x="834887" y="420758"/>
            <a:ext cx="10972800" cy="1514060"/>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a:latin typeface="Arial" panose="020B0604020202020204" pitchFamily="34" charset="0"/>
                <a:cs typeface="Arial" panose="020B0604020202020204" pitchFamily="34" charset="0"/>
              </a:rPr>
              <a:t>Q2. How is the tax audit report structured under the new law?</a:t>
            </a:r>
          </a:p>
        </p:txBody>
      </p:sp>
      <p:sp>
        <p:nvSpPr>
          <p:cNvPr id="5" name="Flowchart: Connector 4">
            <a:extLst>
              <a:ext uri="{FF2B5EF4-FFF2-40B4-BE49-F238E27FC236}">
                <a16:creationId xmlns:a16="http://schemas.microsoft.com/office/drawing/2014/main" id="{E5F21E8B-9579-4970-886E-4E5CE73C902E}"/>
              </a:ext>
            </a:extLst>
          </p:cNvPr>
          <p:cNvSpPr/>
          <p:nvPr/>
        </p:nvSpPr>
        <p:spPr>
          <a:xfrm>
            <a:off x="1191812" y="3100898"/>
            <a:ext cx="503582" cy="437322"/>
          </a:xfrm>
          <a:prstGeom prst="flowChart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b="1" dirty="0"/>
          </a:p>
          <a:p>
            <a:pPr algn="ctr"/>
            <a:r>
              <a:rPr lang="en-US" sz="1600" b="1" dirty="0">
                <a:latin typeface="Arial" panose="020B0604020202020204" pitchFamily="34" charset="0"/>
                <a:cs typeface="Arial" panose="020B0604020202020204" pitchFamily="34" charset="0"/>
              </a:rPr>
              <a:t>A</a:t>
            </a:r>
            <a:r>
              <a:rPr lang="en-US" b="1" dirty="0">
                <a:latin typeface="Arial" panose="020B0604020202020204" pitchFamily="34" charset="0"/>
                <a:cs typeface="Arial" panose="020B0604020202020204" pitchFamily="34" charset="0"/>
              </a:rPr>
              <a:t>	</a:t>
            </a:r>
          </a:p>
        </p:txBody>
      </p:sp>
      <p:sp>
        <p:nvSpPr>
          <p:cNvPr id="6" name="Flowchart: Connector 5">
            <a:extLst>
              <a:ext uri="{FF2B5EF4-FFF2-40B4-BE49-F238E27FC236}">
                <a16:creationId xmlns:a16="http://schemas.microsoft.com/office/drawing/2014/main" id="{3EC478CA-D9B8-4079-A23D-943B46641666}"/>
              </a:ext>
            </a:extLst>
          </p:cNvPr>
          <p:cNvSpPr/>
          <p:nvPr/>
        </p:nvSpPr>
        <p:spPr>
          <a:xfrm>
            <a:off x="7352750" y="3010876"/>
            <a:ext cx="490770" cy="437322"/>
          </a:xfrm>
          <a:prstGeom prst="flowChart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B</a:t>
            </a:r>
            <a:endParaRPr lang="en-US" b="1" dirty="0"/>
          </a:p>
        </p:txBody>
      </p:sp>
      <p:sp>
        <p:nvSpPr>
          <p:cNvPr id="9" name="Rectangle: Rounded Corners 8">
            <a:extLst>
              <a:ext uri="{FF2B5EF4-FFF2-40B4-BE49-F238E27FC236}">
                <a16:creationId xmlns:a16="http://schemas.microsoft.com/office/drawing/2014/main" id="{BE079A30-6F38-4B7F-8E62-7140B03D1A6A}"/>
              </a:ext>
            </a:extLst>
          </p:cNvPr>
          <p:cNvSpPr/>
          <p:nvPr/>
        </p:nvSpPr>
        <p:spPr>
          <a:xfrm>
            <a:off x="2213113" y="2991678"/>
            <a:ext cx="3882887" cy="65576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Arial" panose="020B0604020202020204" pitchFamily="34" charset="0"/>
                <a:cs typeface="Arial" panose="020B0604020202020204" pitchFamily="34" charset="0"/>
              </a:rPr>
              <a:t> Multiple Form (3CA/3CB + 3CD) </a:t>
            </a:r>
          </a:p>
        </p:txBody>
      </p:sp>
      <p:sp>
        <p:nvSpPr>
          <p:cNvPr id="10" name="Rectangle: Rounded Corners 9">
            <a:extLst>
              <a:ext uri="{FF2B5EF4-FFF2-40B4-BE49-F238E27FC236}">
                <a16:creationId xmlns:a16="http://schemas.microsoft.com/office/drawing/2014/main" id="{AAAFAA78-8016-425F-80E1-76829FC9E557}"/>
              </a:ext>
            </a:extLst>
          </p:cNvPr>
          <p:cNvSpPr/>
          <p:nvPr/>
        </p:nvSpPr>
        <p:spPr>
          <a:xfrm>
            <a:off x="8036561" y="2991678"/>
            <a:ext cx="3281680" cy="65576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Arial" panose="020B0604020202020204" pitchFamily="34" charset="0"/>
                <a:cs typeface="Arial" panose="020B0604020202020204" pitchFamily="34" charset="0"/>
              </a:rPr>
              <a:t> Single Integrated Form 26</a:t>
            </a:r>
          </a:p>
        </p:txBody>
      </p:sp>
      <p:sp>
        <p:nvSpPr>
          <p:cNvPr id="13" name="Rectangle: Rounded Corners 12">
            <a:extLst>
              <a:ext uri="{FF2B5EF4-FFF2-40B4-BE49-F238E27FC236}">
                <a16:creationId xmlns:a16="http://schemas.microsoft.com/office/drawing/2014/main" id="{6336A2BB-BE90-4909-9120-A4BF964CDB5C}"/>
              </a:ext>
            </a:extLst>
          </p:cNvPr>
          <p:cNvSpPr/>
          <p:nvPr/>
        </p:nvSpPr>
        <p:spPr>
          <a:xfrm>
            <a:off x="2213113" y="4961579"/>
            <a:ext cx="8216348" cy="94090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800" b="1" dirty="0">
              <a:latin typeface="Arial" panose="020B0604020202020204" pitchFamily="34" charset="0"/>
              <a:cs typeface="Arial" panose="020B0604020202020204" pitchFamily="34" charset="0"/>
            </a:endParaRPr>
          </a:p>
          <a:p>
            <a:pPr algn="ctr"/>
            <a:endParaRPr lang="en-US" sz="2800" b="1"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ANS: B. Single Integrated Form 26</a:t>
            </a:r>
          </a:p>
          <a:p>
            <a:pPr algn="ctr"/>
            <a:endParaRPr lang="en-US" sz="2800" b="1" dirty="0">
              <a:latin typeface="Arial" panose="020B0604020202020204" pitchFamily="34" charset="0"/>
              <a:cs typeface="Arial" panose="020B0604020202020204" pitchFamily="34" charset="0"/>
            </a:endParaRPr>
          </a:p>
          <a:p>
            <a:pPr algn="ctr"/>
            <a:endParaRPr lang="en-US" sz="2800" b="1" dirty="0">
              <a:latin typeface="Arial" panose="020B0604020202020204" pitchFamily="34" charset="0"/>
              <a:cs typeface="Arial" panose="020B0604020202020204" pitchFamily="34" charset="0"/>
            </a:endParaRPr>
          </a:p>
        </p:txBody>
      </p:sp>
      <p:sp>
        <p:nvSpPr>
          <p:cNvPr id="16" name="Footer Placeholder 2">
            <a:extLst>
              <a:ext uri="{FF2B5EF4-FFF2-40B4-BE49-F238E27FC236}">
                <a16:creationId xmlns:a16="http://schemas.microsoft.com/office/drawing/2014/main" id="{E11563BD-F791-4D39-8C5C-C56C4A4BB492}"/>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7" name="Picture 16" descr="http://www.icaivisakhapatnam.org/images/logo2.png">
            <a:extLst>
              <a:ext uri="{FF2B5EF4-FFF2-40B4-BE49-F238E27FC236}">
                <a16:creationId xmlns:a16="http://schemas.microsoft.com/office/drawing/2014/main" id="{AC3CB470-4C0D-4BA5-AB04-6CB2B6E85B31}"/>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8655526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DCB6216B-29E8-400E-A920-174878377A02}"/>
              </a:ext>
            </a:extLst>
          </p:cNvPr>
          <p:cNvSpPr/>
          <p:nvPr/>
        </p:nvSpPr>
        <p:spPr>
          <a:xfrm>
            <a:off x="768626" y="424292"/>
            <a:ext cx="10972800" cy="1514060"/>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a:latin typeface="Arial" panose="020B0604020202020204" pitchFamily="34" charset="0"/>
                <a:cs typeface="Arial" panose="020B0604020202020204" pitchFamily="34" charset="0"/>
              </a:rPr>
              <a:t>Q3. What is the due date linkage for filing Form 26 under the new law?</a:t>
            </a:r>
          </a:p>
        </p:txBody>
      </p:sp>
      <p:sp>
        <p:nvSpPr>
          <p:cNvPr id="5" name="Flowchart: Connector 4">
            <a:extLst>
              <a:ext uri="{FF2B5EF4-FFF2-40B4-BE49-F238E27FC236}">
                <a16:creationId xmlns:a16="http://schemas.microsoft.com/office/drawing/2014/main" id="{E5F21E8B-9579-4970-886E-4E5CE73C902E}"/>
              </a:ext>
            </a:extLst>
          </p:cNvPr>
          <p:cNvSpPr/>
          <p:nvPr/>
        </p:nvSpPr>
        <p:spPr>
          <a:xfrm>
            <a:off x="944175" y="3226224"/>
            <a:ext cx="503582" cy="437322"/>
          </a:xfrm>
          <a:prstGeom prst="flowChart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A</a:t>
            </a:r>
            <a:endParaRPr lang="en-US" b="1" dirty="0">
              <a:latin typeface="Arial" panose="020B0604020202020204" pitchFamily="34" charset="0"/>
              <a:cs typeface="Arial" panose="020B0604020202020204" pitchFamily="34" charset="0"/>
            </a:endParaRPr>
          </a:p>
        </p:txBody>
      </p:sp>
      <p:sp>
        <p:nvSpPr>
          <p:cNvPr id="6" name="Flowchart: Connector 5">
            <a:extLst>
              <a:ext uri="{FF2B5EF4-FFF2-40B4-BE49-F238E27FC236}">
                <a16:creationId xmlns:a16="http://schemas.microsoft.com/office/drawing/2014/main" id="{3EC478CA-D9B8-4079-A23D-943B46641666}"/>
              </a:ext>
            </a:extLst>
          </p:cNvPr>
          <p:cNvSpPr/>
          <p:nvPr/>
        </p:nvSpPr>
        <p:spPr>
          <a:xfrm>
            <a:off x="7543905" y="3226224"/>
            <a:ext cx="503582" cy="437322"/>
          </a:xfrm>
          <a:prstGeom prst="flowChart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a:p>
            <a:pPr algn="ctr"/>
            <a:r>
              <a:rPr lang="en-US" sz="1600" b="1" dirty="0">
                <a:latin typeface="Arial" panose="020B0604020202020204" pitchFamily="34" charset="0"/>
                <a:cs typeface="Arial" panose="020B0604020202020204" pitchFamily="34" charset="0"/>
              </a:rPr>
              <a:t>B</a:t>
            </a:r>
            <a:r>
              <a:rPr lang="en-US" b="1" dirty="0"/>
              <a:t>.</a:t>
            </a:r>
          </a:p>
        </p:txBody>
      </p:sp>
      <p:sp>
        <p:nvSpPr>
          <p:cNvPr id="9" name="Rectangle: Rounded Corners 8">
            <a:extLst>
              <a:ext uri="{FF2B5EF4-FFF2-40B4-BE49-F238E27FC236}">
                <a16:creationId xmlns:a16="http://schemas.microsoft.com/office/drawing/2014/main" id="{BE079A30-6F38-4B7F-8E62-7140B03D1A6A}"/>
              </a:ext>
            </a:extLst>
          </p:cNvPr>
          <p:cNvSpPr/>
          <p:nvPr/>
        </p:nvSpPr>
        <p:spPr>
          <a:xfrm>
            <a:off x="1798556" y="3226224"/>
            <a:ext cx="2697140" cy="43732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Arial" panose="020B0604020202020204" pitchFamily="34" charset="0"/>
                <a:cs typeface="Arial" panose="020B0604020202020204" pitchFamily="34" charset="0"/>
              </a:rPr>
              <a:t>Same as ITR due date</a:t>
            </a:r>
          </a:p>
        </p:txBody>
      </p:sp>
      <p:sp>
        <p:nvSpPr>
          <p:cNvPr id="10" name="Rectangle: Rounded Corners 9">
            <a:extLst>
              <a:ext uri="{FF2B5EF4-FFF2-40B4-BE49-F238E27FC236}">
                <a16:creationId xmlns:a16="http://schemas.microsoft.com/office/drawing/2014/main" id="{AAAFAA78-8016-425F-80E1-76829FC9E557}"/>
              </a:ext>
            </a:extLst>
          </p:cNvPr>
          <p:cNvSpPr/>
          <p:nvPr/>
        </p:nvSpPr>
        <p:spPr>
          <a:xfrm>
            <a:off x="8344983" y="3210339"/>
            <a:ext cx="3735257" cy="43732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Arial" panose="020B0604020202020204" pitchFamily="34" charset="0"/>
                <a:cs typeface="Arial" panose="020B0604020202020204" pitchFamily="34" charset="0"/>
              </a:rPr>
              <a:t>One month prior to ITR due date</a:t>
            </a:r>
          </a:p>
        </p:txBody>
      </p:sp>
      <p:sp>
        <p:nvSpPr>
          <p:cNvPr id="13" name="Rectangle: Rounded Corners 12">
            <a:extLst>
              <a:ext uri="{FF2B5EF4-FFF2-40B4-BE49-F238E27FC236}">
                <a16:creationId xmlns:a16="http://schemas.microsoft.com/office/drawing/2014/main" id="{6336A2BB-BE90-4909-9120-A4BF964CDB5C}"/>
              </a:ext>
            </a:extLst>
          </p:cNvPr>
          <p:cNvSpPr/>
          <p:nvPr/>
        </p:nvSpPr>
        <p:spPr>
          <a:xfrm>
            <a:off x="1904455" y="4961579"/>
            <a:ext cx="8216348" cy="94090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800" b="1"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ANS: B. One month prior to ITR due date</a:t>
            </a:r>
          </a:p>
          <a:p>
            <a:pPr algn="ctr"/>
            <a:endParaRPr lang="en-US" sz="2800" b="1" dirty="0">
              <a:latin typeface="Arial" panose="020B0604020202020204" pitchFamily="34" charset="0"/>
              <a:cs typeface="Arial" panose="020B0604020202020204" pitchFamily="34" charset="0"/>
            </a:endParaRPr>
          </a:p>
        </p:txBody>
      </p:sp>
      <p:sp>
        <p:nvSpPr>
          <p:cNvPr id="16" name="Footer Placeholder 2">
            <a:extLst>
              <a:ext uri="{FF2B5EF4-FFF2-40B4-BE49-F238E27FC236}">
                <a16:creationId xmlns:a16="http://schemas.microsoft.com/office/drawing/2014/main" id="{4CDFE063-D055-450D-974F-EDB4839CA23E}"/>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7" name="Picture 16" descr="http://www.icaivisakhapatnam.org/images/logo2.png">
            <a:extLst>
              <a:ext uri="{FF2B5EF4-FFF2-40B4-BE49-F238E27FC236}">
                <a16:creationId xmlns:a16="http://schemas.microsoft.com/office/drawing/2014/main" id="{D3E71F03-0AC8-4104-80C5-F3D3B0D6E875}"/>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11271659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DCB6216B-29E8-400E-A920-174878377A02}"/>
              </a:ext>
            </a:extLst>
          </p:cNvPr>
          <p:cNvSpPr/>
          <p:nvPr/>
        </p:nvSpPr>
        <p:spPr>
          <a:xfrm>
            <a:off x="1101517" y="420758"/>
            <a:ext cx="10972800" cy="1514060"/>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a:latin typeface="Arial" panose="020B0604020202020204" pitchFamily="34" charset="0"/>
                <a:cs typeface="Arial" panose="020B0604020202020204" pitchFamily="34" charset="0"/>
              </a:rPr>
              <a:t>Q4. In Form 26, audit observations must be:</a:t>
            </a:r>
          </a:p>
        </p:txBody>
      </p:sp>
      <p:sp>
        <p:nvSpPr>
          <p:cNvPr id="5" name="Flowchart: Connector 4">
            <a:extLst>
              <a:ext uri="{FF2B5EF4-FFF2-40B4-BE49-F238E27FC236}">
                <a16:creationId xmlns:a16="http://schemas.microsoft.com/office/drawing/2014/main" id="{E5F21E8B-9579-4970-886E-4E5CE73C902E}"/>
              </a:ext>
            </a:extLst>
          </p:cNvPr>
          <p:cNvSpPr/>
          <p:nvPr/>
        </p:nvSpPr>
        <p:spPr>
          <a:xfrm>
            <a:off x="1479383" y="3210339"/>
            <a:ext cx="503582" cy="437322"/>
          </a:xfrm>
          <a:prstGeom prst="flowChart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b="1" dirty="0"/>
          </a:p>
          <a:p>
            <a:pPr algn="ctr"/>
            <a:r>
              <a:rPr lang="en-US" sz="1600" b="1" dirty="0">
                <a:latin typeface="Arial" panose="020B0604020202020204" pitchFamily="34" charset="0"/>
                <a:cs typeface="Arial" panose="020B0604020202020204" pitchFamily="34" charset="0"/>
              </a:rPr>
              <a:t>A</a:t>
            </a:r>
            <a:r>
              <a:rPr lang="en-US" b="1" dirty="0">
                <a:latin typeface="Arial" panose="020B0604020202020204" pitchFamily="34" charset="0"/>
                <a:cs typeface="Arial" panose="020B0604020202020204" pitchFamily="34" charset="0"/>
              </a:rPr>
              <a:t>	</a:t>
            </a:r>
          </a:p>
        </p:txBody>
      </p:sp>
      <p:sp>
        <p:nvSpPr>
          <p:cNvPr id="6" name="Flowchart: Connector 5">
            <a:extLst>
              <a:ext uri="{FF2B5EF4-FFF2-40B4-BE49-F238E27FC236}">
                <a16:creationId xmlns:a16="http://schemas.microsoft.com/office/drawing/2014/main" id="{3EC478CA-D9B8-4079-A23D-943B46641666}"/>
              </a:ext>
            </a:extLst>
          </p:cNvPr>
          <p:cNvSpPr/>
          <p:nvPr/>
        </p:nvSpPr>
        <p:spPr>
          <a:xfrm>
            <a:off x="7368653" y="3210339"/>
            <a:ext cx="503582" cy="437322"/>
          </a:xfrm>
          <a:prstGeom prst="flowChart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B</a:t>
            </a:r>
            <a:endParaRPr lang="en-US" b="1" dirty="0"/>
          </a:p>
        </p:txBody>
      </p:sp>
      <p:sp>
        <p:nvSpPr>
          <p:cNvPr id="9" name="Rectangle: Rounded Corners 8">
            <a:extLst>
              <a:ext uri="{FF2B5EF4-FFF2-40B4-BE49-F238E27FC236}">
                <a16:creationId xmlns:a16="http://schemas.microsoft.com/office/drawing/2014/main" id="{BE079A30-6F38-4B7F-8E62-7140B03D1A6A}"/>
              </a:ext>
            </a:extLst>
          </p:cNvPr>
          <p:cNvSpPr/>
          <p:nvPr/>
        </p:nvSpPr>
        <p:spPr>
          <a:xfrm>
            <a:off x="2209578" y="3210339"/>
            <a:ext cx="3378422" cy="43732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Arial" panose="020B0604020202020204" pitchFamily="34" charset="0"/>
                <a:cs typeface="Arial" panose="020B0604020202020204" pitchFamily="34" charset="0"/>
              </a:rPr>
              <a:t>Only Descriptive (Free Text)</a:t>
            </a:r>
          </a:p>
        </p:txBody>
      </p:sp>
      <p:sp>
        <p:nvSpPr>
          <p:cNvPr id="10" name="Rectangle: Rounded Corners 9">
            <a:extLst>
              <a:ext uri="{FF2B5EF4-FFF2-40B4-BE49-F238E27FC236}">
                <a16:creationId xmlns:a16="http://schemas.microsoft.com/office/drawing/2014/main" id="{AAAFAA78-8016-425F-80E1-76829FC9E557}"/>
              </a:ext>
            </a:extLst>
          </p:cNvPr>
          <p:cNvSpPr/>
          <p:nvPr/>
        </p:nvSpPr>
        <p:spPr>
          <a:xfrm>
            <a:off x="8162014" y="3210339"/>
            <a:ext cx="3308626" cy="43732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err="1">
                <a:latin typeface="Arial" panose="020B0604020202020204" pitchFamily="34" charset="0"/>
                <a:cs typeface="Arial" panose="020B0604020202020204" pitchFamily="34" charset="0"/>
              </a:rPr>
              <a:t>Categorised</a:t>
            </a:r>
            <a:r>
              <a:rPr lang="en-US" b="1" dirty="0">
                <a:latin typeface="Arial" panose="020B0604020202020204" pitchFamily="34" charset="0"/>
                <a:cs typeface="Arial" panose="020B0604020202020204" pitchFamily="34" charset="0"/>
              </a:rPr>
              <a:t> and quantified</a:t>
            </a:r>
          </a:p>
        </p:txBody>
      </p:sp>
      <p:sp>
        <p:nvSpPr>
          <p:cNvPr id="13" name="Rectangle: Rounded Corners 12">
            <a:extLst>
              <a:ext uri="{FF2B5EF4-FFF2-40B4-BE49-F238E27FC236}">
                <a16:creationId xmlns:a16="http://schemas.microsoft.com/office/drawing/2014/main" id="{6336A2BB-BE90-4909-9120-A4BF964CDB5C}"/>
              </a:ext>
            </a:extLst>
          </p:cNvPr>
          <p:cNvSpPr/>
          <p:nvPr/>
        </p:nvSpPr>
        <p:spPr>
          <a:xfrm>
            <a:off x="2510223" y="4923183"/>
            <a:ext cx="8216348" cy="94090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800" b="1" dirty="0">
              <a:latin typeface="Arial" panose="020B0604020202020204" pitchFamily="34" charset="0"/>
              <a:cs typeface="Arial" panose="020B0604020202020204" pitchFamily="34" charset="0"/>
            </a:endParaRPr>
          </a:p>
          <a:p>
            <a:pPr algn="ctr"/>
            <a:endParaRPr lang="en-US" sz="2800" b="1" dirty="0">
              <a:latin typeface="Arial" panose="020B0604020202020204" pitchFamily="34" charset="0"/>
              <a:cs typeface="Arial" panose="020B0604020202020204" pitchFamily="34" charset="0"/>
            </a:endParaRPr>
          </a:p>
          <a:p>
            <a:pPr algn="ctr"/>
            <a:endParaRPr lang="en-US" sz="2800" b="1"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ANS: B. </a:t>
            </a:r>
            <a:r>
              <a:rPr lang="en-US" sz="2800" b="1" dirty="0" err="1">
                <a:latin typeface="Arial" panose="020B0604020202020204" pitchFamily="34" charset="0"/>
                <a:cs typeface="Arial" panose="020B0604020202020204" pitchFamily="34" charset="0"/>
              </a:rPr>
              <a:t>Categorised</a:t>
            </a:r>
            <a:r>
              <a:rPr lang="en-US" sz="2800" b="1" dirty="0">
                <a:latin typeface="Arial" panose="020B0604020202020204" pitchFamily="34" charset="0"/>
                <a:cs typeface="Arial" panose="020B0604020202020204" pitchFamily="34" charset="0"/>
              </a:rPr>
              <a:t> and quantified</a:t>
            </a:r>
          </a:p>
          <a:p>
            <a:pPr algn="ctr"/>
            <a:endParaRPr lang="en-US" sz="2800" b="1" dirty="0">
              <a:latin typeface="Arial" panose="020B0604020202020204" pitchFamily="34" charset="0"/>
              <a:cs typeface="Arial" panose="020B0604020202020204" pitchFamily="34" charset="0"/>
            </a:endParaRPr>
          </a:p>
          <a:p>
            <a:pPr algn="ctr"/>
            <a:endParaRPr lang="en-US" sz="2800" b="1" dirty="0">
              <a:latin typeface="Arial" panose="020B0604020202020204" pitchFamily="34" charset="0"/>
              <a:cs typeface="Arial" panose="020B0604020202020204" pitchFamily="34" charset="0"/>
            </a:endParaRPr>
          </a:p>
          <a:p>
            <a:pPr algn="ctr"/>
            <a:endParaRPr lang="en-US" sz="2800" b="1" dirty="0">
              <a:latin typeface="Arial" panose="020B0604020202020204" pitchFamily="34" charset="0"/>
              <a:cs typeface="Arial" panose="020B0604020202020204" pitchFamily="34" charset="0"/>
            </a:endParaRPr>
          </a:p>
        </p:txBody>
      </p:sp>
      <p:sp>
        <p:nvSpPr>
          <p:cNvPr id="16" name="Footer Placeholder 2">
            <a:extLst>
              <a:ext uri="{FF2B5EF4-FFF2-40B4-BE49-F238E27FC236}">
                <a16:creationId xmlns:a16="http://schemas.microsoft.com/office/drawing/2014/main" id="{1EFF4D20-10E3-4AC2-BDE4-A11664706D99}"/>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7" name="Picture 16" descr="http://www.icaivisakhapatnam.org/images/logo2.png">
            <a:extLst>
              <a:ext uri="{FF2B5EF4-FFF2-40B4-BE49-F238E27FC236}">
                <a16:creationId xmlns:a16="http://schemas.microsoft.com/office/drawing/2014/main" id="{1C1A2582-9797-4A37-83D0-5D35F81D2C75}"/>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36894456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9769A-4CB1-07C7-FE6C-04D3822E605F}"/>
            </a:ext>
          </a:extLst>
        </p:cNvPr>
        <p:cNvGrpSpPr/>
        <p:nvPr/>
      </p:nvGrpSpPr>
      <p:grpSpPr>
        <a:xfrm>
          <a:off x="0" y="0"/>
          <a:ext cx="0" cy="0"/>
          <a:chOff x="0" y="0"/>
          <a:chExt cx="0" cy="0"/>
        </a:xfrm>
      </p:grpSpPr>
      <p:sp>
        <p:nvSpPr>
          <p:cNvPr id="4" name="Arrow: Pentagon 3">
            <a:extLst>
              <a:ext uri="{FF2B5EF4-FFF2-40B4-BE49-F238E27FC236}">
                <a16:creationId xmlns:a16="http://schemas.microsoft.com/office/drawing/2014/main" id="{195CD043-2144-038D-4879-8F7F5BA4E1D2}"/>
              </a:ext>
            </a:extLst>
          </p:cNvPr>
          <p:cNvSpPr/>
          <p:nvPr/>
        </p:nvSpPr>
        <p:spPr>
          <a:xfrm>
            <a:off x="1101517" y="420758"/>
            <a:ext cx="10972800" cy="1514060"/>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a:latin typeface="Arial" panose="020B0604020202020204" pitchFamily="34" charset="0"/>
                <a:cs typeface="Arial" panose="020B0604020202020204" pitchFamily="34" charset="0"/>
              </a:rPr>
              <a:t>Q5. Which of the following is a new requirement for auditors in Form 26?</a:t>
            </a:r>
          </a:p>
        </p:txBody>
      </p:sp>
      <p:sp>
        <p:nvSpPr>
          <p:cNvPr id="5" name="Flowchart: Connector 4">
            <a:extLst>
              <a:ext uri="{FF2B5EF4-FFF2-40B4-BE49-F238E27FC236}">
                <a16:creationId xmlns:a16="http://schemas.microsoft.com/office/drawing/2014/main" id="{08235EA8-6FC3-5EB0-7008-9DBDD61159AB}"/>
              </a:ext>
            </a:extLst>
          </p:cNvPr>
          <p:cNvSpPr/>
          <p:nvPr/>
        </p:nvSpPr>
        <p:spPr>
          <a:xfrm>
            <a:off x="1309316" y="3210338"/>
            <a:ext cx="503582" cy="437322"/>
          </a:xfrm>
          <a:prstGeom prst="flowChart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b="1" dirty="0"/>
          </a:p>
          <a:p>
            <a:pPr algn="ctr"/>
            <a:r>
              <a:rPr lang="en-US" sz="1600" b="1" dirty="0">
                <a:latin typeface="Arial" panose="020B0604020202020204" pitchFamily="34" charset="0"/>
                <a:cs typeface="Arial" panose="020B0604020202020204" pitchFamily="34" charset="0"/>
              </a:rPr>
              <a:t>A</a:t>
            </a:r>
            <a:r>
              <a:rPr lang="en-US" b="1" dirty="0">
                <a:latin typeface="Arial" panose="020B0604020202020204" pitchFamily="34" charset="0"/>
                <a:cs typeface="Arial" panose="020B0604020202020204" pitchFamily="34" charset="0"/>
              </a:rPr>
              <a:t>	</a:t>
            </a:r>
          </a:p>
        </p:txBody>
      </p:sp>
      <p:sp>
        <p:nvSpPr>
          <p:cNvPr id="6" name="Flowchart: Connector 5">
            <a:extLst>
              <a:ext uri="{FF2B5EF4-FFF2-40B4-BE49-F238E27FC236}">
                <a16:creationId xmlns:a16="http://schemas.microsoft.com/office/drawing/2014/main" id="{B65179FF-5695-24D3-3DF8-1E5BE2E051BF}"/>
              </a:ext>
            </a:extLst>
          </p:cNvPr>
          <p:cNvSpPr/>
          <p:nvPr/>
        </p:nvSpPr>
        <p:spPr>
          <a:xfrm>
            <a:off x="7124813" y="3210337"/>
            <a:ext cx="503582" cy="437322"/>
          </a:xfrm>
          <a:prstGeom prst="flowChart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B</a:t>
            </a:r>
            <a:endParaRPr lang="en-US" b="1" dirty="0"/>
          </a:p>
        </p:txBody>
      </p:sp>
      <p:sp>
        <p:nvSpPr>
          <p:cNvPr id="9" name="Rectangle: Rounded Corners 8">
            <a:extLst>
              <a:ext uri="{FF2B5EF4-FFF2-40B4-BE49-F238E27FC236}">
                <a16:creationId xmlns:a16="http://schemas.microsoft.com/office/drawing/2014/main" id="{84333D5E-7036-7811-3809-75BC8D9A2B85}"/>
              </a:ext>
            </a:extLst>
          </p:cNvPr>
          <p:cNvSpPr/>
          <p:nvPr/>
        </p:nvSpPr>
        <p:spPr>
          <a:xfrm>
            <a:off x="2128298" y="2958547"/>
            <a:ext cx="3967702" cy="94090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Arial" panose="020B0604020202020204" pitchFamily="34" charset="0"/>
                <a:cs typeface="Arial" panose="020B0604020202020204" pitchFamily="34" charset="0"/>
              </a:rPr>
              <a:t>Reporting server location of books of accounts</a:t>
            </a:r>
          </a:p>
        </p:txBody>
      </p:sp>
      <p:sp>
        <p:nvSpPr>
          <p:cNvPr id="10" name="Rectangle: Rounded Corners 9">
            <a:extLst>
              <a:ext uri="{FF2B5EF4-FFF2-40B4-BE49-F238E27FC236}">
                <a16:creationId xmlns:a16="http://schemas.microsoft.com/office/drawing/2014/main" id="{B930E9F2-7ED2-4765-0823-EACD076B256B}"/>
              </a:ext>
            </a:extLst>
          </p:cNvPr>
          <p:cNvSpPr/>
          <p:nvPr/>
        </p:nvSpPr>
        <p:spPr>
          <a:xfrm>
            <a:off x="7958814" y="2958547"/>
            <a:ext cx="3481346" cy="94090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Arial" panose="020B0604020202020204" pitchFamily="34" charset="0"/>
                <a:cs typeface="Arial" panose="020B0604020202020204" pitchFamily="34" charset="0"/>
              </a:rPr>
              <a:t>Only reporting profit and loss figures</a:t>
            </a:r>
          </a:p>
        </p:txBody>
      </p:sp>
      <p:sp>
        <p:nvSpPr>
          <p:cNvPr id="13" name="Rectangle: Rounded Corners 12">
            <a:extLst>
              <a:ext uri="{FF2B5EF4-FFF2-40B4-BE49-F238E27FC236}">
                <a16:creationId xmlns:a16="http://schemas.microsoft.com/office/drawing/2014/main" id="{B271E021-9322-30F6-E1E6-F7F478FEE4FA}"/>
              </a:ext>
            </a:extLst>
          </p:cNvPr>
          <p:cNvSpPr/>
          <p:nvPr/>
        </p:nvSpPr>
        <p:spPr>
          <a:xfrm>
            <a:off x="1101516" y="4961579"/>
            <a:ext cx="10338643" cy="94090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800" b="1" dirty="0">
              <a:latin typeface="Arial" panose="020B0604020202020204" pitchFamily="34" charset="0"/>
              <a:cs typeface="Arial" panose="020B0604020202020204" pitchFamily="34" charset="0"/>
            </a:endParaRPr>
          </a:p>
          <a:p>
            <a:pPr algn="ctr"/>
            <a:endParaRPr lang="en-US" sz="2800" b="1" dirty="0">
              <a:latin typeface="Arial" panose="020B0604020202020204" pitchFamily="34" charset="0"/>
              <a:cs typeface="Arial" panose="020B0604020202020204" pitchFamily="34" charset="0"/>
            </a:endParaRPr>
          </a:p>
          <a:p>
            <a:pPr algn="ctr"/>
            <a:endParaRPr lang="en-US" sz="2800" b="1" dirty="0">
              <a:latin typeface="Arial" panose="020B0604020202020204" pitchFamily="34" charset="0"/>
              <a:cs typeface="Arial" panose="020B0604020202020204" pitchFamily="34" charset="0"/>
            </a:endParaRPr>
          </a:p>
          <a:p>
            <a:pPr algn="ctr"/>
            <a:endParaRPr lang="en-US" sz="2800" b="1"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ANS: A. Reporting server location of books of accounts</a:t>
            </a:r>
          </a:p>
          <a:p>
            <a:pPr algn="ctr"/>
            <a:endParaRPr lang="en-US" sz="2800" b="1" dirty="0">
              <a:latin typeface="Arial" panose="020B0604020202020204" pitchFamily="34" charset="0"/>
              <a:cs typeface="Arial" panose="020B0604020202020204" pitchFamily="34" charset="0"/>
            </a:endParaRPr>
          </a:p>
          <a:p>
            <a:pPr algn="ctr"/>
            <a:endParaRPr lang="en-US" sz="2800" b="1" dirty="0">
              <a:latin typeface="Arial" panose="020B0604020202020204" pitchFamily="34" charset="0"/>
              <a:cs typeface="Arial" panose="020B0604020202020204" pitchFamily="34" charset="0"/>
            </a:endParaRPr>
          </a:p>
          <a:p>
            <a:pPr algn="ctr"/>
            <a:endParaRPr lang="en-US" sz="2800" b="1" dirty="0">
              <a:latin typeface="Arial" panose="020B0604020202020204" pitchFamily="34" charset="0"/>
              <a:cs typeface="Arial" panose="020B0604020202020204" pitchFamily="34" charset="0"/>
            </a:endParaRPr>
          </a:p>
          <a:p>
            <a:pPr algn="ctr"/>
            <a:endParaRPr lang="en-US" sz="2800" b="1" dirty="0">
              <a:latin typeface="Arial" panose="020B0604020202020204" pitchFamily="34" charset="0"/>
              <a:cs typeface="Arial" panose="020B0604020202020204" pitchFamily="34" charset="0"/>
            </a:endParaRPr>
          </a:p>
        </p:txBody>
      </p:sp>
      <p:sp>
        <p:nvSpPr>
          <p:cNvPr id="16" name="Footer Placeholder 2">
            <a:extLst>
              <a:ext uri="{FF2B5EF4-FFF2-40B4-BE49-F238E27FC236}">
                <a16:creationId xmlns:a16="http://schemas.microsoft.com/office/drawing/2014/main" id="{1252DF65-808C-FF4A-69EA-B5C16BC696B1}"/>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7" name="Picture 16" descr="http://www.icaivisakhapatnam.org/images/logo2.png">
            <a:extLst>
              <a:ext uri="{FF2B5EF4-FFF2-40B4-BE49-F238E27FC236}">
                <a16:creationId xmlns:a16="http://schemas.microsoft.com/office/drawing/2014/main" id="{330B802D-CFD3-DA8F-DC71-9CC6469F186A}"/>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32985512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19A94-74B1-C045-AC2B-8D7DC01FA872}"/>
            </a:ext>
          </a:extLst>
        </p:cNvPr>
        <p:cNvGrpSpPr/>
        <p:nvPr/>
      </p:nvGrpSpPr>
      <p:grpSpPr>
        <a:xfrm>
          <a:off x="0" y="0"/>
          <a:ext cx="0" cy="0"/>
          <a:chOff x="0" y="0"/>
          <a:chExt cx="0" cy="0"/>
        </a:xfrm>
      </p:grpSpPr>
      <p:sp>
        <p:nvSpPr>
          <p:cNvPr id="4" name="Arrow: Pentagon 3">
            <a:extLst>
              <a:ext uri="{FF2B5EF4-FFF2-40B4-BE49-F238E27FC236}">
                <a16:creationId xmlns:a16="http://schemas.microsoft.com/office/drawing/2014/main" id="{3CD9DB18-934D-6C48-611F-3D01A0F6B8EA}"/>
              </a:ext>
            </a:extLst>
          </p:cNvPr>
          <p:cNvSpPr/>
          <p:nvPr/>
        </p:nvSpPr>
        <p:spPr>
          <a:xfrm>
            <a:off x="1101517" y="420758"/>
            <a:ext cx="10972800" cy="1514060"/>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a:latin typeface="Arial" panose="020B0604020202020204" pitchFamily="34" charset="0"/>
                <a:cs typeface="Arial" panose="020B0604020202020204" pitchFamily="34" charset="0"/>
              </a:rPr>
              <a:t>Q6. Under Form 26, reporting of TDS/TCS requires disclosure of:</a:t>
            </a:r>
          </a:p>
        </p:txBody>
      </p:sp>
      <p:sp>
        <p:nvSpPr>
          <p:cNvPr id="5" name="Flowchart: Connector 4">
            <a:extLst>
              <a:ext uri="{FF2B5EF4-FFF2-40B4-BE49-F238E27FC236}">
                <a16:creationId xmlns:a16="http://schemas.microsoft.com/office/drawing/2014/main" id="{C4D37C21-4FEF-B837-FA4F-5471C5BBF00F}"/>
              </a:ext>
            </a:extLst>
          </p:cNvPr>
          <p:cNvSpPr/>
          <p:nvPr/>
        </p:nvSpPr>
        <p:spPr>
          <a:xfrm>
            <a:off x="250463" y="2962960"/>
            <a:ext cx="503582" cy="437322"/>
          </a:xfrm>
          <a:prstGeom prst="flowChart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b="1" dirty="0"/>
          </a:p>
          <a:p>
            <a:pPr algn="ctr"/>
            <a:r>
              <a:rPr lang="en-US" sz="1600" b="1" dirty="0">
                <a:latin typeface="Arial" panose="020B0604020202020204" pitchFamily="34" charset="0"/>
                <a:cs typeface="Arial" panose="020B0604020202020204" pitchFamily="34" charset="0"/>
              </a:rPr>
              <a:t>A</a:t>
            </a:r>
            <a:r>
              <a:rPr lang="en-US" b="1" dirty="0">
                <a:latin typeface="Arial" panose="020B0604020202020204" pitchFamily="34" charset="0"/>
                <a:cs typeface="Arial" panose="020B0604020202020204" pitchFamily="34" charset="0"/>
              </a:rPr>
              <a:t>	</a:t>
            </a:r>
          </a:p>
        </p:txBody>
      </p:sp>
      <p:sp>
        <p:nvSpPr>
          <p:cNvPr id="6" name="Flowchart: Connector 5">
            <a:extLst>
              <a:ext uri="{FF2B5EF4-FFF2-40B4-BE49-F238E27FC236}">
                <a16:creationId xmlns:a16="http://schemas.microsoft.com/office/drawing/2014/main" id="{AC2E4AD2-6C38-2B8A-071B-85D5DE14E6B4}"/>
              </a:ext>
            </a:extLst>
          </p:cNvPr>
          <p:cNvSpPr/>
          <p:nvPr/>
        </p:nvSpPr>
        <p:spPr>
          <a:xfrm>
            <a:off x="5987463" y="2949040"/>
            <a:ext cx="503582" cy="437322"/>
          </a:xfrm>
          <a:prstGeom prst="flowChart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B</a:t>
            </a:r>
            <a:endParaRPr lang="en-US" b="1" dirty="0"/>
          </a:p>
        </p:txBody>
      </p:sp>
      <p:sp>
        <p:nvSpPr>
          <p:cNvPr id="9" name="Rectangle: Rounded Corners 8">
            <a:extLst>
              <a:ext uri="{FF2B5EF4-FFF2-40B4-BE49-F238E27FC236}">
                <a16:creationId xmlns:a16="http://schemas.microsoft.com/office/drawing/2014/main" id="{99767A18-A9D5-E026-E240-5B9A13578F2A}"/>
              </a:ext>
            </a:extLst>
          </p:cNvPr>
          <p:cNvSpPr/>
          <p:nvPr/>
        </p:nvSpPr>
        <p:spPr>
          <a:xfrm>
            <a:off x="974392" y="2711169"/>
            <a:ext cx="3967702" cy="94090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Arial" panose="020B0604020202020204" pitchFamily="34" charset="0"/>
                <a:cs typeface="Arial" panose="020B0604020202020204" pitchFamily="34" charset="0"/>
              </a:rPr>
              <a:t>Only total tax deducted/collected</a:t>
            </a:r>
          </a:p>
        </p:txBody>
      </p:sp>
      <p:sp>
        <p:nvSpPr>
          <p:cNvPr id="10" name="Rectangle: Rounded Corners 9">
            <a:extLst>
              <a:ext uri="{FF2B5EF4-FFF2-40B4-BE49-F238E27FC236}">
                <a16:creationId xmlns:a16="http://schemas.microsoft.com/office/drawing/2014/main" id="{BB31594A-11D1-59AD-E1EF-A2C4CDF27870}"/>
              </a:ext>
            </a:extLst>
          </p:cNvPr>
          <p:cNvSpPr/>
          <p:nvPr/>
        </p:nvSpPr>
        <p:spPr>
          <a:xfrm>
            <a:off x="6587916" y="2712606"/>
            <a:ext cx="5353621" cy="94090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Arial" panose="020B0604020202020204" pitchFamily="34" charset="0"/>
                <a:cs typeface="Arial" panose="020B0604020202020204" pitchFamily="34" charset="0"/>
              </a:rPr>
              <a:t>Transactions reported and not reported in returns </a:t>
            </a:r>
          </a:p>
        </p:txBody>
      </p:sp>
      <p:sp>
        <p:nvSpPr>
          <p:cNvPr id="13" name="Rectangle: Rounded Corners 12">
            <a:extLst>
              <a:ext uri="{FF2B5EF4-FFF2-40B4-BE49-F238E27FC236}">
                <a16:creationId xmlns:a16="http://schemas.microsoft.com/office/drawing/2014/main" id="{9C28E483-680B-16A2-A903-DFF57358FA93}"/>
              </a:ext>
            </a:extLst>
          </p:cNvPr>
          <p:cNvSpPr/>
          <p:nvPr/>
        </p:nvSpPr>
        <p:spPr>
          <a:xfrm>
            <a:off x="974392" y="4923183"/>
            <a:ext cx="10661017" cy="94090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800" b="1" dirty="0">
              <a:latin typeface="Arial" panose="020B0604020202020204" pitchFamily="34" charset="0"/>
              <a:cs typeface="Arial" panose="020B0604020202020204" pitchFamily="34" charset="0"/>
            </a:endParaRPr>
          </a:p>
          <a:p>
            <a:pPr algn="ctr"/>
            <a:endParaRPr lang="en-US" sz="2800" b="1"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												</a:t>
            </a:r>
          </a:p>
          <a:p>
            <a:pPr algn="ctr"/>
            <a:endParaRPr lang="en-US" sz="2800" b="1" dirty="0">
              <a:latin typeface="Arial" panose="020B0604020202020204" pitchFamily="34" charset="0"/>
              <a:cs typeface="Arial" panose="020B0604020202020204" pitchFamily="34" charset="0"/>
            </a:endParaRPr>
          </a:p>
          <a:p>
            <a:pPr algn="ctr"/>
            <a:endParaRPr lang="en-US" sz="2800" b="1"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ANS: B. Transactions reported and not reported in returns </a:t>
            </a:r>
          </a:p>
          <a:p>
            <a:pPr algn="ctr"/>
            <a:endParaRPr lang="en-US" sz="2800" b="1" dirty="0">
              <a:latin typeface="Arial" panose="020B0604020202020204" pitchFamily="34" charset="0"/>
              <a:cs typeface="Arial" panose="020B0604020202020204" pitchFamily="34" charset="0"/>
            </a:endParaRPr>
          </a:p>
          <a:p>
            <a:pPr algn="ctr"/>
            <a:endParaRPr lang="en-US" sz="2800" b="1" dirty="0">
              <a:latin typeface="Arial" panose="020B0604020202020204" pitchFamily="34" charset="0"/>
              <a:cs typeface="Arial" panose="020B0604020202020204" pitchFamily="34" charset="0"/>
            </a:endParaRPr>
          </a:p>
          <a:p>
            <a:pPr algn="ctr"/>
            <a:endParaRPr lang="en-US" sz="2800" b="1" dirty="0">
              <a:latin typeface="Arial" panose="020B0604020202020204" pitchFamily="34" charset="0"/>
              <a:cs typeface="Arial" panose="020B0604020202020204" pitchFamily="34" charset="0"/>
            </a:endParaRPr>
          </a:p>
          <a:p>
            <a:pPr algn="ctr"/>
            <a:endParaRPr lang="en-US" sz="2800" b="1" dirty="0">
              <a:latin typeface="Arial" panose="020B0604020202020204" pitchFamily="34" charset="0"/>
              <a:cs typeface="Arial" panose="020B0604020202020204" pitchFamily="34" charset="0"/>
            </a:endParaRPr>
          </a:p>
          <a:p>
            <a:pPr algn="ctr"/>
            <a:endParaRPr lang="en-US" sz="2800" b="1" dirty="0">
              <a:latin typeface="Arial" panose="020B0604020202020204" pitchFamily="34" charset="0"/>
              <a:cs typeface="Arial" panose="020B0604020202020204" pitchFamily="34" charset="0"/>
            </a:endParaRPr>
          </a:p>
        </p:txBody>
      </p:sp>
      <p:sp>
        <p:nvSpPr>
          <p:cNvPr id="16" name="Footer Placeholder 2">
            <a:extLst>
              <a:ext uri="{FF2B5EF4-FFF2-40B4-BE49-F238E27FC236}">
                <a16:creationId xmlns:a16="http://schemas.microsoft.com/office/drawing/2014/main" id="{3B7C4076-5E9E-A499-59BB-0E24F8114B33}"/>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7" name="Picture 16" descr="http://www.icaivisakhapatnam.org/images/logo2.png">
            <a:extLst>
              <a:ext uri="{FF2B5EF4-FFF2-40B4-BE49-F238E27FC236}">
                <a16:creationId xmlns:a16="http://schemas.microsoft.com/office/drawing/2014/main" id="{4F59D565-6515-7C63-FA07-6BE5B347B5EF}"/>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29096210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8E9C0C4-F8E4-4730-AEEB-EC2DF409FA2F}"/>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4" name="Picture 3" descr="http://www.icaivisakhapatnam.org/images/logo2.png">
            <a:extLst>
              <a:ext uri="{FF2B5EF4-FFF2-40B4-BE49-F238E27FC236}">
                <a16:creationId xmlns:a16="http://schemas.microsoft.com/office/drawing/2014/main" id="{100CA82D-5174-4FFB-A53F-039AC09D4C60}"/>
              </a:ext>
            </a:extLst>
          </p:cNvPr>
          <p:cNvPicPr/>
          <p:nvPr/>
        </p:nvPicPr>
        <p:blipFill>
          <a:blip r:embed="rId4"/>
          <a:srcRect l="85847"/>
          <a:stretch>
            <a:fillRect/>
          </a:stretch>
        </p:blipFill>
        <p:spPr bwMode="auto">
          <a:xfrm>
            <a:off x="4623076" y="6326532"/>
            <a:ext cx="638037" cy="483745"/>
          </a:xfrm>
          <a:prstGeom prst="rect">
            <a:avLst/>
          </a:prstGeom>
          <a:noFill/>
          <a:ln w="9525">
            <a:noFill/>
            <a:miter lim="800000"/>
            <a:headEnd/>
            <a:tailEnd/>
          </a:ln>
        </p:spPr>
      </p:pic>
      <p:pic>
        <p:nvPicPr>
          <p:cNvPr id="5" name="WhatsApp Video 2026-05-04 at 4.57.24 PM">
            <a:hlinkClick r:id="" action="ppaction://media"/>
            <a:extLst>
              <a:ext uri="{FF2B5EF4-FFF2-40B4-BE49-F238E27FC236}">
                <a16:creationId xmlns:a16="http://schemas.microsoft.com/office/drawing/2014/main" id="{55CB4612-D422-4FF1-A1D6-012AE54389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0320"/>
            <a:ext cx="12192000" cy="6343650"/>
          </a:xfrm>
          <a:prstGeom prst="rect">
            <a:avLst/>
          </a:prstGeom>
        </p:spPr>
      </p:pic>
    </p:spTree>
    <p:extLst>
      <p:ext uri="{BB962C8B-B14F-4D97-AF65-F5344CB8AC3E}">
        <p14:creationId xmlns:p14="http://schemas.microsoft.com/office/powerpoint/2010/main" val="33346452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D457A97-A11B-4BC2-B208-8CBB44D9F8CD}"/>
              </a:ext>
            </a:extLst>
          </p:cNvPr>
          <p:cNvSpPr/>
          <p:nvPr/>
        </p:nvSpPr>
        <p:spPr>
          <a:xfrm>
            <a:off x="967409" y="1877785"/>
            <a:ext cx="10257182" cy="3949148"/>
          </a:xfrm>
          <a:prstGeom prst="round2Diag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en-US" sz="2200" dirty="0">
                <a:latin typeface="Arial" panose="020B0604020202020204" pitchFamily="34" charset="0"/>
                <a:cs typeface="Arial" panose="020B0604020202020204" pitchFamily="34" charset="0"/>
              </a:rPr>
              <a:t>The material contained in the ensuing slides is for general information, compilation and the views of the speaker and is purely for general discussion at the seminar and it should not be construed and binding either on the part of the Speaker or the Institute/ Study Circle. It is not intended to be legal advice on any particular matter. Since the features of the website are dynamic in nature, it is advised in your own interest to refer to Government publications including the Income Tax Act and Rules before arriving to any final conclusion. Members are requested to refer to the Act , Laws, Rules and Decisions of the various courts of law from time to time depending on a particular case to case as may be applicable to them.</a:t>
            </a:r>
          </a:p>
        </p:txBody>
      </p:sp>
      <p:sp>
        <p:nvSpPr>
          <p:cNvPr id="5" name="Footer Placeholder 2">
            <a:extLst>
              <a:ext uri="{FF2B5EF4-FFF2-40B4-BE49-F238E27FC236}">
                <a16:creationId xmlns:a16="http://schemas.microsoft.com/office/drawing/2014/main" id="{AEA7DC42-7481-4140-AF6F-F2B936980486}"/>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6" name="Picture 5" descr="http://www.icaivisakhapatnam.org/images/logo2.png">
            <a:extLst>
              <a:ext uri="{FF2B5EF4-FFF2-40B4-BE49-F238E27FC236}">
                <a16:creationId xmlns:a16="http://schemas.microsoft.com/office/drawing/2014/main" id="{BDCBDD61-7A47-4F1F-B673-2595A1AB62A2}"/>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
        <p:nvSpPr>
          <p:cNvPr id="7" name="Oval 6"/>
          <p:cNvSpPr/>
          <p:nvPr/>
        </p:nvSpPr>
        <p:spPr>
          <a:xfrm>
            <a:off x="2226365" y="185530"/>
            <a:ext cx="7924800" cy="136497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b="1" dirty="0">
                <a:solidFill>
                  <a:schemeClr val="tx1"/>
                </a:solidFill>
              </a:rPr>
              <a:t>Disclaimer</a:t>
            </a:r>
          </a:p>
        </p:txBody>
      </p:sp>
    </p:spTree>
    <p:extLst>
      <p:ext uri="{BB962C8B-B14F-4D97-AF65-F5344CB8AC3E}">
        <p14:creationId xmlns:p14="http://schemas.microsoft.com/office/powerpoint/2010/main" val="11352589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2">
            <a:extLst>
              <a:ext uri="{FF2B5EF4-FFF2-40B4-BE49-F238E27FC236}">
                <a16:creationId xmlns:a16="http://schemas.microsoft.com/office/drawing/2014/main" id="{728ED1E3-EA28-4359-AFE7-D373A8B36805}"/>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8" name="Picture 7" descr="http://www.icaivisakhapatnam.org/images/logo2.png">
            <a:extLst>
              <a:ext uri="{FF2B5EF4-FFF2-40B4-BE49-F238E27FC236}">
                <a16:creationId xmlns:a16="http://schemas.microsoft.com/office/drawing/2014/main" id="{EA055467-47E5-4E58-B7EA-71B333E73563}"/>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
        <p:nvSpPr>
          <p:cNvPr id="9" name="Rectangle: Rounded Corners 8">
            <a:extLst>
              <a:ext uri="{FF2B5EF4-FFF2-40B4-BE49-F238E27FC236}">
                <a16:creationId xmlns:a16="http://schemas.microsoft.com/office/drawing/2014/main" id="{601765EE-3EA1-414C-ACF3-42DD67E4B91F}"/>
              </a:ext>
            </a:extLst>
          </p:cNvPr>
          <p:cNvSpPr/>
          <p:nvPr/>
        </p:nvSpPr>
        <p:spPr>
          <a:xfrm>
            <a:off x="182880" y="1032949"/>
            <a:ext cx="11187485" cy="420166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dirty="0">
                <a:latin typeface="Arial" panose="020B0604020202020204" pitchFamily="34" charset="0"/>
                <a:cs typeface="Arial" panose="020B0604020202020204" pitchFamily="34" charset="0"/>
              </a:rPr>
              <a:t>FORM 26</a:t>
            </a:r>
            <a:endParaRPr lang="en-US" sz="1600" b="1" dirty="0">
              <a:latin typeface="Arial" panose="020B0604020202020204" pitchFamily="34" charset="0"/>
              <a:cs typeface="Arial" panose="020B0604020202020204" pitchFamily="34" charset="0"/>
            </a:endParaRPr>
          </a:p>
          <a:p>
            <a:pPr algn="ctr"/>
            <a:r>
              <a:rPr lang="en-US" sz="3200" b="1" dirty="0">
                <a:latin typeface="Arial" panose="020B0604020202020204" pitchFamily="34" charset="0"/>
                <a:cs typeface="Arial" panose="020B0604020202020204" pitchFamily="34" charset="0"/>
              </a:rPr>
              <a:t>(Prescribed under Rule 47 of Income Tax Rules, 2026)</a:t>
            </a:r>
          </a:p>
          <a:p>
            <a:pPr algn="ctr"/>
            <a:r>
              <a:rPr lang="en-US" sz="3200" b="1" dirty="0">
                <a:latin typeface="Arial" panose="020B0604020202020204" pitchFamily="34" charset="0"/>
                <a:cs typeface="Arial" panose="020B0604020202020204" pitchFamily="34" charset="0"/>
              </a:rPr>
              <a:t>(Form 3CA/CB &amp; CD under Income Tax Act, 1961)</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93709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C9472-A318-8FCE-71AF-A7A86A90538C}"/>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71A5631-8FA0-8F7E-FDC3-1EDDA8EF6BFA}"/>
              </a:ext>
            </a:extLst>
          </p:cNvPr>
          <p:cNvSpPr/>
          <p:nvPr/>
        </p:nvSpPr>
        <p:spPr>
          <a:xfrm>
            <a:off x="1417016" y="1328530"/>
            <a:ext cx="9357968" cy="401541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b="1" dirty="0">
                <a:latin typeface="Verdana" panose="020B0604030504040204" pitchFamily="34" charset="0"/>
                <a:ea typeface="Verdana" panose="020B0604030504040204" pitchFamily="34" charset="0"/>
              </a:rPr>
              <a:t>APPLICABILITY OF TAX AUDIT</a:t>
            </a:r>
          </a:p>
        </p:txBody>
      </p:sp>
      <p:sp>
        <p:nvSpPr>
          <p:cNvPr id="7" name="Footer Placeholder 2">
            <a:extLst>
              <a:ext uri="{FF2B5EF4-FFF2-40B4-BE49-F238E27FC236}">
                <a16:creationId xmlns:a16="http://schemas.microsoft.com/office/drawing/2014/main" id="{D3095DB0-3CBC-48DC-CCC4-5925D8AC6C8E}"/>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8" name="Picture 7" descr="http://www.icaivisakhapatnam.org/images/logo2.png">
            <a:extLst>
              <a:ext uri="{FF2B5EF4-FFF2-40B4-BE49-F238E27FC236}">
                <a16:creationId xmlns:a16="http://schemas.microsoft.com/office/drawing/2014/main" id="{3920A7EE-5657-FBAE-C593-1D1BD1B2CB6F}"/>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23354059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CE9F2-40DC-0159-35C4-A4DC150516A7}"/>
            </a:ext>
          </a:extLst>
        </p:cNvPr>
        <p:cNvGrpSpPr/>
        <p:nvPr/>
      </p:nvGrpSpPr>
      <p:grpSpPr>
        <a:xfrm>
          <a:off x="0" y="0"/>
          <a:ext cx="0" cy="0"/>
          <a:chOff x="0" y="0"/>
          <a:chExt cx="0" cy="0"/>
        </a:xfrm>
      </p:grpSpPr>
      <p:sp>
        <p:nvSpPr>
          <p:cNvPr id="7" name="Footer Placeholder 2">
            <a:extLst>
              <a:ext uri="{FF2B5EF4-FFF2-40B4-BE49-F238E27FC236}">
                <a16:creationId xmlns:a16="http://schemas.microsoft.com/office/drawing/2014/main" id="{88839DB4-B3BB-BE95-7E54-D24A4CAB9B71}"/>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8" name="Picture 7" descr="http://www.icaivisakhapatnam.org/images/logo2.png">
            <a:extLst>
              <a:ext uri="{FF2B5EF4-FFF2-40B4-BE49-F238E27FC236}">
                <a16:creationId xmlns:a16="http://schemas.microsoft.com/office/drawing/2014/main" id="{D6172047-82F9-3D4D-D0CA-4F433B460DE3}"/>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graphicFrame>
        <p:nvGraphicFramePr>
          <p:cNvPr id="3" name="Table 2">
            <a:extLst>
              <a:ext uri="{FF2B5EF4-FFF2-40B4-BE49-F238E27FC236}">
                <a16:creationId xmlns:a16="http://schemas.microsoft.com/office/drawing/2014/main" id="{62508F0A-D248-C249-DB09-15CE07FD4AE6}"/>
              </a:ext>
            </a:extLst>
          </p:cNvPr>
          <p:cNvGraphicFramePr>
            <a:graphicFrameLocks noGrp="1"/>
          </p:cNvGraphicFramePr>
          <p:nvPr>
            <p:extLst>
              <p:ext uri="{D42A27DB-BD31-4B8C-83A1-F6EECF244321}">
                <p14:modId xmlns:p14="http://schemas.microsoft.com/office/powerpoint/2010/main" val="1134244694"/>
              </p:ext>
            </p:extLst>
          </p:nvPr>
        </p:nvGraphicFramePr>
        <p:xfrm>
          <a:off x="337626" y="2003121"/>
          <a:ext cx="11516748" cy="3937015"/>
        </p:xfrm>
        <a:graphic>
          <a:graphicData uri="http://schemas.openxmlformats.org/drawingml/2006/table">
            <a:tbl>
              <a:tblPr firstRow="1" bandRow="1">
                <a:tableStyleId>{5C22544A-7EE6-4342-B048-85BDC9FD1C3A}</a:tableStyleId>
              </a:tblPr>
              <a:tblGrid>
                <a:gridCol w="2405574">
                  <a:extLst>
                    <a:ext uri="{9D8B030D-6E8A-4147-A177-3AD203B41FA5}">
                      <a16:colId xmlns:a16="http://schemas.microsoft.com/office/drawing/2014/main" val="3925148349"/>
                    </a:ext>
                  </a:extLst>
                </a:gridCol>
                <a:gridCol w="3682134">
                  <a:extLst>
                    <a:ext uri="{9D8B030D-6E8A-4147-A177-3AD203B41FA5}">
                      <a16:colId xmlns:a16="http://schemas.microsoft.com/office/drawing/2014/main" val="2590059931"/>
                    </a:ext>
                  </a:extLst>
                </a:gridCol>
                <a:gridCol w="3440545">
                  <a:extLst>
                    <a:ext uri="{9D8B030D-6E8A-4147-A177-3AD203B41FA5}">
                      <a16:colId xmlns:a16="http://schemas.microsoft.com/office/drawing/2014/main" val="1148371154"/>
                    </a:ext>
                  </a:extLst>
                </a:gridCol>
                <a:gridCol w="1988495">
                  <a:extLst>
                    <a:ext uri="{9D8B030D-6E8A-4147-A177-3AD203B41FA5}">
                      <a16:colId xmlns:a16="http://schemas.microsoft.com/office/drawing/2014/main" val="4228830473"/>
                    </a:ext>
                  </a:extLst>
                </a:gridCol>
              </a:tblGrid>
              <a:tr h="900445">
                <a:tc>
                  <a:txBody>
                    <a:bodyPr/>
                    <a:lstStyle/>
                    <a:p>
                      <a:pPr lvl="1" algn="just" fontAlgn="b">
                        <a:buNone/>
                      </a:pPr>
                      <a:r>
                        <a:rPr lang="en-US" sz="2200" b="1" u="none" strike="noStrike" dirty="0">
                          <a:solidFill>
                            <a:srgbClr val="000000"/>
                          </a:solidFill>
                          <a:effectLst/>
                          <a:latin typeface="Arial" panose="020B0604020202020204" pitchFamily="34" charset="0"/>
                          <a:cs typeface="Arial" panose="020B0604020202020204" pitchFamily="34" charset="0"/>
                        </a:rPr>
                        <a:t>Category</a:t>
                      </a:r>
                      <a:endParaRPr lang="en-US" sz="22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lvl="1" algn="just" fontAlgn="b">
                        <a:buNone/>
                      </a:pPr>
                      <a:r>
                        <a:rPr lang="en-US" sz="2200" b="1" u="none" strike="noStrike" dirty="0">
                          <a:solidFill>
                            <a:srgbClr val="000000"/>
                          </a:solidFill>
                          <a:effectLst/>
                          <a:latin typeface="Arial" panose="020B0604020202020204" pitchFamily="34" charset="0"/>
                          <a:cs typeface="Arial" panose="020B0604020202020204" pitchFamily="34" charset="0"/>
                        </a:rPr>
                        <a:t>Section 44AB (1961 Act)</a:t>
                      </a:r>
                      <a:endParaRPr lang="en-US" sz="22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lvl="1" algn="just" fontAlgn="b">
                        <a:buNone/>
                      </a:pPr>
                      <a:r>
                        <a:rPr lang="en-US" sz="2200" b="1" u="none" strike="noStrike" dirty="0">
                          <a:solidFill>
                            <a:srgbClr val="000000"/>
                          </a:solidFill>
                          <a:effectLst/>
                          <a:latin typeface="Arial" panose="020B0604020202020204" pitchFamily="34" charset="0"/>
                          <a:cs typeface="Arial" panose="020B0604020202020204" pitchFamily="34" charset="0"/>
                        </a:rPr>
                        <a:t>Section 63 (2025 Act)</a:t>
                      </a:r>
                      <a:endParaRPr lang="en-US" sz="22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lvl="1" algn="just" fontAlgn="b">
                        <a:buNone/>
                      </a:pPr>
                      <a:r>
                        <a:rPr lang="en-US" sz="2200" b="1" u="none" strike="noStrike" dirty="0">
                          <a:solidFill>
                            <a:srgbClr val="000000"/>
                          </a:solidFill>
                          <a:effectLst/>
                          <a:latin typeface="Arial" panose="020B0604020202020204" pitchFamily="34" charset="0"/>
                          <a:cs typeface="Arial" panose="020B0604020202020204" pitchFamily="34" charset="0"/>
                        </a:rPr>
                        <a:t>Change</a:t>
                      </a:r>
                      <a:endParaRPr lang="en-US" sz="22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4238930664"/>
                  </a:ext>
                </a:extLst>
              </a:tr>
              <a:tr h="1010812">
                <a:tc>
                  <a:txBody>
                    <a:bodyPr/>
                    <a:lstStyle/>
                    <a:p>
                      <a:pPr lvl="1" algn="just" fontAlgn="b">
                        <a:buNone/>
                      </a:pPr>
                      <a:r>
                        <a:rPr lang="en-US" sz="2200" b="0" u="none" strike="noStrike" dirty="0">
                          <a:solidFill>
                            <a:srgbClr val="000000"/>
                          </a:solidFill>
                          <a:effectLst/>
                          <a:latin typeface="Arial" panose="020B0604020202020204" pitchFamily="34" charset="0"/>
                          <a:cs typeface="Arial" panose="020B0604020202020204" pitchFamily="34" charset="0"/>
                        </a:rPr>
                        <a:t>Business </a:t>
                      </a:r>
                    </a:p>
                    <a:p>
                      <a:pPr lvl="1" algn="just" fontAlgn="b">
                        <a:buNone/>
                      </a:pPr>
                      <a:r>
                        <a:rPr lang="en-US" sz="2200" b="0" u="none" strike="noStrike" dirty="0">
                          <a:solidFill>
                            <a:srgbClr val="000000"/>
                          </a:solidFill>
                          <a:effectLst/>
                          <a:latin typeface="Arial" panose="020B0604020202020204" pitchFamily="34" charset="0"/>
                          <a:cs typeface="Arial" panose="020B0604020202020204" pitchFamily="34" charset="0"/>
                        </a:rPr>
                        <a:t>(Normal)</a:t>
                      </a:r>
                      <a:endParaRPr lang="en-US" sz="2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lvl="1" algn="just" fontAlgn="b">
                        <a:buNone/>
                      </a:pPr>
                      <a:r>
                        <a:rPr lang="en-US" sz="2200" b="0" u="none" strike="noStrike" dirty="0">
                          <a:solidFill>
                            <a:srgbClr val="000000"/>
                          </a:solidFill>
                          <a:effectLst/>
                          <a:latin typeface="Arial" panose="020B0604020202020204" pitchFamily="34" charset="0"/>
                          <a:cs typeface="Arial" panose="020B0604020202020204" pitchFamily="34" charset="0"/>
                        </a:rPr>
                        <a:t>Sales, Turnover or Gross receipts  &gt; ₹1 crore</a:t>
                      </a:r>
                      <a:endParaRPr lang="en-US" sz="2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lvl="1" algn="just" fontAlgn="b">
                        <a:buNone/>
                      </a:pPr>
                      <a:r>
                        <a:rPr lang="en-US" sz="2200" b="0" u="none" strike="noStrike" dirty="0">
                          <a:solidFill>
                            <a:srgbClr val="000000"/>
                          </a:solidFill>
                          <a:effectLst/>
                          <a:latin typeface="Arial" panose="020B0604020202020204" pitchFamily="34" charset="0"/>
                          <a:cs typeface="Arial" panose="020B0604020202020204" pitchFamily="34" charset="0"/>
                        </a:rPr>
                        <a:t>Sales, Turnover or Gross receipts  &gt; </a:t>
                      </a:r>
                    </a:p>
                    <a:p>
                      <a:pPr lvl="1" algn="just" fontAlgn="b">
                        <a:buNone/>
                      </a:pPr>
                      <a:r>
                        <a:rPr lang="en-US" sz="2200" b="0" u="none" strike="noStrike" dirty="0">
                          <a:solidFill>
                            <a:srgbClr val="000000"/>
                          </a:solidFill>
                          <a:effectLst/>
                          <a:latin typeface="Arial" panose="020B0604020202020204" pitchFamily="34" charset="0"/>
                          <a:cs typeface="Arial" panose="020B0604020202020204" pitchFamily="34" charset="0"/>
                        </a:rPr>
                        <a:t>₹1 crore</a:t>
                      </a:r>
                      <a:endParaRPr lang="en-US" sz="2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lvl="1" algn="just" fontAlgn="b">
                        <a:buNone/>
                      </a:pPr>
                      <a:r>
                        <a:rPr lang="en-US" sz="2200" b="0" u="none" strike="noStrike" dirty="0">
                          <a:solidFill>
                            <a:srgbClr val="000000"/>
                          </a:solidFill>
                          <a:effectLst/>
                          <a:latin typeface="Arial" panose="020B0604020202020204" pitchFamily="34" charset="0"/>
                          <a:cs typeface="Arial" panose="020B0604020202020204" pitchFamily="34" charset="0"/>
                        </a:rPr>
                        <a:t>No change</a:t>
                      </a:r>
                      <a:endParaRPr lang="en-US" sz="2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2931651986"/>
                  </a:ext>
                </a:extLst>
              </a:tr>
              <a:tr h="1089233">
                <a:tc>
                  <a:txBody>
                    <a:bodyPr/>
                    <a:lstStyle/>
                    <a:p>
                      <a:pPr lvl="1" algn="just" fontAlgn="b">
                        <a:buNone/>
                      </a:pPr>
                      <a:r>
                        <a:rPr lang="en-US" sz="2200" b="0" u="none" strike="noStrike" dirty="0">
                          <a:solidFill>
                            <a:srgbClr val="000000"/>
                          </a:solidFill>
                          <a:effectLst/>
                          <a:latin typeface="Arial" panose="020B0604020202020204" pitchFamily="34" charset="0"/>
                          <a:cs typeface="Arial" panose="020B0604020202020204" pitchFamily="34" charset="0"/>
                        </a:rPr>
                        <a:t>Business </a:t>
                      </a:r>
                    </a:p>
                    <a:p>
                      <a:pPr lvl="1" algn="just" fontAlgn="b">
                        <a:buNone/>
                      </a:pPr>
                      <a:r>
                        <a:rPr lang="en-US" sz="2200" b="0" u="none" strike="noStrike" dirty="0">
                          <a:solidFill>
                            <a:srgbClr val="000000"/>
                          </a:solidFill>
                          <a:effectLst/>
                          <a:latin typeface="Arial" panose="020B0604020202020204" pitchFamily="34" charset="0"/>
                          <a:cs typeface="Arial" panose="020B0604020202020204" pitchFamily="34" charset="0"/>
                        </a:rPr>
                        <a:t>(High Digital)</a:t>
                      </a:r>
                      <a:endParaRPr lang="en-US" sz="2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lvl="1" algn="just" fontAlgn="b">
                        <a:buNone/>
                      </a:pPr>
                      <a:r>
                        <a:rPr lang="en-US" sz="2200" b="0" u="none" strike="noStrike" dirty="0">
                          <a:solidFill>
                            <a:srgbClr val="000000"/>
                          </a:solidFill>
                          <a:effectLst/>
                          <a:latin typeface="Arial" panose="020B0604020202020204" pitchFamily="34" charset="0"/>
                          <a:cs typeface="Arial" panose="020B0604020202020204" pitchFamily="34" charset="0"/>
                        </a:rPr>
                        <a:t>Sales, Turnover or Gross receipts  &gt; ₹10 crore </a:t>
                      </a:r>
                    </a:p>
                    <a:p>
                      <a:pPr lvl="1" algn="just" fontAlgn="b">
                        <a:buNone/>
                      </a:pPr>
                      <a:r>
                        <a:rPr lang="en-US" sz="2200" b="0" u="none" strike="noStrike" dirty="0">
                          <a:solidFill>
                            <a:srgbClr val="000000"/>
                          </a:solidFill>
                          <a:effectLst/>
                          <a:latin typeface="Arial" panose="020B0604020202020204" pitchFamily="34" charset="0"/>
                          <a:cs typeface="Arial" panose="020B0604020202020204" pitchFamily="34" charset="0"/>
                        </a:rPr>
                        <a:t>(if cash ≤ 5%)</a:t>
                      </a:r>
                      <a:endParaRPr lang="en-US" sz="2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lvl="1" algn="just" fontAlgn="b">
                        <a:buNone/>
                      </a:pPr>
                      <a:r>
                        <a:rPr lang="en-US" sz="2200" b="0" u="none" strike="noStrike" dirty="0">
                          <a:solidFill>
                            <a:srgbClr val="000000"/>
                          </a:solidFill>
                          <a:effectLst/>
                          <a:latin typeface="Arial" panose="020B0604020202020204" pitchFamily="34" charset="0"/>
                          <a:cs typeface="Arial" panose="020B0604020202020204" pitchFamily="34" charset="0"/>
                        </a:rPr>
                        <a:t>Sales, Turnover or Gross receipts  &gt; ₹10    crore</a:t>
                      </a:r>
                      <a:br>
                        <a:rPr lang="en-US" sz="2200" b="0" u="none" strike="noStrike" dirty="0">
                          <a:solidFill>
                            <a:srgbClr val="000000"/>
                          </a:solidFill>
                          <a:effectLst/>
                          <a:latin typeface="Arial" panose="020B0604020202020204" pitchFamily="34" charset="0"/>
                          <a:cs typeface="Arial" panose="020B0604020202020204" pitchFamily="34" charset="0"/>
                        </a:rPr>
                      </a:br>
                      <a:r>
                        <a:rPr lang="en-US" sz="2200" b="0" u="none" strike="noStrike" dirty="0">
                          <a:solidFill>
                            <a:srgbClr val="000000"/>
                          </a:solidFill>
                          <a:effectLst/>
                          <a:latin typeface="Arial" panose="020B0604020202020204" pitchFamily="34" charset="0"/>
                          <a:cs typeface="Arial" panose="020B0604020202020204" pitchFamily="34" charset="0"/>
                        </a:rPr>
                        <a:t> (if cash ≤ 5%)</a:t>
                      </a:r>
                      <a:endParaRPr lang="en-US" sz="2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lvl="1" algn="just" fontAlgn="b">
                        <a:buNone/>
                      </a:pPr>
                      <a:r>
                        <a:rPr lang="en-US" sz="2200" b="0" u="none" strike="noStrike" dirty="0">
                          <a:solidFill>
                            <a:srgbClr val="000000"/>
                          </a:solidFill>
                          <a:effectLst/>
                          <a:latin typeface="Arial" panose="020B0604020202020204" pitchFamily="34" charset="0"/>
                          <a:cs typeface="Arial" panose="020B0604020202020204" pitchFamily="34" charset="0"/>
                        </a:rPr>
                        <a:t>No change</a:t>
                      </a:r>
                      <a:endParaRPr lang="en-US" sz="2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472646462"/>
                  </a:ext>
                </a:extLst>
              </a:tr>
              <a:tr h="648644">
                <a:tc>
                  <a:txBody>
                    <a:bodyPr/>
                    <a:lstStyle/>
                    <a:p>
                      <a:pPr lvl="1" algn="just" fontAlgn="b">
                        <a:buNone/>
                      </a:pPr>
                      <a:r>
                        <a:rPr lang="en-US" sz="2200" b="0" u="none" strike="noStrike" dirty="0">
                          <a:solidFill>
                            <a:srgbClr val="000000"/>
                          </a:solidFill>
                          <a:effectLst/>
                          <a:latin typeface="Arial" panose="020B0604020202020204" pitchFamily="34" charset="0"/>
                          <a:cs typeface="Arial" panose="020B0604020202020204" pitchFamily="34" charset="0"/>
                        </a:rPr>
                        <a:t>Profession</a:t>
                      </a:r>
                      <a:endParaRPr lang="en-US" sz="2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lvl="1" algn="just" fontAlgn="b">
                        <a:buNone/>
                      </a:pPr>
                      <a:r>
                        <a:rPr lang="en-US" sz="2200" b="0" u="none" strike="noStrike" dirty="0">
                          <a:solidFill>
                            <a:srgbClr val="000000"/>
                          </a:solidFill>
                          <a:effectLst/>
                          <a:latin typeface="Arial" panose="020B0604020202020204" pitchFamily="34" charset="0"/>
                          <a:cs typeface="Arial" panose="020B0604020202020204" pitchFamily="34" charset="0"/>
                        </a:rPr>
                        <a:t>Gross receipts &gt; ₹50 lakh</a:t>
                      </a:r>
                      <a:endParaRPr lang="en-US" sz="2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lvl="1" algn="just" fontAlgn="b">
                        <a:buNone/>
                      </a:pPr>
                      <a:r>
                        <a:rPr lang="en-US" sz="2200" b="0" u="none" strike="noStrike" dirty="0">
                          <a:solidFill>
                            <a:srgbClr val="000000"/>
                          </a:solidFill>
                          <a:effectLst/>
                          <a:latin typeface="Arial" panose="020B0604020202020204" pitchFamily="34" charset="0"/>
                          <a:cs typeface="Arial" panose="020B0604020202020204" pitchFamily="34" charset="0"/>
                        </a:rPr>
                        <a:t>Gross receipts &gt; ₹50 lakh</a:t>
                      </a:r>
                      <a:endParaRPr lang="en-US" sz="2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lvl="1" algn="just" fontAlgn="b">
                        <a:buNone/>
                      </a:pPr>
                      <a:r>
                        <a:rPr lang="en-US" sz="2200" b="0" u="none" strike="noStrike" dirty="0">
                          <a:solidFill>
                            <a:srgbClr val="000000"/>
                          </a:solidFill>
                          <a:effectLst/>
                          <a:latin typeface="Arial" panose="020B0604020202020204" pitchFamily="34" charset="0"/>
                          <a:cs typeface="Arial" panose="020B0604020202020204" pitchFamily="34" charset="0"/>
                        </a:rPr>
                        <a:t>No change</a:t>
                      </a:r>
                      <a:endParaRPr lang="en-US" sz="2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2144278663"/>
                  </a:ext>
                </a:extLst>
              </a:tr>
            </a:tbl>
          </a:graphicData>
        </a:graphic>
      </p:graphicFrame>
      <p:sp>
        <p:nvSpPr>
          <p:cNvPr id="4" name="Oval 3">
            <a:extLst>
              <a:ext uri="{FF2B5EF4-FFF2-40B4-BE49-F238E27FC236}">
                <a16:creationId xmlns:a16="http://schemas.microsoft.com/office/drawing/2014/main" id="{DF749C37-E30F-6031-D4C9-A153350DF6FD}"/>
              </a:ext>
            </a:extLst>
          </p:cNvPr>
          <p:cNvSpPr/>
          <p:nvPr/>
        </p:nvSpPr>
        <p:spPr>
          <a:xfrm>
            <a:off x="3699565" y="148685"/>
            <a:ext cx="4702313" cy="156084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dirty="0">
                <a:latin typeface="Arial" panose="020B0604020202020204" pitchFamily="34" charset="0"/>
                <a:cs typeface="Arial" panose="020B0604020202020204" pitchFamily="34" charset="0"/>
              </a:rPr>
              <a:t>TAX AUDIT </a:t>
            </a:r>
          </a:p>
        </p:txBody>
      </p:sp>
    </p:spTree>
    <p:extLst>
      <p:ext uri="{BB962C8B-B14F-4D97-AF65-F5344CB8AC3E}">
        <p14:creationId xmlns:p14="http://schemas.microsoft.com/office/powerpoint/2010/main" val="5723391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A058C-5C93-34BF-E12D-243F141B4989}"/>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1554A24-33A4-F6DC-06BE-6D59558B8006}"/>
              </a:ext>
            </a:extLst>
          </p:cNvPr>
          <p:cNvSpPr/>
          <p:nvPr/>
        </p:nvSpPr>
        <p:spPr>
          <a:xfrm>
            <a:off x="871068" y="317974"/>
            <a:ext cx="10449864" cy="152098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b="1" dirty="0">
                <a:latin typeface="Verdana" panose="020B0604030504040204" pitchFamily="34" charset="0"/>
                <a:ea typeface="Verdana" panose="020B0604030504040204" pitchFamily="34" charset="0"/>
              </a:rPr>
              <a:t>Section 58 of the Income Tax Act 2025</a:t>
            </a:r>
          </a:p>
          <a:p>
            <a:pPr algn="ctr"/>
            <a:r>
              <a:rPr lang="en-US" sz="3600" b="1" dirty="0">
                <a:latin typeface="Verdana" panose="020B0604030504040204" pitchFamily="34" charset="0"/>
                <a:ea typeface="Verdana" panose="020B0604030504040204" pitchFamily="34" charset="0"/>
              </a:rPr>
              <a:t>(Old 44AD,44ADA &amp; 44AE)</a:t>
            </a:r>
          </a:p>
        </p:txBody>
      </p:sp>
      <p:sp>
        <p:nvSpPr>
          <p:cNvPr id="7" name="Footer Placeholder 2">
            <a:extLst>
              <a:ext uri="{FF2B5EF4-FFF2-40B4-BE49-F238E27FC236}">
                <a16:creationId xmlns:a16="http://schemas.microsoft.com/office/drawing/2014/main" id="{A0D875AF-7780-DD30-F0F8-CCFFAA49FDC3}"/>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8" name="Picture 7" descr="http://www.icaivisakhapatnam.org/images/logo2.png">
            <a:extLst>
              <a:ext uri="{FF2B5EF4-FFF2-40B4-BE49-F238E27FC236}">
                <a16:creationId xmlns:a16="http://schemas.microsoft.com/office/drawing/2014/main" id="{41C94ED3-CCA7-93E3-A163-39FD95A09501}"/>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
        <p:nvSpPr>
          <p:cNvPr id="3" name="Rectangle: Rounded Corners 2">
            <a:extLst>
              <a:ext uri="{FF2B5EF4-FFF2-40B4-BE49-F238E27FC236}">
                <a16:creationId xmlns:a16="http://schemas.microsoft.com/office/drawing/2014/main" id="{23B225CE-1EAF-A8F6-B839-5B0272D3B0A0}"/>
              </a:ext>
            </a:extLst>
          </p:cNvPr>
          <p:cNvSpPr/>
          <p:nvPr/>
        </p:nvSpPr>
        <p:spPr>
          <a:xfrm>
            <a:off x="871068" y="2467098"/>
            <a:ext cx="10609732" cy="229616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en-US" sz="2400" b="1" dirty="0">
                <a:latin typeface="Arial" panose="020B0604020202020204" pitchFamily="34" charset="0"/>
                <a:cs typeface="Arial" panose="020B0604020202020204" pitchFamily="34" charset="0"/>
              </a:rPr>
              <a:t>Applicability:</a:t>
            </a:r>
          </a:p>
          <a:p>
            <a:pPr algn="just"/>
            <a:br>
              <a:rPr lang="en-US" sz="2400" dirty="0">
                <a:latin typeface="Arial" panose="020B0604020202020204" pitchFamily="34" charset="0"/>
                <a:cs typeface="Arial" panose="020B0604020202020204" pitchFamily="34" charset="0"/>
              </a:rPr>
            </a:br>
            <a:r>
              <a:rPr lang="en-US" sz="2400" dirty="0" err="1">
                <a:latin typeface="Arial" panose="020B0604020202020204" pitchFamily="34" charset="0"/>
                <a:cs typeface="Arial" panose="020B0604020202020204" pitchFamily="34" charset="0"/>
              </a:rPr>
              <a:t>Assessee</a:t>
            </a:r>
            <a:r>
              <a:rPr lang="en-US" sz="2400" dirty="0">
                <a:latin typeface="Arial" panose="020B0604020202020204" pitchFamily="34" charset="0"/>
                <a:cs typeface="Arial" panose="020B0604020202020204" pitchFamily="34" charset="0"/>
              </a:rPr>
              <a:t> declares profit below 6%/8% </a:t>
            </a:r>
            <a:r>
              <a:rPr lang="en-US" sz="2400" b="1" dirty="0">
                <a:latin typeface="Arial" panose="020B0604020202020204" pitchFamily="34" charset="0"/>
                <a:cs typeface="Arial" panose="020B0604020202020204" pitchFamily="34" charset="0"/>
              </a:rPr>
              <a:t>AND</a:t>
            </a:r>
            <a:r>
              <a:rPr lang="en-US" sz="2400" dirty="0">
                <a:latin typeface="Arial" panose="020B0604020202020204" pitchFamily="34" charset="0"/>
                <a:cs typeface="Arial" panose="020B0604020202020204" pitchFamily="34" charset="0"/>
              </a:rPr>
              <a:t> total income exceeds basic exemption limit (₹ 2,50,000 under Old Tax Regime) (₹ 4,00,000 under New Tax Regime)</a:t>
            </a:r>
          </a:p>
        </p:txBody>
      </p:sp>
    </p:spTree>
    <p:extLst>
      <p:ext uri="{BB962C8B-B14F-4D97-AF65-F5344CB8AC3E}">
        <p14:creationId xmlns:p14="http://schemas.microsoft.com/office/powerpoint/2010/main" val="17472880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93C2283-FBEA-48B7-8C6E-9016E9C6999C}"/>
              </a:ext>
            </a:extLst>
          </p:cNvPr>
          <p:cNvSpPr/>
          <p:nvPr/>
        </p:nvSpPr>
        <p:spPr>
          <a:xfrm>
            <a:off x="1417016" y="1328530"/>
            <a:ext cx="9357968" cy="401541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b="1" dirty="0">
                <a:latin typeface="Verdana" panose="020B0604030504040204" pitchFamily="34" charset="0"/>
                <a:ea typeface="Verdana" panose="020B0604030504040204" pitchFamily="34" charset="0"/>
              </a:rPr>
              <a:t>Governing Provisions and Rules </a:t>
            </a:r>
          </a:p>
          <a:p>
            <a:pPr algn="ctr"/>
            <a:r>
              <a:rPr lang="en-US" sz="3600" b="1" dirty="0">
                <a:latin typeface="Verdana" panose="020B0604030504040204" pitchFamily="34" charset="0"/>
                <a:ea typeface="Verdana" panose="020B0604030504040204" pitchFamily="34" charset="0"/>
              </a:rPr>
              <a:t>(Old vs. New)</a:t>
            </a:r>
          </a:p>
        </p:txBody>
      </p:sp>
      <p:sp>
        <p:nvSpPr>
          <p:cNvPr id="7" name="Footer Placeholder 2">
            <a:extLst>
              <a:ext uri="{FF2B5EF4-FFF2-40B4-BE49-F238E27FC236}">
                <a16:creationId xmlns:a16="http://schemas.microsoft.com/office/drawing/2014/main" id="{F0AC971A-0C4B-4F34-9F6A-063068CD5C81}"/>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8" name="Picture 7" descr="http://www.icaivisakhapatnam.org/images/logo2.png">
            <a:extLst>
              <a:ext uri="{FF2B5EF4-FFF2-40B4-BE49-F238E27FC236}">
                <a16:creationId xmlns:a16="http://schemas.microsoft.com/office/drawing/2014/main" id="{1D294591-6F0A-4C5A-B476-CDC791A10339}"/>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182164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93C2283-FBEA-48B7-8C6E-9016E9C6999C}"/>
              </a:ext>
            </a:extLst>
          </p:cNvPr>
          <p:cNvSpPr/>
          <p:nvPr/>
        </p:nvSpPr>
        <p:spPr>
          <a:xfrm>
            <a:off x="2358886" y="238539"/>
            <a:ext cx="7818783" cy="104692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a:latin typeface="Verdana" panose="020B0604030504040204" pitchFamily="34" charset="0"/>
                <a:ea typeface="Verdana" panose="020B0604030504040204" pitchFamily="34" charset="0"/>
              </a:rPr>
              <a:t>Governing Provisions and Rules </a:t>
            </a:r>
          </a:p>
          <a:p>
            <a:pPr algn="ctr"/>
            <a:r>
              <a:rPr lang="en-US" sz="2400" b="1" dirty="0">
                <a:latin typeface="Verdana" panose="020B0604030504040204" pitchFamily="34" charset="0"/>
                <a:ea typeface="Verdana" panose="020B0604030504040204" pitchFamily="34" charset="0"/>
              </a:rPr>
              <a:t>(Old vs. New)</a:t>
            </a:r>
          </a:p>
        </p:txBody>
      </p:sp>
      <p:graphicFrame>
        <p:nvGraphicFramePr>
          <p:cNvPr id="16" name="Table 15">
            <a:extLst>
              <a:ext uri="{FF2B5EF4-FFF2-40B4-BE49-F238E27FC236}">
                <a16:creationId xmlns:a16="http://schemas.microsoft.com/office/drawing/2014/main" id="{C5621996-6BE3-40BF-ACE6-8D8BEF13F519}"/>
              </a:ext>
            </a:extLst>
          </p:cNvPr>
          <p:cNvGraphicFramePr>
            <a:graphicFrameLocks noGrp="1"/>
          </p:cNvGraphicFramePr>
          <p:nvPr>
            <p:extLst>
              <p:ext uri="{D42A27DB-BD31-4B8C-83A1-F6EECF244321}">
                <p14:modId xmlns:p14="http://schemas.microsoft.com/office/powerpoint/2010/main" val="1747915193"/>
              </p:ext>
            </p:extLst>
          </p:nvPr>
        </p:nvGraphicFramePr>
        <p:xfrm>
          <a:off x="1326268" y="1430726"/>
          <a:ext cx="9884018" cy="4657735"/>
        </p:xfrm>
        <a:graphic>
          <a:graphicData uri="http://schemas.openxmlformats.org/drawingml/2006/table">
            <a:tbl>
              <a:tblPr firstRow="1" firstCol="1" bandRow="1">
                <a:tableStyleId>{B301B821-A1FF-4177-AEE7-76D212191A09}</a:tableStyleId>
              </a:tblPr>
              <a:tblGrid>
                <a:gridCol w="2056859">
                  <a:extLst>
                    <a:ext uri="{9D8B030D-6E8A-4147-A177-3AD203B41FA5}">
                      <a16:colId xmlns:a16="http://schemas.microsoft.com/office/drawing/2014/main" val="786633226"/>
                    </a:ext>
                  </a:extLst>
                </a:gridCol>
                <a:gridCol w="4292261">
                  <a:extLst>
                    <a:ext uri="{9D8B030D-6E8A-4147-A177-3AD203B41FA5}">
                      <a16:colId xmlns:a16="http://schemas.microsoft.com/office/drawing/2014/main" val="2514052060"/>
                    </a:ext>
                  </a:extLst>
                </a:gridCol>
                <a:gridCol w="3534898">
                  <a:extLst>
                    <a:ext uri="{9D8B030D-6E8A-4147-A177-3AD203B41FA5}">
                      <a16:colId xmlns:a16="http://schemas.microsoft.com/office/drawing/2014/main" val="629524584"/>
                    </a:ext>
                  </a:extLst>
                </a:gridCol>
              </a:tblGrid>
              <a:tr h="671537">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Parameter</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Form 3CA/3CB/3CD </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Form 26 </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extLst>
                  <a:ext uri="{0D108BD9-81ED-4DB2-BD59-A6C34878D82A}">
                    <a16:rowId xmlns:a16="http://schemas.microsoft.com/office/drawing/2014/main" val="2170178720"/>
                  </a:ext>
                </a:extLst>
              </a:tr>
              <a:tr h="671537">
                <a:tc>
                  <a:txBody>
                    <a:bodyPr/>
                    <a:lstStyle/>
                    <a:p>
                      <a:pPr marL="0" marR="0">
                        <a:lnSpc>
                          <a:spcPct val="115000"/>
                        </a:lnSpc>
                        <a:spcBef>
                          <a:spcPts val="0"/>
                        </a:spcBef>
                        <a:spcAft>
                          <a:spcPts val="800"/>
                        </a:spcAft>
                      </a:pPr>
                      <a:r>
                        <a:rPr lang="en-US" sz="1600" kern="100">
                          <a:effectLst/>
                          <a:latin typeface="Arial" panose="020B0604020202020204" pitchFamily="34" charset="0"/>
                          <a:cs typeface="Arial" panose="020B0604020202020204" pitchFamily="34" charset="0"/>
                        </a:rPr>
                        <a:t>Governing Section</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Section 44AB – Income-tax Act, 1961</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Section 63 – Income-tax Act, 2025</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extLst>
                  <a:ext uri="{0D108BD9-81ED-4DB2-BD59-A6C34878D82A}">
                    <a16:rowId xmlns:a16="http://schemas.microsoft.com/office/drawing/2014/main" val="3956729906"/>
                  </a:ext>
                </a:extLst>
              </a:tr>
              <a:tr h="671537">
                <a:tc>
                  <a:txBody>
                    <a:bodyPr/>
                    <a:lstStyle/>
                    <a:p>
                      <a:pPr marL="0" marR="0">
                        <a:lnSpc>
                          <a:spcPct val="115000"/>
                        </a:lnSpc>
                        <a:spcBef>
                          <a:spcPts val="0"/>
                        </a:spcBef>
                        <a:spcAft>
                          <a:spcPts val="800"/>
                        </a:spcAft>
                      </a:pPr>
                      <a:r>
                        <a:rPr lang="en-US" sz="1600" kern="100">
                          <a:effectLst/>
                          <a:latin typeface="Arial" panose="020B0604020202020204" pitchFamily="34" charset="0"/>
                          <a:cs typeface="Arial" panose="020B0604020202020204" pitchFamily="34" charset="0"/>
                        </a:rPr>
                        <a:t>Prescribed Under</a:t>
                      </a:r>
                      <a:endParaRPr lang="en-US" sz="1600" kern="10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Income-tax Rules, 1962 (Rule 6G)</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600" kern="100">
                          <a:effectLst/>
                          <a:latin typeface="Arial" panose="020B0604020202020204" pitchFamily="34" charset="0"/>
                          <a:cs typeface="Arial" panose="020B0604020202020204" pitchFamily="34" charset="0"/>
                        </a:rPr>
                        <a:t>Income-tax Rules, 2026 (Rule 47)</a:t>
                      </a:r>
                      <a:endParaRPr lang="en-US" sz="1600" kern="100">
                        <a:effectLst/>
                        <a:latin typeface="Arial" panose="020B0604020202020204" pitchFamily="34" charset="0"/>
                        <a:ea typeface="Aptos"/>
                        <a:cs typeface="Arial" panose="020B0604020202020204" pitchFamily="34" charset="0"/>
                      </a:endParaRPr>
                    </a:p>
                  </a:txBody>
                  <a:tcPr marL="121920" marR="121920" marT="91440" marB="91440" anchor="ctr"/>
                </a:tc>
                <a:extLst>
                  <a:ext uri="{0D108BD9-81ED-4DB2-BD59-A6C34878D82A}">
                    <a16:rowId xmlns:a16="http://schemas.microsoft.com/office/drawing/2014/main" val="3579214999"/>
                  </a:ext>
                </a:extLst>
              </a:tr>
              <a:tr h="432640">
                <a:tc>
                  <a:txBody>
                    <a:bodyPr/>
                    <a:lstStyle/>
                    <a:p>
                      <a:pPr marL="0" marR="0">
                        <a:lnSpc>
                          <a:spcPct val="115000"/>
                        </a:lnSpc>
                        <a:spcBef>
                          <a:spcPts val="0"/>
                        </a:spcBef>
                        <a:spcAft>
                          <a:spcPts val="800"/>
                        </a:spcAft>
                      </a:pPr>
                      <a:r>
                        <a:rPr lang="en-US" sz="1600" kern="100">
                          <a:effectLst/>
                          <a:latin typeface="Arial" panose="020B0604020202020204" pitchFamily="34" charset="0"/>
                          <a:cs typeface="Arial" panose="020B0604020202020204" pitchFamily="34" charset="0"/>
                        </a:rPr>
                        <a:t>Effective Till</a:t>
                      </a:r>
                      <a:endParaRPr lang="en-US" sz="1600" kern="10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600" kern="100">
                          <a:effectLst/>
                          <a:latin typeface="Arial" panose="020B0604020202020204" pitchFamily="34" charset="0"/>
                          <a:cs typeface="Arial" panose="020B0604020202020204" pitchFamily="34" charset="0"/>
                        </a:rPr>
                        <a:t>AY 2026-27 (PY 2025-26)</a:t>
                      </a:r>
                      <a:endParaRPr lang="en-US" sz="1600" kern="10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Tax Year 2026-27 onwards</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extLst>
                  <a:ext uri="{0D108BD9-81ED-4DB2-BD59-A6C34878D82A}">
                    <a16:rowId xmlns:a16="http://schemas.microsoft.com/office/drawing/2014/main" val="3221252351"/>
                  </a:ext>
                </a:extLst>
              </a:tr>
              <a:tr h="671537">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Category</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600" kern="100">
                          <a:effectLst/>
                          <a:latin typeface="Arial" panose="020B0604020202020204" pitchFamily="34" charset="0"/>
                          <a:cs typeface="Arial" panose="020B0604020202020204" pitchFamily="34" charset="0"/>
                        </a:rPr>
                        <a:t>Two separate Audit Reports + One Statement</a:t>
                      </a:r>
                      <a:endParaRPr lang="en-US" sz="1600" kern="10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Single Integrated Report with 4 Parts</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extLst>
                  <a:ext uri="{0D108BD9-81ED-4DB2-BD59-A6C34878D82A}">
                    <a16:rowId xmlns:a16="http://schemas.microsoft.com/office/drawing/2014/main" val="2602313432"/>
                  </a:ext>
                </a:extLst>
              </a:tr>
              <a:tr h="1342322">
                <a:tc>
                  <a:txBody>
                    <a:bodyPr/>
                    <a:lstStyle/>
                    <a:p>
                      <a:pPr marL="0" marR="0" algn="l">
                        <a:lnSpc>
                          <a:spcPct val="115000"/>
                        </a:lnSpc>
                        <a:spcBef>
                          <a:spcPts val="0"/>
                        </a:spcBef>
                        <a:spcAft>
                          <a:spcPts val="800"/>
                        </a:spcAft>
                      </a:pPr>
                      <a:r>
                        <a:rPr lang="en-US" sz="1600" kern="100" dirty="0">
                          <a:effectLst/>
                          <a:latin typeface="Arial" panose="020B0604020202020204" pitchFamily="34" charset="0"/>
                          <a:ea typeface="Aptos"/>
                          <a:cs typeface="Arial" panose="020B0604020202020204" pitchFamily="34" charset="0"/>
                        </a:rPr>
                        <a:t>Due Date for filing</a:t>
                      </a:r>
                    </a:p>
                  </a:txBody>
                  <a:tcPr marL="121920" marR="121920" marT="91440" marB="91440" anchor="ctr"/>
                </a:tc>
                <a:tc>
                  <a:txBody>
                    <a:bodyPr/>
                    <a:lstStyle/>
                    <a:p>
                      <a:pPr marL="0" marR="0" algn="l">
                        <a:lnSpc>
                          <a:spcPct val="115000"/>
                        </a:lnSpc>
                        <a:spcBef>
                          <a:spcPts val="0"/>
                        </a:spcBef>
                        <a:spcAft>
                          <a:spcPts val="800"/>
                        </a:spcAft>
                      </a:pPr>
                      <a:r>
                        <a:rPr lang="en-US" sz="1600" kern="100" dirty="0">
                          <a:effectLst/>
                          <a:latin typeface="Arial" panose="020B0604020202020204" pitchFamily="34" charset="0"/>
                          <a:ea typeface="Aptos"/>
                          <a:cs typeface="Arial" panose="020B0604020202020204" pitchFamily="34" charset="0"/>
                        </a:rPr>
                        <a:t>30</a:t>
                      </a:r>
                      <a:r>
                        <a:rPr lang="en-US" sz="1600" kern="100" baseline="30000" dirty="0">
                          <a:effectLst/>
                          <a:latin typeface="Arial" panose="020B0604020202020204" pitchFamily="34" charset="0"/>
                          <a:ea typeface="Aptos"/>
                          <a:cs typeface="Arial" panose="020B0604020202020204" pitchFamily="34" charset="0"/>
                        </a:rPr>
                        <a:t>th</a:t>
                      </a:r>
                      <a:r>
                        <a:rPr lang="en-US" sz="1600" kern="100" dirty="0">
                          <a:effectLst/>
                          <a:latin typeface="Arial" panose="020B0604020202020204" pitchFamily="34" charset="0"/>
                          <a:ea typeface="Aptos"/>
                          <a:cs typeface="Arial" panose="020B0604020202020204" pitchFamily="34" charset="0"/>
                        </a:rPr>
                        <a:t> September or 31</a:t>
                      </a:r>
                      <a:r>
                        <a:rPr lang="en-US" sz="1600" kern="100" baseline="30000" dirty="0">
                          <a:effectLst/>
                          <a:latin typeface="Arial" panose="020B0604020202020204" pitchFamily="34" charset="0"/>
                          <a:ea typeface="Aptos"/>
                          <a:cs typeface="Arial" panose="020B0604020202020204" pitchFamily="34" charset="0"/>
                        </a:rPr>
                        <a:t>st</a:t>
                      </a:r>
                      <a:r>
                        <a:rPr lang="en-US" sz="1600" kern="100" dirty="0">
                          <a:effectLst/>
                          <a:latin typeface="Arial" panose="020B0604020202020204" pitchFamily="34" charset="0"/>
                          <a:ea typeface="Aptos"/>
                          <a:cs typeface="Arial" panose="020B0604020202020204" pitchFamily="34" charset="0"/>
                        </a:rPr>
                        <a:t> October (If Transfer Pricing Applicable)</a:t>
                      </a:r>
                    </a:p>
                  </a:txBody>
                  <a:tcPr marL="121920" marR="121920" marT="91440" marB="91440" anchor="ct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endParaRPr lang="en-US" sz="1600" kern="100" dirty="0">
                        <a:effectLst/>
                        <a:latin typeface="Arial" panose="020B0604020202020204" pitchFamily="34" charset="0"/>
                        <a:ea typeface="Aptos"/>
                        <a:cs typeface="Arial" panose="020B0604020202020204" pitchFamily="34"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600" kern="100" dirty="0">
                          <a:effectLst/>
                          <a:latin typeface="Arial" panose="020B0604020202020204" pitchFamily="34" charset="0"/>
                          <a:ea typeface="Aptos"/>
                          <a:cs typeface="Arial" panose="020B0604020202020204" pitchFamily="34" charset="0"/>
                        </a:rPr>
                        <a:t>30</a:t>
                      </a:r>
                      <a:r>
                        <a:rPr lang="en-US" sz="1600" kern="100" baseline="30000" dirty="0">
                          <a:effectLst/>
                          <a:latin typeface="Arial" panose="020B0604020202020204" pitchFamily="34" charset="0"/>
                          <a:ea typeface="Aptos"/>
                          <a:cs typeface="Arial" panose="020B0604020202020204" pitchFamily="34" charset="0"/>
                        </a:rPr>
                        <a:t>th</a:t>
                      </a:r>
                      <a:r>
                        <a:rPr lang="en-US" sz="1600" kern="100" dirty="0">
                          <a:effectLst/>
                          <a:latin typeface="Arial" panose="020B0604020202020204" pitchFamily="34" charset="0"/>
                          <a:ea typeface="Aptos"/>
                          <a:cs typeface="Arial" panose="020B0604020202020204" pitchFamily="34" charset="0"/>
                        </a:rPr>
                        <a:t> September or 31</a:t>
                      </a:r>
                      <a:r>
                        <a:rPr lang="en-US" sz="1600" kern="100" baseline="30000" dirty="0">
                          <a:effectLst/>
                          <a:latin typeface="Arial" panose="020B0604020202020204" pitchFamily="34" charset="0"/>
                          <a:ea typeface="Aptos"/>
                          <a:cs typeface="Arial" panose="020B0604020202020204" pitchFamily="34" charset="0"/>
                        </a:rPr>
                        <a:t>st</a:t>
                      </a:r>
                      <a:r>
                        <a:rPr lang="en-US" sz="1600" kern="100" dirty="0">
                          <a:effectLst/>
                          <a:latin typeface="Arial" panose="020B0604020202020204" pitchFamily="34" charset="0"/>
                          <a:ea typeface="Aptos"/>
                          <a:cs typeface="Arial" panose="020B0604020202020204" pitchFamily="34" charset="0"/>
                        </a:rPr>
                        <a:t> October (If Transfer Pricing Applicable)</a:t>
                      </a:r>
                    </a:p>
                    <a:p>
                      <a:pPr marL="0" marR="0" algn="l">
                        <a:lnSpc>
                          <a:spcPct val="115000"/>
                        </a:lnSpc>
                        <a:spcBef>
                          <a:spcPts val="0"/>
                        </a:spcBef>
                        <a:spcAft>
                          <a:spcPts val="800"/>
                        </a:spcAft>
                      </a:pP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extLst>
                  <a:ext uri="{0D108BD9-81ED-4DB2-BD59-A6C34878D82A}">
                    <a16:rowId xmlns:a16="http://schemas.microsoft.com/office/drawing/2014/main" val="1084553580"/>
                  </a:ext>
                </a:extLst>
              </a:tr>
            </a:tbl>
          </a:graphicData>
        </a:graphic>
      </p:graphicFrame>
      <p:sp>
        <p:nvSpPr>
          <p:cNvPr id="7" name="Footer Placeholder 2">
            <a:extLst>
              <a:ext uri="{FF2B5EF4-FFF2-40B4-BE49-F238E27FC236}">
                <a16:creationId xmlns:a16="http://schemas.microsoft.com/office/drawing/2014/main" id="{F0AC971A-0C4B-4F34-9F6A-063068CD5C81}"/>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8" name="Picture 7" descr="http://www.icaivisakhapatnam.org/images/logo2.png">
            <a:extLst>
              <a:ext uri="{FF2B5EF4-FFF2-40B4-BE49-F238E27FC236}">
                <a16:creationId xmlns:a16="http://schemas.microsoft.com/office/drawing/2014/main" id="{1D294591-6F0A-4C5A-B476-CDC791A10339}"/>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860511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40675CC-C010-4841-A336-5D36D1E0BFC6}"/>
              </a:ext>
            </a:extLst>
          </p:cNvPr>
          <p:cNvGraphicFramePr>
            <a:graphicFrameLocks noGrp="1"/>
          </p:cNvGraphicFramePr>
          <p:nvPr>
            <p:extLst>
              <p:ext uri="{D42A27DB-BD31-4B8C-83A1-F6EECF244321}">
                <p14:modId xmlns:p14="http://schemas.microsoft.com/office/powerpoint/2010/main" val="1779400170"/>
              </p:ext>
            </p:extLst>
          </p:nvPr>
        </p:nvGraphicFramePr>
        <p:xfrm>
          <a:off x="1808922" y="2056839"/>
          <a:ext cx="8574156" cy="3160354"/>
        </p:xfrm>
        <a:graphic>
          <a:graphicData uri="http://schemas.openxmlformats.org/drawingml/2006/table">
            <a:tbl>
              <a:tblPr firstRow="1" bandRow="1">
                <a:tableStyleId>{5C22544A-7EE6-4342-B048-85BDC9FD1C3A}</a:tableStyleId>
              </a:tblPr>
              <a:tblGrid>
                <a:gridCol w="2858052">
                  <a:extLst>
                    <a:ext uri="{9D8B030D-6E8A-4147-A177-3AD203B41FA5}">
                      <a16:colId xmlns:a16="http://schemas.microsoft.com/office/drawing/2014/main" val="1531825772"/>
                    </a:ext>
                  </a:extLst>
                </a:gridCol>
                <a:gridCol w="2858052">
                  <a:extLst>
                    <a:ext uri="{9D8B030D-6E8A-4147-A177-3AD203B41FA5}">
                      <a16:colId xmlns:a16="http://schemas.microsoft.com/office/drawing/2014/main" val="2113051811"/>
                    </a:ext>
                  </a:extLst>
                </a:gridCol>
                <a:gridCol w="2858052">
                  <a:extLst>
                    <a:ext uri="{9D8B030D-6E8A-4147-A177-3AD203B41FA5}">
                      <a16:colId xmlns:a16="http://schemas.microsoft.com/office/drawing/2014/main" val="3301888912"/>
                    </a:ext>
                  </a:extLst>
                </a:gridCol>
              </a:tblGrid>
              <a:tr h="985817">
                <a:tc>
                  <a:txBody>
                    <a:bodyPr/>
                    <a:lstStyle/>
                    <a:p>
                      <a:pPr algn="ctr"/>
                      <a:endParaRPr lang="en-US" sz="2000" b="1" dirty="0">
                        <a:latin typeface="Arial" panose="020B0604020202020204" pitchFamily="34" charset="0"/>
                        <a:cs typeface="Arial" panose="020B0604020202020204" pitchFamily="34" charset="0"/>
                      </a:endParaRPr>
                    </a:p>
                    <a:p>
                      <a:pPr algn="ctr"/>
                      <a:r>
                        <a:rPr lang="en-US" sz="2000" b="1" dirty="0">
                          <a:latin typeface="Arial" panose="020B0604020202020204" pitchFamily="34" charset="0"/>
                          <a:cs typeface="Arial" panose="020B0604020202020204" pitchFamily="34" charset="0"/>
                        </a:rPr>
                        <a:t>Metric</a:t>
                      </a:r>
                    </a:p>
                  </a:txBody>
                  <a:tcPr/>
                </a:tc>
                <a:tc>
                  <a:txBody>
                    <a:bodyPr/>
                    <a:lstStyle/>
                    <a:p>
                      <a:pPr algn="ctr"/>
                      <a:endParaRPr lang="en-US" sz="2000" b="1" dirty="0">
                        <a:latin typeface="Arial" panose="020B0604020202020204" pitchFamily="34" charset="0"/>
                        <a:cs typeface="Arial" panose="020B0604020202020204" pitchFamily="34" charset="0"/>
                      </a:endParaRPr>
                    </a:p>
                    <a:p>
                      <a:pPr algn="ctr"/>
                      <a:r>
                        <a:rPr lang="en-US" sz="2000" b="1" dirty="0">
                          <a:latin typeface="Arial" panose="020B0604020202020204" pitchFamily="34" charset="0"/>
                          <a:cs typeface="Arial" panose="020B0604020202020204" pitchFamily="34" charset="0"/>
                        </a:rPr>
                        <a:t>Form 3CD (Old)</a:t>
                      </a:r>
                    </a:p>
                  </a:txBody>
                  <a:tcPr/>
                </a:tc>
                <a:tc>
                  <a:txBody>
                    <a:bodyPr/>
                    <a:lstStyle/>
                    <a:p>
                      <a:pPr algn="ctr"/>
                      <a:endParaRPr lang="en-US" sz="2000" b="1" dirty="0">
                        <a:latin typeface="Arial" panose="020B0604020202020204" pitchFamily="34" charset="0"/>
                        <a:cs typeface="Arial" panose="020B0604020202020204" pitchFamily="34" charset="0"/>
                      </a:endParaRPr>
                    </a:p>
                    <a:p>
                      <a:pPr algn="ctr"/>
                      <a:r>
                        <a:rPr lang="en-US" sz="2000" b="1" dirty="0">
                          <a:latin typeface="Arial" panose="020B0604020202020204" pitchFamily="34" charset="0"/>
                          <a:cs typeface="Arial" panose="020B0604020202020204" pitchFamily="34" charset="0"/>
                        </a:rPr>
                        <a:t>Form 26</a:t>
                      </a:r>
                    </a:p>
                  </a:txBody>
                  <a:tcPr/>
                </a:tc>
                <a:extLst>
                  <a:ext uri="{0D108BD9-81ED-4DB2-BD59-A6C34878D82A}">
                    <a16:rowId xmlns:a16="http://schemas.microsoft.com/office/drawing/2014/main" val="604637943"/>
                  </a:ext>
                </a:extLst>
              </a:tr>
              <a:tr h="985817">
                <a:tc>
                  <a:txBody>
                    <a:bodyPr/>
                    <a:lstStyle/>
                    <a:p>
                      <a:pPr algn="l"/>
                      <a:endParaRPr lang="en-US" dirty="0">
                        <a:latin typeface="Arial" panose="020B0604020202020204" pitchFamily="34" charset="0"/>
                        <a:cs typeface="Arial" panose="020B0604020202020204" pitchFamily="34" charset="0"/>
                      </a:endParaRPr>
                    </a:p>
                    <a:p>
                      <a:pPr algn="l"/>
                      <a:r>
                        <a:rPr lang="en-US" b="1" dirty="0">
                          <a:latin typeface="Arial" panose="020B0604020202020204" pitchFamily="34" charset="0"/>
                          <a:cs typeface="Arial" panose="020B0604020202020204" pitchFamily="34" charset="0"/>
                        </a:rPr>
                        <a:t>Number of Clauses</a:t>
                      </a:r>
                    </a:p>
                  </a:txBody>
                  <a:tcPr/>
                </a:tc>
                <a:tc>
                  <a:txBody>
                    <a:bodyPr/>
                    <a:lstStyle/>
                    <a:p>
                      <a:pPr algn="ctr"/>
                      <a:endParaRPr lang="en-US" dirty="0">
                        <a:latin typeface="Arial" panose="020B0604020202020204" pitchFamily="34" charset="0"/>
                        <a:cs typeface="Arial" panose="020B0604020202020204" pitchFamily="34" charset="0"/>
                      </a:endParaRPr>
                    </a:p>
                    <a:p>
                      <a:pPr algn="l"/>
                      <a:r>
                        <a:rPr lang="en-US" dirty="0">
                          <a:latin typeface="Arial" panose="020B0604020202020204" pitchFamily="34" charset="0"/>
                          <a:cs typeface="Arial" panose="020B0604020202020204" pitchFamily="34" charset="0"/>
                        </a:rPr>
                        <a:t>44 Clauses</a:t>
                      </a:r>
                    </a:p>
                  </a:txBody>
                  <a:tcPr/>
                </a:tc>
                <a:tc>
                  <a:txBody>
                    <a:bodyPr/>
                    <a:lstStyle/>
                    <a:p>
                      <a:pPr algn="l"/>
                      <a:endParaRPr lang="en-US" dirty="0">
                        <a:latin typeface="Arial" panose="020B0604020202020204" pitchFamily="34" charset="0"/>
                        <a:cs typeface="Arial" panose="020B0604020202020204" pitchFamily="34" charset="0"/>
                      </a:endParaRPr>
                    </a:p>
                    <a:p>
                      <a:pPr algn="l"/>
                      <a:r>
                        <a:rPr lang="en-US" dirty="0">
                          <a:latin typeface="Arial" panose="020B0604020202020204" pitchFamily="34" charset="0"/>
                          <a:cs typeface="Arial" panose="020B0604020202020204" pitchFamily="34" charset="0"/>
                        </a:rPr>
                        <a:t>53 Clauses (+ Extensive Schedules)</a:t>
                      </a:r>
                    </a:p>
                  </a:txBody>
                  <a:tcPr/>
                </a:tc>
                <a:extLst>
                  <a:ext uri="{0D108BD9-81ED-4DB2-BD59-A6C34878D82A}">
                    <a16:rowId xmlns:a16="http://schemas.microsoft.com/office/drawing/2014/main" val="1124175614"/>
                  </a:ext>
                </a:extLst>
              </a:tr>
              <a:tr h="1165084">
                <a:tc>
                  <a:txBody>
                    <a:bodyPr/>
                    <a:lstStyle/>
                    <a:p>
                      <a:pPr algn="l"/>
                      <a:r>
                        <a:rPr lang="en-US" b="1" dirty="0">
                          <a:latin typeface="Arial" panose="020B0604020202020204" pitchFamily="34" charset="0"/>
                          <a:cs typeface="Arial" panose="020B0604020202020204" pitchFamily="34" charset="0"/>
                        </a:rPr>
                        <a:t>Schedules</a:t>
                      </a:r>
                    </a:p>
                  </a:txBody>
                  <a:tcPr/>
                </a:tc>
                <a:tc>
                  <a:txBody>
                    <a:bodyPr/>
                    <a:lstStyle/>
                    <a:p>
                      <a:r>
                        <a:rPr lang="en-US" dirty="0">
                          <a:latin typeface="Arial" panose="020B0604020202020204" pitchFamily="34" charset="0"/>
                          <a:cs typeface="Arial" panose="020B0604020202020204" pitchFamily="34" charset="0"/>
                        </a:rPr>
                        <a:t>Minimal (mostly inline data)</a:t>
                      </a:r>
                    </a:p>
                  </a:txBody>
                  <a:tcPr/>
                </a:tc>
                <a:tc>
                  <a:txBody>
                    <a:bodyPr/>
                    <a:lstStyle/>
                    <a:p>
                      <a:pPr algn="l"/>
                      <a:r>
                        <a:rPr lang="en-US" dirty="0">
                          <a:latin typeface="Arial" panose="020B0604020202020204" pitchFamily="34" charset="0"/>
                          <a:cs typeface="Arial" panose="020B0604020202020204" pitchFamily="34" charset="0"/>
                        </a:rPr>
                        <a:t>Multiple dedicated Schedules (GST, ICDS, Quantitative, Unquoted Shares, etc.)</a:t>
                      </a:r>
                    </a:p>
                  </a:txBody>
                  <a:tcPr/>
                </a:tc>
                <a:extLst>
                  <a:ext uri="{0D108BD9-81ED-4DB2-BD59-A6C34878D82A}">
                    <a16:rowId xmlns:a16="http://schemas.microsoft.com/office/drawing/2014/main" val="1346418206"/>
                  </a:ext>
                </a:extLst>
              </a:tr>
            </a:tbl>
          </a:graphicData>
        </a:graphic>
      </p:graphicFrame>
      <p:sp>
        <p:nvSpPr>
          <p:cNvPr id="3" name="Rectangle: Rounded Corners 2">
            <a:extLst>
              <a:ext uri="{FF2B5EF4-FFF2-40B4-BE49-F238E27FC236}">
                <a16:creationId xmlns:a16="http://schemas.microsoft.com/office/drawing/2014/main" id="{CA2E41A1-81A0-4AFE-8FA1-86D1CF9B8CE2}"/>
              </a:ext>
            </a:extLst>
          </p:cNvPr>
          <p:cNvSpPr/>
          <p:nvPr/>
        </p:nvSpPr>
        <p:spPr>
          <a:xfrm>
            <a:off x="2623930" y="640132"/>
            <a:ext cx="6944140" cy="9144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dirty="0">
                <a:latin typeface="Verdana" panose="020B0604030504040204" pitchFamily="34" charset="0"/>
                <a:ea typeface="Verdana" panose="020B0604030504040204" pitchFamily="34" charset="0"/>
              </a:rPr>
              <a:t>Clause Count</a:t>
            </a:r>
            <a:endParaRPr lang="en-US" b="1" dirty="0">
              <a:latin typeface="Verdana" panose="020B0604030504040204" pitchFamily="34" charset="0"/>
              <a:ea typeface="Verdana" panose="020B0604030504040204" pitchFamily="34" charset="0"/>
            </a:endParaRPr>
          </a:p>
        </p:txBody>
      </p:sp>
      <p:sp>
        <p:nvSpPr>
          <p:cNvPr id="7" name="Footer Placeholder 2">
            <a:extLst>
              <a:ext uri="{FF2B5EF4-FFF2-40B4-BE49-F238E27FC236}">
                <a16:creationId xmlns:a16="http://schemas.microsoft.com/office/drawing/2014/main" id="{30C564CD-FCF3-4088-8CD4-FBB9F0B79B97}"/>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8" name="Picture 7" descr="http://www.icaivisakhapatnam.org/images/logo2.png">
            <a:extLst>
              <a:ext uri="{FF2B5EF4-FFF2-40B4-BE49-F238E27FC236}">
                <a16:creationId xmlns:a16="http://schemas.microsoft.com/office/drawing/2014/main" id="{ECCFC91E-B6A7-45E3-B959-6108D4DA90ED}"/>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26832975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C1762AE-D7A8-4341-8E95-E940808C2D48}"/>
              </a:ext>
            </a:extLst>
          </p:cNvPr>
          <p:cNvSpPr/>
          <p:nvPr/>
        </p:nvSpPr>
        <p:spPr>
          <a:xfrm>
            <a:off x="1613452" y="1437860"/>
            <a:ext cx="8965096" cy="341243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b="1" dirty="0">
                <a:latin typeface="Verdana" panose="020B0604030504040204" pitchFamily="34" charset="0"/>
                <a:ea typeface="Verdana" panose="020B0604030504040204" pitchFamily="34" charset="0"/>
              </a:rPr>
              <a:t>Structural Differences and  </a:t>
            </a:r>
          </a:p>
          <a:p>
            <a:pPr algn="ctr"/>
            <a:r>
              <a:rPr lang="en-US" sz="3600" b="1" dirty="0">
                <a:latin typeface="Verdana" panose="020B0604030504040204" pitchFamily="34" charset="0"/>
                <a:ea typeface="Verdana" panose="020B0604030504040204" pitchFamily="34" charset="0"/>
              </a:rPr>
              <a:t> Fundamental Changes</a:t>
            </a:r>
          </a:p>
        </p:txBody>
      </p:sp>
      <p:sp>
        <p:nvSpPr>
          <p:cNvPr id="6" name="Footer Placeholder 2">
            <a:extLst>
              <a:ext uri="{FF2B5EF4-FFF2-40B4-BE49-F238E27FC236}">
                <a16:creationId xmlns:a16="http://schemas.microsoft.com/office/drawing/2014/main" id="{F35B1A80-A514-48A5-A350-0117116817F4}"/>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7" name="Picture 6" descr="http://www.icaivisakhapatnam.org/images/logo2.png">
            <a:extLst>
              <a:ext uri="{FF2B5EF4-FFF2-40B4-BE49-F238E27FC236}">
                <a16:creationId xmlns:a16="http://schemas.microsoft.com/office/drawing/2014/main" id="{EC500A6B-5C1D-44DC-90C5-FF3A42B80C27}"/>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20455492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EFDE9-9640-DD17-1220-F67806B691C0}"/>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DE36D58-A322-078B-D258-F3795CBED472}"/>
              </a:ext>
            </a:extLst>
          </p:cNvPr>
          <p:cNvSpPr/>
          <p:nvPr/>
        </p:nvSpPr>
        <p:spPr>
          <a:xfrm>
            <a:off x="2358886" y="238539"/>
            <a:ext cx="7818783" cy="104692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a:latin typeface="Verdana" panose="020B0604030504040204" pitchFamily="34" charset="0"/>
                <a:ea typeface="Verdana" panose="020B0604030504040204" pitchFamily="34" charset="0"/>
              </a:rPr>
              <a:t>Structural Differences</a:t>
            </a:r>
          </a:p>
        </p:txBody>
      </p:sp>
      <p:graphicFrame>
        <p:nvGraphicFramePr>
          <p:cNvPr id="16" name="Table 15">
            <a:extLst>
              <a:ext uri="{FF2B5EF4-FFF2-40B4-BE49-F238E27FC236}">
                <a16:creationId xmlns:a16="http://schemas.microsoft.com/office/drawing/2014/main" id="{1F26F467-0E96-BBC8-2473-101ED0C42093}"/>
              </a:ext>
            </a:extLst>
          </p:cNvPr>
          <p:cNvGraphicFramePr>
            <a:graphicFrameLocks noGrp="1"/>
          </p:cNvGraphicFramePr>
          <p:nvPr>
            <p:extLst>
              <p:ext uri="{D42A27DB-BD31-4B8C-83A1-F6EECF244321}">
                <p14:modId xmlns:p14="http://schemas.microsoft.com/office/powerpoint/2010/main" val="3256477988"/>
              </p:ext>
            </p:extLst>
          </p:nvPr>
        </p:nvGraphicFramePr>
        <p:xfrm>
          <a:off x="1219200" y="1461206"/>
          <a:ext cx="10001245" cy="4411839"/>
        </p:xfrm>
        <a:graphic>
          <a:graphicData uri="http://schemas.openxmlformats.org/drawingml/2006/table">
            <a:tbl>
              <a:tblPr firstRow="1" firstCol="1" bandRow="1">
                <a:tableStyleId>{B301B821-A1FF-4177-AEE7-76D212191A09}</a:tableStyleId>
              </a:tblPr>
              <a:tblGrid>
                <a:gridCol w="2702560">
                  <a:extLst>
                    <a:ext uri="{9D8B030D-6E8A-4147-A177-3AD203B41FA5}">
                      <a16:colId xmlns:a16="http://schemas.microsoft.com/office/drawing/2014/main" val="786633226"/>
                    </a:ext>
                  </a:extLst>
                </a:gridCol>
                <a:gridCol w="3721862">
                  <a:extLst>
                    <a:ext uri="{9D8B030D-6E8A-4147-A177-3AD203B41FA5}">
                      <a16:colId xmlns:a16="http://schemas.microsoft.com/office/drawing/2014/main" val="2514052060"/>
                    </a:ext>
                  </a:extLst>
                </a:gridCol>
                <a:gridCol w="3576823">
                  <a:extLst>
                    <a:ext uri="{9D8B030D-6E8A-4147-A177-3AD203B41FA5}">
                      <a16:colId xmlns:a16="http://schemas.microsoft.com/office/drawing/2014/main" val="629524584"/>
                    </a:ext>
                  </a:extLst>
                </a:gridCol>
              </a:tblGrid>
              <a:tr h="652610">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Aspect</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Form 3CD (old)</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Form 26 (New)</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extLst>
                  <a:ext uri="{0D108BD9-81ED-4DB2-BD59-A6C34878D82A}">
                    <a16:rowId xmlns:a16="http://schemas.microsoft.com/office/drawing/2014/main" val="2170178720"/>
                  </a:ext>
                </a:extLst>
              </a:tr>
              <a:tr h="652610">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Format Style </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Clause-based narrative </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Data-structured schedules </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extLst>
                  <a:ext uri="{0D108BD9-81ED-4DB2-BD59-A6C34878D82A}">
                    <a16:rowId xmlns:a16="http://schemas.microsoft.com/office/drawing/2014/main" val="3956729906"/>
                  </a:ext>
                </a:extLst>
              </a:tr>
              <a:tr h="652610">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Focus </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Book–tax differences </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Full compliance ecosystem </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extLst>
                  <a:ext uri="{0D108BD9-81ED-4DB2-BD59-A6C34878D82A}">
                    <a16:rowId xmlns:a16="http://schemas.microsoft.com/office/drawing/2014/main" val="3579214999"/>
                  </a:ext>
                </a:extLst>
              </a:tr>
              <a:tr h="699547">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Digital system disclosure </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Not required </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ea typeface="Aptos"/>
                          <a:cs typeface="Arial" panose="020B0604020202020204" pitchFamily="34" charset="0"/>
                        </a:rPr>
                        <a:t>Mandatory software &amp; cloud details</a:t>
                      </a:r>
                    </a:p>
                  </a:txBody>
                  <a:tcPr marL="121920" marR="121920" marT="91440" marB="91440" anchor="ctr"/>
                </a:tc>
                <a:extLst>
                  <a:ext uri="{0D108BD9-81ED-4DB2-BD59-A6C34878D82A}">
                    <a16:rowId xmlns:a16="http://schemas.microsoft.com/office/drawing/2014/main" val="3221252351"/>
                  </a:ext>
                </a:extLst>
              </a:tr>
              <a:tr h="652610">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ICDS reporting </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Limited </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Dedicated ICDS schedules </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extLst>
                  <a:ext uri="{0D108BD9-81ED-4DB2-BD59-A6C34878D82A}">
                    <a16:rowId xmlns:a16="http://schemas.microsoft.com/office/drawing/2014/main" val="2602313432"/>
                  </a:ext>
                </a:extLst>
              </a:tr>
              <a:tr h="1060678">
                <a:tc>
                  <a:txBody>
                    <a:bodyPr/>
                    <a:lstStyle/>
                    <a:p>
                      <a:pPr marL="0" marR="0" algn="l">
                        <a:lnSpc>
                          <a:spcPct val="115000"/>
                        </a:lnSpc>
                        <a:spcBef>
                          <a:spcPts val="0"/>
                        </a:spcBef>
                        <a:spcAft>
                          <a:spcPts val="800"/>
                        </a:spcAft>
                      </a:pPr>
                      <a:r>
                        <a:rPr lang="en-US" sz="1600" kern="100" dirty="0">
                          <a:effectLst/>
                          <a:latin typeface="Arial" panose="020B0604020202020204" pitchFamily="34" charset="0"/>
                          <a:ea typeface="Aptos"/>
                          <a:cs typeface="Arial" panose="020B0604020202020204" pitchFamily="34" charset="0"/>
                        </a:rPr>
                        <a:t>International taxation</a:t>
                      </a:r>
                    </a:p>
                  </a:txBody>
                  <a:tcPr marL="121920" marR="121920" marT="91440" marB="91440" anchor="ctr"/>
                </a:tc>
                <a:tc>
                  <a:txBody>
                    <a:bodyPr/>
                    <a:lstStyle/>
                    <a:p>
                      <a:pPr marL="0" marR="0" algn="l">
                        <a:lnSpc>
                          <a:spcPct val="115000"/>
                        </a:lnSpc>
                        <a:spcBef>
                          <a:spcPts val="0"/>
                        </a:spcBef>
                        <a:spcAft>
                          <a:spcPts val="800"/>
                        </a:spcAft>
                      </a:pPr>
                      <a:r>
                        <a:rPr lang="en-US" sz="1600" kern="100" dirty="0">
                          <a:effectLst/>
                          <a:latin typeface="Arial" panose="020B0604020202020204" pitchFamily="34" charset="0"/>
                          <a:ea typeface="Aptos"/>
                          <a:cs typeface="Arial" panose="020B0604020202020204" pitchFamily="34" charset="0"/>
                        </a:rPr>
                        <a:t>Minimal</a:t>
                      </a:r>
                    </a:p>
                  </a:txBody>
                  <a:tcPr marL="121920" marR="121920" marT="91440" marB="91440" anchor="ct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600" kern="100" dirty="0">
                          <a:effectLst/>
                          <a:latin typeface="Arial" panose="020B0604020202020204" pitchFamily="34" charset="0"/>
                          <a:ea typeface="Aptos"/>
                          <a:cs typeface="Arial" panose="020B0604020202020204" pitchFamily="34" charset="0"/>
                        </a:rPr>
                        <a:t>Integrated TP &amp; BEPS-style reporting</a:t>
                      </a:r>
                    </a:p>
                    <a:p>
                      <a:pPr marL="0" marR="0" algn="l">
                        <a:lnSpc>
                          <a:spcPct val="115000"/>
                        </a:lnSpc>
                        <a:spcBef>
                          <a:spcPts val="0"/>
                        </a:spcBef>
                        <a:spcAft>
                          <a:spcPts val="800"/>
                        </a:spcAft>
                      </a:pP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extLst>
                  <a:ext uri="{0D108BD9-81ED-4DB2-BD59-A6C34878D82A}">
                    <a16:rowId xmlns:a16="http://schemas.microsoft.com/office/drawing/2014/main" val="1084553580"/>
                  </a:ext>
                </a:extLst>
              </a:tr>
            </a:tbl>
          </a:graphicData>
        </a:graphic>
      </p:graphicFrame>
      <p:sp>
        <p:nvSpPr>
          <p:cNvPr id="7" name="Footer Placeholder 2">
            <a:extLst>
              <a:ext uri="{FF2B5EF4-FFF2-40B4-BE49-F238E27FC236}">
                <a16:creationId xmlns:a16="http://schemas.microsoft.com/office/drawing/2014/main" id="{7D55681D-0F03-7CCE-A483-08EF26BCE1C4}"/>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8" name="Picture 7" descr="http://www.icaivisakhapatnam.org/images/logo2.png">
            <a:extLst>
              <a:ext uri="{FF2B5EF4-FFF2-40B4-BE49-F238E27FC236}">
                <a16:creationId xmlns:a16="http://schemas.microsoft.com/office/drawing/2014/main" id="{D9BF66EB-C33C-80E7-6EC1-D5CD8B2DA11D}"/>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29287330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17BFC-4257-19F9-94FC-6856574F3DE4}"/>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269402E-98A0-4078-AA86-49DAFDF4BAFB}"/>
              </a:ext>
            </a:extLst>
          </p:cNvPr>
          <p:cNvSpPr/>
          <p:nvPr/>
        </p:nvSpPr>
        <p:spPr>
          <a:xfrm>
            <a:off x="2358886" y="238539"/>
            <a:ext cx="7818783" cy="104692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a:latin typeface="Verdana" panose="020B0604030504040204" pitchFamily="34" charset="0"/>
                <a:ea typeface="Verdana" panose="020B0604030504040204" pitchFamily="34" charset="0"/>
              </a:rPr>
              <a:t>Structural Differences</a:t>
            </a:r>
          </a:p>
        </p:txBody>
      </p:sp>
      <p:graphicFrame>
        <p:nvGraphicFramePr>
          <p:cNvPr id="16" name="Table 15">
            <a:extLst>
              <a:ext uri="{FF2B5EF4-FFF2-40B4-BE49-F238E27FC236}">
                <a16:creationId xmlns:a16="http://schemas.microsoft.com/office/drawing/2014/main" id="{75E36393-9BAB-99AA-2BC1-5E0C18761DCE}"/>
              </a:ext>
            </a:extLst>
          </p:cNvPr>
          <p:cNvGraphicFramePr>
            <a:graphicFrameLocks noGrp="1"/>
          </p:cNvGraphicFramePr>
          <p:nvPr>
            <p:extLst>
              <p:ext uri="{D42A27DB-BD31-4B8C-83A1-F6EECF244321}">
                <p14:modId xmlns:p14="http://schemas.microsoft.com/office/powerpoint/2010/main" val="4162345138"/>
              </p:ext>
            </p:extLst>
          </p:nvPr>
        </p:nvGraphicFramePr>
        <p:xfrm>
          <a:off x="1219200" y="1461206"/>
          <a:ext cx="10099040" cy="4492553"/>
        </p:xfrm>
        <a:graphic>
          <a:graphicData uri="http://schemas.openxmlformats.org/drawingml/2006/table">
            <a:tbl>
              <a:tblPr firstRow="1" firstCol="1" bandRow="1">
                <a:tableStyleId>{B301B821-A1FF-4177-AEE7-76D212191A09}</a:tableStyleId>
              </a:tblPr>
              <a:tblGrid>
                <a:gridCol w="2763520">
                  <a:extLst>
                    <a:ext uri="{9D8B030D-6E8A-4147-A177-3AD203B41FA5}">
                      <a16:colId xmlns:a16="http://schemas.microsoft.com/office/drawing/2014/main" val="786633226"/>
                    </a:ext>
                  </a:extLst>
                </a:gridCol>
                <a:gridCol w="3330532">
                  <a:extLst>
                    <a:ext uri="{9D8B030D-6E8A-4147-A177-3AD203B41FA5}">
                      <a16:colId xmlns:a16="http://schemas.microsoft.com/office/drawing/2014/main" val="2514052060"/>
                    </a:ext>
                  </a:extLst>
                </a:gridCol>
                <a:gridCol w="4004988">
                  <a:extLst>
                    <a:ext uri="{9D8B030D-6E8A-4147-A177-3AD203B41FA5}">
                      <a16:colId xmlns:a16="http://schemas.microsoft.com/office/drawing/2014/main" val="629524584"/>
                    </a:ext>
                  </a:extLst>
                </a:gridCol>
              </a:tblGrid>
              <a:tr h="862953">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Aspect</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Form 3CD (old)</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Form 26 (New)</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extLst>
                  <a:ext uri="{0D108BD9-81ED-4DB2-BD59-A6C34878D82A}">
                    <a16:rowId xmlns:a16="http://schemas.microsoft.com/office/drawing/2014/main" val="2170178720"/>
                  </a:ext>
                </a:extLst>
              </a:tr>
              <a:tr h="862953">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TDS/TCS </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Summary-based </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Transaction analytics format</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extLst>
                  <a:ext uri="{0D108BD9-81ED-4DB2-BD59-A6C34878D82A}">
                    <a16:rowId xmlns:a16="http://schemas.microsoft.com/office/drawing/2014/main" val="3956729906"/>
                  </a:ext>
                </a:extLst>
              </a:tr>
              <a:tr h="862953">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Indirect tax linkage</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Not integrated</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GST registration &amp; expenses mapping</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extLst>
                  <a:ext uri="{0D108BD9-81ED-4DB2-BD59-A6C34878D82A}">
                    <a16:rowId xmlns:a16="http://schemas.microsoft.com/office/drawing/2014/main" val="3579214999"/>
                  </a:ext>
                </a:extLst>
              </a:tr>
              <a:tr h="951847">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Financial transaction reporting</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Select clauses </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ea typeface="Aptos"/>
                          <a:cs typeface="Arial" panose="020B0604020202020204" pitchFamily="34" charset="0"/>
                        </a:rPr>
                        <a:t>Detailed loan, cash, SFT tracking</a:t>
                      </a:r>
                    </a:p>
                  </a:txBody>
                  <a:tcPr marL="121920" marR="121920" marT="91440" marB="91440" anchor="ctr"/>
                </a:tc>
                <a:extLst>
                  <a:ext uri="{0D108BD9-81ED-4DB2-BD59-A6C34878D82A}">
                    <a16:rowId xmlns:a16="http://schemas.microsoft.com/office/drawing/2014/main" val="3221252351"/>
                  </a:ext>
                </a:extLst>
              </a:tr>
              <a:tr h="951847">
                <a:tc>
                  <a:txBody>
                    <a:bodyPr/>
                    <a:lstStyle/>
                    <a:p>
                      <a:pPr marL="0" marR="0">
                        <a:lnSpc>
                          <a:spcPct val="115000"/>
                        </a:lnSpc>
                        <a:spcBef>
                          <a:spcPts val="0"/>
                        </a:spcBef>
                        <a:spcAft>
                          <a:spcPts val="800"/>
                        </a:spcAft>
                      </a:pPr>
                      <a:r>
                        <a:rPr lang="en-US" sz="1600" kern="100" dirty="0">
                          <a:effectLst/>
                          <a:latin typeface="Arial" panose="020B0604020202020204" pitchFamily="34" charset="0"/>
                          <a:ea typeface="Aptos"/>
                          <a:cs typeface="Arial" panose="020B0604020202020204" pitchFamily="34" charset="0"/>
                        </a:rPr>
                        <a:t>Auditor qualification tagging </a:t>
                      </a:r>
                    </a:p>
                  </a:txBody>
                  <a:tcPr marL="121920" marR="121920" marT="91440" marB="91440"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General remarks</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Clause-specific tagging (1-53)</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extLst>
                  <a:ext uri="{0D108BD9-81ED-4DB2-BD59-A6C34878D82A}">
                    <a16:rowId xmlns:a16="http://schemas.microsoft.com/office/drawing/2014/main" val="2602313432"/>
                  </a:ext>
                </a:extLst>
              </a:tr>
            </a:tbl>
          </a:graphicData>
        </a:graphic>
      </p:graphicFrame>
      <p:sp>
        <p:nvSpPr>
          <p:cNvPr id="7" name="Footer Placeholder 2">
            <a:extLst>
              <a:ext uri="{FF2B5EF4-FFF2-40B4-BE49-F238E27FC236}">
                <a16:creationId xmlns:a16="http://schemas.microsoft.com/office/drawing/2014/main" id="{CF9484FC-50A8-0FF7-D34D-6B429F43A81B}"/>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8" name="Picture 7" descr="http://www.icaivisakhapatnam.org/images/logo2.png">
            <a:extLst>
              <a:ext uri="{FF2B5EF4-FFF2-40B4-BE49-F238E27FC236}">
                <a16:creationId xmlns:a16="http://schemas.microsoft.com/office/drawing/2014/main" id="{B51740E1-F295-3FA8-B527-59892144A03B}"/>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35703259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91D2904-8B07-4A2A-B5B5-0AEB6E19EE32}"/>
              </a:ext>
            </a:extLst>
          </p:cNvPr>
          <p:cNvSpPr/>
          <p:nvPr/>
        </p:nvSpPr>
        <p:spPr>
          <a:xfrm>
            <a:off x="4022035" y="437321"/>
            <a:ext cx="4147930" cy="116619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b="1" dirty="0">
                <a:latin typeface="Verdana" panose="020B0604030504040204" pitchFamily="34" charset="0"/>
                <a:ea typeface="Verdana" panose="020B0604030504040204" pitchFamily="34" charset="0"/>
              </a:rPr>
              <a:t>AGENDA</a:t>
            </a:r>
          </a:p>
        </p:txBody>
      </p:sp>
      <p:sp>
        <p:nvSpPr>
          <p:cNvPr id="5" name="Footer Placeholder 2">
            <a:extLst>
              <a:ext uri="{FF2B5EF4-FFF2-40B4-BE49-F238E27FC236}">
                <a16:creationId xmlns:a16="http://schemas.microsoft.com/office/drawing/2014/main" id="{F08FEB61-F12F-497B-B6AF-44AA191DDD3E}"/>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6" name="Picture 5" descr="http://www.icaivisakhapatnam.org/images/logo2.png">
            <a:extLst>
              <a:ext uri="{FF2B5EF4-FFF2-40B4-BE49-F238E27FC236}">
                <a16:creationId xmlns:a16="http://schemas.microsoft.com/office/drawing/2014/main" id="{A3D1FE49-CF15-4CE7-9A2A-3BC0567A04D1}"/>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
        <p:nvSpPr>
          <p:cNvPr id="4" name="Rectangle: Rounded Corners 3">
            <a:extLst>
              <a:ext uri="{FF2B5EF4-FFF2-40B4-BE49-F238E27FC236}">
                <a16:creationId xmlns:a16="http://schemas.microsoft.com/office/drawing/2014/main" id="{646EB78D-0B1F-AF23-D86E-C4616AF2015E}"/>
              </a:ext>
            </a:extLst>
          </p:cNvPr>
          <p:cNvSpPr/>
          <p:nvPr/>
        </p:nvSpPr>
        <p:spPr>
          <a:xfrm>
            <a:off x="426720" y="1910080"/>
            <a:ext cx="11562080" cy="385064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285750" indent="-285750">
              <a:buFont typeface="Wingdings" panose="05000000000000000000" pitchFamily="2" charset="2"/>
              <a:buChar char="q"/>
            </a:pPr>
            <a:r>
              <a:rPr lang="en-US" sz="2400" dirty="0">
                <a:latin typeface="Arial" panose="020B0604020202020204" pitchFamily="34" charset="0"/>
                <a:cs typeface="Arial" panose="020B0604020202020204" pitchFamily="34" charset="0"/>
              </a:rPr>
              <a:t>Transition from Income-tax Act, 1961 to Income-tax Act, 2025 and Rules, 2026.</a:t>
            </a:r>
          </a:p>
          <a:p>
            <a:pPr marL="285750" indent="-285750">
              <a:buFont typeface="Wingdings" panose="05000000000000000000" pitchFamily="2" charset="2"/>
              <a:buChar char="q"/>
            </a:pPr>
            <a:r>
              <a:rPr lang="en-US" sz="2400" dirty="0">
                <a:latin typeface="Arial" panose="020B0604020202020204" pitchFamily="34" charset="0"/>
                <a:cs typeface="Arial" panose="020B0604020202020204" pitchFamily="34" charset="0"/>
              </a:rPr>
              <a:t>Applicability of Tax Audit under Section 63 vis-à-vis erstwhile provisions.</a:t>
            </a:r>
          </a:p>
          <a:p>
            <a:pPr marL="285750" indent="-285750">
              <a:buFont typeface="Wingdings" panose="05000000000000000000" pitchFamily="2" charset="2"/>
              <a:buChar char="q"/>
            </a:pPr>
            <a:r>
              <a:rPr lang="en-US" sz="2400" dirty="0">
                <a:latin typeface="Arial" panose="020B0604020202020204" pitchFamily="34" charset="0"/>
                <a:cs typeface="Arial" panose="020B0604020202020204" pitchFamily="34" charset="0"/>
              </a:rPr>
              <a:t>Shift from Forms 3CA/3CB/3CD to Single Form 26.</a:t>
            </a:r>
          </a:p>
          <a:p>
            <a:pPr marL="285750" indent="-285750">
              <a:buFont typeface="Wingdings" panose="05000000000000000000" pitchFamily="2" charset="2"/>
              <a:buChar char="q"/>
            </a:pPr>
            <a:r>
              <a:rPr lang="en-US" sz="2400" dirty="0">
                <a:latin typeface="Arial" panose="020B0604020202020204" pitchFamily="34" charset="0"/>
                <a:cs typeface="Arial" panose="020B0604020202020204" pitchFamily="34" charset="0"/>
              </a:rPr>
              <a:t>Structure and key components of Form 26.</a:t>
            </a:r>
          </a:p>
          <a:p>
            <a:pPr marL="285750" indent="-285750">
              <a:buFont typeface="Wingdings" panose="05000000000000000000" pitchFamily="2" charset="2"/>
              <a:buChar char="q"/>
            </a:pPr>
            <a:r>
              <a:rPr lang="en-US" sz="2400" dirty="0">
                <a:latin typeface="Arial" panose="020B0604020202020204" pitchFamily="34" charset="0"/>
                <a:cs typeface="Arial" panose="020B0604020202020204" pitchFamily="34" charset="0"/>
              </a:rPr>
              <a:t>Key reporting changes and clause-level differences.</a:t>
            </a:r>
          </a:p>
          <a:p>
            <a:pPr marL="285750" indent="-285750">
              <a:buFont typeface="Wingdings" panose="05000000000000000000" pitchFamily="2" charset="2"/>
              <a:buChar char="q"/>
            </a:pPr>
            <a:r>
              <a:rPr lang="en-US" sz="2400" dirty="0">
                <a:latin typeface="Arial" panose="020B0604020202020204" pitchFamily="34" charset="0"/>
                <a:cs typeface="Arial" panose="020B0604020202020204" pitchFamily="34" charset="0"/>
              </a:rPr>
              <a:t>Audit approach: </a:t>
            </a:r>
            <a:r>
              <a:rPr lang="en-US" sz="2400" dirty="0" err="1">
                <a:latin typeface="Arial" panose="020B0604020202020204" pitchFamily="34" charset="0"/>
                <a:cs typeface="Arial" panose="020B0604020202020204" pitchFamily="34" charset="0"/>
              </a:rPr>
              <a:t>Categorisation</a:t>
            </a:r>
            <a:r>
              <a:rPr lang="en-US" sz="2400" dirty="0">
                <a:latin typeface="Arial" panose="020B0604020202020204" pitchFamily="34" charset="0"/>
                <a:cs typeface="Arial" panose="020B0604020202020204" pitchFamily="34" charset="0"/>
              </a:rPr>
              <a:t>, quantification, and system-driven reporting.</a:t>
            </a:r>
          </a:p>
          <a:p>
            <a:pPr marL="285750" indent="-285750">
              <a:buFont typeface="Wingdings" panose="05000000000000000000" pitchFamily="2" charset="2"/>
              <a:buChar char="q"/>
            </a:pPr>
            <a:r>
              <a:rPr lang="en-US" sz="2400" dirty="0">
                <a:latin typeface="Arial" panose="020B0604020202020204" pitchFamily="34" charset="0"/>
                <a:cs typeface="Arial" panose="020B0604020202020204" pitchFamily="34" charset="0"/>
              </a:rPr>
              <a:t>Compliance framework: Documentation, timelines, and penalties.</a:t>
            </a:r>
          </a:p>
          <a:p>
            <a:pPr marL="285750" indent="-285750">
              <a:buFont typeface="Wingdings" panose="05000000000000000000" pitchFamily="2" charset="2"/>
              <a:buChar char="q"/>
            </a:pPr>
            <a:r>
              <a:rPr lang="en-US" sz="2400" dirty="0">
                <a:latin typeface="Arial" panose="020B0604020202020204" pitchFamily="34" charset="0"/>
                <a:cs typeface="Arial" panose="020B0604020202020204" pitchFamily="34" charset="0"/>
              </a:rPr>
              <a:t>Practical challenges and implementation considerations.</a:t>
            </a:r>
          </a:p>
        </p:txBody>
      </p:sp>
    </p:spTree>
    <p:extLst>
      <p:ext uri="{BB962C8B-B14F-4D97-AF65-F5344CB8AC3E}">
        <p14:creationId xmlns:p14="http://schemas.microsoft.com/office/powerpoint/2010/main" val="36793046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bg/>
                                          </p:spTgt>
                                        </p:tgtEl>
                                        <p:attrNameLst>
                                          <p:attrName>style.visibility</p:attrName>
                                        </p:attrNameLst>
                                      </p:cBhvr>
                                      <p:to>
                                        <p:strVal val="visible"/>
                                      </p:to>
                                    </p:set>
                                    <p:animEffect transition="in" filter="fade">
                                      <p:cBhvr>
                                        <p:cTn id="14" dur="1000"/>
                                        <p:tgtEl>
                                          <p:spTgt spid="4">
                                            <p:bg/>
                                          </p:spTgt>
                                        </p:tgtEl>
                                      </p:cBhvr>
                                    </p:animEffect>
                                    <p:anim calcmode="lin" valueType="num">
                                      <p:cBhvr>
                                        <p:cTn id="15" dur="1000" fill="hold"/>
                                        <p:tgtEl>
                                          <p:spTgt spid="4">
                                            <p:bg/>
                                          </p:spTgt>
                                        </p:tgtEl>
                                        <p:attrNameLst>
                                          <p:attrName>ppt_x</p:attrName>
                                        </p:attrNameLst>
                                      </p:cBhvr>
                                      <p:tavLst>
                                        <p:tav tm="0">
                                          <p:val>
                                            <p:strVal val="#ppt_x"/>
                                          </p:val>
                                        </p:tav>
                                        <p:tav tm="100000">
                                          <p:val>
                                            <p:strVal val="#ppt_x"/>
                                          </p:val>
                                        </p:tav>
                                      </p:tavLst>
                                    </p:anim>
                                    <p:anim calcmode="lin" valueType="num">
                                      <p:cBhvr>
                                        <p:cTn id="16" dur="1000" fill="hold"/>
                                        <p:tgtEl>
                                          <p:spTgt spid="4">
                                            <p:bg/>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1000"/>
                                        <p:tgtEl>
                                          <p:spTgt spid="4">
                                            <p:txEl>
                                              <p:pRg st="1" end="1"/>
                                            </p:txEl>
                                          </p:spTgt>
                                        </p:tgtEl>
                                      </p:cBhvr>
                                    </p:animEffect>
                                    <p:anim calcmode="lin" valueType="num">
                                      <p:cBhvr>
                                        <p:cTn id="2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fade">
                                      <p:cBhvr>
                                        <p:cTn id="33" dur="1000"/>
                                        <p:tgtEl>
                                          <p:spTgt spid="4">
                                            <p:txEl>
                                              <p:pRg st="2" end="2"/>
                                            </p:txEl>
                                          </p:spTgt>
                                        </p:tgtEl>
                                      </p:cBhvr>
                                    </p:animEffect>
                                    <p:anim calcmode="lin" valueType="num">
                                      <p:cBhvr>
                                        <p:cTn id="3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fade">
                                      <p:cBhvr>
                                        <p:cTn id="40" dur="1000"/>
                                        <p:tgtEl>
                                          <p:spTgt spid="4">
                                            <p:txEl>
                                              <p:pRg st="3" end="3"/>
                                            </p:txEl>
                                          </p:spTgt>
                                        </p:tgtEl>
                                      </p:cBhvr>
                                    </p:animEffect>
                                    <p:anim calcmode="lin" valueType="num">
                                      <p:cBhvr>
                                        <p:cTn id="41"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Effect transition="in" filter="fade">
                                      <p:cBhvr>
                                        <p:cTn id="47" dur="1000"/>
                                        <p:tgtEl>
                                          <p:spTgt spid="4">
                                            <p:txEl>
                                              <p:pRg st="4" end="4"/>
                                            </p:txEl>
                                          </p:spTgt>
                                        </p:tgtEl>
                                      </p:cBhvr>
                                    </p:animEffect>
                                    <p:anim calcmode="lin" valueType="num">
                                      <p:cBhvr>
                                        <p:cTn id="4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4">
                                            <p:txEl>
                                              <p:pRg st="5" end="5"/>
                                            </p:txEl>
                                          </p:spTgt>
                                        </p:tgtEl>
                                        <p:attrNameLst>
                                          <p:attrName>style.visibility</p:attrName>
                                        </p:attrNameLst>
                                      </p:cBhvr>
                                      <p:to>
                                        <p:strVal val="visible"/>
                                      </p:to>
                                    </p:set>
                                    <p:animEffect transition="in" filter="fade">
                                      <p:cBhvr>
                                        <p:cTn id="54" dur="1000"/>
                                        <p:tgtEl>
                                          <p:spTgt spid="4">
                                            <p:txEl>
                                              <p:pRg st="5" end="5"/>
                                            </p:txEl>
                                          </p:spTgt>
                                        </p:tgtEl>
                                      </p:cBhvr>
                                    </p:animEffect>
                                    <p:anim calcmode="lin" valueType="num">
                                      <p:cBhvr>
                                        <p:cTn id="5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4">
                                            <p:txEl>
                                              <p:pRg st="6" end="6"/>
                                            </p:txEl>
                                          </p:spTgt>
                                        </p:tgtEl>
                                        <p:attrNameLst>
                                          <p:attrName>style.visibility</p:attrName>
                                        </p:attrNameLst>
                                      </p:cBhvr>
                                      <p:to>
                                        <p:strVal val="visible"/>
                                      </p:to>
                                    </p:set>
                                    <p:animEffect transition="in" filter="fade">
                                      <p:cBhvr>
                                        <p:cTn id="61" dur="1000"/>
                                        <p:tgtEl>
                                          <p:spTgt spid="4">
                                            <p:txEl>
                                              <p:pRg st="6" end="6"/>
                                            </p:txEl>
                                          </p:spTgt>
                                        </p:tgtEl>
                                      </p:cBhvr>
                                    </p:animEffect>
                                    <p:anim calcmode="lin" valueType="num">
                                      <p:cBhvr>
                                        <p:cTn id="6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63"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4">
                                            <p:txEl>
                                              <p:pRg st="7" end="7"/>
                                            </p:txEl>
                                          </p:spTgt>
                                        </p:tgtEl>
                                        <p:attrNameLst>
                                          <p:attrName>style.visibility</p:attrName>
                                        </p:attrNameLst>
                                      </p:cBhvr>
                                      <p:to>
                                        <p:strVal val="visible"/>
                                      </p:to>
                                    </p:set>
                                    <p:animEffect transition="in" filter="fade">
                                      <p:cBhvr>
                                        <p:cTn id="68" dur="1000"/>
                                        <p:tgtEl>
                                          <p:spTgt spid="4">
                                            <p:txEl>
                                              <p:pRg st="7" end="7"/>
                                            </p:txEl>
                                          </p:spTgt>
                                        </p:tgtEl>
                                      </p:cBhvr>
                                    </p:animEffect>
                                    <p:anim calcmode="lin" valueType="num">
                                      <p:cBhvr>
                                        <p:cTn id="69"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70"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allAtOnce"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EF5790D-ABEE-48CA-8DE5-28C858BB529E}"/>
              </a:ext>
            </a:extLst>
          </p:cNvPr>
          <p:cNvGraphicFramePr>
            <a:graphicFrameLocks noGrp="1"/>
          </p:cNvGraphicFramePr>
          <p:nvPr>
            <p:extLst>
              <p:ext uri="{D42A27DB-BD31-4B8C-83A1-F6EECF244321}">
                <p14:modId xmlns:p14="http://schemas.microsoft.com/office/powerpoint/2010/main" val="1437749687"/>
              </p:ext>
            </p:extLst>
          </p:nvPr>
        </p:nvGraphicFramePr>
        <p:xfrm>
          <a:off x="1199321" y="1577008"/>
          <a:ext cx="9793357" cy="2945470"/>
        </p:xfrm>
        <a:graphic>
          <a:graphicData uri="http://schemas.openxmlformats.org/drawingml/2006/table">
            <a:tbl>
              <a:tblPr firstRow="1" firstCol="1" bandRow="1">
                <a:tableStyleId>{69012ECD-51FC-41F1-AA8D-1B2483CD663E}</a:tableStyleId>
              </a:tblPr>
              <a:tblGrid>
                <a:gridCol w="1266061">
                  <a:extLst>
                    <a:ext uri="{9D8B030D-6E8A-4147-A177-3AD203B41FA5}">
                      <a16:colId xmlns:a16="http://schemas.microsoft.com/office/drawing/2014/main" val="1573018322"/>
                    </a:ext>
                  </a:extLst>
                </a:gridCol>
                <a:gridCol w="8527296">
                  <a:extLst>
                    <a:ext uri="{9D8B030D-6E8A-4147-A177-3AD203B41FA5}">
                      <a16:colId xmlns:a16="http://schemas.microsoft.com/office/drawing/2014/main" val="1677179520"/>
                    </a:ext>
                  </a:extLst>
                </a:gridCol>
              </a:tblGrid>
              <a:tr h="571859">
                <a:tc>
                  <a:txBody>
                    <a:bodyPr/>
                    <a:lstStyle/>
                    <a:p>
                      <a:pPr marL="0" marR="0">
                        <a:lnSpc>
                          <a:spcPct val="115000"/>
                        </a:lnSpc>
                        <a:spcBef>
                          <a:spcPts val="0"/>
                        </a:spcBef>
                        <a:spcAft>
                          <a:spcPts val="800"/>
                        </a:spcAft>
                      </a:pPr>
                      <a:r>
                        <a:rPr lang="en-US" sz="1800" kern="100" dirty="0">
                          <a:effectLst/>
                          <a:latin typeface="Arial" panose="020B0604020202020204" pitchFamily="34" charset="0"/>
                          <a:cs typeface="Arial" panose="020B0604020202020204" pitchFamily="34" charset="0"/>
                        </a:rPr>
                        <a:t>Form</a:t>
                      </a:r>
                      <a:endParaRPr lang="en-US" sz="1800" kern="100" dirty="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800" kern="100" dirty="0">
                          <a:effectLst/>
                          <a:latin typeface="Arial" panose="020B0604020202020204" pitchFamily="34" charset="0"/>
                          <a:cs typeface="Arial" panose="020B0604020202020204" pitchFamily="34" charset="0"/>
                        </a:rPr>
                        <a:t>Purpose</a:t>
                      </a:r>
                      <a:endParaRPr lang="en-US" sz="1800" kern="100" dirty="0">
                        <a:effectLst/>
                        <a:latin typeface="Arial" panose="020B0604020202020204" pitchFamily="34" charset="0"/>
                        <a:ea typeface="Aptos"/>
                        <a:cs typeface="Arial" panose="020B0604020202020204" pitchFamily="34" charset="0"/>
                      </a:endParaRPr>
                    </a:p>
                  </a:txBody>
                  <a:tcPr marL="121920" marR="121920" marT="91440" marB="91440" anchor="ctr"/>
                </a:tc>
                <a:extLst>
                  <a:ext uri="{0D108BD9-81ED-4DB2-BD59-A6C34878D82A}">
                    <a16:rowId xmlns:a16="http://schemas.microsoft.com/office/drawing/2014/main" val="3401085104"/>
                  </a:ext>
                </a:extLst>
              </a:tr>
              <a:tr h="889656">
                <a:tc>
                  <a:txBody>
                    <a:bodyPr/>
                    <a:lstStyle/>
                    <a:p>
                      <a:pPr marL="0" marR="0">
                        <a:lnSpc>
                          <a:spcPct val="115000"/>
                        </a:lnSpc>
                        <a:spcBef>
                          <a:spcPts val="0"/>
                        </a:spcBef>
                        <a:spcAft>
                          <a:spcPts val="800"/>
                        </a:spcAft>
                      </a:pPr>
                      <a:r>
                        <a:rPr lang="en-US" sz="1600" kern="100">
                          <a:effectLst/>
                          <a:latin typeface="Arial" panose="020B0604020202020204" pitchFamily="34" charset="0"/>
                          <a:cs typeface="Arial" panose="020B0604020202020204" pitchFamily="34" charset="0"/>
                        </a:rPr>
                        <a:t>Form 3CA</a:t>
                      </a:r>
                      <a:endParaRPr lang="en-US" sz="1600" kern="10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Audit Report for persons already audited under any other law (e.g., Companies Act)</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extLst>
                  <a:ext uri="{0D108BD9-81ED-4DB2-BD59-A6C34878D82A}">
                    <a16:rowId xmlns:a16="http://schemas.microsoft.com/office/drawing/2014/main" val="1196401368"/>
                  </a:ext>
                </a:extLst>
              </a:tr>
              <a:tr h="594299">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Form 3CB</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Audit Report for persons not audited under any other law</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extLst>
                  <a:ext uri="{0D108BD9-81ED-4DB2-BD59-A6C34878D82A}">
                    <a16:rowId xmlns:a16="http://schemas.microsoft.com/office/drawing/2014/main" val="3218351878"/>
                  </a:ext>
                </a:extLst>
              </a:tr>
              <a:tr h="889656">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Form 3CD</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Annexure — Statement of Particulars (44 Clauses) attached to either 3CA or 3CB</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extLst>
                  <a:ext uri="{0D108BD9-81ED-4DB2-BD59-A6C34878D82A}">
                    <a16:rowId xmlns:a16="http://schemas.microsoft.com/office/drawing/2014/main" val="983067351"/>
                  </a:ext>
                </a:extLst>
              </a:tr>
            </a:tbl>
          </a:graphicData>
        </a:graphic>
      </p:graphicFrame>
      <p:sp>
        <p:nvSpPr>
          <p:cNvPr id="6" name="Rectangle: Rounded Corners 5">
            <a:extLst>
              <a:ext uri="{FF2B5EF4-FFF2-40B4-BE49-F238E27FC236}">
                <a16:creationId xmlns:a16="http://schemas.microsoft.com/office/drawing/2014/main" id="{A05E6BAE-DD6D-4523-90B2-DE261FB73BC7}"/>
              </a:ext>
            </a:extLst>
          </p:cNvPr>
          <p:cNvSpPr/>
          <p:nvPr/>
        </p:nvSpPr>
        <p:spPr>
          <a:xfrm>
            <a:off x="2228031" y="525015"/>
            <a:ext cx="7735937" cy="92153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tLang="en-US" b="1" dirty="0">
              <a:latin typeface="Arial" panose="020B0604020202020204" pitchFamily="34" charset="0"/>
              <a:ea typeface="Aptos"/>
              <a:cs typeface="Times New Roman" panose="02020603050405020304" pitchFamily="18" charset="0"/>
            </a:endParaRPr>
          </a:p>
          <a:p>
            <a:pPr algn="ctr"/>
            <a:r>
              <a:rPr lang="en-US" altLang="en-US" sz="2400" b="1" dirty="0">
                <a:latin typeface="Arial" panose="020B0604020202020204" pitchFamily="34" charset="0"/>
                <a:ea typeface="Aptos"/>
                <a:cs typeface="Times New Roman" panose="02020603050405020304" pitchFamily="18" charset="0"/>
              </a:rPr>
              <a:t>Old Structure (Act 1961): Three Separate Forms</a:t>
            </a:r>
            <a:endParaRPr lang="en-US" altLang="en-US" sz="3600" dirty="0">
              <a:latin typeface="Arial" panose="020B0604020202020204" pitchFamily="34" charset="0"/>
            </a:endParaRPr>
          </a:p>
          <a:p>
            <a:pPr algn="ctr"/>
            <a:endParaRPr lang="en-US" dirty="0"/>
          </a:p>
        </p:txBody>
      </p:sp>
      <p:sp>
        <p:nvSpPr>
          <p:cNvPr id="8" name="TextBox 7">
            <a:extLst>
              <a:ext uri="{FF2B5EF4-FFF2-40B4-BE49-F238E27FC236}">
                <a16:creationId xmlns:a16="http://schemas.microsoft.com/office/drawing/2014/main" id="{581B6A12-0277-4592-9607-213689171932}"/>
              </a:ext>
            </a:extLst>
          </p:cNvPr>
          <p:cNvSpPr txBox="1"/>
          <p:nvPr/>
        </p:nvSpPr>
        <p:spPr>
          <a:xfrm>
            <a:off x="1537253" y="4905680"/>
            <a:ext cx="10376452" cy="461665"/>
          </a:xfrm>
          <a:prstGeom prst="rect">
            <a:avLst/>
          </a:prstGeom>
          <a:noFill/>
        </p:spPr>
        <p:txBody>
          <a:bodyPr wrap="square" rtlCol="0">
            <a:spAutoFit/>
          </a:bodyPr>
          <a:lstStyle/>
          <a:p>
            <a:r>
              <a:rPr lang="en-US" sz="2400" b="1" i="1" dirty="0">
                <a:solidFill>
                  <a:schemeClr val="accent2">
                    <a:lumMod val="50000"/>
                  </a:schemeClr>
                </a:solidFill>
                <a:latin typeface="Arial" panose="020B0604020202020204" pitchFamily="34" charset="0"/>
                <a:cs typeface="Arial" panose="020B0604020202020204" pitchFamily="34" charset="0"/>
              </a:rPr>
              <a:t>So a tax auditor would file either 3CA +3CD or 3CB + 3CD.</a:t>
            </a:r>
          </a:p>
        </p:txBody>
      </p:sp>
      <p:sp>
        <p:nvSpPr>
          <p:cNvPr id="10" name="Footer Placeholder 2">
            <a:extLst>
              <a:ext uri="{FF2B5EF4-FFF2-40B4-BE49-F238E27FC236}">
                <a16:creationId xmlns:a16="http://schemas.microsoft.com/office/drawing/2014/main" id="{666F0CFD-9350-4662-AB96-09E0AFE12B3A}"/>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1" name="Picture 10" descr="http://www.icaivisakhapatnam.org/images/logo2.png">
            <a:extLst>
              <a:ext uri="{FF2B5EF4-FFF2-40B4-BE49-F238E27FC236}">
                <a16:creationId xmlns:a16="http://schemas.microsoft.com/office/drawing/2014/main" id="{1313877D-46D5-446F-A569-9CF2AE3148DE}"/>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24813637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39CC406-4F16-46F2-8D09-0BBDB4BCDF75}"/>
              </a:ext>
            </a:extLst>
          </p:cNvPr>
          <p:cNvSpPr/>
          <p:nvPr/>
        </p:nvSpPr>
        <p:spPr>
          <a:xfrm>
            <a:off x="2619718" y="333975"/>
            <a:ext cx="6685681" cy="50549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tLang="en-US" b="1" dirty="0">
              <a:latin typeface="Arial" panose="020B0604020202020204" pitchFamily="34" charset="0"/>
              <a:ea typeface="Aptos"/>
              <a:cs typeface="Times New Roman" panose="02020603050405020304" pitchFamily="18" charset="0"/>
            </a:endParaRPr>
          </a:p>
          <a:p>
            <a:pPr algn="ctr"/>
            <a:r>
              <a:rPr lang="en-US" altLang="en-US" sz="2000" b="1" dirty="0">
                <a:latin typeface="Arial" panose="020B0604020202020204" pitchFamily="34" charset="0"/>
                <a:ea typeface="Aptos"/>
                <a:cs typeface="Times New Roman" panose="02020603050405020304" pitchFamily="18" charset="0"/>
              </a:rPr>
              <a:t>New Structure (Act 2025): Single Integrated Form 26</a:t>
            </a:r>
            <a:endParaRPr lang="en-US" altLang="en-US" sz="3200" dirty="0">
              <a:latin typeface="Arial" panose="020B0604020202020204" pitchFamily="34" charset="0"/>
            </a:endParaRPr>
          </a:p>
          <a:p>
            <a:pPr algn="ctr"/>
            <a:endParaRPr lang="en-US" dirty="0"/>
          </a:p>
        </p:txBody>
      </p:sp>
      <p:graphicFrame>
        <p:nvGraphicFramePr>
          <p:cNvPr id="6" name="Table 5">
            <a:extLst>
              <a:ext uri="{FF2B5EF4-FFF2-40B4-BE49-F238E27FC236}">
                <a16:creationId xmlns:a16="http://schemas.microsoft.com/office/drawing/2014/main" id="{6BAA7B10-E94E-4A1D-B383-BCEE29E1817A}"/>
              </a:ext>
            </a:extLst>
          </p:cNvPr>
          <p:cNvGraphicFramePr>
            <a:graphicFrameLocks noGrp="1"/>
          </p:cNvGraphicFramePr>
          <p:nvPr>
            <p:extLst>
              <p:ext uri="{D42A27DB-BD31-4B8C-83A1-F6EECF244321}">
                <p14:modId xmlns:p14="http://schemas.microsoft.com/office/powerpoint/2010/main" val="2641188556"/>
              </p:ext>
            </p:extLst>
          </p:nvPr>
        </p:nvGraphicFramePr>
        <p:xfrm>
          <a:off x="2210383" y="1765651"/>
          <a:ext cx="7902608" cy="3654149"/>
        </p:xfrm>
        <a:graphic>
          <a:graphicData uri="http://schemas.openxmlformats.org/drawingml/2006/table">
            <a:tbl>
              <a:tblPr firstRow="1" firstCol="1" bandRow="1">
                <a:tableStyleId>{69012ECD-51FC-41F1-AA8D-1B2483CD663E}</a:tableStyleId>
              </a:tblPr>
              <a:tblGrid>
                <a:gridCol w="1256148">
                  <a:extLst>
                    <a:ext uri="{9D8B030D-6E8A-4147-A177-3AD203B41FA5}">
                      <a16:colId xmlns:a16="http://schemas.microsoft.com/office/drawing/2014/main" val="4076540691"/>
                    </a:ext>
                  </a:extLst>
                </a:gridCol>
                <a:gridCol w="3794078">
                  <a:extLst>
                    <a:ext uri="{9D8B030D-6E8A-4147-A177-3AD203B41FA5}">
                      <a16:colId xmlns:a16="http://schemas.microsoft.com/office/drawing/2014/main" val="1348027484"/>
                    </a:ext>
                  </a:extLst>
                </a:gridCol>
                <a:gridCol w="2852382">
                  <a:extLst>
                    <a:ext uri="{9D8B030D-6E8A-4147-A177-3AD203B41FA5}">
                      <a16:colId xmlns:a16="http://schemas.microsoft.com/office/drawing/2014/main" val="848375762"/>
                    </a:ext>
                  </a:extLst>
                </a:gridCol>
              </a:tblGrid>
              <a:tr h="0">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Part</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Purpose</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600" kern="100">
                          <a:effectLst/>
                          <a:latin typeface="Arial" panose="020B0604020202020204" pitchFamily="34" charset="0"/>
                          <a:cs typeface="Arial" panose="020B0604020202020204" pitchFamily="34" charset="0"/>
                        </a:rPr>
                        <a:t>Old Equivalent</a:t>
                      </a:r>
                      <a:endParaRPr lang="en-US" sz="1600" kern="100">
                        <a:effectLst/>
                        <a:latin typeface="Arial" panose="020B0604020202020204" pitchFamily="34" charset="0"/>
                        <a:ea typeface="Aptos"/>
                        <a:cs typeface="Arial" panose="020B0604020202020204" pitchFamily="34" charset="0"/>
                      </a:endParaRPr>
                    </a:p>
                  </a:txBody>
                  <a:tcPr marL="121920" marR="121920" marT="91440" marB="91440" anchor="ctr"/>
                </a:tc>
                <a:extLst>
                  <a:ext uri="{0D108BD9-81ED-4DB2-BD59-A6C34878D82A}">
                    <a16:rowId xmlns:a16="http://schemas.microsoft.com/office/drawing/2014/main" val="2717485772"/>
                  </a:ext>
                </a:extLst>
              </a:tr>
              <a:tr h="673205">
                <a:tc>
                  <a:txBody>
                    <a:bodyPr/>
                    <a:lstStyle/>
                    <a:p>
                      <a:pPr marL="0" marR="0">
                        <a:lnSpc>
                          <a:spcPct val="115000"/>
                        </a:lnSpc>
                        <a:spcBef>
                          <a:spcPts val="0"/>
                        </a:spcBef>
                        <a:spcAft>
                          <a:spcPts val="800"/>
                        </a:spcAft>
                      </a:pPr>
                      <a:r>
                        <a:rPr lang="en-US" sz="1600" kern="100">
                          <a:effectLst/>
                          <a:latin typeface="Arial" panose="020B0604020202020204" pitchFamily="34" charset="0"/>
                          <a:cs typeface="Arial" panose="020B0604020202020204" pitchFamily="34" charset="0"/>
                        </a:rPr>
                        <a:t>Part A</a:t>
                      </a:r>
                      <a:endParaRPr lang="en-US" sz="1600" kern="10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General Information (</a:t>
                      </a:r>
                      <a:r>
                        <a:rPr lang="en-US" sz="1600" kern="100" dirty="0" err="1">
                          <a:effectLst/>
                          <a:latin typeface="Arial" panose="020B0604020202020204" pitchFamily="34" charset="0"/>
                          <a:cs typeface="Arial" panose="020B0604020202020204" pitchFamily="34" charset="0"/>
                        </a:rPr>
                        <a:t>Assessee</a:t>
                      </a:r>
                      <a:r>
                        <a:rPr lang="en-US" sz="1600" kern="100" dirty="0">
                          <a:effectLst/>
                          <a:latin typeface="Arial" panose="020B0604020202020204" pitchFamily="34" charset="0"/>
                          <a:cs typeface="Arial" panose="020B0604020202020204" pitchFamily="34" charset="0"/>
                        </a:rPr>
                        <a:t> Details)</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(New/Expanded)</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extLst>
                  <a:ext uri="{0D108BD9-81ED-4DB2-BD59-A6C34878D82A}">
                    <a16:rowId xmlns:a16="http://schemas.microsoft.com/office/drawing/2014/main" val="463484894"/>
                  </a:ext>
                </a:extLst>
              </a:tr>
              <a:tr h="673205">
                <a:tc>
                  <a:txBody>
                    <a:bodyPr/>
                    <a:lstStyle/>
                    <a:p>
                      <a:pPr marL="0" marR="0">
                        <a:lnSpc>
                          <a:spcPct val="115000"/>
                        </a:lnSpc>
                        <a:spcBef>
                          <a:spcPts val="0"/>
                        </a:spcBef>
                        <a:spcAft>
                          <a:spcPts val="800"/>
                        </a:spcAft>
                      </a:pPr>
                      <a:r>
                        <a:rPr lang="en-US" sz="1600" kern="100">
                          <a:effectLst/>
                          <a:latin typeface="Arial" panose="020B0604020202020204" pitchFamily="34" charset="0"/>
                          <a:cs typeface="Arial" panose="020B0604020202020204" pitchFamily="34" charset="0"/>
                        </a:rPr>
                        <a:t>Part B</a:t>
                      </a:r>
                      <a:endParaRPr lang="en-US" sz="1600" kern="10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Statement of Particulars </a:t>
                      </a:r>
                    </a:p>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(53 Clauses + Schedules)</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600" kern="100">
                          <a:effectLst/>
                          <a:latin typeface="Arial" panose="020B0604020202020204" pitchFamily="34" charset="0"/>
                          <a:cs typeface="Arial" panose="020B0604020202020204" pitchFamily="34" charset="0"/>
                        </a:rPr>
                        <a:t>Form 3CD (but restructured)</a:t>
                      </a:r>
                      <a:endParaRPr lang="en-US" sz="1600" kern="100">
                        <a:effectLst/>
                        <a:latin typeface="Arial" panose="020B0604020202020204" pitchFamily="34" charset="0"/>
                        <a:ea typeface="Aptos"/>
                        <a:cs typeface="Arial" panose="020B0604020202020204" pitchFamily="34" charset="0"/>
                      </a:endParaRPr>
                    </a:p>
                  </a:txBody>
                  <a:tcPr marL="121920" marR="121920" marT="91440" marB="91440" anchor="ctr"/>
                </a:tc>
                <a:extLst>
                  <a:ext uri="{0D108BD9-81ED-4DB2-BD59-A6C34878D82A}">
                    <a16:rowId xmlns:a16="http://schemas.microsoft.com/office/drawing/2014/main" val="1659834261"/>
                  </a:ext>
                </a:extLst>
              </a:tr>
              <a:tr h="673205">
                <a:tc>
                  <a:txBody>
                    <a:bodyPr/>
                    <a:lstStyle/>
                    <a:p>
                      <a:pPr marL="0" marR="0">
                        <a:lnSpc>
                          <a:spcPct val="115000"/>
                        </a:lnSpc>
                        <a:spcBef>
                          <a:spcPts val="0"/>
                        </a:spcBef>
                        <a:spcAft>
                          <a:spcPts val="800"/>
                        </a:spcAft>
                      </a:pPr>
                      <a:r>
                        <a:rPr lang="en-US" sz="1600" kern="100">
                          <a:effectLst/>
                          <a:latin typeface="Arial" panose="020B0604020202020204" pitchFamily="34" charset="0"/>
                          <a:cs typeface="Arial" panose="020B0604020202020204" pitchFamily="34" charset="0"/>
                        </a:rPr>
                        <a:t>Part C</a:t>
                      </a:r>
                      <a:endParaRPr lang="en-US" sz="1600" kern="10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600" kern="100">
                          <a:effectLst/>
                          <a:latin typeface="Arial" panose="020B0604020202020204" pitchFamily="34" charset="0"/>
                          <a:cs typeface="Arial" panose="020B0604020202020204" pitchFamily="34" charset="0"/>
                        </a:rPr>
                        <a:t>Audit Report where accounts audited under any other law</a:t>
                      </a:r>
                      <a:endParaRPr lang="en-US" sz="1600" kern="10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600" kern="100">
                          <a:effectLst/>
                          <a:latin typeface="Arial" panose="020B0604020202020204" pitchFamily="34" charset="0"/>
                          <a:cs typeface="Arial" panose="020B0604020202020204" pitchFamily="34" charset="0"/>
                        </a:rPr>
                        <a:t>Form 3CA</a:t>
                      </a:r>
                      <a:endParaRPr lang="en-US" sz="1600" kern="100">
                        <a:effectLst/>
                        <a:latin typeface="Arial" panose="020B0604020202020204" pitchFamily="34" charset="0"/>
                        <a:ea typeface="Aptos"/>
                        <a:cs typeface="Arial" panose="020B0604020202020204" pitchFamily="34" charset="0"/>
                      </a:endParaRPr>
                    </a:p>
                  </a:txBody>
                  <a:tcPr marL="121920" marR="121920" marT="91440" marB="91440" anchor="ctr"/>
                </a:tc>
                <a:extLst>
                  <a:ext uri="{0D108BD9-81ED-4DB2-BD59-A6C34878D82A}">
                    <a16:rowId xmlns:a16="http://schemas.microsoft.com/office/drawing/2014/main" val="290148607"/>
                  </a:ext>
                </a:extLst>
              </a:tr>
              <a:tr h="912696">
                <a:tc>
                  <a:txBody>
                    <a:bodyPr/>
                    <a:lstStyle/>
                    <a:p>
                      <a:pPr marL="0" marR="0">
                        <a:lnSpc>
                          <a:spcPct val="115000"/>
                        </a:lnSpc>
                        <a:spcBef>
                          <a:spcPts val="0"/>
                        </a:spcBef>
                        <a:spcAft>
                          <a:spcPts val="800"/>
                        </a:spcAft>
                      </a:pPr>
                      <a:r>
                        <a:rPr lang="en-US" sz="1600" kern="100">
                          <a:effectLst/>
                          <a:latin typeface="Arial" panose="020B0604020202020204" pitchFamily="34" charset="0"/>
                          <a:cs typeface="Arial" panose="020B0604020202020204" pitchFamily="34" charset="0"/>
                        </a:rPr>
                        <a:t>Part D</a:t>
                      </a:r>
                      <a:endParaRPr lang="en-US" sz="1600" kern="10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Audit Report where accounts not audited under any other law</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Form 3CB</a:t>
                      </a:r>
                      <a:endParaRPr lang="en-US" sz="1600" kern="100" dirty="0">
                        <a:effectLst/>
                        <a:latin typeface="Arial" panose="020B0604020202020204" pitchFamily="34" charset="0"/>
                        <a:ea typeface="Aptos"/>
                        <a:cs typeface="Arial" panose="020B0604020202020204" pitchFamily="34" charset="0"/>
                      </a:endParaRPr>
                    </a:p>
                  </a:txBody>
                  <a:tcPr marL="121920" marR="121920" marT="91440" marB="91440" anchor="ctr"/>
                </a:tc>
                <a:extLst>
                  <a:ext uri="{0D108BD9-81ED-4DB2-BD59-A6C34878D82A}">
                    <a16:rowId xmlns:a16="http://schemas.microsoft.com/office/drawing/2014/main" val="1816617684"/>
                  </a:ext>
                </a:extLst>
              </a:tr>
            </a:tbl>
          </a:graphicData>
        </a:graphic>
      </p:graphicFrame>
      <p:sp>
        <p:nvSpPr>
          <p:cNvPr id="2" name="Rectangle 1">
            <a:extLst>
              <a:ext uri="{FF2B5EF4-FFF2-40B4-BE49-F238E27FC236}">
                <a16:creationId xmlns:a16="http://schemas.microsoft.com/office/drawing/2014/main" id="{5A3EC92F-7005-4EFC-96AA-EABCE648B2DF}"/>
              </a:ext>
            </a:extLst>
          </p:cNvPr>
          <p:cNvSpPr/>
          <p:nvPr/>
        </p:nvSpPr>
        <p:spPr>
          <a:xfrm>
            <a:off x="4583887" y="987607"/>
            <a:ext cx="3024226" cy="64935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tLang="en-US" dirty="0">
              <a:solidFill>
                <a:schemeClr val="bg1"/>
              </a:solidFill>
              <a:latin typeface="Arial" panose="020B0604020202020204" pitchFamily="34" charset="0"/>
              <a:ea typeface="Aptos"/>
              <a:cs typeface="Times New Roman" panose="02020603050405020304" pitchFamily="18" charset="0"/>
            </a:endParaRPr>
          </a:p>
          <a:p>
            <a:pPr algn="ctr"/>
            <a:r>
              <a:rPr lang="en-US" altLang="en-US" b="1" dirty="0">
                <a:solidFill>
                  <a:schemeClr val="tx1"/>
                </a:solidFill>
                <a:latin typeface="Arial" panose="020B0604020202020204" pitchFamily="34" charset="0"/>
                <a:ea typeface="Aptos"/>
                <a:cs typeface="Times New Roman" panose="02020603050405020304" pitchFamily="18" charset="0"/>
              </a:rPr>
              <a:t>Form 26 has 4 Parts:</a:t>
            </a:r>
            <a:endParaRPr lang="en-US" altLang="en-US" sz="2800" b="1" dirty="0">
              <a:solidFill>
                <a:schemeClr val="tx1"/>
              </a:solidFill>
              <a:latin typeface="Arial" panose="020B0604020202020204" pitchFamily="34" charset="0"/>
            </a:endParaRPr>
          </a:p>
          <a:p>
            <a:pPr algn="ctr"/>
            <a:endParaRPr lang="en-US" dirty="0"/>
          </a:p>
        </p:txBody>
      </p:sp>
      <p:sp>
        <p:nvSpPr>
          <p:cNvPr id="9" name="Footer Placeholder 2">
            <a:extLst>
              <a:ext uri="{FF2B5EF4-FFF2-40B4-BE49-F238E27FC236}">
                <a16:creationId xmlns:a16="http://schemas.microsoft.com/office/drawing/2014/main" id="{B3BB344F-0FBC-41B2-85C9-CCFC25CEEC2F}"/>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0" name="Picture 9" descr="http://www.icaivisakhapatnam.org/images/logo2.png">
            <a:extLst>
              <a:ext uri="{FF2B5EF4-FFF2-40B4-BE49-F238E27FC236}">
                <a16:creationId xmlns:a16="http://schemas.microsoft.com/office/drawing/2014/main" id="{4E08D642-3D6C-4714-9994-2DB03DECA45E}"/>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8700131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0B8A705-A2D1-477B-BB25-7B8871778868}"/>
              </a:ext>
            </a:extLst>
          </p:cNvPr>
          <p:cNvSpPr/>
          <p:nvPr/>
        </p:nvSpPr>
        <p:spPr>
          <a:xfrm>
            <a:off x="1450918" y="1001880"/>
            <a:ext cx="9290163" cy="396768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tLang="en-US" sz="2400" b="1" dirty="0">
              <a:solidFill>
                <a:schemeClr val="bg1"/>
              </a:solidFill>
              <a:latin typeface="Verdana" panose="020B0604030504040204" pitchFamily="34" charset="0"/>
              <a:ea typeface="Verdana" panose="020B0604030504040204" pitchFamily="34" charset="0"/>
              <a:cs typeface="Times New Roman" panose="02020603050405020304" pitchFamily="18" charset="0"/>
            </a:endParaRPr>
          </a:p>
          <a:p>
            <a:pPr algn="ctr"/>
            <a:r>
              <a:rPr lang="en-US" altLang="en-US" sz="3600" b="1" dirty="0">
                <a:solidFill>
                  <a:schemeClr val="tx1"/>
                </a:solidFill>
                <a:latin typeface="Verdana" panose="020B0604030504040204" pitchFamily="34" charset="0"/>
                <a:ea typeface="Verdana" panose="020B0604030504040204" pitchFamily="34" charset="0"/>
                <a:cs typeface="Times New Roman" panose="02020603050405020304" pitchFamily="18" charset="0"/>
              </a:rPr>
              <a:t>Key Reporting Equivalents</a:t>
            </a:r>
          </a:p>
          <a:p>
            <a:pPr algn="ctr"/>
            <a:r>
              <a:rPr lang="en-US" altLang="en-US" sz="3600" b="1" dirty="0">
                <a:solidFill>
                  <a:schemeClr val="tx1"/>
                </a:solidFill>
                <a:latin typeface="Verdana" panose="020B0604030504040204" pitchFamily="34" charset="0"/>
                <a:ea typeface="Verdana" panose="020B0604030504040204" pitchFamily="34" charset="0"/>
                <a:cs typeface="Times New Roman" panose="02020603050405020304" pitchFamily="18" charset="0"/>
              </a:rPr>
              <a:t> Form 3CD vs. Form 26</a:t>
            </a:r>
            <a:endParaRPr lang="en-US" altLang="en-US" sz="4800" dirty="0">
              <a:solidFill>
                <a:schemeClr val="tx1"/>
              </a:solidFill>
              <a:latin typeface="Verdana" panose="020B0604030504040204" pitchFamily="34" charset="0"/>
              <a:ea typeface="Verdana" panose="020B0604030504040204" pitchFamily="34" charset="0"/>
            </a:endParaRPr>
          </a:p>
          <a:p>
            <a:pPr algn="ctr"/>
            <a:endParaRPr lang="en-US" dirty="0"/>
          </a:p>
        </p:txBody>
      </p:sp>
      <p:sp>
        <p:nvSpPr>
          <p:cNvPr id="10" name="Footer Placeholder 2">
            <a:extLst>
              <a:ext uri="{FF2B5EF4-FFF2-40B4-BE49-F238E27FC236}">
                <a16:creationId xmlns:a16="http://schemas.microsoft.com/office/drawing/2014/main" id="{AC995FA5-E8BE-497F-A94F-8D2B5C851AE4}"/>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1" name="Picture 10" descr="http://www.icaivisakhapatnam.org/images/logo2.png">
            <a:extLst>
              <a:ext uri="{FF2B5EF4-FFF2-40B4-BE49-F238E27FC236}">
                <a16:creationId xmlns:a16="http://schemas.microsoft.com/office/drawing/2014/main" id="{EBB4F371-9F42-49B7-9237-3B1AE5CF8E7D}"/>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42443672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3CBF635-4285-4CCD-AD6A-54B840807C6E}"/>
              </a:ext>
            </a:extLst>
          </p:cNvPr>
          <p:cNvGraphicFramePr>
            <a:graphicFrameLocks noGrp="1"/>
          </p:cNvGraphicFramePr>
          <p:nvPr>
            <p:extLst>
              <p:ext uri="{D42A27DB-BD31-4B8C-83A1-F6EECF244321}">
                <p14:modId xmlns:p14="http://schemas.microsoft.com/office/powerpoint/2010/main" val="4046398532"/>
              </p:ext>
            </p:extLst>
          </p:nvPr>
        </p:nvGraphicFramePr>
        <p:xfrm>
          <a:off x="632462" y="567966"/>
          <a:ext cx="11108964" cy="5249736"/>
        </p:xfrm>
        <a:graphic>
          <a:graphicData uri="http://schemas.openxmlformats.org/drawingml/2006/table">
            <a:tbl>
              <a:tblPr firstRow="1" firstCol="1" bandRow="1">
                <a:tableStyleId>{B301B821-A1FF-4177-AEE7-76D212191A09}</a:tableStyleId>
              </a:tblPr>
              <a:tblGrid>
                <a:gridCol w="3833114">
                  <a:extLst>
                    <a:ext uri="{9D8B030D-6E8A-4147-A177-3AD203B41FA5}">
                      <a16:colId xmlns:a16="http://schemas.microsoft.com/office/drawing/2014/main" val="3991591135"/>
                    </a:ext>
                  </a:extLst>
                </a:gridCol>
                <a:gridCol w="3087481">
                  <a:extLst>
                    <a:ext uri="{9D8B030D-6E8A-4147-A177-3AD203B41FA5}">
                      <a16:colId xmlns:a16="http://schemas.microsoft.com/office/drawing/2014/main" val="4269287722"/>
                    </a:ext>
                  </a:extLst>
                </a:gridCol>
                <a:gridCol w="4188369">
                  <a:extLst>
                    <a:ext uri="{9D8B030D-6E8A-4147-A177-3AD203B41FA5}">
                      <a16:colId xmlns:a16="http://schemas.microsoft.com/office/drawing/2014/main" val="737918300"/>
                    </a:ext>
                  </a:extLst>
                </a:gridCol>
              </a:tblGrid>
              <a:tr h="697040">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Reporting Requirement / Particulars</a:t>
                      </a:r>
                      <a:endParaRPr lang="en-US" sz="1600" kern="100" dirty="0">
                        <a:effectLst/>
                        <a:latin typeface="Arial" panose="020B0604020202020204" pitchFamily="34" charset="0"/>
                        <a:ea typeface="Aptos"/>
                        <a:cs typeface="Arial" panose="020B0604020202020204" pitchFamily="34" charset="0"/>
                      </a:endParaRPr>
                    </a:p>
                  </a:txBody>
                  <a:tcPr marL="106383" marR="106383" marT="79787" marB="79787"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Form 3CD (Previous Format)</a:t>
                      </a:r>
                      <a:endParaRPr lang="en-US" sz="1600" kern="100" dirty="0">
                        <a:effectLst/>
                        <a:latin typeface="Arial" panose="020B0604020202020204" pitchFamily="34" charset="0"/>
                        <a:ea typeface="Aptos"/>
                        <a:cs typeface="Arial" panose="020B0604020202020204" pitchFamily="34" charset="0"/>
                      </a:endParaRPr>
                    </a:p>
                  </a:txBody>
                  <a:tcPr marL="106383" marR="106383" marT="79787" marB="79787"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Form 26 (Part A &amp; B)</a:t>
                      </a:r>
                      <a:endParaRPr lang="en-US" sz="1600" kern="100" dirty="0">
                        <a:effectLst/>
                        <a:latin typeface="Arial" panose="020B0604020202020204" pitchFamily="34" charset="0"/>
                        <a:ea typeface="Aptos"/>
                        <a:cs typeface="Arial" panose="020B0604020202020204" pitchFamily="34" charset="0"/>
                      </a:endParaRPr>
                    </a:p>
                  </a:txBody>
                  <a:tcPr marL="106383" marR="106383" marT="79787" marB="79787" anchor="ctr"/>
                </a:tc>
                <a:extLst>
                  <a:ext uri="{0D108BD9-81ED-4DB2-BD59-A6C34878D82A}">
                    <a16:rowId xmlns:a16="http://schemas.microsoft.com/office/drawing/2014/main" val="3359361788"/>
                  </a:ext>
                </a:extLst>
              </a:tr>
              <a:tr h="427907">
                <a:tc>
                  <a:txBody>
                    <a:bodyPr/>
                    <a:lstStyle/>
                    <a:p>
                      <a:pPr marL="0" marR="0">
                        <a:lnSpc>
                          <a:spcPct val="115000"/>
                        </a:lnSpc>
                        <a:spcBef>
                          <a:spcPts val="0"/>
                        </a:spcBef>
                        <a:spcAft>
                          <a:spcPts val="800"/>
                        </a:spcAft>
                      </a:pPr>
                      <a:r>
                        <a:rPr lang="en-US" sz="1600" kern="100">
                          <a:effectLst/>
                          <a:latin typeface="Arial" panose="020B0604020202020204" pitchFamily="34" charset="0"/>
                          <a:cs typeface="Arial" panose="020B0604020202020204" pitchFamily="34" charset="0"/>
                        </a:rPr>
                        <a:t>Identity &amp; Basic Details</a:t>
                      </a:r>
                      <a:endParaRPr lang="en-US" sz="1600" kern="100">
                        <a:effectLst/>
                        <a:latin typeface="Arial" panose="020B0604020202020204" pitchFamily="34" charset="0"/>
                        <a:ea typeface="Aptos"/>
                        <a:cs typeface="Arial" panose="020B0604020202020204" pitchFamily="34" charset="0"/>
                      </a:endParaRPr>
                    </a:p>
                  </a:txBody>
                  <a:tcPr marL="106383" marR="106383" marT="79787" marB="79787"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Clauses 1–8</a:t>
                      </a:r>
                      <a:endParaRPr lang="en-US" sz="1600" kern="100" dirty="0">
                        <a:effectLst/>
                        <a:latin typeface="Arial" panose="020B0604020202020204" pitchFamily="34" charset="0"/>
                        <a:ea typeface="Aptos"/>
                        <a:cs typeface="Arial" panose="020B0604020202020204" pitchFamily="34" charset="0"/>
                      </a:endParaRPr>
                    </a:p>
                  </a:txBody>
                  <a:tcPr marL="106383" marR="106383" marT="79787" marB="79787"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Clause 1-8 (Part A) </a:t>
                      </a:r>
                      <a:endParaRPr lang="en-US" sz="1600" kern="100" dirty="0">
                        <a:effectLst/>
                        <a:latin typeface="Arial" panose="020B0604020202020204" pitchFamily="34" charset="0"/>
                        <a:ea typeface="Aptos"/>
                        <a:cs typeface="Arial" panose="020B0604020202020204" pitchFamily="34" charset="0"/>
                      </a:endParaRPr>
                    </a:p>
                  </a:txBody>
                  <a:tcPr marL="106383" marR="106383" marT="79787" marB="79787" anchor="ctr"/>
                </a:tc>
                <a:extLst>
                  <a:ext uri="{0D108BD9-81ED-4DB2-BD59-A6C34878D82A}">
                    <a16:rowId xmlns:a16="http://schemas.microsoft.com/office/drawing/2014/main" val="4072842907"/>
                  </a:ext>
                </a:extLst>
              </a:tr>
              <a:tr h="427907">
                <a:tc>
                  <a:txBody>
                    <a:bodyPr/>
                    <a:lstStyle/>
                    <a:p>
                      <a:pPr marL="0" marR="0">
                        <a:lnSpc>
                          <a:spcPct val="115000"/>
                        </a:lnSpc>
                        <a:spcBef>
                          <a:spcPts val="0"/>
                        </a:spcBef>
                        <a:spcAft>
                          <a:spcPts val="800"/>
                        </a:spcAft>
                      </a:pPr>
                      <a:r>
                        <a:rPr lang="en-US" sz="1600" kern="100">
                          <a:effectLst/>
                          <a:latin typeface="Arial" panose="020B0604020202020204" pitchFamily="34" charset="0"/>
                          <a:cs typeface="Arial" panose="020B0604020202020204" pitchFamily="34" charset="0"/>
                        </a:rPr>
                        <a:t>Nature of Business</a:t>
                      </a:r>
                      <a:endParaRPr lang="en-US" sz="1600" kern="100">
                        <a:effectLst/>
                        <a:latin typeface="Arial" panose="020B0604020202020204" pitchFamily="34" charset="0"/>
                        <a:ea typeface="Aptos"/>
                        <a:cs typeface="Arial" panose="020B0604020202020204" pitchFamily="34" charset="0"/>
                      </a:endParaRPr>
                    </a:p>
                  </a:txBody>
                  <a:tcPr marL="106383" marR="106383" marT="79787" marB="79787" anchor="ctr"/>
                </a:tc>
                <a:tc>
                  <a:txBody>
                    <a:bodyPr/>
                    <a:lstStyle/>
                    <a:p>
                      <a:pPr marL="0" marR="0">
                        <a:lnSpc>
                          <a:spcPct val="115000"/>
                        </a:lnSpc>
                        <a:spcBef>
                          <a:spcPts val="0"/>
                        </a:spcBef>
                        <a:spcAft>
                          <a:spcPts val="800"/>
                        </a:spcAft>
                      </a:pPr>
                      <a:r>
                        <a:rPr lang="en-US" sz="1600" kern="100">
                          <a:effectLst/>
                          <a:latin typeface="Arial" panose="020B0604020202020204" pitchFamily="34" charset="0"/>
                          <a:cs typeface="Arial" panose="020B0604020202020204" pitchFamily="34" charset="0"/>
                        </a:rPr>
                        <a:t>Clause 10</a:t>
                      </a:r>
                      <a:endParaRPr lang="en-US" sz="1600" kern="100">
                        <a:effectLst/>
                        <a:latin typeface="Arial" panose="020B0604020202020204" pitchFamily="34" charset="0"/>
                        <a:ea typeface="Aptos"/>
                        <a:cs typeface="Arial" panose="020B0604020202020204" pitchFamily="34" charset="0"/>
                      </a:endParaRPr>
                    </a:p>
                  </a:txBody>
                  <a:tcPr marL="106383" marR="106383" marT="79787" marB="79787"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ea typeface="Aptos"/>
                          <a:cs typeface="Arial" panose="020B0604020202020204" pitchFamily="34" charset="0"/>
                        </a:rPr>
                        <a:t>Clause 12</a:t>
                      </a:r>
                    </a:p>
                  </a:txBody>
                  <a:tcPr marL="106383" marR="106383" marT="79787" marB="79787" anchor="ctr"/>
                </a:tc>
                <a:extLst>
                  <a:ext uri="{0D108BD9-81ED-4DB2-BD59-A6C34878D82A}">
                    <a16:rowId xmlns:a16="http://schemas.microsoft.com/office/drawing/2014/main" val="1064022370"/>
                  </a:ext>
                </a:extLst>
              </a:tr>
              <a:tr h="427907">
                <a:tc>
                  <a:txBody>
                    <a:bodyPr/>
                    <a:lstStyle/>
                    <a:p>
                      <a:pPr marL="0" marR="0">
                        <a:lnSpc>
                          <a:spcPct val="115000"/>
                        </a:lnSpc>
                        <a:spcBef>
                          <a:spcPts val="0"/>
                        </a:spcBef>
                        <a:spcAft>
                          <a:spcPts val="800"/>
                        </a:spcAft>
                      </a:pPr>
                      <a:r>
                        <a:rPr lang="en-US" sz="1600" kern="100">
                          <a:effectLst/>
                          <a:latin typeface="Arial" panose="020B0604020202020204" pitchFamily="34" charset="0"/>
                          <a:cs typeface="Arial" panose="020B0604020202020204" pitchFamily="34" charset="0"/>
                        </a:rPr>
                        <a:t>Books of Account</a:t>
                      </a:r>
                      <a:endParaRPr lang="en-US" sz="1600" kern="100">
                        <a:effectLst/>
                        <a:latin typeface="Arial" panose="020B0604020202020204" pitchFamily="34" charset="0"/>
                        <a:ea typeface="Aptos"/>
                        <a:cs typeface="Arial" panose="020B0604020202020204" pitchFamily="34" charset="0"/>
                      </a:endParaRPr>
                    </a:p>
                  </a:txBody>
                  <a:tcPr marL="106383" marR="106383" marT="79787" marB="79787" anchor="ctr"/>
                </a:tc>
                <a:tc>
                  <a:txBody>
                    <a:bodyPr/>
                    <a:lstStyle/>
                    <a:p>
                      <a:pPr marL="0" marR="0">
                        <a:lnSpc>
                          <a:spcPct val="115000"/>
                        </a:lnSpc>
                        <a:spcBef>
                          <a:spcPts val="0"/>
                        </a:spcBef>
                        <a:spcAft>
                          <a:spcPts val="800"/>
                        </a:spcAft>
                      </a:pPr>
                      <a:r>
                        <a:rPr lang="en-US" sz="1600" kern="100">
                          <a:effectLst/>
                          <a:latin typeface="Arial" panose="020B0604020202020204" pitchFamily="34" charset="0"/>
                          <a:cs typeface="Arial" panose="020B0604020202020204" pitchFamily="34" charset="0"/>
                        </a:rPr>
                        <a:t>Clause 11</a:t>
                      </a:r>
                      <a:endParaRPr lang="en-US" sz="1600" kern="100">
                        <a:effectLst/>
                        <a:latin typeface="Arial" panose="020B0604020202020204" pitchFamily="34" charset="0"/>
                        <a:ea typeface="Aptos"/>
                        <a:cs typeface="Arial" panose="020B0604020202020204" pitchFamily="34" charset="0"/>
                      </a:endParaRPr>
                    </a:p>
                  </a:txBody>
                  <a:tcPr marL="106383" marR="106383" marT="79787" marB="79787" anchor="ctr"/>
                </a:tc>
                <a:tc>
                  <a:txBody>
                    <a:bodyPr/>
                    <a:lstStyle/>
                    <a:p>
                      <a:pPr marL="0" marR="0">
                        <a:lnSpc>
                          <a:spcPct val="115000"/>
                        </a:lnSpc>
                        <a:spcBef>
                          <a:spcPts val="0"/>
                        </a:spcBef>
                        <a:spcAft>
                          <a:spcPts val="800"/>
                        </a:spcAft>
                      </a:pPr>
                      <a:r>
                        <a:rPr lang="en-US" sz="1600" kern="100">
                          <a:effectLst/>
                          <a:latin typeface="Arial" panose="020B0604020202020204" pitchFamily="34" charset="0"/>
                          <a:cs typeface="Arial" panose="020B0604020202020204" pitchFamily="34" charset="0"/>
                        </a:rPr>
                        <a:t>Clauses 13–14</a:t>
                      </a:r>
                      <a:endParaRPr lang="en-US" sz="1600" kern="100">
                        <a:effectLst/>
                        <a:latin typeface="Arial" panose="020B0604020202020204" pitchFamily="34" charset="0"/>
                        <a:ea typeface="Aptos"/>
                        <a:cs typeface="Arial" panose="020B0604020202020204" pitchFamily="34" charset="0"/>
                      </a:endParaRPr>
                    </a:p>
                  </a:txBody>
                  <a:tcPr marL="106383" marR="106383" marT="79787" marB="79787" anchor="ctr"/>
                </a:tc>
                <a:extLst>
                  <a:ext uri="{0D108BD9-81ED-4DB2-BD59-A6C34878D82A}">
                    <a16:rowId xmlns:a16="http://schemas.microsoft.com/office/drawing/2014/main" val="4168482017"/>
                  </a:ext>
                </a:extLst>
              </a:tr>
              <a:tr h="432400">
                <a:tc>
                  <a:txBody>
                    <a:bodyPr/>
                    <a:lstStyle/>
                    <a:p>
                      <a:pPr marL="0" marR="0">
                        <a:lnSpc>
                          <a:spcPct val="115000"/>
                        </a:lnSpc>
                        <a:spcBef>
                          <a:spcPts val="0"/>
                        </a:spcBef>
                        <a:spcAft>
                          <a:spcPts val="800"/>
                        </a:spcAft>
                      </a:pPr>
                      <a:r>
                        <a:rPr lang="en-US" sz="1600" kern="100">
                          <a:effectLst/>
                          <a:latin typeface="Arial" panose="020B0604020202020204" pitchFamily="34" charset="0"/>
                          <a:cs typeface="Arial" panose="020B0604020202020204" pitchFamily="34" charset="0"/>
                        </a:rPr>
                        <a:t>Method of Accounting &amp; Inventory</a:t>
                      </a:r>
                      <a:endParaRPr lang="en-US" sz="1600" kern="100">
                        <a:effectLst/>
                        <a:latin typeface="Arial" panose="020B0604020202020204" pitchFamily="34" charset="0"/>
                        <a:ea typeface="Aptos"/>
                        <a:cs typeface="Arial" panose="020B0604020202020204" pitchFamily="34" charset="0"/>
                      </a:endParaRPr>
                    </a:p>
                  </a:txBody>
                  <a:tcPr marL="106383" marR="106383" marT="79787" marB="79787"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Clause 13 -14</a:t>
                      </a:r>
                      <a:endParaRPr lang="en-US" sz="1600" kern="100" dirty="0">
                        <a:effectLst/>
                        <a:latin typeface="Arial" panose="020B0604020202020204" pitchFamily="34" charset="0"/>
                        <a:ea typeface="Aptos"/>
                        <a:cs typeface="Arial" panose="020B0604020202020204" pitchFamily="34" charset="0"/>
                      </a:endParaRPr>
                    </a:p>
                  </a:txBody>
                  <a:tcPr marL="106383" marR="106383" marT="79787" marB="79787" anchor="ctr"/>
                </a:tc>
                <a:tc>
                  <a:txBody>
                    <a:bodyPr/>
                    <a:lstStyle/>
                    <a:p>
                      <a:pPr marL="0" marR="0">
                        <a:lnSpc>
                          <a:spcPct val="115000"/>
                        </a:lnSpc>
                        <a:spcBef>
                          <a:spcPts val="0"/>
                        </a:spcBef>
                        <a:spcAft>
                          <a:spcPts val="800"/>
                        </a:spcAft>
                      </a:pPr>
                      <a:r>
                        <a:rPr lang="en-US" sz="1600" kern="100">
                          <a:effectLst/>
                          <a:latin typeface="Arial" panose="020B0604020202020204" pitchFamily="34" charset="0"/>
                          <a:cs typeface="Arial" panose="020B0604020202020204" pitchFamily="34" charset="0"/>
                        </a:rPr>
                        <a:t>Clauses 15–16</a:t>
                      </a:r>
                      <a:endParaRPr lang="en-US" sz="1600" kern="100">
                        <a:effectLst/>
                        <a:latin typeface="Arial" panose="020B0604020202020204" pitchFamily="34" charset="0"/>
                        <a:ea typeface="Aptos"/>
                        <a:cs typeface="Arial" panose="020B0604020202020204" pitchFamily="34" charset="0"/>
                      </a:endParaRPr>
                    </a:p>
                  </a:txBody>
                  <a:tcPr marL="106383" marR="106383" marT="79787" marB="79787" anchor="ctr"/>
                </a:tc>
                <a:extLst>
                  <a:ext uri="{0D108BD9-81ED-4DB2-BD59-A6C34878D82A}">
                    <a16:rowId xmlns:a16="http://schemas.microsoft.com/office/drawing/2014/main" val="3396477782"/>
                  </a:ext>
                </a:extLst>
              </a:tr>
              <a:tr h="427907">
                <a:tc>
                  <a:txBody>
                    <a:bodyPr/>
                    <a:lstStyle/>
                    <a:p>
                      <a:pPr marL="0" marR="0">
                        <a:lnSpc>
                          <a:spcPct val="115000"/>
                        </a:lnSpc>
                        <a:spcBef>
                          <a:spcPts val="0"/>
                        </a:spcBef>
                        <a:spcAft>
                          <a:spcPts val="800"/>
                        </a:spcAft>
                      </a:pPr>
                      <a:r>
                        <a:rPr lang="en-US" sz="1600" kern="100">
                          <a:effectLst/>
                          <a:latin typeface="Arial" panose="020B0604020202020204" pitchFamily="34" charset="0"/>
                          <a:cs typeface="Arial" panose="020B0604020202020204" pitchFamily="34" charset="0"/>
                        </a:rPr>
                        <a:t>Depreciation</a:t>
                      </a:r>
                      <a:endParaRPr lang="en-US" sz="1600" kern="100">
                        <a:effectLst/>
                        <a:latin typeface="Arial" panose="020B0604020202020204" pitchFamily="34" charset="0"/>
                        <a:ea typeface="Aptos"/>
                        <a:cs typeface="Arial" panose="020B0604020202020204" pitchFamily="34" charset="0"/>
                      </a:endParaRPr>
                    </a:p>
                  </a:txBody>
                  <a:tcPr marL="106383" marR="106383" marT="79787" marB="79787" anchor="ctr"/>
                </a:tc>
                <a:tc>
                  <a:txBody>
                    <a:bodyPr/>
                    <a:lstStyle/>
                    <a:p>
                      <a:pPr marL="0" marR="0">
                        <a:lnSpc>
                          <a:spcPct val="115000"/>
                        </a:lnSpc>
                        <a:spcBef>
                          <a:spcPts val="0"/>
                        </a:spcBef>
                        <a:spcAft>
                          <a:spcPts val="800"/>
                        </a:spcAft>
                      </a:pPr>
                      <a:r>
                        <a:rPr lang="en-US" sz="1600" kern="100">
                          <a:effectLst/>
                          <a:latin typeface="Arial" panose="020B0604020202020204" pitchFamily="34" charset="0"/>
                          <a:cs typeface="Arial" panose="020B0604020202020204" pitchFamily="34" charset="0"/>
                        </a:rPr>
                        <a:t>Clauses 18</a:t>
                      </a:r>
                      <a:endParaRPr lang="en-US" sz="1600" kern="100">
                        <a:effectLst/>
                        <a:latin typeface="Arial" panose="020B0604020202020204" pitchFamily="34" charset="0"/>
                        <a:ea typeface="Aptos"/>
                        <a:cs typeface="Arial" panose="020B0604020202020204" pitchFamily="34" charset="0"/>
                      </a:endParaRPr>
                    </a:p>
                  </a:txBody>
                  <a:tcPr marL="106383" marR="106383" marT="79787" marB="79787" anchor="ctr"/>
                </a:tc>
                <a:tc>
                  <a:txBody>
                    <a:bodyPr/>
                    <a:lstStyle/>
                    <a:p>
                      <a:pPr marL="0" marR="0">
                        <a:lnSpc>
                          <a:spcPct val="115000"/>
                        </a:lnSpc>
                        <a:spcBef>
                          <a:spcPts val="0"/>
                        </a:spcBef>
                        <a:spcAft>
                          <a:spcPts val="800"/>
                        </a:spcAft>
                      </a:pPr>
                      <a:r>
                        <a:rPr lang="en-US" sz="1600" kern="100">
                          <a:effectLst/>
                          <a:latin typeface="Arial" panose="020B0604020202020204" pitchFamily="34" charset="0"/>
                          <a:cs typeface="Arial" panose="020B0604020202020204" pitchFamily="34" charset="0"/>
                        </a:rPr>
                        <a:t>Clause 36 &amp; Detailed Schedules</a:t>
                      </a:r>
                      <a:endParaRPr lang="en-US" sz="1600" kern="100">
                        <a:effectLst/>
                        <a:latin typeface="Arial" panose="020B0604020202020204" pitchFamily="34" charset="0"/>
                        <a:ea typeface="Aptos"/>
                        <a:cs typeface="Arial" panose="020B0604020202020204" pitchFamily="34" charset="0"/>
                      </a:endParaRPr>
                    </a:p>
                  </a:txBody>
                  <a:tcPr marL="106383" marR="106383" marT="79787" marB="79787" anchor="ctr"/>
                </a:tc>
                <a:extLst>
                  <a:ext uri="{0D108BD9-81ED-4DB2-BD59-A6C34878D82A}">
                    <a16:rowId xmlns:a16="http://schemas.microsoft.com/office/drawing/2014/main" val="3085187207"/>
                  </a:ext>
                </a:extLst>
              </a:tr>
              <a:tr h="427907">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Disallowances</a:t>
                      </a:r>
                      <a:endParaRPr lang="en-US" sz="1600" kern="100" dirty="0">
                        <a:effectLst/>
                        <a:latin typeface="Arial" panose="020B0604020202020204" pitchFamily="34" charset="0"/>
                        <a:ea typeface="Aptos"/>
                        <a:cs typeface="Arial" panose="020B0604020202020204" pitchFamily="34" charset="0"/>
                      </a:endParaRPr>
                    </a:p>
                  </a:txBody>
                  <a:tcPr marL="106383" marR="106383" marT="79787" marB="79787" anchor="ctr"/>
                </a:tc>
                <a:tc>
                  <a:txBody>
                    <a:bodyPr/>
                    <a:lstStyle/>
                    <a:p>
                      <a:pPr marL="0" marR="0">
                        <a:lnSpc>
                          <a:spcPct val="115000"/>
                        </a:lnSpc>
                        <a:spcBef>
                          <a:spcPts val="0"/>
                        </a:spcBef>
                        <a:spcAft>
                          <a:spcPts val="800"/>
                        </a:spcAft>
                      </a:pPr>
                      <a:r>
                        <a:rPr lang="en-US" sz="1600" kern="100">
                          <a:effectLst/>
                          <a:latin typeface="Arial" panose="020B0604020202020204" pitchFamily="34" charset="0"/>
                          <a:cs typeface="Arial" panose="020B0604020202020204" pitchFamily="34" charset="0"/>
                        </a:rPr>
                        <a:t>Clause 26</a:t>
                      </a:r>
                      <a:endParaRPr lang="en-US" sz="1600" kern="100">
                        <a:effectLst/>
                        <a:latin typeface="Arial" panose="020B0604020202020204" pitchFamily="34" charset="0"/>
                        <a:ea typeface="Aptos"/>
                        <a:cs typeface="Arial" panose="020B0604020202020204" pitchFamily="34" charset="0"/>
                      </a:endParaRPr>
                    </a:p>
                  </a:txBody>
                  <a:tcPr marL="106383" marR="106383" marT="79787" marB="79787"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27 Series of Clauses</a:t>
                      </a:r>
                      <a:endParaRPr lang="en-US" sz="1600" kern="100" dirty="0">
                        <a:effectLst/>
                        <a:latin typeface="Arial" panose="020B0604020202020204" pitchFamily="34" charset="0"/>
                        <a:ea typeface="Aptos"/>
                        <a:cs typeface="Arial" panose="020B0604020202020204" pitchFamily="34" charset="0"/>
                      </a:endParaRPr>
                    </a:p>
                  </a:txBody>
                  <a:tcPr marL="106383" marR="106383" marT="79787" marB="79787" anchor="ctr"/>
                </a:tc>
                <a:extLst>
                  <a:ext uri="{0D108BD9-81ED-4DB2-BD59-A6C34878D82A}">
                    <a16:rowId xmlns:a16="http://schemas.microsoft.com/office/drawing/2014/main" val="3395457573"/>
                  </a:ext>
                </a:extLst>
              </a:tr>
              <a:tr h="427907">
                <a:tc>
                  <a:txBody>
                    <a:bodyPr/>
                    <a:lstStyle/>
                    <a:p>
                      <a:pPr marL="0" marR="0">
                        <a:lnSpc>
                          <a:spcPct val="115000"/>
                        </a:lnSpc>
                        <a:spcBef>
                          <a:spcPts val="0"/>
                        </a:spcBef>
                        <a:spcAft>
                          <a:spcPts val="800"/>
                        </a:spcAft>
                      </a:pPr>
                      <a:r>
                        <a:rPr lang="en-US" sz="1600" kern="100">
                          <a:effectLst/>
                          <a:latin typeface="Arial" panose="020B0604020202020204" pitchFamily="34" charset="0"/>
                          <a:cs typeface="Arial" panose="020B0604020202020204" pitchFamily="34" charset="0"/>
                        </a:rPr>
                        <a:t>MSME Interest</a:t>
                      </a:r>
                      <a:endParaRPr lang="en-US" sz="1600" kern="100">
                        <a:effectLst/>
                        <a:latin typeface="Arial" panose="020B0604020202020204" pitchFamily="34" charset="0"/>
                        <a:ea typeface="Aptos"/>
                        <a:cs typeface="Arial" panose="020B0604020202020204" pitchFamily="34" charset="0"/>
                      </a:endParaRPr>
                    </a:p>
                  </a:txBody>
                  <a:tcPr marL="106383" marR="106383" marT="79787" marB="79787" anchor="ctr"/>
                </a:tc>
                <a:tc>
                  <a:txBody>
                    <a:bodyPr/>
                    <a:lstStyle/>
                    <a:p>
                      <a:pPr marL="0" marR="0">
                        <a:lnSpc>
                          <a:spcPct val="115000"/>
                        </a:lnSpc>
                        <a:spcBef>
                          <a:spcPts val="0"/>
                        </a:spcBef>
                        <a:spcAft>
                          <a:spcPts val="800"/>
                        </a:spcAft>
                      </a:pPr>
                      <a:r>
                        <a:rPr lang="en-US" sz="1600" kern="100">
                          <a:effectLst/>
                          <a:latin typeface="Arial" panose="020B0604020202020204" pitchFamily="34" charset="0"/>
                          <a:cs typeface="Arial" panose="020B0604020202020204" pitchFamily="34" charset="0"/>
                        </a:rPr>
                        <a:t>Clause 22</a:t>
                      </a:r>
                      <a:endParaRPr lang="en-US" sz="1600" kern="100">
                        <a:effectLst/>
                        <a:latin typeface="Arial" panose="020B0604020202020204" pitchFamily="34" charset="0"/>
                        <a:ea typeface="Aptos"/>
                        <a:cs typeface="Arial" panose="020B0604020202020204" pitchFamily="34" charset="0"/>
                      </a:endParaRPr>
                    </a:p>
                  </a:txBody>
                  <a:tcPr marL="106383" marR="106383" marT="79787" marB="79787"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Clause 33</a:t>
                      </a:r>
                      <a:endParaRPr lang="en-US" sz="1600" kern="100" dirty="0">
                        <a:effectLst/>
                        <a:latin typeface="Arial" panose="020B0604020202020204" pitchFamily="34" charset="0"/>
                        <a:ea typeface="Aptos"/>
                        <a:cs typeface="Arial" panose="020B0604020202020204" pitchFamily="34" charset="0"/>
                      </a:endParaRPr>
                    </a:p>
                  </a:txBody>
                  <a:tcPr marL="106383" marR="106383" marT="79787" marB="79787" anchor="ctr"/>
                </a:tc>
                <a:extLst>
                  <a:ext uri="{0D108BD9-81ED-4DB2-BD59-A6C34878D82A}">
                    <a16:rowId xmlns:a16="http://schemas.microsoft.com/office/drawing/2014/main" val="642542864"/>
                  </a:ext>
                </a:extLst>
              </a:tr>
              <a:tr h="427907">
                <a:tc>
                  <a:txBody>
                    <a:bodyPr/>
                    <a:lstStyle/>
                    <a:p>
                      <a:pPr marL="0" marR="0">
                        <a:lnSpc>
                          <a:spcPct val="115000"/>
                        </a:lnSpc>
                        <a:spcBef>
                          <a:spcPts val="0"/>
                        </a:spcBef>
                        <a:spcAft>
                          <a:spcPts val="800"/>
                        </a:spcAft>
                      </a:pPr>
                      <a:r>
                        <a:rPr lang="en-US" sz="1600" kern="100">
                          <a:effectLst/>
                          <a:latin typeface="Arial" panose="020B0604020202020204" pitchFamily="34" charset="0"/>
                          <a:cs typeface="Arial" panose="020B0604020202020204" pitchFamily="34" charset="0"/>
                        </a:rPr>
                        <a:t>TDS/TCS Compliance</a:t>
                      </a:r>
                      <a:endParaRPr lang="en-US" sz="1600" kern="100">
                        <a:effectLst/>
                        <a:latin typeface="Arial" panose="020B0604020202020204" pitchFamily="34" charset="0"/>
                        <a:ea typeface="Aptos"/>
                        <a:cs typeface="Arial" panose="020B0604020202020204" pitchFamily="34" charset="0"/>
                      </a:endParaRPr>
                    </a:p>
                  </a:txBody>
                  <a:tcPr marL="106383" marR="106383" marT="79787" marB="79787" anchor="ctr"/>
                </a:tc>
                <a:tc>
                  <a:txBody>
                    <a:bodyPr/>
                    <a:lstStyle/>
                    <a:p>
                      <a:pPr marL="0" marR="0">
                        <a:lnSpc>
                          <a:spcPct val="115000"/>
                        </a:lnSpc>
                        <a:spcBef>
                          <a:spcPts val="0"/>
                        </a:spcBef>
                        <a:spcAft>
                          <a:spcPts val="800"/>
                        </a:spcAft>
                      </a:pPr>
                      <a:r>
                        <a:rPr lang="en-US" sz="1600" kern="100">
                          <a:effectLst/>
                          <a:latin typeface="Arial" panose="020B0604020202020204" pitchFamily="34" charset="0"/>
                          <a:cs typeface="Arial" panose="020B0604020202020204" pitchFamily="34" charset="0"/>
                        </a:rPr>
                        <a:t>Clause 34</a:t>
                      </a:r>
                      <a:endParaRPr lang="en-US" sz="1600" kern="100">
                        <a:effectLst/>
                        <a:latin typeface="Arial" panose="020B0604020202020204" pitchFamily="34" charset="0"/>
                        <a:ea typeface="Aptos"/>
                        <a:cs typeface="Arial" panose="020B0604020202020204" pitchFamily="34" charset="0"/>
                      </a:endParaRPr>
                    </a:p>
                  </a:txBody>
                  <a:tcPr marL="106383" marR="106383" marT="79787" marB="79787" anchor="ctr"/>
                </a:tc>
                <a:tc>
                  <a:txBody>
                    <a:bodyPr/>
                    <a:lstStyle/>
                    <a:p>
                      <a:pPr marL="0" marR="0">
                        <a:lnSpc>
                          <a:spcPct val="115000"/>
                        </a:lnSpc>
                        <a:spcBef>
                          <a:spcPts val="0"/>
                        </a:spcBef>
                        <a:spcAft>
                          <a:spcPts val="800"/>
                        </a:spcAft>
                      </a:pPr>
                      <a:r>
                        <a:rPr lang="en-US" sz="1600" kern="100">
                          <a:effectLst/>
                          <a:latin typeface="Arial" panose="020B0604020202020204" pitchFamily="34" charset="0"/>
                          <a:cs typeface="Arial" panose="020B0604020202020204" pitchFamily="34" charset="0"/>
                        </a:rPr>
                        <a:t>Clauses 49, 50, &amp; 51</a:t>
                      </a:r>
                      <a:endParaRPr lang="en-US" sz="1600" kern="100">
                        <a:effectLst/>
                        <a:latin typeface="Arial" panose="020B0604020202020204" pitchFamily="34" charset="0"/>
                        <a:ea typeface="Aptos"/>
                        <a:cs typeface="Arial" panose="020B0604020202020204" pitchFamily="34" charset="0"/>
                      </a:endParaRPr>
                    </a:p>
                  </a:txBody>
                  <a:tcPr marL="106383" marR="106383" marT="79787" marB="79787" anchor="ctr"/>
                </a:tc>
                <a:extLst>
                  <a:ext uri="{0D108BD9-81ED-4DB2-BD59-A6C34878D82A}">
                    <a16:rowId xmlns:a16="http://schemas.microsoft.com/office/drawing/2014/main" val="1896766251"/>
                  </a:ext>
                </a:extLst>
              </a:tr>
              <a:tr h="697040">
                <a:tc>
                  <a:txBody>
                    <a:bodyPr/>
                    <a:lstStyle/>
                    <a:p>
                      <a:pPr marL="0" marR="0">
                        <a:lnSpc>
                          <a:spcPct val="115000"/>
                        </a:lnSpc>
                        <a:spcBef>
                          <a:spcPts val="0"/>
                        </a:spcBef>
                        <a:spcAft>
                          <a:spcPts val="800"/>
                        </a:spcAft>
                      </a:pPr>
                      <a:r>
                        <a:rPr lang="en-US" sz="1600" kern="100">
                          <a:effectLst/>
                          <a:latin typeface="Arial" panose="020B0604020202020204" pitchFamily="34" charset="0"/>
                          <a:cs typeface="Arial" panose="020B0604020202020204" pitchFamily="34" charset="0"/>
                        </a:rPr>
                        <a:t>Loans and Deposits (Sec 269SS/T)</a:t>
                      </a:r>
                      <a:endParaRPr lang="en-US" sz="1600" kern="100">
                        <a:effectLst/>
                        <a:latin typeface="Arial" panose="020B0604020202020204" pitchFamily="34" charset="0"/>
                        <a:ea typeface="Aptos"/>
                        <a:cs typeface="Arial" panose="020B0604020202020204" pitchFamily="34" charset="0"/>
                      </a:endParaRPr>
                    </a:p>
                  </a:txBody>
                  <a:tcPr marL="106383" marR="106383" marT="79787" marB="79787" anchor="ctr"/>
                </a:tc>
                <a:tc>
                  <a:txBody>
                    <a:bodyPr/>
                    <a:lstStyle/>
                    <a:p>
                      <a:pPr marL="0" marR="0">
                        <a:lnSpc>
                          <a:spcPct val="115000"/>
                        </a:lnSpc>
                        <a:spcBef>
                          <a:spcPts val="0"/>
                        </a:spcBef>
                        <a:spcAft>
                          <a:spcPts val="800"/>
                        </a:spcAft>
                      </a:pPr>
                      <a:r>
                        <a:rPr lang="en-US" sz="1600" kern="100">
                          <a:effectLst/>
                          <a:latin typeface="Arial" panose="020B0604020202020204" pitchFamily="34" charset="0"/>
                          <a:cs typeface="Arial" panose="020B0604020202020204" pitchFamily="34" charset="0"/>
                        </a:rPr>
                        <a:t>Clauses 31, 31a, &amp; 31b</a:t>
                      </a:r>
                      <a:endParaRPr lang="en-US" sz="1600" kern="100">
                        <a:effectLst/>
                        <a:latin typeface="Arial" panose="020B0604020202020204" pitchFamily="34" charset="0"/>
                        <a:ea typeface="Aptos"/>
                        <a:cs typeface="Arial" panose="020B0604020202020204" pitchFamily="34" charset="0"/>
                      </a:endParaRPr>
                    </a:p>
                  </a:txBody>
                  <a:tcPr marL="106383" marR="106383" marT="79787" marB="79787" anchor="ctr"/>
                </a:tc>
                <a:tc>
                  <a:txBody>
                    <a:bodyPr/>
                    <a:lstStyle/>
                    <a:p>
                      <a:pPr marL="0" marR="0">
                        <a:lnSpc>
                          <a:spcPct val="115000"/>
                        </a:lnSpc>
                        <a:spcBef>
                          <a:spcPts val="0"/>
                        </a:spcBef>
                        <a:spcAft>
                          <a:spcPts val="800"/>
                        </a:spcAft>
                      </a:pPr>
                      <a:r>
                        <a:rPr lang="en-US" sz="1600" kern="100">
                          <a:effectLst/>
                          <a:latin typeface="Arial" panose="020B0604020202020204" pitchFamily="34" charset="0"/>
                          <a:cs typeface="Arial" panose="020B0604020202020204" pitchFamily="34" charset="0"/>
                        </a:rPr>
                        <a:t>Clause 45 (Consolidated)</a:t>
                      </a:r>
                      <a:endParaRPr lang="en-US" sz="1600" kern="100">
                        <a:effectLst/>
                        <a:latin typeface="Arial" panose="020B0604020202020204" pitchFamily="34" charset="0"/>
                        <a:ea typeface="Aptos"/>
                        <a:cs typeface="Arial" panose="020B0604020202020204" pitchFamily="34" charset="0"/>
                      </a:endParaRPr>
                    </a:p>
                  </a:txBody>
                  <a:tcPr marL="106383" marR="106383" marT="79787" marB="79787" anchor="ctr"/>
                </a:tc>
                <a:extLst>
                  <a:ext uri="{0D108BD9-81ED-4DB2-BD59-A6C34878D82A}">
                    <a16:rowId xmlns:a16="http://schemas.microsoft.com/office/drawing/2014/main" val="1137880800"/>
                  </a:ext>
                </a:extLst>
              </a:tr>
              <a:tr h="427907">
                <a:tc>
                  <a:txBody>
                    <a:bodyPr/>
                    <a:lstStyle/>
                    <a:p>
                      <a:pPr marL="0" marR="0">
                        <a:lnSpc>
                          <a:spcPct val="115000"/>
                        </a:lnSpc>
                        <a:spcBef>
                          <a:spcPts val="0"/>
                        </a:spcBef>
                        <a:spcAft>
                          <a:spcPts val="800"/>
                        </a:spcAft>
                      </a:pPr>
                      <a:r>
                        <a:rPr lang="en-US" sz="1600" kern="100">
                          <a:effectLst/>
                          <a:latin typeface="Arial" panose="020B0604020202020204" pitchFamily="34" charset="0"/>
                          <a:cs typeface="Arial" panose="020B0604020202020204" pitchFamily="34" charset="0"/>
                        </a:rPr>
                        <a:t>Payment made to Specified Persons</a:t>
                      </a:r>
                      <a:endParaRPr lang="en-US" sz="1600" kern="100">
                        <a:effectLst/>
                        <a:latin typeface="Arial" panose="020B0604020202020204" pitchFamily="34" charset="0"/>
                        <a:ea typeface="Aptos"/>
                        <a:cs typeface="Arial" panose="020B0604020202020204" pitchFamily="34" charset="0"/>
                      </a:endParaRPr>
                    </a:p>
                  </a:txBody>
                  <a:tcPr marL="106383" marR="106383" marT="79787" marB="79787"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Clause 23</a:t>
                      </a:r>
                      <a:endParaRPr lang="en-US" sz="1600" kern="100" dirty="0">
                        <a:effectLst/>
                        <a:latin typeface="Arial" panose="020B0604020202020204" pitchFamily="34" charset="0"/>
                        <a:ea typeface="Aptos"/>
                        <a:cs typeface="Arial" panose="020B0604020202020204" pitchFamily="34" charset="0"/>
                      </a:endParaRPr>
                    </a:p>
                  </a:txBody>
                  <a:tcPr marL="106383" marR="106383" marT="79787" marB="79787" anchor="ctr"/>
                </a:tc>
                <a:tc>
                  <a:txBody>
                    <a:bodyPr/>
                    <a:lstStyle/>
                    <a:p>
                      <a:pPr marL="0" marR="0">
                        <a:lnSpc>
                          <a:spcPct val="115000"/>
                        </a:lnSpc>
                        <a:spcBef>
                          <a:spcPts val="0"/>
                        </a:spcBef>
                        <a:spcAft>
                          <a:spcPts val="800"/>
                        </a:spcAft>
                      </a:pPr>
                      <a:r>
                        <a:rPr lang="en-US" sz="1600" kern="100" dirty="0">
                          <a:effectLst/>
                          <a:latin typeface="Arial" panose="020B0604020202020204" pitchFamily="34" charset="0"/>
                          <a:cs typeface="Arial" panose="020B0604020202020204" pitchFamily="34" charset="0"/>
                        </a:rPr>
                        <a:t>Clause 29 &amp; 30</a:t>
                      </a:r>
                      <a:endParaRPr lang="en-US" sz="1600" kern="100" dirty="0">
                        <a:effectLst/>
                        <a:latin typeface="Arial" panose="020B0604020202020204" pitchFamily="34" charset="0"/>
                        <a:ea typeface="Aptos"/>
                        <a:cs typeface="Arial" panose="020B0604020202020204" pitchFamily="34" charset="0"/>
                      </a:endParaRPr>
                    </a:p>
                  </a:txBody>
                  <a:tcPr marL="106383" marR="106383" marT="79787" marB="79787" anchor="ctr"/>
                </a:tc>
                <a:extLst>
                  <a:ext uri="{0D108BD9-81ED-4DB2-BD59-A6C34878D82A}">
                    <a16:rowId xmlns:a16="http://schemas.microsoft.com/office/drawing/2014/main" val="2425255764"/>
                  </a:ext>
                </a:extLst>
              </a:tr>
            </a:tbl>
          </a:graphicData>
        </a:graphic>
      </p:graphicFrame>
      <p:sp>
        <p:nvSpPr>
          <p:cNvPr id="10" name="Footer Placeholder 2">
            <a:extLst>
              <a:ext uri="{FF2B5EF4-FFF2-40B4-BE49-F238E27FC236}">
                <a16:creationId xmlns:a16="http://schemas.microsoft.com/office/drawing/2014/main" id="{AC995FA5-E8BE-497F-A94F-8D2B5C851AE4}"/>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1" name="Picture 10" descr="http://www.icaivisakhapatnam.org/images/logo2.png">
            <a:extLst>
              <a:ext uri="{FF2B5EF4-FFF2-40B4-BE49-F238E27FC236}">
                <a16:creationId xmlns:a16="http://schemas.microsoft.com/office/drawing/2014/main" id="{EBB4F371-9F42-49B7-9237-3B1AE5CF8E7D}"/>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13545141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B33E8C90-DFDE-4B0E-BA06-B38B8EF4B80C}"/>
              </a:ext>
            </a:extLst>
          </p:cNvPr>
          <p:cNvSpPr txBox="1">
            <a:spLocks/>
          </p:cNvSpPr>
          <p:nvPr/>
        </p:nvSpPr>
        <p:spPr>
          <a:xfrm>
            <a:off x="4176515" y="6432590"/>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0" name="Picture 9" descr="http://www.icaivisakhapatnam.org/images/logo2.png">
            <a:extLst>
              <a:ext uri="{FF2B5EF4-FFF2-40B4-BE49-F238E27FC236}">
                <a16:creationId xmlns:a16="http://schemas.microsoft.com/office/drawing/2014/main" id="{8F8EFAD2-4E89-4576-B659-3B6DCE286395}"/>
              </a:ext>
            </a:extLst>
          </p:cNvPr>
          <p:cNvPicPr/>
          <p:nvPr/>
        </p:nvPicPr>
        <p:blipFill>
          <a:blip r:embed="rId2"/>
          <a:srcRect l="85847"/>
          <a:stretch>
            <a:fillRect/>
          </a:stretch>
        </p:blipFill>
        <p:spPr bwMode="auto">
          <a:xfrm>
            <a:off x="4623076" y="6339784"/>
            <a:ext cx="638037" cy="483745"/>
          </a:xfrm>
          <a:prstGeom prst="rect">
            <a:avLst/>
          </a:prstGeom>
          <a:noFill/>
          <a:ln w="9525">
            <a:noFill/>
            <a:miter lim="800000"/>
            <a:headEnd/>
            <a:tailEnd/>
          </a:ln>
        </p:spPr>
      </p:pic>
      <p:sp>
        <p:nvSpPr>
          <p:cNvPr id="4" name="Rectangle: Rounded Corners 3">
            <a:extLst>
              <a:ext uri="{FF2B5EF4-FFF2-40B4-BE49-F238E27FC236}">
                <a16:creationId xmlns:a16="http://schemas.microsoft.com/office/drawing/2014/main" id="{BFA23F73-04CB-4E5C-B648-594A6B94BCC0}"/>
              </a:ext>
            </a:extLst>
          </p:cNvPr>
          <p:cNvSpPr/>
          <p:nvPr/>
        </p:nvSpPr>
        <p:spPr>
          <a:xfrm>
            <a:off x="589280" y="1467264"/>
            <a:ext cx="11155679" cy="392347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b="1" dirty="0">
                <a:latin typeface="Arial" panose="020B0604020202020204" pitchFamily="34" charset="0"/>
                <a:cs typeface="Arial" panose="020B0604020202020204" pitchFamily="34" charset="0"/>
              </a:rPr>
              <a:t>COMPONENTS OF PART B OF FORM 26</a:t>
            </a:r>
          </a:p>
        </p:txBody>
      </p:sp>
    </p:spTree>
    <p:extLst>
      <p:ext uri="{BB962C8B-B14F-4D97-AF65-F5344CB8AC3E}">
        <p14:creationId xmlns:p14="http://schemas.microsoft.com/office/powerpoint/2010/main" val="31927506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336A7BE-933D-44CB-97ED-3AFE67A2D90B}"/>
              </a:ext>
            </a:extLst>
          </p:cNvPr>
          <p:cNvGraphicFramePr>
            <a:graphicFrameLocks noGrp="1"/>
          </p:cNvGraphicFramePr>
          <p:nvPr>
            <p:extLst>
              <p:ext uri="{D42A27DB-BD31-4B8C-83A1-F6EECF244321}">
                <p14:modId xmlns:p14="http://schemas.microsoft.com/office/powerpoint/2010/main" val="2638448584"/>
              </p:ext>
            </p:extLst>
          </p:nvPr>
        </p:nvGraphicFramePr>
        <p:xfrm>
          <a:off x="1132466" y="647603"/>
          <a:ext cx="10145133" cy="5604503"/>
        </p:xfrm>
        <a:graphic>
          <a:graphicData uri="http://schemas.openxmlformats.org/drawingml/2006/table">
            <a:tbl>
              <a:tblPr firstRow="1" bandRow="1">
                <a:tableStyleId>{5C22544A-7EE6-4342-B048-85BDC9FD1C3A}</a:tableStyleId>
              </a:tblPr>
              <a:tblGrid>
                <a:gridCol w="5886471">
                  <a:extLst>
                    <a:ext uri="{9D8B030D-6E8A-4147-A177-3AD203B41FA5}">
                      <a16:colId xmlns:a16="http://schemas.microsoft.com/office/drawing/2014/main" val="2206061397"/>
                    </a:ext>
                  </a:extLst>
                </a:gridCol>
                <a:gridCol w="4258662">
                  <a:extLst>
                    <a:ext uri="{9D8B030D-6E8A-4147-A177-3AD203B41FA5}">
                      <a16:colId xmlns:a16="http://schemas.microsoft.com/office/drawing/2014/main" val="4093503552"/>
                    </a:ext>
                  </a:extLst>
                </a:gridCol>
              </a:tblGrid>
              <a:tr h="353303">
                <a:tc gridSpan="2">
                  <a:txBody>
                    <a:bodyPr/>
                    <a:lstStyle/>
                    <a:p>
                      <a:pPr algn="ctr"/>
                      <a:r>
                        <a:rPr lang="en-US" sz="1700" dirty="0">
                          <a:latin typeface="Arial" panose="020B0604020202020204" pitchFamily="34" charset="0"/>
                          <a:cs typeface="Arial" panose="020B0604020202020204" pitchFamily="34" charset="0"/>
                        </a:rPr>
                        <a:t>PART  B (Form 26) </a:t>
                      </a:r>
                    </a:p>
                  </a:txBody>
                  <a:tcPr/>
                </a:tc>
                <a:tc hMerge="1">
                  <a:txBody>
                    <a:bodyPr/>
                    <a:lstStyle/>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6132427"/>
                  </a:ext>
                </a:extLst>
              </a:tr>
              <a:tr h="353303">
                <a:tc>
                  <a:txBody>
                    <a:bodyPr/>
                    <a:lstStyle/>
                    <a:p>
                      <a:pPr algn="l"/>
                      <a:r>
                        <a:rPr lang="en-US" sz="1700" b="1" dirty="0">
                          <a:latin typeface="Arial" panose="020B0604020202020204" pitchFamily="34" charset="0"/>
                          <a:cs typeface="Arial" panose="020B0604020202020204" pitchFamily="34" charset="0"/>
                        </a:rPr>
                        <a:t>Part</a:t>
                      </a:r>
                    </a:p>
                  </a:txBody>
                  <a:tcPr/>
                </a:tc>
                <a:tc>
                  <a:txBody>
                    <a:bodyPr/>
                    <a:lstStyle/>
                    <a:p>
                      <a:pPr algn="l"/>
                      <a:r>
                        <a:rPr lang="en-US" sz="1700" b="1" dirty="0">
                          <a:latin typeface="Arial" panose="020B0604020202020204" pitchFamily="34" charset="0"/>
                          <a:cs typeface="Arial" panose="020B0604020202020204" pitchFamily="34" charset="0"/>
                        </a:rPr>
                        <a:t>Clauses Covered</a:t>
                      </a:r>
                    </a:p>
                  </a:txBody>
                  <a:tcPr/>
                </a:tc>
                <a:extLst>
                  <a:ext uri="{0D108BD9-81ED-4DB2-BD59-A6C34878D82A}">
                    <a16:rowId xmlns:a16="http://schemas.microsoft.com/office/drawing/2014/main" val="3615544896"/>
                  </a:ext>
                </a:extLst>
              </a:tr>
              <a:tr h="326126">
                <a:tc>
                  <a:txBody>
                    <a:bodyPr/>
                    <a:lstStyle/>
                    <a:p>
                      <a:r>
                        <a:rPr lang="en-US" sz="1700" b="1" dirty="0">
                          <a:latin typeface="Arial" panose="020B0604020202020204" pitchFamily="34" charset="0"/>
                          <a:cs typeface="Arial" panose="020B0604020202020204" pitchFamily="34" charset="0"/>
                        </a:rPr>
                        <a:t>A- General Information</a:t>
                      </a:r>
                    </a:p>
                  </a:txBody>
                  <a:tcPr/>
                </a:tc>
                <a:tc>
                  <a:txBody>
                    <a:bodyPr/>
                    <a:lstStyle/>
                    <a:p>
                      <a:r>
                        <a:rPr lang="en-US" sz="1700" dirty="0">
                          <a:latin typeface="Arial" panose="020B0604020202020204" pitchFamily="34" charset="0"/>
                          <a:cs typeface="Arial" panose="020B0604020202020204" pitchFamily="34" charset="0"/>
                        </a:rPr>
                        <a:t>Clause 9 to Clause 12</a:t>
                      </a:r>
                    </a:p>
                  </a:txBody>
                  <a:tcPr/>
                </a:tc>
                <a:extLst>
                  <a:ext uri="{0D108BD9-81ED-4DB2-BD59-A6C34878D82A}">
                    <a16:rowId xmlns:a16="http://schemas.microsoft.com/office/drawing/2014/main" val="2895031685"/>
                  </a:ext>
                </a:extLst>
              </a:tr>
              <a:tr h="570721">
                <a:tc>
                  <a:txBody>
                    <a:bodyPr/>
                    <a:lstStyle/>
                    <a:p>
                      <a:r>
                        <a:rPr lang="en-US" sz="1700" b="1" dirty="0">
                          <a:latin typeface="Arial" panose="020B0604020202020204" pitchFamily="34" charset="0"/>
                          <a:cs typeface="Arial" panose="020B0604020202020204" pitchFamily="34" charset="0"/>
                        </a:rPr>
                        <a:t>B- Particulars of books of account and method of accounting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latin typeface="Arial" panose="020B0604020202020204" pitchFamily="34" charset="0"/>
                          <a:cs typeface="Arial" panose="020B0604020202020204" pitchFamily="34" charset="0"/>
                        </a:rPr>
                        <a:t>Clause 13 to Clause 19</a:t>
                      </a:r>
                    </a:p>
                    <a:p>
                      <a:endParaRPr lang="en-US" sz="17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48341137"/>
                  </a:ext>
                </a:extLst>
              </a:tr>
              <a:tr h="570721">
                <a:tc>
                  <a:txBody>
                    <a:bodyPr/>
                    <a:lstStyle/>
                    <a:p>
                      <a:r>
                        <a:rPr lang="en-US" sz="1700" b="1" dirty="0">
                          <a:latin typeface="Arial" panose="020B0604020202020204" pitchFamily="34" charset="0"/>
                          <a:cs typeface="Arial" panose="020B0604020202020204" pitchFamily="34" charset="0"/>
                        </a:rPr>
                        <a:t>C - Particulars of receipt/income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latin typeface="Arial" panose="020B0604020202020204" pitchFamily="34" charset="0"/>
                          <a:cs typeface="Arial" panose="020B0604020202020204" pitchFamily="34" charset="0"/>
                        </a:rPr>
                        <a:t>Clause 20 to Clause 25</a:t>
                      </a:r>
                    </a:p>
                    <a:p>
                      <a:endParaRPr lang="en-US" sz="17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71416784"/>
                  </a:ext>
                </a:extLst>
              </a:tr>
              <a:tr h="570721">
                <a:tc>
                  <a:txBody>
                    <a:bodyPr/>
                    <a:lstStyle/>
                    <a:p>
                      <a:r>
                        <a:rPr lang="en-US" sz="1700" b="1" dirty="0">
                          <a:latin typeface="Arial" panose="020B0604020202020204" pitchFamily="34" charset="0"/>
                          <a:cs typeface="Arial" panose="020B0604020202020204" pitchFamily="34" charset="0"/>
                        </a:rPr>
                        <a:t>D - Particulars of expenses</a:t>
                      </a:r>
                      <a:br>
                        <a:rPr lang="en-US" sz="1700" b="1" dirty="0">
                          <a:latin typeface="Arial" panose="020B0604020202020204" pitchFamily="34" charset="0"/>
                          <a:cs typeface="Arial" panose="020B0604020202020204" pitchFamily="34" charset="0"/>
                        </a:rPr>
                      </a:br>
                      <a:endParaRPr lang="en-US" sz="1700" b="1"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latin typeface="Arial" panose="020B0604020202020204" pitchFamily="34" charset="0"/>
                          <a:cs typeface="Arial" panose="020B0604020202020204" pitchFamily="34" charset="0"/>
                        </a:rPr>
                        <a:t>Clause 26 to Clause 34</a:t>
                      </a:r>
                    </a:p>
                    <a:p>
                      <a:endParaRPr lang="en-US" sz="17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58917968"/>
                  </a:ext>
                </a:extLst>
              </a:tr>
              <a:tr h="326126">
                <a:tc>
                  <a:txBody>
                    <a:bodyPr/>
                    <a:lstStyle/>
                    <a:p>
                      <a:r>
                        <a:rPr lang="en-US" sz="1700" b="1" dirty="0">
                          <a:latin typeface="Arial" panose="020B0604020202020204" pitchFamily="34" charset="0"/>
                          <a:cs typeface="Arial" panose="020B0604020202020204" pitchFamily="34" charset="0"/>
                        </a:rPr>
                        <a:t>E- </a:t>
                      </a:r>
                      <a:r>
                        <a:rPr lang="en-US" sz="1700" b="1" i="0" u="none" strike="noStrike" kern="1200" baseline="0" dirty="0">
                          <a:solidFill>
                            <a:schemeClr val="dk1"/>
                          </a:solidFill>
                          <a:latin typeface="Arial" panose="020B0604020202020204" pitchFamily="34" charset="0"/>
                          <a:ea typeface="+mn-ea"/>
                          <a:cs typeface="Arial" panose="020B0604020202020204" pitchFamily="34" charset="0"/>
                        </a:rPr>
                        <a:t>Particulars of Prior Period</a:t>
                      </a:r>
                      <a:endParaRPr lang="en-US" sz="1700" b="1" dirty="0">
                        <a:latin typeface="Arial" panose="020B0604020202020204" pitchFamily="34" charset="0"/>
                        <a:cs typeface="Arial" panose="020B0604020202020204" pitchFamily="34" charset="0"/>
                      </a:endParaRPr>
                    </a:p>
                  </a:txBody>
                  <a:tcPr/>
                </a:tc>
                <a:tc>
                  <a:txBody>
                    <a:bodyPr/>
                    <a:lstStyle/>
                    <a:p>
                      <a:r>
                        <a:rPr lang="en-US" sz="1700" dirty="0">
                          <a:latin typeface="Arial" panose="020B0604020202020204" pitchFamily="34" charset="0"/>
                          <a:cs typeface="Arial" panose="020B0604020202020204" pitchFamily="34" charset="0"/>
                        </a:rPr>
                        <a:t>Clause 35</a:t>
                      </a:r>
                    </a:p>
                  </a:txBody>
                  <a:tcPr/>
                </a:tc>
                <a:extLst>
                  <a:ext uri="{0D108BD9-81ED-4DB2-BD59-A6C34878D82A}">
                    <a16:rowId xmlns:a16="http://schemas.microsoft.com/office/drawing/2014/main" val="807221125"/>
                  </a:ext>
                </a:extLst>
              </a:tr>
              <a:tr h="356377">
                <a:tc>
                  <a:txBody>
                    <a:bodyPr/>
                    <a:lstStyle/>
                    <a:p>
                      <a:r>
                        <a:rPr lang="en-US" sz="1700" b="1" dirty="0">
                          <a:latin typeface="Arial" panose="020B0604020202020204" pitchFamily="34" charset="0"/>
                          <a:cs typeface="Arial" panose="020B0604020202020204" pitchFamily="34" charset="0"/>
                        </a:rPr>
                        <a:t>F- </a:t>
                      </a:r>
                      <a:r>
                        <a:rPr lang="en-US" sz="1700" b="1" i="0" u="none" strike="noStrike" kern="1200" baseline="0" dirty="0">
                          <a:solidFill>
                            <a:schemeClr val="dk1"/>
                          </a:solidFill>
                          <a:latin typeface="Arial" panose="020B0604020202020204" pitchFamily="34" charset="0"/>
                          <a:ea typeface="+mn-ea"/>
                          <a:cs typeface="Arial" panose="020B0604020202020204" pitchFamily="34" charset="0"/>
                        </a:rPr>
                        <a:t>Particulars of Losses, Depreciation, and Deductions</a:t>
                      </a:r>
                      <a:endParaRPr lang="en-US" sz="1700" b="1" dirty="0">
                        <a:latin typeface="Arial" panose="020B0604020202020204" pitchFamily="34" charset="0"/>
                        <a:cs typeface="Arial" panose="020B0604020202020204" pitchFamily="34" charset="0"/>
                      </a:endParaRPr>
                    </a:p>
                  </a:txBody>
                  <a:tcPr/>
                </a:tc>
                <a:tc>
                  <a:txBody>
                    <a:bodyPr/>
                    <a:lstStyle/>
                    <a:p>
                      <a:r>
                        <a:rPr lang="en-US" sz="1700" dirty="0">
                          <a:latin typeface="Arial" panose="020B0604020202020204" pitchFamily="34" charset="0"/>
                          <a:cs typeface="Arial" panose="020B0604020202020204" pitchFamily="34" charset="0"/>
                        </a:rPr>
                        <a:t>Clause 36 to Clause 39</a:t>
                      </a:r>
                    </a:p>
                  </a:txBody>
                  <a:tcPr/>
                </a:tc>
                <a:extLst>
                  <a:ext uri="{0D108BD9-81ED-4DB2-BD59-A6C34878D82A}">
                    <a16:rowId xmlns:a16="http://schemas.microsoft.com/office/drawing/2014/main" val="1533159910"/>
                  </a:ext>
                </a:extLst>
              </a:tr>
              <a:tr h="326126">
                <a:tc>
                  <a:txBody>
                    <a:bodyPr/>
                    <a:lstStyle/>
                    <a:p>
                      <a:r>
                        <a:rPr lang="en-US" sz="1700" b="1" dirty="0">
                          <a:latin typeface="Arial" panose="020B0604020202020204" pitchFamily="34" charset="0"/>
                          <a:cs typeface="Arial" panose="020B0604020202020204" pitchFamily="34" charset="0"/>
                        </a:rPr>
                        <a:t>G- International Taxation</a:t>
                      </a:r>
                    </a:p>
                  </a:txBody>
                  <a:tcPr/>
                </a:tc>
                <a:tc>
                  <a:txBody>
                    <a:bodyPr/>
                    <a:lstStyle/>
                    <a:p>
                      <a:r>
                        <a:rPr lang="en-US" sz="1700" dirty="0">
                          <a:latin typeface="Arial" panose="020B0604020202020204" pitchFamily="34" charset="0"/>
                          <a:cs typeface="Arial" panose="020B0604020202020204" pitchFamily="34" charset="0"/>
                        </a:rPr>
                        <a:t>Clause 40 to Clause 43</a:t>
                      </a:r>
                    </a:p>
                  </a:txBody>
                  <a:tcPr/>
                </a:tc>
                <a:extLst>
                  <a:ext uri="{0D108BD9-81ED-4DB2-BD59-A6C34878D82A}">
                    <a16:rowId xmlns:a16="http://schemas.microsoft.com/office/drawing/2014/main" val="3825543388"/>
                  </a:ext>
                </a:extLst>
              </a:tr>
              <a:tr h="326126">
                <a:tc>
                  <a:txBody>
                    <a:bodyPr/>
                    <a:lstStyle/>
                    <a:p>
                      <a:r>
                        <a:rPr lang="en-US" sz="1700" b="1" dirty="0">
                          <a:latin typeface="Arial" panose="020B0604020202020204" pitchFamily="34" charset="0"/>
                          <a:cs typeface="Arial" panose="020B0604020202020204" pitchFamily="34" charset="0"/>
                        </a:rPr>
                        <a:t>H- </a:t>
                      </a:r>
                      <a:r>
                        <a:rPr lang="en-US" sz="1700" b="1" i="0" u="none" strike="noStrike" kern="1200" baseline="0" dirty="0">
                          <a:solidFill>
                            <a:schemeClr val="dk1"/>
                          </a:solidFill>
                          <a:latin typeface="Arial" panose="020B0604020202020204" pitchFamily="34" charset="0"/>
                          <a:ea typeface="+mn-ea"/>
                          <a:cs typeface="Arial" panose="020B0604020202020204" pitchFamily="34" charset="0"/>
                        </a:rPr>
                        <a:t>Other Key Parameters</a:t>
                      </a:r>
                      <a:endParaRPr lang="en-US" sz="1700" b="1" dirty="0">
                        <a:latin typeface="Arial" panose="020B0604020202020204" pitchFamily="34" charset="0"/>
                        <a:cs typeface="Arial" panose="020B0604020202020204" pitchFamily="34" charset="0"/>
                      </a:endParaRPr>
                    </a:p>
                  </a:txBody>
                  <a:tcPr/>
                </a:tc>
                <a:tc>
                  <a:txBody>
                    <a:bodyPr/>
                    <a:lstStyle/>
                    <a:p>
                      <a:r>
                        <a:rPr lang="en-US" sz="1700" dirty="0">
                          <a:latin typeface="Arial" panose="020B0604020202020204" pitchFamily="34" charset="0"/>
                          <a:cs typeface="Arial" panose="020B0604020202020204" pitchFamily="34" charset="0"/>
                        </a:rPr>
                        <a:t>Clause 44 to Clause 48 </a:t>
                      </a:r>
                    </a:p>
                  </a:txBody>
                  <a:tcPr/>
                </a:tc>
                <a:extLst>
                  <a:ext uri="{0D108BD9-81ED-4DB2-BD59-A6C34878D82A}">
                    <a16:rowId xmlns:a16="http://schemas.microsoft.com/office/drawing/2014/main" val="3974566814"/>
                  </a:ext>
                </a:extLst>
              </a:tr>
              <a:tr h="326126">
                <a:tc>
                  <a:txBody>
                    <a:bodyPr/>
                    <a:lstStyle/>
                    <a:p>
                      <a:r>
                        <a:rPr lang="en-US" sz="1700" b="1" dirty="0">
                          <a:latin typeface="Arial" panose="020B0604020202020204" pitchFamily="34" charset="0"/>
                          <a:cs typeface="Arial" panose="020B0604020202020204" pitchFamily="34" charset="0"/>
                        </a:rPr>
                        <a:t>I- Particulars of TDS/TCS</a:t>
                      </a:r>
                    </a:p>
                  </a:txBody>
                  <a:tcPr/>
                </a:tc>
                <a:tc>
                  <a:txBody>
                    <a:bodyPr/>
                    <a:lstStyle/>
                    <a:p>
                      <a:r>
                        <a:rPr lang="en-US" sz="1700" dirty="0">
                          <a:latin typeface="Arial" panose="020B0604020202020204" pitchFamily="34" charset="0"/>
                          <a:cs typeface="Arial" panose="020B0604020202020204" pitchFamily="34" charset="0"/>
                        </a:rPr>
                        <a:t>Clause 49 to Clause 51</a:t>
                      </a:r>
                    </a:p>
                  </a:txBody>
                  <a:tcPr/>
                </a:tc>
                <a:extLst>
                  <a:ext uri="{0D108BD9-81ED-4DB2-BD59-A6C34878D82A}">
                    <a16:rowId xmlns:a16="http://schemas.microsoft.com/office/drawing/2014/main" val="3294865490"/>
                  </a:ext>
                </a:extLst>
              </a:tr>
              <a:tr h="326126">
                <a:tc>
                  <a:txBody>
                    <a:bodyPr/>
                    <a:lstStyle/>
                    <a:p>
                      <a:r>
                        <a:rPr lang="en-US" sz="1700" b="1" i="0" u="none" strike="noStrike" kern="1200" baseline="0" dirty="0">
                          <a:solidFill>
                            <a:schemeClr val="dk1"/>
                          </a:solidFill>
                          <a:latin typeface="Arial" panose="020B0604020202020204" pitchFamily="34" charset="0"/>
                          <a:ea typeface="+mn-ea"/>
                          <a:cs typeface="Arial" panose="020B0604020202020204" pitchFamily="34" charset="0"/>
                        </a:rPr>
                        <a:t>J - Particulars of indirect taxation</a:t>
                      </a:r>
                      <a:endParaRPr lang="en-US" sz="1700" b="1" dirty="0">
                        <a:latin typeface="Arial" panose="020B0604020202020204" pitchFamily="34" charset="0"/>
                        <a:cs typeface="Arial" panose="020B0604020202020204" pitchFamily="34" charset="0"/>
                      </a:endParaRPr>
                    </a:p>
                  </a:txBody>
                  <a:tcPr/>
                </a:tc>
                <a:tc>
                  <a:txBody>
                    <a:bodyPr/>
                    <a:lstStyle/>
                    <a:p>
                      <a:r>
                        <a:rPr lang="en-US" sz="1700" dirty="0">
                          <a:latin typeface="Arial" panose="020B0604020202020204" pitchFamily="34" charset="0"/>
                          <a:cs typeface="Arial" panose="020B0604020202020204" pitchFamily="34" charset="0"/>
                        </a:rPr>
                        <a:t>Clause 52</a:t>
                      </a:r>
                    </a:p>
                  </a:txBody>
                  <a:tcPr/>
                </a:tc>
                <a:extLst>
                  <a:ext uri="{0D108BD9-81ED-4DB2-BD59-A6C34878D82A}">
                    <a16:rowId xmlns:a16="http://schemas.microsoft.com/office/drawing/2014/main" val="3889404252"/>
                  </a:ext>
                </a:extLst>
              </a:tr>
              <a:tr h="570721">
                <a:tc>
                  <a:txBody>
                    <a:bodyPr/>
                    <a:lstStyle/>
                    <a:p>
                      <a:r>
                        <a:rPr lang="en-US" sz="1700" b="1" i="0" u="none" strike="noStrike" kern="1200" baseline="0" dirty="0">
                          <a:solidFill>
                            <a:schemeClr val="dk1"/>
                          </a:solidFill>
                          <a:latin typeface="Arial" panose="020B0604020202020204" pitchFamily="34" charset="0"/>
                          <a:ea typeface="+mn-ea"/>
                          <a:cs typeface="Arial" panose="020B0604020202020204" pitchFamily="34" charset="0"/>
                        </a:rPr>
                        <a:t>K - Quantitative Details</a:t>
                      </a:r>
                      <a:endParaRPr lang="en-US" sz="1700" b="1"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latin typeface="Arial" panose="020B0604020202020204" pitchFamily="34" charset="0"/>
                          <a:cs typeface="Arial" panose="020B0604020202020204" pitchFamily="34" charset="0"/>
                        </a:rPr>
                        <a:t>Clause 53</a:t>
                      </a:r>
                    </a:p>
                    <a:p>
                      <a:endParaRPr lang="en-US" sz="17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22322597"/>
                  </a:ext>
                </a:extLst>
              </a:tr>
            </a:tbl>
          </a:graphicData>
        </a:graphic>
      </p:graphicFrame>
      <p:sp>
        <p:nvSpPr>
          <p:cNvPr id="7" name="Footer Placeholder 2">
            <a:extLst>
              <a:ext uri="{FF2B5EF4-FFF2-40B4-BE49-F238E27FC236}">
                <a16:creationId xmlns:a16="http://schemas.microsoft.com/office/drawing/2014/main" id="{95172B67-4C15-48B3-BCC6-DE1E811E6E88}"/>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8" name="Picture 7" descr="http://www.icaivisakhapatnam.org/images/logo2.png">
            <a:extLst>
              <a:ext uri="{FF2B5EF4-FFF2-40B4-BE49-F238E27FC236}">
                <a16:creationId xmlns:a16="http://schemas.microsoft.com/office/drawing/2014/main" id="{B1601A03-9EBD-497F-9821-38B01C416692}"/>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4955936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D2D8E-287F-974C-336F-879C3C3F7441}"/>
            </a:ext>
          </a:extLst>
        </p:cNvPr>
        <p:cNvGrpSpPr/>
        <p:nvPr/>
      </p:nvGrpSpPr>
      <p:grpSpPr>
        <a:xfrm>
          <a:off x="0" y="0"/>
          <a:ext cx="0" cy="0"/>
          <a:chOff x="0" y="0"/>
          <a:chExt cx="0" cy="0"/>
        </a:xfrm>
      </p:grpSpPr>
      <p:sp>
        <p:nvSpPr>
          <p:cNvPr id="9" name="Footer Placeholder 2">
            <a:extLst>
              <a:ext uri="{FF2B5EF4-FFF2-40B4-BE49-F238E27FC236}">
                <a16:creationId xmlns:a16="http://schemas.microsoft.com/office/drawing/2014/main" id="{8A9FB6F1-B98A-EEE0-2E9C-2BAD0DD3EA5C}"/>
              </a:ext>
            </a:extLst>
          </p:cNvPr>
          <p:cNvSpPr txBox="1">
            <a:spLocks/>
          </p:cNvSpPr>
          <p:nvPr/>
        </p:nvSpPr>
        <p:spPr>
          <a:xfrm>
            <a:off x="4176515" y="6432590"/>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0" name="Picture 9" descr="http://www.icaivisakhapatnam.org/images/logo2.png">
            <a:extLst>
              <a:ext uri="{FF2B5EF4-FFF2-40B4-BE49-F238E27FC236}">
                <a16:creationId xmlns:a16="http://schemas.microsoft.com/office/drawing/2014/main" id="{212D2471-9EF8-F750-4676-D40E1D95FC30}"/>
              </a:ext>
            </a:extLst>
          </p:cNvPr>
          <p:cNvPicPr/>
          <p:nvPr/>
        </p:nvPicPr>
        <p:blipFill>
          <a:blip r:embed="rId2"/>
          <a:srcRect l="85847"/>
          <a:stretch>
            <a:fillRect/>
          </a:stretch>
        </p:blipFill>
        <p:spPr bwMode="auto">
          <a:xfrm>
            <a:off x="4623076" y="6339784"/>
            <a:ext cx="638037" cy="483745"/>
          </a:xfrm>
          <a:prstGeom prst="rect">
            <a:avLst/>
          </a:prstGeom>
          <a:noFill/>
          <a:ln w="9525">
            <a:noFill/>
            <a:miter lim="800000"/>
            <a:headEnd/>
            <a:tailEnd/>
          </a:ln>
        </p:spPr>
      </p:pic>
      <p:sp>
        <p:nvSpPr>
          <p:cNvPr id="4" name="Rectangle: Rounded Corners 3">
            <a:extLst>
              <a:ext uri="{FF2B5EF4-FFF2-40B4-BE49-F238E27FC236}">
                <a16:creationId xmlns:a16="http://schemas.microsoft.com/office/drawing/2014/main" id="{A5F6277B-51BF-0EBC-EE67-A2D6129B163D}"/>
              </a:ext>
            </a:extLst>
          </p:cNvPr>
          <p:cNvSpPr/>
          <p:nvPr/>
        </p:nvSpPr>
        <p:spPr>
          <a:xfrm>
            <a:off x="1422401" y="1467264"/>
            <a:ext cx="9072880" cy="392347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b="1" dirty="0">
                <a:latin typeface="Arial" panose="020B0604020202020204" pitchFamily="34" charset="0"/>
                <a:cs typeface="Arial" panose="020B0604020202020204" pitchFamily="34" charset="0"/>
              </a:rPr>
              <a:t>KEY CHANGES AND COMPARISONS BETWEEN CLAUSES OF </a:t>
            </a:r>
          </a:p>
          <a:p>
            <a:pPr algn="ctr"/>
            <a:r>
              <a:rPr lang="en-US" sz="3600" b="1" dirty="0">
                <a:latin typeface="Arial" panose="020B0604020202020204" pitchFamily="34" charset="0"/>
                <a:cs typeface="Arial" panose="020B0604020202020204" pitchFamily="34" charset="0"/>
              </a:rPr>
              <a:t>FORM 3CD VS FORM 26 – PART B</a:t>
            </a:r>
          </a:p>
        </p:txBody>
      </p:sp>
    </p:spTree>
    <p:extLst>
      <p:ext uri="{BB962C8B-B14F-4D97-AF65-F5344CB8AC3E}">
        <p14:creationId xmlns:p14="http://schemas.microsoft.com/office/powerpoint/2010/main" val="27510392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49921439-DEFA-4B64-8F18-6DC656CFF3FA}"/>
              </a:ext>
            </a:extLst>
          </p:cNvPr>
          <p:cNvSpPr/>
          <p:nvPr/>
        </p:nvSpPr>
        <p:spPr>
          <a:xfrm>
            <a:off x="3531704" y="279235"/>
            <a:ext cx="4784035" cy="14568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a:latin typeface="Arial" panose="020B0604020202020204" pitchFamily="34" charset="0"/>
                <a:cs typeface="Arial" panose="020B0604020202020204" pitchFamily="34" charset="0"/>
              </a:rPr>
              <a:t>Form 3CD – PART A</a:t>
            </a:r>
          </a:p>
        </p:txBody>
      </p:sp>
      <p:pic>
        <p:nvPicPr>
          <p:cNvPr id="6146" name="Picture 1">
            <a:extLst>
              <a:ext uri="{FF2B5EF4-FFF2-40B4-BE49-F238E27FC236}">
                <a16:creationId xmlns:a16="http://schemas.microsoft.com/office/drawing/2014/main" id="{BAC33D89-D87E-49AE-BCFF-09AEAB3647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7658" y="2150028"/>
            <a:ext cx="9828460" cy="362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2">
            <a:extLst>
              <a:ext uri="{FF2B5EF4-FFF2-40B4-BE49-F238E27FC236}">
                <a16:creationId xmlns:a16="http://schemas.microsoft.com/office/drawing/2014/main" id="{0D86CBFA-76A1-42E1-8CCA-03FFADC4B5C3}"/>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7" name="Picture 6" descr="http://www.icaivisakhapatnam.org/images/logo2.png">
            <a:extLst>
              <a:ext uri="{FF2B5EF4-FFF2-40B4-BE49-F238E27FC236}">
                <a16:creationId xmlns:a16="http://schemas.microsoft.com/office/drawing/2014/main" id="{BBEC868E-5E5A-410B-8DA2-ACA7EB49BA12}"/>
              </a:ext>
            </a:extLst>
          </p:cNvPr>
          <p:cNvPicPr/>
          <p:nvPr/>
        </p:nvPicPr>
        <p:blipFill>
          <a:blip r:embed="rId3"/>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42269962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6"/>
                                        </p:tgtEl>
                                        <p:attrNameLst>
                                          <p:attrName>style.visibility</p:attrName>
                                        </p:attrNameLst>
                                      </p:cBhvr>
                                      <p:to>
                                        <p:strVal val="visible"/>
                                      </p:to>
                                    </p:set>
                                    <p:animEffect transition="in" filter="fade">
                                      <p:cBhvr>
                                        <p:cTn id="14" dur="1000"/>
                                        <p:tgtEl>
                                          <p:spTgt spid="6146"/>
                                        </p:tgtEl>
                                      </p:cBhvr>
                                    </p:animEffect>
                                    <p:anim calcmode="lin" valueType="num">
                                      <p:cBhvr>
                                        <p:cTn id="15" dur="1000" fill="hold"/>
                                        <p:tgtEl>
                                          <p:spTgt spid="6146"/>
                                        </p:tgtEl>
                                        <p:attrNameLst>
                                          <p:attrName>ppt_x</p:attrName>
                                        </p:attrNameLst>
                                      </p:cBhvr>
                                      <p:tavLst>
                                        <p:tav tm="0">
                                          <p:val>
                                            <p:strVal val="#ppt_x"/>
                                          </p:val>
                                        </p:tav>
                                        <p:tav tm="100000">
                                          <p:val>
                                            <p:strVal val="#ppt_x"/>
                                          </p:val>
                                        </p:tav>
                                      </p:tavLst>
                                    </p:anim>
                                    <p:anim calcmode="lin" valueType="num">
                                      <p:cBhvr>
                                        <p:cTn id="16"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a:extLst>
              <a:ext uri="{FF2B5EF4-FFF2-40B4-BE49-F238E27FC236}">
                <a16:creationId xmlns:a16="http://schemas.microsoft.com/office/drawing/2014/main" id="{7F5B66C3-71F1-49AF-A950-AF22BAD4D4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757" y="1828882"/>
            <a:ext cx="10466485" cy="3510237"/>
          </a:xfrm>
          <a:prstGeom prst="rect">
            <a:avLst/>
          </a:prstGeom>
          <a:solidFill>
            <a:schemeClr val="accent1"/>
          </a:solidFill>
          <a:ln>
            <a:noFill/>
          </a:ln>
        </p:spPr>
      </p:pic>
      <p:sp>
        <p:nvSpPr>
          <p:cNvPr id="5" name="Oval 4">
            <a:extLst>
              <a:ext uri="{FF2B5EF4-FFF2-40B4-BE49-F238E27FC236}">
                <a16:creationId xmlns:a16="http://schemas.microsoft.com/office/drawing/2014/main" id="{3C62A34A-FE68-468F-854C-96D14A7AFC3A}"/>
              </a:ext>
            </a:extLst>
          </p:cNvPr>
          <p:cNvSpPr/>
          <p:nvPr/>
        </p:nvSpPr>
        <p:spPr>
          <a:xfrm>
            <a:off x="3531704" y="279235"/>
            <a:ext cx="4784035" cy="14568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a:latin typeface="Arial" panose="020B0604020202020204" pitchFamily="34" charset="0"/>
                <a:cs typeface="Arial" panose="020B0604020202020204" pitchFamily="34" charset="0"/>
              </a:rPr>
              <a:t>Form 26 – PART A</a:t>
            </a:r>
          </a:p>
        </p:txBody>
      </p:sp>
      <p:sp>
        <p:nvSpPr>
          <p:cNvPr id="6" name="Footer Placeholder 2">
            <a:extLst>
              <a:ext uri="{FF2B5EF4-FFF2-40B4-BE49-F238E27FC236}">
                <a16:creationId xmlns:a16="http://schemas.microsoft.com/office/drawing/2014/main" id="{1983B39C-E666-443D-A0D2-BD654EDAEA4F}"/>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7" name="Picture 6" descr="http://www.icaivisakhapatnam.org/images/logo2.png">
            <a:extLst>
              <a:ext uri="{FF2B5EF4-FFF2-40B4-BE49-F238E27FC236}">
                <a16:creationId xmlns:a16="http://schemas.microsoft.com/office/drawing/2014/main" id="{4456AE82-F242-4D15-8F33-D5CA0879381D}"/>
              </a:ext>
            </a:extLst>
          </p:cNvPr>
          <p:cNvPicPr/>
          <p:nvPr/>
        </p:nvPicPr>
        <p:blipFill>
          <a:blip r:embed="rId3"/>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25011291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fade">
                                      <p:cBhvr>
                                        <p:cTn id="14" dur="1000"/>
                                        <p:tgtEl>
                                          <p:spTgt spid="5122"/>
                                        </p:tgtEl>
                                      </p:cBhvr>
                                    </p:animEffect>
                                    <p:anim calcmode="lin" valueType="num">
                                      <p:cBhvr>
                                        <p:cTn id="15" dur="1000" fill="hold"/>
                                        <p:tgtEl>
                                          <p:spTgt spid="5122"/>
                                        </p:tgtEl>
                                        <p:attrNameLst>
                                          <p:attrName>ppt_x</p:attrName>
                                        </p:attrNameLst>
                                      </p:cBhvr>
                                      <p:tavLst>
                                        <p:tav tm="0">
                                          <p:val>
                                            <p:strVal val="#ppt_x"/>
                                          </p:val>
                                        </p:tav>
                                        <p:tav tm="100000">
                                          <p:val>
                                            <p:strVal val="#ppt_x"/>
                                          </p:val>
                                        </p:tav>
                                      </p:tavLst>
                                    </p:anim>
                                    <p:anim calcmode="lin" valueType="num">
                                      <p:cBhvr>
                                        <p:cTn id="16"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a:extLst>
              <a:ext uri="{FF2B5EF4-FFF2-40B4-BE49-F238E27FC236}">
                <a16:creationId xmlns:a16="http://schemas.microsoft.com/office/drawing/2014/main" id="{E65E8432-075B-4DC0-8339-FE9F50FB8D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2" b="84391"/>
          <a:stretch/>
        </p:blipFill>
        <p:spPr bwMode="auto">
          <a:xfrm>
            <a:off x="819025" y="1749847"/>
            <a:ext cx="10553949" cy="102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1">
            <a:extLst>
              <a:ext uri="{FF2B5EF4-FFF2-40B4-BE49-F238E27FC236}">
                <a16:creationId xmlns:a16="http://schemas.microsoft.com/office/drawing/2014/main" id="{3685C66F-A191-4FF7-BC6C-A60EE2DC0A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944" r="861"/>
          <a:stretch/>
        </p:blipFill>
        <p:spPr bwMode="auto">
          <a:xfrm>
            <a:off x="805687" y="2416190"/>
            <a:ext cx="10567287" cy="332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2">
            <a:extLst>
              <a:ext uri="{FF2B5EF4-FFF2-40B4-BE49-F238E27FC236}">
                <a16:creationId xmlns:a16="http://schemas.microsoft.com/office/drawing/2014/main" id="{02EE5306-95B5-4998-A09F-8608F4091A1C}"/>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7" name="Picture 6" descr="http://www.icaivisakhapatnam.org/images/logo2.png">
            <a:extLst>
              <a:ext uri="{FF2B5EF4-FFF2-40B4-BE49-F238E27FC236}">
                <a16:creationId xmlns:a16="http://schemas.microsoft.com/office/drawing/2014/main" id="{9FDC27FB-7432-41F7-A5CF-DDC712A6B386}"/>
              </a:ext>
            </a:extLst>
          </p:cNvPr>
          <p:cNvPicPr/>
          <p:nvPr/>
        </p:nvPicPr>
        <p:blipFill>
          <a:blip r:embed="rId3"/>
          <a:srcRect l="85847"/>
          <a:stretch>
            <a:fillRect/>
          </a:stretch>
        </p:blipFill>
        <p:spPr bwMode="auto">
          <a:xfrm>
            <a:off x="4623076" y="6326532"/>
            <a:ext cx="638037" cy="483745"/>
          </a:xfrm>
          <a:prstGeom prst="rect">
            <a:avLst/>
          </a:prstGeom>
          <a:noFill/>
          <a:ln w="9525">
            <a:noFill/>
            <a:miter lim="800000"/>
            <a:headEnd/>
            <a:tailEnd/>
          </a:ln>
        </p:spPr>
      </p:pic>
      <p:sp>
        <p:nvSpPr>
          <p:cNvPr id="2" name="Oval 1">
            <a:extLst>
              <a:ext uri="{FF2B5EF4-FFF2-40B4-BE49-F238E27FC236}">
                <a16:creationId xmlns:a16="http://schemas.microsoft.com/office/drawing/2014/main" id="{310FF37D-E20D-E863-0705-8BFBFC22A978}"/>
              </a:ext>
            </a:extLst>
          </p:cNvPr>
          <p:cNvSpPr/>
          <p:nvPr/>
        </p:nvSpPr>
        <p:spPr>
          <a:xfrm>
            <a:off x="3531704" y="279235"/>
            <a:ext cx="4784035" cy="136668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a:latin typeface="Arial" panose="020B0604020202020204" pitchFamily="34" charset="0"/>
                <a:cs typeface="Arial" panose="020B0604020202020204" pitchFamily="34" charset="0"/>
              </a:rPr>
              <a:t>Form 26 – PART B</a:t>
            </a:r>
          </a:p>
          <a:p>
            <a:pPr algn="ctr"/>
            <a:r>
              <a:rPr lang="en-US" sz="2000" b="1" dirty="0">
                <a:latin typeface="Arial" panose="020B0604020202020204" pitchFamily="34" charset="0"/>
                <a:cs typeface="Arial" panose="020B0604020202020204" pitchFamily="34" charset="0"/>
              </a:rPr>
              <a:t>(Clause 12)</a:t>
            </a:r>
          </a:p>
          <a:p>
            <a:pPr algn="ctr"/>
            <a:r>
              <a:rPr lang="en-US" sz="2000" b="1">
                <a:latin typeface="Arial" panose="020B0604020202020204" pitchFamily="34" charset="0"/>
                <a:cs typeface="Arial" panose="020B0604020202020204" pitchFamily="34" charset="0"/>
              </a:rPr>
              <a:t>Clause 37 of Form 3CD</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30624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170"/>
                                        </p:tgtEl>
                                        <p:attrNameLst>
                                          <p:attrName>style.visibility</p:attrName>
                                        </p:attrNameLst>
                                      </p:cBhvr>
                                      <p:to>
                                        <p:strVal val="visible"/>
                                      </p:to>
                                    </p:set>
                                    <p:animEffect transition="in" filter="fade">
                                      <p:cBhvr>
                                        <p:cTn id="14" dur="1000"/>
                                        <p:tgtEl>
                                          <p:spTgt spid="7170"/>
                                        </p:tgtEl>
                                      </p:cBhvr>
                                    </p:animEffect>
                                    <p:anim calcmode="lin" valueType="num">
                                      <p:cBhvr>
                                        <p:cTn id="15" dur="1000" fill="hold"/>
                                        <p:tgtEl>
                                          <p:spTgt spid="7170"/>
                                        </p:tgtEl>
                                        <p:attrNameLst>
                                          <p:attrName>ppt_x</p:attrName>
                                        </p:attrNameLst>
                                      </p:cBhvr>
                                      <p:tavLst>
                                        <p:tav tm="0">
                                          <p:val>
                                            <p:strVal val="#ppt_x"/>
                                          </p:val>
                                        </p:tav>
                                        <p:tav tm="100000">
                                          <p:val>
                                            <p:strVal val="#ppt_x"/>
                                          </p:val>
                                        </p:tav>
                                      </p:tavLst>
                                    </p:anim>
                                    <p:anim calcmode="lin" valueType="num">
                                      <p:cBhvr>
                                        <p:cTn id="16" dur="1000" fill="hold"/>
                                        <p:tgtEl>
                                          <p:spTgt spid="717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171"/>
                                        </p:tgtEl>
                                        <p:attrNameLst>
                                          <p:attrName>style.visibility</p:attrName>
                                        </p:attrNameLst>
                                      </p:cBhvr>
                                      <p:to>
                                        <p:strVal val="visible"/>
                                      </p:to>
                                    </p:set>
                                    <p:animEffect transition="in" filter="fade">
                                      <p:cBhvr>
                                        <p:cTn id="19" dur="1000"/>
                                        <p:tgtEl>
                                          <p:spTgt spid="7171"/>
                                        </p:tgtEl>
                                      </p:cBhvr>
                                    </p:animEffect>
                                    <p:anim calcmode="lin" valueType="num">
                                      <p:cBhvr>
                                        <p:cTn id="20" dur="1000" fill="hold"/>
                                        <p:tgtEl>
                                          <p:spTgt spid="7171"/>
                                        </p:tgtEl>
                                        <p:attrNameLst>
                                          <p:attrName>ppt_x</p:attrName>
                                        </p:attrNameLst>
                                      </p:cBhvr>
                                      <p:tavLst>
                                        <p:tav tm="0">
                                          <p:val>
                                            <p:strVal val="#ppt_x"/>
                                          </p:val>
                                        </p:tav>
                                        <p:tav tm="100000">
                                          <p:val>
                                            <p:strVal val="#ppt_x"/>
                                          </p:val>
                                        </p:tav>
                                      </p:tavLst>
                                    </p:anim>
                                    <p:anim calcmode="lin" valueType="num">
                                      <p:cBhvr>
                                        <p:cTn id="21" dur="1000" fill="hold"/>
                                        <p:tgtEl>
                                          <p:spTgt spid="71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a:extLst>
              <a:ext uri="{FF2B5EF4-FFF2-40B4-BE49-F238E27FC236}">
                <a16:creationId xmlns:a16="http://schemas.microsoft.com/office/drawing/2014/main" id="{98F61AAF-65C8-45DC-831D-33D6ECF1F227}"/>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6" name="Picture 5" descr="http://www.icaivisakhapatnam.org/images/logo2.png">
            <a:extLst>
              <a:ext uri="{FF2B5EF4-FFF2-40B4-BE49-F238E27FC236}">
                <a16:creationId xmlns:a16="http://schemas.microsoft.com/office/drawing/2014/main" id="{C4748BEB-E7F5-48CA-825E-99383420BF5B}"/>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
        <p:nvSpPr>
          <p:cNvPr id="4" name="Rectangle: Rounded Corners 3">
            <a:extLst>
              <a:ext uri="{FF2B5EF4-FFF2-40B4-BE49-F238E27FC236}">
                <a16:creationId xmlns:a16="http://schemas.microsoft.com/office/drawing/2014/main" id="{9DBFC20C-4ADA-4879-BAC9-6F4900C20F2F}"/>
              </a:ext>
            </a:extLst>
          </p:cNvPr>
          <p:cNvSpPr/>
          <p:nvPr/>
        </p:nvSpPr>
        <p:spPr>
          <a:xfrm>
            <a:off x="1505109" y="1530625"/>
            <a:ext cx="9051234" cy="330641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dirty="0">
                <a:latin typeface="Verdana" panose="020B0604030504040204" pitchFamily="34" charset="0"/>
                <a:ea typeface="Verdana" panose="020B0604030504040204" pitchFamily="34" charset="0"/>
              </a:rPr>
              <a:t>The Journey of Income-tax Act, 2025</a:t>
            </a:r>
            <a:br>
              <a:rPr lang="en-US" sz="3200" b="1" dirty="0">
                <a:latin typeface="Verdana" panose="020B0604030504040204" pitchFamily="34" charset="0"/>
                <a:ea typeface="Verdana" panose="020B0604030504040204" pitchFamily="34" charset="0"/>
              </a:rPr>
            </a:br>
            <a:r>
              <a:rPr lang="en-US" sz="3200" b="1" dirty="0">
                <a:latin typeface="Verdana" panose="020B0604030504040204" pitchFamily="34" charset="0"/>
                <a:ea typeface="Verdana" panose="020B0604030504040204" pitchFamily="34" charset="0"/>
              </a:rPr>
              <a:t>(Timeline)</a:t>
            </a:r>
          </a:p>
        </p:txBody>
      </p:sp>
    </p:spTree>
    <p:extLst>
      <p:ext uri="{BB962C8B-B14F-4D97-AF65-F5344CB8AC3E}">
        <p14:creationId xmlns:p14="http://schemas.microsoft.com/office/powerpoint/2010/main" val="4946728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a:extLst>
              <a:ext uri="{FF2B5EF4-FFF2-40B4-BE49-F238E27FC236}">
                <a16:creationId xmlns:a16="http://schemas.microsoft.com/office/drawing/2014/main" id="{2528F71E-0A95-46C6-9710-6D0141F5CFE7}"/>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6" name="Picture 5" descr="http://www.icaivisakhapatnam.org/images/logo2.png">
            <a:extLst>
              <a:ext uri="{FF2B5EF4-FFF2-40B4-BE49-F238E27FC236}">
                <a16:creationId xmlns:a16="http://schemas.microsoft.com/office/drawing/2014/main" id="{B02600B5-DC2C-4D12-B039-FCDDEAE0835E}"/>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pic>
        <p:nvPicPr>
          <p:cNvPr id="7" name="Picture 6">
            <a:extLst>
              <a:ext uri="{FF2B5EF4-FFF2-40B4-BE49-F238E27FC236}">
                <a16:creationId xmlns:a16="http://schemas.microsoft.com/office/drawing/2014/main" id="{314DFFA9-837A-44A4-B72C-A469F78D748E}"/>
              </a:ext>
            </a:extLst>
          </p:cNvPr>
          <p:cNvPicPr>
            <a:picLocks noChangeAspect="1"/>
          </p:cNvPicPr>
          <p:nvPr/>
        </p:nvPicPr>
        <p:blipFill>
          <a:blip r:embed="rId3"/>
          <a:stretch>
            <a:fillRect/>
          </a:stretch>
        </p:blipFill>
        <p:spPr>
          <a:xfrm>
            <a:off x="2008006" y="1961056"/>
            <a:ext cx="8175987" cy="4043964"/>
          </a:xfrm>
          <a:prstGeom prst="rect">
            <a:avLst/>
          </a:prstGeom>
        </p:spPr>
      </p:pic>
      <p:sp>
        <p:nvSpPr>
          <p:cNvPr id="8" name="Oval 7">
            <a:extLst>
              <a:ext uri="{FF2B5EF4-FFF2-40B4-BE49-F238E27FC236}">
                <a16:creationId xmlns:a16="http://schemas.microsoft.com/office/drawing/2014/main" id="{A840677A-B8C1-46D5-9872-44EE225AC827}"/>
              </a:ext>
            </a:extLst>
          </p:cNvPr>
          <p:cNvSpPr/>
          <p:nvPr/>
        </p:nvSpPr>
        <p:spPr>
          <a:xfrm>
            <a:off x="3531704" y="279235"/>
            <a:ext cx="4784035" cy="136668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a:latin typeface="Arial" panose="020B0604020202020204" pitchFamily="34" charset="0"/>
                <a:cs typeface="Arial" panose="020B0604020202020204" pitchFamily="34" charset="0"/>
              </a:rPr>
              <a:t>Form 26 – PART B</a:t>
            </a:r>
          </a:p>
          <a:p>
            <a:pPr algn="ctr"/>
            <a:r>
              <a:rPr lang="en-US" sz="2000" b="1" dirty="0">
                <a:latin typeface="Arial" panose="020B0604020202020204" pitchFamily="34" charset="0"/>
                <a:cs typeface="Arial" panose="020B0604020202020204" pitchFamily="34" charset="0"/>
              </a:rPr>
              <a:t>[Clause 12 (d)]</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3CD Clause No 40</a:t>
            </a:r>
          </a:p>
        </p:txBody>
      </p:sp>
    </p:spTree>
    <p:extLst>
      <p:ext uri="{BB962C8B-B14F-4D97-AF65-F5344CB8AC3E}">
        <p14:creationId xmlns:p14="http://schemas.microsoft.com/office/powerpoint/2010/main" val="40832575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a:extLst>
              <a:ext uri="{FF2B5EF4-FFF2-40B4-BE49-F238E27FC236}">
                <a16:creationId xmlns:a16="http://schemas.microsoft.com/office/drawing/2014/main" id="{DC7EC79A-4811-4898-B4F4-58D94F0DBC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394" y="2233356"/>
            <a:ext cx="10170561" cy="4046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2">
            <a:extLst>
              <a:ext uri="{FF2B5EF4-FFF2-40B4-BE49-F238E27FC236}">
                <a16:creationId xmlns:a16="http://schemas.microsoft.com/office/drawing/2014/main" id="{06D877B3-EFDD-479F-B87C-C71573519095}"/>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6" name="Picture 5" descr="http://www.icaivisakhapatnam.org/images/logo2.png">
            <a:extLst>
              <a:ext uri="{FF2B5EF4-FFF2-40B4-BE49-F238E27FC236}">
                <a16:creationId xmlns:a16="http://schemas.microsoft.com/office/drawing/2014/main" id="{C69BBCA5-6274-42C9-B1BB-649D9F1DE791}"/>
              </a:ext>
            </a:extLst>
          </p:cNvPr>
          <p:cNvPicPr/>
          <p:nvPr/>
        </p:nvPicPr>
        <p:blipFill>
          <a:blip r:embed="rId3"/>
          <a:srcRect l="85847"/>
          <a:stretch>
            <a:fillRect/>
          </a:stretch>
        </p:blipFill>
        <p:spPr bwMode="auto">
          <a:xfrm>
            <a:off x="4623076" y="6326532"/>
            <a:ext cx="638037" cy="483745"/>
          </a:xfrm>
          <a:prstGeom prst="rect">
            <a:avLst/>
          </a:prstGeom>
          <a:noFill/>
          <a:ln w="9525">
            <a:noFill/>
            <a:miter lim="800000"/>
            <a:headEnd/>
            <a:tailEnd/>
          </a:ln>
        </p:spPr>
      </p:pic>
      <p:sp>
        <p:nvSpPr>
          <p:cNvPr id="3" name="Oval 2">
            <a:extLst>
              <a:ext uri="{FF2B5EF4-FFF2-40B4-BE49-F238E27FC236}">
                <a16:creationId xmlns:a16="http://schemas.microsoft.com/office/drawing/2014/main" id="{7D949D93-CDE0-DA3E-1B79-508ADD058A9D}"/>
              </a:ext>
            </a:extLst>
          </p:cNvPr>
          <p:cNvSpPr/>
          <p:nvPr/>
        </p:nvSpPr>
        <p:spPr>
          <a:xfrm>
            <a:off x="3519658" y="73537"/>
            <a:ext cx="4784035" cy="112534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a:latin typeface="Arial" panose="020B0604020202020204" pitchFamily="34" charset="0"/>
                <a:cs typeface="Arial" panose="020B0604020202020204" pitchFamily="34" charset="0"/>
              </a:rPr>
              <a:t>Form 26 – PART B</a:t>
            </a:r>
          </a:p>
          <a:p>
            <a:pPr algn="ctr"/>
            <a:r>
              <a:rPr lang="en-US" sz="2000" b="1" dirty="0">
                <a:latin typeface="Arial" panose="020B0604020202020204" pitchFamily="34" charset="0"/>
                <a:cs typeface="Arial" panose="020B0604020202020204" pitchFamily="34" charset="0"/>
              </a:rPr>
              <a:t>Books of Accounts</a:t>
            </a:r>
          </a:p>
          <a:p>
            <a:pPr algn="ctr"/>
            <a:r>
              <a:rPr lang="en-US" sz="2000" b="1" dirty="0">
                <a:latin typeface="Arial" panose="020B0604020202020204" pitchFamily="34" charset="0"/>
                <a:cs typeface="Arial" panose="020B0604020202020204" pitchFamily="34" charset="0"/>
              </a:rPr>
              <a:t>(Clause 13 &amp; 14)</a:t>
            </a:r>
          </a:p>
        </p:txBody>
      </p:sp>
      <p:pic>
        <p:nvPicPr>
          <p:cNvPr id="4" name="Picture 3">
            <a:extLst>
              <a:ext uri="{FF2B5EF4-FFF2-40B4-BE49-F238E27FC236}">
                <a16:creationId xmlns:a16="http://schemas.microsoft.com/office/drawing/2014/main" id="{24DBF743-52D4-B7B3-74B2-EFADC700D7EF}"/>
              </a:ext>
            </a:extLst>
          </p:cNvPr>
          <p:cNvPicPr>
            <a:picLocks noChangeAspect="1"/>
          </p:cNvPicPr>
          <p:nvPr/>
        </p:nvPicPr>
        <p:blipFill>
          <a:blip r:embed="rId4"/>
          <a:stretch>
            <a:fillRect/>
          </a:stretch>
        </p:blipFill>
        <p:spPr>
          <a:xfrm>
            <a:off x="975360" y="1291686"/>
            <a:ext cx="9784080" cy="941670"/>
          </a:xfrm>
          <a:prstGeom prst="rect">
            <a:avLst/>
          </a:prstGeom>
        </p:spPr>
      </p:pic>
    </p:spTree>
    <p:extLst>
      <p:ext uri="{BB962C8B-B14F-4D97-AF65-F5344CB8AC3E}">
        <p14:creationId xmlns:p14="http://schemas.microsoft.com/office/powerpoint/2010/main" val="32649714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194"/>
                                        </p:tgtEl>
                                        <p:attrNameLst>
                                          <p:attrName>style.visibility</p:attrName>
                                        </p:attrNameLst>
                                      </p:cBhvr>
                                      <p:to>
                                        <p:strVal val="visible"/>
                                      </p:to>
                                    </p:set>
                                    <p:animEffect transition="in" filter="fade">
                                      <p:cBhvr>
                                        <p:cTn id="19" dur="1000"/>
                                        <p:tgtEl>
                                          <p:spTgt spid="8194"/>
                                        </p:tgtEl>
                                      </p:cBhvr>
                                    </p:animEffect>
                                    <p:anim calcmode="lin" valueType="num">
                                      <p:cBhvr>
                                        <p:cTn id="20" dur="1000" fill="hold"/>
                                        <p:tgtEl>
                                          <p:spTgt spid="8194"/>
                                        </p:tgtEl>
                                        <p:attrNameLst>
                                          <p:attrName>ppt_x</p:attrName>
                                        </p:attrNameLst>
                                      </p:cBhvr>
                                      <p:tavLst>
                                        <p:tav tm="0">
                                          <p:val>
                                            <p:strVal val="#ppt_x"/>
                                          </p:val>
                                        </p:tav>
                                        <p:tav tm="100000">
                                          <p:val>
                                            <p:strVal val="#ppt_x"/>
                                          </p:val>
                                        </p:tav>
                                      </p:tavLst>
                                    </p:anim>
                                    <p:anim calcmode="lin" valueType="num">
                                      <p:cBhvr>
                                        <p:cTn id="21"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98665-8A15-8600-595E-53DBEF6B66EC}"/>
            </a:ext>
          </a:extLst>
        </p:cNvPr>
        <p:cNvGrpSpPr/>
        <p:nvPr/>
      </p:nvGrpSpPr>
      <p:grpSpPr>
        <a:xfrm>
          <a:off x="0" y="0"/>
          <a:ext cx="0" cy="0"/>
          <a:chOff x="0" y="0"/>
          <a:chExt cx="0" cy="0"/>
        </a:xfrm>
      </p:grpSpPr>
      <p:sp>
        <p:nvSpPr>
          <p:cNvPr id="6" name="Footer Placeholder 2">
            <a:extLst>
              <a:ext uri="{FF2B5EF4-FFF2-40B4-BE49-F238E27FC236}">
                <a16:creationId xmlns:a16="http://schemas.microsoft.com/office/drawing/2014/main" id="{61B5D42F-B430-A4C3-67C4-6FF57664EE81}"/>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7" name="Picture 6" descr="http://www.icaivisakhapatnam.org/images/logo2.png">
            <a:extLst>
              <a:ext uri="{FF2B5EF4-FFF2-40B4-BE49-F238E27FC236}">
                <a16:creationId xmlns:a16="http://schemas.microsoft.com/office/drawing/2014/main" id="{C68DE538-0BAF-75FC-80C5-820851396401}"/>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
        <p:nvSpPr>
          <p:cNvPr id="2" name="Oval 1">
            <a:extLst>
              <a:ext uri="{FF2B5EF4-FFF2-40B4-BE49-F238E27FC236}">
                <a16:creationId xmlns:a16="http://schemas.microsoft.com/office/drawing/2014/main" id="{AE8E87B1-52D3-25FF-D8E5-34AF6229F733}"/>
              </a:ext>
            </a:extLst>
          </p:cNvPr>
          <p:cNvSpPr/>
          <p:nvPr/>
        </p:nvSpPr>
        <p:spPr>
          <a:xfrm>
            <a:off x="3531704" y="279235"/>
            <a:ext cx="4784035" cy="136668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400" b="1" dirty="0">
              <a:latin typeface="Arial" panose="020B0604020202020204" pitchFamily="34" charset="0"/>
              <a:cs typeface="Arial" panose="020B0604020202020204" pitchFamily="34" charset="0"/>
            </a:endParaRPr>
          </a:p>
          <a:p>
            <a:pPr algn="ctr"/>
            <a:r>
              <a:rPr lang="en-US" sz="2400" b="1" dirty="0">
                <a:latin typeface="Arial" panose="020B0604020202020204" pitchFamily="34" charset="0"/>
                <a:cs typeface="Arial" panose="020B0604020202020204" pitchFamily="34" charset="0"/>
              </a:rPr>
              <a:t>Rule 46 (8) of Income Tax Rules 2026</a:t>
            </a:r>
          </a:p>
          <a:p>
            <a:pPr algn="ctr"/>
            <a:endParaRPr lang="en-US" sz="2000" b="1" dirty="0">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28F29C09-EED1-4E98-AD09-F0D2D1241965}"/>
              </a:ext>
            </a:extLst>
          </p:cNvPr>
          <p:cNvSpPr/>
          <p:nvPr/>
        </p:nvSpPr>
        <p:spPr>
          <a:xfrm>
            <a:off x="750157" y="1926480"/>
            <a:ext cx="10691685" cy="377195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endParaRPr lang="en-US" sz="1600" dirty="0"/>
          </a:p>
          <a:p>
            <a:pPr algn="just"/>
            <a:r>
              <a:rPr lang="en-US" sz="2400" dirty="0">
                <a:latin typeface="Arial" panose="020B0604020202020204" pitchFamily="34" charset="0"/>
                <a:cs typeface="Arial" panose="020B0604020202020204" pitchFamily="34" charset="0"/>
              </a:rPr>
              <a:t>Rule 46(8) of the Income-tax Rules 2026 introduces a formal and enforceable framework for digital record-keeping. In simple terms, it says that if you maintain books of account </a:t>
            </a:r>
            <a:r>
              <a:rPr lang="en-US" sz="2400" b="1" dirty="0">
                <a:latin typeface="Arial" panose="020B0604020202020204" pitchFamily="34" charset="0"/>
                <a:cs typeface="Arial" panose="020B0604020202020204" pitchFamily="34" charset="0"/>
              </a:rPr>
              <a:t>electronically</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shall remain accessible in India at all times</a:t>
            </a:r>
            <a:r>
              <a:rPr lang="en-US" sz="2400" dirty="0">
                <a:latin typeface="Arial" panose="020B0604020202020204" pitchFamily="34" charset="0"/>
                <a:cs typeface="Arial" panose="020B0604020202020204" pitchFamily="34" charset="0"/>
              </a:rPr>
              <a:t>, and back up of such books of accounts shall be kept </a:t>
            </a:r>
            <a:r>
              <a:rPr lang="en-US" sz="2400" b="1" dirty="0">
                <a:latin typeface="Arial" panose="020B0604020202020204" pitchFamily="34" charset="0"/>
                <a:cs typeface="Arial" panose="020B0604020202020204" pitchFamily="34" charset="0"/>
              </a:rPr>
              <a:t>every single day</a:t>
            </a:r>
            <a:r>
              <a:rPr lang="en-US" sz="2400" dirty="0">
                <a:latin typeface="Arial" panose="020B0604020202020204" pitchFamily="34" charset="0"/>
                <a:cs typeface="Arial" panose="020B0604020202020204" pitchFamily="34" charset="0"/>
              </a:rPr>
              <a:t>, and those backups must be stored on </a:t>
            </a:r>
            <a:r>
              <a:rPr lang="en-US" sz="2400" b="1" dirty="0">
                <a:latin typeface="Arial" panose="020B0604020202020204" pitchFamily="34" charset="0"/>
                <a:cs typeface="Arial" panose="020B0604020202020204" pitchFamily="34" charset="0"/>
              </a:rPr>
              <a:t>servers physically located in India.</a:t>
            </a:r>
          </a:p>
          <a:p>
            <a:pPr algn="ctr"/>
            <a:endParaRPr lang="en-US" dirty="0"/>
          </a:p>
        </p:txBody>
      </p:sp>
    </p:spTree>
    <p:extLst>
      <p:ext uri="{BB962C8B-B14F-4D97-AF65-F5344CB8AC3E}">
        <p14:creationId xmlns:p14="http://schemas.microsoft.com/office/powerpoint/2010/main" val="29905845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A6BCA-14C1-D63B-ECEB-9AE7FCB4D061}"/>
            </a:ext>
          </a:extLst>
        </p:cNvPr>
        <p:cNvGrpSpPr/>
        <p:nvPr/>
      </p:nvGrpSpPr>
      <p:grpSpPr>
        <a:xfrm>
          <a:off x="0" y="0"/>
          <a:ext cx="0" cy="0"/>
          <a:chOff x="0" y="0"/>
          <a:chExt cx="0" cy="0"/>
        </a:xfrm>
      </p:grpSpPr>
      <p:sp>
        <p:nvSpPr>
          <p:cNvPr id="6" name="Footer Placeholder 2">
            <a:extLst>
              <a:ext uri="{FF2B5EF4-FFF2-40B4-BE49-F238E27FC236}">
                <a16:creationId xmlns:a16="http://schemas.microsoft.com/office/drawing/2014/main" id="{14221614-B281-3E59-396F-31F2C630EA5F}"/>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7" name="Picture 6" descr="http://www.icaivisakhapatnam.org/images/logo2.png">
            <a:extLst>
              <a:ext uri="{FF2B5EF4-FFF2-40B4-BE49-F238E27FC236}">
                <a16:creationId xmlns:a16="http://schemas.microsoft.com/office/drawing/2014/main" id="{3D4CB3C7-44CD-7A8F-B587-09896196EC79}"/>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
        <p:nvSpPr>
          <p:cNvPr id="2" name="Oval 1">
            <a:extLst>
              <a:ext uri="{FF2B5EF4-FFF2-40B4-BE49-F238E27FC236}">
                <a16:creationId xmlns:a16="http://schemas.microsoft.com/office/drawing/2014/main" id="{8985865A-2E11-50C9-DFCF-9A5F584343F7}"/>
              </a:ext>
            </a:extLst>
          </p:cNvPr>
          <p:cNvSpPr/>
          <p:nvPr/>
        </p:nvSpPr>
        <p:spPr>
          <a:xfrm>
            <a:off x="3531704" y="279235"/>
            <a:ext cx="4784035" cy="136668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400" b="1" dirty="0">
              <a:latin typeface="Arial" panose="020B0604020202020204" pitchFamily="34" charset="0"/>
              <a:cs typeface="Arial" panose="020B0604020202020204" pitchFamily="34" charset="0"/>
            </a:endParaRPr>
          </a:p>
          <a:p>
            <a:pPr algn="ctr"/>
            <a:r>
              <a:rPr lang="en-US" sz="2400" b="1" dirty="0">
                <a:latin typeface="Arial" panose="020B0604020202020204" pitchFamily="34" charset="0"/>
                <a:cs typeface="Arial" panose="020B0604020202020204" pitchFamily="34" charset="0"/>
              </a:rPr>
              <a:t>Rule 46 (8) of Income Tax Rules 2026</a:t>
            </a:r>
          </a:p>
          <a:p>
            <a:pPr algn="ctr"/>
            <a:endParaRPr lang="en-US" sz="2000" b="1" dirty="0">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821BAD98-1F41-4B34-9B7F-EC5F10313E10}"/>
              </a:ext>
            </a:extLst>
          </p:cNvPr>
          <p:cNvSpPr/>
          <p:nvPr/>
        </p:nvSpPr>
        <p:spPr>
          <a:xfrm>
            <a:off x="1139687" y="1895061"/>
            <a:ext cx="10164417" cy="402866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200" b="1" dirty="0">
                <a:latin typeface="Arial" panose="020B0604020202020204" pitchFamily="34" charset="0"/>
                <a:cs typeface="Arial" panose="020B0604020202020204" pitchFamily="34" charset="0"/>
              </a:rPr>
              <a:t>The rule covers two main categories of taxpayers:</a:t>
            </a:r>
            <a:br>
              <a:rPr lang="en-US" sz="2200" dirty="0">
                <a:latin typeface="Arial" panose="020B0604020202020204" pitchFamily="34" charset="0"/>
                <a:cs typeface="Arial" panose="020B0604020202020204" pitchFamily="34" charset="0"/>
              </a:rPr>
            </a:b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Persons required to maintain books of account under </a:t>
            </a:r>
            <a:r>
              <a:rPr lang="en-US" sz="2200" b="1" dirty="0">
                <a:latin typeface="Arial" panose="020B0604020202020204" pitchFamily="34" charset="0"/>
                <a:cs typeface="Arial" panose="020B0604020202020204" pitchFamily="34" charset="0"/>
              </a:rPr>
              <a:t>Section 62 </a:t>
            </a:r>
            <a:r>
              <a:rPr lang="en-US" sz="2200" dirty="0">
                <a:latin typeface="Arial" panose="020B0604020202020204" pitchFamily="34" charset="0"/>
                <a:cs typeface="Arial" panose="020B0604020202020204" pitchFamily="34" charset="0"/>
              </a:rPr>
              <a:t>of the Income-tax Act – this includes most businesses, professionals, and entities with prescribed income or turnover thresholds.</a:t>
            </a:r>
            <a:br>
              <a:rPr lang="en-US" sz="2200" dirty="0">
                <a:latin typeface="Arial" panose="020B0604020202020204" pitchFamily="34" charset="0"/>
                <a:cs typeface="Arial" panose="020B0604020202020204" pitchFamily="34" charset="0"/>
              </a:rPr>
            </a:b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Persons liable for tax audit under </a:t>
            </a:r>
            <a:r>
              <a:rPr lang="en-US" sz="2200" b="1" dirty="0">
                <a:latin typeface="Arial" panose="020B0604020202020204" pitchFamily="34" charset="0"/>
                <a:cs typeface="Arial" panose="020B0604020202020204" pitchFamily="34" charset="0"/>
              </a:rPr>
              <a:t>Section 63 </a:t>
            </a:r>
            <a:r>
              <a:rPr lang="en-US" sz="2200" dirty="0">
                <a:latin typeface="Arial" panose="020B0604020202020204" pitchFamily="34" charset="0"/>
                <a:cs typeface="Arial" panose="020B0604020202020204" pitchFamily="34" charset="0"/>
              </a:rPr>
              <a:t>– typically businesses with turnover above Rs. 1 crore and professionals above Rs. 50 lakh (subject to applicable thresholds).</a:t>
            </a:r>
          </a:p>
        </p:txBody>
      </p:sp>
    </p:spTree>
    <p:extLst>
      <p:ext uri="{BB962C8B-B14F-4D97-AF65-F5344CB8AC3E}">
        <p14:creationId xmlns:p14="http://schemas.microsoft.com/office/powerpoint/2010/main" val="1349934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3159C-AD99-117B-EED8-EBE8308633A2}"/>
            </a:ext>
          </a:extLst>
        </p:cNvPr>
        <p:cNvGrpSpPr/>
        <p:nvPr/>
      </p:nvGrpSpPr>
      <p:grpSpPr>
        <a:xfrm>
          <a:off x="0" y="0"/>
          <a:ext cx="0" cy="0"/>
          <a:chOff x="0" y="0"/>
          <a:chExt cx="0" cy="0"/>
        </a:xfrm>
      </p:grpSpPr>
      <p:sp>
        <p:nvSpPr>
          <p:cNvPr id="6" name="Footer Placeholder 2">
            <a:extLst>
              <a:ext uri="{FF2B5EF4-FFF2-40B4-BE49-F238E27FC236}">
                <a16:creationId xmlns:a16="http://schemas.microsoft.com/office/drawing/2014/main" id="{5C1A9CBC-C01A-7A8E-FA33-9DEFBF7328F5}"/>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7" name="Picture 6" descr="http://www.icaivisakhapatnam.org/images/logo2.png">
            <a:extLst>
              <a:ext uri="{FF2B5EF4-FFF2-40B4-BE49-F238E27FC236}">
                <a16:creationId xmlns:a16="http://schemas.microsoft.com/office/drawing/2014/main" id="{9A62A4A2-FE65-B628-BA53-B895820E9934}"/>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
        <p:nvSpPr>
          <p:cNvPr id="2" name="Oval 1">
            <a:extLst>
              <a:ext uri="{FF2B5EF4-FFF2-40B4-BE49-F238E27FC236}">
                <a16:creationId xmlns:a16="http://schemas.microsoft.com/office/drawing/2014/main" id="{788C4819-FE26-7282-FDC3-578E595991C6}"/>
              </a:ext>
            </a:extLst>
          </p:cNvPr>
          <p:cNvSpPr/>
          <p:nvPr/>
        </p:nvSpPr>
        <p:spPr>
          <a:xfrm>
            <a:off x="3531704" y="279235"/>
            <a:ext cx="5551336" cy="136668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Practical Challenges</a:t>
            </a:r>
          </a:p>
          <a:p>
            <a:pPr algn="ctr"/>
            <a:endParaRPr lang="en-US" sz="2000" b="1" dirty="0">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6E89A2C2-7888-47C8-ADDC-59F9509A2BD8}"/>
              </a:ext>
            </a:extLst>
          </p:cNvPr>
          <p:cNvSpPr/>
          <p:nvPr/>
        </p:nvSpPr>
        <p:spPr>
          <a:xfrm>
            <a:off x="1119809" y="1956006"/>
            <a:ext cx="9952382" cy="397565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200" dirty="0">
                <a:latin typeface="Arial" panose="020B0604020202020204" pitchFamily="34" charset="0"/>
                <a:cs typeface="Arial" panose="020B0604020202020204" pitchFamily="34" charset="0"/>
              </a:rPr>
              <a:t>Multiple Locations – Books Maintained?</a:t>
            </a:r>
          </a:p>
          <a:p>
            <a:r>
              <a:rPr lang="en-US" sz="2200" dirty="0">
                <a:latin typeface="Arial" panose="020B0604020202020204" pitchFamily="34" charset="0"/>
                <a:cs typeface="Arial" panose="020B0604020202020204" pitchFamily="34" charset="0"/>
              </a:rPr>
              <a:t>Work From Home / Remote Accounting?</a:t>
            </a:r>
          </a:p>
          <a:p>
            <a:r>
              <a:rPr lang="en-US" sz="2200" dirty="0">
                <a:latin typeface="Arial" panose="020B0604020202020204" pitchFamily="34" charset="0"/>
                <a:cs typeface="Arial" panose="020B0604020202020204" pitchFamily="34" charset="0"/>
              </a:rPr>
              <a:t>Books maintained by a CA firm. What address to report?</a:t>
            </a:r>
          </a:p>
          <a:p>
            <a:r>
              <a:rPr lang="en-US" sz="2200" dirty="0">
                <a:latin typeface="Arial" panose="020B0604020202020204" pitchFamily="34" charset="0"/>
                <a:cs typeface="Arial" panose="020B0604020202020204" pitchFamily="34" charset="0"/>
              </a:rPr>
              <a:t>Use of Accounting Software?</a:t>
            </a:r>
          </a:p>
          <a:p>
            <a:r>
              <a:rPr lang="en-US" sz="2200" dirty="0">
                <a:latin typeface="Arial" panose="020B0604020202020204" pitchFamily="34" charset="0"/>
                <a:cs typeface="Arial" panose="020B0604020202020204" pitchFamily="34" charset="0"/>
              </a:rPr>
              <a:t>Cloud Accounting?</a:t>
            </a:r>
          </a:p>
          <a:p>
            <a:r>
              <a:rPr lang="en-US" sz="2200" dirty="0">
                <a:latin typeface="Arial" panose="020B0604020202020204" pitchFamily="34" charset="0"/>
                <a:cs typeface="Arial" panose="020B0604020202020204" pitchFamily="34" charset="0"/>
              </a:rPr>
              <a:t>Data Stored Outside India?</a:t>
            </a:r>
          </a:p>
          <a:p>
            <a:r>
              <a:rPr lang="en-US" sz="2200" dirty="0">
                <a:latin typeface="Arial" panose="020B0604020202020204" pitchFamily="34" charset="0"/>
                <a:cs typeface="Arial" panose="020B0604020202020204" pitchFamily="34" charset="0"/>
              </a:rPr>
              <a:t>Company takes backup on Google Drive. What address to give?</a:t>
            </a:r>
          </a:p>
          <a:p>
            <a:pPr algn="ctr"/>
            <a:endParaRPr lang="en-US" dirty="0"/>
          </a:p>
        </p:txBody>
      </p:sp>
    </p:spTree>
    <p:extLst>
      <p:ext uri="{BB962C8B-B14F-4D97-AF65-F5344CB8AC3E}">
        <p14:creationId xmlns:p14="http://schemas.microsoft.com/office/powerpoint/2010/main" val="2396696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1000"/>
                                        <p:tgtEl>
                                          <p:spTgt spid="3">
                                            <p:bg/>
                                          </p:spTgt>
                                        </p:tgtEl>
                                      </p:cBhvr>
                                    </p:animEffect>
                                    <p:anim calcmode="lin" valueType="num">
                                      <p:cBhvr>
                                        <p:cTn id="15" dur="1000" fill="hold"/>
                                        <p:tgtEl>
                                          <p:spTgt spid="3">
                                            <p:bg/>
                                          </p:spTgt>
                                        </p:tgtEl>
                                        <p:attrNameLst>
                                          <p:attrName>ppt_x</p:attrName>
                                        </p:attrNameLst>
                                      </p:cBhvr>
                                      <p:tavLst>
                                        <p:tav tm="0">
                                          <p:val>
                                            <p:strVal val="#ppt_x"/>
                                          </p:val>
                                        </p:tav>
                                        <p:tav tm="100000">
                                          <p:val>
                                            <p:strVal val="#ppt_x"/>
                                          </p:val>
                                        </p:tav>
                                      </p:tavLst>
                                    </p:anim>
                                    <p:anim calcmode="lin" valueType="num">
                                      <p:cBhvr>
                                        <p:cTn id="16" dur="1000" fill="hold"/>
                                        <p:tgtEl>
                                          <p:spTgt spid="3">
                                            <p:bg/>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1000"/>
                                        <p:tgtEl>
                                          <p:spTgt spid="3">
                                            <p:txEl>
                                              <p:pRg st="3" end="3"/>
                                            </p:txEl>
                                          </p:spTgt>
                                        </p:tgtEl>
                                      </p:cBhvr>
                                    </p:animEffect>
                                    <p:anim calcmode="lin" valueType="num">
                                      <p:cBhvr>
                                        <p:cTn id="4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fade">
                                      <p:cBhvr>
                                        <p:cTn id="47" dur="1000"/>
                                        <p:tgtEl>
                                          <p:spTgt spid="3">
                                            <p:txEl>
                                              <p:pRg st="4" end="4"/>
                                            </p:txEl>
                                          </p:spTgt>
                                        </p:tgtEl>
                                      </p:cBhvr>
                                    </p:animEffect>
                                    <p:anim calcmode="lin" valueType="num">
                                      <p:cBhvr>
                                        <p:cTn id="4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
                                            <p:txEl>
                                              <p:pRg st="5" end="5"/>
                                            </p:txEl>
                                          </p:spTgt>
                                        </p:tgtEl>
                                        <p:attrNameLst>
                                          <p:attrName>style.visibility</p:attrName>
                                        </p:attrNameLst>
                                      </p:cBhvr>
                                      <p:to>
                                        <p:strVal val="visible"/>
                                      </p:to>
                                    </p:set>
                                    <p:animEffect transition="in" filter="fade">
                                      <p:cBhvr>
                                        <p:cTn id="54" dur="1000"/>
                                        <p:tgtEl>
                                          <p:spTgt spid="3">
                                            <p:txEl>
                                              <p:pRg st="5" end="5"/>
                                            </p:txEl>
                                          </p:spTgt>
                                        </p:tgtEl>
                                      </p:cBhvr>
                                    </p:animEffect>
                                    <p:anim calcmode="lin" valueType="num">
                                      <p:cBhvr>
                                        <p:cTn id="5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3">
                                            <p:txEl>
                                              <p:pRg st="6" end="6"/>
                                            </p:txEl>
                                          </p:spTgt>
                                        </p:tgtEl>
                                        <p:attrNameLst>
                                          <p:attrName>style.visibility</p:attrName>
                                        </p:attrNameLst>
                                      </p:cBhvr>
                                      <p:to>
                                        <p:strVal val="visible"/>
                                      </p:to>
                                    </p:set>
                                    <p:animEffect transition="in" filter="fade">
                                      <p:cBhvr>
                                        <p:cTn id="61" dur="1000"/>
                                        <p:tgtEl>
                                          <p:spTgt spid="3">
                                            <p:txEl>
                                              <p:pRg st="6" end="6"/>
                                            </p:txEl>
                                          </p:spTgt>
                                        </p:tgtEl>
                                      </p:cBhvr>
                                    </p:animEffect>
                                    <p:anim calcmode="lin" valueType="num">
                                      <p:cBhvr>
                                        <p:cTn id="6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allAtOnce"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3159C-AD99-117B-EED8-EBE8308633A2}"/>
            </a:ext>
          </a:extLst>
        </p:cNvPr>
        <p:cNvGrpSpPr/>
        <p:nvPr/>
      </p:nvGrpSpPr>
      <p:grpSpPr>
        <a:xfrm>
          <a:off x="0" y="0"/>
          <a:ext cx="0" cy="0"/>
          <a:chOff x="0" y="0"/>
          <a:chExt cx="0" cy="0"/>
        </a:xfrm>
      </p:grpSpPr>
      <p:sp>
        <p:nvSpPr>
          <p:cNvPr id="6" name="Footer Placeholder 2">
            <a:extLst>
              <a:ext uri="{FF2B5EF4-FFF2-40B4-BE49-F238E27FC236}">
                <a16:creationId xmlns:a16="http://schemas.microsoft.com/office/drawing/2014/main" id="{5C1A9CBC-C01A-7A8E-FA33-9DEFBF7328F5}"/>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7" name="Picture 6" descr="http://www.icaivisakhapatnam.org/images/logo2.png">
            <a:extLst>
              <a:ext uri="{FF2B5EF4-FFF2-40B4-BE49-F238E27FC236}">
                <a16:creationId xmlns:a16="http://schemas.microsoft.com/office/drawing/2014/main" id="{9A62A4A2-FE65-B628-BA53-B895820E9934}"/>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graphicFrame>
        <p:nvGraphicFramePr>
          <p:cNvPr id="5" name="Table 4">
            <a:extLst>
              <a:ext uri="{FF2B5EF4-FFF2-40B4-BE49-F238E27FC236}">
                <a16:creationId xmlns:a16="http://schemas.microsoft.com/office/drawing/2014/main" id="{B7D8C63D-4CBB-4FD3-88F0-C8122254851B}"/>
              </a:ext>
            </a:extLst>
          </p:cNvPr>
          <p:cNvGraphicFramePr>
            <a:graphicFrameLocks noGrp="1"/>
          </p:cNvGraphicFramePr>
          <p:nvPr>
            <p:extLst>
              <p:ext uri="{D42A27DB-BD31-4B8C-83A1-F6EECF244321}">
                <p14:modId xmlns:p14="http://schemas.microsoft.com/office/powerpoint/2010/main" val="1381603487"/>
              </p:ext>
            </p:extLst>
          </p:nvPr>
        </p:nvGraphicFramePr>
        <p:xfrm>
          <a:off x="1068511" y="2486100"/>
          <a:ext cx="9717278" cy="2834640"/>
        </p:xfrm>
        <a:graphic>
          <a:graphicData uri="http://schemas.openxmlformats.org/drawingml/2006/table">
            <a:tbl>
              <a:tblPr firstRow="1" bandRow="1">
                <a:tableStyleId>{5C22544A-7EE6-4342-B048-85BDC9FD1C3A}</a:tableStyleId>
              </a:tblPr>
              <a:tblGrid>
                <a:gridCol w="5653278">
                  <a:extLst>
                    <a:ext uri="{9D8B030D-6E8A-4147-A177-3AD203B41FA5}">
                      <a16:colId xmlns:a16="http://schemas.microsoft.com/office/drawing/2014/main" val="3066300594"/>
                    </a:ext>
                  </a:extLst>
                </a:gridCol>
                <a:gridCol w="4064000">
                  <a:extLst>
                    <a:ext uri="{9D8B030D-6E8A-4147-A177-3AD203B41FA5}">
                      <a16:colId xmlns:a16="http://schemas.microsoft.com/office/drawing/2014/main" val="110355249"/>
                    </a:ext>
                  </a:extLst>
                </a:gridCol>
              </a:tblGrid>
              <a:tr h="370840">
                <a:tc>
                  <a:txBody>
                    <a:bodyPr/>
                    <a:lstStyle/>
                    <a:p>
                      <a:r>
                        <a:rPr lang="en-US" sz="2400" dirty="0">
                          <a:latin typeface="Arial" panose="020B0604020202020204" pitchFamily="34" charset="0"/>
                          <a:cs typeface="Arial" panose="020B0604020202020204" pitchFamily="34" charset="0"/>
                        </a:rPr>
                        <a:t>Non-compliance Type</a:t>
                      </a:r>
                    </a:p>
                  </a:txBody>
                  <a:tcPr/>
                </a:tc>
                <a:tc>
                  <a:txBody>
                    <a:bodyPr/>
                    <a:lstStyle/>
                    <a:p>
                      <a:r>
                        <a:rPr lang="en-US" sz="2400" dirty="0">
                          <a:latin typeface="Arial" panose="020B0604020202020204" pitchFamily="34" charset="0"/>
                          <a:cs typeface="Arial" panose="020B0604020202020204" pitchFamily="34" charset="0"/>
                        </a:rPr>
                        <a:t>Penalty Amount</a:t>
                      </a:r>
                    </a:p>
                  </a:txBody>
                  <a:tcPr/>
                </a:tc>
                <a:extLst>
                  <a:ext uri="{0D108BD9-81ED-4DB2-BD59-A6C34878D82A}">
                    <a16:rowId xmlns:a16="http://schemas.microsoft.com/office/drawing/2014/main" val="3143464491"/>
                  </a:ext>
                </a:extLst>
              </a:tr>
              <a:tr h="370840">
                <a:tc>
                  <a:txBody>
                    <a:bodyPr/>
                    <a:lstStyle/>
                    <a:p>
                      <a:r>
                        <a:rPr lang="en-US" sz="2400" dirty="0">
                          <a:latin typeface="Arial" panose="020B0604020202020204" pitchFamily="34" charset="0"/>
                          <a:cs typeface="Arial" panose="020B0604020202020204" pitchFamily="34" charset="0"/>
                        </a:rPr>
                        <a:t>Non-maintenance of books as prescribed under Rule 46(8)</a:t>
                      </a:r>
                    </a:p>
                    <a:p>
                      <a:r>
                        <a:rPr lang="en-US" sz="2400" dirty="0">
                          <a:latin typeface="Arial" panose="020B0604020202020204" pitchFamily="34" charset="0"/>
                          <a:cs typeface="Arial" panose="020B0604020202020204" pitchFamily="34" charset="0"/>
                        </a:rPr>
                        <a:t>(Section 441 of Income Tax Act 2025)</a:t>
                      </a:r>
                    </a:p>
                  </a:txBody>
                  <a:tcPr/>
                </a:tc>
                <a:tc>
                  <a:txBody>
                    <a:bodyPr/>
                    <a:lstStyle/>
                    <a:p>
                      <a:r>
                        <a:rPr lang="en-US" sz="2400" dirty="0">
                          <a:latin typeface="Arial" panose="020B0604020202020204" pitchFamily="34" charset="0"/>
                          <a:cs typeface="Arial" panose="020B0604020202020204" pitchFamily="34" charset="0"/>
                        </a:rPr>
                        <a:t>Rs. 25,000</a:t>
                      </a:r>
                    </a:p>
                  </a:txBody>
                  <a:tcPr/>
                </a:tc>
                <a:extLst>
                  <a:ext uri="{0D108BD9-81ED-4DB2-BD59-A6C34878D82A}">
                    <a16:rowId xmlns:a16="http://schemas.microsoft.com/office/drawing/2014/main" val="2270862094"/>
                  </a:ext>
                </a:extLst>
              </a:tr>
              <a:tr h="370840">
                <a:tc>
                  <a:txBody>
                    <a:bodyPr/>
                    <a:lstStyle/>
                    <a:p>
                      <a:r>
                        <a:rPr lang="en-US" sz="2400" dirty="0">
                          <a:latin typeface="Arial" panose="020B0604020202020204" pitchFamily="34" charset="0"/>
                          <a:cs typeface="Arial" panose="020B0604020202020204" pitchFamily="34" charset="0"/>
                        </a:rPr>
                        <a:t>Incorrect certification in audit report</a:t>
                      </a:r>
                    </a:p>
                    <a:p>
                      <a:r>
                        <a:rPr lang="en-US" sz="2400" dirty="0">
                          <a:latin typeface="Arial" panose="020B0604020202020204" pitchFamily="34" charset="0"/>
                          <a:cs typeface="Arial" panose="020B0604020202020204" pitchFamily="34" charset="0"/>
                        </a:rPr>
                        <a:t>(Section 463 of Income Tax Act 2025) </a:t>
                      </a:r>
                    </a:p>
                    <a:p>
                      <a:endParaRPr lang="en-US" sz="2400" dirty="0">
                        <a:latin typeface="Arial" panose="020B0604020202020204" pitchFamily="34" charset="0"/>
                        <a:cs typeface="Arial" panose="020B0604020202020204" pitchFamily="34" charset="0"/>
                      </a:endParaRPr>
                    </a:p>
                  </a:txBody>
                  <a:tcPr/>
                </a:tc>
                <a:tc>
                  <a:txBody>
                    <a:bodyPr/>
                    <a:lstStyle/>
                    <a:p>
                      <a:r>
                        <a:rPr lang="en-US" sz="2400" dirty="0">
                          <a:latin typeface="Arial" panose="020B0604020202020204" pitchFamily="34" charset="0"/>
                          <a:cs typeface="Arial" panose="020B0604020202020204" pitchFamily="34" charset="0"/>
                        </a:rPr>
                        <a:t>Rs. 10,000</a:t>
                      </a:r>
                    </a:p>
                  </a:txBody>
                  <a:tcPr/>
                </a:tc>
                <a:extLst>
                  <a:ext uri="{0D108BD9-81ED-4DB2-BD59-A6C34878D82A}">
                    <a16:rowId xmlns:a16="http://schemas.microsoft.com/office/drawing/2014/main" val="2755281565"/>
                  </a:ext>
                </a:extLst>
              </a:tr>
            </a:tbl>
          </a:graphicData>
        </a:graphic>
      </p:graphicFrame>
      <p:sp>
        <p:nvSpPr>
          <p:cNvPr id="8" name="Oval 7">
            <a:extLst>
              <a:ext uri="{FF2B5EF4-FFF2-40B4-BE49-F238E27FC236}">
                <a16:creationId xmlns:a16="http://schemas.microsoft.com/office/drawing/2014/main" id="{95534D8C-5805-42C1-B6C0-777BE42491E5}"/>
              </a:ext>
            </a:extLst>
          </p:cNvPr>
          <p:cNvSpPr/>
          <p:nvPr/>
        </p:nvSpPr>
        <p:spPr>
          <a:xfrm>
            <a:off x="3273286" y="397563"/>
            <a:ext cx="4293705" cy="160351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b="1" dirty="0">
                <a:latin typeface="Verdana" panose="020B0604030504040204" pitchFamily="34" charset="0"/>
                <a:ea typeface="Verdana" panose="020B0604030504040204" pitchFamily="34" charset="0"/>
              </a:rPr>
              <a:t>Penalties</a:t>
            </a:r>
            <a:endParaRPr lang="en-US" sz="36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804591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7157E-D663-4EB1-E868-82A2E4250836}"/>
            </a:ext>
          </a:extLst>
        </p:cNvPr>
        <p:cNvGrpSpPr/>
        <p:nvPr/>
      </p:nvGrpSpPr>
      <p:grpSpPr>
        <a:xfrm>
          <a:off x="0" y="0"/>
          <a:ext cx="0" cy="0"/>
          <a:chOff x="0" y="0"/>
          <a:chExt cx="0" cy="0"/>
        </a:xfrm>
      </p:grpSpPr>
      <p:sp>
        <p:nvSpPr>
          <p:cNvPr id="5" name="Footer Placeholder 2">
            <a:extLst>
              <a:ext uri="{FF2B5EF4-FFF2-40B4-BE49-F238E27FC236}">
                <a16:creationId xmlns:a16="http://schemas.microsoft.com/office/drawing/2014/main" id="{0CCC64C7-4DF0-22E9-4D70-F170113203BE}"/>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6" name="Picture 5" descr="http://www.icaivisakhapatnam.org/images/logo2.png">
            <a:extLst>
              <a:ext uri="{FF2B5EF4-FFF2-40B4-BE49-F238E27FC236}">
                <a16:creationId xmlns:a16="http://schemas.microsoft.com/office/drawing/2014/main" id="{FD8D072F-722E-0A82-291E-8A32125FE270}"/>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
        <p:nvSpPr>
          <p:cNvPr id="3" name="Oval 2">
            <a:extLst>
              <a:ext uri="{FF2B5EF4-FFF2-40B4-BE49-F238E27FC236}">
                <a16:creationId xmlns:a16="http://schemas.microsoft.com/office/drawing/2014/main" id="{9F68754D-09F4-5DBC-BF50-D7572A7E6703}"/>
              </a:ext>
            </a:extLst>
          </p:cNvPr>
          <p:cNvSpPr/>
          <p:nvPr/>
        </p:nvSpPr>
        <p:spPr>
          <a:xfrm>
            <a:off x="7719833" y="161900"/>
            <a:ext cx="4232421" cy="174818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dirty="0">
              <a:latin typeface="Arial" panose="020B0604020202020204" pitchFamily="34" charset="0"/>
              <a:cs typeface="Arial" panose="020B0604020202020204" pitchFamily="34" charset="0"/>
            </a:endParaRPr>
          </a:p>
          <a:p>
            <a:pPr algn="ctr"/>
            <a:endParaRPr lang="en-US" b="1" dirty="0">
              <a:latin typeface="Arial" panose="020B0604020202020204" pitchFamily="34" charset="0"/>
              <a:cs typeface="Arial" panose="020B0604020202020204" pitchFamily="34" charset="0"/>
            </a:endParaRPr>
          </a:p>
          <a:p>
            <a:pPr algn="ctr"/>
            <a:r>
              <a:rPr lang="en-US" b="1" dirty="0">
                <a:latin typeface="Arial" panose="020B0604020202020204" pitchFamily="34" charset="0"/>
                <a:cs typeface="Arial" panose="020B0604020202020204" pitchFamily="34" charset="0"/>
              </a:rPr>
              <a:t>Clause 20 – PART B</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Amount chargeable to Income Tax but not credited to Profit &amp; Loss Account</a:t>
            </a:r>
          </a:p>
          <a:p>
            <a:pPr algn="ctr"/>
            <a:br>
              <a:rPr lang="en-US" sz="2000" b="1" dirty="0">
                <a:latin typeface="Arial" panose="020B0604020202020204" pitchFamily="34" charset="0"/>
                <a:cs typeface="Arial" panose="020B0604020202020204" pitchFamily="34" charset="0"/>
              </a:rPr>
            </a:br>
            <a:endParaRPr lang="en-US" sz="20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2E3B706-5982-9BBC-84A3-C425208E5550}"/>
              </a:ext>
            </a:extLst>
          </p:cNvPr>
          <p:cNvPicPr>
            <a:picLocks noChangeAspect="1"/>
          </p:cNvPicPr>
          <p:nvPr/>
        </p:nvPicPr>
        <p:blipFill>
          <a:blip r:embed="rId3"/>
          <a:stretch>
            <a:fillRect/>
          </a:stretch>
        </p:blipFill>
        <p:spPr>
          <a:xfrm>
            <a:off x="-17270" y="-26064"/>
            <a:ext cx="7737103" cy="3516865"/>
          </a:xfrm>
          <a:prstGeom prst="rect">
            <a:avLst/>
          </a:prstGeom>
        </p:spPr>
      </p:pic>
      <p:pic>
        <p:nvPicPr>
          <p:cNvPr id="8" name="Picture 7">
            <a:extLst>
              <a:ext uri="{FF2B5EF4-FFF2-40B4-BE49-F238E27FC236}">
                <a16:creationId xmlns:a16="http://schemas.microsoft.com/office/drawing/2014/main" id="{B54B3320-C53A-0EA4-1A3A-B28E94B8B425}"/>
              </a:ext>
            </a:extLst>
          </p:cNvPr>
          <p:cNvPicPr>
            <a:picLocks noChangeAspect="1"/>
          </p:cNvPicPr>
          <p:nvPr/>
        </p:nvPicPr>
        <p:blipFill>
          <a:blip r:embed="rId4"/>
          <a:srcRect t="4805" r="592"/>
          <a:stretch>
            <a:fillRect/>
          </a:stretch>
        </p:blipFill>
        <p:spPr>
          <a:xfrm>
            <a:off x="69762" y="3407505"/>
            <a:ext cx="7563038" cy="3002324"/>
          </a:xfrm>
          <a:prstGeom prst="rect">
            <a:avLst/>
          </a:prstGeom>
        </p:spPr>
      </p:pic>
    </p:spTree>
    <p:extLst>
      <p:ext uri="{BB962C8B-B14F-4D97-AF65-F5344CB8AC3E}">
        <p14:creationId xmlns:p14="http://schemas.microsoft.com/office/powerpoint/2010/main" val="22692924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B33E8C90-DFDE-4B0E-BA06-B38B8EF4B80C}"/>
              </a:ext>
            </a:extLst>
          </p:cNvPr>
          <p:cNvSpPr txBox="1">
            <a:spLocks/>
          </p:cNvSpPr>
          <p:nvPr/>
        </p:nvSpPr>
        <p:spPr>
          <a:xfrm>
            <a:off x="4176515" y="6432590"/>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0" name="Picture 9" descr="http://www.icaivisakhapatnam.org/images/logo2.png">
            <a:extLst>
              <a:ext uri="{FF2B5EF4-FFF2-40B4-BE49-F238E27FC236}">
                <a16:creationId xmlns:a16="http://schemas.microsoft.com/office/drawing/2014/main" id="{8F8EFAD2-4E89-4576-B659-3B6DCE286395}"/>
              </a:ext>
            </a:extLst>
          </p:cNvPr>
          <p:cNvPicPr/>
          <p:nvPr/>
        </p:nvPicPr>
        <p:blipFill>
          <a:blip r:embed="rId2"/>
          <a:srcRect l="85847"/>
          <a:stretch>
            <a:fillRect/>
          </a:stretch>
        </p:blipFill>
        <p:spPr bwMode="auto">
          <a:xfrm>
            <a:off x="4623076" y="6339784"/>
            <a:ext cx="638037" cy="483745"/>
          </a:xfrm>
          <a:prstGeom prst="rect">
            <a:avLst/>
          </a:prstGeom>
          <a:noFill/>
          <a:ln w="9525">
            <a:noFill/>
            <a:miter lim="800000"/>
            <a:headEnd/>
            <a:tailEnd/>
          </a:ln>
        </p:spPr>
      </p:pic>
      <p:pic>
        <p:nvPicPr>
          <p:cNvPr id="2" name="Picture 1">
            <a:extLst>
              <a:ext uri="{FF2B5EF4-FFF2-40B4-BE49-F238E27FC236}">
                <a16:creationId xmlns:a16="http://schemas.microsoft.com/office/drawing/2014/main" id="{282952D4-9BB4-403D-A1B7-8B2AA01B0260}"/>
              </a:ext>
            </a:extLst>
          </p:cNvPr>
          <p:cNvPicPr>
            <a:picLocks noChangeAspect="1"/>
          </p:cNvPicPr>
          <p:nvPr/>
        </p:nvPicPr>
        <p:blipFill>
          <a:blip r:embed="rId3"/>
          <a:stretch>
            <a:fillRect/>
          </a:stretch>
        </p:blipFill>
        <p:spPr>
          <a:xfrm>
            <a:off x="641535" y="669375"/>
            <a:ext cx="10511361" cy="2073823"/>
          </a:xfrm>
          <a:prstGeom prst="rect">
            <a:avLst/>
          </a:prstGeom>
        </p:spPr>
      </p:pic>
      <p:sp>
        <p:nvSpPr>
          <p:cNvPr id="3" name="Rectangle: Rounded Corners 2">
            <a:extLst>
              <a:ext uri="{FF2B5EF4-FFF2-40B4-BE49-F238E27FC236}">
                <a16:creationId xmlns:a16="http://schemas.microsoft.com/office/drawing/2014/main" id="{3FCCD935-0E8B-430D-83F2-33221680EE16}"/>
              </a:ext>
            </a:extLst>
          </p:cNvPr>
          <p:cNvSpPr/>
          <p:nvPr/>
        </p:nvSpPr>
        <p:spPr>
          <a:xfrm>
            <a:off x="751462" y="3384305"/>
            <a:ext cx="10221338" cy="175971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en-US" dirty="0">
                <a:latin typeface="Arial" panose="020B0604020202020204" pitchFamily="34" charset="0"/>
                <a:cs typeface="Arial" panose="020B0604020202020204" pitchFamily="34" charset="0"/>
              </a:rPr>
              <a:t>These are now separately reported to prevent timing arbitrage, a common technique where income or expenses are shifted across years to minimize tax liability. By isolating prior period items, the form ensures year-wise income accuracy.</a:t>
            </a:r>
          </a:p>
        </p:txBody>
      </p:sp>
      <p:sp>
        <p:nvSpPr>
          <p:cNvPr id="4" name="TextBox 3">
            <a:extLst>
              <a:ext uri="{FF2B5EF4-FFF2-40B4-BE49-F238E27FC236}">
                <a16:creationId xmlns:a16="http://schemas.microsoft.com/office/drawing/2014/main" id="{60662406-61D0-4EEE-A770-F88550BE30E2}"/>
              </a:ext>
            </a:extLst>
          </p:cNvPr>
          <p:cNvSpPr txBox="1"/>
          <p:nvPr/>
        </p:nvSpPr>
        <p:spPr>
          <a:xfrm>
            <a:off x="751462" y="2932119"/>
            <a:ext cx="5963479" cy="92333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Particulars of Prior Period Items</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endParaRPr lang="en-US" dirty="0"/>
          </a:p>
        </p:txBody>
      </p:sp>
      <p:sp>
        <p:nvSpPr>
          <p:cNvPr id="6" name="Oval 5">
            <a:extLst>
              <a:ext uri="{FF2B5EF4-FFF2-40B4-BE49-F238E27FC236}">
                <a16:creationId xmlns:a16="http://schemas.microsoft.com/office/drawing/2014/main" id="{A94B6477-117A-35BD-D75D-A42E743F4791}"/>
              </a:ext>
            </a:extLst>
          </p:cNvPr>
          <p:cNvSpPr/>
          <p:nvPr/>
        </p:nvSpPr>
        <p:spPr>
          <a:xfrm>
            <a:off x="9377446" y="0"/>
            <a:ext cx="2814554" cy="112384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a:latin typeface="Arial" panose="020B0604020202020204" pitchFamily="34" charset="0"/>
                <a:cs typeface="Arial" panose="020B0604020202020204" pitchFamily="34" charset="0"/>
              </a:rPr>
              <a:t>Form 3CD  </a:t>
            </a:r>
          </a:p>
          <a:p>
            <a:pPr algn="ctr"/>
            <a:r>
              <a:rPr lang="en-US" sz="2000" b="1" dirty="0">
                <a:latin typeface="Arial" panose="020B0604020202020204" pitchFamily="34" charset="0"/>
                <a:cs typeface="Arial" panose="020B0604020202020204" pitchFamily="34" charset="0"/>
              </a:rPr>
              <a:t>(Clause 27b)</a:t>
            </a:r>
          </a:p>
        </p:txBody>
      </p:sp>
    </p:spTree>
    <p:extLst>
      <p:ext uri="{BB962C8B-B14F-4D97-AF65-F5344CB8AC3E}">
        <p14:creationId xmlns:p14="http://schemas.microsoft.com/office/powerpoint/2010/main" val="33237343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9A80F-20DD-9A52-B388-E71B6D559C29}"/>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D0437B97-A516-E91E-8C53-5AE7FB1A7A3C}"/>
              </a:ext>
            </a:extLst>
          </p:cNvPr>
          <p:cNvSpPr/>
          <p:nvPr/>
        </p:nvSpPr>
        <p:spPr>
          <a:xfrm>
            <a:off x="3483577" y="47723"/>
            <a:ext cx="4784035" cy="14568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a:latin typeface="Arial" panose="020B0604020202020204" pitchFamily="34" charset="0"/>
                <a:cs typeface="Arial" panose="020B0604020202020204" pitchFamily="34" charset="0"/>
              </a:rPr>
              <a:t>Form 26 – PART B</a:t>
            </a:r>
          </a:p>
          <a:p>
            <a:pPr algn="ctr"/>
            <a:r>
              <a:rPr lang="en-US" sz="2000" b="1" dirty="0">
                <a:latin typeface="Arial" panose="020B0604020202020204" pitchFamily="34" charset="0"/>
                <a:cs typeface="Arial" panose="020B0604020202020204" pitchFamily="34" charset="0"/>
              </a:rPr>
              <a:t>Losses, Depreciation and Deductions </a:t>
            </a:r>
          </a:p>
          <a:p>
            <a:pPr algn="ctr"/>
            <a:r>
              <a:rPr lang="en-US" sz="2000" b="1" dirty="0">
                <a:latin typeface="Arial" panose="020B0604020202020204" pitchFamily="34" charset="0"/>
                <a:cs typeface="Arial" panose="020B0604020202020204" pitchFamily="34" charset="0"/>
              </a:rPr>
              <a:t>(Clause 36-39)</a:t>
            </a:r>
          </a:p>
        </p:txBody>
      </p:sp>
      <p:sp>
        <p:nvSpPr>
          <p:cNvPr id="6" name="Footer Placeholder 2">
            <a:extLst>
              <a:ext uri="{FF2B5EF4-FFF2-40B4-BE49-F238E27FC236}">
                <a16:creationId xmlns:a16="http://schemas.microsoft.com/office/drawing/2014/main" id="{BB6E4437-70E1-7B07-A305-51041C5E6C59}"/>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7" name="Picture 6" descr="http://www.icaivisakhapatnam.org/images/logo2.png">
            <a:extLst>
              <a:ext uri="{FF2B5EF4-FFF2-40B4-BE49-F238E27FC236}">
                <a16:creationId xmlns:a16="http://schemas.microsoft.com/office/drawing/2014/main" id="{BAD255F3-E8F0-00D1-8169-61F03A60DCBF}"/>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pic>
        <p:nvPicPr>
          <p:cNvPr id="4" name="Picture 3">
            <a:extLst>
              <a:ext uri="{FF2B5EF4-FFF2-40B4-BE49-F238E27FC236}">
                <a16:creationId xmlns:a16="http://schemas.microsoft.com/office/drawing/2014/main" id="{455EA897-3503-50B7-A433-7F7FC56865A2}"/>
              </a:ext>
            </a:extLst>
          </p:cNvPr>
          <p:cNvPicPr>
            <a:picLocks noChangeAspect="1"/>
          </p:cNvPicPr>
          <p:nvPr/>
        </p:nvPicPr>
        <p:blipFill>
          <a:blip r:embed="rId3"/>
          <a:stretch>
            <a:fillRect/>
          </a:stretch>
        </p:blipFill>
        <p:spPr>
          <a:xfrm>
            <a:off x="510140" y="1597329"/>
            <a:ext cx="10905422" cy="4618670"/>
          </a:xfrm>
          <a:prstGeom prst="rect">
            <a:avLst/>
          </a:prstGeom>
        </p:spPr>
      </p:pic>
    </p:spTree>
    <p:extLst>
      <p:ext uri="{BB962C8B-B14F-4D97-AF65-F5344CB8AC3E}">
        <p14:creationId xmlns:p14="http://schemas.microsoft.com/office/powerpoint/2010/main" val="29348253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B33E8C90-DFDE-4B0E-BA06-B38B8EF4B80C}"/>
              </a:ext>
            </a:extLst>
          </p:cNvPr>
          <p:cNvSpPr txBox="1">
            <a:spLocks/>
          </p:cNvSpPr>
          <p:nvPr/>
        </p:nvSpPr>
        <p:spPr>
          <a:xfrm>
            <a:off x="4176515" y="6432590"/>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0" name="Picture 9" descr="http://www.icaivisakhapatnam.org/images/logo2.png">
            <a:extLst>
              <a:ext uri="{FF2B5EF4-FFF2-40B4-BE49-F238E27FC236}">
                <a16:creationId xmlns:a16="http://schemas.microsoft.com/office/drawing/2014/main" id="{8F8EFAD2-4E89-4576-B659-3B6DCE286395}"/>
              </a:ext>
            </a:extLst>
          </p:cNvPr>
          <p:cNvPicPr/>
          <p:nvPr/>
        </p:nvPicPr>
        <p:blipFill>
          <a:blip r:embed="rId2"/>
          <a:srcRect l="85847"/>
          <a:stretch>
            <a:fillRect/>
          </a:stretch>
        </p:blipFill>
        <p:spPr bwMode="auto">
          <a:xfrm>
            <a:off x="4623076" y="6339784"/>
            <a:ext cx="638037" cy="483745"/>
          </a:xfrm>
          <a:prstGeom prst="rect">
            <a:avLst/>
          </a:prstGeom>
          <a:noFill/>
          <a:ln w="9525">
            <a:noFill/>
            <a:miter lim="800000"/>
            <a:headEnd/>
            <a:tailEnd/>
          </a:ln>
        </p:spPr>
      </p:pic>
      <p:sp>
        <p:nvSpPr>
          <p:cNvPr id="2" name="Rectangle: Rounded Corners 1">
            <a:extLst>
              <a:ext uri="{FF2B5EF4-FFF2-40B4-BE49-F238E27FC236}">
                <a16:creationId xmlns:a16="http://schemas.microsoft.com/office/drawing/2014/main" id="{34B9B375-1762-4AD5-B5C6-F6414168FED4}"/>
              </a:ext>
            </a:extLst>
          </p:cNvPr>
          <p:cNvSpPr/>
          <p:nvPr/>
        </p:nvSpPr>
        <p:spPr>
          <a:xfrm>
            <a:off x="1013791" y="1749287"/>
            <a:ext cx="10164418" cy="251791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en-US" sz="2200" dirty="0">
                <a:latin typeface="Arial" panose="020B0604020202020204" pitchFamily="34" charset="0"/>
                <a:cs typeface="Arial" panose="020B0604020202020204" pitchFamily="34" charset="0"/>
              </a:rPr>
              <a:t>Depreciation is now reported based on </a:t>
            </a:r>
            <a:r>
              <a:rPr lang="en-US" sz="2200" b="1" dirty="0">
                <a:latin typeface="Arial" panose="020B0604020202020204" pitchFamily="34" charset="0"/>
                <a:cs typeface="Arial" panose="020B0604020202020204" pitchFamily="34" charset="0"/>
              </a:rPr>
              <a:t>usage period,</a:t>
            </a:r>
            <a:r>
              <a:rPr lang="en-US" sz="2200" dirty="0">
                <a:latin typeface="Arial" panose="020B0604020202020204" pitchFamily="34" charset="0"/>
                <a:cs typeface="Arial" panose="020B0604020202020204" pitchFamily="34" charset="0"/>
              </a:rPr>
              <a:t> whether an asset was used for more than 180 days or 180 days or less in the tax year, rather than requiring asset-wise dates of “put to use.” This significantly simplifies reporting for businesses with large asset bases, Details of carry-forward losses, their origin year, and the nature of loss, Deductions claimed under Chapter VI-A equivalent provisions of the 2025 Act.</a:t>
            </a:r>
          </a:p>
        </p:txBody>
      </p:sp>
      <p:sp>
        <p:nvSpPr>
          <p:cNvPr id="3" name="TextBox 2">
            <a:extLst>
              <a:ext uri="{FF2B5EF4-FFF2-40B4-BE49-F238E27FC236}">
                <a16:creationId xmlns:a16="http://schemas.microsoft.com/office/drawing/2014/main" id="{5198A51F-2C9F-4E82-941A-AD86E6C47ED4}"/>
              </a:ext>
            </a:extLst>
          </p:cNvPr>
          <p:cNvSpPr txBox="1"/>
          <p:nvPr/>
        </p:nvSpPr>
        <p:spPr>
          <a:xfrm>
            <a:off x="2166730" y="771849"/>
            <a:ext cx="7858540"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Particulars of Losses, Depreciation, and Deductions </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3495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435B14B-96B2-4377-B1DF-2522ECD359F6}"/>
              </a:ext>
            </a:extLst>
          </p:cNvPr>
          <p:cNvSpPr/>
          <p:nvPr/>
        </p:nvSpPr>
        <p:spPr>
          <a:xfrm>
            <a:off x="0" y="2629845"/>
            <a:ext cx="5496560" cy="192142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a:solidFill>
                  <a:schemeClr val="accent3">
                    <a:lumMod val="50000"/>
                  </a:schemeClr>
                </a:solidFill>
                <a:latin typeface="Arial" panose="020B0604020202020204" pitchFamily="34" charset="0"/>
                <a:cs typeface="Arial" panose="020B0604020202020204" pitchFamily="34" charset="0"/>
              </a:rPr>
              <a:t>11 August 2025</a:t>
            </a:r>
            <a:r>
              <a:rPr lang="en-US" sz="2000" dirty="0">
                <a:solidFill>
                  <a:schemeClr val="accent3">
                    <a:lumMod val="50000"/>
                  </a:schemeClr>
                </a:solidFill>
                <a:latin typeface="Arial" panose="020B0604020202020204" pitchFamily="34" charset="0"/>
                <a:cs typeface="Arial" panose="020B0604020202020204" pitchFamily="34" charset="0"/>
              </a:rPr>
              <a:t>:</a:t>
            </a:r>
            <a:br>
              <a:rPr lang="en-US" sz="2000"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The revised </a:t>
            </a:r>
            <a:r>
              <a:rPr lang="en-US" i="1" dirty="0">
                <a:latin typeface="Arial" panose="020B0604020202020204" pitchFamily="34" charset="0"/>
                <a:cs typeface="Arial" panose="020B0604020202020204" pitchFamily="34" charset="0"/>
              </a:rPr>
              <a:t>Income tax (No. 2) Bill, 2025</a:t>
            </a:r>
            <a:r>
              <a:rPr lang="en-US" dirty="0">
                <a:latin typeface="Arial" panose="020B0604020202020204" pitchFamily="34" charset="0"/>
                <a:cs typeface="Arial" panose="020B0604020202020204" pitchFamily="34" charset="0"/>
              </a:rPr>
              <a:t> was introduced and passed </a:t>
            </a:r>
            <a:r>
              <a:rPr lang="en-US">
                <a:latin typeface="Arial" panose="020B0604020202020204" pitchFamily="34" charset="0"/>
                <a:cs typeface="Arial" panose="020B0604020202020204" pitchFamily="34" charset="0"/>
              </a:rPr>
              <a:t>by the Lok </a:t>
            </a:r>
            <a:r>
              <a:rPr lang="en-US" dirty="0">
                <a:latin typeface="Arial" panose="020B0604020202020204" pitchFamily="34" charset="0"/>
                <a:cs typeface="Arial" panose="020B0604020202020204" pitchFamily="34" charset="0"/>
              </a:rPr>
              <a:t>Sabha.</a:t>
            </a:r>
          </a:p>
        </p:txBody>
      </p:sp>
      <p:sp>
        <p:nvSpPr>
          <p:cNvPr id="5" name="Oval 4">
            <a:extLst>
              <a:ext uri="{FF2B5EF4-FFF2-40B4-BE49-F238E27FC236}">
                <a16:creationId xmlns:a16="http://schemas.microsoft.com/office/drawing/2014/main" id="{07EDBDAD-7700-414B-B06A-12842069098C}"/>
              </a:ext>
            </a:extLst>
          </p:cNvPr>
          <p:cNvSpPr/>
          <p:nvPr/>
        </p:nvSpPr>
        <p:spPr>
          <a:xfrm>
            <a:off x="3705023" y="403227"/>
            <a:ext cx="5141844" cy="192142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a:solidFill>
                  <a:schemeClr val="accent3">
                    <a:lumMod val="50000"/>
                  </a:schemeClr>
                </a:solidFill>
                <a:latin typeface="Arial" panose="020B0604020202020204" pitchFamily="34" charset="0"/>
                <a:cs typeface="Arial" panose="020B0604020202020204" pitchFamily="34" charset="0"/>
              </a:rPr>
              <a:t>12 August 2025</a:t>
            </a:r>
            <a:r>
              <a:rPr lang="en-US" sz="2000" dirty="0">
                <a:solidFill>
                  <a:schemeClr val="accent3">
                    <a:lumMod val="50000"/>
                  </a:schemeClr>
                </a:solidFill>
                <a:latin typeface="Arial" panose="020B0604020202020204" pitchFamily="34" charset="0"/>
                <a:cs typeface="Arial" panose="020B0604020202020204" pitchFamily="34" charset="0"/>
              </a:rPr>
              <a:t>:</a:t>
            </a:r>
            <a:br>
              <a:rPr lang="en-US" sz="2000"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The Bill was successfully passed by the Rajya Sabha.</a:t>
            </a:r>
          </a:p>
        </p:txBody>
      </p:sp>
      <p:sp>
        <p:nvSpPr>
          <p:cNvPr id="6" name="Oval 5">
            <a:extLst>
              <a:ext uri="{FF2B5EF4-FFF2-40B4-BE49-F238E27FC236}">
                <a16:creationId xmlns:a16="http://schemas.microsoft.com/office/drawing/2014/main" id="{C8C099CB-4D05-4B02-B9AA-79B5F137C647}"/>
              </a:ext>
            </a:extLst>
          </p:cNvPr>
          <p:cNvSpPr/>
          <p:nvPr/>
        </p:nvSpPr>
        <p:spPr>
          <a:xfrm>
            <a:off x="7050158" y="2629845"/>
            <a:ext cx="5015951" cy="192142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a:solidFill>
                  <a:schemeClr val="accent3">
                    <a:lumMod val="50000"/>
                  </a:schemeClr>
                </a:solidFill>
                <a:latin typeface="Arial" panose="020B0604020202020204" pitchFamily="34" charset="0"/>
                <a:cs typeface="Arial" panose="020B0604020202020204" pitchFamily="34" charset="0"/>
              </a:rPr>
              <a:t>21 August 2025</a:t>
            </a:r>
            <a:r>
              <a:rPr lang="en-US" sz="2000" dirty="0">
                <a:solidFill>
                  <a:schemeClr val="accent3">
                    <a:lumMod val="50000"/>
                  </a:schemeClr>
                </a:solidFill>
                <a:latin typeface="Arial" panose="020B0604020202020204" pitchFamily="34" charset="0"/>
                <a:cs typeface="Arial" panose="020B0604020202020204" pitchFamily="34" charset="0"/>
              </a:rPr>
              <a:t>:</a:t>
            </a:r>
            <a:br>
              <a:rPr lang="en-US" sz="2000"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The Bill received the official assent of the Hon’ble President of India, formally enacting it as the Income-tax Act, 2025.</a:t>
            </a:r>
          </a:p>
        </p:txBody>
      </p:sp>
      <p:sp>
        <p:nvSpPr>
          <p:cNvPr id="13" name="Footer Placeholder 2">
            <a:extLst>
              <a:ext uri="{FF2B5EF4-FFF2-40B4-BE49-F238E27FC236}">
                <a16:creationId xmlns:a16="http://schemas.microsoft.com/office/drawing/2014/main" id="{BD392317-E4C6-41C7-BF01-89C3BEAC2C9C}"/>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4" name="Picture 13" descr="http://www.icaivisakhapatnam.org/images/logo2.png">
            <a:extLst>
              <a:ext uri="{FF2B5EF4-FFF2-40B4-BE49-F238E27FC236}">
                <a16:creationId xmlns:a16="http://schemas.microsoft.com/office/drawing/2014/main" id="{7C2E4CA6-7A4A-48E5-975C-CBFE37A03339}"/>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cxnSp>
        <p:nvCxnSpPr>
          <p:cNvPr id="10" name="Connector: Curved 9">
            <a:extLst>
              <a:ext uri="{FF2B5EF4-FFF2-40B4-BE49-F238E27FC236}">
                <a16:creationId xmlns:a16="http://schemas.microsoft.com/office/drawing/2014/main" id="{613037DB-D51B-469F-B962-4959D3699493}"/>
              </a:ext>
            </a:extLst>
          </p:cNvPr>
          <p:cNvCxnSpPr/>
          <p:nvPr/>
        </p:nvCxnSpPr>
        <p:spPr>
          <a:xfrm flipV="1">
            <a:off x="1764620" y="771993"/>
            <a:ext cx="2332382" cy="1768402"/>
          </a:xfrm>
          <a:prstGeom prst="curvedConnector3">
            <a:avLst>
              <a:gd name="adj1" fmla="val -61364"/>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0" name="Connector: Curved 19">
            <a:extLst>
              <a:ext uri="{FF2B5EF4-FFF2-40B4-BE49-F238E27FC236}">
                <a16:creationId xmlns:a16="http://schemas.microsoft.com/office/drawing/2014/main" id="{2D7FE8BD-94D5-4981-BDCB-6A79A7374809}"/>
              </a:ext>
            </a:extLst>
          </p:cNvPr>
          <p:cNvCxnSpPr>
            <a:cxnSpLocks/>
          </p:cNvCxnSpPr>
          <p:nvPr/>
        </p:nvCxnSpPr>
        <p:spPr>
          <a:xfrm>
            <a:off x="8454887" y="771993"/>
            <a:ext cx="2213113" cy="1947086"/>
          </a:xfrm>
          <a:prstGeom prst="curvedConnector3">
            <a:avLst>
              <a:gd name="adj1" fmla="val 158982"/>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79289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CF8C1-2C01-223C-6B02-49B4DC48CE24}"/>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92A2EA05-1A8E-E577-D880-AF122AE153D7}"/>
              </a:ext>
            </a:extLst>
          </p:cNvPr>
          <p:cNvSpPr/>
          <p:nvPr/>
        </p:nvSpPr>
        <p:spPr>
          <a:xfrm>
            <a:off x="3483577" y="47723"/>
            <a:ext cx="4784035" cy="14568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a:latin typeface="Arial" panose="020B0604020202020204" pitchFamily="34" charset="0"/>
                <a:cs typeface="Arial" panose="020B0604020202020204" pitchFamily="34" charset="0"/>
              </a:rPr>
              <a:t>Form 26 – PART B</a:t>
            </a:r>
          </a:p>
          <a:p>
            <a:pPr algn="ctr"/>
            <a:r>
              <a:rPr lang="en-US" sz="2000" b="1" dirty="0">
                <a:latin typeface="Arial" panose="020B0604020202020204" pitchFamily="34" charset="0"/>
                <a:cs typeface="Arial" panose="020B0604020202020204" pitchFamily="34" charset="0"/>
              </a:rPr>
              <a:t>International Taxation </a:t>
            </a:r>
          </a:p>
          <a:p>
            <a:pPr algn="ctr"/>
            <a:r>
              <a:rPr lang="en-US" sz="2000" b="1" dirty="0">
                <a:latin typeface="Arial" panose="020B0604020202020204" pitchFamily="34" charset="0"/>
                <a:cs typeface="Arial" panose="020B0604020202020204" pitchFamily="34" charset="0"/>
              </a:rPr>
              <a:t>(Clause 40 - 43)</a:t>
            </a:r>
          </a:p>
        </p:txBody>
      </p:sp>
      <p:sp>
        <p:nvSpPr>
          <p:cNvPr id="6" name="Footer Placeholder 2">
            <a:extLst>
              <a:ext uri="{FF2B5EF4-FFF2-40B4-BE49-F238E27FC236}">
                <a16:creationId xmlns:a16="http://schemas.microsoft.com/office/drawing/2014/main" id="{2515347A-0CE2-9CB6-4708-F1748C024F7A}"/>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7" name="Picture 6" descr="http://www.icaivisakhapatnam.org/images/logo2.png">
            <a:extLst>
              <a:ext uri="{FF2B5EF4-FFF2-40B4-BE49-F238E27FC236}">
                <a16:creationId xmlns:a16="http://schemas.microsoft.com/office/drawing/2014/main" id="{90B6BDF5-8BDE-C3F4-C278-7F11F9A0DF22}"/>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pic>
        <p:nvPicPr>
          <p:cNvPr id="3" name="Picture 2">
            <a:extLst>
              <a:ext uri="{FF2B5EF4-FFF2-40B4-BE49-F238E27FC236}">
                <a16:creationId xmlns:a16="http://schemas.microsoft.com/office/drawing/2014/main" id="{93DE1197-4384-87EA-FCE3-1F05BC2EA25E}"/>
              </a:ext>
            </a:extLst>
          </p:cNvPr>
          <p:cNvPicPr>
            <a:picLocks noChangeAspect="1"/>
          </p:cNvPicPr>
          <p:nvPr/>
        </p:nvPicPr>
        <p:blipFill>
          <a:blip r:embed="rId3"/>
          <a:stretch>
            <a:fillRect/>
          </a:stretch>
        </p:blipFill>
        <p:spPr>
          <a:xfrm>
            <a:off x="606391" y="1597329"/>
            <a:ext cx="10327907" cy="4362795"/>
          </a:xfrm>
          <a:prstGeom prst="rect">
            <a:avLst/>
          </a:prstGeom>
        </p:spPr>
      </p:pic>
      <p:sp>
        <p:nvSpPr>
          <p:cNvPr id="9" name="Oval 8">
            <a:extLst>
              <a:ext uri="{FF2B5EF4-FFF2-40B4-BE49-F238E27FC236}">
                <a16:creationId xmlns:a16="http://schemas.microsoft.com/office/drawing/2014/main" id="{34A4E5DE-7D49-D523-7EB4-0E0FB1EEC2BA}"/>
              </a:ext>
            </a:extLst>
          </p:cNvPr>
          <p:cNvSpPr/>
          <p:nvPr/>
        </p:nvSpPr>
        <p:spPr>
          <a:xfrm>
            <a:off x="7407965" y="843115"/>
            <a:ext cx="4784035" cy="14568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a:latin typeface="Arial" panose="020B0604020202020204" pitchFamily="34" charset="0"/>
                <a:cs typeface="Arial" panose="020B0604020202020204" pitchFamily="34" charset="0"/>
              </a:rPr>
              <a:t>Form 3CD </a:t>
            </a:r>
          </a:p>
          <a:p>
            <a:pPr algn="ctr"/>
            <a:r>
              <a:rPr lang="en-US" sz="2000" b="1" dirty="0">
                <a:latin typeface="Arial" panose="020B0604020202020204" pitchFamily="34" charset="0"/>
                <a:cs typeface="Arial" panose="020B0604020202020204" pitchFamily="34" charset="0"/>
              </a:rPr>
              <a:t>(Clause 30A, 30B)</a:t>
            </a:r>
          </a:p>
        </p:txBody>
      </p:sp>
    </p:spTree>
    <p:extLst>
      <p:ext uri="{BB962C8B-B14F-4D97-AF65-F5344CB8AC3E}">
        <p14:creationId xmlns:p14="http://schemas.microsoft.com/office/powerpoint/2010/main" val="9496311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a:extLst>
              <a:ext uri="{FF2B5EF4-FFF2-40B4-BE49-F238E27FC236}">
                <a16:creationId xmlns:a16="http://schemas.microsoft.com/office/drawing/2014/main" id="{A58383A7-273E-40CC-AB79-7B6D2839BD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44" y="2237880"/>
            <a:ext cx="11065887" cy="238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2">
            <a:extLst>
              <a:ext uri="{FF2B5EF4-FFF2-40B4-BE49-F238E27FC236}">
                <a16:creationId xmlns:a16="http://schemas.microsoft.com/office/drawing/2014/main" id="{8A2A3152-9FF5-4FAF-970E-D6ED30D76913}"/>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6" name="Picture 5" descr="http://www.icaivisakhapatnam.org/images/logo2.png">
            <a:extLst>
              <a:ext uri="{FF2B5EF4-FFF2-40B4-BE49-F238E27FC236}">
                <a16:creationId xmlns:a16="http://schemas.microsoft.com/office/drawing/2014/main" id="{86213031-D997-4343-907B-34595F66531A}"/>
              </a:ext>
            </a:extLst>
          </p:cNvPr>
          <p:cNvPicPr/>
          <p:nvPr/>
        </p:nvPicPr>
        <p:blipFill>
          <a:blip r:embed="rId3"/>
          <a:srcRect l="85847"/>
          <a:stretch>
            <a:fillRect/>
          </a:stretch>
        </p:blipFill>
        <p:spPr bwMode="auto">
          <a:xfrm>
            <a:off x="4623076" y="6326532"/>
            <a:ext cx="638037" cy="483745"/>
          </a:xfrm>
          <a:prstGeom prst="rect">
            <a:avLst/>
          </a:prstGeom>
          <a:noFill/>
          <a:ln w="9525">
            <a:noFill/>
            <a:miter lim="800000"/>
            <a:headEnd/>
            <a:tailEnd/>
          </a:ln>
        </p:spPr>
      </p:pic>
      <p:sp>
        <p:nvSpPr>
          <p:cNvPr id="2" name="Oval 1">
            <a:extLst>
              <a:ext uri="{FF2B5EF4-FFF2-40B4-BE49-F238E27FC236}">
                <a16:creationId xmlns:a16="http://schemas.microsoft.com/office/drawing/2014/main" id="{EDAF8C24-B3AA-1970-5CC7-1D17176A376D}"/>
              </a:ext>
            </a:extLst>
          </p:cNvPr>
          <p:cNvSpPr/>
          <p:nvPr/>
        </p:nvSpPr>
        <p:spPr>
          <a:xfrm>
            <a:off x="3094824" y="360515"/>
            <a:ext cx="5673256" cy="136668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a:latin typeface="Arial" panose="020B0604020202020204" pitchFamily="34" charset="0"/>
                <a:cs typeface="Arial" panose="020B0604020202020204" pitchFamily="34" charset="0"/>
              </a:rPr>
              <a:t>Form 26 – PART B</a:t>
            </a:r>
          </a:p>
          <a:p>
            <a:pPr algn="ctr"/>
            <a:r>
              <a:rPr lang="en-US" sz="2000" b="1" dirty="0">
                <a:latin typeface="Arial" panose="020B0604020202020204" pitchFamily="34" charset="0"/>
                <a:cs typeface="Arial" panose="020B0604020202020204" pitchFamily="34" charset="0"/>
              </a:rPr>
              <a:t>Foreign Remittance Reporting</a:t>
            </a:r>
          </a:p>
          <a:p>
            <a:pPr algn="ctr"/>
            <a:r>
              <a:rPr lang="en-US" sz="2000" b="1" dirty="0">
                <a:latin typeface="Arial" panose="020B0604020202020204" pitchFamily="34" charset="0"/>
                <a:cs typeface="Arial" panose="020B0604020202020204" pitchFamily="34" charset="0"/>
              </a:rPr>
              <a:t>Clause 43</a:t>
            </a:r>
          </a:p>
        </p:txBody>
      </p:sp>
      <p:sp>
        <p:nvSpPr>
          <p:cNvPr id="3" name="Oval 2">
            <a:extLst>
              <a:ext uri="{FF2B5EF4-FFF2-40B4-BE49-F238E27FC236}">
                <a16:creationId xmlns:a16="http://schemas.microsoft.com/office/drawing/2014/main" id="{80E8163B-BB34-2CF1-9886-559A5BBF4307}"/>
              </a:ext>
            </a:extLst>
          </p:cNvPr>
          <p:cNvSpPr/>
          <p:nvPr/>
        </p:nvSpPr>
        <p:spPr>
          <a:xfrm>
            <a:off x="3419944" y="4620120"/>
            <a:ext cx="4784035" cy="136668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a:latin typeface="Arial" panose="020B0604020202020204" pitchFamily="34" charset="0"/>
                <a:cs typeface="Arial" panose="020B0604020202020204" pitchFamily="34" charset="0"/>
              </a:rPr>
              <a:t>Old Form 15CA</a:t>
            </a:r>
          </a:p>
        </p:txBody>
      </p:sp>
    </p:spTree>
    <p:extLst>
      <p:ext uri="{BB962C8B-B14F-4D97-AF65-F5344CB8AC3E}">
        <p14:creationId xmlns:p14="http://schemas.microsoft.com/office/powerpoint/2010/main" val="3285326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218"/>
                                        </p:tgtEl>
                                        <p:attrNameLst>
                                          <p:attrName>style.visibility</p:attrName>
                                        </p:attrNameLst>
                                      </p:cBhvr>
                                      <p:to>
                                        <p:strVal val="visible"/>
                                      </p:to>
                                    </p:set>
                                    <p:animEffect transition="in" filter="fade">
                                      <p:cBhvr>
                                        <p:cTn id="14" dur="1000"/>
                                        <p:tgtEl>
                                          <p:spTgt spid="9218"/>
                                        </p:tgtEl>
                                      </p:cBhvr>
                                    </p:animEffect>
                                    <p:anim calcmode="lin" valueType="num">
                                      <p:cBhvr>
                                        <p:cTn id="15" dur="1000" fill="hold"/>
                                        <p:tgtEl>
                                          <p:spTgt spid="9218"/>
                                        </p:tgtEl>
                                        <p:attrNameLst>
                                          <p:attrName>ppt_x</p:attrName>
                                        </p:attrNameLst>
                                      </p:cBhvr>
                                      <p:tavLst>
                                        <p:tav tm="0">
                                          <p:val>
                                            <p:strVal val="#ppt_x"/>
                                          </p:val>
                                        </p:tav>
                                        <p:tav tm="100000">
                                          <p:val>
                                            <p:strVal val="#ppt_x"/>
                                          </p:val>
                                        </p:tav>
                                      </p:tavLst>
                                    </p:anim>
                                    <p:anim calcmode="lin" valueType="num">
                                      <p:cBhvr>
                                        <p:cTn id="16"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DDD18E37-EA8E-42E3-8907-F057F2FD7919}"/>
              </a:ext>
            </a:extLst>
          </p:cNvPr>
          <p:cNvSpPr/>
          <p:nvPr/>
        </p:nvSpPr>
        <p:spPr>
          <a:xfrm>
            <a:off x="3531704" y="279235"/>
            <a:ext cx="4784035" cy="14568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a:latin typeface="Arial" panose="020B0604020202020204" pitchFamily="34" charset="0"/>
                <a:cs typeface="Arial" panose="020B0604020202020204" pitchFamily="34" charset="0"/>
              </a:rPr>
              <a:t>Form 3CD</a:t>
            </a:r>
          </a:p>
          <a:p>
            <a:pPr algn="ctr"/>
            <a:r>
              <a:rPr lang="en-US" sz="2000" b="1" dirty="0">
                <a:latin typeface="Arial" panose="020B0604020202020204" pitchFamily="34" charset="0"/>
                <a:cs typeface="Arial" panose="020B0604020202020204" pitchFamily="34" charset="0"/>
              </a:rPr>
              <a:t>SFT Details</a:t>
            </a:r>
          </a:p>
          <a:p>
            <a:pPr algn="ctr"/>
            <a:r>
              <a:rPr lang="en-US" sz="2000" b="1" dirty="0">
                <a:latin typeface="Arial" panose="020B0604020202020204" pitchFamily="34" charset="0"/>
                <a:cs typeface="Arial" panose="020B0604020202020204" pitchFamily="34" charset="0"/>
              </a:rPr>
              <a:t>(Clause 42)</a:t>
            </a:r>
          </a:p>
        </p:txBody>
      </p:sp>
      <p:pic>
        <p:nvPicPr>
          <p:cNvPr id="3074" name="Picture 1">
            <a:extLst>
              <a:ext uri="{FF2B5EF4-FFF2-40B4-BE49-F238E27FC236}">
                <a16:creationId xmlns:a16="http://schemas.microsoft.com/office/drawing/2014/main" id="{B695B922-008B-4CDC-9F80-42171DAFB3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413" y="2649361"/>
            <a:ext cx="9900714" cy="289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2">
            <a:extLst>
              <a:ext uri="{FF2B5EF4-FFF2-40B4-BE49-F238E27FC236}">
                <a16:creationId xmlns:a16="http://schemas.microsoft.com/office/drawing/2014/main" id="{A77CBEC1-563C-4889-9522-CECBA9E573AD}"/>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7" name="Picture 6" descr="http://www.icaivisakhapatnam.org/images/logo2.png">
            <a:extLst>
              <a:ext uri="{FF2B5EF4-FFF2-40B4-BE49-F238E27FC236}">
                <a16:creationId xmlns:a16="http://schemas.microsoft.com/office/drawing/2014/main" id="{9DCDCA34-5CA8-469D-9DC9-B5E40DCAA17C}"/>
              </a:ext>
            </a:extLst>
          </p:cNvPr>
          <p:cNvPicPr/>
          <p:nvPr/>
        </p:nvPicPr>
        <p:blipFill>
          <a:blip r:embed="rId3"/>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27002130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1000"/>
                                        <p:tgtEl>
                                          <p:spTgt spid="3074"/>
                                        </p:tgtEl>
                                      </p:cBhvr>
                                    </p:animEffect>
                                    <p:anim calcmode="lin" valueType="num">
                                      <p:cBhvr>
                                        <p:cTn id="15" dur="1000" fill="hold"/>
                                        <p:tgtEl>
                                          <p:spTgt spid="3074"/>
                                        </p:tgtEl>
                                        <p:attrNameLst>
                                          <p:attrName>ppt_x</p:attrName>
                                        </p:attrNameLst>
                                      </p:cBhvr>
                                      <p:tavLst>
                                        <p:tav tm="0">
                                          <p:val>
                                            <p:strVal val="#ppt_x"/>
                                          </p:val>
                                        </p:tav>
                                        <p:tav tm="100000">
                                          <p:val>
                                            <p:strVal val="#ppt_x"/>
                                          </p:val>
                                        </p:tav>
                                      </p:tavLst>
                                    </p:anim>
                                    <p:anim calcmode="lin" valueType="num">
                                      <p:cBhvr>
                                        <p:cTn id="16"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a:extLst>
              <a:ext uri="{FF2B5EF4-FFF2-40B4-BE49-F238E27FC236}">
                <a16:creationId xmlns:a16="http://schemas.microsoft.com/office/drawing/2014/main" id="{D320027B-0FB5-429C-80D8-F3D59B70B5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662" y="2276062"/>
            <a:ext cx="10324675" cy="284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F3C6CDF4-E373-4F2C-BC17-EF2632B3A638}"/>
              </a:ext>
            </a:extLst>
          </p:cNvPr>
          <p:cNvSpPr/>
          <p:nvPr/>
        </p:nvSpPr>
        <p:spPr>
          <a:xfrm>
            <a:off x="3531704" y="279235"/>
            <a:ext cx="4784035" cy="14568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a:latin typeface="Arial" panose="020B0604020202020204" pitchFamily="34" charset="0"/>
                <a:cs typeface="Arial" panose="020B0604020202020204" pitchFamily="34" charset="0"/>
              </a:rPr>
              <a:t>Form 26 – PART B</a:t>
            </a:r>
          </a:p>
          <a:p>
            <a:pPr algn="ctr"/>
            <a:r>
              <a:rPr lang="en-US" sz="2000" b="1" dirty="0">
                <a:latin typeface="Arial" panose="020B0604020202020204" pitchFamily="34" charset="0"/>
                <a:cs typeface="Arial" panose="020B0604020202020204" pitchFamily="34" charset="0"/>
              </a:rPr>
              <a:t>SFT Details</a:t>
            </a:r>
          </a:p>
          <a:p>
            <a:pPr algn="ctr"/>
            <a:r>
              <a:rPr lang="en-US" sz="2000" b="1" dirty="0">
                <a:latin typeface="Arial" panose="020B0604020202020204" pitchFamily="34" charset="0"/>
                <a:cs typeface="Arial" panose="020B0604020202020204" pitchFamily="34" charset="0"/>
              </a:rPr>
              <a:t>(Clause 46)</a:t>
            </a:r>
          </a:p>
        </p:txBody>
      </p:sp>
      <p:sp>
        <p:nvSpPr>
          <p:cNvPr id="7" name="Footer Placeholder 2">
            <a:extLst>
              <a:ext uri="{FF2B5EF4-FFF2-40B4-BE49-F238E27FC236}">
                <a16:creationId xmlns:a16="http://schemas.microsoft.com/office/drawing/2014/main" id="{CA9E80AE-B32A-4C3A-9322-0653FFC65F9A}"/>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8" name="Picture 7" descr="http://www.icaivisakhapatnam.org/images/logo2.png">
            <a:extLst>
              <a:ext uri="{FF2B5EF4-FFF2-40B4-BE49-F238E27FC236}">
                <a16:creationId xmlns:a16="http://schemas.microsoft.com/office/drawing/2014/main" id="{E3DE24A7-DB4C-4D43-B3CC-68A57CF76E9C}"/>
              </a:ext>
            </a:extLst>
          </p:cNvPr>
          <p:cNvPicPr/>
          <p:nvPr/>
        </p:nvPicPr>
        <p:blipFill>
          <a:blip r:embed="rId3"/>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9482144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1000"/>
                                        <p:tgtEl>
                                          <p:spTgt spid="4098"/>
                                        </p:tgtEl>
                                      </p:cBhvr>
                                    </p:animEffect>
                                    <p:anim calcmode="lin" valueType="num">
                                      <p:cBhvr>
                                        <p:cTn id="15" dur="1000" fill="hold"/>
                                        <p:tgtEl>
                                          <p:spTgt spid="4098"/>
                                        </p:tgtEl>
                                        <p:attrNameLst>
                                          <p:attrName>ppt_x</p:attrName>
                                        </p:attrNameLst>
                                      </p:cBhvr>
                                      <p:tavLst>
                                        <p:tav tm="0">
                                          <p:val>
                                            <p:strVal val="#ppt_x"/>
                                          </p:val>
                                        </p:tav>
                                        <p:tav tm="100000">
                                          <p:val>
                                            <p:strVal val="#ppt_x"/>
                                          </p:val>
                                        </p:tav>
                                      </p:tavLst>
                                    </p:anim>
                                    <p:anim calcmode="lin" valueType="num">
                                      <p:cBhvr>
                                        <p:cTn id="16"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1F6CBFE-1A1C-4ADB-8E50-C6D68C6AA316}"/>
              </a:ext>
            </a:extLst>
          </p:cNvPr>
          <p:cNvSpPr/>
          <p:nvPr/>
        </p:nvSpPr>
        <p:spPr>
          <a:xfrm>
            <a:off x="3560580" y="298485"/>
            <a:ext cx="4784035" cy="14568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a:latin typeface="Arial" panose="020B0604020202020204" pitchFamily="34" charset="0"/>
                <a:cs typeface="Arial" panose="020B0604020202020204" pitchFamily="34" charset="0"/>
              </a:rPr>
              <a:t>Form 3CD</a:t>
            </a:r>
          </a:p>
          <a:p>
            <a:pPr algn="ctr"/>
            <a:r>
              <a:rPr lang="en-US" sz="2000" b="1" dirty="0">
                <a:latin typeface="Arial" panose="020B0604020202020204" pitchFamily="34" charset="0"/>
                <a:cs typeface="Arial" panose="020B0604020202020204" pitchFamily="34" charset="0"/>
              </a:rPr>
              <a:t>TDS Reporting</a:t>
            </a:r>
          </a:p>
          <a:p>
            <a:pPr algn="ctr"/>
            <a:r>
              <a:rPr lang="en-US" sz="2000" b="1" dirty="0">
                <a:latin typeface="Arial" panose="020B0604020202020204" pitchFamily="34" charset="0"/>
                <a:cs typeface="Arial" panose="020B0604020202020204" pitchFamily="34" charset="0"/>
              </a:rPr>
              <a:t>Clause 34(b)</a:t>
            </a:r>
          </a:p>
        </p:txBody>
      </p:sp>
      <p:pic>
        <p:nvPicPr>
          <p:cNvPr id="2050" name="Picture 1">
            <a:extLst>
              <a:ext uri="{FF2B5EF4-FFF2-40B4-BE49-F238E27FC236}">
                <a16:creationId xmlns:a16="http://schemas.microsoft.com/office/drawing/2014/main" id="{3D4F4FB9-A322-44CA-8C19-37195E36D7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9931" y="2646756"/>
            <a:ext cx="9659540" cy="297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2">
            <a:extLst>
              <a:ext uri="{FF2B5EF4-FFF2-40B4-BE49-F238E27FC236}">
                <a16:creationId xmlns:a16="http://schemas.microsoft.com/office/drawing/2014/main" id="{1D8A8D94-6F58-40C6-812E-2BB687EF0032}"/>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7" name="Picture 6" descr="http://www.icaivisakhapatnam.org/images/logo2.png">
            <a:extLst>
              <a:ext uri="{FF2B5EF4-FFF2-40B4-BE49-F238E27FC236}">
                <a16:creationId xmlns:a16="http://schemas.microsoft.com/office/drawing/2014/main" id="{64ACCE3D-D906-4862-B5E0-E1A86CF2A102}"/>
              </a:ext>
            </a:extLst>
          </p:cNvPr>
          <p:cNvPicPr/>
          <p:nvPr/>
        </p:nvPicPr>
        <p:blipFill>
          <a:blip r:embed="rId3"/>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12084110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FC6CF199-A856-4613-B60A-95363DFEA4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162" y="2208025"/>
            <a:ext cx="11275072" cy="27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2A55135F-C395-4620-8871-3A4BA8E78029}"/>
              </a:ext>
            </a:extLst>
          </p:cNvPr>
          <p:cNvSpPr/>
          <p:nvPr/>
        </p:nvSpPr>
        <p:spPr>
          <a:xfrm>
            <a:off x="3531704" y="279235"/>
            <a:ext cx="4784035" cy="14568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a:latin typeface="Arial" panose="020B0604020202020204" pitchFamily="34" charset="0"/>
                <a:cs typeface="Arial" panose="020B0604020202020204" pitchFamily="34" charset="0"/>
              </a:rPr>
              <a:t>Form 26 – PART B</a:t>
            </a:r>
          </a:p>
          <a:p>
            <a:pPr algn="ctr"/>
            <a:r>
              <a:rPr lang="en-US" sz="2000" b="1" dirty="0">
                <a:latin typeface="Arial" panose="020B0604020202020204" pitchFamily="34" charset="0"/>
                <a:cs typeface="Arial" panose="020B0604020202020204" pitchFamily="34" charset="0"/>
              </a:rPr>
              <a:t>TDS Reporting</a:t>
            </a:r>
          </a:p>
          <a:p>
            <a:pPr algn="ctr"/>
            <a:r>
              <a:rPr lang="en-US" sz="2000" b="1" dirty="0">
                <a:latin typeface="Arial" panose="020B0604020202020204" pitchFamily="34" charset="0"/>
                <a:cs typeface="Arial" panose="020B0604020202020204" pitchFamily="34" charset="0"/>
              </a:rPr>
              <a:t>Clause 50(b)</a:t>
            </a:r>
          </a:p>
        </p:txBody>
      </p:sp>
      <p:sp>
        <p:nvSpPr>
          <p:cNvPr id="7" name="Footer Placeholder 2">
            <a:extLst>
              <a:ext uri="{FF2B5EF4-FFF2-40B4-BE49-F238E27FC236}">
                <a16:creationId xmlns:a16="http://schemas.microsoft.com/office/drawing/2014/main" id="{244277EE-338B-444D-AE0A-4116725F9481}"/>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8" name="Picture 7" descr="http://www.icaivisakhapatnam.org/images/logo2.png">
            <a:extLst>
              <a:ext uri="{FF2B5EF4-FFF2-40B4-BE49-F238E27FC236}">
                <a16:creationId xmlns:a16="http://schemas.microsoft.com/office/drawing/2014/main" id="{C75E89BF-9F14-4BB4-A680-79FE2CA5D65F}"/>
              </a:ext>
            </a:extLst>
          </p:cNvPr>
          <p:cNvPicPr/>
          <p:nvPr/>
        </p:nvPicPr>
        <p:blipFill>
          <a:blip r:embed="rId3"/>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24847102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57D5E424-C83C-4D90-96B2-1B121ECABE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758" y="2482230"/>
            <a:ext cx="7785928" cy="316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D57D92A1-134B-4EDF-B6E6-3E655BA4DD9D}"/>
              </a:ext>
            </a:extLst>
          </p:cNvPr>
          <p:cNvSpPr/>
          <p:nvPr/>
        </p:nvSpPr>
        <p:spPr>
          <a:xfrm>
            <a:off x="3531704" y="279235"/>
            <a:ext cx="4784035" cy="14568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a:latin typeface="Arial" panose="020B0604020202020204" pitchFamily="34" charset="0"/>
                <a:cs typeface="Arial" panose="020B0604020202020204" pitchFamily="34" charset="0"/>
              </a:rPr>
              <a:t>Form 3CD</a:t>
            </a:r>
          </a:p>
          <a:p>
            <a:pPr algn="ctr"/>
            <a:r>
              <a:rPr lang="en-US" sz="2000" b="1" dirty="0">
                <a:latin typeface="Arial" panose="020B0604020202020204" pitchFamily="34" charset="0"/>
                <a:cs typeface="Arial" panose="020B0604020202020204" pitchFamily="34" charset="0"/>
              </a:rPr>
              <a:t>GST Reporting </a:t>
            </a:r>
          </a:p>
          <a:p>
            <a:pPr algn="ctr"/>
            <a:r>
              <a:rPr lang="en-US" sz="2000" b="1" dirty="0">
                <a:latin typeface="Arial" panose="020B0604020202020204" pitchFamily="34" charset="0"/>
                <a:cs typeface="Arial" panose="020B0604020202020204" pitchFamily="34" charset="0"/>
              </a:rPr>
              <a:t>(Clause 44)</a:t>
            </a:r>
          </a:p>
        </p:txBody>
      </p:sp>
      <p:sp>
        <p:nvSpPr>
          <p:cNvPr id="7" name="Footer Placeholder 2">
            <a:extLst>
              <a:ext uri="{FF2B5EF4-FFF2-40B4-BE49-F238E27FC236}">
                <a16:creationId xmlns:a16="http://schemas.microsoft.com/office/drawing/2014/main" id="{C02316A7-DF99-47BC-ABE4-3A0DEF593C61}"/>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8" name="Picture 7" descr="http://www.icaivisakhapatnam.org/images/logo2.png">
            <a:extLst>
              <a:ext uri="{FF2B5EF4-FFF2-40B4-BE49-F238E27FC236}">
                <a16:creationId xmlns:a16="http://schemas.microsoft.com/office/drawing/2014/main" id="{6457CF45-587B-4E00-B15D-CBEA35878931}"/>
              </a:ext>
            </a:extLst>
          </p:cNvPr>
          <p:cNvPicPr/>
          <p:nvPr/>
        </p:nvPicPr>
        <p:blipFill>
          <a:blip r:embed="rId3"/>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37531526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EBBDC44-F269-4A09-85CA-45306E38E31D}"/>
              </a:ext>
            </a:extLst>
          </p:cNvPr>
          <p:cNvSpPr/>
          <p:nvPr/>
        </p:nvSpPr>
        <p:spPr>
          <a:xfrm>
            <a:off x="3667678" y="490332"/>
            <a:ext cx="4323383" cy="12192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a:latin typeface="Arial" panose="020B0604020202020204" pitchFamily="34" charset="0"/>
                <a:cs typeface="Arial" panose="020B0604020202020204" pitchFamily="34" charset="0"/>
              </a:rPr>
              <a:t>Form 26 – PART B</a:t>
            </a:r>
          </a:p>
          <a:p>
            <a:pPr algn="ctr"/>
            <a:r>
              <a:rPr lang="en-US" sz="2000" b="1" dirty="0">
                <a:latin typeface="Arial" panose="020B0604020202020204" pitchFamily="34" charset="0"/>
                <a:cs typeface="Arial" panose="020B0604020202020204" pitchFamily="34" charset="0"/>
              </a:rPr>
              <a:t>GST Reporting</a:t>
            </a:r>
          </a:p>
          <a:p>
            <a:pPr algn="ctr"/>
            <a:r>
              <a:rPr lang="en-US" sz="2000" b="1" dirty="0">
                <a:latin typeface="Arial" panose="020B0604020202020204" pitchFamily="34" charset="0"/>
                <a:cs typeface="Arial" panose="020B0604020202020204" pitchFamily="34" charset="0"/>
              </a:rPr>
              <a:t>(Clause 52)</a:t>
            </a:r>
            <a:endParaRPr lang="en-US" dirty="0"/>
          </a:p>
        </p:txBody>
      </p:sp>
      <p:pic>
        <p:nvPicPr>
          <p:cNvPr id="2050" name="Picture 1">
            <a:extLst>
              <a:ext uri="{FF2B5EF4-FFF2-40B4-BE49-F238E27FC236}">
                <a16:creationId xmlns:a16="http://schemas.microsoft.com/office/drawing/2014/main" id="{4A95140C-BFAB-4F5B-8988-9E1AFD5FCA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380" y="2203529"/>
            <a:ext cx="9860442" cy="2450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2">
            <a:extLst>
              <a:ext uri="{FF2B5EF4-FFF2-40B4-BE49-F238E27FC236}">
                <a16:creationId xmlns:a16="http://schemas.microsoft.com/office/drawing/2014/main" id="{7749FF26-5A8D-42DF-A1F7-4B6F2557FBE3}"/>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8" name="Picture 7" descr="http://www.icaivisakhapatnam.org/images/logo2.png">
            <a:extLst>
              <a:ext uri="{FF2B5EF4-FFF2-40B4-BE49-F238E27FC236}">
                <a16:creationId xmlns:a16="http://schemas.microsoft.com/office/drawing/2014/main" id="{7651DE17-8A48-4D8F-9705-C84B98BE1E12}"/>
              </a:ext>
            </a:extLst>
          </p:cNvPr>
          <p:cNvPicPr/>
          <p:nvPr/>
        </p:nvPicPr>
        <p:blipFill>
          <a:blip r:embed="rId3"/>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32203952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AA80B9E-DC24-4DB1-A70B-B9C0F6670A74}"/>
              </a:ext>
            </a:extLst>
          </p:cNvPr>
          <p:cNvSpPr/>
          <p:nvPr/>
        </p:nvSpPr>
        <p:spPr>
          <a:xfrm>
            <a:off x="3707435" y="159027"/>
            <a:ext cx="4323383" cy="12192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b="1" dirty="0">
              <a:latin typeface="Arial" panose="020B0604020202020204" pitchFamily="34" charset="0"/>
              <a:cs typeface="Arial" panose="020B0604020202020204" pitchFamily="34" charset="0"/>
            </a:endParaRPr>
          </a:p>
          <a:p>
            <a:pPr algn="ctr"/>
            <a:r>
              <a:rPr lang="en-US" sz="2000" b="1" dirty="0">
                <a:latin typeface="Arial" panose="020B0604020202020204" pitchFamily="34" charset="0"/>
                <a:cs typeface="Arial" panose="020B0604020202020204" pitchFamily="34" charset="0"/>
              </a:rPr>
              <a:t>Form 26 – PART B</a:t>
            </a:r>
          </a:p>
          <a:p>
            <a:pPr algn="ctr"/>
            <a:r>
              <a:rPr lang="en-US" sz="2000" b="1" dirty="0">
                <a:latin typeface="Arial" panose="020B0604020202020204" pitchFamily="34" charset="0"/>
                <a:cs typeface="Arial" panose="020B0604020202020204" pitchFamily="34" charset="0"/>
              </a:rPr>
              <a:t>GST Reporting </a:t>
            </a:r>
          </a:p>
          <a:p>
            <a:pPr algn="ctr"/>
            <a:r>
              <a:rPr lang="en-US" sz="2000" b="1" dirty="0">
                <a:latin typeface="Arial" panose="020B0604020202020204" pitchFamily="34" charset="0"/>
                <a:cs typeface="Arial" panose="020B0604020202020204" pitchFamily="34" charset="0"/>
              </a:rPr>
              <a:t>(Schedule GST)</a:t>
            </a:r>
          </a:p>
          <a:p>
            <a:pPr algn="ctr"/>
            <a:endParaRPr lang="en-US" dirty="0"/>
          </a:p>
        </p:txBody>
      </p:sp>
      <p:pic>
        <p:nvPicPr>
          <p:cNvPr id="3" name="Picture 1">
            <a:extLst>
              <a:ext uri="{FF2B5EF4-FFF2-40B4-BE49-F238E27FC236}">
                <a16:creationId xmlns:a16="http://schemas.microsoft.com/office/drawing/2014/main" id="{405F82EF-21E8-4021-B75D-89F6878487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8316" y="1485866"/>
            <a:ext cx="8115368" cy="4510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2">
            <a:extLst>
              <a:ext uri="{FF2B5EF4-FFF2-40B4-BE49-F238E27FC236}">
                <a16:creationId xmlns:a16="http://schemas.microsoft.com/office/drawing/2014/main" id="{E8CE9B21-EA1F-4266-9651-ED9E6F304ECD}"/>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8" name="Picture 7" descr="http://www.icaivisakhapatnam.org/images/logo2.png">
            <a:extLst>
              <a:ext uri="{FF2B5EF4-FFF2-40B4-BE49-F238E27FC236}">
                <a16:creationId xmlns:a16="http://schemas.microsoft.com/office/drawing/2014/main" id="{3E2EC86E-A639-419C-9211-DCCC94912B99}"/>
              </a:ext>
            </a:extLst>
          </p:cNvPr>
          <p:cNvPicPr/>
          <p:nvPr/>
        </p:nvPicPr>
        <p:blipFill>
          <a:blip r:embed="rId3"/>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681708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a:extLst>
              <a:ext uri="{FF2B5EF4-FFF2-40B4-BE49-F238E27FC236}">
                <a16:creationId xmlns:a16="http://schemas.microsoft.com/office/drawing/2014/main" id="{BCAB69FC-F8DB-4FBC-B42A-C955ED0DF6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849" y="1920599"/>
            <a:ext cx="10467867" cy="2577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2">
            <a:extLst>
              <a:ext uri="{FF2B5EF4-FFF2-40B4-BE49-F238E27FC236}">
                <a16:creationId xmlns:a16="http://schemas.microsoft.com/office/drawing/2014/main" id="{030E1EE3-75A4-4B47-8B93-39CAFA72BEC9}"/>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6" name="Picture 5" descr="http://www.icaivisakhapatnam.org/images/logo2.png">
            <a:extLst>
              <a:ext uri="{FF2B5EF4-FFF2-40B4-BE49-F238E27FC236}">
                <a16:creationId xmlns:a16="http://schemas.microsoft.com/office/drawing/2014/main" id="{CBC63EED-65A4-4CAD-AA73-E4ABD0E2F97F}"/>
              </a:ext>
            </a:extLst>
          </p:cNvPr>
          <p:cNvPicPr/>
          <p:nvPr/>
        </p:nvPicPr>
        <p:blipFill>
          <a:blip r:embed="rId3"/>
          <a:srcRect l="85847"/>
          <a:stretch>
            <a:fillRect/>
          </a:stretch>
        </p:blipFill>
        <p:spPr bwMode="auto">
          <a:xfrm>
            <a:off x="4623076" y="6326532"/>
            <a:ext cx="638037" cy="483745"/>
          </a:xfrm>
          <a:prstGeom prst="rect">
            <a:avLst/>
          </a:prstGeom>
          <a:noFill/>
          <a:ln w="9525">
            <a:noFill/>
            <a:miter lim="800000"/>
            <a:headEnd/>
            <a:tailEnd/>
          </a:ln>
        </p:spPr>
      </p:pic>
      <p:sp>
        <p:nvSpPr>
          <p:cNvPr id="2" name="Oval 1">
            <a:extLst>
              <a:ext uri="{FF2B5EF4-FFF2-40B4-BE49-F238E27FC236}">
                <a16:creationId xmlns:a16="http://schemas.microsoft.com/office/drawing/2014/main" id="{4A5BB14C-1505-BB2C-FE1E-B1900F9321A5}"/>
              </a:ext>
            </a:extLst>
          </p:cNvPr>
          <p:cNvSpPr/>
          <p:nvPr/>
        </p:nvSpPr>
        <p:spPr>
          <a:xfrm>
            <a:off x="2972904" y="278145"/>
            <a:ext cx="5388776" cy="14568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a:latin typeface="Arial" panose="020B0604020202020204" pitchFamily="34" charset="0"/>
                <a:cs typeface="Arial" panose="020B0604020202020204" pitchFamily="34" charset="0"/>
              </a:rPr>
              <a:t>Form 3CD</a:t>
            </a:r>
          </a:p>
          <a:p>
            <a:pPr algn="ctr"/>
            <a:r>
              <a:rPr lang="en-US" sz="2000" b="1" dirty="0">
                <a:latin typeface="Arial" panose="020B0604020202020204" pitchFamily="34" charset="0"/>
                <a:cs typeface="Arial" panose="020B0604020202020204" pitchFamily="34" charset="0"/>
              </a:rPr>
              <a:t>Income from Other Sources </a:t>
            </a:r>
          </a:p>
          <a:p>
            <a:pPr algn="ctr"/>
            <a:r>
              <a:rPr lang="en-US" sz="2000" b="1" dirty="0">
                <a:latin typeface="Arial" panose="020B0604020202020204" pitchFamily="34" charset="0"/>
                <a:cs typeface="Arial" panose="020B0604020202020204" pitchFamily="34" charset="0"/>
              </a:rPr>
              <a:t>(Clause 29B)</a:t>
            </a:r>
          </a:p>
        </p:txBody>
      </p:sp>
    </p:spTree>
    <p:extLst>
      <p:ext uri="{BB962C8B-B14F-4D97-AF65-F5344CB8AC3E}">
        <p14:creationId xmlns:p14="http://schemas.microsoft.com/office/powerpoint/2010/main" val="16683953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266"/>
                                        </p:tgtEl>
                                        <p:attrNameLst>
                                          <p:attrName>style.visibility</p:attrName>
                                        </p:attrNameLst>
                                      </p:cBhvr>
                                      <p:to>
                                        <p:strVal val="visible"/>
                                      </p:to>
                                    </p:set>
                                    <p:animEffect transition="in" filter="fade">
                                      <p:cBhvr>
                                        <p:cTn id="14" dur="1000"/>
                                        <p:tgtEl>
                                          <p:spTgt spid="11266"/>
                                        </p:tgtEl>
                                      </p:cBhvr>
                                    </p:animEffect>
                                    <p:anim calcmode="lin" valueType="num">
                                      <p:cBhvr>
                                        <p:cTn id="15" dur="1000" fill="hold"/>
                                        <p:tgtEl>
                                          <p:spTgt spid="11266"/>
                                        </p:tgtEl>
                                        <p:attrNameLst>
                                          <p:attrName>ppt_x</p:attrName>
                                        </p:attrNameLst>
                                      </p:cBhvr>
                                      <p:tavLst>
                                        <p:tav tm="0">
                                          <p:val>
                                            <p:strVal val="#ppt_x"/>
                                          </p:val>
                                        </p:tav>
                                        <p:tav tm="100000">
                                          <p:val>
                                            <p:strVal val="#ppt_x"/>
                                          </p:val>
                                        </p:tav>
                                      </p:tavLst>
                                    </p:anim>
                                    <p:anim calcmode="lin" valueType="num">
                                      <p:cBhvr>
                                        <p:cTn id="16"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a:extLst>
              <a:ext uri="{FF2B5EF4-FFF2-40B4-BE49-F238E27FC236}">
                <a16:creationId xmlns:a16="http://schemas.microsoft.com/office/drawing/2014/main" id="{98F61AAF-65C8-45DC-831D-33D6ECF1F227}"/>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6" name="Picture 5" descr="http://www.icaivisakhapatnam.org/images/logo2.png">
            <a:extLst>
              <a:ext uri="{FF2B5EF4-FFF2-40B4-BE49-F238E27FC236}">
                <a16:creationId xmlns:a16="http://schemas.microsoft.com/office/drawing/2014/main" id="{C4748BEB-E7F5-48CA-825E-99383420BF5B}"/>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
        <p:nvSpPr>
          <p:cNvPr id="10" name="Rectangle: Rounded Corners 9">
            <a:extLst>
              <a:ext uri="{FF2B5EF4-FFF2-40B4-BE49-F238E27FC236}">
                <a16:creationId xmlns:a16="http://schemas.microsoft.com/office/drawing/2014/main" id="{3F3F64EE-1E6C-4055-B75D-1D72BE926B57}"/>
              </a:ext>
            </a:extLst>
          </p:cNvPr>
          <p:cNvSpPr/>
          <p:nvPr/>
        </p:nvSpPr>
        <p:spPr>
          <a:xfrm>
            <a:off x="1320248" y="1400178"/>
            <a:ext cx="9551504" cy="307905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dirty="0">
                <a:latin typeface="Verdana" panose="020B0604030504040204" pitchFamily="34" charset="0"/>
                <a:ea typeface="Verdana" panose="020B0604030504040204" pitchFamily="34" charset="0"/>
              </a:rPr>
              <a:t>The Journey of Income-tax Rules, 2026</a:t>
            </a:r>
            <a:br>
              <a:rPr lang="en-US" sz="3200" b="1" dirty="0">
                <a:latin typeface="Verdana" panose="020B0604030504040204" pitchFamily="34" charset="0"/>
                <a:ea typeface="Verdana" panose="020B0604030504040204" pitchFamily="34" charset="0"/>
              </a:rPr>
            </a:br>
            <a:r>
              <a:rPr lang="en-US" sz="3200" b="1" dirty="0">
                <a:latin typeface="Verdana" panose="020B0604030504040204" pitchFamily="34" charset="0"/>
                <a:ea typeface="Verdana" panose="020B0604030504040204" pitchFamily="34" charset="0"/>
              </a:rPr>
              <a:t>(Timeline)</a:t>
            </a:r>
          </a:p>
        </p:txBody>
      </p:sp>
    </p:spTree>
    <p:extLst>
      <p:ext uri="{BB962C8B-B14F-4D97-AF65-F5344CB8AC3E}">
        <p14:creationId xmlns:p14="http://schemas.microsoft.com/office/powerpoint/2010/main" val="3258193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a:extLst>
              <a:ext uri="{FF2B5EF4-FFF2-40B4-BE49-F238E27FC236}">
                <a16:creationId xmlns:a16="http://schemas.microsoft.com/office/drawing/2014/main" id="{EB447901-7221-4EDB-A2FC-C98E3FBEBE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7563" y="606394"/>
            <a:ext cx="9253275" cy="569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2">
            <a:extLst>
              <a:ext uri="{FF2B5EF4-FFF2-40B4-BE49-F238E27FC236}">
                <a16:creationId xmlns:a16="http://schemas.microsoft.com/office/drawing/2014/main" id="{7C97D9DF-56E9-4094-BC4E-E56FF45CA1C6}"/>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6" name="Picture 5" descr="http://www.icaivisakhapatnam.org/images/logo2.png">
            <a:extLst>
              <a:ext uri="{FF2B5EF4-FFF2-40B4-BE49-F238E27FC236}">
                <a16:creationId xmlns:a16="http://schemas.microsoft.com/office/drawing/2014/main" id="{CD46C97A-87E7-4C7A-8E06-A7F16D50E666}"/>
              </a:ext>
            </a:extLst>
          </p:cNvPr>
          <p:cNvPicPr/>
          <p:nvPr/>
        </p:nvPicPr>
        <p:blipFill>
          <a:blip r:embed="rId3"/>
          <a:srcRect l="85847"/>
          <a:stretch>
            <a:fillRect/>
          </a:stretch>
        </p:blipFill>
        <p:spPr bwMode="auto">
          <a:xfrm>
            <a:off x="4623076" y="6326532"/>
            <a:ext cx="638037" cy="483745"/>
          </a:xfrm>
          <a:prstGeom prst="rect">
            <a:avLst/>
          </a:prstGeom>
          <a:noFill/>
          <a:ln w="9525">
            <a:noFill/>
            <a:miter lim="800000"/>
            <a:headEnd/>
            <a:tailEnd/>
          </a:ln>
        </p:spPr>
      </p:pic>
      <p:sp>
        <p:nvSpPr>
          <p:cNvPr id="3" name="Oval 2">
            <a:extLst>
              <a:ext uri="{FF2B5EF4-FFF2-40B4-BE49-F238E27FC236}">
                <a16:creationId xmlns:a16="http://schemas.microsoft.com/office/drawing/2014/main" id="{C5F79212-2FCC-9941-60EF-28248889576D}"/>
              </a:ext>
            </a:extLst>
          </p:cNvPr>
          <p:cNvSpPr/>
          <p:nvPr/>
        </p:nvSpPr>
        <p:spPr>
          <a:xfrm>
            <a:off x="5015064" y="47723"/>
            <a:ext cx="5368456" cy="89166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a:latin typeface="Arial" panose="020B0604020202020204" pitchFamily="34" charset="0"/>
                <a:cs typeface="Arial" panose="020B0604020202020204" pitchFamily="34" charset="0"/>
              </a:rPr>
              <a:t>Form 26 – PART B</a:t>
            </a:r>
          </a:p>
          <a:p>
            <a:pPr algn="ctr"/>
            <a:r>
              <a:rPr lang="en-US" sz="2000" b="1" dirty="0">
                <a:latin typeface="Arial" panose="020B0604020202020204" pitchFamily="34" charset="0"/>
                <a:cs typeface="Arial" panose="020B0604020202020204" pitchFamily="34" charset="0"/>
              </a:rPr>
              <a:t> Income from Other Sources</a:t>
            </a:r>
          </a:p>
          <a:p>
            <a:pPr algn="ctr"/>
            <a:r>
              <a:rPr lang="en-US" sz="2000" b="1" dirty="0">
                <a:latin typeface="Arial" panose="020B0604020202020204" pitchFamily="34" charset="0"/>
                <a:cs typeface="Arial" panose="020B0604020202020204" pitchFamily="34" charset="0"/>
              </a:rPr>
              <a:t>(Clause 47)</a:t>
            </a:r>
          </a:p>
        </p:txBody>
      </p:sp>
    </p:spTree>
    <p:extLst>
      <p:ext uri="{BB962C8B-B14F-4D97-AF65-F5344CB8AC3E}">
        <p14:creationId xmlns:p14="http://schemas.microsoft.com/office/powerpoint/2010/main" val="7261781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42"/>
                                        </p:tgtEl>
                                        <p:attrNameLst>
                                          <p:attrName>style.visibility</p:attrName>
                                        </p:attrNameLst>
                                      </p:cBhvr>
                                      <p:to>
                                        <p:strVal val="visible"/>
                                      </p:to>
                                    </p:set>
                                    <p:animEffect transition="in" filter="fade">
                                      <p:cBhvr>
                                        <p:cTn id="14" dur="1000"/>
                                        <p:tgtEl>
                                          <p:spTgt spid="10242"/>
                                        </p:tgtEl>
                                      </p:cBhvr>
                                    </p:animEffect>
                                    <p:anim calcmode="lin" valueType="num">
                                      <p:cBhvr>
                                        <p:cTn id="15" dur="1000" fill="hold"/>
                                        <p:tgtEl>
                                          <p:spTgt spid="10242"/>
                                        </p:tgtEl>
                                        <p:attrNameLst>
                                          <p:attrName>ppt_x</p:attrName>
                                        </p:attrNameLst>
                                      </p:cBhvr>
                                      <p:tavLst>
                                        <p:tav tm="0">
                                          <p:val>
                                            <p:strVal val="#ppt_x"/>
                                          </p:val>
                                        </p:tav>
                                        <p:tav tm="100000">
                                          <p:val>
                                            <p:strVal val="#ppt_x"/>
                                          </p:val>
                                        </p:tav>
                                      </p:tavLst>
                                    </p:anim>
                                    <p:anim calcmode="lin" valueType="num">
                                      <p:cBhvr>
                                        <p:cTn id="16"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B33E8C90-DFDE-4B0E-BA06-B38B8EF4B80C}"/>
              </a:ext>
            </a:extLst>
          </p:cNvPr>
          <p:cNvSpPr txBox="1">
            <a:spLocks/>
          </p:cNvSpPr>
          <p:nvPr/>
        </p:nvSpPr>
        <p:spPr>
          <a:xfrm>
            <a:off x="4176515" y="6432590"/>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0" name="Picture 9" descr="http://www.icaivisakhapatnam.org/images/logo2.png">
            <a:extLst>
              <a:ext uri="{FF2B5EF4-FFF2-40B4-BE49-F238E27FC236}">
                <a16:creationId xmlns:a16="http://schemas.microsoft.com/office/drawing/2014/main" id="{8F8EFAD2-4E89-4576-B659-3B6DCE286395}"/>
              </a:ext>
            </a:extLst>
          </p:cNvPr>
          <p:cNvPicPr/>
          <p:nvPr/>
        </p:nvPicPr>
        <p:blipFill>
          <a:blip r:embed="rId2"/>
          <a:srcRect l="85847"/>
          <a:stretch>
            <a:fillRect/>
          </a:stretch>
        </p:blipFill>
        <p:spPr bwMode="auto">
          <a:xfrm>
            <a:off x="4623076" y="6339784"/>
            <a:ext cx="638037" cy="483745"/>
          </a:xfrm>
          <a:prstGeom prst="rect">
            <a:avLst/>
          </a:prstGeom>
          <a:noFill/>
          <a:ln w="9525">
            <a:noFill/>
            <a:miter lim="800000"/>
            <a:headEnd/>
            <a:tailEnd/>
          </a:ln>
        </p:spPr>
      </p:pic>
      <p:sp>
        <p:nvSpPr>
          <p:cNvPr id="4" name="Rectangle: Rounded Corners 3">
            <a:extLst>
              <a:ext uri="{FF2B5EF4-FFF2-40B4-BE49-F238E27FC236}">
                <a16:creationId xmlns:a16="http://schemas.microsoft.com/office/drawing/2014/main" id="{E3AD492D-257B-4C4B-8FE5-5B5A9AAF02F9}"/>
              </a:ext>
            </a:extLst>
          </p:cNvPr>
          <p:cNvSpPr/>
          <p:nvPr/>
        </p:nvSpPr>
        <p:spPr>
          <a:xfrm>
            <a:off x="751462" y="3604603"/>
            <a:ext cx="10221338" cy="175971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en-US" b="1" dirty="0">
                <a:latin typeface="Arial" panose="020B0604020202020204" pitchFamily="34" charset="0"/>
                <a:cs typeface="Arial" panose="020B0604020202020204" pitchFamily="34" charset="0"/>
              </a:rPr>
              <a:t>Applicable to trading and manufacturing </a:t>
            </a:r>
            <a:r>
              <a:rPr lang="en-US" b="1" dirty="0" err="1">
                <a:latin typeface="Arial" panose="020B0604020202020204" pitchFamily="34" charset="0"/>
                <a:cs typeface="Arial" panose="020B0604020202020204" pitchFamily="34" charset="0"/>
              </a:rPr>
              <a:t>assessees</a:t>
            </a:r>
            <a:r>
              <a:rPr lang="en-US" b="1" dirty="0">
                <a:latin typeface="Arial" panose="020B0604020202020204" pitchFamily="34" charset="0"/>
                <a:cs typeface="Arial" panose="020B0604020202020204" pitchFamily="34" charset="0"/>
              </a:rPr>
              <a:t> </a:t>
            </a:r>
          </a:p>
          <a:p>
            <a:pPr algn="just"/>
            <a:r>
              <a:rPr lang="en-US" dirty="0">
                <a:latin typeface="Arial" panose="020B0604020202020204" pitchFamily="34" charset="0"/>
                <a:cs typeface="Arial" panose="020B0604020202020204" pitchFamily="34" charset="0"/>
              </a:rPr>
              <a:t>Opening stock, purchases, sales, closing stock, and yield/wastage for raw materials, finished goods, by-products, and scrap</a:t>
            </a:r>
          </a:p>
          <a:p>
            <a:pPr algn="just"/>
            <a:r>
              <a:rPr lang="en-US" dirty="0">
                <a:latin typeface="Arial" panose="020B0604020202020204" pitchFamily="34" charset="0"/>
                <a:cs typeface="Arial" panose="020B0604020202020204" pitchFamily="34" charset="0"/>
              </a:rPr>
              <a:t>Useful for detecting unaccounted production or suppressed sales</a:t>
            </a:r>
          </a:p>
        </p:txBody>
      </p:sp>
      <p:sp>
        <p:nvSpPr>
          <p:cNvPr id="5" name="TextBox 4">
            <a:extLst>
              <a:ext uri="{FF2B5EF4-FFF2-40B4-BE49-F238E27FC236}">
                <a16:creationId xmlns:a16="http://schemas.microsoft.com/office/drawing/2014/main" id="{7E5832C2-8BCA-4153-BB30-A24D2693973A}"/>
              </a:ext>
            </a:extLst>
          </p:cNvPr>
          <p:cNvSpPr txBox="1"/>
          <p:nvPr/>
        </p:nvSpPr>
        <p:spPr>
          <a:xfrm>
            <a:off x="844227" y="3145104"/>
            <a:ext cx="5963479"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Quantitative Details </a:t>
            </a:r>
            <a:endParaRPr lang="en-US" dirty="0"/>
          </a:p>
        </p:txBody>
      </p:sp>
      <p:pic>
        <p:nvPicPr>
          <p:cNvPr id="2" name="Picture 1">
            <a:extLst>
              <a:ext uri="{FF2B5EF4-FFF2-40B4-BE49-F238E27FC236}">
                <a16:creationId xmlns:a16="http://schemas.microsoft.com/office/drawing/2014/main" id="{C3537690-CED5-4097-B38E-C0D5D36BE543}"/>
              </a:ext>
            </a:extLst>
          </p:cNvPr>
          <p:cNvPicPr>
            <a:picLocks noChangeAspect="1"/>
          </p:cNvPicPr>
          <p:nvPr/>
        </p:nvPicPr>
        <p:blipFill>
          <a:blip r:embed="rId3"/>
          <a:stretch>
            <a:fillRect/>
          </a:stretch>
        </p:blipFill>
        <p:spPr>
          <a:xfrm>
            <a:off x="1146648" y="303065"/>
            <a:ext cx="9430965" cy="2711908"/>
          </a:xfrm>
          <a:prstGeom prst="rect">
            <a:avLst/>
          </a:prstGeom>
        </p:spPr>
      </p:pic>
      <p:sp>
        <p:nvSpPr>
          <p:cNvPr id="11" name="Oval 10">
            <a:extLst>
              <a:ext uri="{FF2B5EF4-FFF2-40B4-BE49-F238E27FC236}">
                <a16:creationId xmlns:a16="http://schemas.microsoft.com/office/drawing/2014/main" id="{9E5BD07E-9645-79E0-DFB1-B7227908BD1A}"/>
              </a:ext>
            </a:extLst>
          </p:cNvPr>
          <p:cNvSpPr/>
          <p:nvPr/>
        </p:nvSpPr>
        <p:spPr>
          <a:xfrm>
            <a:off x="9785684" y="2458457"/>
            <a:ext cx="2406316" cy="12192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a:latin typeface="Arial" panose="020B0604020202020204" pitchFamily="34" charset="0"/>
                <a:cs typeface="Arial" panose="020B0604020202020204" pitchFamily="34" charset="0"/>
              </a:rPr>
              <a:t>Form 3CD </a:t>
            </a:r>
          </a:p>
          <a:p>
            <a:pPr algn="ctr"/>
            <a:r>
              <a:rPr lang="en-US" sz="2000" b="1" dirty="0">
                <a:latin typeface="Arial" panose="020B0604020202020204" pitchFamily="34" charset="0"/>
                <a:cs typeface="Arial" panose="020B0604020202020204" pitchFamily="34" charset="0"/>
              </a:rPr>
              <a:t>(Clause 35)</a:t>
            </a:r>
            <a:endParaRPr lang="en-US" dirty="0"/>
          </a:p>
        </p:txBody>
      </p:sp>
    </p:spTree>
    <p:extLst>
      <p:ext uri="{BB962C8B-B14F-4D97-AF65-F5344CB8AC3E}">
        <p14:creationId xmlns:p14="http://schemas.microsoft.com/office/powerpoint/2010/main" val="41654910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17935-4A1F-F9E1-2B5A-059BD5B79CD8}"/>
            </a:ext>
          </a:extLst>
        </p:cNvPr>
        <p:cNvGrpSpPr/>
        <p:nvPr/>
      </p:nvGrpSpPr>
      <p:grpSpPr>
        <a:xfrm>
          <a:off x="0" y="0"/>
          <a:ext cx="0" cy="0"/>
          <a:chOff x="0" y="0"/>
          <a:chExt cx="0" cy="0"/>
        </a:xfrm>
      </p:grpSpPr>
      <p:sp>
        <p:nvSpPr>
          <p:cNvPr id="9" name="Footer Placeholder 2">
            <a:extLst>
              <a:ext uri="{FF2B5EF4-FFF2-40B4-BE49-F238E27FC236}">
                <a16:creationId xmlns:a16="http://schemas.microsoft.com/office/drawing/2014/main" id="{E6F217FC-70ED-5FEB-C16D-7F127C59BA6A}"/>
              </a:ext>
            </a:extLst>
          </p:cNvPr>
          <p:cNvSpPr txBox="1">
            <a:spLocks/>
          </p:cNvSpPr>
          <p:nvPr/>
        </p:nvSpPr>
        <p:spPr>
          <a:xfrm>
            <a:off x="4176515" y="6432590"/>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0" name="Picture 9" descr="http://www.icaivisakhapatnam.org/images/logo2.png">
            <a:extLst>
              <a:ext uri="{FF2B5EF4-FFF2-40B4-BE49-F238E27FC236}">
                <a16:creationId xmlns:a16="http://schemas.microsoft.com/office/drawing/2014/main" id="{B4868B9E-E7DA-D6F3-2157-EFAA4C052511}"/>
              </a:ext>
            </a:extLst>
          </p:cNvPr>
          <p:cNvPicPr/>
          <p:nvPr/>
        </p:nvPicPr>
        <p:blipFill>
          <a:blip r:embed="rId2"/>
          <a:srcRect l="85847"/>
          <a:stretch>
            <a:fillRect/>
          </a:stretch>
        </p:blipFill>
        <p:spPr bwMode="auto">
          <a:xfrm>
            <a:off x="4623076" y="6339784"/>
            <a:ext cx="638037" cy="483745"/>
          </a:xfrm>
          <a:prstGeom prst="rect">
            <a:avLst/>
          </a:prstGeom>
          <a:noFill/>
          <a:ln w="9525">
            <a:noFill/>
            <a:miter lim="800000"/>
            <a:headEnd/>
            <a:tailEnd/>
          </a:ln>
        </p:spPr>
      </p:pic>
      <p:sp>
        <p:nvSpPr>
          <p:cNvPr id="4" name="Rectangle: Rounded Corners 3">
            <a:extLst>
              <a:ext uri="{FF2B5EF4-FFF2-40B4-BE49-F238E27FC236}">
                <a16:creationId xmlns:a16="http://schemas.microsoft.com/office/drawing/2014/main" id="{509F4105-EDAF-6E81-2BC0-3E361E6BBC56}"/>
              </a:ext>
            </a:extLst>
          </p:cNvPr>
          <p:cNvSpPr/>
          <p:nvPr/>
        </p:nvSpPr>
        <p:spPr>
          <a:xfrm>
            <a:off x="2048214" y="1179077"/>
            <a:ext cx="8095571" cy="340953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b="1" dirty="0">
                <a:latin typeface="Arial" panose="020B0604020202020204" pitchFamily="34" charset="0"/>
                <a:cs typeface="Arial" panose="020B0604020202020204" pitchFamily="34" charset="0"/>
              </a:rPr>
              <a:t>PART “C” AND “D” OF </a:t>
            </a:r>
          </a:p>
          <a:p>
            <a:pPr algn="ctr"/>
            <a:r>
              <a:rPr lang="en-US" sz="3600" b="1" dirty="0">
                <a:latin typeface="Arial" panose="020B0604020202020204" pitchFamily="34" charset="0"/>
                <a:cs typeface="Arial" panose="020B0604020202020204" pitchFamily="34" charset="0"/>
              </a:rPr>
              <a:t>FORM 26</a:t>
            </a:r>
          </a:p>
        </p:txBody>
      </p:sp>
    </p:spTree>
    <p:extLst>
      <p:ext uri="{BB962C8B-B14F-4D97-AF65-F5344CB8AC3E}">
        <p14:creationId xmlns:p14="http://schemas.microsoft.com/office/powerpoint/2010/main" val="2302924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B33E8C90-DFDE-4B0E-BA06-B38B8EF4B80C}"/>
              </a:ext>
            </a:extLst>
          </p:cNvPr>
          <p:cNvSpPr txBox="1">
            <a:spLocks/>
          </p:cNvSpPr>
          <p:nvPr/>
        </p:nvSpPr>
        <p:spPr>
          <a:xfrm>
            <a:off x="4176515" y="6432590"/>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0" name="Picture 9" descr="http://www.icaivisakhapatnam.org/images/logo2.png">
            <a:extLst>
              <a:ext uri="{FF2B5EF4-FFF2-40B4-BE49-F238E27FC236}">
                <a16:creationId xmlns:a16="http://schemas.microsoft.com/office/drawing/2014/main" id="{8F8EFAD2-4E89-4576-B659-3B6DCE286395}"/>
              </a:ext>
            </a:extLst>
          </p:cNvPr>
          <p:cNvPicPr/>
          <p:nvPr/>
        </p:nvPicPr>
        <p:blipFill>
          <a:blip r:embed="rId2"/>
          <a:srcRect l="85847"/>
          <a:stretch>
            <a:fillRect/>
          </a:stretch>
        </p:blipFill>
        <p:spPr bwMode="auto">
          <a:xfrm>
            <a:off x="4623076" y="6339784"/>
            <a:ext cx="638037" cy="483745"/>
          </a:xfrm>
          <a:prstGeom prst="rect">
            <a:avLst/>
          </a:prstGeom>
          <a:noFill/>
          <a:ln w="9525">
            <a:noFill/>
            <a:miter lim="800000"/>
            <a:headEnd/>
            <a:tailEnd/>
          </a:ln>
        </p:spPr>
      </p:pic>
      <p:sp>
        <p:nvSpPr>
          <p:cNvPr id="4" name="Rectangle: Rounded Corners 3">
            <a:extLst>
              <a:ext uri="{FF2B5EF4-FFF2-40B4-BE49-F238E27FC236}">
                <a16:creationId xmlns:a16="http://schemas.microsoft.com/office/drawing/2014/main" id="{1DFA4B12-1C40-408D-AD09-AC5EE83A9C4B}"/>
              </a:ext>
            </a:extLst>
          </p:cNvPr>
          <p:cNvSpPr/>
          <p:nvPr/>
        </p:nvSpPr>
        <p:spPr>
          <a:xfrm>
            <a:off x="2048214" y="1179077"/>
            <a:ext cx="8095571" cy="340953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b="1" dirty="0">
                <a:latin typeface="Arial" panose="020B0604020202020204" pitchFamily="34" charset="0"/>
                <a:cs typeface="Arial" panose="020B0604020202020204" pitchFamily="34" charset="0"/>
              </a:rPr>
              <a:t>PART C- AUDIT REPORT</a:t>
            </a:r>
          </a:p>
          <a:p>
            <a:pPr algn="ctr"/>
            <a:r>
              <a:rPr lang="en-US" sz="3600" b="1" dirty="0">
                <a:latin typeface="Arial" panose="020B0604020202020204" pitchFamily="34" charset="0"/>
                <a:cs typeface="Arial" panose="020B0604020202020204" pitchFamily="34" charset="0"/>
              </a:rPr>
              <a:t>(ACCOUNTS AUDITED UNDER ANY OTHER LAW)</a:t>
            </a:r>
          </a:p>
        </p:txBody>
      </p:sp>
    </p:spTree>
    <p:extLst>
      <p:ext uri="{BB962C8B-B14F-4D97-AF65-F5344CB8AC3E}">
        <p14:creationId xmlns:p14="http://schemas.microsoft.com/office/powerpoint/2010/main" val="26160851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B33E8C90-DFDE-4B0E-BA06-B38B8EF4B80C}"/>
              </a:ext>
            </a:extLst>
          </p:cNvPr>
          <p:cNvSpPr txBox="1">
            <a:spLocks/>
          </p:cNvSpPr>
          <p:nvPr/>
        </p:nvSpPr>
        <p:spPr>
          <a:xfrm>
            <a:off x="4176515" y="6432590"/>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0" name="Picture 9" descr="http://www.icaivisakhapatnam.org/images/logo2.png">
            <a:extLst>
              <a:ext uri="{FF2B5EF4-FFF2-40B4-BE49-F238E27FC236}">
                <a16:creationId xmlns:a16="http://schemas.microsoft.com/office/drawing/2014/main" id="{8F8EFAD2-4E89-4576-B659-3B6DCE286395}"/>
              </a:ext>
            </a:extLst>
          </p:cNvPr>
          <p:cNvPicPr/>
          <p:nvPr/>
        </p:nvPicPr>
        <p:blipFill>
          <a:blip r:embed="rId2"/>
          <a:srcRect l="85847"/>
          <a:stretch>
            <a:fillRect/>
          </a:stretch>
        </p:blipFill>
        <p:spPr bwMode="auto">
          <a:xfrm>
            <a:off x="4623076" y="6339784"/>
            <a:ext cx="638037" cy="483745"/>
          </a:xfrm>
          <a:prstGeom prst="rect">
            <a:avLst/>
          </a:prstGeom>
          <a:noFill/>
          <a:ln w="9525">
            <a:noFill/>
            <a:miter lim="800000"/>
            <a:headEnd/>
            <a:tailEnd/>
          </a:ln>
        </p:spPr>
      </p:pic>
      <p:sp>
        <p:nvSpPr>
          <p:cNvPr id="4" name="Rectangle: Rounded Corners 3">
            <a:extLst>
              <a:ext uri="{FF2B5EF4-FFF2-40B4-BE49-F238E27FC236}">
                <a16:creationId xmlns:a16="http://schemas.microsoft.com/office/drawing/2014/main" id="{8E084ABB-B019-4870-BDB6-C9CBE774604A}"/>
              </a:ext>
            </a:extLst>
          </p:cNvPr>
          <p:cNvSpPr/>
          <p:nvPr/>
        </p:nvSpPr>
        <p:spPr>
          <a:xfrm>
            <a:off x="596348" y="3300374"/>
            <a:ext cx="10999304" cy="266368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b="1" dirty="0">
                <a:latin typeface="Arial" panose="020B0604020202020204" pitchFamily="34" charset="0"/>
                <a:cs typeface="Arial" panose="020B0604020202020204" pitchFamily="34" charset="0"/>
              </a:rPr>
              <a:t>     KEY FEATURES</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statutory audit report is annexed to Form 26 and forms part of the tax audit documentation.</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tax auditor places reliance on the already-audited financial statements and links them to the tax audit.</a:t>
            </a:r>
            <a:endParaRPr lang="en-US" dirty="0"/>
          </a:p>
          <a:p>
            <a:pPr algn="ctr"/>
            <a:endParaRPr lang="en-US" dirty="0"/>
          </a:p>
        </p:txBody>
      </p:sp>
      <p:sp>
        <p:nvSpPr>
          <p:cNvPr id="7" name="Rectangle: Rounded Corners 6">
            <a:extLst>
              <a:ext uri="{FF2B5EF4-FFF2-40B4-BE49-F238E27FC236}">
                <a16:creationId xmlns:a16="http://schemas.microsoft.com/office/drawing/2014/main" id="{334B9996-6DA8-4AC2-A2D3-2B917BB8DC36}"/>
              </a:ext>
            </a:extLst>
          </p:cNvPr>
          <p:cNvSpPr/>
          <p:nvPr/>
        </p:nvSpPr>
        <p:spPr>
          <a:xfrm>
            <a:off x="596348" y="1694296"/>
            <a:ext cx="10999304" cy="102041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en-US" b="1" dirty="0">
                <a:latin typeface="Arial" panose="020B0604020202020204" pitchFamily="34" charset="0"/>
                <a:cs typeface="Arial" panose="020B0604020202020204" pitchFamily="34" charset="0"/>
              </a:rPr>
              <a:t>This part applies when an </a:t>
            </a:r>
            <a:r>
              <a:rPr lang="en-US" b="1" dirty="0" err="1">
                <a:latin typeface="Arial" panose="020B0604020202020204" pitchFamily="34" charset="0"/>
                <a:cs typeface="Arial" panose="020B0604020202020204" pitchFamily="34" charset="0"/>
              </a:rPr>
              <a:t>assessee’s</a:t>
            </a:r>
            <a:r>
              <a:rPr lang="en-US" b="1" dirty="0">
                <a:latin typeface="Arial" panose="020B0604020202020204" pitchFamily="34" charset="0"/>
                <a:cs typeface="Arial" panose="020B0604020202020204" pitchFamily="34" charset="0"/>
              </a:rPr>
              <a:t> books have already been audited under another law</a:t>
            </a:r>
          </a:p>
          <a:p>
            <a:pPr algn="just"/>
            <a:r>
              <a:rPr lang="en-US" b="1" dirty="0">
                <a:latin typeface="Arial" panose="020B0604020202020204" pitchFamily="34" charset="0"/>
                <a:cs typeface="Arial" panose="020B0604020202020204" pitchFamily="34" charset="0"/>
              </a:rPr>
              <a:t>For example: Companies audited under the Companies Act, 2013, or banks under the Banking Regulation Act.</a:t>
            </a:r>
          </a:p>
        </p:txBody>
      </p:sp>
      <p:sp>
        <p:nvSpPr>
          <p:cNvPr id="6" name="Rectangle: Rounded Corners 5">
            <a:extLst>
              <a:ext uri="{FF2B5EF4-FFF2-40B4-BE49-F238E27FC236}">
                <a16:creationId xmlns:a16="http://schemas.microsoft.com/office/drawing/2014/main" id="{CA83FFF4-FA56-4D07-98D3-8762891008A1}"/>
              </a:ext>
            </a:extLst>
          </p:cNvPr>
          <p:cNvSpPr/>
          <p:nvPr/>
        </p:nvSpPr>
        <p:spPr>
          <a:xfrm>
            <a:off x="649355" y="350358"/>
            <a:ext cx="10893288" cy="85558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PART C- AUDIT REPORT</a:t>
            </a:r>
          </a:p>
          <a:p>
            <a:pPr algn="ctr"/>
            <a:r>
              <a:rPr lang="en-US" sz="2800" b="1" dirty="0">
                <a:latin typeface="Arial" panose="020B0604020202020204" pitchFamily="34" charset="0"/>
                <a:cs typeface="Arial" panose="020B0604020202020204" pitchFamily="34" charset="0"/>
              </a:rPr>
              <a:t>(ACCOUNTS AUDITED UNDER ANY OTHER LAW)</a:t>
            </a:r>
          </a:p>
        </p:txBody>
      </p:sp>
    </p:spTree>
    <p:extLst>
      <p:ext uri="{BB962C8B-B14F-4D97-AF65-F5344CB8AC3E}">
        <p14:creationId xmlns:p14="http://schemas.microsoft.com/office/powerpoint/2010/main" val="31373675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bg/>
                                          </p:spTgt>
                                        </p:tgtEl>
                                        <p:attrNameLst>
                                          <p:attrName>style.visibility</p:attrName>
                                        </p:attrNameLst>
                                      </p:cBhvr>
                                      <p:to>
                                        <p:strVal val="visible"/>
                                      </p:to>
                                    </p:set>
                                    <p:animEffect transition="in" filter="fade">
                                      <p:cBhvr>
                                        <p:cTn id="21" dur="1000"/>
                                        <p:tgtEl>
                                          <p:spTgt spid="4">
                                            <p:bg/>
                                          </p:spTgt>
                                        </p:tgtEl>
                                      </p:cBhvr>
                                    </p:animEffect>
                                    <p:anim calcmode="lin" valueType="num">
                                      <p:cBhvr>
                                        <p:cTn id="22" dur="1000" fill="hold"/>
                                        <p:tgtEl>
                                          <p:spTgt spid="4">
                                            <p:bg/>
                                          </p:spTgt>
                                        </p:tgtEl>
                                        <p:attrNameLst>
                                          <p:attrName>ppt_x</p:attrName>
                                        </p:attrNameLst>
                                      </p:cBhvr>
                                      <p:tavLst>
                                        <p:tav tm="0">
                                          <p:val>
                                            <p:strVal val="#ppt_x"/>
                                          </p:val>
                                        </p:tav>
                                        <p:tav tm="100000">
                                          <p:val>
                                            <p:strVal val="#ppt_x"/>
                                          </p:val>
                                        </p:tav>
                                      </p:tavLst>
                                    </p:anim>
                                    <p:anim calcmode="lin" valueType="num">
                                      <p:cBhvr>
                                        <p:cTn id="23" dur="1000" fill="hold"/>
                                        <p:tgtEl>
                                          <p:spTgt spid="4">
                                            <p:bg/>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fade">
                                      <p:cBhvr>
                                        <p:cTn id="26" dur="1000"/>
                                        <p:tgtEl>
                                          <p:spTgt spid="4">
                                            <p:txEl>
                                              <p:pRg st="0" end="0"/>
                                            </p:txEl>
                                          </p:spTgt>
                                        </p:tgtEl>
                                      </p:cBhvr>
                                    </p:animEffect>
                                    <p:anim calcmode="lin" valueType="num">
                                      <p:cBhvr>
                                        <p:cTn id="27"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fade">
                                      <p:cBhvr>
                                        <p:cTn id="33" dur="1000"/>
                                        <p:tgtEl>
                                          <p:spTgt spid="4">
                                            <p:txEl>
                                              <p:pRg st="2" end="2"/>
                                            </p:txEl>
                                          </p:spTgt>
                                        </p:tgtEl>
                                      </p:cBhvr>
                                    </p:animEffect>
                                    <p:anim calcmode="lin" valueType="num">
                                      <p:cBhvr>
                                        <p:cTn id="3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fade">
                                      <p:cBhvr>
                                        <p:cTn id="40" dur="1000"/>
                                        <p:tgtEl>
                                          <p:spTgt spid="4">
                                            <p:txEl>
                                              <p:pRg st="4" end="4"/>
                                            </p:txEl>
                                          </p:spTgt>
                                        </p:tgtEl>
                                      </p:cBhvr>
                                    </p:animEffect>
                                    <p:anim calcmode="lin" valueType="num">
                                      <p:cBhvr>
                                        <p:cTn id="41"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P spid="7" grpId="0" animBg="1"/>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B33E8C90-DFDE-4B0E-BA06-B38B8EF4B80C}"/>
              </a:ext>
            </a:extLst>
          </p:cNvPr>
          <p:cNvSpPr txBox="1">
            <a:spLocks/>
          </p:cNvSpPr>
          <p:nvPr/>
        </p:nvSpPr>
        <p:spPr>
          <a:xfrm>
            <a:off x="4176515" y="6432590"/>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0" name="Picture 9" descr="http://www.icaivisakhapatnam.org/images/logo2.png">
            <a:extLst>
              <a:ext uri="{FF2B5EF4-FFF2-40B4-BE49-F238E27FC236}">
                <a16:creationId xmlns:a16="http://schemas.microsoft.com/office/drawing/2014/main" id="{8F8EFAD2-4E89-4576-B659-3B6DCE286395}"/>
              </a:ext>
            </a:extLst>
          </p:cNvPr>
          <p:cNvPicPr/>
          <p:nvPr/>
        </p:nvPicPr>
        <p:blipFill>
          <a:blip r:embed="rId2"/>
          <a:srcRect l="85847"/>
          <a:stretch>
            <a:fillRect/>
          </a:stretch>
        </p:blipFill>
        <p:spPr bwMode="auto">
          <a:xfrm>
            <a:off x="4623076" y="6339784"/>
            <a:ext cx="638037" cy="483745"/>
          </a:xfrm>
          <a:prstGeom prst="rect">
            <a:avLst/>
          </a:prstGeom>
          <a:noFill/>
          <a:ln w="9525">
            <a:noFill/>
            <a:miter lim="800000"/>
            <a:headEnd/>
            <a:tailEnd/>
          </a:ln>
        </p:spPr>
      </p:pic>
      <p:sp>
        <p:nvSpPr>
          <p:cNvPr id="2" name="Rectangle: Rounded Corners 1">
            <a:extLst>
              <a:ext uri="{FF2B5EF4-FFF2-40B4-BE49-F238E27FC236}">
                <a16:creationId xmlns:a16="http://schemas.microsoft.com/office/drawing/2014/main" id="{6931A0C2-244C-46A1-95B3-057F7DDC9A44}"/>
              </a:ext>
            </a:extLst>
          </p:cNvPr>
          <p:cNvSpPr/>
          <p:nvPr/>
        </p:nvSpPr>
        <p:spPr>
          <a:xfrm>
            <a:off x="649356" y="1554347"/>
            <a:ext cx="10893287" cy="473903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b="1" dirty="0">
                <a:latin typeface="Arial" panose="020B0604020202020204" pitchFamily="34" charset="0"/>
                <a:cs typeface="Arial" panose="020B0604020202020204" pitchFamily="34" charset="0"/>
              </a:rPr>
              <a:t>All audit observations, qualifications, adverse remarks, disclaimers, or emphasis of matters must be: Reported clause-wise </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Mandatorily </a:t>
            </a:r>
            <a:r>
              <a:rPr lang="en-US" b="1" dirty="0" err="1">
                <a:latin typeface="Arial" panose="020B0604020202020204" pitchFamily="34" charset="0"/>
                <a:cs typeface="Arial" panose="020B0604020202020204" pitchFamily="34" charset="0"/>
              </a:rPr>
              <a:t>categorised</a:t>
            </a:r>
            <a:r>
              <a:rPr lang="en-US" b="1" dirty="0">
                <a:latin typeface="Arial" panose="020B0604020202020204" pitchFamily="34" charset="0"/>
                <a:cs typeface="Arial" panose="020B0604020202020204" pitchFamily="34" charset="0"/>
              </a:rPr>
              <a:t> as one of three types: </a:t>
            </a:r>
          </a:p>
          <a:p>
            <a:pPr marL="342900" indent="-342900">
              <a:buAutoNum type="arabicPeriod"/>
            </a:pPr>
            <a:r>
              <a:rPr lang="en-US" b="1" dirty="0">
                <a:latin typeface="Arial" panose="020B0604020202020204" pitchFamily="34" charset="0"/>
                <a:cs typeface="Arial" panose="020B0604020202020204" pitchFamily="34" charset="0"/>
              </a:rPr>
              <a:t>Test-check basis</a:t>
            </a:r>
            <a:r>
              <a:rPr lang="en-US" dirty="0">
                <a:latin typeface="Arial" panose="020B0604020202020204" pitchFamily="34" charset="0"/>
                <a:cs typeface="Arial" panose="020B0604020202020204" pitchFamily="34" charset="0"/>
              </a:rPr>
              <a:t>: auditor verified on a sample basis </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2. Based on management representation</a:t>
            </a:r>
            <a:r>
              <a:rPr lang="en-US" dirty="0">
                <a:latin typeface="Arial" panose="020B0604020202020204" pitchFamily="34" charset="0"/>
                <a:cs typeface="Arial" panose="020B0604020202020204" pitchFamily="34" charset="0"/>
              </a:rPr>
              <a:t>: auditor relied on management’s assertions </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3. Unable to verify</a:t>
            </a:r>
            <a:r>
              <a:rPr lang="en-US" dirty="0">
                <a:latin typeface="Arial" panose="020B0604020202020204" pitchFamily="34" charset="0"/>
                <a:cs typeface="Arial" panose="020B0604020202020204" pitchFamily="34" charset="0"/>
              </a:rPr>
              <a:t>: auditor could not obtain sufficient evidence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impact of each observation on profit/loss or book profit must be quantified and reported.</a:t>
            </a:r>
          </a:p>
          <a:p>
            <a:r>
              <a:rPr lang="en-US" dirty="0">
                <a:latin typeface="Arial" panose="020B0604020202020204" pitchFamily="34" charset="0"/>
                <a:cs typeface="Arial" panose="020B0604020202020204" pitchFamily="34" charset="0"/>
              </a:rPr>
              <a:t>This </a:t>
            </a:r>
            <a:r>
              <a:rPr lang="en-US" dirty="0" err="1">
                <a:latin typeface="Arial" panose="020B0604020202020204" pitchFamily="34" charset="0"/>
                <a:cs typeface="Arial" panose="020B0604020202020204" pitchFamily="34" charset="0"/>
              </a:rPr>
              <a:t>categorisation</a:t>
            </a:r>
            <a:r>
              <a:rPr lang="en-US" dirty="0">
                <a:latin typeface="Arial" panose="020B0604020202020204" pitchFamily="34" charset="0"/>
                <a:cs typeface="Arial" panose="020B0604020202020204" pitchFamily="34" charset="0"/>
              </a:rPr>
              <a:t> is a significant new requirement, it forces auditors to be transparent about the basis of their conclusions, reducing vague or blanket qualifications.</a:t>
            </a:r>
          </a:p>
          <a:p>
            <a:endParaRPr lang="en-US" dirty="0">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3CD11714-BFC4-483E-98AB-B4DC3F719511}"/>
              </a:ext>
            </a:extLst>
          </p:cNvPr>
          <p:cNvSpPr/>
          <p:nvPr/>
        </p:nvSpPr>
        <p:spPr>
          <a:xfrm>
            <a:off x="649355" y="350358"/>
            <a:ext cx="10893288" cy="85558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PART C- AUDIT REPORT</a:t>
            </a:r>
          </a:p>
          <a:p>
            <a:pPr algn="ctr"/>
            <a:r>
              <a:rPr lang="en-US" sz="2800" b="1" dirty="0">
                <a:latin typeface="Arial" panose="020B0604020202020204" pitchFamily="34" charset="0"/>
                <a:cs typeface="Arial" panose="020B0604020202020204" pitchFamily="34" charset="0"/>
              </a:rPr>
              <a:t>(ACCOUNTS AUDITED UNDER ANY OTHER LAW)</a:t>
            </a:r>
          </a:p>
        </p:txBody>
      </p:sp>
    </p:spTree>
    <p:extLst>
      <p:ext uri="{BB962C8B-B14F-4D97-AF65-F5344CB8AC3E}">
        <p14:creationId xmlns:p14="http://schemas.microsoft.com/office/powerpoint/2010/main" val="18778392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fade">
                                      <p:cBhvr>
                                        <p:cTn id="14" dur="1000"/>
                                        <p:tgtEl>
                                          <p:spTgt spid="2">
                                            <p:bg/>
                                          </p:spTgt>
                                        </p:tgtEl>
                                      </p:cBhvr>
                                    </p:animEffect>
                                    <p:anim calcmode="lin" valueType="num">
                                      <p:cBhvr>
                                        <p:cTn id="15" dur="1000" fill="hold"/>
                                        <p:tgtEl>
                                          <p:spTgt spid="2">
                                            <p:bg/>
                                          </p:spTgt>
                                        </p:tgtEl>
                                        <p:attrNameLst>
                                          <p:attrName>ppt_x</p:attrName>
                                        </p:attrNameLst>
                                      </p:cBhvr>
                                      <p:tavLst>
                                        <p:tav tm="0">
                                          <p:val>
                                            <p:strVal val="#ppt_x"/>
                                          </p:val>
                                        </p:tav>
                                        <p:tav tm="100000">
                                          <p:val>
                                            <p:strVal val="#ppt_x"/>
                                          </p:val>
                                        </p:tav>
                                      </p:tavLst>
                                    </p:anim>
                                    <p:anim calcmode="lin" valueType="num">
                                      <p:cBhvr>
                                        <p:cTn id="16" dur="1000" fill="hold"/>
                                        <p:tgtEl>
                                          <p:spTgt spid="2">
                                            <p:bg/>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1000"/>
                                        <p:tgtEl>
                                          <p:spTgt spid="2">
                                            <p:txEl>
                                              <p:pRg st="0" end="0"/>
                                            </p:txEl>
                                          </p:spTgt>
                                        </p:tgtEl>
                                      </p:cBhvr>
                                    </p:animEffect>
                                    <p:anim calcmode="lin" valueType="num">
                                      <p:cBhvr>
                                        <p:cTn id="20"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fade">
                                      <p:cBhvr>
                                        <p:cTn id="26" dur="1000"/>
                                        <p:tgtEl>
                                          <p:spTgt spid="2">
                                            <p:txEl>
                                              <p:pRg st="2" end="2"/>
                                            </p:txEl>
                                          </p:spTgt>
                                        </p:tgtEl>
                                      </p:cBhvr>
                                    </p:animEffect>
                                    <p:anim calcmode="lin" valueType="num">
                                      <p:cBhvr>
                                        <p:cTn id="27"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animEffect transition="in" filter="fade">
                                      <p:cBhvr>
                                        <p:cTn id="33" dur="1000"/>
                                        <p:tgtEl>
                                          <p:spTgt spid="2">
                                            <p:txEl>
                                              <p:pRg st="3" end="3"/>
                                            </p:txEl>
                                          </p:spTgt>
                                        </p:tgtEl>
                                      </p:cBhvr>
                                    </p:animEffect>
                                    <p:anim calcmode="lin" valueType="num">
                                      <p:cBhvr>
                                        <p:cTn id="34"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fade">
                                      <p:cBhvr>
                                        <p:cTn id="40" dur="1000"/>
                                        <p:tgtEl>
                                          <p:spTgt spid="2">
                                            <p:txEl>
                                              <p:pRg st="5" end="5"/>
                                            </p:txEl>
                                          </p:spTgt>
                                        </p:tgtEl>
                                      </p:cBhvr>
                                    </p:animEffect>
                                    <p:anim calcmode="lin" valueType="num">
                                      <p:cBhvr>
                                        <p:cTn id="41"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fade">
                                      <p:cBhvr>
                                        <p:cTn id="47" dur="1000"/>
                                        <p:tgtEl>
                                          <p:spTgt spid="2">
                                            <p:txEl>
                                              <p:pRg st="7" end="7"/>
                                            </p:txEl>
                                          </p:spTgt>
                                        </p:tgtEl>
                                      </p:cBhvr>
                                    </p:animEffect>
                                    <p:anim calcmode="lin" valueType="num">
                                      <p:cBhvr>
                                        <p:cTn id="48"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
                                            <p:txEl>
                                              <p:pRg st="9" end="9"/>
                                            </p:txEl>
                                          </p:spTgt>
                                        </p:tgtEl>
                                        <p:attrNameLst>
                                          <p:attrName>style.visibility</p:attrName>
                                        </p:attrNameLst>
                                      </p:cBhvr>
                                      <p:to>
                                        <p:strVal val="visible"/>
                                      </p:to>
                                    </p:set>
                                    <p:animEffect transition="in" filter="fade">
                                      <p:cBhvr>
                                        <p:cTn id="54" dur="1000"/>
                                        <p:tgtEl>
                                          <p:spTgt spid="2">
                                            <p:txEl>
                                              <p:pRg st="9" end="9"/>
                                            </p:txEl>
                                          </p:spTgt>
                                        </p:tgtEl>
                                      </p:cBhvr>
                                    </p:animEffect>
                                    <p:anim calcmode="lin" valueType="num">
                                      <p:cBhvr>
                                        <p:cTn id="55"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2">
                                            <p:txEl>
                                              <p:pRg st="9" end="9"/>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
                                            <p:txEl>
                                              <p:pRg st="10" end="10"/>
                                            </p:txEl>
                                          </p:spTgt>
                                        </p:tgtEl>
                                        <p:attrNameLst>
                                          <p:attrName>style.visibility</p:attrName>
                                        </p:attrNameLst>
                                      </p:cBhvr>
                                      <p:to>
                                        <p:strVal val="visible"/>
                                      </p:to>
                                    </p:set>
                                    <p:animEffect transition="in" filter="fade">
                                      <p:cBhvr>
                                        <p:cTn id="59" dur="1000"/>
                                        <p:tgtEl>
                                          <p:spTgt spid="2">
                                            <p:txEl>
                                              <p:pRg st="10" end="10"/>
                                            </p:txEl>
                                          </p:spTgt>
                                        </p:tgtEl>
                                      </p:cBhvr>
                                    </p:animEffect>
                                    <p:anim calcmode="lin" valueType="num">
                                      <p:cBhvr>
                                        <p:cTn id="60"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61"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animBg="1"/>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B33E8C90-DFDE-4B0E-BA06-B38B8EF4B80C}"/>
              </a:ext>
            </a:extLst>
          </p:cNvPr>
          <p:cNvSpPr txBox="1">
            <a:spLocks/>
          </p:cNvSpPr>
          <p:nvPr/>
        </p:nvSpPr>
        <p:spPr>
          <a:xfrm>
            <a:off x="4176515" y="6432590"/>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0" name="Picture 9" descr="http://www.icaivisakhapatnam.org/images/logo2.png">
            <a:extLst>
              <a:ext uri="{FF2B5EF4-FFF2-40B4-BE49-F238E27FC236}">
                <a16:creationId xmlns:a16="http://schemas.microsoft.com/office/drawing/2014/main" id="{8F8EFAD2-4E89-4576-B659-3B6DCE286395}"/>
              </a:ext>
            </a:extLst>
          </p:cNvPr>
          <p:cNvPicPr/>
          <p:nvPr/>
        </p:nvPicPr>
        <p:blipFill>
          <a:blip r:embed="rId2"/>
          <a:srcRect l="85847"/>
          <a:stretch>
            <a:fillRect/>
          </a:stretch>
        </p:blipFill>
        <p:spPr bwMode="auto">
          <a:xfrm>
            <a:off x="4623076" y="6339784"/>
            <a:ext cx="638037" cy="483745"/>
          </a:xfrm>
          <a:prstGeom prst="rect">
            <a:avLst/>
          </a:prstGeom>
          <a:noFill/>
          <a:ln w="9525">
            <a:noFill/>
            <a:miter lim="800000"/>
            <a:headEnd/>
            <a:tailEnd/>
          </a:ln>
        </p:spPr>
      </p:pic>
      <p:sp>
        <p:nvSpPr>
          <p:cNvPr id="4" name="Rectangle: Rounded Corners 3">
            <a:extLst>
              <a:ext uri="{FF2B5EF4-FFF2-40B4-BE49-F238E27FC236}">
                <a16:creationId xmlns:a16="http://schemas.microsoft.com/office/drawing/2014/main" id="{E8AEC97D-3215-492D-BE6F-071A8AE4927F}"/>
              </a:ext>
            </a:extLst>
          </p:cNvPr>
          <p:cNvSpPr/>
          <p:nvPr/>
        </p:nvSpPr>
        <p:spPr>
          <a:xfrm>
            <a:off x="2048214" y="1271883"/>
            <a:ext cx="8095571" cy="340953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b="1" dirty="0">
                <a:latin typeface="Arial" panose="020B0604020202020204" pitchFamily="34" charset="0"/>
                <a:cs typeface="Arial" panose="020B0604020202020204" pitchFamily="34" charset="0"/>
              </a:rPr>
              <a:t>PART D- AUDIT REPORT</a:t>
            </a:r>
          </a:p>
          <a:p>
            <a:pPr algn="ctr"/>
            <a:r>
              <a:rPr lang="en-US" sz="3600" b="1" dirty="0">
                <a:latin typeface="Arial" panose="020B0604020202020204" pitchFamily="34" charset="0"/>
                <a:cs typeface="Arial" panose="020B0604020202020204" pitchFamily="34" charset="0"/>
              </a:rPr>
              <a:t>(ACCOUNTS NOT AUDITED UNDER ANY OTHER LAW)</a:t>
            </a:r>
          </a:p>
        </p:txBody>
      </p:sp>
    </p:spTree>
    <p:extLst>
      <p:ext uri="{BB962C8B-B14F-4D97-AF65-F5344CB8AC3E}">
        <p14:creationId xmlns:p14="http://schemas.microsoft.com/office/powerpoint/2010/main" val="32735308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B33E8C90-DFDE-4B0E-BA06-B38B8EF4B80C}"/>
              </a:ext>
            </a:extLst>
          </p:cNvPr>
          <p:cNvSpPr txBox="1">
            <a:spLocks/>
          </p:cNvSpPr>
          <p:nvPr/>
        </p:nvSpPr>
        <p:spPr>
          <a:xfrm>
            <a:off x="4176515" y="6432590"/>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0" name="Picture 9" descr="http://www.icaivisakhapatnam.org/images/logo2.png">
            <a:extLst>
              <a:ext uri="{FF2B5EF4-FFF2-40B4-BE49-F238E27FC236}">
                <a16:creationId xmlns:a16="http://schemas.microsoft.com/office/drawing/2014/main" id="{8F8EFAD2-4E89-4576-B659-3B6DCE286395}"/>
              </a:ext>
            </a:extLst>
          </p:cNvPr>
          <p:cNvPicPr/>
          <p:nvPr/>
        </p:nvPicPr>
        <p:blipFill>
          <a:blip r:embed="rId2"/>
          <a:srcRect l="85847"/>
          <a:stretch>
            <a:fillRect/>
          </a:stretch>
        </p:blipFill>
        <p:spPr bwMode="auto">
          <a:xfrm>
            <a:off x="4623076" y="6339784"/>
            <a:ext cx="638037" cy="483745"/>
          </a:xfrm>
          <a:prstGeom prst="rect">
            <a:avLst/>
          </a:prstGeom>
          <a:noFill/>
          <a:ln w="9525">
            <a:noFill/>
            <a:miter lim="800000"/>
            <a:headEnd/>
            <a:tailEnd/>
          </a:ln>
        </p:spPr>
      </p:pic>
      <p:sp>
        <p:nvSpPr>
          <p:cNvPr id="4" name="Rectangle: Rounded Corners 3">
            <a:extLst>
              <a:ext uri="{FF2B5EF4-FFF2-40B4-BE49-F238E27FC236}">
                <a16:creationId xmlns:a16="http://schemas.microsoft.com/office/drawing/2014/main" id="{A53697BE-9276-4112-A8E5-6145C6F3D0F8}"/>
              </a:ext>
            </a:extLst>
          </p:cNvPr>
          <p:cNvSpPr/>
          <p:nvPr/>
        </p:nvSpPr>
        <p:spPr>
          <a:xfrm>
            <a:off x="596348" y="1334544"/>
            <a:ext cx="10999304" cy="102041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en-US" b="1" dirty="0">
                <a:latin typeface="Arial" panose="020B0604020202020204" pitchFamily="34" charset="0"/>
                <a:cs typeface="Arial" panose="020B0604020202020204" pitchFamily="34" charset="0"/>
              </a:rPr>
              <a:t>This part applies when there is no prior statutory audit for example, individual professionals, partnership firms, or proprietorships. </a:t>
            </a:r>
          </a:p>
        </p:txBody>
      </p:sp>
      <p:sp>
        <p:nvSpPr>
          <p:cNvPr id="5" name="Rectangle: Rounded Corners 4">
            <a:extLst>
              <a:ext uri="{FF2B5EF4-FFF2-40B4-BE49-F238E27FC236}">
                <a16:creationId xmlns:a16="http://schemas.microsoft.com/office/drawing/2014/main" id="{6C4E6C3C-69C9-4157-A825-C99452889932}"/>
              </a:ext>
            </a:extLst>
          </p:cNvPr>
          <p:cNvSpPr/>
          <p:nvPr/>
        </p:nvSpPr>
        <p:spPr>
          <a:xfrm>
            <a:off x="596348" y="2583793"/>
            <a:ext cx="10999304" cy="356227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b="1" dirty="0">
                <a:latin typeface="Arial" panose="020B0604020202020204" pitchFamily="34" charset="0"/>
                <a:cs typeface="Arial" panose="020B0604020202020204" pitchFamily="34" charset="0"/>
              </a:rPr>
              <a:t>     KEY FEATURES</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tax auditor conducts a fresh, independent audit specifically for Section 63 purposes.</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auditor expresses an opinion on whether the Profit &amp; Loss Account / Income &amp; Expenditure Account and Balance Sheet give a </a:t>
            </a:r>
            <a:r>
              <a:rPr lang="en-US" b="1" dirty="0">
                <a:latin typeface="Arial" panose="020B0604020202020204" pitchFamily="34" charset="0"/>
                <a:cs typeface="Arial" panose="020B0604020202020204" pitchFamily="34" charset="0"/>
              </a:rPr>
              <a:t>true and fair view.</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All audit observations are reported along with their financial impact.</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Parts A &amp; B are read together with Part D to form the complete audit documentation.</a:t>
            </a:r>
          </a:p>
        </p:txBody>
      </p:sp>
      <p:sp>
        <p:nvSpPr>
          <p:cNvPr id="6" name="Rectangle: Rounded Corners 5">
            <a:extLst>
              <a:ext uri="{FF2B5EF4-FFF2-40B4-BE49-F238E27FC236}">
                <a16:creationId xmlns:a16="http://schemas.microsoft.com/office/drawing/2014/main" id="{529122BE-E1F5-42CE-A697-22678D014CB3}"/>
              </a:ext>
            </a:extLst>
          </p:cNvPr>
          <p:cNvSpPr/>
          <p:nvPr/>
        </p:nvSpPr>
        <p:spPr>
          <a:xfrm>
            <a:off x="649355" y="350358"/>
            <a:ext cx="10893288" cy="85558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PART D- AUDIT REPORT</a:t>
            </a:r>
          </a:p>
          <a:p>
            <a:pPr algn="ctr"/>
            <a:r>
              <a:rPr lang="en-US" sz="2800" b="1" dirty="0">
                <a:latin typeface="Arial" panose="020B0604020202020204" pitchFamily="34" charset="0"/>
                <a:cs typeface="Arial" panose="020B0604020202020204" pitchFamily="34" charset="0"/>
              </a:rPr>
              <a:t>(ACCOUNTS NOT AUDITED UNDER ANY OTHER LAW)</a:t>
            </a:r>
          </a:p>
        </p:txBody>
      </p:sp>
    </p:spTree>
    <p:extLst>
      <p:ext uri="{BB962C8B-B14F-4D97-AF65-F5344CB8AC3E}">
        <p14:creationId xmlns:p14="http://schemas.microsoft.com/office/powerpoint/2010/main" val="33948390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bg/>
                                          </p:spTgt>
                                        </p:tgtEl>
                                        <p:attrNameLst>
                                          <p:attrName>style.visibility</p:attrName>
                                        </p:attrNameLst>
                                      </p:cBhvr>
                                      <p:to>
                                        <p:strVal val="visible"/>
                                      </p:to>
                                    </p:set>
                                    <p:animEffect transition="in" filter="fade">
                                      <p:cBhvr>
                                        <p:cTn id="21" dur="1000"/>
                                        <p:tgtEl>
                                          <p:spTgt spid="5">
                                            <p:bg/>
                                          </p:spTgt>
                                        </p:tgtEl>
                                      </p:cBhvr>
                                    </p:animEffect>
                                    <p:anim calcmode="lin" valueType="num">
                                      <p:cBhvr>
                                        <p:cTn id="22" dur="1000" fill="hold"/>
                                        <p:tgtEl>
                                          <p:spTgt spid="5">
                                            <p:bg/>
                                          </p:spTgt>
                                        </p:tgtEl>
                                        <p:attrNameLst>
                                          <p:attrName>ppt_x</p:attrName>
                                        </p:attrNameLst>
                                      </p:cBhvr>
                                      <p:tavLst>
                                        <p:tav tm="0">
                                          <p:val>
                                            <p:strVal val="#ppt_x"/>
                                          </p:val>
                                        </p:tav>
                                        <p:tav tm="100000">
                                          <p:val>
                                            <p:strVal val="#ppt_x"/>
                                          </p:val>
                                        </p:tav>
                                      </p:tavLst>
                                    </p:anim>
                                    <p:anim calcmode="lin" valueType="num">
                                      <p:cBhvr>
                                        <p:cTn id="23" dur="1000" fill="hold"/>
                                        <p:tgtEl>
                                          <p:spTgt spid="5">
                                            <p:bg/>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1000"/>
                                        <p:tgtEl>
                                          <p:spTgt spid="5">
                                            <p:txEl>
                                              <p:pRg st="0" end="0"/>
                                            </p:txEl>
                                          </p:spTgt>
                                        </p:tgtEl>
                                      </p:cBhvr>
                                    </p:animEffect>
                                    <p:anim calcmode="lin" valueType="num">
                                      <p:cBhvr>
                                        <p:cTn id="2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fade">
                                      <p:cBhvr>
                                        <p:cTn id="33" dur="1000"/>
                                        <p:tgtEl>
                                          <p:spTgt spid="5">
                                            <p:txEl>
                                              <p:pRg st="2" end="2"/>
                                            </p:txEl>
                                          </p:spTgt>
                                        </p:tgtEl>
                                      </p:cBhvr>
                                    </p:animEffect>
                                    <p:anim calcmode="lin" valueType="num">
                                      <p:cBhvr>
                                        <p:cTn id="3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fade">
                                      <p:cBhvr>
                                        <p:cTn id="40" dur="1000"/>
                                        <p:tgtEl>
                                          <p:spTgt spid="5">
                                            <p:txEl>
                                              <p:pRg st="4" end="4"/>
                                            </p:txEl>
                                          </p:spTgt>
                                        </p:tgtEl>
                                      </p:cBhvr>
                                    </p:animEffect>
                                    <p:anim calcmode="lin" valueType="num">
                                      <p:cBhvr>
                                        <p:cTn id="41"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fade">
                                      <p:cBhvr>
                                        <p:cTn id="47" dur="1000"/>
                                        <p:tgtEl>
                                          <p:spTgt spid="5">
                                            <p:txEl>
                                              <p:pRg st="6" end="6"/>
                                            </p:txEl>
                                          </p:spTgt>
                                        </p:tgtEl>
                                      </p:cBhvr>
                                    </p:animEffect>
                                    <p:anim calcmode="lin" valueType="num">
                                      <p:cBhvr>
                                        <p:cTn id="4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5">
                                            <p:txEl>
                                              <p:pRg st="8" end="8"/>
                                            </p:txEl>
                                          </p:spTgt>
                                        </p:tgtEl>
                                        <p:attrNameLst>
                                          <p:attrName>style.visibility</p:attrName>
                                        </p:attrNameLst>
                                      </p:cBhvr>
                                      <p:to>
                                        <p:strVal val="visible"/>
                                      </p:to>
                                    </p:set>
                                    <p:animEffect transition="in" filter="fade">
                                      <p:cBhvr>
                                        <p:cTn id="54" dur="1000"/>
                                        <p:tgtEl>
                                          <p:spTgt spid="5">
                                            <p:txEl>
                                              <p:pRg st="8" end="8"/>
                                            </p:txEl>
                                          </p:spTgt>
                                        </p:tgtEl>
                                      </p:cBhvr>
                                    </p:animEffect>
                                    <p:anim calcmode="lin" valueType="num">
                                      <p:cBhvr>
                                        <p:cTn id="55"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56"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allAtOnce" animBg="1"/>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FDA813A-AAF8-41BD-850D-590F3BDD54E9}"/>
              </a:ext>
            </a:extLst>
          </p:cNvPr>
          <p:cNvSpPr/>
          <p:nvPr/>
        </p:nvSpPr>
        <p:spPr>
          <a:xfrm>
            <a:off x="1908313" y="251791"/>
            <a:ext cx="8375374" cy="80838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a:latin typeface="Verdana" panose="020B0604030504040204" pitchFamily="34" charset="0"/>
                <a:ea typeface="Verdana" panose="020B0604030504040204" pitchFamily="34" charset="0"/>
              </a:rPr>
              <a:t>Quantification of Audit Qualifications</a:t>
            </a:r>
          </a:p>
          <a:p>
            <a:pPr algn="ctr"/>
            <a:r>
              <a:rPr lang="en-US" sz="2000" b="1" dirty="0">
                <a:latin typeface="Verdana" panose="020B0604030504040204" pitchFamily="34" charset="0"/>
                <a:ea typeface="Verdana" panose="020B0604030504040204" pitchFamily="34" charset="0"/>
              </a:rPr>
              <a:t>(The Biggest Risk Shift)</a:t>
            </a:r>
          </a:p>
        </p:txBody>
      </p:sp>
      <p:sp>
        <p:nvSpPr>
          <p:cNvPr id="3" name="Oval 2">
            <a:extLst>
              <a:ext uri="{FF2B5EF4-FFF2-40B4-BE49-F238E27FC236}">
                <a16:creationId xmlns:a16="http://schemas.microsoft.com/office/drawing/2014/main" id="{165A77BF-12D9-429A-9BBE-14BA9D7403F6}"/>
              </a:ext>
            </a:extLst>
          </p:cNvPr>
          <p:cNvSpPr/>
          <p:nvPr/>
        </p:nvSpPr>
        <p:spPr>
          <a:xfrm>
            <a:off x="1470991" y="1696278"/>
            <a:ext cx="3419061" cy="1524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Form 3CB</a:t>
            </a:r>
          </a:p>
        </p:txBody>
      </p:sp>
      <p:sp>
        <p:nvSpPr>
          <p:cNvPr id="4" name="Oval 3">
            <a:extLst>
              <a:ext uri="{FF2B5EF4-FFF2-40B4-BE49-F238E27FC236}">
                <a16:creationId xmlns:a16="http://schemas.microsoft.com/office/drawing/2014/main" id="{796346C6-C346-4B33-93F9-1995004E51C5}"/>
              </a:ext>
            </a:extLst>
          </p:cNvPr>
          <p:cNvSpPr/>
          <p:nvPr/>
        </p:nvSpPr>
        <p:spPr>
          <a:xfrm>
            <a:off x="6380921" y="1696278"/>
            <a:ext cx="3419061" cy="1524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Form 26</a:t>
            </a:r>
          </a:p>
        </p:txBody>
      </p:sp>
      <p:sp>
        <p:nvSpPr>
          <p:cNvPr id="5" name="Arrow: Down 4">
            <a:extLst>
              <a:ext uri="{FF2B5EF4-FFF2-40B4-BE49-F238E27FC236}">
                <a16:creationId xmlns:a16="http://schemas.microsoft.com/office/drawing/2014/main" id="{F7D842C0-2751-46DD-A7CF-40A6419C810F}"/>
              </a:ext>
            </a:extLst>
          </p:cNvPr>
          <p:cNvSpPr/>
          <p:nvPr/>
        </p:nvSpPr>
        <p:spPr>
          <a:xfrm>
            <a:off x="3021494" y="3424032"/>
            <a:ext cx="318053" cy="4273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67188013-266A-4C52-8922-192ED342B7CB}"/>
              </a:ext>
            </a:extLst>
          </p:cNvPr>
          <p:cNvSpPr/>
          <p:nvPr/>
        </p:nvSpPr>
        <p:spPr>
          <a:xfrm>
            <a:off x="7931425" y="3424032"/>
            <a:ext cx="318053" cy="4273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198B470-7554-4A90-90FF-ABAFF704A3DE}"/>
              </a:ext>
            </a:extLst>
          </p:cNvPr>
          <p:cNvSpPr/>
          <p:nvPr/>
        </p:nvSpPr>
        <p:spPr>
          <a:xfrm>
            <a:off x="1470992" y="4065104"/>
            <a:ext cx="3419060" cy="189837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a:latin typeface="Arial" panose="020B0604020202020204" pitchFamily="34" charset="0"/>
                <a:cs typeface="Arial" panose="020B0604020202020204" pitchFamily="34" charset="0"/>
              </a:rPr>
              <a:t>Auditors reported "observations" or "disclaimers" via free text in Form 3CA/3CB.</a:t>
            </a:r>
          </a:p>
        </p:txBody>
      </p:sp>
      <p:sp>
        <p:nvSpPr>
          <p:cNvPr id="8" name="Rectangle: Rounded Corners 7">
            <a:extLst>
              <a:ext uri="{FF2B5EF4-FFF2-40B4-BE49-F238E27FC236}">
                <a16:creationId xmlns:a16="http://schemas.microsoft.com/office/drawing/2014/main" id="{8F831293-3EEB-4C23-91F0-CB99D5C89BF8}"/>
              </a:ext>
            </a:extLst>
          </p:cNvPr>
          <p:cNvSpPr/>
          <p:nvPr/>
        </p:nvSpPr>
        <p:spPr>
          <a:xfrm>
            <a:off x="6380921" y="4065104"/>
            <a:ext cx="3419060" cy="189837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a:latin typeface="Arial" panose="020B0604020202020204" pitchFamily="34" charset="0"/>
                <a:cs typeface="Arial" panose="020B0604020202020204" pitchFamily="34" charset="0"/>
              </a:rPr>
              <a:t>Part C &amp; D of Form 26 require auditors to explicitly quantify the "Net Impact" of audit qualifications on the Profit/Loss.</a:t>
            </a:r>
          </a:p>
        </p:txBody>
      </p:sp>
      <p:pic>
        <p:nvPicPr>
          <p:cNvPr id="10" name="Picture 9">
            <a:extLst>
              <a:ext uri="{FF2B5EF4-FFF2-40B4-BE49-F238E27FC236}">
                <a16:creationId xmlns:a16="http://schemas.microsoft.com/office/drawing/2014/main" id="{C90A1084-A17C-4CCF-83C4-1DF365C2F7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443" y="251791"/>
            <a:ext cx="901148" cy="901148"/>
          </a:xfrm>
          <a:prstGeom prst="rect">
            <a:avLst/>
          </a:prstGeom>
        </p:spPr>
      </p:pic>
      <p:pic>
        <p:nvPicPr>
          <p:cNvPr id="11" name="Picture 10">
            <a:extLst>
              <a:ext uri="{FF2B5EF4-FFF2-40B4-BE49-F238E27FC236}">
                <a16:creationId xmlns:a16="http://schemas.microsoft.com/office/drawing/2014/main" id="{0FCB0F75-7565-4812-98D7-484FD58067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2409" y="251791"/>
            <a:ext cx="901148" cy="901148"/>
          </a:xfrm>
          <a:prstGeom prst="rect">
            <a:avLst/>
          </a:prstGeom>
        </p:spPr>
      </p:pic>
      <p:sp>
        <p:nvSpPr>
          <p:cNvPr id="14" name="Footer Placeholder 2">
            <a:extLst>
              <a:ext uri="{FF2B5EF4-FFF2-40B4-BE49-F238E27FC236}">
                <a16:creationId xmlns:a16="http://schemas.microsoft.com/office/drawing/2014/main" id="{6D86889F-56F4-4C2F-A0DA-B1A8D3B3D79B}"/>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5" name="Picture 14" descr="http://www.icaivisakhapatnam.org/images/logo2.png">
            <a:extLst>
              <a:ext uri="{FF2B5EF4-FFF2-40B4-BE49-F238E27FC236}">
                <a16:creationId xmlns:a16="http://schemas.microsoft.com/office/drawing/2014/main" id="{708FEF3B-D118-4377-BC64-93F7048A1971}"/>
              </a:ext>
            </a:extLst>
          </p:cNvPr>
          <p:cNvPicPr/>
          <p:nvPr/>
        </p:nvPicPr>
        <p:blipFill>
          <a:blip r:embed="rId3"/>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10231627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1000"/>
                                        <p:tgtEl>
                                          <p:spTgt spid="6"/>
                                        </p:tgtEl>
                                      </p:cBhvr>
                                    </p:animEffect>
                                    <p:anim calcmode="lin" valueType="num">
                                      <p:cBhvr>
                                        <p:cTn id="49" dur="1000" fill="hold"/>
                                        <p:tgtEl>
                                          <p:spTgt spid="6"/>
                                        </p:tgtEl>
                                        <p:attrNameLst>
                                          <p:attrName>ppt_x</p:attrName>
                                        </p:attrNameLst>
                                      </p:cBhvr>
                                      <p:tavLst>
                                        <p:tav tm="0">
                                          <p:val>
                                            <p:strVal val="#ppt_x"/>
                                          </p:val>
                                        </p:tav>
                                        <p:tav tm="100000">
                                          <p:val>
                                            <p:strVal val="#ppt_x"/>
                                          </p:val>
                                        </p:tav>
                                      </p:tavLst>
                                    </p:anim>
                                    <p:anim calcmode="lin" valueType="num">
                                      <p:cBhvr>
                                        <p:cTn id="50" dur="1000" fill="hold"/>
                                        <p:tgtEl>
                                          <p:spTgt spid="6"/>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8FA33A8-57B0-4C9F-A4FD-3EDC637CA2C9}"/>
              </a:ext>
            </a:extLst>
          </p:cNvPr>
          <p:cNvSpPr/>
          <p:nvPr/>
        </p:nvSpPr>
        <p:spPr>
          <a:xfrm>
            <a:off x="2193235" y="616226"/>
            <a:ext cx="7805530" cy="132521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000" b="1" dirty="0">
              <a:latin typeface="Verdana" panose="020B0604030504040204" pitchFamily="34" charset="0"/>
              <a:ea typeface="Verdana" panose="020B0604030504040204" pitchFamily="34" charset="0"/>
              <a:cs typeface="Arial" panose="020B0604020202020204" pitchFamily="34" charset="0"/>
            </a:endParaRPr>
          </a:p>
          <a:p>
            <a:pPr algn="ctr"/>
            <a:r>
              <a:rPr lang="en-US" sz="2000" b="1" dirty="0">
                <a:latin typeface="Verdana" panose="020B0604030504040204" pitchFamily="34" charset="0"/>
                <a:ea typeface="Verdana" panose="020B0604030504040204" pitchFamily="34" charset="0"/>
                <a:cs typeface="Arial" panose="020B0604020202020204" pitchFamily="34" charset="0"/>
              </a:rPr>
              <a:t>Under “Observations" or "disclaimers" via free text </a:t>
            </a:r>
          </a:p>
          <a:p>
            <a:pPr algn="ctr"/>
            <a:r>
              <a:rPr lang="en-US" sz="2000" b="1" dirty="0">
                <a:latin typeface="Verdana" panose="020B0604030504040204" pitchFamily="34" charset="0"/>
                <a:ea typeface="Verdana" panose="020B0604030504040204" pitchFamily="34" charset="0"/>
                <a:cs typeface="Arial" panose="020B0604020202020204" pitchFamily="34" charset="0"/>
              </a:rPr>
              <a:t>(Form 3CA/3CB)</a:t>
            </a:r>
          </a:p>
          <a:p>
            <a:pPr algn="ctr"/>
            <a:endParaRPr lang="en-US" sz="2000" b="1" dirty="0">
              <a:latin typeface="Verdana" panose="020B0604030504040204" pitchFamily="34" charset="0"/>
              <a:ea typeface="Verdana" panose="020B0604030504040204" pitchFamily="34" charset="0"/>
            </a:endParaRPr>
          </a:p>
        </p:txBody>
      </p:sp>
      <p:pic>
        <p:nvPicPr>
          <p:cNvPr id="3" name="Picture 2">
            <a:extLst>
              <a:ext uri="{FF2B5EF4-FFF2-40B4-BE49-F238E27FC236}">
                <a16:creationId xmlns:a16="http://schemas.microsoft.com/office/drawing/2014/main" id="{65CC2C42-E784-4A72-9C49-23940EAEABF7}"/>
              </a:ext>
            </a:extLst>
          </p:cNvPr>
          <p:cNvPicPr>
            <a:picLocks noChangeAspect="1"/>
          </p:cNvPicPr>
          <p:nvPr/>
        </p:nvPicPr>
        <p:blipFill>
          <a:blip r:embed="rId2"/>
          <a:stretch>
            <a:fillRect/>
          </a:stretch>
        </p:blipFill>
        <p:spPr>
          <a:xfrm>
            <a:off x="1149658" y="2557670"/>
            <a:ext cx="9892684" cy="2358888"/>
          </a:xfrm>
          <a:prstGeom prst="rect">
            <a:avLst/>
          </a:prstGeom>
        </p:spPr>
      </p:pic>
      <p:sp>
        <p:nvSpPr>
          <p:cNvPr id="7" name="Footer Placeholder 2">
            <a:extLst>
              <a:ext uri="{FF2B5EF4-FFF2-40B4-BE49-F238E27FC236}">
                <a16:creationId xmlns:a16="http://schemas.microsoft.com/office/drawing/2014/main" id="{702D0B8E-FD30-4A3C-84D0-66EC35CE1C50}"/>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8" name="Picture 7" descr="http://www.icaivisakhapatnam.org/images/logo2.png">
            <a:extLst>
              <a:ext uri="{FF2B5EF4-FFF2-40B4-BE49-F238E27FC236}">
                <a16:creationId xmlns:a16="http://schemas.microsoft.com/office/drawing/2014/main" id="{E74670ED-C794-486F-878A-F358E0FC7688}"/>
              </a:ext>
            </a:extLst>
          </p:cNvPr>
          <p:cNvPicPr/>
          <p:nvPr/>
        </p:nvPicPr>
        <p:blipFill>
          <a:blip r:embed="rId3"/>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965051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86849-3A53-8BD1-E2C9-6DEC9AC2CD44}"/>
            </a:ext>
          </a:extLst>
        </p:cNvPr>
        <p:cNvGrpSpPr/>
        <p:nvPr/>
      </p:nvGrpSpPr>
      <p:grpSpPr>
        <a:xfrm>
          <a:off x="0" y="0"/>
          <a:ext cx="0" cy="0"/>
          <a:chOff x="0" y="0"/>
          <a:chExt cx="0" cy="0"/>
        </a:xfrm>
      </p:grpSpPr>
      <p:sp>
        <p:nvSpPr>
          <p:cNvPr id="4" name="Oval 3">
            <a:extLst>
              <a:ext uri="{FF2B5EF4-FFF2-40B4-BE49-F238E27FC236}">
                <a16:creationId xmlns:a16="http://schemas.microsoft.com/office/drawing/2014/main" id="{D570ADA2-6500-1C4B-891E-983CE7E75AE0}"/>
              </a:ext>
            </a:extLst>
          </p:cNvPr>
          <p:cNvSpPr/>
          <p:nvPr/>
        </p:nvSpPr>
        <p:spPr>
          <a:xfrm>
            <a:off x="0" y="2629845"/>
            <a:ext cx="5141844" cy="192142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solidFill>
                  <a:schemeClr val="accent3">
                    <a:lumMod val="50000"/>
                  </a:schemeClr>
                </a:solidFill>
                <a:latin typeface="Arial" panose="020B0604020202020204" pitchFamily="34" charset="0"/>
                <a:cs typeface="Arial" panose="020B0604020202020204" pitchFamily="34" charset="0"/>
              </a:rPr>
              <a:t>8 February 2026</a:t>
            </a:r>
            <a:r>
              <a:rPr lang="en-US" dirty="0">
                <a:solidFill>
                  <a:schemeClr val="accent3">
                    <a:lumMod val="50000"/>
                  </a:schemeClr>
                </a:solidFill>
                <a:latin typeface="Arial" panose="020B0604020202020204" pitchFamily="34" charset="0"/>
                <a:cs typeface="Arial" panose="020B0604020202020204" pitchFamily="34" charset="0"/>
              </a:rPr>
              <a: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The CBDT released the draft Income Tax Rules, 2026, and draft statutory forms for public consultation. </a:t>
            </a:r>
          </a:p>
        </p:txBody>
      </p:sp>
      <p:sp>
        <p:nvSpPr>
          <p:cNvPr id="5" name="Oval 4">
            <a:extLst>
              <a:ext uri="{FF2B5EF4-FFF2-40B4-BE49-F238E27FC236}">
                <a16:creationId xmlns:a16="http://schemas.microsoft.com/office/drawing/2014/main" id="{9AC2AB49-3AE3-ECCC-54AF-965EF06A0424}"/>
              </a:ext>
            </a:extLst>
          </p:cNvPr>
          <p:cNvSpPr/>
          <p:nvPr/>
        </p:nvSpPr>
        <p:spPr>
          <a:xfrm>
            <a:off x="3737114" y="268678"/>
            <a:ext cx="5141844" cy="213716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solidFill>
                  <a:schemeClr val="accent3">
                    <a:lumMod val="50000"/>
                  </a:schemeClr>
                </a:solidFill>
                <a:latin typeface="Arial" panose="020B0604020202020204" pitchFamily="34" charset="0"/>
                <a:cs typeface="Arial" panose="020B0604020202020204" pitchFamily="34" charset="0"/>
              </a:rPr>
              <a:t>22 February 2026</a:t>
            </a:r>
            <a:r>
              <a:rPr lang="en-US" dirty="0">
                <a:solidFill>
                  <a:schemeClr val="accent3">
                    <a:lumMod val="50000"/>
                  </a:schemeClr>
                </a:solidFill>
                <a:latin typeface="Arial" panose="020B0604020202020204" pitchFamily="34" charset="0"/>
                <a:cs typeface="Arial" panose="020B0604020202020204" pitchFamily="34" charset="0"/>
              </a:rPr>
              <a: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The framework was kept open for a 15-day public discussion period allowing tax professionals, CAs, and industry bodies to submit their feedback via the e-filing portal.</a:t>
            </a:r>
          </a:p>
        </p:txBody>
      </p:sp>
      <p:sp>
        <p:nvSpPr>
          <p:cNvPr id="6" name="Oval 5">
            <a:extLst>
              <a:ext uri="{FF2B5EF4-FFF2-40B4-BE49-F238E27FC236}">
                <a16:creationId xmlns:a16="http://schemas.microsoft.com/office/drawing/2014/main" id="{4A9B4964-4EE1-3C2C-C03F-3D19511E14DD}"/>
              </a:ext>
            </a:extLst>
          </p:cNvPr>
          <p:cNvSpPr/>
          <p:nvPr/>
        </p:nvSpPr>
        <p:spPr>
          <a:xfrm>
            <a:off x="7050158" y="2629845"/>
            <a:ext cx="5015951" cy="192142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solidFill>
                  <a:schemeClr val="accent3">
                    <a:lumMod val="50000"/>
                  </a:schemeClr>
                </a:solidFill>
                <a:latin typeface="Arial" panose="020B0604020202020204" pitchFamily="34" charset="0"/>
                <a:cs typeface="Arial" panose="020B0604020202020204" pitchFamily="34" charset="0"/>
              </a:rPr>
              <a:t>20 March 2026</a:t>
            </a:r>
            <a:r>
              <a:rPr lang="en-US" dirty="0">
                <a:solidFill>
                  <a:schemeClr val="accent3">
                    <a:lumMod val="50000"/>
                  </a:schemeClr>
                </a:solidFill>
                <a:latin typeface="Arial" panose="020B0604020202020204" pitchFamily="34" charset="0"/>
                <a:cs typeface="Arial" panose="020B0604020202020204" pitchFamily="34" charset="0"/>
              </a:rPr>
              <a: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After incorporating stakeholder feedback, the CBDT officially notified the Income-tax Rules, 2026.</a:t>
            </a:r>
          </a:p>
        </p:txBody>
      </p:sp>
      <p:sp>
        <p:nvSpPr>
          <p:cNvPr id="13" name="Footer Placeholder 2">
            <a:extLst>
              <a:ext uri="{FF2B5EF4-FFF2-40B4-BE49-F238E27FC236}">
                <a16:creationId xmlns:a16="http://schemas.microsoft.com/office/drawing/2014/main" id="{942F2F00-0624-F798-1C82-0F1B03037E48}"/>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4" name="Picture 13" descr="http://www.icaivisakhapatnam.org/images/logo2.png">
            <a:extLst>
              <a:ext uri="{FF2B5EF4-FFF2-40B4-BE49-F238E27FC236}">
                <a16:creationId xmlns:a16="http://schemas.microsoft.com/office/drawing/2014/main" id="{04C814DE-5C32-7C26-FBA5-D699D91D99A2}"/>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cxnSp>
        <p:nvCxnSpPr>
          <p:cNvPr id="10" name="Connector: Curved 9">
            <a:extLst>
              <a:ext uri="{FF2B5EF4-FFF2-40B4-BE49-F238E27FC236}">
                <a16:creationId xmlns:a16="http://schemas.microsoft.com/office/drawing/2014/main" id="{E4A6A56D-C9BC-82EB-9045-7930CD0F8D3A}"/>
              </a:ext>
            </a:extLst>
          </p:cNvPr>
          <p:cNvCxnSpPr/>
          <p:nvPr/>
        </p:nvCxnSpPr>
        <p:spPr>
          <a:xfrm flipV="1">
            <a:off x="1764620" y="771993"/>
            <a:ext cx="2332382" cy="1768402"/>
          </a:xfrm>
          <a:prstGeom prst="curvedConnector3">
            <a:avLst>
              <a:gd name="adj1" fmla="val -61364"/>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0" name="Connector: Curved 19">
            <a:extLst>
              <a:ext uri="{FF2B5EF4-FFF2-40B4-BE49-F238E27FC236}">
                <a16:creationId xmlns:a16="http://schemas.microsoft.com/office/drawing/2014/main" id="{D543185F-86F0-7AB1-5451-4F52F103A59F}"/>
              </a:ext>
            </a:extLst>
          </p:cNvPr>
          <p:cNvCxnSpPr>
            <a:cxnSpLocks/>
          </p:cNvCxnSpPr>
          <p:nvPr/>
        </p:nvCxnSpPr>
        <p:spPr>
          <a:xfrm>
            <a:off x="8454887" y="771993"/>
            <a:ext cx="2213113" cy="1947086"/>
          </a:xfrm>
          <a:prstGeom prst="curvedConnector3">
            <a:avLst>
              <a:gd name="adj1" fmla="val 158982"/>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5516317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94B931-F80D-4703-A8BD-40D30BDB6B9C}"/>
              </a:ext>
            </a:extLst>
          </p:cNvPr>
          <p:cNvPicPr>
            <a:picLocks noChangeAspect="1"/>
          </p:cNvPicPr>
          <p:nvPr/>
        </p:nvPicPr>
        <p:blipFill>
          <a:blip r:embed="rId2"/>
          <a:stretch>
            <a:fillRect/>
          </a:stretch>
        </p:blipFill>
        <p:spPr>
          <a:xfrm>
            <a:off x="1730528" y="2259484"/>
            <a:ext cx="8478360" cy="3452203"/>
          </a:xfrm>
          <a:prstGeom prst="rect">
            <a:avLst/>
          </a:prstGeom>
        </p:spPr>
      </p:pic>
      <p:sp>
        <p:nvSpPr>
          <p:cNvPr id="3" name="Rectangle: Rounded Corners 2">
            <a:extLst>
              <a:ext uri="{FF2B5EF4-FFF2-40B4-BE49-F238E27FC236}">
                <a16:creationId xmlns:a16="http://schemas.microsoft.com/office/drawing/2014/main" id="{1EFB2ADB-51A5-4C9B-AFEA-E1BA61FFC4B2}"/>
              </a:ext>
            </a:extLst>
          </p:cNvPr>
          <p:cNvSpPr/>
          <p:nvPr/>
        </p:nvSpPr>
        <p:spPr>
          <a:xfrm>
            <a:off x="2266122" y="483704"/>
            <a:ext cx="7659756" cy="132521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a:latin typeface="Verdana" panose="020B0604030504040204" pitchFamily="34" charset="0"/>
                <a:ea typeface="Verdana" panose="020B0604030504040204" pitchFamily="34" charset="0"/>
              </a:rPr>
              <a:t>Under Part C and D, Auditor has to quantify  the “Net Impact”</a:t>
            </a:r>
            <a:br>
              <a:rPr lang="en-US" sz="2000" b="1" dirty="0">
                <a:latin typeface="Verdana" panose="020B0604030504040204" pitchFamily="34" charset="0"/>
                <a:ea typeface="Verdana" panose="020B0604030504040204" pitchFamily="34" charset="0"/>
              </a:rPr>
            </a:br>
            <a:r>
              <a:rPr lang="en-US" sz="2000" b="1" dirty="0">
                <a:latin typeface="Verdana" panose="020B0604030504040204" pitchFamily="34" charset="0"/>
                <a:ea typeface="Verdana" panose="020B0604030504040204" pitchFamily="34" charset="0"/>
              </a:rPr>
              <a:t>(Form 26)</a:t>
            </a:r>
          </a:p>
        </p:txBody>
      </p:sp>
      <p:sp>
        <p:nvSpPr>
          <p:cNvPr id="7" name="Footer Placeholder 2">
            <a:extLst>
              <a:ext uri="{FF2B5EF4-FFF2-40B4-BE49-F238E27FC236}">
                <a16:creationId xmlns:a16="http://schemas.microsoft.com/office/drawing/2014/main" id="{D96ADC1B-0989-4E27-BCE2-EDB0BBDE4D2D}"/>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8" name="Picture 7" descr="http://www.icaivisakhapatnam.org/images/logo2.png">
            <a:extLst>
              <a:ext uri="{FF2B5EF4-FFF2-40B4-BE49-F238E27FC236}">
                <a16:creationId xmlns:a16="http://schemas.microsoft.com/office/drawing/2014/main" id="{ED137CBB-4C3B-4444-9EF6-7779E27DFC42}"/>
              </a:ext>
            </a:extLst>
          </p:cNvPr>
          <p:cNvPicPr/>
          <p:nvPr/>
        </p:nvPicPr>
        <p:blipFill>
          <a:blip r:embed="rId3"/>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23414902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02C77-2C6F-E584-22E3-FCD336F15176}"/>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FF89431-3F6E-1C84-4A31-B02294D207F0}"/>
              </a:ext>
            </a:extLst>
          </p:cNvPr>
          <p:cNvSpPr/>
          <p:nvPr/>
        </p:nvSpPr>
        <p:spPr>
          <a:xfrm>
            <a:off x="8111843" y="164980"/>
            <a:ext cx="3937917" cy="1440711"/>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b="1" dirty="0">
                <a:latin typeface="Arial" panose="020B0604020202020204" pitchFamily="34" charset="0"/>
                <a:ea typeface="Verdana" panose="020B0604030504040204" pitchFamily="34" charset="0"/>
                <a:cs typeface="Arial" panose="020B0604020202020204" pitchFamily="34" charset="0"/>
              </a:rPr>
              <a:t>Part C of Form 26</a:t>
            </a:r>
          </a:p>
        </p:txBody>
      </p:sp>
      <p:sp>
        <p:nvSpPr>
          <p:cNvPr id="7" name="Footer Placeholder 2">
            <a:extLst>
              <a:ext uri="{FF2B5EF4-FFF2-40B4-BE49-F238E27FC236}">
                <a16:creationId xmlns:a16="http://schemas.microsoft.com/office/drawing/2014/main" id="{D9D47EDF-9FCE-C0D4-C981-B9FF09CF27D8}"/>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8" name="Picture 7" descr="http://www.icaivisakhapatnam.org/images/logo2.png">
            <a:extLst>
              <a:ext uri="{FF2B5EF4-FFF2-40B4-BE49-F238E27FC236}">
                <a16:creationId xmlns:a16="http://schemas.microsoft.com/office/drawing/2014/main" id="{9C84E999-8BA2-29AA-81D9-C341F5EDF7D1}"/>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pic>
        <p:nvPicPr>
          <p:cNvPr id="5" name="Picture 4">
            <a:extLst>
              <a:ext uri="{FF2B5EF4-FFF2-40B4-BE49-F238E27FC236}">
                <a16:creationId xmlns:a16="http://schemas.microsoft.com/office/drawing/2014/main" id="{802A633C-5882-B210-0B80-38D4BB78766E}"/>
              </a:ext>
            </a:extLst>
          </p:cNvPr>
          <p:cNvPicPr>
            <a:picLocks noChangeAspect="1"/>
          </p:cNvPicPr>
          <p:nvPr/>
        </p:nvPicPr>
        <p:blipFill>
          <a:blip r:embed="rId3"/>
          <a:stretch>
            <a:fillRect/>
          </a:stretch>
        </p:blipFill>
        <p:spPr>
          <a:xfrm>
            <a:off x="0" y="73537"/>
            <a:ext cx="8111843" cy="5899127"/>
          </a:xfrm>
          <a:prstGeom prst="rect">
            <a:avLst/>
          </a:prstGeom>
        </p:spPr>
      </p:pic>
    </p:spTree>
    <p:extLst>
      <p:ext uri="{BB962C8B-B14F-4D97-AF65-F5344CB8AC3E}">
        <p14:creationId xmlns:p14="http://schemas.microsoft.com/office/powerpoint/2010/main" val="7601810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1605F-F74E-723B-3AAF-8AEDF178E094}"/>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AA81D6A-1827-D897-21F9-324439EFD7FB}"/>
              </a:ext>
            </a:extLst>
          </p:cNvPr>
          <p:cNvSpPr/>
          <p:nvPr/>
        </p:nvSpPr>
        <p:spPr>
          <a:xfrm>
            <a:off x="2366416" y="116980"/>
            <a:ext cx="7397344" cy="1403409"/>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a:latin typeface="Verdana" panose="020B0604030504040204" pitchFamily="34" charset="0"/>
                <a:ea typeface="Verdana" panose="020B0604030504040204" pitchFamily="34" charset="0"/>
              </a:rPr>
              <a:t>Tax Auditor Observations/ Qualifications</a:t>
            </a:r>
          </a:p>
        </p:txBody>
      </p:sp>
      <p:sp>
        <p:nvSpPr>
          <p:cNvPr id="7" name="Footer Placeholder 2">
            <a:extLst>
              <a:ext uri="{FF2B5EF4-FFF2-40B4-BE49-F238E27FC236}">
                <a16:creationId xmlns:a16="http://schemas.microsoft.com/office/drawing/2014/main" id="{656C5A09-7AE1-EB94-1101-FD6DEAAED3F1}"/>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8" name="Picture 7" descr="http://www.icaivisakhapatnam.org/images/logo2.png">
            <a:extLst>
              <a:ext uri="{FF2B5EF4-FFF2-40B4-BE49-F238E27FC236}">
                <a16:creationId xmlns:a16="http://schemas.microsoft.com/office/drawing/2014/main" id="{11DD30A3-2C89-5047-8E2C-602686CB4E58}"/>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pic>
        <p:nvPicPr>
          <p:cNvPr id="5" name="Picture 4">
            <a:extLst>
              <a:ext uri="{FF2B5EF4-FFF2-40B4-BE49-F238E27FC236}">
                <a16:creationId xmlns:a16="http://schemas.microsoft.com/office/drawing/2014/main" id="{0B56494B-468A-52B3-2EC4-D2429B8680F1}"/>
              </a:ext>
            </a:extLst>
          </p:cNvPr>
          <p:cNvPicPr>
            <a:picLocks noChangeAspect="1"/>
          </p:cNvPicPr>
          <p:nvPr/>
        </p:nvPicPr>
        <p:blipFill>
          <a:blip r:embed="rId3"/>
          <a:stretch>
            <a:fillRect/>
          </a:stretch>
        </p:blipFill>
        <p:spPr>
          <a:xfrm>
            <a:off x="1117600" y="1737445"/>
            <a:ext cx="9672789" cy="4464837"/>
          </a:xfrm>
          <a:prstGeom prst="rect">
            <a:avLst/>
          </a:prstGeom>
        </p:spPr>
      </p:pic>
    </p:spTree>
    <p:extLst>
      <p:ext uri="{BB962C8B-B14F-4D97-AF65-F5344CB8AC3E}">
        <p14:creationId xmlns:p14="http://schemas.microsoft.com/office/powerpoint/2010/main" val="38463914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F9495-6F11-1DE0-F935-1F2893FA8524}"/>
            </a:ext>
          </a:extLst>
        </p:cNvPr>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0DA3F491-8090-7CE4-04A7-BE5C671A6854}"/>
              </a:ext>
            </a:extLst>
          </p:cNvPr>
          <p:cNvSpPr/>
          <p:nvPr/>
        </p:nvSpPr>
        <p:spPr>
          <a:xfrm>
            <a:off x="2199861" y="1603513"/>
            <a:ext cx="7235687" cy="2994991"/>
          </a:xfrm>
          <a:prstGeom prst="wedgeRoundRectCallou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5400" b="1" dirty="0">
                <a:latin typeface="Comic Sans MS" panose="030F0702030302020204" pitchFamily="66" charset="0"/>
              </a:rPr>
              <a:t>QUICK QUIZ</a:t>
            </a:r>
            <a:endParaRPr lang="en-US" b="1" dirty="0">
              <a:latin typeface="Comic Sans MS" panose="030F0702030302020204" pitchFamily="66" charset="0"/>
            </a:endParaRPr>
          </a:p>
        </p:txBody>
      </p:sp>
      <p:sp>
        <p:nvSpPr>
          <p:cNvPr id="7" name="Footer Placeholder 2">
            <a:extLst>
              <a:ext uri="{FF2B5EF4-FFF2-40B4-BE49-F238E27FC236}">
                <a16:creationId xmlns:a16="http://schemas.microsoft.com/office/drawing/2014/main" id="{C1D11C49-E5A4-3C49-8065-8A9F1DC8F165}"/>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8" name="Picture 7" descr="http://www.icaivisakhapatnam.org/images/logo2.png">
            <a:extLst>
              <a:ext uri="{FF2B5EF4-FFF2-40B4-BE49-F238E27FC236}">
                <a16:creationId xmlns:a16="http://schemas.microsoft.com/office/drawing/2014/main" id="{0B058B14-80D3-A534-8166-F2BB1D626039}"/>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16211345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7D64F-8118-1AEF-9C08-9C3CC4F94A17}"/>
            </a:ext>
          </a:extLst>
        </p:cNvPr>
        <p:cNvGrpSpPr/>
        <p:nvPr/>
      </p:nvGrpSpPr>
      <p:grpSpPr>
        <a:xfrm>
          <a:off x="0" y="0"/>
          <a:ext cx="0" cy="0"/>
          <a:chOff x="0" y="0"/>
          <a:chExt cx="0" cy="0"/>
        </a:xfrm>
      </p:grpSpPr>
      <p:sp>
        <p:nvSpPr>
          <p:cNvPr id="4" name="Arrow: Pentagon 3">
            <a:extLst>
              <a:ext uri="{FF2B5EF4-FFF2-40B4-BE49-F238E27FC236}">
                <a16:creationId xmlns:a16="http://schemas.microsoft.com/office/drawing/2014/main" id="{20B731E0-979C-7E76-3792-0E7E950AE526}"/>
              </a:ext>
            </a:extLst>
          </p:cNvPr>
          <p:cNvSpPr/>
          <p:nvPr/>
        </p:nvSpPr>
        <p:spPr>
          <a:xfrm>
            <a:off x="768626" y="414132"/>
            <a:ext cx="10972800" cy="1514060"/>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a:latin typeface="Arial" panose="020B0604020202020204" pitchFamily="34" charset="0"/>
                <a:cs typeface="Arial" panose="020B0604020202020204" pitchFamily="34" charset="0"/>
              </a:rPr>
              <a:t>Q1. Form 26 under the Income-tax Act, 2025 is structured into how many parts?</a:t>
            </a:r>
          </a:p>
        </p:txBody>
      </p:sp>
      <p:sp>
        <p:nvSpPr>
          <p:cNvPr id="5" name="Flowchart: Connector 4">
            <a:extLst>
              <a:ext uri="{FF2B5EF4-FFF2-40B4-BE49-F238E27FC236}">
                <a16:creationId xmlns:a16="http://schemas.microsoft.com/office/drawing/2014/main" id="{1C41DC26-A5AC-48FF-8FEB-1BF6B3110DC2}"/>
              </a:ext>
            </a:extLst>
          </p:cNvPr>
          <p:cNvSpPr/>
          <p:nvPr/>
        </p:nvSpPr>
        <p:spPr>
          <a:xfrm>
            <a:off x="1652664" y="3319431"/>
            <a:ext cx="503582" cy="437322"/>
          </a:xfrm>
          <a:prstGeom prst="flowChart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A</a:t>
            </a:r>
            <a:endParaRPr lang="en-US" b="1" dirty="0">
              <a:latin typeface="Arial" panose="020B0604020202020204" pitchFamily="34" charset="0"/>
              <a:cs typeface="Arial" panose="020B0604020202020204" pitchFamily="34" charset="0"/>
            </a:endParaRPr>
          </a:p>
        </p:txBody>
      </p:sp>
      <p:sp>
        <p:nvSpPr>
          <p:cNvPr id="6" name="Flowchart: Connector 5">
            <a:extLst>
              <a:ext uri="{FF2B5EF4-FFF2-40B4-BE49-F238E27FC236}">
                <a16:creationId xmlns:a16="http://schemas.microsoft.com/office/drawing/2014/main" id="{5C988AE1-9540-9A66-BE6B-9F8D27D71968}"/>
              </a:ext>
            </a:extLst>
          </p:cNvPr>
          <p:cNvSpPr/>
          <p:nvPr/>
        </p:nvSpPr>
        <p:spPr>
          <a:xfrm>
            <a:off x="7696305" y="3319431"/>
            <a:ext cx="503582" cy="437322"/>
          </a:xfrm>
          <a:prstGeom prst="flowChart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a:p>
            <a:pPr algn="ctr"/>
            <a:r>
              <a:rPr lang="en-US" sz="1600" b="1" dirty="0">
                <a:latin typeface="Arial" panose="020B0604020202020204" pitchFamily="34" charset="0"/>
                <a:cs typeface="Arial" panose="020B0604020202020204" pitchFamily="34" charset="0"/>
              </a:rPr>
              <a:t>B</a:t>
            </a:r>
            <a:r>
              <a:rPr lang="en-US" b="1" dirty="0"/>
              <a:t>.</a:t>
            </a:r>
          </a:p>
        </p:txBody>
      </p:sp>
      <p:sp>
        <p:nvSpPr>
          <p:cNvPr id="9" name="Rectangle: Rounded Corners 8">
            <a:extLst>
              <a:ext uri="{FF2B5EF4-FFF2-40B4-BE49-F238E27FC236}">
                <a16:creationId xmlns:a16="http://schemas.microsoft.com/office/drawing/2014/main" id="{0E983495-227F-8739-2730-DB76C68F080A}"/>
              </a:ext>
            </a:extLst>
          </p:cNvPr>
          <p:cNvSpPr/>
          <p:nvPr/>
        </p:nvSpPr>
        <p:spPr>
          <a:xfrm>
            <a:off x="2799420" y="3324086"/>
            <a:ext cx="1444486" cy="43732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Arial" panose="020B0604020202020204" pitchFamily="34" charset="0"/>
                <a:cs typeface="Arial" panose="020B0604020202020204" pitchFamily="34" charset="0"/>
              </a:rPr>
              <a:t>  2 Parts	</a:t>
            </a:r>
          </a:p>
        </p:txBody>
      </p:sp>
      <p:sp>
        <p:nvSpPr>
          <p:cNvPr id="10" name="Rectangle: Rounded Corners 9">
            <a:extLst>
              <a:ext uri="{FF2B5EF4-FFF2-40B4-BE49-F238E27FC236}">
                <a16:creationId xmlns:a16="http://schemas.microsoft.com/office/drawing/2014/main" id="{BEB302A7-FD26-4B0F-7F99-1D0A39377A71}"/>
              </a:ext>
            </a:extLst>
          </p:cNvPr>
          <p:cNvSpPr/>
          <p:nvPr/>
        </p:nvSpPr>
        <p:spPr>
          <a:xfrm>
            <a:off x="8755479" y="3319431"/>
            <a:ext cx="1444486" cy="43732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Arial" panose="020B0604020202020204" pitchFamily="34" charset="0"/>
                <a:cs typeface="Arial" panose="020B0604020202020204" pitchFamily="34" charset="0"/>
              </a:rPr>
              <a:t>   4 Parts</a:t>
            </a:r>
          </a:p>
        </p:txBody>
      </p:sp>
      <p:sp>
        <p:nvSpPr>
          <p:cNvPr id="13" name="Rectangle: Rounded Corners 12">
            <a:extLst>
              <a:ext uri="{FF2B5EF4-FFF2-40B4-BE49-F238E27FC236}">
                <a16:creationId xmlns:a16="http://schemas.microsoft.com/office/drawing/2014/main" id="{5AD9BC6F-FD24-57B9-6993-50369ABADAC5}"/>
              </a:ext>
            </a:extLst>
          </p:cNvPr>
          <p:cNvSpPr/>
          <p:nvPr/>
        </p:nvSpPr>
        <p:spPr>
          <a:xfrm>
            <a:off x="1904455" y="4961579"/>
            <a:ext cx="8216348" cy="94090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ANS: B. 4 Parts</a:t>
            </a:r>
          </a:p>
        </p:txBody>
      </p:sp>
      <p:sp>
        <p:nvSpPr>
          <p:cNvPr id="16" name="Footer Placeholder 2">
            <a:extLst>
              <a:ext uri="{FF2B5EF4-FFF2-40B4-BE49-F238E27FC236}">
                <a16:creationId xmlns:a16="http://schemas.microsoft.com/office/drawing/2014/main" id="{3693560E-3A81-8723-5DFF-5365366792D3}"/>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7" name="Picture 16" descr="http://www.icaivisakhapatnam.org/images/logo2.png">
            <a:extLst>
              <a:ext uri="{FF2B5EF4-FFF2-40B4-BE49-F238E27FC236}">
                <a16:creationId xmlns:a16="http://schemas.microsoft.com/office/drawing/2014/main" id="{26E0CA6C-7659-B384-52CF-486455026F90}"/>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3523646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B2835-19C8-4336-38FD-F738EF6AE92F}"/>
            </a:ext>
          </a:extLst>
        </p:cNvPr>
        <p:cNvGrpSpPr/>
        <p:nvPr/>
      </p:nvGrpSpPr>
      <p:grpSpPr>
        <a:xfrm>
          <a:off x="0" y="0"/>
          <a:ext cx="0" cy="0"/>
          <a:chOff x="0" y="0"/>
          <a:chExt cx="0" cy="0"/>
        </a:xfrm>
      </p:grpSpPr>
      <p:sp>
        <p:nvSpPr>
          <p:cNvPr id="4" name="Arrow: Pentagon 3">
            <a:extLst>
              <a:ext uri="{FF2B5EF4-FFF2-40B4-BE49-F238E27FC236}">
                <a16:creationId xmlns:a16="http://schemas.microsoft.com/office/drawing/2014/main" id="{B67BE18D-970D-0520-68F6-D14B2A6DAFF9}"/>
              </a:ext>
            </a:extLst>
          </p:cNvPr>
          <p:cNvSpPr/>
          <p:nvPr/>
        </p:nvSpPr>
        <p:spPr>
          <a:xfrm>
            <a:off x="768626" y="414132"/>
            <a:ext cx="10972800" cy="1514060"/>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a:latin typeface="Arial" panose="020B0604020202020204" pitchFamily="34" charset="0"/>
                <a:cs typeface="Arial" panose="020B0604020202020204" pitchFamily="34" charset="0"/>
              </a:rPr>
              <a:t>Q2. In Form 26, audit observations must include:</a:t>
            </a:r>
          </a:p>
        </p:txBody>
      </p:sp>
      <p:sp>
        <p:nvSpPr>
          <p:cNvPr id="5" name="Flowchart: Connector 4">
            <a:extLst>
              <a:ext uri="{FF2B5EF4-FFF2-40B4-BE49-F238E27FC236}">
                <a16:creationId xmlns:a16="http://schemas.microsoft.com/office/drawing/2014/main" id="{F27490EC-C1E5-CE05-EF42-7866BDDA8EE3}"/>
              </a:ext>
            </a:extLst>
          </p:cNvPr>
          <p:cNvSpPr/>
          <p:nvPr/>
        </p:nvSpPr>
        <p:spPr>
          <a:xfrm>
            <a:off x="1652664" y="3319431"/>
            <a:ext cx="503582" cy="437322"/>
          </a:xfrm>
          <a:prstGeom prst="flowChart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A</a:t>
            </a:r>
            <a:endParaRPr lang="en-US" b="1" dirty="0">
              <a:latin typeface="Arial" panose="020B0604020202020204" pitchFamily="34" charset="0"/>
              <a:cs typeface="Arial" panose="020B0604020202020204" pitchFamily="34" charset="0"/>
            </a:endParaRPr>
          </a:p>
        </p:txBody>
      </p:sp>
      <p:sp>
        <p:nvSpPr>
          <p:cNvPr id="6" name="Flowchart: Connector 5">
            <a:extLst>
              <a:ext uri="{FF2B5EF4-FFF2-40B4-BE49-F238E27FC236}">
                <a16:creationId xmlns:a16="http://schemas.microsoft.com/office/drawing/2014/main" id="{96FD7A46-E871-DD42-416E-56247753DED6}"/>
              </a:ext>
            </a:extLst>
          </p:cNvPr>
          <p:cNvSpPr/>
          <p:nvPr/>
        </p:nvSpPr>
        <p:spPr>
          <a:xfrm>
            <a:off x="7056225" y="3319431"/>
            <a:ext cx="503582" cy="437322"/>
          </a:xfrm>
          <a:prstGeom prst="flowChart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a:p>
            <a:pPr algn="ctr"/>
            <a:r>
              <a:rPr lang="en-US" sz="1600" b="1" dirty="0">
                <a:latin typeface="Arial" panose="020B0604020202020204" pitchFamily="34" charset="0"/>
                <a:cs typeface="Arial" panose="020B0604020202020204" pitchFamily="34" charset="0"/>
              </a:rPr>
              <a:t>B</a:t>
            </a:r>
            <a:r>
              <a:rPr lang="en-US" b="1" dirty="0"/>
              <a:t>.</a:t>
            </a:r>
          </a:p>
        </p:txBody>
      </p:sp>
      <p:sp>
        <p:nvSpPr>
          <p:cNvPr id="9" name="Rectangle: Rounded Corners 8">
            <a:extLst>
              <a:ext uri="{FF2B5EF4-FFF2-40B4-BE49-F238E27FC236}">
                <a16:creationId xmlns:a16="http://schemas.microsoft.com/office/drawing/2014/main" id="{F6DAEAAE-8BF9-0A36-A64D-DDCFC7620796}"/>
              </a:ext>
            </a:extLst>
          </p:cNvPr>
          <p:cNvSpPr/>
          <p:nvPr/>
        </p:nvSpPr>
        <p:spPr>
          <a:xfrm>
            <a:off x="2423499" y="3133018"/>
            <a:ext cx="2837614" cy="72778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Arial" panose="020B0604020202020204" pitchFamily="34" charset="0"/>
                <a:cs typeface="Arial" panose="020B0604020202020204" pitchFamily="34" charset="0"/>
              </a:rPr>
              <a:t>Only general remarks</a:t>
            </a:r>
          </a:p>
        </p:txBody>
      </p:sp>
      <p:sp>
        <p:nvSpPr>
          <p:cNvPr id="10" name="Rectangle: Rounded Corners 9">
            <a:extLst>
              <a:ext uri="{FF2B5EF4-FFF2-40B4-BE49-F238E27FC236}">
                <a16:creationId xmlns:a16="http://schemas.microsoft.com/office/drawing/2014/main" id="{F25D164F-1557-95C9-E286-627880DC1EEF}"/>
              </a:ext>
            </a:extLst>
          </p:cNvPr>
          <p:cNvSpPr/>
          <p:nvPr/>
        </p:nvSpPr>
        <p:spPr>
          <a:xfrm>
            <a:off x="7904480" y="3133018"/>
            <a:ext cx="3495040" cy="72778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Categorisation</a:t>
            </a:r>
            <a:r>
              <a:rPr lang="en-US" b="1" dirty="0">
                <a:latin typeface="Arial" panose="020B0604020202020204" pitchFamily="34" charset="0"/>
                <a:cs typeface="Arial" panose="020B0604020202020204" pitchFamily="34" charset="0"/>
              </a:rPr>
              <a:t> and financial    </a:t>
            </a:r>
          </a:p>
          <a:p>
            <a:r>
              <a:rPr lang="en-US" b="1" dirty="0">
                <a:latin typeface="Arial" panose="020B0604020202020204" pitchFamily="34" charset="0"/>
                <a:cs typeface="Arial" panose="020B0604020202020204" pitchFamily="34" charset="0"/>
              </a:rPr>
              <a:t>  impact</a:t>
            </a:r>
          </a:p>
        </p:txBody>
      </p:sp>
      <p:sp>
        <p:nvSpPr>
          <p:cNvPr id="13" name="Rectangle: Rounded Corners 12">
            <a:extLst>
              <a:ext uri="{FF2B5EF4-FFF2-40B4-BE49-F238E27FC236}">
                <a16:creationId xmlns:a16="http://schemas.microsoft.com/office/drawing/2014/main" id="{CCA1201E-7628-341D-D2F8-22E34FBB30DD}"/>
              </a:ext>
            </a:extLst>
          </p:cNvPr>
          <p:cNvSpPr/>
          <p:nvPr/>
        </p:nvSpPr>
        <p:spPr>
          <a:xfrm>
            <a:off x="1872532" y="4961579"/>
            <a:ext cx="8216348" cy="94090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ANS: B. </a:t>
            </a:r>
            <a:r>
              <a:rPr lang="en-US" sz="2800" b="1" dirty="0" err="1">
                <a:latin typeface="Arial" panose="020B0604020202020204" pitchFamily="34" charset="0"/>
                <a:cs typeface="Arial" panose="020B0604020202020204" pitchFamily="34" charset="0"/>
              </a:rPr>
              <a:t>Categorisation</a:t>
            </a:r>
            <a:r>
              <a:rPr lang="en-US" sz="2800" b="1" dirty="0">
                <a:latin typeface="Arial" panose="020B0604020202020204" pitchFamily="34" charset="0"/>
                <a:cs typeface="Arial" panose="020B0604020202020204" pitchFamily="34" charset="0"/>
              </a:rPr>
              <a:t> and Financial Impact</a:t>
            </a:r>
          </a:p>
        </p:txBody>
      </p:sp>
      <p:sp>
        <p:nvSpPr>
          <p:cNvPr id="16" name="Footer Placeholder 2">
            <a:extLst>
              <a:ext uri="{FF2B5EF4-FFF2-40B4-BE49-F238E27FC236}">
                <a16:creationId xmlns:a16="http://schemas.microsoft.com/office/drawing/2014/main" id="{BD4F94FC-08BB-DE37-1432-8CF8E7CB91D1}"/>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7" name="Picture 16" descr="http://www.icaivisakhapatnam.org/images/logo2.png">
            <a:extLst>
              <a:ext uri="{FF2B5EF4-FFF2-40B4-BE49-F238E27FC236}">
                <a16:creationId xmlns:a16="http://schemas.microsoft.com/office/drawing/2014/main" id="{4C2F91A8-6111-ED2B-7B80-0802A75FE289}"/>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11262758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A0E22-914B-9E0C-8231-F9801B435819}"/>
            </a:ext>
          </a:extLst>
        </p:cNvPr>
        <p:cNvGrpSpPr/>
        <p:nvPr/>
      </p:nvGrpSpPr>
      <p:grpSpPr>
        <a:xfrm>
          <a:off x="0" y="0"/>
          <a:ext cx="0" cy="0"/>
          <a:chOff x="0" y="0"/>
          <a:chExt cx="0" cy="0"/>
        </a:xfrm>
      </p:grpSpPr>
      <p:sp>
        <p:nvSpPr>
          <p:cNvPr id="4" name="Arrow: Pentagon 3">
            <a:extLst>
              <a:ext uri="{FF2B5EF4-FFF2-40B4-BE49-F238E27FC236}">
                <a16:creationId xmlns:a16="http://schemas.microsoft.com/office/drawing/2014/main" id="{870CF078-821E-F2A1-F7F8-DC9373924C75}"/>
              </a:ext>
            </a:extLst>
          </p:cNvPr>
          <p:cNvSpPr/>
          <p:nvPr/>
        </p:nvSpPr>
        <p:spPr>
          <a:xfrm>
            <a:off x="768626" y="414132"/>
            <a:ext cx="10972800" cy="1514060"/>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a:latin typeface="Arial" panose="020B0604020202020204" pitchFamily="34" charset="0"/>
                <a:cs typeface="Arial" panose="020B0604020202020204" pitchFamily="34" charset="0"/>
              </a:rPr>
              <a:t>Q3. Form 26 replaces which earlier tax audit structure?</a:t>
            </a:r>
          </a:p>
        </p:txBody>
      </p:sp>
      <p:sp>
        <p:nvSpPr>
          <p:cNvPr id="5" name="Flowchart: Connector 4">
            <a:extLst>
              <a:ext uri="{FF2B5EF4-FFF2-40B4-BE49-F238E27FC236}">
                <a16:creationId xmlns:a16="http://schemas.microsoft.com/office/drawing/2014/main" id="{33DE9574-58BD-0A4B-031F-E7F1237D1DCC}"/>
              </a:ext>
            </a:extLst>
          </p:cNvPr>
          <p:cNvSpPr/>
          <p:nvPr/>
        </p:nvSpPr>
        <p:spPr>
          <a:xfrm>
            <a:off x="1652664" y="3319431"/>
            <a:ext cx="503582" cy="437322"/>
          </a:xfrm>
          <a:prstGeom prst="flowChart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A</a:t>
            </a:r>
            <a:endParaRPr lang="en-US" b="1" dirty="0">
              <a:latin typeface="Arial" panose="020B0604020202020204" pitchFamily="34" charset="0"/>
              <a:cs typeface="Arial" panose="020B0604020202020204" pitchFamily="34" charset="0"/>
            </a:endParaRPr>
          </a:p>
        </p:txBody>
      </p:sp>
      <p:sp>
        <p:nvSpPr>
          <p:cNvPr id="6" name="Flowchart: Connector 5">
            <a:extLst>
              <a:ext uri="{FF2B5EF4-FFF2-40B4-BE49-F238E27FC236}">
                <a16:creationId xmlns:a16="http://schemas.microsoft.com/office/drawing/2014/main" id="{33D58785-6E5C-5AF3-FA8D-CFCAE530198E}"/>
              </a:ext>
            </a:extLst>
          </p:cNvPr>
          <p:cNvSpPr/>
          <p:nvPr/>
        </p:nvSpPr>
        <p:spPr>
          <a:xfrm>
            <a:off x="7696305" y="3319431"/>
            <a:ext cx="503582" cy="437322"/>
          </a:xfrm>
          <a:prstGeom prst="flowChart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b="1" dirty="0">
              <a:latin typeface="Arial" panose="020B0604020202020204" pitchFamily="34" charset="0"/>
              <a:cs typeface="Arial" panose="020B0604020202020204" pitchFamily="34" charset="0"/>
            </a:endParaRPr>
          </a:p>
          <a:p>
            <a:pPr algn="ctr"/>
            <a:r>
              <a:rPr lang="en-US" sz="1600" b="1" dirty="0">
                <a:latin typeface="Arial" panose="020B0604020202020204" pitchFamily="34" charset="0"/>
                <a:cs typeface="Arial" panose="020B0604020202020204" pitchFamily="34" charset="0"/>
              </a:rPr>
              <a:t>B</a:t>
            </a:r>
            <a:r>
              <a:rPr lang="en-US" b="1" dirty="0"/>
              <a:t>.</a:t>
            </a:r>
          </a:p>
        </p:txBody>
      </p:sp>
      <p:sp>
        <p:nvSpPr>
          <p:cNvPr id="9" name="Rectangle: Rounded Corners 8">
            <a:extLst>
              <a:ext uri="{FF2B5EF4-FFF2-40B4-BE49-F238E27FC236}">
                <a16:creationId xmlns:a16="http://schemas.microsoft.com/office/drawing/2014/main" id="{E586D8C1-33A8-10CA-DA6B-56307F312974}"/>
              </a:ext>
            </a:extLst>
          </p:cNvPr>
          <p:cNvSpPr/>
          <p:nvPr/>
        </p:nvSpPr>
        <p:spPr>
          <a:xfrm>
            <a:off x="2393019" y="3319431"/>
            <a:ext cx="3062901" cy="43732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Arial" panose="020B0604020202020204" pitchFamily="34" charset="0"/>
                <a:cs typeface="Arial" panose="020B0604020202020204" pitchFamily="34" charset="0"/>
              </a:rPr>
              <a:t>Form 3CA/3CB with 3CD	</a:t>
            </a:r>
          </a:p>
        </p:txBody>
      </p:sp>
      <p:sp>
        <p:nvSpPr>
          <p:cNvPr id="10" name="Rectangle: Rounded Corners 9">
            <a:extLst>
              <a:ext uri="{FF2B5EF4-FFF2-40B4-BE49-F238E27FC236}">
                <a16:creationId xmlns:a16="http://schemas.microsoft.com/office/drawing/2014/main" id="{8CB46C72-EECE-E0D5-9737-D24E819C2E1F}"/>
              </a:ext>
            </a:extLst>
          </p:cNvPr>
          <p:cNvSpPr/>
          <p:nvPr/>
        </p:nvSpPr>
        <p:spPr>
          <a:xfrm>
            <a:off x="8440518" y="3319431"/>
            <a:ext cx="2613562" cy="43732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Arial" panose="020B0604020202020204" pitchFamily="34" charset="0"/>
                <a:cs typeface="Arial" panose="020B0604020202020204" pitchFamily="34" charset="0"/>
              </a:rPr>
              <a:t>      Form 26AS</a:t>
            </a:r>
          </a:p>
        </p:txBody>
      </p:sp>
      <p:sp>
        <p:nvSpPr>
          <p:cNvPr id="13" name="Rectangle: Rounded Corners 12">
            <a:extLst>
              <a:ext uri="{FF2B5EF4-FFF2-40B4-BE49-F238E27FC236}">
                <a16:creationId xmlns:a16="http://schemas.microsoft.com/office/drawing/2014/main" id="{1A81888E-FF17-A581-A4FD-9CB2C7EC64D1}"/>
              </a:ext>
            </a:extLst>
          </p:cNvPr>
          <p:cNvSpPr/>
          <p:nvPr/>
        </p:nvSpPr>
        <p:spPr>
          <a:xfrm>
            <a:off x="1904455" y="4961579"/>
            <a:ext cx="8216348" cy="94090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ANS: A. Form 3CA/3CB with 3CD</a:t>
            </a:r>
          </a:p>
        </p:txBody>
      </p:sp>
      <p:sp>
        <p:nvSpPr>
          <p:cNvPr id="16" name="Footer Placeholder 2">
            <a:extLst>
              <a:ext uri="{FF2B5EF4-FFF2-40B4-BE49-F238E27FC236}">
                <a16:creationId xmlns:a16="http://schemas.microsoft.com/office/drawing/2014/main" id="{E71C5682-41F6-65A3-3C3C-D7B80B734377}"/>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7" name="Picture 16" descr="http://www.icaivisakhapatnam.org/images/logo2.png">
            <a:extLst>
              <a:ext uri="{FF2B5EF4-FFF2-40B4-BE49-F238E27FC236}">
                <a16:creationId xmlns:a16="http://schemas.microsoft.com/office/drawing/2014/main" id="{9B726B0E-8198-F4B3-1311-2C3A6560BF2E}"/>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1396577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1CBA8-0B5A-D9D3-0CDF-3F09271E6D3B}"/>
            </a:ext>
          </a:extLst>
        </p:cNvPr>
        <p:cNvGrpSpPr/>
        <p:nvPr/>
      </p:nvGrpSpPr>
      <p:grpSpPr>
        <a:xfrm>
          <a:off x="0" y="0"/>
          <a:ext cx="0" cy="0"/>
          <a:chOff x="0" y="0"/>
          <a:chExt cx="0" cy="0"/>
        </a:xfrm>
      </p:grpSpPr>
      <p:sp>
        <p:nvSpPr>
          <p:cNvPr id="9" name="Footer Placeholder 2">
            <a:extLst>
              <a:ext uri="{FF2B5EF4-FFF2-40B4-BE49-F238E27FC236}">
                <a16:creationId xmlns:a16="http://schemas.microsoft.com/office/drawing/2014/main" id="{BF250E49-58C9-4F26-B437-4A518A44BFEB}"/>
              </a:ext>
            </a:extLst>
          </p:cNvPr>
          <p:cNvSpPr txBox="1">
            <a:spLocks/>
          </p:cNvSpPr>
          <p:nvPr/>
        </p:nvSpPr>
        <p:spPr>
          <a:xfrm>
            <a:off x="4176515" y="6432590"/>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0" name="Picture 9" descr="http://www.icaivisakhapatnam.org/images/logo2.png">
            <a:extLst>
              <a:ext uri="{FF2B5EF4-FFF2-40B4-BE49-F238E27FC236}">
                <a16:creationId xmlns:a16="http://schemas.microsoft.com/office/drawing/2014/main" id="{4696B824-7A47-5C22-066D-3EF140E6717D}"/>
              </a:ext>
            </a:extLst>
          </p:cNvPr>
          <p:cNvPicPr/>
          <p:nvPr/>
        </p:nvPicPr>
        <p:blipFill>
          <a:blip r:embed="rId2"/>
          <a:srcRect l="85847"/>
          <a:stretch>
            <a:fillRect/>
          </a:stretch>
        </p:blipFill>
        <p:spPr bwMode="auto">
          <a:xfrm>
            <a:off x="4623076" y="6339784"/>
            <a:ext cx="638037" cy="483745"/>
          </a:xfrm>
          <a:prstGeom prst="rect">
            <a:avLst/>
          </a:prstGeom>
          <a:noFill/>
          <a:ln w="9525">
            <a:noFill/>
            <a:miter lim="800000"/>
            <a:headEnd/>
            <a:tailEnd/>
          </a:ln>
        </p:spPr>
      </p:pic>
      <p:sp>
        <p:nvSpPr>
          <p:cNvPr id="4" name="Rectangle: Rounded Corners 3">
            <a:extLst>
              <a:ext uri="{FF2B5EF4-FFF2-40B4-BE49-F238E27FC236}">
                <a16:creationId xmlns:a16="http://schemas.microsoft.com/office/drawing/2014/main" id="{A9F1A7DE-0A2C-C456-82AE-06CA18A32313}"/>
              </a:ext>
            </a:extLst>
          </p:cNvPr>
          <p:cNvSpPr/>
          <p:nvPr/>
        </p:nvSpPr>
        <p:spPr>
          <a:xfrm>
            <a:off x="2048214" y="1271883"/>
            <a:ext cx="8095571" cy="340953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b="1" dirty="0">
                <a:latin typeface="Arial" panose="020B0604020202020204" pitchFamily="34" charset="0"/>
                <a:cs typeface="Arial" panose="020B0604020202020204" pitchFamily="34" charset="0"/>
              </a:rPr>
              <a:t>Preliminary Documents Required For Filing Form 26 </a:t>
            </a:r>
          </a:p>
        </p:txBody>
      </p:sp>
    </p:spTree>
    <p:extLst>
      <p:ext uri="{BB962C8B-B14F-4D97-AF65-F5344CB8AC3E}">
        <p14:creationId xmlns:p14="http://schemas.microsoft.com/office/powerpoint/2010/main" val="13677105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B33E8C90-DFDE-4B0E-BA06-B38B8EF4B80C}"/>
              </a:ext>
            </a:extLst>
          </p:cNvPr>
          <p:cNvSpPr txBox="1">
            <a:spLocks/>
          </p:cNvSpPr>
          <p:nvPr/>
        </p:nvSpPr>
        <p:spPr>
          <a:xfrm>
            <a:off x="4176515" y="6432590"/>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0" name="Picture 9" descr="http://www.icaivisakhapatnam.org/images/logo2.png">
            <a:extLst>
              <a:ext uri="{FF2B5EF4-FFF2-40B4-BE49-F238E27FC236}">
                <a16:creationId xmlns:a16="http://schemas.microsoft.com/office/drawing/2014/main" id="{8F8EFAD2-4E89-4576-B659-3B6DCE286395}"/>
              </a:ext>
            </a:extLst>
          </p:cNvPr>
          <p:cNvPicPr/>
          <p:nvPr/>
        </p:nvPicPr>
        <p:blipFill>
          <a:blip r:embed="rId2"/>
          <a:srcRect l="85847"/>
          <a:stretch>
            <a:fillRect/>
          </a:stretch>
        </p:blipFill>
        <p:spPr bwMode="auto">
          <a:xfrm>
            <a:off x="4623076" y="6339784"/>
            <a:ext cx="638037" cy="483745"/>
          </a:xfrm>
          <a:prstGeom prst="rect">
            <a:avLst/>
          </a:prstGeom>
          <a:noFill/>
          <a:ln w="9525">
            <a:noFill/>
            <a:miter lim="800000"/>
            <a:headEnd/>
            <a:tailEnd/>
          </a:ln>
        </p:spPr>
      </p:pic>
      <p:sp>
        <p:nvSpPr>
          <p:cNvPr id="5" name="Rectangle: Rounded Corners 4">
            <a:extLst>
              <a:ext uri="{FF2B5EF4-FFF2-40B4-BE49-F238E27FC236}">
                <a16:creationId xmlns:a16="http://schemas.microsoft.com/office/drawing/2014/main" id="{4BBC8198-2EF6-4C64-8445-D26BD0EFC384}"/>
              </a:ext>
            </a:extLst>
          </p:cNvPr>
          <p:cNvSpPr/>
          <p:nvPr/>
        </p:nvSpPr>
        <p:spPr>
          <a:xfrm>
            <a:off x="649355" y="350358"/>
            <a:ext cx="10893288" cy="85558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Checklist for Form 26 </a:t>
            </a:r>
          </a:p>
        </p:txBody>
      </p:sp>
      <p:sp>
        <p:nvSpPr>
          <p:cNvPr id="6" name="Rectangle: Rounded Corners 5">
            <a:extLst>
              <a:ext uri="{FF2B5EF4-FFF2-40B4-BE49-F238E27FC236}">
                <a16:creationId xmlns:a16="http://schemas.microsoft.com/office/drawing/2014/main" id="{CD786A34-5BEC-4974-A6CE-ADAA383435FC}"/>
              </a:ext>
            </a:extLst>
          </p:cNvPr>
          <p:cNvSpPr/>
          <p:nvPr/>
        </p:nvSpPr>
        <p:spPr>
          <a:xfrm>
            <a:off x="636104" y="1501339"/>
            <a:ext cx="10893287" cy="473903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Documents Required for Filing:</a:t>
            </a:r>
          </a:p>
          <a:p>
            <a:r>
              <a:rPr lang="en-US" dirty="0">
                <a:latin typeface="Arial" panose="020B0604020202020204" pitchFamily="34" charset="0"/>
                <a:cs typeface="Arial" panose="020B0604020202020204" pitchFamily="34" charset="0"/>
              </a:rPr>
              <a:t>The following documents are typically needed: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1. Financial statements: Balance Sheet, P&amp;L or I&amp;E Account, and Notes to Accounts.</a:t>
            </a:r>
          </a:p>
          <a:p>
            <a:r>
              <a:rPr lang="en-US" dirty="0">
                <a:latin typeface="Arial" panose="020B0604020202020204" pitchFamily="34" charset="0"/>
                <a:cs typeface="Arial" panose="020B0604020202020204" pitchFamily="34" charset="0"/>
              </a:rPr>
              <a:t>2. Audited financial statements under another law (for Part C cases). </a:t>
            </a:r>
          </a:p>
          <a:p>
            <a:r>
              <a:rPr lang="en-US" dirty="0">
                <a:latin typeface="Arial" panose="020B0604020202020204" pitchFamily="34" charset="0"/>
                <a:cs typeface="Arial" panose="020B0604020202020204" pitchFamily="34" charset="0"/>
              </a:rPr>
              <a:t>3. Supporting workings for all particulars disclosed in Part A &amp; B.</a:t>
            </a:r>
          </a:p>
          <a:p>
            <a:r>
              <a:rPr lang="en-US" dirty="0">
                <a:latin typeface="Arial" panose="020B0604020202020204" pitchFamily="34" charset="0"/>
                <a:cs typeface="Arial" panose="020B0604020202020204" pitchFamily="34" charset="0"/>
              </a:rPr>
              <a:t>4. TDS/TCS records: returns, challans, certificates, and reconciliations.</a:t>
            </a:r>
          </a:p>
          <a:p>
            <a:r>
              <a:rPr lang="en-US" dirty="0">
                <a:latin typeface="Arial" panose="020B0604020202020204" pitchFamily="34" charset="0"/>
                <a:cs typeface="Arial" panose="020B0604020202020204" pitchFamily="34" charset="0"/>
              </a:rPr>
              <a:t>5. GST records: returns (GSTR-1, GSTR-3B), ITC reconciliations, and notices if any.</a:t>
            </a:r>
          </a:p>
          <a:p>
            <a:r>
              <a:rPr lang="en-US" dirty="0">
                <a:latin typeface="Arial" panose="020B0604020202020204" pitchFamily="34" charset="0"/>
                <a:cs typeface="Arial" panose="020B0604020202020204" pitchFamily="34" charset="0"/>
              </a:rPr>
              <a:t>6. Quantitative and inventory records: stock registers, purchase and sales records.</a:t>
            </a:r>
          </a:p>
          <a:p>
            <a:r>
              <a:rPr lang="en-US" dirty="0">
                <a:latin typeface="Arial" panose="020B0604020202020204" pitchFamily="34" charset="0"/>
                <a:cs typeface="Arial" panose="020B0604020202020204" pitchFamily="34" charset="0"/>
              </a:rPr>
              <a:t>7. Transfer pricing documentation for international transactions.</a:t>
            </a:r>
          </a:p>
          <a:p>
            <a:r>
              <a:rPr lang="en-US" dirty="0">
                <a:latin typeface="Arial" panose="020B0604020202020204" pitchFamily="34" charset="0"/>
                <a:cs typeface="Arial" panose="020B0604020202020204" pitchFamily="34" charset="0"/>
              </a:rPr>
              <a:t>8. Form 145 data for foreign remittances. </a:t>
            </a:r>
          </a:p>
          <a:p>
            <a:r>
              <a:rPr lang="en-US" dirty="0">
                <a:latin typeface="Arial" panose="020B0604020202020204" pitchFamily="34" charset="0"/>
                <a:cs typeface="Arial" panose="020B0604020202020204" pitchFamily="34" charset="0"/>
              </a:rPr>
              <a:t>9. MAT computation and credit utilization schedules.</a:t>
            </a:r>
          </a:p>
          <a:p>
            <a:r>
              <a:rPr lang="en-US" dirty="0">
                <a:latin typeface="Arial" panose="020B0604020202020204" pitchFamily="34" charset="0"/>
                <a:cs typeface="Arial" panose="020B0604020202020204" pitchFamily="34" charset="0"/>
              </a:rPr>
              <a:t>10. Depreciation schedules with usage period classification.</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10620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bg/>
                                          </p:spTgt>
                                        </p:tgtEl>
                                        <p:attrNameLst>
                                          <p:attrName>style.visibility</p:attrName>
                                        </p:attrNameLst>
                                      </p:cBhvr>
                                      <p:to>
                                        <p:strVal val="visible"/>
                                      </p:to>
                                    </p:set>
                                    <p:animEffect transition="in" filter="fade">
                                      <p:cBhvr>
                                        <p:cTn id="14" dur="1000"/>
                                        <p:tgtEl>
                                          <p:spTgt spid="6">
                                            <p:bg/>
                                          </p:spTgt>
                                        </p:tgtEl>
                                      </p:cBhvr>
                                    </p:animEffect>
                                    <p:anim calcmode="lin" valueType="num">
                                      <p:cBhvr>
                                        <p:cTn id="15" dur="1000" fill="hold"/>
                                        <p:tgtEl>
                                          <p:spTgt spid="6">
                                            <p:bg/>
                                          </p:spTgt>
                                        </p:tgtEl>
                                        <p:attrNameLst>
                                          <p:attrName>ppt_x</p:attrName>
                                        </p:attrNameLst>
                                      </p:cBhvr>
                                      <p:tavLst>
                                        <p:tav tm="0">
                                          <p:val>
                                            <p:strVal val="#ppt_x"/>
                                          </p:val>
                                        </p:tav>
                                        <p:tav tm="100000">
                                          <p:val>
                                            <p:strVal val="#ppt_x"/>
                                          </p:val>
                                        </p:tav>
                                      </p:tavLst>
                                    </p:anim>
                                    <p:anim calcmode="lin" valueType="num">
                                      <p:cBhvr>
                                        <p:cTn id="16" dur="1000" fill="hold"/>
                                        <p:tgtEl>
                                          <p:spTgt spid="6">
                                            <p:bg/>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000"/>
                                        <p:tgtEl>
                                          <p:spTgt spid="6">
                                            <p:txEl>
                                              <p:pRg st="1" end="1"/>
                                            </p:txEl>
                                          </p:spTgt>
                                        </p:tgtEl>
                                      </p:cBhvr>
                                    </p:animEffect>
                                    <p:anim calcmode="lin" valueType="num">
                                      <p:cBhvr>
                                        <p:cTn id="2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1000"/>
                                        <p:tgtEl>
                                          <p:spTgt spid="6">
                                            <p:txEl>
                                              <p:pRg st="2" end="2"/>
                                            </p:txEl>
                                          </p:spTgt>
                                        </p:tgtEl>
                                      </p:cBhvr>
                                    </p:animEffect>
                                    <p:anim calcmode="lin" valueType="num">
                                      <p:cBhvr>
                                        <p:cTn id="2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1000"/>
                                        <p:tgtEl>
                                          <p:spTgt spid="6">
                                            <p:txEl>
                                              <p:pRg st="4" end="4"/>
                                            </p:txEl>
                                          </p:spTgt>
                                        </p:tgtEl>
                                      </p:cBhvr>
                                    </p:animEffect>
                                    <p:anim calcmode="lin" valueType="num">
                                      <p:cBhvr>
                                        <p:cTn id="3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6">
                                            <p:txEl>
                                              <p:pRg st="5" end="5"/>
                                            </p:txEl>
                                          </p:spTgt>
                                        </p:tgtEl>
                                        <p:attrNameLst>
                                          <p:attrName>style.visibility</p:attrName>
                                        </p:attrNameLst>
                                      </p:cBhvr>
                                      <p:to>
                                        <p:strVal val="visible"/>
                                      </p:to>
                                    </p:set>
                                    <p:animEffect transition="in" filter="fade">
                                      <p:cBhvr>
                                        <p:cTn id="38" dur="1000"/>
                                        <p:tgtEl>
                                          <p:spTgt spid="6">
                                            <p:txEl>
                                              <p:pRg st="5" end="5"/>
                                            </p:txEl>
                                          </p:spTgt>
                                        </p:tgtEl>
                                      </p:cBhvr>
                                    </p:animEffect>
                                    <p:anim calcmode="lin" valueType="num">
                                      <p:cBhvr>
                                        <p:cTn id="39"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6">
                                            <p:txEl>
                                              <p:pRg st="6" end="6"/>
                                            </p:txEl>
                                          </p:spTgt>
                                        </p:tgtEl>
                                        <p:attrNameLst>
                                          <p:attrName>style.visibility</p:attrName>
                                        </p:attrNameLst>
                                      </p:cBhvr>
                                      <p:to>
                                        <p:strVal val="visible"/>
                                      </p:to>
                                    </p:set>
                                    <p:animEffect transition="in" filter="fade">
                                      <p:cBhvr>
                                        <p:cTn id="45" dur="1000"/>
                                        <p:tgtEl>
                                          <p:spTgt spid="6">
                                            <p:txEl>
                                              <p:pRg st="6" end="6"/>
                                            </p:txEl>
                                          </p:spTgt>
                                        </p:tgtEl>
                                      </p:cBhvr>
                                    </p:animEffect>
                                    <p:anim calcmode="lin" valueType="num">
                                      <p:cBhvr>
                                        <p:cTn id="46"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6">
                                            <p:txEl>
                                              <p:pRg st="7" end="7"/>
                                            </p:txEl>
                                          </p:spTgt>
                                        </p:tgtEl>
                                        <p:attrNameLst>
                                          <p:attrName>style.visibility</p:attrName>
                                        </p:attrNameLst>
                                      </p:cBhvr>
                                      <p:to>
                                        <p:strVal val="visible"/>
                                      </p:to>
                                    </p:set>
                                    <p:animEffect transition="in" filter="fade">
                                      <p:cBhvr>
                                        <p:cTn id="52" dur="1000"/>
                                        <p:tgtEl>
                                          <p:spTgt spid="6">
                                            <p:txEl>
                                              <p:pRg st="7" end="7"/>
                                            </p:txEl>
                                          </p:spTgt>
                                        </p:tgtEl>
                                      </p:cBhvr>
                                    </p:animEffect>
                                    <p:anim calcmode="lin" valueType="num">
                                      <p:cBhvr>
                                        <p:cTn id="53"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6">
                                            <p:txEl>
                                              <p:pRg st="8" end="8"/>
                                            </p:txEl>
                                          </p:spTgt>
                                        </p:tgtEl>
                                        <p:attrNameLst>
                                          <p:attrName>style.visibility</p:attrName>
                                        </p:attrNameLst>
                                      </p:cBhvr>
                                      <p:to>
                                        <p:strVal val="visible"/>
                                      </p:to>
                                    </p:set>
                                    <p:animEffect transition="in" filter="fade">
                                      <p:cBhvr>
                                        <p:cTn id="59" dur="1000"/>
                                        <p:tgtEl>
                                          <p:spTgt spid="6">
                                            <p:txEl>
                                              <p:pRg st="8" end="8"/>
                                            </p:txEl>
                                          </p:spTgt>
                                        </p:tgtEl>
                                      </p:cBhvr>
                                    </p:animEffect>
                                    <p:anim calcmode="lin" valueType="num">
                                      <p:cBhvr>
                                        <p:cTn id="60"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61"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6">
                                            <p:txEl>
                                              <p:pRg st="9" end="9"/>
                                            </p:txEl>
                                          </p:spTgt>
                                        </p:tgtEl>
                                        <p:attrNameLst>
                                          <p:attrName>style.visibility</p:attrName>
                                        </p:attrNameLst>
                                      </p:cBhvr>
                                      <p:to>
                                        <p:strVal val="visible"/>
                                      </p:to>
                                    </p:set>
                                    <p:animEffect transition="in" filter="fade">
                                      <p:cBhvr>
                                        <p:cTn id="66" dur="1000"/>
                                        <p:tgtEl>
                                          <p:spTgt spid="6">
                                            <p:txEl>
                                              <p:pRg st="9" end="9"/>
                                            </p:txEl>
                                          </p:spTgt>
                                        </p:tgtEl>
                                      </p:cBhvr>
                                    </p:animEffect>
                                    <p:anim calcmode="lin" valueType="num">
                                      <p:cBhvr>
                                        <p:cTn id="67"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68" dur="1000" fill="hold"/>
                                        <p:tgtEl>
                                          <p:spTgt spid="6">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6">
                                            <p:txEl>
                                              <p:pRg st="10" end="10"/>
                                            </p:txEl>
                                          </p:spTgt>
                                        </p:tgtEl>
                                        <p:attrNameLst>
                                          <p:attrName>style.visibility</p:attrName>
                                        </p:attrNameLst>
                                      </p:cBhvr>
                                      <p:to>
                                        <p:strVal val="visible"/>
                                      </p:to>
                                    </p:set>
                                    <p:animEffect transition="in" filter="fade">
                                      <p:cBhvr>
                                        <p:cTn id="73" dur="1000"/>
                                        <p:tgtEl>
                                          <p:spTgt spid="6">
                                            <p:txEl>
                                              <p:pRg st="10" end="10"/>
                                            </p:txEl>
                                          </p:spTgt>
                                        </p:tgtEl>
                                      </p:cBhvr>
                                    </p:animEffect>
                                    <p:anim calcmode="lin" valueType="num">
                                      <p:cBhvr>
                                        <p:cTn id="74" dur="1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75" dur="1000" fill="hold"/>
                                        <p:tgtEl>
                                          <p:spTgt spid="6">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6">
                                            <p:txEl>
                                              <p:pRg st="11" end="11"/>
                                            </p:txEl>
                                          </p:spTgt>
                                        </p:tgtEl>
                                        <p:attrNameLst>
                                          <p:attrName>style.visibility</p:attrName>
                                        </p:attrNameLst>
                                      </p:cBhvr>
                                      <p:to>
                                        <p:strVal val="visible"/>
                                      </p:to>
                                    </p:set>
                                    <p:animEffect transition="in" filter="fade">
                                      <p:cBhvr>
                                        <p:cTn id="80" dur="1000"/>
                                        <p:tgtEl>
                                          <p:spTgt spid="6">
                                            <p:txEl>
                                              <p:pRg st="11" end="11"/>
                                            </p:txEl>
                                          </p:spTgt>
                                        </p:tgtEl>
                                      </p:cBhvr>
                                    </p:animEffect>
                                    <p:anim calcmode="lin" valueType="num">
                                      <p:cBhvr>
                                        <p:cTn id="81" dur="1000" fill="hold"/>
                                        <p:tgtEl>
                                          <p:spTgt spid="6">
                                            <p:txEl>
                                              <p:pRg st="11" end="11"/>
                                            </p:txEl>
                                          </p:spTgt>
                                        </p:tgtEl>
                                        <p:attrNameLst>
                                          <p:attrName>ppt_x</p:attrName>
                                        </p:attrNameLst>
                                      </p:cBhvr>
                                      <p:tavLst>
                                        <p:tav tm="0">
                                          <p:val>
                                            <p:strVal val="#ppt_x"/>
                                          </p:val>
                                        </p:tav>
                                        <p:tav tm="100000">
                                          <p:val>
                                            <p:strVal val="#ppt_x"/>
                                          </p:val>
                                        </p:tav>
                                      </p:tavLst>
                                    </p:anim>
                                    <p:anim calcmode="lin" valueType="num">
                                      <p:cBhvr>
                                        <p:cTn id="82" dur="1000" fill="hold"/>
                                        <p:tgtEl>
                                          <p:spTgt spid="6">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6">
                                            <p:txEl>
                                              <p:pRg st="12" end="12"/>
                                            </p:txEl>
                                          </p:spTgt>
                                        </p:tgtEl>
                                        <p:attrNameLst>
                                          <p:attrName>style.visibility</p:attrName>
                                        </p:attrNameLst>
                                      </p:cBhvr>
                                      <p:to>
                                        <p:strVal val="visible"/>
                                      </p:to>
                                    </p:set>
                                    <p:animEffect transition="in" filter="fade">
                                      <p:cBhvr>
                                        <p:cTn id="87" dur="1000"/>
                                        <p:tgtEl>
                                          <p:spTgt spid="6">
                                            <p:txEl>
                                              <p:pRg st="12" end="12"/>
                                            </p:txEl>
                                          </p:spTgt>
                                        </p:tgtEl>
                                      </p:cBhvr>
                                    </p:animEffect>
                                    <p:anim calcmode="lin" valueType="num">
                                      <p:cBhvr>
                                        <p:cTn id="88" dur="1000" fill="hold"/>
                                        <p:tgtEl>
                                          <p:spTgt spid="6">
                                            <p:txEl>
                                              <p:pRg st="12" end="12"/>
                                            </p:txEl>
                                          </p:spTgt>
                                        </p:tgtEl>
                                        <p:attrNameLst>
                                          <p:attrName>ppt_x</p:attrName>
                                        </p:attrNameLst>
                                      </p:cBhvr>
                                      <p:tavLst>
                                        <p:tav tm="0">
                                          <p:val>
                                            <p:strVal val="#ppt_x"/>
                                          </p:val>
                                        </p:tav>
                                        <p:tav tm="100000">
                                          <p:val>
                                            <p:strVal val="#ppt_x"/>
                                          </p:val>
                                        </p:tav>
                                      </p:tavLst>
                                    </p:anim>
                                    <p:anim calcmode="lin" valueType="num">
                                      <p:cBhvr>
                                        <p:cTn id="89" dur="1000" fill="hold"/>
                                        <p:tgtEl>
                                          <p:spTgt spid="6">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6">
                                            <p:txEl>
                                              <p:pRg st="13" end="13"/>
                                            </p:txEl>
                                          </p:spTgt>
                                        </p:tgtEl>
                                        <p:attrNameLst>
                                          <p:attrName>style.visibility</p:attrName>
                                        </p:attrNameLst>
                                      </p:cBhvr>
                                      <p:to>
                                        <p:strVal val="visible"/>
                                      </p:to>
                                    </p:set>
                                    <p:animEffect transition="in" filter="fade">
                                      <p:cBhvr>
                                        <p:cTn id="94" dur="1000"/>
                                        <p:tgtEl>
                                          <p:spTgt spid="6">
                                            <p:txEl>
                                              <p:pRg st="13" end="13"/>
                                            </p:txEl>
                                          </p:spTgt>
                                        </p:tgtEl>
                                      </p:cBhvr>
                                    </p:animEffect>
                                    <p:anim calcmode="lin" valueType="num">
                                      <p:cBhvr>
                                        <p:cTn id="95" dur="1000" fill="hold"/>
                                        <p:tgtEl>
                                          <p:spTgt spid="6">
                                            <p:txEl>
                                              <p:pRg st="13" end="13"/>
                                            </p:txEl>
                                          </p:spTgt>
                                        </p:tgtEl>
                                        <p:attrNameLst>
                                          <p:attrName>ppt_x</p:attrName>
                                        </p:attrNameLst>
                                      </p:cBhvr>
                                      <p:tavLst>
                                        <p:tav tm="0">
                                          <p:val>
                                            <p:strVal val="#ppt_x"/>
                                          </p:val>
                                        </p:tav>
                                        <p:tav tm="100000">
                                          <p:val>
                                            <p:strVal val="#ppt_x"/>
                                          </p:val>
                                        </p:tav>
                                      </p:tavLst>
                                    </p:anim>
                                    <p:anim calcmode="lin" valueType="num">
                                      <p:cBhvr>
                                        <p:cTn id="96" dur="1000" fill="hold"/>
                                        <p:tgtEl>
                                          <p:spTgt spid="6">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allAtOnce"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8953E0B-B9CD-4B18-B0BD-B32B33065B3A}"/>
              </a:ext>
            </a:extLst>
          </p:cNvPr>
          <p:cNvSpPr/>
          <p:nvPr/>
        </p:nvSpPr>
        <p:spPr>
          <a:xfrm>
            <a:off x="223520" y="1292866"/>
            <a:ext cx="11744960" cy="340703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tLang="en-US" sz="2400" b="1" dirty="0">
              <a:solidFill>
                <a:schemeClr val="bg1"/>
              </a:solidFill>
              <a:latin typeface="Verdana" panose="020B0604030504040204" pitchFamily="34" charset="0"/>
              <a:ea typeface="Verdana" panose="020B0604030504040204" pitchFamily="34" charset="0"/>
              <a:cs typeface="Times New Roman" panose="02020603050405020304" pitchFamily="18" charset="0"/>
            </a:endParaRPr>
          </a:p>
          <a:p>
            <a:pPr algn="ctr"/>
            <a:r>
              <a:rPr lang="en-US" altLang="en-US" sz="3600" b="1" dirty="0">
                <a:solidFill>
                  <a:schemeClr val="tx1"/>
                </a:solidFill>
                <a:latin typeface="Verdana" panose="020B0604030504040204" pitchFamily="34" charset="0"/>
                <a:ea typeface="Verdana" panose="020B0604030504040204" pitchFamily="34" charset="0"/>
                <a:cs typeface="Times New Roman" panose="02020603050405020304" pitchFamily="18" charset="0"/>
              </a:rPr>
              <a:t>Fee for Non-Filing/Delayed Filing of  </a:t>
            </a:r>
          </a:p>
          <a:p>
            <a:pPr algn="ctr"/>
            <a:r>
              <a:rPr lang="en-US" altLang="en-US" sz="3600" b="1" dirty="0">
                <a:solidFill>
                  <a:schemeClr val="tx1"/>
                </a:solidFill>
                <a:latin typeface="Verdana" panose="020B0604030504040204" pitchFamily="34" charset="0"/>
                <a:ea typeface="Verdana" panose="020B0604030504040204" pitchFamily="34" charset="0"/>
                <a:cs typeface="Times New Roman" panose="02020603050405020304" pitchFamily="18" charset="0"/>
              </a:rPr>
              <a:t>Form 26 </a:t>
            </a:r>
            <a:br>
              <a:rPr lang="en-US" altLang="en-US" sz="3600" b="1" dirty="0">
                <a:solidFill>
                  <a:schemeClr val="tx1"/>
                </a:solidFill>
                <a:latin typeface="Verdana" panose="020B0604030504040204" pitchFamily="34" charset="0"/>
                <a:ea typeface="Verdana" panose="020B0604030504040204" pitchFamily="34" charset="0"/>
                <a:cs typeface="Times New Roman" panose="02020603050405020304" pitchFamily="18" charset="0"/>
              </a:rPr>
            </a:br>
            <a:r>
              <a:rPr lang="en-US" altLang="en-US" sz="3600" b="1" dirty="0">
                <a:solidFill>
                  <a:schemeClr val="tx1"/>
                </a:solidFill>
                <a:latin typeface="Verdana" panose="020B0604030504040204" pitchFamily="34" charset="0"/>
                <a:ea typeface="Verdana" panose="020B0604030504040204" pitchFamily="34" charset="0"/>
                <a:cs typeface="Times New Roman" panose="02020603050405020304" pitchFamily="18" charset="0"/>
              </a:rPr>
              <a:t>(Section 428 of Income Tax Act, 2025)</a:t>
            </a:r>
          </a:p>
          <a:p>
            <a:pPr algn="ctr"/>
            <a:r>
              <a:rPr lang="en-US" altLang="en-US" sz="3600" b="1" dirty="0">
                <a:solidFill>
                  <a:schemeClr val="tx1"/>
                </a:solidFill>
                <a:latin typeface="Verdana" panose="020B0604030504040204" pitchFamily="34" charset="0"/>
                <a:ea typeface="Verdana" panose="020B0604030504040204" pitchFamily="34" charset="0"/>
                <a:cs typeface="Times New Roman" panose="02020603050405020304" pitchFamily="18" charset="0"/>
              </a:rPr>
              <a:t>(Section 271B of Income Tax Act,1961)</a:t>
            </a:r>
            <a:endParaRPr lang="en-US" altLang="en-US" sz="3600" dirty="0">
              <a:solidFill>
                <a:schemeClr val="tx1"/>
              </a:solidFill>
              <a:latin typeface="Verdana" panose="020B0604030504040204" pitchFamily="34" charset="0"/>
              <a:ea typeface="Verdana" panose="020B0604030504040204" pitchFamily="34" charset="0"/>
            </a:endParaRPr>
          </a:p>
          <a:p>
            <a:pPr algn="ctr"/>
            <a:endParaRPr lang="en-US" dirty="0"/>
          </a:p>
        </p:txBody>
      </p:sp>
      <p:sp>
        <p:nvSpPr>
          <p:cNvPr id="9" name="Footer Placeholder 2">
            <a:extLst>
              <a:ext uri="{FF2B5EF4-FFF2-40B4-BE49-F238E27FC236}">
                <a16:creationId xmlns:a16="http://schemas.microsoft.com/office/drawing/2014/main" id="{845B4461-A8A5-4772-9BC2-E53D4F8390F3}"/>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0" name="Picture 9" descr="http://www.icaivisakhapatnam.org/images/logo2.png">
            <a:extLst>
              <a:ext uri="{FF2B5EF4-FFF2-40B4-BE49-F238E27FC236}">
                <a16:creationId xmlns:a16="http://schemas.microsoft.com/office/drawing/2014/main" id="{38F5A24F-B0C3-44C1-940A-35C3316E442B}"/>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645217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a:extLst>
              <a:ext uri="{FF2B5EF4-FFF2-40B4-BE49-F238E27FC236}">
                <a16:creationId xmlns:a16="http://schemas.microsoft.com/office/drawing/2014/main" id="{98F61AAF-65C8-45DC-831D-33D6ECF1F227}"/>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6" name="Picture 5" descr="http://www.icaivisakhapatnam.org/images/logo2.png">
            <a:extLst>
              <a:ext uri="{FF2B5EF4-FFF2-40B4-BE49-F238E27FC236}">
                <a16:creationId xmlns:a16="http://schemas.microsoft.com/office/drawing/2014/main" id="{C4748BEB-E7F5-48CA-825E-99383420BF5B}"/>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
        <p:nvSpPr>
          <p:cNvPr id="4" name="Rectangle: Rounded Corners 3">
            <a:extLst>
              <a:ext uri="{FF2B5EF4-FFF2-40B4-BE49-F238E27FC236}">
                <a16:creationId xmlns:a16="http://schemas.microsoft.com/office/drawing/2014/main" id="{FEF521BB-E484-4C30-9050-E864E6BF5BCF}"/>
              </a:ext>
            </a:extLst>
          </p:cNvPr>
          <p:cNvSpPr/>
          <p:nvPr/>
        </p:nvSpPr>
        <p:spPr>
          <a:xfrm>
            <a:off x="426720" y="1023045"/>
            <a:ext cx="11419840" cy="416871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b="1" dirty="0">
                <a:latin typeface="Verdana" panose="020B0604030504040204" pitchFamily="34" charset="0"/>
                <a:ea typeface="Verdana" panose="020B0604030504040204" pitchFamily="34" charset="0"/>
              </a:rPr>
              <a:t>Key Changes in Income Tax Act,1961 </a:t>
            </a:r>
          </a:p>
          <a:p>
            <a:pPr algn="ctr"/>
            <a:r>
              <a:rPr lang="en-US" sz="3600" b="1" dirty="0">
                <a:latin typeface="Verdana" panose="020B0604030504040204" pitchFamily="34" charset="0"/>
                <a:ea typeface="Verdana" panose="020B0604030504040204" pitchFamily="34" charset="0"/>
              </a:rPr>
              <a:t>vs </a:t>
            </a:r>
          </a:p>
          <a:p>
            <a:pPr algn="ctr"/>
            <a:r>
              <a:rPr lang="en-US" sz="3600" b="1" dirty="0">
                <a:latin typeface="Verdana" panose="020B0604030504040204" pitchFamily="34" charset="0"/>
                <a:ea typeface="Verdana" panose="020B0604030504040204" pitchFamily="34" charset="0"/>
              </a:rPr>
              <a:t>Income Tax Act, 2025</a:t>
            </a:r>
          </a:p>
        </p:txBody>
      </p:sp>
    </p:spTree>
    <p:extLst>
      <p:ext uri="{BB962C8B-B14F-4D97-AF65-F5344CB8AC3E}">
        <p14:creationId xmlns:p14="http://schemas.microsoft.com/office/powerpoint/2010/main" val="16019295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B89F535-257D-4982-B320-8E9960446279}"/>
              </a:ext>
            </a:extLst>
          </p:cNvPr>
          <p:cNvSpPr/>
          <p:nvPr/>
        </p:nvSpPr>
        <p:spPr>
          <a:xfrm>
            <a:off x="278295" y="1518675"/>
            <a:ext cx="11343862" cy="160158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000" dirty="0">
                <a:latin typeface="Arial" panose="020B0604020202020204" pitchFamily="34" charset="0"/>
                <a:cs typeface="Arial" panose="020B0604020202020204" pitchFamily="34" charset="0"/>
              </a:rPr>
              <a:t>Under Section 428(c) of the Income-tax Act, 2025, if a person fails to get his accounts audited and fails to furnish the report as required under Section 63, he shall be liable to pay fee based on the duration of the delay:</a:t>
            </a:r>
          </a:p>
        </p:txBody>
      </p:sp>
      <p:sp>
        <p:nvSpPr>
          <p:cNvPr id="7" name="Arrow: Pentagon 6">
            <a:extLst>
              <a:ext uri="{FF2B5EF4-FFF2-40B4-BE49-F238E27FC236}">
                <a16:creationId xmlns:a16="http://schemas.microsoft.com/office/drawing/2014/main" id="{F7F802F2-C9E4-42A6-BD09-ADC03854F2FF}"/>
              </a:ext>
            </a:extLst>
          </p:cNvPr>
          <p:cNvSpPr/>
          <p:nvPr/>
        </p:nvSpPr>
        <p:spPr>
          <a:xfrm>
            <a:off x="278295" y="3520484"/>
            <a:ext cx="7023652" cy="639417"/>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endParaRPr lang="en-US"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 75,000: For a delay of up to one month. </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
        <p:nvSpPr>
          <p:cNvPr id="8" name="Arrow: Pentagon 7">
            <a:extLst>
              <a:ext uri="{FF2B5EF4-FFF2-40B4-BE49-F238E27FC236}">
                <a16:creationId xmlns:a16="http://schemas.microsoft.com/office/drawing/2014/main" id="{2FCF24D5-4A32-4F16-B43A-D452019033FE}"/>
              </a:ext>
            </a:extLst>
          </p:cNvPr>
          <p:cNvSpPr/>
          <p:nvPr/>
        </p:nvSpPr>
        <p:spPr>
          <a:xfrm>
            <a:off x="278295" y="4699908"/>
            <a:ext cx="7023652" cy="639417"/>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000" b="1" dirty="0">
                <a:latin typeface="Arial" panose="020B0604020202020204" pitchFamily="34" charset="0"/>
                <a:cs typeface="Arial" panose="020B0604020202020204" pitchFamily="34" charset="0"/>
              </a:rPr>
              <a:t>₹ 1,50,000: For a delay extending beyond one month.</a:t>
            </a:r>
            <a:endParaRPr lang="en-US" sz="2000" dirty="0">
              <a:latin typeface="Arial" panose="020B0604020202020204" pitchFamily="34" charset="0"/>
              <a:cs typeface="Arial" panose="020B0604020202020204" pitchFamily="34" charset="0"/>
            </a:endParaRPr>
          </a:p>
        </p:txBody>
      </p:sp>
      <p:sp>
        <p:nvSpPr>
          <p:cNvPr id="9" name="Footer Placeholder 2">
            <a:extLst>
              <a:ext uri="{FF2B5EF4-FFF2-40B4-BE49-F238E27FC236}">
                <a16:creationId xmlns:a16="http://schemas.microsoft.com/office/drawing/2014/main" id="{845B4461-A8A5-4772-9BC2-E53D4F8390F3}"/>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0" name="Picture 9" descr="http://www.icaivisakhapatnam.org/images/logo2.png">
            <a:extLst>
              <a:ext uri="{FF2B5EF4-FFF2-40B4-BE49-F238E27FC236}">
                <a16:creationId xmlns:a16="http://schemas.microsoft.com/office/drawing/2014/main" id="{38F5A24F-B0C3-44C1-940A-35C3316E442B}"/>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
        <p:nvSpPr>
          <p:cNvPr id="11" name="Rectangle: Rounded Corners 10">
            <a:extLst>
              <a:ext uri="{FF2B5EF4-FFF2-40B4-BE49-F238E27FC236}">
                <a16:creationId xmlns:a16="http://schemas.microsoft.com/office/drawing/2014/main" id="{94EF70E8-9099-4A6B-81F5-6C4DA4541FC9}"/>
              </a:ext>
            </a:extLst>
          </p:cNvPr>
          <p:cNvSpPr/>
          <p:nvPr/>
        </p:nvSpPr>
        <p:spPr>
          <a:xfrm>
            <a:off x="1274916" y="208381"/>
            <a:ext cx="9167797" cy="87829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tLang="en-US" sz="2400" b="1" dirty="0">
              <a:solidFill>
                <a:schemeClr val="bg1"/>
              </a:solidFill>
              <a:latin typeface="Verdana" panose="020B0604030504040204" pitchFamily="34" charset="0"/>
              <a:ea typeface="Verdana" panose="020B0604030504040204" pitchFamily="34" charset="0"/>
              <a:cs typeface="Times New Roman" panose="02020603050405020304" pitchFamily="18" charset="0"/>
            </a:endParaRPr>
          </a:p>
          <a:p>
            <a:pPr algn="ctr"/>
            <a:r>
              <a:rPr lang="en-US" altLang="en-US" sz="2400" b="1" dirty="0">
                <a:solidFill>
                  <a:schemeClr val="tx1"/>
                </a:solidFill>
                <a:latin typeface="Verdana" panose="020B0604030504040204" pitchFamily="34" charset="0"/>
                <a:ea typeface="Verdana" panose="020B0604030504040204" pitchFamily="34" charset="0"/>
                <a:cs typeface="Times New Roman" panose="02020603050405020304" pitchFamily="18" charset="0"/>
              </a:rPr>
              <a:t>Fee for Non-Filing of Form 26 </a:t>
            </a:r>
            <a:br>
              <a:rPr lang="en-US" altLang="en-US" sz="2400" b="1" dirty="0">
                <a:solidFill>
                  <a:schemeClr val="tx1"/>
                </a:solidFill>
                <a:latin typeface="Verdana" panose="020B0604030504040204" pitchFamily="34" charset="0"/>
                <a:ea typeface="Verdana" panose="020B0604030504040204" pitchFamily="34" charset="0"/>
                <a:cs typeface="Times New Roman" panose="02020603050405020304" pitchFamily="18" charset="0"/>
              </a:rPr>
            </a:br>
            <a:r>
              <a:rPr lang="en-US" altLang="en-US" sz="2400" b="1" dirty="0">
                <a:solidFill>
                  <a:schemeClr val="tx1"/>
                </a:solidFill>
                <a:latin typeface="Verdana" panose="020B0604030504040204" pitchFamily="34" charset="0"/>
                <a:ea typeface="Verdana" panose="020B0604030504040204" pitchFamily="34" charset="0"/>
                <a:cs typeface="Times New Roman" panose="02020603050405020304" pitchFamily="18" charset="0"/>
              </a:rPr>
              <a:t>(Section 428 of Income Tax Act, 2025)</a:t>
            </a:r>
            <a:endParaRPr lang="en-US" altLang="en-US" sz="2400" dirty="0">
              <a:solidFill>
                <a:schemeClr val="tx1"/>
              </a:solidFill>
              <a:latin typeface="Verdana" panose="020B0604030504040204" pitchFamily="34" charset="0"/>
              <a:ea typeface="Verdana" panose="020B0604030504040204" pitchFamily="34" charset="0"/>
            </a:endParaRPr>
          </a:p>
          <a:p>
            <a:pPr algn="ctr"/>
            <a:endParaRPr lang="en-US" dirty="0"/>
          </a:p>
        </p:txBody>
      </p:sp>
    </p:spTree>
    <p:extLst>
      <p:ext uri="{BB962C8B-B14F-4D97-AF65-F5344CB8AC3E}">
        <p14:creationId xmlns:p14="http://schemas.microsoft.com/office/powerpoint/2010/main" val="592710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4B32D-B21C-BBE1-1548-F005705E9E4B}"/>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50C4186-B845-0E29-31D6-AB2B8231D36C}"/>
              </a:ext>
            </a:extLst>
          </p:cNvPr>
          <p:cNvSpPr/>
          <p:nvPr/>
        </p:nvSpPr>
        <p:spPr>
          <a:xfrm>
            <a:off x="243840" y="1350498"/>
            <a:ext cx="11744960" cy="340703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tLang="en-US" sz="2400" b="1" dirty="0">
              <a:solidFill>
                <a:schemeClr val="bg1"/>
              </a:solidFill>
              <a:latin typeface="Verdana" panose="020B0604030504040204" pitchFamily="34" charset="0"/>
              <a:ea typeface="Verdana" panose="020B0604030504040204" pitchFamily="34" charset="0"/>
              <a:cs typeface="Times New Roman" panose="02020603050405020304" pitchFamily="18" charset="0"/>
            </a:endParaRPr>
          </a:p>
          <a:p>
            <a:pPr algn="ctr"/>
            <a:r>
              <a:rPr lang="en-US" altLang="en-US" sz="3600" b="1" dirty="0">
                <a:solidFill>
                  <a:schemeClr val="tx1"/>
                </a:solidFill>
                <a:latin typeface="Verdana" panose="020B0604030504040204" pitchFamily="34" charset="0"/>
                <a:ea typeface="Verdana" panose="020B0604030504040204" pitchFamily="34" charset="0"/>
                <a:cs typeface="Times New Roman" panose="02020603050405020304" pitchFamily="18" charset="0"/>
              </a:rPr>
              <a:t>Key Challenges for Auditors under Form 26</a:t>
            </a:r>
            <a:br>
              <a:rPr lang="en-US" altLang="en-US" sz="3600" b="1" dirty="0">
                <a:solidFill>
                  <a:schemeClr val="tx1"/>
                </a:solidFill>
                <a:latin typeface="Verdana" panose="020B0604030504040204" pitchFamily="34" charset="0"/>
                <a:ea typeface="Verdana" panose="020B0604030504040204" pitchFamily="34" charset="0"/>
                <a:cs typeface="Times New Roman" panose="02020603050405020304" pitchFamily="18" charset="0"/>
              </a:rPr>
            </a:br>
            <a:endParaRPr lang="en-US" altLang="en-US" sz="3600" dirty="0">
              <a:solidFill>
                <a:schemeClr val="tx1"/>
              </a:solidFill>
              <a:latin typeface="Verdana" panose="020B0604030504040204" pitchFamily="34" charset="0"/>
              <a:ea typeface="Verdana" panose="020B0604030504040204" pitchFamily="34" charset="0"/>
            </a:endParaRPr>
          </a:p>
          <a:p>
            <a:pPr algn="ctr"/>
            <a:endParaRPr lang="en-US" dirty="0"/>
          </a:p>
        </p:txBody>
      </p:sp>
      <p:sp>
        <p:nvSpPr>
          <p:cNvPr id="9" name="Footer Placeholder 2">
            <a:extLst>
              <a:ext uri="{FF2B5EF4-FFF2-40B4-BE49-F238E27FC236}">
                <a16:creationId xmlns:a16="http://schemas.microsoft.com/office/drawing/2014/main" id="{F0E7B2DF-C6D9-185B-4846-08D4F01BB53C}"/>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0" name="Picture 9" descr="http://www.icaivisakhapatnam.org/images/logo2.png">
            <a:extLst>
              <a:ext uri="{FF2B5EF4-FFF2-40B4-BE49-F238E27FC236}">
                <a16:creationId xmlns:a16="http://schemas.microsoft.com/office/drawing/2014/main" id="{7CA71236-B26F-ADFB-94C5-D7BDFE4514D7}"/>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1155494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9B887-B032-BCC5-4017-4A3126B8F274}"/>
            </a:ext>
          </a:extLst>
        </p:cNvPr>
        <p:cNvGrpSpPr/>
        <p:nvPr/>
      </p:nvGrpSpPr>
      <p:grpSpPr>
        <a:xfrm>
          <a:off x="0" y="0"/>
          <a:ext cx="0" cy="0"/>
          <a:chOff x="0" y="0"/>
          <a:chExt cx="0" cy="0"/>
        </a:xfrm>
      </p:grpSpPr>
      <p:sp>
        <p:nvSpPr>
          <p:cNvPr id="9" name="Footer Placeholder 2">
            <a:extLst>
              <a:ext uri="{FF2B5EF4-FFF2-40B4-BE49-F238E27FC236}">
                <a16:creationId xmlns:a16="http://schemas.microsoft.com/office/drawing/2014/main" id="{B188A83C-5DAA-F04D-972D-290D5DD4947C}"/>
              </a:ext>
            </a:extLst>
          </p:cNvPr>
          <p:cNvSpPr txBox="1">
            <a:spLocks/>
          </p:cNvSpPr>
          <p:nvPr/>
        </p:nvSpPr>
        <p:spPr>
          <a:xfrm>
            <a:off x="4176515" y="6432590"/>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0" name="Picture 9" descr="http://www.icaivisakhapatnam.org/images/logo2.png">
            <a:extLst>
              <a:ext uri="{FF2B5EF4-FFF2-40B4-BE49-F238E27FC236}">
                <a16:creationId xmlns:a16="http://schemas.microsoft.com/office/drawing/2014/main" id="{B7F503FC-946F-F4DE-CC3C-BAC512E13DA1}"/>
              </a:ext>
            </a:extLst>
          </p:cNvPr>
          <p:cNvPicPr/>
          <p:nvPr/>
        </p:nvPicPr>
        <p:blipFill>
          <a:blip r:embed="rId2"/>
          <a:srcRect l="85847"/>
          <a:stretch>
            <a:fillRect/>
          </a:stretch>
        </p:blipFill>
        <p:spPr bwMode="auto">
          <a:xfrm>
            <a:off x="4623076" y="6339784"/>
            <a:ext cx="638037" cy="483745"/>
          </a:xfrm>
          <a:prstGeom prst="rect">
            <a:avLst/>
          </a:prstGeom>
          <a:noFill/>
          <a:ln w="9525">
            <a:noFill/>
            <a:miter lim="800000"/>
            <a:headEnd/>
            <a:tailEnd/>
          </a:ln>
        </p:spPr>
      </p:pic>
      <p:sp>
        <p:nvSpPr>
          <p:cNvPr id="5" name="Rectangle: Rounded Corners 4">
            <a:extLst>
              <a:ext uri="{FF2B5EF4-FFF2-40B4-BE49-F238E27FC236}">
                <a16:creationId xmlns:a16="http://schemas.microsoft.com/office/drawing/2014/main" id="{E58F8224-5939-F8AC-1C4F-B475C5AEA0B1}"/>
              </a:ext>
            </a:extLst>
          </p:cNvPr>
          <p:cNvSpPr/>
          <p:nvPr/>
        </p:nvSpPr>
        <p:spPr>
          <a:xfrm>
            <a:off x="636104" y="359983"/>
            <a:ext cx="10893288" cy="85558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Key Challenges for Auditors under Form 26 </a:t>
            </a:r>
          </a:p>
        </p:txBody>
      </p:sp>
      <p:sp>
        <p:nvSpPr>
          <p:cNvPr id="6" name="Rectangle: Rounded Corners 5">
            <a:extLst>
              <a:ext uri="{FF2B5EF4-FFF2-40B4-BE49-F238E27FC236}">
                <a16:creationId xmlns:a16="http://schemas.microsoft.com/office/drawing/2014/main" id="{B7334BA5-4CE8-6A65-8E99-C92A6D9E584F}"/>
              </a:ext>
            </a:extLst>
          </p:cNvPr>
          <p:cNvSpPr/>
          <p:nvPr/>
        </p:nvSpPr>
        <p:spPr>
          <a:xfrm>
            <a:off x="636104" y="1513839"/>
            <a:ext cx="10893288" cy="472653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endParaRPr lang="en-US" b="1" dirty="0">
              <a:latin typeface="Arial" panose="020B0604020202020204" pitchFamily="34" charset="0"/>
              <a:cs typeface="Arial" panose="020B0604020202020204" pitchFamily="34" charset="0"/>
            </a:endParaRPr>
          </a:p>
          <a:p>
            <a:pPr marL="342900" indent="-342900">
              <a:buAutoNum type="arabicPeriod"/>
            </a:pPr>
            <a:endParaRPr lang="en-US" sz="2000" b="1" dirty="0"/>
          </a:p>
          <a:p>
            <a:pPr marL="342900" indent="-342900">
              <a:buAutoNum type="arabicPeriod"/>
            </a:pPr>
            <a:endParaRPr lang="en-US" sz="2000" b="1" dirty="0"/>
          </a:p>
          <a:p>
            <a:pPr marL="342900" indent="-342900">
              <a:buAutoNum type="arabicPeriod"/>
            </a:pPr>
            <a:endParaRPr lang="en-US" sz="2000" b="1" dirty="0"/>
          </a:p>
          <a:p>
            <a:pPr marL="342900" indent="-342900">
              <a:buAutoNum type="arabicPeriod"/>
            </a:pPr>
            <a:endParaRPr lang="en-US" sz="2000" b="1" dirty="0"/>
          </a:p>
          <a:p>
            <a:pPr marL="342900" indent="-342900">
              <a:buAutoNum type="arabicPeriod"/>
            </a:pPr>
            <a:r>
              <a:rPr lang="en-US" sz="2000" b="1" dirty="0"/>
              <a:t>Increased Accountability through Quantification</a:t>
            </a:r>
            <a:br>
              <a:rPr lang="en-US" sz="2000" dirty="0"/>
            </a:br>
            <a:r>
              <a:rPr lang="en-US" sz="2000" dirty="0"/>
              <a:t>Auditors now need to </a:t>
            </a:r>
            <a:r>
              <a:rPr lang="en-US" sz="2000" b="1" dirty="0"/>
              <a:t>quantify the financial impact</a:t>
            </a:r>
            <a:r>
              <a:rPr lang="en-US" sz="2000" dirty="0"/>
              <a:t> of every qualification or observation. This is a major shift from descriptive reporting in Form 3CD and increases professional risk and responsibility.</a:t>
            </a:r>
          </a:p>
          <a:p>
            <a:endParaRPr lang="en-US" sz="2000" dirty="0"/>
          </a:p>
          <a:p>
            <a:r>
              <a:rPr lang="en-US" sz="2000" b="1" dirty="0"/>
              <a:t>2. Mandatory </a:t>
            </a:r>
            <a:r>
              <a:rPr lang="en-US" sz="2000" b="1" dirty="0" err="1"/>
              <a:t>Categorisation</a:t>
            </a:r>
            <a:r>
              <a:rPr lang="en-US" sz="2000" b="1" dirty="0"/>
              <a:t> of Observations</a:t>
            </a:r>
            <a:br>
              <a:rPr lang="en-US" sz="2000" dirty="0"/>
            </a:br>
            <a:r>
              <a:rPr lang="en-US" sz="2000" dirty="0"/>
              <a:t>     Each audit remark must be classified as </a:t>
            </a:r>
            <a:r>
              <a:rPr lang="en-US" sz="2000" b="1" dirty="0"/>
              <a:t>test-check, management representation, or unable to</a:t>
            </a:r>
          </a:p>
          <a:p>
            <a:r>
              <a:rPr lang="en-US" sz="2000" b="1" dirty="0"/>
              <a:t>     verify</a:t>
            </a:r>
            <a:r>
              <a:rPr lang="en-US" sz="2000" dirty="0"/>
              <a:t>, which demands clearer judgement and reduces flexibility in reporting.</a:t>
            </a:r>
          </a:p>
          <a:p>
            <a:endParaRPr lang="en-US" sz="2000" dirty="0"/>
          </a:p>
          <a:p>
            <a:endParaRPr lang="en-US" sz="2000" dirty="0"/>
          </a:p>
          <a:p>
            <a:r>
              <a:rPr lang="en-US" sz="2000" b="1" dirty="0"/>
              <a:t>3. Extensive Data Reconciliation</a:t>
            </a:r>
            <a:br>
              <a:rPr lang="en-US" sz="2000" dirty="0"/>
            </a:br>
            <a:r>
              <a:rPr lang="en-US" sz="2000" dirty="0"/>
              <a:t>     Integration with </a:t>
            </a:r>
            <a:r>
              <a:rPr lang="en-US" sz="2000" b="1" dirty="0"/>
              <a:t>TDS, GST, SFT, and AIS (Form 168)</a:t>
            </a:r>
            <a:r>
              <a:rPr lang="en-US" sz="2000" dirty="0"/>
              <a:t> requires auditors to ensure </a:t>
            </a:r>
            <a:r>
              <a:rPr lang="en-US" sz="2000" b="1" dirty="0"/>
              <a:t>complete</a:t>
            </a:r>
          </a:p>
          <a:p>
            <a:r>
              <a:rPr lang="en-US" sz="2000" b="1" dirty="0"/>
              <a:t>     consistency across multiple systems</a:t>
            </a:r>
            <a:r>
              <a:rPr lang="en-US" sz="2000" dirty="0"/>
              <a:t>, making reconciliation more time-consuming and complex.</a:t>
            </a:r>
          </a:p>
          <a:p>
            <a:endParaRPr lang="en-US" sz="2000" dirty="0"/>
          </a:p>
          <a:p>
            <a:endParaRPr lang="en-US" dirty="0"/>
          </a:p>
          <a:p>
            <a:endParaRPr lang="en-US" dirty="0"/>
          </a:p>
          <a:p>
            <a:endParaRPr lang="en-US" dirty="0"/>
          </a:p>
          <a:p>
            <a:endParaRPr lang="en-US" dirty="0"/>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68655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bg/>
                                          </p:spTgt>
                                        </p:tgtEl>
                                        <p:attrNameLst>
                                          <p:attrName>style.visibility</p:attrName>
                                        </p:attrNameLst>
                                      </p:cBhvr>
                                      <p:to>
                                        <p:strVal val="visible"/>
                                      </p:to>
                                    </p:set>
                                    <p:animEffect transition="in" filter="fade">
                                      <p:cBhvr>
                                        <p:cTn id="14" dur="1000"/>
                                        <p:tgtEl>
                                          <p:spTgt spid="6">
                                            <p:bg/>
                                          </p:spTgt>
                                        </p:tgtEl>
                                      </p:cBhvr>
                                    </p:animEffect>
                                    <p:anim calcmode="lin" valueType="num">
                                      <p:cBhvr>
                                        <p:cTn id="15" dur="1000" fill="hold"/>
                                        <p:tgtEl>
                                          <p:spTgt spid="6">
                                            <p:bg/>
                                          </p:spTgt>
                                        </p:tgtEl>
                                        <p:attrNameLst>
                                          <p:attrName>ppt_x</p:attrName>
                                        </p:attrNameLst>
                                      </p:cBhvr>
                                      <p:tavLst>
                                        <p:tav tm="0">
                                          <p:val>
                                            <p:strVal val="#ppt_x"/>
                                          </p:val>
                                        </p:tav>
                                        <p:tav tm="100000">
                                          <p:val>
                                            <p:strVal val="#ppt_x"/>
                                          </p:val>
                                        </p:tav>
                                      </p:tavLst>
                                    </p:anim>
                                    <p:anim calcmode="lin" valueType="num">
                                      <p:cBhvr>
                                        <p:cTn id="16" dur="1000" fill="hold"/>
                                        <p:tgtEl>
                                          <p:spTgt spid="6">
                                            <p:bg/>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fade">
                                      <p:cBhvr>
                                        <p:cTn id="19" dur="1000"/>
                                        <p:tgtEl>
                                          <p:spTgt spid="6">
                                            <p:txEl>
                                              <p:pRg st="5" end="5"/>
                                            </p:txEl>
                                          </p:spTgt>
                                        </p:tgtEl>
                                      </p:cBhvr>
                                    </p:animEffect>
                                    <p:anim calcmode="lin" valueType="num">
                                      <p:cBhvr>
                                        <p:cTn id="20"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7" end="7"/>
                                            </p:txEl>
                                          </p:spTgt>
                                        </p:tgtEl>
                                        <p:attrNameLst>
                                          <p:attrName>style.visibility</p:attrName>
                                        </p:attrNameLst>
                                      </p:cBhvr>
                                      <p:to>
                                        <p:strVal val="visible"/>
                                      </p:to>
                                    </p:set>
                                    <p:animEffect transition="in" filter="fade">
                                      <p:cBhvr>
                                        <p:cTn id="26" dur="1000"/>
                                        <p:tgtEl>
                                          <p:spTgt spid="6">
                                            <p:txEl>
                                              <p:pRg st="7" end="7"/>
                                            </p:txEl>
                                          </p:spTgt>
                                        </p:tgtEl>
                                      </p:cBhvr>
                                    </p:animEffect>
                                    <p:anim calcmode="lin" valueType="num">
                                      <p:cBhvr>
                                        <p:cTn id="27"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7" end="7"/>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Effect transition="in" filter="fade">
                                      <p:cBhvr>
                                        <p:cTn id="31" dur="1000"/>
                                        <p:tgtEl>
                                          <p:spTgt spid="6">
                                            <p:txEl>
                                              <p:pRg st="8" end="8"/>
                                            </p:txEl>
                                          </p:spTgt>
                                        </p:tgtEl>
                                      </p:cBhvr>
                                    </p:animEffect>
                                    <p:anim calcmode="lin" valueType="num">
                                      <p:cBhvr>
                                        <p:cTn id="32"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6">
                                            <p:txEl>
                                              <p:pRg st="11" end="11"/>
                                            </p:txEl>
                                          </p:spTgt>
                                        </p:tgtEl>
                                        <p:attrNameLst>
                                          <p:attrName>style.visibility</p:attrName>
                                        </p:attrNameLst>
                                      </p:cBhvr>
                                      <p:to>
                                        <p:strVal val="visible"/>
                                      </p:to>
                                    </p:set>
                                    <p:animEffect transition="in" filter="fade">
                                      <p:cBhvr>
                                        <p:cTn id="38" dur="1000"/>
                                        <p:tgtEl>
                                          <p:spTgt spid="6">
                                            <p:txEl>
                                              <p:pRg st="11" end="11"/>
                                            </p:txEl>
                                          </p:spTgt>
                                        </p:tgtEl>
                                      </p:cBhvr>
                                    </p:animEffect>
                                    <p:anim calcmode="lin" valueType="num">
                                      <p:cBhvr>
                                        <p:cTn id="39" dur="1000" fill="hold"/>
                                        <p:tgtEl>
                                          <p:spTgt spid="6">
                                            <p:txEl>
                                              <p:pRg st="11" end="11"/>
                                            </p:txEl>
                                          </p:spTgt>
                                        </p:tgtEl>
                                        <p:attrNameLst>
                                          <p:attrName>ppt_x</p:attrName>
                                        </p:attrNameLst>
                                      </p:cBhvr>
                                      <p:tavLst>
                                        <p:tav tm="0">
                                          <p:val>
                                            <p:strVal val="#ppt_x"/>
                                          </p:val>
                                        </p:tav>
                                        <p:tav tm="100000">
                                          <p:val>
                                            <p:strVal val="#ppt_x"/>
                                          </p:val>
                                        </p:tav>
                                      </p:tavLst>
                                    </p:anim>
                                    <p:anim calcmode="lin" valueType="num">
                                      <p:cBhvr>
                                        <p:cTn id="40" dur="1000" fill="hold"/>
                                        <p:tgtEl>
                                          <p:spTgt spid="6">
                                            <p:txEl>
                                              <p:pRg st="11" end="11"/>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6">
                                            <p:txEl>
                                              <p:pRg st="12" end="12"/>
                                            </p:txEl>
                                          </p:spTgt>
                                        </p:tgtEl>
                                        <p:attrNameLst>
                                          <p:attrName>style.visibility</p:attrName>
                                        </p:attrNameLst>
                                      </p:cBhvr>
                                      <p:to>
                                        <p:strVal val="visible"/>
                                      </p:to>
                                    </p:set>
                                    <p:animEffect transition="in" filter="fade">
                                      <p:cBhvr>
                                        <p:cTn id="43" dur="1000"/>
                                        <p:tgtEl>
                                          <p:spTgt spid="6">
                                            <p:txEl>
                                              <p:pRg st="12" end="12"/>
                                            </p:txEl>
                                          </p:spTgt>
                                        </p:tgtEl>
                                      </p:cBhvr>
                                    </p:animEffect>
                                    <p:anim calcmode="lin" valueType="num">
                                      <p:cBhvr>
                                        <p:cTn id="44" dur="1000" fill="hold"/>
                                        <p:tgtEl>
                                          <p:spTgt spid="6">
                                            <p:txEl>
                                              <p:pRg st="12" end="12"/>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allAtOnce"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8EA0D-9B42-B9D9-0C8F-FBD2B22D564F}"/>
            </a:ext>
          </a:extLst>
        </p:cNvPr>
        <p:cNvGrpSpPr/>
        <p:nvPr/>
      </p:nvGrpSpPr>
      <p:grpSpPr>
        <a:xfrm>
          <a:off x="0" y="0"/>
          <a:ext cx="0" cy="0"/>
          <a:chOff x="0" y="0"/>
          <a:chExt cx="0" cy="0"/>
        </a:xfrm>
      </p:grpSpPr>
      <p:sp>
        <p:nvSpPr>
          <p:cNvPr id="9" name="Footer Placeholder 2">
            <a:extLst>
              <a:ext uri="{FF2B5EF4-FFF2-40B4-BE49-F238E27FC236}">
                <a16:creationId xmlns:a16="http://schemas.microsoft.com/office/drawing/2014/main" id="{40111A38-AFD3-FB54-A244-458F4D3DD9C0}"/>
              </a:ext>
            </a:extLst>
          </p:cNvPr>
          <p:cNvSpPr txBox="1">
            <a:spLocks/>
          </p:cNvSpPr>
          <p:nvPr/>
        </p:nvSpPr>
        <p:spPr>
          <a:xfrm>
            <a:off x="4176515" y="6432590"/>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0" name="Picture 9" descr="http://www.icaivisakhapatnam.org/images/logo2.png">
            <a:extLst>
              <a:ext uri="{FF2B5EF4-FFF2-40B4-BE49-F238E27FC236}">
                <a16:creationId xmlns:a16="http://schemas.microsoft.com/office/drawing/2014/main" id="{8F6F1B0A-C483-1698-DE18-028CE446DABF}"/>
              </a:ext>
            </a:extLst>
          </p:cNvPr>
          <p:cNvPicPr/>
          <p:nvPr/>
        </p:nvPicPr>
        <p:blipFill>
          <a:blip r:embed="rId2"/>
          <a:srcRect l="85847"/>
          <a:stretch>
            <a:fillRect/>
          </a:stretch>
        </p:blipFill>
        <p:spPr bwMode="auto">
          <a:xfrm>
            <a:off x="4623076" y="6339784"/>
            <a:ext cx="638037" cy="483745"/>
          </a:xfrm>
          <a:prstGeom prst="rect">
            <a:avLst/>
          </a:prstGeom>
          <a:noFill/>
          <a:ln w="9525">
            <a:noFill/>
            <a:miter lim="800000"/>
            <a:headEnd/>
            <a:tailEnd/>
          </a:ln>
        </p:spPr>
      </p:pic>
      <p:sp>
        <p:nvSpPr>
          <p:cNvPr id="5" name="Rectangle: Rounded Corners 4">
            <a:extLst>
              <a:ext uri="{FF2B5EF4-FFF2-40B4-BE49-F238E27FC236}">
                <a16:creationId xmlns:a16="http://schemas.microsoft.com/office/drawing/2014/main" id="{61F59B54-E749-FB83-C53B-7A1923F006CD}"/>
              </a:ext>
            </a:extLst>
          </p:cNvPr>
          <p:cNvSpPr/>
          <p:nvPr/>
        </p:nvSpPr>
        <p:spPr>
          <a:xfrm>
            <a:off x="649355" y="350358"/>
            <a:ext cx="10893288" cy="85558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Key Challenges for Auditors under Form 26 </a:t>
            </a:r>
          </a:p>
        </p:txBody>
      </p:sp>
      <p:sp>
        <p:nvSpPr>
          <p:cNvPr id="6" name="Rectangle: Rounded Corners 5">
            <a:extLst>
              <a:ext uri="{FF2B5EF4-FFF2-40B4-BE49-F238E27FC236}">
                <a16:creationId xmlns:a16="http://schemas.microsoft.com/office/drawing/2014/main" id="{0A81D2D4-9488-B816-C48D-630E61ABB8FE}"/>
              </a:ext>
            </a:extLst>
          </p:cNvPr>
          <p:cNvSpPr/>
          <p:nvPr/>
        </p:nvSpPr>
        <p:spPr>
          <a:xfrm>
            <a:off x="636104" y="1513839"/>
            <a:ext cx="10893288" cy="472653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endParaRPr lang="en-US" b="1" dirty="0">
              <a:latin typeface="Arial" panose="020B0604020202020204" pitchFamily="34" charset="0"/>
              <a:cs typeface="Arial" panose="020B0604020202020204" pitchFamily="34" charset="0"/>
            </a:endParaRPr>
          </a:p>
          <a:p>
            <a:pPr marL="342900" indent="-342900">
              <a:buAutoNum type="arabicPeriod"/>
            </a:pPr>
            <a:endParaRPr lang="en-US" sz="2000" b="1" dirty="0"/>
          </a:p>
          <a:p>
            <a:pPr marL="342900" indent="-342900">
              <a:buAutoNum type="arabicPeriod"/>
            </a:pPr>
            <a:endParaRPr lang="en-US" sz="2000" b="1" dirty="0"/>
          </a:p>
          <a:p>
            <a:pPr marL="342900" indent="-342900">
              <a:buAutoNum type="arabicPeriod"/>
            </a:pPr>
            <a:endParaRPr lang="en-US" sz="2000" b="1" dirty="0"/>
          </a:p>
          <a:p>
            <a:r>
              <a:rPr lang="en-US" sz="2000" b="1" dirty="0"/>
              <a:t>4. Detailed and Structured Reporting</a:t>
            </a:r>
            <a:br>
              <a:rPr lang="en-US" sz="2000" dirty="0"/>
            </a:br>
            <a:r>
              <a:rPr lang="en-US" sz="2000" dirty="0"/>
              <a:t>     The </a:t>
            </a:r>
            <a:r>
              <a:rPr lang="en-US" sz="2000" b="1" dirty="0"/>
              <a:t>Yes/No based reporting with detailed schedules</a:t>
            </a:r>
            <a:r>
              <a:rPr lang="en-US" sz="2000" dirty="0"/>
              <a:t> leaves little room for omission, increasing</a:t>
            </a:r>
          </a:p>
          <a:p>
            <a:r>
              <a:rPr lang="en-US" sz="2000" dirty="0"/>
              <a:t>      the need for </a:t>
            </a:r>
            <a:r>
              <a:rPr lang="en-US" sz="2000" b="1" dirty="0"/>
              <a:t>thorough documentation and accuracy</a:t>
            </a:r>
            <a:r>
              <a:rPr lang="en-US" sz="2000" dirty="0"/>
              <a:t>.</a:t>
            </a:r>
          </a:p>
          <a:p>
            <a:endParaRPr lang="en-US" sz="2000" dirty="0"/>
          </a:p>
          <a:p>
            <a:r>
              <a:rPr lang="en-US" sz="2000" b="1" dirty="0"/>
              <a:t>5. Technology and System-Level Disclosures</a:t>
            </a:r>
            <a:br>
              <a:rPr lang="en-US" sz="2000" dirty="0"/>
            </a:br>
            <a:r>
              <a:rPr lang="en-US" sz="2000" dirty="0"/>
              <a:t>     New requirements like </a:t>
            </a:r>
            <a:r>
              <a:rPr lang="en-US" sz="2000" b="1" dirty="0"/>
              <a:t>reporting server location, IP address, and data backup in India</a:t>
            </a:r>
            <a:r>
              <a:rPr lang="en-US" sz="2000" dirty="0"/>
              <a:t> introduce</a:t>
            </a:r>
          </a:p>
          <a:p>
            <a:r>
              <a:rPr lang="en-US" sz="2000" dirty="0"/>
              <a:t>     </a:t>
            </a:r>
            <a:r>
              <a:rPr lang="en-US" sz="2000" b="1" dirty="0"/>
              <a:t>IT-related verification challenges</a:t>
            </a:r>
            <a:r>
              <a:rPr lang="en-US" sz="2000" dirty="0"/>
              <a:t>, which were not part of traditional tax audits.</a:t>
            </a:r>
          </a:p>
          <a:p>
            <a:endParaRPr lang="en-US" sz="2000" dirty="0"/>
          </a:p>
          <a:p>
            <a:r>
              <a:rPr lang="en-US" sz="2000" b="1" dirty="0"/>
              <a:t>6. Higher Documentation Burden</a:t>
            </a:r>
            <a:br>
              <a:rPr lang="en-US" sz="2000" dirty="0"/>
            </a:br>
            <a:r>
              <a:rPr lang="en-US" sz="2000" dirty="0"/>
              <a:t>    Auditors must maintain </a:t>
            </a:r>
            <a:r>
              <a:rPr lang="en-US" sz="2000" b="1" dirty="0"/>
              <a:t>robust working papers and evidence</a:t>
            </a:r>
            <a:r>
              <a:rPr lang="en-US" sz="2000" dirty="0"/>
              <a:t> to support every disclosure,</a:t>
            </a:r>
          </a:p>
          <a:p>
            <a:r>
              <a:rPr lang="en-US" sz="2000" dirty="0"/>
              <a:t>    especially where reliance is placed on management representation.</a:t>
            </a:r>
          </a:p>
          <a:p>
            <a:endParaRPr lang="en-US" sz="2000" dirty="0"/>
          </a:p>
          <a:p>
            <a:endParaRPr lang="en-US" dirty="0"/>
          </a:p>
          <a:p>
            <a:endParaRPr lang="en-US" dirty="0"/>
          </a:p>
          <a:p>
            <a:endParaRPr lang="en-US" dirty="0"/>
          </a:p>
          <a:p>
            <a:endParaRPr lang="en-US" dirty="0"/>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21264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bg/>
                                          </p:spTgt>
                                        </p:tgtEl>
                                        <p:attrNameLst>
                                          <p:attrName>style.visibility</p:attrName>
                                        </p:attrNameLst>
                                      </p:cBhvr>
                                      <p:to>
                                        <p:strVal val="visible"/>
                                      </p:to>
                                    </p:set>
                                    <p:animEffect transition="in" filter="fade">
                                      <p:cBhvr>
                                        <p:cTn id="14" dur="1000"/>
                                        <p:tgtEl>
                                          <p:spTgt spid="6">
                                            <p:bg/>
                                          </p:spTgt>
                                        </p:tgtEl>
                                      </p:cBhvr>
                                    </p:animEffect>
                                    <p:anim calcmode="lin" valueType="num">
                                      <p:cBhvr>
                                        <p:cTn id="15" dur="1000" fill="hold"/>
                                        <p:tgtEl>
                                          <p:spTgt spid="6">
                                            <p:bg/>
                                          </p:spTgt>
                                        </p:tgtEl>
                                        <p:attrNameLst>
                                          <p:attrName>ppt_x</p:attrName>
                                        </p:attrNameLst>
                                      </p:cBhvr>
                                      <p:tavLst>
                                        <p:tav tm="0">
                                          <p:val>
                                            <p:strVal val="#ppt_x"/>
                                          </p:val>
                                        </p:tav>
                                        <p:tav tm="100000">
                                          <p:val>
                                            <p:strVal val="#ppt_x"/>
                                          </p:val>
                                        </p:tav>
                                      </p:tavLst>
                                    </p:anim>
                                    <p:anim calcmode="lin" valueType="num">
                                      <p:cBhvr>
                                        <p:cTn id="16" dur="1000" fill="hold"/>
                                        <p:tgtEl>
                                          <p:spTgt spid="6">
                                            <p:bg/>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1000"/>
                                        <p:tgtEl>
                                          <p:spTgt spid="6">
                                            <p:txEl>
                                              <p:pRg st="4" end="4"/>
                                            </p:txEl>
                                          </p:spTgt>
                                        </p:tgtEl>
                                      </p:cBhvr>
                                    </p:animEffect>
                                    <p:anim calcmode="lin" valueType="num">
                                      <p:cBhvr>
                                        <p:cTn id="20"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fade">
                                      <p:cBhvr>
                                        <p:cTn id="24" dur="1000"/>
                                        <p:tgtEl>
                                          <p:spTgt spid="6">
                                            <p:txEl>
                                              <p:pRg st="5" end="5"/>
                                            </p:txEl>
                                          </p:spTgt>
                                        </p:tgtEl>
                                      </p:cBhvr>
                                    </p:animEffect>
                                    <p:anim calcmode="lin" valueType="num">
                                      <p:cBhvr>
                                        <p:cTn id="25"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Effect transition="in" filter="fade">
                                      <p:cBhvr>
                                        <p:cTn id="31" dur="1000"/>
                                        <p:tgtEl>
                                          <p:spTgt spid="6">
                                            <p:txEl>
                                              <p:pRg st="7" end="7"/>
                                            </p:txEl>
                                          </p:spTgt>
                                        </p:tgtEl>
                                      </p:cBhvr>
                                    </p:animEffect>
                                    <p:anim calcmode="lin" valueType="num">
                                      <p:cBhvr>
                                        <p:cTn id="32"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7" end="7"/>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xEl>
                                              <p:pRg st="8" end="8"/>
                                            </p:txEl>
                                          </p:spTgt>
                                        </p:tgtEl>
                                        <p:attrNameLst>
                                          <p:attrName>style.visibility</p:attrName>
                                        </p:attrNameLst>
                                      </p:cBhvr>
                                      <p:to>
                                        <p:strVal val="visible"/>
                                      </p:to>
                                    </p:set>
                                    <p:animEffect transition="in" filter="fade">
                                      <p:cBhvr>
                                        <p:cTn id="36" dur="1000"/>
                                        <p:tgtEl>
                                          <p:spTgt spid="6">
                                            <p:txEl>
                                              <p:pRg st="8" end="8"/>
                                            </p:txEl>
                                          </p:spTgt>
                                        </p:tgtEl>
                                      </p:cBhvr>
                                    </p:animEffect>
                                    <p:anim calcmode="lin" valueType="num">
                                      <p:cBhvr>
                                        <p:cTn id="37"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xEl>
                                              <p:pRg st="10" end="10"/>
                                            </p:txEl>
                                          </p:spTgt>
                                        </p:tgtEl>
                                        <p:attrNameLst>
                                          <p:attrName>style.visibility</p:attrName>
                                        </p:attrNameLst>
                                      </p:cBhvr>
                                      <p:to>
                                        <p:strVal val="visible"/>
                                      </p:to>
                                    </p:set>
                                    <p:animEffect transition="in" filter="fade">
                                      <p:cBhvr>
                                        <p:cTn id="43" dur="1000"/>
                                        <p:tgtEl>
                                          <p:spTgt spid="6">
                                            <p:txEl>
                                              <p:pRg st="10" end="10"/>
                                            </p:txEl>
                                          </p:spTgt>
                                        </p:tgtEl>
                                      </p:cBhvr>
                                    </p:animEffect>
                                    <p:anim calcmode="lin" valueType="num">
                                      <p:cBhvr>
                                        <p:cTn id="44" dur="1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10" end="10"/>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6">
                                            <p:txEl>
                                              <p:pRg st="11" end="11"/>
                                            </p:txEl>
                                          </p:spTgt>
                                        </p:tgtEl>
                                        <p:attrNameLst>
                                          <p:attrName>style.visibility</p:attrName>
                                        </p:attrNameLst>
                                      </p:cBhvr>
                                      <p:to>
                                        <p:strVal val="visible"/>
                                      </p:to>
                                    </p:set>
                                    <p:animEffect transition="in" filter="fade">
                                      <p:cBhvr>
                                        <p:cTn id="48" dur="1000"/>
                                        <p:tgtEl>
                                          <p:spTgt spid="6">
                                            <p:txEl>
                                              <p:pRg st="11" end="11"/>
                                            </p:txEl>
                                          </p:spTgt>
                                        </p:tgtEl>
                                      </p:cBhvr>
                                    </p:animEffect>
                                    <p:anim calcmode="lin" valueType="num">
                                      <p:cBhvr>
                                        <p:cTn id="49" dur="1000" fill="hold"/>
                                        <p:tgtEl>
                                          <p:spTgt spid="6">
                                            <p:txEl>
                                              <p:pRg st="11" end="11"/>
                                            </p:txEl>
                                          </p:spTgt>
                                        </p:tgtEl>
                                        <p:attrNameLst>
                                          <p:attrName>ppt_x</p:attrName>
                                        </p:attrNameLst>
                                      </p:cBhvr>
                                      <p:tavLst>
                                        <p:tav tm="0">
                                          <p:val>
                                            <p:strVal val="#ppt_x"/>
                                          </p:val>
                                        </p:tav>
                                        <p:tav tm="100000">
                                          <p:val>
                                            <p:strVal val="#ppt_x"/>
                                          </p:val>
                                        </p:tav>
                                      </p:tavLst>
                                    </p:anim>
                                    <p:anim calcmode="lin" valueType="num">
                                      <p:cBhvr>
                                        <p:cTn id="50" dur="1000" fill="hold"/>
                                        <p:tgtEl>
                                          <p:spTgt spid="6">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allAtOnce"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1C91F-B6A2-DF21-929B-D6CBD52A02AA}"/>
            </a:ext>
          </a:extLst>
        </p:cNvPr>
        <p:cNvGrpSpPr/>
        <p:nvPr/>
      </p:nvGrpSpPr>
      <p:grpSpPr>
        <a:xfrm>
          <a:off x="0" y="0"/>
          <a:ext cx="0" cy="0"/>
          <a:chOff x="0" y="0"/>
          <a:chExt cx="0" cy="0"/>
        </a:xfrm>
      </p:grpSpPr>
      <p:sp>
        <p:nvSpPr>
          <p:cNvPr id="9" name="Footer Placeholder 2">
            <a:extLst>
              <a:ext uri="{FF2B5EF4-FFF2-40B4-BE49-F238E27FC236}">
                <a16:creationId xmlns:a16="http://schemas.microsoft.com/office/drawing/2014/main" id="{24ED93E0-B0C8-292C-3C2A-935C0954FB63}"/>
              </a:ext>
            </a:extLst>
          </p:cNvPr>
          <p:cNvSpPr txBox="1">
            <a:spLocks/>
          </p:cNvSpPr>
          <p:nvPr/>
        </p:nvSpPr>
        <p:spPr>
          <a:xfrm>
            <a:off x="4176515" y="6432590"/>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0" name="Picture 9" descr="http://www.icaivisakhapatnam.org/images/logo2.png">
            <a:extLst>
              <a:ext uri="{FF2B5EF4-FFF2-40B4-BE49-F238E27FC236}">
                <a16:creationId xmlns:a16="http://schemas.microsoft.com/office/drawing/2014/main" id="{8724E75F-4BD8-77FB-164A-A533D56E2BEB}"/>
              </a:ext>
            </a:extLst>
          </p:cNvPr>
          <p:cNvPicPr/>
          <p:nvPr/>
        </p:nvPicPr>
        <p:blipFill>
          <a:blip r:embed="rId2"/>
          <a:srcRect l="85847"/>
          <a:stretch>
            <a:fillRect/>
          </a:stretch>
        </p:blipFill>
        <p:spPr bwMode="auto">
          <a:xfrm>
            <a:off x="4623076" y="6339784"/>
            <a:ext cx="638037" cy="483745"/>
          </a:xfrm>
          <a:prstGeom prst="rect">
            <a:avLst/>
          </a:prstGeom>
          <a:noFill/>
          <a:ln w="9525">
            <a:noFill/>
            <a:miter lim="800000"/>
            <a:headEnd/>
            <a:tailEnd/>
          </a:ln>
        </p:spPr>
      </p:pic>
      <p:sp>
        <p:nvSpPr>
          <p:cNvPr id="5" name="Rectangle: Rounded Corners 4">
            <a:extLst>
              <a:ext uri="{FF2B5EF4-FFF2-40B4-BE49-F238E27FC236}">
                <a16:creationId xmlns:a16="http://schemas.microsoft.com/office/drawing/2014/main" id="{50DBBA67-652A-B15D-4B67-FA76C60BE6E3}"/>
              </a:ext>
            </a:extLst>
          </p:cNvPr>
          <p:cNvSpPr/>
          <p:nvPr/>
        </p:nvSpPr>
        <p:spPr>
          <a:xfrm>
            <a:off x="649355" y="350358"/>
            <a:ext cx="10893288" cy="85558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Key Challenges for Auditors under Form 26 </a:t>
            </a:r>
          </a:p>
        </p:txBody>
      </p:sp>
      <p:sp>
        <p:nvSpPr>
          <p:cNvPr id="6" name="Rectangle: Rounded Corners 5">
            <a:extLst>
              <a:ext uri="{FF2B5EF4-FFF2-40B4-BE49-F238E27FC236}">
                <a16:creationId xmlns:a16="http://schemas.microsoft.com/office/drawing/2014/main" id="{C14EF34D-4CEF-FF59-F2DA-555DB3D24D69}"/>
              </a:ext>
            </a:extLst>
          </p:cNvPr>
          <p:cNvSpPr/>
          <p:nvPr/>
        </p:nvSpPr>
        <p:spPr>
          <a:xfrm>
            <a:off x="636104" y="1513839"/>
            <a:ext cx="10893288" cy="472653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000" b="1" dirty="0"/>
              <a:t>7. Alignment with ITR and Risk of Mismatch</a:t>
            </a:r>
            <a:br>
              <a:rPr lang="en-US" sz="2000" dirty="0"/>
            </a:br>
            <a:r>
              <a:rPr lang="en-US" sz="2000" dirty="0"/>
              <a:t>    Since Form 26 is closely aligned with ITR, any inconsistency may lead to </a:t>
            </a:r>
            <a:r>
              <a:rPr lang="en-US" sz="2000" b="1" dirty="0"/>
              <a:t>automated scrutiny,</a:t>
            </a:r>
          </a:p>
          <a:p>
            <a:r>
              <a:rPr lang="en-US" sz="2000" b="1" dirty="0"/>
              <a:t>    adjustments, or litigation</a:t>
            </a:r>
            <a:r>
              <a:rPr lang="en-US" sz="2000" dirty="0"/>
              <a:t>, increasing pressure on accuracy.</a:t>
            </a:r>
          </a:p>
          <a:p>
            <a:endParaRPr lang="en-US" sz="2000" dirty="0"/>
          </a:p>
          <a:p>
            <a:endParaRPr lang="en-US" sz="2000" dirty="0"/>
          </a:p>
          <a:p>
            <a:r>
              <a:rPr lang="en-US" sz="2000" b="1" dirty="0"/>
              <a:t>8. Time and Compliance Pressure</a:t>
            </a:r>
            <a:br>
              <a:rPr lang="en-US" sz="2000" dirty="0"/>
            </a:br>
            <a:r>
              <a:rPr lang="en-US" sz="2000" dirty="0"/>
              <a:t>    With more detailed reporting and stricter validation, </a:t>
            </a:r>
            <a:r>
              <a:rPr lang="en-US" sz="2000" b="1" dirty="0"/>
              <a:t>audit timelines may become tighter</a:t>
            </a:r>
            <a:r>
              <a:rPr lang="en-US" sz="2000" dirty="0"/>
              <a:t>,</a:t>
            </a:r>
          </a:p>
          <a:p>
            <a:r>
              <a:rPr lang="en-US" sz="2000" dirty="0"/>
              <a:t>    especially during peak filing periods.</a:t>
            </a:r>
          </a:p>
        </p:txBody>
      </p:sp>
    </p:spTree>
    <p:extLst>
      <p:ext uri="{BB962C8B-B14F-4D97-AF65-F5344CB8AC3E}">
        <p14:creationId xmlns:p14="http://schemas.microsoft.com/office/powerpoint/2010/main" val="32470811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bg/>
                                          </p:spTgt>
                                        </p:tgtEl>
                                        <p:attrNameLst>
                                          <p:attrName>style.visibility</p:attrName>
                                        </p:attrNameLst>
                                      </p:cBhvr>
                                      <p:to>
                                        <p:strVal val="visible"/>
                                      </p:to>
                                    </p:set>
                                    <p:animEffect transition="in" filter="fade">
                                      <p:cBhvr>
                                        <p:cTn id="14" dur="1000"/>
                                        <p:tgtEl>
                                          <p:spTgt spid="6">
                                            <p:bg/>
                                          </p:spTgt>
                                        </p:tgtEl>
                                      </p:cBhvr>
                                    </p:animEffect>
                                    <p:anim calcmode="lin" valueType="num">
                                      <p:cBhvr>
                                        <p:cTn id="15" dur="1000" fill="hold"/>
                                        <p:tgtEl>
                                          <p:spTgt spid="6">
                                            <p:bg/>
                                          </p:spTgt>
                                        </p:tgtEl>
                                        <p:attrNameLst>
                                          <p:attrName>ppt_x</p:attrName>
                                        </p:attrNameLst>
                                      </p:cBhvr>
                                      <p:tavLst>
                                        <p:tav tm="0">
                                          <p:val>
                                            <p:strVal val="#ppt_x"/>
                                          </p:val>
                                        </p:tav>
                                        <p:tav tm="100000">
                                          <p:val>
                                            <p:strVal val="#ppt_x"/>
                                          </p:val>
                                        </p:tav>
                                      </p:tavLst>
                                    </p:anim>
                                    <p:anim calcmode="lin" valueType="num">
                                      <p:cBhvr>
                                        <p:cTn id="16" dur="1000" fill="hold"/>
                                        <p:tgtEl>
                                          <p:spTgt spid="6">
                                            <p:bg/>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1000"/>
                                        <p:tgtEl>
                                          <p:spTgt spid="6">
                                            <p:txEl>
                                              <p:pRg st="0" end="0"/>
                                            </p:txEl>
                                          </p:spTgt>
                                        </p:tgtEl>
                                      </p:cBhvr>
                                    </p:animEffect>
                                    <p:anim calcmode="lin" valueType="num">
                                      <p:cBhvr>
                                        <p:cTn id="2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fade">
                                      <p:cBhvr>
                                        <p:cTn id="24" dur="1000"/>
                                        <p:tgtEl>
                                          <p:spTgt spid="6">
                                            <p:txEl>
                                              <p:pRg st="1" end="1"/>
                                            </p:txEl>
                                          </p:spTgt>
                                        </p:tgtEl>
                                      </p:cBhvr>
                                    </p:animEffect>
                                    <p:anim calcmode="lin" valueType="num">
                                      <p:cBhvr>
                                        <p:cTn id="2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1000"/>
                                        <p:tgtEl>
                                          <p:spTgt spid="6">
                                            <p:txEl>
                                              <p:pRg st="4" end="4"/>
                                            </p:txEl>
                                          </p:spTgt>
                                        </p:tgtEl>
                                      </p:cBhvr>
                                    </p:animEffect>
                                    <p:anim calcmode="lin" valueType="num">
                                      <p:cBhvr>
                                        <p:cTn id="3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fade">
                                      <p:cBhvr>
                                        <p:cTn id="36" dur="1000"/>
                                        <p:tgtEl>
                                          <p:spTgt spid="6">
                                            <p:txEl>
                                              <p:pRg st="5" end="5"/>
                                            </p:txEl>
                                          </p:spTgt>
                                        </p:tgtEl>
                                      </p:cBhvr>
                                    </p:animEffect>
                                    <p:anim calcmode="lin" valueType="num">
                                      <p:cBhvr>
                                        <p:cTn id="37"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allAtOnce"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56AF2-1EF0-9B7E-2FA2-1CC819E5AE3A}"/>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EC39F50-DC34-D444-AAF2-716132239CEC}"/>
              </a:ext>
            </a:extLst>
          </p:cNvPr>
          <p:cNvSpPr/>
          <p:nvPr/>
        </p:nvSpPr>
        <p:spPr>
          <a:xfrm>
            <a:off x="243840" y="1350498"/>
            <a:ext cx="11744960" cy="340703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tLang="en-US" sz="2400" b="1" dirty="0">
              <a:solidFill>
                <a:schemeClr val="bg1"/>
              </a:solidFill>
              <a:latin typeface="Verdana" panose="020B0604030504040204" pitchFamily="34" charset="0"/>
              <a:ea typeface="Verdana" panose="020B0604030504040204" pitchFamily="34" charset="0"/>
              <a:cs typeface="Times New Roman" panose="02020603050405020304" pitchFamily="18" charset="0"/>
            </a:endParaRPr>
          </a:p>
          <a:p>
            <a:pPr algn="ctr"/>
            <a:r>
              <a:rPr lang="en-US" sz="8800" dirty="0">
                <a:latin typeface="Verdana" panose="020B0604030504040204" pitchFamily="34" charset="0"/>
                <a:ea typeface="Verdana" panose="020B0604030504040204" pitchFamily="34" charset="0"/>
              </a:rPr>
              <a:t>FAQs</a:t>
            </a:r>
          </a:p>
          <a:p>
            <a:pPr algn="ctr"/>
            <a:r>
              <a:rPr lang="en-US" sz="8800" dirty="0">
                <a:latin typeface="Verdana" panose="020B0604030504040204" pitchFamily="34" charset="0"/>
                <a:ea typeface="Verdana" panose="020B0604030504040204" pitchFamily="34" charset="0"/>
              </a:rPr>
              <a:t>(Income Tax India)</a:t>
            </a:r>
          </a:p>
        </p:txBody>
      </p:sp>
      <p:sp>
        <p:nvSpPr>
          <p:cNvPr id="9" name="Footer Placeholder 2">
            <a:extLst>
              <a:ext uri="{FF2B5EF4-FFF2-40B4-BE49-F238E27FC236}">
                <a16:creationId xmlns:a16="http://schemas.microsoft.com/office/drawing/2014/main" id="{28E0E8A1-5961-2CFF-76F8-0E5FDE59FCEA}"/>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0" name="Picture 9" descr="http://www.icaivisakhapatnam.org/images/logo2.png">
            <a:extLst>
              <a:ext uri="{FF2B5EF4-FFF2-40B4-BE49-F238E27FC236}">
                <a16:creationId xmlns:a16="http://schemas.microsoft.com/office/drawing/2014/main" id="{90E68A4E-53DF-FEDF-9377-C7082BD5680A}"/>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935691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07B232D-A59E-4393-8174-C768D4DDF901}"/>
              </a:ext>
            </a:extLst>
          </p:cNvPr>
          <p:cNvSpPr/>
          <p:nvPr/>
        </p:nvSpPr>
        <p:spPr>
          <a:xfrm>
            <a:off x="2504660" y="304800"/>
            <a:ext cx="6891131" cy="64935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2000" b="1" dirty="0">
                <a:latin typeface="Arial" panose="020B0604020202020204" pitchFamily="34" charset="0"/>
                <a:cs typeface="Arial" panose="020B0604020202020204" pitchFamily="34" charset="0"/>
              </a:rPr>
              <a:t>     </a:t>
            </a:r>
            <a:r>
              <a:rPr lang="en-US" sz="2000" b="1" dirty="0">
                <a:latin typeface="Arial" panose="020B0604020202020204" pitchFamily="34" charset="0"/>
                <a:ea typeface="Verdana" panose="020B0604030504040204" pitchFamily="34" charset="0"/>
                <a:cs typeface="Arial" panose="020B0604020202020204" pitchFamily="34" charset="0"/>
              </a:rPr>
              <a:t>Form No. 26 – Frequently Asked Questions (FAQs) </a:t>
            </a:r>
          </a:p>
        </p:txBody>
      </p:sp>
      <p:sp>
        <p:nvSpPr>
          <p:cNvPr id="3" name="Arrow: Pentagon 2">
            <a:extLst>
              <a:ext uri="{FF2B5EF4-FFF2-40B4-BE49-F238E27FC236}">
                <a16:creationId xmlns:a16="http://schemas.microsoft.com/office/drawing/2014/main" id="{49703167-CB37-44A7-849B-4C91DA471798}"/>
              </a:ext>
            </a:extLst>
          </p:cNvPr>
          <p:cNvSpPr/>
          <p:nvPr/>
        </p:nvSpPr>
        <p:spPr>
          <a:xfrm>
            <a:off x="450574" y="1510748"/>
            <a:ext cx="3127513" cy="742122"/>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a:latin typeface="Arial" panose="020B0604020202020204" pitchFamily="34" charset="0"/>
                <a:cs typeface="Arial" panose="020B0604020202020204" pitchFamily="34" charset="0"/>
              </a:rPr>
              <a:t>What is Form No. 26?</a:t>
            </a:r>
          </a:p>
        </p:txBody>
      </p:sp>
      <p:sp>
        <p:nvSpPr>
          <p:cNvPr id="4" name="Rectangle: Rounded Corners 3">
            <a:extLst>
              <a:ext uri="{FF2B5EF4-FFF2-40B4-BE49-F238E27FC236}">
                <a16:creationId xmlns:a16="http://schemas.microsoft.com/office/drawing/2014/main" id="{31980135-24D0-44CD-9122-C3BCB1DFC9EB}"/>
              </a:ext>
            </a:extLst>
          </p:cNvPr>
          <p:cNvSpPr/>
          <p:nvPr/>
        </p:nvSpPr>
        <p:spPr>
          <a:xfrm>
            <a:off x="450574" y="2398643"/>
            <a:ext cx="10654748" cy="103035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b="1" dirty="0">
                <a:latin typeface="Arial" panose="020B0604020202020204" pitchFamily="34" charset="0"/>
                <a:cs typeface="Arial" panose="020B0604020202020204" pitchFamily="34" charset="0"/>
              </a:rPr>
              <a:t>Form No. 26 </a:t>
            </a:r>
            <a:r>
              <a:rPr lang="en-US" dirty="0">
                <a:latin typeface="Arial" panose="020B0604020202020204" pitchFamily="34" charset="0"/>
                <a:cs typeface="Arial" panose="020B0604020202020204" pitchFamily="34" charset="0"/>
              </a:rPr>
              <a:t>is the prescribed Report of Audit of Accounts and Statement of Particulars required to be furnished under </a:t>
            </a:r>
            <a:r>
              <a:rPr lang="en-US" b="1" dirty="0">
                <a:latin typeface="Arial" panose="020B0604020202020204" pitchFamily="34" charset="0"/>
                <a:cs typeface="Arial" panose="020B0604020202020204" pitchFamily="34" charset="0"/>
              </a:rPr>
              <a:t>Section 63 </a:t>
            </a:r>
            <a:r>
              <a:rPr lang="en-US" dirty="0">
                <a:latin typeface="Arial" panose="020B0604020202020204" pitchFamily="34" charset="0"/>
                <a:cs typeface="Arial" panose="020B0604020202020204" pitchFamily="34" charset="0"/>
              </a:rPr>
              <a:t>of the </a:t>
            </a:r>
            <a:r>
              <a:rPr lang="en-US" b="1" dirty="0">
                <a:latin typeface="Arial" panose="020B0604020202020204" pitchFamily="34" charset="0"/>
                <a:cs typeface="Arial" panose="020B0604020202020204" pitchFamily="34" charset="0"/>
              </a:rPr>
              <a:t>Income-tax Act, 2025</a:t>
            </a:r>
            <a:r>
              <a:rPr lang="en-US" dirty="0">
                <a:latin typeface="Arial" panose="020B0604020202020204" pitchFamily="34" charset="0"/>
                <a:cs typeface="Arial" panose="020B0604020202020204" pitchFamily="34" charset="0"/>
              </a:rPr>
              <a:t>, in accordance with </a:t>
            </a:r>
            <a:r>
              <a:rPr lang="en-US" b="1" dirty="0">
                <a:latin typeface="Arial" panose="020B0604020202020204" pitchFamily="34" charset="0"/>
                <a:cs typeface="Arial" panose="020B0604020202020204" pitchFamily="34" charset="0"/>
              </a:rPr>
              <a:t>Rule 47 </a:t>
            </a:r>
            <a:r>
              <a:rPr lang="en-US" dirty="0">
                <a:latin typeface="Arial" panose="020B0604020202020204" pitchFamily="34" charset="0"/>
                <a:cs typeface="Arial" panose="020B0604020202020204" pitchFamily="34" charset="0"/>
              </a:rPr>
              <a:t>of the </a:t>
            </a:r>
            <a:r>
              <a:rPr lang="en-US" b="1" dirty="0">
                <a:latin typeface="Arial" panose="020B0604020202020204" pitchFamily="34" charset="0"/>
                <a:cs typeface="Arial" panose="020B0604020202020204" pitchFamily="34" charset="0"/>
              </a:rPr>
              <a:t>Income-tax Rules, 2026. </a:t>
            </a:r>
          </a:p>
        </p:txBody>
      </p:sp>
      <p:sp>
        <p:nvSpPr>
          <p:cNvPr id="5" name="Arrow: Pentagon 4">
            <a:extLst>
              <a:ext uri="{FF2B5EF4-FFF2-40B4-BE49-F238E27FC236}">
                <a16:creationId xmlns:a16="http://schemas.microsoft.com/office/drawing/2014/main" id="{C6B563B8-423C-4871-A87A-9D0CA2DFEE60}"/>
              </a:ext>
            </a:extLst>
          </p:cNvPr>
          <p:cNvSpPr/>
          <p:nvPr/>
        </p:nvSpPr>
        <p:spPr>
          <a:xfrm>
            <a:off x="450574" y="3697356"/>
            <a:ext cx="8534400" cy="742122"/>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000" b="1" dirty="0">
                <a:latin typeface="Arial" panose="020B0604020202020204" pitchFamily="34" charset="0"/>
                <a:cs typeface="Arial" panose="020B0604020202020204" pitchFamily="34" charset="0"/>
              </a:rPr>
              <a:t>From which tax year is Form No. 26 applicable ?</a:t>
            </a:r>
            <a:endParaRPr lang="en-US" sz="2400" b="1" dirty="0">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5582818A-FAD8-4E28-9091-16117856B20E}"/>
              </a:ext>
            </a:extLst>
          </p:cNvPr>
          <p:cNvSpPr/>
          <p:nvPr/>
        </p:nvSpPr>
        <p:spPr>
          <a:xfrm>
            <a:off x="450574" y="4687955"/>
            <a:ext cx="8534400" cy="103035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a:latin typeface="Arial" panose="020B0604020202020204" pitchFamily="34" charset="0"/>
                <a:cs typeface="Arial" panose="020B0604020202020204" pitchFamily="34" charset="0"/>
              </a:rPr>
              <a:t>Form No. 26 is applicable for tax years commencing on or after </a:t>
            </a:r>
            <a:r>
              <a:rPr lang="en-US" b="1" dirty="0">
                <a:latin typeface="Arial" panose="020B0604020202020204" pitchFamily="34" charset="0"/>
                <a:cs typeface="Arial" panose="020B0604020202020204" pitchFamily="34" charset="0"/>
              </a:rPr>
              <a:t>1st April, 2026. </a:t>
            </a:r>
          </a:p>
        </p:txBody>
      </p:sp>
      <p:sp>
        <p:nvSpPr>
          <p:cNvPr id="10" name="Footer Placeholder 2">
            <a:extLst>
              <a:ext uri="{FF2B5EF4-FFF2-40B4-BE49-F238E27FC236}">
                <a16:creationId xmlns:a16="http://schemas.microsoft.com/office/drawing/2014/main" id="{14CCC0D2-14F4-4CB7-9CFF-5BBCF67197AA}"/>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1" name="Picture 10" descr="http://www.icaivisakhapatnam.org/images/logo2.png">
            <a:extLst>
              <a:ext uri="{FF2B5EF4-FFF2-40B4-BE49-F238E27FC236}">
                <a16:creationId xmlns:a16="http://schemas.microsoft.com/office/drawing/2014/main" id="{1B91C806-8FD3-4AB6-A56D-29BD86A96002}"/>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37493404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51F5EF1D-A321-4BA4-8FDD-0CD41F46100F}"/>
              </a:ext>
            </a:extLst>
          </p:cNvPr>
          <p:cNvSpPr/>
          <p:nvPr/>
        </p:nvSpPr>
        <p:spPr>
          <a:xfrm>
            <a:off x="318052" y="596350"/>
            <a:ext cx="5234609" cy="742122"/>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000" b="1" dirty="0">
                <a:latin typeface="Arial" panose="020B0604020202020204" pitchFamily="34" charset="0"/>
                <a:cs typeface="Arial" panose="020B0604020202020204" pitchFamily="34" charset="0"/>
              </a:rPr>
              <a:t>Who is required to furnish Form No. 26? </a:t>
            </a:r>
            <a:endParaRPr lang="en-US" sz="2400" b="1" dirty="0">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8C0128E4-591F-4A21-A65C-14482B1D287B}"/>
              </a:ext>
            </a:extLst>
          </p:cNvPr>
          <p:cNvSpPr/>
          <p:nvPr/>
        </p:nvSpPr>
        <p:spPr>
          <a:xfrm>
            <a:off x="318052" y="1772698"/>
            <a:ext cx="11529391" cy="375036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just"/>
            <a:r>
              <a:rPr lang="en-US" b="1" dirty="0">
                <a:latin typeface="Arial" panose="020B0604020202020204" pitchFamily="34" charset="0"/>
                <a:cs typeface="Arial" panose="020B0604020202020204" pitchFamily="34" charset="0"/>
              </a:rPr>
              <a:t>Form No. 26 </a:t>
            </a:r>
            <a:r>
              <a:rPr lang="en-US" dirty="0">
                <a:latin typeface="Arial" panose="020B0604020202020204" pitchFamily="34" charset="0"/>
                <a:cs typeface="Arial" panose="020B0604020202020204" pitchFamily="34" charset="0"/>
              </a:rPr>
              <a:t>is required to be furnished by a person carrying on business or profession whose accounts are required to be audited under </a:t>
            </a:r>
            <a:r>
              <a:rPr lang="en-US" b="1" dirty="0">
                <a:latin typeface="Arial" panose="020B0604020202020204" pitchFamily="34" charset="0"/>
                <a:cs typeface="Arial" panose="020B0604020202020204" pitchFamily="34" charset="0"/>
              </a:rPr>
              <a:t>Section 63 </a:t>
            </a:r>
            <a:r>
              <a:rPr lang="en-US" dirty="0">
                <a:latin typeface="Arial" panose="020B0604020202020204" pitchFamily="34" charset="0"/>
                <a:cs typeface="Arial" panose="020B0604020202020204" pitchFamily="34" charset="0"/>
              </a:rPr>
              <a:t>of the Income-tax Act, 2025. This includes: (a) Business cases where total sales, turnover or gross receipts </a:t>
            </a:r>
            <a:r>
              <a:rPr lang="en-US" b="1" dirty="0">
                <a:latin typeface="Arial" panose="020B0604020202020204" pitchFamily="34" charset="0"/>
                <a:cs typeface="Arial" panose="020B0604020202020204" pitchFamily="34" charset="0"/>
              </a:rPr>
              <a:t>exceed ₹1 crore (threshold increases to ₹10 crore where cash receipts and cash payments each do not exceed 5% of total receipts and payments respectively); </a:t>
            </a:r>
            <a:r>
              <a:rPr lang="en-US" dirty="0">
                <a:latin typeface="Arial" panose="020B0604020202020204" pitchFamily="34" charset="0"/>
                <a:cs typeface="Arial" panose="020B0604020202020204" pitchFamily="34" charset="0"/>
              </a:rPr>
              <a:t>(b) </a:t>
            </a:r>
            <a:r>
              <a:rPr lang="en-US" b="1" dirty="0">
                <a:latin typeface="Arial" panose="020B0604020202020204" pitchFamily="34" charset="0"/>
                <a:cs typeface="Arial" panose="020B0604020202020204" pitchFamily="34" charset="0"/>
              </a:rPr>
              <a:t>Profession</a:t>
            </a:r>
            <a:r>
              <a:rPr lang="en-US" dirty="0">
                <a:latin typeface="Arial" panose="020B0604020202020204" pitchFamily="34" charset="0"/>
                <a:cs typeface="Arial" panose="020B0604020202020204" pitchFamily="34" charset="0"/>
              </a:rPr>
              <a:t> cases where gross </a:t>
            </a:r>
            <a:r>
              <a:rPr lang="en-US" b="1" dirty="0">
                <a:latin typeface="Arial" panose="020B0604020202020204" pitchFamily="34" charset="0"/>
                <a:cs typeface="Arial" panose="020B0604020202020204" pitchFamily="34" charset="0"/>
              </a:rPr>
              <a:t>receipts exceed ₹50 lakh</a:t>
            </a:r>
            <a:r>
              <a:rPr lang="en-US" dirty="0">
                <a:latin typeface="Arial" panose="020B0604020202020204" pitchFamily="34" charset="0"/>
                <a:cs typeface="Arial" panose="020B0604020202020204" pitchFamily="34" charset="0"/>
              </a:rPr>
              <a:t>; (c) Presumptive taxation cases under sections 58(2) or 61(2) (Table: Sl. Nos. 4 and 5) where income declared is lower than the deemed income. </a:t>
            </a:r>
          </a:p>
          <a:p>
            <a:pPr algn="just"/>
            <a:r>
              <a:rPr lang="en-US" dirty="0">
                <a:latin typeface="Arial" panose="020B0604020202020204" pitchFamily="34" charset="0"/>
                <a:cs typeface="Arial" panose="020B0604020202020204" pitchFamily="34" charset="0"/>
              </a:rPr>
              <a:t>(d) Presumptive Taxation cases: When a taxpayer opts out of a presumptive scheme in any of the five consecutive years (the "lock-in period"), and their income exceeds the basic exemption limit. </a:t>
            </a:r>
          </a:p>
        </p:txBody>
      </p:sp>
      <p:sp>
        <p:nvSpPr>
          <p:cNvPr id="7" name="Footer Placeholder 2">
            <a:extLst>
              <a:ext uri="{FF2B5EF4-FFF2-40B4-BE49-F238E27FC236}">
                <a16:creationId xmlns:a16="http://schemas.microsoft.com/office/drawing/2014/main" id="{DE6F01D5-E4AF-4354-9849-8F7495C946D6}"/>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8" name="Picture 7" descr="http://www.icaivisakhapatnam.org/images/logo2.png">
            <a:extLst>
              <a:ext uri="{FF2B5EF4-FFF2-40B4-BE49-F238E27FC236}">
                <a16:creationId xmlns:a16="http://schemas.microsoft.com/office/drawing/2014/main" id="{03C10D53-230D-4145-A39E-D473627C59AD}"/>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399147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63039EFF-D26D-49F0-A074-046DA5DE7747}"/>
              </a:ext>
            </a:extLst>
          </p:cNvPr>
          <p:cNvSpPr/>
          <p:nvPr/>
        </p:nvSpPr>
        <p:spPr>
          <a:xfrm>
            <a:off x="318052" y="596350"/>
            <a:ext cx="5685183" cy="742122"/>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dirty="0"/>
              <a:t> </a:t>
            </a:r>
            <a:r>
              <a:rPr lang="en-US" sz="2000" b="1" dirty="0">
                <a:latin typeface="Arial" panose="020B0604020202020204" pitchFamily="34" charset="0"/>
                <a:cs typeface="Arial" panose="020B0604020202020204" pitchFamily="34" charset="0"/>
              </a:rPr>
              <a:t>Is furnishing of Form No. 26 compulsory? </a:t>
            </a:r>
            <a:endParaRPr lang="en-US" sz="2800" b="1" dirty="0">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4B6DDD22-2E32-4D7A-8411-487D4F18ADFC}"/>
              </a:ext>
            </a:extLst>
          </p:cNvPr>
          <p:cNvSpPr/>
          <p:nvPr/>
        </p:nvSpPr>
        <p:spPr>
          <a:xfrm>
            <a:off x="318052" y="1683026"/>
            <a:ext cx="10654748" cy="103035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a:latin typeface="Arial" panose="020B0604020202020204" pitchFamily="34" charset="0"/>
                <a:cs typeface="Arial" panose="020B0604020202020204" pitchFamily="34" charset="0"/>
              </a:rPr>
              <a:t>Yes. Furnishing of Form No. 26 is mandatory for all persons carrying on business or profession who fulfil the conditions specified in Section 63 of the Income-tax Act, 2025.</a:t>
            </a:r>
          </a:p>
        </p:txBody>
      </p:sp>
      <p:sp>
        <p:nvSpPr>
          <p:cNvPr id="4" name="Arrow: Pentagon 3">
            <a:extLst>
              <a:ext uri="{FF2B5EF4-FFF2-40B4-BE49-F238E27FC236}">
                <a16:creationId xmlns:a16="http://schemas.microsoft.com/office/drawing/2014/main" id="{DBE23AE6-0175-42CE-8714-64ABB8D2EBBD}"/>
              </a:ext>
            </a:extLst>
          </p:cNvPr>
          <p:cNvSpPr/>
          <p:nvPr/>
        </p:nvSpPr>
        <p:spPr>
          <a:xfrm>
            <a:off x="318052" y="3057939"/>
            <a:ext cx="6414052" cy="742122"/>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000" b="1" dirty="0">
                <a:latin typeface="Arial" panose="020B0604020202020204" pitchFamily="34" charset="0"/>
                <a:cs typeface="Arial" panose="020B0604020202020204" pitchFamily="34" charset="0"/>
              </a:rPr>
              <a:t>What is the due date for furnishing Form No. 26? </a:t>
            </a:r>
            <a:endParaRPr lang="en-US" sz="3200" b="1" dirty="0">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DF7E0FFF-9C50-45D8-AE27-53F95185E44B}"/>
              </a:ext>
            </a:extLst>
          </p:cNvPr>
          <p:cNvSpPr/>
          <p:nvPr/>
        </p:nvSpPr>
        <p:spPr>
          <a:xfrm>
            <a:off x="318052" y="4084982"/>
            <a:ext cx="10654748" cy="167971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a:latin typeface="Arial" panose="020B0604020202020204" pitchFamily="34" charset="0"/>
                <a:cs typeface="Arial" panose="020B0604020202020204" pitchFamily="34" charset="0"/>
              </a:rPr>
              <a:t>Form No. 26 is required to be furnished annually, by the specified date, which is </a:t>
            </a:r>
            <a:r>
              <a:rPr lang="en-US" b="1" dirty="0">
                <a:latin typeface="Arial" panose="020B0604020202020204" pitchFamily="34" charset="0"/>
                <a:cs typeface="Arial" panose="020B0604020202020204" pitchFamily="34" charset="0"/>
              </a:rPr>
              <a:t>one month prior to the due date for furnishing the return of income </a:t>
            </a:r>
            <a:r>
              <a:rPr lang="en-US" dirty="0">
                <a:latin typeface="Arial" panose="020B0604020202020204" pitchFamily="34" charset="0"/>
                <a:cs typeface="Arial" panose="020B0604020202020204" pitchFamily="34" charset="0"/>
              </a:rPr>
              <a:t>under Section 263(1) of the Income-tax Act, 2025. Accordingly, where due date for furnishing return of income under section 263(1) is 31 October / 30 November, Form No. 26 shall be filed on or before </a:t>
            </a:r>
            <a:r>
              <a:rPr lang="en-US" b="1" dirty="0">
                <a:latin typeface="Arial" panose="020B0604020202020204" pitchFamily="34" charset="0"/>
                <a:cs typeface="Arial" panose="020B0604020202020204" pitchFamily="34" charset="0"/>
              </a:rPr>
              <a:t>30 September / 31 October, respectively. </a:t>
            </a:r>
          </a:p>
        </p:txBody>
      </p:sp>
      <p:sp>
        <p:nvSpPr>
          <p:cNvPr id="9" name="Footer Placeholder 2">
            <a:extLst>
              <a:ext uri="{FF2B5EF4-FFF2-40B4-BE49-F238E27FC236}">
                <a16:creationId xmlns:a16="http://schemas.microsoft.com/office/drawing/2014/main" id="{8F273D2B-8C4D-42A7-BB39-09822ED0E293}"/>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0" name="Picture 9" descr="http://www.icaivisakhapatnam.org/images/logo2.png">
            <a:extLst>
              <a:ext uri="{FF2B5EF4-FFF2-40B4-BE49-F238E27FC236}">
                <a16:creationId xmlns:a16="http://schemas.microsoft.com/office/drawing/2014/main" id="{C7C9C0E4-1360-4966-B92C-FEA717E3EF73}"/>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13433387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5F66B-B3C6-3989-2754-AC1D0CB96E68}"/>
            </a:ext>
          </a:extLst>
        </p:cNvPr>
        <p:cNvGrpSpPr/>
        <p:nvPr/>
      </p:nvGrpSpPr>
      <p:grpSpPr>
        <a:xfrm>
          <a:off x="0" y="0"/>
          <a:ext cx="0" cy="0"/>
          <a:chOff x="0" y="0"/>
          <a:chExt cx="0" cy="0"/>
        </a:xfrm>
      </p:grpSpPr>
      <p:sp>
        <p:nvSpPr>
          <p:cNvPr id="2" name="Arrow: Pentagon 1">
            <a:extLst>
              <a:ext uri="{FF2B5EF4-FFF2-40B4-BE49-F238E27FC236}">
                <a16:creationId xmlns:a16="http://schemas.microsoft.com/office/drawing/2014/main" id="{1A1CDCE6-5EA2-231D-9012-D5CE6A848A99}"/>
              </a:ext>
            </a:extLst>
          </p:cNvPr>
          <p:cNvSpPr/>
          <p:nvPr/>
        </p:nvSpPr>
        <p:spPr>
          <a:xfrm>
            <a:off x="318052" y="647150"/>
            <a:ext cx="5685183" cy="742122"/>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000" b="1" dirty="0">
                <a:latin typeface="Arial" panose="020B0604020202020204" pitchFamily="34" charset="0"/>
                <a:cs typeface="Arial" panose="020B0604020202020204" pitchFamily="34" charset="0"/>
              </a:rPr>
              <a:t>What is the structure of Form No. 26?</a:t>
            </a:r>
            <a:endParaRPr lang="en-US" sz="3200" b="1" dirty="0">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B06BDDA1-007A-ECDA-A61A-2B07EA1DBE98}"/>
              </a:ext>
            </a:extLst>
          </p:cNvPr>
          <p:cNvSpPr/>
          <p:nvPr/>
        </p:nvSpPr>
        <p:spPr>
          <a:xfrm>
            <a:off x="318052" y="1713506"/>
            <a:ext cx="9222188" cy="297025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a:latin typeface="Arial" panose="020B0604020202020204" pitchFamily="34" charset="0"/>
                <a:cs typeface="Arial" panose="020B0604020202020204" pitchFamily="34" charset="0"/>
              </a:rPr>
              <a:t>Form No. 26 consists of the following parts: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Part A – Particulars of the </a:t>
            </a:r>
            <a:r>
              <a:rPr lang="en-US" dirty="0" err="1">
                <a:latin typeface="Arial" panose="020B0604020202020204" pitchFamily="34" charset="0"/>
                <a:cs typeface="Arial" panose="020B0604020202020204" pitchFamily="34" charset="0"/>
              </a:rPr>
              <a:t>Assessee</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 Part B – Statement of Particulars required under Section 63 </a:t>
            </a:r>
          </a:p>
          <a:p>
            <a:r>
              <a:rPr lang="en-US" dirty="0">
                <a:latin typeface="Arial" panose="020B0604020202020204" pitchFamily="34" charset="0"/>
                <a:cs typeface="Arial" panose="020B0604020202020204" pitchFamily="34" charset="0"/>
              </a:rPr>
              <a:t> Part C – Audit Report where accounts are audited under any other law   </a:t>
            </a:r>
          </a:p>
          <a:p>
            <a:r>
              <a:rPr lang="en-US" dirty="0">
                <a:latin typeface="Arial" panose="020B0604020202020204" pitchFamily="34" charset="0"/>
                <a:cs typeface="Arial" panose="020B0604020202020204" pitchFamily="34" charset="0"/>
              </a:rPr>
              <a:t>              (corresponding to erstwhile Form 3CA) </a:t>
            </a:r>
          </a:p>
          <a:p>
            <a:r>
              <a:rPr lang="en-US" dirty="0">
                <a:latin typeface="Arial" panose="020B0604020202020204" pitchFamily="34" charset="0"/>
                <a:cs typeface="Arial" panose="020B0604020202020204" pitchFamily="34" charset="0"/>
              </a:rPr>
              <a:t> Part D – Audit Report where accounts are not audited under any other law</a:t>
            </a:r>
          </a:p>
          <a:p>
            <a:r>
              <a:rPr lang="en-US" dirty="0">
                <a:latin typeface="Arial" panose="020B0604020202020204" pitchFamily="34" charset="0"/>
                <a:cs typeface="Arial" panose="020B0604020202020204" pitchFamily="34" charset="0"/>
              </a:rPr>
              <a:t>              (corresponding to erstwhile Form 3CB)</a:t>
            </a:r>
          </a:p>
        </p:txBody>
      </p:sp>
      <p:sp>
        <p:nvSpPr>
          <p:cNvPr id="9" name="Footer Placeholder 2">
            <a:extLst>
              <a:ext uri="{FF2B5EF4-FFF2-40B4-BE49-F238E27FC236}">
                <a16:creationId xmlns:a16="http://schemas.microsoft.com/office/drawing/2014/main" id="{C26CAFB9-4201-6B58-0FB0-4F8CBE41F6C4}"/>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0" name="Picture 9" descr="http://www.icaivisakhapatnam.org/images/logo2.png">
            <a:extLst>
              <a:ext uri="{FF2B5EF4-FFF2-40B4-BE49-F238E27FC236}">
                <a16:creationId xmlns:a16="http://schemas.microsoft.com/office/drawing/2014/main" id="{FE28A9F5-E97D-06AD-88C8-9B82DFF70BE4}"/>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16970825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a:extLst>
              <a:ext uri="{FF2B5EF4-FFF2-40B4-BE49-F238E27FC236}">
                <a16:creationId xmlns:a16="http://schemas.microsoft.com/office/drawing/2014/main" id="{98F61AAF-65C8-45DC-831D-33D6ECF1F227}"/>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6" name="Picture 5" descr="http://www.icaivisakhapatnam.org/images/logo2.png">
            <a:extLst>
              <a:ext uri="{FF2B5EF4-FFF2-40B4-BE49-F238E27FC236}">
                <a16:creationId xmlns:a16="http://schemas.microsoft.com/office/drawing/2014/main" id="{C4748BEB-E7F5-48CA-825E-99383420BF5B}"/>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graphicFrame>
        <p:nvGraphicFramePr>
          <p:cNvPr id="2" name="Table 1">
            <a:extLst>
              <a:ext uri="{FF2B5EF4-FFF2-40B4-BE49-F238E27FC236}">
                <a16:creationId xmlns:a16="http://schemas.microsoft.com/office/drawing/2014/main" id="{3B975173-B2A8-4E42-8C8C-254BBD00FA9A}"/>
              </a:ext>
            </a:extLst>
          </p:cNvPr>
          <p:cNvGraphicFramePr>
            <a:graphicFrameLocks noGrp="1"/>
          </p:cNvGraphicFramePr>
          <p:nvPr>
            <p:extLst>
              <p:ext uri="{D42A27DB-BD31-4B8C-83A1-F6EECF244321}">
                <p14:modId xmlns:p14="http://schemas.microsoft.com/office/powerpoint/2010/main" val="2094865790"/>
              </p:ext>
            </p:extLst>
          </p:nvPr>
        </p:nvGraphicFramePr>
        <p:xfrm>
          <a:off x="2438400" y="914400"/>
          <a:ext cx="7680956" cy="4269963"/>
        </p:xfrm>
        <a:graphic>
          <a:graphicData uri="http://schemas.openxmlformats.org/drawingml/2006/table">
            <a:tbl>
              <a:tblPr firstRow="1" bandRow="1">
                <a:tableStyleId>{5C22544A-7EE6-4342-B048-85BDC9FD1C3A}</a:tableStyleId>
              </a:tblPr>
              <a:tblGrid>
                <a:gridCol w="1829626">
                  <a:extLst>
                    <a:ext uri="{9D8B030D-6E8A-4147-A177-3AD203B41FA5}">
                      <a16:colId xmlns:a16="http://schemas.microsoft.com/office/drawing/2014/main" val="3964745522"/>
                    </a:ext>
                  </a:extLst>
                </a:gridCol>
                <a:gridCol w="2925665">
                  <a:extLst>
                    <a:ext uri="{9D8B030D-6E8A-4147-A177-3AD203B41FA5}">
                      <a16:colId xmlns:a16="http://schemas.microsoft.com/office/drawing/2014/main" val="1668035048"/>
                    </a:ext>
                  </a:extLst>
                </a:gridCol>
                <a:gridCol w="2925665">
                  <a:extLst>
                    <a:ext uri="{9D8B030D-6E8A-4147-A177-3AD203B41FA5}">
                      <a16:colId xmlns:a16="http://schemas.microsoft.com/office/drawing/2014/main" val="253928397"/>
                    </a:ext>
                  </a:extLst>
                </a:gridCol>
              </a:tblGrid>
              <a:tr h="1412240">
                <a:tc>
                  <a:txBody>
                    <a:bodyPr/>
                    <a:lstStyle/>
                    <a:p>
                      <a:pPr algn="l"/>
                      <a:endParaRPr lang="en-US" sz="1800" dirty="0">
                        <a:latin typeface="Arial" panose="020B0604020202020204" pitchFamily="34" charset="0"/>
                        <a:cs typeface="Arial" panose="020B0604020202020204" pitchFamily="34" charset="0"/>
                      </a:endParaRPr>
                    </a:p>
                    <a:p>
                      <a:pPr algn="l"/>
                      <a:endParaRPr lang="en-US" sz="1800" dirty="0">
                        <a:latin typeface="Arial" panose="020B0604020202020204" pitchFamily="34" charset="0"/>
                        <a:cs typeface="Arial" panose="020B0604020202020204" pitchFamily="34" charset="0"/>
                      </a:endParaRPr>
                    </a:p>
                    <a:p>
                      <a:pPr algn="l"/>
                      <a:r>
                        <a:rPr lang="en-US" sz="1800" dirty="0">
                          <a:latin typeface="Arial" panose="020B0604020202020204" pitchFamily="34" charset="0"/>
                          <a:cs typeface="Arial" panose="020B0604020202020204" pitchFamily="34" charset="0"/>
                        </a:rPr>
                        <a:t>PARAMETERS</a:t>
                      </a:r>
                    </a:p>
                  </a:txBody>
                  <a:tcPr/>
                </a:tc>
                <a:tc>
                  <a:txBody>
                    <a:bodyPr/>
                    <a:lstStyle/>
                    <a:p>
                      <a:pPr algn="ctr"/>
                      <a:endParaRPr lang="en-US" sz="1800" dirty="0">
                        <a:latin typeface="Arial" panose="020B0604020202020204" pitchFamily="34" charset="0"/>
                        <a:cs typeface="Arial" panose="020B0604020202020204" pitchFamily="34" charset="0"/>
                      </a:endParaRPr>
                    </a:p>
                    <a:p>
                      <a:pPr algn="ctr"/>
                      <a:endParaRPr lang="en-US" sz="1800" dirty="0">
                        <a:latin typeface="Arial" panose="020B0604020202020204" pitchFamily="34" charset="0"/>
                        <a:cs typeface="Arial" panose="020B0604020202020204" pitchFamily="34" charset="0"/>
                      </a:endParaRPr>
                    </a:p>
                    <a:p>
                      <a:pPr algn="ctr"/>
                      <a:r>
                        <a:rPr lang="en-US" sz="1800" dirty="0">
                          <a:latin typeface="Arial" panose="020B0604020202020204" pitchFamily="34" charset="0"/>
                          <a:cs typeface="Arial" panose="020B0604020202020204" pitchFamily="34" charset="0"/>
                        </a:rPr>
                        <a:t>INCOME TAX ACT 1961</a:t>
                      </a:r>
                    </a:p>
                  </a:txBody>
                  <a:tcPr/>
                </a:tc>
                <a:tc>
                  <a:txBody>
                    <a:bodyPr/>
                    <a:lstStyle/>
                    <a:p>
                      <a:pPr algn="ctr"/>
                      <a:endParaRPr lang="en-US" sz="1800" dirty="0">
                        <a:latin typeface="Arial" panose="020B0604020202020204" pitchFamily="34" charset="0"/>
                        <a:cs typeface="Arial" panose="020B0604020202020204" pitchFamily="34" charset="0"/>
                      </a:endParaRPr>
                    </a:p>
                    <a:p>
                      <a:pPr algn="ctr"/>
                      <a:endParaRPr lang="en-US" sz="1800" dirty="0">
                        <a:latin typeface="Arial" panose="020B0604020202020204" pitchFamily="34" charset="0"/>
                        <a:cs typeface="Arial" panose="020B0604020202020204" pitchFamily="34" charset="0"/>
                      </a:endParaRPr>
                    </a:p>
                    <a:p>
                      <a:pPr algn="ctr"/>
                      <a:r>
                        <a:rPr lang="en-US" sz="1800" dirty="0">
                          <a:latin typeface="Arial" panose="020B0604020202020204" pitchFamily="34" charset="0"/>
                          <a:cs typeface="Arial" panose="020B0604020202020204" pitchFamily="34" charset="0"/>
                        </a:rPr>
                        <a:t>INCOME TAX ACT 2025</a:t>
                      </a:r>
                    </a:p>
                  </a:txBody>
                  <a:tcPr/>
                </a:tc>
                <a:extLst>
                  <a:ext uri="{0D108BD9-81ED-4DB2-BD59-A6C34878D82A}">
                    <a16:rowId xmlns:a16="http://schemas.microsoft.com/office/drawing/2014/main" val="2571231407"/>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     Sections</a:t>
                      </a:r>
                    </a:p>
                  </a:txBody>
                  <a:tcPr/>
                </a:tc>
                <a:tc>
                  <a:txBody>
                    <a:bodyPr/>
                    <a:lstStyle/>
                    <a:p>
                      <a:r>
                        <a:rPr lang="en-US" dirty="0">
                          <a:latin typeface="Arial" panose="020B0604020202020204" pitchFamily="34" charset="0"/>
                          <a:cs typeface="Arial" panose="020B0604020202020204" pitchFamily="34" charset="0"/>
                        </a:rPr>
                        <a:t>                819</a:t>
                      </a:r>
                    </a:p>
                    <a:p>
                      <a:endParaRPr lang="en-US" dirty="0">
                        <a:latin typeface="Arial" panose="020B0604020202020204" pitchFamily="34" charset="0"/>
                        <a:cs typeface="Arial" panose="020B0604020202020204" pitchFamily="34" charset="0"/>
                      </a:endParaRPr>
                    </a:p>
                  </a:txBody>
                  <a:tcPr/>
                </a:tc>
                <a:tc>
                  <a:txBody>
                    <a:bodyPr/>
                    <a:lstStyle/>
                    <a:p>
                      <a:r>
                        <a:rPr lang="en-US" dirty="0">
                          <a:latin typeface="Arial" panose="020B0604020202020204" pitchFamily="34" charset="0"/>
                          <a:cs typeface="Arial" panose="020B0604020202020204" pitchFamily="34" charset="0"/>
                        </a:rPr>
                        <a:t>                  536</a:t>
                      </a:r>
                    </a:p>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81576456"/>
                  </a:ext>
                </a:extLst>
              </a:tr>
              <a:tr h="814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     Schedules </a:t>
                      </a:r>
                    </a:p>
                  </a:txBody>
                  <a:tcPr/>
                </a:tc>
                <a:tc>
                  <a:txBody>
                    <a:bodyPr/>
                    <a:lstStyle/>
                    <a:p>
                      <a:r>
                        <a:rPr lang="en-US" dirty="0">
                          <a:latin typeface="Arial" panose="020B0604020202020204" pitchFamily="34" charset="0"/>
                          <a:cs typeface="Arial" panose="020B0604020202020204" pitchFamily="34" charset="0"/>
                        </a:rPr>
                        <a:t>                  14</a:t>
                      </a:r>
                    </a:p>
                    <a:p>
                      <a:endParaRPr lang="en-US" dirty="0">
                        <a:latin typeface="Arial" panose="020B0604020202020204" pitchFamily="34" charset="0"/>
                        <a:cs typeface="Arial" panose="020B0604020202020204" pitchFamily="34" charset="0"/>
                      </a:endParaRPr>
                    </a:p>
                  </a:txBody>
                  <a:tcPr/>
                </a:tc>
                <a:tc>
                  <a:txBody>
                    <a:bodyPr/>
                    <a:lstStyle/>
                    <a:p>
                      <a:r>
                        <a:rPr lang="en-US" dirty="0">
                          <a:latin typeface="Arial" panose="020B0604020202020204" pitchFamily="34" charset="0"/>
                          <a:cs typeface="Arial" panose="020B0604020202020204" pitchFamily="34" charset="0"/>
                        </a:rPr>
                        <a:t>                   16</a:t>
                      </a:r>
                    </a:p>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75876099"/>
                  </a:ext>
                </a:extLst>
              </a:tr>
              <a:tr h="701425">
                <a:tc>
                  <a:txBody>
                    <a:bodyPr/>
                    <a:lstStyle/>
                    <a:p>
                      <a:r>
                        <a:rPr lang="en-US" dirty="0">
                          <a:latin typeface="Arial" panose="020B0604020202020204" pitchFamily="34" charset="0"/>
                          <a:cs typeface="Arial" panose="020B0604020202020204" pitchFamily="34" charset="0"/>
                        </a:rPr>
                        <a:t>     Rules</a:t>
                      </a:r>
                    </a:p>
                  </a:txBody>
                  <a:tcPr/>
                </a:tc>
                <a:tc>
                  <a:txBody>
                    <a:bodyPr/>
                    <a:lstStyle/>
                    <a:p>
                      <a:r>
                        <a:rPr lang="en-US" dirty="0">
                          <a:latin typeface="Arial" panose="020B0604020202020204" pitchFamily="34" charset="0"/>
                          <a:cs typeface="Arial" panose="020B0604020202020204" pitchFamily="34" charset="0"/>
                        </a:rPr>
                        <a:t>                 511</a:t>
                      </a:r>
                    </a:p>
                  </a:txBody>
                  <a:tcPr/>
                </a:tc>
                <a:tc>
                  <a:txBody>
                    <a:bodyPr/>
                    <a:lstStyle/>
                    <a:p>
                      <a:r>
                        <a:rPr lang="en-US" dirty="0">
                          <a:latin typeface="Arial" panose="020B0604020202020204" pitchFamily="34" charset="0"/>
                          <a:cs typeface="Arial" panose="020B0604020202020204" pitchFamily="34" charset="0"/>
                        </a:rPr>
                        <a:t>                  333</a:t>
                      </a:r>
                    </a:p>
                  </a:txBody>
                  <a:tcPr/>
                </a:tc>
                <a:extLst>
                  <a:ext uri="{0D108BD9-81ED-4DB2-BD59-A6C34878D82A}">
                    <a16:rowId xmlns:a16="http://schemas.microsoft.com/office/drawing/2014/main" val="3238567901"/>
                  </a:ext>
                </a:extLst>
              </a:tr>
              <a:tr h="701425">
                <a:tc>
                  <a:txBody>
                    <a:bodyPr/>
                    <a:lstStyle/>
                    <a:p>
                      <a:r>
                        <a:rPr lang="en-US" dirty="0">
                          <a:latin typeface="Arial" panose="020B0604020202020204" pitchFamily="34" charset="0"/>
                          <a:cs typeface="Arial" panose="020B0604020202020204" pitchFamily="34" charset="0"/>
                        </a:rPr>
                        <a:t>     Forms</a:t>
                      </a:r>
                    </a:p>
                  </a:txBody>
                  <a:tcPr/>
                </a:tc>
                <a:tc>
                  <a:txBody>
                    <a:bodyPr/>
                    <a:lstStyle/>
                    <a:p>
                      <a:r>
                        <a:rPr lang="en-US" dirty="0">
                          <a:latin typeface="Arial" panose="020B0604020202020204" pitchFamily="34" charset="0"/>
                          <a:cs typeface="Arial" panose="020B0604020202020204" pitchFamily="34" charset="0"/>
                        </a:rPr>
                        <a:t>                 399</a:t>
                      </a:r>
                    </a:p>
                  </a:txBody>
                  <a:tcPr/>
                </a:tc>
                <a:tc>
                  <a:txBody>
                    <a:bodyPr/>
                    <a:lstStyle/>
                    <a:p>
                      <a:r>
                        <a:rPr lang="en-US" dirty="0">
                          <a:latin typeface="Arial" panose="020B0604020202020204" pitchFamily="34" charset="0"/>
                          <a:cs typeface="Arial" panose="020B0604020202020204" pitchFamily="34" charset="0"/>
                        </a:rPr>
                        <a:t>                  190</a:t>
                      </a:r>
                    </a:p>
                  </a:txBody>
                  <a:tcPr/>
                </a:tc>
                <a:extLst>
                  <a:ext uri="{0D108BD9-81ED-4DB2-BD59-A6C34878D82A}">
                    <a16:rowId xmlns:a16="http://schemas.microsoft.com/office/drawing/2014/main" val="700951633"/>
                  </a:ext>
                </a:extLst>
              </a:tr>
            </a:tbl>
          </a:graphicData>
        </a:graphic>
      </p:graphicFrame>
    </p:spTree>
    <p:extLst>
      <p:ext uri="{BB962C8B-B14F-4D97-AF65-F5344CB8AC3E}">
        <p14:creationId xmlns:p14="http://schemas.microsoft.com/office/powerpoint/2010/main" val="3929116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7F5ED-E398-544B-3751-1BA93C159749}"/>
            </a:ext>
          </a:extLst>
        </p:cNvPr>
        <p:cNvGrpSpPr/>
        <p:nvPr/>
      </p:nvGrpSpPr>
      <p:grpSpPr>
        <a:xfrm>
          <a:off x="0" y="0"/>
          <a:ext cx="0" cy="0"/>
          <a:chOff x="0" y="0"/>
          <a:chExt cx="0" cy="0"/>
        </a:xfrm>
      </p:grpSpPr>
      <p:sp>
        <p:nvSpPr>
          <p:cNvPr id="2" name="Arrow: Pentagon 1">
            <a:extLst>
              <a:ext uri="{FF2B5EF4-FFF2-40B4-BE49-F238E27FC236}">
                <a16:creationId xmlns:a16="http://schemas.microsoft.com/office/drawing/2014/main" id="{39A69E19-6F37-C54E-264C-7EB059230563}"/>
              </a:ext>
            </a:extLst>
          </p:cNvPr>
          <p:cNvSpPr/>
          <p:nvPr/>
        </p:nvSpPr>
        <p:spPr>
          <a:xfrm>
            <a:off x="318052" y="647150"/>
            <a:ext cx="5685183" cy="742122"/>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000" b="1" dirty="0">
                <a:latin typeface="Arial" panose="020B0604020202020204" pitchFamily="34" charset="0"/>
                <a:cs typeface="Arial" panose="020B0604020202020204" pitchFamily="34" charset="0"/>
              </a:rPr>
              <a:t>When is Part C of Form No. 26 applicable?</a:t>
            </a:r>
            <a:endParaRPr lang="en-US" sz="3200" b="1" dirty="0">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443A67E8-1369-75C7-D5FB-FB625D21FE99}"/>
              </a:ext>
            </a:extLst>
          </p:cNvPr>
          <p:cNvSpPr/>
          <p:nvPr/>
        </p:nvSpPr>
        <p:spPr>
          <a:xfrm>
            <a:off x="318052" y="1579194"/>
            <a:ext cx="11101788" cy="153769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a:latin typeface="Arial" panose="020B0604020202020204" pitchFamily="34" charset="0"/>
                <a:cs typeface="Arial" panose="020B0604020202020204" pitchFamily="34" charset="0"/>
              </a:rPr>
              <a:t>Part C of Form No. 26 is applicable where the </a:t>
            </a:r>
            <a:r>
              <a:rPr lang="en-US" dirty="0" err="1">
                <a:latin typeface="Arial" panose="020B0604020202020204" pitchFamily="34" charset="0"/>
                <a:cs typeface="Arial" panose="020B0604020202020204" pitchFamily="34" charset="0"/>
              </a:rPr>
              <a:t>assessee’s</a:t>
            </a:r>
            <a:r>
              <a:rPr lang="en-US" dirty="0">
                <a:latin typeface="Arial" panose="020B0604020202020204" pitchFamily="34" charset="0"/>
                <a:cs typeface="Arial" panose="020B0604020202020204" pitchFamily="34" charset="0"/>
              </a:rPr>
              <a:t> accounts have been audited under any other law. In such cases, the tax auditor relies on the statutory audit and reports the particulars required under Section 63.</a:t>
            </a:r>
          </a:p>
        </p:txBody>
      </p:sp>
      <p:sp>
        <p:nvSpPr>
          <p:cNvPr id="9" name="Footer Placeholder 2">
            <a:extLst>
              <a:ext uri="{FF2B5EF4-FFF2-40B4-BE49-F238E27FC236}">
                <a16:creationId xmlns:a16="http://schemas.microsoft.com/office/drawing/2014/main" id="{80F07406-E48C-BE84-2417-926E701C9A67}"/>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0" name="Picture 9" descr="http://www.icaivisakhapatnam.org/images/logo2.png">
            <a:extLst>
              <a:ext uri="{FF2B5EF4-FFF2-40B4-BE49-F238E27FC236}">
                <a16:creationId xmlns:a16="http://schemas.microsoft.com/office/drawing/2014/main" id="{109EAE37-8D01-12DB-5B78-457D41F07B79}"/>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
        <p:nvSpPr>
          <p:cNvPr id="4" name="Arrow: Pentagon 3">
            <a:extLst>
              <a:ext uri="{FF2B5EF4-FFF2-40B4-BE49-F238E27FC236}">
                <a16:creationId xmlns:a16="http://schemas.microsoft.com/office/drawing/2014/main" id="{58DADE07-A964-3095-1397-4BE9095AD9A3}"/>
              </a:ext>
            </a:extLst>
          </p:cNvPr>
          <p:cNvSpPr/>
          <p:nvPr/>
        </p:nvSpPr>
        <p:spPr>
          <a:xfrm>
            <a:off x="318052" y="3606801"/>
            <a:ext cx="5685183" cy="742122"/>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000" b="1" dirty="0">
                <a:latin typeface="Arial" panose="020B0604020202020204" pitchFamily="34" charset="0"/>
                <a:cs typeface="Arial" panose="020B0604020202020204" pitchFamily="34" charset="0"/>
              </a:rPr>
              <a:t>When is Part D of Form No. 26 applicable?</a:t>
            </a:r>
            <a:endParaRPr lang="en-US" sz="3200" b="1" dirty="0">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233B3E09-6733-609E-E090-4CABB741FF73}"/>
              </a:ext>
            </a:extLst>
          </p:cNvPr>
          <p:cNvSpPr/>
          <p:nvPr/>
        </p:nvSpPr>
        <p:spPr>
          <a:xfrm>
            <a:off x="318052" y="4497425"/>
            <a:ext cx="11101788" cy="153769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a:latin typeface="Arial" panose="020B0604020202020204" pitchFamily="34" charset="0"/>
                <a:cs typeface="Arial" panose="020B0604020202020204" pitchFamily="34" charset="0"/>
              </a:rPr>
              <a:t>Part D of Form No. 26 is applicable where the </a:t>
            </a:r>
            <a:r>
              <a:rPr lang="en-US" dirty="0" err="1">
                <a:latin typeface="Arial" panose="020B0604020202020204" pitchFamily="34" charset="0"/>
                <a:cs typeface="Arial" panose="020B0604020202020204" pitchFamily="34" charset="0"/>
              </a:rPr>
              <a:t>assessee’s</a:t>
            </a:r>
            <a:r>
              <a:rPr lang="en-US" dirty="0">
                <a:latin typeface="Arial" panose="020B0604020202020204" pitchFamily="34" charset="0"/>
                <a:cs typeface="Arial" panose="020B0604020202020204" pitchFamily="34" charset="0"/>
              </a:rPr>
              <a:t> accounts are not audited under any other law. An Accountant as defined under Section 515(3)(b) conducts the audit specifically for the purposes of Section 63.</a:t>
            </a:r>
          </a:p>
        </p:txBody>
      </p:sp>
    </p:spTree>
    <p:extLst>
      <p:ext uri="{BB962C8B-B14F-4D97-AF65-F5344CB8AC3E}">
        <p14:creationId xmlns:p14="http://schemas.microsoft.com/office/powerpoint/2010/main" val="81870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45A0C4EB-48C1-4A6C-AD4E-43EB9B89F99A}"/>
              </a:ext>
            </a:extLst>
          </p:cNvPr>
          <p:cNvSpPr/>
          <p:nvPr/>
        </p:nvSpPr>
        <p:spPr>
          <a:xfrm>
            <a:off x="212035" y="487017"/>
            <a:ext cx="11767930" cy="742122"/>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000" b="1" dirty="0">
                <a:latin typeface="Arial" panose="020B0604020202020204" pitchFamily="34" charset="0"/>
                <a:cs typeface="Arial" panose="020B0604020202020204" pitchFamily="34" charset="0"/>
              </a:rPr>
              <a:t>Whether Forms 3CA and 3CB (including Annexure in Form 3CD) prescribed under the </a:t>
            </a:r>
          </a:p>
          <a:p>
            <a:r>
              <a:rPr lang="en-US" sz="2000" b="1" dirty="0">
                <a:latin typeface="Arial" panose="020B0604020202020204" pitchFamily="34" charset="0"/>
                <a:cs typeface="Arial" panose="020B0604020202020204" pitchFamily="34" charset="0"/>
              </a:rPr>
              <a:t>Income-tax Act, 1961 continue to apply? </a:t>
            </a:r>
            <a:endParaRPr lang="en-US" sz="3600" b="1" dirty="0">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D0F586E9-257E-4455-A2AE-431CD8327B6E}"/>
              </a:ext>
            </a:extLst>
          </p:cNvPr>
          <p:cNvSpPr/>
          <p:nvPr/>
        </p:nvSpPr>
        <p:spPr>
          <a:xfrm>
            <a:off x="212035" y="1469609"/>
            <a:ext cx="11264348" cy="117944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a:latin typeface="Arial" panose="020B0604020202020204" pitchFamily="34" charset="0"/>
                <a:cs typeface="Arial" panose="020B0604020202020204" pitchFamily="34" charset="0"/>
              </a:rPr>
              <a:t>Forms 3CA, 3CB and 3CD continue for tax audits for previous years relevant to assessment years up to </a:t>
            </a:r>
            <a:r>
              <a:rPr lang="en-US" b="1" dirty="0">
                <a:latin typeface="Arial" panose="020B0604020202020204" pitchFamily="34" charset="0"/>
                <a:cs typeface="Arial" panose="020B0604020202020204" pitchFamily="34" charset="0"/>
              </a:rPr>
              <a:t>2026-27.</a:t>
            </a:r>
            <a:r>
              <a:rPr lang="en-US" dirty="0">
                <a:latin typeface="Arial" panose="020B0604020202020204" pitchFamily="34" charset="0"/>
                <a:cs typeface="Arial" panose="020B0604020202020204" pitchFamily="34" charset="0"/>
              </a:rPr>
              <a:t> However, from </a:t>
            </a:r>
            <a:r>
              <a:rPr lang="en-US" b="1" dirty="0">
                <a:latin typeface="Arial" panose="020B0604020202020204" pitchFamily="34" charset="0"/>
                <a:cs typeface="Arial" panose="020B0604020202020204" pitchFamily="34" charset="0"/>
              </a:rPr>
              <a:t>tax year 2026-27</a:t>
            </a:r>
            <a:r>
              <a:rPr lang="en-US" dirty="0">
                <a:latin typeface="Arial" panose="020B0604020202020204" pitchFamily="34" charset="0"/>
                <a:cs typeface="Arial" panose="020B0604020202020204" pitchFamily="34" charset="0"/>
              </a:rPr>
              <a:t>, tax audit has to be furnished in </a:t>
            </a:r>
            <a:r>
              <a:rPr lang="en-US" b="1" dirty="0">
                <a:latin typeface="Arial" panose="020B0604020202020204" pitchFamily="34" charset="0"/>
                <a:cs typeface="Arial" panose="020B0604020202020204" pitchFamily="34" charset="0"/>
              </a:rPr>
              <a:t>Form No. 26.</a:t>
            </a:r>
          </a:p>
        </p:txBody>
      </p:sp>
      <p:sp>
        <p:nvSpPr>
          <p:cNvPr id="4" name="Arrow: Pentagon 3">
            <a:extLst>
              <a:ext uri="{FF2B5EF4-FFF2-40B4-BE49-F238E27FC236}">
                <a16:creationId xmlns:a16="http://schemas.microsoft.com/office/drawing/2014/main" id="{8E571B9F-8949-4C8A-8E55-2D72B65983FC}"/>
              </a:ext>
            </a:extLst>
          </p:cNvPr>
          <p:cNvSpPr/>
          <p:nvPr/>
        </p:nvSpPr>
        <p:spPr>
          <a:xfrm>
            <a:off x="212035" y="2945297"/>
            <a:ext cx="10575235" cy="742122"/>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000" b="1" dirty="0">
                <a:latin typeface="Arial" panose="020B0604020202020204" pitchFamily="34" charset="0"/>
                <a:cs typeface="Arial" panose="020B0604020202020204" pitchFamily="34" charset="0"/>
              </a:rPr>
              <a:t>Whether section references in Form No. 26 correspond to the Income-tax Act, 1961?</a:t>
            </a:r>
            <a:endParaRPr lang="en-US" sz="3600" b="1" dirty="0">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180C3029-9138-4B7F-B868-B71F34BC9FBD}"/>
              </a:ext>
            </a:extLst>
          </p:cNvPr>
          <p:cNvSpPr/>
          <p:nvPr/>
        </p:nvSpPr>
        <p:spPr>
          <a:xfrm>
            <a:off x="212035" y="3896139"/>
            <a:ext cx="11092069" cy="101047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a:latin typeface="Arial" panose="020B0604020202020204" pitchFamily="34" charset="0"/>
                <a:cs typeface="Arial" panose="020B0604020202020204" pitchFamily="34" charset="0"/>
              </a:rPr>
              <a:t>No. All references in Form No. 26 correspond exclusively to the Income-tax Act, 2025 and the Income-tax Rules, 2026. </a:t>
            </a:r>
          </a:p>
        </p:txBody>
      </p:sp>
      <p:sp>
        <p:nvSpPr>
          <p:cNvPr id="9" name="Footer Placeholder 2">
            <a:extLst>
              <a:ext uri="{FF2B5EF4-FFF2-40B4-BE49-F238E27FC236}">
                <a16:creationId xmlns:a16="http://schemas.microsoft.com/office/drawing/2014/main" id="{6855801B-55F6-44EF-89B0-21FF427EA533}"/>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0" name="Picture 9" descr="http://www.icaivisakhapatnam.org/images/logo2.png">
            <a:extLst>
              <a:ext uri="{FF2B5EF4-FFF2-40B4-BE49-F238E27FC236}">
                <a16:creationId xmlns:a16="http://schemas.microsoft.com/office/drawing/2014/main" id="{7480228B-78F9-4112-B00A-53BB4FD7A43A}"/>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37312786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46FA31D0-BBC0-4A9B-A4B0-4F0DC2BEFFEA}"/>
              </a:ext>
            </a:extLst>
          </p:cNvPr>
          <p:cNvSpPr/>
          <p:nvPr/>
        </p:nvSpPr>
        <p:spPr>
          <a:xfrm>
            <a:off x="212036" y="387627"/>
            <a:ext cx="5539408" cy="742122"/>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000" b="1" dirty="0">
                <a:latin typeface="Arial" panose="020B0604020202020204" pitchFamily="34" charset="0"/>
                <a:cs typeface="Arial" panose="020B0604020202020204" pitchFamily="34" charset="0"/>
              </a:rPr>
              <a:t>Who is </a:t>
            </a:r>
            <a:r>
              <a:rPr lang="en-US" sz="2000" b="1" dirty="0" err="1">
                <a:latin typeface="Arial" panose="020B0604020202020204" pitchFamily="34" charset="0"/>
                <a:cs typeface="Arial" panose="020B0604020202020204" pitchFamily="34" charset="0"/>
              </a:rPr>
              <a:t>authorised</a:t>
            </a:r>
            <a:r>
              <a:rPr lang="en-US" sz="2000" b="1" dirty="0">
                <a:latin typeface="Arial" panose="020B0604020202020204" pitchFamily="34" charset="0"/>
                <a:cs typeface="Arial" panose="020B0604020202020204" pitchFamily="34" charset="0"/>
              </a:rPr>
              <a:t> to sign Form No. 26?</a:t>
            </a:r>
            <a:endParaRPr lang="en-US" sz="3600" b="1" dirty="0">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4E25C589-B780-41F3-87BC-3C8F87CF7835}"/>
              </a:ext>
            </a:extLst>
          </p:cNvPr>
          <p:cNvSpPr/>
          <p:nvPr/>
        </p:nvSpPr>
        <p:spPr>
          <a:xfrm>
            <a:off x="212035" y="1242394"/>
            <a:ext cx="11756445" cy="7421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dirty="0">
                <a:latin typeface="Arial" panose="020B0604020202020204" pitchFamily="34" charset="0"/>
                <a:cs typeface="Arial" panose="020B0604020202020204" pitchFamily="34" charset="0"/>
              </a:rPr>
              <a:t>Form No. 26 must be signed by an Accountant as defined under </a:t>
            </a:r>
            <a:r>
              <a:rPr lang="en-US" b="1" dirty="0">
                <a:latin typeface="Arial" panose="020B0604020202020204" pitchFamily="34" charset="0"/>
                <a:cs typeface="Arial" panose="020B0604020202020204" pitchFamily="34" charset="0"/>
              </a:rPr>
              <a:t>Section 515(3)(b) of the Income-tax Act, 2025</a:t>
            </a:r>
            <a:r>
              <a:rPr lang="en-US" dirty="0">
                <a:latin typeface="Arial" panose="020B0604020202020204" pitchFamily="34" charset="0"/>
                <a:cs typeface="Arial" panose="020B0604020202020204" pitchFamily="34" charset="0"/>
              </a:rPr>
              <a:t>. </a:t>
            </a:r>
          </a:p>
        </p:txBody>
      </p:sp>
      <p:sp>
        <p:nvSpPr>
          <p:cNvPr id="4" name="Arrow: Pentagon 3">
            <a:extLst>
              <a:ext uri="{FF2B5EF4-FFF2-40B4-BE49-F238E27FC236}">
                <a16:creationId xmlns:a16="http://schemas.microsoft.com/office/drawing/2014/main" id="{2FF9F719-9454-42B6-9BB5-FB7B55B2FDEA}"/>
              </a:ext>
            </a:extLst>
          </p:cNvPr>
          <p:cNvSpPr/>
          <p:nvPr/>
        </p:nvSpPr>
        <p:spPr>
          <a:xfrm>
            <a:off x="212035" y="2340667"/>
            <a:ext cx="5539408" cy="742122"/>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000" b="1" dirty="0">
                <a:latin typeface="Arial" panose="020B0604020202020204" pitchFamily="34" charset="0"/>
                <a:cs typeface="Arial" panose="020B0604020202020204" pitchFamily="34" charset="0"/>
              </a:rPr>
              <a:t>Is UDIN mandatory for Form No. 26?</a:t>
            </a:r>
            <a:endParaRPr lang="en-US" sz="3600" b="1" dirty="0">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A9460176-0BA1-4EA6-968C-31812F2B8E29}"/>
              </a:ext>
            </a:extLst>
          </p:cNvPr>
          <p:cNvSpPr/>
          <p:nvPr/>
        </p:nvSpPr>
        <p:spPr>
          <a:xfrm>
            <a:off x="212035" y="3208685"/>
            <a:ext cx="11555895" cy="7421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dirty="0">
                <a:latin typeface="Arial" panose="020B0604020202020204" pitchFamily="34" charset="0"/>
                <a:cs typeface="Arial" panose="020B0604020202020204" pitchFamily="34" charset="0"/>
              </a:rPr>
              <a:t>Yes. and must be generated by the signing Accountant and </a:t>
            </a:r>
            <a:r>
              <a:rPr lang="en-US" b="1" dirty="0">
                <a:latin typeface="Arial" panose="020B0604020202020204" pitchFamily="34" charset="0"/>
                <a:cs typeface="Arial" panose="020B0604020202020204" pitchFamily="34" charset="0"/>
              </a:rPr>
              <a:t>quoted in Form No. 26</a:t>
            </a:r>
            <a:r>
              <a:rPr lang="en-US"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 UDIN (Unique Document Identification Number) is mandatory </a:t>
            </a:r>
            <a:endParaRPr lang="en-US" dirty="0">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id="{3AB7A0CC-9FFA-4672-8316-C612CBD30564}"/>
              </a:ext>
            </a:extLst>
          </p:cNvPr>
          <p:cNvSpPr/>
          <p:nvPr/>
        </p:nvSpPr>
        <p:spPr>
          <a:xfrm>
            <a:off x="212035" y="4306958"/>
            <a:ext cx="7659756" cy="742122"/>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000" b="1" dirty="0">
                <a:latin typeface="Arial" panose="020B0604020202020204" pitchFamily="34" charset="0"/>
                <a:cs typeface="Arial" panose="020B0604020202020204" pitchFamily="34" charset="0"/>
              </a:rPr>
              <a:t>Whether FRN is required to be mentioned in Form No. 26?</a:t>
            </a:r>
            <a:endParaRPr lang="en-US" sz="3600" b="1" dirty="0">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086F8771-CD25-40FE-A74F-4B558A7AAFCC}"/>
              </a:ext>
            </a:extLst>
          </p:cNvPr>
          <p:cNvSpPr/>
          <p:nvPr/>
        </p:nvSpPr>
        <p:spPr>
          <a:xfrm>
            <a:off x="212035" y="5174976"/>
            <a:ext cx="11555895" cy="7421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dirty="0">
                <a:latin typeface="Arial" panose="020B0604020202020204" pitchFamily="34" charset="0"/>
                <a:cs typeface="Arial" panose="020B0604020202020204" pitchFamily="34" charset="0"/>
              </a:rPr>
              <a:t>Yes. Where the audit is conducted in the name of a firm, the Firm Registration Number (FRN) is required to be mentioned.</a:t>
            </a:r>
          </a:p>
        </p:txBody>
      </p:sp>
      <p:sp>
        <p:nvSpPr>
          <p:cNvPr id="11" name="Footer Placeholder 2">
            <a:extLst>
              <a:ext uri="{FF2B5EF4-FFF2-40B4-BE49-F238E27FC236}">
                <a16:creationId xmlns:a16="http://schemas.microsoft.com/office/drawing/2014/main" id="{8EDFE2C9-56F6-4DB3-AF09-9DB7ABDFCA53}"/>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2" name="Picture 11" descr="http://www.icaivisakhapatnam.org/images/logo2.png">
            <a:extLst>
              <a:ext uri="{FF2B5EF4-FFF2-40B4-BE49-F238E27FC236}">
                <a16:creationId xmlns:a16="http://schemas.microsoft.com/office/drawing/2014/main" id="{0FC2E903-99EC-4A85-AB0C-EDA1F3F6DA03}"/>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12263271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25FCE5FF-2F04-48A7-A7BE-6DBF1DB2D664}"/>
              </a:ext>
            </a:extLst>
          </p:cNvPr>
          <p:cNvSpPr/>
          <p:nvPr/>
        </p:nvSpPr>
        <p:spPr>
          <a:xfrm>
            <a:off x="450575" y="443950"/>
            <a:ext cx="6308034" cy="742122"/>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000" b="1" dirty="0">
                <a:latin typeface="Arial" panose="020B0604020202020204" pitchFamily="34" charset="0"/>
                <a:cs typeface="Arial" panose="020B0604020202020204" pitchFamily="34" charset="0"/>
              </a:rPr>
              <a:t>What is the process flow of filing Form No. 26?</a:t>
            </a:r>
            <a:endParaRPr lang="en-US" sz="3600" b="1" dirty="0">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2C008BE2-482C-4A2A-AA79-34D6567241A7}"/>
              </a:ext>
            </a:extLst>
          </p:cNvPr>
          <p:cNvSpPr/>
          <p:nvPr/>
        </p:nvSpPr>
        <p:spPr>
          <a:xfrm>
            <a:off x="198783" y="1577009"/>
            <a:ext cx="9819860" cy="397565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1. The </a:t>
            </a:r>
            <a:r>
              <a:rPr lang="en-US" dirty="0" err="1">
                <a:latin typeface="Arial" panose="020B0604020202020204" pitchFamily="34" charset="0"/>
                <a:cs typeface="Arial" panose="020B0604020202020204" pitchFamily="34" charset="0"/>
              </a:rPr>
              <a:t>assessee</a:t>
            </a:r>
            <a:r>
              <a:rPr lang="en-US" dirty="0">
                <a:latin typeface="Arial" panose="020B0604020202020204" pitchFamily="34" charset="0"/>
                <a:cs typeface="Arial" panose="020B0604020202020204" pitchFamily="34" charset="0"/>
              </a:rPr>
              <a:t> engages an Accountant as defined under Section 515(3)(b).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2. The Accountant fills Form No. 26 on the e-filing portal with Membership Number and    </a:t>
            </a:r>
          </a:p>
          <a:p>
            <a:r>
              <a:rPr lang="en-US" dirty="0">
                <a:latin typeface="Arial" panose="020B0604020202020204" pitchFamily="34" charset="0"/>
                <a:cs typeface="Arial" panose="020B0604020202020204" pitchFamily="34" charset="0"/>
              </a:rPr>
              <a:t>     FRN, where applicable.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3. UDIN is generated and quoted.</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4. The form is digitally signed using the Accountant’s DSC and uploaded.</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5. The </a:t>
            </a:r>
            <a:r>
              <a:rPr lang="en-US" dirty="0" err="1">
                <a:latin typeface="Arial" panose="020B0604020202020204" pitchFamily="34" charset="0"/>
                <a:cs typeface="Arial" panose="020B0604020202020204" pitchFamily="34" charset="0"/>
              </a:rPr>
              <a:t>assessee</a:t>
            </a:r>
            <a:r>
              <a:rPr lang="en-US" dirty="0">
                <a:latin typeface="Arial" panose="020B0604020202020204" pitchFamily="34" charset="0"/>
                <a:cs typeface="Arial" panose="020B0604020202020204" pitchFamily="34" charset="0"/>
              </a:rPr>
              <a:t> electronically accepts Form No. 26 to complete filing. </a:t>
            </a:r>
          </a:p>
          <a:p>
            <a:pPr algn="ctr"/>
            <a:endParaRPr lang="en-US" dirty="0"/>
          </a:p>
        </p:txBody>
      </p:sp>
      <p:sp>
        <p:nvSpPr>
          <p:cNvPr id="7" name="Footer Placeholder 2">
            <a:extLst>
              <a:ext uri="{FF2B5EF4-FFF2-40B4-BE49-F238E27FC236}">
                <a16:creationId xmlns:a16="http://schemas.microsoft.com/office/drawing/2014/main" id="{C3F26D16-EF04-4625-9306-5800F85D8ACA}"/>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8" name="Picture 7" descr="http://www.icaivisakhapatnam.org/images/logo2.png">
            <a:extLst>
              <a:ext uri="{FF2B5EF4-FFF2-40B4-BE49-F238E27FC236}">
                <a16:creationId xmlns:a16="http://schemas.microsoft.com/office/drawing/2014/main" id="{ED8A0371-B7AC-4574-8A8B-D3A1B8911813}"/>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39535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1000"/>
                                        <p:tgtEl>
                                          <p:spTgt spid="3">
                                            <p:bg/>
                                          </p:spTgt>
                                        </p:tgtEl>
                                      </p:cBhvr>
                                    </p:animEffect>
                                    <p:anim calcmode="lin" valueType="num">
                                      <p:cBhvr>
                                        <p:cTn id="15" dur="1000" fill="hold"/>
                                        <p:tgtEl>
                                          <p:spTgt spid="3">
                                            <p:bg/>
                                          </p:spTgt>
                                        </p:tgtEl>
                                        <p:attrNameLst>
                                          <p:attrName>ppt_x</p:attrName>
                                        </p:attrNameLst>
                                      </p:cBhvr>
                                      <p:tavLst>
                                        <p:tav tm="0">
                                          <p:val>
                                            <p:strVal val="#ppt_x"/>
                                          </p:val>
                                        </p:tav>
                                        <p:tav tm="100000">
                                          <p:val>
                                            <p:strVal val="#ppt_x"/>
                                          </p:val>
                                        </p:tav>
                                      </p:tavLst>
                                    </p:anim>
                                    <p:anim calcmode="lin" valueType="num">
                                      <p:cBhvr>
                                        <p:cTn id="16" dur="1000" fill="hold"/>
                                        <p:tgtEl>
                                          <p:spTgt spid="3">
                                            <p:bg/>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1000"/>
                                        <p:tgtEl>
                                          <p:spTgt spid="3">
                                            <p:txEl>
                                              <p:pRg st="7" end="7"/>
                                            </p:txEl>
                                          </p:spTgt>
                                        </p:tgtEl>
                                      </p:cBhvr>
                                    </p:animEffect>
                                    <p:anim calcmode="lin" valueType="num">
                                      <p:cBhvr>
                                        <p:cTn id="2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fade">
                                      <p:cBhvr>
                                        <p:cTn id="29" dur="1000"/>
                                        <p:tgtEl>
                                          <p:spTgt spid="3">
                                            <p:txEl>
                                              <p:pRg st="9" end="9"/>
                                            </p:txEl>
                                          </p:spTgt>
                                        </p:tgtEl>
                                      </p:cBhvr>
                                    </p:animEffect>
                                    <p:anim calcmode="lin" valueType="num">
                                      <p:cBhvr>
                                        <p:cTn id="3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1000"/>
                                        <p:tgtEl>
                                          <p:spTgt spid="3">
                                            <p:txEl>
                                              <p:pRg st="3" end="3"/>
                                            </p:txEl>
                                          </p:spTgt>
                                        </p:tgtEl>
                                      </p:cBhvr>
                                    </p:animEffect>
                                    <p:anim calcmode="lin" valueType="num">
                                      <p:cBhvr>
                                        <p:cTn id="3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1000"/>
                                        <p:tgtEl>
                                          <p:spTgt spid="3">
                                            <p:txEl>
                                              <p:pRg st="4" end="4"/>
                                            </p:txEl>
                                          </p:spTgt>
                                        </p:tgtEl>
                                      </p:cBhvr>
                                    </p:animEffect>
                                    <p:anim calcmode="lin" valueType="num">
                                      <p:cBhvr>
                                        <p:cTn id="4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fade">
                                      <p:cBhvr>
                                        <p:cTn id="48" dur="1000"/>
                                        <p:tgtEl>
                                          <p:spTgt spid="3">
                                            <p:txEl>
                                              <p:pRg st="6" end="6"/>
                                            </p:txEl>
                                          </p:spTgt>
                                        </p:tgtEl>
                                      </p:cBhvr>
                                    </p:animEffect>
                                    <p:anim calcmode="lin" valueType="num">
                                      <p:cBhvr>
                                        <p:cTn id="4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fade">
                                      <p:cBhvr>
                                        <p:cTn id="55" dur="1000"/>
                                        <p:tgtEl>
                                          <p:spTgt spid="3">
                                            <p:txEl>
                                              <p:pRg st="8" end="8"/>
                                            </p:txEl>
                                          </p:spTgt>
                                        </p:tgtEl>
                                      </p:cBhvr>
                                    </p:animEffect>
                                    <p:anim calcmode="lin" valueType="num">
                                      <p:cBhvr>
                                        <p:cTn id="5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fade">
                                      <p:cBhvr>
                                        <p:cTn id="62" dur="1000"/>
                                        <p:tgtEl>
                                          <p:spTgt spid="3">
                                            <p:txEl>
                                              <p:pRg st="10" end="10"/>
                                            </p:txEl>
                                          </p:spTgt>
                                        </p:tgtEl>
                                      </p:cBhvr>
                                    </p:animEffect>
                                    <p:anim calcmode="lin" valueType="num">
                                      <p:cBhvr>
                                        <p:cTn id="6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allAtOnce"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278C5E27-FFDD-47E0-96B1-FDB76543BDBF}"/>
              </a:ext>
            </a:extLst>
          </p:cNvPr>
          <p:cNvSpPr/>
          <p:nvPr/>
        </p:nvSpPr>
        <p:spPr>
          <a:xfrm>
            <a:off x="450574" y="674628"/>
            <a:ext cx="9806608" cy="742122"/>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000" b="1" dirty="0">
                <a:latin typeface="Arial" panose="020B0604020202020204" pitchFamily="34" charset="0"/>
                <a:cs typeface="Arial" panose="020B0604020202020204" pitchFamily="34" charset="0"/>
              </a:rPr>
              <a:t>Whether reporting is required even where the answer to a clause is “No”?</a:t>
            </a:r>
            <a:endParaRPr lang="en-US" sz="3600" b="1" dirty="0">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FBD58588-82AB-4227-968E-BDCA88330F58}"/>
              </a:ext>
            </a:extLst>
          </p:cNvPr>
          <p:cNvSpPr/>
          <p:nvPr/>
        </p:nvSpPr>
        <p:spPr>
          <a:xfrm>
            <a:off x="450574" y="1634163"/>
            <a:ext cx="11025808" cy="7421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dirty="0">
                <a:latin typeface="Arial" panose="020B0604020202020204" pitchFamily="34" charset="0"/>
                <a:cs typeface="Arial" panose="020B0604020202020204" pitchFamily="34" charset="0"/>
              </a:rPr>
              <a:t>Yes. Each clause in Part B requires a mandatory Yes/No response to ensure completeness and uniformity. </a:t>
            </a:r>
          </a:p>
        </p:txBody>
      </p:sp>
      <p:sp>
        <p:nvSpPr>
          <p:cNvPr id="4" name="Arrow: Pentagon 3">
            <a:extLst>
              <a:ext uri="{FF2B5EF4-FFF2-40B4-BE49-F238E27FC236}">
                <a16:creationId xmlns:a16="http://schemas.microsoft.com/office/drawing/2014/main" id="{7F74F1B8-02E7-44E8-8028-4042607E7D3B}"/>
              </a:ext>
            </a:extLst>
          </p:cNvPr>
          <p:cNvSpPr/>
          <p:nvPr/>
        </p:nvSpPr>
        <p:spPr>
          <a:xfrm>
            <a:off x="450574" y="3057939"/>
            <a:ext cx="10296938" cy="742122"/>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000" b="1" dirty="0">
                <a:latin typeface="Arial" panose="020B0604020202020204" pitchFamily="34" charset="0"/>
                <a:cs typeface="Arial" panose="020B0604020202020204" pitchFamily="34" charset="0"/>
              </a:rPr>
              <a:t>Whether disclosure of accounting software and electronic storage is mandatory? </a:t>
            </a:r>
            <a:endParaRPr lang="en-US" sz="4000" b="1" dirty="0">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610529CC-8A44-4652-BE81-88170FBDB145}"/>
              </a:ext>
            </a:extLst>
          </p:cNvPr>
          <p:cNvSpPr/>
          <p:nvPr/>
        </p:nvSpPr>
        <p:spPr>
          <a:xfrm>
            <a:off x="450574" y="4017474"/>
            <a:ext cx="11251095" cy="14908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dirty="0">
                <a:latin typeface="Arial" panose="020B0604020202020204" pitchFamily="34" charset="0"/>
                <a:cs typeface="Arial" panose="020B0604020202020204" pitchFamily="34" charset="0"/>
              </a:rPr>
              <a:t>Yes. Under Rule 46, where the books of account or other documents are maintained electronically, they shall mandatorily remain accessible in India at all times, and a daily backup shall be maintained in India-located servers. In consonance with this Rule, Form No. 26 requires the IP address and country of location of server on which such accounting information is maintained, as well as the address of the India-located backup server to be furnished by the auditor.</a:t>
            </a:r>
          </a:p>
        </p:txBody>
      </p:sp>
      <p:sp>
        <p:nvSpPr>
          <p:cNvPr id="9" name="Footer Placeholder 2">
            <a:extLst>
              <a:ext uri="{FF2B5EF4-FFF2-40B4-BE49-F238E27FC236}">
                <a16:creationId xmlns:a16="http://schemas.microsoft.com/office/drawing/2014/main" id="{5D1FFC65-97DC-4E02-9196-60365EBB7304}"/>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0" name="Picture 9" descr="http://www.icaivisakhapatnam.org/images/logo2.png">
            <a:extLst>
              <a:ext uri="{FF2B5EF4-FFF2-40B4-BE49-F238E27FC236}">
                <a16:creationId xmlns:a16="http://schemas.microsoft.com/office/drawing/2014/main" id="{6446396D-FDD3-4668-82D0-8716760E4AB9}"/>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32852664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id="{7258FD27-9DFF-46BC-9057-18F0FCF52AF6}"/>
              </a:ext>
            </a:extLst>
          </p:cNvPr>
          <p:cNvSpPr/>
          <p:nvPr/>
        </p:nvSpPr>
        <p:spPr>
          <a:xfrm>
            <a:off x="258417" y="739635"/>
            <a:ext cx="11025807" cy="742122"/>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000" b="1" dirty="0">
                <a:latin typeface="Arial" panose="020B0604020202020204" pitchFamily="34" charset="0"/>
                <a:cs typeface="Arial" panose="020B0604020202020204" pitchFamily="34" charset="0"/>
              </a:rPr>
              <a:t>How does Yes/No based reporting with schedules protect taxpayers?</a:t>
            </a:r>
            <a:endParaRPr lang="en-US" sz="4400" b="1" dirty="0">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81E4BB39-AFE3-448D-BB89-F97108C758C1}"/>
              </a:ext>
            </a:extLst>
          </p:cNvPr>
          <p:cNvSpPr/>
          <p:nvPr/>
        </p:nvSpPr>
        <p:spPr>
          <a:xfrm>
            <a:off x="258416" y="1930679"/>
            <a:ext cx="11025808" cy="7421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dirty="0">
                <a:latin typeface="Arial" panose="020B0604020202020204" pitchFamily="34" charset="0"/>
                <a:cs typeface="Arial" panose="020B0604020202020204" pitchFamily="34" charset="0"/>
              </a:rPr>
              <a:t>This approach ensures completeness, enables automated validation and reduces subjective interpretation, enhancing certainty and transparency.</a:t>
            </a:r>
          </a:p>
        </p:txBody>
      </p:sp>
      <p:sp>
        <p:nvSpPr>
          <p:cNvPr id="7" name="Arrow: Pentagon 6">
            <a:extLst>
              <a:ext uri="{FF2B5EF4-FFF2-40B4-BE49-F238E27FC236}">
                <a16:creationId xmlns:a16="http://schemas.microsoft.com/office/drawing/2014/main" id="{73F69CAD-0F8F-44E6-842A-17FC2449FAC1}"/>
              </a:ext>
            </a:extLst>
          </p:cNvPr>
          <p:cNvSpPr/>
          <p:nvPr/>
        </p:nvSpPr>
        <p:spPr>
          <a:xfrm>
            <a:off x="258417" y="3647668"/>
            <a:ext cx="11025807" cy="742122"/>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000" b="1" dirty="0">
                <a:latin typeface="Arial" panose="020B0604020202020204" pitchFamily="34" charset="0"/>
                <a:cs typeface="Arial" panose="020B0604020202020204" pitchFamily="34" charset="0"/>
              </a:rPr>
              <a:t>Whether Clause 36 relating to depreciation and brought forward losses has undergone any change?</a:t>
            </a:r>
            <a:endParaRPr lang="en-US" sz="4400" b="1" dirty="0">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7322B82-7E28-4E03-906A-BDE9F1D0F18A}"/>
              </a:ext>
            </a:extLst>
          </p:cNvPr>
          <p:cNvSpPr/>
          <p:nvPr/>
        </p:nvSpPr>
        <p:spPr>
          <a:xfrm>
            <a:off x="258417" y="4613425"/>
            <a:ext cx="11025807" cy="10278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dirty="0">
                <a:latin typeface="Arial" panose="020B0604020202020204" pitchFamily="34" charset="0"/>
                <a:cs typeface="Arial" panose="020B0604020202020204" pitchFamily="34" charset="0"/>
              </a:rPr>
              <a:t>Clause 36 corresponds to Clause 18 of the erstwhile Form 3CD. A material change relates to explicit segregation between assets used for less than 180 days and 180 days or more without requirement of specific dates. This would lead to substantial reduction in compliance burden. </a:t>
            </a:r>
          </a:p>
        </p:txBody>
      </p:sp>
      <p:sp>
        <p:nvSpPr>
          <p:cNvPr id="11" name="Footer Placeholder 2">
            <a:extLst>
              <a:ext uri="{FF2B5EF4-FFF2-40B4-BE49-F238E27FC236}">
                <a16:creationId xmlns:a16="http://schemas.microsoft.com/office/drawing/2014/main" id="{EBED4B1E-A194-4ADA-85FC-1B7CE5286713}"/>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2" name="Picture 11" descr="http://www.icaivisakhapatnam.org/images/logo2.png">
            <a:extLst>
              <a:ext uri="{FF2B5EF4-FFF2-40B4-BE49-F238E27FC236}">
                <a16:creationId xmlns:a16="http://schemas.microsoft.com/office/drawing/2014/main" id="{F42C0FF8-F638-41E5-813A-D6F9484C6DB5}"/>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70058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F7108412-348F-41E3-A876-BAC478896FA6}"/>
              </a:ext>
            </a:extLst>
          </p:cNvPr>
          <p:cNvSpPr/>
          <p:nvPr/>
        </p:nvSpPr>
        <p:spPr>
          <a:xfrm>
            <a:off x="159027" y="998053"/>
            <a:ext cx="11025807" cy="742122"/>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000" b="1" dirty="0">
                <a:latin typeface="Arial" panose="020B0604020202020204" pitchFamily="34" charset="0"/>
                <a:cs typeface="Arial" panose="020B0604020202020204" pitchFamily="34" charset="0"/>
              </a:rPr>
              <a:t>Whether Clause 43 relating to Form 15CA remittances represents a change?</a:t>
            </a:r>
            <a:endParaRPr lang="en-US" sz="4400" b="1" dirty="0">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249682C1-3CB9-4FBC-90BD-89EF07BBC8A3}"/>
              </a:ext>
            </a:extLst>
          </p:cNvPr>
          <p:cNvSpPr/>
          <p:nvPr/>
        </p:nvSpPr>
        <p:spPr>
          <a:xfrm>
            <a:off x="159026" y="1990722"/>
            <a:ext cx="11474173" cy="9061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dirty="0">
                <a:latin typeface="Arial" panose="020B0604020202020204" pitchFamily="34" charset="0"/>
                <a:cs typeface="Arial" panose="020B0604020202020204" pitchFamily="34" charset="0"/>
              </a:rPr>
              <a:t>Yes. Clause 43 is restricted to remittances actually reported in Part-D of Form No. 145 during the tax year and is integrated into international taxation reporting, thereby narrowing scope and avoiding duplication.</a:t>
            </a:r>
          </a:p>
        </p:txBody>
      </p:sp>
      <p:sp>
        <p:nvSpPr>
          <p:cNvPr id="4" name="Arrow: Pentagon 3">
            <a:extLst>
              <a:ext uri="{FF2B5EF4-FFF2-40B4-BE49-F238E27FC236}">
                <a16:creationId xmlns:a16="http://schemas.microsoft.com/office/drawing/2014/main" id="{72E3F237-20CE-4CA4-B15A-01195902890E}"/>
              </a:ext>
            </a:extLst>
          </p:cNvPr>
          <p:cNvSpPr/>
          <p:nvPr/>
        </p:nvSpPr>
        <p:spPr>
          <a:xfrm>
            <a:off x="159027" y="3650974"/>
            <a:ext cx="8600660" cy="742122"/>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000" b="1" dirty="0">
                <a:latin typeface="Arial" panose="020B0604020202020204" pitchFamily="34" charset="0"/>
                <a:cs typeface="Arial" panose="020B0604020202020204" pitchFamily="34" charset="0"/>
              </a:rPr>
              <a:t>Whether Clause 53 relating to quantitative details has changed?</a:t>
            </a:r>
            <a:endParaRPr lang="en-US" sz="4400" b="1" dirty="0">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E6763CA2-D7C5-4D10-A8ED-04D41B757AEE}"/>
              </a:ext>
            </a:extLst>
          </p:cNvPr>
          <p:cNvSpPr/>
          <p:nvPr/>
        </p:nvSpPr>
        <p:spPr>
          <a:xfrm>
            <a:off x="159027" y="4475922"/>
            <a:ext cx="11052312" cy="9061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dirty="0">
                <a:latin typeface="Arial" panose="020B0604020202020204" pitchFamily="34" charset="0"/>
                <a:cs typeface="Arial" panose="020B0604020202020204" pitchFamily="34" charset="0"/>
              </a:rPr>
              <a:t>Yes. Clause 53 introduces a structural change. Quantitative reporting is required only where the </a:t>
            </a:r>
            <a:r>
              <a:rPr lang="en-US" dirty="0" err="1">
                <a:latin typeface="Arial" panose="020B0604020202020204" pitchFamily="34" charset="0"/>
                <a:cs typeface="Arial" panose="020B0604020202020204" pitchFamily="34" charset="0"/>
              </a:rPr>
              <a:t>assessee</a:t>
            </a:r>
            <a:r>
              <a:rPr lang="en-US" dirty="0">
                <a:latin typeface="Arial" panose="020B0604020202020204" pitchFamily="34" charset="0"/>
                <a:cs typeface="Arial" panose="020B0604020202020204" pitchFamily="34" charset="0"/>
              </a:rPr>
              <a:t> has a trading unit or manufacturing concern and is furnished through a dedicated schedule segregating raw materials, finished goods, by-products and scrap.</a:t>
            </a:r>
          </a:p>
        </p:txBody>
      </p:sp>
      <p:sp>
        <p:nvSpPr>
          <p:cNvPr id="11" name="Footer Placeholder 2">
            <a:extLst>
              <a:ext uri="{FF2B5EF4-FFF2-40B4-BE49-F238E27FC236}">
                <a16:creationId xmlns:a16="http://schemas.microsoft.com/office/drawing/2014/main" id="{B8714D32-4D91-4967-99C2-860F11A8CA19}"/>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2" name="Picture 11" descr="http://www.icaivisakhapatnam.org/images/logo2.png">
            <a:extLst>
              <a:ext uri="{FF2B5EF4-FFF2-40B4-BE49-F238E27FC236}">
                <a16:creationId xmlns:a16="http://schemas.microsoft.com/office/drawing/2014/main" id="{56B6E17A-52DA-4F67-BCB2-FDE914CA24B1}"/>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31941483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021E86CC-EECB-4235-B362-09A7882AEAE0}"/>
              </a:ext>
            </a:extLst>
          </p:cNvPr>
          <p:cNvSpPr/>
          <p:nvPr/>
        </p:nvSpPr>
        <p:spPr>
          <a:xfrm>
            <a:off x="212036" y="932623"/>
            <a:ext cx="11025807" cy="742122"/>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000" b="1" dirty="0">
                <a:latin typeface="Arial" panose="020B0604020202020204" pitchFamily="34" charset="0"/>
                <a:cs typeface="Arial" panose="020B0604020202020204" pitchFamily="34" charset="0"/>
              </a:rPr>
              <a:t>What is the objective of separating Part B from Part C / Part D?</a:t>
            </a:r>
            <a:endParaRPr lang="en-US" sz="4400" b="1" dirty="0">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4832336E-F758-418B-B0F3-D8FA123DB388}"/>
              </a:ext>
            </a:extLst>
          </p:cNvPr>
          <p:cNvSpPr/>
          <p:nvPr/>
        </p:nvSpPr>
        <p:spPr>
          <a:xfrm>
            <a:off x="185531" y="1837911"/>
            <a:ext cx="11052312" cy="7421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dirty="0">
                <a:latin typeface="Arial" panose="020B0604020202020204" pitchFamily="34" charset="0"/>
                <a:cs typeface="Arial" panose="020B0604020202020204" pitchFamily="34" charset="0"/>
              </a:rPr>
              <a:t>To clearly distinguish factual disclosures from audit opinion, reduce overlap and enhance accountability.</a:t>
            </a:r>
          </a:p>
        </p:txBody>
      </p:sp>
      <p:sp>
        <p:nvSpPr>
          <p:cNvPr id="6" name="Arrow: Pentagon 5">
            <a:extLst>
              <a:ext uri="{FF2B5EF4-FFF2-40B4-BE49-F238E27FC236}">
                <a16:creationId xmlns:a16="http://schemas.microsoft.com/office/drawing/2014/main" id="{B56138E0-C3CA-47FB-A730-9F7F1E527A23}"/>
              </a:ext>
            </a:extLst>
          </p:cNvPr>
          <p:cNvSpPr/>
          <p:nvPr/>
        </p:nvSpPr>
        <p:spPr>
          <a:xfrm>
            <a:off x="185531" y="3429000"/>
            <a:ext cx="11025807" cy="742122"/>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000" b="1" dirty="0">
                <a:latin typeface="Arial" panose="020B0604020202020204" pitchFamily="34" charset="0"/>
                <a:cs typeface="Arial" panose="020B0604020202020204" pitchFamily="34" charset="0"/>
              </a:rPr>
              <a:t>Whether Part B applies irrespective of Part C or Part D?</a:t>
            </a:r>
            <a:endParaRPr lang="en-US" sz="4400" b="1" dirty="0">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4862742A-DCC0-443C-875E-07190DDD7064}"/>
              </a:ext>
            </a:extLst>
          </p:cNvPr>
          <p:cNvSpPr/>
          <p:nvPr/>
        </p:nvSpPr>
        <p:spPr>
          <a:xfrm>
            <a:off x="185531" y="4287906"/>
            <a:ext cx="11052312" cy="7421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dirty="0">
                <a:latin typeface="Arial" panose="020B0604020202020204" pitchFamily="34" charset="0"/>
                <a:cs typeface="Arial" panose="020B0604020202020204" pitchFamily="34" charset="0"/>
              </a:rPr>
              <a:t>Yes. Part B applies uniformly in all cases.</a:t>
            </a:r>
          </a:p>
        </p:txBody>
      </p:sp>
      <p:sp>
        <p:nvSpPr>
          <p:cNvPr id="10" name="Footer Placeholder 2">
            <a:extLst>
              <a:ext uri="{FF2B5EF4-FFF2-40B4-BE49-F238E27FC236}">
                <a16:creationId xmlns:a16="http://schemas.microsoft.com/office/drawing/2014/main" id="{8E8E205C-737B-44ED-8597-3A32F04D56B3}"/>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1" name="Picture 10" descr="http://www.icaivisakhapatnam.org/images/logo2.png">
            <a:extLst>
              <a:ext uri="{FF2B5EF4-FFF2-40B4-BE49-F238E27FC236}">
                <a16:creationId xmlns:a16="http://schemas.microsoft.com/office/drawing/2014/main" id="{D250B1ED-088A-4E2B-90F6-AFB8CD74B48A}"/>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27304606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1C354B9D-9FE0-43D1-A8BC-A9E2E6FBEAD4}"/>
              </a:ext>
            </a:extLst>
          </p:cNvPr>
          <p:cNvSpPr/>
          <p:nvPr/>
        </p:nvSpPr>
        <p:spPr>
          <a:xfrm>
            <a:off x="384312" y="3429000"/>
            <a:ext cx="11025807" cy="742122"/>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000" b="1" dirty="0">
                <a:latin typeface="Arial" panose="020B0604020202020204" pitchFamily="34" charset="0"/>
                <a:cs typeface="Arial" panose="020B0604020202020204" pitchFamily="34" charset="0"/>
              </a:rPr>
              <a:t>What is the new reporting requirement regarding statement of tax deducted or tax collected?</a:t>
            </a:r>
            <a:endParaRPr lang="en-US" sz="4400" b="1" dirty="0">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EF360F8D-78D6-433D-AF30-914864C401F6}"/>
              </a:ext>
            </a:extLst>
          </p:cNvPr>
          <p:cNvSpPr/>
          <p:nvPr/>
        </p:nvSpPr>
        <p:spPr>
          <a:xfrm>
            <a:off x="384312" y="4287906"/>
            <a:ext cx="11052312" cy="101959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dirty="0">
                <a:latin typeface="Arial" panose="020B0604020202020204" pitchFamily="34" charset="0"/>
                <a:cs typeface="Arial" panose="020B0604020202020204" pitchFamily="34" charset="0"/>
              </a:rPr>
              <a:t>The auditor will have to provide the total number of transactions reported and those not reported in the TDS/TCS return, as it stands after the latest correction statement. Further, the total amount in relation to transactions not reported in the TDS/TCS return, will also have to be furnished.</a:t>
            </a:r>
          </a:p>
        </p:txBody>
      </p:sp>
      <p:sp>
        <p:nvSpPr>
          <p:cNvPr id="4" name="Arrow: Pentagon 3">
            <a:extLst>
              <a:ext uri="{FF2B5EF4-FFF2-40B4-BE49-F238E27FC236}">
                <a16:creationId xmlns:a16="http://schemas.microsoft.com/office/drawing/2014/main" id="{E7CC832D-8C0A-4D29-B3EC-875F33F22915}"/>
              </a:ext>
            </a:extLst>
          </p:cNvPr>
          <p:cNvSpPr/>
          <p:nvPr/>
        </p:nvSpPr>
        <p:spPr>
          <a:xfrm>
            <a:off x="410817" y="427383"/>
            <a:ext cx="11025807" cy="742122"/>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000" b="1" dirty="0">
                <a:latin typeface="Arial" panose="020B0604020202020204" pitchFamily="34" charset="0"/>
                <a:cs typeface="Arial" panose="020B0604020202020204" pitchFamily="34" charset="0"/>
              </a:rPr>
              <a:t>What would be the alignment between the return of income and Form No. 26?</a:t>
            </a:r>
            <a:endParaRPr lang="en-US" sz="4400" b="1" dirty="0">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9807154B-C85A-4E0E-9556-E9C4F0EAF0F0}"/>
              </a:ext>
            </a:extLst>
          </p:cNvPr>
          <p:cNvSpPr/>
          <p:nvPr/>
        </p:nvSpPr>
        <p:spPr>
          <a:xfrm>
            <a:off x="384312" y="1366216"/>
            <a:ext cx="10999302" cy="132438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dirty="0">
                <a:latin typeface="Arial" panose="020B0604020202020204" pitchFamily="34" charset="0"/>
                <a:cs typeface="Arial" panose="020B0604020202020204" pitchFamily="34" charset="0"/>
              </a:rPr>
              <a:t>An </a:t>
            </a:r>
            <a:r>
              <a:rPr lang="en-US" dirty="0" err="1">
                <a:latin typeface="Arial" panose="020B0604020202020204" pitchFamily="34" charset="0"/>
                <a:cs typeface="Arial" panose="020B0604020202020204" pitchFamily="34" charset="0"/>
              </a:rPr>
              <a:t>endeavour</a:t>
            </a:r>
            <a:r>
              <a:rPr lang="en-US" dirty="0">
                <a:latin typeface="Arial" panose="020B0604020202020204" pitchFamily="34" charset="0"/>
                <a:cs typeface="Arial" panose="020B0604020202020204" pitchFamily="34" charset="0"/>
              </a:rPr>
              <a:t> has been made to align the data required in Form No. 26 with that in the ITR Form, so that, going forward, the taxpayer/department can populate the data provided in Form No. 26 in the ITR. This would also reduce mismatches between the ITR and Form No. 26 which could potentially trigger adjustments under section 270(1), consequently also reducing rectifications, appeals, grievances, etc.</a:t>
            </a:r>
          </a:p>
        </p:txBody>
      </p:sp>
      <p:sp>
        <p:nvSpPr>
          <p:cNvPr id="9" name="Footer Placeholder 2">
            <a:extLst>
              <a:ext uri="{FF2B5EF4-FFF2-40B4-BE49-F238E27FC236}">
                <a16:creationId xmlns:a16="http://schemas.microsoft.com/office/drawing/2014/main" id="{C5E23A11-2BF1-41B6-AE9E-8162D6743B30}"/>
              </a:ext>
            </a:extLst>
          </p:cNvPr>
          <p:cNvSpPr txBox="1">
            <a:spLocks/>
          </p:cNvSpPr>
          <p:nvPr/>
        </p:nvSpPr>
        <p:spPr>
          <a:xfrm>
            <a:off x="4176515" y="6419338"/>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0" name="Picture 9" descr="http://www.icaivisakhapatnam.org/images/logo2.png">
            <a:extLst>
              <a:ext uri="{FF2B5EF4-FFF2-40B4-BE49-F238E27FC236}">
                <a16:creationId xmlns:a16="http://schemas.microsoft.com/office/drawing/2014/main" id="{1A26DAF9-E915-44C9-93E3-B6CA19C2AB22}"/>
              </a:ext>
            </a:extLst>
          </p:cNvPr>
          <p:cNvPicPr/>
          <p:nvPr/>
        </p:nvPicPr>
        <p:blipFill>
          <a:blip r:embed="rId2"/>
          <a:srcRect l="85847"/>
          <a:stretch>
            <a:fillRect/>
          </a:stretch>
        </p:blipFill>
        <p:spPr bwMode="auto">
          <a:xfrm>
            <a:off x="4623076" y="6326532"/>
            <a:ext cx="638037" cy="483745"/>
          </a:xfrm>
          <a:prstGeom prst="rect">
            <a:avLst/>
          </a:prstGeom>
          <a:noFill/>
          <a:ln w="9525">
            <a:noFill/>
            <a:miter lim="800000"/>
            <a:headEnd/>
            <a:tailEnd/>
          </a:ln>
        </p:spPr>
      </p:pic>
    </p:spTree>
    <p:extLst>
      <p:ext uri="{BB962C8B-B14F-4D97-AF65-F5344CB8AC3E}">
        <p14:creationId xmlns:p14="http://schemas.microsoft.com/office/powerpoint/2010/main" val="5927237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D9E98-D716-EDC1-04C4-A64D44945B74}"/>
            </a:ext>
          </a:extLst>
        </p:cNvPr>
        <p:cNvGrpSpPr/>
        <p:nvPr/>
      </p:nvGrpSpPr>
      <p:grpSpPr>
        <a:xfrm>
          <a:off x="0" y="0"/>
          <a:ext cx="0" cy="0"/>
          <a:chOff x="0" y="0"/>
          <a:chExt cx="0" cy="0"/>
        </a:xfrm>
      </p:grpSpPr>
      <p:sp>
        <p:nvSpPr>
          <p:cNvPr id="9" name="Footer Placeholder 2">
            <a:extLst>
              <a:ext uri="{FF2B5EF4-FFF2-40B4-BE49-F238E27FC236}">
                <a16:creationId xmlns:a16="http://schemas.microsoft.com/office/drawing/2014/main" id="{8FDE1EC4-D60B-7855-595C-86CDF22BE88E}"/>
              </a:ext>
            </a:extLst>
          </p:cNvPr>
          <p:cNvSpPr txBox="1">
            <a:spLocks/>
          </p:cNvSpPr>
          <p:nvPr/>
        </p:nvSpPr>
        <p:spPr>
          <a:xfrm>
            <a:off x="4176515" y="6432590"/>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1200" b="1" dirty="0">
                <a:solidFill>
                  <a:schemeClr val="bg1"/>
                </a:solidFill>
                <a:latin typeface="Verdana" panose="020B0604030504040204" pitchFamily="34" charset="0"/>
                <a:ea typeface="Verdana" panose="020B0604030504040204" pitchFamily="34" charset="0"/>
              </a:rPr>
              <a:t>CA Rashid H Siddiqui &amp; Co</a:t>
            </a:r>
            <a:br>
              <a:rPr lang="pt-BR" sz="1200" b="1" dirty="0">
                <a:solidFill>
                  <a:schemeClr val="bg1"/>
                </a:solidFill>
                <a:latin typeface="Verdana" panose="020B0604030504040204" pitchFamily="34" charset="0"/>
                <a:ea typeface="Verdana" panose="020B0604030504040204" pitchFamily="34" charset="0"/>
              </a:rPr>
            </a:br>
            <a:r>
              <a:rPr lang="pt-BR" sz="1050" b="1" dirty="0">
                <a:solidFill>
                  <a:schemeClr val="bg1"/>
                </a:solidFill>
                <a:latin typeface="Verdana" panose="020B0604030504040204" pitchFamily="34" charset="0"/>
                <a:ea typeface="Verdana" panose="020B0604030504040204" pitchFamily="34" charset="0"/>
              </a:rPr>
              <a:t>Chartered accountants</a:t>
            </a:r>
            <a:endParaRPr lang="en-US" sz="1200" b="1" dirty="0">
              <a:solidFill>
                <a:schemeClr val="bg1"/>
              </a:solidFill>
              <a:latin typeface="Verdana" panose="020B0604030504040204" pitchFamily="34" charset="0"/>
              <a:ea typeface="Verdana" panose="020B0604030504040204" pitchFamily="34" charset="0"/>
            </a:endParaRPr>
          </a:p>
        </p:txBody>
      </p:sp>
      <p:pic>
        <p:nvPicPr>
          <p:cNvPr id="10" name="Picture 9" descr="http://www.icaivisakhapatnam.org/images/logo2.png">
            <a:extLst>
              <a:ext uri="{FF2B5EF4-FFF2-40B4-BE49-F238E27FC236}">
                <a16:creationId xmlns:a16="http://schemas.microsoft.com/office/drawing/2014/main" id="{50EA5251-7306-2584-5F9B-D073EABC69AE}"/>
              </a:ext>
            </a:extLst>
          </p:cNvPr>
          <p:cNvPicPr/>
          <p:nvPr/>
        </p:nvPicPr>
        <p:blipFill>
          <a:blip r:embed="rId2"/>
          <a:srcRect l="85847"/>
          <a:stretch>
            <a:fillRect/>
          </a:stretch>
        </p:blipFill>
        <p:spPr bwMode="auto">
          <a:xfrm>
            <a:off x="4623076" y="6339784"/>
            <a:ext cx="638037" cy="483745"/>
          </a:xfrm>
          <a:prstGeom prst="rect">
            <a:avLst/>
          </a:prstGeom>
          <a:noFill/>
          <a:ln w="9525">
            <a:noFill/>
            <a:miter lim="800000"/>
            <a:headEnd/>
            <a:tailEnd/>
          </a:ln>
        </p:spPr>
      </p:pic>
      <p:sp>
        <p:nvSpPr>
          <p:cNvPr id="5" name="Rectangle: Rounded Corners 4">
            <a:extLst>
              <a:ext uri="{FF2B5EF4-FFF2-40B4-BE49-F238E27FC236}">
                <a16:creationId xmlns:a16="http://schemas.microsoft.com/office/drawing/2014/main" id="{2E632440-E98E-FF9F-28C6-F3C34105135A}"/>
              </a:ext>
            </a:extLst>
          </p:cNvPr>
          <p:cNvSpPr/>
          <p:nvPr/>
        </p:nvSpPr>
        <p:spPr>
          <a:xfrm>
            <a:off x="649355" y="350358"/>
            <a:ext cx="10893288" cy="85558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Conclusion </a:t>
            </a:r>
          </a:p>
        </p:txBody>
      </p:sp>
      <p:sp>
        <p:nvSpPr>
          <p:cNvPr id="6" name="Rectangle: Rounded Corners 5">
            <a:extLst>
              <a:ext uri="{FF2B5EF4-FFF2-40B4-BE49-F238E27FC236}">
                <a16:creationId xmlns:a16="http://schemas.microsoft.com/office/drawing/2014/main" id="{838B9E60-BD94-31F4-8EE0-8FC003BD804B}"/>
              </a:ext>
            </a:extLst>
          </p:cNvPr>
          <p:cNvSpPr/>
          <p:nvPr/>
        </p:nvSpPr>
        <p:spPr>
          <a:xfrm>
            <a:off x="636104" y="1501339"/>
            <a:ext cx="10893287" cy="473903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endParaRPr lang="en-US" sz="2400" dirty="0"/>
          </a:p>
          <a:p>
            <a:pPr algn="just"/>
            <a:endParaRPr lang="en-US" sz="2400" dirty="0"/>
          </a:p>
          <a:p>
            <a:pPr algn="just"/>
            <a:endParaRPr lang="en-US" sz="2400" dirty="0"/>
          </a:p>
          <a:p>
            <a:pPr algn="just"/>
            <a:endParaRPr lang="en-US" sz="2400" dirty="0"/>
          </a:p>
          <a:p>
            <a:pPr algn="just"/>
            <a:endParaRPr lang="en-US" sz="2400" dirty="0"/>
          </a:p>
          <a:p>
            <a:pPr algn="just"/>
            <a:endParaRPr lang="en-US" sz="2400" dirty="0"/>
          </a:p>
          <a:p>
            <a:pPr algn="just"/>
            <a:r>
              <a:rPr lang="en-US" sz="2400" dirty="0"/>
              <a:t>Form 26 is a major upgrade from Form 3CD. It moves from basic reporting to a more </a:t>
            </a:r>
            <a:r>
              <a:rPr lang="en-US" sz="2400" b="1" dirty="0"/>
              <a:t>structured, transparent, and technology-driven system</a:t>
            </a:r>
            <a:r>
              <a:rPr lang="en-US" sz="2400" dirty="0"/>
              <a:t>. With one single form, clear Yes/No reporting, and better linkage with ITR, TDS, GST, and AIS, it reduces errors and mismatches. It also makes auditors more accountable by requiring proper classification and quantification of observations.</a:t>
            </a:r>
          </a:p>
          <a:p>
            <a:pPr algn="just"/>
            <a:endParaRPr lang="en-US" sz="2400" dirty="0"/>
          </a:p>
          <a:p>
            <a:pPr algn="just"/>
            <a:r>
              <a:rPr lang="en-US" sz="2400" dirty="0"/>
              <a:t>Form 3CD was about reporting facts, while Form 26 is about reporting with clarity, accuracy, and responsibility.</a:t>
            </a:r>
          </a:p>
          <a:p>
            <a:pPr algn="just"/>
            <a:endParaRPr lang="en-US" sz="2400" dirty="0"/>
          </a:p>
          <a:p>
            <a:pPr algn="just"/>
            <a:endParaRPr lang="en-US" sz="24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8201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bg/>
                                          </p:spTgt>
                                        </p:tgtEl>
                                        <p:attrNameLst>
                                          <p:attrName>style.visibility</p:attrName>
                                        </p:attrNameLst>
                                      </p:cBhvr>
                                      <p:to>
                                        <p:strVal val="visible"/>
                                      </p:to>
                                    </p:set>
                                    <p:animEffect transition="in" filter="fade">
                                      <p:cBhvr>
                                        <p:cTn id="14" dur="1000"/>
                                        <p:tgtEl>
                                          <p:spTgt spid="6">
                                            <p:bg/>
                                          </p:spTgt>
                                        </p:tgtEl>
                                      </p:cBhvr>
                                    </p:animEffect>
                                    <p:anim calcmode="lin" valueType="num">
                                      <p:cBhvr>
                                        <p:cTn id="15" dur="1000" fill="hold"/>
                                        <p:tgtEl>
                                          <p:spTgt spid="6">
                                            <p:bg/>
                                          </p:spTgt>
                                        </p:tgtEl>
                                        <p:attrNameLst>
                                          <p:attrName>ppt_x</p:attrName>
                                        </p:attrNameLst>
                                      </p:cBhvr>
                                      <p:tavLst>
                                        <p:tav tm="0">
                                          <p:val>
                                            <p:strVal val="#ppt_x"/>
                                          </p:val>
                                        </p:tav>
                                        <p:tav tm="100000">
                                          <p:val>
                                            <p:strVal val="#ppt_x"/>
                                          </p:val>
                                        </p:tav>
                                      </p:tavLst>
                                    </p:anim>
                                    <p:anim calcmode="lin" valueType="num">
                                      <p:cBhvr>
                                        <p:cTn id="16" dur="1000" fill="hold"/>
                                        <p:tgtEl>
                                          <p:spTgt spid="6">
                                            <p:bg/>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Effect transition="in" filter="fade">
                                      <p:cBhvr>
                                        <p:cTn id="19" dur="1000"/>
                                        <p:tgtEl>
                                          <p:spTgt spid="6">
                                            <p:txEl>
                                              <p:pRg st="6" end="6"/>
                                            </p:txEl>
                                          </p:spTgt>
                                        </p:tgtEl>
                                      </p:cBhvr>
                                    </p:animEffect>
                                    <p:anim calcmode="lin" valueType="num">
                                      <p:cBhvr>
                                        <p:cTn id="20"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8" end="8"/>
                                            </p:txEl>
                                          </p:spTgt>
                                        </p:tgtEl>
                                        <p:attrNameLst>
                                          <p:attrName>style.visibility</p:attrName>
                                        </p:attrNameLst>
                                      </p:cBhvr>
                                      <p:to>
                                        <p:strVal val="visible"/>
                                      </p:to>
                                    </p:set>
                                    <p:animEffect transition="in" filter="fade">
                                      <p:cBhvr>
                                        <p:cTn id="26" dur="1000"/>
                                        <p:tgtEl>
                                          <p:spTgt spid="6">
                                            <p:txEl>
                                              <p:pRg st="8" end="8"/>
                                            </p:txEl>
                                          </p:spTgt>
                                        </p:tgtEl>
                                      </p:cBhvr>
                                    </p:animEffect>
                                    <p:anim calcmode="lin" valueType="num">
                                      <p:cBhvr>
                                        <p:cTn id="27"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allAtOnce" animBg="1"/>
    </p:bld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2090</TotalTime>
  <Words>6062</Words>
  <Application>Microsoft Office PowerPoint</Application>
  <PresentationFormat>Widescreen</PresentationFormat>
  <Paragraphs>759</Paragraphs>
  <Slides>102</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102</vt:i4>
      </vt:variant>
    </vt:vector>
  </HeadingPairs>
  <TitlesOfParts>
    <vt:vector size="111" baseType="lpstr">
      <vt:lpstr>Aptos</vt:lpstr>
      <vt:lpstr>Arial</vt:lpstr>
      <vt:lpstr>Calibri</vt:lpstr>
      <vt:lpstr>Calibri Light</vt:lpstr>
      <vt:lpstr>Comic Sans MS</vt:lpstr>
      <vt:lpstr>Times New Roman</vt:lpstr>
      <vt:lpstr>Verdana</vt:lpstr>
      <vt:lpstr>Wingdings</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287</cp:revision>
  <dcterms:created xsi:type="dcterms:W3CDTF">2026-04-30T11:15:37Z</dcterms:created>
  <dcterms:modified xsi:type="dcterms:W3CDTF">2026-05-07T12:54:17Z</dcterms:modified>
</cp:coreProperties>
</file>