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66"/>
  </p:notesMasterIdLst>
  <p:sldIdLst>
    <p:sldId id="256" r:id="rId3"/>
    <p:sldId id="257" r:id="rId4"/>
    <p:sldId id="763" r:id="rId5"/>
    <p:sldId id="721" r:id="rId6"/>
    <p:sldId id="259" r:id="rId7"/>
    <p:sldId id="258" r:id="rId8"/>
    <p:sldId id="722" r:id="rId9"/>
    <p:sldId id="723" r:id="rId10"/>
    <p:sldId id="724" r:id="rId11"/>
    <p:sldId id="260" r:id="rId12"/>
    <p:sldId id="264" r:id="rId13"/>
    <p:sldId id="269" r:id="rId14"/>
    <p:sldId id="726" r:id="rId15"/>
    <p:sldId id="271" r:id="rId16"/>
    <p:sldId id="272" r:id="rId17"/>
    <p:sldId id="727" r:id="rId18"/>
    <p:sldId id="275" r:id="rId19"/>
    <p:sldId id="750" r:id="rId20"/>
    <p:sldId id="777" r:id="rId21"/>
    <p:sldId id="778" r:id="rId22"/>
    <p:sldId id="779" r:id="rId23"/>
    <p:sldId id="780" r:id="rId24"/>
    <p:sldId id="276" r:id="rId25"/>
    <p:sldId id="732" r:id="rId26"/>
    <p:sldId id="730" r:id="rId27"/>
    <p:sldId id="731" r:id="rId28"/>
    <p:sldId id="733" r:id="rId29"/>
    <p:sldId id="734" r:id="rId30"/>
    <p:sldId id="736" r:id="rId31"/>
    <p:sldId id="737" r:id="rId32"/>
    <p:sldId id="741" r:id="rId33"/>
    <p:sldId id="742" r:id="rId34"/>
    <p:sldId id="743" r:id="rId35"/>
    <p:sldId id="744" r:id="rId36"/>
    <p:sldId id="747" r:id="rId37"/>
    <p:sldId id="748" r:id="rId38"/>
    <p:sldId id="751" r:id="rId39"/>
    <p:sldId id="752" r:id="rId40"/>
    <p:sldId id="753" r:id="rId41"/>
    <p:sldId id="757" r:id="rId42"/>
    <p:sldId id="754" r:id="rId43"/>
    <p:sldId id="755" r:id="rId44"/>
    <p:sldId id="765" r:id="rId45"/>
    <p:sldId id="766" r:id="rId46"/>
    <p:sldId id="767" r:id="rId47"/>
    <p:sldId id="768" r:id="rId48"/>
    <p:sldId id="769" r:id="rId49"/>
    <p:sldId id="770" r:id="rId50"/>
    <p:sldId id="771" r:id="rId51"/>
    <p:sldId id="773" r:id="rId52"/>
    <p:sldId id="772" r:id="rId53"/>
    <p:sldId id="775" r:id="rId54"/>
    <p:sldId id="776" r:id="rId55"/>
    <p:sldId id="781" r:id="rId56"/>
    <p:sldId id="782" r:id="rId57"/>
    <p:sldId id="784" r:id="rId58"/>
    <p:sldId id="783" r:id="rId59"/>
    <p:sldId id="785" r:id="rId60"/>
    <p:sldId id="786" r:id="rId61"/>
    <p:sldId id="787" r:id="rId62"/>
    <p:sldId id="788" r:id="rId63"/>
    <p:sldId id="761" r:id="rId64"/>
    <p:sldId id="587" r:id="rId65"/>
  </p:sldIdLst>
  <p:sldSz cx="12192000" cy="6858000"/>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raddha" initials="S" lastIdx="4" clrIdx="0">
    <p:extLst>
      <p:ext uri="{19B8F6BF-5375-455C-9EA6-DF929625EA0E}">
        <p15:presenceInfo xmlns:p15="http://schemas.microsoft.com/office/powerpoint/2012/main" userId="Shradd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0066CC"/>
    <a:srgbClr val="F3F5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89" autoAdjust="0"/>
  </p:normalViewPr>
  <p:slideViewPr>
    <p:cSldViewPr snapToGrid="0">
      <p:cViewPr>
        <p:scale>
          <a:sx n="75" d="100"/>
          <a:sy n="75" d="100"/>
        </p:scale>
        <p:origin x="300" y="-2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410BE8-6910-45C9-97C7-BA140FAF33E3}"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en-IN"/>
        </a:p>
      </dgm:t>
    </dgm:pt>
    <dgm:pt modelId="{9475AF43-580B-4154-956C-308D59CD9AB8}">
      <dgm:prSet/>
      <dgm:spPr/>
      <dgm:t>
        <a:bodyPr/>
        <a:lstStyle/>
        <a:p>
          <a:r>
            <a:rPr lang="en-US" dirty="0">
              <a:latin typeface="Book Antiqua" panose="02040602050305030304" pitchFamily="18" charset="0"/>
            </a:rPr>
            <a:t>Important amendments applicable for A.Y. 2025-26 – for preparing computation of income</a:t>
          </a:r>
          <a:endParaRPr lang="en-IN" dirty="0">
            <a:latin typeface="Book Antiqua" panose="02040602050305030304" pitchFamily="18" charset="0"/>
          </a:endParaRPr>
        </a:p>
      </dgm:t>
    </dgm:pt>
    <dgm:pt modelId="{ED9EA0DB-5020-458A-B34D-DC29B4120C8F}" type="parTrans" cxnId="{D037D7A1-E1EB-4B98-9B27-CE3BAA016380}">
      <dgm:prSet/>
      <dgm:spPr/>
      <dgm:t>
        <a:bodyPr/>
        <a:lstStyle/>
        <a:p>
          <a:endParaRPr lang="en-IN"/>
        </a:p>
      </dgm:t>
    </dgm:pt>
    <dgm:pt modelId="{5AE8DFFE-7F17-463A-9B0E-078234AA158F}" type="sibTrans" cxnId="{D037D7A1-E1EB-4B98-9B27-CE3BAA016380}">
      <dgm:prSet/>
      <dgm:spPr/>
      <dgm:t>
        <a:bodyPr/>
        <a:lstStyle/>
        <a:p>
          <a:endParaRPr lang="en-IN"/>
        </a:p>
      </dgm:t>
    </dgm:pt>
    <dgm:pt modelId="{D2A84BC9-FF22-4B0F-B330-DD8BD78B4167}">
      <dgm:prSet/>
      <dgm:spPr/>
      <dgm:t>
        <a:bodyPr/>
        <a:lstStyle/>
        <a:p>
          <a:pPr algn="just"/>
          <a:r>
            <a:rPr lang="en-US" dirty="0">
              <a:latin typeface="Book Antiqua" panose="02040602050305030304" pitchFamily="18" charset="0"/>
            </a:rPr>
            <a:t>Changes in Tax Audit Report (audit reports to be issued on and from 01/04/2025)</a:t>
          </a:r>
          <a:endParaRPr lang="en-IN" dirty="0">
            <a:latin typeface="Book Antiqua" panose="02040602050305030304" pitchFamily="18" charset="0"/>
          </a:endParaRPr>
        </a:p>
      </dgm:t>
    </dgm:pt>
    <dgm:pt modelId="{8B3ED82D-E536-45FC-B544-27045B13FC09}" type="parTrans" cxnId="{BC25DEC1-DD7C-4BAA-8ACA-8570F0558573}">
      <dgm:prSet/>
      <dgm:spPr/>
      <dgm:t>
        <a:bodyPr/>
        <a:lstStyle/>
        <a:p>
          <a:endParaRPr lang="en-IN"/>
        </a:p>
      </dgm:t>
    </dgm:pt>
    <dgm:pt modelId="{7BAE47D3-A1B4-4920-BABC-5CCBD19A8F2F}" type="sibTrans" cxnId="{BC25DEC1-DD7C-4BAA-8ACA-8570F0558573}">
      <dgm:prSet/>
      <dgm:spPr/>
      <dgm:t>
        <a:bodyPr/>
        <a:lstStyle/>
        <a:p>
          <a:endParaRPr lang="en-IN"/>
        </a:p>
      </dgm:t>
    </dgm:pt>
    <dgm:pt modelId="{5D13C20C-5663-46F4-AF3B-687AD461F1F4}">
      <dgm:prSet/>
      <dgm:spPr/>
      <dgm:t>
        <a:bodyPr/>
        <a:lstStyle/>
        <a:p>
          <a:pPr algn="just"/>
          <a:r>
            <a:rPr lang="en-US" dirty="0">
              <a:latin typeface="Book Antiqua" panose="02040602050305030304" pitchFamily="18" charset="0"/>
            </a:rPr>
            <a:t>Changes in Income Tax Returns for A.Y. 2025-26</a:t>
          </a:r>
          <a:endParaRPr lang="en-IN" dirty="0">
            <a:latin typeface="Book Antiqua" panose="02040602050305030304" pitchFamily="18" charset="0"/>
          </a:endParaRPr>
        </a:p>
      </dgm:t>
    </dgm:pt>
    <dgm:pt modelId="{72897198-C65A-4D2E-A58B-2E4530DB3AC4}" type="parTrans" cxnId="{718693C3-DF60-420C-AAE8-97F6D745608E}">
      <dgm:prSet/>
      <dgm:spPr/>
      <dgm:t>
        <a:bodyPr/>
        <a:lstStyle/>
        <a:p>
          <a:endParaRPr lang="en-IN"/>
        </a:p>
      </dgm:t>
    </dgm:pt>
    <dgm:pt modelId="{799E61F4-3C9E-4E9F-85C5-77489AC3175C}" type="sibTrans" cxnId="{718693C3-DF60-420C-AAE8-97F6D745608E}">
      <dgm:prSet/>
      <dgm:spPr/>
      <dgm:t>
        <a:bodyPr/>
        <a:lstStyle/>
        <a:p>
          <a:endParaRPr lang="en-IN"/>
        </a:p>
      </dgm:t>
    </dgm:pt>
    <dgm:pt modelId="{CABD79EF-F246-4BBA-87B7-24E52283D074}">
      <dgm:prSet/>
      <dgm:spPr/>
      <dgm:t>
        <a:bodyPr/>
        <a:lstStyle/>
        <a:p>
          <a:r>
            <a:rPr lang="en-US" dirty="0">
              <a:latin typeface="Book Antiqua" panose="02040602050305030304" pitchFamily="18" charset="0"/>
            </a:rPr>
            <a:t>Financial Statement of Non Corporate Entities</a:t>
          </a:r>
          <a:endParaRPr lang="en-IN" dirty="0">
            <a:latin typeface="Book Antiqua" panose="02040602050305030304" pitchFamily="18" charset="0"/>
          </a:endParaRPr>
        </a:p>
      </dgm:t>
    </dgm:pt>
    <dgm:pt modelId="{8F83CC64-DA67-426C-95CC-F275A98CC8D2}" type="parTrans" cxnId="{FC5D3A68-3FD1-41BD-87F0-961F78BC1559}">
      <dgm:prSet/>
      <dgm:spPr/>
      <dgm:t>
        <a:bodyPr/>
        <a:lstStyle/>
        <a:p>
          <a:endParaRPr lang="en-IN"/>
        </a:p>
      </dgm:t>
    </dgm:pt>
    <dgm:pt modelId="{896AED4B-730C-47C8-941C-2D3030C06CCC}" type="sibTrans" cxnId="{FC5D3A68-3FD1-41BD-87F0-961F78BC1559}">
      <dgm:prSet/>
      <dgm:spPr/>
      <dgm:t>
        <a:bodyPr/>
        <a:lstStyle/>
        <a:p>
          <a:endParaRPr lang="en-IN"/>
        </a:p>
      </dgm:t>
    </dgm:pt>
    <dgm:pt modelId="{340FE8AA-F51C-4581-AE04-C588B43E009F}" type="pres">
      <dgm:prSet presAssocID="{06410BE8-6910-45C9-97C7-BA140FAF33E3}" presName="linear" presStyleCnt="0">
        <dgm:presLayoutVars>
          <dgm:animLvl val="lvl"/>
          <dgm:resizeHandles val="exact"/>
        </dgm:presLayoutVars>
      </dgm:prSet>
      <dgm:spPr/>
    </dgm:pt>
    <dgm:pt modelId="{F7DE873E-CD69-4302-B7FF-03259B59C78B}" type="pres">
      <dgm:prSet presAssocID="{9475AF43-580B-4154-956C-308D59CD9AB8}" presName="parentText" presStyleLbl="node1" presStyleIdx="0" presStyleCnt="4">
        <dgm:presLayoutVars>
          <dgm:chMax val="0"/>
          <dgm:bulletEnabled val="1"/>
        </dgm:presLayoutVars>
      </dgm:prSet>
      <dgm:spPr/>
    </dgm:pt>
    <dgm:pt modelId="{437CB9A9-38AC-47B7-991B-29A0871B38A7}" type="pres">
      <dgm:prSet presAssocID="{5AE8DFFE-7F17-463A-9B0E-078234AA158F}" presName="spacer" presStyleCnt="0"/>
      <dgm:spPr/>
    </dgm:pt>
    <dgm:pt modelId="{42F4FE9D-8720-455B-B34C-2B54D336253A}" type="pres">
      <dgm:prSet presAssocID="{D2A84BC9-FF22-4B0F-B330-DD8BD78B4167}" presName="parentText" presStyleLbl="node1" presStyleIdx="1" presStyleCnt="4">
        <dgm:presLayoutVars>
          <dgm:chMax val="0"/>
          <dgm:bulletEnabled val="1"/>
        </dgm:presLayoutVars>
      </dgm:prSet>
      <dgm:spPr/>
    </dgm:pt>
    <dgm:pt modelId="{E20C024F-BEEB-4A80-89DA-260B377E3738}" type="pres">
      <dgm:prSet presAssocID="{7BAE47D3-A1B4-4920-BABC-5CCBD19A8F2F}" presName="spacer" presStyleCnt="0"/>
      <dgm:spPr/>
    </dgm:pt>
    <dgm:pt modelId="{A9F435DF-D47B-4A57-8111-0F56BCC2C785}" type="pres">
      <dgm:prSet presAssocID="{5D13C20C-5663-46F4-AF3B-687AD461F1F4}" presName="parentText" presStyleLbl="node1" presStyleIdx="2" presStyleCnt="4">
        <dgm:presLayoutVars>
          <dgm:chMax val="0"/>
          <dgm:bulletEnabled val="1"/>
        </dgm:presLayoutVars>
      </dgm:prSet>
      <dgm:spPr/>
    </dgm:pt>
    <dgm:pt modelId="{DC3E1060-0283-4B3D-B04C-6B6921D0AD29}" type="pres">
      <dgm:prSet presAssocID="{799E61F4-3C9E-4E9F-85C5-77489AC3175C}" presName="spacer" presStyleCnt="0"/>
      <dgm:spPr/>
    </dgm:pt>
    <dgm:pt modelId="{74A688BD-B79A-46A0-9295-05CE862414A7}" type="pres">
      <dgm:prSet presAssocID="{CABD79EF-F246-4BBA-87B7-24E52283D074}" presName="parentText" presStyleLbl="node1" presStyleIdx="3" presStyleCnt="4">
        <dgm:presLayoutVars>
          <dgm:chMax val="0"/>
          <dgm:bulletEnabled val="1"/>
        </dgm:presLayoutVars>
      </dgm:prSet>
      <dgm:spPr/>
    </dgm:pt>
  </dgm:ptLst>
  <dgm:cxnLst>
    <dgm:cxn modelId="{FC5D3A68-3FD1-41BD-87F0-961F78BC1559}" srcId="{06410BE8-6910-45C9-97C7-BA140FAF33E3}" destId="{CABD79EF-F246-4BBA-87B7-24E52283D074}" srcOrd="3" destOrd="0" parTransId="{8F83CC64-DA67-426C-95CC-F275A98CC8D2}" sibTransId="{896AED4B-730C-47C8-941C-2D3030C06CCC}"/>
    <dgm:cxn modelId="{98978B6D-9AF2-4D23-8AB1-3D8E4E337770}" type="presOf" srcId="{9475AF43-580B-4154-956C-308D59CD9AB8}" destId="{F7DE873E-CD69-4302-B7FF-03259B59C78B}" srcOrd="0" destOrd="0" presId="urn:microsoft.com/office/officeart/2005/8/layout/vList2"/>
    <dgm:cxn modelId="{F3F0B88D-D28E-4850-AD69-4646B07A456A}" type="presOf" srcId="{CABD79EF-F246-4BBA-87B7-24E52283D074}" destId="{74A688BD-B79A-46A0-9295-05CE862414A7}" srcOrd="0" destOrd="0" presId="urn:microsoft.com/office/officeart/2005/8/layout/vList2"/>
    <dgm:cxn modelId="{591E998F-EFC3-4232-89A3-2F1FA98450FB}" type="presOf" srcId="{06410BE8-6910-45C9-97C7-BA140FAF33E3}" destId="{340FE8AA-F51C-4581-AE04-C588B43E009F}" srcOrd="0" destOrd="0" presId="urn:microsoft.com/office/officeart/2005/8/layout/vList2"/>
    <dgm:cxn modelId="{D037D7A1-E1EB-4B98-9B27-CE3BAA016380}" srcId="{06410BE8-6910-45C9-97C7-BA140FAF33E3}" destId="{9475AF43-580B-4154-956C-308D59CD9AB8}" srcOrd="0" destOrd="0" parTransId="{ED9EA0DB-5020-458A-B34D-DC29B4120C8F}" sibTransId="{5AE8DFFE-7F17-463A-9B0E-078234AA158F}"/>
    <dgm:cxn modelId="{27D61EB1-4F29-44B9-BA26-84CB38FD3A7D}" type="presOf" srcId="{D2A84BC9-FF22-4B0F-B330-DD8BD78B4167}" destId="{42F4FE9D-8720-455B-B34C-2B54D336253A}" srcOrd="0" destOrd="0" presId="urn:microsoft.com/office/officeart/2005/8/layout/vList2"/>
    <dgm:cxn modelId="{BC25DEC1-DD7C-4BAA-8ACA-8570F0558573}" srcId="{06410BE8-6910-45C9-97C7-BA140FAF33E3}" destId="{D2A84BC9-FF22-4B0F-B330-DD8BD78B4167}" srcOrd="1" destOrd="0" parTransId="{8B3ED82D-E536-45FC-B544-27045B13FC09}" sibTransId="{7BAE47D3-A1B4-4920-BABC-5CCBD19A8F2F}"/>
    <dgm:cxn modelId="{718693C3-DF60-420C-AAE8-97F6D745608E}" srcId="{06410BE8-6910-45C9-97C7-BA140FAF33E3}" destId="{5D13C20C-5663-46F4-AF3B-687AD461F1F4}" srcOrd="2" destOrd="0" parTransId="{72897198-C65A-4D2E-A58B-2E4530DB3AC4}" sibTransId="{799E61F4-3C9E-4E9F-85C5-77489AC3175C}"/>
    <dgm:cxn modelId="{64A7BBF7-2D32-40D7-81BB-F50C79AA9170}" type="presOf" srcId="{5D13C20C-5663-46F4-AF3B-687AD461F1F4}" destId="{A9F435DF-D47B-4A57-8111-0F56BCC2C785}" srcOrd="0" destOrd="0" presId="urn:microsoft.com/office/officeart/2005/8/layout/vList2"/>
    <dgm:cxn modelId="{186B00CD-3556-4E35-8651-0137A3BDA69C}" type="presParOf" srcId="{340FE8AA-F51C-4581-AE04-C588B43E009F}" destId="{F7DE873E-CD69-4302-B7FF-03259B59C78B}" srcOrd="0" destOrd="0" presId="urn:microsoft.com/office/officeart/2005/8/layout/vList2"/>
    <dgm:cxn modelId="{B3914E38-67D9-4531-944A-04A8038DEEE6}" type="presParOf" srcId="{340FE8AA-F51C-4581-AE04-C588B43E009F}" destId="{437CB9A9-38AC-47B7-991B-29A0871B38A7}" srcOrd="1" destOrd="0" presId="urn:microsoft.com/office/officeart/2005/8/layout/vList2"/>
    <dgm:cxn modelId="{6A5E7D40-89C3-4B47-A59A-4AB5C3EF3B1D}" type="presParOf" srcId="{340FE8AA-F51C-4581-AE04-C588B43E009F}" destId="{42F4FE9D-8720-455B-B34C-2B54D336253A}" srcOrd="2" destOrd="0" presId="urn:microsoft.com/office/officeart/2005/8/layout/vList2"/>
    <dgm:cxn modelId="{8DD5FFAA-E3BF-4002-AA3C-E8DAA62B0A64}" type="presParOf" srcId="{340FE8AA-F51C-4581-AE04-C588B43E009F}" destId="{E20C024F-BEEB-4A80-89DA-260B377E3738}" srcOrd="3" destOrd="0" presId="urn:microsoft.com/office/officeart/2005/8/layout/vList2"/>
    <dgm:cxn modelId="{5DD349D9-B8AB-419D-8336-7CB61D1B528B}" type="presParOf" srcId="{340FE8AA-F51C-4581-AE04-C588B43E009F}" destId="{A9F435DF-D47B-4A57-8111-0F56BCC2C785}" srcOrd="4" destOrd="0" presId="urn:microsoft.com/office/officeart/2005/8/layout/vList2"/>
    <dgm:cxn modelId="{5BBC88F6-9E95-4609-A6DE-DC67C47CA94F}" type="presParOf" srcId="{340FE8AA-F51C-4581-AE04-C588B43E009F}" destId="{DC3E1060-0283-4B3D-B04C-6B6921D0AD29}" srcOrd="5" destOrd="0" presId="urn:microsoft.com/office/officeart/2005/8/layout/vList2"/>
    <dgm:cxn modelId="{509CF7FB-C223-4F88-926D-ADB764B6994B}" type="presParOf" srcId="{340FE8AA-F51C-4581-AE04-C588B43E009F}" destId="{74A688BD-B79A-46A0-9295-05CE862414A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38B01F-858C-43EC-A339-1F7449A4B2BB}"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en-IN"/>
        </a:p>
      </dgm:t>
    </dgm:pt>
    <dgm:pt modelId="{B640046F-A8C2-45BF-B63D-1D7381D452EC}">
      <dgm:prSet custT="1"/>
      <dgm:spPr/>
      <dgm:t>
        <a:bodyPr/>
        <a:lstStyle/>
        <a:p>
          <a:r>
            <a:rPr lang="en-US" sz="2500" dirty="0">
              <a:latin typeface="Book Antiqua" panose="02040602050305030304" pitchFamily="18" charset="0"/>
            </a:rPr>
            <a:t>Amendments relating to Trusts </a:t>
          </a:r>
          <a:endParaRPr lang="en-IN" sz="2500" dirty="0">
            <a:latin typeface="Book Antiqua" panose="02040602050305030304" pitchFamily="18" charset="0"/>
          </a:endParaRPr>
        </a:p>
      </dgm:t>
    </dgm:pt>
    <dgm:pt modelId="{2794FAD1-145C-4278-AE51-38773584EEC2}" type="parTrans" cxnId="{4870269D-F6F1-458D-8F06-0E42A5450F20}">
      <dgm:prSet/>
      <dgm:spPr/>
      <dgm:t>
        <a:bodyPr/>
        <a:lstStyle/>
        <a:p>
          <a:endParaRPr lang="en-IN"/>
        </a:p>
      </dgm:t>
    </dgm:pt>
    <dgm:pt modelId="{25524F08-20B8-4C02-B310-3D706BABFB26}" type="sibTrans" cxnId="{4870269D-F6F1-458D-8F06-0E42A5450F20}">
      <dgm:prSet/>
      <dgm:spPr/>
      <dgm:t>
        <a:bodyPr/>
        <a:lstStyle/>
        <a:p>
          <a:endParaRPr lang="en-IN"/>
        </a:p>
      </dgm:t>
    </dgm:pt>
    <dgm:pt modelId="{3FD5729A-CD3F-4215-8457-C6F256E59777}">
      <dgm:prSet custT="1"/>
      <dgm:spPr/>
      <dgm:t>
        <a:bodyPr/>
        <a:lstStyle/>
        <a:p>
          <a:r>
            <a:rPr lang="en-US" sz="2500" dirty="0">
              <a:latin typeface="Book Antiqua" panose="02040602050305030304" pitchFamily="18" charset="0"/>
            </a:rPr>
            <a:t>Increase in rate of STT – F&amp;O</a:t>
          </a:r>
          <a:endParaRPr lang="en-IN" sz="2500" dirty="0">
            <a:latin typeface="Book Antiqua" panose="02040602050305030304" pitchFamily="18" charset="0"/>
          </a:endParaRPr>
        </a:p>
      </dgm:t>
    </dgm:pt>
    <dgm:pt modelId="{9ECD4B0D-81FF-4022-A7EB-17EEB5EA8BB3}" type="parTrans" cxnId="{A30CFD3E-CA10-4384-9CE6-EAA22EEA236A}">
      <dgm:prSet/>
      <dgm:spPr/>
      <dgm:t>
        <a:bodyPr/>
        <a:lstStyle/>
        <a:p>
          <a:endParaRPr lang="en-IN"/>
        </a:p>
      </dgm:t>
    </dgm:pt>
    <dgm:pt modelId="{7FB4EE8E-5025-4D97-B241-FC88E1FA63B7}" type="sibTrans" cxnId="{A30CFD3E-CA10-4384-9CE6-EAA22EEA236A}">
      <dgm:prSet/>
      <dgm:spPr/>
      <dgm:t>
        <a:bodyPr/>
        <a:lstStyle/>
        <a:p>
          <a:endParaRPr lang="en-IN"/>
        </a:p>
      </dgm:t>
    </dgm:pt>
    <dgm:pt modelId="{1D3B78E6-3B89-43B1-9EB1-E28223FFC26E}">
      <dgm:prSet custT="1"/>
      <dgm:spPr/>
      <dgm:t>
        <a:bodyPr/>
        <a:lstStyle/>
        <a:p>
          <a:r>
            <a:rPr lang="en-IN" sz="2500" dirty="0">
              <a:latin typeface="Book Antiqua" panose="02040602050305030304" pitchFamily="18" charset="0"/>
            </a:rPr>
            <a:t>International Financial Services Centre</a:t>
          </a:r>
          <a:r>
            <a:rPr lang="en-US" sz="2500" dirty="0">
              <a:latin typeface="Book Antiqua" panose="02040602050305030304" pitchFamily="18" charset="0"/>
            </a:rPr>
            <a:t> / Investment funds </a:t>
          </a:r>
          <a:endParaRPr lang="en-IN" sz="2500" dirty="0">
            <a:latin typeface="Book Antiqua" panose="02040602050305030304" pitchFamily="18" charset="0"/>
          </a:endParaRPr>
        </a:p>
      </dgm:t>
    </dgm:pt>
    <dgm:pt modelId="{89ADC1BC-7083-456E-82EE-FF6529822C48}" type="parTrans" cxnId="{1543F951-CAE3-4A08-A890-B208CE2862DF}">
      <dgm:prSet/>
      <dgm:spPr/>
      <dgm:t>
        <a:bodyPr/>
        <a:lstStyle/>
        <a:p>
          <a:endParaRPr lang="en-IN"/>
        </a:p>
      </dgm:t>
    </dgm:pt>
    <dgm:pt modelId="{F50C16D9-51C2-46B8-BAC3-1171491F9103}" type="sibTrans" cxnId="{1543F951-CAE3-4A08-A890-B208CE2862DF}">
      <dgm:prSet/>
      <dgm:spPr/>
      <dgm:t>
        <a:bodyPr/>
        <a:lstStyle/>
        <a:p>
          <a:endParaRPr lang="en-IN"/>
        </a:p>
      </dgm:t>
    </dgm:pt>
    <dgm:pt modelId="{051302C4-9929-4CB2-9854-23609590101E}">
      <dgm:prSet custT="1"/>
      <dgm:spPr/>
      <dgm:t>
        <a:bodyPr/>
        <a:lstStyle/>
        <a:p>
          <a:r>
            <a:rPr lang="en-US" sz="2500" dirty="0" err="1">
              <a:latin typeface="Book Antiqua" panose="02040602050305030304" pitchFamily="18" charset="0"/>
            </a:rPr>
            <a:t>Severegine</a:t>
          </a:r>
          <a:r>
            <a:rPr lang="en-US" sz="2500" dirty="0">
              <a:latin typeface="Book Antiqua" panose="02040602050305030304" pitchFamily="18" charset="0"/>
            </a:rPr>
            <a:t> Wealth Fund/ Pension Fund</a:t>
          </a:r>
          <a:endParaRPr lang="en-IN" sz="2500" dirty="0">
            <a:latin typeface="Book Antiqua" panose="02040602050305030304" pitchFamily="18" charset="0"/>
          </a:endParaRPr>
        </a:p>
      </dgm:t>
    </dgm:pt>
    <dgm:pt modelId="{2EDEF74D-7C85-423C-9E85-B98405A7E43E}" type="parTrans" cxnId="{254A993A-9F4E-49B5-995D-F7288B8BCB76}">
      <dgm:prSet/>
      <dgm:spPr/>
      <dgm:t>
        <a:bodyPr/>
        <a:lstStyle/>
        <a:p>
          <a:endParaRPr lang="en-IN"/>
        </a:p>
      </dgm:t>
    </dgm:pt>
    <dgm:pt modelId="{85A4F9A2-7629-4E7E-85A2-95F10AA893E1}" type="sibTrans" cxnId="{254A993A-9F4E-49B5-995D-F7288B8BCB76}">
      <dgm:prSet/>
      <dgm:spPr/>
      <dgm:t>
        <a:bodyPr/>
        <a:lstStyle/>
        <a:p>
          <a:endParaRPr lang="en-IN"/>
        </a:p>
      </dgm:t>
    </dgm:pt>
    <dgm:pt modelId="{ED1C1FD1-1FC6-4728-8422-55BAEFA7A514}">
      <dgm:prSet custT="1"/>
      <dgm:spPr/>
      <dgm:t>
        <a:bodyPr/>
        <a:lstStyle/>
        <a:p>
          <a:r>
            <a:rPr lang="en-US" sz="2500" dirty="0">
              <a:latin typeface="Book Antiqua" panose="02040602050305030304" pitchFamily="18" charset="0"/>
            </a:rPr>
            <a:t>Profits and Gains of business of operation of cruise ships in case of non-residents</a:t>
          </a:r>
          <a:endParaRPr lang="en-IN" sz="2500" dirty="0">
            <a:latin typeface="Book Antiqua" panose="02040602050305030304" pitchFamily="18" charset="0"/>
          </a:endParaRPr>
        </a:p>
      </dgm:t>
    </dgm:pt>
    <dgm:pt modelId="{19B028BF-3333-4D95-87E1-16FBFDEF5FC2}" type="parTrans" cxnId="{DF809D36-F268-495A-8E14-0E97132AEEB5}">
      <dgm:prSet/>
      <dgm:spPr/>
      <dgm:t>
        <a:bodyPr/>
        <a:lstStyle/>
        <a:p>
          <a:endParaRPr lang="en-IN"/>
        </a:p>
      </dgm:t>
    </dgm:pt>
    <dgm:pt modelId="{5E7815D1-7566-40C5-8304-F0D5E0E1AB2B}" type="sibTrans" cxnId="{DF809D36-F268-495A-8E14-0E97132AEEB5}">
      <dgm:prSet/>
      <dgm:spPr/>
      <dgm:t>
        <a:bodyPr/>
        <a:lstStyle/>
        <a:p>
          <a:endParaRPr lang="en-IN"/>
        </a:p>
      </dgm:t>
    </dgm:pt>
    <dgm:pt modelId="{8EF172DB-073B-45A7-ABC9-FF0E8216C9BE}">
      <dgm:prSet custT="1"/>
      <dgm:spPr/>
      <dgm:t>
        <a:bodyPr/>
        <a:lstStyle/>
        <a:p>
          <a:r>
            <a:rPr lang="en-US" sz="2500" dirty="0">
              <a:latin typeface="Book Antiqua" panose="02040602050305030304" pitchFamily="18" charset="0"/>
            </a:rPr>
            <a:t>Safe </a:t>
          </a:r>
          <a:r>
            <a:rPr lang="en-US" sz="2500" dirty="0" err="1">
              <a:latin typeface="Book Antiqua" panose="02040602050305030304" pitchFamily="18" charset="0"/>
            </a:rPr>
            <a:t>Harbour</a:t>
          </a:r>
          <a:r>
            <a:rPr lang="en-US" sz="2500" dirty="0">
              <a:latin typeface="Book Antiqua" panose="02040602050305030304" pitchFamily="18" charset="0"/>
            </a:rPr>
            <a:t> rules in relation to mining and selling of raw diamonds </a:t>
          </a:r>
          <a:endParaRPr lang="en-IN" sz="2500" dirty="0">
            <a:latin typeface="Book Antiqua" panose="02040602050305030304" pitchFamily="18" charset="0"/>
          </a:endParaRPr>
        </a:p>
      </dgm:t>
    </dgm:pt>
    <dgm:pt modelId="{B12F7BA7-FB56-4466-9470-9D267E27B5C4}" type="parTrans" cxnId="{B9ADB4E5-D7CE-4E79-9FC8-ECF044107470}">
      <dgm:prSet/>
      <dgm:spPr/>
      <dgm:t>
        <a:bodyPr/>
        <a:lstStyle/>
        <a:p>
          <a:endParaRPr lang="en-IN"/>
        </a:p>
      </dgm:t>
    </dgm:pt>
    <dgm:pt modelId="{3279BFD1-F386-4971-A5DE-467B20F62C31}" type="sibTrans" cxnId="{B9ADB4E5-D7CE-4E79-9FC8-ECF044107470}">
      <dgm:prSet/>
      <dgm:spPr/>
      <dgm:t>
        <a:bodyPr/>
        <a:lstStyle/>
        <a:p>
          <a:endParaRPr lang="en-IN"/>
        </a:p>
      </dgm:t>
    </dgm:pt>
    <dgm:pt modelId="{B3E86F56-2A00-4955-9AD8-2E04023876D5}" type="pres">
      <dgm:prSet presAssocID="{6438B01F-858C-43EC-A339-1F7449A4B2BB}" presName="linear" presStyleCnt="0">
        <dgm:presLayoutVars>
          <dgm:animLvl val="lvl"/>
          <dgm:resizeHandles val="exact"/>
        </dgm:presLayoutVars>
      </dgm:prSet>
      <dgm:spPr/>
    </dgm:pt>
    <dgm:pt modelId="{6AD9B6F1-50C5-48C0-9CC7-E756A3D254C9}" type="pres">
      <dgm:prSet presAssocID="{B640046F-A8C2-45BF-B63D-1D7381D452EC}" presName="parentText" presStyleLbl="node1" presStyleIdx="0" presStyleCnt="6" custLinFactY="-20042" custLinFactNeighborX="1115" custLinFactNeighborY="-100000">
        <dgm:presLayoutVars>
          <dgm:chMax val="0"/>
          <dgm:bulletEnabled val="1"/>
        </dgm:presLayoutVars>
      </dgm:prSet>
      <dgm:spPr/>
    </dgm:pt>
    <dgm:pt modelId="{1392C7D7-91C7-4BC4-BF2A-2D554622208F}" type="pres">
      <dgm:prSet presAssocID="{25524F08-20B8-4C02-B310-3D706BABFB26}" presName="spacer" presStyleCnt="0"/>
      <dgm:spPr/>
    </dgm:pt>
    <dgm:pt modelId="{F26DC6AF-1D99-48A6-BD33-038AE2153EA0}" type="pres">
      <dgm:prSet presAssocID="{3FD5729A-CD3F-4215-8457-C6F256E59777}" presName="parentText" presStyleLbl="node1" presStyleIdx="1" presStyleCnt="6">
        <dgm:presLayoutVars>
          <dgm:chMax val="0"/>
          <dgm:bulletEnabled val="1"/>
        </dgm:presLayoutVars>
      </dgm:prSet>
      <dgm:spPr/>
    </dgm:pt>
    <dgm:pt modelId="{ABBD4D81-8D7F-44BC-8D74-5F94DB7ED23A}" type="pres">
      <dgm:prSet presAssocID="{7FB4EE8E-5025-4D97-B241-FC88E1FA63B7}" presName="spacer" presStyleCnt="0"/>
      <dgm:spPr/>
    </dgm:pt>
    <dgm:pt modelId="{5EDCC249-3EE7-4F55-B5EC-84DC29B8262E}" type="pres">
      <dgm:prSet presAssocID="{1D3B78E6-3B89-43B1-9EB1-E28223FFC26E}" presName="parentText" presStyleLbl="node1" presStyleIdx="2" presStyleCnt="6">
        <dgm:presLayoutVars>
          <dgm:chMax val="0"/>
          <dgm:bulletEnabled val="1"/>
        </dgm:presLayoutVars>
      </dgm:prSet>
      <dgm:spPr/>
    </dgm:pt>
    <dgm:pt modelId="{BBFCD783-2E95-44A1-A69A-A8376D39BBE1}" type="pres">
      <dgm:prSet presAssocID="{F50C16D9-51C2-46B8-BAC3-1171491F9103}" presName="spacer" presStyleCnt="0"/>
      <dgm:spPr/>
    </dgm:pt>
    <dgm:pt modelId="{8EB17CC8-8FA6-4F01-A23B-1A8E20A9E2F4}" type="pres">
      <dgm:prSet presAssocID="{051302C4-9929-4CB2-9854-23609590101E}" presName="parentText" presStyleLbl="node1" presStyleIdx="3" presStyleCnt="6">
        <dgm:presLayoutVars>
          <dgm:chMax val="0"/>
          <dgm:bulletEnabled val="1"/>
        </dgm:presLayoutVars>
      </dgm:prSet>
      <dgm:spPr/>
    </dgm:pt>
    <dgm:pt modelId="{64B6CAE6-3A15-4FB1-874A-5DF9E9BA4903}" type="pres">
      <dgm:prSet presAssocID="{85A4F9A2-7629-4E7E-85A2-95F10AA893E1}" presName="spacer" presStyleCnt="0"/>
      <dgm:spPr/>
    </dgm:pt>
    <dgm:pt modelId="{2FF3E726-A15D-4985-897F-41209784DCEB}" type="pres">
      <dgm:prSet presAssocID="{ED1C1FD1-1FC6-4728-8422-55BAEFA7A514}" presName="parentText" presStyleLbl="node1" presStyleIdx="4" presStyleCnt="6">
        <dgm:presLayoutVars>
          <dgm:chMax val="0"/>
          <dgm:bulletEnabled val="1"/>
        </dgm:presLayoutVars>
      </dgm:prSet>
      <dgm:spPr/>
    </dgm:pt>
    <dgm:pt modelId="{5BC09EE8-B982-45DF-AD29-439C5E24A508}" type="pres">
      <dgm:prSet presAssocID="{5E7815D1-7566-40C5-8304-F0D5E0E1AB2B}" presName="spacer" presStyleCnt="0"/>
      <dgm:spPr/>
    </dgm:pt>
    <dgm:pt modelId="{4CF569B4-6E68-4808-8999-641CD1E65C66}" type="pres">
      <dgm:prSet presAssocID="{8EF172DB-073B-45A7-ABC9-FF0E8216C9BE}" presName="parentText" presStyleLbl="node1" presStyleIdx="5" presStyleCnt="6" custLinFactNeighborY="42479">
        <dgm:presLayoutVars>
          <dgm:chMax val="0"/>
          <dgm:bulletEnabled val="1"/>
        </dgm:presLayoutVars>
      </dgm:prSet>
      <dgm:spPr/>
    </dgm:pt>
  </dgm:ptLst>
  <dgm:cxnLst>
    <dgm:cxn modelId="{D794CF06-529D-4048-ACB2-694F9F93559F}" type="presOf" srcId="{3FD5729A-CD3F-4215-8457-C6F256E59777}" destId="{F26DC6AF-1D99-48A6-BD33-038AE2153EA0}" srcOrd="0" destOrd="0" presId="urn:microsoft.com/office/officeart/2005/8/layout/vList2"/>
    <dgm:cxn modelId="{92E53E29-1A72-4369-98E1-A4E1B8DBF044}" type="presOf" srcId="{B640046F-A8C2-45BF-B63D-1D7381D452EC}" destId="{6AD9B6F1-50C5-48C0-9CC7-E756A3D254C9}" srcOrd="0" destOrd="0" presId="urn:microsoft.com/office/officeart/2005/8/layout/vList2"/>
    <dgm:cxn modelId="{DF809D36-F268-495A-8E14-0E97132AEEB5}" srcId="{6438B01F-858C-43EC-A339-1F7449A4B2BB}" destId="{ED1C1FD1-1FC6-4728-8422-55BAEFA7A514}" srcOrd="4" destOrd="0" parTransId="{19B028BF-3333-4D95-87E1-16FBFDEF5FC2}" sibTransId="{5E7815D1-7566-40C5-8304-F0D5E0E1AB2B}"/>
    <dgm:cxn modelId="{254A993A-9F4E-49B5-995D-F7288B8BCB76}" srcId="{6438B01F-858C-43EC-A339-1F7449A4B2BB}" destId="{051302C4-9929-4CB2-9854-23609590101E}" srcOrd="3" destOrd="0" parTransId="{2EDEF74D-7C85-423C-9E85-B98405A7E43E}" sibTransId="{85A4F9A2-7629-4E7E-85A2-95F10AA893E1}"/>
    <dgm:cxn modelId="{A30CFD3E-CA10-4384-9CE6-EAA22EEA236A}" srcId="{6438B01F-858C-43EC-A339-1F7449A4B2BB}" destId="{3FD5729A-CD3F-4215-8457-C6F256E59777}" srcOrd="1" destOrd="0" parTransId="{9ECD4B0D-81FF-4022-A7EB-17EEB5EA8BB3}" sibTransId="{7FB4EE8E-5025-4D97-B241-FC88E1FA63B7}"/>
    <dgm:cxn modelId="{1543F951-CAE3-4A08-A890-B208CE2862DF}" srcId="{6438B01F-858C-43EC-A339-1F7449A4B2BB}" destId="{1D3B78E6-3B89-43B1-9EB1-E28223FFC26E}" srcOrd="2" destOrd="0" parTransId="{89ADC1BC-7083-456E-82EE-FF6529822C48}" sibTransId="{F50C16D9-51C2-46B8-BAC3-1171491F9103}"/>
    <dgm:cxn modelId="{4870269D-F6F1-458D-8F06-0E42A5450F20}" srcId="{6438B01F-858C-43EC-A339-1F7449A4B2BB}" destId="{B640046F-A8C2-45BF-B63D-1D7381D452EC}" srcOrd="0" destOrd="0" parTransId="{2794FAD1-145C-4278-AE51-38773584EEC2}" sibTransId="{25524F08-20B8-4C02-B310-3D706BABFB26}"/>
    <dgm:cxn modelId="{9973A7A3-06F9-4055-ACD1-A29536355C0A}" type="presOf" srcId="{1D3B78E6-3B89-43B1-9EB1-E28223FFC26E}" destId="{5EDCC249-3EE7-4F55-B5EC-84DC29B8262E}" srcOrd="0" destOrd="0" presId="urn:microsoft.com/office/officeart/2005/8/layout/vList2"/>
    <dgm:cxn modelId="{32891EAD-80F2-4B69-8F4F-DE6B0E176380}" type="presOf" srcId="{6438B01F-858C-43EC-A339-1F7449A4B2BB}" destId="{B3E86F56-2A00-4955-9AD8-2E04023876D5}" srcOrd="0" destOrd="0" presId="urn:microsoft.com/office/officeart/2005/8/layout/vList2"/>
    <dgm:cxn modelId="{9F4801B1-421D-470D-973B-2A47C927A8BA}" type="presOf" srcId="{051302C4-9929-4CB2-9854-23609590101E}" destId="{8EB17CC8-8FA6-4F01-A23B-1A8E20A9E2F4}" srcOrd="0" destOrd="0" presId="urn:microsoft.com/office/officeart/2005/8/layout/vList2"/>
    <dgm:cxn modelId="{03859FB2-F91F-4285-A79E-F2FA36977985}" type="presOf" srcId="{ED1C1FD1-1FC6-4728-8422-55BAEFA7A514}" destId="{2FF3E726-A15D-4985-897F-41209784DCEB}" srcOrd="0" destOrd="0" presId="urn:microsoft.com/office/officeart/2005/8/layout/vList2"/>
    <dgm:cxn modelId="{5698B9BB-F9E5-484F-8EE2-3C89F29856D1}" type="presOf" srcId="{8EF172DB-073B-45A7-ABC9-FF0E8216C9BE}" destId="{4CF569B4-6E68-4808-8999-641CD1E65C66}" srcOrd="0" destOrd="0" presId="urn:microsoft.com/office/officeart/2005/8/layout/vList2"/>
    <dgm:cxn modelId="{B9ADB4E5-D7CE-4E79-9FC8-ECF044107470}" srcId="{6438B01F-858C-43EC-A339-1F7449A4B2BB}" destId="{8EF172DB-073B-45A7-ABC9-FF0E8216C9BE}" srcOrd="5" destOrd="0" parTransId="{B12F7BA7-FB56-4466-9470-9D267E27B5C4}" sibTransId="{3279BFD1-F386-4971-A5DE-467B20F62C31}"/>
    <dgm:cxn modelId="{19D02E27-6281-48DF-8670-B7DE00916D7D}" type="presParOf" srcId="{B3E86F56-2A00-4955-9AD8-2E04023876D5}" destId="{6AD9B6F1-50C5-48C0-9CC7-E756A3D254C9}" srcOrd="0" destOrd="0" presId="urn:microsoft.com/office/officeart/2005/8/layout/vList2"/>
    <dgm:cxn modelId="{7FADEBC7-76B4-44D7-BFB2-AF27ED25D181}" type="presParOf" srcId="{B3E86F56-2A00-4955-9AD8-2E04023876D5}" destId="{1392C7D7-91C7-4BC4-BF2A-2D554622208F}" srcOrd="1" destOrd="0" presId="urn:microsoft.com/office/officeart/2005/8/layout/vList2"/>
    <dgm:cxn modelId="{DC5FA580-48E1-4726-98D4-26124BE82F6C}" type="presParOf" srcId="{B3E86F56-2A00-4955-9AD8-2E04023876D5}" destId="{F26DC6AF-1D99-48A6-BD33-038AE2153EA0}" srcOrd="2" destOrd="0" presId="urn:microsoft.com/office/officeart/2005/8/layout/vList2"/>
    <dgm:cxn modelId="{9E18D36A-59C0-4733-92C4-3D85FF674E09}" type="presParOf" srcId="{B3E86F56-2A00-4955-9AD8-2E04023876D5}" destId="{ABBD4D81-8D7F-44BC-8D74-5F94DB7ED23A}" srcOrd="3" destOrd="0" presId="urn:microsoft.com/office/officeart/2005/8/layout/vList2"/>
    <dgm:cxn modelId="{847890B2-1710-4C19-9507-7F314C751DFF}" type="presParOf" srcId="{B3E86F56-2A00-4955-9AD8-2E04023876D5}" destId="{5EDCC249-3EE7-4F55-B5EC-84DC29B8262E}" srcOrd="4" destOrd="0" presId="urn:microsoft.com/office/officeart/2005/8/layout/vList2"/>
    <dgm:cxn modelId="{BEC80C6A-5088-4E85-9A51-94B6AF8D7E7F}" type="presParOf" srcId="{B3E86F56-2A00-4955-9AD8-2E04023876D5}" destId="{BBFCD783-2E95-44A1-A69A-A8376D39BBE1}" srcOrd="5" destOrd="0" presId="urn:microsoft.com/office/officeart/2005/8/layout/vList2"/>
    <dgm:cxn modelId="{7519A25E-DA5E-40DD-82C7-564321FA73DC}" type="presParOf" srcId="{B3E86F56-2A00-4955-9AD8-2E04023876D5}" destId="{8EB17CC8-8FA6-4F01-A23B-1A8E20A9E2F4}" srcOrd="6" destOrd="0" presId="urn:microsoft.com/office/officeart/2005/8/layout/vList2"/>
    <dgm:cxn modelId="{88554354-E8FB-4BC4-AB4E-4BC12174F94D}" type="presParOf" srcId="{B3E86F56-2A00-4955-9AD8-2E04023876D5}" destId="{64B6CAE6-3A15-4FB1-874A-5DF9E9BA4903}" srcOrd="7" destOrd="0" presId="urn:microsoft.com/office/officeart/2005/8/layout/vList2"/>
    <dgm:cxn modelId="{A3929C0F-9E81-451E-B48E-D17413974F1E}" type="presParOf" srcId="{B3E86F56-2A00-4955-9AD8-2E04023876D5}" destId="{2FF3E726-A15D-4985-897F-41209784DCEB}" srcOrd="8" destOrd="0" presId="urn:microsoft.com/office/officeart/2005/8/layout/vList2"/>
    <dgm:cxn modelId="{7199CD08-6A25-49C0-94BC-80703D753B30}" type="presParOf" srcId="{B3E86F56-2A00-4955-9AD8-2E04023876D5}" destId="{5BC09EE8-B982-45DF-AD29-439C5E24A508}" srcOrd="9" destOrd="0" presId="urn:microsoft.com/office/officeart/2005/8/layout/vList2"/>
    <dgm:cxn modelId="{95F67CCE-62C2-4440-B752-B40C36CBB1DF}" type="presParOf" srcId="{B3E86F56-2A00-4955-9AD8-2E04023876D5}" destId="{4CF569B4-6E68-4808-8999-641CD1E65C66}"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05F772-4FCA-4D5B-A09B-1D097D3F6217}" type="doc">
      <dgm:prSet loTypeId="urn:microsoft.com/office/officeart/2005/8/layout/hProcess11" loCatId="process" qsTypeId="urn:microsoft.com/office/officeart/2005/8/quickstyle/simple1" qsCatId="simple" csTypeId="urn:microsoft.com/office/officeart/2005/8/colors/accent0_1" csCatId="mainScheme"/>
      <dgm:spPr/>
      <dgm:t>
        <a:bodyPr/>
        <a:lstStyle/>
        <a:p>
          <a:endParaRPr lang="en-IN"/>
        </a:p>
      </dgm:t>
    </dgm:pt>
    <dgm:pt modelId="{A601CA59-4EEE-4B72-9252-0E2F64F942EF}">
      <dgm:prSet custT="1"/>
      <dgm:spPr/>
      <dgm:t>
        <a:bodyPr/>
        <a:lstStyle/>
        <a:p>
          <a:r>
            <a:rPr lang="en-US" sz="2400" dirty="0">
              <a:latin typeface="Book Antiqua" panose="02040602050305030304" pitchFamily="18" charset="0"/>
            </a:rPr>
            <a:t>Finance (No. 2) Act, 2024 (“FA 2024”)</a:t>
          </a:r>
          <a:endParaRPr lang="en-IN" sz="2400" dirty="0">
            <a:latin typeface="Book Antiqua" panose="02040602050305030304" pitchFamily="18" charset="0"/>
          </a:endParaRPr>
        </a:p>
      </dgm:t>
    </dgm:pt>
    <dgm:pt modelId="{7E0342A4-23BD-4852-A9E0-E4A45125C910}" type="parTrans" cxnId="{06146394-6C40-4031-A44E-0701635DA6FA}">
      <dgm:prSet/>
      <dgm:spPr/>
      <dgm:t>
        <a:bodyPr/>
        <a:lstStyle/>
        <a:p>
          <a:endParaRPr lang="en-IN"/>
        </a:p>
      </dgm:t>
    </dgm:pt>
    <dgm:pt modelId="{69B026B6-0238-4E3A-A9CC-C5B0EED7ABDF}" type="sibTrans" cxnId="{06146394-6C40-4031-A44E-0701635DA6FA}">
      <dgm:prSet/>
      <dgm:spPr/>
      <dgm:t>
        <a:bodyPr/>
        <a:lstStyle/>
        <a:p>
          <a:endParaRPr lang="en-IN"/>
        </a:p>
      </dgm:t>
    </dgm:pt>
    <dgm:pt modelId="{522376C1-90CE-47A1-965D-2C1DB341B61A}">
      <dgm:prSet custT="1"/>
      <dgm:spPr/>
      <dgm:t>
        <a:bodyPr/>
        <a:lstStyle/>
        <a:p>
          <a:r>
            <a:rPr lang="en-US" sz="2400" dirty="0">
              <a:latin typeface="Book Antiqua" panose="02040602050305030304" pitchFamily="18" charset="0"/>
            </a:rPr>
            <a:t>Finance Act, 2025</a:t>
          </a:r>
          <a:endParaRPr lang="en-IN" sz="2400" dirty="0">
            <a:latin typeface="Book Antiqua" panose="02040602050305030304" pitchFamily="18" charset="0"/>
          </a:endParaRPr>
        </a:p>
      </dgm:t>
    </dgm:pt>
    <dgm:pt modelId="{AD08E2A6-C677-423A-A6FA-AFF8D0B793F1}" type="parTrans" cxnId="{9EAB8376-0BCA-46C5-8D8D-B79EC64CCAAA}">
      <dgm:prSet/>
      <dgm:spPr/>
      <dgm:t>
        <a:bodyPr/>
        <a:lstStyle/>
        <a:p>
          <a:endParaRPr lang="en-IN"/>
        </a:p>
      </dgm:t>
    </dgm:pt>
    <dgm:pt modelId="{ED18D5FB-8D7E-410C-9AAE-EFE4A4702829}" type="sibTrans" cxnId="{9EAB8376-0BCA-46C5-8D8D-B79EC64CCAAA}">
      <dgm:prSet/>
      <dgm:spPr/>
      <dgm:t>
        <a:bodyPr/>
        <a:lstStyle/>
        <a:p>
          <a:endParaRPr lang="en-IN"/>
        </a:p>
      </dgm:t>
    </dgm:pt>
    <dgm:pt modelId="{F9FE1F44-F722-488A-813C-91FC6E943607}">
      <dgm:prSet custT="1"/>
      <dgm:spPr/>
      <dgm:t>
        <a:bodyPr/>
        <a:lstStyle/>
        <a:p>
          <a:r>
            <a:rPr lang="en-US" sz="2400" dirty="0">
              <a:latin typeface="Book Antiqua" panose="02040602050305030304" pitchFamily="18" charset="0"/>
            </a:rPr>
            <a:t>Other Circulars, Notifications, Press Releases &amp; Rules</a:t>
          </a:r>
          <a:endParaRPr lang="en-IN" sz="2400" dirty="0">
            <a:latin typeface="Book Antiqua" panose="02040602050305030304" pitchFamily="18" charset="0"/>
          </a:endParaRPr>
        </a:p>
      </dgm:t>
    </dgm:pt>
    <dgm:pt modelId="{07CF2F21-D1B6-4BCB-B4DD-25CFA8F08E64}" type="parTrans" cxnId="{A870006A-739A-4C6B-9FCC-4DCECC84269B}">
      <dgm:prSet/>
      <dgm:spPr/>
      <dgm:t>
        <a:bodyPr/>
        <a:lstStyle/>
        <a:p>
          <a:endParaRPr lang="en-IN"/>
        </a:p>
      </dgm:t>
    </dgm:pt>
    <dgm:pt modelId="{6EAA9234-7B5F-4E7E-A991-C3BDEE87907A}" type="sibTrans" cxnId="{A870006A-739A-4C6B-9FCC-4DCECC84269B}">
      <dgm:prSet/>
      <dgm:spPr/>
      <dgm:t>
        <a:bodyPr/>
        <a:lstStyle/>
        <a:p>
          <a:endParaRPr lang="en-IN"/>
        </a:p>
      </dgm:t>
    </dgm:pt>
    <dgm:pt modelId="{B10D5C63-51C0-49D6-8F82-D6768E81DFB0}">
      <dgm:prSet custT="1"/>
      <dgm:spPr/>
      <dgm:t>
        <a:bodyPr/>
        <a:lstStyle/>
        <a:p>
          <a:r>
            <a:rPr lang="en-US" sz="2400" dirty="0">
              <a:latin typeface="Book Antiqua" panose="02040602050305030304" pitchFamily="18" charset="0"/>
            </a:rPr>
            <a:t>Guidance Notes issued by ICAI</a:t>
          </a:r>
          <a:endParaRPr lang="en-IN" sz="2400" dirty="0">
            <a:latin typeface="Book Antiqua" panose="02040602050305030304" pitchFamily="18" charset="0"/>
          </a:endParaRPr>
        </a:p>
      </dgm:t>
    </dgm:pt>
    <dgm:pt modelId="{3B5C7EEB-EA51-4D9D-88BF-75F869843C13}" type="parTrans" cxnId="{DD9CB103-8D51-47B6-ACF0-E1BBABBBFB15}">
      <dgm:prSet/>
      <dgm:spPr/>
      <dgm:t>
        <a:bodyPr/>
        <a:lstStyle/>
        <a:p>
          <a:endParaRPr lang="en-IN"/>
        </a:p>
      </dgm:t>
    </dgm:pt>
    <dgm:pt modelId="{0F064EE9-7468-4EAD-99C5-23A1EF4EC714}" type="sibTrans" cxnId="{DD9CB103-8D51-47B6-ACF0-E1BBABBBFB15}">
      <dgm:prSet/>
      <dgm:spPr/>
      <dgm:t>
        <a:bodyPr/>
        <a:lstStyle/>
        <a:p>
          <a:endParaRPr lang="en-IN"/>
        </a:p>
      </dgm:t>
    </dgm:pt>
    <dgm:pt modelId="{90384607-5C50-4C9E-A937-7357DF82E8D0}" type="pres">
      <dgm:prSet presAssocID="{7C05F772-4FCA-4D5B-A09B-1D097D3F6217}" presName="Name0" presStyleCnt="0">
        <dgm:presLayoutVars>
          <dgm:dir/>
          <dgm:resizeHandles val="exact"/>
        </dgm:presLayoutVars>
      </dgm:prSet>
      <dgm:spPr/>
    </dgm:pt>
    <dgm:pt modelId="{3B342A79-3A80-4D76-987B-4398C6FAC321}" type="pres">
      <dgm:prSet presAssocID="{7C05F772-4FCA-4D5B-A09B-1D097D3F6217}" presName="arrow" presStyleLbl="bgShp" presStyleIdx="0" presStyleCnt="1"/>
      <dgm:spPr/>
    </dgm:pt>
    <dgm:pt modelId="{BD7B20A3-289F-4170-8EE1-06357556C3F0}" type="pres">
      <dgm:prSet presAssocID="{7C05F772-4FCA-4D5B-A09B-1D097D3F6217}" presName="points" presStyleCnt="0"/>
      <dgm:spPr/>
    </dgm:pt>
    <dgm:pt modelId="{DAB549B9-4C00-49D3-BE9D-098B569A5217}" type="pres">
      <dgm:prSet presAssocID="{A601CA59-4EEE-4B72-9252-0E2F64F942EF}" presName="compositeA" presStyleCnt="0"/>
      <dgm:spPr/>
    </dgm:pt>
    <dgm:pt modelId="{66B512D7-224D-48EF-A45A-7CD952AE17F6}" type="pres">
      <dgm:prSet presAssocID="{A601CA59-4EEE-4B72-9252-0E2F64F942EF}" presName="textA" presStyleLbl="revTx" presStyleIdx="0" presStyleCnt="4">
        <dgm:presLayoutVars>
          <dgm:bulletEnabled val="1"/>
        </dgm:presLayoutVars>
      </dgm:prSet>
      <dgm:spPr/>
    </dgm:pt>
    <dgm:pt modelId="{7BAAC58A-1DD2-4367-A806-B07D441F4F98}" type="pres">
      <dgm:prSet presAssocID="{A601CA59-4EEE-4B72-9252-0E2F64F942EF}" presName="circleA" presStyleLbl="node1" presStyleIdx="0" presStyleCnt="4"/>
      <dgm:spPr/>
    </dgm:pt>
    <dgm:pt modelId="{3A2635EC-E9D8-4118-93F9-F5AE16E06DBA}" type="pres">
      <dgm:prSet presAssocID="{A601CA59-4EEE-4B72-9252-0E2F64F942EF}" presName="spaceA" presStyleCnt="0"/>
      <dgm:spPr/>
    </dgm:pt>
    <dgm:pt modelId="{A8F60815-92CE-4F95-A6E6-778103081024}" type="pres">
      <dgm:prSet presAssocID="{69B026B6-0238-4E3A-A9CC-C5B0EED7ABDF}" presName="space" presStyleCnt="0"/>
      <dgm:spPr/>
    </dgm:pt>
    <dgm:pt modelId="{856D47B9-B971-48CA-87A8-57B2B4E3D698}" type="pres">
      <dgm:prSet presAssocID="{522376C1-90CE-47A1-965D-2C1DB341B61A}" presName="compositeB" presStyleCnt="0"/>
      <dgm:spPr/>
    </dgm:pt>
    <dgm:pt modelId="{FF845E35-9F63-4FA0-B37D-82CDFE6C437A}" type="pres">
      <dgm:prSet presAssocID="{522376C1-90CE-47A1-965D-2C1DB341B61A}" presName="textB" presStyleLbl="revTx" presStyleIdx="1" presStyleCnt="4">
        <dgm:presLayoutVars>
          <dgm:bulletEnabled val="1"/>
        </dgm:presLayoutVars>
      </dgm:prSet>
      <dgm:spPr/>
    </dgm:pt>
    <dgm:pt modelId="{383F8B9E-892F-428C-A619-4F611E17F099}" type="pres">
      <dgm:prSet presAssocID="{522376C1-90CE-47A1-965D-2C1DB341B61A}" presName="circleB" presStyleLbl="node1" presStyleIdx="1" presStyleCnt="4"/>
      <dgm:spPr/>
    </dgm:pt>
    <dgm:pt modelId="{405C93DD-67AB-4AF6-B8C6-3387DA99EBD6}" type="pres">
      <dgm:prSet presAssocID="{522376C1-90CE-47A1-965D-2C1DB341B61A}" presName="spaceB" presStyleCnt="0"/>
      <dgm:spPr/>
    </dgm:pt>
    <dgm:pt modelId="{86ACC841-34B1-4AC1-9A97-FA4E0C8372E5}" type="pres">
      <dgm:prSet presAssocID="{ED18D5FB-8D7E-410C-9AAE-EFE4A4702829}" presName="space" presStyleCnt="0"/>
      <dgm:spPr/>
    </dgm:pt>
    <dgm:pt modelId="{6BA568C2-8FC2-477E-9245-D08FA581A1CD}" type="pres">
      <dgm:prSet presAssocID="{F9FE1F44-F722-488A-813C-91FC6E943607}" presName="compositeA" presStyleCnt="0"/>
      <dgm:spPr/>
    </dgm:pt>
    <dgm:pt modelId="{78269AD4-2369-4030-99A5-545D08FA4FBE}" type="pres">
      <dgm:prSet presAssocID="{F9FE1F44-F722-488A-813C-91FC6E943607}" presName="textA" presStyleLbl="revTx" presStyleIdx="2" presStyleCnt="4">
        <dgm:presLayoutVars>
          <dgm:bulletEnabled val="1"/>
        </dgm:presLayoutVars>
      </dgm:prSet>
      <dgm:spPr/>
    </dgm:pt>
    <dgm:pt modelId="{19BC3EA3-1653-495D-AAA1-B68CBDAE0348}" type="pres">
      <dgm:prSet presAssocID="{F9FE1F44-F722-488A-813C-91FC6E943607}" presName="circleA" presStyleLbl="node1" presStyleIdx="2" presStyleCnt="4"/>
      <dgm:spPr/>
    </dgm:pt>
    <dgm:pt modelId="{EBC23B3F-FC74-4257-9141-EE9A056DA1F9}" type="pres">
      <dgm:prSet presAssocID="{F9FE1F44-F722-488A-813C-91FC6E943607}" presName="spaceA" presStyleCnt="0"/>
      <dgm:spPr/>
    </dgm:pt>
    <dgm:pt modelId="{8F4E73AF-E24C-4636-9BED-486296E0E8AD}" type="pres">
      <dgm:prSet presAssocID="{6EAA9234-7B5F-4E7E-A991-C3BDEE87907A}" presName="space" presStyleCnt="0"/>
      <dgm:spPr/>
    </dgm:pt>
    <dgm:pt modelId="{534C1174-E93D-4F66-8C8E-8BDA9F164E40}" type="pres">
      <dgm:prSet presAssocID="{B10D5C63-51C0-49D6-8F82-D6768E81DFB0}" presName="compositeB" presStyleCnt="0"/>
      <dgm:spPr/>
    </dgm:pt>
    <dgm:pt modelId="{4CFCF4C9-9119-406D-8793-6FE93049BBDC}" type="pres">
      <dgm:prSet presAssocID="{B10D5C63-51C0-49D6-8F82-D6768E81DFB0}" presName="textB" presStyleLbl="revTx" presStyleIdx="3" presStyleCnt="4">
        <dgm:presLayoutVars>
          <dgm:bulletEnabled val="1"/>
        </dgm:presLayoutVars>
      </dgm:prSet>
      <dgm:spPr/>
    </dgm:pt>
    <dgm:pt modelId="{C5FEEFF7-0FA9-43EE-B728-8DDF90BCA525}" type="pres">
      <dgm:prSet presAssocID="{B10D5C63-51C0-49D6-8F82-D6768E81DFB0}" presName="circleB" presStyleLbl="node1" presStyleIdx="3" presStyleCnt="4"/>
      <dgm:spPr/>
    </dgm:pt>
    <dgm:pt modelId="{8CFE3AEB-9FAD-47D7-8D5C-4551C7295A0E}" type="pres">
      <dgm:prSet presAssocID="{B10D5C63-51C0-49D6-8F82-D6768E81DFB0}" presName="spaceB" presStyleCnt="0"/>
      <dgm:spPr/>
    </dgm:pt>
  </dgm:ptLst>
  <dgm:cxnLst>
    <dgm:cxn modelId="{DD9CB103-8D51-47B6-ACF0-E1BBABBBFB15}" srcId="{7C05F772-4FCA-4D5B-A09B-1D097D3F6217}" destId="{B10D5C63-51C0-49D6-8F82-D6768E81DFB0}" srcOrd="3" destOrd="0" parTransId="{3B5C7EEB-EA51-4D9D-88BF-75F869843C13}" sibTransId="{0F064EE9-7468-4EAD-99C5-23A1EF4EC714}"/>
    <dgm:cxn modelId="{F3F5BA0A-6B16-44A8-A9BA-E01CD16C6359}" type="presOf" srcId="{B10D5C63-51C0-49D6-8F82-D6768E81DFB0}" destId="{4CFCF4C9-9119-406D-8793-6FE93049BBDC}" srcOrd="0" destOrd="0" presId="urn:microsoft.com/office/officeart/2005/8/layout/hProcess11"/>
    <dgm:cxn modelId="{43D07C5D-664A-4B44-84F5-260918D78543}" type="presOf" srcId="{F9FE1F44-F722-488A-813C-91FC6E943607}" destId="{78269AD4-2369-4030-99A5-545D08FA4FBE}" srcOrd="0" destOrd="0" presId="urn:microsoft.com/office/officeart/2005/8/layout/hProcess11"/>
    <dgm:cxn modelId="{A870006A-739A-4C6B-9FCC-4DCECC84269B}" srcId="{7C05F772-4FCA-4D5B-A09B-1D097D3F6217}" destId="{F9FE1F44-F722-488A-813C-91FC6E943607}" srcOrd="2" destOrd="0" parTransId="{07CF2F21-D1B6-4BCB-B4DD-25CFA8F08E64}" sibTransId="{6EAA9234-7B5F-4E7E-A991-C3BDEE87907A}"/>
    <dgm:cxn modelId="{9EAB8376-0BCA-46C5-8D8D-B79EC64CCAAA}" srcId="{7C05F772-4FCA-4D5B-A09B-1D097D3F6217}" destId="{522376C1-90CE-47A1-965D-2C1DB341B61A}" srcOrd="1" destOrd="0" parTransId="{AD08E2A6-C677-423A-A6FA-AFF8D0B793F1}" sibTransId="{ED18D5FB-8D7E-410C-9AAE-EFE4A4702829}"/>
    <dgm:cxn modelId="{1BBFB485-E584-4494-B161-3B8C069E3B9B}" type="presOf" srcId="{522376C1-90CE-47A1-965D-2C1DB341B61A}" destId="{FF845E35-9F63-4FA0-B37D-82CDFE6C437A}" srcOrd="0" destOrd="0" presId="urn:microsoft.com/office/officeart/2005/8/layout/hProcess11"/>
    <dgm:cxn modelId="{06146394-6C40-4031-A44E-0701635DA6FA}" srcId="{7C05F772-4FCA-4D5B-A09B-1D097D3F6217}" destId="{A601CA59-4EEE-4B72-9252-0E2F64F942EF}" srcOrd="0" destOrd="0" parTransId="{7E0342A4-23BD-4852-A9E0-E4A45125C910}" sibTransId="{69B026B6-0238-4E3A-A9CC-C5B0EED7ABDF}"/>
    <dgm:cxn modelId="{12BF13A2-271E-41E8-935E-49B5A482C573}" type="presOf" srcId="{7C05F772-4FCA-4D5B-A09B-1D097D3F6217}" destId="{90384607-5C50-4C9E-A937-7357DF82E8D0}" srcOrd="0" destOrd="0" presId="urn:microsoft.com/office/officeart/2005/8/layout/hProcess11"/>
    <dgm:cxn modelId="{4BB031F8-F2D7-48EB-9215-7F9088477A63}" type="presOf" srcId="{A601CA59-4EEE-4B72-9252-0E2F64F942EF}" destId="{66B512D7-224D-48EF-A45A-7CD952AE17F6}" srcOrd="0" destOrd="0" presId="urn:microsoft.com/office/officeart/2005/8/layout/hProcess11"/>
    <dgm:cxn modelId="{556B173B-CC74-4AEF-975C-F6AB47915326}" type="presParOf" srcId="{90384607-5C50-4C9E-A937-7357DF82E8D0}" destId="{3B342A79-3A80-4D76-987B-4398C6FAC321}" srcOrd="0" destOrd="0" presId="urn:microsoft.com/office/officeart/2005/8/layout/hProcess11"/>
    <dgm:cxn modelId="{A1929355-EE6A-4FF6-A02E-5B80195A75CD}" type="presParOf" srcId="{90384607-5C50-4C9E-A937-7357DF82E8D0}" destId="{BD7B20A3-289F-4170-8EE1-06357556C3F0}" srcOrd="1" destOrd="0" presId="urn:microsoft.com/office/officeart/2005/8/layout/hProcess11"/>
    <dgm:cxn modelId="{3C93C99D-7C63-4376-AA5E-C08BD713F641}" type="presParOf" srcId="{BD7B20A3-289F-4170-8EE1-06357556C3F0}" destId="{DAB549B9-4C00-49D3-BE9D-098B569A5217}" srcOrd="0" destOrd="0" presId="urn:microsoft.com/office/officeart/2005/8/layout/hProcess11"/>
    <dgm:cxn modelId="{43580156-4CF4-405D-852F-4ED9BD325432}" type="presParOf" srcId="{DAB549B9-4C00-49D3-BE9D-098B569A5217}" destId="{66B512D7-224D-48EF-A45A-7CD952AE17F6}" srcOrd="0" destOrd="0" presId="urn:microsoft.com/office/officeart/2005/8/layout/hProcess11"/>
    <dgm:cxn modelId="{2D67AB7C-9084-43B3-8A7E-2D560DADC947}" type="presParOf" srcId="{DAB549B9-4C00-49D3-BE9D-098B569A5217}" destId="{7BAAC58A-1DD2-4367-A806-B07D441F4F98}" srcOrd="1" destOrd="0" presId="urn:microsoft.com/office/officeart/2005/8/layout/hProcess11"/>
    <dgm:cxn modelId="{20C66C8F-D5C9-4EB6-B9E8-B76C494591E6}" type="presParOf" srcId="{DAB549B9-4C00-49D3-BE9D-098B569A5217}" destId="{3A2635EC-E9D8-4118-93F9-F5AE16E06DBA}" srcOrd="2" destOrd="0" presId="urn:microsoft.com/office/officeart/2005/8/layout/hProcess11"/>
    <dgm:cxn modelId="{D03461A0-434D-474C-85A5-6553BA75B23E}" type="presParOf" srcId="{BD7B20A3-289F-4170-8EE1-06357556C3F0}" destId="{A8F60815-92CE-4F95-A6E6-778103081024}" srcOrd="1" destOrd="0" presId="urn:microsoft.com/office/officeart/2005/8/layout/hProcess11"/>
    <dgm:cxn modelId="{B724B56F-669D-452E-B803-44706EE20ECB}" type="presParOf" srcId="{BD7B20A3-289F-4170-8EE1-06357556C3F0}" destId="{856D47B9-B971-48CA-87A8-57B2B4E3D698}" srcOrd="2" destOrd="0" presId="urn:microsoft.com/office/officeart/2005/8/layout/hProcess11"/>
    <dgm:cxn modelId="{9492ECFF-2717-43C7-B932-3A2EFEC194D3}" type="presParOf" srcId="{856D47B9-B971-48CA-87A8-57B2B4E3D698}" destId="{FF845E35-9F63-4FA0-B37D-82CDFE6C437A}" srcOrd="0" destOrd="0" presId="urn:microsoft.com/office/officeart/2005/8/layout/hProcess11"/>
    <dgm:cxn modelId="{03A6C46D-BB88-4DE0-9A15-184C4458708E}" type="presParOf" srcId="{856D47B9-B971-48CA-87A8-57B2B4E3D698}" destId="{383F8B9E-892F-428C-A619-4F611E17F099}" srcOrd="1" destOrd="0" presId="urn:microsoft.com/office/officeart/2005/8/layout/hProcess11"/>
    <dgm:cxn modelId="{B76AED5A-2BAA-4DF0-AE97-BC768DC8C43F}" type="presParOf" srcId="{856D47B9-B971-48CA-87A8-57B2B4E3D698}" destId="{405C93DD-67AB-4AF6-B8C6-3387DA99EBD6}" srcOrd="2" destOrd="0" presId="urn:microsoft.com/office/officeart/2005/8/layout/hProcess11"/>
    <dgm:cxn modelId="{4D8D69A7-0036-473C-8E51-8FF49877B208}" type="presParOf" srcId="{BD7B20A3-289F-4170-8EE1-06357556C3F0}" destId="{86ACC841-34B1-4AC1-9A97-FA4E0C8372E5}" srcOrd="3" destOrd="0" presId="urn:microsoft.com/office/officeart/2005/8/layout/hProcess11"/>
    <dgm:cxn modelId="{39865524-E61D-4CD9-9E83-7B1BC3231D99}" type="presParOf" srcId="{BD7B20A3-289F-4170-8EE1-06357556C3F0}" destId="{6BA568C2-8FC2-477E-9245-D08FA581A1CD}" srcOrd="4" destOrd="0" presId="urn:microsoft.com/office/officeart/2005/8/layout/hProcess11"/>
    <dgm:cxn modelId="{2FD0099F-8233-46A5-A6C7-42CCDE036EF7}" type="presParOf" srcId="{6BA568C2-8FC2-477E-9245-D08FA581A1CD}" destId="{78269AD4-2369-4030-99A5-545D08FA4FBE}" srcOrd="0" destOrd="0" presId="urn:microsoft.com/office/officeart/2005/8/layout/hProcess11"/>
    <dgm:cxn modelId="{5586190C-C33D-4994-8FA0-7A85A883E967}" type="presParOf" srcId="{6BA568C2-8FC2-477E-9245-D08FA581A1CD}" destId="{19BC3EA3-1653-495D-AAA1-B68CBDAE0348}" srcOrd="1" destOrd="0" presId="urn:microsoft.com/office/officeart/2005/8/layout/hProcess11"/>
    <dgm:cxn modelId="{C8239EE7-0E0E-49C9-918C-6C5F873C7365}" type="presParOf" srcId="{6BA568C2-8FC2-477E-9245-D08FA581A1CD}" destId="{EBC23B3F-FC74-4257-9141-EE9A056DA1F9}" srcOrd="2" destOrd="0" presId="urn:microsoft.com/office/officeart/2005/8/layout/hProcess11"/>
    <dgm:cxn modelId="{AB83CD48-73B5-4F95-BDA7-FA9CD1F7818A}" type="presParOf" srcId="{BD7B20A3-289F-4170-8EE1-06357556C3F0}" destId="{8F4E73AF-E24C-4636-9BED-486296E0E8AD}" srcOrd="5" destOrd="0" presId="urn:microsoft.com/office/officeart/2005/8/layout/hProcess11"/>
    <dgm:cxn modelId="{0C833C34-0686-4534-8F8B-4B3B69EA2256}" type="presParOf" srcId="{BD7B20A3-289F-4170-8EE1-06357556C3F0}" destId="{534C1174-E93D-4F66-8C8E-8BDA9F164E40}" srcOrd="6" destOrd="0" presId="urn:microsoft.com/office/officeart/2005/8/layout/hProcess11"/>
    <dgm:cxn modelId="{C7176E5D-5F5F-444B-8FE5-8D9E9472DDCC}" type="presParOf" srcId="{534C1174-E93D-4F66-8C8E-8BDA9F164E40}" destId="{4CFCF4C9-9119-406D-8793-6FE93049BBDC}" srcOrd="0" destOrd="0" presId="urn:microsoft.com/office/officeart/2005/8/layout/hProcess11"/>
    <dgm:cxn modelId="{752FDC57-799D-4133-98AE-EC0C7D693F8E}" type="presParOf" srcId="{534C1174-E93D-4F66-8C8E-8BDA9F164E40}" destId="{C5FEEFF7-0FA9-43EE-B728-8DDF90BCA525}" srcOrd="1" destOrd="0" presId="urn:microsoft.com/office/officeart/2005/8/layout/hProcess11"/>
    <dgm:cxn modelId="{5ACA6B71-D9E0-4003-A391-26E14BC6D343}" type="presParOf" srcId="{534C1174-E93D-4F66-8C8E-8BDA9F164E40}" destId="{8CFE3AEB-9FAD-47D7-8D5C-4551C7295A0E}"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E873E-CD69-4302-B7FF-03259B59C78B}">
      <dsp:nvSpPr>
        <dsp:cNvPr id="0" name=""/>
        <dsp:cNvSpPr/>
      </dsp:nvSpPr>
      <dsp:spPr>
        <a:xfrm>
          <a:off x="0" y="68879"/>
          <a:ext cx="10515600" cy="1105650"/>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latin typeface="Book Antiqua" panose="02040602050305030304" pitchFamily="18" charset="0"/>
            </a:rPr>
            <a:t>Important amendments applicable for A.Y. 2025-26 – for preparing computation of income</a:t>
          </a:r>
          <a:endParaRPr lang="en-IN" sz="2700" kern="1200" dirty="0">
            <a:latin typeface="Book Antiqua" panose="02040602050305030304" pitchFamily="18" charset="0"/>
          </a:endParaRPr>
        </a:p>
      </dsp:txBody>
      <dsp:txXfrm>
        <a:off x="53973" y="122852"/>
        <a:ext cx="10407654" cy="997704"/>
      </dsp:txXfrm>
    </dsp:sp>
    <dsp:sp modelId="{42F4FE9D-8720-455B-B34C-2B54D336253A}">
      <dsp:nvSpPr>
        <dsp:cNvPr id="0" name=""/>
        <dsp:cNvSpPr/>
      </dsp:nvSpPr>
      <dsp:spPr>
        <a:xfrm>
          <a:off x="0" y="1252289"/>
          <a:ext cx="10515600" cy="1105650"/>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just" defTabSz="1200150">
            <a:lnSpc>
              <a:spcPct val="90000"/>
            </a:lnSpc>
            <a:spcBef>
              <a:spcPct val="0"/>
            </a:spcBef>
            <a:spcAft>
              <a:spcPct val="35000"/>
            </a:spcAft>
            <a:buNone/>
          </a:pPr>
          <a:r>
            <a:rPr lang="en-US" sz="2700" kern="1200" dirty="0">
              <a:latin typeface="Book Antiqua" panose="02040602050305030304" pitchFamily="18" charset="0"/>
            </a:rPr>
            <a:t>Changes in Tax Audit Report (audit reports to be issued on and from 01/04/2025)</a:t>
          </a:r>
          <a:endParaRPr lang="en-IN" sz="2700" kern="1200" dirty="0">
            <a:latin typeface="Book Antiqua" panose="02040602050305030304" pitchFamily="18" charset="0"/>
          </a:endParaRPr>
        </a:p>
      </dsp:txBody>
      <dsp:txXfrm>
        <a:off x="53973" y="1306262"/>
        <a:ext cx="10407654" cy="997704"/>
      </dsp:txXfrm>
    </dsp:sp>
    <dsp:sp modelId="{A9F435DF-D47B-4A57-8111-0F56BCC2C785}">
      <dsp:nvSpPr>
        <dsp:cNvPr id="0" name=""/>
        <dsp:cNvSpPr/>
      </dsp:nvSpPr>
      <dsp:spPr>
        <a:xfrm>
          <a:off x="0" y="2435700"/>
          <a:ext cx="10515600" cy="1105650"/>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just" defTabSz="1200150">
            <a:lnSpc>
              <a:spcPct val="90000"/>
            </a:lnSpc>
            <a:spcBef>
              <a:spcPct val="0"/>
            </a:spcBef>
            <a:spcAft>
              <a:spcPct val="35000"/>
            </a:spcAft>
            <a:buNone/>
          </a:pPr>
          <a:r>
            <a:rPr lang="en-US" sz="2700" kern="1200" dirty="0">
              <a:latin typeface="Book Antiqua" panose="02040602050305030304" pitchFamily="18" charset="0"/>
            </a:rPr>
            <a:t>Changes in Income Tax Returns for A.Y. 2025-26</a:t>
          </a:r>
          <a:endParaRPr lang="en-IN" sz="2700" kern="1200" dirty="0">
            <a:latin typeface="Book Antiqua" panose="02040602050305030304" pitchFamily="18" charset="0"/>
          </a:endParaRPr>
        </a:p>
      </dsp:txBody>
      <dsp:txXfrm>
        <a:off x="53973" y="2489673"/>
        <a:ext cx="10407654" cy="997704"/>
      </dsp:txXfrm>
    </dsp:sp>
    <dsp:sp modelId="{74A688BD-B79A-46A0-9295-05CE862414A7}">
      <dsp:nvSpPr>
        <dsp:cNvPr id="0" name=""/>
        <dsp:cNvSpPr/>
      </dsp:nvSpPr>
      <dsp:spPr>
        <a:xfrm>
          <a:off x="0" y="3619110"/>
          <a:ext cx="10515600" cy="1105650"/>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latin typeface="Book Antiqua" panose="02040602050305030304" pitchFamily="18" charset="0"/>
            </a:rPr>
            <a:t>Financial Statement of Non Corporate Entities</a:t>
          </a:r>
          <a:endParaRPr lang="en-IN" sz="2700" kern="1200" dirty="0">
            <a:latin typeface="Book Antiqua" panose="02040602050305030304" pitchFamily="18" charset="0"/>
          </a:endParaRPr>
        </a:p>
      </dsp:txBody>
      <dsp:txXfrm>
        <a:off x="53973" y="3673083"/>
        <a:ext cx="10407654" cy="9977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D9B6F1-50C5-48C0-9CC7-E756A3D254C9}">
      <dsp:nvSpPr>
        <dsp:cNvPr id="0" name=""/>
        <dsp:cNvSpPr/>
      </dsp:nvSpPr>
      <dsp:spPr>
        <a:xfrm>
          <a:off x="0" y="0"/>
          <a:ext cx="10515600" cy="789204"/>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Book Antiqua" panose="02040602050305030304" pitchFamily="18" charset="0"/>
            </a:rPr>
            <a:t>Amendments relating to Trusts </a:t>
          </a:r>
          <a:endParaRPr lang="en-IN" sz="2500" kern="1200" dirty="0">
            <a:latin typeface="Book Antiqua" panose="02040602050305030304" pitchFamily="18" charset="0"/>
          </a:endParaRPr>
        </a:p>
      </dsp:txBody>
      <dsp:txXfrm>
        <a:off x="38526" y="38526"/>
        <a:ext cx="10438548" cy="712152"/>
      </dsp:txXfrm>
    </dsp:sp>
    <dsp:sp modelId="{F26DC6AF-1D99-48A6-BD33-038AE2153EA0}">
      <dsp:nvSpPr>
        <dsp:cNvPr id="0" name=""/>
        <dsp:cNvSpPr/>
      </dsp:nvSpPr>
      <dsp:spPr>
        <a:xfrm>
          <a:off x="0" y="801493"/>
          <a:ext cx="10515600" cy="789204"/>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Book Antiqua" panose="02040602050305030304" pitchFamily="18" charset="0"/>
            </a:rPr>
            <a:t>Increase in rate of STT – F&amp;O</a:t>
          </a:r>
          <a:endParaRPr lang="en-IN" sz="2500" kern="1200" dirty="0">
            <a:latin typeface="Book Antiqua" panose="02040602050305030304" pitchFamily="18" charset="0"/>
          </a:endParaRPr>
        </a:p>
      </dsp:txBody>
      <dsp:txXfrm>
        <a:off x="38526" y="840019"/>
        <a:ext cx="10438548" cy="712152"/>
      </dsp:txXfrm>
    </dsp:sp>
    <dsp:sp modelId="{5EDCC249-3EE7-4F55-B5EC-84DC29B8262E}">
      <dsp:nvSpPr>
        <dsp:cNvPr id="0" name=""/>
        <dsp:cNvSpPr/>
      </dsp:nvSpPr>
      <dsp:spPr>
        <a:xfrm>
          <a:off x="0" y="1601976"/>
          <a:ext cx="10515600" cy="789204"/>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IN" sz="2500" kern="1200" dirty="0">
              <a:latin typeface="Book Antiqua" panose="02040602050305030304" pitchFamily="18" charset="0"/>
            </a:rPr>
            <a:t>International Financial Services Centre</a:t>
          </a:r>
          <a:r>
            <a:rPr lang="en-US" sz="2500" kern="1200" dirty="0">
              <a:latin typeface="Book Antiqua" panose="02040602050305030304" pitchFamily="18" charset="0"/>
            </a:rPr>
            <a:t> / Investment funds </a:t>
          </a:r>
          <a:endParaRPr lang="en-IN" sz="2500" kern="1200" dirty="0">
            <a:latin typeface="Book Antiqua" panose="02040602050305030304" pitchFamily="18" charset="0"/>
          </a:endParaRPr>
        </a:p>
      </dsp:txBody>
      <dsp:txXfrm>
        <a:off x="38526" y="1640502"/>
        <a:ext cx="10438548" cy="712152"/>
      </dsp:txXfrm>
    </dsp:sp>
    <dsp:sp modelId="{8EB17CC8-8FA6-4F01-A23B-1A8E20A9E2F4}">
      <dsp:nvSpPr>
        <dsp:cNvPr id="0" name=""/>
        <dsp:cNvSpPr/>
      </dsp:nvSpPr>
      <dsp:spPr>
        <a:xfrm>
          <a:off x="0" y="2402459"/>
          <a:ext cx="10515600" cy="789204"/>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err="1">
              <a:latin typeface="Book Antiqua" panose="02040602050305030304" pitchFamily="18" charset="0"/>
            </a:rPr>
            <a:t>Severegine</a:t>
          </a:r>
          <a:r>
            <a:rPr lang="en-US" sz="2500" kern="1200" dirty="0">
              <a:latin typeface="Book Antiqua" panose="02040602050305030304" pitchFamily="18" charset="0"/>
            </a:rPr>
            <a:t> Wealth Fund/ Pension Fund</a:t>
          </a:r>
          <a:endParaRPr lang="en-IN" sz="2500" kern="1200" dirty="0">
            <a:latin typeface="Book Antiqua" panose="02040602050305030304" pitchFamily="18" charset="0"/>
          </a:endParaRPr>
        </a:p>
      </dsp:txBody>
      <dsp:txXfrm>
        <a:off x="38526" y="2440985"/>
        <a:ext cx="10438548" cy="712152"/>
      </dsp:txXfrm>
    </dsp:sp>
    <dsp:sp modelId="{2FF3E726-A15D-4985-897F-41209784DCEB}">
      <dsp:nvSpPr>
        <dsp:cNvPr id="0" name=""/>
        <dsp:cNvSpPr/>
      </dsp:nvSpPr>
      <dsp:spPr>
        <a:xfrm>
          <a:off x="0" y="3202941"/>
          <a:ext cx="10515600" cy="789204"/>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Book Antiqua" panose="02040602050305030304" pitchFamily="18" charset="0"/>
            </a:rPr>
            <a:t>Profits and Gains of business of operation of cruise ships in case of non-residents</a:t>
          </a:r>
          <a:endParaRPr lang="en-IN" sz="2500" kern="1200" dirty="0">
            <a:latin typeface="Book Antiqua" panose="02040602050305030304" pitchFamily="18" charset="0"/>
          </a:endParaRPr>
        </a:p>
      </dsp:txBody>
      <dsp:txXfrm>
        <a:off x="38526" y="3241467"/>
        <a:ext cx="10438548" cy="712152"/>
      </dsp:txXfrm>
    </dsp:sp>
    <dsp:sp modelId="{4CF569B4-6E68-4808-8999-641CD1E65C66}">
      <dsp:nvSpPr>
        <dsp:cNvPr id="0" name=""/>
        <dsp:cNvSpPr/>
      </dsp:nvSpPr>
      <dsp:spPr>
        <a:xfrm>
          <a:off x="0" y="4004435"/>
          <a:ext cx="10515600" cy="789204"/>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Book Antiqua" panose="02040602050305030304" pitchFamily="18" charset="0"/>
            </a:rPr>
            <a:t>Safe </a:t>
          </a:r>
          <a:r>
            <a:rPr lang="en-US" sz="2500" kern="1200" dirty="0" err="1">
              <a:latin typeface="Book Antiqua" panose="02040602050305030304" pitchFamily="18" charset="0"/>
            </a:rPr>
            <a:t>Harbour</a:t>
          </a:r>
          <a:r>
            <a:rPr lang="en-US" sz="2500" kern="1200" dirty="0">
              <a:latin typeface="Book Antiqua" panose="02040602050305030304" pitchFamily="18" charset="0"/>
            </a:rPr>
            <a:t> rules in relation to mining and selling of raw diamonds </a:t>
          </a:r>
          <a:endParaRPr lang="en-IN" sz="2500" kern="1200" dirty="0">
            <a:latin typeface="Book Antiqua" panose="02040602050305030304" pitchFamily="18" charset="0"/>
          </a:endParaRPr>
        </a:p>
      </dsp:txBody>
      <dsp:txXfrm>
        <a:off x="38526" y="4042961"/>
        <a:ext cx="10438548" cy="7121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342A79-3A80-4D76-987B-4398C6FAC321}">
      <dsp:nvSpPr>
        <dsp:cNvPr id="0" name=""/>
        <dsp:cNvSpPr/>
      </dsp:nvSpPr>
      <dsp:spPr>
        <a:xfrm>
          <a:off x="0" y="1438092"/>
          <a:ext cx="10515600" cy="1917456"/>
        </a:xfrm>
        <a:prstGeom prst="notched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B512D7-224D-48EF-A45A-7CD952AE17F6}">
      <dsp:nvSpPr>
        <dsp:cNvPr id="0" name=""/>
        <dsp:cNvSpPr/>
      </dsp:nvSpPr>
      <dsp:spPr>
        <a:xfrm>
          <a:off x="4736" y="0"/>
          <a:ext cx="2278208" cy="1917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US" sz="2400" kern="1200" dirty="0">
              <a:latin typeface="Book Antiqua" panose="02040602050305030304" pitchFamily="18" charset="0"/>
            </a:rPr>
            <a:t>Finance (No. 2) Act, 2024 (“FA 2024”)</a:t>
          </a:r>
          <a:endParaRPr lang="en-IN" sz="2400" kern="1200" dirty="0">
            <a:latin typeface="Book Antiqua" panose="02040602050305030304" pitchFamily="18" charset="0"/>
          </a:endParaRPr>
        </a:p>
      </dsp:txBody>
      <dsp:txXfrm>
        <a:off x="4736" y="0"/>
        <a:ext cx="2278208" cy="1917456"/>
      </dsp:txXfrm>
    </dsp:sp>
    <dsp:sp modelId="{7BAAC58A-1DD2-4367-A806-B07D441F4F98}">
      <dsp:nvSpPr>
        <dsp:cNvPr id="0" name=""/>
        <dsp:cNvSpPr/>
      </dsp:nvSpPr>
      <dsp:spPr>
        <a:xfrm>
          <a:off x="904159" y="2157138"/>
          <a:ext cx="479364" cy="479364"/>
        </a:xfrm>
        <a:prstGeom prst="ellips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845E35-9F63-4FA0-B37D-82CDFE6C437A}">
      <dsp:nvSpPr>
        <dsp:cNvPr id="0" name=""/>
        <dsp:cNvSpPr/>
      </dsp:nvSpPr>
      <dsp:spPr>
        <a:xfrm>
          <a:off x="2396855" y="2876184"/>
          <a:ext cx="2278208" cy="1917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kern="1200" dirty="0">
              <a:latin typeface="Book Antiqua" panose="02040602050305030304" pitchFamily="18" charset="0"/>
            </a:rPr>
            <a:t>Finance Act, 2025</a:t>
          </a:r>
          <a:endParaRPr lang="en-IN" sz="2400" kern="1200" dirty="0">
            <a:latin typeface="Book Antiqua" panose="02040602050305030304" pitchFamily="18" charset="0"/>
          </a:endParaRPr>
        </a:p>
      </dsp:txBody>
      <dsp:txXfrm>
        <a:off x="2396855" y="2876184"/>
        <a:ext cx="2278208" cy="1917456"/>
      </dsp:txXfrm>
    </dsp:sp>
    <dsp:sp modelId="{383F8B9E-892F-428C-A619-4F611E17F099}">
      <dsp:nvSpPr>
        <dsp:cNvPr id="0" name=""/>
        <dsp:cNvSpPr/>
      </dsp:nvSpPr>
      <dsp:spPr>
        <a:xfrm>
          <a:off x="3296278" y="2157138"/>
          <a:ext cx="479364" cy="479364"/>
        </a:xfrm>
        <a:prstGeom prst="ellips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69AD4-2369-4030-99A5-545D08FA4FBE}">
      <dsp:nvSpPr>
        <dsp:cNvPr id="0" name=""/>
        <dsp:cNvSpPr/>
      </dsp:nvSpPr>
      <dsp:spPr>
        <a:xfrm>
          <a:off x="4788975" y="0"/>
          <a:ext cx="2278208" cy="1917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US" sz="2400" kern="1200" dirty="0">
              <a:latin typeface="Book Antiqua" panose="02040602050305030304" pitchFamily="18" charset="0"/>
            </a:rPr>
            <a:t>Other Circulars, Notifications, Press Releases &amp; Rules</a:t>
          </a:r>
          <a:endParaRPr lang="en-IN" sz="2400" kern="1200" dirty="0">
            <a:latin typeface="Book Antiqua" panose="02040602050305030304" pitchFamily="18" charset="0"/>
          </a:endParaRPr>
        </a:p>
      </dsp:txBody>
      <dsp:txXfrm>
        <a:off x="4788975" y="0"/>
        <a:ext cx="2278208" cy="1917456"/>
      </dsp:txXfrm>
    </dsp:sp>
    <dsp:sp modelId="{19BC3EA3-1653-495D-AAA1-B68CBDAE0348}">
      <dsp:nvSpPr>
        <dsp:cNvPr id="0" name=""/>
        <dsp:cNvSpPr/>
      </dsp:nvSpPr>
      <dsp:spPr>
        <a:xfrm>
          <a:off x="5688397" y="2157138"/>
          <a:ext cx="479364" cy="479364"/>
        </a:xfrm>
        <a:prstGeom prst="ellips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FCF4C9-9119-406D-8793-6FE93049BBDC}">
      <dsp:nvSpPr>
        <dsp:cNvPr id="0" name=""/>
        <dsp:cNvSpPr/>
      </dsp:nvSpPr>
      <dsp:spPr>
        <a:xfrm>
          <a:off x="7181094" y="2876184"/>
          <a:ext cx="2278208" cy="1917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kern="1200" dirty="0">
              <a:latin typeface="Book Antiqua" panose="02040602050305030304" pitchFamily="18" charset="0"/>
            </a:rPr>
            <a:t>Guidance Notes issued by ICAI</a:t>
          </a:r>
          <a:endParaRPr lang="en-IN" sz="2400" kern="1200" dirty="0">
            <a:latin typeface="Book Antiqua" panose="02040602050305030304" pitchFamily="18" charset="0"/>
          </a:endParaRPr>
        </a:p>
      </dsp:txBody>
      <dsp:txXfrm>
        <a:off x="7181094" y="2876184"/>
        <a:ext cx="2278208" cy="1917456"/>
      </dsp:txXfrm>
    </dsp:sp>
    <dsp:sp modelId="{C5FEEFF7-0FA9-43EE-B728-8DDF90BCA525}">
      <dsp:nvSpPr>
        <dsp:cNvPr id="0" name=""/>
        <dsp:cNvSpPr/>
      </dsp:nvSpPr>
      <dsp:spPr>
        <a:xfrm>
          <a:off x="8080516" y="2157138"/>
          <a:ext cx="479364" cy="479364"/>
        </a:xfrm>
        <a:prstGeom prst="ellips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4871" cy="502676"/>
          </a:xfrm>
          <a:prstGeom prst="rect">
            <a:avLst/>
          </a:prstGeom>
        </p:spPr>
        <p:txBody>
          <a:bodyPr vert="horz" lIns="96606" tIns="48303" rIns="96606" bIns="48303" rtlCol="0"/>
          <a:lstStyle>
            <a:lvl1pPr algn="l">
              <a:defRPr sz="1300"/>
            </a:lvl1pPr>
          </a:lstStyle>
          <a:p>
            <a:endParaRPr lang="en-IN"/>
          </a:p>
        </p:txBody>
      </p:sp>
      <p:sp>
        <p:nvSpPr>
          <p:cNvPr id="3" name="Date Placeholder 2"/>
          <p:cNvSpPr>
            <a:spLocks noGrp="1"/>
          </p:cNvSpPr>
          <p:nvPr>
            <p:ph type="dt" idx="1"/>
          </p:nvPr>
        </p:nvSpPr>
        <p:spPr>
          <a:xfrm>
            <a:off x="3901698" y="1"/>
            <a:ext cx="2984871" cy="502676"/>
          </a:xfrm>
          <a:prstGeom prst="rect">
            <a:avLst/>
          </a:prstGeom>
        </p:spPr>
        <p:txBody>
          <a:bodyPr vert="horz" lIns="96606" tIns="48303" rIns="96606" bIns="48303" rtlCol="0"/>
          <a:lstStyle>
            <a:lvl1pPr algn="r">
              <a:defRPr sz="1300"/>
            </a:lvl1pPr>
          </a:lstStyle>
          <a:p>
            <a:fld id="{619D9B8B-B75F-4E10-A880-69683A3361F3}" type="datetimeFigureOut">
              <a:rPr lang="en-IN" smtClean="0"/>
              <a:t>07/06/2025</a:t>
            </a:fld>
            <a:endParaRPr lang="en-IN"/>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en-IN"/>
          </a:p>
        </p:txBody>
      </p:sp>
      <p:sp>
        <p:nvSpPr>
          <p:cNvPr id="5" name="Notes Placeholder 4"/>
          <p:cNvSpPr>
            <a:spLocks noGrp="1"/>
          </p:cNvSpPr>
          <p:nvPr>
            <p:ph type="body" sz="quarter" idx="3"/>
          </p:nvPr>
        </p:nvSpPr>
        <p:spPr>
          <a:xfrm>
            <a:off x="688817" y="4821505"/>
            <a:ext cx="5510530" cy="3944869"/>
          </a:xfrm>
          <a:prstGeom prst="rect">
            <a:avLst/>
          </a:prstGeom>
        </p:spPr>
        <p:txBody>
          <a:bodyPr vert="horz" lIns="96606" tIns="48303" rIns="96606" bIns="483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n-IN"/>
          </a:p>
        </p:txBody>
      </p:sp>
      <p:sp>
        <p:nvSpPr>
          <p:cNvPr id="7" name="Slide Number Placehold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E486C01C-5F1A-4C52-84B7-F40EC182EC7A}" type="slidenum">
              <a:rPr lang="en-IN" smtClean="0"/>
              <a:t>‹#›</a:t>
            </a:fld>
            <a:endParaRPr lang="en-IN"/>
          </a:p>
        </p:txBody>
      </p:sp>
    </p:spTree>
    <p:extLst>
      <p:ext uri="{BB962C8B-B14F-4D97-AF65-F5344CB8AC3E}">
        <p14:creationId xmlns:p14="http://schemas.microsoft.com/office/powerpoint/2010/main" val="3704600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be careful in case of </a:t>
            </a:r>
            <a:r>
              <a:rPr lang="en-US" dirty="0" err="1"/>
              <a:t>assessee</a:t>
            </a:r>
            <a:r>
              <a:rPr lang="en-US" dirty="0"/>
              <a:t> having speculation income, partners in firm having only share of profit</a:t>
            </a:r>
            <a:endParaRPr lang="en-IN" dirty="0"/>
          </a:p>
        </p:txBody>
      </p:sp>
      <p:sp>
        <p:nvSpPr>
          <p:cNvPr id="4" name="Slide Number Placeholder 3"/>
          <p:cNvSpPr>
            <a:spLocks noGrp="1"/>
          </p:cNvSpPr>
          <p:nvPr>
            <p:ph type="sldNum" sz="quarter" idx="5"/>
          </p:nvPr>
        </p:nvSpPr>
        <p:spPr/>
        <p:txBody>
          <a:bodyPr/>
          <a:lstStyle/>
          <a:p>
            <a:fld id="{E486C01C-5F1A-4C52-84B7-F40EC182EC7A}" type="slidenum">
              <a:rPr lang="en-IN" smtClean="0"/>
              <a:t>11</a:t>
            </a:fld>
            <a:endParaRPr lang="en-IN"/>
          </a:p>
        </p:txBody>
      </p:sp>
    </p:spTree>
    <p:extLst>
      <p:ext uri="{BB962C8B-B14F-4D97-AF65-F5344CB8AC3E}">
        <p14:creationId xmlns:p14="http://schemas.microsoft.com/office/powerpoint/2010/main" val="639086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486C01C-5F1A-4C52-84B7-F40EC182EC7A}" type="slidenum">
              <a:rPr lang="en-IN" smtClean="0"/>
              <a:t>26</a:t>
            </a:fld>
            <a:endParaRPr lang="en-IN"/>
          </a:p>
        </p:txBody>
      </p:sp>
    </p:spTree>
    <p:extLst>
      <p:ext uri="{BB962C8B-B14F-4D97-AF65-F5344CB8AC3E}">
        <p14:creationId xmlns:p14="http://schemas.microsoft.com/office/powerpoint/2010/main" val="4007825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Rate of TDS u/s.194D in respect of insurance commission was proposed to reduce from 5% to 2%, however, Finance Bill did not include said </a:t>
            </a:r>
            <a:r>
              <a:rPr lang="en-US" dirty="0" err="1"/>
              <a:t>amendement</a:t>
            </a:r>
            <a:endParaRPr lang="en-IN" dirty="0"/>
          </a:p>
        </p:txBody>
      </p:sp>
      <p:sp>
        <p:nvSpPr>
          <p:cNvPr id="4" name="Slide Number Placeholder 3"/>
          <p:cNvSpPr>
            <a:spLocks noGrp="1"/>
          </p:cNvSpPr>
          <p:nvPr>
            <p:ph type="sldNum" sz="quarter" idx="5"/>
          </p:nvPr>
        </p:nvSpPr>
        <p:spPr/>
        <p:txBody>
          <a:bodyPr/>
          <a:lstStyle/>
          <a:p>
            <a:fld id="{E486C01C-5F1A-4C52-84B7-F40EC182EC7A}" type="slidenum">
              <a:rPr lang="en-IN" smtClean="0"/>
              <a:t>37</a:t>
            </a:fld>
            <a:endParaRPr lang="en-IN"/>
          </a:p>
        </p:txBody>
      </p:sp>
    </p:spTree>
    <p:extLst>
      <p:ext uri="{BB962C8B-B14F-4D97-AF65-F5344CB8AC3E}">
        <p14:creationId xmlns:p14="http://schemas.microsoft.com/office/powerpoint/2010/main" val="88699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r>
              <a:rPr lang="en-US"/>
              <a:t>08/06/2025</a:t>
            </a:r>
            <a:endParaRPr lang="en-IN"/>
          </a:p>
        </p:txBody>
      </p:sp>
      <p:sp>
        <p:nvSpPr>
          <p:cNvPr id="5" name="Footer Placeholder 4"/>
          <p:cNvSpPr>
            <a:spLocks noGrp="1"/>
          </p:cNvSpPr>
          <p:nvPr>
            <p:ph type="ftr" sz="quarter" idx="11"/>
          </p:nvPr>
        </p:nvSpPr>
        <p:spPr/>
        <p:txBody>
          <a:bodyPr/>
          <a:lstStyle>
            <a:lvl1pPr>
              <a:defRPr>
                <a:solidFill>
                  <a:schemeClr val="tx1"/>
                </a:solidFill>
              </a:defRPr>
            </a:lvl1pPr>
          </a:lstStyle>
          <a:p>
            <a:r>
              <a:rPr lang="en-IN"/>
              <a:t>Sanghvi Sanghvi &amp; Sanghvi</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2D2E47F-D8F7-452E-ABD9-5E9FB94CA412}" type="slidenum">
              <a:rPr lang="en-IN" smtClean="0"/>
              <a:t>‹#›</a:t>
            </a:fld>
            <a:endParaRPr lang="en-IN"/>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5178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08/06/2025</a:t>
            </a:r>
            <a:endParaRPr lang="en-IN"/>
          </a:p>
        </p:txBody>
      </p:sp>
      <p:sp>
        <p:nvSpPr>
          <p:cNvPr id="5" name="Footer Placeholder 4"/>
          <p:cNvSpPr>
            <a:spLocks noGrp="1"/>
          </p:cNvSpPr>
          <p:nvPr>
            <p:ph type="ftr" sz="quarter" idx="11"/>
          </p:nvPr>
        </p:nvSpPr>
        <p:spPr/>
        <p:txBody>
          <a:bodyPr/>
          <a:lstStyle/>
          <a:p>
            <a:r>
              <a:rPr lang="en-IN"/>
              <a:t>Sanghvi Sanghvi &amp; Sanghvi</a:t>
            </a:r>
          </a:p>
        </p:txBody>
      </p:sp>
      <p:sp>
        <p:nvSpPr>
          <p:cNvPr id="6" name="Slide Number Placeholder 5"/>
          <p:cNvSpPr>
            <a:spLocks noGrp="1"/>
          </p:cNvSpPr>
          <p:nvPr>
            <p:ph type="sldNum" sz="quarter" idx="12"/>
          </p:nvPr>
        </p:nvSpPr>
        <p:spPr/>
        <p:txBody>
          <a:bodyPr/>
          <a:lstStyle/>
          <a:p>
            <a:fld id="{72D2E47F-D8F7-452E-ABD9-5E9FB94CA412}" type="slidenum">
              <a:rPr lang="en-IN" smtClean="0"/>
              <a:t>‹#›</a:t>
            </a:fld>
            <a:endParaRPr lang="en-IN"/>
          </a:p>
        </p:txBody>
      </p:sp>
    </p:spTree>
    <p:extLst>
      <p:ext uri="{BB962C8B-B14F-4D97-AF65-F5344CB8AC3E}">
        <p14:creationId xmlns:p14="http://schemas.microsoft.com/office/powerpoint/2010/main" val="410098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08/06/2025</a:t>
            </a:r>
            <a:endParaRPr lang="en-IN"/>
          </a:p>
        </p:txBody>
      </p:sp>
      <p:sp>
        <p:nvSpPr>
          <p:cNvPr id="5" name="Footer Placeholder 4"/>
          <p:cNvSpPr>
            <a:spLocks noGrp="1"/>
          </p:cNvSpPr>
          <p:nvPr>
            <p:ph type="ftr" sz="quarter" idx="11"/>
          </p:nvPr>
        </p:nvSpPr>
        <p:spPr/>
        <p:txBody>
          <a:bodyPr/>
          <a:lstStyle/>
          <a:p>
            <a:r>
              <a:rPr lang="en-IN"/>
              <a:t>Sanghvi Sanghvi &amp; Sanghvi</a:t>
            </a:r>
          </a:p>
        </p:txBody>
      </p:sp>
      <p:sp>
        <p:nvSpPr>
          <p:cNvPr id="6" name="Slide Number Placeholder 5"/>
          <p:cNvSpPr>
            <a:spLocks noGrp="1"/>
          </p:cNvSpPr>
          <p:nvPr>
            <p:ph type="sldNum" sz="quarter" idx="12"/>
          </p:nvPr>
        </p:nvSpPr>
        <p:spPr/>
        <p:txBody>
          <a:bodyPr/>
          <a:lstStyle/>
          <a:p>
            <a:fld id="{72D2E47F-D8F7-452E-ABD9-5E9FB94CA412}" type="slidenum">
              <a:rPr lang="en-IN" smtClean="0"/>
              <a:t>‹#›</a:t>
            </a:fld>
            <a:endParaRPr lang="en-IN"/>
          </a:p>
        </p:txBody>
      </p:sp>
    </p:spTree>
    <p:extLst>
      <p:ext uri="{BB962C8B-B14F-4D97-AF65-F5344CB8AC3E}">
        <p14:creationId xmlns:p14="http://schemas.microsoft.com/office/powerpoint/2010/main" val="1894242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4ADF-B86B-416F-89AF-D9A8C6B799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42EFB65E-E34C-43CF-9936-91C29A7297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0E56766-7C78-4374-9579-46CF82D5F86C}"/>
              </a:ext>
            </a:extLst>
          </p:cNvPr>
          <p:cNvSpPr>
            <a:spLocks noGrp="1"/>
          </p:cNvSpPr>
          <p:nvPr>
            <p:ph type="dt" sz="half" idx="10"/>
          </p:nvPr>
        </p:nvSpPr>
        <p:spPr/>
        <p:txBody>
          <a:bodyPr/>
          <a:lstStyle/>
          <a:p>
            <a:fld id="{D7240718-21C9-4041-A931-9D2B28CF7772}" type="datetimeFigureOut">
              <a:rPr lang="en-IN" smtClean="0"/>
              <a:t>07/06/2025</a:t>
            </a:fld>
            <a:endParaRPr lang="en-IN"/>
          </a:p>
        </p:txBody>
      </p:sp>
      <p:sp>
        <p:nvSpPr>
          <p:cNvPr id="5" name="Footer Placeholder 4">
            <a:extLst>
              <a:ext uri="{FF2B5EF4-FFF2-40B4-BE49-F238E27FC236}">
                <a16:creationId xmlns:a16="http://schemas.microsoft.com/office/drawing/2014/main" id="{652082AB-A905-4B29-BEA2-FF6606D3CF2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37DD528-BD44-4EEC-A9E0-EDED1F51E1B9}"/>
              </a:ext>
            </a:extLst>
          </p:cNvPr>
          <p:cNvSpPr>
            <a:spLocks noGrp="1"/>
          </p:cNvSpPr>
          <p:nvPr>
            <p:ph type="sldNum" sz="quarter" idx="12"/>
          </p:nvPr>
        </p:nvSpPr>
        <p:spPr/>
        <p:txBody>
          <a:bodyPr/>
          <a:lstStyle/>
          <a:p>
            <a:fld id="{16B53F79-B760-489D-98AB-CA29CB02C10C}" type="slidenum">
              <a:rPr lang="en-IN" smtClean="0"/>
              <a:t>‹#›</a:t>
            </a:fld>
            <a:endParaRPr lang="en-IN"/>
          </a:p>
        </p:txBody>
      </p:sp>
    </p:spTree>
    <p:extLst>
      <p:ext uri="{BB962C8B-B14F-4D97-AF65-F5344CB8AC3E}">
        <p14:creationId xmlns:p14="http://schemas.microsoft.com/office/powerpoint/2010/main" val="2765853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7D91D-0047-4BC4-AFBD-8F1FD4D8DCF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C5F30EA-6BBA-4AE5-9068-9D5DB6613D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2DBB0FC-B790-40E1-8F7E-38C6F096864B}"/>
              </a:ext>
            </a:extLst>
          </p:cNvPr>
          <p:cNvSpPr>
            <a:spLocks noGrp="1"/>
          </p:cNvSpPr>
          <p:nvPr>
            <p:ph type="dt" sz="half" idx="10"/>
          </p:nvPr>
        </p:nvSpPr>
        <p:spPr/>
        <p:txBody>
          <a:bodyPr/>
          <a:lstStyle/>
          <a:p>
            <a:fld id="{D7240718-21C9-4041-A931-9D2B28CF7772}" type="datetimeFigureOut">
              <a:rPr lang="en-IN" smtClean="0"/>
              <a:t>07/06/2025</a:t>
            </a:fld>
            <a:endParaRPr lang="en-IN"/>
          </a:p>
        </p:txBody>
      </p:sp>
      <p:sp>
        <p:nvSpPr>
          <p:cNvPr id="5" name="Footer Placeholder 4">
            <a:extLst>
              <a:ext uri="{FF2B5EF4-FFF2-40B4-BE49-F238E27FC236}">
                <a16:creationId xmlns:a16="http://schemas.microsoft.com/office/drawing/2014/main" id="{584BD203-DF0E-4016-BE53-ED49434A01B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89AAC4-F9AB-40AD-9866-CA8CA34E7ABB}"/>
              </a:ext>
            </a:extLst>
          </p:cNvPr>
          <p:cNvSpPr>
            <a:spLocks noGrp="1"/>
          </p:cNvSpPr>
          <p:nvPr>
            <p:ph type="sldNum" sz="quarter" idx="12"/>
          </p:nvPr>
        </p:nvSpPr>
        <p:spPr/>
        <p:txBody>
          <a:bodyPr/>
          <a:lstStyle/>
          <a:p>
            <a:fld id="{16B53F79-B760-489D-98AB-CA29CB02C10C}" type="slidenum">
              <a:rPr lang="en-IN" smtClean="0"/>
              <a:t>‹#›</a:t>
            </a:fld>
            <a:endParaRPr lang="en-IN"/>
          </a:p>
        </p:txBody>
      </p:sp>
    </p:spTree>
    <p:extLst>
      <p:ext uri="{BB962C8B-B14F-4D97-AF65-F5344CB8AC3E}">
        <p14:creationId xmlns:p14="http://schemas.microsoft.com/office/powerpoint/2010/main" val="910181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21839-BDFD-4639-B216-B9058747C3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09A6787-98E3-4DA8-A44C-7752227A21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C87C3B-2065-4EF0-9B0A-E03140CBDF37}"/>
              </a:ext>
            </a:extLst>
          </p:cNvPr>
          <p:cNvSpPr>
            <a:spLocks noGrp="1"/>
          </p:cNvSpPr>
          <p:nvPr>
            <p:ph type="dt" sz="half" idx="10"/>
          </p:nvPr>
        </p:nvSpPr>
        <p:spPr/>
        <p:txBody>
          <a:bodyPr/>
          <a:lstStyle/>
          <a:p>
            <a:fld id="{D7240718-21C9-4041-A931-9D2B28CF7772}" type="datetimeFigureOut">
              <a:rPr lang="en-IN" smtClean="0"/>
              <a:t>07/06/2025</a:t>
            </a:fld>
            <a:endParaRPr lang="en-IN"/>
          </a:p>
        </p:txBody>
      </p:sp>
      <p:sp>
        <p:nvSpPr>
          <p:cNvPr id="5" name="Footer Placeholder 4">
            <a:extLst>
              <a:ext uri="{FF2B5EF4-FFF2-40B4-BE49-F238E27FC236}">
                <a16:creationId xmlns:a16="http://schemas.microsoft.com/office/drawing/2014/main" id="{25240440-E3F5-4F39-8137-F25CEAE08B8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0B4EB41-B37D-423F-905E-DA23615C7158}"/>
              </a:ext>
            </a:extLst>
          </p:cNvPr>
          <p:cNvSpPr>
            <a:spLocks noGrp="1"/>
          </p:cNvSpPr>
          <p:nvPr>
            <p:ph type="sldNum" sz="quarter" idx="12"/>
          </p:nvPr>
        </p:nvSpPr>
        <p:spPr/>
        <p:txBody>
          <a:bodyPr/>
          <a:lstStyle/>
          <a:p>
            <a:fld id="{16B53F79-B760-489D-98AB-CA29CB02C10C}" type="slidenum">
              <a:rPr lang="en-IN" smtClean="0"/>
              <a:t>‹#›</a:t>
            </a:fld>
            <a:endParaRPr lang="en-IN"/>
          </a:p>
        </p:txBody>
      </p:sp>
    </p:spTree>
    <p:extLst>
      <p:ext uri="{BB962C8B-B14F-4D97-AF65-F5344CB8AC3E}">
        <p14:creationId xmlns:p14="http://schemas.microsoft.com/office/powerpoint/2010/main" val="3732624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B35FD-2ECA-4A1C-A638-8096CE4471E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2938B5F-6DD7-4076-B6AA-27FA03A679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59363FB7-439F-4710-A968-069CDF2875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0317F1C9-460B-46AA-B2C5-D34D5FCA5DC8}"/>
              </a:ext>
            </a:extLst>
          </p:cNvPr>
          <p:cNvSpPr>
            <a:spLocks noGrp="1"/>
          </p:cNvSpPr>
          <p:nvPr>
            <p:ph type="dt" sz="half" idx="10"/>
          </p:nvPr>
        </p:nvSpPr>
        <p:spPr/>
        <p:txBody>
          <a:bodyPr/>
          <a:lstStyle/>
          <a:p>
            <a:fld id="{D7240718-21C9-4041-A931-9D2B28CF7772}" type="datetimeFigureOut">
              <a:rPr lang="en-IN" smtClean="0"/>
              <a:t>07/06/2025</a:t>
            </a:fld>
            <a:endParaRPr lang="en-IN"/>
          </a:p>
        </p:txBody>
      </p:sp>
      <p:sp>
        <p:nvSpPr>
          <p:cNvPr id="6" name="Footer Placeholder 5">
            <a:extLst>
              <a:ext uri="{FF2B5EF4-FFF2-40B4-BE49-F238E27FC236}">
                <a16:creationId xmlns:a16="http://schemas.microsoft.com/office/drawing/2014/main" id="{F7BE1942-0AFD-4998-A459-704CBD10D96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9C85A0C-75FA-4744-B164-707427D4BB21}"/>
              </a:ext>
            </a:extLst>
          </p:cNvPr>
          <p:cNvSpPr>
            <a:spLocks noGrp="1"/>
          </p:cNvSpPr>
          <p:nvPr>
            <p:ph type="sldNum" sz="quarter" idx="12"/>
          </p:nvPr>
        </p:nvSpPr>
        <p:spPr/>
        <p:txBody>
          <a:bodyPr/>
          <a:lstStyle/>
          <a:p>
            <a:fld id="{16B53F79-B760-489D-98AB-CA29CB02C10C}" type="slidenum">
              <a:rPr lang="en-IN" smtClean="0"/>
              <a:t>‹#›</a:t>
            </a:fld>
            <a:endParaRPr lang="en-IN"/>
          </a:p>
        </p:txBody>
      </p:sp>
    </p:spTree>
    <p:extLst>
      <p:ext uri="{BB962C8B-B14F-4D97-AF65-F5344CB8AC3E}">
        <p14:creationId xmlns:p14="http://schemas.microsoft.com/office/powerpoint/2010/main" val="4082041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77AF8-254B-45EB-8E92-17A6411DC3B0}"/>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5A97A50-48A1-4D84-B76F-82F8413564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A6A04D-83F4-4993-8AF6-E479852F3A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DACAD15A-2940-4A24-A77C-58C5A9061A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1DBB6C-76D4-4789-983E-167CD8D37D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338D204E-201E-43A0-9C53-5F89EDFCD4CF}"/>
              </a:ext>
            </a:extLst>
          </p:cNvPr>
          <p:cNvSpPr>
            <a:spLocks noGrp="1"/>
          </p:cNvSpPr>
          <p:nvPr>
            <p:ph type="dt" sz="half" idx="10"/>
          </p:nvPr>
        </p:nvSpPr>
        <p:spPr/>
        <p:txBody>
          <a:bodyPr/>
          <a:lstStyle/>
          <a:p>
            <a:fld id="{D7240718-21C9-4041-A931-9D2B28CF7772}" type="datetimeFigureOut">
              <a:rPr lang="en-IN" smtClean="0"/>
              <a:t>07/06/2025</a:t>
            </a:fld>
            <a:endParaRPr lang="en-IN"/>
          </a:p>
        </p:txBody>
      </p:sp>
      <p:sp>
        <p:nvSpPr>
          <p:cNvPr id="8" name="Footer Placeholder 7">
            <a:extLst>
              <a:ext uri="{FF2B5EF4-FFF2-40B4-BE49-F238E27FC236}">
                <a16:creationId xmlns:a16="http://schemas.microsoft.com/office/drawing/2014/main" id="{BAFE56B6-BAF0-448D-A597-8F218BDB5EDE}"/>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FCFFEB38-ADE6-45A3-8504-5FC5F3DA3290}"/>
              </a:ext>
            </a:extLst>
          </p:cNvPr>
          <p:cNvSpPr>
            <a:spLocks noGrp="1"/>
          </p:cNvSpPr>
          <p:nvPr>
            <p:ph type="sldNum" sz="quarter" idx="12"/>
          </p:nvPr>
        </p:nvSpPr>
        <p:spPr/>
        <p:txBody>
          <a:bodyPr/>
          <a:lstStyle/>
          <a:p>
            <a:fld id="{16B53F79-B760-489D-98AB-CA29CB02C10C}" type="slidenum">
              <a:rPr lang="en-IN" smtClean="0"/>
              <a:t>‹#›</a:t>
            </a:fld>
            <a:endParaRPr lang="en-IN"/>
          </a:p>
        </p:txBody>
      </p:sp>
    </p:spTree>
    <p:extLst>
      <p:ext uri="{BB962C8B-B14F-4D97-AF65-F5344CB8AC3E}">
        <p14:creationId xmlns:p14="http://schemas.microsoft.com/office/powerpoint/2010/main" val="518886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CBE0B-10FE-42BB-92EF-8D047337DEB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8E93F33C-1430-4697-AE4A-FCA393C49357}"/>
              </a:ext>
            </a:extLst>
          </p:cNvPr>
          <p:cNvSpPr>
            <a:spLocks noGrp="1"/>
          </p:cNvSpPr>
          <p:nvPr>
            <p:ph type="dt" sz="half" idx="10"/>
          </p:nvPr>
        </p:nvSpPr>
        <p:spPr/>
        <p:txBody>
          <a:bodyPr/>
          <a:lstStyle/>
          <a:p>
            <a:fld id="{D7240718-21C9-4041-A931-9D2B28CF7772}" type="datetimeFigureOut">
              <a:rPr lang="en-IN" smtClean="0"/>
              <a:t>07/06/2025</a:t>
            </a:fld>
            <a:endParaRPr lang="en-IN"/>
          </a:p>
        </p:txBody>
      </p:sp>
      <p:sp>
        <p:nvSpPr>
          <p:cNvPr id="4" name="Footer Placeholder 3">
            <a:extLst>
              <a:ext uri="{FF2B5EF4-FFF2-40B4-BE49-F238E27FC236}">
                <a16:creationId xmlns:a16="http://schemas.microsoft.com/office/drawing/2014/main" id="{70EBF78F-08EE-401B-B752-F1C9F3D6FE19}"/>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324D6D8-DDEA-45B9-A977-D12EC6176272}"/>
              </a:ext>
            </a:extLst>
          </p:cNvPr>
          <p:cNvSpPr>
            <a:spLocks noGrp="1"/>
          </p:cNvSpPr>
          <p:nvPr>
            <p:ph type="sldNum" sz="quarter" idx="12"/>
          </p:nvPr>
        </p:nvSpPr>
        <p:spPr/>
        <p:txBody>
          <a:bodyPr/>
          <a:lstStyle/>
          <a:p>
            <a:fld id="{16B53F79-B760-489D-98AB-CA29CB02C10C}" type="slidenum">
              <a:rPr lang="en-IN" smtClean="0"/>
              <a:t>‹#›</a:t>
            </a:fld>
            <a:endParaRPr lang="en-IN"/>
          </a:p>
        </p:txBody>
      </p:sp>
    </p:spTree>
    <p:extLst>
      <p:ext uri="{BB962C8B-B14F-4D97-AF65-F5344CB8AC3E}">
        <p14:creationId xmlns:p14="http://schemas.microsoft.com/office/powerpoint/2010/main" val="723438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3B01A6-24F7-4711-962D-5B81B572D1CF}"/>
              </a:ext>
            </a:extLst>
          </p:cNvPr>
          <p:cNvSpPr>
            <a:spLocks noGrp="1"/>
          </p:cNvSpPr>
          <p:nvPr>
            <p:ph type="dt" sz="half" idx="10"/>
          </p:nvPr>
        </p:nvSpPr>
        <p:spPr/>
        <p:txBody>
          <a:bodyPr/>
          <a:lstStyle/>
          <a:p>
            <a:fld id="{D7240718-21C9-4041-A931-9D2B28CF7772}" type="datetimeFigureOut">
              <a:rPr lang="en-IN" smtClean="0"/>
              <a:t>07/06/2025</a:t>
            </a:fld>
            <a:endParaRPr lang="en-IN"/>
          </a:p>
        </p:txBody>
      </p:sp>
      <p:sp>
        <p:nvSpPr>
          <p:cNvPr id="3" name="Footer Placeholder 2">
            <a:extLst>
              <a:ext uri="{FF2B5EF4-FFF2-40B4-BE49-F238E27FC236}">
                <a16:creationId xmlns:a16="http://schemas.microsoft.com/office/drawing/2014/main" id="{29530D89-6E8A-4F46-B68D-A9ABBEE4B936}"/>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3C74811-9744-40C4-BB00-C65DFAA13D6B}"/>
              </a:ext>
            </a:extLst>
          </p:cNvPr>
          <p:cNvSpPr>
            <a:spLocks noGrp="1"/>
          </p:cNvSpPr>
          <p:nvPr>
            <p:ph type="sldNum" sz="quarter" idx="12"/>
          </p:nvPr>
        </p:nvSpPr>
        <p:spPr/>
        <p:txBody>
          <a:bodyPr/>
          <a:lstStyle/>
          <a:p>
            <a:fld id="{16B53F79-B760-489D-98AB-CA29CB02C10C}" type="slidenum">
              <a:rPr lang="en-IN" smtClean="0"/>
              <a:t>‹#›</a:t>
            </a:fld>
            <a:endParaRPr lang="en-IN"/>
          </a:p>
        </p:txBody>
      </p:sp>
    </p:spTree>
    <p:extLst>
      <p:ext uri="{BB962C8B-B14F-4D97-AF65-F5344CB8AC3E}">
        <p14:creationId xmlns:p14="http://schemas.microsoft.com/office/powerpoint/2010/main" val="38179950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BE840-57D7-4400-A482-D31735531F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A8492847-0329-438B-95DE-CE4D2DB15C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7CB7C0D3-DF9A-4CF9-A5D2-959962635C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9F0425-4A24-4FB6-BC66-11DD295ED864}"/>
              </a:ext>
            </a:extLst>
          </p:cNvPr>
          <p:cNvSpPr>
            <a:spLocks noGrp="1"/>
          </p:cNvSpPr>
          <p:nvPr>
            <p:ph type="dt" sz="half" idx="10"/>
          </p:nvPr>
        </p:nvSpPr>
        <p:spPr/>
        <p:txBody>
          <a:bodyPr/>
          <a:lstStyle/>
          <a:p>
            <a:fld id="{D7240718-21C9-4041-A931-9D2B28CF7772}" type="datetimeFigureOut">
              <a:rPr lang="en-IN" smtClean="0"/>
              <a:t>07/06/2025</a:t>
            </a:fld>
            <a:endParaRPr lang="en-IN"/>
          </a:p>
        </p:txBody>
      </p:sp>
      <p:sp>
        <p:nvSpPr>
          <p:cNvPr id="6" name="Footer Placeholder 5">
            <a:extLst>
              <a:ext uri="{FF2B5EF4-FFF2-40B4-BE49-F238E27FC236}">
                <a16:creationId xmlns:a16="http://schemas.microsoft.com/office/drawing/2014/main" id="{E878D0C5-E9FD-4E5B-875D-3B0AD54FE6B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3A44409-DE7A-4512-A50D-A509569D543E}"/>
              </a:ext>
            </a:extLst>
          </p:cNvPr>
          <p:cNvSpPr>
            <a:spLocks noGrp="1"/>
          </p:cNvSpPr>
          <p:nvPr>
            <p:ph type="sldNum" sz="quarter" idx="12"/>
          </p:nvPr>
        </p:nvSpPr>
        <p:spPr/>
        <p:txBody>
          <a:bodyPr/>
          <a:lstStyle/>
          <a:p>
            <a:fld id="{16B53F79-B760-489D-98AB-CA29CB02C10C}" type="slidenum">
              <a:rPr lang="en-IN" smtClean="0"/>
              <a:t>‹#›</a:t>
            </a:fld>
            <a:endParaRPr lang="en-IN"/>
          </a:p>
        </p:txBody>
      </p:sp>
    </p:spTree>
    <p:extLst>
      <p:ext uri="{BB962C8B-B14F-4D97-AF65-F5344CB8AC3E}">
        <p14:creationId xmlns:p14="http://schemas.microsoft.com/office/powerpoint/2010/main" val="1518472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400">
                <a:latin typeface="Bahnschrift" panose="020B0502040204020203" pitchFamily="34" charset="0"/>
              </a:defRPr>
            </a:lvl1pPr>
          </a:lstStyle>
          <a:p>
            <a:r>
              <a:rPr lang="en-US" dirty="0"/>
              <a:t>08/06/2025</a:t>
            </a:r>
            <a:endParaRPr lang="en-IN" dirty="0"/>
          </a:p>
        </p:txBody>
      </p:sp>
      <p:sp>
        <p:nvSpPr>
          <p:cNvPr id="5" name="Footer Placeholder 4"/>
          <p:cNvSpPr>
            <a:spLocks noGrp="1"/>
          </p:cNvSpPr>
          <p:nvPr>
            <p:ph type="ftr" sz="quarter" idx="11"/>
          </p:nvPr>
        </p:nvSpPr>
        <p:spPr/>
        <p:txBody>
          <a:bodyPr/>
          <a:lstStyle>
            <a:lvl1pPr>
              <a:defRPr sz="1400">
                <a:latin typeface="Bahnschrift" panose="020B0502040204020203" pitchFamily="34" charset="0"/>
              </a:defRPr>
            </a:lvl1pPr>
          </a:lstStyle>
          <a:p>
            <a:r>
              <a:rPr lang="en-IN" dirty="0"/>
              <a:t>Sanghvi </a:t>
            </a:r>
            <a:r>
              <a:rPr lang="en-IN" dirty="0" err="1"/>
              <a:t>Sanghvi</a:t>
            </a:r>
            <a:r>
              <a:rPr lang="en-IN" dirty="0"/>
              <a:t> &amp; Sanghvi</a:t>
            </a:r>
          </a:p>
        </p:txBody>
      </p:sp>
      <p:sp>
        <p:nvSpPr>
          <p:cNvPr id="6" name="Slide Number Placeholder 5"/>
          <p:cNvSpPr>
            <a:spLocks noGrp="1"/>
          </p:cNvSpPr>
          <p:nvPr>
            <p:ph type="sldNum" sz="quarter" idx="12"/>
          </p:nvPr>
        </p:nvSpPr>
        <p:spPr/>
        <p:txBody>
          <a:bodyPr/>
          <a:lstStyle>
            <a:lvl1pPr>
              <a:defRPr sz="1400">
                <a:latin typeface="Bahnschrift" panose="020B0502040204020203" pitchFamily="34" charset="0"/>
              </a:defRPr>
            </a:lvl1pPr>
          </a:lstStyle>
          <a:p>
            <a:fld id="{72D2E47F-D8F7-452E-ABD9-5E9FB94CA412}" type="slidenum">
              <a:rPr lang="en-IN" smtClean="0"/>
              <a:pPr/>
              <a:t>‹#›</a:t>
            </a:fld>
            <a:endParaRPr lang="en-IN" dirty="0"/>
          </a:p>
        </p:txBody>
      </p:sp>
    </p:spTree>
    <p:extLst>
      <p:ext uri="{BB962C8B-B14F-4D97-AF65-F5344CB8AC3E}">
        <p14:creationId xmlns:p14="http://schemas.microsoft.com/office/powerpoint/2010/main" val="248030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DF79C-FB80-497C-9B7B-51CAD77A75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3942999D-B792-4C3C-9D0A-2C834A9E29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DD727F00-8A99-43B6-A561-68B4A73332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59578F-7C9D-4F63-91AE-CC45614EF411}"/>
              </a:ext>
            </a:extLst>
          </p:cNvPr>
          <p:cNvSpPr>
            <a:spLocks noGrp="1"/>
          </p:cNvSpPr>
          <p:nvPr>
            <p:ph type="dt" sz="half" idx="10"/>
          </p:nvPr>
        </p:nvSpPr>
        <p:spPr/>
        <p:txBody>
          <a:bodyPr/>
          <a:lstStyle/>
          <a:p>
            <a:fld id="{D7240718-21C9-4041-A931-9D2B28CF7772}" type="datetimeFigureOut">
              <a:rPr lang="en-IN" smtClean="0"/>
              <a:t>07/06/2025</a:t>
            </a:fld>
            <a:endParaRPr lang="en-IN"/>
          </a:p>
        </p:txBody>
      </p:sp>
      <p:sp>
        <p:nvSpPr>
          <p:cNvPr id="6" name="Footer Placeholder 5">
            <a:extLst>
              <a:ext uri="{FF2B5EF4-FFF2-40B4-BE49-F238E27FC236}">
                <a16:creationId xmlns:a16="http://schemas.microsoft.com/office/drawing/2014/main" id="{CA2DE46B-12B3-4718-9F67-C9AD35278DA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D6DE339-214B-4F56-9F13-A031D057BC41}"/>
              </a:ext>
            </a:extLst>
          </p:cNvPr>
          <p:cNvSpPr>
            <a:spLocks noGrp="1"/>
          </p:cNvSpPr>
          <p:nvPr>
            <p:ph type="sldNum" sz="quarter" idx="12"/>
          </p:nvPr>
        </p:nvSpPr>
        <p:spPr/>
        <p:txBody>
          <a:bodyPr/>
          <a:lstStyle/>
          <a:p>
            <a:fld id="{16B53F79-B760-489D-98AB-CA29CB02C10C}" type="slidenum">
              <a:rPr lang="en-IN" smtClean="0"/>
              <a:t>‹#›</a:t>
            </a:fld>
            <a:endParaRPr lang="en-IN"/>
          </a:p>
        </p:txBody>
      </p:sp>
    </p:spTree>
    <p:extLst>
      <p:ext uri="{BB962C8B-B14F-4D97-AF65-F5344CB8AC3E}">
        <p14:creationId xmlns:p14="http://schemas.microsoft.com/office/powerpoint/2010/main" val="1916172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8FFE0-255A-4D8B-AF77-5080BFFC1B6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90EFCC5-A597-4265-A419-89371434CE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ED82E25-1AEB-43BC-BA22-F36EE6E18BAF}"/>
              </a:ext>
            </a:extLst>
          </p:cNvPr>
          <p:cNvSpPr>
            <a:spLocks noGrp="1"/>
          </p:cNvSpPr>
          <p:nvPr>
            <p:ph type="dt" sz="half" idx="10"/>
          </p:nvPr>
        </p:nvSpPr>
        <p:spPr/>
        <p:txBody>
          <a:bodyPr/>
          <a:lstStyle/>
          <a:p>
            <a:fld id="{D7240718-21C9-4041-A931-9D2B28CF7772}" type="datetimeFigureOut">
              <a:rPr lang="en-IN" smtClean="0"/>
              <a:t>07/06/2025</a:t>
            </a:fld>
            <a:endParaRPr lang="en-IN"/>
          </a:p>
        </p:txBody>
      </p:sp>
      <p:sp>
        <p:nvSpPr>
          <p:cNvPr id="5" name="Footer Placeholder 4">
            <a:extLst>
              <a:ext uri="{FF2B5EF4-FFF2-40B4-BE49-F238E27FC236}">
                <a16:creationId xmlns:a16="http://schemas.microsoft.com/office/drawing/2014/main" id="{E7096FEB-8188-4576-840A-7BC3B84FA1F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FF81C0F-3CA8-4137-9BCC-31B38175D029}"/>
              </a:ext>
            </a:extLst>
          </p:cNvPr>
          <p:cNvSpPr>
            <a:spLocks noGrp="1"/>
          </p:cNvSpPr>
          <p:nvPr>
            <p:ph type="sldNum" sz="quarter" idx="12"/>
          </p:nvPr>
        </p:nvSpPr>
        <p:spPr/>
        <p:txBody>
          <a:bodyPr/>
          <a:lstStyle/>
          <a:p>
            <a:fld id="{16B53F79-B760-489D-98AB-CA29CB02C10C}" type="slidenum">
              <a:rPr lang="en-IN" smtClean="0"/>
              <a:t>‹#›</a:t>
            </a:fld>
            <a:endParaRPr lang="en-IN"/>
          </a:p>
        </p:txBody>
      </p:sp>
    </p:spTree>
    <p:extLst>
      <p:ext uri="{BB962C8B-B14F-4D97-AF65-F5344CB8AC3E}">
        <p14:creationId xmlns:p14="http://schemas.microsoft.com/office/powerpoint/2010/main" val="784560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0FAE3B-C206-4E99-AB05-E540A79D64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2AFA156-DE53-4335-AD75-12DE7FF3C0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188CBAA-D741-4731-916E-EFAC296D42EE}"/>
              </a:ext>
            </a:extLst>
          </p:cNvPr>
          <p:cNvSpPr>
            <a:spLocks noGrp="1"/>
          </p:cNvSpPr>
          <p:nvPr>
            <p:ph type="dt" sz="half" idx="10"/>
          </p:nvPr>
        </p:nvSpPr>
        <p:spPr/>
        <p:txBody>
          <a:bodyPr/>
          <a:lstStyle/>
          <a:p>
            <a:fld id="{D7240718-21C9-4041-A931-9D2B28CF7772}" type="datetimeFigureOut">
              <a:rPr lang="en-IN" smtClean="0"/>
              <a:t>07/06/2025</a:t>
            </a:fld>
            <a:endParaRPr lang="en-IN"/>
          </a:p>
        </p:txBody>
      </p:sp>
      <p:sp>
        <p:nvSpPr>
          <p:cNvPr id="5" name="Footer Placeholder 4">
            <a:extLst>
              <a:ext uri="{FF2B5EF4-FFF2-40B4-BE49-F238E27FC236}">
                <a16:creationId xmlns:a16="http://schemas.microsoft.com/office/drawing/2014/main" id="{6DB5AE21-62A0-482A-9944-F625B86E2FE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B8C61BA-4081-4A48-A283-69C756498EEC}"/>
              </a:ext>
            </a:extLst>
          </p:cNvPr>
          <p:cNvSpPr>
            <a:spLocks noGrp="1"/>
          </p:cNvSpPr>
          <p:nvPr>
            <p:ph type="sldNum" sz="quarter" idx="12"/>
          </p:nvPr>
        </p:nvSpPr>
        <p:spPr/>
        <p:txBody>
          <a:bodyPr/>
          <a:lstStyle/>
          <a:p>
            <a:fld id="{16B53F79-B760-489D-98AB-CA29CB02C10C}" type="slidenum">
              <a:rPr lang="en-IN" smtClean="0"/>
              <a:t>‹#›</a:t>
            </a:fld>
            <a:endParaRPr lang="en-IN"/>
          </a:p>
        </p:txBody>
      </p:sp>
    </p:spTree>
    <p:extLst>
      <p:ext uri="{BB962C8B-B14F-4D97-AF65-F5344CB8AC3E}">
        <p14:creationId xmlns:p14="http://schemas.microsoft.com/office/powerpoint/2010/main" val="3124979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08/06/2025</a:t>
            </a:r>
            <a:endParaRPr lang="en-IN"/>
          </a:p>
        </p:txBody>
      </p:sp>
      <p:sp>
        <p:nvSpPr>
          <p:cNvPr id="5" name="Footer Placeholder 4"/>
          <p:cNvSpPr>
            <a:spLocks noGrp="1"/>
          </p:cNvSpPr>
          <p:nvPr>
            <p:ph type="ftr" sz="quarter" idx="11"/>
          </p:nvPr>
        </p:nvSpPr>
        <p:spPr/>
        <p:txBody>
          <a:bodyPr/>
          <a:lstStyle/>
          <a:p>
            <a:r>
              <a:rPr lang="en-IN"/>
              <a:t>Sanghvi Sanghvi &amp; Sanghvi</a:t>
            </a:r>
          </a:p>
        </p:txBody>
      </p:sp>
      <p:sp>
        <p:nvSpPr>
          <p:cNvPr id="6" name="Slide Number Placeholder 5"/>
          <p:cNvSpPr>
            <a:spLocks noGrp="1"/>
          </p:cNvSpPr>
          <p:nvPr>
            <p:ph type="sldNum" sz="quarter" idx="12"/>
          </p:nvPr>
        </p:nvSpPr>
        <p:spPr/>
        <p:txBody>
          <a:bodyPr/>
          <a:lstStyle/>
          <a:p>
            <a:fld id="{72D2E47F-D8F7-452E-ABD9-5E9FB94CA412}" type="slidenum">
              <a:rPr lang="en-IN" smtClean="0"/>
              <a:t>‹#›</a:t>
            </a:fld>
            <a:endParaRPr lang="en-IN"/>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4523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08/06/2025</a:t>
            </a:r>
            <a:endParaRPr lang="en-IN"/>
          </a:p>
        </p:txBody>
      </p:sp>
      <p:sp>
        <p:nvSpPr>
          <p:cNvPr id="6" name="Footer Placeholder 5"/>
          <p:cNvSpPr>
            <a:spLocks noGrp="1"/>
          </p:cNvSpPr>
          <p:nvPr>
            <p:ph type="ftr" sz="quarter" idx="11"/>
          </p:nvPr>
        </p:nvSpPr>
        <p:spPr/>
        <p:txBody>
          <a:bodyPr/>
          <a:lstStyle/>
          <a:p>
            <a:r>
              <a:rPr lang="en-IN"/>
              <a:t>Sanghvi Sanghvi &amp; Sanghvi</a:t>
            </a:r>
          </a:p>
        </p:txBody>
      </p:sp>
      <p:sp>
        <p:nvSpPr>
          <p:cNvPr id="7" name="Slide Number Placeholder 6"/>
          <p:cNvSpPr>
            <a:spLocks noGrp="1"/>
          </p:cNvSpPr>
          <p:nvPr>
            <p:ph type="sldNum" sz="quarter" idx="12"/>
          </p:nvPr>
        </p:nvSpPr>
        <p:spPr/>
        <p:txBody>
          <a:bodyPr/>
          <a:lstStyle/>
          <a:p>
            <a:fld id="{72D2E47F-D8F7-452E-ABD9-5E9FB94CA412}" type="slidenum">
              <a:rPr lang="en-IN" smtClean="0"/>
              <a:t>‹#›</a:t>
            </a:fld>
            <a:endParaRPr lang="en-IN"/>
          </a:p>
        </p:txBody>
      </p:sp>
    </p:spTree>
    <p:extLst>
      <p:ext uri="{BB962C8B-B14F-4D97-AF65-F5344CB8AC3E}">
        <p14:creationId xmlns:p14="http://schemas.microsoft.com/office/powerpoint/2010/main" val="2263967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08/06/2025</a:t>
            </a:r>
            <a:endParaRPr lang="en-IN"/>
          </a:p>
        </p:txBody>
      </p:sp>
      <p:sp>
        <p:nvSpPr>
          <p:cNvPr id="8" name="Footer Placeholder 7"/>
          <p:cNvSpPr>
            <a:spLocks noGrp="1"/>
          </p:cNvSpPr>
          <p:nvPr>
            <p:ph type="ftr" sz="quarter" idx="11"/>
          </p:nvPr>
        </p:nvSpPr>
        <p:spPr/>
        <p:txBody>
          <a:bodyPr/>
          <a:lstStyle/>
          <a:p>
            <a:r>
              <a:rPr lang="en-IN"/>
              <a:t>Sanghvi Sanghvi &amp; Sanghvi</a:t>
            </a:r>
          </a:p>
        </p:txBody>
      </p:sp>
      <p:sp>
        <p:nvSpPr>
          <p:cNvPr id="9" name="Slide Number Placeholder 8"/>
          <p:cNvSpPr>
            <a:spLocks noGrp="1"/>
          </p:cNvSpPr>
          <p:nvPr>
            <p:ph type="sldNum" sz="quarter" idx="12"/>
          </p:nvPr>
        </p:nvSpPr>
        <p:spPr/>
        <p:txBody>
          <a:bodyPr/>
          <a:lstStyle/>
          <a:p>
            <a:fld id="{72D2E47F-D8F7-452E-ABD9-5E9FB94CA412}" type="slidenum">
              <a:rPr lang="en-IN" smtClean="0"/>
              <a:t>‹#›</a:t>
            </a:fld>
            <a:endParaRPr lang="en-IN"/>
          </a:p>
        </p:txBody>
      </p:sp>
    </p:spTree>
    <p:extLst>
      <p:ext uri="{BB962C8B-B14F-4D97-AF65-F5344CB8AC3E}">
        <p14:creationId xmlns:p14="http://schemas.microsoft.com/office/powerpoint/2010/main" val="2090854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08/06/2025</a:t>
            </a:r>
            <a:endParaRPr lang="en-IN"/>
          </a:p>
        </p:txBody>
      </p:sp>
      <p:sp>
        <p:nvSpPr>
          <p:cNvPr id="4" name="Footer Placeholder 3"/>
          <p:cNvSpPr>
            <a:spLocks noGrp="1"/>
          </p:cNvSpPr>
          <p:nvPr>
            <p:ph type="ftr" sz="quarter" idx="11"/>
          </p:nvPr>
        </p:nvSpPr>
        <p:spPr/>
        <p:txBody>
          <a:bodyPr/>
          <a:lstStyle/>
          <a:p>
            <a:r>
              <a:rPr lang="en-IN"/>
              <a:t>Sanghvi Sanghvi &amp; Sanghvi</a:t>
            </a:r>
          </a:p>
        </p:txBody>
      </p:sp>
      <p:sp>
        <p:nvSpPr>
          <p:cNvPr id="5" name="Slide Number Placeholder 4"/>
          <p:cNvSpPr>
            <a:spLocks noGrp="1"/>
          </p:cNvSpPr>
          <p:nvPr>
            <p:ph type="sldNum" sz="quarter" idx="12"/>
          </p:nvPr>
        </p:nvSpPr>
        <p:spPr/>
        <p:txBody>
          <a:bodyPr/>
          <a:lstStyle/>
          <a:p>
            <a:fld id="{72D2E47F-D8F7-452E-ABD9-5E9FB94CA412}" type="slidenum">
              <a:rPr lang="en-IN" smtClean="0"/>
              <a:t>‹#›</a:t>
            </a:fld>
            <a:endParaRPr lang="en-IN"/>
          </a:p>
        </p:txBody>
      </p:sp>
    </p:spTree>
    <p:extLst>
      <p:ext uri="{BB962C8B-B14F-4D97-AF65-F5344CB8AC3E}">
        <p14:creationId xmlns:p14="http://schemas.microsoft.com/office/powerpoint/2010/main" val="2408793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08/06/2025</a:t>
            </a:r>
            <a:endParaRPr lang="en-IN"/>
          </a:p>
        </p:txBody>
      </p:sp>
      <p:sp>
        <p:nvSpPr>
          <p:cNvPr id="3" name="Footer Placeholder 2"/>
          <p:cNvSpPr>
            <a:spLocks noGrp="1"/>
          </p:cNvSpPr>
          <p:nvPr>
            <p:ph type="ftr" sz="quarter" idx="11"/>
          </p:nvPr>
        </p:nvSpPr>
        <p:spPr/>
        <p:txBody>
          <a:bodyPr/>
          <a:lstStyle/>
          <a:p>
            <a:r>
              <a:rPr lang="en-IN"/>
              <a:t>Sanghvi Sanghvi &amp; Sanghvi</a:t>
            </a:r>
          </a:p>
        </p:txBody>
      </p:sp>
      <p:sp>
        <p:nvSpPr>
          <p:cNvPr id="4" name="Slide Number Placeholder 3"/>
          <p:cNvSpPr>
            <a:spLocks noGrp="1"/>
          </p:cNvSpPr>
          <p:nvPr>
            <p:ph type="sldNum" sz="quarter" idx="12"/>
          </p:nvPr>
        </p:nvSpPr>
        <p:spPr/>
        <p:txBody>
          <a:bodyPr/>
          <a:lstStyle/>
          <a:p>
            <a:fld id="{72D2E47F-D8F7-452E-ABD9-5E9FB94CA412}" type="slidenum">
              <a:rPr lang="en-IN" smtClean="0"/>
              <a:t>‹#›</a:t>
            </a:fld>
            <a:endParaRPr lang="en-IN"/>
          </a:p>
        </p:txBody>
      </p:sp>
    </p:spTree>
    <p:extLst>
      <p:ext uri="{BB962C8B-B14F-4D97-AF65-F5344CB8AC3E}">
        <p14:creationId xmlns:p14="http://schemas.microsoft.com/office/powerpoint/2010/main" val="907217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08/06/2025</a:t>
            </a:r>
            <a:endParaRPr lang="en-IN"/>
          </a:p>
        </p:txBody>
      </p:sp>
      <p:sp>
        <p:nvSpPr>
          <p:cNvPr id="6" name="Footer Placeholder 5"/>
          <p:cNvSpPr>
            <a:spLocks noGrp="1"/>
          </p:cNvSpPr>
          <p:nvPr>
            <p:ph type="ftr" sz="quarter" idx="11"/>
          </p:nvPr>
        </p:nvSpPr>
        <p:spPr/>
        <p:txBody>
          <a:bodyPr/>
          <a:lstStyle/>
          <a:p>
            <a:r>
              <a:rPr lang="en-IN"/>
              <a:t>Sanghvi Sanghvi &amp; Sanghvi</a:t>
            </a:r>
          </a:p>
        </p:txBody>
      </p:sp>
      <p:sp>
        <p:nvSpPr>
          <p:cNvPr id="7" name="Slide Number Placeholder 6"/>
          <p:cNvSpPr>
            <a:spLocks noGrp="1"/>
          </p:cNvSpPr>
          <p:nvPr>
            <p:ph type="sldNum" sz="quarter" idx="12"/>
          </p:nvPr>
        </p:nvSpPr>
        <p:spPr/>
        <p:txBody>
          <a:bodyPr/>
          <a:lstStyle/>
          <a:p>
            <a:fld id="{72D2E47F-D8F7-452E-ABD9-5E9FB94CA412}" type="slidenum">
              <a:rPr lang="en-IN" smtClean="0"/>
              <a:t>‹#›</a:t>
            </a:fld>
            <a:endParaRPr lang="en-IN"/>
          </a:p>
        </p:txBody>
      </p:sp>
    </p:spTree>
    <p:extLst>
      <p:ext uri="{BB962C8B-B14F-4D97-AF65-F5344CB8AC3E}">
        <p14:creationId xmlns:p14="http://schemas.microsoft.com/office/powerpoint/2010/main" val="3218904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08/06/2025</a:t>
            </a:r>
            <a:endParaRPr lang="en-IN"/>
          </a:p>
        </p:txBody>
      </p:sp>
      <p:sp>
        <p:nvSpPr>
          <p:cNvPr id="6" name="Footer Placeholder 5"/>
          <p:cNvSpPr>
            <a:spLocks noGrp="1"/>
          </p:cNvSpPr>
          <p:nvPr>
            <p:ph type="ftr" sz="quarter" idx="11"/>
          </p:nvPr>
        </p:nvSpPr>
        <p:spPr/>
        <p:txBody>
          <a:bodyPr/>
          <a:lstStyle/>
          <a:p>
            <a:r>
              <a:rPr lang="en-IN"/>
              <a:t>Sanghvi Sanghvi &amp; Sanghvi</a:t>
            </a:r>
          </a:p>
        </p:txBody>
      </p:sp>
      <p:sp>
        <p:nvSpPr>
          <p:cNvPr id="7" name="Slide Number Placeholder 6"/>
          <p:cNvSpPr>
            <a:spLocks noGrp="1"/>
          </p:cNvSpPr>
          <p:nvPr>
            <p:ph type="sldNum" sz="quarter" idx="12"/>
          </p:nvPr>
        </p:nvSpPr>
        <p:spPr/>
        <p:txBody>
          <a:bodyPr/>
          <a:lstStyle/>
          <a:p>
            <a:fld id="{72D2E47F-D8F7-452E-ABD9-5E9FB94CA412}" type="slidenum">
              <a:rPr lang="en-IN" smtClean="0"/>
              <a:t>‹#›</a:t>
            </a:fld>
            <a:endParaRPr lang="en-IN"/>
          </a:p>
        </p:txBody>
      </p:sp>
    </p:spTree>
    <p:extLst>
      <p:ext uri="{BB962C8B-B14F-4D97-AF65-F5344CB8AC3E}">
        <p14:creationId xmlns:p14="http://schemas.microsoft.com/office/powerpoint/2010/main" val="1102687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r>
              <a:rPr lang="en-US"/>
              <a:t>08/06/2025</a:t>
            </a:r>
            <a:endParaRPr lang="en-IN"/>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r>
              <a:rPr lang="en-IN"/>
              <a:t>Sanghvi Sanghvi &amp; Sanghvi</a:t>
            </a: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72D2E47F-D8F7-452E-ABD9-5E9FB94CA412}" type="slidenum">
              <a:rPr lang="en-IN" smtClean="0"/>
              <a:t>‹#›</a:t>
            </a:fld>
            <a:endParaRPr lang="en-IN"/>
          </a:p>
        </p:txBody>
      </p:sp>
    </p:spTree>
    <p:extLst>
      <p:ext uri="{BB962C8B-B14F-4D97-AF65-F5344CB8AC3E}">
        <p14:creationId xmlns:p14="http://schemas.microsoft.com/office/powerpoint/2010/main" val="25699257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27EF74-E59F-4D06-A879-197A6703B7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6E1A407-A638-4045-8823-FEBA85F715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7C4F0D6-95F2-41FF-B98E-39A0D15E9B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240718-21C9-4041-A931-9D2B28CF7772}" type="datetimeFigureOut">
              <a:rPr lang="en-IN" smtClean="0"/>
              <a:t>07/06/2025</a:t>
            </a:fld>
            <a:endParaRPr lang="en-IN"/>
          </a:p>
        </p:txBody>
      </p:sp>
      <p:sp>
        <p:nvSpPr>
          <p:cNvPr id="5" name="Footer Placeholder 4">
            <a:extLst>
              <a:ext uri="{FF2B5EF4-FFF2-40B4-BE49-F238E27FC236}">
                <a16:creationId xmlns:a16="http://schemas.microsoft.com/office/drawing/2014/main" id="{A77A3318-506E-4C6A-9C33-61A71A49C9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E2F94760-4D41-4947-94F7-0246B215E6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B53F79-B760-489D-98AB-CA29CB02C10C}" type="slidenum">
              <a:rPr lang="en-IN" smtClean="0"/>
              <a:t>‹#›</a:t>
            </a:fld>
            <a:endParaRPr lang="en-IN"/>
          </a:p>
        </p:txBody>
      </p:sp>
    </p:spTree>
    <p:extLst>
      <p:ext uri="{BB962C8B-B14F-4D97-AF65-F5344CB8AC3E}">
        <p14:creationId xmlns:p14="http://schemas.microsoft.com/office/powerpoint/2010/main" val="54092442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4F802-068B-47B7-8639-31A907364483}"/>
              </a:ext>
            </a:extLst>
          </p:cNvPr>
          <p:cNvSpPr>
            <a:spLocks noGrp="1"/>
          </p:cNvSpPr>
          <p:nvPr>
            <p:ph type="ctrTitle"/>
          </p:nvPr>
        </p:nvSpPr>
        <p:spPr/>
        <p:txBody>
          <a:bodyPr>
            <a:normAutofit/>
          </a:bodyPr>
          <a:lstStyle/>
          <a:p>
            <a:r>
              <a:rPr lang="en-US" sz="5800" dirty="0">
                <a:solidFill>
                  <a:schemeClr val="tx1">
                    <a:lumMod val="65000"/>
                    <a:lumOff val="35000"/>
                  </a:schemeClr>
                </a:solidFill>
                <a:effectLst>
                  <a:outerShdw blurRad="38100" dist="38100" dir="2700000" algn="tl">
                    <a:srgbClr val="000000">
                      <a:alpha val="43137"/>
                    </a:srgbClr>
                  </a:outerShdw>
                </a:effectLst>
                <a:latin typeface="Garamond"/>
                <a:ea typeface="+mn-ea"/>
                <a:cs typeface="+mn-cs"/>
              </a:rPr>
              <a:t>Amendments applicable for </a:t>
            </a:r>
            <a:br>
              <a:rPr lang="en-US" sz="5800" dirty="0">
                <a:solidFill>
                  <a:schemeClr val="tx1">
                    <a:lumMod val="65000"/>
                    <a:lumOff val="35000"/>
                  </a:schemeClr>
                </a:solidFill>
                <a:effectLst>
                  <a:outerShdw blurRad="38100" dist="38100" dir="2700000" algn="tl">
                    <a:srgbClr val="000000">
                      <a:alpha val="43137"/>
                    </a:srgbClr>
                  </a:outerShdw>
                </a:effectLst>
                <a:latin typeface="Garamond"/>
                <a:ea typeface="+mn-ea"/>
                <a:cs typeface="+mn-cs"/>
              </a:rPr>
            </a:br>
            <a:r>
              <a:rPr lang="en-US" sz="5800" dirty="0">
                <a:solidFill>
                  <a:schemeClr val="tx1">
                    <a:lumMod val="65000"/>
                    <a:lumOff val="35000"/>
                  </a:schemeClr>
                </a:solidFill>
                <a:effectLst>
                  <a:outerShdw blurRad="38100" dist="38100" dir="2700000" algn="tl">
                    <a:srgbClr val="000000">
                      <a:alpha val="43137"/>
                    </a:srgbClr>
                  </a:outerShdw>
                </a:effectLst>
                <a:latin typeface="Garamond"/>
                <a:ea typeface="+mn-ea"/>
                <a:cs typeface="+mn-cs"/>
              </a:rPr>
              <a:t>A.Y. 2025-26</a:t>
            </a:r>
            <a:endParaRPr lang="en-IN" sz="5800" dirty="0">
              <a:solidFill>
                <a:schemeClr val="tx1">
                  <a:lumMod val="65000"/>
                  <a:lumOff val="35000"/>
                </a:schemeClr>
              </a:solidFill>
              <a:effectLst>
                <a:outerShdw blurRad="38100" dist="38100" dir="2700000" algn="tl">
                  <a:srgbClr val="000000">
                    <a:alpha val="43137"/>
                  </a:srgbClr>
                </a:outerShdw>
              </a:effectLst>
              <a:latin typeface="Garamond"/>
              <a:ea typeface="+mn-ea"/>
              <a:cs typeface="+mn-cs"/>
            </a:endParaRPr>
          </a:p>
        </p:txBody>
      </p:sp>
      <p:sp>
        <p:nvSpPr>
          <p:cNvPr id="3" name="Subtitle 2">
            <a:extLst>
              <a:ext uri="{FF2B5EF4-FFF2-40B4-BE49-F238E27FC236}">
                <a16:creationId xmlns:a16="http://schemas.microsoft.com/office/drawing/2014/main" id="{E00514DD-2FE0-40A4-A354-D1A5FEA3005F}"/>
              </a:ext>
            </a:extLst>
          </p:cNvPr>
          <p:cNvSpPr>
            <a:spLocks noGrp="1"/>
          </p:cNvSpPr>
          <p:nvPr>
            <p:ph type="subTitle" idx="1"/>
          </p:nvPr>
        </p:nvSpPr>
        <p:spPr>
          <a:xfrm>
            <a:off x="1524000" y="4478214"/>
            <a:ext cx="9144000" cy="779585"/>
          </a:xfrm>
        </p:spPr>
        <p:txBody>
          <a:bodyPr>
            <a:noAutofit/>
          </a:bodyPr>
          <a:lstStyle/>
          <a:p>
            <a:r>
              <a:rPr lang="en-US" sz="3200" b="1" cap="all" dirty="0">
                <a:solidFill>
                  <a:schemeClr val="tx1">
                    <a:lumMod val="65000"/>
                    <a:lumOff val="35000"/>
                  </a:schemeClr>
                </a:solidFill>
                <a:effectLst>
                  <a:outerShdw blurRad="38100" dist="38100" dir="2700000" algn="tl">
                    <a:srgbClr val="000000">
                      <a:alpha val="43137"/>
                    </a:srgbClr>
                  </a:outerShdw>
                </a:effectLst>
                <a:latin typeface="Garamond"/>
              </a:rPr>
              <a:t>CA </a:t>
            </a:r>
            <a:r>
              <a:rPr lang="en-US" sz="3200" b="1" cap="all" dirty="0" err="1">
                <a:solidFill>
                  <a:schemeClr val="tx1">
                    <a:lumMod val="65000"/>
                    <a:lumOff val="35000"/>
                  </a:schemeClr>
                </a:solidFill>
                <a:effectLst>
                  <a:outerShdw blurRad="38100" dist="38100" dir="2700000" algn="tl">
                    <a:srgbClr val="000000">
                      <a:alpha val="43137"/>
                    </a:srgbClr>
                  </a:outerShdw>
                </a:effectLst>
                <a:latin typeface="Garamond"/>
              </a:rPr>
              <a:t>Mahendra</a:t>
            </a:r>
            <a:r>
              <a:rPr lang="en-US" sz="3200" b="1" cap="all" dirty="0">
                <a:solidFill>
                  <a:schemeClr val="tx1">
                    <a:lumMod val="65000"/>
                    <a:lumOff val="35000"/>
                  </a:schemeClr>
                </a:solidFill>
                <a:effectLst>
                  <a:outerShdw blurRad="38100" dist="38100" dir="2700000" algn="tl">
                    <a:srgbClr val="000000">
                      <a:alpha val="43137"/>
                    </a:srgbClr>
                  </a:outerShdw>
                </a:effectLst>
                <a:latin typeface="Garamond"/>
              </a:rPr>
              <a:t> Sanghvi</a:t>
            </a:r>
            <a:endParaRPr lang="en-IN" sz="3200" b="1" cap="all" dirty="0">
              <a:solidFill>
                <a:schemeClr val="tx1">
                  <a:lumMod val="65000"/>
                  <a:lumOff val="35000"/>
                </a:schemeClr>
              </a:solidFill>
              <a:effectLst>
                <a:outerShdw blurRad="38100" dist="38100" dir="2700000" algn="tl">
                  <a:srgbClr val="000000">
                    <a:alpha val="43137"/>
                  </a:srgbClr>
                </a:outerShdw>
              </a:effectLst>
              <a:latin typeface="Garamond"/>
            </a:endParaRPr>
          </a:p>
        </p:txBody>
      </p:sp>
      <p:sp>
        <p:nvSpPr>
          <p:cNvPr id="4" name="Date Placeholder 3">
            <a:extLst>
              <a:ext uri="{FF2B5EF4-FFF2-40B4-BE49-F238E27FC236}">
                <a16:creationId xmlns:a16="http://schemas.microsoft.com/office/drawing/2014/main" id="{8D2C03E9-C34F-40DD-94C1-EA0C6E9DD4FC}"/>
              </a:ext>
            </a:extLst>
          </p:cNvPr>
          <p:cNvSpPr>
            <a:spLocks noGrp="1"/>
          </p:cNvSpPr>
          <p:nvPr>
            <p:ph type="dt" sz="half" idx="10"/>
          </p:nvPr>
        </p:nvSpPr>
        <p:spPr/>
        <p:txBody>
          <a:bodyPr/>
          <a:lstStyle/>
          <a:p>
            <a:r>
              <a:rPr lang="en-US" sz="1400" dirty="0">
                <a:solidFill>
                  <a:schemeClr val="bg2">
                    <a:lumMod val="10000"/>
                  </a:schemeClr>
                </a:solidFill>
                <a:latin typeface="Book Antiqua" panose="02040602050305030304" pitchFamily="18" charset="0"/>
              </a:rPr>
              <a:t>08/06/2025</a:t>
            </a:r>
            <a:endParaRPr lang="en-IN" sz="1400" dirty="0">
              <a:solidFill>
                <a:schemeClr val="bg2">
                  <a:lumMod val="10000"/>
                </a:schemeClr>
              </a:solidFill>
              <a:latin typeface="Book Antiqua" panose="02040602050305030304" pitchFamily="18" charset="0"/>
            </a:endParaRPr>
          </a:p>
        </p:txBody>
      </p:sp>
      <p:sp>
        <p:nvSpPr>
          <p:cNvPr id="5" name="Footer Placeholder 4">
            <a:extLst>
              <a:ext uri="{FF2B5EF4-FFF2-40B4-BE49-F238E27FC236}">
                <a16:creationId xmlns:a16="http://schemas.microsoft.com/office/drawing/2014/main" id="{4ABD82CD-BE04-4590-8461-7595AF48D87A}"/>
              </a:ext>
            </a:extLst>
          </p:cNvPr>
          <p:cNvSpPr>
            <a:spLocks noGrp="1"/>
          </p:cNvSpPr>
          <p:nvPr>
            <p:ph type="ftr" sz="quarter" idx="11"/>
          </p:nvPr>
        </p:nvSpPr>
        <p:spPr/>
        <p:txBody>
          <a:bodyPr/>
          <a:lstStyle/>
          <a:p>
            <a:r>
              <a:rPr lang="en-IN" sz="1400" dirty="0">
                <a:solidFill>
                  <a:schemeClr val="bg2">
                    <a:lumMod val="10000"/>
                  </a:schemeClr>
                </a:solidFill>
                <a:latin typeface="Book Antiqua" panose="02040602050305030304" pitchFamily="18" charset="0"/>
              </a:rPr>
              <a:t>Sanghvi </a:t>
            </a:r>
            <a:r>
              <a:rPr lang="en-IN" sz="1400" dirty="0" err="1">
                <a:solidFill>
                  <a:schemeClr val="bg2">
                    <a:lumMod val="10000"/>
                  </a:schemeClr>
                </a:solidFill>
                <a:latin typeface="Book Antiqua" panose="02040602050305030304" pitchFamily="18" charset="0"/>
              </a:rPr>
              <a:t>Sanghvi</a:t>
            </a:r>
            <a:r>
              <a:rPr lang="en-IN" sz="1400" dirty="0">
                <a:solidFill>
                  <a:schemeClr val="bg2">
                    <a:lumMod val="10000"/>
                  </a:schemeClr>
                </a:solidFill>
                <a:latin typeface="Book Antiqua" panose="02040602050305030304" pitchFamily="18" charset="0"/>
              </a:rPr>
              <a:t> &amp; Sanghvi</a:t>
            </a:r>
          </a:p>
        </p:txBody>
      </p:sp>
      <p:sp>
        <p:nvSpPr>
          <p:cNvPr id="6" name="Slide Number Placeholder 5">
            <a:extLst>
              <a:ext uri="{FF2B5EF4-FFF2-40B4-BE49-F238E27FC236}">
                <a16:creationId xmlns:a16="http://schemas.microsoft.com/office/drawing/2014/main" id="{F51F1686-C4E8-4875-93B6-EA036461F58C}"/>
              </a:ext>
            </a:extLst>
          </p:cNvPr>
          <p:cNvSpPr>
            <a:spLocks noGrp="1"/>
          </p:cNvSpPr>
          <p:nvPr>
            <p:ph type="sldNum" sz="quarter" idx="12"/>
          </p:nvPr>
        </p:nvSpPr>
        <p:spPr/>
        <p:txBody>
          <a:bodyPr/>
          <a:lstStyle/>
          <a:p>
            <a:fld id="{72D2E47F-D8F7-452E-ABD9-5E9FB94CA412}" type="slidenum">
              <a:rPr lang="en-IN" sz="1400" smtClean="0">
                <a:solidFill>
                  <a:schemeClr val="bg2">
                    <a:lumMod val="10000"/>
                  </a:schemeClr>
                </a:solidFill>
                <a:latin typeface="Book Antiqua" panose="02040602050305030304" pitchFamily="18" charset="0"/>
              </a:rPr>
              <a:t>1</a:t>
            </a:fld>
            <a:endParaRPr lang="en-IN" sz="1400" dirty="0">
              <a:solidFill>
                <a:schemeClr val="bg2">
                  <a:lumMod val="10000"/>
                </a:schemeClr>
              </a:solidFill>
              <a:latin typeface="Book Antiqua" panose="02040602050305030304" pitchFamily="18" charset="0"/>
            </a:endParaRPr>
          </a:p>
        </p:txBody>
      </p:sp>
      <p:pic>
        <p:nvPicPr>
          <p:cNvPr id="10" name="Picture 9">
            <a:extLst>
              <a:ext uri="{FF2B5EF4-FFF2-40B4-BE49-F238E27FC236}">
                <a16:creationId xmlns:a16="http://schemas.microsoft.com/office/drawing/2014/main" id="{F0F24DE1-6413-424B-887E-0815F43E1DD8}"/>
              </a:ext>
            </a:extLst>
          </p:cNvPr>
          <p:cNvPicPr>
            <a:picLocks noChangeAspect="1"/>
          </p:cNvPicPr>
          <p:nvPr/>
        </p:nvPicPr>
        <p:blipFill>
          <a:blip r:embed="rId2"/>
          <a:stretch>
            <a:fillRect/>
          </a:stretch>
        </p:blipFill>
        <p:spPr>
          <a:xfrm>
            <a:off x="8827476" y="3991019"/>
            <a:ext cx="3141786" cy="2597934"/>
          </a:xfrm>
          <a:prstGeom prst="rect">
            <a:avLst/>
          </a:prstGeom>
        </p:spPr>
      </p:pic>
      <p:pic>
        <p:nvPicPr>
          <p:cNvPr id="11" name="Picture 10">
            <a:extLst>
              <a:ext uri="{FF2B5EF4-FFF2-40B4-BE49-F238E27FC236}">
                <a16:creationId xmlns:a16="http://schemas.microsoft.com/office/drawing/2014/main" id="{33B6FAD0-9FC4-49A8-989F-F6A470AAECEB}"/>
              </a:ext>
            </a:extLst>
          </p:cNvPr>
          <p:cNvPicPr>
            <a:picLocks noChangeAspect="1"/>
          </p:cNvPicPr>
          <p:nvPr/>
        </p:nvPicPr>
        <p:blipFill>
          <a:blip r:embed="rId3"/>
          <a:stretch>
            <a:fillRect/>
          </a:stretch>
        </p:blipFill>
        <p:spPr>
          <a:xfrm>
            <a:off x="240013" y="269047"/>
            <a:ext cx="2599440" cy="3448711"/>
          </a:xfrm>
          <a:prstGeom prst="rect">
            <a:avLst/>
          </a:prstGeom>
        </p:spPr>
      </p:pic>
    </p:spTree>
    <p:extLst>
      <p:ext uri="{BB962C8B-B14F-4D97-AF65-F5344CB8AC3E}">
        <p14:creationId xmlns:p14="http://schemas.microsoft.com/office/powerpoint/2010/main" val="9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78E-5123-4B30-8F80-02A81ED82226}"/>
              </a:ext>
            </a:extLst>
          </p:cNvPr>
          <p:cNvSpPr>
            <a:spLocks noGrp="1"/>
          </p:cNvSpPr>
          <p:nvPr>
            <p:ph type="title"/>
          </p:nvPr>
        </p:nvSpPr>
        <p:spPr>
          <a:xfrm>
            <a:off x="838200" y="365125"/>
            <a:ext cx="10515600" cy="900967"/>
          </a:xfrm>
        </p:spPr>
        <p:txBody>
          <a:bodyPr/>
          <a:lstStyle/>
          <a:p>
            <a:r>
              <a:rPr lang="en-US" sz="4400" b="1" dirty="0">
                <a:solidFill>
                  <a:schemeClr val="bg2">
                    <a:lumMod val="10000"/>
                  </a:schemeClr>
                </a:solidFill>
                <a:latin typeface="Baskerville Old Face" panose="02020602080505020303" pitchFamily="18" charset="0"/>
              </a:rPr>
              <a:t>Individual Taxation</a:t>
            </a:r>
            <a:endParaRPr lang="en-IN" dirty="0">
              <a:solidFill>
                <a:schemeClr val="bg2">
                  <a:lumMod val="10000"/>
                </a:schemeClr>
              </a:solidFill>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08F462F3-1FE9-4ABD-95D7-C270BE23A64A}"/>
              </a:ext>
            </a:extLst>
          </p:cNvPr>
          <p:cNvSpPr>
            <a:spLocks noGrp="1"/>
          </p:cNvSpPr>
          <p:nvPr>
            <p:ph idx="1"/>
          </p:nvPr>
        </p:nvSpPr>
        <p:spPr>
          <a:xfrm>
            <a:off x="838200" y="1266092"/>
            <a:ext cx="10515600" cy="4910871"/>
          </a:xfrm>
        </p:spPr>
        <p:txBody>
          <a:bodyPr>
            <a:normAutofit lnSpcReduction="10000"/>
          </a:bodyPr>
          <a:lstStyle/>
          <a:p>
            <a:pPr algn="just"/>
            <a:r>
              <a:rPr lang="en-US" dirty="0">
                <a:solidFill>
                  <a:schemeClr val="bg2">
                    <a:lumMod val="10000"/>
                  </a:schemeClr>
                </a:solidFill>
                <a:latin typeface="Book Antiqua" panose="02040602050305030304" pitchFamily="18" charset="0"/>
              </a:rPr>
              <a:t>Standard deduction u/s.16(</a:t>
            </a:r>
            <a:r>
              <a:rPr lang="en-US" dirty="0" err="1">
                <a:solidFill>
                  <a:schemeClr val="bg2">
                    <a:lumMod val="10000"/>
                  </a:schemeClr>
                </a:solidFill>
                <a:latin typeface="Book Antiqua" panose="02040602050305030304" pitchFamily="18" charset="0"/>
              </a:rPr>
              <a:t>ia</a:t>
            </a:r>
            <a:r>
              <a:rPr lang="en-US" dirty="0">
                <a:solidFill>
                  <a:schemeClr val="bg2">
                    <a:lumMod val="10000"/>
                  </a:schemeClr>
                </a:solidFill>
                <a:latin typeface="Book Antiqua" panose="02040602050305030304" pitchFamily="18" charset="0"/>
              </a:rPr>
              <a:t>) against Salary income is increased from </a:t>
            </a:r>
            <a:r>
              <a:rPr lang="en-IN" sz="2200" b="0" i="0" kern="1200" dirty="0">
                <a:solidFill>
                  <a:schemeClr val="dk1"/>
                </a:solidFill>
                <a:effectLst/>
                <a:latin typeface="Book Antiqua" panose="02040602050305030304" pitchFamily="18" charset="0"/>
                <a:ea typeface="+mn-ea"/>
                <a:cs typeface="+mn-cs"/>
              </a:rPr>
              <a:t>₹ </a:t>
            </a:r>
            <a:r>
              <a:rPr lang="en-US" dirty="0">
                <a:solidFill>
                  <a:schemeClr val="bg2">
                    <a:lumMod val="10000"/>
                  </a:schemeClr>
                </a:solidFill>
                <a:latin typeface="Book Antiqua" panose="02040602050305030304" pitchFamily="18" charset="0"/>
              </a:rPr>
              <a:t>50,000/- to </a:t>
            </a:r>
            <a:r>
              <a:rPr lang="en-IN" sz="2200" b="0" i="0" kern="1200" dirty="0">
                <a:solidFill>
                  <a:schemeClr val="dk1"/>
                </a:solidFill>
                <a:effectLst/>
                <a:latin typeface="Book Antiqua" panose="02040602050305030304" pitchFamily="18" charset="0"/>
                <a:ea typeface="+mn-ea"/>
                <a:cs typeface="+mn-cs"/>
              </a:rPr>
              <a:t>₹ </a:t>
            </a:r>
            <a:r>
              <a:rPr lang="en-US" dirty="0">
                <a:solidFill>
                  <a:schemeClr val="bg2">
                    <a:lumMod val="10000"/>
                  </a:schemeClr>
                </a:solidFill>
                <a:latin typeface="Book Antiqua" panose="02040602050305030304" pitchFamily="18" charset="0"/>
              </a:rPr>
              <a:t>75,000/- (only in case of new tax regime)</a:t>
            </a:r>
          </a:p>
          <a:p>
            <a:pPr algn="just"/>
            <a:r>
              <a:rPr lang="en-US" dirty="0">
                <a:latin typeface="Book Antiqua" panose="02040602050305030304" pitchFamily="18" charset="0"/>
              </a:rPr>
              <a:t>Deduction in respect of family pension u/s.57(</a:t>
            </a:r>
            <a:r>
              <a:rPr lang="en-US" dirty="0" err="1">
                <a:latin typeface="Book Antiqua" panose="02040602050305030304" pitchFamily="18" charset="0"/>
              </a:rPr>
              <a:t>iia</a:t>
            </a:r>
            <a:r>
              <a:rPr lang="en-US" dirty="0">
                <a:latin typeface="Book Antiqua" panose="02040602050305030304" pitchFamily="18" charset="0"/>
              </a:rPr>
              <a:t>)  is increased from </a:t>
            </a:r>
            <a:r>
              <a:rPr lang="en-IN" sz="2200" b="0" i="0" kern="1200" dirty="0">
                <a:effectLst/>
                <a:latin typeface="Book Antiqua" panose="02040602050305030304" pitchFamily="18" charset="0"/>
                <a:ea typeface="+mn-ea"/>
                <a:cs typeface="+mn-cs"/>
              </a:rPr>
              <a:t>₹ 15,000/- to ₹ 25,000/- (only in case of new tax regime) (cannot exceed 1/3</a:t>
            </a:r>
            <a:r>
              <a:rPr lang="en-IN" sz="2200" b="0" i="0" kern="1200" baseline="30000" dirty="0">
                <a:effectLst/>
                <a:latin typeface="Book Antiqua" panose="02040602050305030304" pitchFamily="18" charset="0"/>
                <a:ea typeface="+mn-ea"/>
                <a:cs typeface="+mn-cs"/>
              </a:rPr>
              <a:t>rd</a:t>
            </a:r>
            <a:r>
              <a:rPr lang="en-IN" sz="2200" b="0" i="0" kern="1200" dirty="0">
                <a:effectLst/>
                <a:latin typeface="Book Antiqua" panose="02040602050305030304" pitchFamily="18" charset="0"/>
                <a:ea typeface="+mn-ea"/>
                <a:cs typeface="+mn-cs"/>
              </a:rPr>
              <a:t> of income)</a:t>
            </a:r>
            <a:endParaRPr lang="en-US" dirty="0">
              <a:latin typeface="Book Antiqua" panose="02040602050305030304" pitchFamily="18" charset="0"/>
            </a:endParaRPr>
          </a:p>
          <a:p>
            <a:pPr algn="just"/>
            <a:r>
              <a:rPr lang="en-US" b="1" dirty="0">
                <a:solidFill>
                  <a:schemeClr val="bg2">
                    <a:lumMod val="10000"/>
                  </a:schemeClr>
                </a:solidFill>
                <a:latin typeface="Book Antiqua" panose="02040602050305030304" pitchFamily="18" charset="0"/>
              </a:rPr>
              <a:t>National Pension Scheme </a:t>
            </a:r>
          </a:p>
          <a:p>
            <a:pPr marL="514350" indent="-244475" algn="just">
              <a:buAutoNum type="romanLcParenR"/>
            </a:pPr>
            <a:r>
              <a:rPr lang="en-US" dirty="0">
                <a:solidFill>
                  <a:schemeClr val="bg2">
                    <a:lumMod val="10000"/>
                  </a:schemeClr>
                </a:solidFill>
                <a:latin typeface="Book Antiqua" panose="02040602050305030304" pitchFamily="18" charset="0"/>
              </a:rPr>
              <a:t>Employer can contribute  </a:t>
            </a:r>
            <a:r>
              <a:rPr lang="en-US" dirty="0" err="1">
                <a:solidFill>
                  <a:schemeClr val="bg2">
                    <a:lumMod val="10000"/>
                  </a:schemeClr>
                </a:solidFill>
                <a:latin typeface="Book Antiqua" panose="02040602050305030304" pitchFamily="18" charset="0"/>
              </a:rPr>
              <a:t>upto</a:t>
            </a:r>
            <a:r>
              <a:rPr lang="en-US" dirty="0">
                <a:solidFill>
                  <a:schemeClr val="bg2">
                    <a:lumMod val="10000"/>
                  </a:schemeClr>
                </a:solidFill>
                <a:latin typeface="Book Antiqua" panose="02040602050305030304" pitchFamily="18" charset="0"/>
              </a:rPr>
              <a:t> 14% of Basic +DA (increased from 10%)</a:t>
            </a:r>
          </a:p>
          <a:p>
            <a:pPr marL="514350" indent="-244475" algn="just">
              <a:buAutoNum type="romanLcParenR"/>
            </a:pPr>
            <a:r>
              <a:rPr lang="en-US" dirty="0">
                <a:solidFill>
                  <a:schemeClr val="bg2">
                    <a:lumMod val="10000"/>
                  </a:schemeClr>
                </a:solidFill>
                <a:latin typeface="Book Antiqua" panose="02040602050305030304" pitchFamily="18" charset="0"/>
              </a:rPr>
              <a:t>Employee gets deduction u/s.80CCD(2), higher deduction of 14% is available only in case employee is opting for NTR</a:t>
            </a:r>
          </a:p>
          <a:p>
            <a:pPr marL="514350" indent="-244475" algn="just">
              <a:buAutoNum type="romanLcParenR"/>
            </a:pPr>
            <a:r>
              <a:rPr lang="en-US" dirty="0">
                <a:solidFill>
                  <a:schemeClr val="bg2">
                    <a:lumMod val="10000"/>
                  </a:schemeClr>
                </a:solidFill>
                <a:latin typeface="Book Antiqua" panose="02040602050305030304" pitchFamily="18" charset="0"/>
              </a:rPr>
              <a:t>Employer will get higher deduction u/s.36(1)(</a:t>
            </a:r>
            <a:r>
              <a:rPr lang="en-US" dirty="0" err="1">
                <a:solidFill>
                  <a:schemeClr val="bg2">
                    <a:lumMod val="10000"/>
                  </a:schemeClr>
                </a:solidFill>
                <a:latin typeface="Book Antiqua" panose="02040602050305030304" pitchFamily="18" charset="0"/>
              </a:rPr>
              <a:t>iva</a:t>
            </a:r>
            <a:r>
              <a:rPr lang="en-US" dirty="0">
                <a:solidFill>
                  <a:schemeClr val="bg2">
                    <a:lumMod val="10000"/>
                  </a:schemeClr>
                </a:solidFill>
                <a:latin typeface="Book Antiqua" panose="02040602050305030304" pitchFamily="18" charset="0"/>
              </a:rPr>
              <a:t>) irrespective of regime opted  by employee</a:t>
            </a:r>
          </a:p>
          <a:p>
            <a:pPr marL="514350" indent="-244475" algn="just">
              <a:buAutoNum type="romanLcParenR"/>
            </a:pPr>
            <a:r>
              <a:rPr lang="en-US" dirty="0">
                <a:solidFill>
                  <a:schemeClr val="bg2">
                    <a:lumMod val="10000"/>
                  </a:schemeClr>
                </a:solidFill>
                <a:latin typeface="Book Antiqua" panose="02040602050305030304" pitchFamily="18" charset="0"/>
              </a:rPr>
              <a:t>Provisions of Section 17(2)(vii) and 17(2)(</a:t>
            </a:r>
            <a:r>
              <a:rPr lang="en-US" dirty="0" err="1">
                <a:solidFill>
                  <a:schemeClr val="bg2">
                    <a:lumMod val="10000"/>
                  </a:schemeClr>
                </a:solidFill>
                <a:latin typeface="Book Antiqua" panose="02040602050305030304" pitchFamily="18" charset="0"/>
              </a:rPr>
              <a:t>viia</a:t>
            </a:r>
            <a:r>
              <a:rPr lang="en-US" dirty="0">
                <a:solidFill>
                  <a:schemeClr val="bg2">
                    <a:lumMod val="10000"/>
                  </a:schemeClr>
                </a:solidFill>
                <a:latin typeface="Book Antiqua" panose="02040602050305030304" pitchFamily="18" charset="0"/>
              </a:rPr>
              <a:t>) – wherein aggregate contribution by employer for PF, NPS and </a:t>
            </a:r>
            <a:r>
              <a:rPr lang="en-US" dirty="0" err="1">
                <a:solidFill>
                  <a:schemeClr val="bg2">
                    <a:lumMod val="10000"/>
                  </a:schemeClr>
                </a:solidFill>
                <a:latin typeface="Book Antiqua" panose="02040602050305030304" pitchFamily="18" charset="0"/>
              </a:rPr>
              <a:t>supperannuation</a:t>
            </a:r>
            <a:r>
              <a:rPr lang="en-US" dirty="0">
                <a:solidFill>
                  <a:schemeClr val="bg2">
                    <a:lumMod val="10000"/>
                  </a:schemeClr>
                </a:solidFill>
                <a:latin typeface="Book Antiqua" panose="02040602050305030304" pitchFamily="18" charset="0"/>
              </a:rPr>
              <a:t> fund &gt; Rs.7,50,000 in a  year</a:t>
            </a:r>
          </a:p>
          <a:p>
            <a:pPr algn="just"/>
            <a:endParaRPr lang="en-US" sz="2400" dirty="0">
              <a:solidFill>
                <a:schemeClr val="bg2">
                  <a:lumMod val="10000"/>
                </a:schemeClr>
              </a:solidFill>
              <a:latin typeface="Book Antiqua" panose="02040602050305030304" pitchFamily="18" charset="0"/>
            </a:endParaRPr>
          </a:p>
          <a:p>
            <a:pPr algn="just"/>
            <a:endParaRPr lang="en-IN" sz="2400" dirty="0">
              <a:latin typeface="Book Antiqua" panose="02040602050305030304" pitchFamily="18" charset="0"/>
            </a:endParaRPr>
          </a:p>
        </p:txBody>
      </p:sp>
      <p:sp>
        <p:nvSpPr>
          <p:cNvPr id="4" name="Date Placeholder 3">
            <a:extLst>
              <a:ext uri="{FF2B5EF4-FFF2-40B4-BE49-F238E27FC236}">
                <a16:creationId xmlns:a16="http://schemas.microsoft.com/office/drawing/2014/main" id="{1615A2A1-BD0E-4448-9A2C-7914848F7333}"/>
              </a:ext>
            </a:extLst>
          </p:cNvPr>
          <p:cNvSpPr>
            <a:spLocks noGrp="1"/>
          </p:cNvSpPr>
          <p:nvPr>
            <p:ph type="dt" sz="half" idx="10"/>
          </p:nvPr>
        </p:nvSpPr>
        <p:spPr/>
        <p:txBody>
          <a:bodyPr/>
          <a:lstStyle/>
          <a:p>
            <a:r>
              <a:rPr lang="en-US" dirty="0">
                <a:latin typeface="Book Antiqua" panose="02040602050305030304" pitchFamily="18" charset="0"/>
              </a:rPr>
              <a:t>08/06/2025</a:t>
            </a:r>
            <a:endParaRPr lang="en-IN" dirty="0">
              <a:latin typeface="Book Antiqua" panose="02040602050305030304" pitchFamily="18" charset="0"/>
            </a:endParaRPr>
          </a:p>
        </p:txBody>
      </p:sp>
      <p:sp>
        <p:nvSpPr>
          <p:cNvPr id="5" name="Footer Placeholder 4">
            <a:extLst>
              <a:ext uri="{FF2B5EF4-FFF2-40B4-BE49-F238E27FC236}">
                <a16:creationId xmlns:a16="http://schemas.microsoft.com/office/drawing/2014/main" id="{D4B2779D-6DC6-453D-B2D6-BF01149F1F5F}"/>
              </a:ext>
            </a:extLst>
          </p:cNvPr>
          <p:cNvSpPr>
            <a:spLocks noGrp="1"/>
          </p:cNvSpPr>
          <p:nvPr>
            <p:ph type="ftr" sz="quarter" idx="11"/>
          </p:nvPr>
        </p:nvSpPr>
        <p:spPr/>
        <p:txBody>
          <a:bodyPr/>
          <a:lstStyle/>
          <a:p>
            <a:r>
              <a:rPr lang="en-IN" dirty="0">
                <a:latin typeface="Book Antiqua" panose="02040602050305030304" pitchFamily="18" charset="0"/>
              </a:rPr>
              <a:t>Sanghvi </a:t>
            </a:r>
            <a:r>
              <a:rPr lang="en-IN" dirty="0" err="1">
                <a:latin typeface="Book Antiqua" panose="02040602050305030304" pitchFamily="18" charset="0"/>
              </a:rPr>
              <a:t>Sanghvi</a:t>
            </a:r>
            <a:r>
              <a:rPr lang="en-IN" dirty="0">
                <a:latin typeface="Book Antiqua" panose="02040602050305030304" pitchFamily="18" charset="0"/>
              </a:rPr>
              <a:t> &amp; Sanghvi</a:t>
            </a:r>
          </a:p>
        </p:txBody>
      </p:sp>
      <p:sp>
        <p:nvSpPr>
          <p:cNvPr id="6" name="Slide Number Placeholder 5">
            <a:extLst>
              <a:ext uri="{FF2B5EF4-FFF2-40B4-BE49-F238E27FC236}">
                <a16:creationId xmlns:a16="http://schemas.microsoft.com/office/drawing/2014/main" id="{F652C196-74C0-4316-BA73-23B35D6FC369}"/>
              </a:ext>
            </a:extLst>
          </p:cNvPr>
          <p:cNvSpPr>
            <a:spLocks noGrp="1"/>
          </p:cNvSpPr>
          <p:nvPr>
            <p:ph type="sldNum" sz="quarter" idx="12"/>
          </p:nvPr>
        </p:nvSpPr>
        <p:spPr/>
        <p:txBody>
          <a:bodyPr/>
          <a:lstStyle/>
          <a:p>
            <a:fld id="{72D2E47F-D8F7-452E-ABD9-5E9FB94CA412}" type="slidenum">
              <a:rPr lang="en-IN" smtClean="0">
                <a:latin typeface="Book Antiqua" panose="02040602050305030304" pitchFamily="18" charset="0"/>
              </a:rPr>
              <a:t>10</a:t>
            </a:fld>
            <a:endParaRPr lang="en-IN" dirty="0">
              <a:latin typeface="Book Antiqua" panose="02040602050305030304" pitchFamily="18" charset="0"/>
            </a:endParaRPr>
          </a:p>
        </p:txBody>
      </p:sp>
    </p:spTree>
    <p:extLst>
      <p:ext uri="{BB962C8B-B14F-4D97-AF65-F5344CB8AC3E}">
        <p14:creationId xmlns:p14="http://schemas.microsoft.com/office/powerpoint/2010/main" val="2341850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78E-5123-4B30-8F80-02A81ED82226}"/>
              </a:ext>
            </a:extLst>
          </p:cNvPr>
          <p:cNvSpPr>
            <a:spLocks noGrp="1"/>
          </p:cNvSpPr>
          <p:nvPr>
            <p:ph type="title"/>
          </p:nvPr>
        </p:nvSpPr>
        <p:spPr>
          <a:xfrm>
            <a:off x="838200" y="365126"/>
            <a:ext cx="10515600" cy="596166"/>
          </a:xfrm>
        </p:spPr>
        <p:txBody>
          <a:bodyPr>
            <a:noAutofit/>
          </a:bodyPr>
          <a:lstStyle/>
          <a:p>
            <a:r>
              <a:rPr lang="en-US" b="1" dirty="0">
                <a:solidFill>
                  <a:schemeClr val="bg2">
                    <a:lumMod val="10000"/>
                  </a:schemeClr>
                </a:solidFill>
                <a:latin typeface="Baskerville Old Face" panose="02020602080505020303" pitchFamily="18" charset="0"/>
              </a:rPr>
              <a:t>Procedure to </a:t>
            </a:r>
            <a:r>
              <a:rPr lang="en-US" b="1" dirty="0" err="1">
                <a:solidFill>
                  <a:schemeClr val="bg2">
                    <a:lumMod val="10000"/>
                  </a:schemeClr>
                </a:solidFill>
                <a:latin typeface="Baskerville Old Face" panose="02020602080505020303" pitchFamily="18" charset="0"/>
              </a:rPr>
              <a:t>Opt</a:t>
            </a:r>
            <a:r>
              <a:rPr lang="en-US" b="1" dirty="0">
                <a:solidFill>
                  <a:schemeClr val="bg2">
                    <a:lumMod val="10000"/>
                  </a:schemeClr>
                </a:solidFill>
                <a:latin typeface="Baskerville Old Face" panose="02020602080505020303" pitchFamily="18" charset="0"/>
              </a:rPr>
              <a:t> in /</a:t>
            </a:r>
            <a:r>
              <a:rPr lang="en-US" b="1" dirty="0" err="1">
                <a:solidFill>
                  <a:schemeClr val="bg2">
                    <a:lumMod val="10000"/>
                  </a:schemeClr>
                </a:solidFill>
                <a:latin typeface="Baskerville Old Face" panose="02020602080505020303" pitchFamily="18" charset="0"/>
              </a:rPr>
              <a:t>Opt</a:t>
            </a:r>
            <a:r>
              <a:rPr lang="en-US" b="1" dirty="0">
                <a:solidFill>
                  <a:schemeClr val="bg2">
                    <a:lumMod val="10000"/>
                  </a:schemeClr>
                </a:solidFill>
                <a:latin typeface="Baskerville Old Face" panose="02020602080505020303" pitchFamily="18" charset="0"/>
              </a:rPr>
              <a:t> out…</a:t>
            </a:r>
            <a:endParaRPr lang="en-IN" dirty="0">
              <a:solidFill>
                <a:schemeClr val="bg2">
                  <a:lumMod val="10000"/>
                </a:schemeClr>
              </a:solidFill>
              <a:latin typeface="Baskerville Old Face" panose="02020602080505020303" pitchFamily="18" charset="0"/>
            </a:endParaRPr>
          </a:p>
        </p:txBody>
      </p:sp>
      <p:graphicFrame>
        <p:nvGraphicFramePr>
          <p:cNvPr id="10" name="Table 10">
            <a:extLst>
              <a:ext uri="{FF2B5EF4-FFF2-40B4-BE49-F238E27FC236}">
                <a16:creationId xmlns:a16="http://schemas.microsoft.com/office/drawing/2014/main" id="{8F31911A-AFBC-4352-A84E-8D2FBB6B556A}"/>
              </a:ext>
            </a:extLst>
          </p:cNvPr>
          <p:cNvGraphicFramePr>
            <a:graphicFrameLocks noGrp="1"/>
          </p:cNvGraphicFramePr>
          <p:nvPr>
            <p:ph idx="1"/>
            <p:extLst>
              <p:ext uri="{D42A27DB-BD31-4B8C-83A1-F6EECF244321}">
                <p14:modId xmlns:p14="http://schemas.microsoft.com/office/powerpoint/2010/main" val="740068537"/>
              </p:ext>
            </p:extLst>
          </p:nvPr>
        </p:nvGraphicFramePr>
        <p:xfrm>
          <a:off x="838203" y="1160585"/>
          <a:ext cx="10515597" cy="3566788"/>
        </p:xfrm>
        <a:graphic>
          <a:graphicData uri="http://schemas.openxmlformats.org/drawingml/2006/table">
            <a:tbl>
              <a:tblPr firstRow="1" bandRow="1">
                <a:tableStyleId>{16D9F66E-5EB9-4882-86FB-DCBF35E3C3E4}</a:tableStyleId>
              </a:tblPr>
              <a:tblGrid>
                <a:gridCol w="3006966">
                  <a:extLst>
                    <a:ext uri="{9D8B030D-6E8A-4147-A177-3AD203B41FA5}">
                      <a16:colId xmlns:a16="http://schemas.microsoft.com/office/drawing/2014/main" val="2186163967"/>
                    </a:ext>
                  </a:extLst>
                </a:gridCol>
                <a:gridCol w="3352800">
                  <a:extLst>
                    <a:ext uri="{9D8B030D-6E8A-4147-A177-3AD203B41FA5}">
                      <a16:colId xmlns:a16="http://schemas.microsoft.com/office/drawing/2014/main" val="355863889"/>
                    </a:ext>
                  </a:extLst>
                </a:gridCol>
                <a:gridCol w="4155831">
                  <a:extLst>
                    <a:ext uri="{9D8B030D-6E8A-4147-A177-3AD203B41FA5}">
                      <a16:colId xmlns:a16="http://schemas.microsoft.com/office/drawing/2014/main" val="2302640934"/>
                    </a:ext>
                  </a:extLst>
                </a:gridCol>
              </a:tblGrid>
              <a:tr h="4350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Book Antiqua" panose="02040602050305030304" pitchFamily="18" charset="0"/>
                        </a:rPr>
                        <a:t>Particulars</a:t>
                      </a:r>
                      <a:endParaRPr lang="en-IN" dirty="0">
                        <a:latin typeface="Book Antiqua" panose="02040602050305030304" pitchFamily="18" charset="0"/>
                      </a:endParaRPr>
                    </a:p>
                  </a:txBody>
                  <a:tcPr/>
                </a:tc>
                <a:tc>
                  <a:txBody>
                    <a:bodyPr/>
                    <a:lstStyle/>
                    <a:p>
                      <a:pPr algn="ctr"/>
                      <a:r>
                        <a:rPr lang="en-US" dirty="0">
                          <a:latin typeface="Book Antiqua" panose="02040602050305030304" pitchFamily="18" charset="0"/>
                        </a:rPr>
                        <a:t>New Tax Regime</a:t>
                      </a:r>
                      <a:endParaRPr lang="en-IN" dirty="0">
                        <a:latin typeface="Book Antiqua" panose="02040602050305030304" pitchFamily="18" charset="0"/>
                      </a:endParaRPr>
                    </a:p>
                  </a:txBody>
                  <a:tcPr/>
                </a:tc>
                <a:tc>
                  <a:txBody>
                    <a:bodyPr/>
                    <a:lstStyle/>
                    <a:p>
                      <a:pPr algn="ctr"/>
                      <a:r>
                        <a:rPr lang="en-US" dirty="0">
                          <a:latin typeface="Book Antiqua" panose="02040602050305030304" pitchFamily="18" charset="0"/>
                        </a:rPr>
                        <a:t>Old Tax Regime</a:t>
                      </a:r>
                      <a:endParaRPr lang="en-IN" dirty="0">
                        <a:latin typeface="Book Antiqua" panose="02040602050305030304" pitchFamily="18" charset="0"/>
                      </a:endParaRPr>
                    </a:p>
                  </a:txBody>
                  <a:tcPr/>
                </a:tc>
                <a:extLst>
                  <a:ext uri="{0D108BD9-81ED-4DB2-BD59-A6C34878D82A}">
                    <a16:rowId xmlns:a16="http://schemas.microsoft.com/office/drawing/2014/main" val="1192781383"/>
                  </a:ext>
                </a:extLst>
              </a:tr>
              <a:tr h="1394417">
                <a:tc>
                  <a:txBody>
                    <a:bodyPr/>
                    <a:lstStyle/>
                    <a:p>
                      <a:pPr algn="ctr"/>
                      <a:r>
                        <a:rPr lang="en-US" sz="1800" b="0" dirty="0">
                          <a:latin typeface="Book Antiqua" panose="02040602050305030304" pitchFamily="18" charset="0"/>
                        </a:rPr>
                        <a:t>Having income under head </a:t>
                      </a:r>
                      <a:r>
                        <a:rPr lang="en-US" sz="1800" b="0" kern="1200" dirty="0">
                          <a:solidFill>
                            <a:schemeClr val="dk1"/>
                          </a:solidFill>
                          <a:effectLst/>
                          <a:latin typeface="Book Antiqua" panose="02040602050305030304" pitchFamily="18" charset="0"/>
                        </a:rPr>
                        <a:t>Profits and Gains of Business or Profession</a:t>
                      </a:r>
                      <a:r>
                        <a:rPr lang="en-US" sz="1800" b="0" dirty="0">
                          <a:latin typeface="Book Antiqua" panose="02040602050305030304" pitchFamily="18" charset="0"/>
                        </a:rPr>
                        <a:t> </a:t>
                      </a:r>
                    </a:p>
                    <a:p>
                      <a:pPr algn="ctr"/>
                      <a:r>
                        <a:rPr lang="en-US" sz="1800" b="0" dirty="0">
                          <a:latin typeface="Book Antiqua" panose="02040602050305030304" pitchFamily="18" charset="0"/>
                        </a:rPr>
                        <a:t>(ITR 3 &amp; 4)</a:t>
                      </a:r>
                      <a:endParaRPr lang="en-IN" sz="1800" b="0" dirty="0">
                        <a:latin typeface="Book Antiqua" panose="0204060205030503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latin typeface="Book Antiqua" panose="02040602050305030304" pitchFamily="18" charset="0"/>
                        </a:rPr>
                        <a:t>Default Regime</a:t>
                      </a:r>
                      <a:endParaRPr lang="en-IN" b="0" dirty="0">
                        <a:latin typeface="Book Antiqua" panose="0204060205030503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0" dirty="0">
                          <a:latin typeface="Book Antiqua" panose="02040602050305030304" pitchFamily="18" charset="0"/>
                        </a:rPr>
                        <a:t>To file form 10 IEA – before the due date u/s.139(1)</a:t>
                      </a:r>
                    </a:p>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0" dirty="0">
                          <a:latin typeface="Book Antiqua" panose="02040602050305030304" pitchFamily="18" charset="0"/>
                        </a:rPr>
                        <a:t>If already filed in AY 24-25, then do not file</a:t>
                      </a:r>
                    </a:p>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0" dirty="0">
                          <a:solidFill>
                            <a:srgbClr val="FF0000"/>
                          </a:solidFill>
                          <a:latin typeface="Book Antiqua" panose="02040602050305030304" pitchFamily="18" charset="0"/>
                        </a:rPr>
                        <a:t>If filed in AY 24-25 after the due date u/s.139(1)</a:t>
                      </a:r>
                    </a:p>
                  </a:txBody>
                  <a:tcPr/>
                </a:tc>
                <a:extLst>
                  <a:ext uri="{0D108BD9-81ED-4DB2-BD59-A6C34878D82A}">
                    <a16:rowId xmlns:a16="http://schemas.microsoft.com/office/drawing/2014/main" val="4254170733"/>
                  </a:ext>
                </a:extLst>
              </a:tr>
              <a:tr h="13944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dirty="0">
                          <a:latin typeface="Book Antiqua" panose="02040602050305030304" pitchFamily="18" charset="0"/>
                        </a:rPr>
                        <a:t>Not having income under head </a:t>
                      </a:r>
                      <a:r>
                        <a:rPr lang="en-US" sz="1800" b="0" kern="1200" dirty="0">
                          <a:solidFill>
                            <a:schemeClr val="dk1"/>
                          </a:solidFill>
                          <a:effectLst/>
                          <a:latin typeface="Book Antiqua" panose="02040602050305030304" pitchFamily="18" charset="0"/>
                        </a:rPr>
                        <a:t>Profits and Gains of Business or Profession</a:t>
                      </a:r>
                      <a:r>
                        <a:rPr lang="en-IN" sz="1800" b="0" dirty="0">
                          <a:latin typeface="Book Antiqua" panose="02040602050305030304" pitchFamily="18" charset="0"/>
                        </a:rPr>
                        <a:t> </a:t>
                      </a:r>
                      <a:r>
                        <a:rPr lang="en-IN" sz="1800" dirty="0">
                          <a:latin typeface="Book Antiqua" panose="02040602050305030304" pitchFamily="18" charset="0"/>
                        </a:rPr>
                        <a:t>(ITR 1 &amp; 2)</a:t>
                      </a:r>
                      <a:endParaRPr lang="en-IN" b="0" dirty="0">
                        <a:latin typeface="Book Antiqua" panose="02040602050305030304" pitchFamily="18" charset="0"/>
                      </a:endParaRPr>
                    </a:p>
                  </a:txBody>
                  <a:tcPr/>
                </a:tc>
                <a:tc>
                  <a:txBody>
                    <a:bodyPr/>
                    <a:lstStyle/>
                    <a:p>
                      <a:pPr algn="ctr"/>
                      <a:r>
                        <a:rPr lang="en-US" b="0" dirty="0">
                          <a:latin typeface="Book Antiqua" panose="02040602050305030304" pitchFamily="18" charset="0"/>
                        </a:rPr>
                        <a:t>Default Regime</a:t>
                      </a:r>
                      <a:endParaRPr lang="en-IN" dirty="0">
                        <a:latin typeface="Book Antiqua" panose="02040602050305030304" pitchFamily="18" charset="0"/>
                      </a:endParaRPr>
                    </a:p>
                  </a:txBody>
                  <a:tcPr/>
                </a:tc>
                <a:tc>
                  <a:txBody>
                    <a:bodyPr/>
                    <a:lstStyle/>
                    <a:p>
                      <a:pPr algn="ctr"/>
                      <a:r>
                        <a:rPr lang="en-IN" sz="1800" b="0" dirty="0">
                          <a:latin typeface="Book Antiqua" panose="02040602050305030304" pitchFamily="18" charset="0"/>
                        </a:rPr>
                        <a:t>In return of income filed u/s.139(1)</a:t>
                      </a:r>
                      <a:endParaRPr lang="en-IN" b="0" dirty="0">
                        <a:latin typeface="Book Antiqua" panose="02040602050305030304" pitchFamily="18" charset="0"/>
                      </a:endParaRPr>
                    </a:p>
                  </a:txBody>
                  <a:tcPr/>
                </a:tc>
                <a:extLst>
                  <a:ext uri="{0D108BD9-81ED-4DB2-BD59-A6C34878D82A}">
                    <a16:rowId xmlns:a16="http://schemas.microsoft.com/office/drawing/2014/main" val="90809741"/>
                  </a:ext>
                </a:extLst>
              </a:tr>
            </a:tbl>
          </a:graphicData>
        </a:graphic>
      </p:graphicFrame>
      <p:sp>
        <p:nvSpPr>
          <p:cNvPr id="4" name="Date Placeholder 3">
            <a:extLst>
              <a:ext uri="{FF2B5EF4-FFF2-40B4-BE49-F238E27FC236}">
                <a16:creationId xmlns:a16="http://schemas.microsoft.com/office/drawing/2014/main" id="{1615A2A1-BD0E-4448-9A2C-7914848F7333}"/>
              </a:ext>
            </a:extLst>
          </p:cNvPr>
          <p:cNvSpPr>
            <a:spLocks noGrp="1"/>
          </p:cNvSpPr>
          <p:nvPr>
            <p:ph type="dt" sz="half" idx="10"/>
          </p:nvPr>
        </p:nvSpPr>
        <p:spPr>
          <a:xfrm>
            <a:off x="1314450" y="6223828"/>
            <a:ext cx="2157620" cy="365125"/>
          </a:xfrm>
        </p:spPr>
        <p:txBody>
          <a:bodyPr/>
          <a:lstStyle/>
          <a:p>
            <a:r>
              <a:rPr lang="en-US" dirty="0">
                <a:latin typeface="Book Antiqua" panose="02040602050305030304" pitchFamily="18" charset="0"/>
              </a:rPr>
              <a:t>08/06/2025</a:t>
            </a:r>
            <a:endParaRPr lang="en-IN" dirty="0">
              <a:latin typeface="Book Antiqua" panose="02040602050305030304" pitchFamily="18" charset="0"/>
            </a:endParaRPr>
          </a:p>
        </p:txBody>
      </p:sp>
      <p:sp>
        <p:nvSpPr>
          <p:cNvPr id="5" name="Footer Placeholder 4">
            <a:extLst>
              <a:ext uri="{FF2B5EF4-FFF2-40B4-BE49-F238E27FC236}">
                <a16:creationId xmlns:a16="http://schemas.microsoft.com/office/drawing/2014/main" id="{D4B2779D-6DC6-453D-B2D6-BF01149F1F5F}"/>
              </a:ext>
            </a:extLst>
          </p:cNvPr>
          <p:cNvSpPr>
            <a:spLocks noGrp="1"/>
          </p:cNvSpPr>
          <p:nvPr>
            <p:ph type="ftr" sz="quarter" idx="11"/>
          </p:nvPr>
        </p:nvSpPr>
        <p:spPr/>
        <p:txBody>
          <a:bodyPr/>
          <a:lstStyle/>
          <a:p>
            <a:r>
              <a:rPr lang="en-IN" dirty="0">
                <a:latin typeface="Book Antiqua" panose="02040602050305030304" pitchFamily="18" charset="0"/>
              </a:rPr>
              <a:t>Sanghvi </a:t>
            </a:r>
            <a:r>
              <a:rPr lang="en-IN" dirty="0" err="1">
                <a:latin typeface="Book Antiqua" panose="02040602050305030304" pitchFamily="18" charset="0"/>
              </a:rPr>
              <a:t>Sanghvi</a:t>
            </a:r>
            <a:r>
              <a:rPr lang="en-IN" dirty="0">
                <a:latin typeface="Book Antiqua" panose="02040602050305030304" pitchFamily="18" charset="0"/>
              </a:rPr>
              <a:t> &amp; Sanghvi</a:t>
            </a:r>
          </a:p>
        </p:txBody>
      </p:sp>
      <p:sp>
        <p:nvSpPr>
          <p:cNvPr id="6" name="Slide Number Placeholder 5">
            <a:extLst>
              <a:ext uri="{FF2B5EF4-FFF2-40B4-BE49-F238E27FC236}">
                <a16:creationId xmlns:a16="http://schemas.microsoft.com/office/drawing/2014/main" id="{F652C196-74C0-4316-BA73-23B35D6FC369}"/>
              </a:ext>
            </a:extLst>
          </p:cNvPr>
          <p:cNvSpPr>
            <a:spLocks noGrp="1"/>
          </p:cNvSpPr>
          <p:nvPr>
            <p:ph type="sldNum" sz="quarter" idx="12"/>
          </p:nvPr>
        </p:nvSpPr>
        <p:spPr/>
        <p:txBody>
          <a:bodyPr/>
          <a:lstStyle/>
          <a:p>
            <a:fld id="{72D2E47F-D8F7-452E-ABD9-5E9FB94CA412}" type="slidenum">
              <a:rPr lang="en-IN" smtClean="0">
                <a:latin typeface="Book Antiqua" panose="02040602050305030304" pitchFamily="18" charset="0"/>
              </a:rPr>
              <a:t>11</a:t>
            </a:fld>
            <a:endParaRPr lang="en-IN" dirty="0">
              <a:latin typeface="Book Antiqua" panose="02040602050305030304" pitchFamily="18" charset="0"/>
            </a:endParaRPr>
          </a:p>
        </p:txBody>
      </p:sp>
    </p:spTree>
    <p:extLst>
      <p:ext uri="{BB962C8B-B14F-4D97-AF65-F5344CB8AC3E}">
        <p14:creationId xmlns:p14="http://schemas.microsoft.com/office/powerpoint/2010/main" val="2476496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78E-5123-4B30-8F80-02A81ED82226}"/>
              </a:ext>
            </a:extLst>
          </p:cNvPr>
          <p:cNvSpPr>
            <a:spLocks noGrp="1"/>
          </p:cNvSpPr>
          <p:nvPr>
            <p:ph type="title"/>
          </p:nvPr>
        </p:nvSpPr>
        <p:spPr>
          <a:xfrm>
            <a:off x="838200" y="365126"/>
            <a:ext cx="10515600" cy="604349"/>
          </a:xfrm>
        </p:spPr>
        <p:txBody>
          <a:bodyPr>
            <a:noAutofit/>
          </a:bodyPr>
          <a:lstStyle/>
          <a:p>
            <a:r>
              <a:rPr lang="en-US" b="1" dirty="0">
                <a:solidFill>
                  <a:schemeClr val="bg2">
                    <a:lumMod val="10000"/>
                  </a:schemeClr>
                </a:solidFill>
                <a:latin typeface="Baskerville Old Face" panose="02020602080505020303" pitchFamily="18" charset="0"/>
              </a:rPr>
              <a:t>House Property Income</a:t>
            </a:r>
            <a:endParaRPr lang="en-IN" dirty="0">
              <a:solidFill>
                <a:schemeClr val="bg2">
                  <a:lumMod val="10000"/>
                </a:schemeClr>
              </a:solidFill>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08F462F3-1FE9-4ABD-95D7-C270BE23A64A}"/>
              </a:ext>
            </a:extLst>
          </p:cNvPr>
          <p:cNvSpPr>
            <a:spLocks noGrp="1"/>
          </p:cNvSpPr>
          <p:nvPr>
            <p:ph idx="1"/>
          </p:nvPr>
        </p:nvSpPr>
        <p:spPr>
          <a:xfrm>
            <a:off x="838200" y="1148862"/>
            <a:ext cx="10515600" cy="5028101"/>
          </a:xfrm>
        </p:spPr>
        <p:txBody>
          <a:bodyPr>
            <a:normAutofit/>
          </a:bodyPr>
          <a:lstStyle/>
          <a:p>
            <a:pPr algn="just">
              <a:spcBef>
                <a:spcPts val="0"/>
              </a:spcBef>
              <a:spcAft>
                <a:spcPts val="1200"/>
              </a:spcAft>
            </a:pPr>
            <a:r>
              <a:rPr lang="en-US" dirty="0">
                <a:solidFill>
                  <a:schemeClr val="bg2">
                    <a:lumMod val="10000"/>
                  </a:schemeClr>
                </a:solidFill>
                <a:latin typeface="Book Antiqua" panose="02040602050305030304" pitchFamily="18" charset="0"/>
              </a:rPr>
              <a:t>Section 23(2) – Provided that ALV of the house shall be taken as NIL in cases wherein it is used for own residence or cannot actually be occupied by the owner by reason of the fact that owing to his employment, business or profession carried on at any other place, </a:t>
            </a:r>
            <a:r>
              <a:rPr lang="en-US" b="1" dirty="0">
                <a:solidFill>
                  <a:schemeClr val="bg2">
                    <a:lumMod val="10000"/>
                  </a:schemeClr>
                </a:solidFill>
                <a:latin typeface="Book Antiqua" panose="02040602050305030304" pitchFamily="18" charset="0"/>
              </a:rPr>
              <a:t>he has to reside at that other place in a building not belonging to him</a:t>
            </a:r>
          </a:p>
          <a:p>
            <a:pPr marL="180000" algn="just">
              <a:lnSpc>
                <a:spcPct val="100000"/>
              </a:lnSpc>
              <a:spcBef>
                <a:spcPts val="0"/>
              </a:spcBef>
            </a:pPr>
            <a:endParaRPr lang="en-US" dirty="0">
              <a:solidFill>
                <a:schemeClr val="bg2">
                  <a:lumMod val="10000"/>
                </a:schemeClr>
              </a:solidFill>
              <a:latin typeface="Book Antiqua" panose="02040602050305030304" pitchFamily="18" charset="0"/>
            </a:endParaRPr>
          </a:p>
          <a:p>
            <a:pPr marL="180000" algn="just">
              <a:lnSpc>
                <a:spcPct val="100000"/>
              </a:lnSpc>
              <a:spcBef>
                <a:spcPts val="0"/>
              </a:spcBef>
            </a:pPr>
            <a:r>
              <a:rPr lang="en-US" b="0" i="0" dirty="0">
                <a:effectLst/>
                <a:latin typeface="Book Antiqua" panose="02040602050305030304" pitchFamily="18" charset="0"/>
              </a:rPr>
              <a:t>With a view to simplifying the provisions</a:t>
            </a:r>
            <a:r>
              <a:rPr lang="en-US" b="0" i="0" dirty="0">
                <a:effectLst/>
                <a:latin typeface="Georgia" panose="02040502050405020303" pitchFamily="18" charset="0"/>
              </a:rPr>
              <a:t> </a:t>
            </a:r>
            <a:r>
              <a:rPr lang="en-US" dirty="0">
                <a:latin typeface="Book Antiqua" panose="02040602050305030304" pitchFamily="18" charset="0"/>
              </a:rPr>
              <a:t>FA 2025 substituted S.23(2) w.e.f. 01.04.2025 - </a:t>
            </a:r>
            <a:r>
              <a:rPr lang="en-US" i="1" dirty="0">
                <a:latin typeface="Book Antiqua" panose="02040602050305030304" pitchFamily="18" charset="0"/>
              </a:rPr>
              <a:t>The annual value of the property consisting of a house or any part thereof shall be taken as nil, if the owner occupies it for his own residence or cannot actually occupy it due to any reason</a:t>
            </a:r>
          </a:p>
          <a:p>
            <a:pPr marL="180000" algn="just">
              <a:lnSpc>
                <a:spcPct val="100000"/>
              </a:lnSpc>
              <a:spcBef>
                <a:spcPts val="0"/>
              </a:spcBef>
            </a:pPr>
            <a:endParaRPr lang="en-US" dirty="0">
              <a:latin typeface="Book Antiqua" panose="02040602050305030304" pitchFamily="18" charset="0"/>
            </a:endParaRPr>
          </a:p>
          <a:p>
            <a:pPr marL="180000" algn="just">
              <a:lnSpc>
                <a:spcPct val="100000"/>
              </a:lnSpc>
              <a:spcBef>
                <a:spcPts val="0"/>
              </a:spcBef>
            </a:pPr>
            <a:r>
              <a:rPr lang="en-US" dirty="0">
                <a:latin typeface="Book Antiqua" panose="02040602050305030304" pitchFamily="18" charset="0"/>
              </a:rPr>
              <a:t>There is no amendment in section 23(4) – which allows benefit of SLP zero for two houses.  </a:t>
            </a:r>
          </a:p>
          <a:p>
            <a:pPr marL="0" indent="0" algn="just">
              <a:lnSpc>
                <a:spcPct val="100000"/>
              </a:lnSpc>
              <a:spcBef>
                <a:spcPts val="0"/>
              </a:spcBef>
              <a:buNone/>
            </a:pPr>
            <a:r>
              <a:rPr lang="en-US" i="1" dirty="0">
                <a:latin typeface="Book Antiqua" panose="02040602050305030304" pitchFamily="18" charset="0"/>
              </a:rPr>
              <a:t>  </a:t>
            </a:r>
          </a:p>
          <a:p>
            <a:pPr marL="180000" algn="just">
              <a:lnSpc>
                <a:spcPct val="100000"/>
              </a:lnSpc>
              <a:spcBef>
                <a:spcPts val="0"/>
              </a:spcBef>
            </a:pPr>
            <a:endParaRPr lang="en-US" dirty="0">
              <a:solidFill>
                <a:srgbClr val="FF0000"/>
              </a:solidFill>
              <a:latin typeface="Book Antiqua" panose="02040602050305030304" pitchFamily="18" charset="0"/>
            </a:endParaRPr>
          </a:p>
          <a:p>
            <a:pPr marL="180000" algn="just">
              <a:lnSpc>
                <a:spcPct val="100000"/>
              </a:lnSpc>
              <a:spcBef>
                <a:spcPts val="0"/>
              </a:spcBef>
            </a:pPr>
            <a:endParaRPr lang="en-IN" i="1" dirty="0">
              <a:solidFill>
                <a:schemeClr val="bg2">
                  <a:lumMod val="10000"/>
                </a:schemeClr>
              </a:solidFill>
              <a:latin typeface="Book Antiqua" panose="02040602050305030304" pitchFamily="18" charset="0"/>
            </a:endParaRPr>
          </a:p>
        </p:txBody>
      </p:sp>
      <p:sp>
        <p:nvSpPr>
          <p:cNvPr id="4" name="Date Placeholder 3">
            <a:extLst>
              <a:ext uri="{FF2B5EF4-FFF2-40B4-BE49-F238E27FC236}">
                <a16:creationId xmlns:a16="http://schemas.microsoft.com/office/drawing/2014/main" id="{1615A2A1-BD0E-4448-9A2C-7914848F7333}"/>
              </a:ext>
            </a:extLst>
          </p:cNvPr>
          <p:cNvSpPr>
            <a:spLocks noGrp="1"/>
          </p:cNvSpPr>
          <p:nvPr>
            <p:ph type="dt" sz="half" idx="10"/>
          </p:nvPr>
        </p:nvSpPr>
        <p:spPr/>
        <p:txBody>
          <a:bodyPr/>
          <a:lstStyle/>
          <a:p>
            <a:r>
              <a:rPr lang="en-US" dirty="0">
                <a:latin typeface="Book Antiqua" panose="02040602050305030304" pitchFamily="18" charset="0"/>
              </a:rPr>
              <a:t>08/06/2025</a:t>
            </a:r>
            <a:endParaRPr lang="en-IN" dirty="0">
              <a:latin typeface="Book Antiqua" panose="02040602050305030304" pitchFamily="18" charset="0"/>
            </a:endParaRPr>
          </a:p>
        </p:txBody>
      </p:sp>
      <p:sp>
        <p:nvSpPr>
          <p:cNvPr id="5" name="Footer Placeholder 4">
            <a:extLst>
              <a:ext uri="{FF2B5EF4-FFF2-40B4-BE49-F238E27FC236}">
                <a16:creationId xmlns:a16="http://schemas.microsoft.com/office/drawing/2014/main" id="{D4B2779D-6DC6-453D-B2D6-BF01149F1F5F}"/>
              </a:ext>
            </a:extLst>
          </p:cNvPr>
          <p:cNvSpPr>
            <a:spLocks noGrp="1"/>
          </p:cNvSpPr>
          <p:nvPr>
            <p:ph type="ftr" sz="quarter" idx="11"/>
          </p:nvPr>
        </p:nvSpPr>
        <p:spPr/>
        <p:txBody>
          <a:bodyPr/>
          <a:lstStyle/>
          <a:p>
            <a:r>
              <a:rPr lang="en-IN" dirty="0">
                <a:latin typeface="Book Antiqua" panose="02040602050305030304" pitchFamily="18" charset="0"/>
              </a:rPr>
              <a:t>Sanghvi </a:t>
            </a:r>
            <a:r>
              <a:rPr lang="en-IN" dirty="0" err="1">
                <a:latin typeface="Book Antiqua" panose="02040602050305030304" pitchFamily="18" charset="0"/>
              </a:rPr>
              <a:t>Sanghvi</a:t>
            </a:r>
            <a:r>
              <a:rPr lang="en-IN" dirty="0">
                <a:latin typeface="Book Antiqua" panose="02040602050305030304" pitchFamily="18" charset="0"/>
              </a:rPr>
              <a:t> &amp; Sanghvi</a:t>
            </a:r>
          </a:p>
        </p:txBody>
      </p:sp>
      <p:sp>
        <p:nvSpPr>
          <p:cNvPr id="6" name="Slide Number Placeholder 5">
            <a:extLst>
              <a:ext uri="{FF2B5EF4-FFF2-40B4-BE49-F238E27FC236}">
                <a16:creationId xmlns:a16="http://schemas.microsoft.com/office/drawing/2014/main" id="{F652C196-74C0-4316-BA73-23B35D6FC369}"/>
              </a:ext>
            </a:extLst>
          </p:cNvPr>
          <p:cNvSpPr>
            <a:spLocks noGrp="1"/>
          </p:cNvSpPr>
          <p:nvPr>
            <p:ph type="sldNum" sz="quarter" idx="12"/>
          </p:nvPr>
        </p:nvSpPr>
        <p:spPr>
          <a:xfrm>
            <a:off x="9248571" y="6223828"/>
            <a:ext cx="1706217" cy="365125"/>
          </a:xfrm>
        </p:spPr>
        <p:txBody>
          <a:bodyPr/>
          <a:lstStyle/>
          <a:p>
            <a:fld id="{72D2E47F-D8F7-452E-ABD9-5E9FB94CA412}" type="slidenum">
              <a:rPr lang="en-IN" smtClean="0">
                <a:latin typeface="Book Antiqua" panose="02040602050305030304" pitchFamily="18" charset="0"/>
              </a:rPr>
              <a:t>12</a:t>
            </a:fld>
            <a:endParaRPr lang="en-IN" dirty="0">
              <a:latin typeface="Book Antiqua" panose="02040602050305030304" pitchFamily="18" charset="0"/>
            </a:endParaRPr>
          </a:p>
        </p:txBody>
      </p:sp>
    </p:spTree>
    <p:extLst>
      <p:ext uri="{BB962C8B-B14F-4D97-AF65-F5344CB8AC3E}">
        <p14:creationId xmlns:p14="http://schemas.microsoft.com/office/powerpoint/2010/main" val="1445919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78E-5123-4B30-8F80-02A81ED82226}"/>
              </a:ext>
            </a:extLst>
          </p:cNvPr>
          <p:cNvSpPr>
            <a:spLocks noGrp="1"/>
          </p:cNvSpPr>
          <p:nvPr>
            <p:ph type="title"/>
          </p:nvPr>
        </p:nvSpPr>
        <p:spPr>
          <a:xfrm>
            <a:off x="838200" y="365126"/>
            <a:ext cx="10515600" cy="604349"/>
          </a:xfrm>
        </p:spPr>
        <p:txBody>
          <a:bodyPr>
            <a:noAutofit/>
          </a:bodyPr>
          <a:lstStyle/>
          <a:p>
            <a:r>
              <a:rPr lang="en-US" b="1" dirty="0">
                <a:solidFill>
                  <a:schemeClr val="bg2">
                    <a:lumMod val="10000"/>
                  </a:schemeClr>
                </a:solidFill>
                <a:latin typeface="Baskerville Old Face" panose="02020602080505020303" pitchFamily="18" charset="0"/>
              </a:rPr>
              <a:t>Letting out of residential house</a:t>
            </a:r>
            <a:endParaRPr lang="en-IN" dirty="0">
              <a:solidFill>
                <a:schemeClr val="bg2">
                  <a:lumMod val="10000"/>
                </a:schemeClr>
              </a:solidFill>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08F462F3-1FE9-4ABD-95D7-C270BE23A64A}"/>
              </a:ext>
            </a:extLst>
          </p:cNvPr>
          <p:cNvSpPr>
            <a:spLocks noGrp="1"/>
          </p:cNvSpPr>
          <p:nvPr>
            <p:ph idx="1"/>
          </p:nvPr>
        </p:nvSpPr>
        <p:spPr>
          <a:xfrm>
            <a:off x="838200" y="1148862"/>
            <a:ext cx="10515600" cy="5028101"/>
          </a:xfrm>
        </p:spPr>
        <p:txBody>
          <a:bodyPr>
            <a:normAutofit/>
          </a:bodyPr>
          <a:lstStyle/>
          <a:p>
            <a:pPr algn="just">
              <a:spcBef>
                <a:spcPts val="0"/>
              </a:spcBef>
            </a:pPr>
            <a:r>
              <a:rPr lang="en-US" sz="2100" dirty="0">
                <a:latin typeface="Book Antiqua" panose="02040602050305030304" pitchFamily="18" charset="0"/>
              </a:rPr>
              <a:t>Letting out of property – business income or house property income????</a:t>
            </a:r>
          </a:p>
          <a:p>
            <a:pPr algn="just">
              <a:spcBef>
                <a:spcPts val="0"/>
              </a:spcBef>
            </a:pPr>
            <a:r>
              <a:rPr lang="en-US" sz="2100" dirty="0">
                <a:latin typeface="Book Antiqua" panose="02040602050305030304" pitchFamily="18" charset="0"/>
              </a:rPr>
              <a:t>FA 2024 added explanation to section 28 – explanation 3</a:t>
            </a:r>
            <a:r>
              <a:rPr lang="en-US" sz="2100" b="0" i="0" dirty="0">
                <a:solidFill>
                  <a:srgbClr val="000000"/>
                </a:solidFill>
                <a:effectLst/>
                <a:latin typeface="Book Antiqua" panose="02040602050305030304" pitchFamily="18" charset="0"/>
              </a:rPr>
              <a:t>  </a:t>
            </a:r>
            <a:r>
              <a:rPr lang="en-US" sz="2100" b="0" i="1" dirty="0">
                <a:solidFill>
                  <a:srgbClr val="000000"/>
                </a:solidFill>
                <a:effectLst/>
                <a:latin typeface="Book Antiqua" panose="02040602050305030304" pitchFamily="18" charset="0"/>
              </a:rPr>
              <a:t>It is hereby clarified that any income from letting out of a residential house or a part of the house by the owner shall not be chargeable under the head “Profits and gains of business or profession” and shall be chargeable under the head “Income from house property”.</a:t>
            </a:r>
            <a:endParaRPr lang="en-US" sz="2100" dirty="0">
              <a:latin typeface="Book Antiqua" panose="02040602050305030304" pitchFamily="18" charset="0"/>
            </a:endParaRPr>
          </a:p>
          <a:p>
            <a:pPr algn="just">
              <a:spcBef>
                <a:spcPts val="0"/>
              </a:spcBef>
            </a:pPr>
            <a:r>
              <a:rPr lang="en-IN" sz="2100" dirty="0">
                <a:latin typeface="Book Antiqua" panose="02040602050305030304" pitchFamily="18" charset="0"/>
              </a:rPr>
              <a:t>Memorandum explanting provisions : Sec</a:t>
            </a:r>
            <a:r>
              <a:rPr lang="en-US" sz="2100" b="0" i="0" dirty="0" err="1">
                <a:effectLst/>
                <a:latin typeface="Book Antiqua" panose="02040602050305030304" pitchFamily="18" charset="0"/>
              </a:rPr>
              <a:t>tion</a:t>
            </a:r>
            <a:r>
              <a:rPr lang="en-US" sz="2100" b="0" i="0" dirty="0">
                <a:effectLst/>
                <a:latin typeface="Book Antiqua" panose="02040602050305030304" pitchFamily="18" charset="0"/>
              </a:rPr>
              <a:t> 28 of the Act specifies kinds of income that shall be chargeable to income-tax under the head ‘Profits and gains of business or profession’.</a:t>
            </a:r>
            <a:r>
              <a:rPr lang="en-IN" sz="2100" dirty="0">
                <a:latin typeface="Book Antiqua" panose="02040602050305030304" pitchFamily="18" charset="0"/>
              </a:rPr>
              <a:t> </a:t>
            </a:r>
            <a:r>
              <a:rPr lang="en-US" sz="2100" b="0" i="0" dirty="0">
                <a:effectLst/>
                <a:latin typeface="Book Antiqua" panose="02040602050305030304" pitchFamily="18" charset="0"/>
              </a:rPr>
              <a:t>It has been observed that some taxpayers are reporting their rental income generated by letting out of the house property, under the head ‘Profits and gains of business or profession’ in place of the head ‘Income from house property’. Accordingly, they are reducing their tax liability substantially by showing house property income under the wrong head of income</a:t>
            </a:r>
          </a:p>
          <a:p>
            <a:pPr algn="just">
              <a:spcBef>
                <a:spcPts val="0"/>
              </a:spcBef>
            </a:pPr>
            <a:r>
              <a:rPr lang="en-US" sz="2100" dirty="0">
                <a:latin typeface="Book Antiqua" panose="02040602050305030304" pitchFamily="18" charset="0"/>
              </a:rPr>
              <a:t>Commercial premises are not covered by amendment. </a:t>
            </a:r>
          </a:p>
          <a:p>
            <a:pPr algn="just">
              <a:spcBef>
                <a:spcPts val="0"/>
              </a:spcBef>
            </a:pPr>
            <a:r>
              <a:rPr lang="en-US" sz="2100" dirty="0">
                <a:latin typeface="Book Antiqua" panose="02040602050305030304" pitchFamily="18" charset="0"/>
              </a:rPr>
              <a:t>Systematic activity of letting out residential property </a:t>
            </a:r>
            <a:r>
              <a:rPr lang="en-US" sz="2100" dirty="0" err="1">
                <a:latin typeface="Book Antiqua" panose="02040602050305030304" pitchFamily="18" charset="0"/>
              </a:rPr>
              <a:t>alongwith</a:t>
            </a:r>
            <a:r>
              <a:rPr lang="en-US" sz="2100" dirty="0">
                <a:latin typeface="Book Antiqua" panose="02040602050305030304" pitchFamily="18" charset="0"/>
              </a:rPr>
              <a:t> other services – like guest house or booking.com?</a:t>
            </a:r>
          </a:p>
          <a:p>
            <a:pPr algn="just">
              <a:spcBef>
                <a:spcPts val="0"/>
              </a:spcBef>
            </a:pPr>
            <a:endParaRPr lang="en-IN" sz="2000" dirty="0">
              <a:latin typeface="Book Antiqua" panose="02040602050305030304" pitchFamily="18" charset="0"/>
            </a:endParaRPr>
          </a:p>
        </p:txBody>
      </p:sp>
      <p:sp>
        <p:nvSpPr>
          <p:cNvPr id="4" name="Date Placeholder 3">
            <a:extLst>
              <a:ext uri="{FF2B5EF4-FFF2-40B4-BE49-F238E27FC236}">
                <a16:creationId xmlns:a16="http://schemas.microsoft.com/office/drawing/2014/main" id="{1615A2A1-BD0E-4448-9A2C-7914848F7333}"/>
              </a:ext>
            </a:extLst>
          </p:cNvPr>
          <p:cNvSpPr>
            <a:spLocks noGrp="1"/>
          </p:cNvSpPr>
          <p:nvPr>
            <p:ph type="dt" sz="half" idx="10"/>
          </p:nvPr>
        </p:nvSpPr>
        <p:spPr/>
        <p:txBody>
          <a:bodyPr/>
          <a:lstStyle/>
          <a:p>
            <a:r>
              <a:rPr lang="en-US" dirty="0">
                <a:latin typeface="Book Antiqua" panose="02040602050305030304" pitchFamily="18" charset="0"/>
              </a:rPr>
              <a:t>08/06/2025</a:t>
            </a:r>
            <a:endParaRPr lang="en-IN" dirty="0">
              <a:latin typeface="Book Antiqua" panose="02040602050305030304" pitchFamily="18" charset="0"/>
            </a:endParaRPr>
          </a:p>
        </p:txBody>
      </p:sp>
      <p:sp>
        <p:nvSpPr>
          <p:cNvPr id="5" name="Footer Placeholder 4">
            <a:extLst>
              <a:ext uri="{FF2B5EF4-FFF2-40B4-BE49-F238E27FC236}">
                <a16:creationId xmlns:a16="http://schemas.microsoft.com/office/drawing/2014/main" id="{D4B2779D-6DC6-453D-B2D6-BF01149F1F5F}"/>
              </a:ext>
            </a:extLst>
          </p:cNvPr>
          <p:cNvSpPr>
            <a:spLocks noGrp="1"/>
          </p:cNvSpPr>
          <p:nvPr>
            <p:ph type="ftr" sz="quarter" idx="11"/>
          </p:nvPr>
        </p:nvSpPr>
        <p:spPr/>
        <p:txBody>
          <a:bodyPr/>
          <a:lstStyle/>
          <a:p>
            <a:r>
              <a:rPr lang="en-IN" dirty="0">
                <a:latin typeface="Book Antiqua" panose="02040602050305030304" pitchFamily="18" charset="0"/>
              </a:rPr>
              <a:t>Sanghvi </a:t>
            </a:r>
            <a:r>
              <a:rPr lang="en-IN" dirty="0" err="1">
                <a:latin typeface="Book Antiqua" panose="02040602050305030304" pitchFamily="18" charset="0"/>
              </a:rPr>
              <a:t>Sanghvi</a:t>
            </a:r>
            <a:r>
              <a:rPr lang="en-IN" dirty="0">
                <a:latin typeface="Book Antiqua" panose="02040602050305030304" pitchFamily="18" charset="0"/>
              </a:rPr>
              <a:t> &amp; Sanghvi</a:t>
            </a:r>
          </a:p>
        </p:txBody>
      </p:sp>
      <p:sp>
        <p:nvSpPr>
          <p:cNvPr id="6" name="Slide Number Placeholder 5">
            <a:extLst>
              <a:ext uri="{FF2B5EF4-FFF2-40B4-BE49-F238E27FC236}">
                <a16:creationId xmlns:a16="http://schemas.microsoft.com/office/drawing/2014/main" id="{F652C196-74C0-4316-BA73-23B35D6FC369}"/>
              </a:ext>
            </a:extLst>
          </p:cNvPr>
          <p:cNvSpPr>
            <a:spLocks noGrp="1"/>
          </p:cNvSpPr>
          <p:nvPr>
            <p:ph type="sldNum" sz="quarter" idx="12"/>
          </p:nvPr>
        </p:nvSpPr>
        <p:spPr/>
        <p:txBody>
          <a:bodyPr/>
          <a:lstStyle/>
          <a:p>
            <a:fld id="{72D2E47F-D8F7-452E-ABD9-5E9FB94CA412}" type="slidenum">
              <a:rPr lang="en-IN" smtClean="0">
                <a:latin typeface="Book Antiqua" panose="02040602050305030304" pitchFamily="18" charset="0"/>
              </a:rPr>
              <a:t>13</a:t>
            </a:fld>
            <a:endParaRPr lang="en-IN" dirty="0">
              <a:latin typeface="Book Antiqua" panose="02040602050305030304" pitchFamily="18" charset="0"/>
            </a:endParaRPr>
          </a:p>
        </p:txBody>
      </p:sp>
    </p:spTree>
    <p:extLst>
      <p:ext uri="{BB962C8B-B14F-4D97-AF65-F5344CB8AC3E}">
        <p14:creationId xmlns:p14="http://schemas.microsoft.com/office/powerpoint/2010/main" val="727647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78E-5123-4B30-8F80-02A81ED82226}"/>
              </a:ext>
            </a:extLst>
          </p:cNvPr>
          <p:cNvSpPr>
            <a:spLocks noGrp="1"/>
          </p:cNvSpPr>
          <p:nvPr>
            <p:ph type="title"/>
          </p:nvPr>
        </p:nvSpPr>
        <p:spPr>
          <a:xfrm>
            <a:off x="838200" y="365126"/>
            <a:ext cx="10515600" cy="604349"/>
          </a:xfrm>
        </p:spPr>
        <p:txBody>
          <a:bodyPr>
            <a:noAutofit/>
          </a:bodyPr>
          <a:lstStyle/>
          <a:p>
            <a:r>
              <a:rPr lang="en-US" sz="4000" b="1" dirty="0">
                <a:solidFill>
                  <a:schemeClr val="tx2">
                    <a:lumMod val="75000"/>
                  </a:schemeClr>
                </a:solidFill>
                <a:latin typeface="Baskerville Old Face" panose="02020602080505020303" pitchFamily="18" charset="0"/>
              </a:rPr>
              <a:t>Section 37 – Disallowance of Settlement amounts </a:t>
            </a:r>
            <a:endParaRPr lang="en-IN" sz="4000"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08F462F3-1FE9-4ABD-95D7-C270BE23A64A}"/>
              </a:ext>
            </a:extLst>
          </p:cNvPr>
          <p:cNvSpPr>
            <a:spLocks noGrp="1"/>
          </p:cNvSpPr>
          <p:nvPr>
            <p:ph idx="1"/>
          </p:nvPr>
        </p:nvSpPr>
        <p:spPr>
          <a:xfrm>
            <a:off x="838200" y="969476"/>
            <a:ext cx="10515600" cy="5207488"/>
          </a:xfrm>
        </p:spPr>
        <p:txBody>
          <a:bodyPr>
            <a:noAutofit/>
          </a:bodyPr>
          <a:lstStyle/>
          <a:p>
            <a:pPr algn="just">
              <a:lnSpc>
                <a:spcPct val="100000"/>
              </a:lnSpc>
              <a:spcBef>
                <a:spcPts val="0"/>
              </a:spcBef>
            </a:pPr>
            <a:r>
              <a:rPr lang="en-US" sz="2100" dirty="0">
                <a:latin typeface="Book Antiqua" panose="02040602050305030304" pitchFamily="18" charset="0"/>
              </a:rPr>
              <a:t>Section 37 – General allowance</a:t>
            </a:r>
          </a:p>
          <a:p>
            <a:pPr algn="just">
              <a:lnSpc>
                <a:spcPct val="100000"/>
              </a:lnSpc>
              <a:spcBef>
                <a:spcPts val="0"/>
              </a:spcBef>
            </a:pPr>
            <a:r>
              <a:rPr lang="en-US" sz="2100" dirty="0">
                <a:latin typeface="Book Antiqua" panose="02040602050305030304" pitchFamily="18" charset="0"/>
              </a:rPr>
              <a:t>Explanation 1 - provides that any expenditure incurred by an </a:t>
            </a:r>
            <a:r>
              <a:rPr lang="en-US" sz="2100" dirty="0" err="1">
                <a:latin typeface="Book Antiqua" panose="02040602050305030304" pitchFamily="18" charset="0"/>
              </a:rPr>
              <a:t>assessee</a:t>
            </a:r>
            <a:r>
              <a:rPr lang="en-US" sz="2100" dirty="0">
                <a:latin typeface="Book Antiqua" panose="02040602050305030304" pitchFamily="18" charset="0"/>
              </a:rPr>
              <a:t> for any purpose which is an offence or which is prohibited by law is disallowable </a:t>
            </a:r>
          </a:p>
          <a:p>
            <a:pPr algn="just">
              <a:lnSpc>
                <a:spcPct val="100000"/>
              </a:lnSpc>
              <a:spcBef>
                <a:spcPts val="0"/>
              </a:spcBef>
            </a:pPr>
            <a:r>
              <a:rPr lang="en-US" sz="2100" dirty="0">
                <a:latin typeface="Book Antiqua" panose="02040602050305030304" pitchFamily="18" charset="0"/>
              </a:rPr>
              <a:t>Explanation 3 - provides what is included in “expenditure incurred by an </a:t>
            </a:r>
            <a:r>
              <a:rPr lang="en-US" sz="2100" dirty="0" err="1">
                <a:latin typeface="Book Antiqua" panose="02040602050305030304" pitchFamily="18" charset="0"/>
              </a:rPr>
              <a:t>assessee</a:t>
            </a:r>
            <a:r>
              <a:rPr lang="en-US" sz="2100" dirty="0">
                <a:latin typeface="Book Antiqua" panose="02040602050305030304" pitchFamily="18" charset="0"/>
              </a:rPr>
              <a:t> for any purpose which is an offence or which is prohibited by law”</a:t>
            </a:r>
          </a:p>
          <a:p>
            <a:pPr algn="just">
              <a:lnSpc>
                <a:spcPct val="100000"/>
              </a:lnSpc>
              <a:spcBef>
                <a:spcPts val="0"/>
              </a:spcBef>
            </a:pPr>
            <a:r>
              <a:rPr lang="en-US" sz="2100" b="1" dirty="0">
                <a:latin typeface="Book Antiqua" panose="02040602050305030304" pitchFamily="18" charset="0"/>
              </a:rPr>
              <a:t>Clause (iv)	added to said “to settle proceedings initiated in relation to contravention under such law as may be notified by the Central Government in the Official Gazette in this behalf”</a:t>
            </a:r>
          </a:p>
          <a:p>
            <a:pPr algn="just">
              <a:lnSpc>
                <a:spcPct val="100000"/>
              </a:lnSpc>
              <a:spcBef>
                <a:spcPts val="0"/>
              </a:spcBef>
            </a:pPr>
            <a:r>
              <a:rPr lang="en-US" sz="2100" dirty="0">
                <a:latin typeface="Book Antiqua" panose="02040602050305030304" pitchFamily="18" charset="0"/>
              </a:rPr>
              <a:t>What if not guilty but paying?</a:t>
            </a:r>
          </a:p>
          <a:p>
            <a:pPr algn="just">
              <a:lnSpc>
                <a:spcPct val="100000"/>
              </a:lnSpc>
              <a:spcBef>
                <a:spcPts val="0"/>
              </a:spcBef>
            </a:pPr>
            <a:r>
              <a:rPr lang="en-US" sz="2100" dirty="0">
                <a:latin typeface="Book Antiqua" panose="02040602050305030304" pitchFamily="18" charset="0"/>
              </a:rPr>
              <a:t>GST amnesty scheme??</a:t>
            </a:r>
          </a:p>
          <a:p>
            <a:pPr algn="just">
              <a:lnSpc>
                <a:spcPct val="100000"/>
              </a:lnSpc>
              <a:spcBef>
                <a:spcPts val="0"/>
              </a:spcBef>
            </a:pPr>
            <a:r>
              <a:rPr lang="en-US" sz="2100" dirty="0">
                <a:latin typeface="Book Antiqua" panose="02040602050305030304" pitchFamily="18" charset="0"/>
              </a:rPr>
              <a:t>Earlier ruling in case of Deputy Commissioner of Income tax, Circle 3(3)(1), Mumbai vs. Anil </a:t>
            </a:r>
            <a:r>
              <a:rPr lang="en-US" sz="2100" dirty="0" err="1">
                <a:latin typeface="Book Antiqua" panose="02040602050305030304" pitchFamily="18" charset="0"/>
              </a:rPr>
              <a:t>Dhirajlal</a:t>
            </a:r>
            <a:r>
              <a:rPr lang="en-US" sz="2100" dirty="0">
                <a:latin typeface="Book Antiqua" panose="02040602050305030304" pitchFamily="18" charset="0"/>
              </a:rPr>
              <a:t> Ambani [2018] 93 taxmann.com 492 (Mumbai)/[2018] 66 ITR(T) 606 (Mumbai)/[2018] 171 ITD 144 (Mumbai)[23-03-2018] -</a:t>
            </a:r>
            <a:r>
              <a:rPr lang="en-US" sz="2100" b="1" i="0" dirty="0">
                <a:solidFill>
                  <a:srgbClr val="000000"/>
                </a:solidFill>
                <a:effectLst/>
                <a:latin typeface="Book Antiqua" panose="02040602050305030304" pitchFamily="18" charset="0"/>
              </a:rPr>
              <a:t> </a:t>
            </a:r>
            <a:r>
              <a:rPr lang="en-US" sz="2100" b="1" i="0" dirty="0" err="1">
                <a:solidFill>
                  <a:srgbClr val="000000"/>
                </a:solidFill>
                <a:effectLst/>
                <a:latin typeface="Book Antiqua" panose="02040602050305030304" pitchFamily="18" charset="0"/>
              </a:rPr>
              <a:t>assessee</a:t>
            </a:r>
            <a:r>
              <a:rPr lang="en-US" sz="2100" b="1" i="0" dirty="0">
                <a:solidFill>
                  <a:srgbClr val="000000"/>
                </a:solidFill>
                <a:effectLst/>
                <a:latin typeface="Book Antiqua" panose="02040602050305030304" pitchFamily="18" charset="0"/>
              </a:rPr>
              <a:t> paid consent/settlement charges to SEBI under SEBI's Guidelines regarding consent terms without admitting guilt, it would be an business expenditure</a:t>
            </a:r>
          </a:p>
          <a:p>
            <a:pPr algn="just">
              <a:lnSpc>
                <a:spcPct val="100000"/>
              </a:lnSpc>
              <a:spcBef>
                <a:spcPts val="0"/>
              </a:spcBef>
            </a:pPr>
            <a:r>
              <a:rPr lang="en-US" sz="2100" dirty="0">
                <a:solidFill>
                  <a:srgbClr val="000000"/>
                </a:solidFill>
                <a:latin typeface="Book Antiqua" panose="02040602050305030304" pitchFamily="18" charset="0"/>
              </a:rPr>
              <a:t>Meaning of term </a:t>
            </a:r>
            <a:r>
              <a:rPr lang="en-US" sz="2100" b="1" dirty="0">
                <a:solidFill>
                  <a:srgbClr val="000000"/>
                </a:solidFill>
                <a:latin typeface="Book Antiqua" panose="02040602050305030304" pitchFamily="18" charset="0"/>
              </a:rPr>
              <a:t>in relation to</a:t>
            </a:r>
            <a:endParaRPr lang="en-US" sz="2100" b="1" i="0" dirty="0">
              <a:solidFill>
                <a:srgbClr val="000000"/>
              </a:solidFill>
              <a:effectLst/>
              <a:latin typeface="Book Antiqua" panose="02040602050305030304" pitchFamily="18" charset="0"/>
            </a:endParaRPr>
          </a:p>
        </p:txBody>
      </p:sp>
      <p:sp>
        <p:nvSpPr>
          <p:cNvPr id="4" name="Date Placeholder 3">
            <a:extLst>
              <a:ext uri="{FF2B5EF4-FFF2-40B4-BE49-F238E27FC236}">
                <a16:creationId xmlns:a16="http://schemas.microsoft.com/office/drawing/2014/main" id="{1615A2A1-BD0E-4448-9A2C-7914848F7333}"/>
              </a:ext>
            </a:extLst>
          </p:cNvPr>
          <p:cNvSpPr>
            <a:spLocks noGrp="1"/>
          </p:cNvSpPr>
          <p:nvPr>
            <p:ph type="dt" sz="half" idx="10"/>
          </p:nvPr>
        </p:nvSpPr>
        <p:spPr/>
        <p:txBody>
          <a:bodyPr/>
          <a:lstStyle/>
          <a:p>
            <a:r>
              <a:rPr lang="en-US" dirty="0">
                <a:latin typeface="Book Antiqua" panose="02040602050305030304" pitchFamily="18" charset="0"/>
              </a:rPr>
              <a:t>08/06/2025</a:t>
            </a:r>
            <a:endParaRPr lang="en-IN" dirty="0">
              <a:latin typeface="Book Antiqua" panose="02040602050305030304" pitchFamily="18" charset="0"/>
            </a:endParaRPr>
          </a:p>
        </p:txBody>
      </p:sp>
      <p:sp>
        <p:nvSpPr>
          <p:cNvPr id="5" name="Footer Placeholder 4">
            <a:extLst>
              <a:ext uri="{FF2B5EF4-FFF2-40B4-BE49-F238E27FC236}">
                <a16:creationId xmlns:a16="http://schemas.microsoft.com/office/drawing/2014/main" id="{D4B2779D-6DC6-453D-B2D6-BF01149F1F5F}"/>
              </a:ext>
            </a:extLst>
          </p:cNvPr>
          <p:cNvSpPr>
            <a:spLocks noGrp="1"/>
          </p:cNvSpPr>
          <p:nvPr>
            <p:ph type="ftr" sz="quarter" idx="11"/>
          </p:nvPr>
        </p:nvSpPr>
        <p:spPr/>
        <p:txBody>
          <a:bodyPr/>
          <a:lstStyle/>
          <a:p>
            <a:r>
              <a:rPr lang="en-IN" dirty="0">
                <a:latin typeface="Book Antiqua" panose="02040602050305030304" pitchFamily="18" charset="0"/>
              </a:rPr>
              <a:t>Sanghvi </a:t>
            </a:r>
            <a:r>
              <a:rPr lang="en-IN" dirty="0" err="1">
                <a:latin typeface="Book Antiqua" panose="02040602050305030304" pitchFamily="18" charset="0"/>
              </a:rPr>
              <a:t>Sanghvi</a:t>
            </a:r>
            <a:r>
              <a:rPr lang="en-IN" dirty="0">
                <a:latin typeface="Book Antiqua" panose="02040602050305030304" pitchFamily="18" charset="0"/>
              </a:rPr>
              <a:t> &amp; Sanghvi</a:t>
            </a:r>
          </a:p>
        </p:txBody>
      </p:sp>
      <p:sp>
        <p:nvSpPr>
          <p:cNvPr id="6" name="Slide Number Placeholder 5">
            <a:extLst>
              <a:ext uri="{FF2B5EF4-FFF2-40B4-BE49-F238E27FC236}">
                <a16:creationId xmlns:a16="http://schemas.microsoft.com/office/drawing/2014/main" id="{F652C196-74C0-4316-BA73-23B35D6FC369}"/>
              </a:ext>
            </a:extLst>
          </p:cNvPr>
          <p:cNvSpPr>
            <a:spLocks noGrp="1"/>
          </p:cNvSpPr>
          <p:nvPr>
            <p:ph type="sldNum" sz="quarter" idx="12"/>
          </p:nvPr>
        </p:nvSpPr>
        <p:spPr/>
        <p:txBody>
          <a:bodyPr/>
          <a:lstStyle/>
          <a:p>
            <a:fld id="{72D2E47F-D8F7-452E-ABD9-5E9FB94CA412}" type="slidenum">
              <a:rPr lang="en-IN" smtClean="0">
                <a:latin typeface="Book Antiqua" panose="02040602050305030304" pitchFamily="18" charset="0"/>
              </a:rPr>
              <a:t>14</a:t>
            </a:fld>
            <a:endParaRPr lang="en-IN" dirty="0">
              <a:latin typeface="Book Antiqua" panose="02040602050305030304" pitchFamily="18" charset="0"/>
            </a:endParaRPr>
          </a:p>
        </p:txBody>
      </p:sp>
    </p:spTree>
    <p:extLst>
      <p:ext uri="{BB962C8B-B14F-4D97-AF65-F5344CB8AC3E}">
        <p14:creationId xmlns:p14="http://schemas.microsoft.com/office/powerpoint/2010/main" val="3522066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78E-5123-4B30-8F80-02A81ED82226}"/>
              </a:ext>
            </a:extLst>
          </p:cNvPr>
          <p:cNvSpPr>
            <a:spLocks noGrp="1"/>
          </p:cNvSpPr>
          <p:nvPr>
            <p:ph type="title"/>
          </p:nvPr>
        </p:nvSpPr>
        <p:spPr>
          <a:xfrm>
            <a:off x="838200" y="365126"/>
            <a:ext cx="10515600" cy="783736"/>
          </a:xfrm>
        </p:spPr>
        <p:txBody>
          <a:bodyPr>
            <a:noAutofit/>
          </a:bodyPr>
          <a:lstStyle/>
          <a:p>
            <a:r>
              <a:rPr lang="en-US" b="1" dirty="0">
                <a:solidFill>
                  <a:schemeClr val="bg2">
                    <a:lumMod val="10000"/>
                  </a:schemeClr>
                </a:solidFill>
                <a:latin typeface="Baskerville Old Face" panose="02020602080505020303" pitchFamily="18" charset="0"/>
              </a:rPr>
              <a:t>Remuneration to Partners – S 40(b)(v)</a:t>
            </a:r>
            <a:endParaRPr lang="en-IN" b="1" dirty="0">
              <a:solidFill>
                <a:schemeClr val="bg2">
                  <a:lumMod val="10000"/>
                </a:schemeClr>
              </a:solidFill>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08F462F3-1FE9-4ABD-95D7-C270BE23A64A}"/>
              </a:ext>
            </a:extLst>
          </p:cNvPr>
          <p:cNvSpPr>
            <a:spLocks noGrp="1"/>
          </p:cNvSpPr>
          <p:nvPr>
            <p:ph idx="1"/>
          </p:nvPr>
        </p:nvSpPr>
        <p:spPr>
          <a:xfrm>
            <a:off x="838200" y="1148862"/>
            <a:ext cx="10515600" cy="5028101"/>
          </a:xfrm>
        </p:spPr>
        <p:txBody>
          <a:bodyPr>
            <a:normAutofit lnSpcReduction="10000"/>
          </a:bodyPr>
          <a:lstStyle/>
          <a:p>
            <a:pPr algn="just">
              <a:lnSpc>
                <a:spcPct val="100000"/>
              </a:lnSpc>
              <a:spcBef>
                <a:spcPts val="0"/>
              </a:spcBef>
            </a:pPr>
            <a:r>
              <a:rPr lang="en-US" dirty="0">
                <a:solidFill>
                  <a:srgbClr val="000000"/>
                </a:solidFill>
                <a:latin typeface="Book Antiqua" panose="02040602050305030304" pitchFamily="18" charset="0"/>
              </a:rPr>
              <a:t>Provides for maximum remuneration that can be paid to working partners and other conditions</a:t>
            </a:r>
          </a:p>
          <a:p>
            <a:pPr algn="just">
              <a:lnSpc>
                <a:spcPct val="100000"/>
              </a:lnSpc>
              <a:spcBef>
                <a:spcPts val="0"/>
              </a:spcBef>
            </a:pPr>
            <a:r>
              <a:rPr lang="en-US" dirty="0">
                <a:solidFill>
                  <a:srgbClr val="000000"/>
                </a:solidFill>
                <a:latin typeface="Book Antiqua" panose="02040602050305030304" pitchFamily="18" charset="0"/>
              </a:rPr>
              <a:t>Increase in the limits</a:t>
            </a:r>
          </a:p>
          <a:p>
            <a:pPr algn="just">
              <a:lnSpc>
                <a:spcPct val="100000"/>
              </a:lnSpc>
              <a:spcBef>
                <a:spcPts val="0"/>
              </a:spcBef>
            </a:pPr>
            <a:endParaRPr lang="en-US" dirty="0">
              <a:solidFill>
                <a:srgbClr val="000000"/>
              </a:solidFill>
              <a:latin typeface="Book Antiqua" panose="02040602050305030304" pitchFamily="18" charset="0"/>
            </a:endParaRPr>
          </a:p>
          <a:p>
            <a:pPr algn="just">
              <a:lnSpc>
                <a:spcPct val="100000"/>
              </a:lnSpc>
              <a:spcBef>
                <a:spcPts val="0"/>
              </a:spcBef>
            </a:pPr>
            <a:endParaRPr lang="en-US" dirty="0">
              <a:solidFill>
                <a:srgbClr val="000000"/>
              </a:solidFill>
              <a:latin typeface="Book Antiqua" panose="02040602050305030304" pitchFamily="18" charset="0"/>
            </a:endParaRPr>
          </a:p>
          <a:p>
            <a:pPr algn="just">
              <a:lnSpc>
                <a:spcPct val="100000"/>
              </a:lnSpc>
              <a:spcBef>
                <a:spcPts val="0"/>
              </a:spcBef>
            </a:pPr>
            <a:endParaRPr lang="en-US" dirty="0">
              <a:solidFill>
                <a:srgbClr val="000000"/>
              </a:solidFill>
              <a:latin typeface="Book Antiqua" panose="02040602050305030304" pitchFamily="18" charset="0"/>
            </a:endParaRPr>
          </a:p>
          <a:p>
            <a:pPr algn="just">
              <a:lnSpc>
                <a:spcPct val="100000"/>
              </a:lnSpc>
              <a:spcBef>
                <a:spcPts val="0"/>
              </a:spcBef>
            </a:pPr>
            <a:endParaRPr lang="en-US" dirty="0">
              <a:solidFill>
                <a:srgbClr val="000000"/>
              </a:solidFill>
              <a:latin typeface="Book Antiqua" panose="02040602050305030304" pitchFamily="18" charset="0"/>
            </a:endParaRPr>
          </a:p>
          <a:p>
            <a:pPr marL="0" indent="0" algn="just">
              <a:lnSpc>
                <a:spcPct val="100000"/>
              </a:lnSpc>
              <a:spcBef>
                <a:spcPts val="0"/>
              </a:spcBef>
              <a:buNone/>
            </a:pPr>
            <a:endParaRPr lang="en-US" dirty="0">
              <a:solidFill>
                <a:srgbClr val="000000"/>
              </a:solidFill>
              <a:latin typeface="Book Antiqua" panose="02040602050305030304" pitchFamily="18" charset="0"/>
            </a:endParaRPr>
          </a:p>
          <a:p>
            <a:pPr algn="just">
              <a:spcBef>
                <a:spcPts val="0"/>
              </a:spcBef>
            </a:pPr>
            <a:endParaRPr lang="en-IN" dirty="0">
              <a:latin typeface="Book Antiqua" panose="02040602050305030304" pitchFamily="18" charset="0"/>
            </a:endParaRPr>
          </a:p>
          <a:p>
            <a:pPr algn="just">
              <a:spcBef>
                <a:spcPts val="0"/>
              </a:spcBef>
            </a:pPr>
            <a:endParaRPr lang="en-IN" dirty="0">
              <a:latin typeface="Book Antiqua" panose="02040602050305030304" pitchFamily="18" charset="0"/>
            </a:endParaRPr>
          </a:p>
          <a:p>
            <a:pPr algn="just">
              <a:spcBef>
                <a:spcPts val="0"/>
              </a:spcBef>
            </a:pPr>
            <a:endParaRPr lang="en-IN" dirty="0">
              <a:latin typeface="Book Antiqua" panose="02040602050305030304" pitchFamily="18" charset="0"/>
            </a:endParaRPr>
          </a:p>
          <a:p>
            <a:pPr algn="just">
              <a:spcBef>
                <a:spcPts val="0"/>
              </a:spcBef>
            </a:pPr>
            <a:endParaRPr lang="en-IN" dirty="0">
              <a:latin typeface="Book Antiqua" panose="02040602050305030304" pitchFamily="18" charset="0"/>
            </a:endParaRPr>
          </a:p>
          <a:p>
            <a:pPr algn="just">
              <a:spcBef>
                <a:spcPts val="0"/>
              </a:spcBef>
            </a:pPr>
            <a:endParaRPr lang="en-IN" dirty="0">
              <a:latin typeface="Book Antiqua" panose="02040602050305030304" pitchFamily="18" charset="0"/>
            </a:endParaRPr>
          </a:p>
          <a:p>
            <a:pPr algn="just">
              <a:spcBef>
                <a:spcPts val="0"/>
              </a:spcBef>
            </a:pPr>
            <a:endParaRPr lang="en-IN" dirty="0">
              <a:latin typeface="Book Antiqua" panose="02040602050305030304" pitchFamily="18" charset="0"/>
            </a:endParaRPr>
          </a:p>
          <a:p>
            <a:pPr algn="just">
              <a:spcBef>
                <a:spcPts val="0"/>
              </a:spcBef>
            </a:pPr>
            <a:r>
              <a:rPr lang="en-IN" dirty="0">
                <a:latin typeface="Book Antiqua" panose="02040602050305030304" pitchFamily="18" charset="0"/>
              </a:rPr>
              <a:t>Deduction in hands of firm towards remuneration to partners can increase by </a:t>
            </a:r>
            <a:r>
              <a:rPr lang="en-IN" b="0" i="0" dirty="0">
                <a:solidFill>
                  <a:srgbClr val="1F1F1F"/>
                </a:solidFill>
                <a:effectLst/>
                <a:latin typeface="Book Antiqua" panose="02040602050305030304" pitchFamily="18" charset="0"/>
              </a:rPr>
              <a:t>₹</a:t>
            </a:r>
            <a:r>
              <a:rPr lang="en-IN" dirty="0">
                <a:latin typeface="Book Antiqua" panose="02040602050305030304" pitchFamily="18" charset="0"/>
              </a:rPr>
              <a:t>2,70,000/-</a:t>
            </a:r>
          </a:p>
        </p:txBody>
      </p:sp>
      <p:sp>
        <p:nvSpPr>
          <p:cNvPr id="4" name="Date Placeholder 3">
            <a:extLst>
              <a:ext uri="{FF2B5EF4-FFF2-40B4-BE49-F238E27FC236}">
                <a16:creationId xmlns:a16="http://schemas.microsoft.com/office/drawing/2014/main" id="{1615A2A1-BD0E-4448-9A2C-7914848F7333}"/>
              </a:ext>
            </a:extLst>
          </p:cNvPr>
          <p:cNvSpPr>
            <a:spLocks noGrp="1"/>
          </p:cNvSpPr>
          <p:nvPr>
            <p:ph type="dt" sz="half" idx="10"/>
          </p:nvPr>
        </p:nvSpPr>
        <p:spPr/>
        <p:txBody>
          <a:bodyPr/>
          <a:lstStyle/>
          <a:p>
            <a:r>
              <a:rPr lang="en-US" dirty="0">
                <a:latin typeface="Book Antiqua" panose="02040602050305030304" pitchFamily="18" charset="0"/>
              </a:rPr>
              <a:t>08/06/2025</a:t>
            </a:r>
            <a:endParaRPr lang="en-IN" dirty="0">
              <a:latin typeface="Book Antiqua" panose="02040602050305030304" pitchFamily="18" charset="0"/>
            </a:endParaRPr>
          </a:p>
        </p:txBody>
      </p:sp>
      <p:sp>
        <p:nvSpPr>
          <p:cNvPr id="5" name="Footer Placeholder 4">
            <a:extLst>
              <a:ext uri="{FF2B5EF4-FFF2-40B4-BE49-F238E27FC236}">
                <a16:creationId xmlns:a16="http://schemas.microsoft.com/office/drawing/2014/main" id="{D4B2779D-6DC6-453D-B2D6-BF01149F1F5F}"/>
              </a:ext>
            </a:extLst>
          </p:cNvPr>
          <p:cNvSpPr>
            <a:spLocks noGrp="1"/>
          </p:cNvSpPr>
          <p:nvPr>
            <p:ph type="ftr" sz="quarter" idx="11"/>
          </p:nvPr>
        </p:nvSpPr>
        <p:spPr/>
        <p:txBody>
          <a:bodyPr/>
          <a:lstStyle/>
          <a:p>
            <a:r>
              <a:rPr lang="en-IN" dirty="0">
                <a:latin typeface="Book Antiqua" panose="02040602050305030304" pitchFamily="18" charset="0"/>
              </a:rPr>
              <a:t>Sanghvi </a:t>
            </a:r>
            <a:r>
              <a:rPr lang="en-IN" dirty="0" err="1">
                <a:latin typeface="Book Antiqua" panose="02040602050305030304" pitchFamily="18" charset="0"/>
              </a:rPr>
              <a:t>Sanghvi</a:t>
            </a:r>
            <a:r>
              <a:rPr lang="en-IN" dirty="0">
                <a:latin typeface="Book Antiqua" panose="02040602050305030304" pitchFamily="18" charset="0"/>
              </a:rPr>
              <a:t> &amp; Sanghvi</a:t>
            </a:r>
          </a:p>
        </p:txBody>
      </p:sp>
      <p:sp>
        <p:nvSpPr>
          <p:cNvPr id="6" name="Slide Number Placeholder 5">
            <a:extLst>
              <a:ext uri="{FF2B5EF4-FFF2-40B4-BE49-F238E27FC236}">
                <a16:creationId xmlns:a16="http://schemas.microsoft.com/office/drawing/2014/main" id="{F652C196-74C0-4316-BA73-23B35D6FC369}"/>
              </a:ext>
            </a:extLst>
          </p:cNvPr>
          <p:cNvSpPr>
            <a:spLocks noGrp="1"/>
          </p:cNvSpPr>
          <p:nvPr>
            <p:ph type="sldNum" sz="quarter" idx="12"/>
          </p:nvPr>
        </p:nvSpPr>
        <p:spPr/>
        <p:txBody>
          <a:bodyPr/>
          <a:lstStyle/>
          <a:p>
            <a:fld id="{72D2E47F-D8F7-452E-ABD9-5E9FB94CA412}" type="slidenum">
              <a:rPr lang="en-IN" smtClean="0">
                <a:latin typeface="Book Antiqua" panose="02040602050305030304" pitchFamily="18" charset="0"/>
              </a:rPr>
              <a:t>15</a:t>
            </a:fld>
            <a:endParaRPr lang="en-IN" dirty="0">
              <a:latin typeface="Book Antiqua" panose="02040602050305030304" pitchFamily="18" charset="0"/>
            </a:endParaRPr>
          </a:p>
        </p:txBody>
      </p:sp>
      <p:graphicFrame>
        <p:nvGraphicFramePr>
          <p:cNvPr id="7" name="Table 6">
            <a:extLst>
              <a:ext uri="{FF2B5EF4-FFF2-40B4-BE49-F238E27FC236}">
                <a16:creationId xmlns:a16="http://schemas.microsoft.com/office/drawing/2014/main" id="{0FCCDBE3-E46B-4F1B-BEE0-3755C44662EF}"/>
              </a:ext>
            </a:extLst>
          </p:cNvPr>
          <p:cNvGraphicFramePr>
            <a:graphicFrameLocks noGrp="1"/>
          </p:cNvGraphicFramePr>
          <p:nvPr>
            <p:extLst>
              <p:ext uri="{D42A27DB-BD31-4B8C-83A1-F6EECF244321}">
                <p14:modId xmlns:p14="http://schemas.microsoft.com/office/powerpoint/2010/main" val="2365949522"/>
              </p:ext>
            </p:extLst>
          </p:nvPr>
        </p:nvGraphicFramePr>
        <p:xfrm>
          <a:off x="1310947" y="2315664"/>
          <a:ext cx="9132464" cy="2696782"/>
        </p:xfrm>
        <a:graphic>
          <a:graphicData uri="http://schemas.openxmlformats.org/drawingml/2006/table">
            <a:tbl>
              <a:tblPr firstRow="1" firstCol="1" bandRow="1">
                <a:tableStyleId>{16D9F66E-5EB9-4882-86FB-DCBF35E3C3E4}</a:tableStyleId>
              </a:tblPr>
              <a:tblGrid>
                <a:gridCol w="4521994">
                  <a:extLst>
                    <a:ext uri="{9D8B030D-6E8A-4147-A177-3AD203B41FA5}">
                      <a16:colId xmlns:a16="http://schemas.microsoft.com/office/drawing/2014/main" val="328301040"/>
                    </a:ext>
                  </a:extLst>
                </a:gridCol>
                <a:gridCol w="344209">
                  <a:extLst>
                    <a:ext uri="{9D8B030D-6E8A-4147-A177-3AD203B41FA5}">
                      <a16:colId xmlns:a16="http://schemas.microsoft.com/office/drawing/2014/main" val="524685966"/>
                    </a:ext>
                  </a:extLst>
                </a:gridCol>
                <a:gridCol w="4266261">
                  <a:extLst>
                    <a:ext uri="{9D8B030D-6E8A-4147-A177-3AD203B41FA5}">
                      <a16:colId xmlns:a16="http://schemas.microsoft.com/office/drawing/2014/main" val="1074317533"/>
                    </a:ext>
                  </a:extLst>
                </a:gridCol>
              </a:tblGrid>
              <a:tr h="201930">
                <a:tc>
                  <a:txBody>
                    <a:bodyPr/>
                    <a:lstStyle/>
                    <a:p>
                      <a:pPr algn="just">
                        <a:lnSpc>
                          <a:spcPct val="150000"/>
                        </a:lnSpc>
                      </a:pPr>
                      <a:r>
                        <a:rPr lang="en-US" sz="1800" b="0" dirty="0">
                          <a:solidFill>
                            <a:srgbClr val="FF0000"/>
                          </a:solidFill>
                          <a:effectLst/>
                          <a:latin typeface="Book Antiqua" panose="02040602050305030304" pitchFamily="18" charset="0"/>
                        </a:rPr>
                        <a:t>In case of loss or NIL book profit</a:t>
                      </a:r>
                      <a:endParaRPr lang="en-IN" sz="1800" b="0" dirty="0">
                        <a:solidFill>
                          <a:srgbClr val="FF0000"/>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pPr>
                      <a:r>
                        <a:rPr lang="en-US" sz="1800" b="0" dirty="0">
                          <a:solidFill>
                            <a:srgbClr val="FF0000"/>
                          </a:solidFill>
                          <a:effectLst/>
                          <a:latin typeface="Book Antiqua" panose="02040602050305030304" pitchFamily="18" charset="0"/>
                        </a:rPr>
                        <a:t>:</a:t>
                      </a:r>
                      <a:endParaRPr lang="en-IN" sz="1800" b="0" dirty="0">
                        <a:solidFill>
                          <a:srgbClr val="FF0000"/>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pPr>
                      <a:r>
                        <a:rPr lang="en-US" sz="1800" b="0" dirty="0">
                          <a:solidFill>
                            <a:srgbClr val="FF0000"/>
                          </a:solidFill>
                          <a:effectLst/>
                          <a:latin typeface="Book Antiqua" panose="02040602050305030304" pitchFamily="18" charset="0"/>
                        </a:rPr>
                        <a:t>NIL</a:t>
                      </a:r>
                      <a:endParaRPr lang="en-IN" sz="1800" b="0" dirty="0">
                        <a:solidFill>
                          <a:srgbClr val="FF0000"/>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74848205"/>
                  </a:ext>
                </a:extLst>
              </a:tr>
              <a:tr h="401955">
                <a:tc>
                  <a:txBody>
                    <a:bodyPr/>
                    <a:lstStyle/>
                    <a:p>
                      <a:pPr>
                        <a:lnSpc>
                          <a:spcPct val="107000"/>
                        </a:lnSpc>
                      </a:pPr>
                      <a:r>
                        <a:rPr lang="en-US" sz="1800" b="0" dirty="0">
                          <a:effectLst/>
                          <a:latin typeface="Book Antiqua" panose="02040602050305030304" pitchFamily="18" charset="0"/>
                        </a:rPr>
                        <a:t>In case the book profit for the year is </a:t>
                      </a:r>
                      <a:r>
                        <a:rPr lang="en-US" sz="1800" b="0" dirty="0" err="1">
                          <a:solidFill>
                            <a:srgbClr val="FF0000"/>
                          </a:solidFill>
                          <a:effectLst/>
                          <a:latin typeface="Book Antiqua" panose="02040602050305030304" pitchFamily="18" charset="0"/>
                        </a:rPr>
                        <a:t>upto</a:t>
                      </a:r>
                      <a:r>
                        <a:rPr lang="en-US" sz="1800" b="0" dirty="0">
                          <a:solidFill>
                            <a:srgbClr val="FF0000"/>
                          </a:solidFill>
                          <a:effectLst/>
                          <a:latin typeface="Book Antiqua" panose="02040602050305030304" pitchFamily="18" charset="0"/>
                        </a:rPr>
                        <a:t> Rs.3,00,000/-</a:t>
                      </a:r>
                      <a:endParaRPr lang="en-IN" sz="1800" b="0" dirty="0">
                        <a:solidFill>
                          <a:srgbClr val="FF0000"/>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pPr>
                      <a:r>
                        <a:rPr lang="en-US" sz="1800" b="0">
                          <a:effectLst/>
                          <a:latin typeface="Book Antiqua" panose="02040602050305030304" pitchFamily="18" charset="0"/>
                        </a:rPr>
                        <a:t>:</a:t>
                      </a:r>
                      <a:endParaRPr lang="en-IN" sz="1800" b="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pPr>
                      <a:r>
                        <a:rPr lang="en-US" sz="1800" b="0" dirty="0">
                          <a:effectLst/>
                          <a:latin typeface="Book Antiqua" panose="02040602050305030304" pitchFamily="18" charset="0"/>
                        </a:rPr>
                        <a:t>Amount of book profit</a:t>
                      </a:r>
                      <a:endParaRPr lang="en-IN" sz="1800" b="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33116307"/>
                  </a:ext>
                </a:extLst>
              </a:tr>
              <a:tr h="1250950">
                <a:tc>
                  <a:txBody>
                    <a:bodyPr/>
                    <a:lstStyle/>
                    <a:p>
                      <a:pPr>
                        <a:lnSpc>
                          <a:spcPct val="107000"/>
                        </a:lnSpc>
                      </a:pPr>
                      <a:r>
                        <a:rPr lang="en-US" sz="1800" b="0" u="sng" dirty="0">
                          <a:effectLst/>
                          <a:latin typeface="Book Antiqua" panose="02040602050305030304" pitchFamily="18" charset="0"/>
                        </a:rPr>
                        <a:t>In case the book profit for the year exceeds 3,00,000/-:</a:t>
                      </a:r>
                      <a:endParaRPr lang="en-IN" sz="1800" b="0" dirty="0">
                        <a:effectLst/>
                        <a:latin typeface="Book Antiqua" panose="02040602050305030304" pitchFamily="18" charset="0"/>
                      </a:endParaRPr>
                    </a:p>
                    <a:p>
                      <a:pPr marL="342900" lvl="0" indent="-342900">
                        <a:lnSpc>
                          <a:spcPct val="107000"/>
                        </a:lnSpc>
                        <a:buFont typeface="+mj-lt"/>
                        <a:buAutoNum type="romanLcParenR"/>
                      </a:pPr>
                      <a:r>
                        <a:rPr lang="en-US" sz="1800" b="0" u="none" strike="noStrike" dirty="0">
                          <a:effectLst/>
                          <a:latin typeface="Book Antiqua" panose="02040602050305030304" pitchFamily="18" charset="0"/>
                        </a:rPr>
                        <a:t>On the first </a:t>
                      </a:r>
                      <a:r>
                        <a:rPr lang="en-US" sz="1800" b="0" u="none" strike="noStrike" dirty="0">
                          <a:solidFill>
                            <a:srgbClr val="FF0000"/>
                          </a:solidFill>
                          <a:effectLst/>
                          <a:latin typeface="Book Antiqua" panose="02040602050305030304" pitchFamily="18" charset="0"/>
                        </a:rPr>
                        <a:t>Rs.6,00,000/- </a:t>
                      </a:r>
                      <a:r>
                        <a:rPr lang="en-US" sz="1800" b="0" u="none" strike="noStrike" dirty="0">
                          <a:effectLst/>
                          <a:latin typeface="Book Antiqua" panose="02040602050305030304" pitchFamily="18" charset="0"/>
                        </a:rPr>
                        <a:t>of the book profit</a:t>
                      </a:r>
                      <a:endParaRPr lang="en-IN" sz="1800" b="0" u="none" strike="noStrike" dirty="0">
                        <a:effectLst/>
                        <a:latin typeface="Book Antiqua" panose="02040602050305030304" pitchFamily="18" charset="0"/>
                      </a:endParaRPr>
                    </a:p>
                    <a:p>
                      <a:pPr marL="203835">
                        <a:lnSpc>
                          <a:spcPct val="107000"/>
                        </a:lnSpc>
                      </a:pPr>
                      <a:r>
                        <a:rPr lang="en-US" sz="1800" b="0" u="none" strike="noStrike" dirty="0">
                          <a:effectLst/>
                          <a:latin typeface="Book Antiqua" panose="02040602050305030304" pitchFamily="18" charset="0"/>
                        </a:rPr>
                        <a:t> </a:t>
                      </a:r>
                      <a:endParaRPr lang="en-IN" sz="1800" b="0" dirty="0">
                        <a:effectLst/>
                        <a:latin typeface="Book Antiqua" panose="02040602050305030304" pitchFamily="18" charset="0"/>
                      </a:endParaRPr>
                    </a:p>
                    <a:p>
                      <a:pPr marL="342900" lvl="0" indent="-342900">
                        <a:lnSpc>
                          <a:spcPct val="107000"/>
                        </a:lnSpc>
                        <a:buFont typeface="+mj-lt"/>
                        <a:buAutoNum type="romanLcParenR"/>
                      </a:pPr>
                      <a:r>
                        <a:rPr lang="en-US" sz="1800" b="0" u="none" strike="noStrike" dirty="0">
                          <a:effectLst/>
                          <a:latin typeface="Book Antiqua" panose="02040602050305030304" pitchFamily="18" charset="0"/>
                        </a:rPr>
                        <a:t>On the balance book profit</a:t>
                      </a:r>
                      <a:endParaRPr lang="en-IN" sz="1800" b="0" u="none" strike="noStrike"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pPr>
                      <a:r>
                        <a:rPr lang="en-US" sz="1800" b="0" dirty="0">
                          <a:effectLst/>
                          <a:latin typeface="Book Antiqua" panose="02040602050305030304" pitchFamily="18" charset="0"/>
                        </a:rPr>
                        <a:t> </a:t>
                      </a:r>
                      <a:endParaRPr lang="en-IN" sz="1800" b="0" dirty="0">
                        <a:effectLst/>
                        <a:latin typeface="Book Antiqua" panose="02040602050305030304" pitchFamily="18" charset="0"/>
                      </a:endParaRPr>
                    </a:p>
                    <a:p>
                      <a:pPr>
                        <a:lnSpc>
                          <a:spcPct val="107000"/>
                        </a:lnSpc>
                      </a:pPr>
                      <a:r>
                        <a:rPr lang="en-US" sz="1800" b="0" dirty="0">
                          <a:effectLst/>
                          <a:latin typeface="Book Antiqua" panose="02040602050305030304" pitchFamily="18" charset="0"/>
                        </a:rPr>
                        <a:t> </a:t>
                      </a:r>
                      <a:endParaRPr lang="en-IN" sz="1800" b="0" dirty="0">
                        <a:effectLst/>
                        <a:latin typeface="Book Antiqua" panose="02040602050305030304" pitchFamily="18" charset="0"/>
                      </a:endParaRPr>
                    </a:p>
                    <a:p>
                      <a:pPr>
                        <a:lnSpc>
                          <a:spcPct val="107000"/>
                        </a:lnSpc>
                      </a:pPr>
                      <a:r>
                        <a:rPr lang="en-US" sz="1800" b="0" dirty="0">
                          <a:effectLst/>
                          <a:latin typeface="Book Antiqua" panose="02040602050305030304" pitchFamily="18" charset="0"/>
                        </a:rPr>
                        <a:t>:</a:t>
                      </a:r>
                      <a:endParaRPr lang="en-IN" sz="1800" b="0" dirty="0">
                        <a:effectLst/>
                        <a:latin typeface="Book Antiqua" panose="02040602050305030304" pitchFamily="18" charset="0"/>
                      </a:endParaRPr>
                    </a:p>
                    <a:p>
                      <a:pPr>
                        <a:lnSpc>
                          <a:spcPct val="107000"/>
                        </a:lnSpc>
                      </a:pPr>
                      <a:r>
                        <a:rPr lang="en-US" sz="1800" b="0" dirty="0">
                          <a:effectLst/>
                          <a:latin typeface="Book Antiqua" panose="02040602050305030304" pitchFamily="18" charset="0"/>
                        </a:rPr>
                        <a:t> </a:t>
                      </a:r>
                      <a:endParaRPr lang="en-IN" sz="1800" b="0" dirty="0">
                        <a:effectLst/>
                        <a:latin typeface="Book Antiqua" panose="02040602050305030304" pitchFamily="18" charset="0"/>
                      </a:endParaRPr>
                    </a:p>
                    <a:p>
                      <a:pPr>
                        <a:lnSpc>
                          <a:spcPct val="107000"/>
                        </a:lnSpc>
                      </a:pPr>
                      <a:r>
                        <a:rPr lang="en-US" sz="1800" b="0" dirty="0">
                          <a:effectLst/>
                          <a:latin typeface="Book Antiqua" panose="02040602050305030304" pitchFamily="18" charset="0"/>
                        </a:rPr>
                        <a:t> </a:t>
                      </a:r>
                      <a:endParaRPr lang="en-IN" sz="1800" b="0" dirty="0">
                        <a:effectLst/>
                        <a:latin typeface="Book Antiqua" panose="02040602050305030304" pitchFamily="18" charset="0"/>
                      </a:endParaRPr>
                    </a:p>
                    <a:p>
                      <a:pPr>
                        <a:lnSpc>
                          <a:spcPct val="107000"/>
                        </a:lnSpc>
                      </a:pPr>
                      <a:r>
                        <a:rPr lang="en-US" sz="1800" b="0" dirty="0">
                          <a:effectLst/>
                          <a:latin typeface="Book Antiqua" panose="02040602050305030304" pitchFamily="18" charset="0"/>
                        </a:rPr>
                        <a:t>:</a:t>
                      </a:r>
                      <a:endParaRPr lang="en-IN" sz="1800" b="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pPr>
                      <a:r>
                        <a:rPr lang="en-US" sz="1800" b="0" dirty="0">
                          <a:effectLst/>
                          <a:latin typeface="Book Antiqua" panose="02040602050305030304" pitchFamily="18" charset="0"/>
                        </a:rPr>
                        <a:t> </a:t>
                      </a:r>
                      <a:endParaRPr lang="en-IN" sz="1800" b="0" dirty="0">
                        <a:effectLst/>
                        <a:latin typeface="Book Antiqua" panose="02040602050305030304" pitchFamily="18" charset="0"/>
                      </a:endParaRPr>
                    </a:p>
                    <a:p>
                      <a:pPr>
                        <a:lnSpc>
                          <a:spcPct val="107000"/>
                        </a:lnSpc>
                      </a:pPr>
                      <a:r>
                        <a:rPr lang="en-US" sz="1800" b="0" dirty="0">
                          <a:effectLst/>
                          <a:latin typeface="Book Antiqua" panose="02040602050305030304" pitchFamily="18" charset="0"/>
                        </a:rPr>
                        <a:t> </a:t>
                      </a:r>
                      <a:endParaRPr lang="en-IN" sz="1800" b="0" dirty="0">
                        <a:effectLst/>
                        <a:latin typeface="Book Antiqua" panose="02040602050305030304" pitchFamily="18" charset="0"/>
                      </a:endParaRPr>
                    </a:p>
                    <a:p>
                      <a:pPr>
                        <a:lnSpc>
                          <a:spcPct val="107000"/>
                        </a:lnSpc>
                      </a:pPr>
                      <a:r>
                        <a:rPr lang="en-US" sz="1800" b="0" dirty="0">
                          <a:effectLst/>
                          <a:latin typeface="Book Antiqua" panose="02040602050305030304" pitchFamily="18" charset="0"/>
                        </a:rPr>
                        <a:t>Rs. </a:t>
                      </a:r>
                      <a:r>
                        <a:rPr lang="en-US" sz="1800" b="0" dirty="0">
                          <a:solidFill>
                            <a:srgbClr val="FF0000"/>
                          </a:solidFill>
                          <a:effectLst/>
                          <a:latin typeface="Book Antiqua" panose="02040602050305030304" pitchFamily="18" charset="0"/>
                        </a:rPr>
                        <a:t>3,00,000/- </a:t>
                      </a:r>
                      <a:r>
                        <a:rPr lang="en-US" sz="1800" b="0" dirty="0">
                          <a:effectLst/>
                          <a:latin typeface="Book Antiqua" panose="02040602050305030304" pitchFamily="18" charset="0"/>
                        </a:rPr>
                        <a:t>or 90% of the book profit whichever is higher.</a:t>
                      </a:r>
                    </a:p>
                    <a:p>
                      <a:pPr>
                        <a:lnSpc>
                          <a:spcPct val="107000"/>
                        </a:lnSpc>
                      </a:pPr>
                      <a:endParaRPr lang="en-IN" sz="1800" b="0" dirty="0">
                        <a:effectLst/>
                        <a:latin typeface="Book Antiqua" panose="02040602050305030304" pitchFamily="18" charset="0"/>
                      </a:endParaRPr>
                    </a:p>
                    <a:p>
                      <a:pPr>
                        <a:lnSpc>
                          <a:spcPct val="107000"/>
                        </a:lnSpc>
                      </a:pPr>
                      <a:r>
                        <a:rPr lang="en-US" sz="1800" b="0" dirty="0">
                          <a:effectLst/>
                          <a:latin typeface="Book Antiqua" panose="02040602050305030304" pitchFamily="18" charset="0"/>
                        </a:rPr>
                        <a:t>60% of the book profit</a:t>
                      </a:r>
                      <a:endParaRPr lang="en-IN" sz="1800" b="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43637113"/>
                  </a:ext>
                </a:extLst>
              </a:tr>
            </a:tbl>
          </a:graphicData>
        </a:graphic>
      </p:graphicFrame>
    </p:spTree>
    <p:extLst>
      <p:ext uri="{BB962C8B-B14F-4D97-AF65-F5344CB8AC3E}">
        <p14:creationId xmlns:p14="http://schemas.microsoft.com/office/powerpoint/2010/main" val="4095834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78E-5123-4B30-8F80-02A81ED82226}"/>
              </a:ext>
            </a:extLst>
          </p:cNvPr>
          <p:cNvSpPr>
            <a:spLocks noGrp="1"/>
          </p:cNvSpPr>
          <p:nvPr>
            <p:ph type="title"/>
          </p:nvPr>
        </p:nvSpPr>
        <p:spPr>
          <a:xfrm>
            <a:off x="838200" y="365126"/>
            <a:ext cx="10515600" cy="783736"/>
          </a:xfrm>
        </p:spPr>
        <p:txBody>
          <a:bodyPr>
            <a:noAutofit/>
          </a:bodyPr>
          <a:lstStyle/>
          <a:p>
            <a:r>
              <a:rPr lang="en-US" b="1" dirty="0">
                <a:solidFill>
                  <a:schemeClr val="bg2">
                    <a:lumMod val="10000"/>
                  </a:schemeClr>
                </a:solidFill>
                <a:latin typeface="Baskerville Old Face" panose="02020602080505020303" pitchFamily="18" charset="0"/>
              </a:rPr>
              <a:t>Remuneration to Partners – S 40(b)(v)</a:t>
            </a:r>
            <a:endParaRPr lang="en-IN" b="1" dirty="0">
              <a:solidFill>
                <a:schemeClr val="bg2">
                  <a:lumMod val="10000"/>
                </a:schemeClr>
              </a:solidFill>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08F462F3-1FE9-4ABD-95D7-C270BE23A64A}"/>
              </a:ext>
            </a:extLst>
          </p:cNvPr>
          <p:cNvSpPr>
            <a:spLocks noGrp="1"/>
          </p:cNvSpPr>
          <p:nvPr>
            <p:ph idx="1"/>
          </p:nvPr>
        </p:nvSpPr>
        <p:spPr>
          <a:xfrm>
            <a:off x="838200" y="1148862"/>
            <a:ext cx="10515600" cy="5028101"/>
          </a:xfrm>
        </p:spPr>
        <p:txBody>
          <a:bodyPr>
            <a:normAutofit fontScale="92500" lnSpcReduction="20000"/>
          </a:bodyPr>
          <a:lstStyle/>
          <a:p>
            <a:pPr marL="45720" indent="0" algn="just">
              <a:spcBef>
                <a:spcPts val="0"/>
              </a:spcBef>
              <a:buNone/>
            </a:pPr>
            <a:r>
              <a:rPr lang="en-IN" sz="2400" dirty="0">
                <a:latin typeface="Book Antiqua" panose="02040602050305030304" pitchFamily="18" charset="0"/>
              </a:rPr>
              <a:t>Earlier amendment was by </a:t>
            </a:r>
            <a:r>
              <a:rPr lang="en-US" sz="2400" dirty="0">
                <a:latin typeface="Book Antiqua" panose="02040602050305030304" pitchFamily="18" charset="0"/>
              </a:rPr>
              <a:t>The Finance (No.2) Act, 2009</a:t>
            </a:r>
          </a:p>
          <a:p>
            <a:pPr marL="45720" indent="0" algn="just">
              <a:spcBef>
                <a:spcPts val="0"/>
              </a:spcBef>
              <a:buNone/>
            </a:pPr>
            <a:endParaRPr lang="en-US" sz="2600" dirty="0">
              <a:latin typeface="Book Antiqua" panose="02040602050305030304" pitchFamily="18" charset="0"/>
            </a:endParaRPr>
          </a:p>
          <a:p>
            <a:pPr marL="45720" indent="0" algn="just">
              <a:spcBef>
                <a:spcPts val="0"/>
              </a:spcBef>
              <a:buNone/>
            </a:pPr>
            <a:r>
              <a:rPr lang="en-US" sz="2600" dirty="0">
                <a:latin typeface="Book Antiqua" panose="02040602050305030304" pitchFamily="18" charset="0"/>
              </a:rPr>
              <a:t>Finance Bill was introduced on 23/07/2024 and received assent of </a:t>
            </a:r>
            <a:r>
              <a:rPr lang="en-US" sz="2600" dirty="0" err="1">
                <a:latin typeface="Book Antiqua" panose="02040602050305030304" pitchFamily="18" charset="0"/>
              </a:rPr>
              <a:t>Loksabha</a:t>
            </a:r>
            <a:r>
              <a:rPr lang="en-US" sz="2600" dirty="0">
                <a:latin typeface="Book Antiqua" panose="02040602050305030304" pitchFamily="18" charset="0"/>
              </a:rPr>
              <a:t> on 07/08/2024</a:t>
            </a:r>
          </a:p>
          <a:p>
            <a:pPr marL="45720" indent="0" algn="just">
              <a:spcBef>
                <a:spcPts val="0"/>
              </a:spcBef>
              <a:buNone/>
            </a:pPr>
            <a:endParaRPr lang="en-US" sz="2600" dirty="0">
              <a:latin typeface="Book Antiqua" panose="02040602050305030304" pitchFamily="18" charset="0"/>
            </a:endParaRPr>
          </a:p>
          <a:p>
            <a:pPr marL="45720" indent="0" algn="just">
              <a:spcBef>
                <a:spcPts val="0"/>
              </a:spcBef>
              <a:buNone/>
            </a:pPr>
            <a:r>
              <a:rPr lang="en-US" sz="2600" dirty="0">
                <a:latin typeface="Book Antiqua" panose="02040602050305030304" pitchFamily="18" charset="0"/>
              </a:rPr>
              <a:t>Practical difficulty in implementation in AY 2025-26??</a:t>
            </a:r>
          </a:p>
          <a:p>
            <a:pPr algn="just">
              <a:spcBef>
                <a:spcPts val="0"/>
              </a:spcBef>
            </a:pPr>
            <a:endParaRPr lang="en-US" sz="2600" dirty="0">
              <a:latin typeface="Book Antiqua" panose="02040602050305030304" pitchFamily="18" charset="0"/>
            </a:endParaRPr>
          </a:p>
          <a:p>
            <a:pPr marL="45720" indent="0" algn="just">
              <a:lnSpc>
                <a:spcPct val="150000"/>
              </a:lnSpc>
              <a:spcBef>
                <a:spcPts val="0"/>
              </a:spcBef>
              <a:buNone/>
            </a:pPr>
            <a:r>
              <a:rPr lang="en-US" sz="2600" dirty="0">
                <a:latin typeface="Book Antiqua" panose="02040602050305030304" pitchFamily="18" charset="0"/>
              </a:rPr>
              <a:t>The amendment is clause 40(b) is w.e.f. 01/04/2025 but remuneration is subject to following conditions:</a:t>
            </a:r>
          </a:p>
          <a:p>
            <a:pPr marL="457200" indent="-457200" algn="just">
              <a:lnSpc>
                <a:spcPct val="150000"/>
              </a:lnSpc>
              <a:spcBef>
                <a:spcPts val="0"/>
              </a:spcBef>
            </a:pPr>
            <a:r>
              <a:rPr lang="en-US" sz="2600" dirty="0">
                <a:latin typeface="Book Antiqua" panose="02040602050305030304" pitchFamily="18" charset="0"/>
              </a:rPr>
              <a:t>is </a:t>
            </a:r>
            <a:r>
              <a:rPr lang="en-US" sz="2600" dirty="0" err="1">
                <a:latin typeface="Book Antiqua" panose="02040602050305030304" pitchFamily="18" charset="0"/>
              </a:rPr>
              <a:t>authorised</a:t>
            </a:r>
            <a:r>
              <a:rPr lang="en-US" sz="2600" dirty="0">
                <a:latin typeface="Book Antiqua" panose="02040602050305030304" pitchFamily="18" charset="0"/>
              </a:rPr>
              <a:t> by, and is in accordance with, the terms of the partnership deed and </a:t>
            </a:r>
          </a:p>
          <a:p>
            <a:pPr marL="457200" indent="-457200" algn="just">
              <a:lnSpc>
                <a:spcPct val="150000"/>
              </a:lnSpc>
              <a:spcBef>
                <a:spcPts val="0"/>
              </a:spcBef>
            </a:pPr>
            <a:r>
              <a:rPr lang="en-US" sz="2600" dirty="0">
                <a:latin typeface="Book Antiqua" panose="02040602050305030304" pitchFamily="18" charset="0"/>
              </a:rPr>
              <a:t>relates to any period falling after the date of such partnership deed </a:t>
            </a:r>
          </a:p>
          <a:p>
            <a:pPr marL="0" indent="0" algn="just">
              <a:spcBef>
                <a:spcPts val="0"/>
              </a:spcBef>
              <a:buNone/>
            </a:pPr>
            <a:endParaRPr lang="en-IN" sz="2600" dirty="0">
              <a:latin typeface="Book Antiqua" panose="02040602050305030304" pitchFamily="18" charset="0"/>
            </a:endParaRPr>
          </a:p>
          <a:p>
            <a:pPr marL="0" indent="0" algn="just">
              <a:spcBef>
                <a:spcPts val="0"/>
              </a:spcBef>
              <a:buNone/>
            </a:pPr>
            <a:endParaRPr lang="en-IN" sz="1000" dirty="0">
              <a:latin typeface="Book Antiqua" panose="02040602050305030304" pitchFamily="18" charset="0"/>
            </a:endParaRPr>
          </a:p>
          <a:p>
            <a:pPr marL="0" indent="0" algn="just">
              <a:spcBef>
                <a:spcPts val="0"/>
              </a:spcBef>
              <a:buNone/>
            </a:pPr>
            <a:r>
              <a:rPr lang="en-IN" sz="2600" dirty="0">
                <a:latin typeface="Book Antiqua" panose="02040602050305030304" pitchFamily="18" charset="0"/>
              </a:rPr>
              <a:t>No clarification</a:t>
            </a:r>
          </a:p>
        </p:txBody>
      </p:sp>
      <p:sp>
        <p:nvSpPr>
          <p:cNvPr id="4" name="Date Placeholder 3">
            <a:extLst>
              <a:ext uri="{FF2B5EF4-FFF2-40B4-BE49-F238E27FC236}">
                <a16:creationId xmlns:a16="http://schemas.microsoft.com/office/drawing/2014/main" id="{1615A2A1-BD0E-4448-9A2C-7914848F7333}"/>
              </a:ext>
            </a:extLst>
          </p:cNvPr>
          <p:cNvSpPr>
            <a:spLocks noGrp="1"/>
          </p:cNvSpPr>
          <p:nvPr>
            <p:ph type="dt" sz="half" idx="10"/>
          </p:nvPr>
        </p:nvSpPr>
        <p:spPr/>
        <p:txBody>
          <a:bodyPr/>
          <a:lstStyle/>
          <a:p>
            <a:r>
              <a:rPr lang="en-US" dirty="0">
                <a:latin typeface="Book Antiqua" panose="02040602050305030304" pitchFamily="18" charset="0"/>
              </a:rPr>
              <a:t>08/06/2025</a:t>
            </a:r>
            <a:endParaRPr lang="en-IN" dirty="0">
              <a:latin typeface="Book Antiqua" panose="02040602050305030304" pitchFamily="18" charset="0"/>
            </a:endParaRPr>
          </a:p>
        </p:txBody>
      </p:sp>
      <p:sp>
        <p:nvSpPr>
          <p:cNvPr id="5" name="Footer Placeholder 4">
            <a:extLst>
              <a:ext uri="{FF2B5EF4-FFF2-40B4-BE49-F238E27FC236}">
                <a16:creationId xmlns:a16="http://schemas.microsoft.com/office/drawing/2014/main" id="{D4B2779D-6DC6-453D-B2D6-BF01149F1F5F}"/>
              </a:ext>
            </a:extLst>
          </p:cNvPr>
          <p:cNvSpPr>
            <a:spLocks noGrp="1"/>
          </p:cNvSpPr>
          <p:nvPr>
            <p:ph type="ftr" sz="quarter" idx="11"/>
          </p:nvPr>
        </p:nvSpPr>
        <p:spPr/>
        <p:txBody>
          <a:bodyPr/>
          <a:lstStyle/>
          <a:p>
            <a:r>
              <a:rPr lang="en-IN" dirty="0">
                <a:latin typeface="Book Antiqua" panose="02040602050305030304" pitchFamily="18" charset="0"/>
              </a:rPr>
              <a:t>Sanghvi </a:t>
            </a:r>
            <a:r>
              <a:rPr lang="en-IN" dirty="0" err="1">
                <a:latin typeface="Book Antiqua" panose="02040602050305030304" pitchFamily="18" charset="0"/>
              </a:rPr>
              <a:t>Sanghvi</a:t>
            </a:r>
            <a:r>
              <a:rPr lang="en-IN" dirty="0">
                <a:latin typeface="Book Antiqua" panose="02040602050305030304" pitchFamily="18" charset="0"/>
              </a:rPr>
              <a:t> &amp; Sanghvi</a:t>
            </a:r>
          </a:p>
        </p:txBody>
      </p:sp>
      <p:sp>
        <p:nvSpPr>
          <p:cNvPr id="6" name="Slide Number Placeholder 5">
            <a:extLst>
              <a:ext uri="{FF2B5EF4-FFF2-40B4-BE49-F238E27FC236}">
                <a16:creationId xmlns:a16="http://schemas.microsoft.com/office/drawing/2014/main" id="{F652C196-74C0-4316-BA73-23B35D6FC369}"/>
              </a:ext>
            </a:extLst>
          </p:cNvPr>
          <p:cNvSpPr>
            <a:spLocks noGrp="1"/>
          </p:cNvSpPr>
          <p:nvPr>
            <p:ph type="sldNum" sz="quarter" idx="12"/>
          </p:nvPr>
        </p:nvSpPr>
        <p:spPr/>
        <p:txBody>
          <a:bodyPr/>
          <a:lstStyle/>
          <a:p>
            <a:fld id="{72D2E47F-D8F7-452E-ABD9-5E9FB94CA412}" type="slidenum">
              <a:rPr lang="en-IN" smtClean="0">
                <a:latin typeface="Book Antiqua" panose="02040602050305030304" pitchFamily="18" charset="0"/>
              </a:rPr>
              <a:t>16</a:t>
            </a:fld>
            <a:endParaRPr lang="en-IN" dirty="0">
              <a:latin typeface="Book Antiqua" panose="02040602050305030304" pitchFamily="18" charset="0"/>
            </a:endParaRPr>
          </a:p>
        </p:txBody>
      </p:sp>
    </p:spTree>
    <p:extLst>
      <p:ext uri="{BB962C8B-B14F-4D97-AF65-F5344CB8AC3E}">
        <p14:creationId xmlns:p14="http://schemas.microsoft.com/office/powerpoint/2010/main" val="358469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78E-5123-4B30-8F80-02A81ED82226}"/>
              </a:ext>
            </a:extLst>
          </p:cNvPr>
          <p:cNvSpPr>
            <a:spLocks noGrp="1"/>
          </p:cNvSpPr>
          <p:nvPr>
            <p:ph type="title"/>
          </p:nvPr>
        </p:nvSpPr>
        <p:spPr>
          <a:xfrm>
            <a:off x="838200" y="365126"/>
            <a:ext cx="10515600" cy="783736"/>
          </a:xfrm>
        </p:spPr>
        <p:txBody>
          <a:bodyPr>
            <a:noAutofit/>
          </a:bodyPr>
          <a:lstStyle/>
          <a:p>
            <a:r>
              <a:rPr lang="en-US" b="1" dirty="0">
                <a:solidFill>
                  <a:schemeClr val="bg2">
                    <a:lumMod val="10000"/>
                  </a:schemeClr>
                </a:solidFill>
                <a:latin typeface="Baskerville Old Face" panose="02020602080505020303" pitchFamily="18" charset="0"/>
              </a:rPr>
              <a:t>Capital Gains</a:t>
            </a:r>
            <a:endParaRPr lang="en-IN" b="1" dirty="0">
              <a:solidFill>
                <a:schemeClr val="bg2">
                  <a:lumMod val="10000"/>
                </a:schemeClr>
              </a:solidFill>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08F462F3-1FE9-4ABD-95D7-C270BE23A64A}"/>
              </a:ext>
            </a:extLst>
          </p:cNvPr>
          <p:cNvSpPr>
            <a:spLocks noGrp="1"/>
          </p:cNvSpPr>
          <p:nvPr>
            <p:ph idx="1"/>
          </p:nvPr>
        </p:nvSpPr>
        <p:spPr>
          <a:xfrm>
            <a:off x="838200" y="1160585"/>
            <a:ext cx="10515600" cy="5028101"/>
          </a:xfrm>
        </p:spPr>
        <p:txBody>
          <a:bodyPr>
            <a:normAutofit fontScale="92500" lnSpcReduction="20000"/>
          </a:bodyPr>
          <a:lstStyle/>
          <a:p>
            <a:pPr marL="0" indent="0" algn="just">
              <a:lnSpc>
                <a:spcPct val="150000"/>
              </a:lnSpc>
              <a:spcBef>
                <a:spcPts val="0"/>
              </a:spcBef>
              <a:buNone/>
            </a:pPr>
            <a:r>
              <a:rPr lang="en-IN" sz="2200" b="1" dirty="0">
                <a:solidFill>
                  <a:schemeClr val="bg2">
                    <a:lumMod val="10000"/>
                  </a:schemeClr>
                </a:solidFill>
                <a:latin typeface="Book Antiqua" panose="02040602050305030304" pitchFamily="18" charset="0"/>
              </a:rPr>
              <a:t>What has changed? </a:t>
            </a:r>
          </a:p>
          <a:p>
            <a:pPr algn="just">
              <a:lnSpc>
                <a:spcPct val="150000"/>
              </a:lnSpc>
              <a:spcBef>
                <a:spcPts val="0"/>
              </a:spcBef>
            </a:pPr>
            <a:r>
              <a:rPr lang="en-IN" sz="2200" dirty="0">
                <a:solidFill>
                  <a:schemeClr val="bg2">
                    <a:lumMod val="10000"/>
                  </a:schemeClr>
                </a:solidFill>
                <a:latin typeface="Book Antiqua" panose="02040602050305030304" pitchFamily="18" charset="0"/>
              </a:rPr>
              <a:t>Increase in rates of tax </a:t>
            </a:r>
          </a:p>
          <a:p>
            <a:pPr algn="just">
              <a:lnSpc>
                <a:spcPct val="150000"/>
              </a:lnSpc>
              <a:spcBef>
                <a:spcPts val="0"/>
              </a:spcBef>
            </a:pPr>
            <a:r>
              <a:rPr lang="en-IN" sz="2200" dirty="0">
                <a:solidFill>
                  <a:schemeClr val="bg2">
                    <a:lumMod val="10000"/>
                  </a:schemeClr>
                </a:solidFill>
                <a:latin typeface="Book Antiqua" panose="02040602050305030304" pitchFamily="18" charset="0"/>
              </a:rPr>
              <a:t>Reduction in period of holding for asset to be classified as long term capital gain in </a:t>
            </a:r>
            <a:r>
              <a:rPr lang="en-IN" sz="2200" dirty="0">
                <a:latin typeface="Book Antiqua" panose="02040602050305030304" pitchFamily="18" charset="0"/>
              </a:rPr>
              <a:t>certain cases. Now only two holding period (earlier three)</a:t>
            </a:r>
          </a:p>
          <a:p>
            <a:pPr algn="just">
              <a:lnSpc>
                <a:spcPct val="150000"/>
              </a:lnSpc>
              <a:spcBef>
                <a:spcPts val="0"/>
              </a:spcBef>
            </a:pPr>
            <a:r>
              <a:rPr lang="en-IN" sz="2200" dirty="0">
                <a:solidFill>
                  <a:schemeClr val="bg2">
                    <a:lumMod val="10000"/>
                  </a:schemeClr>
                </a:solidFill>
                <a:latin typeface="Book Antiqua" panose="02040602050305030304" pitchFamily="18" charset="0"/>
              </a:rPr>
              <a:t>Increase in yearly exemption limit in case of LTCG</a:t>
            </a:r>
          </a:p>
          <a:p>
            <a:pPr algn="just">
              <a:lnSpc>
                <a:spcPct val="150000"/>
              </a:lnSpc>
              <a:spcBef>
                <a:spcPts val="0"/>
              </a:spcBef>
            </a:pPr>
            <a:r>
              <a:rPr lang="en-IN" sz="2200" dirty="0">
                <a:solidFill>
                  <a:schemeClr val="bg2">
                    <a:lumMod val="10000"/>
                  </a:schemeClr>
                </a:solidFill>
                <a:latin typeface="Book Antiqua" panose="02040602050305030304" pitchFamily="18" charset="0"/>
              </a:rPr>
              <a:t>Removal of indexation benefit</a:t>
            </a:r>
          </a:p>
          <a:p>
            <a:pPr algn="just">
              <a:lnSpc>
                <a:spcPct val="150000"/>
              </a:lnSpc>
              <a:spcBef>
                <a:spcPts val="0"/>
              </a:spcBef>
            </a:pPr>
            <a:endParaRPr lang="en-IN" sz="2200" dirty="0">
              <a:solidFill>
                <a:schemeClr val="bg2">
                  <a:lumMod val="10000"/>
                </a:schemeClr>
              </a:solidFill>
              <a:latin typeface="Book Antiqua" panose="02040602050305030304" pitchFamily="18" charset="0"/>
            </a:endParaRPr>
          </a:p>
          <a:p>
            <a:pPr marL="0" indent="0" algn="just">
              <a:lnSpc>
                <a:spcPct val="150000"/>
              </a:lnSpc>
              <a:spcBef>
                <a:spcPts val="0"/>
              </a:spcBef>
              <a:buNone/>
            </a:pPr>
            <a:r>
              <a:rPr lang="en-IN" sz="2200" b="1" dirty="0">
                <a:solidFill>
                  <a:schemeClr val="bg2">
                    <a:lumMod val="10000"/>
                  </a:schemeClr>
                </a:solidFill>
                <a:latin typeface="Book Antiqua" panose="02040602050305030304" pitchFamily="18" charset="0"/>
              </a:rPr>
              <a:t>Why Change?</a:t>
            </a:r>
          </a:p>
          <a:p>
            <a:pPr algn="just">
              <a:lnSpc>
                <a:spcPct val="150000"/>
              </a:lnSpc>
              <a:spcBef>
                <a:spcPts val="0"/>
              </a:spcBef>
            </a:pPr>
            <a:r>
              <a:rPr lang="en-IN" sz="2200" dirty="0">
                <a:solidFill>
                  <a:schemeClr val="bg2">
                    <a:lumMod val="10000"/>
                  </a:schemeClr>
                </a:solidFill>
                <a:latin typeface="Book Antiqua" panose="02040602050305030304" pitchFamily="18" charset="0"/>
              </a:rPr>
              <a:t>Rationalisation and simplification of taxation of capital gains</a:t>
            </a:r>
          </a:p>
          <a:p>
            <a:pPr algn="just">
              <a:lnSpc>
                <a:spcPct val="150000"/>
              </a:lnSpc>
              <a:spcBef>
                <a:spcPts val="0"/>
              </a:spcBef>
            </a:pPr>
            <a:endParaRPr lang="en-IN" sz="2200" dirty="0">
              <a:solidFill>
                <a:schemeClr val="bg2">
                  <a:lumMod val="10000"/>
                </a:schemeClr>
              </a:solidFill>
              <a:latin typeface="Book Antiqua" panose="02040602050305030304" pitchFamily="18" charset="0"/>
            </a:endParaRPr>
          </a:p>
          <a:p>
            <a:pPr marL="0" indent="0" algn="just">
              <a:lnSpc>
                <a:spcPct val="150000"/>
              </a:lnSpc>
              <a:spcBef>
                <a:spcPts val="0"/>
              </a:spcBef>
              <a:buNone/>
            </a:pPr>
            <a:r>
              <a:rPr lang="en-IN" sz="2200" b="1" dirty="0">
                <a:solidFill>
                  <a:schemeClr val="bg2">
                    <a:lumMod val="10000"/>
                  </a:schemeClr>
                </a:solidFill>
                <a:latin typeface="Book Antiqua" panose="02040602050305030304" pitchFamily="18" charset="0"/>
              </a:rPr>
              <a:t>Effective Date ?</a:t>
            </a:r>
          </a:p>
          <a:p>
            <a:pPr algn="just">
              <a:lnSpc>
                <a:spcPct val="150000"/>
              </a:lnSpc>
              <a:spcBef>
                <a:spcPts val="0"/>
              </a:spcBef>
            </a:pPr>
            <a:r>
              <a:rPr lang="en-US" sz="2000" i="0" dirty="0">
                <a:solidFill>
                  <a:schemeClr val="bg2">
                    <a:lumMod val="10000"/>
                  </a:schemeClr>
                </a:solidFill>
                <a:effectLst/>
                <a:latin typeface="Book Antiqua" panose="02040602050305030304" pitchFamily="18" charset="0"/>
              </a:rPr>
              <a:t>23</a:t>
            </a:r>
            <a:r>
              <a:rPr lang="en-US" sz="2000" i="0" baseline="30000" dirty="0">
                <a:solidFill>
                  <a:schemeClr val="bg2">
                    <a:lumMod val="10000"/>
                  </a:schemeClr>
                </a:solidFill>
                <a:effectLst/>
                <a:latin typeface="Book Antiqua" panose="02040602050305030304" pitchFamily="18" charset="0"/>
              </a:rPr>
              <a:t>rd</a:t>
            </a:r>
            <a:r>
              <a:rPr lang="en-US" sz="2000" i="0" dirty="0">
                <a:solidFill>
                  <a:schemeClr val="bg2">
                    <a:lumMod val="10000"/>
                  </a:schemeClr>
                </a:solidFill>
                <a:effectLst/>
                <a:latin typeface="Book Antiqua" panose="02040602050305030304" pitchFamily="18" charset="0"/>
              </a:rPr>
              <a:t> of July, 2024</a:t>
            </a:r>
            <a:r>
              <a:rPr lang="en-IN" sz="2000" dirty="0">
                <a:solidFill>
                  <a:schemeClr val="bg2">
                    <a:lumMod val="10000"/>
                  </a:schemeClr>
                </a:solidFill>
                <a:latin typeface="Book Antiqua" panose="02040602050305030304" pitchFamily="18" charset="0"/>
              </a:rPr>
              <a:t> (Date of the budget) </a:t>
            </a:r>
          </a:p>
          <a:p>
            <a:pPr marL="0" indent="0" algn="just">
              <a:lnSpc>
                <a:spcPct val="150000"/>
              </a:lnSpc>
              <a:spcBef>
                <a:spcPts val="0"/>
              </a:spcBef>
              <a:buNone/>
            </a:pPr>
            <a:endParaRPr lang="en-IN" sz="2200" dirty="0">
              <a:solidFill>
                <a:schemeClr val="bg2">
                  <a:lumMod val="10000"/>
                </a:schemeClr>
              </a:solidFill>
              <a:latin typeface="Book Antiqua" panose="02040602050305030304" pitchFamily="18" charset="0"/>
            </a:endParaRPr>
          </a:p>
        </p:txBody>
      </p:sp>
      <p:sp>
        <p:nvSpPr>
          <p:cNvPr id="4" name="Date Placeholder 3">
            <a:extLst>
              <a:ext uri="{FF2B5EF4-FFF2-40B4-BE49-F238E27FC236}">
                <a16:creationId xmlns:a16="http://schemas.microsoft.com/office/drawing/2014/main" id="{1615A2A1-BD0E-4448-9A2C-7914848F7333}"/>
              </a:ext>
            </a:extLst>
          </p:cNvPr>
          <p:cNvSpPr>
            <a:spLocks noGrp="1"/>
          </p:cNvSpPr>
          <p:nvPr>
            <p:ph type="dt" sz="half" idx="10"/>
          </p:nvPr>
        </p:nvSpPr>
        <p:spPr/>
        <p:txBody>
          <a:bodyPr/>
          <a:lstStyle/>
          <a:p>
            <a:r>
              <a:rPr lang="en-US" dirty="0">
                <a:latin typeface="Book Antiqua" panose="02040602050305030304" pitchFamily="18" charset="0"/>
              </a:rPr>
              <a:t>08/06/2025</a:t>
            </a:r>
            <a:endParaRPr lang="en-IN" dirty="0">
              <a:latin typeface="Book Antiqua" panose="02040602050305030304" pitchFamily="18" charset="0"/>
            </a:endParaRPr>
          </a:p>
        </p:txBody>
      </p:sp>
      <p:sp>
        <p:nvSpPr>
          <p:cNvPr id="5" name="Footer Placeholder 4">
            <a:extLst>
              <a:ext uri="{FF2B5EF4-FFF2-40B4-BE49-F238E27FC236}">
                <a16:creationId xmlns:a16="http://schemas.microsoft.com/office/drawing/2014/main" id="{D4B2779D-6DC6-453D-B2D6-BF01149F1F5F}"/>
              </a:ext>
            </a:extLst>
          </p:cNvPr>
          <p:cNvSpPr>
            <a:spLocks noGrp="1"/>
          </p:cNvSpPr>
          <p:nvPr>
            <p:ph type="ftr" sz="quarter" idx="11"/>
          </p:nvPr>
        </p:nvSpPr>
        <p:spPr/>
        <p:txBody>
          <a:bodyPr/>
          <a:lstStyle/>
          <a:p>
            <a:r>
              <a:rPr lang="en-IN" dirty="0">
                <a:latin typeface="Book Antiqua" panose="02040602050305030304" pitchFamily="18" charset="0"/>
              </a:rPr>
              <a:t>Sanghvi </a:t>
            </a:r>
            <a:r>
              <a:rPr lang="en-IN" dirty="0" err="1">
                <a:latin typeface="Book Antiqua" panose="02040602050305030304" pitchFamily="18" charset="0"/>
              </a:rPr>
              <a:t>Sanghvi</a:t>
            </a:r>
            <a:r>
              <a:rPr lang="en-IN" dirty="0">
                <a:latin typeface="Book Antiqua" panose="02040602050305030304" pitchFamily="18" charset="0"/>
              </a:rPr>
              <a:t> &amp; Sanghvi</a:t>
            </a:r>
          </a:p>
        </p:txBody>
      </p:sp>
      <p:sp>
        <p:nvSpPr>
          <p:cNvPr id="6" name="Slide Number Placeholder 5">
            <a:extLst>
              <a:ext uri="{FF2B5EF4-FFF2-40B4-BE49-F238E27FC236}">
                <a16:creationId xmlns:a16="http://schemas.microsoft.com/office/drawing/2014/main" id="{F652C196-74C0-4316-BA73-23B35D6FC369}"/>
              </a:ext>
            </a:extLst>
          </p:cNvPr>
          <p:cNvSpPr>
            <a:spLocks noGrp="1"/>
          </p:cNvSpPr>
          <p:nvPr>
            <p:ph type="sldNum" sz="quarter" idx="12"/>
          </p:nvPr>
        </p:nvSpPr>
        <p:spPr/>
        <p:txBody>
          <a:bodyPr/>
          <a:lstStyle/>
          <a:p>
            <a:fld id="{72D2E47F-D8F7-452E-ABD9-5E9FB94CA412}" type="slidenum">
              <a:rPr lang="en-IN" smtClean="0">
                <a:latin typeface="Book Antiqua" panose="02040602050305030304" pitchFamily="18" charset="0"/>
              </a:rPr>
              <a:t>17</a:t>
            </a:fld>
            <a:endParaRPr lang="en-IN" dirty="0">
              <a:latin typeface="Book Antiqua" panose="02040602050305030304" pitchFamily="18" charset="0"/>
            </a:endParaRPr>
          </a:p>
        </p:txBody>
      </p:sp>
    </p:spTree>
    <p:extLst>
      <p:ext uri="{BB962C8B-B14F-4D97-AF65-F5344CB8AC3E}">
        <p14:creationId xmlns:p14="http://schemas.microsoft.com/office/powerpoint/2010/main" val="834627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78E-5123-4B30-8F80-02A81ED82226}"/>
              </a:ext>
            </a:extLst>
          </p:cNvPr>
          <p:cNvSpPr>
            <a:spLocks noGrp="1"/>
          </p:cNvSpPr>
          <p:nvPr>
            <p:ph type="title"/>
          </p:nvPr>
        </p:nvSpPr>
        <p:spPr>
          <a:xfrm>
            <a:off x="838200" y="365126"/>
            <a:ext cx="10515600" cy="783736"/>
          </a:xfrm>
        </p:spPr>
        <p:txBody>
          <a:bodyPr>
            <a:noAutofit/>
          </a:bodyPr>
          <a:lstStyle/>
          <a:p>
            <a:r>
              <a:rPr lang="en-US" b="1" dirty="0">
                <a:solidFill>
                  <a:schemeClr val="bg2">
                    <a:lumMod val="10000"/>
                  </a:schemeClr>
                </a:solidFill>
                <a:latin typeface="Baskerville Old Face" panose="02020602080505020303" pitchFamily="18" charset="0"/>
              </a:rPr>
              <a:t>Capital Gains</a:t>
            </a:r>
            <a:endParaRPr lang="en-IN" b="1" dirty="0">
              <a:solidFill>
                <a:schemeClr val="bg2">
                  <a:lumMod val="10000"/>
                </a:schemeClr>
              </a:solidFill>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08F462F3-1FE9-4ABD-95D7-C270BE23A64A}"/>
              </a:ext>
            </a:extLst>
          </p:cNvPr>
          <p:cNvSpPr>
            <a:spLocks noGrp="1"/>
          </p:cNvSpPr>
          <p:nvPr>
            <p:ph idx="1"/>
          </p:nvPr>
        </p:nvSpPr>
        <p:spPr>
          <a:xfrm>
            <a:off x="838200" y="1160585"/>
            <a:ext cx="10515600" cy="5028101"/>
          </a:xfrm>
        </p:spPr>
        <p:txBody>
          <a:bodyPr>
            <a:normAutofit/>
          </a:bodyPr>
          <a:lstStyle/>
          <a:p>
            <a:pPr marL="0" indent="0" algn="just">
              <a:spcBef>
                <a:spcPts val="0"/>
              </a:spcBef>
              <a:buNone/>
            </a:pPr>
            <a:r>
              <a:rPr lang="en-US" sz="2200" dirty="0">
                <a:latin typeface="Book Antiqua" panose="02040602050305030304" pitchFamily="18" charset="0"/>
              </a:rPr>
              <a:t>Period of Holding :</a:t>
            </a:r>
          </a:p>
          <a:p>
            <a:pPr marL="0" indent="0" algn="just">
              <a:spcBef>
                <a:spcPts val="0"/>
              </a:spcBef>
              <a:buNone/>
            </a:pPr>
            <a:endParaRPr lang="en-US" sz="2200" dirty="0">
              <a:latin typeface="Book Antiqua" panose="02040602050305030304" pitchFamily="18" charset="0"/>
            </a:endParaRPr>
          </a:p>
          <a:p>
            <a:pPr marL="0" indent="0" algn="just">
              <a:spcBef>
                <a:spcPts val="0"/>
              </a:spcBef>
              <a:buNone/>
            </a:pPr>
            <a:endParaRPr lang="en-US" sz="2200" dirty="0">
              <a:latin typeface="Book Antiqua" panose="02040602050305030304" pitchFamily="18" charset="0"/>
            </a:endParaRPr>
          </a:p>
          <a:p>
            <a:pPr marL="0" indent="0" algn="just">
              <a:spcBef>
                <a:spcPts val="0"/>
              </a:spcBef>
              <a:buNone/>
            </a:pPr>
            <a:endParaRPr lang="en-US" sz="2200" dirty="0">
              <a:latin typeface="Book Antiqua" panose="02040602050305030304" pitchFamily="18" charset="0"/>
            </a:endParaRPr>
          </a:p>
          <a:p>
            <a:pPr marL="0" indent="0" algn="just">
              <a:spcBef>
                <a:spcPts val="0"/>
              </a:spcBef>
              <a:buNone/>
            </a:pPr>
            <a:endParaRPr lang="en-US" sz="2200" dirty="0">
              <a:latin typeface="Book Antiqua" panose="02040602050305030304" pitchFamily="18" charset="0"/>
            </a:endParaRPr>
          </a:p>
          <a:p>
            <a:pPr marL="0" indent="0" algn="just">
              <a:spcBef>
                <a:spcPts val="0"/>
              </a:spcBef>
              <a:buNone/>
            </a:pPr>
            <a:endParaRPr lang="en-US" sz="2200" dirty="0">
              <a:latin typeface="Book Antiqua" panose="02040602050305030304" pitchFamily="18" charset="0"/>
            </a:endParaRPr>
          </a:p>
          <a:p>
            <a:pPr marL="0" indent="0" algn="just">
              <a:spcBef>
                <a:spcPts val="0"/>
              </a:spcBef>
              <a:buNone/>
            </a:pPr>
            <a:r>
              <a:rPr lang="en-US" sz="2200" dirty="0">
                <a:latin typeface="Book Antiqua" panose="02040602050305030304" pitchFamily="18" charset="0"/>
              </a:rPr>
              <a:t>Rates of Tax:</a:t>
            </a:r>
          </a:p>
          <a:p>
            <a:pPr marL="0" indent="0" algn="just">
              <a:spcBef>
                <a:spcPts val="0"/>
              </a:spcBef>
              <a:buNone/>
            </a:pPr>
            <a:endParaRPr lang="en-US" sz="2200" dirty="0">
              <a:latin typeface="Book Antiqua" panose="02040602050305030304" pitchFamily="18" charset="0"/>
            </a:endParaRPr>
          </a:p>
          <a:p>
            <a:pPr marL="0" indent="0" algn="just">
              <a:spcBef>
                <a:spcPts val="0"/>
              </a:spcBef>
              <a:buNone/>
            </a:pPr>
            <a:endParaRPr lang="en-US" sz="2200" dirty="0">
              <a:latin typeface="Book Antiqua" panose="02040602050305030304" pitchFamily="18" charset="0"/>
            </a:endParaRPr>
          </a:p>
          <a:p>
            <a:pPr marL="0" indent="0" algn="just">
              <a:spcBef>
                <a:spcPts val="0"/>
              </a:spcBef>
              <a:buNone/>
            </a:pPr>
            <a:endParaRPr lang="en-US" sz="2200" dirty="0">
              <a:latin typeface="Book Antiqua" panose="02040602050305030304" pitchFamily="18" charset="0"/>
            </a:endParaRPr>
          </a:p>
          <a:p>
            <a:pPr marL="0" indent="0" algn="just">
              <a:spcBef>
                <a:spcPts val="0"/>
              </a:spcBef>
              <a:buNone/>
            </a:pPr>
            <a:endParaRPr lang="en-US" sz="2200" dirty="0">
              <a:latin typeface="Book Antiqua" panose="02040602050305030304" pitchFamily="18" charset="0"/>
            </a:endParaRPr>
          </a:p>
          <a:p>
            <a:pPr marL="0" indent="0" algn="just">
              <a:spcBef>
                <a:spcPts val="0"/>
              </a:spcBef>
              <a:buNone/>
            </a:pPr>
            <a:endParaRPr lang="en-US" sz="2200" dirty="0">
              <a:latin typeface="Book Antiqua" panose="02040602050305030304" pitchFamily="18" charset="0"/>
            </a:endParaRPr>
          </a:p>
          <a:p>
            <a:pPr marL="0" indent="0" algn="just">
              <a:spcBef>
                <a:spcPts val="0"/>
              </a:spcBef>
              <a:buNone/>
            </a:pPr>
            <a:endParaRPr lang="en-US" sz="2200" dirty="0">
              <a:latin typeface="Book Antiqua" panose="02040602050305030304" pitchFamily="18" charset="0"/>
            </a:endParaRPr>
          </a:p>
          <a:p>
            <a:pPr marL="0" indent="0" algn="just">
              <a:spcBef>
                <a:spcPts val="0"/>
              </a:spcBef>
              <a:buNone/>
            </a:pPr>
            <a:endParaRPr lang="en-US" sz="2200" dirty="0">
              <a:latin typeface="Book Antiqua" panose="02040602050305030304" pitchFamily="18" charset="0"/>
            </a:endParaRPr>
          </a:p>
          <a:p>
            <a:pPr marL="0" indent="0" algn="just">
              <a:spcBef>
                <a:spcPts val="0"/>
              </a:spcBef>
              <a:buNone/>
            </a:pPr>
            <a:endParaRPr lang="en-US" sz="2200" dirty="0">
              <a:latin typeface="Book Antiqua" panose="02040602050305030304" pitchFamily="18" charset="0"/>
            </a:endParaRPr>
          </a:p>
          <a:p>
            <a:pPr marL="0" indent="0" algn="just">
              <a:spcBef>
                <a:spcPts val="0"/>
              </a:spcBef>
              <a:buNone/>
            </a:pPr>
            <a:endParaRPr lang="en-IN" sz="2200" dirty="0">
              <a:latin typeface="Book Antiqua" panose="02040602050305030304" pitchFamily="18" charset="0"/>
            </a:endParaRPr>
          </a:p>
        </p:txBody>
      </p:sp>
      <p:sp>
        <p:nvSpPr>
          <p:cNvPr id="4" name="Date Placeholder 3">
            <a:extLst>
              <a:ext uri="{FF2B5EF4-FFF2-40B4-BE49-F238E27FC236}">
                <a16:creationId xmlns:a16="http://schemas.microsoft.com/office/drawing/2014/main" id="{1615A2A1-BD0E-4448-9A2C-7914848F7333}"/>
              </a:ext>
            </a:extLst>
          </p:cNvPr>
          <p:cNvSpPr>
            <a:spLocks noGrp="1"/>
          </p:cNvSpPr>
          <p:nvPr>
            <p:ph type="dt" sz="half" idx="10"/>
          </p:nvPr>
        </p:nvSpPr>
        <p:spPr/>
        <p:txBody>
          <a:bodyPr/>
          <a:lstStyle/>
          <a:p>
            <a:r>
              <a:rPr lang="en-US">
                <a:latin typeface="Book Antiqua" panose="02040602050305030304" pitchFamily="18" charset="0"/>
              </a:rPr>
              <a:t>08/06/2025</a:t>
            </a:r>
            <a:endParaRPr lang="en-IN">
              <a:latin typeface="Book Antiqua" panose="02040602050305030304" pitchFamily="18" charset="0"/>
            </a:endParaRPr>
          </a:p>
        </p:txBody>
      </p:sp>
      <p:sp>
        <p:nvSpPr>
          <p:cNvPr id="5" name="Footer Placeholder 4">
            <a:extLst>
              <a:ext uri="{FF2B5EF4-FFF2-40B4-BE49-F238E27FC236}">
                <a16:creationId xmlns:a16="http://schemas.microsoft.com/office/drawing/2014/main" id="{D4B2779D-6DC6-453D-B2D6-BF01149F1F5F}"/>
              </a:ext>
            </a:extLst>
          </p:cNvPr>
          <p:cNvSpPr>
            <a:spLocks noGrp="1"/>
          </p:cNvSpPr>
          <p:nvPr>
            <p:ph type="ftr" sz="quarter" idx="11"/>
          </p:nvPr>
        </p:nvSpPr>
        <p:spPr/>
        <p:txBody>
          <a:bodyPr/>
          <a:lstStyle/>
          <a:p>
            <a:r>
              <a:rPr lang="en-IN">
                <a:latin typeface="Book Antiqua" panose="02040602050305030304" pitchFamily="18" charset="0"/>
              </a:rPr>
              <a:t>Sanghvi Sanghvi &amp; Sanghvi</a:t>
            </a:r>
          </a:p>
        </p:txBody>
      </p:sp>
      <p:sp>
        <p:nvSpPr>
          <p:cNvPr id="6" name="Slide Number Placeholder 5">
            <a:extLst>
              <a:ext uri="{FF2B5EF4-FFF2-40B4-BE49-F238E27FC236}">
                <a16:creationId xmlns:a16="http://schemas.microsoft.com/office/drawing/2014/main" id="{F652C196-74C0-4316-BA73-23B35D6FC369}"/>
              </a:ext>
            </a:extLst>
          </p:cNvPr>
          <p:cNvSpPr>
            <a:spLocks noGrp="1"/>
          </p:cNvSpPr>
          <p:nvPr>
            <p:ph type="sldNum" sz="quarter" idx="12"/>
          </p:nvPr>
        </p:nvSpPr>
        <p:spPr/>
        <p:txBody>
          <a:bodyPr/>
          <a:lstStyle/>
          <a:p>
            <a:fld id="{72D2E47F-D8F7-452E-ABD9-5E9FB94CA412}" type="slidenum">
              <a:rPr lang="en-IN" smtClean="0">
                <a:latin typeface="Book Antiqua" panose="02040602050305030304" pitchFamily="18" charset="0"/>
              </a:rPr>
              <a:t>18</a:t>
            </a:fld>
            <a:endParaRPr lang="en-IN">
              <a:latin typeface="Book Antiqua" panose="02040602050305030304" pitchFamily="18" charset="0"/>
            </a:endParaRPr>
          </a:p>
        </p:txBody>
      </p:sp>
      <p:graphicFrame>
        <p:nvGraphicFramePr>
          <p:cNvPr id="7" name="Table 7">
            <a:extLst>
              <a:ext uri="{FF2B5EF4-FFF2-40B4-BE49-F238E27FC236}">
                <a16:creationId xmlns:a16="http://schemas.microsoft.com/office/drawing/2014/main" id="{F759F5EF-41FB-47C6-8277-62C295E4A4E0}"/>
              </a:ext>
            </a:extLst>
          </p:cNvPr>
          <p:cNvGraphicFramePr>
            <a:graphicFrameLocks noGrp="1"/>
          </p:cNvGraphicFramePr>
          <p:nvPr>
            <p:extLst>
              <p:ext uri="{D42A27DB-BD31-4B8C-83A1-F6EECF244321}">
                <p14:modId xmlns:p14="http://schemas.microsoft.com/office/powerpoint/2010/main" val="1357331096"/>
              </p:ext>
            </p:extLst>
          </p:nvPr>
        </p:nvGraphicFramePr>
        <p:xfrm>
          <a:off x="1854201" y="1657512"/>
          <a:ext cx="8127999" cy="1112520"/>
        </p:xfrm>
        <a:graphic>
          <a:graphicData uri="http://schemas.openxmlformats.org/drawingml/2006/table">
            <a:tbl>
              <a:tblPr firstRow="1" bandRow="1">
                <a:tableStyleId>{10A1B5D5-9B99-4C35-A422-299274C87663}</a:tableStyleId>
              </a:tblPr>
              <a:tblGrid>
                <a:gridCol w="2709333">
                  <a:extLst>
                    <a:ext uri="{9D8B030D-6E8A-4147-A177-3AD203B41FA5}">
                      <a16:colId xmlns:a16="http://schemas.microsoft.com/office/drawing/2014/main" val="1815712845"/>
                    </a:ext>
                  </a:extLst>
                </a:gridCol>
                <a:gridCol w="2709333">
                  <a:extLst>
                    <a:ext uri="{9D8B030D-6E8A-4147-A177-3AD203B41FA5}">
                      <a16:colId xmlns:a16="http://schemas.microsoft.com/office/drawing/2014/main" val="2878425134"/>
                    </a:ext>
                  </a:extLst>
                </a:gridCol>
                <a:gridCol w="2709333">
                  <a:extLst>
                    <a:ext uri="{9D8B030D-6E8A-4147-A177-3AD203B41FA5}">
                      <a16:colId xmlns:a16="http://schemas.microsoft.com/office/drawing/2014/main" val="1214073979"/>
                    </a:ext>
                  </a:extLst>
                </a:gridCol>
              </a:tblGrid>
              <a:tr h="370840">
                <a:tc>
                  <a:txBody>
                    <a:bodyPr/>
                    <a:lstStyle/>
                    <a:p>
                      <a:r>
                        <a:rPr lang="en-US" dirty="0">
                          <a:latin typeface="Book Antiqua" panose="02040602050305030304" pitchFamily="18" charset="0"/>
                        </a:rPr>
                        <a:t>Type of Capital Asset</a:t>
                      </a:r>
                      <a:endParaRPr lang="en-IN" dirty="0">
                        <a:latin typeface="Book Antiqua" panose="02040602050305030304" pitchFamily="18" charset="0"/>
                      </a:endParaRPr>
                    </a:p>
                  </a:txBody>
                  <a:tcPr/>
                </a:tc>
                <a:tc>
                  <a:txBody>
                    <a:bodyPr/>
                    <a:lstStyle/>
                    <a:p>
                      <a:r>
                        <a:rPr lang="en-US" dirty="0">
                          <a:latin typeface="Book Antiqua" panose="02040602050305030304" pitchFamily="18" charset="0"/>
                        </a:rPr>
                        <a:t>Short Term </a:t>
                      </a:r>
                      <a:endParaRPr lang="en-IN" dirty="0">
                        <a:latin typeface="Book Antiqua" panose="02040602050305030304" pitchFamily="18" charset="0"/>
                      </a:endParaRPr>
                    </a:p>
                  </a:txBody>
                  <a:tcPr/>
                </a:tc>
                <a:tc>
                  <a:txBody>
                    <a:bodyPr/>
                    <a:lstStyle/>
                    <a:p>
                      <a:r>
                        <a:rPr lang="en-US" dirty="0">
                          <a:latin typeface="Book Antiqua" panose="02040602050305030304" pitchFamily="18" charset="0"/>
                        </a:rPr>
                        <a:t>Long Term</a:t>
                      </a:r>
                      <a:endParaRPr lang="en-IN" dirty="0">
                        <a:latin typeface="Book Antiqua" panose="02040602050305030304" pitchFamily="18" charset="0"/>
                      </a:endParaRPr>
                    </a:p>
                  </a:txBody>
                  <a:tcPr/>
                </a:tc>
                <a:extLst>
                  <a:ext uri="{0D108BD9-81ED-4DB2-BD59-A6C34878D82A}">
                    <a16:rowId xmlns:a16="http://schemas.microsoft.com/office/drawing/2014/main" val="4118517215"/>
                  </a:ext>
                </a:extLst>
              </a:tr>
              <a:tr h="370840">
                <a:tc>
                  <a:txBody>
                    <a:bodyPr/>
                    <a:lstStyle/>
                    <a:p>
                      <a:r>
                        <a:rPr lang="en-US" dirty="0">
                          <a:latin typeface="Book Antiqua" panose="02040602050305030304" pitchFamily="18" charset="0"/>
                        </a:rPr>
                        <a:t>Listed Securities </a:t>
                      </a:r>
                      <a:endParaRPr lang="en-IN" dirty="0">
                        <a:latin typeface="Book Antiqua" panose="02040602050305030304" pitchFamily="18" charset="0"/>
                      </a:endParaRPr>
                    </a:p>
                  </a:txBody>
                  <a:tcPr/>
                </a:tc>
                <a:tc>
                  <a:txBody>
                    <a:bodyPr/>
                    <a:lstStyle/>
                    <a:p>
                      <a:r>
                        <a:rPr lang="en-US" dirty="0" err="1">
                          <a:latin typeface="Book Antiqua" panose="02040602050305030304" pitchFamily="18" charset="0"/>
                        </a:rPr>
                        <a:t>Upto</a:t>
                      </a:r>
                      <a:r>
                        <a:rPr lang="en-US" dirty="0">
                          <a:latin typeface="Book Antiqua" panose="02040602050305030304" pitchFamily="18" charset="0"/>
                        </a:rPr>
                        <a:t> 12 months</a:t>
                      </a:r>
                      <a:endParaRPr lang="en-IN" dirty="0">
                        <a:latin typeface="Book Antiqua" panose="02040602050305030304" pitchFamily="18" charset="0"/>
                      </a:endParaRPr>
                    </a:p>
                  </a:txBody>
                  <a:tcPr/>
                </a:tc>
                <a:tc>
                  <a:txBody>
                    <a:bodyPr/>
                    <a:lstStyle/>
                    <a:p>
                      <a:r>
                        <a:rPr lang="en-US" dirty="0">
                          <a:latin typeface="Book Antiqua" panose="02040602050305030304" pitchFamily="18" charset="0"/>
                        </a:rPr>
                        <a:t>More than 12 months</a:t>
                      </a:r>
                      <a:endParaRPr lang="en-IN" dirty="0">
                        <a:latin typeface="Book Antiqua" panose="02040602050305030304" pitchFamily="18" charset="0"/>
                      </a:endParaRPr>
                    </a:p>
                  </a:txBody>
                  <a:tcPr/>
                </a:tc>
                <a:extLst>
                  <a:ext uri="{0D108BD9-81ED-4DB2-BD59-A6C34878D82A}">
                    <a16:rowId xmlns:a16="http://schemas.microsoft.com/office/drawing/2014/main" val="1546071462"/>
                  </a:ext>
                </a:extLst>
              </a:tr>
              <a:tr h="370840">
                <a:tc>
                  <a:txBody>
                    <a:bodyPr/>
                    <a:lstStyle/>
                    <a:p>
                      <a:r>
                        <a:rPr lang="en-US" dirty="0">
                          <a:latin typeface="Book Antiqua" panose="02040602050305030304" pitchFamily="18" charset="0"/>
                        </a:rPr>
                        <a:t>Other Capital assets</a:t>
                      </a:r>
                      <a:endParaRPr lang="en-IN" dirty="0">
                        <a:latin typeface="Book Antiqua" panose="02040602050305030304" pitchFamily="18" charset="0"/>
                      </a:endParaRPr>
                    </a:p>
                  </a:txBody>
                  <a:tcPr/>
                </a:tc>
                <a:tc>
                  <a:txBody>
                    <a:bodyPr/>
                    <a:lstStyle/>
                    <a:p>
                      <a:r>
                        <a:rPr lang="en-US" dirty="0" err="1">
                          <a:latin typeface="Book Antiqua" panose="02040602050305030304" pitchFamily="18" charset="0"/>
                        </a:rPr>
                        <a:t>Upto</a:t>
                      </a:r>
                      <a:r>
                        <a:rPr lang="en-US" dirty="0">
                          <a:latin typeface="Book Antiqua" panose="02040602050305030304" pitchFamily="18" charset="0"/>
                        </a:rPr>
                        <a:t> 24 months</a:t>
                      </a:r>
                      <a:endParaRPr lang="en-IN" dirty="0">
                        <a:latin typeface="Book Antiqua" panose="02040602050305030304" pitchFamily="18" charset="0"/>
                      </a:endParaRPr>
                    </a:p>
                  </a:txBody>
                  <a:tcPr/>
                </a:tc>
                <a:tc>
                  <a:txBody>
                    <a:bodyPr/>
                    <a:lstStyle/>
                    <a:p>
                      <a:r>
                        <a:rPr lang="en-US" dirty="0">
                          <a:latin typeface="Book Antiqua" panose="02040602050305030304" pitchFamily="18" charset="0"/>
                        </a:rPr>
                        <a:t>More than 24 months</a:t>
                      </a:r>
                      <a:endParaRPr lang="en-IN" dirty="0">
                        <a:latin typeface="Book Antiqua" panose="02040602050305030304" pitchFamily="18" charset="0"/>
                      </a:endParaRPr>
                    </a:p>
                  </a:txBody>
                  <a:tcPr/>
                </a:tc>
                <a:extLst>
                  <a:ext uri="{0D108BD9-81ED-4DB2-BD59-A6C34878D82A}">
                    <a16:rowId xmlns:a16="http://schemas.microsoft.com/office/drawing/2014/main" val="876854644"/>
                  </a:ext>
                </a:extLst>
              </a:tr>
            </a:tbl>
          </a:graphicData>
        </a:graphic>
      </p:graphicFrame>
      <p:graphicFrame>
        <p:nvGraphicFramePr>
          <p:cNvPr id="8" name="Table 8">
            <a:extLst>
              <a:ext uri="{FF2B5EF4-FFF2-40B4-BE49-F238E27FC236}">
                <a16:creationId xmlns:a16="http://schemas.microsoft.com/office/drawing/2014/main" id="{9898FA49-08F7-491E-9CBA-C409BACA23ED}"/>
              </a:ext>
            </a:extLst>
          </p:cNvPr>
          <p:cNvGraphicFramePr>
            <a:graphicFrameLocks noGrp="1"/>
          </p:cNvGraphicFramePr>
          <p:nvPr>
            <p:extLst>
              <p:ext uri="{D42A27DB-BD31-4B8C-83A1-F6EECF244321}">
                <p14:modId xmlns:p14="http://schemas.microsoft.com/office/powerpoint/2010/main" val="1624801801"/>
              </p:ext>
            </p:extLst>
          </p:nvPr>
        </p:nvGraphicFramePr>
        <p:xfrm>
          <a:off x="679938" y="3297114"/>
          <a:ext cx="10673861" cy="3056793"/>
        </p:xfrm>
        <a:graphic>
          <a:graphicData uri="http://schemas.openxmlformats.org/drawingml/2006/table">
            <a:tbl>
              <a:tblPr firstRow="1" bandRow="1">
                <a:tableStyleId>{93296810-A885-4BE3-A3E7-6D5BEEA58F35}</a:tableStyleId>
              </a:tblPr>
              <a:tblGrid>
                <a:gridCol w="4718461">
                  <a:extLst>
                    <a:ext uri="{9D8B030D-6E8A-4147-A177-3AD203B41FA5}">
                      <a16:colId xmlns:a16="http://schemas.microsoft.com/office/drawing/2014/main" val="1570872926"/>
                    </a:ext>
                  </a:extLst>
                </a:gridCol>
                <a:gridCol w="2003233">
                  <a:extLst>
                    <a:ext uri="{9D8B030D-6E8A-4147-A177-3AD203B41FA5}">
                      <a16:colId xmlns:a16="http://schemas.microsoft.com/office/drawing/2014/main" val="1551783250"/>
                    </a:ext>
                  </a:extLst>
                </a:gridCol>
                <a:gridCol w="1515105">
                  <a:extLst>
                    <a:ext uri="{9D8B030D-6E8A-4147-A177-3AD203B41FA5}">
                      <a16:colId xmlns:a16="http://schemas.microsoft.com/office/drawing/2014/main" val="1537249919"/>
                    </a:ext>
                  </a:extLst>
                </a:gridCol>
                <a:gridCol w="2437062">
                  <a:extLst>
                    <a:ext uri="{9D8B030D-6E8A-4147-A177-3AD203B41FA5}">
                      <a16:colId xmlns:a16="http://schemas.microsoft.com/office/drawing/2014/main" val="3580248040"/>
                    </a:ext>
                  </a:extLst>
                </a:gridCol>
              </a:tblGrid>
              <a:tr h="748780">
                <a:tc>
                  <a:txBody>
                    <a:bodyPr/>
                    <a:lstStyle/>
                    <a:p>
                      <a:r>
                        <a:rPr lang="en-US" sz="1700" dirty="0">
                          <a:latin typeface="Book Antiqua" panose="02040602050305030304" pitchFamily="18" charset="0"/>
                        </a:rPr>
                        <a:t>Type of Capital Asset</a:t>
                      </a:r>
                      <a:endParaRPr lang="en-IN" sz="1700" dirty="0">
                        <a:latin typeface="Book Antiqua" panose="02040602050305030304" pitchFamily="18" charset="0"/>
                      </a:endParaRPr>
                    </a:p>
                  </a:txBody>
                  <a:tcPr/>
                </a:tc>
                <a:tc>
                  <a:txBody>
                    <a:bodyPr/>
                    <a:lstStyle/>
                    <a:p>
                      <a:r>
                        <a:rPr lang="en-US" sz="1700" dirty="0">
                          <a:latin typeface="Book Antiqua" panose="02040602050305030304" pitchFamily="18" charset="0"/>
                        </a:rPr>
                        <a:t>Short Term/Long Term</a:t>
                      </a:r>
                      <a:endParaRPr lang="en-IN" sz="1700" dirty="0">
                        <a:latin typeface="Book Antiqua" panose="02040602050305030304" pitchFamily="18" charset="0"/>
                      </a:endParaRPr>
                    </a:p>
                  </a:txBody>
                  <a:tcPr/>
                </a:tc>
                <a:tc>
                  <a:txBody>
                    <a:bodyPr/>
                    <a:lstStyle/>
                    <a:p>
                      <a:r>
                        <a:rPr lang="en-US" sz="1700" dirty="0">
                          <a:latin typeface="Book Antiqua" panose="02040602050305030304" pitchFamily="18" charset="0"/>
                        </a:rPr>
                        <a:t>Section</a:t>
                      </a:r>
                      <a:endParaRPr lang="en-IN" sz="1700" dirty="0">
                        <a:latin typeface="Book Antiqua" panose="02040602050305030304" pitchFamily="18" charset="0"/>
                      </a:endParaRPr>
                    </a:p>
                  </a:txBody>
                  <a:tcPr/>
                </a:tc>
                <a:tc>
                  <a:txBody>
                    <a:bodyPr/>
                    <a:lstStyle/>
                    <a:p>
                      <a:r>
                        <a:rPr lang="en-US" sz="1700" dirty="0">
                          <a:latin typeface="Book Antiqua" panose="02040602050305030304" pitchFamily="18" charset="0"/>
                        </a:rPr>
                        <a:t>On and from 23/07/2024</a:t>
                      </a:r>
                      <a:endParaRPr lang="en-IN" sz="1700" dirty="0">
                        <a:latin typeface="Book Antiqua" panose="02040602050305030304" pitchFamily="18" charset="0"/>
                      </a:endParaRPr>
                    </a:p>
                  </a:txBody>
                  <a:tcPr/>
                </a:tc>
                <a:extLst>
                  <a:ext uri="{0D108BD9-81ED-4DB2-BD59-A6C34878D82A}">
                    <a16:rowId xmlns:a16="http://schemas.microsoft.com/office/drawing/2014/main" val="4093994511"/>
                  </a:ext>
                </a:extLst>
              </a:tr>
              <a:tr h="355079">
                <a:tc>
                  <a:txBody>
                    <a:bodyPr/>
                    <a:lstStyle/>
                    <a:p>
                      <a:r>
                        <a:rPr lang="en-US" sz="1700" dirty="0">
                          <a:latin typeface="Book Antiqua" panose="02040602050305030304" pitchFamily="18" charset="0"/>
                        </a:rPr>
                        <a:t>Listed Securities</a:t>
                      </a:r>
                      <a:endParaRPr lang="en-IN" sz="1700" dirty="0">
                        <a:latin typeface="Book Antiqua" panose="02040602050305030304" pitchFamily="18" charset="0"/>
                      </a:endParaRPr>
                    </a:p>
                  </a:txBody>
                  <a:tcPr/>
                </a:tc>
                <a:tc>
                  <a:txBody>
                    <a:bodyPr/>
                    <a:lstStyle/>
                    <a:p>
                      <a:r>
                        <a:rPr lang="en-US" sz="1700" dirty="0">
                          <a:latin typeface="Book Antiqua" panose="02040602050305030304" pitchFamily="18" charset="0"/>
                        </a:rPr>
                        <a:t>Short Term</a:t>
                      </a:r>
                      <a:endParaRPr lang="en-IN" sz="1700" dirty="0">
                        <a:latin typeface="Book Antiqua" panose="02040602050305030304" pitchFamily="18" charset="0"/>
                      </a:endParaRPr>
                    </a:p>
                  </a:txBody>
                  <a:tcPr/>
                </a:tc>
                <a:tc>
                  <a:txBody>
                    <a:bodyPr/>
                    <a:lstStyle/>
                    <a:p>
                      <a:r>
                        <a:rPr lang="en-US" sz="1700" dirty="0">
                          <a:latin typeface="Book Antiqua" panose="02040602050305030304" pitchFamily="18" charset="0"/>
                        </a:rPr>
                        <a:t>111A</a:t>
                      </a:r>
                      <a:endParaRPr lang="en-IN" sz="1700" dirty="0">
                        <a:latin typeface="Book Antiqua" panose="02040602050305030304" pitchFamily="18" charset="0"/>
                      </a:endParaRPr>
                    </a:p>
                  </a:txBody>
                  <a:tcPr/>
                </a:tc>
                <a:tc>
                  <a:txBody>
                    <a:bodyPr/>
                    <a:lstStyle/>
                    <a:p>
                      <a:pPr algn="ctr"/>
                      <a:r>
                        <a:rPr lang="en-US" sz="1700" dirty="0">
                          <a:latin typeface="Book Antiqua" panose="02040602050305030304" pitchFamily="18" charset="0"/>
                        </a:rPr>
                        <a:t>20%</a:t>
                      </a:r>
                      <a:endParaRPr lang="en-IN" sz="1700" dirty="0">
                        <a:latin typeface="Book Antiqua" panose="02040602050305030304" pitchFamily="18" charset="0"/>
                      </a:endParaRPr>
                    </a:p>
                  </a:txBody>
                  <a:tcPr/>
                </a:tc>
                <a:extLst>
                  <a:ext uri="{0D108BD9-81ED-4DB2-BD59-A6C34878D82A}">
                    <a16:rowId xmlns:a16="http://schemas.microsoft.com/office/drawing/2014/main" val="515694207"/>
                  </a:ext>
                </a:extLst>
              </a:tr>
              <a:tr h="355079">
                <a:tc>
                  <a:txBody>
                    <a:bodyPr/>
                    <a:lstStyle/>
                    <a:p>
                      <a:r>
                        <a:rPr lang="en-US" sz="1700" dirty="0">
                          <a:latin typeface="Book Antiqua" panose="02040602050305030304" pitchFamily="18" charset="0"/>
                        </a:rPr>
                        <a:t>Listed Securities</a:t>
                      </a:r>
                      <a:endParaRPr lang="en-IN" sz="1700" dirty="0">
                        <a:latin typeface="Book Antiqua" panose="02040602050305030304" pitchFamily="18" charset="0"/>
                      </a:endParaRPr>
                    </a:p>
                  </a:txBody>
                  <a:tcPr/>
                </a:tc>
                <a:tc>
                  <a:txBody>
                    <a:bodyPr/>
                    <a:lstStyle/>
                    <a:p>
                      <a:r>
                        <a:rPr lang="en-US" sz="1700" dirty="0">
                          <a:latin typeface="Book Antiqua" panose="02040602050305030304" pitchFamily="18" charset="0"/>
                        </a:rPr>
                        <a:t>Long Term</a:t>
                      </a:r>
                      <a:endParaRPr lang="en-IN" sz="1700" dirty="0">
                        <a:latin typeface="Book Antiqua" panose="02040602050305030304" pitchFamily="18" charset="0"/>
                      </a:endParaRPr>
                    </a:p>
                  </a:txBody>
                  <a:tcPr/>
                </a:tc>
                <a:tc>
                  <a:txBody>
                    <a:bodyPr/>
                    <a:lstStyle/>
                    <a:p>
                      <a:r>
                        <a:rPr lang="en-US" sz="1700" dirty="0">
                          <a:latin typeface="Book Antiqua" panose="02040602050305030304" pitchFamily="18" charset="0"/>
                        </a:rPr>
                        <a:t>112A</a:t>
                      </a:r>
                      <a:endParaRPr lang="en-IN" sz="1700" dirty="0">
                        <a:latin typeface="Book Antiqua" panose="02040602050305030304" pitchFamily="18" charset="0"/>
                      </a:endParaRPr>
                    </a:p>
                  </a:txBody>
                  <a:tcPr/>
                </a:tc>
                <a:tc>
                  <a:txBody>
                    <a:bodyPr/>
                    <a:lstStyle/>
                    <a:p>
                      <a:pPr algn="ctr"/>
                      <a:r>
                        <a:rPr lang="en-US" sz="1700" dirty="0">
                          <a:latin typeface="Book Antiqua" panose="02040602050305030304" pitchFamily="18" charset="0"/>
                        </a:rPr>
                        <a:t>12.5%</a:t>
                      </a:r>
                      <a:endParaRPr lang="en-IN" sz="1700" dirty="0">
                        <a:latin typeface="Book Antiqua" panose="02040602050305030304" pitchFamily="18" charset="0"/>
                      </a:endParaRPr>
                    </a:p>
                  </a:txBody>
                  <a:tcPr/>
                </a:tc>
                <a:extLst>
                  <a:ext uri="{0D108BD9-81ED-4DB2-BD59-A6C34878D82A}">
                    <a16:rowId xmlns:a16="http://schemas.microsoft.com/office/drawing/2014/main" val="2898637858"/>
                  </a:ext>
                </a:extLst>
              </a:tr>
              <a:tr h="621388">
                <a:tc>
                  <a:txBody>
                    <a:bodyPr/>
                    <a:lstStyle/>
                    <a:p>
                      <a:r>
                        <a:rPr lang="en-US" sz="1700" dirty="0">
                          <a:latin typeface="Book Antiqua" panose="02040602050305030304" pitchFamily="18" charset="0"/>
                        </a:rPr>
                        <a:t>Other capital asset (except covered by Section 50AA)</a:t>
                      </a:r>
                      <a:endParaRPr lang="en-IN" sz="1700" dirty="0">
                        <a:latin typeface="Book Antiqua" panose="02040602050305030304" pitchFamily="18" charset="0"/>
                      </a:endParaRPr>
                    </a:p>
                  </a:txBody>
                  <a:tcPr/>
                </a:tc>
                <a:tc>
                  <a:txBody>
                    <a:bodyPr/>
                    <a:lstStyle/>
                    <a:p>
                      <a:r>
                        <a:rPr lang="en-US" sz="1700" dirty="0">
                          <a:latin typeface="Book Antiqua" panose="02040602050305030304" pitchFamily="18" charset="0"/>
                        </a:rPr>
                        <a:t>Long Term</a:t>
                      </a:r>
                      <a:endParaRPr lang="en-IN" sz="1700" dirty="0">
                        <a:latin typeface="Book Antiqua" panose="02040602050305030304" pitchFamily="18" charset="0"/>
                      </a:endParaRPr>
                    </a:p>
                  </a:txBody>
                  <a:tcPr/>
                </a:tc>
                <a:tc>
                  <a:txBody>
                    <a:bodyPr/>
                    <a:lstStyle/>
                    <a:p>
                      <a:r>
                        <a:rPr lang="en-US" sz="1700" dirty="0">
                          <a:latin typeface="Book Antiqua" panose="02040602050305030304" pitchFamily="18" charset="0"/>
                        </a:rPr>
                        <a:t>112(1)(c)</a:t>
                      </a:r>
                      <a:endParaRPr lang="en-IN" sz="1700" dirty="0">
                        <a:latin typeface="Book Antiqua" panose="02040602050305030304" pitchFamily="18" charset="0"/>
                      </a:endParaRPr>
                    </a:p>
                  </a:txBody>
                  <a:tcPr/>
                </a:tc>
                <a:tc>
                  <a:txBody>
                    <a:bodyPr/>
                    <a:lstStyle/>
                    <a:p>
                      <a:pPr algn="ctr"/>
                      <a:r>
                        <a:rPr lang="en-US" sz="1700" dirty="0">
                          <a:latin typeface="Book Antiqua" panose="02040602050305030304" pitchFamily="18" charset="0"/>
                        </a:rPr>
                        <a:t>12.5%</a:t>
                      </a:r>
                      <a:endParaRPr lang="en-IN" sz="1700" dirty="0">
                        <a:latin typeface="Book Antiqua" panose="02040602050305030304" pitchFamily="18" charset="0"/>
                      </a:endParaRPr>
                    </a:p>
                  </a:txBody>
                  <a:tcPr/>
                </a:tc>
                <a:extLst>
                  <a:ext uri="{0D108BD9-81ED-4DB2-BD59-A6C34878D82A}">
                    <a16:rowId xmlns:a16="http://schemas.microsoft.com/office/drawing/2014/main" val="223391938"/>
                  </a:ext>
                </a:extLst>
              </a:tr>
              <a:tr h="621388">
                <a:tc>
                  <a:txBody>
                    <a:bodyPr/>
                    <a:lstStyle/>
                    <a:p>
                      <a:r>
                        <a:rPr lang="en-US" sz="1700" dirty="0">
                          <a:latin typeface="Book Antiqua" panose="02040602050305030304" pitchFamily="18" charset="0"/>
                        </a:rPr>
                        <a:t>Other capital asset (except covered by Section 50AA)</a:t>
                      </a:r>
                      <a:endParaRPr lang="en-IN" sz="1700" dirty="0">
                        <a:latin typeface="Book Antiqua" panose="02040602050305030304" pitchFamily="18" charset="0"/>
                      </a:endParaRPr>
                    </a:p>
                  </a:txBody>
                  <a:tcPr/>
                </a:tc>
                <a:tc>
                  <a:txBody>
                    <a:bodyPr/>
                    <a:lstStyle/>
                    <a:p>
                      <a:r>
                        <a:rPr lang="en-US" sz="1700" dirty="0">
                          <a:latin typeface="Book Antiqua" panose="02040602050305030304" pitchFamily="18" charset="0"/>
                        </a:rPr>
                        <a:t>Short Term</a:t>
                      </a:r>
                      <a:endParaRPr lang="en-IN" sz="1700" dirty="0">
                        <a:latin typeface="Book Antiqua" panose="02040602050305030304" pitchFamily="18" charset="0"/>
                      </a:endParaRPr>
                    </a:p>
                  </a:txBody>
                  <a:tcPr/>
                </a:tc>
                <a:tc>
                  <a:txBody>
                    <a:bodyPr/>
                    <a:lstStyle/>
                    <a:p>
                      <a:endParaRPr lang="en-IN" sz="1700" dirty="0">
                        <a:latin typeface="Book Antiqua" panose="02040602050305030304" pitchFamily="18" charset="0"/>
                      </a:endParaRPr>
                    </a:p>
                  </a:txBody>
                  <a:tcPr/>
                </a:tc>
                <a:tc>
                  <a:txBody>
                    <a:bodyPr/>
                    <a:lstStyle/>
                    <a:p>
                      <a:pPr algn="ctr"/>
                      <a:r>
                        <a:rPr lang="en-US" sz="1700" dirty="0">
                          <a:latin typeface="Book Antiqua" panose="02040602050305030304" pitchFamily="18" charset="0"/>
                        </a:rPr>
                        <a:t>Applicable rate</a:t>
                      </a:r>
                      <a:endParaRPr lang="en-IN" sz="1700" dirty="0">
                        <a:latin typeface="Book Antiqua" panose="02040602050305030304" pitchFamily="18" charset="0"/>
                      </a:endParaRPr>
                    </a:p>
                  </a:txBody>
                  <a:tcPr/>
                </a:tc>
                <a:extLst>
                  <a:ext uri="{0D108BD9-81ED-4DB2-BD59-A6C34878D82A}">
                    <a16:rowId xmlns:a16="http://schemas.microsoft.com/office/drawing/2014/main" val="70982391"/>
                  </a:ext>
                </a:extLst>
              </a:tr>
              <a:tr h="355079">
                <a:tc>
                  <a:txBody>
                    <a:bodyPr/>
                    <a:lstStyle/>
                    <a:p>
                      <a:r>
                        <a:rPr lang="en-US" sz="1700" dirty="0">
                          <a:latin typeface="Book Antiqua" panose="02040602050305030304" pitchFamily="18" charset="0"/>
                        </a:rPr>
                        <a:t>Assets covered by section 50AA</a:t>
                      </a:r>
                      <a:endParaRPr lang="en-IN" sz="1700" dirty="0">
                        <a:latin typeface="Book Antiqua" panose="02040602050305030304" pitchFamily="18" charset="0"/>
                      </a:endParaRPr>
                    </a:p>
                  </a:txBody>
                  <a:tcPr/>
                </a:tc>
                <a:tc>
                  <a:txBody>
                    <a:bodyPr/>
                    <a:lstStyle/>
                    <a:p>
                      <a:r>
                        <a:rPr lang="en-US" sz="1700" dirty="0">
                          <a:latin typeface="Book Antiqua" panose="02040602050305030304" pitchFamily="18" charset="0"/>
                        </a:rPr>
                        <a:t>Short Term </a:t>
                      </a:r>
                      <a:endParaRPr lang="en-IN" sz="1700" dirty="0">
                        <a:latin typeface="Book Antiqua" panose="02040602050305030304" pitchFamily="18" charset="0"/>
                      </a:endParaRPr>
                    </a:p>
                  </a:txBody>
                  <a:tcPr/>
                </a:tc>
                <a:tc>
                  <a:txBody>
                    <a:bodyPr/>
                    <a:lstStyle/>
                    <a:p>
                      <a:endParaRPr lang="en-IN" sz="1700" dirty="0">
                        <a:latin typeface="Book Antiqua" panose="02040602050305030304" pitchFamily="18" charset="0"/>
                      </a:endParaRPr>
                    </a:p>
                  </a:txBody>
                  <a:tcPr/>
                </a:tc>
                <a:tc>
                  <a:txBody>
                    <a:bodyPr/>
                    <a:lstStyle/>
                    <a:p>
                      <a:pPr algn="ctr"/>
                      <a:r>
                        <a:rPr lang="en-US" sz="1700" dirty="0">
                          <a:latin typeface="Book Antiqua" panose="02040602050305030304" pitchFamily="18" charset="0"/>
                        </a:rPr>
                        <a:t>Applicable rate</a:t>
                      </a:r>
                      <a:endParaRPr lang="en-IN" sz="1700" dirty="0">
                        <a:latin typeface="Book Antiqua" panose="02040602050305030304" pitchFamily="18" charset="0"/>
                      </a:endParaRPr>
                    </a:p>
                  </a:txBody>
                  <a:tcPr/>
                </a:tc>
                <a:extLst>
                  <a:ext uri="{0D108BD9-81ED-4DB2-BD59-A6C34878D82A}">
                    <a16:rowId xmlns:a16="http://schemas.microsoft.com/office/drawing/2014/main" val="3607285792"/>
                  </a:ext>
                </a:extLst>
              </a:tr>
            </a:tbl>
          </a:graphicData>
        </a:graphic>
      </p:graphicFrame>
    </p:spTree>
    <p:extLst>
      <p:ext uri="{BB962C8B-B14F-4D97-AF65-F5344CB8AC3E}">
        <p14:creationId xmlns:p14="http://schemas.microsoft.com/office/powerpoint/2010/main" val="1355781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5D323B9B-762D-4B94-8EBA-B30E7C123830}"/>
              </a:ext>
            </a:extLst>
          </p:cNvPr>
          <p:cNvGraphicFramePr>
            <a:graphicFrameLocks noGrp="1"/>
          </p:cNvGraphicFramePr>
          <p:nvPr>
            <p:extLst>
              <p:ext uri="{D42A27DB-BD31-4B8C-83A1-F6EECF244321}">
                <p14:modId xmlns:p14="http://schemas.microsoft.com/office/powerpoint/2010/main" val="3429017530"/>
              </p:ext>
            </p:extLst>
          </p:nvPr>
        </p:nvGraphicFramePr>
        <p:xfrm>
          <a:off x="0" y="1"/>
          <a:ext cx="12205854" cy="6865801"/>
        </p:xfrm>
        <a:graphic>
          <a:graphicData uri="http://schemas.openxmlformats.org/drawingml/2006/table">
            <a:tbl>
              <a:tblPr firstRow="1" bandRow="1">
                <a:tableStyleId>{5940675A-B579-460E-94D1-54222C63F5DA}</a:tableStyleId>
              </a:tblPr>
              <a:tblGrid>
                <a:gridCol w="1553472">
                  <a:extLst>
                    <a:ext uri="{9D8B030D-6E8A-4147-A177-3AD203B41FA5}">
                      <a16:colId xmlns:a16="http://schemas.microsoft.com/office/drawing/2014/main" val="1395014698"/>
                    </a:ext>
                  </a:extLst>
                </a:gridCol>
                <a:gridCol w="1148164">
                  <a:extLst>
                    <a:ext uri="{9D8B030D-6E8A-4147-A177-3AD203B41FA5}">
                      <a16:colId xmlns:a16="http://schemas.microsoft.com/office/drawing/2014/main" val="448135095"/>
                    </a:ext>
                  </a:extLst>
                </a:gridCol>
                <a:gridCol w="1639765">
                  <a:extLst>
                    <a:ext uri="{9D8B030D-6E8A-4147-A177-3AD203B41FA5}">
                      <a16:colId xmlns:a16="http://schemas.microsoft.com/office/drawing/2014/main" val="1223158245"/>
                    </a:ext>
                  </a:extLst>
                </a:gridCol>
                <a:gridCol w="1872488">
                  <a:extLst>
                    <a:ext uri="{9D8B030D-6E8A-4147-A177-3AD203B41FA5}">
                      <a16:colId xmlns:a16="http://schemas.microsoft.com/office/drawing/2014/main" val="31533698"/>
                    </a:ext>
                  </a:extLst>
                </a:gridCol>
                <a:gridCol w="1983451">
                  <a:extLst>
                    <a:ext uri="{9D8B030D-6E8A-4147-A177-3AD203B41FA5}">
                      <a16:colId xmlns:a16="http://schemas.microsoft.com/office/drawing/2014/main" val="1840499683"/>
                    </a:ext>
                  </a:extLst>
                </a:gridCol>
                <a:gridCol w="2025063">
                  <a:extLst>
                    <a:ext uri="{9D8B030D-6E8A-4147-A177-3AD203B41FA5}">
                      <a16:colId xmlns:a16="http://schemas.microsoft.com/office/drawing/2014/main" val="890260262"/>
                    </a:ext>
                  </a:extLst>
                </a:gridCol>
                <a:gridCol w="1983451">
                  <a:extLst>
                    <a:ext uri="{9D8B030D-6E8A-4147-A177-3AD203B41FA5}">
                      <a16:colId xmlns:a16="http://schemas.microsoft.com/office/drawing/2014/main" val="25106623"/>
                    </a:ext>
                  </a:extLst>
                </a:gridCol>
              </a:tblGrid>
              <a:tr h="365495">
                <a:tc rowSpan="2">
                  <a:txBody>
                    <a:bodyPr/>
                    <a:lstStyle/>
                    <a:p>
                      <a:pPr algn="ctr"/>
                      <a:r>
                        <a:rPr lang="en-GB" b="1" dirty="0"/>
                        <a:t>Name of Capital Asset</a:t>
                      </a:r>
                      <a:endParaRPr lang="en-IN" b="1" dirty="0"/>
                    </a:p>
                  </a:txBody>
                  <a:tcPr/>
                </a:tc>
                <a:tc rowSpan="2">
                  <a:txBody>
                    <a:bodyPr/>
                    <a:lstStyle/>
                    <a:p>
                      <a:pPr algn="ctr"/>
                      <a:r>
                        <a:rPr lang="en-GB" b="1" dirty="0"/>
                        <a:t>Nature of Capital Gain</a:t>
                      </a:r>
                      <a:endParaRPr lang="en-IN" b="1" dirty="0"/>
                    </a:p>
                  </a:txBody>
                  <a:tcPr/>
                </a:tc>
                <a:tc rowSpan="2">
                  <a:txBody>
                    <a:bodyPr/>
                    <a:lstStyle/>
                    <a:p>
                      <a:pPr algn="ctr"/>
                      <a:r>
                        <a:rPr lang="en-GB" b="1" dirty="0"/>
                        <a:t>Relevant Provision</a:t>
                      </a:r>
                      <a:endParaRPr lang="en-IN" b="1" dirty="0"/>
                    </a:p>
                  </a:txBody>
                  <a:tcPr/>
                </a:tc>
                <a:tc gridSpan="2">
                  <a:txBody>
                    <a:bodyPr/>
                    <a:lstStyle/>
                    <a:p>
                      <a:pPr algn="ctr"/>
                      <a:r>
                        <a:rPr lang="en-GB" b="1" dirty="0"/>
                        <a:t>Period of Holding</a:t>
                      </a:r>
                      <a:endParaRPr lang="en-IN" b="1" dirty="0"/>
                    </a:p>
                  </a:txBody>
                  <a:tcPr>
                    <a:lnB w="12700" cap="flat" cmpd="sng" algn="ctr">
                      <a:solidFill>
                        <a:schemeClr val="tx1"/>
                      </a:solidFill>
                      <a:prstDash val="solid"/>
                      <a:round/>
                      <a:headEnd type="none" w="med" len="med"/>
                      <a:tailEnd type="none" w="med" len="med"/>
                    </a:lnB>
                  </a:tcPr>
                </a:tc>
                <a:tc hMerge="1">
                  <a:txBody>
                    <a:bodyPr/>
                    <a:lstStyle/>
                    <a:p>
                      <a:endParaRPr lang="en-IN"/>
                    </a:p>
                  </a:txBody>
                  <a:tcPr/>
                </a:tc>
                <a:tc gridSpan="2">
                  <a:txBody>
                    <a:bodyPr/>
                    <a:lstStyle/>
                    <a:p>
                      <a:pPr algn="ctr"/>
                      <a:r>
                        <a:rPr lang="en-GB" b="1" dirty="0"/>
                        <a:t>Rate of Tax</a:t>
                      </a:r>
                      <a:endParaRPr lang="en-IN" b="1" dirty="0"/>
                    </a:p>
                  </a:txBody>
                  <a:tcPr>
                    <a:lnB w="12700" cap="flat" cmpd="sng" algn="ctr">
                      <a:solidFill>
                        <a:schemeClr val="tx1"/>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2555760064"/>
                  </a:ext>
                </a:extLst>
              </a:tr>
              <a:tr h="1187859">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a:r>
                        <a:rPr lang="en-GB" b="1" dirty="0"/>
                        <a:t>Old provision i.e., </a:t>
                      </a:r>
                    </a:p>
                    <a:p>
                      <a:pPr algn="ctr"/>
                      <a:r>
                        <a:rPr lang="en-GB" b="1" dirty="0"/>
                        <a:t>Before 23</a:t>
                      </a:r>
                      <a:r>
                        <a:rPr lang="en-GB" b="1" baseline="30000" dirty="0"/>
                        <a:t>rd</a:t>
                      </a:r>
                      <a:r>
                        <a:rPr lang="en-GB" b="1" dirty="0"/>
                        <a:t> July, 2024</a:t>
                      </a:r>
                      <a:endParaRPr lang="en-IN"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t>New provision i.e., </a:t>
                      </a:r>
                    </a:p>
                    <a:p>
                      <a:pPr algn="ctr"/>
                      <a:r>
                        <a:rPr lang="en-GB" b="1" dirty="0"/>
                        <a:t>After 23</a:t>
                      </a:r>
                      <a:r>
                        <a:rPr lang="en-GB" b="1" baseline="30000" dirty="0"/>
                        <a:t>rd</a:t>
                      </a:r>
                      <a:r>
                        <a:rPr lang="en-GB" b="1" dirty="0"/>
                        <a:t> July, 2024</a:t>
                      </a:r>
                      <a:endParaRPr lang="en-IN" b="1" dirty="0"/>
                    </a:p>
                    <a:p>
                      <a:pPr algn="ctr"/>
                      <a:endParaRPr lang="en-IN"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t>Old provision i.e., </a:t>
                      </a:r>
                    </a:p>
                    <a:p>
                      <a:pPr algn="ctr"/>
                      <a:r>
                        <a:rPr lang="en-GB" b="1" dirty="0"/>
                        <a:t>Before 23</a:t>
                      </a:r>
                      <a:r>
                        <a:rPr lang="en-GB" b="1" baseline="30000" dirty="0"/>
                        <a:t>rd</a:t>
                      </a:r>
                      <a:r>
                        <a:rPr lang="en-GB" b="1" dirty="0"/>
                        <a:t> July, 2024</a:t>
                      </a:r>
                      <a:endParaRPr lang="en-IN" b="1" dirty="0"/>
                    </a:p>
                    <a:p>
                      <a:pPr algn="ctr"/>
                      <a:endParaRPr lang="en-IN"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t>New provision i.e., </a:t>
                      </a:r>
                    </a:p>
                    <a:p>
                      <a:pPr algn="ctr"/>
                      <a:r>
                        <a:rPr lang="en-GB" b="1" dirty="0"/>
                        <a:t>After 23</a:t>
                      </a:r>
                      <a:r>
                        <a:rPr lang="en-GB" b="1" baseline="30000" dirty="0"/>
                        <a:t>rd</a:t>
                      </a:r>
                      <a:r>
                        <a:rPr lang="en-GB" b="1" dirty="0"/>
                        <a:t> July, 2024</a:t>
                      </a:r>
                      <a:endParaRPr lang="en-IN" b="1" dirty="0"/>
                    </a:p>
                    <a:p>
                      <a:pPr algn="ctr"/>
                      <a:endParaRPr lang="en-IN"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6319606"/>
                  </a:ext>
                </a:extLst>
              </a:tr>
              <a:tr h="639617">
                <a:tc rowSpan="2">
                  <a:txBody>
                    <a:bodyPr/>
                    <a:lstStyle/>
                    <a:p>
                      <a:pPr algn="ctr"/>
                      <a:r>
                        <a:rPr lang="en-GB" b="1" dirty="0"/>
                        <a:t>Listed Equity Shares (STT paid)*</a:t>
                      </a:r>
                      <a:endParaRPr lang="en-IN" b="1" dirty="0"/>
                    </a:p>
                  </a:txBody>
                  <a:tcPr/>
                </a:tc>
                <a:tc>
                  <a:txBody>
                    <a:bodyPr/>
                    <a:lstStyle/>
                    <a:p>
                      <a:pPr algn="ctr"/>
                      <a:r>
                        <a:rPr lang="en-GB" dirty="0"/>
                        <a:t>LT</a:t>
                      </a:r>
                      <a:endParaRPr lang="en-IN" dirty="0"/>
                    </a:p>
                  </a:txBody>
                  <a:tcPr>
                    <a:lnB w="12700" cap="flat" cmpd="sng" algn="ctr">
                      <a:solidFill>
                        <a:schemeClr val="tx1"/>
                      </a:solidFill>
                      <a:prstDash val="solid"/>
                      <a:round/>
                      <a:headEnd type="none" w="med" len="med"/>
                      <a:tailEnd type="none" w="med" len="med"/>
                    </a:lnB>
                  </a:tcPr>
                </a:tc>
                <a:tc>
                  <a:txBody>
                    <a:bodyPr/>
                    <a:lstStyle/>
                    <a:p>
                      <a:pPr algn="ctr"/>
                      <a:r>
                        <a:rPr lang="en-GB" dirty="0"/>
                        <a:t>112A</a:t>
                      </a:r>
                      <a:endParaRPr lang="en-IN" dirty="0"/>
                    </a:p>
                  </a:txBody>
                  <a:tcPr>
                    <a:lnB w="12700" cap="flat" cmpd="sng" algn="ctr">
                      <a:solidFill>
                        <a:schemeClr val="tx1"/>
                      </a:solidFill>
                      <a:prstDash val="solid"/>
                      <a:round/>
                      <a:headEnd type="none" w="med" len="med"/>
                      <a:tailEnd type="none" w="med" len="med"/>
                    </a:lnB>
                  </a:tcPr>
                </a:tc>
                <a:tc>
                  <a:txBody>
                    <a:bodyPr/>
                    <a:lstStyle/>
                    <a:p>
                      <a:pPr algn="ctr"/>
                      <a:r>
                        <a:rPr lang="en-GB" dirty="0"/>
                        <a:t>&gt; 12 months</a:t>
                      </a:r>
                      <a:endParaRPr lang="en-IN"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&gt; 12 months</a:t>
                      </a:r>
                    </a:p>
                    <a:p>
                      <a:pPr algn="ctr"/>
                      <a:endParaRPr lang="en-IN"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highlight>
                            <a:srgbClr val="FFFF00"/>
                          </a:highlight>
                        </a:rPr>
                        <a:t>10% (without indexation)</a:t>
                      </a:r>
                      <a:endParaRPr lang="en-IN" dirty="0">
                        <a:highlight>
                          <a:srgbClr val="FFFF00"/>
                        </a:highligh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highlight>
                            <a:srgbClr val="FFFF00"/>
                          </a:highlight>
                        </a:rPr>
                        <a:t>12.5% (without indexation)</a:t>
                      </a:r>
                      <a:endParaRPr lang="en-IN" dirty="0">
                        <a:highlight>
                          <a:srgbClr val="FFFF00"/>
                        </a:highligh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9115465"/>
                  </a:ext>
                </a:extLst>
              </a:tr>
              <a:tr h="365495">
                <a:tc vMerge="1">
                  <a:txBody>
                    <a:bodyPr/>
                    <a:lstStyle/>
                    <a:p>
                      <a:endParaRPr lang="en-IN"/>
                    </a:p>
                  </a:txBody>
                  <a:tcPr/>
                </a:tc>
                <a:tc>
                  <a:txBody>
                    <a:bodyPr/>
                    <a:lstStyle/>
                    <a:p>
                      <a:pPr algn="ctr"/>
                      <a:r>
                        <a:rPr lang="en-GB" dirty="0"/>
                        <a:t>ST</a:t>
                      </a:r>
                      <a:endParaRPr lang="en-IN"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111A</a:t>
                      </a:r>
                      <a:endParaRPr lang="en-IN"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u="sng" dirty="0"/>
                        <a:t>&lt; </a:t>
                      </a:r>
                      <a:r>
                        <a:rPr lang="en-GB" u="none" dirty="0"/>
                        <a:t>12 months</a:t>
                      </a:r>
                      <a:endParaRPr lang="en-IN" u="none"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u="sng" dirty="0"/>
                        <a:t>&lt; </a:t>
                      </a:r>
                      <a:r>
                        <a:rPr lang="en-GB" u="none" dirty="0"/>
                        <a:t>12 months</a:t>
                      </a:r>
                      <a:endParaRPr lang="en-IN"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highlight>
                            <a:srgbClr val="FFFF00"/>
                          </a:highlight>
                        </a:rPr>
                        <a:t>15.00%</a:t>
                      </a:r>
                      <a:endParaRPr lang="en-IN" dirty="0">
                        <a:highlight>
                          <a:srgbClr val="FFFF00"/>
                        </a:highligh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highlight>
                            <a:srgbClr val="FFFF00"/>
                          </a:highlight>
                        </a:rPr>
                        <a:t>20.00%</a:t>
                      </a:r>
                      <a:endParaRPr lang="en-IN" dirty="0">
                        <a:highlight>
                          <a:srgbClr val="FFFF00"/>
                        </a:highligh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4099458"/>
                  </a:ext>
                </a:extLst>
              </a:tr>
              <a:tr h="639617">
                <a:tc rowSpan="3">
                  <a:txBody>
                    <a:bodyPr/>
                    <a:lstStyle/>
                    <a:p>
                      <a:pPr algn="ctr"/>
                      <a:endParaRPr lang="en-GB" b="1" dirty="0"/>
                    </a:p>
                    <a:p>
                      <a:pPr algn="ctr"/>
                      <a:endParaRPr lang="en-GB" b="1" dirty="0"/>
                    </a:p>
                    <a:p>
                      <a:pPr algn="ctr"/>
                      <a:endParaRPr lang="en-GB" b="1" dirty="0"/>
                    </a:p>
                    <a:p>
                      <a:pPr algn="ctr"/>
                      <a:r>
                        <a:rPr lang="en-GB" b="1" dirty="0"/>
                        <a:t>Listed Equity Shares (STT not paid)</a:t>
                      </a:r>
                      <a:endParaRPr lang="en-IN" b="1" dirty="0"/>
                    </a:p>
                  </a:txBody>
                  <a:tcPr/>
                </a:tc>
                <a:tc rowSpan="2">
                  <a:txBody>
                    <a:bodyPr/>
                    <a:lstStyle/>
                    <a:p>
                      <a:pPr algn="ctr"/>
                      <a:r>
                        <a:rPr lang="en-GB" dirty="0"/>
                        <a:t>LT</a:t>
                      </a:r>
                      <a:endParaRPr lang="en-IN"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GB" dirty="0"/>
                        <a:t>112</a:t>
                      </a:r>
                      <a:endParaRPr lang="en-IN"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&gt; 12 months</a:t>
                      </a:r>
                      <a:endParaRPr lang="en-IN" dirty="0"/>
                    </a:p>
                    <a:p>
                      <a:pPr algn="ctr"/>
                      <a:endParaRPr lang="en-IN" u="none"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GB" dirty="0"/>
                        <a:t>&gt; 12 months</a:t>
                      </a:r>
                      <a:endParaRPr lang="en-IN"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highlight>
                            <a:srgbClr val="FFFF00"/>
                          </a:highlight>
                        </a:rPr>
                        <a:t>10% (without indexation)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highlight>
                          <a:srgbClr val="FFFF00"/>
                        </a:highligh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highlight>
                            <a:srgbClr val="FFFF00"/>
                          </a:highlight>
                        </a:rPr>
                        <a:t>12.5% (without indexation)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IN" dirty="0">
                        <a:highlight>
                          <a:srgbClr val="FFFF00"/>
                        </a:highligh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1550992"/>
                  </a:ext>
                </a:extLst>
              </a:tr>
              <a:tr h="647881">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highlight>
                            <a:srgbClr val="FFFF00"/>
                          </a:highlight>
                        </a:rPr>
                        <a:t>20% (with indexation)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highlight>
                            <a:srgbClr val="FFFF00"/>
                          </a:highlight>
                        </a:rPr>
                        <a:t>12.5% (without indexation)</a:t>
                      </a:r>
                      <a:endParaRPr lang="en-IN" dirty="0">
                        <a:highlight>
                          <a:srgbClr val="FFFF00"/>
                        </a:highligh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7763605"/>
                  </a:ext>
                </a:extLst>
              </a:tr>
              <a:tr h="1187859">
                <a:tc vMerge="1">
                  <a:txBody>
                    <a:bodyPr/>
                    <a:lstStyle/>
                    <a:p>
                      <a:pPr algn="ctr"/>
                      <a:endParaRPr lang="en-IN" b="1" dirty="0"/>
                    </a:p>
                  </a:txBody>
                  <a:tcPr>
                    <a:lnT w="12700" cap="flat" cmpd="sng" algn="ctr">
                      <a:solidFill>
                        <a:schemeClr val="tx1"/>
                      </a:solidFill>
                      <a:prstDash val="solid"/>
                      <a:round/>
                      <a:headEnd type="none" w="med" len="med"/>
                      <a:tailEnd type="none" w="med" len="med"/>
                    </a:lnT>
                  </a:tcPr>
                </a:tc>
                <a:tc>
                  <a:txBody>
                    <a:bodyPr/>
                    <a:lstStyle/>
                    <a:p>
                      <a:pPr algn="ctr"/>
                      <a:r>
                        <a:rPr lang="en-GB" dirty="0"/>
                        <a:t>ST</a:t>
                      </a:r>
                      <a:endParaRPr lang="en-IN"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mn-lt"/>
                          <a:ea typeface="+mn-ea"/>
                          <a:cs typeface="+mn-cs"/>
                        </a:rPr>
                        <a:t>Rates as per First Schedule of FA (No. 2) 2024</a:t>
                      </a:r>
                      <a:endParaRPr lang="en-IN" sz="1800" kern="1200" dirty="0">
                        <a:solidFill>
                          <a:schemeClr val="tx1"/>
                        </a:solidFill>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u="sng" dirty="0"/>
                    </a:p>
                    <a:p>
                      <a:pPr algn="ctr"/>
                      <a:r>
                        <a:rPr lang="en-GB" u="sng" dirty="0"/>
                        <a:t>&lt; </a:t>
                      </a:r>
                      <a:r>
                        <a:rPr lang="en-GB" u="none" dirty="0"/>
                        <a:t>12 months</a:t>
                      </a:r>
                      <a:endParaRPr lang="en-IN" u="none"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u="sng" dirty="0"/>
                    </a:p>
                    <a:p>
                      <a:pPr algn="ctr"/>
                      <a:r>
                        <a:rPr lang="en-GB" u="sng" dirty="0"/>
                        <a:t>&lt; </a:t>
                      </a:r>
                      <a:r>
                        <a:rPr lang="en-GB" u="none" dirty="0"/>
                        <a:t>12 months</a:t>
                      </a:r>
                      <a:endParaRPr lang="en-IN"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p>
                      <a:pPr algn="ctr"/>
                      <a:r>
                        <a:rPr lang="en-GB" dirty="0"/>
                        <a:t>applicable rate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applicable rate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IN"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0276310"/>
                  </a:ext>
                </a:extLst>
              </a:tr>
              <a:tr h="639617">
                <a:tc rowSpan="2">
                  <a:txBody>
                    <a:bodyPr/>
                    <a:lstStyle/>
                    <a:p>
                      <a:pPr algn="ctr"/>
                      <a:endParaRPr lang="en-GB" b="1" dirty="0"/>
                    </a:p>
                    <a:p>
                      <a:pPr algn="ctr"/>
                      <a:r>
                        <a:rPr lang="en-GB" b="1" dirty="0"/>
                        <a:t>Unlisted Equity Shares</a:t>
                      </a:r>
                      <a:endParaRPr lang="en-IN" b="1" dirty="0"/>
                    </a:p>
                  </a:txBody>
                  <a:tcPr/>
                </a:tc>
                <a:tc>
                  <a:txBody>
                    <a:bodyPr/>
                    <a:lstStyle/>
                    <a:p>
                      <a:pPr algn="ctr"/>
                      <a:r>
                        <a:rPr lang="en-GB" dirty="0"/>
                        <a:t>LT</a:t>
                      </a:r>
                      <a:endParaRPr lang="en-IN"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112</a:t>
                      </a:r>
                      <a:endParaRPr lang="en-IN"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&gt; 24 months</a:t>
                      </a:r>
                      <a:endParaRPr lang="en-IN"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&gt; 24 months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highlight>
                            <a:srgbClr val="FFFF00"/>
                          </a:highlight>
                        </a:rPr>
                        <a:t>20% (with  indexation)</a:t>
                      </a:r>
                      <a:endParaRPr lang="en-IN" dirty="0">
                        <a:highlight>
                          <a:srgbClr val="FFFF00"/>
                        </a:highligh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highlight>
                            <a:srgbClr val="FFFF00"/>
                          </a:highlight>
                        </a:rPr>
                        <a:t>12.5% (without indexation)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4435682"/>
                  </a:ext>
                </a:extLst>
              </a:tr>
              <a:tr h="1187859">
                <a:tc vMerge="1">
                  <a:txBody>
                    <a:bodyPr/>
                    <a:lstStyle/>
                    <a:p>
                      <a:pPr algn="ctr"/>
                      <a:endParaRPr lang="en-IN" b="1" dirty="0"/>
                    </a:p>
                  </a:txBody>
                  <a:tcPr>
                    <a:lnT w="12700" cap="flat" cmpd="sng" algn="ctr">
                      <a:solidFill>
                        <a:schemeClr val="tx1"/>
                      </a:solidFill>
                      <a:prstDash val="solid"/>
                      <a:round/>
                      <a:headEnd type="none" w="med" len="med"/>
                      <a:tailEnd type="none" w="med" len="med"/>
                    </a:lnT>
                  </a:tcPr>
                </a:tc>
                <a:tc>
                  <a:txBody>
                    <a:bodyPr/>
                    <a:lstStyle/>
                    <a:p>
                      <a:pPr algn="ctr"/>
                      <a:r>
                        <a:rPr lang="en-GB" dirty="0"/>
                        <a:t>ST</a:t>
                      </a:r>
                      <a:endParaRPr lang="en-IN"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Rates as per First Schedule of FA (No. 2) 2024</a:t>
                      </a:r>
                      <a:endParaRPr lang="en-IN"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u="sng" dirty="0"/>
                    </a:p>
                    <a:p>
                      <a:pPr algn="ctr"/>
                      <a:r>
                        <a:rPr lang="en-GB" u="sng" dirty="0"/>
                        <a:t>&lt; </a:t>
                      </a:r>
                      <a:r>
                        <a:rPr lang="en-GB" u="none" dirty="0"/>
                        <a:t>24 months</a:t>
                      </a:r>
                      <a:endParaRPr lang="en-IN" u="none"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u="sng" dirty="0"/>
                    </a:p>
                    <a:p>
                      <a:pPr algn="ctr"/>
                      <a:r>
                        <a:rPr lang="en-GB" u="sng" dirty="0"/>
                        <a:t>&lt; </a:t>
                      </a:r>
                      <a:r>
                        <a:rPr lang="en-GB" u="none" dirty="0"/>
                        <a:t> 24 months</a:t>
                      </a:r>
                      <a:endParaRPr lang="en-IN"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p>
                      <a:pPr algn="ctr"/>
                      <a:r>
                        <a:rPr lang="en-GB" dirty="0"/>
                        <a:t>applicable rate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applicable rate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7695665"/>
                  </a:ext>
                </a:extLst>
              </a:tr>
            </a:tbl>
          </a:graphicData>
        </a:graphic>
      </p:graphicFrame>
    </p:spTree>
    <p:extLst>
      <p:ext uri="{BB962C8B-B14F-4D97-AF65-F5344CB8AC3E}">
        <p14:creationId xmlns:p14="http://schemas.microsoft.com/office/powerpoint/2010/main" val="686094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78E-5123-4B30-8F80-02A81ED82226}"/>
              </a:ext>
            </a:extLst>
          </p:cNvPr>
          <p:cNvSpPr>
            <a:spLocks noGrp="1"/>
          </p:cNvSpPr>
          <p:nvPr>
            <p:ph type="title"/>
          </p:nvPr>
        </p:nvSpPr>
        <p:spPr>
          <a:xfrm>
            <a:off x="838200" y="365125"/>
            <a:ext cx="10515600" cy="900967"/>
          </a:xfrm>
        </p:spPr>
        <p:txBody>
          <a:bodyPr/>
          <a:lstStyle/>
          <a:p>
            <a:r>
              <a:rPr lang="en-US" b="1" dirty="0">
                <a:solidFill>
                  <a:schemeClr val="bg2">
                    <a:lumMod val="10000"/>
                  </a:schemeClr>
                </a:solidFill>
                <a:latin typeface="Baskerville Old Face" panose="02020602080505020303" pitchFamily="18" charset="0"/>
              </a:rPr>
              <a:t>Coverage</a:t>
            </a:r>
            <a:endParaRPr lang="en-IN" dirty="0">
              <a:solidFill>
                <a:schemeClr val="bg2">
                  <a:lumMod val="10000"/>
                </a:schemeClr>
              </a:solidFill>
              <a:latin typeface="Baskerville Old Face" panose="02020602080505020303" pitchFamily="18" charset="0"/>
            </a:endParaRPr>
          </a:p>
        </p:txBody>
      </p:sp>
      <p:graphicFrame>
        <p:nvGraphicFramePr>
          <p:cNvPr id="7" name="Content Placeholder 6">
            <a:extLst>
              <a:ext uri="{FF2B5EF4-FFF2-40B4-BE49-F238E27FC236}">
                <a16:creationId xmlns:a16="http://schemas.microsoft.com/office/drawing/2014/main" id="{71389A90-D441-4A92-9D6B-3020013530BB}"/>
              </a:ext>
            </a:extLst>
          </p:cNvPr>
          <p:cNvGraphicFramePr>
            <a:graphicFrameLocks noGrp="1"/>
          </p:cNvGraphicFramePr>
          <p:nvPr>
            <p:ph idx="1"/>
            <p:extLst>
              <p:ext uri="{D42A27DB-BD31-4B8C-83A1-F6EECF244321}">
                <p14:modId xmlns:p14="http://schemas.microsoft.com/office/powerpoint/2010/main" val="1505530116"/>
              </p:ext>
            </p:extLst>
          </p:nvPr>
        </p:nvGraphicFramePr>
        <p:xfrm>
          <a:off x="838200" y="1383323"/>
          <a:ext cx="10515600" cy="4793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1615A2A1-BD0E-4448-9A2C-7914848F7333}"/>
              </a:ext>
            </a:extLst>
          </p:cNvPr>
          <p:cNvSpPr>
            <a:spLocks noGrp="1"/>
          </p:cNvSpPr>
          <p:nvPr>
            <p:ph type="dt" sz="half" idx="10"/>
          </p:nvPr>
        </p:nvSpPr>
        <p:spPr/>
        <p:txBody>
          <a:bodyPr/>
          <a:lstStyle/>
          <a:p>
            <a:r>
              <a:rPr lang="en-US" dirty="0">
                <a:latin typeface="Book Antiqua" panose="02040602050305030304" pitchFamily="18" charset="0"/>
              </a:rPr>
              <a:t>08/06/2025</a:t>
            </a:r>
            <a:endParaRPr lang="en-IN" dirty="0">
              <a:latin typeface="Book Antiqua" panose="02040602050305030304" pitchFamily="18" charset="0"/>
            </a:endParaRPr>
          </a:p>
        </p:txBody>
      </p:sp>
      <p:sp>
        <p:nvSpPr>
          <p:cNvPr id="5" name="Footer Placeholder 4">
            <a:extLst>
              <a:ext uri="{FF2B5EF4-FFF2-40B4-BE49-F238E27FC236}">
                <a16:creationId xmlns:a16="http://schemas.microsoft.com/office/drawing/2014/main" id="{D4B2779D-6DC6-453D-B2D6-BF01149F1F5F}"/>
              </a:ext>
            </a:extLst>
          </p:cNvPr>
          <p:cNvSpPr>
            <a:spLocks noGrp="1"/>
          </p:cNvSpPr>
          <p:nvPr>
            <p:ph type="ftr" sz="quarter" idx="11"/>
          </p:nvPr>
        </p:nvSpPr>
        <p:spPr/>
        <p:txBody>
          <a:bodyPr/>
          <a:lstStyle/>
          <a:p>
            <a:r>
              <a:rPr lang="en-IN" sz="1400" dirty="0">
                <a:latin typeface="Book Antiqua" panose="02040602050305030304" pitchFamily="18" charset="0"/>
              </a:rPr>
              <a:t>Sanghvi </a:t>
            </a:r>
            <a:r>
              <a:rPr lang="en-IN" sz="1400" dirty="0" err="1">
                <a:latin typeface="Book Antiqua" panose="02040602050305030304" pitchFamily="18" charset="0"/>
              </a:rPr>
              <a:t>Sanghvi</a:t>
            </a:r>
            <a:r>
              <a:rPr lang="en-IN" sz="1400" dirty="0">
                <a:latin typeface="Book Antiqua" panose="02040602050305030304" pitchFamily="18" charset="0"/>
              </a:rPr>
              <a:t> &amp; Sanghvi</a:t>
            </a:r>
          </a:p>
        </p:txBody>
      </p:sp>
      <p:sp>
        <p:nvSpPr>
          <p:cNvPr id="6" name="Slide Number Placeholder 5">
            <a:extLst>
              <a:ext uri="{FF2B5EF4-FFF2-40B4-BE49-F238E27FC236}">
                <a16:creationId xmlns:a16="http://schemas.microsoft.com/office/drawing/2014/main" id="{F652C196-74C0-4316-BA73-23B35D6FC369}"/>
              </a:ext>
            </a:extLst>
          </p:cNvPr>
          <p:cNvSpPr>
            <a:spLocks noGrp="1"/>
          </p:cNvSpPr>
          <p:nvPr>
            <p:ph type="sldNum" sz="quarter" idx="12"/>
          </p:nvPr>
        </p:nvSpPr>
        <p:spPr/>
        <p:txBody>
          <a:bodyPr/>
          <a:lstStyle/>
          <a:p>
            <a:fld id="{72D2E47F-D8F7-452E-ABD9-5E9FB94CA412}" type="slidenum">
              <a:rPr lang="en-IN" sz="1400" smtClean="0"/>
              <a:t>2</a:t>
            </a:fld>
            <a:endParaRPr lang="en-IN" sz="1400" dirty="0"/>
          </a:p>
        </p:txBody>
      </p:sp>
    </p:spTree>
    <p:extLst>
      <p:ext uri="{BB962C8B-B14F-4D97-AF65-F5344CB8AC3E}">
        <p14:creationId xmlns:p14="http://schemas.microsoft.com/office/powerpoint/2010/main" val="62569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EB5329C-F4E5-41CA-B436-41D25074669D}"/>
              </a:ext>
            </a:extLst>
          </p:cNvPr>
          <p:cNvGraphicFramePr>
            <a:graphicFrameLocks noGrp="1"/>
          </p:cNvGraphicFramePr>
          <p:nvPr>
            <p:extLst>
              <p:ext uri="{D42A27DB-BD31-4B8C-83A1-F6EECF244321}">
                <p14:modId xmlns:p14="http://schemas.microsoft.com/office/powerpoint/2010/main" val="327412827"/>
              </p:ext>
            </p:extLst>
          </p:nvPr>
        </p:nvGraphicFramePr>
        <p:xfrm>
          <a:off x="0" y="1"/>
          <a:ext cx="12205854" cy="6903100"/>
        </p:xfrm>
        <a:graphic>
          <a:graphicData uri="http://schemas.openxmlformats.org/drawingml/2006/table">
            <a:tbl>
              <a:tblPr firstRow="1" bandRow="1">
                <a:tableStyleId>{5940675A-B579-460E-94D1-54222C63F5DA}</a:tableStyleId>
              </a:tblPr>
              <a:tblGrid>
                <a:gridCol w="1662545">
                  <a:extLst>
                    <a:ext uri="{9D8B030D-6E8A-4147-A177-3AD203B41FA5}">
                      <a16:colId xmlns:a16="http://schemas.microsoft.com/office/drawing/2014/main" val="2252441049"/>
                    </a:ext>
                  </a:extLst>
                </a:gridCol>
                <a:gridCol w="1039091">
                  <a:extLst>
                    <a:ext uri="{9D8B030D-6E8A-4147-A177-3AD203B41FA5}">
                      <a16:colId xmlns:a16="http://schemas.microsoft.com/office/drawing/2014/main" val="2219915510"/>
                    </a:ext>
                  </a:extLst>
                </a:gridCol>
                <a:gridCol w="1639765">
                  <a:extLst>
                    <a:ext uri="{9D8B030D-6E8A-4147-A177-3AD203B41FA5}">
                      <a16:colId xmlns:a16="http://schemas.microsoft.com/office/drawing/2014/main" val="3376005588"/>
                    </a:ext>
                  </a:extLst>
                </a:gridCol>
                <a:gridCol w="1872488">
                  <a:extLst>
                    <a:ext uri="{9D8B030D-6E8A-4147-A177-3AD203B41FA5}">
                      <a16:colId xmlns:a16="http://schemas.microsoft.com/office/drawing/2014/main" val="3185931527"/>
                    </a:ext>
                  </a:extLst>
                </a:gridCol>
                <a:gridCol w="1983451">
                  <a:extLst>
                    <a:ext uri="{9D8B030D-6E8A-4147-A177-3AD203B41FA5}">
                      <a16:colId xmlns:a16="http://schemas.microsoft.com/office/drawing/2014/main" val="3025980015"/>
                    </a:ext>
                  </a:extLst>
                </a:gridCol>
                <a:gridCol w="2025063">
                  <a:extLst>
                    <a:ext uri="{9D8B030D-6E8A-4147-A177-3AD203B41FA5}">
                      <a16:colId xmlns:a16="http://schemas.microsoft.com/office/drawing/2014/main" val="973999907"/>
                    </a:ext>
                  </a:extLst>
                </a:gridCol>
                <a:gridCol w="1983451">
                  <a:extLst>
                    <a:ext uri="{9D8B030D-6E8A-4147-A177-3AD203B41FA5}">
                      <a16:colId xmlns:a16="http://schemas.microsoft.com/office/drawing/2014/main" val="3030914279"/>
                    </a:ext>
                  </a:extLst>
                </a:gridCol>
              </a:tblGrid>
              <a:tr h="361104">
                <a:tc rowSpan="2">
                  <a:txBody>
                    <a:bodyPr/>
                    <a:lstStyle/>
                    <a:p>
                      <a:pPr algn="ctr"/>
                      <a:r>
                        <a:rPr lang="en-GB" b="1" dirty="0"/>
                        <a:t>Name of Capital Asset</a:t>
                      </a:r>
                      <a:endParaRPr lang="en-IN" b="1" dirty="0"/>
                    </a:p>
                  </a:txBody>
                  <a:tcPr/>
                </a:tc>
                <a:tc rowSpan="2">
                  <a:txBody>
                    <a:bodyPr/>
                    <a:lstStyle/>
                    <a:p>
                      <a:pPr algn="ctr"/>
                      <a:r>
                        <a:rPr lang="en-GB" b="1" dirty="0"/>
                        <a:t>Nature of Capital Gain</a:t>
                      </a:r>
                      <a:endParaRPr lang="en-IN" b="1" dirty="0"/>
                    </a:p>
                  </a:txBody>
                  <a:tcPr/>
                </a:tc>
                <a:tc rowSpan="2">
                  <a:txBody>
                    <a:bodyPr/>
                    <a:lstStyle/>
                    <a:p>
                      <a:pPr algn="ctr"/>
                      <a:r>
                        <a:rPr lang="en-GB" b="1" dirty="0"/>
                        <a:t>Relevant Provision</a:t>
                      </a:r>
                      <a:endParaRPr lang="en-IN" b="1" dirty="0"/>
                    </a:p>
                  </a:txBody>
                  <a:tcPr/>
                </a:tc>
                <a:tc gridSpan="2">
                  <a:txBody>
                    <a:bodyPr/>
                    <a:lstStyle/>
                    <a:p>
                      <a:pPr algn="ctr"/>
                      <a:r>
                        <a:rPr lang="en-GB" b="1" dirty="0"/>
                        <a:t>Period of Holding</a:t>
                      </a:r>
                      <a:endParaRPr lang="en-IN"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tc>
                <a:tc gridSpan="2">
                  <a:txBody>
                    <a:bodyPr/>
                    <a:lstStyle/>
                    <a:p>
                      <a:pPr algn="ctr"/>
                      <a:r>
                        <a:rPr lang="en-GB" b="1" dirty="0"/>
                        <a:t>Rate of Tax</a:t>
                      </a:r>
                      <a:endParaRPr lang="en-IN"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1148629678"/>
                  </a:ext>
                </a:extLst>
              </a:tr>
              <a:tr h="1173589">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a:r>
                        <a:rPr lang="en-GB" b="1" dirty="0"/>
                        <a:t>Old</a:t>
                      </a:r>
                      <a:r>
                        <a:rPr lang="en-GB" b="0" dirty="0"/>
                        <a:t> </a:t>
                      </a:r>
                      <a:r>
                        <a:rPr lang="en-GB" b="1" dirty="0"/>
                        <a:t>provision</a:t>
                      </a:r>
                      <a:r>
                        <a:rPr lang="en-GB" b="0" dirty="0"/>
                        <a:t> </a:t>
                      </a:r>
                      <a:r>
                        <a:rPr lang="en-GB" b="1" dirty="0"/>
                        <a:t>i.e., </a:t>
                      </a:r>
                    </a:p>
                    <a:p>
                      <a:pPr algn="ctr"/>
                      <a:r>
                        <a:rPr lang="en-GB" b="1" dirty="0"/>
                        <a:t>Before 23</a:t>
                      </a:r>
                      <a:r>
                        <a:rPr lang="en-GB" b="1" baseline="30000" dirty="0"/>
                        <a:t>rd</a:t>
                      </a:r>
                      <a:r>
                        <a:rPr lang="en-GB" b="1" dirty="0"/>
                        <a:t> July, 2024</a:t>
                      </a:r>
                      <a:endParaRPr lang="en-IN"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t>New provision i.e., </a:t>
                      </a:r>
                    </a:p>
                    <a:p>
                      <a:pPr algn="ctr"/>
                      <a:r>
                        <a:rPr lang="en-GB" b="1" dirty="0"/>
                        <a:t>After 23</a:t>
                      </a:r>
                      <a:r>
                        <a:rPr lang="en-GB" b="1" baseline="30000" dirty="0"/>
                        <a:t>rd</a:t>
                      </a:r>
                      <a:r>
                        <a:rPr lang="en-GB" b="1" dirty="0"/>
                        <a:t> July, 2024</a:t>
                      </a:r>
                      <a:endParaRPr lang="en-IN" b="1" dirty="0"/>
                    </a:p>
                    <a:p>
                      <a:pPr algn="ctr"/>
                      <a:endParaRPr lang="en-IN"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t>Old provision i.e., </a:t>
                      </a:r>
                    </a:p>
                    <a:p>
                      <a:pPr algn="ctr"/>
                      <a:r>
                        <a:rPr lang="en-GB" b="1" dirty="0"/>
                        <a:t>Before 23</a:t>
                      </a:r>
                      <a:r>
                        <a:rPr lang="en-GB" b="1" baseline="30000" dirty="0"/>
                        <a:t>rd</a:t>
                      </a:r>
                      <a:r>
                        <a:rPr lang="en-GB" b="1" dirty="0"/>
                        <a:t> July, 2024</a:t>
                      </a:r>
                      <a:endParaRPr lang="en-IN"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t>New provision i.e., </a:t>
                      </a:r>
                    </a:p>
                    <a:p>
                      <a:pPr algn="ctr"/>
                      <a:r>
                        <a:rPr lang="en-GB" b="1" dirty="0"/>
                        <a:t>After 23</a:t>
                      </a:r>
                      <a:r>
                        <a:rPr lang="en-GB" b="1" baseline="30000" dirty="0"/>
                        <a:t>rd</a:t>
                      </a:r>
                      <a:r>
                        <a:rPr lang="en-GB" b="1" dirty="0"/>
                        <a:t> July, 2024</a:t>
                      </a:r>
                      <a:endParaRPr lang="en-IN" b="1" dirty="0"/>
                    </a:p>
                    <a:p>
                      <a:pPr algn="ctr"/>
                      <a:endParaRPr lang="en-IN"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5290773"/>
                  </a:ext>
                </a:extLst>
              </a:tr>
              <a:tr h="631932">
                <a:tc rowSpan="2">
                  <a:txBody>
                    <a:bodyPr/>
                    <a:lstStyle/>
                    <a:p>
                      <a:pPr algn="ctr"/>
                      <a:r>
                        <a:rPr lang="en-GB" b="1" dirty="0"/>
                        <a:t>Units of Equity Oriented MFs</a:t>
                      </a:r>
                    </a:p>
                    <a:p>
                      <a:pPr algn="ctr"/>
                      <a:r>
                        <a:rPr lang="en-GB" b="1" dirty="0"/>
                        <a:t>(Listed)*</a:t>
                      </a:r>
                      <a:endParaRPr lang="en-IN" b="1" dirty="0"/>
                    </a:p>
                  </a:txBody>
                  <a:tcPr/>
                </a:tc>
                <a:tc>
                  <a:txBody>
                    <a:bodyPr/>
                    <a:lstStyle/>
                    <a:p>
                      <a:pPr algn="ctr"/>
                      <a:r>
                        <a:rPr lang="en-GB" b="0" dirty="0"/>
                        <a:t>LT</a:t>
                      </a:r>
                      <a:endParaRPr lang="en-IN" b="0" dirty="0"/>
                    </a:p>
                  </a:txBody>
                  <a:tcPr>
                    <a:lnB w="12700" cap="flat" cmpd="sng" algn="ctr">
                      <a:solidFill>
                        <a:schemeClr val="tx1"/>
                      </a:solidFill>
                      <a:prstDash val="solid"/>
                      <a:round/>
                      <a:headEnd type="none" w="med" len="med"/>
                      <a:tailEnd type="none" w="med" len="med"/>
                    </a:lnB>
                  </a:tcPr>
                </a:tc>
                <a:tc>
                  <a:txBody>
                    <a:bodyPr/>
                    <a:lstStyle/>
                    <a:p>
                      <a:pPr algn="ctr"/>
                      <a:r>
                        <a:rPr lang="en-GB" b="0" dirty="0"/>
                        <a:t>112A</a:t>
                      </a:r>
                      <a:endParaRPr lang="en-IN" b="0" dirty="0"/>
                    </a:p>
                  </a:txBody>
                  <a:tcPr>
                    <a:lnB w="12700" cap="flat" cmpd="sng" algn="ctr">
                      <a:solidFill>
                        <a:schemeClr val="tx1"/>
                      </a:solidFill>
                      <a:prstDash val="solid"/>
                      <a:round/>
                      <a:headEnd type="none" w="med" len="med"/>
                      <a:tailEnd type="none" w="med" len="med"/>
                    </a:lnB>
                  </a:tcPr>
                </a:tc>
                <a:tc>
                  <a:txBody>
                    <a:bodyPr/>
                    <a:lstStyle/>
                    <a:p>
                      <a:pPr algn="ctr"/>
                      <a:r>
                        <a:rPr lang="en-GB" dirty="0"/>
                        <a:t>&gt; 12 months</a:t>
                      </a:r>
                      <a:endParaRPr lang="en-IN"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&gt; 12 months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highlight>
                            <a:srgbClr val="FFFF00"/>
                          </a:highlight>
                        </a:rPr>
                        <a:t>10% (without indexation)</a:t>
                      </a:r>
                      <a:endParaRPr lang="en-IN" dirty="0">
                        <a:highlight>
                          <a:srgbClr val="FFFF00"/>
                        </a:highligh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highlight>
                            <a:srgbClr val="FFFF00"/>
                          </a:highlight>
                        </a:rPr>
                        <a:t>12.5% (without indexation)</a:t>
                      </a:r>
                      <a:endParaRPr lang="en-IN" dirty="0">
                        <a:highlight>
                          <a:srgbClr val="FFFF00"/>
                        </a:highligh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6105801"/>
                  </a:ext>
                </a:extLst>
              </a:tr>
              <a:tr h="0">
                <a:tc vMerge="1">
                  <a:txBody>
                    <a:bodyPr/>
                    <a:lstStyle/>
                    <a:p>
                      <a:pPr algn="ctr"/>
                      <a:endParaRPr lang="en-IN" b="1" dirty="0"/>
                    </a:p>
                  </a:txBody>
                  <a:tcPr>
                    <a:lnT w="12700" cap="flat" cmpd="sng" algn="ctr">
                      <a:solidFill>
                        <a:schemeClr val="tx1"/>
                      </a:solidFill>
                      <a:prstDash val="solid"/>
                      <a:round/>
                      <a:headEnd type="none" w="med" len="med"/>
                      <a:tailEnd type="none" w="med" len="med"/>
                    </a:lnT>
                  </a:tcPr>
                </a:tc>
                <a:tc>
                  <a:txBody>
                    <a:bodyPr/>
                    <a:lstStyle/>
                    <a:p>
                      <a:pPr algn="ctr"/>
                      <a:r>
                        <a:rPr lang="en-GB" b="0" dirty="0"/>
                        <a:t>ST</a:t>
                      </a:r>
                      <a:endParaRPr lang="en-IN" b="0" dirty="0"/>
                    </a:p>
                  </a:txBody>
                  <a:tcPr>
                    <a:lnT w="12700" cap="flat" cmpd="sng" algn="ctr">
                      <a:solidFill>
                        <a:schemeClr val="tx1"/>
                      </a:solidFill>
                      <a:prstDash val="solid"/>
                      <a:round/>
                      <a:headEnd type="none" w="med" len="med"/>
                      <a:tailEnd type="none" w="med" len="med"/>
                    </a:lnT>
                  </a:tcPr>
                </a:tc>
                <a:tc>
                  <a:txBody>
                    <a:bodyPr/>
                    <a:lstStyle/>
                    <a:p>
                      <a:pPr algn="ctr"/>
                      <a:r>
                        <a:rPr lang="en-GB" b="0" dirty="0"/>
                        <a:t>111A</a:t>
                      </a:r>
                      <a:endParaRPr lang="en-IN" b="0" dirty="0"/>
                    </a:p>
                  </a:txBody>
                  <a:tcPr>
                    <a:lnT w="12700" cap="flat" cmpd="sng" algn="ctr">
                      <a:solidFill>
                        <a:schemeClr val="tx1"/>
                      </a:solidFill>
                      <a:prstDash val="solid"/>
                      <a:round/>
                      <a:headEnd type="none" w="med" len="med"/>
                      <a:tailEnd type="none" w="med" len="med"/>
                    </a:lnT>
                  </a:tcPr>
                </a:tc>
                <a:tc>
                  <a:txBody>
                    <a:bodyPr/>
                    <a:lstStyle/>
                    <a:p>
                      <a:pPr algn="ctr"/>
                      <a:r>
                        <a:rPr lang="en-GB" u="sng" dirty="0"/>
                        <a:t>&lt; </a:t>
                      </a:r>
                      <a:r>
                        <a:rPr lang="en-GB" u="none" dirty="0"/>
                        <a:t>12 months</a:t>
                      </a:r>
                      <a:endParaRPr lang="en-IN" u="none"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u="sng" dirty="0"/>
                        <a:t>&lt; </a:t>
                      </a:r>
                      <a:r>
                        <a:rPr lang="en-GB" u="none" dirty="0"/>
                        <a:t>12 months</a:t>
                      </a:r>
                      <a:endParaRPr lang="en-IN"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highlight>
                            <a:srgbClr val="FFFF00"/>
                          </a:highlight>
                        </a:rPr>
                        <a:t>15.00%</a:t>
                      </a:r>
                      <a:endParaRPr lang="en-IN" dirty="0">
                        <a:highlight>
                          <a:srgbClr val="FFFF00"/>
                        </a:highligh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highlight>
                            <a:srgbClr val="FFFF00"/>
                          </a:highlight>
                        </a:rPr>
                        <a:t>20.00%</a:t>
                      </a:r>
                      <a:endParaRPr lang="en-IN" dirty="0">
                        <a:highlight>
                          <a:srgbClr val="FFFF00"/>
                        </a:highligh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7840947"/>
                  </a:ext>
                </a:extLst>
              </a:tr>
              <a:tr h="1986073">
                <a:tc>
                  <a:txBody>
                    <a:bodyPr/>
                    <a:lstStyle/>
                    <a:p>
                      <a:pPr algn="ctr"/>
                      <a:r>
                        <a:rPr lang="en-GB" b="1" dirty="0"/>
                        <a:t>Units of Debt Oriented MFs**</a:t>
                      </a:r>
                    </a:p>
                    <a:p>
                      <a:pPr algn="ctr"/>
                      <a:r>
                        <a:rPr lang="en-IN" b="1" dirty="0"/>
                        <a:t>(&gt; 65% in debt </a:t>
                      </a:r>
                    </a:p>
                    <a:p>
                      <a:pPr algn="ctr"/>
                      <a:r>
                        <a:rPr lang="en-IN" b="1" dirty="0"/>
                        <a:t>  or </a:t>
                      </a:r>
                    </a:p>
                    <a:p>
                      <a:pPr algn="ctr"/>
                      <a:r>
                        <a:rPr lang="en-IN" b="1" dirty="0"/>
                        <a:t>Fund of such funds)</a:t>
                      </a:r>
                    </a:p>
                  </a:txBody>
                  <a:tcPr/>
                </a:tc>
                <a:tc>
                  <a:txBody>
                    <a:bodyPr/>
                    <a:lstStyle/>
                    <a:p>
                      <a:pPr algn="ctr"/>
                      <a:r>
                        <a:rPr lang="en-GB" b="0" dirty="0"/>
                        <a:t>Always ST</a:t>
                      </a:r>
                      <a:endParaRPr lang="en-IN" b="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dirty="0"/>
                        <a:t>50AA (</a:t>
                      </a:r>
                      <a:r>
                        <a:rPr lang="en-GB" dirty="0"/>
                        <a:t>Rates as per First Schedule of FA (No. 2) 2024)</a:t>
                      </a:r>
                      <a:endParaRPr lang="en-IN" dirty="0"/>
                    </a:p>
                    <a:p>
                      <a:pPr algn="ctr"/>
                      <a:endParaRPr lang="en-IN" b="0" dirty="0"/>
                    </a:p>
                  </a:txBody>
                  <a:tcPr/>
                </a:tc>
                <a:tc>
                  <a:txBody>
                    <a:bodyPr/>
                    <a:lstStyle/>
                    <a:p>
                      <a:pPr algn="ctr"/>
                      <a:r>
                        <a:rPr lang="en-GB" u="none" dirty="0">
                          <a:highlight>
                            <a:srgbClr val="C0C0C0"/>
                          </a:highlight>
                        </a:rPr>
                        <a:t>--</a:t>
                      </a:r>
                      <a:endParaRPr lang="en-IN" u="none" dirty="0">
                        <a:highlight>
                          <a:srgbClr val="C0C0C0"/>
                        </a:highligh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highlight>
                            <a:srgbClr val="C0C0C0"/>
                          </a:highlight>
                        </a:rPr>
                        <a:t>--</a:t>
                      </a:r>
                      <a:endParaRPr lang="en-IN" dirty="0">
                        <a:highlight>
                          <a:srgbClr val="C0C0C0"/>
                        </a:highligh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applicable rate</a:t>
                      </a:r>
                    </a:p>
                    <a:p>
                      <a:pPr algn="ctr"/>
                      <a:endParaRPr lang="en-IN"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applicable rate</a:t>
                      </a:r>
                    </a:p>
                    <a:p>
                      <a:pPr algn="ctr"/>
                      <a:endParaRPr lang="en-IN"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2351795"/>
                  </a:ext>
                </a:extLst>
              </a:tr>
              <a:tr h="739203">
                <a:tc rowSpan="2">
                  <a:txBody>
                    <a:bodyPr/>
                    <a:lstStyle/>
                    <a:p>
                      <a:pPr algn="ctr"/>
                      <a:r>
                        <a:rPr lang="en-GB" sz="1750" b="1" dirty="0"/>
                        <a:t>Listed Bonds/Debentures</a:t>
                      </a:r>
                    </a:p>
                    <a:p>
                      <a:pPr algn="ctr"/>
                      <a:r>
                        <a:rPr lang="en-GB" sz="1750" b="1" dirty="0"/>
                        <a:t>(other than Capital index bonds and Sovereign Gold Bonds)</a:t>
                      </a:r>
                    </a:p>
                  </a:txBody>
                  <a:tcPr/>
                </a:tc>
                <a:tc>
                  <a:txBody>
                    <a:bodyPr/>
                    <a:lstStyle/>
                    <a:p>
                      <a:pPr algn="ctr"/>
                      <a:r>
                        <a:rPr lang="en-GB" b="0" dirty="0"/>
                        <a:t>LT</a:t>
                      </a:r>
                      <a:endParaRPr lang="en-IN" b="0" dirty="0"/>
                    </a:p>
                  </a:txBody>
                  <a:tcPr>
                    <a:lnB w="12700" cap="flat" cmpd="sng" algn="ctr">
                      <a:solidFill>
                        <a:schemeClr val="tx1"/>
                      </a:solidFill>
                      <a:prstDash val="solid"/>
                      <a:round/>
                      <a:headEnd type="none" w="med" len="med"/>
                      <a:tailEnd type="none" w="med" len="med"/>
                    </a:lnB>
                  </a:tcPr>
                </a:tc>
                <a:tc>
                  <a:txBody>
                    <a:bodyPr/>
                    <a:lstStyle/>
                    <a:p>
                      <a:pPr algn="ctr"/>
                      <a:r>
                        <a:rPr lang="en-GB" b="0" dirty="0"/>
                        <a:t>112 (without indexation)</a:t>
                      </a:r>
                      <a:endParaRPr lang="en-IN" b="0" dirty="0"/>
                    </a:p>
                  </a:txBody>
                  <a:tcPr>
                    <a:lnB w="12700" cap="flat" cmpd="sng" algn="ctr">
                      <a:solidFill>
                        <a:schemeClr val="tx1"/>
                      </a:solidFill>
                      <a:prstDash val="solid"/>
                      <a:round/>
                      <a:headEnd type="none" w="med" len="med"/>
                      <a:tailEnd type="none" w="med" len="med"/>
                    </a:lnB>
                  </a:tcPr>
                </a:tc>
                <a:tc>
                  <a:txBody>
                    <a:bodyPr/>
                    <a:lstStyle/>
                    <a:p>
                      <a:pPr algn="ctr"/>
                      <a:r>
                        <a:rPr lang="en-GB" dirty="0"/>
                        <a:t>&gt; 12 months</a:t>
                      </a:r>
                      <a:endParaRPr lang="en-IN"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&gt; 12 months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highlight>
                            <a:srgbClr val="FFFF00"/>
                          </a:highlight>
                        </a:rPr>
                        <a:t>20% (without indexation)</a:t>
                      </a:r>
                      <a:endParaRPr lang="en-IN" dirty="0">
                        <a:highlight>
                          <a:srgbClr val="FFFF00"/>
                        </a:highligh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highlight>
                            <a:srgbClr val="FFFF00"/>
                          </a:highlight>
                        </a:rPr>
                        <a:t>12.5% (without indexation)</a:t>
                      </a:r>
                      <a:endParaRPr lang="en-IN" dirty="0">
                        <a:highlight>
                          <a:srgbClr val="FFFF00"/>
                        </a:highligh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7321233"/>
                  </a:ext>
                </a:extLst>
              </a:tr>
              <a:tr h="1591897">
                <a:tc vMerge="1">
                  <a:txBody>
                    <a:bodyPr/>
                    <a:lstStyle/>
                    <a:p>
                      <a:endParaRPr lang="en-IN"/>
                    </a:p>
                  </a:txBody>
                  <a:tcPr/>
                </a:tc>
                <a:tc>
                  <a:txBody>
                    <a:bodyPr/>
                    <a:lstStyle/>
                    <a:p>
                      <a:pPr algn="ctr"/>
                      <a:r>
                        <a:rPr lang="en-GB" b="0" dirty="0"/>
                        <a:t>ST</a:t>
                      </a:r>
                      <a:endParaRPr lang="en-IN" b="0" dirty="0"/>
                    </a:p>
                  </a:txBody>
                  <a:tcPr>
                    <a:lnT w="12700" cap="flat" cmpd="sng" algn="ctr">
                      <a:solidFill>
                        <a:schemeClr val="tx1"/>
                      </a:solidFill>
                      <a:prstDash val="solid"/>
                      <a:round/>
                      <a:headEnd type="none" w="med" len="med"/>
                      <a:tailEnd type="none" w="med" len="med"/>
                    </a:lnT>
                  </a:tcPr>
                </a:tc>
                <a:tc>
                  <a:txBody>
                    <a:bodyPr/>
                    <a:lstStyle/>
                    <a:p>
                      <a:pPr algn="ctr"/>
                      <a:r>
                        <a:rPr lang="en-GB" dirty="0"/>
                        <a:t>Rates as per First Schedule of FA (No. 2) 2024</a:t>
                      </a:r>
                      <a:endParaRPr lang="en-IN" b="0" dirty="0"/>
                    </a:p>
                  </a:txBody>
                  <a:tcPr>
                    <a:lnT w="12700" cap="flat" cmpd="sng" algn="ctr">
                      <a:solidFill>
                        <a:schemeClr val="tx1"/>
                      </a:solidFill>
                      <a:prstDash val="solid"/>
                      <a:round/>
                      <a:headEnd type="none" w="med" len="med"/>
                      <a:tailEnd type="none" w="med" len="med"/>
                    </a:lnT>
                  </a:tcPr>
                </a:tc>
                <a:tc>
                  <a:txBody>
                    <a:bodyPr/>
                    <a:lstStyle/>
                    <a:p>
                      <a:pPr algn="ctr"/>
                      <a:r>
                        <a:rPr lang="en-GB" u="sng" dirty="0"/>
                        <a:t>&lt; </a:t>
                      </a:r>
                      <a:r>
                        <a:rPr lang="en-GB" u="none" dirty="0"/>
                        <a:t>12 months</a:t>
                      </a:r>
                      <a:endParaRPr lang="en-IN" u="none"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u="sng" dirty="0"/>
                        <a:t>&lt; </a:t>
                      </a:r>
                      <a:r>
                        <a:rPr lang="en-GB" u="none" dirty="0"/>
                        <a:t>12 months</a:t>
                      </a:r>
                      <a:endParaRPr lang="en-IN"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applicable rate</a:t>
                      </a:r>
                      <a:endParaRPr lang="en-IN"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applicable rate</a:t>
                      </a:r>
                      <a:endParaRPr lang="en-IN" dirty="0"/>
                    </a:p>
                    <a:p>
                      <a:pPr algn="ctr"/>
                      <a:endParaRPr lang="en-IN"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4799298"/>
                  </a:ext>
                </a:extLst>
              </a:tr>
            </a:tbl>
          </a:graphicData>
        </a:graphic>
      </p:graphicFrame>
    </p:spTree>
    <p:extLst>
      <p:ext uri="{BB962C8B-B14F-4D97-AF65-F5344CB8AC3E}">
        <p14:creationId xmlns:p14="http://schemas.microsoft.com/office/powerpoint/2010/main" val="132878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F52C58F-097D-4094-9991-EAD773D302D3}"/>
              </a:ext>
            </a:extLst>
          </p:cNvPr>
          <p:cNvGraphicFramePr>
            <a:graphicFrameLocks noGrp="1"/>
          </p:cNvGraphicFramePr>
          <p:nvPr/>
        </p:nvGraphicFramePr>
        <p:xfrm>
          <a:off x="0" y="0"/>
          <a:ext cx="12205854" cy="6858002"/>
        </p:xfrm>
        <a:graphic>
          <a:graphicData uri="http://schemas.openxmlformats.org/drawingml/2006/table">
            <a:tbl>
              <a:tblPr firstRow="1" bandRow="1">
                <a:tableStyleId>{5940675A-B579-460E-94D1-54222C63F5DA}</a:tableStyleId>
              </a:tblPr>
              <a:tblGrid>
                <a:gridCol w="1662545">
                  <a:extLst>
                    <a:ext uri="{9D8B030D-6E8A-4147-A177-3AD203B41FA5}">
                      <a16:colId xmlns:a16="http://schemas.microsoft.com/office/drawing/2014/main" val="1212123189"/>
                    </a:ext>
                  </a:extLst>
                </a:gridCol>
                <a:gridCol w="1039091">
                  <a:extLst>
                    <a:ext uri="{9D8B030D-6E8A-4147-A177-3AD203B41FA5}">
                      <a16:colId xmlns:a16="http://schemas.microsoft.com/office/drawing/2014/main" val="3717207214"/>
                    </a:ext>
                  </a:extLst>
                </a:gridCol>
                <a:gridCol w="1639765">
                  <a:extLst>
                    <a:ext uri="{9D8B030D-6E8A-4147-A177-3AD203B41FA5}">
                      <a16:colId xmlns:a16="http://schemas.microsoft.com/office/drawing/2014/main" val="1382355551"/>
                    </a:ext>
                  </a:extLst>
                </a:gridCol>
                <a:gridCol w="1872488">
                  <a:extLst>
                    <a:ext uri="{9D8B030D-6E8A-4147-A177-3AD203B41FA5}">
                      <a16:colId xmlns:a16="http://schemas.microsoft.com/office/drawing/2014/main" val="2962065646"/>
                    </a:ext>
                  </a:extLst>
                </a:gridCol>
                <a:gridCol w="1983451">
                  <a:extLst>
                    <a:ext uri="{9D8B030D-6E8A-4147-A177-3AD203B41FA5}">
                      <a16:colId xmlns:a16="http://schemas.microsoft.com/office/drawing/2014/main" val="2679365564"/>
                    </a:ext>
                  </a:extLst>
                </a:gridCol>
                <a:gridCol w="2025063">
                  <a:extLst>
                    <a:ext uri="{9D8B030D-6E8A-4147-A177-3AD203B41FA5}">
                      <a16:colId xmlns:a16="http://schemas.microsoft.com/office/drawing/2014/main" val="4294409887"/>
                    </a:ext>
                  </a:extLst>
                </a:gridCol>
                <a:gridCol w="1983451">
                  <a:extLst>
                    <a:ext uri="{9D8B030D-6E8A-4147-A177-3AD203B41FA5}">
                      <a16:colId xmlns:a16="http://schemas.microsoft.com/office/drawing/2014/main" val="2228345113"/>
                    </a:ext>
                  </a:extLst>
                </a:gridCol>
              </a:tblGrid>
              <a:tr h="397566">
                <a:tc rowSpan="2">
                  <a:txBody>
                    <a:bodyPr/>
                    <a:lstStyle/>
                    <a:p>
                      <a:pPr algn="ctr"/>
                      <a:r>
                        <a:rPr lang="en-GB" b="1" dirty="0"/>
                        <a:t>Name of Capital Asset</a:t>
                      </a:r>
                      <a:endParaRPr lang="en-IN" b="1" dirty="0"/>
                    </a:p>
                  </a:txBody>
                  <a:tcPr/>
                </a:tc>
                <a:tc rowSpan="2">
                  <a:txBody>
                    <a:bodyPr/>
                    <a:lstStyle/>
                    <a:p>
                      <a:pPr algn="ctr"/>
                      <a:r>
                        <a:rPr lang="en-GB" b="1" dirty="0"/>
                        <a:t>Nature of Capital Gain</a:t>
                      </a:r>
                      <a:endParaRPr lang="en-IN" b="1" dirty="0"/>
                    </a:p>
                  </a:txBody>
                  <a:tcPr/>
                </a:tc>
                <a:tc rowSpan="2">
                  <a:txBody>
                    <a:bodyPr/>
                    <a:lstStyle/>
                    <a:p>
                      <a:pPr algn="ctr"/>
                      <a:r>
                        <a:rPr lang="en-GB" b="1" dirty="0"/>
                        <a:t>Relevant Provision</a:t>
                      </a:r>
                      <a:endParaRPr lang="en-IN" b="1" dirty="0"/>
                    </a:p>
                  </a:txBody>
                  <a:tcPr/>
                </a:tc>
                <a:tc gridSpan="2">
                  <a:txBody>
                    <a:bodyPr/>
                    <a:lstStyle/>
                    <a:p>
                      <a:pPr algn="ctr"/>
                      <a:r>
                        <a:rPr lang="en-GB" b="1" dirty="0"/>
                        <a:t>Period of Holding</a:t>
                      </a:r>
                      <a:endParaRPr lang="en-IN"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tc>
                <a:tc gridSpan="2">
                  <a:txBody>
                    <a:bodyPr/>
                    <a:lstStyle/>
                    <a:p>
                      <a:pPr algn="ctr"/>
                      <a:r>
                        <a:rPr lang="en-GB" b="1" dirty="0"/>
                        <a:t>Rate of Tax</a:t>
                      </a:r>
                      <a:endParaRPr lang="en-IN"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4241561228"/>
                  </a:ext>
                </a:extLst>
              </a:tr>
              <a:tr h="1292087">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a:r>
                        <a:rPr lang="en-GB" b="1" dirty="0"/>
                        <a:t>Old</a:t>
                      </a:r>
                      <a:r>
                        <a:rPr lang="en-GB" b="0" dirty="0"/>
                        <a:t> </a:t>
                      </a:r>
                      <a:r>
                        <a:rPr lang="en-GB" b="1" dirty="0"/>
                        <a:t>provision</a:t>
                      </a:r>
                      <a:r>
                        <a:rPr lang="en-GB" b="0" dirty="0"/>
                        <a:t> </a:t>
                      </a:r>
                      <a:r>
                        <a:rPr lang="en-GB" b="1" dirty="0"/>
                        <a:t>i.e., </a:t>
                      </a:r>
                    </a:p>
                    <a:p>
                      <a:pPr algn="ctr"/>
                      <a:r>
                        <a:rPr lang="en-GB" b="1" dirty="0"/>
                        <a:t>Before 23</a:t>
                      </a:r>
                      <a:r>
                        <a:rPr lang="en-GB" b="1" baseline="30000" dirty="0"/>
                        <a:t>rd</a:t>
                      </a:r>
                      <a:r>
                        <a:rPr lang="en-GB" b="1" dirty="0"/>
                        <a:t> July, 2024</a:t>
                      </a:r>
                      <a:endParaRPr lang="en-IN"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t>New provision i.e., </a:t>
                      </a:r>
                    </a:p>
                    <a:p>
                      <a:pPr algn="ctr"/>
                      <a:r>
                        <a:rPr lang="en-GB" b="1" dirty="0"/>
                        <a:t>After 23</a:t>
                      </a:r>
                      <a:r>
                        <a:rPr lang="en-GB" b="1" baseline="30000" dirty="0"/>
                        <a:t>rd</a:t>
                      </a:r>
                      <a:r>
                        <a:rPr lang="en-GB" b="1" dirty="0"/>
                        <a:t> July, 2024</a:t>
                      </a:r>
                      <a:endParaRPr lang="en-IN" b="1" dirty="0"/>
                    </a:p>
                    <a:p>
                      <a:pPr algn="ctr"/>
                      <a:endParaRPr lang="en-IN"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t>Old provision i.e., </a:t>
                      </a:r>
                    </a:p>
                    <a:p>
                      <a:pPr algn="ctr"/>
                      <a:r>
                        <a:rPr lang="en-GB" b="1" dirty="0"/>
                        <a:t>Before 23</a:t>
                      </a:r>
                      <a:r>
                        <a:rPr lang="en-GB" b="1" baseline="30000" dirty="0"/>
                        <a:t>rd</a:t>
                      </a:r>
                      <a:r>
                        <a:rPr lang="en-GB" b="1" dirty="0"/>
                        <a:t> July, 2024</a:t>
                      </a:r>
                      <a:endParaRPr lang="en-IN"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t>New provision i.e., </a:t>
                      </a:r>
                    </a:p>
                    <a:p>
                      <a:pPr algn="ctr"/>
                      <a:r>
                        <a:rPr lang="en-GB" b="1" dirty="0"/>
                        <a:t>After 23</a:t>
                      </a:r>
                      <a:r>
                        <a:rPr lang="en-GB" b="1" baseline="30000" dirty="0"/>
                        <a:t>rd</a:t>
                      </a:r>
                      <a:r>
                        <a:rPr lang="en-GB" b="1" dirty="0"/>
                        <a:t> July, 2024</a:t>
                      </a:r>
                      <a:endParaRPr lang="en-IN" b="1" dirty="0"/>
                    </a:p>
                    <a:p>
                      <a:pPr algn="ctr"/>
                      <a:endParaRPr lang="en-IN"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8057617"/>
                  </a:ext>
                </a:extLst>
              </a:tr>
              <a:tr h="1292087">
                <a:tc rowSpan="2">
                  <a:txBody>
                    <a:bodyPr/>
                    <a:lstStyle/>
                    <a:p>
                      <a:pPr algn="ctr"/>
                      <a:endParaRPr lang="en-GB" b="1" dirty="0"/>
                    </a:p>
                    <a:p>
                      <a:pPr algn="ctr"/>
                      <a:endParaRPr lang="en-GB" b="1" dirty="0"/>
                    </a:p>
                    <a:p>
                      <a:pPr algn="ctr"/>
                      <a:r>
                        <a:rPr lang="en-GB" b="1" dirty="0"/>
                        <a:t>Unlisted Bonds/Debentures/Debt- Oriented FOFs</a:t>
                      </a:r>
                      <a:endParaRPr lang="en-IN" b="1" dirty="0"/>
                    </a:p>
                  </a:txBody>
                  <a:tcPr/>
                </a:tc>
                <a:tc>
                  <a:txBody>
                    <a:bodyPr/>
                    <a:lstStyle/>
                    <a:p>
                      <a:pPr algn="ctr"/>
                      <a:r>
                        <a:rPr lang="en-GB" b="0" dirty="0"/>
                        <a:t>LT</a:t>
                      </a:r>
                      <a:endParaRPr lang="en-IN" b="0" dirty="0"/>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dirty="0"/>
                        <a:t>50AA (</a:t>
                      </a:r>
                      <a:r>
                        <a:rPr lang="en-GB" dirty="0"/>
                        <a:t>Rates as per First Schedule of FA (No. 2) 2024)</a:t>
                      </a:r>
                      <a:endParaRPr lang="en-IN" dirty="0"/>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u="none" dirty="0">
                          <a:highlight>
                            <a:srgbClr val="FFFF00"/>
                          </a:highlight>
                        </a:rPr>
                        <a:t>&gt; 36 months</a:t>
                      </a:r>
                      <a:endParaRPr lang="en-IN" u="none" dirty="0">
                        <a:highlight>
                          <a:srgbClr val="FFFF00"/>
                        </a:highlight>
                      </a:endParaRPr>
                    </a:p>
                    <a:p>
                      <a:pPr algn="ctr"/>
                      <a:endParaRPr lang="en-IN" b="1" dirty="0">
                        <a:highlight>
                          <a:srgbClr val="FFFF00"/>
                        </a:highligh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0" dirty="0">
                          <a:highlight>
                            <a:srgbClr val="FFFF00"/>
                          </a:highlight>
                        </a:rPr>
                        <a:t>NA</a:t>
                      </a:r>
                      <a:endParaRPr lang="en-IN" b="0" dirty="0">
                        <a:highlight>
                          <a:srgbClr val="FFFF00"/>
                        </a:highligh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highlight>
                            <a:srgbClr val="FFFF00"/>
                          </a:highlight>
                        </a:rPr>
                        <a:t>20% (without indexation)</a:t>
                      </a:r>
                      <a:endParaRPr lang="en-IN" dirty="0">
                        <a:highlight>
                          <a:srgbClr val="FFFF00"/>
                        </a:highlight>
                      </a:endParaRPr>
                    </a:p>
                    <a:p>
                      <a:pPr algn="ctr"/>
                      <a:endParaRPr lang="en-IN" b="1" dirty="0">
                        <a:highlight>
                          <a:srgbClr val="FFFF00"/>
                        </a:highligh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highlight>
                            <a:srgbClr val="FFFF00"/>
                          </a:highlight>
                        </a:rPr>
                        <a:t>applicable rate</a:t>
                      </a:r>
                      <a:endParaRPr lang="en-IN" dirty="0">
                        <a:highlight>
                          <a:srgbClr val="FFFF00"/>
                        </a:highlight>
                      </a:endParaRPr>
                    </a:p>
                    <a:p>
                      <a:pPr algn="ctr"/>
                      <a:endParaRPr lang="en-IN" b="1" dirty="0">
                        <a:highlight>
                          <a:srgbClr val="FFFF00"/>
                        </a:highligh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783701"/>
                  </a:ext>
                </a:extLst>
              </a:tr>
              <a:tr h="1292087">
                <a:tc vMerge="1">
                  <a:txBody>
                    <a:bodyPr/>
                    <a:lstStyle/>
                    <a:p>
                      <a:endParaRPr lang="en-IN"/>
                    </a:p>
                  </a:txBody>
                  <a:tcPr/>
                </a:tc>
                <a:tc>
                  <a:txBody>
                    <a:bodyPr/>
                    <a:lstStyle/>
                    <a:p>
                      <a:pPr algn="ctr"/>
                      <a:r>
                        <a:rPr lang="en-GB" b="0" dirty="0"/>
                        <a:t>ST</a:t>
                      </a:r>
                      <a:endParaRPr lang="en-IN" b="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dirty="0"/>
                        <a:t>50AA (</a:t>
                      </a:r>
                      <a:r>
                        <a:rPr lang="en-GB" dirty="0"/>
                        <a:t>Rates as per First Schedule of FA (No. 2) 2024)</a:t>
                      </a:r>
                      <a:endParaRPr lang="en-IN"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u="sng" dirty="0">
                          <a:highlight>
                            <a:srgbClr val="FFFF00"/>
                          </a:highlight>
                        </a:rPr>
                        <a:t>&lt; </a:t>
                      </a:r>
                      <a:r>
                        <a:rPr lang="en-GB" u="none" dirty="0">
                          <a:highlight>
                            <a:srgbClr val="FFFF00"/>
                          </a:highlight>
                        </a:rPr>
                        <a:t>36 months</a:t>
                      </a:r>
                      <a:endParaRPr lang="en-IN" u="none" dirty="0">
                        <a:highlight>
                          <a:srgbClr val="FFFF00"/>
                        </a:highligh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0" dirty="0">
                          <a:highlight>
                            <a:srgbClr val="FFFF00"/>
                          </a:highlight>
                        </a:rPr>
                        <a:t>NA</a:t>
                      </a:r>
                      <a:endParaRPr lang="en-IN" b="0" dirty="0">
                        <a:highlight>
                          <a:srgbClr val="FFFF00"/>
                        </a:highligh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applicable rate</a:t>
                      </a:r>
                      <a:endParaRPr lang="en-IN" dirty="0"/>
                    </a:p>
                    <a:p>
                      <a:pPr algn="ctr"/>
                      <a:endParaRPr lang="en-IN"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applicable rate</a:t>
                      </a:r>
                      <a:endParaRPr lang="en-IN" dirty="0"/>
                    </a:p>
                    <a:p>
                      <a:pPr algn="ctr"/>
                      <a:endParaRPr lang="en-IN"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8533403"/>
                  </a:ext>
                </a:extLst>
              </a:tr>
              <a:tr h="1292087">
                <a:tc>
                  <a:txBody>
                    <a:bodyPr/>
                    <a:lstStyle/>
                    <a:p>
                      <a:pPr algn="ctr"/>
                      <a:endParaRPr lang="en-GB" b="1" dirty="0"/>
                    </a:p>
                    <a:p>
                      <a:pPr algn="ctr"/>
                      <a:r>
                        <a:rPr lang="en-GB" b="1" dirty="0"/>
                        <a:t>Market Linked Debentures</a:t>
                      </a:r>
                      <a:endParaRPr lang="en-IN" b="1" dirty="0"/>
                    </a:p>
                  </a:txBody>
                  <a:tcPr/>
                </a:tc>
                <a:tc>
                  <a:txBody>
                    <a:bodyPr/>
                    <a:lstStyle/>
                    <a:p>
                      <a:pPr algn="ctr"/>
                      <a:r>
                        <a:rPr lang="en-GB" b="0" dirty="0"/>
                        <a:t>ST</a:t>
                      </a:r>
                      <a:endParaRPr lang="en-IN" b="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dirty="0"/>
                        <a:t>50AA (</a:t>
                      </a:r>
                      <a:r>
                        <a:rPr lang="en-GB" dirty="0"/>
                        <a:t>Rates as per First Schedule of FA (No. 2) 2024)</a:t>
                      </a:r>
                      <a:endParaRPr lang="en-IN"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dirty="0"/>
                        <a:t>NA</a:t>
                      </a:r>
                      <a:endParaRPr lang="en-IN" b="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IN" u="none"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dirty="0"/>
                        <a:t>NA</a:t>
                      </a:r>
                      <a:endParaRPr lang="en-IN" b="0" dirty="0"/>
                    </a:p>
                    <a:p>
                      <a:pPr algn="ctr"/>
                      <a:endParaRPr lang="en-IN" b="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applicable rate</a:t>
                      </a:r>
                      <a:endParaRPr lang="en-IN" dirty="0"/>
                    </a:p>
                    <a:p>
                      <a:pPr algn="ctr"/>
                      <a:endParaRPr lang="en-IN"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applicable rate</a:t>
                      </a:r>
                      <a:endParaRPr lang="en-IN" dirty="0"/>
                    </a:p>
                    <a:p>
                      <a:pPr algn="ctr"/>
                      <a:endParaRPr lang="en-IN"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2967212"/>
                  </a:ext>
                </a:extLst>
              </a:tr>
              <a:tr h="834285">
                <a:tc rowSpan="2">
                  <a:txBody>
                    <a:bodyPr/>
                    <a:lstStyle/>
                    <a:p>
                      <a:pPr algn="ctr"/>
                      <a:r>
                        <a:rPr lang="en-GB" b="1" dirty="0"/>
                        <a:t>Listed Units of Business Trust</a:t>
                      </a:r>
                    </a:p>
                    <a:p>
                      <a:pPr algn="ctr"/>
                      <a:r>
                        <a:rPr lang="en-GB" b="1" dirty="0"/>
                        <a:t>(InVITs and REITs)*</a:t>
                      </a:r>
                      <a:endParaRPr lang="en-IN" b="1" dirty="0"/>
                    </a:p>
                  </a:txBody>
                  <a:tcPr/>
                </a:tc>
                <a:tc>
                  <a:txBody>
                    <a:bodyPr/>
                    <a:lstStyle/>
                    <a:p>
                      <a:pPr algn="ctr"/>
                      <a:r>
                        <a:rPr lang="en-GB" b="0" dirty="0"/>
                        <a:t>LT</a:t>
                      </a:r>
                      <a:endParaRPr lang="en-IN" b="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112A</a:t>
                      </a:r>
                      <a:endParaRPr lang="en-IN"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u="none" dirty="0">
                          <a:highlight>
                            <a:srgbClr val="FFFF00"/>
                          </a:highlight>
                        </a:rPr>
                        <a:t>&gt; 36 months</a:t>
                      </a:r>
                      <a:endParaRPr lang="en-IN" u="none" dirty="0">
                        <a:highlight>
                          <a:srgbClr val="FFFF00"/>
                        </a:highligh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IN" u="none" dirty="0">
                        <a:highlight>
                          <a:srgbClr val="FFFF00"/>
                        </a:highligh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u="none" dirty="0">
                          <a:highlight>
                            <a:srgbClr val="FFFF00"/>
                          </a:highlight>
                        </a:rPr>
                        <a:t>&gt; 12 months</a:t>
                      </a:r>
                      <a:endParaRPr lang="en-IN" u="none" dirty="0">
                        <a:highlight>
                          <a:srgbClr val="FFFF00"/>
                        </a:highlight>
                      </a:endParaRPr>
                    </a:p>
                    <a:p>
                      <a:pPr algn="ctr"/>
                      <a:endParaRPr lang="en-IN" b="0" dirty="0">
                        <a:highlight>
                          <a:srgbClr val="FFFF00"/>
                        </a:highligh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highlight>
                            <a:srgbClr val="FFFF00"/>
                          </a:highlight>
                        </a:rPr>
                        <a:t>10% (without indexation)</a:t>
                      </a:r>
                      <a:endParaRPr lang="en-IN" dirty="0">
                        <a:highlight>
                          <a:srgbClr val="FFFF00"/>
                        </a:highligh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highlight>
                            <a:srgbClr val="FFFF00"/>
                          </a:highlight>
                        </a:rPr>
                        <a:t>12.5% (without indexation)</a:t>
                      </a:r>
                      <a:endParaRPr lang="en-IN" dirty="0">
                        <a:highlight>
                          <a:srgbClr val="FFFF00"/>
                        </a:highligh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4248586"/>
                  </a:ext>
                </a:extLst>
              </a:tr>
              <a:tr h="457803">
                <a:tc vMerge="1">
                  <a:txBody>
                    <a:bodyPr/>
                    <a:lstStyle/>
                    <a:p>
                      <a:pPr algn="ctr"/>
                      <a:endParaRPr lang="en-IN" b="1" dirty="0"/>
                    </a:p>
                  </a:txBody>
                  <a:tcPr>
                    <a:lnT w="12700" cap="flat" cmpd="sng" algn="ctr">
                      <a:solidFill>
                        <a:schemeClr val="tx1"/>
                      </a:solidFill>
                      <a:prstDash val="solid"/>
                      <a:round/>
                      <a:headEnd type="none" w="med" len="med"/>
                      <a:tailEnd type="none" w="med" len="med"/>
                    </a:lnT>
                  </a:tcPr>
                </a:tc>
                <a:tc>
                  <a:txBody>
                    <a:bodyPr/>
                    <a:lstStyle/>
                    <a:p>
                      <a:pPr algn="ctr"/>
                      <a:r>
                        <a:rPr lang="en-GB" b="0" dirty="0"/>
                        <a:t>ST</a:t>
                      </a:r>
                      <a:endParaRPr lang="en-IN" b="0" dirty="0"/>
                    </a:p>
                  </a:txBody>
                  <a:tcP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111A</a:t>
                      </a:r>
                      <a:endParaRPr lang="en-IN" dirty="0"/>
                    </a:p>
                  </a:txBody>
                  <a:tcPr>
                    <a:lnT w="12700" cap="flat" cmpd="sng" algn="ctr">
                      <a:solidFill>
                        <a:schemeClr val="tx1"/>
                      </a:solidFill>
                      <a:prstDash val="solid"/>
                      <a:round/>
                      <a:headEnd type="none" w="med" len="med"/>
                      <a:tailEnd type="none" w="med" len="med"/>
                    </a:lnT>
                  </a:tcPr>
                </a:tc>
                <a:tc>
                  <a:txBody>
                    <a:bodyPr/>
                    <a:lstStyle/>
                    <a:p>
                      <a:pPr algn="ctr"/>
                      <a:r>
                        <a:rPr lang="en-GB" u="sng" dirty="0">
                          <a:highlight>
                            <a:srgbClr val="FFFF00"/>
                          </a:highlight>
                        </a:rPr>
                        <a:t>&lt; </a:t>
                      </a:r>
                      <a:r>
                        <a:rPr lang="en-GB" u="none" dirty="0">
                          <a:highlight>
                            <a:srgbClr val="FFFF00"/>
                          </a:highlight>
                        </a:rPr>
                        <a:t>36 months</a:t>
                      </a:r>
                      <a:endParaRPr lang="en-IN" u="none" dirty="0">
                        <a:highlight>
                          <a:srgbClr val="FFFF00"/>
                        </a:highligh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u="sng" dirty="0">
                          <a:highlight>
                            <a:srgbClr val="FFFF00"/>
                          </a:highlight>
                        </a:rPr>
                        <a:t>&lt; </a:t>
                      </a:r>
                      <a:r>
                        <a:rPr lang="en-GB" u="none" dirty="0">
                          <a:highlight>
                            <a:srgbClr val="FFFF00"/>
                          </a:highlight>
                        </a:rPr>
                        <a:t>12 months</a:t>
                      </a:r>
                      <a:endParaRPr lang="en-IN" dirty="0">
                        <a:highlight>
                          <a:srgbClr val="FFFF00"/>
                        </a:highligh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highlight>
                            <a:srgbClr val="FFFF00"/>
                          </a:highlight>
                        </a:rPr>
                        <a:t>15.00%</a:t>
                      </a:r>
                      <a:endParaRPr lang="en-IN" dirty="0">
                        <a:highlight>
                          <a:srgbClr val="FFFF00"/>
                        </a:highligh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highlight>
                            <a:srgbClr val="FFFF00"/>
                          </a:highlight>
                        </a:rPr>
                        <a:t>20.00%</a:t>
                      </a:r>
                      <a:endParaRPr lang="en-IN" dirty="0">
                        <a:highlight>
                          <a:srgbClr val="FFFF00"/>
                        </a:highligh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7309229"/>
                  </a:ext>
                </a:extLst>
              </a:tr>
            </a:tbl>
          </a:graphicData>
        </a:graphic>
      </p:graphicFrame>
    </p:spTree>
    <p:extLst>
      <p:ext uri="{BB962C8B-B14F-4D97-AF65-F5344CB8AC3E}">
        <p14:creationId xmlns:p14="http://schemas.microsoft.com/office/powerpoint/2010/main" val="463555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9AB9F6D-2ED2-44D9-8FC4-383BB9059725}"/>
              </a:ext>
            </a:extLst>
          </p:cNvPr>
          <p:cNvGraphicFramePr>
            <a:graphicFrameLocks noGrp="1"/>
          </p:cNvGraphicFramePr>
          <p:nvPr/>
        </p:nvGraphicFramePr>
        <p:xfrm>
          <a:off x="0" y="-1"/>
          <a:ext cx="12205854" cy="6718804"/>
        </p:xfrm>
        <a:graphic>
          <a:graphicData uri="http://schemas.openxmlformats.org/drawingml/2006/table">
            <a:tbl>
              <a:tblPr firstRow="1" bandRow="1">
                <a:tableStyleId>{5940675A-B579-460E-94D1-54222C63F5DA}</a:tableStyleId>
              </a:tblPr>
              <a:tblGrid>
                <a:gridCol w="1662545">
                  <a:extLst>
                    <a:ext uri="{9D8B030D-6E8A-4147-A177-3AD203B41FA5}">
                      <a16:colId xmlns:a16="http://schemas.microsoft.com/office/drawing/2014/main" val="1876779231"/>
                    </a:ext>
                  </a:extLst>
                </a:gridCol>
                <a:gridCol w="1039091">
                  <a:extLst>
                    <a:ext uri="{9D8B030D-6E8A-4147-A177-3AD203B41FA5}">
                      <a16:colId xmlns:a16="http://schemas.microsoft.com/office/drawing/2014/main" val="3302976301"/>
                    </a:ext>
                  </a:extLst>
                </a:gridCol>
                <a:gridCol w="1639765">
                  <a:extLst>
                    <a:ext uri="{9D8B030D-6E8A-4147-A177-3AD203B41FA5}">
                      <a16:colId xmlns:a16="http://schemas.microsoft.com/office/drawing/2014/main" val="1251423634"/>
                    </a:ext>
                  </a:extLst>
                </a:gridCol>
                <a:gridCol w="1872488">
                  <a:extLst>
                    <a:ext uri="{9D8B030D-6E8A-4147-A177-3AD203B41FA5}">
                      <a16:colId xmlns:a16="http://schemas.microsoft.com/office/drawing/2014/main" val="3480970960"/>
                    </a:ext>
                  </a:extLst>
                </a:gridCol>
                <a:gridCol w="1983451">
                  <a:extLst>
                    <a:ext uri="{9D8B030D-6E8A-4147-A177-3AD203B41FA5}">
                      <a16:colId xmlns:a16="http://schemas.microsoft.com/office/drawing/2014/main" val="807341039"/>
                    </a:ext>
                  </a:extLst>
                </a:gridCol>
                <a:gridCol w="2025063">
                  <a:extLst>
                    <a:ext uri="{9D8B030D-6E8A-4147-A177-3AD203B41FA5}">
                      <a16:colId xmlns:a16="http://schemas.microsoft.com/office/drawing/2014/main" val="3433811369"/>
                    </a:ext>
                  </a:extLst>
                </a:gridCol>
                <a:gridCol w="1983451">
                  <a:extLst>
                    <a:ext uri="{9D8B030D-6E8A-4147-A177-3AD203B41FA5}">
                      <a16:colId xmlns:a16="http://schemas.microsoft.com/office/drawing/2014/main" val="2932055029"/>
                    </a:ext>
                  </a:extLst>
                </a:gridCol>
              </a:tblGrid>
              <a:tr h="387187">
                <a:tc rowSpan="2">
                  <a:txBody>
                    <a:bodyPr/>
                    <a:lstStyle/>
                    <a:p>
                      <a:pPr algn="ctr"/>
                      <a:r>
                        <a:rPr lang="en-GB" b="1" dirty="0"/>
                        <a:t>Name of Capital Asset</a:t>
                      </a:r>
                      <a:endParaRPr lang="en-IN" b="1" dirty="0"/>
                    </a:p>
                  </a:txBody>
                  <a:tcPr/>
                </a:tc>
                <a:tc rowSpan="2">
                  <a:txBody>
                    <a:bodyPr/>
                    <a:lstStyle/>
                    <a:p>
                      <a:pPr algn="ctr"/>
                      <a:r>
                        <a:rPr lang="en-GB" b="1" dirty="0"/>
                        <a:t>Nature of Capital Gain</a:t>
                      </a:r>
                      <a:endParaRPr lang="en-IN" b="1" dirty="0"/>
                    </a:p>
                  </a:txBody>
                  <a:tcPr/>
                </a:tc>
                <a:tc rowSpan="2">
                  <a:txBody>
                    <a:bodyPr/>
                    <a:lstStyle/>
                    <a:p>
                      <a:pPr algn="ctr"/>
                      <a:r>
                        <a:rPr lang="en-GB" b="1" dirty="0"/>
                        <a:t>Relevant Provision</a:t>
                      </a:r>
                      <a:endParaRPr lang="en-IN" b="1" dirty="0"/>
                    </a:p>
                  </a:txBody>
                  <a:tcPr/>
                </a:tc>
                <a:tc gridSpan="2">
                  <a:txBody>
                    <a:bodyPr/>
                    <a:lstStyle/>
                    <a:p>
                      <a:pPr algn="ctr"/>
                      <a:r>
                        <a:rPr lang="en-GB" b="1" dirty="0"/>
                        <a:t>Period of Holding</a:t>
                      </a:r>
                      <a:endParaRPr lang="en-IN"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tc>
                <a:tc gridSpan="2">
                  <a:txBody>
                    <a:bodyPr/>
                    <a:lstStyle/>
                    <a:p>
                      <a:pPr algn="ctr"/>
                      <a:r>
                        <a:rPr lang="en-GB" b="1" dirty="0"/>
                        <a:t>Rate of Tax</a:t>
                      </a:r>
                      <a:endParaRPr lang="en-IN"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2202228469"/>
                  </a:ext>
                </a:extLst>
              </a:tr>
              <a:tr h="451111">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a:r>
                        <a:rPr lang="en-GB" b="1" dirty="0"/>
                        <a:t>Old</a:t>
                      </a:r>
                      <a:r>
                        <a:rPr lang="en-GB" b="0" dirty="0"/>
                        <a:t> </a:t>
                      </a:r>
                      <a:r>
                        <a:rPr lang="en-GB" b="1" dirty="0"/>
                        <a:t>provision</a:t>
                      </a:r>
                      <a:r>
                        <a:rPr lang="en-GB" b="0" dirty="0"/>
                        <a:t> </a:t>
                      </a:r>
                      <a:r>
                        <a:rPr lang="en-GB" b="1" dirty="0"/>
                        <a:t>i.e., </a:t>
                      </a:r>
                    </a:p>
                    <a:p>
                      <a:pPr algn="ctr"/>
                      <a:r>
                        <a:rPr lang="en-GB" b="1" dirty="0"/>
                        <a:t>Before 23</a:t>
                      </a:r>
                      <a:r>
                        <a:rPr lang="en-GB" b="1" baseline="30000" dirty="0"/>
                        <a:t>rd</a:t>
                      </a:r>
                      <a:r>
                        <a:rPr lang="en-GB" b="1" dirty="0"/>
                        <a:t> July, 2024</a:t>
                      </a:r>
                      <a:endParaRPr lang="en-IN"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t>New provision i.e., </a:t>
                      </a:r>
                    </a:p>
                    <a:p>
                      <a:pPr algn="ctr"/>
                      <a:r>
                        <a:rPr lang="en-GB" b="1" dirty="0"/>
                        <a:t>After 23</a:t>
                      </a:r>
                      <a:r>
                        <a:rPr lang="en-GB" b="1" baseline="30000" dirty="0"/>
                        <a:t>rd</a:t>
                      </a:r>
                      <a:r>
                        <a:rPr lang="en-GB" b="1" dirty="0"/>
                        <a:t> July, 2024</a:t>
                      </a:r>
                      <a:endParaRPr lang="en-IN"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t>Old provision i.e., </a:t>
                      </a:r>
                    </a:p>
                    <a:p>
                      <a:pPr algn="ctr"/>
                      <a:r>
                        <a:rPr lang="en-GB" b="1" dirty="0"/>
                        <a:t>Before 23</a:t>
                      </a:r>
                      <a:r>
                        <a:rPr lang="en-GB" b="1" baseline="30000" dirty="0"/>
                        <a:t>rd</a:t>
                      </a:r>
                      <a:r>
                        <a:rPr lang="en-GB" b="1" dirty="0"/>
                        <a:t> July, 2024</a:t>
                      </a:r>
                      <a:endParaRPr lang="en-IN"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t>New provision i.e., </a:t>
                      </a:r>
                    </a:p>
                    <a:p>
                      <a:pPr algn="ctr"/>
                      <a:r>
                        <a:rPr lang="en-GB" b="1" dirty="0"/>
                        <a:t>After 23</a:t>
                      </a:r>
                      <a:r>
                        <a:rPr lang="en-GB" b="1" baseline="30000" dirty="0"/>
                        <a:t>rd</a:t>
                      </a:r>
                      <a:r>
                        <a:rPr lang="en-GB" b="1" dirty="0"/>
                        <a:t> July, 2024</a:t>
                      </a:r>
                      <a:endParaRPr lang="en-IN" b="1" dirty="0"/>
                    </a:p>
                    <a:p>
                      <a:pPr algn="ctr"/>
                      <a:endParaRPr lang="en-IN"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5945953"/>
                  </a:ext>
                </a:extLst>
              </a:tr>
              <a:tr h="677577">
                <a:tc rowSpan="2">
                  <a:txBody>
                    <a:bodyPr/>
                    <a:lstStyle/>
                    <a:p>
                      <a:pPr algn="ctr"/>
                      <a:endParaRPr lang="en-GB" b="1" dirty="0"/>
                    </a:p>
                    <a:p>
                      <a:pPr algn="ctr"/>
                      <a:r>
                        <a:rPr lang="en-GB" b="1" dirty="0"/>
                        <a:t>Immovable Properties</a:t>
                      </a:r>
                      <a:endParaRPr lang="en-IN" b="1" dirty="0"/>
                    </a:p>
                  </a:txBody>
                  <a:tcPr/>
                </a:tc>
                <a:tc>
                  <a:txBody>
                    <a:bodyPr/>
                    <a:lstStyle/>
                    <a:p>
                      <a:pPr algn="ctr"/>
                      <a:r>
                        <a:rPr lang="en-GB" b="0" dirty="0"/>
                        <a:t>LT</a:t>
                      </a:r>
                      <a:endParaRPr lang="en-IN" b="0" dirty="0"/>
                    </a:p>
                  </a:txBody>
                  <a:tcPr>
                    <a:lnB w="12700" cap="flat" cmpd="sng" algn="ctr">
                      <a:solidFill>
                        <a:schemeClr val="tx1"/>
                      </a:solidFill>
                      <a:prstDash val="solid"/>
                      <a:round/>
                      <a:headEnd type="none" w="med" len="med"/>
                      <a:tailEnd type="none" w="med" len="med"/>
                    </a:lnB>
                  </a:tcPr>
                </a:tc>
                <a:tc>
                  <a:txBody>
                    <a:bodyPr/>
                    <a:lstStyle/>
                    <a:p>
                      <a:pPr algn="ctr"/>
                      <a:r>
                        <a:rPr lang="en-GB" b="0" dirty="0"/>
                        <a:t>112</a:t>
                      </a:r>
                      <a:endParaRPr lang="en-IN" b="0" dirty="0"/>
                    </a:p>
                  </a:txBody>
                  <a:tcPr>
                    <a:lnB w="12700" cap="flat" cmpd="sng" algn="ctr">
                      <a:solidFill>
                        <a:schemeClr val="tx1"/>
                      </a:solidFill>
                      <a:prstDash val="solid"/>
                      <a:round/>
                      <a:headEnd type="none" w="med" len="med"/>
                      <a:tailEnd type="none" w="med" len="med"/>
                    </a:lnB>
                  </a:tcPr>
                </a:tc>
                <a:tc>
                  <a:txBody>
                    <a:bodyPr/>
                    <a:lstStyle/>
                    <a:p>
                      <a:pPr algn="ctr"/>
                      <a:r>
                        <a:rPr lang="en-GB" b="0" dirty="0"/>
                        <a:t>&gt; 24 months</a:t>
                      </a:r>
                      <a:endParaRPr lang="en-IN"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0" dirty="0"/>
                        <a:t>&gt; 24 months</a:t>
                      </a:r>
                      <a:endParaRPr lang="en-IN"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highlight>
                            <a:srgbClr val="FFFF00"/>
                          </a:highlight>
                        </a:rPr>
                        <a:t>20% (with indexation)</a:t>
                      </a:r>
                      <a:endParaRPr lang="en-IN" dirty="0">
                        <a:highlight>
                          <a:srgbClr val="FFFF00"/>
                        </a:highligh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highlight>
                            <a:srgbClr val="FFFF00"/>
                          </a:highlight>
                        </a:rPr>
                        <a:t>12.5% (without indexation)</a:t>
                      </a:r>
                      <a:endParaRPr lang="en-IN" dirty="0">
                        <a:highlight>
                          <a:srgbClr val="FFFF00"/>
                        </a:highligh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1498000"/>
                  </a:ext>
                </a:extLst>
              </a:tr>
              <a:tr h="1113172">
                <a:tc vMerge="1">
                  <a:txBody>
                    <a:bodyPr/>
                    <a:lstStyle/>
                    <a:p>
                      <a:endParaRPr lang="en-IN"/>
                    </a:p>
                  </a:txBody>
                  <a:tcPr/>
                </a:tc>
                <a:tc>
                  <a:txBody>
                    <a:bodyPr/>
                    <a:lstStyle/>
                    <a:p>
                      <a:pPr algn="ctr"/>
                      <a:r>
                        <a:rPr lang="en-GB" b="0" dirty="0"/>
                        <a:t>ST</a:t>
                      </a:r>
                      <a:endParaRPr lang="en-IN" b="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750" dirty="0"/>
                        <a:t>Rates as per First Schedule of FA (No. 2) 2024</a:t>
                      </a:r>
                      <a:endParaRPr lang="en-IN" sz="1750" b="0" dirty="0"/>
                    </a:p>
                  </a:txBody>
                  <a:tcPr>
                    <a:lnT w="12700" cap="flat" cmpd="sng" algn="ctr">
                      <a:solidFill>
                        <a:schemeClr val="tx1"/>
                      </a:solidFill>
                      <a:prstDash val="solid"/>
                      <a:round/>
                      <a:headEnd type="none" w="med" len="med"/>
                      <a:tailEnd type="none" w="med" len="med"/>
                    </a:lnT>
                  </a:tcPr>
                </a:tc>
                <a:tc>
                  <a:txBody>
                    <a:bodyPr/>
                    <a:lstStyle/>
                    <a:p>
                      <a:pPr algn="ctr"/>
                      <a:r>
                        <a:rPr lang="en-GB" u="sng" dirty="0"/>
                        <a:t>&lt; </a:t>
                      </a:r>
                      <a:r>
                        <a:rPr lang="en-GB" u="none" dirty="0"/>
                        <a:t>24 months</a:t>
                      </a:r>
                      <a:endParaRPr lang="en-IN" u="none"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u="sng" dirty="0"/>
                        <a:t>&lt; </a:t>
                      </a:r>
                      <a:r>
                        <a:rPr lang="en-GB" u="none" dirty="0"/>
                        <a:t>24 months</a:t>
                      </a:r>
                      <a:endParaRPr lang="en-IN"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applicable rate</a:t>
                      </a:r>
                      <a:endParaRPr lang="en-IN"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applicable rate</a:t>
                      </a:r>
                      <a:endParaRPr lang="en-IN"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3512536"/>
                  </a:ext>
                </a:extLst>
              </a:tr>
              <a:tr h="509113">
                <a:tc rowSpan="2">
                  <a:txBody>
                    <a:bodyPr/>
                    <a:lstStyle/>
                    <a:p>
                      <a:pPr algn="ctr"/>
                      <a:endParaRPr lang="en-GB" b="1" dirty="0"/>
                    </a:p>
                    <a:p>
                      <a:pPr algn="ctr"/>
                      <a:endParaRPr lang="en-GB" b="1" dirty="0"/>
                    </a:p>
                    <a:p>
                      <a:pPr algn="ctr"/>
                      <a:r>
                        <a:rPr lang="en-GB" b="1" dirty="0"/>
                        <a:t>Physical Gold</a:t>
                      </a:r>
                      <a:endParaRPr lang="en-IN" b="1" dirty="0"/>
                    </a:p>
                  </a:txBody>
                  <a:tcPr/>
                </a:tc>
                <a:tc>
                  <a:txBody>
                    <a:bodyPr/>
                    <a:lstStyle/>
                    <a:p>
                      <a:pPr algn="ctr"/>
                      <a:r>
                        <a:rPr lang="en-GB" b="0" dirty="0"/>
                        <a:t>LT</a:t>
                      </a:r>
                      <a:endParaRPr lang="en-IN" b="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0" dirty="0"/>
                        <a:t>112</a:t>
                      </a:r>
                      <a:endParaRPr lang="en-IN" b="0" dirty="0"/>
                    </a:p>
                  </a:txBody>
                  <a:tcPr>
                    <a:lnB w="12700" cap="flat" cmpd="sng" algn="ctr">
                      <a:solidFill>
                        <a:schemeClr val="tx1"/>
                      </a:solidFill>
                      <a:prstDash val="solid"/>
                      <a:round/>
                      <a:headEnd type="none" w="med" len="med"/>
                      <a:tailEnd type="none" w="med" len="med"/>
                    </a:lnB>
                  </a:tcPr>
                </a:tc>
                <a:tc>
                  <a:txBody>
                    <a:bodyPr/>
                    <a:lstStyle/>
                    <a:p>
                      <a:pPr algn="ctr"/>
                      <a:r>
                        <a:rPr lang="en-GB" b="0" dirty="0">
                          <a:highlight>
                            <a:srgbClr val="FFFF00"/>
                          </a:highlight>
                        </a:rPr>
                        <a:t>&gt; 36 months</a:t>
                      </a:r>
                      <a:endParaRPr lang="en-IN" b="0" dirty="0">
                        <a:highlight>
                          <a:srgbClr val="FFFF00"/>
                        </a:highligh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0" dirty="0">
                          <a:highlight>
                            <a:srgbClr val="FFFF00"/>
                          </a:highlight>
                        </a:rPr>
                        <a:t>&gt; 24 months</a:t>
                      </a:r>
                      <a:endParaRPr lang="en-IN" b="1" dirty="0">
                        <a:highlight>
                          <a:srgbClr val="FFFF00"/>
                        </a:highligh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highlight>
                            <a:srgbClr val="FFFF00"/>
                          </a:highlight>
                        </a:rPr>
                        <a:t>20% (with indexation)</a:t>
                      </a:r>
                      <a:endParaRPr lang="en-IN" dirty="0">
                        <a:highlight>
                          <a:srgbClr val="FFFF00"/>
                        </a:highligh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highlight>
                            <a:srgbClr val="FFFF00"/>
                          </a:highlight>
                        </a:rPr>
                        <a:t>12.5% (without indexation)</a:t>
                      </a:r>
                      <a:endParaRPr lang="en-IN" dirty="0">
                        <a:highlight>
                          <a:srgbClr val="FFFF00"/>
                        </a:highligh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6134148"/>
                  </a:ext>
                </a:extLst>
              </a:tr>
              <a:tr h="1136484">
                <a:tc vMerge="1">
                  <a:txBody>
                    <a:bodyPr/>
                    <a:lstStyle/>
                    <a:p>
                      <a:endParaRPr lang="en-IN"/>
                    </a:p>
                  </a:txBody>
                  <a:tcPr/>
                </a:tc>
                <a:tc>
                  <a:txBody>
                    <a:bodyPr/>
                    <a:lstStyle/>
                    <a:p>
                      <a:pPr algn="ctr"/>
                      <a:r>
                        <a:rPr lang="en-GB" b="0" dirty="0"/>
                        <a:t>ST</a:t>
                      </a:r>
                      <a:endParaRPr lang="en-IN" b="0" dirty="0"/>
                    </a:p>
                  </a:txBody>
                  <a:tcP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750" dirty="0"/>
                        <a:t>Rates as per First Schedule of FA (No. 2) 2024</a:t>
                      </a:r>
                      <a:endParaRPr lang="en-IN" sz="1750" b="0" dirty="0"/>
                    </a:p>
                  </a:txBody>
                  <a:tcPr>
                    <a:lnT w="12700" cap="flat" cmpd="sng" algn="ctr">
                      <a:solidFill>
                        <a:schemeClr val="tx1"/>
                      </a:solidFill>
                      <a:prstDash val="solid"/>
                      <a:round/>
                      <a:headEnd type="none" w="med" len="med"/>
                      <a:tailEnd type="none" w="med" len="med"/>
                    </a:lnT>
                  </a:tcPr>
                </a:tc>
                <a:tc>
                  <a:txBody>
                    <a:bodyPr/>
                    <a:lstStyle/>
                    <a:p>
                      <a:pPr algn="ctr"/>
                      <a:r>
                        <a:rPr lang="en-GB" u="sng" dirty="0">
                          <a:highlight>
                            <a:srgbClr val="FFFF00"/>
                          </a:highlight>
                        </a:rPr>
                        <a:t>&lt; </a:t>
                      </a:r>
                      <a:r>
                        <a:rPr lang="en-GB" u="none" dirty="0">
                          <a:highlight>
                            <a:srgbClr val="FFFF00"/>
                          </a:highlight>
                        </a:rPr>
                        <a:t>36 months</a:t>
                      </a:r>
                      <a:endParaRPr lang="en-IN" u="none" dirty="0">
                        <a:highlight>
                          <a:srgbClr val="FFFF00"/>
                        </a:highligh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u="sng" dirty="0">
                          <a:highlight>
                            <a:srgbClr val="FFFF00"/>
                          </a:highlight>
                        </a:rPr>
                        <a:t>&lt; </a:t>
                      </a:r>
                      <a:r>
                        <a:rPr lang="en-GB" u="none" dirty="0">
                          <a:highlight>
                            <a:srgbClr val="FFFF00"/>
                          </a:highlight>
                        </a:rPr>
                        <a:t>24 months</a:t>
                      </a:r>
                      <a:endParaRPr lang="en-IN" dirty="0">
                        <a:highlight>
                          <a:srgbClr val="FFFF00"/>
                        </a:highligh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applicable rate</a:t>
                      </a:r>
                      <a:endParaRPr lang="en-IN"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applicable rate</a:t>
                      </a:r>
                      <a:endParaRPr lang="en-IN"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0622614"/>
                  </a:ext>
                </a:extLst>
              </a:tr>
              <a:tr h="553448">
                <a:tc rowSpan="2">
                  <a:txBody>
                    <a:bodyPr/>
                    <a:lstStyle/>
                    <a:p>
                      <a:pPr algn="ctr"/>
                      <a:endParaRPr lang="en-GB" b="1" dirty="0"/>
                    </a:p>
                    <a:p>
                      <a:pPr algn="ctr"/>
                      <a:endParaRPr lang="en-GB" b="1"/>
                    </a:p>
                    <a:p>
                      <a:pPr algn="ctr"/>
                      <a:r>
                        <a:rPr lang="en-GB" b="1"/>
                        <a:t>Foreign </a:t>
                      </a:r>
                      <a:r>
                        <a:rPr lang="en-GB" b="1" dirty="0"/>
                        <a:t>Equity</a:t>
                      </a:r>
                      <a:endParaRPr lang="en-IN" b="1" dirty="0"/>
                    </a:p>
                  </a:txBody>
                  <a:tcPr/>
                </a:tc>
                <a:tc>
                  <a:txBody>
                    <a:bodyPr/>
                    <a:lstStyle/>
                    <a:p>
                      <a:pPr algn="ctr"/>
                      <a:r>
                        <a:rPr lang="en-GB" b="0" dirty="0"/>
                        <a:t>LT</a:t>
                      </a:r>
                      <a:endParaRPr lang="en-IN" b="0" dirty="0"/>
                    </a:p>
                  </a:txBody>
                  <a:tcPr>
                    <a:lnB w="12700" cap="flat" cmpd="sng" algn="ctr">
                      <a:solidFill>
                        <a:schemeClr val="tx1"/>
                      </a:solidFill>
                      <a:prstDash val="solid"/>
                      <a:round/>
                      <a:headEnd type="none" w="med" len="med"/>
                      <a:tailEnd type="none" w="med" len="med"/>
                    </a:lnB>
                  </a:tcPr>
                </a:tc>
                <a:tc>
                  <a:txBody>
                    <a:bodyPr/>
                    <a:lstStyle/>
                    <a:p>
                      <a:pPr algn="ctr"/>
                      <a:r>
                        <a:rPr lang="en-GB" b="0" dirty="0"/>
                        <a:t>112</a:t>
                      </a:r>
                      <a:endParaRPr lang="en-IN" b="0" dirty="0"/>
                    </a:p>
                  </a:txBody>
                  <a:tcPr>
                    <a:lnB w="12700" cap="flat" cmpd="sng" algn="ctr">
                      <a:solidFill>
                        <a:schemeClr val="tx1"/>
                      </a:solidFill>
                      <a:prstDash val="solid"/>
                      <a:round/>
                      <a:headEnd type="none" w="med" len="med"/>
                      <a:tailEnd type="none" w="med" len="med"/>
                    </a:lnB>
                  </a:tcPr>
                </a:tc>
                <a:tc>
                  <a:txBody>
                    <a:bodyPr/>
                    <a:lstStyle/>
                    <a:p>
                      <a:pPr algn="ctr"/>
                      <a:r>
                        <a:rPr lang="en-GB" b="0" dirty="0"/>
                        <a:t>&gt; 24 months</a:t>
                      </a:r>
                      <a:endParaRPr lang="en-IN"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0" dirty="0"/>
                        <a:t>&gt; 24 months</a:t>
                      </a:r>
                      <a:endParaRPr lang="en-IN"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highlight>
                            <a:srgbClr val="FFFF00"/>
                          </a:highlight>
                        </a:rPr>
                        <a:t>20% (with indexation)</a:t>
                      </a:r>
                      <a:endParaRPr lang="en-IN" dirty="0">
                        <a:highlight>
                          <a:srgbClr val="FFFF00"/>
                        </a:highligh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highlight>
                            <a:srgbClr val="FFFF00"/>
                          </a:highlight>
                        </a:rPr>
                        <a:t>12.5% (without indexation)</a:t>
                      </a:r>
                      <a:endParaRPr lang="en-IN" dirty="0">
                        <a:highlight>
                          <a:srgbClr val="FFFF00"/>
                        </a:highligh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8742299"/>
                  </a:ext>
                </a:extLst>
              </a:tr>
              <a:tr h="443344">
                <a:tc vMerge="1">
                  <a:txBody>
                    <a:bodyPr/>
                    <a:lstStyle/>
                    <a:p>
                      <a:endParaRPr lang="en-IN"/>
                    </a:p>
                  </a:txBody>
                  <a:tcPr/>
                </a:tc>
                <a:tc>
                  <a:txBody>
                    <a:bodyPr/>
                    <a:lstStyle/>
                    <a:p>
                      <a:pPr algn="ctr"/>
                      <a:r>
                        <a:rPr lang="en-GB" b="0" dirty="0"/>
                        <a:t>ST</a:t>
                      </a:r>
                      <a:endParaRPr lang="en-IN" b="0" dirty="0"/>
                    </a:p>
                  </a:txBody>
                  <a:tcP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700" dirty="0"/>
                        <a:t>Rates as per First Schedule of FA (No. 2) 2024</a:t>
                      </a:r>
                      <a:endParaRPr lang="en-IN" sz="1700" b="0" dirty="0"/>
                    </a:p>
                  </a:txBody>
                  <a:tcPr>
                    <a:lnT w="12700" cap="flat" cmpd="sng" algn="ctr">
                      <a:solidFill>
                        <a:schemeClr val="tx1"/>
                      </a:solidFill>
                      <a:prstDash val="solid"/>
                      <a:round/>
                      <a:headEnd type="none" w="med" len="med"/>
                      <a:tailEnd type="none" w="med" len="med"/>
                    </a:lnT>
                  </a:tcPr>
                </a:tc>
                <a:tc>
                  <a:txBody>
                    <a:bodyPr/>
                    <a:lstStyle/>
                    <a:p>
                      <a:pPr algn="ctr"/>
                      <a:r>
                        <a:rPr lang="en-GB" u="sng" dirty="0"/>
                        <a:t>&lt; </a:t>
                      </a:r>
                      <a:r>
                        <a:rPr lang="en-GB" u="none" dirty="0"/>
                        <a:t>24 months</a:t>
                      </a:r>
                      <a:endParaRPr lang="en-IN" u="none"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u="sng" dirty="0"/>
                        <a:t>&lt; </a:t>
                      </a:r>
                      <a:r>
                        <a:rPr lang="en-GB" u="none" dirty="0"/>
                        <a:t>24 months</a:t>
                      </a:r>
                      <a:endParaRPr lang="en-IN"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applicable rate</a:t>
                      </a:r>
                      <a:endParaRPr lang="en-IN"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applicable rate</a:t>
                      </a:r>
                      <a:endParaRPr lang="en-IN"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6636394"/>
                  </a:ext>
                </a:extLst>
              </a:tr>
            </a:tbl>
          </a:graphicData>
        </a:graphic>
      </p:graphicFrame>
    </p:spTree>
    <p:extLst>
      <p:ext uri="{BB962C8B-B14F-4D97-AF65-F5344CB8AC3E}">
        <p14:creationId xmlns:p14="http://schemas.microsoft.com/office/powerpoint/2010/main" val="3456429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78E-5123-4B30-8F80-02A81ED82226}"/>
              </a:ext>
            </a:extLst>
          </p:cNvPr>
          <p:cNvSpPr>
            <a:spLocks noGrp="1"/>
          </p:cNvSpPr>
          <p:nvPr>
            <p:ph type="title"/>
          </p:nvPr>
        </p:nvSpPr>
        <p:spPr>
          <a:xfrm>
            <a:off x="838200" y="365126"/>
            <a:ext cx="10515600" cy="783736"/>
          </a:xfrm>
        </p:spPr>
        <p:txBody>
          <a:bodyPr>
            <a:noAutofit/>
          </a:bodyPr>
          <a:lstStyle/>
          <a:p>
            <a:r>
              <a:rPr lang="en-US" b="1" dirty="0">
                <a:solidFill>
                  <a:schemeClr val="bg2">
                    <a:lumMod val="10000"/>
                  </a:schemeClr>
                </a:solidFill>
                <a:latin typeface="Baskerville Old Face" panose="02020602080505020303" pitchFamily="18" charset="0"/>
              </a:rPr>
              <a:t>Section 50AA Deemed Short Term</a:t>
            </a:r>
            <a:endParaRPr lang="en-IN" b="1" dirty="0">
              <a:solidFill>
                <a:schemeClr val="bg2">
                  <a:lumMod val="10000"/>
                </a:schemeClr>
              </a:solidFill>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08F462F3-1FE9-4ABD-95D7-C270BE23A64A}"/>
              </a:ext>
            </a:extLst>
          </p:cNvPr>
          <p:cNvSpPr>
            <a:spLocks noGrp="1"/>
          </p:cNvSpPr>
          <p:nvPr>
            <p:ph idx="1"/>
          </p:nvPr>
        </p:nvSpPr>
        <p:spPr>
          <a:xfrm>
            <a:off x="838200" y="1160585"/>
            <a:ext cx="10515600" cy="5028101"/>
          </a:xfrm>
        </p:spPr>
        <p:txBody>
          <a:bodyPr>
            <a:normAutofit fontScale="85000" lnSpcReduction="20000"/>
          </a:bodyPr>
          <a:lstStyle/>
          <a:p>
            <a:pPr marL="0" indent="0" algn="just">
              <a:lnSpc>
                <a:spcPct val="150000"/>
              </a:lnSpc>
              <a:spcBef>
                <a:spcPts val="0"/>
              </a:spcBef>
              <a:buNone/>
            </a:pPr>
            <a:r>
              <a:rPr lang="en-US" sz="2200" dirty="0">
                <a:solidFill>
                  <a:schemeClr val="bg2">
                    <a:lumMod val="10000"/>
                  </a:schemeClr>
                </a:solidFill>
                <a:latin typeface="Book Antiqua" panose="02040602050305030304" pitchFamily="18" charset="0"/>
              </a:rPr>
              <a:t>Section 50AA was inserted by FA 2023</a:t>
            </a:r>
          </a:p>
          <a:p>
            <a:pPr marL="0" indent="0" algn="just">
              <a:lnSpc>
                <a:spcPct val="150000"/>
              </a:lnSpc>
              <a:spcBef>
                <a:spcPts val="0"/>
              </a:spcBef>
              <a:buNone/>
            </a:pPr>
            <a:r>
              <a:rPr lang="en-US" sz="2200" dirty="0">
                <a:latin typeface="Book Antiqua" panose="02040602050305030304" pitchFamily="18" charset="0"/>
              </a:rPr>
              <a:t>FA 2024 increased scope: Transfer of following capital assets post 23/07/2024 shall be deemed to </a:t>
            </a:r>
            <a:r>
              <a:rPr lang="en-US" sz="2200" dirty="0">
                <a:solidFill>
                  <a:schemeClr val="bg2">
                    <a:lumMod val="10000"/>
                  </a:schemeClr>
                </a:solidFill>
                <a:latin typeface="Book Antiqua" panose="02040602050305030304" pitchFamily="18" charset="0"/>
              </a:rPr>
              <a:t>Short Term irrespective period of holding: </a:t>
            </a:r>
          </a:p>
          <a:p>
            <a:pPr algn="just">
              <a:lnSpc>
                <a:spcPct val="150000"/>
              </a:lnSpc>
              <a:spcBef>
                <a:spcPts val="0"/>
              </a:spcBef>
            </a:pPr>
            <a:r>
              <a:rPr lang="en-US" sz="2200" dirty="0">
                <a:solidFill>
                  <a:schemeClr val="bg2">
                    <a:lumMod val="10000"/>
                  </a:schemeClr>
                </a:solidFill>
                <a:latin typeface="Book Antiqua" panose="02040602050305030304" pitchFamily="18" charset="0"/>
              </a:rPr>
              <a:t>Market Linked Debenture </a:t>
            </a:r>
          </a:p>
          <a:p>
            <a:pPr algn="just">
              <a:lnSpc>
                <a:spcPct val="150000"/>
              </a:lnSpc>
              <a:spcBef>
                <a:spcPts val="0"/>
              </a:spcBef>
            </a:pPr>
            <a:r>
              <a:rPr lang="en-US" sz="2200" dirty="0">
                <a:solidFill>
                  <a:schemeClr val="bg2">
                    <a:lumMod val="10000"/>
                  </a:schemeClr>
                </a:solidFill>
                <a:latin typeface="Book Antiqua" panose="02040602050305030304" pitchFamily="18" charset="0"/>
              </a:rPr>
              <a:t>Units of Specified Mutual Fund* (Debt Mutual Fund purchased on or after 01/04/2023)</a:t>
            </a:r>
          </a:p>
          <a:p>
            <a:pPr algn="just">
              <a:lnSpc>
                <a:spcPct val="150000"/>
              </a:lnSpc>
              <a:spcBef>
                <a:spcPts val="0"/>
              </a:spcBef>
            </a:pPr>
            <a:r>
              <a:rPr lang="en-US" sz="2200" b="1" i="1" dirty="0">
                <a:solidFill>
                  <a:schemeClr val="bg2">
                    <a:lumMod val="10000"/>
                  </a:schemeClr>
                </a:solidFill>
                <a:latin typeface="Book Antiqua" panose="02040602050305030304" pitchFamily="18" charset="0"/>
              </a:rPr>
              <a:t>Unlisted Debentures </a:t>
            </a:r>
          </a:p>
          <a:p>
            <a:pPr algn="just">
              <a:lnSpc>
                <a:spcPct val="150000"/>
              </a:lnSpc>
              <a:spcBef>
                <a:spcPts val="0"/>
              </a:spcBef>
            </a:pPr>
            <a:r>
              <a:rPr lang="en-US" sz="2200" b="1" i="1" dirty="0">
                <a:solidFill>
                  <a:schemeClr val="bg2">
                    <a:lumMod val="10000"/>
                  </a:schemeClr>
                </a:solidFill>
                <a:latin typeface="Book Antiqua" panose="02040602050305030304" pitchFamily="18" charset="0"/>
              </a:rPr>
              <a:t>Unlisted Bonds</a:t>
            </a:r>
          </a:p>
          <a:p>
            <a:pPr marL="0" indent="0" algn="just">
              <a:lnSpc>
                <a:spcPct val="150000"/>
              </a:lnSpc>
              <a:spcBef>
                <a:spcPts val="0"/>
              </a:spcBef>
              <a:buNone/>
            </a:pPr>
            <a:r>
              <a:rPr lang="en-US" sz="2200" dirty="0">
                <a:solidFill>
                  <a:schemeClr val="bg2">
                    <a:lumMod val="10000"/>
                  </a:schemeClr>
                </a:solidFill>
                <a:latin typeface="Book Antiqua" panose="02040602050305030304" pitchFamily="18" charset="0"/>
              </a:rPr>
              <a:t>* Definition of specified mutual fund is amended for A.Y. 2026-27 (by FA 2024)</a:t>
            </a:r>
          </a:p>
          <a:p>
            <a:pPr marL="0" indent="0" algn="just">
              <a:lnSpc>
                <a:spcPct val="150000"/>
              </a:lnSpc>
              <a:spcBef>
                <a:spcPts val="0"/>
              </a:spcBef>
              <a:buNone/>
            </a:pPr>
            <a:r>
              <a:rPr lang="en-US" sz="2200" dirty="0">
                <a:solidFill>
                  <a:schemeClr val="bg2">
                    <a:lumMod val="10000"/>
                  </a:schemeClr>
                </a:solidFill>
                <a:latin typeface="Book Antiqua" panose="02040602050305030304" pitchFamily="18" charset="0"/>
              </a:rPr>
              <a:t>For A.Y. 2025-26 – not invested more than 35% of its total proceeds in equity shares of domestic companies </a:t>
            </a:r>
          </a:p>
          <a:p>
            <a:pPr marL="0" indent="0" algn="just">
              <a:lnSpc>
                <a:spcPct val="150000"/>
              </a:lnSpc>
              <a:spcBef>
                <a:spcPts val="0"/>
              </a:spcBef>
              <a:buNone/>
            </a:pPr>
            <a:r>
              <a:rPr lang="en-US" sz="2200" dirty="0">
                <a:solidFill>
                  <a:schemeClr val="bg2">
                    <a:lumMod val="10000"/>
                  </a:schemeClr>
                </a:solidFill>
                <a:latin typeface="Book Antiqua" panose="02040602050305030304" pitchFamily="18" charset="0"/>
              </a:rPr>
              <a:t>For A.Y. 2026-27 –invests more than 65% of its total proceeds in debt or money market instrument or specified mutual fund.</a:t>
            </a:r>
          </a:p>
          <a:p>
            <a:pPr marL="0" indent="0" algn="just">
              <a:lnSpc>
                <a:spcPct val="150000"/>
              </a:lnSpc>
              <a:spcBef>
                <a:spcPts val="0"/>
              </a:spcBef>
              <a:buNone/>
            </a:pPr>
            <a:r>
              <a:rPr lang="en-US" sz="2200" dirty="0">
                <a:solidFill>
                  <a:schemeClr val="bg2">
                    <a:lumMod val="10000"/>
                  </a:schemeClr>
                </a:solidFill>
                <a:latin typeface="Book Antiqua" panose="02040602050305030304" pitchFamily="18" charset="0"/>
              </a:rPr>
              <a:t>ETF’s, Gold Mutual Fund, Gold ETF’s </a:t>
            </a:r>
            <a:r>
              <a:rPr lang="en-US" sz="2200" dirty="0" err="1">
                <a:solidFill>
                  <a:schemeClr val="bg2">
                    <a:lumMod val="10000"/>
                  </a:schemeClr>
                </a:solidFill>
                <a:latin typeface="Book Antiqua" panose="02040602050305030304" pitchFamily="18" charset="0"/>
              </a:rPr>
              <a:t>etc</a:t>
            </a:r>
            <a:r>
              <a:rPr lang="en-US" sz="2200" dirty="0">
                <a:solidFill>
                  <a:schemeClr val="bg2">
                    <a:lumMod val="10000"/>
                  </a:schemeClr>
                </a:solidFill>
                <a:latin typeface="Book Antiqua" panose="02040602050305030304" pitchFamily="18" charset="0"/>
              </a:rPr>
              <a:t> from A.Y. 2026-27 will be excluded from Section 50AA</a:t>
            </a:r>
          </a:p>
          <a:p>
            <a:pPr marL="0" indent="0" algn="just">
              <a:lnSpc>
                <a:spcPct val="150000"/>
              </a:lnSpc>
              <a:spcBef>
                <a:spcPts val="0"/>
              </a:spcBef>
              <a:buNone/>
            </a:pPr>
            <a:endParaRPr lang="en-US" sz="2200" dirty="0">
              <a:solidFill>
                <a:srgbClr val="FF0000"/>
              </a:solidFill>
              <a:latin typeface="Book Antiqua" panose="02040602050305030304" pitchFamily="18" charset="0"/>
            </a:endParaRPr>
          </a:p>
          <a:p>
            <a:pPr algn="just">
              <a:spcBef>
                <a:spcPts val="0"/>
              </a:spcBef>
            </a:pPr>
            <a:endParaRPr lang="en-IN" sz="2200" dirty="0">
              <a:solidFill>
                <a:srgbClr val="FF0000"/>
              </a:solidFill>
              <a:latin typeface="Book Antiqua" panose="02040602050305030304" pitchFamily="18" charset="0"/>
            </a:endParaRPr>
          </a:p>
        </p:txBody>
      </p:sp>
      <p:sp>
        <p:nvSpPr>
          <p:cNvPr id="4" name="Date Placeholder 3">
            <a:extLst>
              <a:ext uri="{FF2B5EF4-FFF2-40B4-BE49-F238E27FC236}">
                <a16:creationId xmlns:a16="http://schemas.microsoft.com/office/drawing/2014/main" id="{1615A2A1-BD0E-4448-9A2C-7914848F7333}"/>
              </a:ext>
            </a:extLst>
          </p:cNvPr>
          <p:cNvSpPr>
            <a:spLocks noGrp="1"/>
          </p:cNvSpPr>
          <p:nvPr>
            <p:ph type="dt" sz="half" idx="10"/>
          </p:nvPr>
        </p:nvSpPr>
        <p:spPr/>
        <p:txBody>
          <a:bodyPr/>
          <a:lstStyle/>
          <a:p>
            <a:r>
              <a:rPr lang="en-US" dirty="0">
                <a:latin typeface="Book Antiqua" panose="02040602050305030304" pitchFamily="18" charset="0"/>
              </a:rPr>
              <a:t>08/06/2025</a:t>
            </a:r>
            <a:endParaRPr lang="en-IN" dirty="0">
              <a:latin typeface="Book Antiqua" panose="02040602050305030304" pitchFamily="18" charset="0"/>
            </a:endParaRPr>
          </a:p>
        </p:txBody>
      </p:sp>
      <p:sp>
        <p:nvSpPr>
          <p:cNvPr id="5" name="Footer Placeholder 4">
            <a:extLst>
              <a:ext uri="{FF2B5EF4-FFF2-40B4-BE49-F238E27FC236}">
                <a16:creationId xmlns:a16="http://schemas.microsoft.com/office/drawing/2014/main" id="{D4B2779D-6DC6-453D-B2D6-BF01149F1F5F}"/>
              </a:ext>
            </a:extLst>
          </p:cNvPr>
          <p:cNvSpPr>
            <a:spLocks noGrp="1"/>
          </p:cNvSpPr>
          <p:nvPr>
            <p:ph type="ftr" sz="quarter" idx="11"/>
          </p:nvPr>
        </p:nvSpPr>
        <p:spPr/>
        <p:txBody>
          <a:bodyPr/>
          <a:lstStyle/>
          <a:p>
            <a:r>
              <a:rPr lang="en-IN" dirty="0">
                <a:latin typeface="Book Antiqua" panose="02040602050305030304" pitchFamily="18" charset="0"/>
              </a:rPr>
              <a:t>Sanghvi </a:t>
            </a:r>
            <a:r>
              <a:rPr lang="en-IN" dirty="0" err="1">
                <a:latin typeface="Book Antiqua" panose="02040602050305030304" pitchFamily="18" charset="0"/>
              </a:rPr>
              <a:t>Sanghvi</a:t>
            </a:r>
            <a:r>
              <a:rPr lang="en-IN" dirty="0">
                <a:latin typeface="Book Antiqua" panose="02040602050305030304" pitchFamily="18" charset="0"/>
              </a:rPr>
              <a:t> &amp; Sanghvi</a:t>
            </a:r>
          </a:p>
        </p:txBody>
      </p:sp>
      <p:sp>
        <p:nvSpPr>
          <p:cNvPr id="6" name="Slide Number Placeholder 5">
            <a:extLst>
              <a:ext uri="{FF2B5EF4-FFF2-40B4-BE49-F238E27FC236}">
                <a16:creationId xmlns:a16="http://schemas.microsoft.com/office/drawing/2014/main" id="{F652C196-74C0-4316-BA73-23B35D6FC369}"/>
              </a:ext>
            </a:extLst>
          </p:cNvPr>
          <p:cNvSpPr>
            <a:spLocks noGrp="1"/>
          </p:cNvSpPr>
          <p:nvPr>
            <p:ph type="sldNum" sz="quarter" idx="12"/>
          </p:nvPr>
        </p:nvSpPr>
        <p:spPr/>
        <p:txBody>
          <a:bodyPr/>
          <a:lstStyle/>
          <a:p>
            <a:fld id="{72D2E47F-D8F7-452E-ABD9-5E9FB94CA412}" type="slidenum">
              <a:rPr lang="en-IN" smtClean="0">
                <a:latin typeface="Book Antiqua" panose="02040602050305030304" pitchFamily="18" charset="0"/>
              </a:rPr>
              <a:t>23</a:t>
            </a:fld>
            <a:endParaRPr lang="en-IN" dirty="0">
              <a:latin typeface="Book Antiqua" panose="02040602050305030304" pitchFamily="18" charset="0"/>
            </a:endParaRPr>
          </a:p>
        </p:txBody>
      </p:sp>
      <p:sp>
        <p:nvSpPr>
          <p:cNvPr id="7" name="Rectangle 6">
            <a:extLst>
              <a:ext uri="{FF2B5EF4-FFF2-40B4-BE49-F238E27FC236}">
                <a16:creationId xmlns:a16="http://schemas.microsoft.com/office/drawing/2014/main" id="{7666572D-F7ED-4760-95C7-FBA6F5F599C2}"/>
              </a:ext>
            </a:extLst>
          </p:cNvPr>
          <p:cNvSpPr/>
          <p:nvPr/>
        </p:nvSpPr>
        <p:spPr>
          <a:xfrm>
            <a:off x="4196862" y="3141785"/>
            <a:ext cx="6518030" cy="6330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latin typeface="Book Antiqua" panose="02040602050305030304" pitchFamily="18" charset="0"/>
              </a:rPr>
              <a:t>Upto</a:t>
            </a:r>
            <a:r>
              <a:rPr lang="en-US" b="1" dirty="0">
                <a:latin typeface="Book Antiqua" panose="02040602050305030304" pitchFamily="18" charset="0"/>
              </a:rPr>
              <a:t> 22/07/2024 LTCG taxed at 20% without indexation and STCG at slab rates – Not deemed STCG – applicable rates</a:t>
            </a:r>
            <a:endParaRPr lang="en-IN" b="1" dirty="0">
              <a:latin typeface="Book Antiqua" panose="02040602050305030304" pitchFamily="18" charset="0"/>
            </a:endParaRPr>
          </a:p>
        </p:txBody>
      </p:sp>
    </p:spTree>
    <p:extLst>
      <p:ext uri="{BB962C8B-B14F-4D97-AF65-F5344CB8AC3E}">
        <p14:creationId xmlns:p14="http://schemas.microsoft.com/office/powerpoint/2010/main" val="1116053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78E-5123-4B30-8F80-02A81ED82226}"/>
              </a:ext>
            </a:extLst>
          </p:cNvPr>
          <p:cNvSpPr>
            <a:spLocks noGrp="1"/>
          </p:cNvSpPr>
          <p:nvPr>
            <p:ph type="title"/>
          </p:nvPr>
        </p:nvSpPr>
        <p:spPr>
          <a:xfrm>
            <a:off x="838200" y="365126"/>
            <a:ext cx="10515600" cy="783736"/>
          </a:xfrm>
        </p:spPr>
        <p:txBody>
          <a:bodyPr>
            <a:noAutofit/>
          </a:bodyPr>
          <a:lstStyle/>
          <a:p>
            <a:r>
              <a:rPr lang="en-US" b="1" dirty="0">
                <a:solidFill>
                  <a:schemeClr val="bg2">
                    <a:lumMod val="10000"/>
                  </a:schemeClr>
                </a:solidFill>
                <a:latin typeface="Baskerville Old Face" panose="02020602080505020303" pitchFamily="18" charset="0"/>
              </a:rPr>
              <a:t>Section 112 – Tax on LTCG</a:t>
            </a:r>
            <a:endParaRPr lang="en-IN" b="1" dirty="0">
              <a:solidFill>
                <a:schemeClr val="bg2">
                  <a:lumMod val="10000"/>
                </a:schemeClr>
              </a:solidFill>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08F462F3-1FE9-4ABD-95D7-C270BE23A64A}"/>
              </a:ext>
            </a:extLst>
          </p:cNvPr>
          <p:cNvSpPr>
            <a:spLocks noGrp="1"/>
          </p:cNvSpPr>
          <p:nvPr>
            <p:ph idx="1"/>
          </p:nvPr>
        </p:nvSpPr>
        <p:spPr>
          <a:xfrm>
            <a:off x="838200" y="1160585"/>
            <a:ext cx="10515600" cy="5028101"/>
          </a:xfrm>
        </p:spPr>
        <p:txBody>
          <a:bodyPr>
            <a:normAutofit/>
          </a:bodyPr>
          <a:lstStyle/>
          <a:p>
            <a:pPr marL="0" indent="0" algn="just">
              <a:lnSpc>
                <a:spcPct val="150000"/>
              </a:lnSpc>
              <a:spcBef>
                <a:spcPts val="0"/>
              </a:spcBef>
              <a:buNone/>
            </a:pPr>
            <a:r>
              <a:rPr lang="en-US" sz="2200" dirty="0">
                <a:solidFill>
                  <a:schemeClr val="bg2">
                    <a:lumMod val="10000"/>
                  </a:schemeClr>
                </a:solidFill>
                <a:latin typeface="Book Antiqua" panose="02040602050305030304" pitchFamily="18" charset="0"/>
              </a:rPr>
              <a:t>Section 112 (1)- provides option to pay tax @ 10 % without indexation or 20% with indexation in case of listed shares /listed securities /listed bonds /listed debentures and STT is not levied – said option not available for transfer on or after 23/07/2024. 	 </a:t>
            </a:r>
          </a:p>
          <a:p>
            <a:pPr marL="0" indent="0" algn="just">
              <a:lnSpc>
                <a:spcPct val="150000"/>
              </a:lnSpc>
              <a:spcBef>
                <a:spcPts val="0"/>
              </a:spcBef>
              <a:buNone/>
            </a:pPr>
            <a:endParaRPr lang="en-US" sz="2200" dirty="0">
              <a:solidFill>
                <a:schemeClr val="bg2">
                  <a:lumMod val="10000"/>
                </a:schemeClr>
              </a:solidFill>
              <a:latin typeface="Book Antiqua" panose="02040602050305030304" pitchFamily="18" charset="0"/>
            </a:endParaRPr>
          </a:p>
          <a:p>
            <a:pPr algn="just">
              <a:spcBef>
                <a:spcPts val="0"/>
              </a:spcBef>
            </a:pPr>
            <a:endParaRPr lang="en-IN" sz="2200" dirty="0">
              <a:solidFill>
                <a:srgbClr val="FF0000"/>
              </a:solidFill>
              <a:latin typeface="Book Antiqua" panose="02040602050305030304" pitchFamily="18" charset="0"/>
            </a:endParaRPr>
          </a:p>
        </p:txBody>
      </p:sp>
      <p:sp>
        <p:nvSpPr>
          <p:cNvPr id="4" name="Date Placeholder 3">
            <a:extLst>
              <a:ext uri="{FF2B5EF4-FFF2-40B4-BE49-F238E27FC236}">
                <a16:creationId xmlns:a16="http://schemas.microsoft.com/office/drawing/2014/main" id="{1615A2A1-BD0E-4448-9A2C-7914848F7333}"/>
              </a:ext>
            </a:extLst>
          </p:cNvPr>
          <p:cNvSpPr>
            <a:spLocks noGrp="1"/>
          </p:cNvSpPr>
          <p:nvPr>
            <p:ph type="dt" sz="half" idx="10"/>
          </p:nvPr>
        </p:nvSpPr>
        <p:spPr/>
        <p:txBody>
          <a:bodyPr/>
          <a:lstStyle/>
          <a:p>
            <a:r>
              <a:rPr lang="en-US" dirty="0">
                <a:latin typeface="Book Antiqua" panose="02040602050305030304" pitchFamily="18" charset="0"/>
              </a:rPr>
              <a:t>08/06/2025</a:t>
            </a:r>
            <a:endParaRPr lang="en-IN" dirty="0">
              <a:latin typeface="Book Antiqua" panose="02040602050305030304" pitchFamily="18" charset="0"/>
            </a:endParaRPr>
          </a:p>
        </p:txBody>
      </p:sp>
      <p:sp>
        <p:nvSpPr>
          <p:cNvPr id="5" name="Footer Placeholder 4">
            <a:extLst>
              <a:ext uri="{FF2B5EF4-FFF2-40B4-BE49-F238E27FC236}">
                <a16:creationId xmlns:a16="http://schemas.microsoft.com/office/drawing/2014/main" id="{D4B2779D-6DC6-453D-B2D6-BF01149F1F5F}"/>
              </a:ext>
            </a:extLst>
          </p:cNvPr>
          <p:cNvSpPr>
            <a:spLocks noGrp="1"/>
          </p:cNvSpPr>
          <p:nvPr>
            <p:ph type="ftr" sz="quarter" idx="11"/>
          </p:nvPr>
        </p:nvSpPr>
        <p:spPr/>
        <p:txBody>
          <a:bodyPr/>
          <a:lstStyle/>
          <a:p>
            <a:r>
              <a:rPr lang="en-IN" dirty="0">
                <a:latin typeface="Book Antiqua" panose="02040602050305030304" pitchFamily="18" charset="0"/>
              </a:rPr>
              <a:t>Sanghvi </a:t>
            </a:r>
            <a:r>
              <a:rPr lang="en-IN" dirty="0" err="1">
                <a:latin typeface="Book Antiqua" panose="02040602050305030304" pitchFamily="18" charset="0"/>
              </a:rPr>
              <a:t>Sanghvi</a:t>
            </a:r>
            <a:r>
              <a:rPr lang="en-IN" dirty="0">
                <a:latin typeface="Book Antiqua" panose="02040602050305030304" pitchFamily="18" charset="0"/>
              </a:rPr>
              <a:t> &amp; Sanghvi</a:t>
            </a:r>
          </a:p>
        </p:txBody>
      </p:sp>
      <p:sp>
        <p:nvSpPr>
          <p:cNvPr id="6" name="Slide Number Placeholder 5">
            <a:extLst>
              <a:ext uri="{FF2B5EF4-FFF2-40B4-BE49-F238E27FC236}">
                <a16:creationId xmlns:a16="http://schemas.microsoft.com/office/drawing/2014/main" id="{F652C196-74C0-4316-BA73-23B35D6FC369}"/>
              </a:ext>
            </a:extLst>
          </p:cNvPr>
          <p:cNvSpPr>
            <a:spLocks noGrp="1"/>
          </p:cNvSpPr>
          <p:nvPr>
            <p:ph type="sldNum" sz="quarter" idx="12"/>
          </p:nvPr>
        </p:nvSpPr>
        <p:spPr/>
        <p:txBody>
          <a:bodyPr/>
          <a:lstStyle/>
          <a:p>
            <a:fld id="{72D2E47F-D8F7-452E-ABD9-5E9FB94CA412}" type="slidenum">
              <a:rPr lang="en-IN" smtClean="0">
                <a:latin typeface="Book Antiqua" panose="02040602050305030304" pitchFamily="18" charset="0"/>
              </a:rPr>
              <a:t>24</a:t>
            </a:fld>
            <a:endParaRPr lang="en-IN" dirty="0">
              <a:latin typeface="Book Antiqua" panose="02040602050305030304" pitchFamily="18" charset="0"/>
            </a:endParaRPr>
          </a:p>
        </p:txBody>
      </p:sp>
    </p:spTree>
    <p:extLst>
      <p:ext uri="{BB962C8B-B14F-4D97-AF65-F5344CB8AC3E}">
        <p14:creationId xmlns:p14="http://schemas.microsoft.com/office/powerpoint/2010/main" val="1212477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78E-5123-4B30-8F80-02A81ED82226}"/>
              </a:ext>
            </a:extLst>
          </p:cNvPr>
          <p:cNvSpPr>
            <a:spLocks noGrp="1"/>
          </p:cNvSpPr>
          <p:nvPr>
            <p:ph type="title"/>
          </p:nvPr>
        </p:nvSpPr>
        <p:spPr>
          <a:xfrm>
            <a:off x="838200" y="365126"/>
            <a:ext cx="10515600" cy="783736"/>
          </a:xfrm>
        </p:spPr>
        <p:txBody>
          <a:bodyPr>
            <a:noAutofit/>
          </a:bodyPr>
          <a:lstStyle/>
          <a:p>
            <a:r>
              <a:rPr lang="en-US" b="1" dirty="0">
                <a:solidFill>
                  <a:schemeClr val="bg2">
                    <a:lumMod val="10000"/>
                  </a:schemeClr>
                </a:solidFill>
                <a:latin typeface="Baskerville Old Face" panose="02020602080505020303" pitchFamily="18" charset="0"/>
              </a:rPr>
              <a:t>Section 112A – Tax on LTCG</a:t>
            </a:r>
            <a:endParaRPr lang="en-IN" b="1" dirty="0">
              <a:solidFill>
                <a:schemeClr val="bg2">
                  <a:lumMod val="10000"/>
                </a:schemeClr>
              </a:solidFill>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08F462F3-1FE9-4ABD-95D7-C270BE23A64A}"/>
              </a:ext>
            </a:extLst>
          </p:cNvPr>
          <p:cNvSpPr>
            <a:spLocks noGrp="1"/>
          </p:cNvSpPr>
          <p:nvPr>
            <p:ph idx="1"/>
          </p:nvPr>
        </p:nvSpPr>
        <p:spPr>
          <a:xfrm>
            <a:off x="838200" y="1160585"/>
            <a:ext cx="10515600" cy="5028101"/>
          </a:xfrm>
        </p:spPr>
        <p:txBody>
          <a:bodyPr>
            <a:normAutofit fontScale="92500" lnSpcReduction="10000"/>
          </a:bodyPr>
          <a:lstStyle/>
          <a:p>
            <a:pPr marL="342900" indent="-342900" algn="just">
              <a:lnSpc>
                <a:spcPct val="150000"/>
              </a:lnSpc>
              <a:spcBef>
                <a:spcPts val="0"/>
              </a:spcBef>
            </a:pPr>
            <a:r>
              <a:rPr lang="en-US" sz="2300" dirty="0">
                <a:solidFill>
                  <a:schemeClr val="bg2">
                    <a:lumMod val="10000"/>
                  </a:schemeClr>
                </a:solidFill>
                <a:latin typeface="Book Antiqua" panose="02040602050305030304" pitchFamily="18" charset="0"/>
              </a:rPr>
              <a:t>The yearly limit of </a:t>
            </a:r>
            <a:r>
              <a:rPr lang="en-IN" sz="2300" b="0" i="0" dirty="0">
                <a:solidFill>
                  <a:srgbClr val="1F1F1F"/>
                </a:solidFill>
                <a:effectLst/>
                <a:latin typeface="Google Sans"/>
              </a:rPr>
              <a:t>₹ </a:t>
            </a:r>
            <a:r>
              <a:rPr lang="en-US" sz="2300" dirty="0">
                <a:solidFill>
                  <a:schemeClr val="bg2">
                    <a:lumMod val="10000"/>
                  </a:schemeClr>
                </a:solidFill>
                <a:latin typeface="Book Antiqua" panose="02040602050305030304" pitchFamily="18" charset="0"/>
              </a:rPr>
              <a:t>1,25,000/- is applicable for aggregate LTCG which arises during the year</a:t>
            </a:r>
          </a:p>
          <a:p>
            <a:pPr marL="342900" indent="-342900" algn="just">
              <a:lnSpc>
                <a:spcPct val="150000"/>
              </a:lnSpc>
              <a:spcBef>
                <a:spcPts val="0"/>
              </a:spcBef>
            </a:pPr>
            <a:r>
              <a:rPr lang="en-US" sz="2300" dirty="0">
                <a:solidFill>
                  <a:schemeClr val="bg2">
                    <a:lumMod val="10000"/>
                  </a:schemeClr>
                </a:solidFill>
                <a:latin typeface="Book Antiqua" panose="02040602050305030304" pitchFamily="18" charset="0"/>
              </a:rPr>
              <a:t>Can </a:t>
            </a:r>
            <a:r>
              <a:rPr lang="en-US" sz="2300" dirty="0" err="1">
                <a:solidFill>
                  <a:schemeClr val="bg2">
                    <a:lumMod val="10000"/>
                  </a:schemeClr>
                </a:solidFill>
                <a:latin typeface="Book Antiqua" panose="02040602050305030304" pitchFamily="18" charset="0"/>
              </a:rPr>
              <a:t>assessee</a:t>
            </a:r>
            <a:r>
              <a:rPr lang="en-US" sz="2300" dirty="0">
                <a:solidFill>
                  <a:schemeClr val="bg2">
                    <a:lumMod val="10000"/>
                  </a:schemeClr>
                </a:solidFill>
                <a:latin typeface="Book Antiqua" panose="02040602050305030304" pitchFamily="18" charset="0"/>
              </a:rPr>
              <a:t> choose to claim said yearly exemption against LTCG Post 23/07/2024 (ignoring LTCG for period 01/04/2024 to 22/07/2024)?</a:t>
            </a:r>
          </a:p>
          <a:p>
            <a:pPr marL="342900" indent="-342900" algn="just">
              <a:lnSpc>
                <a:spcPct val="150000"/>
              </a:lnSpc>
              <a:spcBef>
                <a:spcPts val="0"/>
              </a:spcBef>
            </a:pPr>
            <a:r>
              <a:rPr lang="en-US" sz="2300" dirty="0">
                <a:solidFill>
                  <a:schemeClr val="bg2">
                    <a:lumMod val="10000"/>
                  </a:schemeClr>
                </a:solidFill>
                <a:latin typeface="Book Antiqua" panose="02040602050305030304" pitchFamily="18" charset="0"/>
              </a:rPr>
              <a:t>Can </a:t>
            </a:r>
            <a:r>
              <a:rPr lang="en-US" sz="2300" dirty="0" err="1">
                <a:solidFill>
                  <a:schemeClr val="bg2">
                    <a:lumMod val="10000"/>
                  </a:schemeClr>
                </a:solidFill>
                <a:latin typeface="Book Antiqua" panose="02040602050305030304" pitchFamily="18" charset="0"/>
              </a:rPr>
              <a:t>assessee</a:t>
            </a:r>
            <a:r>
              <a:rPr lang="en-US" sz="2300" dirty="0">
                <a:solidFill>
                  <a:schemeClr val="bg2">
                    <a:lumMod val="10000"/>
                  </a:schemeClr>
                </a:solidFill>
                <a:latin typeface="Book Antiqua" panose="02040602050305030304" pitchFamily="18" charset="0"/>
              </a:rPr>
              <a:t> choose to set off of loss incurred in earlier year/s or prior to 23/07/2024 against LTCG Post 23/07/2024(ignoring LTCG for period 01/04/2024 to 22/07/2024)?</a:t>
            </a:r>
          </a:p>
          <a:p>
            <a:pPr marL="342900" indent="-342900" algn="just">
              <a:lnSpc>
                <a:spcPct val="150000"/>
              </a:lnSpc>
              <a:spcBef>
                <a:spcPts val="0"/>
              </a:spcBef>
            </a:pPr>
            <a:r>
              <a:rPr lang="en-US" sz="2300" dirty="0">
                <a:solidFill>
                  <a:schemeClr val="bg2">
                    <a:lumMod val="10000"/>
                  </a:schemeClr>
                </a:solidFill>
                <a:latin typeface="Book Antiqua" panose="02040602050305030304" pitchFamily="18" charset="0"/>
              </a:rPr>
              <a:t>Can </a:t>
            </a:r>
            <a:r>
              <a:rPr lang="en-US" sz="2300" dirty="0" err="1">
                <a:solidFill>
                  <a:schemeClr val="bg2">
                    <a:lumMod val="10000"/>
                  </a:schemeClr>
                </a:solidFill>
                <a:latin typeface="Book Antiqua" panose="02040602050305030304" pitchFamily="18" charset="0"/>
              </a:rPr>
              <a:t>assessee</a:t>
            </a:r>
            <a:r>
              <a:rPr lang="en-US" sz="2300" dirty="0">
                <a:solidFill>
                  <a:schemeClr val="bg2">
                    <a:lumMod val="10000"/>
                  </a:schemeClr>
                </a:solidFill>
                <a:latin typeface="Book Antiqua" panose="02040602050305030304" pitchFamily="18" charset="0"/>
              </a:rPr>
              <a:t> choose to adjust basic exemption limit against LTCG Post 23/07/2024 (ignoring LTCG for period 01/04/2024 to 22/07/2024)?</a:t>
            </a:r>
          </a:p>
          <a:p>
            <a:pPr marL="342900" indent="-342900" algn="just">
              <a:lnSpc>
                <a:spcPct val="150000"/>
              </a:lnSpc>
              <a:spcBef>
                <a:spcPts val="0"/>
              </a:spcBef>
            </a:pPr>
            <a:r>
              <a:rPr lang="en-US" sz="2300" dirty="0">
                <a:solidFill>
                  <a:schemeClr val="bg2">
                    <a:lumMod val="10000"/>
                  </a:schemeClr>
                </a:solidFill>
                <a:latin typeface="Book Antiqua" panose="02040602050305030304" pitchFamily="18" charset="0"/>
              </a:rPr>
              <a:t>Can </a:t>
            </a:r>
            <a:r>
              <a:rPr lang="en-US" sz="2300" dirty="0" err="1">
                <a:solidFill>
                  <a:schemeClr val="bg2">
                    <a:lumMod val="10000"/>
                  </a:schemeClr>
                </a:solidFill>
                <a:latin typeface="Book Antiqua" panose="02040602050305030304" pitchFamily="18" charset="0"/>
              </a:rPr>
              <a:t>assessee</a:t>
            </a:r>
            <a:r>
              <a:rPr lang="en-US" sz="2300" dirty="0">
                <a:solidFill>
                  <a:schemeClr val="bg2">
                    <a:lumMod val="10000"/>
                  </a:schemeClr>
                </a:solidFill>
                <a:latin typeface="Book Antiqua" panose="02040602050305030304" pitchFamily="18" charset="0"/>
              </a:rPr>
              <a:t> choose to claim exemption u/s.54F against LTCG Post 23/07/2024 (ignoring LTCG for period 01/04/2024 to 22/07/2024)?</a:t>
            </a:r>
          </a:p>
          <a:p>
            <a:pPr marL="0" indent="0" algn="just">
              <a:lnSpc>
                <a:spcPct val="150000"/>
              </a:lnSpc>
              <a:spcBef>
                <a:spcPts val="0"/>
              </a:spcBef>
              <a:buNone/>
            </a:pPr>
            <a:endParaRPr lang="en-US" sz="2200" dirty="0">
              <a:solidFill>
                <a:srgbClr val="FF0000"/>
              </a:solidFill>
              <a:latin typeface="Book Antiqua" panose="02040602050305030304" pitchFamily="18" charset="0"/>
            </a:endParaRPr>
          </a:p>
          <a:p>
            <a:pPr marL="0" indent="0" algn="just">
              <a:lnSpc>
                <a:spcPct val="150000"/>
              </a:lnSpc>
              <a:spcBef>
                <a:spcPts val="0"/>
              </a:spcBef>
              <a:buNone/>
            </a:pPr>
            <a:endParaRPr lang="en-US" sz="2200" dirty="0">
              <a:solidFill>
                <a:srgbClr val="FF0000"/>
              </a:solidFill>
              <a:latin typeface="Book Antiqua" panose="02040602050305030304" pitchFamily="18" charset="0"/>
            </a:endParaRPr>
          </a:p>
          <a:p>
            <a:pPr algn="just">
              <a:spcBef>
                <a:spcPts val="0"/>
              </a:spcBef>
            </a:pPr>
            <a:endParaRPr lang="en-IN" sz="2200" dirty="0">
              <a:solidFill>
                <a:srgbClr val="FF0000"/>
              </a:solidFill>
              <a:latin typeface="Book Antiqua" panose="02040602050305030304" pitchFamily="18" charset="0"/>
            </a:endParaRPr>
          </a:p>
        </p:txBody>
      </p:sp>
      <p:sp>
        <p:nvSpPr>
          <p:cNvPr id="4" name="Date Placeholder 3">
            <a:extLst>
              <a:ext uri="{FF2B5EF4-FFF2-40B4-BE49-F238E27FC236}">
                <a16:creationId xmlns:a16="http://schemas.microsoft.com/office/drawing/2014/main" id="{1615A2A1-BD0E-4448-9A2C-7914848F7333}"/>
              </a:ext>
            </a:extLst>
          </p:cNvPr>
          <p:cNvSpPr>
            <a:spLocks noGrp="1"/>
          </p:cNvSpPr>
          <p:nvPr>
            <p:ph type="dt" sz="half" idx="10"/>
          </p:nvPr>
        </p:nvSpPr>
        <p:spPr/>
        <p:txBody>
          <a:bodyPr/>
          <a:lstStyle/>
          <a:p>
            <a:r>
              <a:rPr lang="en-US" dirty="0">
                <a:latin typeface="Book Antiqua" panose="02040602050305030304" pitchFamily="18" charset="0"/>
              </a:rPr>
              <a:t>08/06/2025</a:t>
            </a:r>
            <a:endParaRPr lang="en-IN" dirty="0">
              <a:latin typeface="Book Antiqua" panose="02040602050305030304" pitchFamily="18" charset="0"/>
            </a:endParaRPr>
          </a:p>
        </p:txBody>
      </p:sp>
      <p:sp>
        <p:nvSpPr>
          <p:cNvPr id="5" name="Footer Placeholder 4">
            <a:extLst>
              <a:ext uri="{FF2B5EF4-FFF2-40B4-BE49-F238E27FC236}">
                <a16:creationId xmlns:a16="http://schemas.microsoft.com/office/drawing/2014/main" id="{D4B2779D-6DC6-453D-B2D6-BF01149F1F5F}"/>
              </a:ext>
            </a:extLst>
          </p:cNvPr>
          <p:cNvSpPr>
            <a:spLocks noGrp="1"/>
          </p:cNvSpPr>
          <p:nvPr>
            <p:ph type="ftr" sz="quarter" idx="11"/>
          </p:nvPr>
        </p:nvSpPr>
        <p:spPr/>
        <p:txBody>
          <a:bodyPr/>
          <a:lstStyle/>
          <a:p>
            <a:r>
              <a:rPr lang="en-IN" dirty="0">
                <a:latin typeface="Book Antiqua" panose="02040602050305030304" pitchFamily="18" charset="0"/>
              </a:rPr>
              <a:t>Sanghvi </a:t>
            </a:r>
            <a:r>
              <a:rPr lang="en-IN" dirty="0" err="1">
                <a:latin typeface="Book Antiqua" panose="02040602050305030304" pitchFamily="18" charset="0"/>
              </a:rPr>
              <a:t>Sanghvi</a:t>
            </a:r>
            <a:r>
              <a:rPr lang="en-IN" dirty="0">
                <a:latin typeface="Book Antiqua" panose="02040602050305030304" pitchFamily="18" charset="0"/>
              </a:rPr>
              <a:t> &amp; Sanghvi</a:t>
            </a:r>
          </a:p>
        </p:txBody>
      </p:sp>
      <p:sp>
        <p:nvSpPr>
          <p:cNvPr id="6" name="Slide Number Placeholder 5">
            <a:extLst>
              <a:ext uri="{FF2B5EF4-FFF2-40B4-BE49-F238E27FC236}">
                <a16:creationId xmlns:a16="http://schemas.microsoft.com/office/drawing/2014/main" id="{F652C196-74C0-4316-BA73-23B35D6FC369}"/>
              </a:ext>
            </a:extLst>
          </p:cNvPr>
          <p:cNvSpPr>
            <a:spLocks noGrp="1"/>
          </p:cNvSpPr>
          <p:nvPr>
            <p:ph type="sldNum" sz="quarter" idx="12"/>
          </p:nvPr>
        </p:nvSpPr>
        <p:spPr/>
        <p:txBody>
          <a:bodyPr/>
          <a:lstStyle/>
          <a:p>
            <a:fld id="{72D2E47F-D8F7-452E-ABD9-5E9FB94CA412}" type="slidenum">
              <a:rPr lang="en-IN" smtClean="0">
                <a:latin typeface="Book Antiqua" panose="02040602050305030304" pitchFamily="18" charset="0"/>
              </a:rPr>
              <a:t>25</a:t>
            </a:fld>
            <a:endParaRPr lang="en-IN" dirty="0">
              <a:latin typeface="Book Antiqua" panose="02040602050305030304" pitchFamily="18" charset="0"/>
            </a:endParaRPr>
          </a:p>
        </p:txBody>
      </p:sp>
    </p:spTree>
    <p:extLst>
      <p:ext uri="{BB962C8B-B14F-4D97-AF65-F5344CB8AC3E}">
        <p14:creationId xmlns:p14="http://schemas.microsoft.com/office/powerpoint/2010/main" val="414689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78E-5123-4B30-8F80-02A81ED82226}"/>
              </a:ext>
            </a:extLst>
          </p:cNvPr>
          <p:cNvSpPr>
            <a:spLocks noGrp="1"/>
          </p:cNvSpPr>
          <p:nvPr>
            <p:ph type="title"/>
          </p:nvPr>
        </p:nvSpPr>
        <p:spPr>
          <a:xfrm>
            <a:off x="838200" y="365126"/>
            <a:ext cx="10515600" cy="542431"/>
          </a:xfrm>
        </p:spPr>
        <p:txBody>
          <a:bodyPr>
            <a:noAutofit/>
          </a:bodyPr>
          <a:lstStyle/>
          <a:p>
            <a:r>
              <a:rPr lang="en-US" b="1" dirty="0">
                <a:solidFill>
                  <a:schemeClr val="bg2">
                    <a:lumMod val="10000"/>
                  </a:schemeClr>
                </a:solidFill>
                <a:latin typeface="Baskerville Old Face" panose="02020602080505020303" pitchFamily="18" charset="0"/>
              </a:rPr>
              <a:t>Section 112A – Tax on LTCG</a:t>
            </a:r>
            <a:endParaRPr lang="en-IN" b="1" dirty="0">
              <a:solidFill>
                <a:schemeClr val="bg2">
                  <a:lumMod val="10000"/>
                </a:schemeClr>
              </a:solidFill>
              <a:latin typeface="Baskerville Old Face" panose="02020602080505020303" pitchFamily="18" charset="0"/>
            </a:endParaRPr>
          </a:p>
        </p:txBody>
      </p:sp>
      <p:graphicFrame>
        <p:nvGraphicFramePr>
          <p:cNvPr id="7" name="Table 7">
            <a:extLst>
              <a:ext uri="{FF2B5EF4-FFF2-40B4-BE49-F238E27FC236}">
                <a16:creationId xmlns:a16="http://schemas.microsoft.com/office/drawing/2014/main" id="{250FF4B3-905C-4D8A-A298-B3D7BC645F98}"/>
              </a:ext>
            </a:extLst>
          </p:cNvPr>
          <p:cNvGraphicFramePr>
            <a:graphicFrameLocks noGrp="1"/>
          </p:cNvGraphicFramePr>
          <p:nvPr>
            <p:ph idx="1"/>
            <p:extLst>
              <p:ext uri="{D42A27DB-BD31-4B8C-83A1-F6EECF244321}">
                <p14:modId xmlns:p14="http://schemas.microsoft.com/office/powerpoint/2010/main" val="3467577030"/>
              </p:ext>
            </p:extLst>
          </p:nvPr>
        </p:nvGraphicFramePr>
        <p:xfrm>
          <a:off x="732699" y="1015069"/>
          <a:ext cx="8339383" cy="2468880"/>
        </p:xfrm>
        <a:graphic>
          <a:graphicData uri="http://schemas.openxmlformats.org/drawingml/2006/table">
            <a:tbl>
              <a:tblPr firstRow="1" bandRow="1">
                <a:tableStyleId>{93296810-A885-4BE3-A3E7-6D5BEEA58F35}</a:tableStyleId>
              </a:tblPr>
              <a:tblGrid>
                <a:gridCol w="429275">
                  <a:extLst>
                    <a:ext uri="{9D8B030D-6E8A-4147-A177-3AD203B41FA5}">
                      <a16:colId xmlns:a16="http://schemas.microsoft.com/office/drawing/2014/main" val="2165035138"/>
                    </a:ext>
                  </a:extLst>
                </a:gridCol>
                <a:gridCol w="3934008">
                  <a:extLst>
                    <a:ext uri="{9D8B030D-6E8A-4147-A177-3AD203B41FA5}">
                      <a16:colId xmlns:a16="http://schemas.microsoft.com/office/drawing/2014/main" val="1286903377"/>
                    </a:ext>
                  </a:extLst>
                </a:gridCol>
                <a:gridCol w="1859622">
                  <a:extLst>
                    <a:ext uri="{9D8B030D-6E8A-4147-A177-3AD203B41FA5}">
                      <a16:colId xmlns:a16="http://schemas.microsoft.com/office/drawing/2014/main" val="815136395"/>
                    </a:ext>
                  </a:extLst>
                </a:gridCol>
                <a:gridCol w="2116478">
                  <a:extLst>
                    <a:ext uri="{9D8B030D-6E8A-4147-A177-3AD203B41FA5}">
                      <a16:colId xmlns:a16="http://schemas.microsoft.com/office/drawing/2014/main" val="2469748341"/>
                    </a:ext>
                  </a:extLst>
                </a:gridCol>
              </a:tblGrid>
              <a:tr h="341629">
                <a:tc>
                  <a:txBody>
                    <a:bodyPr/>
                    <a:lstStyle/>
                    <a:p>
                      <a:endParaRPr lang="en-IN" sz="1700" dirty="0">
                        <a:latin typeface="Book Antiqua" panose="02040602050305030304" pitchFamily="18" charset="0"/>
                      </a:endParaRPr>
                    </a:p>
                  </a:txBody>
                  <a:tcPr/>
                </a:tc>
                <a:tc>
                  <a:txBody>
                    <a:bodyPr/>
                    <a:lstStyle/>
                    <a:p>
                      <a:r>
                        <a:rPr lang="en-US" sz="1700" dirty="0">
                          <a:latin typeface="Book Antiqua" panose="02040602050305030304" pitchFamily="18" charset="0"/>
                        </a:rPr>
                        <a:t>Particulars </a:t>
                      </a:r>
                      <a:endParaRPr lang="en-IN" sz="1700" dirty="0">
                        <a:latin typeface="Book Antiqua" panose="02040602050305030304" pitchFamily="18" charset="0"/>
                      </a:endParaRPr>
                    </a:p>
                  </a:txBody>
                  <a:tcPr/>
                </a:tc>
                <a:tc>
                  <a:txBody>
                    <a:bodyPr/>
                    <a:lstStyle/>
                    <a:p>
                      <a:r>
                        <a:rPr lang="en-IN" sz="1800" b="0" i="0" kern="1200" dirty="0">
                          <a:solidFill>
                            <a:schemeClr val="lt1"/>
                          </a:solidFill>
                          <a:effectLst/>
                          <a:latin typeface="+mn-lt"/>
                          <a:ea typeface="+mn-ea"/>
                          <a:cs typeface="+mn-cs"/>
                        </a:rPr>
                        <a:t>₹</a:t>
                      </a:r>
                      <a:endParaRPr lang="en-IN" sz="1700" dirty="0">
                        <a:latin typeface="Book Antiqua" panose="02040602050305030304" pitchFamily="18" charset="0"/>
                      </a:endParaRPr>
                    </a:p>
                  </a:txBody>
                  <a:tcPr/>
                </a:tc>
                <a:tc>
                  <a:txBody>
                    <a:bodyPr/>
                    <a:lstStyle/>
                    <a:p>
                      <a:r>
                        <a:rPr lang="en-US" sz="1700" dirty="0">
                          <a:latin typeface="Book Antiqua" panose="02040602050305030304" pitchFamily="18" charset="0"/>
                        </a:rPr>
                        <a:t>Rate of tax</a:t>
                      </a:r>
                      <a:endParaRPr lang="en-IN" sz="1700" dirty="0">
                        <a:latin typeface="Book Antiqua" panose="02040602050305030304" pitchFamily="18" charset="0"/>
                      </a:endParaRPr>
                    </a:p>
                  </a:txBody>
                  <a:tcPr/>
                </a:tc>
                <a:extLst>
                  <a:ext uri="{0D108BD9-81ED-4DB2-BD59-A6C34878D82A}">
                    <a16:rowId xmlns:a16="http://schemas.microsoft.com/office/drawing/2014/main" val="3680499140"/>
                  </a:ext>
                </a:extLst>
              </a:tr>
              <a:tr h="264419">
                <a:tc>
                  <a:txBody>
                    <a:bodyPr/>
                    <a:lstStyle/>
                    <a:p>
                      <a:r>
                        <a:rPr lang="en-IN" sz="1700" dirty="0">
                          <a:latin typeface="Book Antiqua" panose="02040602050305030304" pitchFamily="18" charset="0"/>
                        </a:rPr>
                        <a:t>A</a:t>
                      </a:r>
                    </a:p>
                  </a:txBody>
                  <a:tcPr/>
                </a:tc>
                <a:tc>
                  <a:txBody>
                    <a:bodyPr/>
                    <a:lstStyle/>
                    <a:p>
                      <a:r>
                        <a:rPr lang="en-US" sz="1700" dirty="0">
                          <a:latin typeface="Book Antiqua" panose="02040602050305030304" pitchFamily="18" charset="0"/>
                        </a:rPr>
                        <a:t>LTCG </a:t>
                      </a:r>
                      <a:r>
                        <a:rPr lang="en-US" sz="1700" dirty="0" err="1">
                          <a:latin typeface="Book Antiqua" panose="02040602050305030304" pitchFamily="18" charset="0"/>
                        </a:rPr>
                        <a:t>upto</a:t>
                      </a:r>
                      <a:r>
                        <a:rPr lang="en-US" sz="1700" dirty="0">
                          <a:latin typeface="Book Antiqua" panose="02040602050305030304" pitchFamily="18" charset="0"/>
                        </a:rPr>
                        <a:t> 22/07/2024</a:t>
                      </a:r>
                      <a:endParaRPr lang="en-IN" sz="1700" dirty="0">
                        <a:latin typeface="Book Antiqua" panose="02040602050305030304" pitchFamily="18" charset="0"/>
                      </a:endParaRPr>
                    </a:p>
                  </a:txBody>
                  <a:tcPr/>
                </a:tc>
                <a:tc>
                  <a:txBody>
                    <a:bodyPr/>
                    <a:lstStyle/>
                    <a:p>
                      <a:r>
                        <a:rPr lang="en-US" sz="1700" dirty="0">
                          <a:latin typeface="Book Antiqua" panose="02040602050305030304" pitchFamily="18" charset="0"/>
                        </a:rPr>
                        <a:t>50,00,000</a:t>
                      </a:r>
                      <a:endParaRPr lang="en-IN" sz="1700" dirty="0">
                        <a:latin typeface="Book Antiqua" panose="02040602050305030304" pitchFamily="18" charset="0"/>
                      </a:endParaRPr>
                    </a:p>
                  </a:txBody>
                  <a:tcPr/>
                </a:tc>
                <a:tc>
                  <a:txBody>
                    <a:bodyPr/>
                    <a:lstStyle/>
                    <a:p>
                      <a:r>
                        <a:rPr lang="en-US" sz="1700" dirty="0">
                          <a:latin typeface="Book Antiqua" panose="02040602050305030304" pitchFamily="18" charset="0"/>
                        </a:rPr>
                        <a:t>10%</a:t>
                      </a:r>
                      <a:endParaRPr lang="en-IN" sz="1700" dirty="0">
                        <a:latin typeface="Book Antiqua" panose="02040602050305030304" pitchFamily="18" charset="0"/>
                      </a:endParaRPr>
                    </a:p>
                  </a:txBody>
                  <a:tcPr/>
                </a:tc>
                <a:extLst>
                  <a:ext uri="{0D108BD9-81ED-4DB2-BD59-A6C34878D82A}">
                    <a16:rowId xmlns:a16="http://schemas.microsoft.com/office/drawing/2014/main" val="3273688975"/>
                  </a:ext>
                </a:extLst>
              </a:tr>
              <a:tr h="341629">
                <a:tc>
                  <a:txBody>
                    <a:bodyPr/>
                    <a:lstStyle/>
                    <a:p>
                      <a:r>
                        <a:rPr lang="en-IN" sz="1700" dirty="0">
                          <a:latin typeface="Book Antiqua" panose="02040602050305030304" pitchFamily="18" charset="0"/>
                        </a:rPr>
                        <a:t>B</a:t>
                      </a:r>
                    </a:p>
                  </a:txBody>
                  <a:tcPr/>
                </a:tc>
                <a:tc>
                  <a:txBody>
                    <a:bodyPr/>
                    <a:lstStyle/>
                    <a:p>
                      <a:r>
                        <a:rPr lang="en-US" sz="1700" dirty="0">
                          <a:latin typeface="Book Antiqua" panose="02040602050305030304" pitchFamily="18" charset="0"/>
                        </a:rPr>
                        <a:t>LTCL </a:t>
                      </a:r>
                      <a:r>
                        <a:rPr lang="en-US" sz="1700" dirty="0" err="1">
                          <a:latin typeface="Book Antiqua" panose="02040602050305030304" pitchFamily="18" charset="0"/>
                        </a:rPr>
                        <a:t>upto</a:t>
                      </a:r>
                      <a:r>
                        <a:rPr lang="en-US" sz="1700" dirty="0">
                          <a:latin typeface="Book Antiqua" panose="02040602050305030304" pitchFamily="18" charset="0"/>
                        </a:rPr>
                        <a:t> 22/07/2024</a:t>
                      </a:r>
                      <a:endParaRPr lang="en-IN" sz="1700" dirty="0">
                        <a:latin typeface="Book Antiqua" panose="02040602050305030304" pitchFamily="18" charset="0"/>
                      </a:endParaRPr>
                    </a:p>
                  </a:txBody>
                  <a:tcPr/>
                </a:tc>
                <a:tc>
                  <a:txBody>
                    <a:bodyPr/>
                    <a:lstStyle/>
                    <a:p>
                      <a:r>
                        <a:rPr lang="en-US" sz="1700" dirty="0">
                          <a:solidFill>
                            <a:srgbClr val="FF0000"/>
                          </a:solidFill>
                          <a:latin typeface="Book Antiqua" panose="02040602050305030304" pitchFamily="18" charset="0"/>
                        </a:rPr>
                        <a:t>(30,00,000)</a:t>
                      </a:r>
                      <a:endParaRPr lang="en-IN" sz="1700" dirty="0">
                        <a:solidFill>
                          <a:srgbClr val="FF0000"/>
                        </a:solidFill>
                        <a:latin typeface="Book Antiqua" panose="02040602050305030304" pitchFamily="18" charset="0"/>
                      </a:endParaRPr>
                    </a:p>
                  </a:txBody>
                  <a:tcPr/>
                </a:tc>
                <a:tc>
                  <a:txBody>
                    <a:bodyPr/>
                    <a:lstStyle/>
                    <a:p>
                      <a:r>
                        <a:rPr lang="en-US" sz="1700" dirty="0">
                          <a:latin typeface="Book Antiqua" panose="02040602050305030304" pitchFamily="18" charset="0"/>
                        </a:rPr>
                        <a:t>10%</a:t>
                      </a:r>
                      <a:endParaRPr lang="en-IN" sz="1700" dirty="0">
                        <a:latin typeface="Book Antiqua" panose="02040602050305030304" pitchFamily="18" charset="0"/>
                      </a:endParaRPr>
                    </a:p>
                  </a:txBody>
                  <a:tcPr/>
                </a:tc>
                <a:extLst>
                  <a:ext uri="{0D108BD9-81ED-4DB2-BD59-A6C34878D82A}">
                    <a16:rowId xmlns:a16="http://schemas.microsoft.com/office/drawing/2014/main" val="3546565057"/>
                  </a:ext>
                </a:extLst>
              </a:tr>
              <a:tr h="341629">
                <a:tc>
                  <a:txBody>
                    <a:bodyPr/>
                    <a:lstStyle/>
                    <a:p>
                      <a:r>
                        <a:rPr lang="en-IN" sz="1700" dirty="0">
                          <a:latin typeface="Book Antiqua" panose="02040602050305030304" pitchFamily="18" charset="0"/>
                        </a:rPr>
                        <a:t>C</a:t>
                      </a:r>
                    </a:p>
                  </a:txBody>
                  <a:tcPr/>
                </a:tc>
                <a:tc>
                  <a:txBody>
                    <a:bodyPr/>
                    <a:lstStyle/>
                    <a:p>
                      <a:r>
                        <a:rPr lang="en-US" sz="1700" dirty="0">
                          <a:latin typeface="Book Antiqua" panose="02040602050305030304" pitchFamily="18" charset="0"/>
                        </a:rPr>
                        <a:t>Brought Forward LTCL of </a:t>
                      </a:r>
                      <a:endParaRPr lang="en-IN" sz="1700" dirty="0">
                        <a:latin typeface="Book Antiqua" panose="02040602050305030304" pitchFamily="18" charset="0"/>
                      </a:endParaRPr>
                    </a:p>
                  </a:txBody>
                  <a:tcPr/>
                </a:tc>
                <a:tc>
                  <a:txBody>
                    <a:bodyPr/>
                    <a:lstStyle/>
                    <a:p>
                      <a:r>
                        <a:rPr lang="en-US" sz="1700" dirty="0">
                          <a:solidFill>
                            <a:srgbClr val="FF0000"/>
                          </a:solidFill>
                          <a:latin typeface="Book Antiqua" panose="02040602050305030304" pitchFamily="18" charset="0"/>
                        </a:rPr>
                        <a:t>(10,00,000)</a:t>
                      </a:r>
                      <a:endParaRPr lang="en-IN" sz="1700" dirty="0">
                        <a:solidFill>
                          <a:srgbClr val="FF0000"/>
                        </a:solidFill>
                        <a:latin typeface="Book Antiqua" panose="02040602050305030304" pitchFamily="18" charset="0"/>
                      </a:endParaRPr>
                    </a:p>
                  </a:txBody>
                  <a:tcPr/>
                </a:tc>
                <a:tc>
                  <a:txBody>
                    <a:bodyPr/>
                    <a:lstStyle/>
                    <a:p>
                      <a:endParaRPr lang="en-IN" sz="1700" dirty="0">
                        <a:latin typeface="Book Antiqua" panose="02040602050305030304" pitchFamily="18" charset="0"/>
                      </a:endParaRPr>
                    </a:p>
                  </a:txBody>
                  <a:tcPr/>
                </a:tc>
                <a:extLst>
                  <a:ext uri="{0D108BD9-81ED-4DB2-BD59-A6C34878D82A}">
                    <a16:rowId xmlns:a16="http://schemas.microsoft.com/office/drawing/2014/main" val="850218866"/>
                  </a:ext>
                </a:extLst>
              </a:tr>
              <a:tr h="341629">
                <a:tc>
                  <a:txBody>
                    <a:bodyPr/>
                    <a:lstStyle/>
                    <a:p>
                      <a:r>
                        <a:rPr lang="en-IN" sz="1700" dirty="0">
                          <a:latin typeface="Book Antiqua" panose="02040602050305030304" pitchFamily="18" charset="0"/>
                        </a:rPr>
                        <a:t>D</a:t>
                      </a:r>
                    </a:p>
                  </a:txBody>
                  <a:tcPr/>
                </a:tc>
                <a:tc>
                  <a:txBody>
                    <a:bodyPr/>
                    <a:lstStyle/>
                    <a:p>
                      <a:r>
                        <a:rPr lang="en-US" sz="1700" dirty="0">
                          <a:latin typeface="Book Antiqua" panose="02040602050305030304" pitchFamily="18" charset="0"/>
                        </a:rPr>
                        <a:t>LTCG on or after 23/07/2024</a:t>
                      </a:r>
                      <a:endParaRPr lang="en-IN" sz="1700" dirty="0">
                        <a:latin typeface="Book Antiqua" panose="02040602050305030304" pitchFamily="18" charset="0"/>
                      </a:endParaRPr>
                    </a:p>
                  </a:txBody>
                  <a:tcPr/>
                </a:tc>
                <a:tc>
                  <a:txBody>
                    <a:bodyPr/>
                    <a:lstStyle/>
                    <a:p>
                      <a:r>
                        <a:rPr lang="en-US" sz="1700" dirty="0">
                          <a:latin typeface="Book Antiqua" panose="02040602050305030304" pitchFamily="18" charset="0"/>
                        </a:rPr>
                        <a:t>1,00,00,000</a:t>
                      </a:r>
                      <a:endParaRPr lang="en-IN" sz="1700" dirty="0">
                        <a:latin typeface="Book Antiqua" panose="02040602050305030304" pitchFamily="18" charset="0"/>
                      </a:endParaRPr>
                    </a:p>
                  </a:txBody>
                  <a:tcPr/>
                </a:tc>
                <a:tc>
                  <a:txBody>
                    <a:bodyPr/>
                    <a:lstStyle/>
                    <a:p>
                      <a:r>
                        <a:rPr lang="en-US" sz="1700" dirty="0">
                          <a:latin typeface="Book Antiqua" panose="02040602050305030304" pitchFamily="18" charset="0"/>
                        </a:rPr>
                        <a:t>12.5%</a:t>
                      </a:r>
                      <a:endParaRPr lang="en-IN" sz="1700" dirty="0">
                        <a:latin typeface="Book Antiqua" panose="02040602050305030304" pitchFamily="18" charset="0"/>
                      </a:endParaRPr>
                    </a:p>
                  </a:txBody>
                  <a:tcPr/>
                </a:tc>
                <a:extLst>
                  <a:ext uri="{0D108BD9-81ED-4DB2-BD59-A6C34878D82A}">
                    <a16:rowId xmlns:a16="http://schemas.microsoft.com/office/drawing/2014/main" val="1635041309"/>
                  </a:ext>
                </a:extLst>
              </a:tr>
              <a:tr h="341629">
                <a:tc>
                  <a:txBody>
                    <a:bodyPr/>
                    <a:lstStyle/>
                    <a:p>
                      <a:r>
                        <a:rPr lang="en-IN" sz="1700" dirty="0">
                          <a:latin typeface="Book Antiqua" panose="02040602050305030304" pitchFamily="18" charset="0"/>
                        </a:rPr>
                        <a:t>E</a:t>
                      </a:r>
                    </a:p>
                  </a:txBody>
                  <a:tcPr/>
                </a:tc>
                <a:tc>
                  <a:txBody>
                    <a:bodyPr/>
                    <a:lstStyle/>
                    <a:p>
                      <a:r>
                        <a:rPr lang="en-US" sz="1700" dirty="0">
                          <a:latin typeface="Book Antiqua" panose="02040602050305030304" pitchFamily="18" charset="0"/>
                        </a:rPr>
                        <a:t>LTCL on or after 23/07/2024</a:t>
                      </a:r>
                      <a:endParaRPr lang="en-IN" sz="1700" dirty="0">
                        <a:latin typeface="Book Antiqua" panose="02040602050305030304" pitchFamily="18" charset="0"/>
                      </a:endParaRPr>
                    </a:p>
                  </a:txBody>
                  <a:tcPr/>
                </a:tc>
                <a:tc>
                  <a:txBody>
                    <a:bodyPr/>
                    <a:lstStyle/>
                    <a:p>
                      <a:r>
                        <a:rPr lang="en-US" sz="1700" dirty="0">
                          <a:solidFill>
                            <a:srgbClr val="FF0000"/>
                          </a:solidFill>
                          <a:latin typeface="Book Antiqua" panose="02040602050305030304" pitchFamily="18" charset="0"/>
                        </a:rPr>
                        <a:t>(2,00,000)</a:t>
                      </a:r>
                      <a:endParaRPr lang="en-IN" sz="1700" dirty="0">
                        <a:solidFill>
                          <a:srgbClr val="FF0000"/>
                        </a:solidFill>
                        <a:latin typeface="Book Antiqua" panose="0204060205030503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latin typeface="Book Antiqua" panose="02040602050305030304" pitchFamily="18" charset="0"/>
                        </a:rPr>
                        <a:t>12.5%</a:t>
                      </a:r>
                      <a:endParaRPr lang="en-IN" sz="1700" dirty="0">
                        <a:latin typeface="Book Antiqua" panose="02040602050305030304" pitchFamily="18" charset="0"/>
                      </a:endParaRPr>
                    </a:p>
                  </a:txBody>
                  <a:tcPr/>
                </a:tc>
                <a:extLst>
                  <a:ext uri="{0D108BD9-81ED-4DB2-BD59-A6C34878D82A}">
                    <a16:rowId xmlns:a16="http://schemas.microsoft.com/office/drawing/2014/main" val="2134129304"/>
                  </a:ext>
                </a:extLst>
              </a:tr>
              <a:tr h="341629">
                <a:tc>
                  <a:txBody>
                    <a:bodyPr/>
                    <a:lstStyle/>
                    <a:p>
                      <a:r>
                        <a:rPr lang="en-IN" sz="1700" dirty="0">
                          <a:latin typeface="Book Antiqua" panose="02040602050305030304" pitchFamily="18" charset="0"/>
                        </a:rPr>
                        <a:t>F</a:t>
                      </a:r>
                    </a:p>
                  </a:txBody>
                  <a:tcPr/>
                </a:tc>
                <a:tc>
                  <a:txBody>
                    <a:bodyPr/>
                    <a:lstStyle/>
                    <a:p>
                      <a:r>
                        <a:rPr lang="en-US" sz="1700" dirty="0">
                          <a:latin typeface="Book Antiqua" panose="02040602050305030304" pitchFamily="18" charset="0"/>
                        </a:rPr>
                        <a:t>Other Income </a:t>
                      </a:r>
                      <a:endParaRPr lang="en-IN" sz="1700" dirty="0">
                        <a:latin typeface="Book Antiqua" panose="02040602050305030304" pitchFamily="18" charset="0"/>
                      </a:endParaRPr>
                    </a:p>
                  </a:txBody>
                  <a:tcPr/>
                </a:tc>
                <a:tc>
                  <a:txBody>
                    <a:bodyPr/>
                    <a:lstStyle/>
                    <a:p>
                      <a:r>
                        <a:rPr lang="en-US" sz="1700" dirty="0">
                          <a:solidFill>
                            <a:srgbClr val="FF0000"/>
                          </a:solidFill>
                          <a:latin typeface="Book Antiqua" panose="02040602050305030304" pitchFamily="18" charset="0"/>
                        </a:rPr>
                        <a:t>Nil</a:t>
                      </a:r>
                      <a:endParaRPr lang="en-IN" sz="1700" dirty="0">
                        <a:solidFill>
                          <a:srgbClr val="FF0000"/>
                        </a:solidFill>
                        <a:latin typeface="Book Antiqua" panose="0204060205030503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1700" dirty="0">
                        <a:latin typeface="Book Antiqua" panose="02040602050305030304" pitchFamily="18" charset="0"/>
                      </a:endParaRPr>
                    </a:p>
                  </a:txBody>
                  <a:tcPr/>
                </a:tc>
                <a:extLst>
                  <a:ext uri="{0D108BD9-81ED-4DB2-BD59-A6C34878D82A}">
                    <a16:rowId xmlns:a16="http://schemas.microsoft.com/office/drawing/2014/main" val="92709950"/>
                  </a:ext>
                </a:extLst>
              </a:tr>
            </a:tbl>
          </a:graphicData>
        </a:graphic>
      </p:graphicFrame>
      <p:sp>
        <p:nvSpPr>
          <p:cNvPr id="4" name="Date Placeholder 3">
            <a:extLst>
              <a:ext uri="{FF2B5EF4-FFF2-40B4-BE49-F238E27FC236}">
                <a16:creationId xmlns:a16="http://schemas.microsoft.com/office/drawing/2014/main" id="{1615A2A1-BD0E-4448-9A2C-7914848F7333}"/>
              </a:ext>
            </a:extLst>
          </p:cNvPr>
          <p:cNvSpPr>
            <a:spLocks noGrp="1"/>
          </p:cNvSpPr>
          <p:nvPr>
            <p:ph type="dt" sz="half" idx="10"/>
          </p:nvPr>
        </p:nvSpPr>
        <p:spPr/>
        <p:txBody>
          <a:bodyPr/>
          <a:lstStyle/>
          <a:p>
            <a:r>
              <a:rPr lang="en-US" dirty="0">
                <a:latin typeface="Book Antiqua" panose="02040602050305030304" pitchFamily="18" charset="0"/>
              </a:rPr>
              <a:t>08/06/2025</a:t>
            </a:r>
            <a:endParaRPr lang="en-IN" dirty="0">
              <a:latin typeface="Book Antiqua" panose="02040602050305030304" pitchFamily="18" charset="0"/>
            </a:endParaRPr>
          </a:p>
        </p:txBody>
      </p:sp>
      <p:sp>
        <p:nvSpPr>
          <p:cNvPr id="5" name="Footer Placeholder 4">
            <a:extLst>
              <a:ext uri="{FF2B5EF4-FFF2-40B4-BE49-F238E27FC236}">
                <a16:creationId xmlns:a16="http://schemas.microsoft.com/office/drawing/2014/main" id="{D4B2779D-6DC6-453D-B2D6-BF01149F1F5F}"/>
              </a:ext>
            </a:extLst>
          </p:cNvPr>
          <p:cNvSpPr>
            <a:spLocks noGrp="1"/>
          </p:cNvSpPr>
          <p:nvPr>
            <p:ph type="ftr" sz="quarter" idx="11"/>
          </p:nvPr>
        </p:nvSpPr>
        <p:spPr/>
        <p:txBody>
          <a:bodyPr/>
          <a:lstStyle/>
          <a:p>
            <a:r>
              <a:rPr lang="en-IN" dirty="0">
                <a:latin typeface="Book Antiqua" panose="02040602050305030304" pitchFamily="18" charset="0"/>
              </a:rPr>
              <a:t>Sanghvi </a:t>
            </a:r>
            <a:r>
              <a:rPr lang="en-IN" dirty="0" err="1">
                <a:latin typeface="Book Antiqua" panose="02040602050305030304" pitchFamily="18" charset="0"/>
              </a:rPr>
              <a:t>Sanghvi</a:t>
            </a:r>
            <a:r>
              <a:rPr lang="en-IN" dirty="0">
                <a:latin typeface="Book Antiqua" panose="02040602050305030304" pitchFamily="18" charset="0"/>
              </a:rPr>
              <a:t> &amp; Sanghvi</a:t>
            </a:r>
          </a:p>
        </p:txBody>
      </p:sp>
      <p:sp>
        <p:nvSpPr>
          <p:cNvPr id="6" name="Slide Number Placeholder 5">
            <a:extLst>
              <a:ext uri="{FF2B5EF4-FFF2-40B4-BE49-F238E27FC236}">
                <a16:creationId xmlns:a16="http://schemas.microsoft.com/office/drawing/2014/main" id="{F652C196-74C0-4316-BA73-23B35D6FC369}"/>
              </a:ext>
            </a:extLst>
          </p:cNvPr>
          <p:cNvSpPr>
            <a:spLocks noGrp="1"/>
          </p:cNvSpPr>
          <p:nvPr>
            <p:ph type="sldNum" sz="quarter" idx="12"/>
          </p:nvPr>
        </p:nvSpPr>
        <p:spPr/>
        <p:txBody>
          <a:bodyPr/>
          <a:lstStyle/>
          <a:p>
            <a:fld id="{72D2E47F-D8F7-452E-ABD9-5E9FB94CA412}" type="slidenum">
              <a:rPr lang="en-IN" smtClean="0">
                <a:latin typeface="Book Antiqua" panose="02040602050305030304" pitchFamily="18" charset="0"/>
              </a:rPr>
              <a:t>26</a:t>
            </a:fld>
            <a:endParaRPr lang="en-IN" dirty="0">
              <a:latin typeface="Book Antiqua" panose="02040602050305030304" pitchFamily="18" charset="0"/>
            </a:endParaRPr>
          </a:p>
        </p:txBody>
      </p:sp>
      <p:graphicFrame>
        <p:nvGraphicFramePr>
          <p:cNvPr id="8" name="Table 7">
            <a:extLst>
              <a:ext uri="{FF2B5EF4-FFF2-40B4-BE49-F238E27FC236}">
                <a16:creationId xmlns:a16="http://schemas.microsoft.com/office/drawing/2014/main" id="{B784A862-728F-44C6-8AB9-156E83B3EF7B}"/>
              </a:ext>
            </a:extLst>
          </p:cNvPr>
          <p:cNvGraphicFramePr>
            <a:graphicFrameLocks noGrp="1"/>
          </p:cNvGraphicFramePr>
          <p:nvPr>
            <p:extLst>
              <p:ext uri="{D42A27DB-BD31-4B8C-83A1-F6EECF244321}">
                <p14:modId xmlns:p14="http://schemas.microsoft.com/office/powerpoint/2010/main" val="2415283035"/>
              </p:ext>
            </p:extLst>
          </p:nvPr>
        </p:nvGraphicFramePr>
        <p:xfrm>
          <a:off x="667324" y="3629145"/>
          <a:ext cx="4545617" cy="1333500"/>
        </p:xfrm>
        <a:graphic>
          <a:graphicData uri="http://schemas.openxmlformats.org/drawingml/2006/table">
            <a:tbl>
              <a:tblPr>
                <a:tableStyleId>{D7AC3CCA-C797-4891-BE02-D94E43425B78}</a:tableStyleId>
              </a:tblPr>
              <a:tblGrid>
                <a:gridCol w="3005671">
                  <a:extLst>
                    <a:ext uri="{9D8B030D-6E8A-4147-A177-3AD203B41FA5}">
                      <a16:colId xmlns:a16="http://schemas.microsoft.com/office/drawing/2014/main" val="3912826746"/>
                    </a:ext>
                  </a:extLst>
                </a:gridCol>
                <a:gridCol w="72555">
                  <a:extLst>
                    <a:ext uri="{9D8B030D-6E8A-4147-A177-3AD203B41FA5}">
                      <a16:colId xmlns:a16="http://schemas.microsoft.com/office/drawing/2014/main" val="2686466807"/>
                    </a:ext>
                  </a:extLst>
                </a:gridCol>
                <a:gridCol w="1467391">
                  <a:extLst>
                    <a:ext uri="{9D8B030D-6E8A-4147-A177-3AD203B41FA5}">
                      <a16:colId xmlns:a16="http://schemas.microsoft.com/office/drawing/2014/main" val="2577411985"/>
                    </a:ext>
                  </a:extLst>
                </a:gridCol>
              </a:tblGrid>
              <a:tr h="0">
                <a:tc gridSpan="3">
                  <a:txBody>
                    <a:bodyPr/>
                    <a:lstStyle/>
                    <a:p>
                      <a:pPr algn="ctr"/>
                      <a:r>
                        <a:rPr lang="en-IN" sz="1250" b="1" dirty="0">
                          <a:effectLst/>
                          <a:latin typeface="Book Antiqua" panose="02040602050305030304" pitchFamily="18" charset="0"/>
                          <a:ea typeface="Times New Roman" panose="02020603050405020304" pitchFamily="18" charset="0"/>
                          <a:cs typeface="Times New Roman" panose="02020603050405020304" pitchFamily="18" charset="0"/>
                        </a:rPr>
                        <a:t>Option I</a:t>
                      </a:r>
                    </a:p>
                  </a:txBody>
                  <a:tcPr marL="19050" marR="19050" marT="0" marB="0"/>
                </a:tc>
                <a:tc hMerge="1">
                  <a:txBody>
                    <a:bodyPr/>
                    <a:lstStyle/>
                    <a:p>
                      <a:pPr algn="r"/>
                      <a:endParaRPr lang="en-IN" sz="125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9050" marR="19050" marT="0" marB="0"/>
                </a:tc>
                <a:tc hMerge="1">
                  <a:txBody>
                    <a:bodyPr/>
                    <a:lstStyle/>
                    <a:p>
                      <a:pPr algn="r"/>
                      <a:endParaRPr lang="en-IN" sz="125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9050" marR="19050" marT="0" marB="0"/>
                </a:tc>
                <a:extLst>
                  <a:ext uri="{0D108BD9-81ED-4DB2-BD59-A6C34878D82A}">
                    <a16:rowId xmlns:a16="http://schemas.microsoft.com/office/drawing/2014/main" val="3577599077"/>
                  </a:ext>
                </a:extLst>
              </a:tr>
              <a:tr h="0">
                <a:tc>
                  <a:txBody>
                    <a:bodyPr/>
                    <a:lstStyle/>
                    <a:p>
                      <a:pPr algn="just"/>
                      <a:r>
                        <a:rPr lang="en-US" sz="1250" dirty="0">
                          <a:effectLst/>
                          <a:latin typeface="Book Antiqua" panose="02040602050305030304" pitchFamily="18" charset="0"/>
                        </a:rPr>
                        <a:t>Tax U/s 112A @ 12.5% On </a:t>
                      </a:r>
                      <a:r>
                        <a:rPr lang="en-US" sz="1250" dirty="0" err="1">
                          <a:effectLst/>
                          <a:latin typeface="Book Antiqua" panose="02040602050305030304" pitchFamily="18" charset="0"/>
                        </a:rPr>
                        <a:t>Ltcg</a:t>
                      </a:r>
                      <a:r>
                        <a:rPr lang="en-US" sz="1250" dirty="0">
                          <a:effectLst/>
                          <a:latin typeface="Book Antiqua" panose="02040602050305030304" pitchFamily="18" charset="0"/>
                        </a:rPr>
                        <a:t> Rs. 83,75,000 [1,00,00,000 -2,00,000 -,10,00,000-3,00,000- 1,25,000)</a:t>
                      </a:r>
                      <a:endParaRPr lang="en-IN" sz="125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9050" marR="19050" marT="0" marB="0"/>
                </a:tc>
                <a:tc>
                  <a:txBody>
                    <a:bodyPr/>
                    <a:lstStyle/>
                    <a:p>
                      <a:pPr algn="r"/>
                      <a:r>
                        <a:rPr lang="en-US" sz="1250" dirty="0">
                          <a:effectLst/>
                          <a:latin typeface="Book Antiqua" panose="02040602050305030304" pitchFamily="18" charset="0"/>
                        </a:rPr>
                        <a:t> </a:t>
                      </a:r>
                      <a:endParaRPr lang="en-IN" sz="125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9050" marR="19050" marT="0" marB="0"/>
                </a:tc>
                <a:tc>
                  <a:txBody>
                    <a:bodyPr/>
                    <a:lstStyle/>
                    <a:p>
                      <a:pPr algn="r"/>
                      <a:r>
                        <a:rPr lang="en-US" sz="1250" dirty="0">
                          <a:effectLst/>
                          <a:latin typeface="Book Antiqua" panose="02040602050305030304" pitchFamily="18" charset="0"/>
                        </a:rPr>
                        <a:t>10,46,875</a:t>
                      </a:r>
                      <a:endParaRPr lang="en-IN" sz="125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9050" marR="19050" marT="0" marB="0"/>
                </a:tc>
                <a:extLst>
                  <a:ext uri="{0D108BD9-81ED-4DB2-BD59-A6C34878D82A}">
                    <a16:rowId xmlns:a16="http://schemas.microsoft.com/office/drawing/2014/main" val="3466733745"/>
                  </a:ext>
                </a:extLst>
              </a:tr>
              <a:tr h="0">
                <a:tc>
                  <a:txBody>
                    <a:bodyPr/>
                    <a:lstStyle/>
                    <a:p>
                      <a:pPr algn="just"/>
                      <a:r>
                        <a:rPr lang="en-US" sz="1250" dirty="0">
                          <a:effectLst/>
                          <a:latin typeface="Book Antiqua" panose="02040602050305030304" pitchFamily="18" charset="0"/>
                        </a:rPr>
                        <a:t>Tax U/s 112A @ 10% On </a:t>
                      </a:r>
                      <a:r>
                        <a:rPr lang="en-US" sz="1250" dirty="0" err="1">
                          <a:effectLst/>
                          <a:latin typeface="Book Antiqua" panose="02040602050305030304" pitchFamily="18" charset="0"/>
                        </a:rPr>
                        <a:t>Ltcg</a:t>
                      </a:r>
                      <a:r>
                        <a:rPr lang="en-US" sz="1250" dirty="0">
                          <a:effectLst/>
                          <a:latin typeface="Book Antiqua" panose="02040602050305030304" pitchFamily="18" charset="0"/>
                        </a:rPr>
                        <a:t> Rs. 20,00,000 (A-B)</a:t>
                      </a:r>
                      <a:endParaRPr lang="en-IN" sz="125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9050" marR="19050" marT="0" marB="0"/>
                </a:tc>
                <a:tc>
                  <a:txBody>
                    <a:bodyPr/>
                    <a:lstStyle/>
                    <a:p>
                      <a:pPr algn="r"/>
                      <a:r>
                        <a:rPr lang="en-US" sz="1250" dirty="0">
                          <a:effectLst/>
                          <a:latin typeface="Book Antiqua" panose="02040602050305030304" pitchFamily="18" charset="0"/>
                        </a:rPr>
                        <a:t> </a:t>
                      </a:r>
                      <a:endParaRPr lang="en-IN" sz="125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9050" marR="19050" marT="0" marB="0"/>
                </a:tc>
                <a:tc>
                  <a:txBody>
                    <a:bodyPr/>
                    <a:lstStyle/>
                    <a:p>
                      <a:pPr algn="r"/>
                      <a:r>
                        <a:rPr lang="en-US" sz="1250" dirty="0">
                          <a:effectLst/>
                          <a:latin typeface="Book Antiqua" panose="02040602050305030304" pitchFamily="18" charset="0"/>
                        </a:rPr>
                        <a:t>2,00,000</a:t>
                      </a:r>
                      <a:endParaRPr lang="en-IN" sz="125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9050" marR="19050" marT="0" marB="0"/>
                </a:tc>
                <a:extLst>
                  <a:ext uri="{0D108BD9-81ED-4DB2-BD59-A6C34878D82A}">
                    <a16:rowId xmlns:a16="http://schemas.microsoft.com/office/drawing/2014/main" val="1066727960"/>
                  </a:ext>
                </a:extLst>
              </a:tr>
              <a:tr h="0">
                <a:tc>
                  <a:txBody>
                    <a:bodyPr/>
                    <a:lstStyle/>
                    <a:p>
                      <a:pPr algn="just"/>
                      <a:r>
                        <a:rPr lang="en-US" sz="1250" dirty="0">
                          <a:effectLst/>
                          <a:latin typeface="Book Antiqua" panose="02040602050305030304" pitchFamily="18" charset="0"/>
                        </a:rPr>
                        <a:t> </a:t>
                      </a:r>
                      <a:endParaRPr lang="en-IN" sz="125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9050" marR="19050" marT="0" marB="0"/>
                </a:tc>
                <a:tc>
                  <a:txBody>
                    <a:bodyPr/>
                    <a:lstStyle/>
                    <a:p>
                      <a:pPr algn="r"/>
                      <a:r>
                        <a:rPr lang="en-US" sz="1250" dirty="0">
                          <a:effectLst/>
                          <a:latin typeface="Book Antiqua" panose="02040602050305030304" pitchFamily="18" charset="0"/>
                        </a:rPr>
                        <a:t> </a:t>
                      </a:r>
                      <a:endParaRPr lang="en-IN" sz="125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9050" marR="19050" marT="0" marB="0"/>
                </a:tc>
                <a:tc>
                  <a:txBody>
                    <a:bodyPr/>
                    <a:lstStyle/>
                    <a:p>
                      <a:pPr algn="r"/>
                      <a:r>
                        <a:rPr lang="en-US" sz="1250" dirty="0">
                          <a:effectLst/>
                          <a:latin typeface="Book Antiqua" panose="02040602050305030304" pitchFamily="18" charset="0"/>
                        </a:rPr>
                        <a:t>12,46,875</a:t>
                      </a:r>
                      <a:endParaRPr lang="en-IN" sz="125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9050" marR="19050" marT="0" marB="0"/>
                </a:tc>
                <a:extLst>
                  <a:ext uri="{0D108BD9-81ED-4DB2-BD59-A6C34878D82A}">
                    <a16:rowId xmlns:a16="http://schemas.microsoft.com/office/drawing/2014/main" val="2624947259"/>
                  </a:ext>
                </a:extLst>
              </a:tr>
            </a:tbl>
          </a:graphicData>
        </a:graphic>
      </p:graphicFrame>
      <p:graphicFrame>
        <p:nvGraphicFramePr>
          <p:cNvPr id="10" name="Table 9">
            <a:extLst>
              <a:ext uri="{FF2B5EF4-FFF2-40B4-BE49-F238E27FC236}">
                <a16:creationId xmlns:a16="http://schemas.microsoft.com/office/drawing/2014/main" id="{C7D50109-2071-4D79-A4DA-5BABDE1196C2}"/>
              </a:ext>
            </a:extLst>
          </p:cNvPr>
          <p:cNvGraphicFramePr>
            <a:graphicFrameLocks noGrp="1"/>
          </p:cNvGraphicFramePr>
          <p:nvPr>
            <p:extLst>
              <p:ext uri="{D42A27DB-BD31-4B8C-83A1-F6EECF244321}">
                <p14:modId xmlns:p14="http://schemas.microsoft.com/office/powerpoint/2010/main" val="595221623"/>
              </p:ext>
            </p:extLst>
          </p:nvPr>
        </p:nvGraphicFramePr>
        <p:xfrm>
          <a:off x="5958412" y="4917341"/>
          <a:ext cx="4545617" cy="1333500"/>
        </p:xfrm>
        <a:graphic>
          <a:graphicData uri="http://schemas.openxmlformats.org/drawingml/2006/table">
            <a:tbl>
              <a:tblPr>
                <a:tableStyleId>{D7AC3CCA-C797-4891-BE02-D94E43425B78}</a:tableStyleId>
              </a:tblPr>
              <a:tblGrid>
                <a:gridCol w="3005671">
                  <a:extLst>
                    <a:ext uri="{9D8B030D-6E8A-4147-A177-3AD203B41FA5}">
                      <a16:colId xmlns:a16="http://schemas.microsoft.com/office/drawing/2014/main" val="132886371"/>
                    </a:ext>
                  </a:extLst>
                </a:gridCol>
                <a:gridCol w="72555">
                  <a:extLst>
                    <a:ext uri="{9D8B030D-6E8A-4147-A177-3AD203B41FA5}">
                      <a16:colId xmlns:a16="http://schemas.microsoft.com/office/drawing/2014/main" val="1392242536"/>
                    </a:ext>
                  </a:extLst>
                </a:gridCol>
                <a:gridCol w="1467391">
                  <a:extLst>
                    <a:ext uri="{9D8B030D-6E8A-4147-A177-3AD203B41FA5}">
                      <a16:colId xmlns:a16="http://schemas.microsoft.com/office/drawing/2014/main" val="1175535049"/>
                    </a:ext>
                  </a:extLst>
                </a:gridCol>
              </a:tblGrid>
              <a:tr h="0">
                <a:tc gridSpan="3">
                  <a:txBody>
                    <a:bodyPr/>
                    <a:lstStyle/>
                    <a:p>
                      <a:pPr algn="ctr"/>
                      <a:r>
                        <a:rPr lang="en-IN" sz="1250" dirty="0">
                          <a:effectLst/>
                          <a:latin typeface="Book Antiqua" panose="02040602050305030304" pitchFamily="18" charset="0"/>
                          <a:ea typeface="Times New Roman" panose="02020603050405020304" pitchFamily="18" charset="0"/>
                          <a:cs typeface="Times New Roman" panose="02020603050405020304" pitchFamily="18" charset="0"/>
                        </a:rPr>
                        <a:t>Option II</a:t>
                      </a:r>
                    </a:p>
                  </a:txBody>
                  <a:tcPr marL="19050" marR="19050" marT="0" marB="0"/>
                </a:tc>
                <a:tc hMerge="1">
                  <a:txBody>
                    <a:bodyPr/>
                    <a:lstStyle/>
                    <a:p>
                      <a:pPr algn="r"/>
                      <a:endParaRPr lang="en-IN" sz="125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9050" marR="19050" marT="0" marB="0"/>
                </a:tc>
                <a:tc hMerge="1">
                  <a:txBody>
                    <a:bodyPr/>
                    <a:lstStyle/>
                    <a:p>
                      <a:pPr algn="r"/>
                      <a:endParaRPr lang="en-IN" sz="125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9050" marR="19050" marT="0" marB="0"/>
                </a:tc>
                <a:extLst>
                  <a:ext uri="{0D108BD9-81ED-4DB2-BD59-A6C34878D82A}">
                    <a16:rowId xmlns:a16="http://schemas.microsoft.com/office/drawing/2014/main" val="1755956739"/>
                  </a:ext>
                </a:extLst>
              </a:tr>
              <a:tr h="0">
                <a:tc>
                  <a:txBody>
                    <a:bodyPr/>
                    <a:lstStyle/>
                    <a:p>
                      <a:pPr algn="just"/>
                      <a:r>
                        <a:rPr lang="en-US" sz="1250" dirty="0">
                          <a:effectLst/>
                          <a:latin typeface="Book Antiqua" panose="02040602050305030304" pitchFamily="18" charset="0"/>
                        </a:rPr>
                        <a:t>Tax U/s 112A @ 12.5% On </a:t>
                      </a:r>
                      <a:r>
                        <a:rPr lang="en-US" sz="1250" dirty="0" err="1">
                          <a:effectLst/>
                          <a:latin typeface="Book Antiqua" panose="02040602050305030304" pitchFamily="18" charset="0"/>
                        </a:rPr>
                        <a:t>Ltcg</a:t>
                      </a:r>
                      <a:r>
                        <a:rPr lang="en-US" sz="1250" dirty="0">
                          <a:effectLst/>
                          <a:latin typeface="Book Antiqua" panose="02040602050305030304" pitchFamily="18" charset="0"/>
                        </a:rPr>
                        <a:t> Rs. 53,75,000 [1,00,00,000 -2,00,000 -,10,00,000-30,00,000- 3,00,000- 1,25,000)</a:t>
                      </a:r>
                      <a:endParaRPr lang="en-IN" sz="125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9050" marR="19050" marT="0" marB="0"/>
                </a:tc>
                <a:tc>
                  <a:txBody>
                    <a:bodyPr/>
                    <a:lstStyle/>
                    <a:p>
                      <a:pPr algn="r"/>
                      <a:r>
                        <a:rPr lang="en-US" sz="1250" dirty="0">
                          <a:effectLst/>
                          <a:latin typeface="Book Antiqua" panose="02040602050305030304" pitchFamily="18" charset="0"/>
                        </a:rPr>
                        <a:t> </a:t>
                      </a:r>
                      <a:endParaRPr lang="en-IN" sz="125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9050" marR="19050" marT="0" marB="0"/>
                </a:tc>
                <a:tc>
                  <a:txBody>
                    <a:bodyPr/>
                    <a:lstStyle/>
                    <a:p>
                      <a:pPr algn="r"/>
                      <a:r>
                        <a:rPr lang="en-US" sz="1250" dirty="0">
                          <a:effectLst/>
                          <a:latin typeface="Book Antiqua" panose="02040602050305030304" pitchFamily="18" charset="0"/>
                        </a:rPr>
                        <a:t>6,71,875</a:t>
                      </a:r>
                      <a:endParaRPr lang="en-IN" sz="125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9050" marR="19050" marT="0" marB="0"/>
                </a:tc>
                <a:extLst>
                  <a:ext uri="{0D108BD9-81ED-4DB2-BD59-A6C34878D82A}">
                    <a16:rowId xmlns:a16="http://schemas.microsoft.com/office/drawing/2014/main" val="1793883882"/>
                  </a:ext>
                </a:extLst>
              </a:tr>
              <a:tr h="79784">
                <a:tc>
                  <a:txBody>
                    <a:bodyPr/>
                    <a:lstStyle/>
                    <a:p>
                      <a:pPr algn="just"/>
                      <a:r>
                        <a:rPr lang="en-US" sz="1250" dirty="0">
                          <a:effectLst/>
                          <a:latin typeface="Book Antiqua" panose="02040602050305030304" pitchFamily="18" charset="0"/>
                        </a:rPr>
                        <a:t>Tax U/s 112A @ 10% On </a:t>
                      </a:r>
                      <a:r>
                        <a:rPr lang="en-US" sz="1250" dirty="0" err="1">
                          <a:effectLst/>
                          <a:latin typeface="Book Antiqua" panose="02040602050305030304" pitchFamily="18" charset="0"/>
                        </a:rPr>
                        <a:t>Ltcg</a:t>
                      </a:r>
                      <a:r>
                        <a:rPr lang="en-US" sz="1250" dirty="0">
                          <a:effectLst/>
                          <a:latin typeface="Book Antiqua" panose="02040602050305030304" pitchFamily="18" charset="0"/>
                        </a:rPr>
                        <a:t> Rs. 50,00,000 </a:t>
                      </a:r>
                      <a:endParaRPr lang="en-IN" sz="125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9050" marR="19050" marT="0" marB="0"/>
                </a:tc>
                <a:tc>
                  <a:txBody>
                    <a:bodyPr/>
                    <a:lstStyle/>
                    <a:p>
                      <a:pPr algn="r"/>
                      <a:r>
                        <a:rPr lang="en-US" sz="1250" dirty="0">
                          <a:effectLst/>
                          <a:latin typeface="Book Antiqua" panose="02040602050305030304" pitchFamily="18" charset="0"/>
                        </a:rPr>
                        <a:t> </a:t>
                      </a:r>
                      <a:endParaRPr lang="en-IN" sz="125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9050" marR="19050" marT="0" marB="0"/>
                </a:tc>
                <a:tc>
                  <a:txBody>
                    <a:bodyPr/>
                    <a:lstStyle/>
                    <a:p>
                      <a:pPr algn="r"/>
                      <a:r>
                        <a:rPr lang="en-US" sz="1250" dirty="0">
                          <a:effectLst/>
                          <a:latin typeface="Book Antiqua" panose="02040602050305030304" pitchFamily="18" charset="0"/>
                        </a:rPr>
                        <a:t>5,00,000</a:t>
                      </a:r>
                      <a:endParaRPr lang="en-IN" sz="125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9050" marR="19050" marT="0" marB="0"/>
                </a:tc>
                <a:extLst>
                  <a:ext uri="{0D108BD9-81ED-4DB2-BD59-A6C34878D82A}">
                    <a16:rowId xmlns:a16="http://schemas.microsoft.com/office/drawing/2014/main" val="2620064322"/>
                  </a:ext>
                </a:extLst>
              </a:tr>
              <a:tr h="0">
                <a:tc>
                  <a:txBody>
                    <a:bodyPr/>
                    <a:lstStyle/>
                    <a:p>
                      <a:pPr algn="just"/>
                      <a:r>
                        <a:rPr lang="en-US" sz="1250" dirty="0">
                          <a:effectLst/>
                          <a:latin typeface="Book Antiqua" panose="02040602050305030304" pitchFamily="18" charset="0"/>
                        </a:rPr>
                        <a:t> </a:t>
                      </a:r>
                      <a:endParaRPr lang="en-IN" sz="125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9050" marR="19050" marT="0" marB="0"/>
                </a:tc>
                <a:tc>
                  <a:txBody>
                    <a:bodyPr/>
                    <a:lstStyle/>
                    <a:p>
                      <a:pPr algn="r"/>
                      <a:r>
                        <a:rPr lang="en-US" sz="1250" dirty="0">
                          <a:effectLst/>
                          <a:latin typeface="Book Antiqua" panose="02040602050305030304" pitchFamily="18" charset="0"/>
                        </a:rPr>
                        <a:t> </a:t>
                      </a:r>
                      <a:endParaRPr lang="en-IN" sz="125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9050" marR="19050" marT="0" marB="0"/>
                </a:tc>
                <a:tc>
                  <a:txBody>
                    <a:bodyPr/>
                    <a:lstStyle/>
                    <a:p>
                      <a:pPr algn="r"/>
                      <a:r>
                        <a:rPr lang="en-US" sz="1250" dirty="0">
                          <a:effectLst/>
                          <a:latin typeface="Book Antiqua" panose="02040602050305030304" pitchFamily="18" charset="0"/>
                        </a:rPr>
                        <a:t>11,71,875</a:t>
                      </a:r>
                      <a:endParaRPr lang="en-IN" sz="125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9050" marR="19050" marT="0" marB="0"/>
                </a:tc>
                <a:extLst>
                  <a:ext uri="{0D108BD9-81ED-4DB2-BD59-A6C34878D82A}">
                    <a16:rowId xmlns:a16="http://schemas.microsoft.com/office/drawing/2014/main" val="2206039797"/>
                  </a:ext>
                </a:extLst>
              </a:tr>
            </a:tbl>
          </a:graphicData>
        </a:graphic>
      </p:graphicFrame>
    </p:spTree>
    <p:extLst>
      <p:ext uri="{BB962C8B-B14F-4D97-AF65-F5344CB8AC3E}">
        <p14:creationId xmlns:p14="http://schemas.microsoft.com/office/powerpoint/2010/main" val="2259468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78E-5123-4B30-8F80-02A81ED82226}"/>
              </a:ext>
            </a:extLst>
          </p:cNvPr>
          <p:cNvSpPr>
            <a:spLocks noGrp="1"/>
          </p:cNvSpPr>
          <p:nvPr>
            <p:ph type="title"/>
          </p:nvPr>
        </p:nvSpPr>
        <p:spPr>
          <a:xfrm>
            <a:off x="838200" y="365126"/>
            <a:ext cx="10515600" cy="783736"/>
          </a:xfrm>
        </p:spPr>
        <p:txBody>
          <a:bodyPr>
            <a:noAutofit/>
          </a:bodyPr>
          <a:lstStyle/>
          <a:p>
            <a:r>
              <a:rPr lang="en-US" sz="3800" b="1" dirty="0">
                <a:solidFill>
                  <a:schemeClr val="tx2">
                    <a:lumMod val="50000"/>
                  </a:schemeClr>
                </a:solidFill>
                <a:latin typeface="Baskerville Old Face" panose="02020602080505020303" pitchFamily="18" charset="0"/>
              </a:rPr>
              <a:t>Section 48– Removal of Indexation Benefit (exception)</a:t>
            </a:r>
            <a:endParaRPr lang="en-IN" sz="3800" b="1" dirty="0">
              <a:solidFill>
                <a:schemeClr val="tx2">
                  <a:lumMod val="50000"/>
                </a:schemeClr>
              </a:solidFill>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08F462F3-1FE9-4ABD-95D7-C270BE23A64A}"/>
              </a:ext>
            </a:extLst>
          </p:cNvPr>
          <p:cNvSpPr>
            <a:spLocks noGrp="1"/>
          </p:cNvSpPr>
          <p:nvPr>
            <p:ph idx="1"/>
          </p:nvPr>
        </p:nvSpPr>
        <p:spPr>
          <a:xfrm>
            <a:off x="838200" y="1160585"/>
            <a:ext cx="10515600" cy="5028101"/>
          </a:xfrm>
        </p:spPr>
        <p:txBody>
          <a:bodyPr>
            <a:normAutofit lnSpcReduction="10000"/>
          </a:bodyPr>
          <a:lstStyle/>
          <a:p>
            <a:pPr marL="45720" indent="0" algn="just">
              <a:lnSpc>
                <a:spcPct val="150000"/>
              </a:lnSpc>
              <a:spcBef>
                <a:spcPts val="0"/>
              </a:spcBef>
              <a:buNone/>
            </a:pPr>
            <a:r>
              <a:rPr lang="en-US" sz="2200" dirty="0">
                <a:solidFill>
                  <a:schemeClr val="tx2">
                    <a:lumMod val="50000"/>
                  </a:schemeClr>
                </a:solidFill>
                <a:latin typeface="Book Antiqua" panose="02040602050305030304" pitchFamily="18" charset="0"/>
              </a:rPr>
              <a:t>Indexation benefit (cost of acquisition and cost of improvement) will not be applicable for capital asset transferred on or after 23/07/2024.</a:t>
            </a:r>
          </a:p>
          <a:p>
            <a:pPr marL="45720" indent="0" algn="just">
              <a:lnSpc>
                <a:spcPct val="150000"/>
              </a:lnSpc>
              <a:spcBef>
                <a:spcPts val="0"/>
              </a:spcBef>
              <a:buNone/>
            </a:pPr>
            <a:r>
              <a:rPr lang="en-US" sz="2200" dirty="0">
                <a:solidFill>
                  <a:schemeClr val="tx2">
                    <a:lumMod val="50000"/>
                  </a:schemeClr>
                </a:solidFill>
                <a:latin typeface="Book Antiqua" panose="02040602050305030304" pitchFamily="18" charset="0"/>
              </a:rPr>
              <a:t>Exception :  Indexation benefit can be claimed at the option of the “A”, if following conditions are satisfied:</a:t>
            </a:r>
          </a:p>
          <a:p>
            <a:pPr marL="342900" indent="-342900" algn="just">
              <a:lnSpc>
                <a:spcPct val="150000"/>
              </a:lnSpc>
              <a:spcBef>
                <a:spcPts val="0"/>
              </a:spcBef>
            </a:pPr>
            <a:r>
              <a:rPr lang="en-US" sz="2200" dirty="0">
                <a:solidFill>
                  <a:schemeClr val="tx2">
                    <a:lumMod val="50000"/>
                  </a:schemeClr>
                </a:solidFill>
                <a:latin typeface="Book Antiqua" panose="02040602050305030304" pitchFamily="18" charset="0"/>
              </a:rPr>
              <a:t>Transferor is resident individual or resident HUF</a:t>
            </a:r>
          </a:p>
          <a:p>
            <a:pPr marL="342900" indent="-342900" algn="just">
              <a:lnSpc>
                <a:spcPct val="150000"/>
              </a:lnSpc>
              <a:spcBef>
                <a:spcPts val="0"/>
              </a:spcBef>
            </a:pPr>
            <a:r>
              <a:rPr lang="en-US" sz="2200" dirty="0">
                <a:solidFill>
                  <a:schemeClr val="tx2">
                    <a:lumMod val="50000"/>
                  </a:schemeClr>
                </a:solidFill>
                <a:latin typeface="Book Antiqua" panose="02040602050305030304" pitchFamily="18" charset="0"/>
              </a:rPr>
              <a:t>Capital asset transferred is land or building or both (residential /commercial /nature of use is irrelevant)</a:t>
            </a:r>
          </a:p>
          <a:p>
            <a:pPr marL="342900" indent="-342900" algn="just">
              <a:lnSpc>
                <a:spcPct val="150000"/>
              </a:lnSpc>
              <a:spcBef>
                <a:spcPts val="0"/>
              </a:spcBef>
            </a:pPr>
            <a:r>
              <a:rPr lang="en-US" sz="2200" dirty="0">
                <a:solidFill>
                  <a:schemeClr val="tx2">
                    <a:lumMod val="50000"/>
                  </a:schemeClr>
                </a:solidFill>
                <a:latin typeface="Book Antiqua" panose="02040602050305030304" pitchFamily="18" charset="0"/>
              </a:rPr>
              <a:t>The asset is transferred on or after 23/07/2024</a:t>
            </a:r>
          </a:p>
          <a:p>
            <a:pPr marL="342900" indent="-342900" algn="just">
              <a:lnSpc>
                <a:spcPct val="150000"/>
              </a:lnSpc>
              <a:spcBef>
                <a:spcPts val="0"/>
              </a:spcBef>
            </a:pPr>
            <a:r>
              <a:rPr lang="en-US" sz="2200" dirty="0">
                <a:solidFill>
                  <a:schemeClr val="tx2">
                    <a:lumMod val="50000"/>
                  </a:schemeClr>
                </a:solidFill>
                <a:latin typeface="Book Antiqua" panose="02040602050305030304" pitchFamily="18" charset="0"/>
              </a:rPr>
              <a:t>The asset is acquired before 23/07/2024 </a:t>
            </a:r>
            <a:endParaRPr lang="en-US" dirty="0">
              <a:solidFill>
                <a:schemeClr val="tx2">
                  <a:lumMod val="50000"/>
                </a:schemeClr>
              </a:solidFill>
              <a:latin typeface="Book Antiqua" panose="02040602050305030304" pitchFamily="18" charset="0"/>
            </a:endParaRPr>
          </a:p>
          <a:p>
            <a:pPr marL="0" indent="0" algn="just">
              <a:lnSpc>
                <a:spcPct val="150000"/>
              </a:lnSpc>
              <a:spcBef>
                <a:spcPts val="0"/>
              </a:spcBef>
              <a:buNone/>
            </a:pPr>
            <a:r>
              <a:rPr lang="en-US" sz="2200" b="1" dirty="0">
                <a:solidFill>
                  <a:schemeClr val="tx2">
                    <a:lumMod val="50000"/>
                  </a:schemeClr>
                </a:solidFill>
                <a:latin typeface="Book Antiqua" panose="02040602050305030304" pitchFamily="18" charset="0"/>
              </a:rPr>
              <a:t>However, one can not claim loss. Loss is not allowed to set off or carried forward. </a:t>
            </a:r>
            <a:endParaRPr lang="en-IN" sz="2200" b="1" dirty="0">
              <a:solidFill>
                <a:srgbClr val="FF0000"/>
              </a:solidFill>
              <a:latin typeface="Book Antiqua" panose="02040602050305030304" pitchFamily="18" charset="0"/>
            </a:endParaRPr>
          </a:p>
        </p:txBody>
      </p:sp>
      <p:sp>
        <p:nvSpPr>
          <p:cNvPr id="4" name="Date Placeholder 3">
            <a:extLst>
              <a:ext uri="{FF2B5EF4-FFF2-40B4-BE49-F238E27FC236}">
                <a16:creationId xmlns:a16="http://schemas.microsoft.com/office/drawing/2014/main" id="{1615A2A1-BD0E-4448-9A2C-7914848F7333}"/>
              </a:ext>
            </a:extLst>
          </p:cNvPr>
          <p:cNvSpPr>
            <a:spLocks noGrp="1"/>
          </p:cNvSpPr>
          <p:nvPr>
            <p:ph type="dt" sz="half" idx="10"/>
          </p:nvPr>
        </p:nvSpPr>
        <p:spPr/>
        <p:txBody>
          <a:bodyPr/>
          <a:lstStyle/>
          <a:p>
            <a:r>
              <a:rPr lang="en-US" dirty="0">
                <a:latin typeface="Book Antiqua" panose="02040602050305030304" pitchFamily="18" charset="0"/>
              </a:rPr>
              <a:t>08/06/2025</a:t>
            </a:r>
            <a:endParaRPr lang="en-IN" dirty="0">
              <a:latin typeface="Book Antiqua" panose="02040602050305030304" pitchFamily="18" charset="0"/>
            </a:endParaRPr>
          </a:p>
        </p:txBody>
      </p:sp>
      <p:sp>
        <p:nvSpPr>
          <p:cNvPr id="5" name="Footer Placeholder 4">
            <a:extLst>
              <a:ext uri="{FF2B5EF4-FFF2-40B4-BE49-F238E27FC236}">
                <a16:creationId xmlns:a16="http://schemas.microsoft.com/office/drawing/2014/main" id="{D4B2779D-6DC6-453D-B2D6-BF01149F1F5F}"/>
              </a:ext>
            </a:extLst>
          </p:cNvPr>
          <p:cNvSpPr>
            <a:spLocks noGrp="1"/>
          </p:cNvSpPr>
          <p:nvPr>
            <p:ph type="ftr" sz="quarter" idx="11"/>
          </p:nvPr>
        </p:nvSpPr>
        <p:spPr/>
        <p:txBody>
          <a:bodyPr/>
          <a:lstStyle/>
          <a:p>
            <a:r>
              <a:rPr lang="en-IN" dirty="0">
                <a:latin typeface="Book Antiqua" panose="02040602050305030304" pitchFamily="18" charset="0"/>
              </a:rPr>
              <a:t>Sanghvi </a:t>
            </a:r>
            <a:r>
              <a:rPr lang="en-IN" dirty="0" err="1">
                <a:latin typeface="Book Antiqua" panose="02040602050305030304" pitchFamily="18" charset="0"/>
              </a:rPr>
              <a:t>Sanghvi</a:t>
            </a:r>
            <a:r>
              <a:rPr lang="en-IN" dirty="0">
                <a:latin typeface="Book Antiqua" panose="02040602050305030304" pitchFamily="18" charset="0"/>
              </a:rPr>
              <a:t> &amp; Sanghvi</a:t>
            </a:r>
          </a:p>
        </p:txBody>
      </p:sp>
      <p:sp>
        <p:nvSpPr>
          <p:cNvPr id="6" name="Slide Number Placeholder 5">
            <a:extLst>
              <a:ext uri="{FF2B5EF4-FFF2-40B4-BE49-F238E27FC236}">
                <a16:creationId xmlns:a16="http://schemas.microsoft.com/office/drawing/2014/main" id="{F652C196-74C0-4316-BA73-23B35D6FC369}"/>
              </a:ext>
            </a:extLst>
          </p:cNvPr>
          <p:cNvSpPr>
            <a:spLocks noGrp="1"/>
          </p:cNvSpPr>
          <p:nvPr>
            <p:ph type="sldNum" sz="quarter" idx="12"/>
          </p:nvPr>
        </p:nvSpPr>
        <p:spPr/>
        <p:txBody>
          <a:bodyPr/>
          <a:lstStyle/>
          <a:p>
            <a:fld id="{72D2E47F-D8F7-452E-ABD9-5E9FB94CA412}" type="slidenum">
              <a:rPr lang="en-IN" smtClean="0">
                <a:latin typeface="Book Antiqua" panose="02040602050305030304" pitchFamily="18" charset="0"/>
              </a:rPr>
              <a:t>27</a:t>
            </a:fld>
            <a:endParaRPr lang="en-IN" dirty="0">
              <a:latin typeface="Book Antiqua" panose="02040602050305030304" pitchFamily="18" charset="0"/>
            </a:endParaRPr>
          </a:p>
        </p:txBody>
      </p:sp>
    </p:spTree>
    <p:extLst>
      <p:ext uri="{BB962C8B-B14F-4D97-AF65-F5344CB8AC3E}">
        <p14:creationId xmlns:p14="http://schemas.microsoft.com/office/powerpoint/2010/main" val="136043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78E-5123-4B30-8F80-02A81ED82226}"/>
              </a:ext>
            </a:extLst>
          </p:cNvPr>
          <p:cNvSpPr>
            <a:spLocks noGrp="1"/>
          </p:cNvSpPr>
          <p:nvPr>
            <p:ph type="title"/>
          </p:nvPr>
        </p:nvSpPr>
        <p:spPr>
          <a:xfrm>
            <a:off x="849923" y="269047"/>
            <a:ext cx="10515600" cy="636269"/>
          </a:xfrm>
        </p:spPr>
        <p:txBody>
          <a:bodyPr>
            <a:noAutofit/>
          </a:bodyPr>
          <a:lstStyle/>
          <a:p>
            <a:r>
              <a:rPr lang="en-US" b="1" dirty="0">
                <a:solidFill>
                  <a:schemeClr val="tx2">
                    <a:lumMod val="50000"/>
                  </a:schemeClr>
                </a:solidFill>
                <a:latin typeface="Baskerville Old Face" panose="02020602080505020303" pitchFamily="18" charset="0"/>
              </a:rPr>
              <a:t>Section 48– Removal of Indexation Benefit</a:t>
            </a:r>
            <a:endParaRPr lang="en-IN" b="1" dirty="0">
              <a:solidFill>
                <a:schemeClr val="tx2">
                  <a:lumMod val="50000"/>
                </a:schemeClr>
              </a:solidFill>
              <a:latin typeface="Baskerville Old Face" panose="02020602080505020303" pitchFamily="18" charset="0"/>
            </a:endParaRPr>
          </a:p>
        </p:txBody>
      </p:sp>
      <p:graphicFrame>
        <p:nvGraphicFramePr>
          <p:cNvPr id="7" name="Table 7">
            <a:extLst>
              <a:ext uri="{FF2B5EF4-FFF2-40B4-BE49-F238E27FC236}">
                <a16:creationId xmlns:a16="http://schemas.microsoft.com/office/drawing/2014/main" id="{22C90565-8639-4207-A12E-BCC2947EFFDA}"/>
              </a:ext>
            </a:extLst>
          </p:cNvPr>
          <p:cNvGraphicFramePr>
            <a:graphicFrameLocks noGrp="1"/>
          </p:cNvGraphicFramePr>
          <p:nvPr>
            <p:ph idx="1"/>
            <p:extLst>
              <p:ext uri="{D42A27DB-BD31-4B8C-83A1-F6EECF244321}">
                <p14:modId xmlns:p14="http://schemas.microsoft.com/office/powerpoint/2010/main" val="1101611034"/>
              </p:ext>
            </p:extLst>
          </p:nvPr>
        </p:nvGraphicFramePr>
        <p:xfrm>
          <a:off x="345831" y="788086"/>
          <a:ext cx="11424137" cy="5815377"/>
        </p:xfrm>
        <a:graphic>
          <a:graphicData uri="http://schemas.openxmlformats.org/drawingml/2006/table">
            <a:tbl>
              <a:tblPr firstRow="1" bandRow="1">
                <a:tableStyleId>{93296810-A885-4BE3-A3E7-6D5BEEA58F35}</a:tableStyleId>
              </a:tblPr>
              <a:tblGrid>
                <a:gridCol w="2723330">
                  <a:extLst>
                    <a:ext uri="{9D8B030D-6E8A-4147-A177-3AD203B41FA5}">
                      <a16:colId xmlns:a16="http://schemas.microsoft.com/office/drawing/2014/main" val="3689372194"/>
                    </a:ext>
                  </a:extLst>
                </a:gridCol>
                <a:gridCol w="1453727">
                  <a:extLst>
                    <a:ext uri="{9D8B030D-6E8A-4147-A177-3AD203B41FA5}">
                      <a16:colId xmlns:a16="http://schemas.microsoft.com/office/drawing/2014/main" val="2997639270"/>
                    </a:ext>
                  </a:extLst>
                </a:gridCol>
                <a:gridCol w="1483654">
                  <a:extLst>
                    <a:ext uri="{9D8B030D-6E8A-4147-A177-3AD203B41FA5}">
                      <a16:colId xmlns:a16="http://schemas.microsoft.com/office/drawing/2014/main" val="4293057905"/>
                    </a:ext>
                  </a:extLst>
                </a:gridCol>
                <a:gridCol w="1578289">
                  <a:extLst>
                    <a:ext uri="{9D8B030D-6E8A-4147-A177-3AD203B41FA5}">
                      <a16:colId xmlns:a16="http://schemas.microsoft.com/office/drawing/2014/main" val="2255822420"/>
                    </a:ext>
                  </a:extLst>
                </a:gridCol>
                <a:gridCol w="1617274">
                  <a:extLst>
                    <a:ext uri="{9D8B030D-6E8A-4147-A177-3AD203B41FA5}">
                      <a16:colId xmlns:a16="http://schemas.microsoft.com/office/drawing/2014/main" val="2313365311"/>
                    </a:ext>
                  </a:extLst>
                </a:gridCol>
                <a:gridCol w="2567863">
                  <a:extLst>
                    <a:ext uri="{9D8B030D-6E8A-4147-A177-3AD203B41FA5}">
                      <a16:colId xmlns:a16="http://schemas.microsoft.com/office/drawing/2014/main" val="3264233010"/>
                    </a:ext>
                  </a:extLst>
                </a:gridCol>
              </a:tblGrid>
              <a:tr h="356682">
                <a:tc>
                  <a:txBody>
                    <a:bodyPr/>
                    <a:lstStyle/>
                    <a:p>
                      <a:pPr algn="l"/>
                      <a:r>
                        <a:rPr lang="en-US" sz="1400" dirty="0">
                          <a:latin typeface="Book Antiqua" panose="02040602050305030304" pitchFamily="18" charset="0"/>
                        </a:rPr>
                        <a:t>Particulars</a:t>
                      </a:r>
                      <a:endParaRPr lang="en-IN" sz="1400" dirty="0">
                        <a:latin typeface="Book Antiqua" panose="02040602050305030304" pitchFamily="18" charset="0"/>
                      </a:endParaRPr>
                    </a:p>
                  </a:txBody>
                  <a:tcPr/>
                </a:tc>
                <a:tc>
                  <a:txBody>
                    <a:bodyPr/>
                    <a:lstStyle/>
                    <a:p>
                      <a:pPr algn="ctr"/>
                      <a:r>
                        <a:rPr lang="en-US" sz="1400" dirty="0">
                          <a:latin typeface="Book Antiqua" panose="02040602050305030304" pitchFamily="18" charset="0"/>
                        </a:rPr>
                        <a:t>I</a:t>
                      </a:r>
                      <a:endParaRPr lang="en-IN" sz="1400" dirty="0">
                        <a:latin typeface="Book Antiqua" panose="02040602050305030304" pitchFamily="18" charset="0"/>
                      </a:endParaRPr>
                    </a:p>
                  </a:txBody>
                  <a:tcPr/>
                </a:tc>
                <a:tc>
                  <a:txBody>
                    <a:bodyPr/>
                    <a:lstStyle/>
                    <a:p>
                      <a:pPr algn="ctr"/>
                      <a:r>
                        <a:rPr lang="en-US" sz="1400" dirty="0">
                          <a:latin typeface="Book Antiqua" panose="02040602050305030304" pitchFamily="18" charset="0"/>
                        </a:rPr>
                        <a:t>II</a:t>
                      </a:r>
                      <a:endParaRPr lang="en-IN" sz="1400" dirty="0">
                        <a:latin typeface="Book Antiqua" panose="02040602050305030304" pitchFamily="18" charset="0"/>
                      </a:endParaRPr>
                    </a:p>
                  </a:txBody>
                  <a:tcPr/>
                </a:tc>
                <a:tc>
                  <a:txBody>
                    <a:bodyPr/>
                    <a:lstStyle/>
                    <a:p>
                      <a:pPr algn="ctr"/>
                      <a:r>
                        <a:rPr lang="en-US" sz="1400" dirty="0">
                          <a:latin typeface="Book Antiqua" panose="02040602050305030304" pitchFamily="18" charset="0"/>
                        </a:rPr>
                        <a:t>III</a:t>
                      </a:r>
                      <a:endParaRPr lang="en-IN" sz="1400" dirty="0">
                        <a:latin typeface="Book Antiqua" panose="02040602050305030304" pitchFamily="18" charset="0"/>
                      </a:endParaRPr>
                    </a:p>
                  </a:txBody>
                  <a:tcPr/>
                </a:tc>
                <a:tc>
                  <a:txBody>
                    <a:bodyPr/>
                    <a:lstStyle/>
                    <a:p>
                      <a:pPr algn="ctr"/>
                      <a:r>
                        <a:rPr lang="en-US" sz="1400" dirty="0">
                          <a:latin typeface="Book Antiqua" panose="02040602050305030304" pitchFamily="18" charset="0"/>
                        </a:rPr>
                        <a:t>IV</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V</a:t>
                      </a:r>
                      <a:endParaRPr lang="en-IN" sz="1400" dirty="0">
                        <a:latin typeface="Book Antiqua" panose="02040602050305030304" pitchFamily="18" charset="0"/>
                      </a:endParaRPr>
                    </a:p>
                  </a:txBody>
                  <a:tcPr/>
                </a:tc>
                <a:extLst>
                  <a:ext uri="{0D108BD9-81ED-4DB2-BD59-A6C34878D82A}">
                    <a16:rowId xmlns:a16="http://schemas.microsoft.com/office/drawing/2014/main" val="3205400239"/>
                  </a:ext>
                </a:extLst>
              </a:tr>
              <a:tr h="356682">
                <a:tc>
                  <a:txBody>
                    <a:bodyPr/>
                    <a:lstStyle/>
                    <a:p>
                      <a:r>
                        <a:rPr lang="en-US" sz="1400" dirty="0">
                          <a:latin typeface="Book Antiqua" panose="02040602050305030304" pitchFamily="18" charset="0"/>
                        </a:rPr>
                        <a:t>Date of Sale</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22/07/2024</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23/07/2024</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23/07/2024</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23/07/2026</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23/07/2026</a:t>
                      </a:r>
                      <a:endParaRPr lang="en-IN" sz="1400" dirty="0">
                        <a:latin typeface="Book Antiqua" panose="02040602050305030304" pitchFamily="18" charset="0"/>
                      </a:endParaRPr>
                    </a:p>
                  </a:txBody>
                  <a:tcPr/>
                </a:tc>
                <a:extLst>
                  <a:ext uri="{0D108BD9-81ED-4DB2-BD59-A6C34878D82A}">
                    <a16:rowId xmlns:a16="http://schemas.microsoft.com/office/drawing/2014/main" val="2339605828"/>
                  </a:ext>
                </a:extLst>
              </a:tr>
              <a:tr h="356682">
                <a:tc>
                  <a:txBody>
                    <a:bodyPr/>
                    <a:lstStyle/>
                    <a:p>
                      <a:r>
                        <a:rPr lang="en-US" sz="1400" dirty="0">
                          <a:latin typeface="Book Antiqua" panose="02040602050305030304" pitchFamily="18" charset="0"/>
                        </a:rPr>
                        <a:t>Date of Purchase</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01/04/1996</a:t>
                      </a:r>
                      <a:endParaRPr lang="en-IN" sz="1400" dirty="0">
                        <a:latin typeface="Book Antiqua" panose="0204060205030503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Book Antiqua" panose="02040602050305030304" pitchFamily="18" charset="0"/>
                        </a:rPr>
                        <a:t>01/04/1996</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01/04/1981</a:t>
                      </a:r>
                      <a:endParaRPr lang="en-IN" sz="1400" dirty="0">
                        <a:latin typeface="Book Antiqua" panose="02040602050305030304" pitchFamily="18" charset="0"/>
                      </a:endParaRPr>
                    </a:p>
                  </a:txBody>
                  <a:tcPr/>
                </a:tc>
                <a:tc>
                  <a:txBody>
                    <a:bodyPr/>
                    <a:lstStyle/>
                    <a:p>
                      <a:r>
                        <a:rPr lang="en-US" sz="1400" b="1" dirty="0">
                          <a:latin typeface="Book Antiqua" panose="02040602050305030304" pitchFamily="18" charset="0"/>
                        </a:rPr>
                        <a:t>22/07/2024</a:t>
                      </a:r>
                      <a:endParaRPr lang="en-IN" sz="1400" b="1" dirty="0">
                        <a:latin typeface="Book Antiqua" panose="02040602050305030304" pitchFamily="18" charset="0"/>
                      </a:endParaRPr>
                    </a:p>
                  </a:txBody>
                  <a:tcPr/>
                </a:tc>
                <a:tc>
                  <a:txBody>
                    <a:bodyPr/>
                    <a:lstStyle/>
                    <a:p>
                      <a:r>
                        <a:rPr lang="en-US" sz="1400" b="1" dirty="0">
                          <a:latin typeface="Book Antiqua" panose="02040602050305030304" pitchFamily="18" charset="0"/>
                        </a:rPr>
                        <a:t>23/07/2024</a:t>
                      </a:r>
                      <a:endParaRPr lang="en-IN" sz="1400" b="1" dirty="0">
                        <a:latin typeface="Book Antiqua" panose="02040602050305030304" pitchFamily="18" charset="0"/>
                      </a:endParaRPr>
                    </a:p>
                  </a:txBody>
                  <a:tcPr/>
                </a:tc>
                <a:extLst>
                  <a:ext uri="{0D108BD9-81ED-4DB2-BD59-A6C34878D82A}">
                    <a16:rowId xmlns:a16="http://schemas.microsoft.com/office/drawing/2014/main" val="3345636231"/>
                  </a:ext>
                </a:extLst>
              </a:tr>
              <a:tr h="356682">
                <a:tc>
                  <a:txBody>
                    <a:bodyPr/>
                    <a:lstStyle/>
                    <a:p>
                      <a:r>
                        <a:rPr lang="en-US" sz="1400" dirty="0">
                          <a:latin typeface="Book Antiqua" panose="02040602050305030304" pitchFamily="18" charset="0"/>
                        </a:rPr>
                        <a:t>Sale Consideration </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1,50,00,000</a:t>
                      </a:r>
                      <a:endParaRPr lang="en-IN" sz="1400" dirty="0">
                        <a:latin typeface="Book Antiqua" panose="0204060205030503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Book Antiqua" panose="02040602050305030304" pitchFamily="18" charset="0"/>
                        </a:rPr>
                        <a:t>1,50,00,000</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1,50,00,000</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1,50,00,000</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1,50,00,000</a:t>
                      </a:r>
                      <a:endParaRPr lang="en-IN" sz="1400" dirty="0">
                        <a:latin typeface="Book Antiqua" panose="02040602050305030304" pitchFamily="18" charset="0"/>
                      </a:endParaRPr>
                    </a:p>
                  </a:txBody>
                  <a:tcPr/>
                </a:tc>
                <a:extLst>
                  <a:ext uri="{0D108BD9-81ED-4DB2-BD59-A6C34878D82A}">
                    <a16:rowId xmlns:a16="http://schemas.microsoft.com/office/drawing/2014/main" val="4199015190"/>
                  </a:ext>
                </a:extLst>
              </a:tr>
              <a:tr h="1333201">
                <a:tc>
                  <a:txBody>
                    <a:bodyPr/>
                    <a:lstStyle/>
                    <a:p>
                      <a:r>
                        <a:rPr lang="en-US" sz="1400" dirty="0">
                          <a:latin typeface="Book Antiqua" panose="02040602050305030304" pitchFamily="18" charset="0"/>
                        </a:rPr>
                        <a:t>Cost of Acquisition (higher of cost or value as on 01.04.2001)</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10,00,000</a:t>
                      </a:r>
                      <a:endParaRPr lang="en-IN" sz="1400" dirty="0">
                        <a:latin typeface="Book Antiqua" panose="0204060205030503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Book Antiqua" panose="02040602050305030304" pitchFamily="18" charset="0"/>
                        </a:rPr>
                        <a:t>10,00,000</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40,00,000</a:t>
                      </a:r>
                      <a:endParaRPr lang="en-IN" sz="1400" dirty="0">
                        <a:latin typeface="Book Antiqua" panose="02040602050305030304" pitchFamily="18" charset="0"/>
                      </a:endParaRPr>
                    </a:p>
                  </a:txBody>
                  <a:tcPr/>
                </a:tc>
                <a:tc>
                  <a:txBody>
                    <a:bodyPr/>
                    <a:lstStyle/>
                    <a:p>
                      <a:pPr algn="ctr"/>
                      <a:r>
                        <a:rPr lang="en-US" sz="1400" dirty="0">
                          <a:latin typeface="Book Antiqua" panose="02040602050305030304" pitchFamily="18" charset="0"/>
                        </a:rPr>
                        <a:t>1,00,00,000</a:t>
                      </a:r>
                    </a:p>
                    <a:p>
                      <a:pPr algn="ctr"/>
                      <a:r>
                        <a:rPr lang="en-US" sz="1400" dirty="0">
                          <a:highlight>
                            <a:srgbClr val="FFFF00"/>
                          </a:highlight>
                          <a:latin typeface="Book Antiqua" panose="02040602050305030304" pitchFamily="18" charset="0"/>
                        </a:rPr>
                        <a:t>CII FY 24-25 363 And of FY 26-27</a:t>
                      </a:r>
                    </a:p>
                    <a:p>
                      <a:pPr algn="ctr"/>
                      <a:r>
                        <a:rPr lang="en-US" sz="1400" dirty="0">
                          <a:highlight>
                            <a:srgbClr val="FFFF00"/>
                          </a:highlight>
                          <a:latin typeface="Book Antiqua" panose="02040602050305030304" pitchFamily="18" charset="0"/>
                        </a:rPr>
                        <a:t>assuming 480)</a:t>
                      </a:r>
                      <a:endParaRPr lang="en-IN" sz="1400" dirty="0">
                        <a:highlight>
                          <a:srgbClr val="FFFF00"/>
                        </a:highlight>
                        <a:latin typeface="Book Antiqua" panose="02040602050305030304" pitchFamily="18" charset="0"/>
                      </a:endParaRPr>
                    </a:p>
                  </a:txBody>
                  <a:tcPr/>
                </a:tc>
                <a:tc>
                  <a:txBody>
                    <a:bodyPr/>
                    <a:lstStyle/>
                    <a:p>
                      <a:pPr algn="ctr"/>
                      <a:r>
                        <a:rPr lang="en-US" sz="1400" dirty="0">
                          <a:latin typeface="Book Antiqua" panose="02040602050305030304" pitchFamily="18" charset="0"/>
                        </a:rPr>
                        <a:t>1,22,00,000</a:t>
                      </a:r>
                    </a:p>
                    <a:p>
                      <a:pPr algn="ctr"/>
                      <a:r>
                        <a:rPr lang="en-US" sz="1400" dirty="0">
                          <a:highlight>
                            <a:srgbClr val="FFFF00"/>
                          </a:highlight>
                          <a:latin typeface="Book Antiqua" panose="02040602050305030304" pitchFamily="18" charset="0"/>
                        </a:rPr>
                        <a:t>CII FY 24-25 363 And of FY 26-27</a:t>
                      </a:r>
                    </a:p>
                    <a:p>
                      <a:pPr algn="ctr"/>
                      <a:r>
                        <a:rPr lang="en-US" sz="1400" dirty="0">
                          <a:highlight>
                            <a:srgbClr val="FFFF00"/>
                          </a:highlight>
                          <a:latin typeface="Book Antiqua" panose="02040602050305030304" pitchFamily="18" charset="0"/>
                        </a:rPr>
                        <a:t>assuming 480)</a:t>
                      </a:r>
                      <a:endParaRPr lang="en-IN" sz="1400" dirty="0">
                        <a:highlight>
                          <a:srgbClr val="FFFF00"/>
                        </a:highlight>
                        <a:latin typeface="Book Antiqua" panose="02040602050305030304" pitchFamily="18" charset="0"/>
                      </a:endParaRPr>
                    </a:p>
                  </a:txBody>
                  <a:tcPr/>
                </a:tc>
                <a:extLst>
                  <a:ext uri="{0D108BD9-81ED-4DB2-BD59-A6C34878D82A}">
                    <a16:rowId xmlns:a16="http://schemas.microsoft.com/office/drawing/2014/main" val="942679490"/>
                  </a:ext>
                </a:extLst>
              </a:tr>
              <a:tr h="356682">
                <a:tc>
                  <a:txBody>
                    <a:bodyPr/>
                    <a:lstStyle/>
                    <a:p>
                      <a:r>
                        <a:rPr lang="en-US" sz="1400" dirty="0">
                          <a:latin typeface="Book Antiqua" panose="02040602050305030304" pitchFamily="18" charset="0"/>
                        </a:rPr>
                        <a:t>Indexed cost of acquisition </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36,30,000</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36,30,000</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1,45,20,000</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1,32,23,140</a:t>
                      </a:r>
                      <a:endParaRPr lang="en-IN" sz="1400" dirty="0">
                        <a:latin typeface="Book Antiqua" panose="0204060205030503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Book Antiqua" panose="02040602050305030304" pitchFamily="18" charset="0"/>
                        </a:rPr>
                        <a:t>1,32,23,140</a:t>
                      </a:r>
                      <a:endParaRPr lang="en-IN" sz="1400" dirty="0">
                        <a:latin typeface="Book Antiqua" panose="02040602050305030304" pitchFamily="18" charset="0"/>
                      </a:endParaRPr>
                    </a:p>
                  </a:txBody>
                  <a:tcPr/>
                </a:tc>
                <a:extLst>
                  <a:ext uri="{0D108BD9-81ED-4DB2-BD59-A6C34878D82A}">
                    <a16:rowId xmlns:a16="http://schemas.microsoft.com/office/drawing/2014/main" val="1255512694"/>
                  </a:ext>
                </a:extLst>
              </a:tr>
              <a:tr h="747567">
                <a:tc>
                  <a:txBody>
                    <a:bodyPr/>
                    <a:lstStyle/>
                    <a:p>
                      <a:r>
                        <a:rPr lang="en-US" sz="1400" dirty="0">
                          <a:latin typeface="Book Antiqua" panose="02040602050305030304" pitchFamily="18" charset="0"/>
                        </a:rPr>
                        <a:t>Cost of Improvement </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5,00,000</a:t>
                      </a:r>
                    </a:p>
                    <a:p>
                      <a:r>
                        <a:rPr lang="en-US" sz="1400" dirty="0">
                          <a:latin typeface="Book Antiqua" panose="02040602050305030304" pitchFamily="18" charset="0"/>
                        </a:rPr>
                        <a:t>(FY 2010-11 -167)</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5,00,000</a:t>
                      </a:r>
                    </a:p>
                    <a:p>
                      <a:r>
                        <a:rPr lang="en-US" sz="1400" dirty="0">
                          <a:latin typeface="Book Antiqua" panose="02040602050305030304" pitchFamily="18" charset="0"/>
                        </a:rPr>
                        <a:t>(FY 2010-11 -167)</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5,00,000</a:t>
                      </a:r>
                    </a:p>
                    <a:p>
                      <a:r>
                        <a:rPr lang="en-US" sz="1400" dirty="0">
                          <a:latin typeface="Book Antiqua" panose="02040602050305030304" pitchFamily="18" charset="0"/>
                        </a:rPr>
                        <a:t>(FY 2010-11 -167)</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a:t>
                      </a:r>
                      <a:endParaRPr lang="en-IN" sz="1400" dirty="0">
                        <a:latin typeface="Book Antiqua" panose="02040602050305030304" pitchFamily="18" charset="0"/>
                      </a:endParaRPr>
                    </a:p>
                  </a:txBody>
                  <a:tcPr/>
                </a:tc>
                <a:extLst>
                  <a:ext uri="{0D108BD9-81ED-4DB2-BD59-A6C34878D82A}">
                    <a16:rowId xmlns:a16="http://schemas.microsoft.com/office/drawing/2014/main" val="2271298739"/>
                  </a:ext>
                </a:extLst>
              </a:tr>
              <a:tr h="356682">
                <a:tc>
                  <a:txBody>
                    <a:bodyPr/>
                    <a:lstStyle/>
                    <a:p>
                      <a:r>
                        <a:rPr lang="en-US" sz="1400" dirty="0">
                          <a:latin typeface="Book Antiqua" panose="02040602050305030304" pitchFamily="18" charset="0"/>
                        </a:rPr>
                        <a:t>Indexed cost of improvement </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8,35,000</a:t>
                      </a:r>
                      <a:endParaRPr lang="en-IN" sz="1400" dirty="0">
                        <a:latin typeface="Book Antiqua" panose="0204060205030503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Book Antiqua" panose="02040602050305030304" pitchFamily="18" charset="0"/>
                        </a:rPr>
                        <a:t>8,35,000</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8,35,000</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a:t>
                      </a:r>
                      <a:endParaRPr lang="en-IN" sz="1400" dirty="0">
                        <a:latin typeface="Book Antiqua" panose="02040602050305030304" pitchFamily="18" charset="0"/>
                      </a:endParaRPr>
                    </a:p>
                  </a:txBody>
                  <a:tcPr/>
                </a:tc>
                <a:extLst>
                  <a:ext uri="{0D108BD9-81ED-4DB2-BD59-A6C34878D82A}">
                    <a16:rowId xmlns:a16="http://schemas.microsoft.com/office/drawing/2014/main" val="2423635738"/>
                  </a:ext>
                </a:extLst>
              </a:tr>
              <a:tr h="356682">
                <a:tc>
                  <a:txBody>
                    <a:bodyPr/>
                    <a:lstStyle/>
                    <a:p>
                      <a:r>
                        <a:rPr lang="en-US" sz="1400" dirty="0">
                          <a:latin typeface="Book Antiqua" panose="02040602050305030304" pitchFamily="18" charset="0"/>
                        </a:rPr>
                        <a:t>LTCG 20% - with Indexation </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1,05,35,000</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1,05,35,000</a:t>
                      </a:r>
                      <a:endParaRPr lang="en-IN" sz="1400" dirty="0">
                        <a:latin typeface="Book Antiqua" panose="02040602050305030304" pitchFamily="18" charset="0"/>
                      </a:endParaRPr>
                    </a:p>
                  </a:txBody>
                  <a:tcPr/>
                </a:tc>
                <a:tc>
                  <a:txBody>
                    <a:bodyPr/>
                    <a:lstStyle/>
                    <a:p>
                      <a:r>
                        <a:rPr lang="en-US" sz="1400" dirty="0">
                          <a:highlight>
                            <a:srgbClr val="FFFF00"/>
                          </a:highlight>
                          <a:latin typeface="Book Antiqua" panose="02040602050305030304" pitchFamily="18" charset="0"/>
                        </a:rPr>
                        <a:t>(3,55,000)</a:t>
                      </a:r>
                      <a:endParaRPr lang="en-IN" sz="1400" dirty="0">
                        <a:highlight>
                          <a:srgbClr val="FFFF00"/>
                        </a:highlight>
                        <a:latin typeface="Book Antiqua" panose="02040602050305030304" pitchFamily="18" charset="0"/>
                      </a:endParaRPr>
                    </a:p>
                  </a:txBody>
                  <a:tcPr/>
                </a:tc>
                <a:tc>
                  <a:txBody>
                    <a:bodyPr/>
                    <a:lstStyle/>
                    <a:p>
                      <a:r>
                        <a:rPr lang="en-US" sz="1400" dirty="0">
                          <a:latin typeface="Book Antiqua" panose="02040602050305030304" pitchFamily="18" charset="0"/>
                        </a:rPr>
                        <a:t>17,76,860</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a:t>
                      </a:r>
                      <a:endParaRPr lang="en-IN" sz="1400" dirty="0">
                        <a:latin typeface="Book Antiqua" panose="02040602050305030304" pitchFamily="18" charset="0"/>
                      </a:endParaRPr>
                    </a:p>
                  </a:txBody>
                  <a:tcPr/>
                </a:tc>
                <a:extLst>
                  <a:ext uri="{0D108BD9-81ED-4DB2-BD59-A6C34878D82A}">
                    <a16:rowId xmlns:a16="http://schemas.microsoft.com/office/drawing/2014/main" val="569979570"/>
                  </a:ext>
                </a:extLst>
              </a:tr>
              <a:tr h="503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Book Antiqua" panose="02040602050305030304" pitchFamily="18" charset="0"/>
                        </a:rPr>
                        <a:t>LTCG 12.5% - without Indexation </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NA</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1,35,00,000</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1,01,65,000</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50,00,000</a:t>
                      </a:r>
                      <a:endParaRPr lang="en-IN" sz="1400" dirty="0">
                        <a:latin typeface="Book Antiqua" panose="0204060205030503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Book Antiqua" panose="02040602050305030304" pitchFamily="18" charset="0"/>
                        </a:rPr>
                        <a:t>50,00,000</a:t>
                      </a:r>
                      <a:endParaRPr lang="en-IN" sz="1400" dirty="0">
                        <a:latin typeface="Book Antiqua" panose="02040602050305030304" pitchFamily="18" charset="0"/>
                      </a:endParaRPr>
                    </a:p>
                  </a:txBody>
                  <a:tcPr/>
                </a:tc>
                <a:extLst>
                  <a:ext uri="{0D108BD9-81ED-4DB2-BD59-A6C34878D82A}">
                    <a16:rowId xmlns:a16="http://schemas.microsoft.com/office/drawing/2014/main" val="1854165490"/>
                  </a:ext>
                </a:extLst>
              </a:tr>
              <a:tr h="362993">
                <a:tc>
                  <a:txBody>
                    <a:bodyPr/>
                    <a:lstStyle/>
                    <a:p>
                      <a:r>
                        <a:rPr lang="en-US" sz="1400" dirty="0">
                          <a:latin typeface="Book Antiqua" panose="02040602050305030304" pitchFamily="18" charset="0"/>
                        </a:rPr>
                        <a:t>Tax @ 20%</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21,07,000</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21,07,000</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Nil (Ignore Loss)</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3,55,372</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NA</a:t>
                      </a:r>
                      <a:endParaRPr lang="en-IN" sz="1400" dirty="0">
                        <a:latin typeface="Book Antiqua" panose="02040602050305030304" pitchFamily="18" charset="0"/>
                      </a:endParaRPr>
                    </a:p>
                  </a:txBody>
                  <a:tcPr/>
                </a:tc>
                <a:extLst>
                  <a:ext uri="{0D108BD9-81ED-4DB2-BD59-A6C34878D82A}">
                    <a16:rowId xmlns:a16="http://schemas.microsoft.com/office/drawing/2014/main" val="3451552975"/>
                  </a:ext>
                </a:extLst>
              </a:tr>
              <a:tr h="356682">
                <a:tc>
                  <a:txBody>
                    <a:bodyPr/>
                    <a:lstStyle/>
                    <a:p>
                      <a:r>
                        <a:rPr lang="en-US" sz="1400" dirty="0">
                          <a:latin typeface="Book Antiqua" panose="02040602050305030304" pitchFamily="18" charset="0"/>
                        </a:rPr>
                        <a:t>Tax @ 12.5%</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NA</a:t>
                      </a:r>
                      <a:endParaRPr lang="en-IN" sz="1400" dirty="0">
                        <a:latin typeface="Book Antiqua" panose="02040602050305030304" pitchFamily="18" charset="0"/>
                      </a:endParaRPr>
                    </a:p>
                  </a:txBody>
                  <a:tcPr/>
                </a:tc>
                <a:tc>
                  <a:txBody>
                    <a:bodyPr/>
                    <a:lstStyle/>
                    <a:p>
                      <a:r>
                        <a:rPr lang="en-US" sz="1400" dirty="0">
                          <a:highlight>
                            <a:srgbClr val="FFFF00"/>
                          </a:highlight>
                          <a:latin typeface="Book Antiqua" panose="02040602050305030304" pitchFamily="18" charset="0"/>
                        </a:rPr>
                        <a:t>16,87,500</a:t>
                      </a:r>
                      <a:endParaRPr lang="en-IN" sz="1400" dirty="0">
                        <a:highlight>
                          <a:srgbClr val="FFFF00"/>
                        </a:highlight>
                        <a:latin typeface="Book Antiqua" panose="02040602050305030304" pitchFamily="18" charset="0"/>
                      </a:endParaRPr>
                    </a:p>
                  </a:txBody>
                  <a:tcPr/>
                </a:tc>
                <a:tc>
                  <a:txBody>
                    <a:bodyPr/>
                    <a:lstStyle/>
                    <a:p>
                      <a:r>
                        <a:rPr lang="en-US" sz="1400" dirty="0">
                          <a:latin typeface="Book Antiqua" panose="02040602050305030304" pitchFamily="18" charset="0"/>
                        </a:rPr>
                        <a:t>12,70,625</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6,25,000</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3,50,000</a:t>
                      </a:r>
                      <a:endParaRPr lang="en-IN" sz="1400" dirty="0">
                        <a:latin typeface="Book Antiqua" panose="02040602050305030304" pitchFamily="18" charset="0"/>
                      </a:endParaRPr>
                    </a:p>
                  </a:txBody>
                  <a:tcPr/>
                </a:tc>
                <a:extLst>
                  <a:ext uri="{0D108BD9-81ED-4DB2-BD59-A6C34878D82A}">
                    <a16:rowId xmlns:a16="http://schemas.microsoft.com/office/drawing/2014/main" val="1935075227"/>
                  </a:ext>
                </a:extLst>
              </a:tr>
            </a:tbl>
          </a:graphicData>
        </a:graphic>
      </p:graphicFrame>
      <p:sp>
        <p:nvSpPr>
          <p:cNvPr id="6" name="Slide Number Placeholder 5">
            <a:extLst>
              <a:ext uri="{FF2B5EF4-FFF2-40B4-BE49-F238E27FC236}">
                <a16:creationId xmlns:a16="http://schemas.microsoft.com/office/drawing/2014/main" id="{F652C196-74C0-4316-BA73-23B35D6FC369}"/>
              </a:ext>
            </a:extLst>
          </p:cNvPr>
          <p:cNvSpPr>
            <a:spLocks noGrp="1"/>
          </p:cNvSpPr>
          <p:nvPr>
            <p:ph type="sldNum" sz="quarter" idx="12"/>
          </p:nvPr>
        </p:nvSpPr>
        <p:spPr/>
        <p:txBody>
          <a:bodyPr/>
          <a:lstStyle/>
          <a:p>
            <a:fld id="{72D2E47F-D8F7-452E-ABD9-5E9FB94CA412}" type="slidenum">
              <a:rPr lang="en-IN" smtClean="0"/>
              <a:t>28</a:t>
            </a:fld>
            <a:endParaRPr lang="en-IN"/>
          </a:p>
        </p:txBody>
      </p:sp>
    </p:spTree>
    <p:extLst>
      <p:ext uri="{BB962C8B-B14F-4D97-AF65-F5344CB8AC3E}">
        <p14:creationId xmlns:p14="http://schemas.microsoft.com/office/powerpoint/2010/main" val="970644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78E-5123-4B30-8F80-02A81ED82226}"/>
              </a:ext>
            </a:extLst>
          </p:cNvPr>
          <p:cNvSpPr>
            <a:spLocks noGrp="1"/>
          </p:cNvSpPr>
          <p:nvPr>
            <p:ph type="title"/>
          </p:nvPr>
        </p:nvSpPr>
        <p:spPr>
          <a:xfrm>
            <a:off x="838200" y="365126"/>
            <a:ext cx="10515600" cy="783736"/>
          </a:xfrm>
        </p:spPr>
        <p:txBody>
          <a:bodyPr>
            <a:noAutofit/>
          </a:bodyPr>
          <a:lstStyle/>
          <a:p>
            <a:r>
              <a:rPr lang="en-US" b="1" dirty="0">
                <a:solidFill>
                  <a:schemeClr val="tx2">
                    <a:lumMod val="50000"/>
                  </a:schemeClr>
                </a:solidFill>
                <a:latin typeface="Baskerville Old Face" panose="02020602080505020303" pitchFamily="18" charset="0"/>
              </a:rPr>
              <a:t>Period of Holding</a:t>
            </a:r>
            <a:endParaRPr lang="en-IN" b="1" dirty="0">
              <a:solidFill>
                <a:schemeClr val="tx2">
                  <a:lumMod val="50000"/>
                </a:schemeClr>
              </a:solidFill>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08F462F3-1FE9-4ABD-95D7-C270BE23A64A}"/>
              </a:ext>
            </a:extLst>
          </p:cNvPr>
          <p:cNvSpPr>
            <a:spLocks noGrp="1"/>
          </p:cNvSpPr>
          <p:nvPr>
            <p:ph idx="1"/>
          </p:nvPr>
        </p:nvSpPr>
        <p:spPr>
          <a:xfrm>
            <a:off x="838200" y="1160585"/>
            <a:ext cx="10515600" cy="5028101"/>
          </a:xfrm>
        </p:spPr>
        <p:txBody>
          <a:bodyPr>
            <a:normAutofit lnSpcReduction="10000"/>
          </a:bodyPr>
          <a:lstStyle/>
          <a:p>
            <a:pPr marL="0" indent="0" algn="just">
              <a:spcBef>
                <a:spcPts val="0"/>
              </a:spcBef>
              <a:buNone/>
            </a:pPr>
            <a:r>
              <a:rPr lang="en-US" sz="2400" dirty="0">
                <a:solidFill>
                  <a:schemeClr val="tx2">
                    <a:lumMod val="50000"/>
                  </a:schemeClr>
                </a:solidFill>
                <a:latin typeface="Book Antiqua" panose="02040602050305030304" pitchFamily="18" charset="0"/>
              </a:rPr>
              <a:t>Exception to the General rule of period of holding :</a:t>
            </a:r>
          </a:p>
          <a:p>
            <a:pPr algn="just">
              <a:lnSpc>
                <a:spcPct val="150000"/>
              </a:lnSpc>
              <a:spcBef>
                <a:spcPts val="0"/>
              </a:spcBef>
            </a:pPr>
            <a:r>
              <a:rPr lang="en-US" sz="2400" dirty="0">
                <a:solidFill>
                  <a:schemeClr val="tx2">
                    <a:lumMod val="50000"/>
                  </a:schemeClr>
                </a:solidFill>
                <a:latin typeface="Book Antiqua" panose="02040602050305030304" pitchFamily="18" charset="0"/>
              </a:rPr>
              <a:t>Slum sale covered under provisions of section 50B of the Act (36 months)</a:t>
            </a:r>
          </a:p>
          <a:p>
            <a:pPr algn="just">
              <a:lnSpc>
                <a:spcPct val="150000"/>
              </a:lnSpc>
              <a:spcBef>
                <a:spcPts val="0"/>
              </a:spcBef>
            </a:pPr>
            <a:endParaRPr lang="en-US" sz="2400" dirty="0">
              <a:solidFill>
                <a:schemeClr val="tx2">
                  <a:lumMod val="50000"/>
                </a:schemeClr>
              </a:solidFill>
              <a:latin typeface="Book Antiqua" panose="02040602050305030304" pitchFamily="18" charset="0"/>
            </a:endParaRPr>
          </a:p>
          <a:p>
            <a:pPr algn="just">
              <a:lnSpc>
                <a:spcPct val="150000"/>
              </a:lnSpc>
              <a:spcBef>
                <a:spcPts val="0"/>
              </a:spcBef>
            </a:pPr>
            <a:r>
              <a:rPr lang="en-US" sz="2400" dirty="0">
                <a:solidFill>
                  <a:schemeClr val="tx2">
                    <a:lumMod val="50000"/>
                  </a:schemeClr>
                </a:solidFill>
                <a:latin typeface="Book Antiqua" panose="02040602050305030304" pitchFamily="18" charset="0"/>
              </a:rPr>
              <a:t>Securities listed on foreign stock exchanges – these are not listed securities as per S.2(42A)-their period of holding will be 24 months  </a:t>
            </a:r>
          </a:p>
          <a:p>
            <a:pPr algn="just">
              <a:lnSpc>
                <a:spcPct val="150000"/>
              </a:lnSpc>
              <a:spcBef>
                <a:spcPts val="0"/>
              </a:spcBef>
            </a:pPr>
            <a:endParaRPr lang="en-US" sz="2400" dirty="0">
              <a:solidFill>
                <a:schemeClr val="tx2">
                  <a:lumMod val="50000"/>
                </a:schemeClr>
              </a:solidFill>
              <a:latin typeface="Book Antiqua" panose="02040602050305030304" pitchFamily="18" charset="0"/>
            </a:endParaRPr>
          </a:p>
          <a:p>
            <a:pPr algn="just">
              <a:lnSpc>
                <a:spcPct val="150000"/>
              </a:lnSpc>
              <a:spcBef>
                <a:spcPts val="0"/>
              </a:spcBef>
            </a:pPr>
            <a:r>
              <a:rPr lang="en-US" sz="2400" dirty="0">
                <a:solidFill>
                  <a:schemeClr val="tx2">
                    <a:lumMod val="50000"/>
                  </a:schemeClr>
                </a:solidFill>
                <a:latin typeface="Book Antiqua" panose="02040602050305030304" pitchFamily="18" charset="0"/>
              </a:rPr>
              <a:t>For capital asset converted into Stock in Trade on or before 23/07/2024 – period of holding shall continue to be as per old provisions even if stock is sold on or after 23/07/2024	</a:t>
            </a:r>
          </a:p>
          <a:p>
            <a:pPr marL="0" indent="0" algn="just">
              <a:spcBef>
                <a:spcPts val="0"/>
              </a:spcBef>
              <a:buNone/>
            </a:pPr>
            <a:r>
              <a:rPr lang="en-US" dirty="0">
                <a:solidFill>
                  <a:schemeClr val="tx2">
                    <a:lumMod val="50000"/>
                  </a:schemeClr>
                </a:solidFill>
                <a:latin typeface="Book Antiqua" panose="02040602050305030304" pitchFamily="18" charset="0"/>
              </a:rPr>
              <a:t> </a:t>
            </a:r>
          </a:p>
          <a:p>
            <a:pPr marL="0" indent="0" algn="just">
              <a:spcBef>
                <a:spcPts val="0"/>
              </a:spcBef>
              <a:buNone/>
            </a:pPr>
            <a:r>
              <a:rPr lang="en-US" sz="2200" dirty="0">
                <a:solidFill>
                  <a:srgbClr val="FF0000"/>
                </a:solidFill>
                <a:latin typeface="Book Antiqua" panose="02040602050305030304" pitchFamily="18" charset="0"/>
              </a:rPr>
              <a:t>	 </a:t>
            </a:r>
          </a:p>
          <a:p>
            <a:pPr algn="just">
              <a:spcBef>
                <a:spcPts val="0"/>
              </a:spcBef>
            </a:pPr>
            <a:endParaRPr lang="en-IN" sz="2200" dirty="0">
              <a:solidFill>
                <a:srgbClr val="FF0000"/>
              </a:solidFill>
              <a:latin typeface="Book Antiqua" panose="02040602050305030304" pitchFamily="18" charset="0"/>
            </a:endParaRPr>
          </a:p>
        </p:txBody>
      </p:sp>
      <p:sp>
        <p:nvSpPr>
          <p:cNvPr id="4" name="Date Placeholder 3">
            <a:extLst>
              <a:ext uri="{FF2B5EF4-FFF2-40B4-BE49-F238E27FC236}">
                <a16:creationId xmlns:a16="http://schemas.microsoft.com/office/drawing/2014/main" id="{1615A2A1-BD0E-4448-9A2C-7914848F7333}"/>
              </a:ext>
            </a:extLst>
          </p:cNvPr>
          <p:cNvSpPr>
            <a:spLocks noGrp="1"/>
          </p:cNvSpPr>
          <p:nvPr>
            <p:ph type="dt" sz="half" idx="10"/>
          </p:nvPr>
        </p:nvSpPr>
        <p:spPr/>
        <p:txBody>
          <a:bodyPr/>
          <a:lstStyle/>
          <a:p>
            <a:r>
              <a:rPr lang="en-US" dirty="0">
                <a:latin typeface="Book Antiqua" panose="02040602050305030304" pitchFamily="18" charset="0"/>
              </a:rPr>
              <a:t>08/06/2025</a:t>
            </a:r>
            <a:endParaRPr lang="en-IN" dirty="0">
              <a:latin typeface="Book Antiqua" panose="02040602050305030304" pitchFamily="18" charset="0"/>
            </a:endParaRPr>
          </a:p>
        </p:txBody>
      </p:sp>
      <p:sp>
        <p:nvSpPr>
          <p:cNvPr id="5" name="Footer Placeholder 4">
            <a:extLst>
              <a:ext uri="{FF2B5EF4-FFF2-40B4-BE49-F238E27FC236}">
                <a16:creationId xmlns:a16="http://schemas.microsoft.com/office/drawing/2014/main" id="{D4B2779D-6DC6-453D-B2D6-BF01149F1F5F}"/>
              </a:ext>
            </a:extLst>
          </p:cNvPr>
          <p:cNvSpPr>
            <a:spLocks noGrp="1"/>
          </p:cNvSpPr>
          <p:nvPr>
            <p:ph type="ftr" sz="quarter" idx="11"/>
          </p:nvPr>
        </p:nvSpPr>
        <p:spPr/>
        <p:txBody>
          <a:bodyPr/>
          <a:lstStyle/>
          <a:p>
            <a:r>
              <a:rPr lang="en-IN" dirty="0">
                <a:latin typeface="Book Antiqua" panose="02040602050305030304" pitchFamily="18" charset="0"/>
              </a:rPr>
              <a:t>Sanghvi </a:t>
            </a:r>
            <a:r>
              <a:rPr lang="en-IN" dirty="0" err="1">
                <a:latin typeface="Book Antiqua" panose="02040602050305030304" pitchFamily="18" charset="0"/>
              </a:rPr>
              <a:t>Sanghvi</a:t>
            </a:r>
            <a:r>
              <a:rPr lang="en-IN" dirty="0">
                <a:latin typeface="Book Antiqua" panose="02040602050305030304" pitchFamily="18" charset="0"/>
              </a:rPr>
              <a:t> &amp; Sanghvi</a:t>
            </a:r>
          </a:p>
        </p:txBody>
      </p:sp>
      <p:sp>
        <p:nvSpPr>
          <p:cNvPr id="6" name="Slide Number Placeholder 5">
            <a:extLst>
              <a:ext uri="{FF2B5EF4-FFF2-40B4-BE49-F238E27FC236}">
                <a16:creationId xmlns:a16="http://schemas.microsoft.com/office/drawing/2014/main" id="{F652C196-74C0-4316-BA73-23B35D6FC369}"/>
              </a:ext>
            </a:extLst>
          </p:cNvPr>
          <p:cNvSpPr>
            <a:spLocks noGrp="1"/>
          </p:cNvSpPr>
          <p:nvPr>
            <p:ph type="sldNum" sz="quarter" idx="12"/>
          </p:nvPr>
        </p:nvSpPr>
        <p:spPr/>
        <p:txBody>
          <a:bodyPr/>
          <a:lstStyle/>
          <a:p>
            <a:fld id="{72D2E47F-D8F7-452E-ABD9-5E9FB94CA412}" type="slidenum">
              <a:rPr lang="en-IN" smtClean="0">
                <a:latin typeface="Book Antiqua" panose="02040602050305030304" pitchFamily="18" charset="0"/>
              </a:rPr>
              <a:t>29</a:t>
            </a:fld>
            <a:endParaRPr lang="en-IN" dirty="0">
              <a:latin typeface="Book Antiqua" panose="02040602050305030304" pitchFamily="18" charset="0"/>
            </a:endParaRPr>
          </a:p>
        </p:txBody>
      </p:sp>
    </p:spTree>
    <p:extLst>
      <p:ext uri="{BB962C8B-B14F-4D97-AF65-F5344CB8AC3E}">
        <p14:creationId xmlns:p14="http://schemas.microsoft.com/office/powerpoint/2010/main" val="1444946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78E-5123-4B30-8F80-02A81ED82226}"/>
              </a:ext>
            </a:extLst>
          </p:cNvPr>
          <p:cNvSpPr>
            <a:spLocks noGrp="1"/>
          </p:cNvSpPr>
          <p:nvPr>
            <p:ph type="title"/>
          </p:nvPr>
        </p:nvSpPr>
        <p:spPr>
          <a:xfrm>
            <a:off x="838200" y="365125"/>
            <a:ext cx="10515600" cy="900967"/>
          </a:xfrm>
        </p:spPr>
        <p:txBody>
          <a:bodyPr/>
          <a:lstStyle/>
          <a:p>
            <a:r>
              <a:rPr lang="en-US" b="1" dirty="0">
                <a:solidFill>
                  <a:schemeClr val="bg2">
                    <a:lumMod val="10000"/>
                  </a:schemeClr>
                </a:solidFill>
                <a:latin typeface="Baskerville Old Face" panose="02020602080505020303" pitchFamily="18" charset="0"/>
              </a:rPr>
              <a:t>Not Covering</a:t>
            </a:r>
            <a:endParaRPr lang="en-IN" dirty="0">
              <a:solidFill>
                <a:schemeClr val="bg2">
                  <a:lumMod val="10000"/>
                </a:schemeClr>
              </a:solidFill>
              <a:latin typeface="Baskerville Old Face" panose="02020602080505020303" pitchFamily="18" charset="0"/>
            </a:endParaRPr>
          </a:p>
        </p:txBody>
      </p:sp>
      <p:graphicFrame>
        <p:nvGraphicFramePr>
          <p:cNvPr id="8" name="Content Placeholder 7">
            <a:extLst>
              <a:ext uri="{FF2B5EF4-FFF2-40B4-BE49-F238E27FC236}">
                <a16:creationId xmlns:a16="http://schemas.microsoft.com/office/drawing/2014/main" id="{C8CCE679-4E4C-459F-8DD8-2DC2CD0AF5BB}"/>
              </a:ext>
            </a:extLst>
          </p:cNvPr>
          <p:cNvGraphicFramePr>
            <a:graphicFrameLocks noGrp="1"/>
          </p:cNvGraphicFramePr>
          <p:nvPr>
            <p:ph idx="1"/>
            <p:extLst>
              <p:ext uri="{D42A27DB-BD31-4B8C-83A1-F6EECF244321}">
                <p14:modId xmlns:p14="http://schemas.microsoft.com/office/powerpoint/2010/main" val="339926556"/>
              </p:ext>
            </p:extLst>
          </p:nvPr>
        </p:nvGraphicFramePr>
        <p:xfrm>
          <a:off x="838200" y="1430188"/>
          <a:ext cx="10515600" cy="4793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1615A2A1-BD0E-4448-9A2C-7914848F7333}"/>
              </a:ext>
            </a:extLst>
          </p:cNvPr>
          <p:cNvSpPr>
            <a:spLocks noGrp="1"/>
          </p:cNvSpPr>
          <p:nvPr>
            <p:ph type="dt" sz="half" idx="10"/>
          </p:nvPr>
        </p:nvSpPr>
        <p:spPr/>
        <p:txBody>
          <a:bodyPr/>
          <a:lstStyle/>
          <a:p>
            <a:r>
              <a:rPr lang="en-US" dirty="0">
                <a:latin typeface="Book Antiqua" panose="02040602050305030304" pitchFamily="18" charset="0"/>
              </a:rPr>
              <a:t>08/06/2025</a:t>
            </a:r>
            <a:endParaRPr lang="en-IN" dirty="0">
              <a:latin typeface="Book Antiqua" panose="02040602050305030304" pitchFamily="18" charset="0"/>
            </a:endParaRPr>
          </a:p>
        </p:txBody>
      </p:sp>
      <p:sp>
        <p:nvSpPr>
          <p:cNvPr id="5" name="Footer Placeholder 4">
            <a:extLst>
              <a:ext uri="{FF2B5EF4-FFF2-40B4-BE49-F238E27FC236}">
                <a16:creationId xmlns:a16="http://schemas.microsoft.com/office/drawing/2014/main" id="{D4B2779D-6DC6-453D-B2D6-BF01149F1F5F}"/>
              </a:ext>
            </a:extLst>
          </p:cNvPr>
          <p:cNvSpPr>
            <a:spLocks noGrp="1"/>
          </p:cNvSpPr>
          <p:nvPr>
            <p:ph type="ftr" sz="quarter" idx="11"/>
          </p:nvPr>
        </p:nvSpPr>
        <p:spPr/>
        <p:txBody>
          <a:bodyPr/>
          <a:lstStyle/>
          <a:p>
            <a:r>
              <a:rPr lang="en-IN" dirty="0">
                <a:latin typeface="Book Antiqua" panose="02040602050305030304" pitchFamily="18" charset="0"/>
              </a:rPr>
              <a:t>Sanghvi</a:t>
            </a:r>
            <a:r>
              <a:rPr lang="en-IN" dirty="0"/>
              <a:t> </a:t>
            </a:r>
            <a:r>
              <a:rPr lang="en-IN" dirty="0" err="1">
                <a:latin typeface="Book Antiqua" panose="02040602050305030304" pitchFamily="18" charset="0"/>
              </a:rPr>
              <a:t>Sanghvi</a:t>
            </a:r>
            <a:r>
              <a:rPr lang="en-IN" dirty="0"/>
              <a:t> &amp; Sanghvi</a:t>
            </a:r>
          </a:p>
        </p:txBody>
      </p:sp>
      <p:sp>
        <p:nvSpPr>
          <p:cNvPr id="6" name="Slide Number Placeholder 5">
            <a:extLst>
              <a:ext uri="{FF2B5EF4-FFF2-40B4-BE49-F238E27FC236}">
                <a16:creationId xmlns:a16="http://schemas.microsoft.com/office/drawing/2014/main" id="{F652C196-74C0-4316-BA73-23B35D6FC369}"/>
              </a:ext>
            </a:extLst>
          </p:cNvPr>
          <p:cNvSpPr>
            <a:spLocks noGrp="1"/>
          </p:cNvSpPr>
          <p:nvPr>
            <p:ph type="sldNum" sz="quarter" idx="12"/>
          </p:nvPr>
        </p:nvSpPr>
        <p:spPr/>
        <p:txBody>
          <a:bodyPr/>
          <a:lstStyle/>
          <a:p>
            <a:fld id="{72D2E47F-D8F7-452E-ABD9-5E9FB94CA412}" type="slidenum">
              <a:rPr lang="en-IN" smtClean="0"/>
              <a:t>3</a:t>
            </a:fld>
            <a:endParaRPr lang="en-IN" dirty="0"/>
          </a:p>
        </p:txBody>
      </p:sp>
    </p:spTree>
    <p:extLst>
      <p:ext uri="{BB962C8B-B14F-4D97-AF65-F5344CB8AC3E}">
        <p14:creationId xmlns:p14="http://schemas.microsoft.com/office/powerpoint/2010/main" val="1408436165"/>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78E-5123-4B30-8F80-02A81ED82226}"/>
              </a:ext>
            </a:extLst>
          </p:cNvPr>
          <p:cNvSpPr>
            <a:spLocks noGrp="1"/>
          </p:cNvSpPr>
          <p:nvPr>
            <p:ph type="title"/>
          </p:nvPr>
        </p:nvSpPr>
        <p:spPr>
          <a:xfrm>
            <a:off x="838200" y="365126"/>
            <a:ext cx="10515600" cy="783736"/>
          </a:xfrm>
        </p:spPr>
        <p:txBody>
          <a:bodyPr>
            <a:noAutofit/>
          </a:bodyPr>
          <a:lstStyle/>
          <a:p>
            <a:r>
              <a:rPr lang="en-US" b="1" dirty="0">
                <a:solidFill>
                  <a:schemeClr val="tx2">
                    <a:lumMod val="50000"/>
                  </a:schemeClr>
                </a:solidFill>
                <a:latin typeface="Baskerville Old Face" panose="02020602080505020303" pitchFamily="18" charset="0"/>
              </a:rPr>
              <a:t>Share offered for sale under IPO/FPO</a:t>
            </a:r>
            <a:endParaRPr lang="en-IN" b="1" dirty="0">
              <a:solidFill>
                <a:schemeClr val="tx2">
                  <a:lumMod val="50000"/>
                </a:schemeClr>
              </a:solidFill>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08F462F3-1FE9-4ABD-95D7-C270BE23A64A}"/>
              </a:ext>
            </a:extLst>
          </p:cNvPr>
          <p:cNvSpPr>
            <a:spLocks noGrp="1"/>
          </p:cNvSpPr>
          <p:nvPr>
            <p:ph idx="1"/>
          </p:nvPr>
        </p:nvSpPr>
        <p:spPr>
          <a:xfrm>
            <a:off x="838200" y="1160585"/>
            <a:ext cx="10515600" cy="5028101"/>
          </a:xfrm>
        </p:spPr>
        <p:txBody>
          <a:bodyPr>
            <a:normAutofit/>
          </a:bodyPr>
          <a:lstStyle/>
          <a:p>
            <a:pPr algn="just">
              <a:spcBef>
                <a:spcPts val="0"/>
              </a:spcBef>
            </a:pPr>
            <a:r>
              <a:rPr lang="en-US" sz="2200" dirty="0">
                <a:latin typeface="Book Antiqua" panose="02040602050305030304" pitchFamily="18" charset="0"/>
              </a:rPr>
              <a:t>Explanation (a)(iii) to section 55(2)(ac) is amended retrospectively w.e.f. AY 2018-19</a:t>
            </a:r>
          </a:p>
          <a:p>
            <a:pPr algn="just">
              <a:spcBef>
                <a:spcPts val="0"/>
              </a:spcBef>
            </a:pPr>
            <a:endParaRPr lang="en-US" sz="2200" dirty="0">
              <a:latin typeface="Book Antiqua" panose="02040602050305030304" pitchFamily="18" charset="0"/>
            </a:endParaRPr>
          </a:p>
          <a:p>
            <a:pPr algn="just">
              <a:spcBef>
                <a:spcPts val="0"/>
              </a:spcBef>
            </a:pPr>
            <a:r>
              <a:rPr lang="en-US" sz="2200" dirty="0">
                <a:latin typeface="Book Antiqua" panose="02040602050305030304" pitchFamily="18" charset="0"/>
              </a:rPr>
              <a:t>To cover cases wherein shares not listed on 31/01/2018 but are listed subsequent to the date of transfer (i.e. sale of unlisted equity shares under IPO/FPO)</a:t>
            </a:r>
          </a:p>
          <a:p>
            <a:pPr algn="just">
              <a:spcBef>
                <a:spcPts val="0"/>
              </a:spcBef>
            </a:pPr>
            <a:endParaRPr lang="en-US" sz="2200" dirty="0">
              <a:latin typeface="Book Antiqua" panose="02040602050305030304" pitchFamily="18" charset="0"/>
            </a:endParaRPr>
          </a:p>
          <a:p>
            <a:pPr marL="0" indent="0" algn="just">
              <a:spcBef>
                <a:spcPts val="0"/>
              </a:spcBef>
              <a:buNone/>
            </a:pPr>
            <a:r>
              <a:rPr lang="en-US" sz="2200" dirty="0">
                <a:latin typeface="Book Antiqua" panose="02040602050305030304" pitchFamily="18" charset="0"/>
              </a:rPr>
              <a:t> </a:t>
            </a:r>
          </a:p>
          <a:p>
            <a:pPr algn="just">
              <a:spcBef>
                <a:spcPts val="0"/>
              </a:spcBef>
            </a:pPr>
            <a:r>
              <a:rPr lang="en-US" sz="2200" dirty="0">
                <a:latin typeface="Book Antiqua" panose="02040602050305030304" pitchFamily="18" charset="0"/>
              </a:rPr>
              <a:t>FMV as on 31/03/2018 shall be:</a:t>
            </a:r>
          </a:p>
          <a:p>
            <a:pPr marL="45720" indent="0" algn="just">
              <a:spcBef>
                <a:spcPts val="0"/>
              </a:spcBef>
              <a:buNone/>
            </a:pPr>
            <a:endParaRPr lang="en-US" sz="2200" dirty="0">
              <a:latin typeface="Book Antiqua" panose="02040602050305030304" pitchFamily="18" charset="0"/>
            </a:endParaRPr>
          </a:p>
          <a:p>
            <a:pPr algn="just">
              <a:spcBef>
                <a:spcPts val="0"/>
              </a:spcBef>
            </a:pPr>
            <a:endParaRPr lang="en-US" sz="2200" dirty="0">
              <a:latin typeface="Book Antiqua" panose="02040602050305030304" pitchFamily="18" charset="0"/>
            </a:endParaRPr>
          </a:p>
          <a:p>
            <a:pPr marL="0" indent="0" algn="just">
              <a:spcBef>
                <a:spcPts val="0"/>
              </a:spcBef>
              <a:buNone/>
            </a:pPr>
            <a:endParaRPr lang="en-US" sz="2200" dirty="0">
              <a:latin typeface="Book Antiqua" panose="02040602050305030304" pitchFamily="18" charset="0"/>
            </a:endParaRPr>
          </a:p>
          <a:p>
            <a:pPr marL="0" indent="0" algn="just">
              <a:spcBef>
                <a:spcPts val="0"/>
              </a:spcBef>
              <a:buNone/>
            </a:pPr>
            <a:r>
              <a:rPr lang="en-US" sz="2200" dirty="0">
                <a:latin typeface="Book Antiqua" panose="02040602050305030304" pitchFamily="18" charset="0"/>
              </a:rPr>
              <a:t> </a:t>
            </a:r>
          </a:p>
          <a:p>
            <a:pPr marL="0" indent="0" algn="just">
              <a:spcBef>
                <a:spcPts val="0"/>
              </a:spcBef>
              <a:buNone/>
            </a:pPr>
            <a:r>
              <a:rPr lang="en-US" sz="2200" dirty="0">
                <a:latin typeface="Book Antiqua" panose="02040602050305030304" pitchFamily="18" charset="0"/>
              </a:rPr>
              <a:t>	 </a:t>
            </a:r>
          </a:p>
          <a:p>
            <a:pPr algn="just">
              <a:spcBef>
                <a:spcPts val="0"/>
              </a:spcBef>
            </a:pPr>
            <a:endParaRPr lang="en-IN" sz="2200" dirty="0">
              <a:solidFill>
                <a:srgbClr val="FF0000"/>
              </a:solidFill>
              <a:latin typeface="Book Antiqua" panose="02040602050305030304" pitchFamily="18" charset="0"/>
            </a:endParaRPr>
          </a:p>
        </p:txBody>
      </p:sp>
      <p:sp>
        <p:nvSpPr>
          <p:cNvPr id="4" name="Date Placeholder 3">
            <a:extLst>
              <a:ext uri="{FF2B5EF4-FFF2-40B4-BE49-F238E27FC236}">
                <a16:creationId xmlns:a16="http://schemas.microsoft.com/office/drawing/2014/main" id="{1615A2A1-BD0E-4448-9A2C-7914848F7333}"/>
              </a:ext>
            </a:extLst>
          </p:cNvPr>
          <p:cNvSpPr>
            <a:spLocks noGrp="1"/>
          </p:cNvSpPr>
          <p:nvPr>
            <p:ph type="dt" sz="half" idx="10"/>
          </p:nvPr>
        </p:nvSpPr>
        <p:spPr/>
        <p:txBody>
          <a:bodyPr/>
          <a:lstStyle/>
          <a:p>
            <a:r>
              <a:rPr lang="en-US" dirty="0">
                <a:latin typeface="Book Antiqua" panose="02040602050305030304" pitchFamily="18" charset="0"/>
              </a:rPr>
              <a:t>08/06/2025</a:t>
            </a:r>
            <a:endParaRPr lang="en-IN" dirty="0">
              <a:latin typeface="Book Antiqua" panose="02040602050305030304" pitchFamily="18" charset="0"/>
            </a:endParaRPr>
          </a:p>
        </p:txBody>
      </p:sp>
      <p:sp>
        <p:nvSpPr>
          <p:cNvPr id="5" name="Footer Placeholder 4">
            <a:extLst>
              <a:ext uri="{FF2B5EF4-FFF2-40B4-BE49-F238E27FC236}">
                <a16:creationId xmlns:a16="http://schemas.microsoft.com/office/drawing/2014/main" id="{D4B2779D-6DC6-453D-B2D6-BF01149F1F5F}"/>
              </a:ext>
            </a:extLst>
          </p:cNvPr>
          <p:cNvSpPr>
            <a:spLocks noGrp="1"/>
          </p:cNvSpPr>
          <p:nvPr>
            <p:ph type="ftr" sz="quarter" idx="11"/>
          </p:nvPr>
        </p:nvSpPr>
        <p:spPr/>
        <p:txBody>
          <a:bodyPr/>
          <a:lstStyle/>
          <a:p>
            <a:r>
              <a:rPr lang="en-IN" dirty="0">
                <a:latin typeface="Book Antiqua" panose="02040602050305030304" pitchFamily="18" charset="0"/>
              </a:rPr>
              <a:t>Sanghvi </a:t>
            </a:r>
            <a:r>
              <a:rPr lang="en-IN" dirty="0" err="1">
                <a:latin typeface="Book Antiqua" panose="02040602050305030304" pitchFamily="18" charset="0"/>
              </a:rPr>
              <a:t>Sanghvi</a:t>
            </a:r>
            <a:r>
              <a:rPr lang="en-IN" dirty="0">
                <a:latin typeface="Book Antiqua" panose="02040602050305030304" pitchFamily="18" charset="0"/>
              </a:rPr>
              <a:t> &amp; Sanghvi</a:t>
            </a:r>
          </a:p>
        </p:txBody>
      </p:sp>
      <p:sp>
        <p:nvSpPr>
          <p:cNvPr id="6" name="Slide Number Placeholder 5">
            <a:extLst>
              <a:ext uri="{FF2B5EF4-FFF2-40B4-BE49-F238E27FC236}">
                <a16:creationId xmlns:a16="http://schemas.microsoft.com/office/drawing/2014/main" id="{F652C196-74C0-4316-BA73-23B35D6FC369}"/>
              </a:ext>
            </a:extLst>
          </p:cNvPr>
          <p:cNvSpPr>
            <a:spLocks noGrp="1"/>
          </p:cNvSpPr>
          <p:nvPr>
            <p:ph type="sldNum" sz="quarter" idx="12"/>
          </p:nvPr>
        </p:nvSpPr>
        <p:spPr/>
        <p:txBody>
          <a:bodyPr/>
          <a:lstStyle/>
          <a:p>
            <a:fld id="{72D2E47F-D8F7-452E-ABD9-5E9FB94CA412}" type="slidenum">
              <a:rPr lang="en-IN" smtClean="0">
                <a:latin typeface="Book Antiqua" panose="02040602050305030304" pitchFamily="18" charset="0"/>
              </a:rPr>
              <a:t>30</a:t>
            </a:fld>
            <a:endParaRPr lang="en-IN" dirty="0">
              <a:latin typeface="Book Antiqua" panose="02040602050305030304" pitchFamily="18" charset="0"/>
            </a:endParaRPr>
          </a:p>
        </p:txBody>
      </p:sp>
      <p:sp>
        <p:nvSpPr>
          <p:cNvPr id="7" name="Rectangle 6">
            <a:extLst>
              <a:ext uri="{FF2B5EF4-FFF2-40B4-BE49-F238E27FC236}">
                <a16:creationId xmlns:a16="http://schemas.microsoft.com/office/drawing/2014/main" id="{C40214E7-E001-4B9A-82F4-B41C7A5C6AD6}"/>
              </a:ext>
            </a:extLst>
          </p:cNvPr>
          <p:cNvSpPr/>
          <p:nvPr/>
        </p:nvSpPr>
        <p:spPr>
          <a:xfrm>
            <a:off x="1156254" y="4196863"/>
            <a:ext cx="2907323" cy="92612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800" dirty="0">
                <a:latin typeface="Book Antiqua" panose="02040602050305030304" pitchFamily="18" charset="0"/>
              </a:rPr>
              <a:t>Cost </a:t>
            </a:r>
            <a:r>
              <a:rPr lang="en-US" dirty="0">
                <a:solidFill>
                  <a:schemeClr val="dk1"/>
                </a:solidFill>
                <a:latin typeface="Book Antiqua" panose="02040602050305030304" pitchFamily="18" charset="0"/>
              </a:rPr>
              <a:t>of</a:t>
            </a:r>
            <a:r>
              <a:rPr lang="en-US" sz="1800" dirty="0">
                <a:latin typeface="Book Antiqua" panose="02040602050305030304" pitchFamily="18" charset="0"/>
              </a:rPr>
              <a:t> acquisition</a:t>
            </a:r>
            <a:endParaRPr lang="en-IN" dirty="0"/>
          </a:p>
        </p:txBody>
      </p:sp>
      <p:sp>
        <p:nvSpPr>
          <p:cNvPr id="8" name="Rectangle 7">
            <a:extLst>
              <a:ext uri="{FF2B5EF4-FFF2-40B4-BE49-F238E27FC236}">
                <a16:creationId xmlns:a16="http://schemas.microsoft.com/office/drawing/2014/main" id="{E4C9F661-072A-46F2-86B4-FC699FE936B4}"/>
              </a:ext>
            </a:extLst>
          </p:cNvPr>
          <p:cNvSpPr/>
          <p:nvPr/>
        </p:nvSpPr>
        <p:spPr>
          <a:xfrm>
            <a:off x="5685691" y="3575565"/>
            <a:ext cx="5350055" cy="212184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800" dirty="0">
                <a:latin typeface="Book Antiqua" panose="02040602050305030304" pitchFamily="18" charset="0"/>
              </a:rPr>
              <a:t>CII for FY 17-18 i.e. 272</a:t>
            </a:r>
          </a:p>
          <a:p>
            <a:pPr algn="ctr"/>
            <a:r>
              <a:rPr lang="en-US" sz="1800" dirty="0">
                <a:latin typeface="Book Antiqua" panose="02040602050305030304" pitchFamily="18" charset="0"/>
              </a:rPr>
              <a:t>__________________________________</a:t>
            </a:r>
          </a:p>
          <a:p>
            <a:pPr algn="ctr"/>
            <a:r>
              <a:rPr lang="en-US" sz="1800" dirty="0">
                <a:latin typeface="Book Antiqua" panose="02040602050305030304" pitchFamily="18" charset="0"/>
              </a:rPr>
              <a:t>CII for the year in which asset was held by </a:t>
            </a:r>
            <a:r>
              <a:rPr lang="en-US" sz="1800" dirty="0" err="1">
                <a:latin typeface="Book Antiqua" panose="02040602050305030304" pitchFamily="18" charset="0"/>
              </a:rPr>
              <a:t>assessee</a:t>
            </a:r>
            <a:endParaRPr lang="en-US" sz="1800" dirty="0">
              <a:latin typeface="Book Antiqua" panose="02040602050305030304" pitchFamily="18" charset="0"/>
            </a:endParaRPr>
          </a:p>
          <a:p>
            <a:pPr algn="ctr"/>
            <a:r>
              <a:rPr lang="en-US" sz="1800" dirty="0">
                <a:latin typeface="Book Antiqua" panose="02040602050305030304" pitchFamily="18" charset="0"/>
              </a:rPr>
              <a:t>(in case shares held prior to it 01/04/2001 CII of FY 2001-02)</a:t>
            </a:r>
            <a:endParaRPr lang="en-IN" dirty="0"/>
          </a:p>
          <a:p>
            <a:pPr algn="ctr"/>
            <a:endParaRPr lang="en-IN" dirty="0"/>
          </a:p>
        </p:txBody>
      </p:sp>
      <p:cxnSp>
        <p:nvCxnSpPr>
          <p:cNvPr id="10" name="Straight Connector 9">
            <a:extLst>
              <a:ext uri="{FF2B5EF4-FFF2-40B4-BE49-F238E27FC236}">
                <a16:creationId xmlns:a16="http://schemas.microsoft.com/office/drawing/2014/main" id="{53666CE7-EC0B-41CA-A41A-785AC1F9835F}"/>
              </a:ext>
            </a:extLst>
          </p:cNvPr>
          <p:cNvCxnSpPr/>
          <p:nvPr/>
        </p:nvCxnSpPr>
        <p:spPr>
          <a:xfrm>
            <a:off x="5638800" y="4032765"/>
            <a:ext cx="1488831"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Arrow: Right 10">
            <a:extLst>
              <a:ext uri="{FF2B5EF4-FFF2-40B4-BE49-F238E27FC236}">
                <a16:creationId xmlns:a16="http://schemas.microsoft.com/office/drawing/2014/main" id="{35CDD908-F5DA-4213-9188-CB2A0040A03C}"/>
              </a:ext>
            </a:extLst>
          </p:cNvPr>
          <p:cNvSpPr/>
          <p:nvPr/>
        </p:nvSpPr>
        <p:spPr>
          <a:xfrm>
            <a:off x="4220308" y="4394172"/>
            <a:ext cx="1405235"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40367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78E-5123-4B30-8F80-02A81ED82226}"/>
              </a:ext>
            </a:extLst>
          </p:cNvPr>
          <p:cNvSpPr>
            <a:spLocks noGrp="1"/>
          </p:cNvSpPr>
          <p:nvPr>
            <p:ph type="title"/>
          </p:nvPr>
        </p:nvSpPr>
        <p:spPr>
          <a:xfrm>
            <a:off x="838200" y="365126"/>
            <a:ext cx="10515600" cy="643059"/>
          </a:xfrm>
        </p:spPr>
        <p:txBody>
          <a:bodyPr>
            <a:noAutofit/>
          </a:bodyPr>
          <a:lstStyle/>
          <a:p>
            <a:r>
              <a:rPr lang="en-US" b="1" dirty="0">
                <a:solidFill>
                  <a:schemeClr val="tx2">
                    <a:lumMod val="75000"/>
                  </a:schemeClr>
                </a:solidFill>
                <a:latin typeface="Baskerville Old Face" panose="02020602080505020303" pitchFamily="18" charset="0"/>
              </a:rPr>
              <a:t>Buy Back of Shares …</a:t>
            </a:r>
            <a:endParaRPr lang="en-IN" b="1" dirty="0">
              <a:solidFill>
                <a:schemeClr val="tx2">
                  <a:lumMod val="75000"/>
                </a:schemeClr>
              </a:solidFill>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08F462F3-1FE9-4ABD-95D7-C270BE23A64A}"/>
              </a:ext>
            </a:extLst>
          </p:cNvPr>
          <p:cNvSpPr>
            <a:spLocks noGrp="1"/>
          </p:cNvSpPr>
          <p:nvPr>
            <p:ph idx="1"/>
          </p:nvPr>
        </p:nvSpPr>
        <p:spPr>
          <a:xfrm>
            <a:off x="838200" y="1008185"/>
            <a:ext cx="10515600" cy="5180501"/>
          </a:xfrm>
        </p:spPr>
        <p:txBody>
          <a:bodyPr>
            <a:normAutofit lnSpcReduction="10000"/>
          </a:bodyPr>
          <a:lstStyle/>
          <a:p>
            <a:pPr algn="just">
              <a:spcBef>
                <a:spcPts val="0"/>
              </a:spcBef>
            </a:pPr>
            <a:r>
              <a:rPr lang="en-US" sz="2100" dirty="0">
                <a:latin typeface="Book Antiqua" panose="02040602050305030304" pitchFamily="18" charset="0"/>
              </a:rPr>
              <a:t>Buy Back – Company purchasing its own shares from shareholders for a consideration </a:t>
            </a:r>
          </a:p>
          <a:p>
            <a:pPr algn="just">
              <a:spcBef>
                <a:spcPts val="0"/>
              </a:spcBef>
            </a:pPr>
            <a:endParaRPr lang="en-US" sz="1000" dirty="0">
              <a:latin typeface="Book Antiqua" panose="02040602050305030304" pitchFamily="18" charset="0"/>
            </a:endParaRPr>
          </a:p>
          <a:p>
            <a:pPr algn="just">
              <a:spcBef>
                <a:spcPts val="0"/>
              </a:spcBef>
            </a:pPr>
            <a:r>
              <a:rPr lang="en-US" sz="2100" dirty="0">
                <a:latin typeface="Book Antiqua" panose="02040602050305030304" pitchFamily="18" charset="0"/>
              </a:rPr>
              <a:t>Under Companies Act – buy back is linked to reserves like dividends </a:t>
            </a:r>
          </a:p>
          <a:p>
            <a:pPr algn="just">
              <a:spcBef>
                <a:spcPts val="0"/>
              </a:spcBef>
            </a:pPr>
            <a:endParaRPr lang="en-US" sz="1000" dirty="0">
              <a:latin typeface="Book Antiqua" panose="02040602050305030304" pitchFamily="18" charset="0"/>
            </a:endParaRPr>
          </a:p>
          <a:p>
            <a:pPr algn="just">
              <a:spcBef>
                <a:spcPts val="0"/>
              </a:spcBef>
            </a:pPr>
            <a:r>
              <a:rPr lang="en-US" sz="2100" dirty="0">
                <a:latin typeface="Book Antiqua" panose="02040602050305030304" pitchFamily="18" charset="0"/>
              </a:rPr>
              <a:t>In hands of share holder – it is similar to sale of shares</a:t>
            </a:r>
          </a:p>
          <a:p>
            <a:pPr marL="45720" indent="0" algn="just">
              <a:spcBef>
                <a:spcPts val="0"/>
              </a:spcBef>
              <a:buNone/>
            </a:pPr>
            <a:endParaRPr lang="en-US" sz="1000" dirty="0">
              <a:latin typeface="Book Antiqua" panose="02040602050305030304" pitchFamily="18" charset="0"/>
            </a:endParaRPr>
          </a:p>
          <a:p>
            <a:pPr algn="just">
              <a:spcBef>
                <a:spcPts val="0"/>
              </a:spcBef>
            </a:pPr>
            <a:r>
              <a:rPr lang="en-US" sz="2100" dirty="0">
                <a:latin typeface="Book Antiqua" panose="02040602050305030304" pitchFamily="18" charset="0"/>
              </a:rPr>
              <a:t>Prior to 2013, buy back was taxable in hands to shareholders as Capital Gains</a:t>
            </a:r>
          </a:p>
          <a:p>
            <a:pPr algn="just">
              <a:spcBef>
                <a:spcPts val="0"/>
              </a:spcBef>
            </a:pPr>
            <a:endParaRPr lang="en-US" sz="1000" dirty="0">
              <a:latin typeface="Book Antiqua" panose="02040602050305030304" pitchFamily="18" charset="0"/>
            </a:endParaRPr>
          </a:p>
          <a:p>
            <a:pPr algn="just">
              <a:spcBef>
                <a:spcPts val="0"/>
              </a:spcBef>
            </a:pPr>
            <a:r>
              <a:rPr lang="en-US" sz="2100" dirty="0">
                <a:latin typeface="Book Antiqua" panose="02040602050305030304" pitchFamily="18" charset="0"/>
              </a:rPr>
              <a:t>Shareholders in Singapore of Mauritius – Capital Gains not taxable</a:t>
            </a:r>
          </a:p>
          <a:p>
            <a:pPr algn="just">
              <a:spcBef>
                <a:spcPts val="0"/>
              </a:spcBef>
            </a:pPr>
            <a:endParaRPr lang="en-US" sz="1000" dirty="0">
              <a:latin typeface="Book Antiqua" panose="02040602050305030304" pitchFamily="18" charset="0"/>
            </a:endParaRPr>
          </a:p>
          <a:p>
            <a:pPr algn="just">
              <a:spcBef>
                <a:spcPts val="0"/>
              </a:spcBef>
            </a:pPr>
            <a:endParaRPr lang="en-US" sz="1000" dirty="0">
              <a:latin typeface="Book Antiqua" panose="02040602050305030304" pitchFamily="18" charset="0"/>
            </a:endParaRPr>
          </a:p>
          <a:p>
            <a:pPr algn="just">
              <a:spcBef>
                <a:spcPts val="0"/>
              </a:spcBef>
            </a:pPr>
            <a:r>
              <a:rPr lang="en-US" sz="2100" dirty="0">
                <a:latin typeface="Book Antiqua" panose="02040602050305030304" pitchFamily="18" charset="0"/>
              </a:rPr>
              <a:t>MEMO to FA 2013 – Unlisted Companies, as part of tax avoidance scheme, are resorting to buy-back of shares instead of payment of dividends in order to avoid payment of tax by way of DDT particularly where the capital gains arising to the shareholders are either not chargeable to tax or are taxable at a lower rate.</a:t>
            </a:r>
          </a:p>
          <a:p>
            <a:pPr algn="just">
              <a:spcBef>
                <a:spcPts val="0"/>
              </a:spcBef>
            </a:pPr>
            <a:endParaRPr lang="en-US" sz="1000" dirty="0">
              <a:latin typeface="Book Antiqua" panose="02040602050305030304" pitchFamily="18" charset="0"/>
            </a:endParaRPr>
          </a:p>
          <a:p>
            <a:pPr algn="just">
              <a:spcBef>
                <a:spcPts val="0"/>
              </a:spcBef>
            </a:pPr>
            <a:r>
              <a:rPr lang="en-US" sz="2100" dirty="0">
                <a:latin typeface="Book Antiqua" panose="02040602050305030304" pitchFamily="18" charset="0"/>
              </a:rPr>
              <a:t>Section 115QA – tax on buy back in hands of company @ 20%(+surcharge +</a:t>
            </a:r>
            <a:r>
              <a:rPr lang="en-US" sz="2100" dirty="0" err="1">
                <a:latin typeface="Book Antiqua" panose="02040602050305030304" pitchFamily="18" charset="0"/>
              </a:rPr>
              <a:t>cess</a:t>
            </a:r>
            <a:r>
              <a:rPr lang="en-US" sz="2100" dirty="0">
                <a:latin typeface="Book Antiqua" panose="02040602050305030304" pitchFamily="18" charset="0"/>
              </a:rPr>
              <a:t>)</a:t>
            </a:r>
          </a:p>
          <a:p>
            <a:pPr marL="45720" indent="0" algn="just">
              <a:spcBef>
                <a:spcPts val="0"/>
              </a:spcBef>
              <a:buNone/>
            </a:pPr>
            <a:endParaRPr lang="en-US" sz="1000" dirty="0">
              <a:latin typeface="Book Antiqua" panose="02040602050305030304" pitchFamily="18" charset="0"/>
            </a:endParaRPr>
          </a:p>
          <a:p>
            <a:pPr algn="just">
              <a:spcBef>
                <a:spcPts val="0"/>
              </a:spcBef>
            </a:pPr>
            <a:r>
              <a:rPr lang="en-US" sz="2100" dirty="0">
                <a:latin typeface="Book Antiqua" panose="02040602050305030304" pitchFamily="18" charset="0"/>
              </a:rPr>
              <a:t>From 2013, Companies were paying buy back tax and in hands to share holder it was exempt u/s.10(34A)</a:t>
            </a:r>
          </a:p>
          <a:p>
            <a:pPr algn="just">
              <a:spcBef>
                <a:spcPts val="0"/>
              </a:spcBef>
            </a:pPr>
            <a:endParaRPr lang="en-US" sz="1000" dirty="0">
              <a:latin typeface="Book Antiqua" panose="02040602050305030304" pitchFamily="18" charset="0"/>
            </a:endParaRPr>
          </a:p>
          <a:p>
            <a:pPr algn="just">
              <a:spcBef>
                <a:spcPts val="0"/>
              </a:spcBef>
            </a:pPr>
            <a:r>
              <a:rPr lang="en-US" sz="2100" dirty="0">
                <a:latin typeface="Book Antiqua" panose="02040602050305030304" pitchFamily="18" charset="0"/>
              </a:rPr>
              <a:t>FA 2019- Provisions of buy back tax made applicable to listed shares (similar to unlisted shares)</a:t>
            </a:r>
          </a:p>
        </p:txBody>
      </p:sp>
      <p:sp>
        <p:nvSpPr>
          <p:cNvPr id="4" name="Date Placeholder 3">
            <a:extLst>
              <a:ext uri="{FF2B5EF4-FFF2-40B4-BE49-F238E27FC236}">
                <a16:creationId xmlns:a16="http://schemas.microsoft.com/office/drawing/2014/main" id="{1615A2A1-BD0E-4448-9A2C-7914848F7333}"/>
              </a:ext>
            </a:extLst>
          </p:cNvPr>
          <p:cNvSpPr>
            <a:spLocks noGrp="1"/>
          </p:cNvSpPr>
          <p:nvPr>
            <p:ph type="dt" sz="half" idx="10"/>
          </p:nvPr>
        </p:nvSpPr>
        <p:spPr/>
        <p:txBody>
          <a:bodyPr/>
          <a:lstStyle/>
          <a:p>
            <a:r>
              <a:rPr lang="en-US" dirty="0">
                <a:latin typeface="Book Antiqua" panose="02040602050305030304" pitchFamily="18" charset="0"/>
              </a:rPr>
              <a:t>08/06/2025</a:t>
            </a:r>
            <a:endParaRPr lang="en-IN" dirty="0">
              <a:latin typeface="Book Antiqua" panose="02040602050305030304" pitchFamily="18" charset="0"/>
            </a:endParaRPr>
          </a:p>
        </p:txBody>
      </p:sp>
      <p:sp>
        <p:nvSpPr>
          <p:cNvPr id="5" name="Footer Placeholder 4">
            <a:extLst>
              <a:ext uri="{FF2B5EF4-FFF2-40B4-BE49-F238E27FC236}">
                <a16:creationId xmlns:a16="http://schemas.microsoft.com/office/drawing/2014/main" id="{D4B2779D-6DC6-453D-B2D6-BF01149F1F5F}"/>
              </a:ext>
            </a:extLst>
          </p:cNvPr>
          <p:cNvSpPr>
            <a:spLocks noGrp="1"/>
          </p:cNvSpPr>
          <p:nvPr>
            <p:ph type="ftr" sz="quarter" idx="11"/>
          </p:nvPr>
        </p:nvSpPr>
        <p:spPr/>
        <p:txBody>
          <a:bodyPr/>
          <a:lstStyle/>
          <a:p>
            <a:r>
              <a:rPr lang="en-IN" dirty="0">
                <a:latin typeface="Book Antiqua" panose="02040602050305030304" pitchFamily="18" charset="0"/>
              </a:rPr>
              <a:t>Sanghvi </a:t>
            </a:r>
            <a:r>
              <a:rPr lang="en-IN" dirty="0" err="1">
                <a:latin typeface="Book Antiqua" panose="02040602050305030304" pitchFamily="18" charset="0"/>
              </a:rPr>
              <a:t>Sanghvi</a:t>
            </a:r>
            <a:r>
              <a:rPr lang="en-IN" dirty="0">
                <a:latin typeface="Book Antiqua" panose="02040602050305030304" pitchFamily="18" charset="0"/>
              </a:rPr>
              <a:t> &amp; Sanghvi</a:t>
            </a:r>
          </a:p>
        </p:txBody>
      </p:sp>
      <p:sp>
        <p:nvSpPr>
          <p:cNvPr id="6" name="Slide Number Placeholder 5">
            <a:extLst>
              <a:ext uri="{FF2B5EF4-FFF2-40B4-BE49-F238E27FC236}">
                <a16:creationId xmlns:a16="http://schemas.microsoft.com/office/drawing/2014/main" id="{F652C196-74C0-4316-BA73-23B35D6FC369}"/>
              </a:ext>
            </a:extLst>
          </p:cNvPr>
          <p:cNvSpPr>
            <a:spLocks noGrp="1"/>
          </p:cNvSpPr>
          <p:nvPr>
            <p:ph type="sldNum" sz="quarter" idx="12"/>
          </p:nvPr>
        </p:nvSpPr>
        <p:spPr/>
        <p:txBody>
          <a:bodyPr/>
          <a:lstStyle/>
          <a:p>
            <a:fld id="{72D2E47F-D8F7-452E-ABD9-5E9FB94CA412}" type="slidenum">
              <a:rPr lang="en-IN" smtClean="0">
                <a:latin typeface="Book Antiqua" panose="02040602050305030304" pitchFamily="18" charset="0"/>
              </a:rPr>
              <a:t>31</a:t>
            </a:fld>
            <a:endParaRPr lang="en-IN" dirty="0">
              <a:latin typeface="Book Antiqua" panose="02040602050305030304" pitchFamily="18" charset="0"/>
            </a:endParaRPr>
          </a:p>
        </p:txBody>
      </p:sp>
    </p:spTree>
    <p:extLst>
      <p:ext uri="{BB962C8B-B14F-4D97-AF65-F5344CB8AC3E}">
        <p14:creationId xmlns:p14="http://schemas.microsoft.com/office/powerpoint/2010/main" val="2040702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78E-5123-4B30-8F80-02A81ED82226}"/>
              </a:ext>
            </a:extLst>
          </p:cNvPr>
          <p:cNvSpPr>
            <a:spLocks noGrp="1"/>
          </p:cNvSpPr>
          <p:nvPr>
            <p:ph type="title"/>
          </p:nvPr>
        </p:nvSpPr>
        <p:spPr>
          <a:xfrm>
            <a:off x="838200" y="365126"/>
            <a:ext cx="10515600" cy="783736"/>
          </a:xfrm>
        </p:spPr>
        <p:txBody>
          <a:bodyPr>
            <a:noAutofit/>
          </a:bodyPr>
          <a:lstStyle/>
          <a:p>
            <a:r>
              <a:rPr lang="en-US" b="1" dirty="0">
                <a:solidFill>
                  <a:schemeClr val="tx2">
                    <a:lumMod val="75000"/>
                  </a:schemeClr>
                </a:solidFill>
                <a:latin typeface="Baskerville Old Face" panose="02020602080505020303" pitchFamily="18" charset="0"/>
              </a:rPr>
              <a:t>…Buy Back of Shares…</a:t>
            </a:r>
            <a:endParaRPr lang="en-IN" b="1" dirty="0">
              <a:solidFill>
                <a:schemeClr val="tx2">
                  <a:lumMod val="75000"/>
                </a:schemeClr>
              </a:solidFill>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08F462F3-1FE9-4ABD-95D7-C270BE23A64A}"/>
              </a:ext>
            </a:extLst>
          </p:cNvPr>
          <p:cNvSpPr>
            <a:spLocks noGrp="1"/>
          </p:cNvSpPr>
          <p:nvPr>
            <p:ph idx="1"/>
          </p:nvPr>
        </p:nvSpPr>
        <p:spPr>
          <a:xfrm>
            <a:off x="838200" y="1160585"/>
            <a:ext cx="10515600" cy="5028101"/>
          </a:xfrm>
        </p:spPr>
        <p:txBody>
          <a:bodyPr>
            <a:normAutofit/>
          </a:bodyPr>
          <a:lstStyle/>
          <a:p>
            <a:pPr algn="just">
              <a:spcBef>
                <a:spcPts val="0"/>
              </a:spcBef>
            </a:pPr>
            <a:r>
              <a:rPr lang="en-US" dirty="0">
                <a:latin typeface="Book Antiqua" panose="02040602050305030304" pitchFamily="18" charset="0"/>
              </a:rPr>
              <a:t>FA 2020 changed dividend taxation – dividend become taxable in hands of shareholder and dividend distribution tax was scraped</a:t>
            </a:r>
          </a:p>
          <a:p>
            <a:pPr algn="just">
              <a:spcBef>
                <a:spcPts val="0"/>
              </a:spcBef>
            </a:pPr>
            <a:endParaRPr lang="en-US" sz="1200" dirty="0">
              <a:latin typeface="Book Antiqua" panose="02040602050305030304" pitchFamily="18" charset="0"/>
            </a:endParaRPr>
          </a:p>
          <a:p>
            <a:pPr algn="just">
              <a:spcBef>
                <a:spcPts val="0"/>
              </a:spcBef>
            </a:pPr>
            <a:r>
              <a:rPr lang="en-US" dirty="0">
                <a:latin typeface="Book Antiqua" panose="02040602050305030304" pitchFamily="18" charset="0"/>
              </a:rPr>
              <a:t>Dividend is taxed based on slab rates whereas buy back being taxed at fixed rate of 20%</a:t>
            </a:r>
          </a:p>
          <a:p>
            <a:pPr algn="just">
              <a:spcBef>
                <a:spcPts val="0"/>
              </a:spcBef>
            </a:pPr>
            <a:endParaRPr lang="en-US" sz="1200" dirty="0">
              <a:latin typeface="Book Antiqua" panose="02040602050305030304" pitchFamily="18" charset="0"/>
            </a:endParaRPr>
          </a:p>
          <a:p>
            <a:pPr algn="just">
              <a:spcBef>
                <a:spcPts val="0"/>
              </a:spcBef>
            </a:pPr>
            <a:r>
              <a:rPr lang="en-US" dirty="0">
                <a:latin typeface="Book Antiqua" panose="02040602050305030304" pitchFamily="18" charset="0"/>
              </a:rPr>
              <a:t>MEMO to FA 2024 - References have been received stating that pay-outs on buy-back of shares should be taxed in hands of recipients, in line with similar regime in place for taxation of dividend. </a:t>
            </a:r>
          </a:p>
          <a:p>
            <a:pPr marL="269875" indent="-269875" algn="just">
              <a:spcBef>
                <a:spcPts val="0"/>
              </a:spcBef>
              <a:buNone/>
            </a:pPr>
            <a:r>
              <a:rPr lang="en-US" dirty="0">
                <a:latin typeface="Book Antiqua" panose="02040602050305030304" pitchFamily="18" charset="0"/>
              </a:rPr>
              <a:t>    </a:t>
            </a:r>
          </a:p>
          <a:p>
            <a:pPr marL="269875" indent="-269875" algn="just">
              <a:spcBef>
                <a:spcPts val="0"/>
              </a:spcBef>
              <a:buNone/>
            </a:pPr>
            <a:r>
              <a:rPr lang="en-US" dirty="0">
                <a:latin typeface="Book Antiqua" panose="02040602050305030304" pitchFamily="18" charset="0"/>
              </a:rPr>
              <a:t>	Both dividend as well as buy-back are methods for the company to distribute       accumulated reserves and thus ought to be treated similarly. In addition, there is extinguishment of rights for the shareholders who are tendering their shares in the buy-back by domestic company, to the extent of shares bought back by such company from shareholders. The cost of acquisition of such shares also needs to be accounted for in some manner</a:t>
            </a:r>
          </a:p>
          <a:p>
            <a:pPr algn="just">
              <a:spcBef>
                <a:spcPts val="0"/>
              </a:spcBef>
            </a:pPr>
            <a:endParaRPr lang="en-US" sz="2400" dirty="0">
              <a:latin typeface="Book Antiqua" panose="02040602050305030304" pitchFamily="18" charset="0"/>
            </a:endParaRPr>
          </a:p>
        </p:txBody>
      </p:sp>
      <p:sp>
        <p:nvSpPr>
          <p:cNvPr id="4" name="Date Placeholder 3">
            <a:extLst>
              <a:ext uri="{FF2B5EF4-FFF2-40B4-BE49-F238E27FC236}">
                <a16:creationId xmlns:a16="http://schemas.microsoft.com/office/drawing/2014/main" id="{1615A2A1-BD0E-4448-9A2C-7914848F7333}"/>
              </a:ext>
            </a:extLst>
          </p:cNvPr>
          <p:cNvSpPr>
            <a:spLocks noGrp="1"/>
          </p:cNvSpPr>
          <p:nvPr>
            <p:ph type="dt" sz="half" idx="10"/>
          </p:nvPr>
        </p:nvSpPr>
        <p:spPr/>
        <p:txBody>
          <a:bodyPr/>
          <a:lstStyle/>
          <a:p>
            <a:r>
              <a:rPr lang="en-US" dirty="0">
                <a:latin typeface="Book Antiqua" panose="02040602050305030304" pitchFamily="18" charset="0"/>
              </a:rPr>
              <a:t>08/06/2025</a:t>
            </a:r>
            <a:endParaRPr lang="en-IN" dirty="0">
              <a:latin typeface="Book Antiqua" panose="02040602050305030304" pitchFamily="18" charset="0"/>
            </a:endParaRPr>
          </a:p>
        </p:txBody>
      </p:sp>
      <p:sp>
        <p:nvSpPr>
          <p:cNvPr id="5" name="Footer Placeholder 4">
            <a:extLst>
              <a:ext uri="{FF2B5EF4-FFF2-40B4-BE49-F238E27FC236}">
                <a16:creationId xmlns:a16="http://schemas.microsoft.com/office/drawing/2014/main" id="{D4B2779D-6DC6-453D-B2D6-BF01149F1F5F}"/>
              </a:ext>
            </a:extLst>
          </p:cNvPr>
          <p:cNvSpPr>
            <a:spLocks noGrp="1"/>
          </p:cNvSpPr>
          <p:nvPr>
            <p:ph type="ftr" sz="quarter" idx="11"/>
          </p:nvPr>
        </p:nvSpPr>
        <p:spPr/>
        <p:txBody>
          <a:bodyPr/>
          <a:lstStyle/>
          <a:p>
            <a:r>
              <a:rPr lang="en-IN" dirty="0">
                <a:latin typeface="Book Antiqua" panose="02040602050305030304" pitchFamily="18" charset="0"/>
              </a:rPr>
              <a:t>Sanghvi </a:t>
            </a:r>
            <a:r>
              <a:rPr lang="en-IN" dirty="0" err="1">
                <a:latin typeface="Book Antiqua" panose="02040602050305030304" pitchFamily="18" charset="0"/>
              </a:rPr>
              <a:t>Sanghvi</a:t>
            </a:r>
            <a:r>
              <a:rPr lang="en-IN" dirty="0">
                <a:latin typeface="Book Antiqua" panose="02040602050305030304" pitchFamily="18" charset="0"/>
              </a:rPr>
              <a:t> &amp; Sanghvi</a:t>
            </a:r>
          </a:p>
        </p:txBody>
      </p:sp>
      <p:sp>
        <p:nvSpPr>
          <p:cNvPr id="6" name="Slide Number Placeholder 5">
            <a:extLst>
              <a:ext uri="{FF2B5EF4-FFF2-40B4-BE49-F238E27FC236}">
                <a16:creationId xmlns:a16="http://schemas.microsoft.com/office/drawing/2014/main" id="{F652C196-74C0-4316-BA73-23B35D6FC369}"/>
              </a:ext>
            </a:extLst>
          </p:cNvPr>
          <p:cNvSpPr>
            <a:spLocks noGrp="1"/>
          </p:cNvSpPr>
          <p:nvPr>
            <p:ph type="sldNum" sz="quarter" idx="12"/>
          </p:nvPr>
        </p:nvSpPr>
        <p:spPr/>
        <p:txBody>
          <a:bodyPr/>
          <a:lstStyle/>
          <a:p>
            <a:fld id="{72D2E47F-D8F7-452E-ABD9-5E9FB94CA412}" type="slidenum">
              <a:rPr lang="en-IN" smtClean="0">
                <a:latin typeface="Book Antiqua" panose="02040602050305030304" pitchFamily="18" charset="0"/>
              </a:rPr>
              <a:t>32</a:t>
            </a:fld>
            <a:endParaRPr lang="en-IN" dirty="0">
              <a:latin typeface="Book Antiqua" panose="02040602050305030304" pitchFamily="18" charset="0"/>
            </a:endParaRPr>
          </a:p>
        </p:txBody>
      </p:sp>
    </p:spTree>
    <p:extLst>
      <p:ext uri="{BB962C8B-B14F-4D97-AF65-F5344CB8AC3E}">
        <p14:creationId xmlns:p14="http://schemas.microsoft.com/office/powerpoint/2010/main" val="53717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78E-5123-4B30-8F80-02A81ED82226}"/>
              </a:ext>
            </a:extLst>
          </p:cNvPr>
          <p:cNvSpPr>
            <a:spLocks noGrp="1"/>
          </p:cNvSpPr>
          <p:nvPr>
            <p:ph type="title"/>
          </p:nvPr>
        </p:nvSpPr>
        <p:spPr>
          <a:xfrm>
            <a:off x="838200" y="365126"/>
            <a:ext cx="10515600" cy="783736"/>
          </a:xfrm>
        </p:spPr>
        <p:txBody>
          <a:bodyPr>
            <a:noAutofit/>
          </a:bodyPr>
          <a:lstStyle/>
          <a:p>
            <a:r>
              <a:rPr lang="en-US" b="1" dirty="0">
                <a:solidFill>
                  <a:schemeClr val="bg2">
                    <a:lumMod val="10000"/>
                  </a:schemeClr>
                </a:solidFill>
                <a:latin typeface="Baskerville Old Face" panose="02020602080505020303" pitchFamily="18" charset="0"/>
              </a:rPr>
              <a:t>…Buy Back of Shares…</a:t>
            </a:r>
            <a:endParaRPr lang="en-IN" b="1" dirty="0">
              <a:solidFill>
                <a:schemeClr val="bg2">
                  <a:lumMod val="10000"/>
                </a:schemeClr>
              </a:solidFill>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08F462F3-1FE9-4ABD-95D7-C270BE23A64A}"/>
              </a:ext>
            </a:extLst>
          </p:cNvPr>
          <p:cNvSpPr>
            <a:spLocks noGrp="1"/>
          </p:cNvSpPr>
          <p:nvPr>
            <p:ph idx="1"/>
          </p:nvPr>
        </p:nvSpPr>
        <p:spPr>
          <a:xfrm>
            <a:off x="838200" y="1160585"/>
            <a:ext cx="10515600" cy="5028101"/>
          </a:xfrm>
        </p:spPr>
        <p:txBody>
          <a:bodyPr>
            <a:normAutofit lnSpcReduction="10000"/>
          </a:bodyPr>
          <a:lstStyle/>
          <a:p>
            <a:pPr algn="just">
              <a:spcBef>
                <a:spcPts val="0"/>
              </a:spcBef>
            </a:pPr>
            <a:r>
              <a:rPr lang="en-US" sz="2100" dirty="0">
                <a:latin typeface="Book Antiqua" panose="02040602050305030304" pitchFamily="18" charset="0"/>
              </a:rPr>
              <a:t>Amendment </a:t>
            </a:r>
            <a:r>
              <a:rPr lang="en-US" sz="2100" dirty="0" err="1">
                <a:latin typeface="Book Antiqua" panose="02040602050305030304" pitchFamily="18" charset="0"/>
              </a:rPr>
              <a:t>w.e.f</a:t>
            </a:r>
            <a:r>
              <a:rPr lang="en-US" sz="2100" dirty="0">
                <a:latin typeface="Book Antiqua" panose="02040602050305030304" pitchFamily="18" charset="0"/>
              </a:rPr>
              <a:t> 01/10/2024</a:t>
            </a:r>
          </a:p>
          <a:p>
            <a:pPr algn="just">
              <a:spcBef>
                <a:spcPts val="0"/>
              </a:spcBef>
            </a:pPr>
            <a:endParaRPr lang="en-US" sz="1050" dirty="0">
              <a:latin typeface="Book Antiqua" panose="02040602050305030304" pitchFamily="18" charset="0"/>
            </a:endParaRPr>
          </a:p>
          <a:p>
            <a:pPr algn="just">
              <a:spcBef>
                <a:spcPts val="0"/>
              </a:spcBef>
            </a:pPr>
            <a:r>
              <a:rPr lang="en-US" sz="2100" dirty="0">
                <a:latin typeface="Book Antiqua" panose="02040602050305030304" pitchFamily="18" charset="0"/>
              </a:rPr>
              <a:t>New section 2(22)(f) introduced - any payment by a company on purchase of its own shares from a shareholder in accordance with the provisions of section 68 of the Companies Act, 2013</a:t>
            </a:r>
          </a:p>
          <a:p>
            <a:pPr algn="just">
              <a:spcBef>
                <a:spcPts val="0"/>
              </a:spcBef>
            </a:pPr>
            <a:endParaRPr lang="en-US" sz="1000" dirty="0">
              <a:latin typeface="Book Antiqua" panose="02040602050305030304" pitchFamily="18" charset="0"/>
            </a:endParaRPr>
          </a:p>
          <a:p>
            <a:pPr algn="just">
              <a:spcBef>
                <a:spcPts val="0"/>
              </a:spcBef>
            </a:pPr>
            <a:r>
              <a:rPr lang="en-US" sz="2100" dirty="0">
                <a:latin typeface="Book Antiqua" panose="02040602050305030304" pitchFamily="18" charset="0"/>
              </a:rPr>
              <a:t>Section 2(22)(iv) deleted – as per said section buy back was excluded from dividend </a:t>
            </a:r>
          </a:p>
          <a:p>
            <a:pPr algn="just">
              <a:spcBef>
                <a:spcPts val="0"/>
              </a:spcBef>
            </a:pPr>
            <a:endParaRPr lang="en-US" sz="1000" dirty="0">
              <a:latin typeface="Book Antiqua" panose="02040602050305030304" pitchFamily="18" charset="0"/>
            </a:endParaRPr>
          </a:p>
          <a:p>
            <a:pPr algn="just">
              <a:spcBef>
                <a:spcPts val="0"/>
              </a:spcBef>
            </a:pPr>
            <a:r>
              <a:rPr lang="en-US" sz="2100" dirty="0">
                <a:latin typeface="Book Antiqua" panose="02040602050305030304" pitchFamily="18" charset="0"/>
              </a:rPr>
              <a:t>Section 10 (34A) – exemption not available for  buy back of shares on or after 01/10/2024</a:t>
            </a:r>
          </a:p>
          <a:p>
            <a:pPr algn="just">
              <a:spcBef>
                <a:spcPts val="0"/>
              </a:spcBef>
            </a:pPr>
            <a:endParaRPr lang="en-US" sz="1000" dirty="0">
              <a:latin typeface="Book Antiqua" panose="02040602050305030304" pitchFamily="18" charset="0"/>
            </a:endParaRPr>
          </a:p>
          <a:p>
            <a:pPr algn="just">
              <a:spcBef>
                <a:spcPts val="0"/>
              </a:spcBef>
            </a:pPr>
            <a:r>
              <a:rPr lang="en-US" sz="2100" dirty="0">
                <a:latin typeface="Book Antiqua" panose="02040602050305030304" pitchFamily="18" charset="0"/>
              </a:rPr>
              <a:t>Section 46A is amended whereby consideration received by shareholder on buy back of shares is deemed to be NIL</a:t>
            </a:r>
          </a:p>
          <a:p>
            <a:pPr algn="just">
              <a:spcBef>
                <a:spcPts val="0"/>
              </a:spcBef>
            </a:pPr>
            <a:endParaRPr lang="en-US" sz="1000" dirty="0">
              <a:latin typeface="Book Antiqua" panose="02040602050305030304" pitchFamily="18" charset="0"/>
            </a:endParaRPr>
          </a:p>
          <a:p>
            <a:pPr algn="just">
              <a:spcBef>
                <a:spcPts val="0"/>
              </a:spcBef>
            </a:pPr>
            <a:r>
              <a:rPr lang="en-US" sz="2100" dirty="0">
                <a:latin typeface="Book Antiqua" panose="02040602050305030304" pitchFamily="18" charset="0"/>
              </a:rPr>
              <a:t>Proviso is inserted to Section 57 - no deduction shall be allowed in case of dividend income of the nature referred to in sub-clause (</a:t>
            </a:r>
            <a:r>
              <a:rPr lang="en-US" sz="2100" i="1" dirty="0">
                <a:latin typeface="Book Antiqua" panose="02040602050305030304" pitchFamily="18" charset="0"/>
              </a:rPr>
              <a:t>f</a:t>
            </a:r>
            <a:r>
              <a:rPr lang="en-US" sz="2100" dirty="0">
                <a:latin typeface="Book Antiqua" panose="02040602050305030304" pitchFamily="18" charset="0"/>
              </a:rPr>
              <a:t>) of clause (</a:t>
            </a:r>
            <a:r>
              <a:rPr lang="en-US" sz="2100" i="1" dirty="0">
                <a:latin typeface="Book Antiqua" panose="02040602050305030304" pitchFamily="18" charset="0"/>
              </a:rPr>
              <a:t>22</a:t>
            </a:r>
            <a:r>
              <a:rPr lang="en-US" sz="2100" dirty="0">
                <a:latin typeface="Book Antiqua" panose="02040602050305030304" pitchFamily="18" charset="0"/>
              </a:rPr>
              <a:t>) of section 2 – interest expenditure </a:t>
            </a:r>
            <a:r>
              <a:rPr lang="en-US" sz="2100" dirty="0" err="1">
                <a:latin typeface="Book Antiqua" panose="02040602050305030304" pitchFamily="18" charset="0"/>
              </a:rPr>
              <a:t>upto</a:t>
            </a:r>
            <a:r>
              <a:rPr lang="en-US" sz="2100" dirty="0">
                <a:latin typeface="Book Antiqua" panose="02040602050305030304" pitchFamily="18" charset="0"/>
              </a:rPr>
              <a:t> 20% of dividend income shall not be allowed as deduction</a:t>
            </a:r>
          </a:p>
          <a:p>
            <a:pPr algn="just">
              <a:spcBef>
                <a:spcPts val="0"/>
              </a:spcBef>
            </a:pPr>
            <a:endParaRPr lang="en-US" sz="1000" dirty="0">
              <a:latin typeface="Book Antiqua" panose="02040602050305030304" pitchFamily="18" charset="0"/>
            </a:endParaRPr>
          </a:p>
          <a:p>
            <a:pPr algn="just">
              <a:spcBef>
                <a:spcPts val="0"/>
              </a:spcBef>
            </a:pPr>
            <a:r>
              <a:rPr lang="en-US" sz="2100" dirty="0">
                <a:latin typeface="Book Antiqua" panose="02040602050305030304" pitchFamily="18" charset="0"/>
              </a:rPr>
              <a:t>Section 115QA –no tax for buy back on or after 01/10/2024</a:t>
            </a:r>
          </a:p>
          <a:p>
            <a:pPr algn="just">
              <a:spcBef>
                <a:spcPts val="0"/>
              </a:spcBef>
            </a:pPr>
            <a:endParaRPr lang="en-US" sz="1000" dirty="0">
              <a:latin typeface="Book Antiqua" panose="02040602050305030304" pitchFamily="18" charset="0"/>
            </a:endParaRPr>
          </a:p>
          <a:p>
            <a:pPr algn="just">
              <a:spcBef>
                <a:spcPts val="0"/>
              </a:spcBef>
            </a:pPr>
            <a:r>
              <a:rPr lang="en-US" sz="2100" dirty="0">
                <a:latin typeface="Book Antiqua" panose="02040602050305030304" pitchFamily="18" charset="0"/>
              </a:rPr>
              <a:t>TDS Provisions u/s.194 amended to include dividend paid to resident shareholders </a:t>
            </a:r>
          </a:p>
          <a:p>
            <a:pPr algn="just">
              <a:spcBef>
                <a:spcPts val="0"/>
              </a:spcBef>
            </a:pPr>
            <a:endParaRPr lang="en-US" sz="1100" dirty="0">
              <a:latin typeface="Book Antiqua" panose="02040602050305030304" pitchFamily="18" charset="0"/>
            </a:endParaRPr>
          </a:p>
          <a:p>
            <a:pPr algn="just">
              <a:spcBef>
                <a:spcPts val="0"/>
              </a:spcBef>
            </a:pPr>
            <a:r>
              <a:rPr lang="en-US" sz="2100" dirty="0">
                <a:latin typeface="Book Antiqua" panose="02040602050305030304" pitchFamily="18" charset="0"/>
              </a:rPr>
              <a:t>TDS will be deducted u/s.195 for dividend paid to non resident shareholders.</a:t>
            </a:r>
          </a:p>
        </p:txBody>
      </p:sp>
      <p:sp>
        <p:nvSpPr>
          <p:cNvPr id="4" name="Date Placeholder 3">
            <a:extLst>
              <a:ext uri="{FF2B5EF4-FFF2-40B4-BE49-F238E27FC236}">
                <a16:creationId xmlns:a16="http://schemas.microsoft.com/office/drawing/2014/main" id="{1615A2A1-BD0E-4448-9A2C-7914848F7333}"/>
              </a:ext>
            </a:extLst>
          </p:cNvPr>
          <p:cNvSpPr>
            <a:spLocks noGrp="1"/>
          </p:cNvSpPr>
          <p:nvPr>
            <p:ph type="dt" sz="half" idx="10"/>
          </p:nvPr>
        </p:nvSpPr>
        <p:spPr/>
        <p:txBody>
          <a:bodyPr/>
          <a:lstStyle/>
          <a:p>
            <a:r>
              <a:rPr lang="en-US" dirty="0">
                <a:latin typeface="Book Antiqua" panose="02040602050305030304" pitchFamily="18" charset="0"/>
              </a:rPr>
              <a:t>08/06/2025</a:t>
            </a:r>
            <a:endParaRPr lang="en-IN" dirty="0">
              <a:latin typeface="Book Antiqua" panose="02040602050305030304" pitchFamily="18" charset="0"/>
            </a:endParaRPr>
          </a:p>
        </p:txBody>
      </p:sp>
      <p:sp>
        <p:nvSpPr>
          <p:cNvPr id="5" name="Footer Placeholder 4">
            <a:extLst>
              <a:ext uri="{FF2B5EF4-FFF2-40B4-BE49-F238E27FC236}">
                <a16:creationId xmlns:a16="http://schemas.microsoft.com/office/drawing/2014/main" id="{D4B2779D-6DC6-453D-B2D6-BF01149F1F5F}"/>
              </a:ext>
            </a:extLst>
          </p:cNvPr>
          <p:cNvSpPr>
            <a:spLocks noGrp="1"/>
          </p:cNvSpPr>
          <p:nvPr>
            <p:ph type="ftr" sz="quarter" idx="11"/>
          </p:nvPr>
        </p:nvSpPr>
        <p:spPr/>
        <p:txBody>
          <a:bodyPr/>
          <a:lstStyle/>
          <a:p>
            <a:r>
              <a:rPr lang="en-IN" dirty="0">
                <a:latin typeface="Book Antiqua" panose="02040602050305030304" pitchFamily="18" charset="0"/>
              </a:rPr>
              <a:t>Sanghvi </a:t>
            </a:r>
            <a:r>
              <a:rPr lang="en-IN" dirty="0" err="1">
                <a:latin typeface="Book Antiqua" panose="02040602050305030304" pitchFamily="18" charset="0"/>
              </a:rPr>
              <a:t>Sanghvi</a:t>
            </a:r>
            <a:r>
              <a:rPr lang="en-IN" dirty="0">
                <a:latin typeface="Book Antiqua" panose="02040602050305030304" pitchFamily="18" charset="0"/>
              </a:rPr>
              <a:t> &amp; Sanghvi</a:t>
            </a:r>
          </a:p>
        </p:txBody>
      </p:sp>
      <p:sp>
        <p:nvSpPr>
          <p:cNvPr id="6" name="Slide Number Placeholder 5">
            <a:extLst>
              <a:ext uri="{FF2B5EF4-FFF2-40B4-BE49-F238E27FC236}">
                <a16:creationId xmlns:a16="http://schemas.microsoft.com/office/drawing/2014/main" id="{F652C196-74C0-4316-BA73-23B35D6FC369}"/>
              </a:ext>
            </a:extLst>
          </p:cNvPr>
          <p:cNvSpPr>
            <a:spLocks noGrp="1"/>
          </p:cNvSpPr>
          <p:nvPr>
            <p:ph type="sldNum" sz="quarter" idx="12"/>
          </p:nvPr>
        </p:nvSpPr>
        <p:spPr/>
        <p:txBody>
          <a:bodyPr/>
          <a:lstStyle/>
          <a:p>
            <a:fld id="{72D2E47F-D8F7-452E-ABD9-5E9FB94CA412}" type="slidenum">
              <a:rPr lang="en-IN" smtClean="0">
                <a:latin typeface="Book Antiqua" panose="02040602050305030304" pitchFamily="18" charset="0"/>
              </a:rPr>
              <a:t>33</a:t>
            </a:fld>
            <a:endParaRPr lang="en-IN" dirty="0">
              <a:latin typeface="Book Antiqua" panose="02040602050305030304" pitchFamily="18" charset="0"/>
            </a:endParaRPr>
          </a:p>
        </p:txBody>
      </p:sp>
    </p:spTree>
    <p:extLst>
      <p:ext uri="{BB962C8B-B14F-4D97-AF65-F5344CB8AC3E}">
        <p14:creationId xmlns:p14="http://schemas.microsoft.com/office/powerpoint/2010/main" val="22430494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78E-5123-4B30-8F80-02A81ED82226}"/>
              </a:ext>
            </a:extLst>
          </p:cNvPr>
          <p:cNvSpPr>
            <a:spLocks noGrp="1"/>
          </p:cNvSpPr>
          <p:nvPr>
            <p:ph type="title"/>
          </p:nvPr>
        </p:nvSpPr>
        <p:spPr>
          <a:xfrm>
            <a:off x="838200" y="365126"/>
            <a:ext cx="10515600" cy="525211"/>
          </a:xfrm>
        </p:spPr>
        <p:txBody>
          <a:bodyPr>
            <a:noAutofit/>
          </a:bodyPr>
          <a:lstStyle/>
          <a:p>
            <a:r>
              <a:rPr lang="en-US" b="1" dirty="0">
                <a:solidFill>
                  <a:schemeClr val="tx2">
                    <a:lumMod val="75000"/>
                  </a:schemeClr>
                </a:solidFill>
                <a:latin typeface="Baskerville Old Face" panose="02020602080505020303" pitchFamily="18" charset="0"/>
              </a:rPr>
              <a:t>…</a:t>
            </a:r>
            <a:r>
              <a:rPr lang="en-US" b="1" dirty="0">
                <a:solidFill>
                  <a:schemeClr val="bg2">
                    <a:lumMod val="10000"/>
                  </a:schemeClr>
                </a:solidFill>
                <a:latin typeface="Baskerville Old Face" panose="02020602080505020303" pitchFamily="18" charset="0"/>
              </a:rPr>
              <a:t>Buy Back of Shares…</a:t>
            </a:r>
            <a:endParaRPr lang="en-IN" b="1" dirty="0">
              <a:solidFill>
                <a:schemeClr val="bg2">
                  <a:lumMod val="10000"/>
                </a:schemeClr>
              </a:solidFill>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08F462F3-1FE9-4ABD-95D7-C270BE23A64A}"/>
              </a:ext>
            </a:extLst>
          </p:cNvPr>
          <p:cNvSpPr>
            <a:spLocks noGrp="1"/>
          </p:cNvSpPr>
          <p:nvPr>
            <p:ph idx="1"/>
          </p:nvPr>
        </p:nvSpPr>
        <p:spPr>
          <a:xfrm>
            <a:off x="838200" y="890337"/>
            <a:ext cx="10515600" cy="5602537"/>
          </a:xfrm>
        </p:spPr>
        <p:txBody>
          <a:bodyPr>
            <a:noAutofit/>
          </a:bodyPr>
          <a:lstStyle/>
          <a:p>
            <a:pPr algn="just">
              <a:spcBef>
                <a:spcPts val="0"/>
              </a:spcBef>
            </a:pPr>
            <a:r>
              <a:rPr lang="en-US" sz="2000" dirty="0">
                <a:solidFill>
                  <a:schemeClr val="bg2">
                    <a:lumMod val="10000"/>
                  </a:schemeClr>
                </a:solidFill>
                <a:latin typeface="Book Antiqua" panose="02040602050305030304" pitchFamily="18" charset="0"/>
              </a:rPr>
              <a:t>Company is having accumulated profits or not is irrelevant </a:t>
            </a:r>
          </a:p>
          <a:p>
            <a:pPr algn="just">
              <a:spcBef>
                <a:spcPts val="0"/>
              </a:spcBef>
            </a:pPr>
            <a:endParaRPr lang="en-US" sz="800" dirty="0">
              <a:solidFill>
                <a:schemeClr val="bg2">
                  <a:lumMod val="10000"/>
                </a:schemeClr>
              </a:solidFill>
              <a:latin typeface="Book Antiqua" panose="02040602050305030304" pitchFamily="18" charset="0"/>
            </a:endParaRPr>
          </a:p>
          <a:p>
            <a:pPr algn="just">
              <a:spcBef>
                <a:spcPts val="0"/>
              </a:spcBef>
            </a:pPr>
            <a:r>
              <a:rPr lang="en-US" sz="2000" dirty="0">
                <a:solidFill>
                  <a:schemeClr val="bg2">
                    <a:lumMod val="10000"/>
                  </a:schemeClr>
                </a:solidFill>
                <a:latin typeface="Book Antiqua" panose="02040602050305030304" pitchFamily="18" charset="0"/>
              </a:rPr>
              <a:t>If in hands of shareholder said shares were held as stock in trade?</a:t>
            </a:r>
          </a:p>
          <a:p>
            <a:pPr algn="just">
              <a:spcBef>
                <a:spcPts val="0"/>
              </a:spcBef>
            </a:pPr>
            <a:endParaRPr lang="en-US" sz="800" dirty="0">
              <a:solidFill>
                <a:schemeClr val="bg2">
                  <a:lumMod val="10000"/>
                </a:schemeClr>
              </a:solidFill>
              <a:latin typeface="Book Antiqua" panose="02040602050305030304" pitchFamily="18" charset="0"/>
            </a:endParaRPr>
          </a:p>
          <a:p>
            <a:pPr algn="just">
              <a:spcBef>
                <a:spcPts val="0"/>
              </a:spcBef>
            </a:pPr>
            <a:r>
              <a:rPr lang="en-US" sz="2000" dirty="0">
                <a:solidFill>
                  <a:schemeClr val="bg2">
                    <a:lumMod val="10000"/>
                  </a:schemeClr>
                </a:solidFill>
                <a:latin typeface="Book Antiqua" panose="02040602050305030304" pitchFamily="18" charset="0"/>
              </a:rPr>
              <a:t>Buy back u/s.230 to 232 of the Companies Act- approved by NCLT?</a:t>
            </a:r>
          </a:p>
          <a:p>
            <a:pPr algn="just">
              <a:spcBef>
                <a:spcPts val="0"/>
              </a:spcBef>
            </a:pPr>
            <a:endParaRPr lang="en-US" sz="800" dirty="0">
              <a:solidFill>
                <a:schemeClr val="bg2">
                  <a:lumMod val="10000"/>
                </a:schemeClr>
              </a:solidFill>
              <a:latin typeface="Book Antiqua" panose="02040602050305030304" pitchFamily="18" charset="0"/>
            </a:endParaRPr>
          </a:p>
          <a:p>
            <a:pPr algn="just">
              <a:spcBef>
                <a:spcPts val="0"/>
              </a:spcBef>
            </a:pPr>
            <a:r>
              <a:rPr lang="en-US" sz="2000" dirty="0">
                <a:solidFill>
                  <a:schemeClr val="bg2">
                    <a:lumMod val="10000"/>
                  </a:schemeClr>
                </a:solidFill>
                <a:latin typeface="Book Antiqua" panose="02040602050305030304" pitchFamily="18" charset="0"/>
              </a:rPr>
              <a:t>Buy back of preference shares governed by section 55 of Companies Act?</a:t>
            </a:r>
          </a:p>
          <a:p>
            <a:pPr marL="45720" indent="0" algn="just">
              <a:spcBef>
                <a:spcPts val="0"/>
              </a:spcBef>
              <a:buNone/>
            </a:pPr>
            <a:r>
              <a:rPr lang="en-US" sz="2000" dirty="0">
                <a:solidFill>
                  <a:schemeClr val="bg2">
                    <a:lumMod val="10000"/>
                  </a:schemeClr>
                </a:solidFill>
                <a:latin typeface="Book Antiqua" panose="02040602050305030304" pitchFamily="18" charset="0"/>
              </a:rPr>
              <a:t>   Various judicial decisions have held them to be in nature of dividend.  </a:t>
            </a:r>
          </a:p>
          <a:p>
            <a:pPr algn="just">
              <a:spcBef>
                <a:spcPts val="0"/>
              </a:spcBef>
            </a:pPr>
            <a:endParaRPr lang="en-US" sz="800" dirty="0">
              <a:solidFill>
                <a:schemeClr val="bg2">
                  <a:lumMod val="10000"/>
                </a:schemeClr>
              </a:solidFill>
              <a:latin typeface="Book Antiqua" panose="02040602050305030304" pitchFamily="18" charset="0"/>
            </a:endParaRPr>
          </a:p>
          <a:p>
            <a:pPr algn="just">
              <a:spcBef>
                <a:spcPts val="0"/>
              </a:spcBef>
            </a:pPr>
            <a:r>
              <a:rPr lang="en-US" sz="2000" dirty="0">
                <a:solidFill>
                  <a:schemeClr val="bg2">
                    <a:lumMod val="10000"/>
                  </a:schemeClr>
                </a:solidFill>
                <a:latin typeface="Book Antiqua" panose="02040602050305030304" pitchFamily="18" charset="0"/>
              </a:rPr>
              <a:t>For shareholder being Company, deduction u/s.80M can be claimed </a:t>
            </a:r>
          </a:p>
          <a:p>
            <a:pPr algn="just">
              <a:spcBef>
                <a:spcPts val="0"/>
              </a:spcBef>
            </a:pPr>
            <a:endParaRPr lang="en-US" sz="800" dirty="0">
              <a:solidFill>
                <a:schemeClr val="bg2">
                  <a:lumMod val="10000"/>
                </a:schemeClr>
              </a:solidFill>
              <a:latin typeface="Book Antiqua" panose="02040602050305030304" pitchFamily="18" charset="0"/>
            </a:endParaRPr>
          </a:p>
          <a:p>
            <a:pPr algn="just">
              <a:spcBef>
                <a:spcPts val="0"/>
              </a:spcBef>
            </a:pPr>
            <a:r>
              <a:rPr lang="en-US" sz="2000" dirty="0">
                <a:solidFill>
                  <a:schemeClr val="bg2">
                    <a:lumMod val="10000"/>
                  </a:schemeClr>
                </a:solidFill>
                <a:latin typeface="Book Antiqua" panose="02040602050305030304" pitchFamily="18" charset="0"/>
              </a:rPr>
              <a:t>Surcharge on buy back tax was capped at 12% , whereas surcharge on dividend income is capped at 15%</a:t>
            </a:r>
          </a:p>
          <a:p>
            <a:pPr algn="just">
              <a:spcBef>
                <a:spcPts val="0"/>
              </a:spcBef>
            </a:pPr>
            <a:endParaRPr lang="en-US" sz="800" dirty="0">
              <a:solidFill>
                <a:schemeClr val="bg2">
                  <a:lumMod val="10000"/>
                </a:schemeClr>
              </a:solidFill>
              <a:latin typeface="Book Antiqua" panose="02040602050305030304" pitchFamily="18" charset="0"/>
            </a:endParaRPr>
          </a:p>
          <a:p>
            <a:pPr algn="just">
              <a:spcBef>
                <a:spcPts val="0"/>
              </a:spcBef>
            </a:pPr>
            <a:r>
              <a:rPr lang="en-US" sz="2000" dirty="0">
                <a:solidFill>
                  <a:schemeClr val="bg2">
                    <a:lumMod val="10000"/>
                  </a:schemeClr>
                </a:solidFill>
                <a:latin typeface="Book Antiqua" panose="02040602050305030304" pitchFamily="18" charset="0"/>
              </a:rPr>
              <a:t>Dividend taxed as slab rates and capital loss set off @ 12.5%</a:t>
            </a:r>
          </a:p>
          <a:p>
            <a:pPr algn="just">
              <a:spcBef>
                <a:spcPts val="0"/>
              </a:spcBef>
            </a:pPr>
            <a:endParaRPr lang="en-US" sz="800" dirty="0">
              <a:solidFill>
                <a:schemeClr val="bg2">
                  <a:lumMod val="10000"/>
                </a:schemeClr>
              </a:solidFill>
              <a:latin typeface="Book Antiqua" panose="02040602050305030304" pitchFamily="18" charset="0"/>
            </a:endParaRPr>
          </a:p>
          <a:p>
            <a:pPr algn="just">
              <a:spcBef>
                <a:spcPts val="0"/>
              </a:spcBef>
            </a:pPr>
            <a:r>
              <a:rPr lang="en-US" sz="2000" dirty="0">
                <a:solidFill>
                  <a:schemeClr val="bg2">
                    <a:lumMod val="10000"/>
                  </a:schemeClr>
                </a:solidFill>
                <a:latin typeface="Book Antiqua" panose="02040602050305030304" pitchFamily="18" charset="0"/>
              </a:rPr>
              <a:t>If no capital gain in subsequent eight years?</a:t>
            </a:r>
          </a:p>
          <a:p>
            <a:pPr algn="just">
              <a:spcBef>
                <a:spcPts val="0"/>
              </a:spcBef>
            </a:pPr>
            <a:endParaRPr lang="en-US" sz="800" dirty="0">
              <a:solidFill>
                <a:schemeClr val="bg2">
                  <a:lumMod val="10000"/>
                </a:schemeClr>
              </a:solidFill>
              <a:latin typeface="Book Antiqua" panose="02040602050305030304" pitchFamily="18" charset="0"/>
            </a:endParaRPr>
          </a:p>
          <a:p>
            <a:pPr algn="just">
              <a:spcBef>
                <a:spcPts val="0"/>
              </a:spcBef>
            </a:pPr>
            <a:r>
              <a:rPr lang="en-US" sz="2000" dirty="0">
                <a:solidFill>
                  <a:schemeClr val="bg2">
                    <a:lumMod val="10000"/>
                  </a:schemeClr>
                </a:solidFill>
                <a:latin typeface="Book Antiqua" panose="02040602050305030304" pitchFamily="18" charset="0"/>
              </a:rPr>
              <a:t>Grandfathering benefit ? (deemed consideration is Nil)</a:t>
            </a:r>
          </a:p>
          <a:p>
            <a:pPr algn="just">
              <a:spcBef>
                <a:spcPts val="0"/>
              </a:spcBef>
            </a:pPr>
            <a:endParaRPr lang="en-US" sz="800" dirty="0">
              <a:solidFill>
                <a:schemeClr val="bg2">
                  <a:lumMod val="10000"/>
                </a:schemeClr>
              </a:solidFill>
              <a:latin typeface="Book Antiqua" panose="02040602050305030304" pitchFamily="18" charset="0"/>
            </a:endParaRPr>
          </a:p>
          <a:p>
            <a:pPr algn="just">
              <a:spcBef>
                <a:spcPts val="0"/>
              </a:spcBef>
            </a:pPr>
            <a:r>
              <a:rPr lang="en-US" sz="2000" dirty="0">
                <a:solidFill>
                  <a:schemeClr val="bg2">
                    <a:lumMod val="10000"/>
                  </a:schemeClr>
                </a:solidFill>
                <a:latin typeface="Book Antiqua" panose="02040602050305030304" pitchFamily="18" charset="0"/>
              </a:rPr>
              <a:t>Capital asset converted to stock in trade prior to 01/10/2024 and buy back after 01/10/2024</a:t>
            </a:r>
          </a:p>
          <a:p>
            <a:pPr algn="just">
              <a:spcBef>
                <a:spcPts val="0"/>
              </a:spcBef>
            </a:pPr>
            <a:endParaRPr lang="en-US" sz="800" dirty="0">
              <a:solidFill>
                <a:schemeClr val="bg2">
                  <a:lumMod val="10000"/>
                </a:schemeClr>
              </a:solidFill>
              <a:latin typeface="Book Antiqua" panose="02040602050305030304" pitchFamily="18" charset="0"/>
            </a:endParaRPr>
          </a:p>
          <a:p>
            <a:pPr algn="just">
              <a:spcBef>
                <a:spcPts val="0"/>
              </a:spcBef>
            </a:pPr>
            <a:r>
              <a:rPr lang="en-US" sz="2000" dirty="0">
                <a:solidFill>
                  <a:schemeClr val="bg2">
                    <a:lumMod val="10000"/>
                  </a:schemeClr>
                </a:solidFill>
                <a:latin typeface="Book Antiqua" panose="02040602050305030304" pitchFamily="18" charset="0"/>
              </a:rPr>
              <a:t>Under DTAA will buy back be covered under dividend?</a:t>
            </a:r>
          </a:p>
          <a:p>
            <a:pPr algn="just">
              <a:spcBef>
                <a:spcPts val="0"/>
              </a:spcBef>
            </a:pPr>
            <a:r>
              <a:rPr lang="en-US" sz="2000" dirty="0">
                <a:latin typeface="Book Antiqua" panose="02040602050305030304" pitchFamily="18" charset="0"/>
              </a:rPr>
              <a:t>Provisions of section 56(2)(x) will get attracted if buy back is made at price below value as per rule 11UA?</a:t>
            </a:r>
          </a:p>
        </p:txBody>
      </p:sp>
      <p:sp>
        <p:nvSpPr>
          <p:cNvPr id="4" name="Date Placeholder 3">
            <a:extLst>
              <a:ext uri="{FF2B5EF4-FFF2-40B4-BE49-F238E27FC236}">
                <a16:creationId xmlns:a16="http://schemas.microsoft.com/office/drawing/2014/main" id="{1615A2A1-BD0E-4448-9A2C-7914848F7333}"/>
              </a:ext>
            </a:extLst>
          </p:cNvPr>
          <p:cNvSpPr>
            <a:spLocks noGrp="1"/>
          </p:cNvSpPr>
          <p:nvPr>
            <p:ph type="dt" sz="half" idx="10"/>
          </p:nvPr>
        </p:nvSpPr>
        <p:spPr>
          <a:xfrm>
            <a:off x="1288770" y="6200409"/>
            <a:ext cx="2329074" cy="365125"/>
          </a:xfrm>
        </p:spPr>
        <p:txBody>
          <a:bodyPr/>
          <a:lstStyle/>
          <a:p>
            <a:r>
              <a:rPr lang="en-US" dirty="0">
                <a:latin typeface="Book Antiqua" panose="02040602050305030304" pitchFamily="18" charset="0"/>
              </a:rPr>
              <a:t>08/06/2025</a:t>
            </a:r>
            <a:endParaRPr lang="en-IN" dirty="0">
              <a:latin typeface="Book Antiqua" panose="02040602050305030304" pitchFamily="18" charset="0"/>
            </a:endParaRPr>
          </a:p>
        </p:txBody>
      </p:sp>
      <p:sp>
        <p:nvSpPr>
          <p:cNvPr id="5" name="Footer Placeholder 4">
            <a:extLst>
              <a:ext uri="{FF2B5EF4-FFF2-40B4-BE49-F238E27FC236}">
                <a16:creationId xmlns:a16="http://schemas.microsoft.com/office/drawing/2014/main" id="{D4B2779D-6DC6-453D-B2D6-BF01149F1F5F}"/>
              </a:ext>
            </a:extLst>
          </p:cNvPr>
          <p:cNvSpPr>
            <a:spLocks noGrp="1"/>
          </p:cNvSpPr>
          <p:nvPr>
            <p:ph type="ftr" sz="quarter" idx="11"/>
          </p:nvPr>
        </p:nvSpPr>
        <p:spPr/>
        <p:txBody>
          <a:bodyPr/>
          <a:lstStyle/>
          <a:p>
            <a:r>
              <a:rPr lang="en-IN" dirty="0">
                <a:latin typeface="Book Antiqua" panose="02040602050305030304" pitchFamily="18" charset="0"/>
              </a:rPr>
              <a:t>Sanghvi </a:t>
            </a:r>
            <a:r>
              <a:rPr lang="en-IN" dirty="0" err="1">
                <a:latin typeface="Book Antiqua" panose="02040602050305030304" pitchFamily="18" charset="0"/>
              </a:rPr>
              <a:t>Sanghvi</a:t>
            </a:r>
            <a:r>
              <a:rPr lang="en-IN" dirty="0">
                <a:latin typeface="Book Antiqua" panose="02040602050305030304" pitchFamily="18" charset="0"/>
              </a:rPr>
              <a:t> &amp; Sanghvi</a:t>
            </a:r>
          </a:p>
        </p:txBody>
      </p:sp>
      <p:sp>
        <p:nvSpPr>
          <p:cNvPr id="6" name="Slide Number Placeholder 5">
            <a:extLst>
              <a:ext uri="{FF2B5EF4-FFF2-40B4-BE49-F238E27FC236}">
                <a16:creationId xmlns:a16="http://schemas.microsoft.com/office/drawing/2014/main" id="{F652C196-74C0-4316-BA73-23B35D6FC369}"/>
              </a:ext>
            </a:extLst>
          </p:cNvPr>
          <p:cNvSpPr>
            <a:spLocks noGrp="1"/>
          </p:cNvSpPr>
          <p:nvPr>
            <p:ph type="sldNum" sz="quarter" idx="12"/>
          </p:nvPr>
        </p:nvSpPr>
        <p:spPr/>
        <p:txBody>
          <a:bodyPr/>
          <a:lstStyle/>
          <a:p>
            <a:fld id="{72D2E47F-D8F7-452E-ABD9-5E9FB94CA412}" type="slidenum">
              <a:rPr lang="en-IN" smtClean="0">
                <a:latin typeface="Book Antiqua" panose="02040602050305030304" pitchFamily="18" charset="0"/>
              </a:rPr>
              <a:t>34</a:t>
            </a:fld>
            <a:endParaRPr lang="en-IN" dirty="0">
              <a:latin typeface="Book Antiqua" panose="02040602050305030304" pitchFamily="18" charset="0"/>
            </a:endParaRPr>
          </a:p>
        </p:txBody>
      </p:sp>
    </p:spTree>
    <p:extLst>
      <p:ext uri="{BB962C8B-B14F-4D97-AF65-F5344CB8AC3E}">
        <p14:creationId xmlns:p14="http://schemas.microsoft.com/office/powerpoint/2010/main" val="17639423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78E-5123-4B30-8F80-02A81ED82226}"/>
              </a:ext>
            </a:extLst>
          </p:cNvPr>
          <p:cNvSpPr>
            <a:spLocks noGrp="1"/>
          </p:cNvSpPr>
          <p:nvPr>
            <p:ph type="title"/>
          </p:nvPr>
        </p:nvSpPr>
        <p:spPr>
          <a:xfrm>
            <a:off x="838200" y="365126"/>
            <a:ext cx="10515600" cy="783736"/>
          </a:xfrm>
        </p:spPr>
        <p:txBody>
          <a:bodyPr>
            <a:noAutofit/>
          </a:bodyPr>
          <a:lstStyle/>
          <a:p>
            <a:r>
              <a:rPr lang="en-US" b="1" dirty="0">
                <a:solidFill>
                  <a:schemeClr val="tx2">
                    <a:lumMod val="75000"/>
                  </a:schemeClr>
                </a:solidFill>
                <a:latin typeface="Baskerville Old Face" panose="02020602080505020303" pitchFamily="18" charset="0"/>
              </a:rPr>
              <a:t>Reporting of Foreign Assets in ITR - Penalty</a:t>
            </a:r>
            <a:endParaRPr lang="en-IN" b="1" dirty="0">
              <a:solidFill>
                <a:schemeClr val="tx2">
                  <a:lumMod val="75000"/>
                </a:schemeClr>
              </a:solidFill>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08F462F3-1FE9-4ABD-95D7-C270BE23A64A}"/>
              </a:ext>
            </a:extLst>
          </p:cNvPr>
          <p:cNvSpPr>
            <a:spLocks noGrp="1"/>
          </p:cNvSpPr>
          <p:nvPr>
            <p:ph idx="1"/>
          </p:nvPr>
        </p:nvSpPr>
        <p:spPr>
          <a:xfrm>
            <a:off x="838200" y="1160585"/>
            <a:ext cx="10515600" cy="5028101"/>
          </a:xfrm>
        </p:spPr>
        <p:txBody>
          <a:bodyPr>
            <a:noAutofit/>
          </a:bodyPr>
          <a:lstStyle/>
          <a:p>
            <a:pPr algn="just">
              <a:spcBef>
                <a:spcPts val="0"/>
              </a:spcBef>
            </a:pPr>
            <a:r>
              <a:rPr lang="en-US" sz="1800" dirty="0">
                <a:latin typeface="Book Antiqua" panose="02040602050305030304" pitchFamily="18" charset="0"/>
              </a:rPr>
              <a:t>Resident </a:t>
            </a:r>
            <a:r>
              <a:rPr lang="en-US" sz="1800" dirty="0" err="1">
                <a:latin typeface="Book Antiqua" panose="02040602050305030304" pitchFamily="18" charset="0"/>
              </a:rPr>
              <a:t>assessee’s</a:t>
            </a:r>
            <a:r>
              <a:rPr lang="en-US" sz="1800" dirty="0">
                <a:latin typeface="Book Antiqua" panose="02040602050305030304" pitchFamily="18" charset="0"/>
              </a:rPr>
              <a:t> having foreign assets are required to report details of said assets in Sch FA in ITR and details of Foreign income is schedule FSA</a:t>
            </a:r>
          </a:p>
          <a:p>
            <a:pPr algn="just">
              <a:spcBef>
                <a:spcPts val="0"/>
              </a:spcBef>
            </a:pPr>
            <a:endParaRPr lang="en-US" sz="700" dirty="0">
              <a:latin typeface="Book Antiqua" panose="02040602050305030304" pitchFamily="18" charset="0"/>
            </a:endParaRPr>
          </a:p>
          <a:p>
            <a:pPr algn="just">
              <a:spcBef>
                <a:spcPts val="0"/>
              </a:spcBef>
            </a:pPr>
            <a:r>
              <a:rPr lang="en-US" sz="1800" dirty="0">
                <a:latin typeface="Book Antiqua" panose="02040602050305030304" pitchFamily="18" charset="0"/>
              </a:rPr>
              <a:t>Black Money Act  - Section 42 non furnishing of return and 43 failure to report /inaccurate reporting of Foreign Income /Foreign assets attracts penalty of Rs. 10 Lakhs –regardless of value of foreign asset</a:t>
            </a:r>
          </a:p>
          <a:p>
            <a:pPr algn="just">
              <a:spcBef>
                <a:spcPts val="0"/>
              </a:spcBef>
            </a:pPr>
            <a:endParaRPr lang="en-US" sz="700" dirty="0">
              <a:latin typeface="Book Antiqua" panose="02040602050305030304" pitchFamily="18" charset="0"/>
            </a:endParaRPr>
          </a:p>
          <a:p>
            <a:pPr algn="just">
              <a:spcBef>
                <a:spcPts val="0"/>
              </a:spcBef>
            </a:pPr>
            <a:r>
              <a:rPr lang="en-US" sz="1800" dirty="0">
                <a:latin typeface="Book Antiqua" panose="02040602050305030304" pitchFamily="18" charset="0"/>
              </a:rPr>
              <a:t>Penalty is not leviable - in respect of an asset, being one or more bank accounts having an aggregate balance which does not exceed a value equivalent to </a:t>
            </a:r>
            <a:r>
              <a:rPr lang="en-IN" sz="1800" b="0" i="0" dirty="0">
                <a:solidFill>
                  <a:srgbClr val="1F1F1F"/>
                </a:solidFill>
                <a:effectLst/>
                <a:latin typeface="Google Sans"/>
              </a:rPr>
              <a:t>₹ </a:t>
            </a:r>
            <a:r>
              <a:rPr lang="en-US" sz="1800" dirty="0">
                <a:latin typeface="Book Antiqua" panose="02040602050305030304" pitchFamily="18" charset="0"/>
              </a:rPr>
              <a:t>5 Lakhs at any time during the previous year</a:t>
            </a:r>
          </a:p>
          <a:p>
            <a:pPr algn="just">
              <a:spcBef>
                <a:spcPts val="0"/>
              </a:spcBef>
            </a:pPr>
            <a:endParaRPr lang="en-US" sz="700" dirty="0">
              <a:latin typeface="Book Antiqua" panose="02040602050305030304" pitchFamily="18" charset="0"/>
            </a:endParaRPr>
          </a:p>
          <a:p>
            <a:pPr algn="just">
              <a:spcBef>
                <a:spcPts val="0"/>
              </a:spcBef>
            </a:pPr>
            <a:r>
              <a:rPr lang="en-US" sz="1800" dirty="0">
                <a:latin typeface="Book Antiqua" panose="02040602050305030304" pitchFamily="18" charset="0"/>
              </a:rPr>
              <a:t>This penalty is applicable for each year of default </a:t>
            </a:r>
          </a:p>
          <a:p>
            <a:pPr algn="just">
              <a:spcBef>
                <a:spcPts val="0"/>
              </a:spcBef>
            </a:pPr>
            <a:endParaRPr lang="en-US" sz="700" dirty="0">
              <a:latin typeface="Book Antiqua" panose="02040602050305030304" pitchFamily="18" charset="0"/>
            </a:endParaRPr>
          </a:p>
          <a:p>
            <a:pPr algn="just">
              <a:spcBef>
                <a:spcPts val="0"/>
              </a:spcBef>
            </a:pPr>
            <a:r>
              <a:rPr lang="en-US" sz="1800" dirty="0">
                <a:latin typeface="Book Antiqua" panose="02040602050305030304" pitchFamily="18" charset="0"/>
              </a:rPr>
              <a:t>Suggestion received that amount of Rs. 5 Lakhs is low and in many cases penalty is levied wherein asset value is lower than penalty amount</a:t>
            </a:r>
          </a:p>
          <a:p>
            <a:pPr algn="just">
              <a:spcBef>
                <a:spcPts val="0"/>
              </a:spcBef>
            </a:pPr>
            <a:endParaRPr lang="en-US" sz="700" dirty="0">
              <a:latin typeface="Book Antiqua" panose="02040602050305030304" pitchFamily="18" charset="0"/>
            </a:endParaRPr>
          </a:p>
          <a:p>
            <a:pPr algn="just">
              <a:spcBef>
                <a:spcPts val="0"/>
              </a:spcBef>
            </a:pPr>
            <a:r>
              <a:rPr lang="en-US" sz="1800" dirty="0">
                <a:latin typeface="Book Antiqua" panose="02040602050305030304" pitchFamily="18" charset="0"/>
              </a:rPr>
              <a:t>Section 42 and 43 of Black Money Act is amended w.e.f. 01/10/2024 – not applicable in respect of an asset or assets (other than immovable property) where aggerate value of such asset or assets does not exceed </a:t>
            </a:r>
            <a:r>
              <a:rPr lang="en-IN" sz="1800" b="0" i="0" dirty="0">
                <a:solidFill>
                  <a:srgbClr val="1F1F1F"/>
                </a:solidFill>
                <a:effectLst/>
                <a:latin typeface="Google Sans"/>
              </a:rPr>
              <a:t>₹ </a:t>
            </a:r>
            <a:r>
              <a:rPr lang="en-US" sz="1800" dirty="0">
                <a:latin typeface="Book Antiqua" panose="02040602050305030304" pitchFamily="18" charset="0"/>
              </a:rPr>
              <a:t>20 Lakhs. 	</a:t>
            </a:r>
          </a:p>
          <a:p>
            <a:pPr algn="just">
              <a:spcBef>
                <a:spcPts val="0"/>
              </a:spcBef>
            </a:pPr>
            <a:endParaRPr lang="en-US" sz="700" dirty="0">
              <a:latin typeface="Book Antiqua" panose="02040602050305030304" pitchFamily="18" charset="0"/>
            </a:endParaRPr>
          </a:p>
          <a:p>
            <a:pPr algn="just">
              <a:spcBef>
                <a:spcPts val="0"/>
              </a:spcBef>
            </a:pPr>
            <a:r>
              <a:rPr lang="en-US" sz="1800" dirty="0">
                <a:latin typeface="Book Antiqua" panose="02040602050305030304" pitchFamily="18" charset="0"/>
              </a:rPr>
              <a:t>Penalty is leviable even if </a:t>
            </a:r>
            <a:r>
              <a:rPr lang="en-US" sz="1800" dirty="0" err="1">
                <a:latin typeface="Book Antiqua" panose="02040602050305030304" pitchFamily="18" charset="0"/>
              </a:rPr>
              <a:t>assessee</a:t>
            </a:r>
            <a:r>
              <a:rPr lang="en-US" sz="1800" dirty="0">
                <a:latin typeface="Book Antiqua" panose="02040602050305030304" pitchFamily="18" charset="0"/>
              </a:rPr>
              <a:t> proves that he was prevented by resealable cause ? (Judgments on both sides)</a:t>
            </a:r>
          </a:p>
          <a:p>
            <a:pPr algn="just">
              <a:spcBef>
                <a:spcPts val="0"/>
              </a:spcBef>
            </a:pPr>
            <a:endParaRPr lang="en-US" sz="700" dirty="0">
              <a:latin typeface="Book Antiqua" panose="02040602050305030304" pitchFamily="18" charset="0"/>
            </a:endParaRPr>
          </a:p>
          <a:p>
            <a:pPr algn="just">
              <a:spcBef>
                <a:spcPts val="0"/>
              </a:spcBef>
            </a:pPr>
            <a:r>
              <a:rPr lang="en-US" sz="1800" dirty="0">
                <a:latin typeface="Book Antiqua" panose="02040602050305030304" pitchFamily="18" charset="0"/>
              </a:rPr>
              <a:t>No relief from Prosecution section 49 &amp; 50</a:t>
            </a:r>
          </a:p>
          <a:p>
            <a:pPr algn="just">
              <a:spcBef>
                <a:spcPts val="0"/>
              </a:spcBef>
            </a:pPr>
            <a:endParaRPr lang="en-US" sz="700" dirty="0">
              <a:latin typeface="Book Antiqua" panose="02040602050305030304" pitchFamily="18" charset="0"/>
            </a:endParaRPr>
          </a:p>
          <a:p>
            <a:pPr algn="just">
              <a:spcBef>
                <a:spcPts val="0"/>
              </a:spcBef>
            </a:pPr>
            <a:r>
              <a:rPr lang="en-US" sz="1800" dirty="0">
                <a:latin typeface="Book Antiqua" panose="02040602050305030304" pitchFamily="18" charset="0"/>
              </a:rPr>
              <a:t>Reporting in Sch FA is for period 01/01/2024 to 31/12/2024 and in </a:t>
            </a:r>
            <a:r>
              <a:rPr lang="en-IN" sz="1800" b="0" i="0" dirty="0">
                <a:solidFill>
                  <a:srgbClr val="1F1F1F"/>
                </a:solidFill>
                <a:effectLst/>
                <a:latin typeface="Google Sans"/>
              </a:rPr>
              <a:t>₹</a:t>
            </a:r>
            <a:endParaRPr lang="en-US" sz="1800" dirty="0">
              <a:latin typeface="Book Antiqua" panose="02040602050305030304" pitchFamily="18" charset="0"/>
            </a:endParaRPr>
          </a:p>
        </p:txBody>
      </p:sp>
      <p:sp>
        <p:nvSpPr>
          <p:cNvPr id="4" name="Date Placeholder 3">
            <a:extLst>
              <a:ext uri="{FF2B5EF4-FFF2-40B4-BE49-F238E27FC236}">
                <a16:creationId xmlns:a16="http://schemas.microsoft.com/office/drawing/2014/main" id="{1615A2A1-BD0E-4448-9A2C-7914848F7333}"/>
              </a:ext>
            </a:extLst>
          </p:cNvPr>
          <p:cNvSpPr>
            <a:spLocks noGrp="1"/>
          </p:cNvSpPr>
          <p:nvPr>
            <p:ph type="dt" sz="half" idx="10"/>
          </p:nvPr>
        </p:nvSpPr>
        <p:spPr/>
        <p:txBody>
          <a:bodyPr/>
          <a:lstStyle/>
          <a:p>
            <a:r>
              <a:rPr lang="en-US" dirty="0">
                <a:latin typeface="Book Antiqua" panose="02040602050305030304" pitchFamily="18" charset="0"/>
              </a:rPr>
              <a:t>08/06/2025</a:t>
            </a:r>
            <a:endParaRPr lang="en-IN" dirty="0">
              <a:latin typeface="Book Antiqua" panose="02040602050305030304" pitchFamily="18" charset="0"/>
            </a:endParaRPr>
          </a:p>
        </p:txBody>
      </p:sp>
      <p:sp>
        <p:nvSpPr>
          <p:cNvPr id="5" name="Footer Placeholder 4">
            <a:extLst>
              <a:ext uri="{FF2B5EF4-FFF2-40B4-BE49-F238E27FC236}">
                <a16:creationId xmlns:a16="http://schemas.microsoft.com/office/drawing/2014/main" id="{D4B2779D-6DC6-453D-B2D6-BF01149F1F5F}"/>
              </a:ext>
            </a:extLst>
          </p:cNvPr>
          <p:cNvSpPr>
            <a:spLocks noGrp="1"/>
          </p:cNvSpPr>
          <p:nvPr>
            <p:ph type="ftr" sz="quarter" idx="11"/>
          </p:nvPr>
        </p:nvSpPr>
        <p:spPr/>
        <p:txBody>
          <a:bodyPr/>
          <a:lstStyle/>
          <a:p>
            <a:r>
              <a:rPr lang="en-IN" dirty="0">
                <a:latin typeface="Book Antiqua" panose="02040602050305030304" pitchFamily="18" charset="0"/>
              </a:rPr>
              <a:t>Sanghvi </a:t>
            </a:r>
            <a:r>
              <a:rPr lang="en-IN" dirty="0" err="1">
                <a:latin typeface="Book Antiqua" panose="02040602050305030304" pitchFamily="18" charset="0"/>
              </a:rPr>
              <a:t>Sanghvi</a:t>
            </a:r>
            <a:r>
              <a:rPr lang="en-IN" dirty="0">
                <a:latin typeface="Book Antiqua" panose="02040602050305030304" pitchFamily="18" charset="0"/>
              </a:rPr>
              <a:t> &amp; Sanghvi</a:t>
            </a:r>
          </a:p>
        </p:txBody>
      </p:sp>
      <p:sp>
        <p:nvSpPr>
          <p:cNvPr id="6" name="Slide Number Placeholder 5">
            <a:extLst>
              <a:ext uri="{FF2B5EF4-FFF2-40B4-BE49-F238E27FC236}">
                <a16:creationId xmlns:a16="http://schemas.microsoft.com/office/drawing/2014/main" id="{F652C196-74C0-4316-BA73-23B35D6FC369}"/>
              </a:ext>
            </a:extLst>
          </p:cNvPr>
          <p:cNvSpPr>
            <a:spLocks noGrp="1"/>
          </p:cNvSpPr>
          <p:nvPr>
            <p:ph type="sldNum" sz="quarter" idx="12"/>
          </p:nvPr>
        </p:nvSpPr>
        <p:spPr/>
        <p:txBody>
          <a:bodyPr/>
          <a:lstStyle/>
          <a:p>
            <a:fld id="{72D2E47F-D8F7-452E-ABD9-5E9FB94CA412}" type="slidenum">
              <a:rPr lang="en-IN" smtClean="0">
                <a:latin typeface="Book Antiqua" panose="02040602050305030304" pitchFamily="18" charset="0"/>
              </a:rPr>
              <a:t>35</a:t>
            </a:fld>
            <a:endParaRPr lang="en-IN" dirty="0">
              <a:latin typeface="Book Antiqua" panose="02040602050305030304" pitchFamily="18" charset="0"/>
            </a:endParaRPr>
          </a:p>
        </p:txBody>
      </p:sp>
    </p:spTree>
    <p:extLst>
      <p:ext uri="{BB962C8B-B14F-4D97-AF65-F5344CB8AC3E}">
        <p14:creationId xmlns:p14="http://schemas.microsoft.com/office/powerpoint/2010/main" val="7814407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78E-5123-4B30-8F80-02A81ED82226}"/>
              </a:ext>
            </a:extLst>
          </p:cNvPr>
          <p:cNvSpPr>
            <a:spLocks noGrp="1"/>
          </p:cNvSpPr>
          <p:nvPr>
            <p:ph type="title"/>
          </p:nvPr>
        </p:nvSpPr>
        <p:spPr>
          <a:xfrm>
            <a:off x="838200" y="365126"/>
            <a:ext cx="10515600" cy="783736"/>
          </a:xfrm>
        </p:spPr>
        <p:txBody>
          <a:bodyPr>
            <a:noAutofit/>
          </a:bodyPr>
          <a:lstStyle/>
          <a:p>
            <a:r>
              <a:rPr lang="en-US" b="1" dirty="0">
                <a:latin typeface="Baskerville Old Face" panose="02020602080505020303" pitchFamily="18" charset="0"/>
              </a:rPr>
              <a:t>Credit for TDS /TCS in hands of employees</a:t>
            </a:r>
            <a:endParaRPr lang="en-IN" b="1"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08F462F3-1FE9-4ABD-95D7-C270BE23A64A}"/>
              </a:ext>
            </a:extLst>
          </p:cNvPr>
          <p:cNvSpPr>
            <a:spLocks noGrp="1"/>
          </p:cNvSpPr>
          <p:nvPr>
            <p:ph idx="1"/>
          </p:nvPr>
        </p:nvSpPr>
        <p:spPr>
          <a:xfrm>
            <a:off x="838200" y="1160585"/>
            <a:ext cx="10515600" cy="5028101"/>
          </a:xfrm>
        </p:spPr>
        <p:txBody>
          <a:bodyPr>
            <a:normAutofit fontScale="92500" lnSpcReduction="10000"/>
          </a:bodyPr>
          <a:lstStyle/>
          <a:p>
            <a:pPr algn="just">
              <a:spcBef>
                <a:spcPts val="0"/>
              </a:spcBef>
            </a:pPr>
            <a:r>
              <a:rPr lang="en-US" sz="2400" dirty="0">
                <a:latin typeface="Book Antiqua" panose="02040602050305030304" pitchFamily="18" charset="0"/>
              </a:rPr>
              <a:t>FA 2024 substituted section 192(2B) w.e.f. 01/10/2024</a:t>
            </a:r>
          </a:p>
          <a:p>
            <a:pPr algn="just">
              <a:spcBef>
                <a:spcPts val="0"/>
              </a:spcBef>
            </a:pPr>
            <a:endParaRPr lang="en-US" sz="2400" dirty="0">
              <a:latin typeface="Book Antiqua" panose="02040602050305030304" pitchFamily="18" charset="0"/>
            </a:endParaRPr>
          </a:p>
          <a:p>
            <a:pPr algn="just">
              <a:spcBef>
                <a:spcPts val="0"/>
              </a:spcBef>
            </a:pPr>
            <a:r>
              <a:rPr lang="en-US" sz="2400" dirty="0">
                <a:latin typeface="Book Antiqua" panose="02040602050305030304" pitchFamily="18" charset="0"/>
              </a:rPr>
              <a:t>Prior to substitution employer was allowed to consider – any other income reported by employee and its corresponding TDS and loss only under head income from house property </a:t>
            </a:r>
          </a:p>
          <a:p>
            <a:pPr algn="just">
              <a:spcBef>
                <a:spcPts val="0"/>
              </a:spcBef>
            </a:pPr>
            <a:endParaRPr lang="en-US" sz="2400" dirty="0">
              <a:latin typeface="Book Antiqua" panose="02040602050305030304" pitchFamily="18" charset="0"/>
            </a:endParaRPr>
          </a:p>
          <a:p>
            <a:pPr algn="just">
              <a:spcBef>
                <a:spcPts val="0"/>
              </a:spcBef>
            </a:pPr>
            <a:r>
              <a:rPr lang="en-US" sz="2400" dirty="0">
                <a:latin typeface="Book Antiqua" panose="02040602050305030304" pitchFamily="18" charset="0"/>
              </a:rPr>
              <a:t>W.e.f. 01/10/2024 – employer is allowed to consider – any TDS (earlier only TDS in respect of other income reported was allowed to consider) </a:t>
            </a:r>
            <a:r>
              <a:rPr lang="en-US" sz="2400" dirty="0" err="1">
                <a:latin typeface="Book Antiqua" panose="02040602050305030304" pitchFamily="18" charset="0"/>
              </a:rPr>
              <a:t>eg.</a:t>
            </a:r>
            <a:r>
              <a:rPr lang="en-US" sz="2400" dirty="0">
                <a:latin typeface="Book Antiqua" panose="02040602050305030304" pitchFamily="18" charset="0"/>
              </a:rPr>
              <a:t> TDS u/s.194N cash withdrawals and any TCS (TCS on overseas tour package, LRS, Motor Car </a:t>
            </a:r>
            <a:r>
              <a:rPr lang="en-US" sz="2400" dirty="0" err="1">
                <a:latin typeface="Book Antiqua" panose="02040602050305030304" pitchFamily="18" charset="0"/>
              </a:rPr>
              <a:t>etc</a:t>
            </a:r>
            <a:r>
              <a:rPr lang="en-US" sz="2400" dirty="0">
                <a:latin typeface="Book Antiqua" panose="02040602050305030304" pitchFamily="18" charset="0"/>
              </a:rPr>
              <a:t>)</a:t>
            </a:r>
          </a:p>
          <a:p>
            <a:pPr algn="just">
              <a:spcBef>
                <a:spcPts val="0"/>
              </a:spcBef>
            </a:pPr>
            <a:endParaRPr lang="en-US" sz="2400" dirty="0">
              <a:latin typeface="Book Antiqua" panose="02040602050305030304" pitchFamily="18" charset="0"/>
            </a:endParaRPr>
          </a:p>
          <a:p>
            <a:pPr algn="just">
              <a:spcBef>
                <a:spcPts val="0"/>
              </a:spcBef>
            </a:pPr>
            <a:r>
              <a:rPr lang="en-US" sz="2400" dirty="0">
                <a:latin typeface="Book Antiqua" panose="02040602050305030304" pitchFamily="18" charset="0"/>
              </a:rPr>
              <a:t>Accordingly rule 26B (statement of particulars of income under heads of income other than “Salaries” or details of tax deducted at source or  collected at source” is substituted w.e.f. 15/10/2024 and new Form no. 12BAA – ‘statement showing particulars for purpose of sub-section (2B) of section 192’  is inserted w.e.f. 15/10/2024.</a:t>
            </a:r>
          </a:p>
          <a:p>
            <a:pPr marL="0" indent="0" algn="just">
              <a:spcBef>
                <a:spcPts val="0"/>
              </a:spcBef>
              <a:buNone/>
            </a:pPr>
            <a:r>
              <a:rPr lang="en-US" sz="2400" dirty="0">
                <a:latin typeface="Book Antiqua" panose="02040602050305030304" pitchFamily="18" charset="0"/>
              </a:rPr>
              <a:t> </a:t>
            </a:r>
          </a:p>
          <a:p>
            <a:pPr algn="just">
              <a:spcBef>
                <a:spcPts val="0"/>
              </a:spcBef>
            </a:pPr>
            <a:r>
              <a:rPr lang="en-US" sz="2400" dirty="0">
                <a:latin typeface="Book Antiqua" panose="02040602050305030304" pitchFamily="18" charset="0"/>
              </a:rPr>
              <a:t>Documents to be taken by employer to allow such claim?</a:t>
            </a:r>
          </a:p>
          <a:p>
            <a:pPr marL="0" indent="0" algn="just">
              <a:spcBef>
                <a:spcPts val="0"/>
              </a:spcBef>
              <a:buNone/>
            </a:pPr>
            <a:endParaRPr lang="en-US" sz="2400" dirty="0">
              <a:latin typeface="Book Antiqua" panose="02040602050305030304" pitchFamily="18" charset="0"/>
            </a:endParaRPr>
          </a:p>
          <a:p>
            <a:pPr algn="just">
              <a:spcBef>
                <a:spcPts val="0"/>
              </a:spcBef>
            </a:pPr>
            <a:endParaRPr lang="en-US" sz="2400" dirty="0">
              <a:latin typeface="Book Antiqua" panose="02040602050305030304" pitchFamily="18" charset="0"/>
            </a:endParaRPr>
          </a:p>
          <a:p>
            <a:pPr algn="just">
              <a:spcBef>
                <a:spcPts val="0"/>
              </a:spcBef>
            </a:pPr>
            <a:endParaRPr lang="en-US" sz="2400" dirty="0">
              <a:latin typeface="Book Antiqua" panose="02040602050305030304" pitchFamily="18" charset="0"/>
            </a:endParaRPr>
          </a:p>
          <a:p>
            <a:pPr algn="just">
              <a:spcBef>
                <a:spcPts val="0"/>
              </a:spcBef>
            </a:pPr>
            <a:endParaRPr lang="en-US" sz="2400" dirty="0">
              <a:latin typeface="Book Antiqua" panose="02040602050305030304" pitchFamily="18" charset="0"/>
            </a:endParaRPr>
          </a:p>
          <a:p>
            <a:pPr algn="just">
              <a:spcBef>
                <a:spcPts val="0"/>
              </a:spcBef>
            </a:pPr>
            <a:endParaRPr lang="en-US" sz="2400" dirty="0">
              <a:latin typeface="Book Antiqua" panose="02040602050305030304" pitchFamily="18" charset="0"/>
            </a:endParaRPr>
          </a:p>
          <a:p>
            <a:pPr algn="just">
              <a:spcBef>
                <a:spcPts val="0"/>
              </a:spcBef>
            </a:pPr>
            <a:endParaRPr lang="en-US" sz="2400" dirty="0">
              <a:latin typeface="Book Antiqua" panose="02040602050305030304" pitchFamily="18" charset="0"/>
            </a:endParaRPr>
          </a:p>
        </p:txBody>
      </p:sp>
      <p:sp>
        <p:nvSpPr>
          <p:cNvPr id="4" name="Date Placeholder 3">
            <a:extLst>
              <a:ext uri="{FF2B5EF4-FFF2-40B4-BE49-F238E27FC236}">
                <a16:creationId xmlns:a16="http://schemas.microsoft.com/office/drawing/2014/main" id="{1615A2A1-BD0E-4448-9A2C-7914848F7333}"/>
              </a:ext>
            </a:extLst>
          </p:cNvPr>
          <p:cNvSpPr>
            <a:spLocks noGrp="1"/>
          </p:cNvSpPr>
          <p:nvPr>
            <p:ph type="dt" sz="half" idx="10"/>
          </p:nvPr>
        </p:nvSpPr>
        <p:spPr/>
        <p:txBody>
          <a:bodyPr/>
          <a:lstStyle/>
          <a:p>
            <a:r>
              <a:rPr lang="en-US" dirty="0">
                <a:latin typeface="Book Antiqua" panose="02040602050305030304" pitchFamily="18" charset="0"/>
              </a:rPr>
              <a:t>08/06/2025</a:t>
            </a:r>
            <a:endParaRPr lang="en-IN" dirty="0">
              <a:latin typeface="Book Antiqua" panose="02040602050305030304" pitchFamily="18" charset="0"/>
            </a:endParaRPr>
          </a:p>
        </p:txBody>
      </p:sp>
      <p:sp>
        <p:nvSpPr>
          <p:cNvPr id="5" name="Footer Placeholder 4">
            <a:extLst>
              <a:ext uri="{FF2B5EF4-FFF2-40B4-BE49-F238E27FC236}">
                <a16:creationId xmlns:a16="http://schemas.microsoft.com/office/drawing/2014/main" id="{D4B2779D-6DC6-453D-B2D6-BF01149F1F5F}"/>
              </a:ext>
            </a:extLst>
          </p:cNvPr>
          <p:cNvSpPr>
            <a:spLocks noGrp="1"/>
          </p:cNvSpPr>
          <p:nvPr>
            <p:ph type="ftr" sz="quarter" idx="11"/>
          </p:nvPr>
        </p:nvSpPr>
        <p:spPr/>
        <p:txBody>
          <a:bodyPr/>
          <a:lstStyle/>
          <a:p>
            <a:r>
              <a:rPr lang="en-IN" dirty="0">
                <a:latin typeface="Book Antiqua" panose="02040602050305030304" pitchFamily="18" charset="0"/>
              </a:rPr>
              <a:t>Sanghvi </a:t>
            </a:r>
            <a:r>
              <a:rPr lang="en-IN" dirty="0" err="1">
                <a:latin typeface="Book Antiqua" panose="02040602050305030304" pitchFamily="18" charset="0"/>
              </a:rPr>
              <a:t>Sanghvi</a:t>
            </a:r>
            <a:r>
              <a:rPr lang="en-IN" dirty="0">
                <a:latin typeface="Book Antiqua" panose="02040602050305030304" pitchFamily="18" charset="0"/>
              </a:rPr>
              <a:t> &amp; Sanghvi</a:t>
            </a:r>
          </a:p>
        </p:txBody>
      </p:sp>
      <p:sp>
        <p:nvSpPr>
          <p:cNvPr id="6" name="Slide Number Placeholder 5">
            <a:extLst>
              <a:ext uri="{FF2B5EF4-FFF2-40B4-BE49-F238E27FC236}">
                <a16:creationId xmlns:a16="http://schemas.microsoft.com/office/drawing/2014/main" id="{F652C196-74C0-4316-BA73-23B35D6FC369}"/>
              </a:ext>
            </a:extLst>
          </p:cNvPr>
          <p:cNvSpPr>
            <a:spLocks noGrp="1"/>
          </p:cNvSpPr>
          <p:nvPr>
            <p:ph type="sldNum" sz="quarter" idx="12"/>
          </p:nvPr>
        </p:nvSpPr>
        <p:spPr/>
        <p:txBody>
          <a:bodyPr/>
          <a:lstStyle/>
          <a:p>
            <a:fld id="{72D2E47F-D8F7-452E-ABD9-5E9FB94CA412}" type="slidenum">
              <a:rPr lang="en-IN" smtClean="0">
                <a:latin typeface="Book Antiqua" panose="02040602050305030304" pitchFamily="18" charset="0"/>
              </a:rPr>
              <a:t>36</a:t>
            </a:fld>
            <a:endParaRPr lang="en-IN" dirty="0">
              <a:latin typeface="Book Antiqua" panose="02040602050305030304" pitchFamily="18" charset="0"/>
            </a:endParaRPr>
          </a:p>
        </p:txBody>
      </p:sp>
    </p:spTree>
    <p:extLst>
      <p:ext uri="{BB962C8B-B14F-4D97-AF65-F5344CB8AC3E}">
        <p14:creationId xmlns:p14="http://schemas.microsoft.com/office/powerpoint/2010/main" val="23845986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78E-5123-4B30-8F80-02A81ED82226}"/>
              </a:ext>
            </a:extLst>
          </p:cNvPr>
          <p:cNvSpPr>
            <a:spLocks noGrp="1"/>
          </p:cNvSpPr>
          <p:nvPr>
            <p:ph type="title"/>
          </p:nvPr>
        </p:nvSpPr>
        <p:spPr>
          <a:xfrm>
            <a:off x="838200" y="365126"/>
            <a:ext cx="10515600" cy="685164"/>
          </a:xfrm>
        </p:spPr>
        <p:txBody>
          <a:bodyPr>
            <a:noAutofit/>
          </a:bodyPr>
          <a:lstStyle/>
          <a:p>
            <a:r>
              <a:rPr lang="en-US" b="1" dirty="0">
                <a:latin typeface="Baskerville Old Face" panose="02020602080505020303" pitchFamily="18" charset="0"/>
              </a:rPr>
              <a:t>TDS Rates</a:t>
            </a:r>
            <a:endParaRPr lang="en-IN" b="1"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08F462F3-1FE9-4ABD-95D7-C270BE23A64A}"/>
              </a:ext>
            </a:extLst>
          </p:cNvPr>
          <p:cNvSpPr>
            <a:spLocks noGrp="1"/>
          </p:cNvSpPr>
          <p:nvPr>
            <p:ph idx="1"/>
          </p:nvPr>
        </p:nvSpPr>
        <p:spPr>
          <a:xfrm>
            <a:off x="838200" y="1160585"/>
            <a:ext cx="10515600" cy="5028101"/>
          </a:xfrm>
        </p:spPr>
        <p:txBody>
          <a:bodyPr>
            <a:normAutofit/>
          </a:bodyPr>
          <a:lstStyle/>
          <a:p>
            <a:pPr algn="just">
              <a:spcBef>
                <a:spcPts val="0"/>
              </a:spcBef>
            </a:pPr>
            <a:endParaRPr lang="en-US" sz="2400" dirty="0">
              <a:latin typeface="Book Antiqua" panose="02040602050305030304" pitchFamily="18" charset="0"/>
            </a:endParaRPr>
          </a:p>
          <a:p>
            <a:pPr algn="just">
              <a:spcBef>
                <a:spcPts val="0"/>
              </a:spcBef>
            </a:pPr>
            <a:endParaRPr lang="en-US" sz="2400" dirty="0">
              <a:latin typeface="Book Antiqua" panose="02040602050305030304" pitchFamily="18" charset="0"/>
            </a:endParaRPr>
          </a:p>
          <a:p>
            <a:pPr algn="just">
              <a:spcBef>
                <a:spcPts val="0"/>
              </a:spcBef>
            </a:pPr>
            <a:endParaRPr lang="en-US" sz="2400" dirty="0">
              <a:latin typeface="Book Antiqua" panose="02040602050305030304" pitchFamily="18" charset="0"/>
            </a:endParaRPr>
          </a:p>
          <a:p>
            <a:pPr algn="just">
              <a:spcBef>
                <a:spcPts val="0"/>
              </a:spcBef>
            </a:pPr>
            <a:endParaRPr lang="en-US" sz="2400" dirty="0">
              <a:latin typeface="Book Antiqua" panose="02040602050305030304" pitchFamily="18" charset="0"/>
            </a:endParaRPr>
          </a:p>
          <a:p>
            <a:pPr algn="just">
              <a:spcBef>
                <a:spcPts val="0"/>
              </a:spcBef>
            </a:pPr>
            <a:endParaRPr lang="en-US" sz="2400" dirty="0">
              <a:latin typeface="Book Antiqua" panose="02040602050305030304" pitchFamily="18" charset="0"/>
            </a:endParaRPr>
          </a:p>
          <a:p>
            <a:pPr algn="just">
              <a:spcBef>
                <a:spcPts val="0"/>
              </a:spcBef>
            </a:pPr>
            <a:endParaRPr lang="en-US" sz="2400" dirty="0">
              <a:latin typeface="Book Antiqua" panose="02040602050305030304" pitchFamily="18" charset="0"/>
            </a:endParaRPr>
          </a:p>
        </p:txBody>
      </p:sp>
      <p:sp>
        <p:nvSpPr>
          <p:cNvPr id="4" name="Date Placeholder 3">
            <a:extLst>
              <a:ext uri="{FF2B5EF4-FFF2-40B4-BE49-F238E27FC236}">
                <a16:creationId xmlns:a16="http://schemas.microsoft.com/office/drawing/2014/main" id="{1615A2A1-BD0E-4448-9A2C-7914848F7333}"/>
              </a:ext>
            </a:extLst>
          </p:cNvPr>
          <p:cNvSpPr>
            <a:spLocks noGrp="1"/>
          </p:cNvSpPr>
          <p:nvPr>
            <p:ph type="dt" sz="half" idx="10"/>
          </p:nvPr>
        </p:nvSpPr>
        <p:spPr/>
        <p:txBody>
          <a:bodyPr/>
          <a:lstStyle/>
          <a:p>
            <a:r>
              <a:rPr lang="en-US" dirty="0">
                <a:latin typeface="Book Antiqua" panose="02040602050305030304" pitchFamily="18" charset="0"/>
              </a:rPr>
              <a:t>08/06/2025</a:t>
            </a:r>
            <a:endParaRPr lang="en-IN" dirty="0">
              <a:latin typeface="Book Antiqua" panose="02040602050305030304" pitchFamily="18" charset="0"/>
            </a:endParaRPr>
          </a:p>
        </p:txBody>
      </p:sp>
      <p:sp>
        <p:nvSpPr>
          <p:cNvPr id="5" name="Footer Placeholder 4">
            <a:extLst>
              <a:ext uri="{FF2B5EF4-FFF2-40B4-BE49-F238E27FC236}">
                <a16:creationId xmlns:a16="http://schemas.microsoft.com/office/drawing/2014/main" id="{D4B2779D-6DC6-453D-B2D6-BF01149F1F5F}"/>
              </a:ext>
            </a:extLst>
          </p:cNvPr>
          <p:cNvSpPr>
            <a:spLocks noGrp="1"/>
          </p:cNvSpPr>
          <p:nvPr>
            <p:ph type="ftr" sz="quarter" idx="11"/>
          </p:nvPr>
        </p:nvSpPr>
        <p:spPr/>
        <p:txBody>
          <a:bodyPr/>
          <a:lstStyle/>
          <a:p>
            <a:r>
              <a:rPr lang="en-IN" dirty="0">
                <a:latin typeface="Book Antiqua" panose="02040602050305030304" pitchFamily="18" charset="0"/>
              </a:rPr>
              <a:t>Sanghvi </a:t>
            </a:r>
            <a:r>
              <a:rPr lang="en-IN" dirty="0" err="1">
                <a:latin typeface="Book Antiqua" panose="02040602050305030304" pitchFamily="18" charset="0"/>
              </a:rPr>
              <a:t>Sanghvi</a:t>
            </a:r>
            <a:r>
              <a:rPr lang="en-IN" dirty="0">
                <a:latin typeface="Book Antiqua" panose="02040602050305030304" pitchFamily="18" charset="0"/>
              </a:rPr>
              <a:t> &amp; Sanghvi</a:t>
            </a:r>
          </a:p>
        </p:txBody>
      </p:sp>
      <p:sp>
        <p:nvSpPr>
          <p:cNvPr id="6" name="Slide Number Placeholder 5">
            <a:extLst>
              <a:ext uri="{FF2B5EF4-FFF2-40B4-BE49-F238E27FC236}">
                <a16:creationId xmlns:a16="http://schemas.microsoft.com/office/drawing/2014/main" id="{F652C196-74C0-4316-BA73-23B35D6FC369}"/>
              </a:ext>
            </a:extLst>
          </p:cNvPr>
          <p:cNvSpPr>
            <a:spLocks noGrp="1"/>
          </p:cNvSpPr>
          <p:nvPr>
            <p:ph type="sldNum" sz="quarter" idx="12"/>
          </p:nvPr>
        </p:nvSpPr>
        <p:spPr/>
        <p:txBody>
          <a:bodyPr/>
          <a:lstStyle/>
          <a:p>
            <a:fld id="{72D2E47F-D8F7-452E-ABD9-5E9FB94CA412}" type="slidenum">
              <a:rPr lang="en-IN" smtClean="0">
                <a:latin typeface="Book Antiqua" panose="02040602050305030304" pitchFamily="18" charset="0"/>
              </a:rPr>
              <a:t>37</a:t>
            </a:fld>
            <a:endParaRPr lang="en-IN" dirty="0">
              <a:latin typeface="Book Antiqua" panose="02040602050305030304" pitchFamily="18" charset="0"/>
            </a:endParaRPr>
          </a:p>
        </p:txBody>
      </p:sp>
      <p:graphicFrame>
        <p:nvGraphicFramePr>
          <p:cNvPr id="7" name="Table 7">
            <a:extLst>
              <a:ext uri="{FF2B5EF4-FFF2-40B4-BE49-F238E27FC236}">
                <a16:creationId xmlns:a16="http://schemas.microsoft.com/office/drawing/2014/main" id="{819EDFE5-3990-4FC0-9B9B-ED7E10A69840}"/>
              </a:ext>
            </a:extLst>
          </p:cNvPr>
          <p:cNvGraphicFramePr>
            <a:graphicFrameLocks noGrp="1"/>
          </p:cNvGraphicFramePr>
          <p:nvPr>
            <p:extLst>
              <p:ext uri="{D42A27DB-BD31-4B8C-83A1-F6EECF244321}">
                <p14:modId xmlns:p14="http://schemas.microsoft.com/office/powerpoint/2010/main" val="2968630954"/>
              </p:ext>
            </p:extLst>
          </p:nvPr>
        </p:nvGraphicFramePr>
        <p:xfrm>
          <a:off x="838200" y="1207820"/>
          <a:ext cx="10855569" cy="4489595"/>
        </p:xfrm>
        <a:graphic>
          <a:graphicData uri="http://schemas.openxmlformats.org/drawingml/2006/table">
            <a:tbl>
              <a:tblPr firstRow="1" bandRow="1">
                <a:tableStyleId>{073A0DAA-6AF3-43AB-8588-CEC1D06C72B9}</a:tableStyleId>
              </a:tblPr>
              <a:tblGrid>
                <a:gridCol w="1169061">
                  <a:extLst>
                    <a:ext uri="{9D8B030D-6E8A-4147-A177-3AD203B41FA5}">
                      <a16:colId xmlns:a16="http://schemas.microsoft.com/office/drawing/2014/main" val="2804425509"/>
                    </a:ext>
                  </a:extLst>
                </a:gridCol>
                <a:gridCol w="5687517">
                  <a:extLst>
                    <a:ext uri="{9D8B030D-6E8A-4147-A177-3AD203B41FA5}">
                      <a16:colId xmlns:a16="http://schemas.microsoft.com/office/drawing/2014/main" val="48636732"/>
                    </a:ext>
                  </a:extLst>
                </a:gridCol>
                <a:gridCol w="2017840">
                  <a:extLst>
                    <a:ext uri="{9D8B030D-6E8A-4147-A177-3AD203B41FA5}">
                      <a16:colId xmlns:a16="http://schemas.microsoft.com/office/drawing/2014/main" val="3054530492"/>
                    </a:ext>
                  </a:extLst>
                </a:gridCol>
                <a:gridCol w="1981151">
                  <a:extLst>
                    <a:ext uri="{9D8B030D-6E8A-4147-A177-3AD203B41FA5}">
                      <a16:colId xmlns:a16="http://schemas.microsoft.com/office/drawing/2014/main" val="2431940912"/>
                    </a:ext>
                  </a:extLst>
                </a:gridCol>
              </a:tblGrid>
              <a:tr h="669707">
                <a:tc>
                  <a:txBody>
                    <a:bodyPr/>
                    <a:lstStyle/>
                    <a:p>
                      <a:r>
                        <a:rPr lang="en-US" dirty="0">
                          <a:latin typeface="Book Antiqua" panose="02040602050305030304" pitchFamily="18" charset="0"/>
                        </a:rPr>
                        <a:t>Section</a:t>
                      </a:r>
                      <a:endParaRPr lang="en-IN" dirty="0">
                        <a:latin typeface="Book Antiqua" panose="02040602050305030304" pitchFamily="18" charset="0"/>
                      </a:endParaRPr>
                    </a:p>
                  </a:txBody>
                  <a:tcPr/>
                </a:tc>
                <a:tc>
                  <a:txBody>
                    <a:bodyPr/>
                    <a:lstStyle/>
                    <a:p>
                      <a:r>
                        <a:rPr lang="en-US" dirty="0">
                          <a:latin typeface="Book Antiqua" panose="02040602050305030304" pitchFamily="18" charset="0"/>
                        </a:rPr>
                        <a:t>Nature of payment </a:t>
                      </a:r>
                      <a:endParaRPr lang="en-IN" dirty="0">
                        <a:latin typeface="Book Antiqua" panose="02040602050305030304" pitchFamily="18" charset="0"/>
                      </a:endParaRPr>
                    </a:p>
                  </a:txBody>
                  <a:tcPr/>
                </a:tc>
                <a:tc>
                  <a:txBody>
                    <a:bodyPr/>
                    <a:lstStyle/>
                    <a:p>
                      <a:pPr algn="ctr"/>
                      <a:r>
                        <a:rPr lang="en-US" dirty="0">
                          <a:latin typeface="Book Antiqua" panose="02040602050305030304" pitchFamily="18" charset="0"/>
                        </a:rPr>
                        <a:t>Rate </a:t>
                      </a:r>
                      <a:r>
                        <a:rPr lang="en-US" dirty="0" err="1">
                          <a:latin typeface="Book Antiqua" panose="02040602050305030304" pitchFamily="18" charset="0"/>
                        </a:rPr>
                        <a:t>upto</a:t>
                      </a:r>
                      <a:r>
                        <a:rPr lang="en-US" dirty="0">
                          <a:latin typeface="Book Antiqua" panose="02040602050305030304" pitchFamily="18" charset="0"/>
                        </a:rPr>
                        <a:t> 30/09/24</a:t>
                      </a:r>
                      <a:endParaRPr lang="en-IN" dirty="0">
                        <a:latin typeface="Book Antiqua" panose="02040602050305030304" pitchFamily="18" charset="0"/>
                      </a:endParaRPr>
                    </a:p>
                  </a:txBody>
                  <a:tcPr/>
                </a:tc>
                <a:tc>
                  <a:txBody>
                    <a:bodyPr/>
                    <a:lstStyle/>
                    <a:p>
                      <a:pPr algn="ctr"/>
                      <a:r>
                        <a:rPr lang="en-US" dirty="0">
                          <a:latin typeface="Book Antiqua" panose="02040602050305030304" pitchFamily="18" charset="0"/>
                        </a:rPr>
                        <a:t>Rate on and from 01/10/24</a:t>
                      </a:r>
                      <a:endParaRPr lang="en-IN" dirty="0">
                        <a:latin typeface="Book Antiqua" panose="02040602050305030304" pitchFamily="18" charset="0"/>
                      </a:endParaRPr>
                    </a:p>
                  </a:txBody>
                  <a:tcPr/>
                </a:tc>
                <a:extLst>
                  <a:ext uri="{0D108BD9-81ED-4DB2-BD59-A6C34878D82A}">
                    <a16:rowId xmlns:a16="http://schemas.microsoft.com/office/drawing/2014/main" val="3043048614"/>
                  </a:ext>
                </a:extLst>
              </a:tr>
              <a:tr h="495665">
                <a:tc>
                  <a:txBody>
                    <a:bodyPr/>
                    <a:lstStyle/>
                    <a:p>
                      <a:r>
                        <a:rPr lang="en-US" b="0" dirty="0">
                          <a:latin typeface="Book Antiqua" panose="02040602050305030304" pitchFamily="18" charset="0"/>
                        </a:rPr>
                        <a:t>194DA</a:t>
                      </a:r>
                      <a:endParaRPr lang="en-IN" b="0" dirty="0">
                        <a:latin typeface="Book Antiqua" panose="0204060205030503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dk1"/>
                          </a:solidFill>
                          <a:effectLst/>
                          <a:latin typeface="Book Antiqua" panose="02040602050305030304" pitchFamily="18" charset="0"/>
                        </a:rPr>
                        <a:t>Payment in respect of life insurance policy</a:t>
                      </a:r>
                      <a:endParaRPr lang="en-IN" b="0" dirty="0">
                        <a:latin typeface="Book Antiqua" panose="02040602050305030304" pitchFamily="18" charset="0"/>
                      </a:endParaRPr>
                    </a:p>
                  </a:txBody>
                  <a:tcPr/>
                </a:tc>
                <a:tc>
                  <a:txBody>
                    <a:bodyPr/>
                    <a:lstStyle/>
                    <a:p>
                      <a:pPr algn="ctr"/>
                      <a:r>
                        <a:rPr lang="en-US" dirty="0">
                          <a:latin typeface="Book Antiqua" panose="02040602050305030304" pitchFamily="18" charset="0"/>
                        </a:rPr>
                        <a:t>5%</a:t>
                      </a:r>
                      <a:endParaRPr lang="en-IN" dirty="0">
                        <a:latin typeface="Book Antiqua" panose="02040602050305030304" pitchFamily="18" charset="0"/>
                      </a:endParaRPr>
                    </a:p>
                  </a:txBody>
                  <a:tcPr/>
                </a:tc>
                <a:tc>
                  <a:txBody>
                    <a:bodyPr/>
                    <a:lstStyle/>
                    <a:p>
                      <a:pPr algn="ctr"/>
                      <a:r>
                        <a:rPr lang="en-US" dirty="0">
                          <a:latin typeface="Book Antiqua" panose="02040602050305030304" pitchFamily="18" charset="0"/>
                        </a:rPr>
                        <a:t>2%</a:t>
                      </a:r>
                      <a:endParaRPr lang="en-IN" dirty="0">
                        <a:latin typeface="Book Antiqua" panose="02040602050305030304" pitchFamily="18" charset="0"/>
                      </a:endParaRPr>
                    </a:p>
                  </a:txBody>
                  <a:tcPr/>
                </a:tc>
                <a:extLst>
                  <a:ext uri="{0D108BD9-81ED-4DB2-BD59-A6C34878D82A}">
                    <a16:rowId xmlns:a16="http://schemas.microsoft.com/office/drawing/2014/main" val="743737118"/>
                  </a:ext>
                </a:extLst>
              </a:tr>
              <a:tr h="388005">
                <a:tc>
                  <a:txBody>
                    <a:bodyPr/>
                    <a:lstStyle/>
                    <a:p>
                      <a:r>
                        <a:rPr lang="en-US" dirty="0">
                          <a:latin typeface="Book Antiqua" panose="02040602050305030304" pitchFamily="18" charset="0"/>
                        </a:rPr>
                        <a:t>194F</a:t>
                      </a:r>
                      <a:endParaRPr lang="en-IN" dirty="0">
                        <a:latin typeface="Book Antiqua" panose="02040602050305030304" pitchFamily="18" charset="0"/>
                      </a:endParaRPr>
                    </a:p>
                  </a:txBody>
                  <a:tcPr/>
                </a:tc>
                <a:tc>
                  <a:txBody>
                    <a:bodyPr/>
                    <a:lstStyle/>
                    <a:p>
                      <a:r>
                        <a:rPr lang="en-US" sz="1800" b="0" kern="1200" dirty="0">
                          <a:solidFill>
                            <a:schemeClr val="dk1"/>
                          </a:solidFill>
                          <a:effectLst/>
                          <a:latin typeface="Book Antiqua" panose="02040602050305030304" pitchFamily="18" charset="0"/>
                        </a:rPr>
                        <a:t>Payments on account of repurchase of units by Mutual Fund or Unit Trust of India</a:t>
                      </a:r>
                      <a:endParaRPr lang="en-IN" b="0" dirty="0">
                        <a:latin typeface="Book Antiqua" panose="02040602050305030304" pitchFamily="18" charset="0"/>
                      </a:endParaRPr>
                    </a:p>
                  </a:txBody>
                  <a:tcPr/>
                </a:tc>
                <a:tc>
                  <a:txBody>
                    <a:bodyPr/>
                    <a:lstStyle/>
                    <a:p>
                      <a:pPr algn="ctr"/>
                      <a:r>
                        <a:rPr lang="en-US" dirty="0">
                          <a:latin typeface="Book Antiqua" panose="02040602050305030304" pitchFamily="18" charset="0"/>
                        </a:rPr>
                        <a:t>20%</a:t>
                      </a:r>
                      <a:endParaRPr lang="en-IN" dirty="0">
                        <a:latin typeface="Book Antiqua" panose="02040602050305030304" pitchFamily="18" charset="0"/>
                      </a:endParaRPr>
                    </a:p>
                  </a:txBody>
                  <a:tcPr/>
                </a:tc>
                <a:tc>
                  <a:txBody>
                    <a:bodyPr/>
                    <a:lstStyle/>
                    <a:p>
                      <a:pPr algn="ctr"/>
                      <a:r>
                        <a:rPr lang="en-US" dirty="0">
                          <a:latin typeface="Book Antiqua" panose="02040602050305030304" pitchFamily="18" charset="0"/>
                        </a:rPr>
                        <a:t>Omitted</a:t>
                      </a:r>
                      <a:endParaRPr lang="en-IN" dirty="0">
                        <a:latin typeface="Book Antiqua" panose="02040602050305030304" pitchFamily="18" charset="0"/>
                      </a:endParaRPr>
                    </a:p>
                  </a:txBody>
                  <a:tcPr/>
                </a:tc>
                <a:extLst>
                  <a:ext uri="{0D108BD9-81ED-4DB2-BD59-A6C34878D82A}">
                    <a16:rowId xmlns:a16="http://schemas.microsoft.com/office/drawing/2014/main" val="1792525705"/>
                  </a:ext>
                </a:extLst>
              </a:tr>
              <a:tr h="388005">
                <a:tc>
                  <a:txBody>
                    <a:bodyPr/>
                    <a:lstStyle/>
                    <a:p>
                      <a:r>
                        <a:rPr lang="en-US" dirty="0">
                          <a:latin typeface="Book Antiqua" panose="02040602050305030304" pitchFamily="18" charset="0"/>
                        </a:rPr>
                        <a:t>194H</a:t>
                      </a:r>
                      <a:endParaRPr lang="en-IN" dirty="0">
                        <a:latin typeface="Book Antiqua" panose="02040602050305030304" pitchFamily="18" charset="0"/>
                      </a:endParaRPr>
                    </a:p>
                  </a:txBody>
                  <a:tcPr/>
                </a:tc>
                <a:tc>
                  <a:txBody>
                    <a:bodyPr/>
                    <a:lstStyle/>
                    <a:p>
                      <a:r>
                        <a:rPr lang="en-IN" sz="1800" b="0" kern="1200" dirty="0">
                          <a:solidFill>
                            <a:schemeClr val="dk1"/>
                          </a:solidFill>
                          <a:effectLst/>
                          <a:latin typeface="Book Antiqua" panose="02040602050305030304" pitchFamily="18" charset="0"/>
                        </a:rPr>
                        <a:t>Commission or brokerage</a:t>
                      </a:r>
                      <a:endParaRPr lang="en-IN" b="0" dirty="0">
                        <a:latin typeface="Book Antiqua" panose="02040602050305030304" pitchFamily="18" charset="0"/>
                      </a:endParaRPr>
                    </a:p>
                  </a:txBody>
                  <a:tcPr/>
                </a:tc>
                <a:tc>
                  <a:txBody>
                    <a:bodyPr/>
                    <a:lstStyle/>
                    <a:p>
                      <a:pPr algn="ctr"/>
                      <a:r>
                        <a:rPr lang="en-US" dirty="0">
                          <a:latin typeface="Book Antiqua" panose="02040602050305030304" pitchFamily="18" charset="0"/>
                        </a:rPr>
                        <a:t>5%</a:t>
                      </a:r>
                      <a:endParaRPr lang="en-IN" dirty="0">
                        <a:latin typeface="Book Antiqua" panose="02040602050305030304" pitchFamily="18" charset="0"/>
                      </a:endParaRPr>
                    </a:p>
                  </a:txBody>
                  <a:tcPr/>
                </a:tc>
                <a:tc>
                  <a:txBody>
                    <a:bodyPr/>
                    <a:lstStyle/>
                    <a:p>
                      <a:pPr algn="ctr"/>
                      <a:r>
                        <a:rPr lang="en-US" dirty="0">
                          <a:latin typeface="Book Antiqua" panose="02040602050305030304" pitchFamily="18" charset="0"/>
                        </a:rPr>
                        <a:t>2%</a:t>
                      </a:r>
                      <a:endParaRPr lang="en-IN" dirty="0">
                        <a:latin typeface="Book Antiqua" panose="02040602050305030304" pitchFamily="18" charset="0"/>
                      </a:endParaRPr>
                    </a:p>
                  </a:txBody>
                  <a:tcPr/>
                </a:tc>
                <a:extLst>
                  <a:ext uri="{0D108BD9-81ED-4DB2-BD59-A6C34878D82A}">
                    <a16:rowId xmlns:a16="http://schemas.microsoft.com/office/drawing/2014/main" val="3545047477"/>
                  </a:ext>
                </a:extLst>
              </a:tr>
              <a:tr h="669707">
                <a:tc>
                  <a:txBody>
                    <a:bodyPr/>
                    <a:lstStyle/>
                    <a:p>
                      <a:r>
                        <a:rPr lang="en-US" dirty="0">
                          <a:latin typeface="Book Antiqua" panose="02040602050305030304" pitchFamily="18" charset="0"/>
                        </a:rPr>
                        <a:t>194IB</a:t>
                      </a:r>
                      <a:endParaRPr lang="en-IN" dirty="0">
                        <a:latin typeface="Book Antiqua" panose="02040602050305030304" pitchFamily="18" charset="0"/>
                      </a:endParaRPr>
                    </a:p>
                  </a:txBody>
                  <a:tcPr/>
                </a:tc>
                <a:tc>
                  <a:txBody>
                    <a:bodyPr/>
                    <a:lstStyle/>
                    <a:p>
                      <a:r>
                        <a:rPr lang="en-US" sz="1800" b="0" kern="1200" dirty="0">
                          <a:solidFill>
                            <a:schemeClr val="dk1"/>
                          </a:solidFill>
                          <a:effectLst/>
                          <a:latin typeface="Book Antiqua" panose="02040602050305030304" pitchFamily="18" charset="0"/>
                        </a:rPr>
                        <a:t>Payment of rent by certain individuals or Hindu undivided family.</a:t>
                      </a:r>
                      <a:endParaRPr lang="en-IN" b="0" dirty="0">
                        <a:latin typeface="Book Antiqua" panose="02040602050305030304" pitchFamily="18" charset="0"/>
                      </a:endParaRPr>
                    </a:p>
                  </a:txBody>
                  <a:tcPr/>
                </a:tc>
                <a:tc>
                  <a:txBody>
                    <a:bodyPr/>
                    <a:lstStyle/>
                    <a:p>
                      <a:pPr algn="ctr"/>
                      <a:r>
                        <a:rPr lang="en-US" dirty="0">
                          <a:latin typeface="Book Antiqua" panose="02040602050305030304" pitchFamily="18" charset="0"/>
                        </a:rPr>
                        <a:t>5%</a:t>
                      </a:r>
                      <a:endParaRPr lang="en-IN" dirty="0">
                        <a:latin typeface="Book Antiqua" panose="02040602050305030304" pitchFamily="18" charset="0"/>
                      </a:endParaRPr>
                    </a:p>
                  </a:txBody>
                  <a:tcPr/>
                </a:tc>
                <a:tc>
                  <a:txBody>
                    <a:bodyPr/>
                    <a:lstStyle/>
                    <a:p>
                      <a:pPr algn="ctr"/>
                      <a:r>
                        <a:rPr lang="en-US" dirty="0">
                          <a:latin typeface="Book Antiqua" panose="02040602050305030304" pitchFamily="18" charset="0"/>
                        </a:rPr>
                        <a:t>2%</a:t>
                      </a:r>
                      <a:endParaRPr lang="en-IN" dirty="0">
                        <a:latin typeface="Book Antiqua" panose="02040602050305030304" pitchFamily="18" charset="0"/>
                      </a:endParaRPr>
                    </a:p>
                  </a:txBody>
                  <a:tcPr/>
                </a:tc>
                <a:extLst>
                  <a:ext uri="{0D108BD9-81ED-4DB2-BD59-A6C34878D82A}">
                    <a16:rowId xmlns:a16="http://schemas.microsoft.com/office/drawing/2014/main" val="1704571848"/>
                  </a:ext>
                </a:extLst>
              </a:tr>
              <a:tr h="956724">
                <a:tc>
                  <a:txBody>
                    <a:bodyPr/>
                    <a:lstStyle/>
                    <a:p>
                      <a:r>
                        <a:rPr lang="en-US" dirty="0">
                          <a:latin typeface="Book Antiqua" panose="02040602050305030304" pitchFamily="18" charset="0"/>
                        </a:rPr>
                        <a:t>194M</a:t>
                      </a:r>
                      <a:endParaRPr lang="en-IN" dirty="0">
                        <a:latin typeface="Book Antiqua" panose="02040602050305030304" pitchFamily="18" charset="0"/>
                      </a:endParaRPr>
                    </a:p>
                  </a:txBody>
                  <a:tcPr/>
                </a:tc>
                <a:tc>
                  <a:txBody>
                    <a:bodyPr/>
                    <a:lstStyle/>
                    <a:p>
                      <a:r>
                        <a:rPr lang="en-US" sz="1800" b="0" kern="1200" dirty="0">
                          <a:solidFill>
                            <a:schemeClr val="dk1"/>
                          </a:solidFill>
                          <a:effectLst/>
                          <a:latin typeface="Book Antiqua" panose="02040602050305030304" pitchFamily="18" charset="0"/>
                        </a:rPr>
                        <a:t>Payment of certain sums by certain individuals or Hindu undivided family – payment for carrying out work, commission or brokerage, professional fees</a:t>
                      </a:r>
                      <a:endParaRPr lang="en-IN" b="0" dirty="0">
                        <a:latin typeface="Book Antiqua" panose="02040602050305030304" pitchFamily="18" charset="0"/>
                      </a:endParaRPr>
                    </a:p>
                  </a:txBody>
                  <a:tcPr/>
                </a:tc>
                <a:tc>
                  <a:txBody>
                    <a:bodyPr/>
                    <a:lstStyle/>
                    <a:p>
                      <a:pPr algn="ctr"/>
                      <a:r>
                        <a:rPr lang="en-US" dirty="0">
                          <a:latin typeface="Book Antiqua" panose="02040602050305030304" pitchFamily="18" charset="0"/>
                        </a:rPr>
                        <a:t>5%</a:t>
                      </a:r>
                      <a:endParaRPr lang="en-IN" dirty="0">
                        <a:latin typeface="Book Antiqua" panose="02040602050305030304" pitchFamily="18" charset="0"/>
                      </a:endParaRPr>
                    </a:p>
                  </a:txBody>
                  <a:tcPr/>
                </a:tc>
                <a:tc>
                  <a:txBody>
                    <a:bodyPr/>
                    <a:lstStyle/>
                    <a:p>
                      <a:pPr algn="ctr"/>
                      <a:r>
                        <a:rPr lang="en-US" dirty="0">
                          <a:latin typeface="Book Antiqua" panose="02040602050305030304" pitchFamily="18" charset="0"/>
                        </a:rPr>
                        <a:t>2%</a:t>
                      </a:r>
                      <a:endParaRPr lang="en-IN" dirty="0">
                        <a:latin typeface="Book Antiqua" panose="02040602050305030304" pitchFamily="18" charset="0"/>
                      </a:endParaRPr>
                    </a:p>
                  </a:txBody>
                  <a:tcPr/>
                </a:tc>
                <a:extLst>
                  <a:ext uri="{0D108BD9-81ED-4DB2-BD59-A6C34878D82A}">
                    <a16:rowId xmlns:a16="http://schemas.microsoft.com/office/drawing/2014/main" val="2779197206"/>
                  </a:ext>
                </a:extLst>
              </a:tr>
              <a:tr h="669707">
                <a:tc>
                  <a:txBody>
                    <a:bodyPr/>
                    <a:lstStyle/>
                    <a:p>
                      <a:r>
                        <a:rPr lang="en-US" dirty="0">
                          <a:latin typeface="Book Antiqua" panose="02040602050305030304" pitchFamily="18" charset="0"/>
                        </a:rPr>
                        <a:t>194O</a:t>
                      </a:r>
                      <a:endParaRPr lang="en-IN" dirty="0">
                        <a:latin typeface="Book Antiqua" panose="02040602050305030304" pitchFamily="18" charset="0"/>
                      </a:endParaRPr>
                    </a:p>
                  </a:txBody>
                  <a:tcPr/>
                </a:tc>
                <a:tc>
                  <a:txBody>
                    <a:bodyPr/>
                    <a:lstStyle/>
                    <a:p>
                      <a:r>
                        <a:rPr lang="en-US" sz="1800" b="0" kern="1200" dirty="0">
                          <a:solidFill>
                            <a:schemeClr val="dk1"/>
                          </a:solidFill>
                          <a:effectLst/>
                          <a:latin typeface="Book Antiqua" panose="02040602050305030304" pitchFamily="18" charset="0"/>
                        </a:rPr>
                        <a:t>Payment of certain sums by e-commerce operator to e-commerce participant</a:t>
                      </a:r>
                      <a:endParaRPr lang="en-IN" b="0" dirty="0">
                        <a:latin typeface="Book Antiqua" panose="02040602050305030304" pitchFamily="18" charset="0"/>
                      </a:endParaRPr>
                    </a:p>
                  </a:txBody>
                  <a:tcPr/>
                </a:tc>
                <a:tc>
                  <a:txBody>
                    <a:bodyPr/>
                    <a:lstStyle/>
                    <a:p>
                      <a:pPr algn="ctr"/>
                      <a:r>
                        <a:rPr lang="en-US" dirty="0">
                          <a:latin typeface="Book Antiqua" panose="02040602050305030304" pitchFamily="18" charset="0"/>
                        </a:rPr>
                        <a:t>1%</a:t>
                      </a:r>
                      <a:endParaRPr lang="en-IN" dirty="0">
                        <a:latin typeface="Book Antiqua" panose="02040602050305030304" pitchFamily="18" charset="0"/>
                      </a:endParaRPr>
                    </a:p>
                  </a:txBody>
                  <a:tcPr/>
                </a:tc>
                <a:tc>
                  <a:txBody>
                    <a:bodyPr/>
                    <a:lstStyle/>
                    <a:p>
                      <a:pPr algn="ctr"/>
                      <a:r>
                        <a:rPr lang="en-US" dirty="0">
                          <a:latin typeface="Book Antiqua" panose="02040602050305030304" pitchFamily="18" charset="0"/>
                        </a:rPr>
                        <a:t>0.1%</a:t>
                      </a:r>
                      <a:endParaRPr lang="en-IN" dirty="0">
                        <a:latin typeface="Book Antiqua" panose="02040602050305030304" pitchFamily="18" charset="0"/>
                      </a:endParaRPr>
                    </a:p>
                  </a:txBody>
                  <a:tcPr/>
                </a:tc>
                <a:extLst>
                  <a:ext uri="{0D108BD9-81ED-4DB2-BD59-A6C34878D82A}">
                    <a16:rowId xmlns:a16="http://schemas.microsoft.com/office/drawing/2014/main" val="932293587"/>
                  </a:ext>
                </a:extLst>
              </a:tr>
            </a:tbl>
          </a:graphicData>
        </a:graphic>
      </p:graphicFrame>
    </p:spTree>
    <p:extLst>
      <p:ext uri="{BB962C8B-B14F-4D97-AF65-F5344CB8AC3E}">
        <p14:creationId xmlns:p14="http://schemas.microsoft.com/office/powerpoint/2010/main" val="6170281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78E-5123-4B30-8F80-02A81ED82226}"/>
              </a:ext>
            </a:extLst>
          </p:cNvPr>
          <p:cNvSpPr>
            <a:spLocks noGrp="1"/>
          </p:cNvSpPr>
          <p:nvPr>
            <p:ph type="title"/>
          </p:nvPr>
        </p:nvSpPr>
        <p:spPr>
          <a:xfrm>
            <a:off x="838200" y="365126"/>
            <a:ext cx="10515600" cy="783736"/>
          </a:xfrm>
        </p:spPr>
        <p:txBody>
          <a:bodyPr>
            <a:noAutofit/>
          </a:bodyPr>
          <a:lstStyle/>
          <a:p>
            <a:r>
              <a:rPr lang="en-US" b="1" dirty="0">
                <a:latin typeface="Baskerville Old Face" panose="02020602080505020303" pitchFamily="18" charset="0"/>
              </a:rPr>
              <a:t>TDS rate change</a:t>
            </a:r>
            <a:endParaRPr lang="en-IN" b="1"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08F462F3-1FE9-4ABD-95D7-C270BE23A64A}"/>
              </a:ext>
            </a:extLst>
          </p:cNvPr>
          <p:cNvSpPr>
            <a:spLocks noGrp="1"/>
          </p:cNvSpPr>
          <p:nvPr>
            <p:ph idx="1"/>
          </p:nvPr>
        </p:nvSpPr>
        <p:spPr>
          <a:xfrm>
            <a:off x="838200" y="1160585"/>
            <a:ext cx="10515600" cy="5028101"/>
          </a:xfrm>
        </p:spPr>
        <p:txBody>
          <a:bodyPr>
            <a:normAutofit/>
          </a:bodyPr>
          <a:lstStyle/>
          <a:p>
            <a:pPr algn="just">
              <a:lnSpc>
                <a:spcPct val="150000"/>
              </a:lnSpc>
              <a:spcBef>
                <a:spcPts val="0"/>
              </a:spcBef>
            </a:pPr>
            <a:r>
              <a:rPr lang="en-US" dirty="0">
                <a:latin typeface="Book Antiqua" panose="02040602050305030304" pitchFamily="18" charset="0"/>
              </a:rPr>
              <a:t>Mr. </a:t>
            </a:r>
            <a:r>
              <a:rPr lang="en-US" dirty="0" err="1">
                <a:latin typeface="Book Antiqua" panose="02040602050305030304" pitchFamily="18" charset="0"/>
              </a:rPr>
              <a:t>Wasooli</a:t>
            </a:r>
            <a:r>
              <a:rPr lang="en-US" dirty="0">
                <a:latin typeface="Book Antiqua" panose="02040602050305030304" pitchFamily="18" charset="0"/>
              </a:rPr>
              <a:t> (TO from business &gt; 1Crore) has paid following commission for FY 2024-25, wants to know rate at which TDS is required to be deducted :</a:t>
            </a:r>
          </a:p>
          <a:p>
            <a:pPr algn="just">
              <a:lnSpc>
                <a:spcPct val="150000"/>
              </a:lnSpc>
              <a:spcBef>
                <a:spcPts val="0"/>
              </a:spcBef>
            </a:pPr>
            <a:endParaRPr lang="en-US" dirty="0">
              <a:latin typeface="Book Antiqua" panose="02040602050305030304" pitchFamily="18" charset="0"/>
            </a:endParaRPr>
          </a:p>
          <a:p>
            <a:pPr algn="just">
              <a:lnSpc>
                <a:spcPct val="150000"/>
              </a:lnSpc>
              <a:spcBef>
                <a:spcPts val="0"/>
              </a:spcBef>
            </a:pPr>
            <a:endParaRPr lang="en-US" dirty="0">
              <a:latin typeface="Book Antiqua" panose="02040602050305030304" pitchFamily="18" charset="0"/>
            </a:endParaRPr>
          </a:p>
          <a:p>
            <a:pPr algn="just">
              <a:spcBef>
                <a:spcPts val="0"/>
              </a:spcBef>
            </a:pPr>
            <a:endParaRPr lang="en-US" sz="2400" dirty="0">
              <a:latin typeface="Book Antiqua" panose="02040602050305030304" pitchFamily="18" charset="0"/>
            </a:endParaRPr>
          </a:p>
          <a:p>
            <a:pPr algn="just">
              <a:spcBef>
                <a:spcPts val="0"/>
              </a:spcBef>
            </a:pPr>
            <a:endParaRPr lang="en-US" sz="2400" dirty="0">
              <a:latin typeface="Book Antiqua" panose="02040602050305030304" pitchFamily="18" charset="0"/>
            </a:endParaRPr>
          </a:p>
          <a:p>
            <a:pPr algn="just">
              <a:spcBef>
                <a:spcPts val="0"/>
              </a:spcBef>
            </a:pPr>
            <a:endParaRPr lang="en-US" sz="2400" dirty="0">
              <a:latin typeface="Book Antiqua" panose="02040602050305030304" pitchFamily="18" charset="0"/>
            </a:endParaRPr>
          </a:p>
          <a:p>
            <a:pPr algn="just">
              <a:spcBef>
                <a:spcPts val="0"/>
              </a:spcBef>
            </a:pPr>
            <a:endParaRPr lang="en-US" sz="2400" dirty="0">
              <a:latin typeface="Book Antiqua" panose="02040602050305030304" pitchFamily="18" charset="0"/>
            </a:endParaRPr>
          </a:p>
          <a:p>
            <a:pPr algn="just">
              <a:spcBef>
                <a:spcPts val="0"/>
              </a:spcBef>
            </a:pPr>
            <a:endParaRPr lang="en-US" sz="2400" dirty="0">
              <a:latin typeface="Book Antiqua" panose="02040602050305030304" pitchFamily="18" charset="0"/>
            </a:endParaRPr>
          </a:p>
        </p:txBody>
      </p:sp>
      <p:sp>
        <p:nvSpPr>
          <p:cNvPr id="4" name="Date Placeholder 3">
            <a:extLst>
              <a:ext uri="{FF2B5EF4-FFF2-40B4-BE49-F238E27FC236}">
                <a16:creationId xmlns:a16="http://schemas.microsoft.com/office/drawing/2014/main" id="{1615A2A1-BD0E-4448-9A2C-7914848F7333}"/>
              </a:ext>
            </a:extLst>
          </p:cNvPr>
          <p:cNvSpPr>
            <a:spLocks noGrp="1"/>
          </p:cNvSpPr>
          <p:nvPr>
            <p:ph type="dt" sz="half" idx="10"/>
          </p:nvPr>
        </p:nvSpPr>
        <p:spPr/>
        <p:txBody>
          <a:bodyPr/>
          <a:lstStyle/>
          <a:p>
            <a:r>
              <a:rPr lang="en-US" dirty="0">
                <a:latin typeface="Book Antiqua" panose="02040602050305030304" pitchFamily="18" charset="0"/>
              </a:rPr>
              <a:t>08/06/2025</a:t>
            </a:r>
            <a:endParaRPr lang="en-IN" dirty="0">
              <a:latin typeface="Book Antiqua" panose="02040602050305030304" pitchFamily="18" charset="0"/>
            </a:endParaRPr>
          </a:p>
        </p:txBody>
      </p:sp>
      <p:sp>
        <p:nvSpPr>
          <p:cNvPr id="5" name="Footer Placeholder 4">
            <a:extLst>
              <a:ext uri="{FF2B5EF4-FFF2-40B4-BE49-F238E27FC236}">
                <a16:creationId xmlns:a16="http://schemas.microsoft.com/office/drawing/2014/main" id="{D4B2779D-6DC6-453D-B2D6-BF01149F1F5F}"/>
              </a:ext>
            </a:extLst>
          </p:cNvPr>
          <p:cNvSpPr>
            <a:spLocks noGrp="1"/>
          </p:cNvSpPr>
          <p:nvPr>
            <p:ph type="ftr" sz="quarter" idx="11"/>
          </p:nvPr>
        </p:nvSpPr>
        <p:spPr/>
        <p:txBody>
          <a:bodyPr/>
          <a:lstStyle/>
          <a:p>
            <a:r>
              <a:rPr lang="en-IN" dirty="0">
                <a:latin typeface="Book Antiqua" panose="02040602050305030304" pitchFamily="18" charset="0"/>
              </a:rPr>
              <a:t>Sanghvi </a:t>
            </a:r>
            <a:r>
              <a:rPr lang="en-IN" dirty="0" err="1">
                <a:latin typeface="Book Antiqua" panose="02040602050305030304" pitchFamily="18" charset="0"/>
              </a:rPr>
              <a:t>Sanghvi</a:t>
            </a:r>
            <a:r>
              <a:rPr lang="en-IN" dirty="0">
                <a:latin typeface="Book Antiqua" panose="02040602050305030304" pitchFamily="18" charset="0"/>
              </a:rPr>
              <a:t> &amp; Sanghvi</a:t>
            </a:r>
          </a:p>
        </p:txBody>
      </p:sp>
      <p:sp>
        <p:nvSpPr>
          <p:cNvPr id="6" name="Slide Number Placeholder 5">
            <a:extLst>
              <a:ext uri="{FF2B5EF4-FFF2-40B4-BE49-F238E27FC236}">
                <a16:creationId xmlns:a16="http://schemas.microsoft.com/office/drawing/2014/main" id="{F652C196-74C0-4316-BA73-23B35D6FC369}"/>
              </a:ext>
            </a:extLst>
          </p:cNvPr>
          <p:cNvSpPr>
            <a:spLocks noGrp="1"/>
          </p:cNvSpPr>
          <p:nvPr>
            <p:ph type="sldNum" sz="quarter" idx="12"/>
          </p:nvPr>
        </p:nvSpPr>
        <p:spPr/>
        <p:txBody>
          <a:bodyPr/>
          <a:lstStyle/>
          <a:p>
            <a:fld id="{72D2E47F-D8F7-452E-ABD9-5E9FB94CA412}" type="slidenum">
              <a:rPr lang="en-IN" smtClean="0">
                <a:latin typeface="Book Antiqua" panose="02040602050305030304" pitchFamily="18" charset="0"/>
              </a:rPr>
              <a:t>38</a:t>
            </a:fld>
            <a:endParaRPr lang="en-IN" dirty="0">
              <a:latin typeface="Book Antiqua" panose="02040602050305030304" pitchFamily="18" charset="0"/>
            </a:endParaRPr>
          </a:p>
        </p:txBody>
      </p:sp>
      <p:graphicFrame>
        <p:nvGraphicFramePr>
          <p:cNvPr id="7" name="Table 7">
            <a:extLst>
              <a:ext uri="{FF2B5EF4-FFF2-40B4-BE49-F238E27FC236}">
                <a16:creationId xmlns:a16="http://schemas.microsoft.com/office/drawing/2014/main" id="{40F7596E-F18A-445F-BD2D-5B61ADAA90F3}"/>
              </a:ext>
            </a:extLst>
          </p:cNvPr>
          <p:cNvGraphicFramePr>
            <a:graphicFrameLocks noGrp="1"/>
          </p:cNvGraphicFramePr>
          <p:nvPr>
            <p:extLst>
              <p:ext uri="{D42A27DB-BD31-4B8C-83A1-F6EECF244321}">
                <p14:modId xmlns:p14="http://schemas.microsoft.com/office/powerpoint/2010/main" val="1027079425"/>
              </p:ext>
            </p:extLst>
          </p:nvPr>
        </p:nvGraphicFramePr>
        <p:xfrm>
          <a:off x="1041399" y="2617237"/>
          <a:ext cx="10312401" cy="2392680"/>
        </p:xfrm>
        <a:graphic>
          <a:graphicData uri="http://schemas.openxmlformats.org/drawingml/2006/table">
            <a:tbl>
              <a:tblPr firstRow="1" bandRow="1">
                <a:tableStyleId>{073A0DAA-6AF3-43AB-8588-CEC1D06C72B9}</a:tableStyleId>
              </a:tblPr>
              <a:tblGrid>
                <a:gridCol w="2000739">
                  <a:extLst>
                    <a:ext uri="{9D8B030D-6E8A-4147-A177-3AD203B41FA5}">
                      <a16:colId xmlns:a16="http://schemas.microsoft.com/office/drawing/2014/main" val="1238821232"/>
                    </a:ext>
                  </a:extLst>
                </a:gridCol>
                <a:gridCol w="1652954">
                  <a:extLst>
                    <a:ext uri="{9D8B030D-6E8A-4147-A177-3AD203B41FA5}">
                      <a16:colId xmlns:a16="http://schemas.microsoft.com/office/drawing/2014/main" val="2923901939"/>
                    </a:ext>
                  </a:extLst>
                </a:gridCol>
                <a:gridCol w="2250831">
                  <a:extLst>
                    <a:ext uri="{9D8B030D-6E8A-4147-A177-3AD203B41FA5}">
                      <a16:colId xmlns:a16="http://schemas.microsoft.com/office/drawing/2014/main" val="443156179"/>
                    </a:ext>
                  </a:extLst>
                </a:gridCol>
                <a:gridCol w="2051538">
                  <a:extLst>
                    <a:ext uri="{9D8B030D-6E8A-4147-A177-3AD203B41FA5}">
                      <a16:colId xmlns:a16="http://schemas.microsoft.com/office/drawing/2014/main" val="2388085221"/>
                    </a:ext>
                  </a:extLst>
                </a:gridCol>
                <a:gridCol w="2356339">
                  <a:extLst>
                    <a:ext uri="{9D8B030D-6E8A-4147-A177-3AD203B41FA5}">
                      <a16:colId xmlns:a16="http://schemas.microsoft.com/office/drawing/2014/main" val="4018705403"/>
                    </a:ext>
                  </a:extLst>
                </a:gridCol>
              </a:tblGrid>
              <a:tr h="370840">
                <a:tc>
                  <a:txBody>
                    <a:bodyPr/>
                    <a:lstStyle/>
                    <a:p>
                      <a:pPr algn="l"/>
                      <a:r>
                        <a:rPr lang="en-US" dirty="0">
                          <a:latin typeface="Book Antiqua" panose="02040602050305030304" pitchFamily="18" charset="0"/>
                        </a:rPr>
                        <a:t>Name of broker</a:t>
                      </a:r>
                      <a:endParaRPr lang="en-IN" dirty="0">
                        <a:latin typeface="Book Antiqua" panose="02040602050305030304" pitchFamily="18" charset="0"/>
                      </a:endParaRPr>
                    </a:p>
                  </a:txBody>
                  <a:tcPr/>
                </a:tc>
                <a:tc>
                  <a:txBody>
                    <a:bodyPr/>
                    <a:lstStyle/>
                    <a:p>
                      <a:pPr algn="ctr"/>
                      <a:r>
                        <a:rPr lang="en-US" dirty="0">
                          <a:latin typeface="Book Antiqua" panose="02040602050305030304" pitchFamily="18" charset="0"/>
                        </a:rPr>
                        <a:t>Amount of Brokerage</a:t>
                      </a:r>
                      <a:endParaRPr lang="en-IN" dirty="0">
                        <a:latin typeface="Book Antiqua" panose="02040602050305030304" pitchFamily="18" charset="0"/>
                      </a:endParaRPr>
                    </a:p>
                  </a:txBody>
                  <a:tcPr/>
                </a:tc>
                <a:tc>
                  <a:txBody>
                    <a:bodyPr/>
                    <a:lstStyle/>
                    <a:p>
                      <a:pPr algn="ctr"/>
                      <a:r>
                        <a:rPr lang="en-US" dirty="0">
                          <a:latin typeface="Book Antiqua" panose="02040602050305030304" pitchFamily="18" charset="0"/>
                        </a:rPr>
                        <a:t>Date of credit</a:t>
                      </a:r>
                      <a:endParaRPr lang="en-IN" dirty="0">
                        <a:latin typeface="Book Antiqua" panose="02040602050305030304" pitchFamily="18" charset="0"/>
                      </a:endParaRPr>
                    </a:p>
                  </a:txBody>
                  <a:tcPr/>
                </a:tc>
                <a:tc>
                  <a:txBody>
                    <a:bodyPr/>
                    <a:lstStyle/>
                    <a:p>
                      <a:pPr algn="ctr"/>
                      <a:r>
                        <a:rPr lang="en-US" dirty="0">
                          <a:latin typeface="Book Antiqua" panose="02040602050305030304" pitchFamily="18" charset="0"/>
                        </a:rPr>
                        <a:t>Date of Payment</a:t>
                      </a:r>
                      <a:endParaRPr lang="en-IN" dirty="0">
                        <a:latin typeface="Book Antiqua" panose="02040602050305030304" pitchFamily="18" charset="0"/>
                      </a:endParaRPr>
                    </a:p>
                  </a:txBody>
                  <a:tcPr/>
                </a:tc>
                <a:tc>
                  <a:txBody>
                    <a:bodyPr/>
                    <a:lstStyle/>
                    <a:p>
                      <a:pPr algn="ctr"/>
                      <a:r>
                        <a:rPr lang="en-US" dirty="0">
                          <a:latin typeface="Book Antiqua" panose="02040602050305030304" pitchFamily="18" charset="0"/>
                        </a:rPr>
                        <a:t>Rate of TDS</a:t>
                      </a:r>
                      <a:endParaRPr lang="en-IN" dirty="0">
                        <a:latin typeface="Book Antiqua" panose="02040602050305030304" pitchFamily="18" charset="0"/>
                      </a:endParaRPr>
                    </a:p>
                  </a:txBody>
                  <a:tcPr/>
                </a:tc>
                <a:extLst>
                  <a:ext uri="{0D108BD9-81ED-4DB2-BD59-A6C34878D82A}">
                    <a16:rowId xmlns:a16="http://schemas.microsoft.com/office/drawing/2014/main" val="872279392"/>
                  </a:ext>
                </a:extLst>
              </a:tr>
              <a:tr h="370840">
                <a:tc>
                  <a:txBody>
                    <a:bodyPr/>
                    <a:lstStyle/>
                    <a:p>
                      <a:pPr algn="l"/>
                      <a:r>
                        <a:rPr lang="en-US" dirty="0">
                          <a:latin typeface="Book Antiqua" panose="02040602050305030304" pitchFamily="18" charset="0"/>
                        </a:rPr>
                        <a:t>Gopal</a:t>
                      </a:r>
                      <a:endParaRPr lang="en-IN" dirty="0">
                        <a:latin typeface="Book Antiqua" panose="02040602050305030304" pitchFamily="18" charset="0"/>
                      </a:endParaRPr>
                    </a:p>
                  </a:txBody>
                  <a:tcPr/>
                </a:tc>
                <a:tc>
                  <a:txBody>
                    <a:bodyPr/>
                    <a:lstStyle/>
                    <a:p>
                      <a:pPr algn="ctr"/>
                      <a:r>
                        <a:rPr lang="en-US" dirty="0">
                          <a:latin typeface="Book Antiqua" panose="02040602050305030304" pitchFamily="18" charset="0"/>
                        </a:rPr>
                        <a:t>1,00,000</a:t>
                      </a:r>
                      <a:endParaRPr lang="en-IN" dirty="0">
                        <a:latin typeface="Book Antiqua" panose="02040602050305030304" pitchFamily="18" charset="0"/>
                      </a:endParaRPr>
                    </a:p>
                  </a:txBody>
                  <a:tcPr/>
                </a:tc>
                <a:tc>
                  <a:txBody>
                    <a:bodyPr/>
                    <a:lstStyle/>
                    <a:p>
                      <a:pPr algn="ctr"/>
                      <a:r>
                        <a:rPr lang="en-US" dirty="0">
                          <a:latin typeface="Book Antiqua" panose="02040602050305030304" pitchFamily="18" charset="0"/>
                        </a:rPr>
                        <a:t>31/03/25</a:t>
                      </a:r>
                      <a:endParaRPr lang="en-IN" dirty="0">
                        <a:latin typeface="Book Antiqua" panose="02040602050305030304" pitchFamily="18" charset="0"/>
                      </a:endParaRPr>
                    </a:p>
                  </a:txBody>
                  <a:tcPr/>
                </a:tc>
                <a:tc>
                  <a:txBody>
                    <a:bodyPr/>
                    <a:lstStyle/>
                    <a:p>
                      <a:pPr algn="ctr"/>
                      <a:r>
                        <a:rPr lang="en-US" dirty="0">
                          <a:latin typeface="Book Antiqua" panose="02040602050305030304" pitchFamily="18" charset="0"/>
                        </a:rPr>
                        <a:t>30/09/24</a:t>
                      </a:r>
                      <a:endParaRPr lang="en-IN" dirty="0">
                        <a:latin typeface="Book Antiqua" panose="02040602050305030304" pitchFamily="18" charset="0"/>
                      </a:endParaRPr>
                    </a:p>
                  </a:txBody>
                  <a:tcPr/>
                </a:tc>
                <a:tc>
                  <a:txBody>
                    <a:bodyPr/>
                    <a:lstStyle/>
                    <a:p>
                      <a:pPr algn="ctr"/>
                      <a:r>
                        <a:rPr lang="en-US" dirty="0">
                          <a:latin typeface="Book Antiqua" panose="02040602050305030304" pitchFamily="18" charset="0"/>
                        </a:rPr>
                        <a:t>5%</a:t>
                      </a:r>
                      <a:endParaRPr lang="en-IN" dirty="0">
                        <a:latin typeface="Book Antiqua" panose="02040602050305030304" pitchFamily="18" charset="0"/>
                      </a:endParaRPr>
                    </a:p>
                  </a:txBody>
                  <a:tcPr/>
                </a:tc>
                <a:extLst>
                  <a:ext uri="{0D108BD9-81ED-4DB2-BD59-A6C34878D82A}">
                    <a16:rowId xmlns:a16="http://schemas.microsoft.com/office/drawing/2014/main" val="550760102"/>
                  </a:ext>
                </a:extLst>
              </a:tr>
              <a:tr h="370840">
                <a:tc>
                  <a:txBody>
                    <a:bodyPr/>
                    <a:lstStyle/>
                    <a:p>
                      <a:pPr algn="l"/>
                      <a:r>
                        <a:rPr lang="en-US" dirty="0">
                          <a:latin typeface="Book Antiqua" panose="02040602050305030304" pitchFamily="18" charset="0"/>
                        </a:rPr>
                        <a:t>Laxman</a:t>
                      </a:r>
                      <a:endParaRPr lang="en-IN" dirty="0">
                        <a:latin typeface="Book Antiqua" panose="02040602050305030304" pitchFamily="18" charset="0"/>
                      </a:endParaRPr>
                    </a:p>
                  </a:txBody>
                  <a:tcPr/>
                </a:tc>
                <a:tc>
                  <a:txBody>
                    <a:bodyPr/>
                    <a:lstStyle/>
                    <a:p>
                      <a:pPr algn="ctr"/>
                      <a:r>
                        <a:rPr lang="en-US" dirty="0">
                          <a:latin typeface="Book Antiqua" panose="02040602050305030304" pitchFamily="18" charset="0"/>
                        </a:rPr>
                        <a:t>50,000</a:t>
                      </a:r>
                      <a:endParaRPr lang="en-IN" dirty="0">
                        <a:latin typeface="Book Antiqua" panose="02040602050305030304" pitchFamily="18" charset="0"/>
                      </a:endParaRPr>
                    </a:p>
                  </a:txBody>
                  <a:tcPr/>
                </a:tc>
                <a:tc>
                  <a:txBody>
                    <a:bodyPr/>
                    <a:lstStyle/>
                    <a:p>
                      <a:pPr algn="ctr"/>
                      <a:r>
                        <a:rPr lang="en-US" dirty="0">
                          <a:latin typeface="Book Antiqua" panose="02040602050305030304" pitchFamily="18" charset="0"/>
                        </a:rPr>
                        <a:t>31/03/25</a:t>
                      </a:r>
                      <a:endParaRPr lang="en-IN" dirty="0">
                        <a:latin typeface="Book Antiqua" panose="02040602050305030304" pitchFamily="18" charset="0"/>
                      </a:endParaRPr>
                    </a:p>
                  </a:txBody>
                  <a:tcPr/>
                </a:tc>
                <a:tc>
                  <a:txBody>
                    <a:bodyPr/>
                    <a:lstStyle/>
                    <a:p>
                      <a:pPr algn="ctr"/>
                      <a:r>
                        <a:rPr lang="en-US" dirty="0">
                          <a:latin typeface="Book Antiqua" panose="02040602050305030304" pitchFamily="18" charset="0"/>
                        </a:rPr>
                        <a:t>31/03/25</a:t>
                      </a:r>
                      <a:endParaRPr lang="en-IN" dirty="0">
                        <a:latin typeface="Book Antiqua" panose="02040602050305030304" pitchFamily="18" charset="0"/>
                      </a:endParaRPr>
                    </a:p>
                  </a:txBody>
                  <a:tcPr/>
                </a:tc>
                <a:tc>
                  <a:txBody>
                    <a:bodyPr/>
                    <a:lstStyle/>
                    <a:p>
                      <a:pPr algn="ctr"/>
                      <a:r>
                        <a:rPr lang="en-US" dirty="0">
                          <a:latin typeface="Book Antiqua" panose="02040602050305030304" pitchFamily="18" charset="0"/>
                        </a:rPr>
                        <a:t>2%</a:t>
                      </a:r>
                      <a:endParaRPr lang="en-IN" dirty="0">
                        <a:latin typeface="Book Antiqua" panose="02040602050305030304" pitchFamily="18" charset="0"/>
                      </a:endParaRPr>
                    </a:p>
                  </a:txBody>
                  <a:tcPr/>
                </a:tc>
                <a:extLst>
                  <a:ext uri="{0D108BD9-81ED-4DB2-BD59-A6C34878D82A}">
                    <a16:rowId xmlns:a16="http://schemas.microsoft.com/office/drawing/2014/main" val="2882848495"/>
                  </a:ext>
                </a:extLst>
              </a:tr>
              <a:tr h="370840">
                <a:tc>
                  <a:txBody>
                    <a:bodyPr/>
                    <a:lstStyle/>
                    <a:p>
                      <a:pPr algn="l"/>
                      <a:r>
                        <a:rPr lang="en-US" dirty="0">
                          <a:latin typeface="Book Antiqua" panose="02040602050305030304" pitchFamily="18" charset="0"/>
                        </a:rPr>
                        <a:t>Madhav</a:t>
                      </a:r>
                      <a:endParaRPr lang="en-IN" dirty="0">
                        <a:latin typeface="Book Antiqua" panose="02040602050305030304" pitchFamily="18" charset="0"/>
                      </a:endParaRPr>
                    </a:p>
                  </a:txBody>
                  <a:tcPr/>
                </a:tc>
                <a:tc>
                  <a:txBody>
                    <a:bodyPr/>
                    <a:lstStyle/>
                    <a:p>
                      <a:pPr algn="ctr"/>
                      <a:r>
                        <a:rPr lang="en-US" dirty="0">
                          <a:latin typeface="Book Antiqua" panose="02040602050305030304" pitchFamily="18" charset="0"/>
                        </a:rPr>
                        <a:t>25,000</a:t>
                      </a:r>
                      <a:endParaRPr lang="en-IN" dirty="0">
                        <a:latin typeface="Book Antiqua" panose="02040602050305030304" pitchFamily="18" charset="0"/>
                      </a:endParaRPr>
                    </a:p>
                  </a:txBody>
                  <a:tcPr/>
                </a:tc>
                <a:tc>
                  <a:txBody>
                    <a:bodyPr/>
                    <a:lstStyle/>
                    <a:p>
                      <a:pPr algn="ctr"/>
                      <a:r>
                        <a:rPr lang="en-US" dirty="0">
                          <a:latin typeface="Book Antiqua" panose="02040602050305030304" pitchFamily="18" charset="0"/>
                        </a:rPr>
                        <a:t>30/09/24 15,000</a:t>
                      </a:r>
                    </a:p>
                    <a:p>
                      <a:pPr algn="ctr"/>
                      <a:r>
                        <a:rPr lang="en-US" dirty="0">
                          <a:latin typeface="Book Antiqua" panose="02040602050305030304" pitchFamily="18" charset="0"/>
                        </a:rPr>
                        <a:t>31/03/25 10,000</a:t>
                      </a:r>
                      <a:endParaRPr lang="en-IN" dirty="0">
                        <a:latin typeface="Book Antiqua" panose="02040602050305030304" pitchFamily="18" charset="0"/>
                      </a:endParaRPr>
                    </a:p>
                  </a:txBody>
                  <a:tcPr/>
                </a:tc>
                <a:tc>
                  <a:txBody>
                    <a:bodyPr/>
                    <a:lstStyle/>
                    <a:p>
                      <a:pPr algn="ctr"/>
                      <a:r>
                        <a:rPr lang="en-US" dirty="0">
                          <a:latin typeface="Book Antiqua" panose="02040602050305030304" pitchFamily="18" charset="0"/>
                        </a:rPr>
                        <a:t>Not Paid</a:t>
                      </a:r>
                      <a:endParaRPr lang="en-IN" dirty="0">
                        <a:latin typeface="Book Antiqua" panose="02040602050305030304" pitchFamily="18" charset="0"/>
                      </a:endParaRPr>
                    </a:p>
                  </a:txBody>
                  <a:tcPr/>
                </a:tc>
                <a:tc>
                  <a:txBody>
                    <a:bodyPr/>
                    <a:lstStyle/>
                    <a:p>
                      <a:pPr algn="ctr"/>
                      <a:r>
                        <a:rPr lang="en-US" dirty="0">
                          <a:latin typeface="Book Antiqua" panose="02040602050305030304" pitchFamily="18" charset="0"/>
                        </a:rPr>
                        <a:t>2%</a:t>
                      </a:r>
                      <a:endParaRPr lang="en-IN" dirty="0">
                        <a:latin typeface="Book Antiqua" panose="02040602050305030304" pitchFamily="18" charset="0"/>
                      </a:endParaRPr>
                    </a:p>
                  </a:txBody>
                  <a:tcPr/>
                </a:tc>
                <a:extLst>
                  <a:ext uri="{0D108BD9-81ED-4DB2-BD59-A6C34878D82A}">
                    <a16:rowId xmlns:a16="http://schemas.microsoft.com/office/drawing/2014/main" val="112497789"/>
                  </a:ext>
                </a:extLst>
              </a:tr>
              <a:tr h="370840">
                <a:tc>
                  <a:txBody>
                    <a:bodyPr/>
                    <a:lstStyle/>
                    <a:p>
                      <a:pPr algn="l"/>
                      <a:r>
                        <a:rPr lang="en-US" dirty="0">
                          <a:latin typeface="Book Antiqua" panose="02040602050305030304" pitchFamily="18" charset="0"/>
                        </a:rPr>
                        <a:t>Lucky</a:t>
                      </a:r>
                      <a:endParaRPr lang="en-IN" dirty="0">
                        <a:latin typeface="Book Antiqua" panose="02040602050305030304" pitchFamily="18" charset="0"/>
                      </a:endParaRPr>
                    </a:p>
                  </a:txBody>
                  <a:tcPr/>
                </a:tc>
                <a:tc>
                  <a:txBody>
                    <a:bodyPr/>
                    <a:lstStyle/>
                    <a:p>
                      <a:pPr algn="ctr"/>
                      <a:r>
                        <a:rPr lang="en-US" dirty="0">
                          <a:latin typeface="Book Antiqua" panose="02040602050305030304" pitchFamily="18" charset="0"/>
                        </a:rPr>
                        <a:t>10,000</a:t>
                      </a:r>
                      <a:endParaRPr lang="en-IN" dirty="0">
                        <a:latin typeface="Book Antiqua" panose="02040602050305030304" pitchFamily="18" charset="0"/>
                      </a:endParaRPr>
                    </a:p>
                  </a:txBody>
                  <a:tcPr/>
                </a:tc>
                <a:tc>
                  <a:txBody>
                    <a:bodyPr/>
                    <a:lstStyle/>
                    <a:p>
                      <a:pPr algn="ctr"/>
                      <a:r>
                        <a:rPr lang="en-US" dirty="0">
                          <a:latin typeface="Book Antiqua" panose="02040602050305030304" pitchFamily="18" charset="0"/>
                        </a:rPr>
                        <a:t>30/09/24</a:t>
                      </a:r>
                      <a:endParaRPr lang="en-IN" dirty="0">
                        <a:latin typeface="Book Antiqua" panose="02040602050305030304" pitchFamily="18" charset="0"/>
                      </a:endParaRPr>
                    </a:p>
                  </a:txBody>
                  <a:tcPr/>
                </a:tc>
                <a:tc>
                  <a:txBody>
                    <a:bodyPr/>
                    <a:lstStyle/>
                    <a:p>
                      <a:pPr algn="ctr"/>
                      <a:r>
                        <a:rPr lang="en-US" dirty="0">
                          <a:latin typeface="Book Antiqua" panose="02040602050305030304" pitchFamily="18" charset="0"/>
                        </a:rPr>
                        <a:t>30/09/24</a:t>
                      </a:r>
                      <a:endParaRPr lang="en-IN" dirty="0">
                        <a:latin typeface="Book Antiqua" panose="02040602050305030304" pitchFamily="18" charset="0"/>
                      </a:endParaRPr>
                    </a:p>
                  </a:txBody>
                  <a:tcPr/>
                </a:tc>
                <a:tc>
                  <a:txBody>
                    <a:bodyPr/>
                    <a:lstStyle/>
                    <a:p>
                      <a:pPr algn="ctr"/>
                      <a:r>
                        <a:rPr lang="en-US" dirty="0">
                          <a:latin typeface="Book Antiqua" panose="02040602050305030304" pitchFamily="18" charset="0"/>
                        </a:rPr>
                        <a:t>Nil</a:t>
                      </a:r>
                      <a:endParaRPr lang="en-IN" dirty="0">
                        <a:latin typeface="Book Antiqua" panose="02040602050305030304" pitchFamily="18" charset="0"/>
                      </a:endParaRPr>
                    </a:p>
                  </a:txBody>
                  <a:tcPr/>
                </a:tc>
                <a:extLst>
                  <a:ext uri="{0D108BD9-81ED-4DB2-BD59-A6C34878D82A}">
                    <a16:rowId xmlns:a16="http://schemas.microsoft.com/office/drawing/2014/main" val="458790606"/>
                  </a:ext>
                </a:extLst>
              </a:tr>
            </a:tbl>
          </a:graphicData>
        </a:graphic>
      </p:graphicFrame>
    </p:spTree>
    <p:extLst>
      <p:ext uri="{BB962C8B-B14F-4D97-AF65-F5344CB8AC3E}">
        <p14:creationId xmlns:p14="http://schemas.microsoft.com/office/powerpoint/2010/main" val="19773774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78E-5123-4B30-8F80-02A81ED82226}"/>
              </a:ext>
            </a:extLst>
          </p:cNvPr>
          <p:cNvSpPr>
            <a:spLocks noGrp="1"/>
          </p:cNvSpPr>
          <p:nvPr>
            <p:ph type="title"/>
          </p:nvPr>
        </p:nvSpPr>
        <p:spPr>
          <a:xfrm>
            <a:off x="838200" y="365126"/>
            <a:ext cx="10515600" cy="783736"/>
          </a:xfrm>
        </p:spPr>
        <p:txBody>
          <a:bodyPr>
            <a:noAutofit/>
          </a:bodyPr>
          <a:lstStyle/>
          <a:p>
            <a:r>
              <a:rPr lang="en-US" b="1" dirty="0">
                <a:latin typeface="Baskerville Old Face" panose="02020602080505020303" pitchFamily="18" charset="0"/>
              </a:rPr>
              <a:t>Section 198 – Foreign Taxes…</a:t>
            </a:r>
            <a:endParaRPr lang="en-IN" b="1"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08F462F3-1FE9-4ABD-95D7-C270BE23A64A}"/>
              </a:ext>
            </a:extLst>
          </p:cNvPr>
          <p:cNvSpPr>
            <a:spLocks noGrp="1"/>
          </p:cNvSpPr>
          <p:nvPr>
            <p:ph idx="1"/>
          </p:nvPr>
        </p:nvSpPr>
        <p:spPr>
          <a:xfrm>
            <a:off x="838200" y="1160585"/>
            <a:ext cx="10515600" cy="5028101"/>
          </a:xfrm>
        </p:spPr>
        <p:txBody>
          <a:bodyPr>
            <a:normAutofit/>
          </a:bodyPr>
          <a:lstStyle/>
          <a:p>
            <a:pPr algn="just">
              <a:spcBef>
                <a:spcPts val="0"/>
              </a:spcBef>
            </a:pPr>
            <a:r>
              <a:rPr lang="en-US" dirty="0">
                <a:latin typeface="Book Antiqua" panose="02040602050305030304" pitchFamily="18" charset="0"/>
              </a:rPr>
              <a:t>Section 198 – Tax deducted at source is Income</a:t>
            </a:r>
          </a:p>
          <a:p>
            <a:pPr algn="just">
              <a:spcBef>
                <a:spcPts val="0"/>
              </a:spcBef>
            </a:pPr>
            <a:endParaRPr lang="en-US" dirty="0">
              <a:latin typeface="Book Antiqua" panose="02040602050305030304" pitchFamily="18" charset="0"/>
            </a:endParaRPr>
          </a:p>
          <a:p>
            <a:pPr algn="just">
              <a:spcBef>
                <a:spcPts val="0"/>
              </a:spcBef>
            </a:pPr>
            <a:r>
              <a:rPr lang="en-US" u="sng" dirty="0">
                <a:effectLst/>
                <a:latin typeface="Book Antiqua" panose="02040602050305030304" pitchFamily="18" charset="0"/>
                <a:ea typeface="Calibri" panose="020F0502020204030204" pitchFamily="34" charset="0"/>
                <a:cs typeface="Times New Roman" panose="02020603050405020304" pitchFamily="18" charset="0"/>
              </a:rPr>
              <a:t>The following TDS/taxes are not covered u/s. 198 – </a:t>
            </a:r>
          </a:p>
          <a:p>
            <a:pPr marL="269875" indent="-269875" algn="just">
              <a:spcBef>
                <a:spcPts val="0"/>
              </a:spcBef>
              <a:buNone/>
              <a:tabLst>
                <a:tab pos="446088" algn="l"/>
              </a:tabLst>
            </a:pPr>
            <a:r>
              <a:rPr lang="en-US" dirty="0">
                <a:latin typeface="Book Antiqua" panose="02040602050305030304" pitchFamily="18" charset="0"/>
                <a:ea typeface="Calibri" panose="020F0502020204030204" pitchFamily="34" charset="0"/>
                <a:cs typeface="Times New Roman" panose="02020603050405020304" pitchFamily="18" charset="0"/>
              </a:rPr>
              <a:t>   </a:t>
            </a:r>
            <a:r>
              <a:rPr lang="en-US" dirty="0">
                <a:effectLst/>
                <a:latin typeface="Book Antiqua" panose="02040602050305030304" pitchFamily="18" charset="0"/>
                <a:ea typeface="Calibri" panose="020F0502020204030204" pitchFamily="34" charset="0"/>
                <a:cs typeface="Times New Roman" panose="02020603050405020304" pitchFamily="18" charset="0"/>
              </a:rPr>
              <a:t>-Tax paid by employer u/s. 192(1A) on non-monetary perquisite for which  exemption is available u/s. 10(10CC)</a:t>
            </a:r>
            <a:endParaRPr lang="en-US" dirty="0">
              <a:latin typeface="Book Antiqua" panose="02040602050305030304" pitchFamily="18" charset="0"/>
              <a:ea typeface="Calibri" panose="020F0502020204030204" pitchFamily="34" charset="0"/>
              <a:cs typeface="Times New Roman" panose="02020603050405020304" pitchFamily="18" charset="0"/>
            </a:endParaRPr>
          </a:p>
          <a:p>
            <a:pPr marL="0" indent="0" algn="just">
              <a:spcBef>
                <a:spcPts val="0"/>
              </a:spcBef>
              <a:buNone/>
            </a:pPr>
            <a:r>
              <a:rPr lang="en-US" dirty="0">
                <a:latin typeface="Book Antiqua" panose="02040602050305030304" pitchFamily="18" charset="0"/>
                <a:ea typeface="Calibri" panose="020F0502020204030204" pitchFamily="34" charset="0"/>
                <a:cs typeface="Times New Roman" panose="02020603050405020304" pitchFamily="18" charset="0"/>
              </a:rPr>
              <a:t>   -</a:t>
            </a:r>
            <a:r>
              <a:rPr lang="en-US" dirty="0">
                <a:effectLst/>
                <a:latin typeface="Book Antiqua" panose="02040602050305030304" pitchFamily="18" charset="0"/>
                <a:ea typeface="Calibri" panose="020F0502020204030204" pitchFamily="34" charset="0"/>
                <a:cs typeface="Times New Roman" panose="02020603050405020304" pitchFamily="18" charset="0"/>
              </a:rPr>
              <a:t>TDS u/s. 194N</a:t>
            </a:r>
          </a:p>
          <a:p>
            <a:pPr marL="0" indent="0" algn="just">
              <a:spcBef>
                <a:spcPts val="0"/>
              </a:spcBef>
              <a:buNone/>
            </a:pPr>
            <a:r>
              <a:rPr lang="en-US" dirty="0">
                <a:effectLst/>
                <a:latin typeface="Book Antiqua" panose="02040602050305030304" pitchFamily="18" charset="0"/>
                <a:ea typeface="Calibri" panose="020F0502020204030204" pitchFamily="34" charset="0"/>
                <a:cs typeface="Times New Roman" panose="02020603050405020304" pitchFamily="18" charset="0"/>
              </a:rPr>
              <a:t>   -TDS under the GST Law</a:t>
            </a:r>
            <a:endParaRPr lang="en-US" dirty="0">
              <a:latin typeface="Book Antiqua" panose="02040602050305030304" pitchFamily="18" charset="0"/>
              <a:ea typeface="Calibri" panose="020F0502020204030204" pitchFamily="34" charset="0"/>
              <a:cs typeface="Times New Roman" panose="02020603050405020304" pitchFamily="18" charset="0"/>
            </a:endParaRPr>
          </a:p>
          <a:p>
            <a:pPr marL="0" indent="0" algn="just">
              <a:spcBef>
                <a:spcPts val="0"/>
              </a:spcBef>
              <a:buNone/>
            </a:pPr>
            <a:r>
              <a:rPr lang="en-US" b="1" dirty="0">
                <a:effectLst/>
                <a:latin typeface="Book Antiqua" panose="02040602050305030304" pitchFamily="18" charset="0"/>
                <a:ea typeface="Calibri" panose="020F0502020204030204" pitchFamily="34" charset="0"/>
                <a:cs typeface="Times New Roman" panose="02020603050405020304" pitchFamily="18" charset="0"/>
              </a:rPr>
              <a:t>   - Foreign Taxes???</a:t>
            </a:r>
          </a:p>
          <a:p>
            <a:pPr algn="just">
              <a:spcBef>
                <a:spcPts val="0"/>
              </a:spcBef>
            </a:pPr>
            <a:endParaRPr lang="en-US" dirty="0">
              <a:latin typeface="Book Antiqua" panose="02040602050305030304" pitchFamily="18" charset="0"/>
            </a:endParaRPr>
          </a:p>
          <a:p>
            <a:pPr algn="just">
              <a:spcBef>
                <a:spcPts val="0"/>
              </a:spcBef>
            </a:pPr>
            <a:r>
              <a:rPr lang="en-US" dirty="0">
                <a:latin typeface="Book Antiqua" panose="02040602050305030304" pitchFamily="18" charset="0"/>
              </a:rPr>
              <a:t>MEMO: Some </a:t>
            </a:r>
            <a:r>
              <a:rPr lang="en-US" dirty="0" err="1">
                <a:latin typeface="Book Antiqua" panose="02040602050305030304" pitchFamily="18" charset="0"/>
              </a:rPr>
              <a:t>assessee’s</a:t>
            </a:r>
            <a:r>
              <a:rPr lang="en-US" dirty="0">
                <a:latin typeface="Book Antiqua" panose="02040602050305030304" pitchFamily="18" charset="0"/>
              </a:rPr>
              <a:t> are not including taxes withheld outside India for the purpose calculating their total income which was leading to under reporting of total income as only their net income was being offered for taxation. However, they are claiming credit for taxes withhold abroad resulting in double deduction on account of income not being included in total income but credit for foreign taxes withheld was being taken.</a:t>
            </a:r>
            <a:endParaRPr lang="en-US" sz="2400" dirty="0">
              <a:latin typeface="Book Antiqua" panose="02040602050305030304" pitchFamily="18" charset="0"/>
            </a:endParaRPr>
          </a:p>
        </p:txBody>
      </p:sp>
      <p:sp>
        <p:nvSpPr>
          <p:cNvPr id="4" name="Date Placeholder 3">
            <a:extLst>
              <a:ext uri="{FF2B5EF4-FFF2-40B4-BE49-F238E27FC236}">
                <a16:creationId xmlns:a16="http://schemas.microsoft.com/office/drawing/2014/main" id="{1615A2A1-BD0E-4448-9A2C-7914848F7333}"/>
              </a:ext>
            </a:extLst>
          </p:cNvPr>
          <p:cNvSpPr>
            <a:spLocks noGrp="1"/>
          </p:cNvSpPr>
          <p:nvPr>
            <p:ph type="dt" sz="half" idx="10"/>
          </p:nvPr>
        </p:nvSpPr>
        <p:spPr/>
        <p:txBody>
          <a:bodyPr/>
          <a:lstStyle/>
          <a:p>
            <a:r>
              <a:rPr lang="en-US" dirty="0">
                <a:latin typeface="Book Antiqua" panose="02040602050305030304" pitchFamily="18" charset="0"/>
              </a:rPr>
              <a:t>08/06/2025</a:t>
            </a:r>
            <a:endParaRPr lang="en-IN" dirty="0">
              <a:latin typeface="Book Antiqua" panose="02040602050305030304" pitchFamily="18" charset="0"/>
            </a:endParaRPr>
          </a:p>
        </p:txBody>
      </p:sp>
      <p:sp>
        <p:nvSpPr>
          <p:cNvPr id="5" name="Footer Placeholder 4">
            <a:extLst>
              <a:ext uri="{FF2B5EF4-FFF2-40B4-BE49-F238E27FC236}">
                <a16:creationId xmlns:a16="http://schemas.microsoft.com/office/drawing/2014/main" id="{D4B2779D-6DC6-453D-B2D6-BF01149F1F5F}"/>
              </a:ext>
            </a:extLst>
          </p:cNvPr>
          <p:cNvSpPr>
            <a:spLocks noGrp="1"/>
          </p:cNvSpPr>
          <p:nvPr>
            <p:ph type="ftr" sz="quarter" idx="11"/>
          </p:nvPr>
        </p:nvSpPr>
        <p:spPr/>
        <p:txBody>
          <a:bodyPr/>
          <a:lstStyle/>
          <a:p>
            <a:r>
              <a:rPr lang="en-IN" dirty="0">
                <a:latin typeface="Book Antiqua" panose="02040602050305030304" pitchFamily="18" charset="0"/>
              </a:rPr>
              <a:t>Sanghvi </a:t>
            </a:r>
            <a:r>
              <a:rPr lang="en-IN" dirty="0" err="1">
                <a:latin typeface="Book Antiqua" panose="02040602050305030304" pitchFamily="18" charset="0"/>
              </a:rPr>
              <a:t>Sanghvi</a:t>
            </a:r>
            <a:r>
              <a:rPr lang="en-IN" dirty="0">
                <a:latin typeface="Book Antiqua" panose="02040602050305030304" pitchFamily="18" charset="0"/>
              </a:rPr>
              <a:t> &amp; Sanghvi</a:t>
            </a:r>
          </a:p>
        </p:txBody>
      </p:sp>
      <p:sp>
        <p:nvSpPr>
          <p:cNvPr id="6" name="Slide Number Placeholder 5">
            <a:extLst>
              <a:ext uri="{FF2B5EF4-FFF2-40B4-BE49-F238E27FC236}">
                <a16:creationId xmlns:a16="http://schemas.microsoft.com/office/drawing/2014/main" id="{F652C196-74C0-4316-BA73-23B35D6FC369}"/>
              </a:ext>
            </a:extLst>
          </p:cNvPr>
          <p:cNvSpPr>
            <a:spLocks noGrp="1"/>
          </p:cNvSpPr>
          <p:nvPr>
            <p:ph type="sldNum" sz="quarter" idx="12"/>
          </p:nvPr>
        </p:nvSpPr>
        <p:spPr/>
        <p:txBody>
          <a:bodyPr/>
          <a:lstStyle/>
          <a:p>
            <a:fld id="{72D2E47F-D8F7-452E-ABD9-5E9FB94CA412}" type="slidenum">
              <a:rPr lang="en-IN" smtClean="0">
                <a:latin typeface="Book Antiqua" panose="02040602050305030304" pitchFamily="18" charset="0"/>
              </a:rPr>
              <a:t>39</a:t>
            </a:fld>
            <a:endParaRPr lang="en-IN" dirty="0">
              <a:latin typeface="Book Antiqua" panose="02040602050305030304" pitchFamily="18" charset="0"/>
            </a:endParaRPr>
          </a:p>
        </p:txBody>
      </p:sp>
    </p:spTree>
    <p:extLst>
      <p:ext uri="{BB962C8B-B14F-4D97-AF65-F5344CB8AC3E}">
        <p14:creationId xmlns:p14="http://schemas.microsoft.com/office/powerpoint/2010/main" val="2286541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78E-5123-4B30-8F80-02A81ED82226}"/>
              </a:ext>
            </a:extLst>
          </p:cNvPr>
          <p:cNvSpPr>
            <a:spLocks noGrp="1"/>
          </p:cNvSpPr>
          <p:nvPr>
            <p:ph type="title"/>
          </p:nvPr>
        </p:nvSpPr>
        <p:spPr>
          <a:xfrm>
            <a:off x="838200" y="365125"/>
            <a:ext cx="10515600" cy="900967"/>
          </a:xfrm>
        </p:spPr>
        <p:txBody>
          <a:bodyPr/>
          <a:lstStyle/>
          <a:p>
            <a:r>
              <a:rPr lang="en-US" sz="4400" b="1" dirty="0">
                <a:solidFill>
                  <a:schemeClr val="bg2">
                    <a:lumMod val="10000"/>
                  </a:schemeClr>
                </a:solidFill>
                <a:latin typeface="Baskerville Old Face" panose="02020602080505020303" pitchFamily="18" charset="0"/>
              </a:rPr>
              <a:t>Reference Material</a:t>
            </a:r>
            <a:endParaRPr lang="en-IN" dirty="0">
              <a:solidFill>
                <a:schemeClr val="bg2">
                  <a:lumMod val="10000"/>
                </a:schemeClr>
              </a:solidFill>
              <a:latin typeface="Baskerville Old Face" panose="02020602080505020303" pitchFamily="18" charset="0"/>
            </a:endParaRPr>
          </a:p>
        </p:txBody>
      </p:sp>
      <p:graphicFrame>
        <p:nvGraphicFramePr>
          <p:cNvPr id="7" name="Content Placeholder 6">
            <a:extLst>
              <a:ext uri="{FF2B5EF4-FFF2-40B4-BE49-F238E27FC236}">
                <a16:creationId xmlns:a16="http://schemas.microsoft.com/office/drawing/2014/main" id="{9F75246F-25F8-4F3A-8AB8-0EAC98172AEC}"/>
              </a:ext>
            </a:extLst>
          </p:cNvPr>
          <p:cNvGraphicFramePr>
            <a:graphicFrameLocks noGrp="1"/>
          </p:cNvGraphicFramePr>
          <p:nvPr>
            <p:ph idx="1"/>
            <p:extLst>
              <p:ext uri="{D42A27DB-BD31-4B8C-83A1-F6EECF244321}">
                <p14:modId xmlns:p14="http://schemas.microsoft.com/office/powerpoint/2010/main" val="21283510"/>
              </p:ext>
            </p:extLst>
          </p:nvPr>
        </p:nvGraphicFramePr>
        <p:xfrm>
          <a:off x="838200" y="1359260"/>
          <a:ext cx="10515600" cy="4793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1615A2A1-BD0E-4448-9A2C-7914848F7333}"/>
              </a:ext>
            </a:extLst>
          </p:cNvPr>
          <p:cNvSpPr>
            <a:spLocks noGrp="1"/>
          </p:cNvSpPr>
          <p:nvPr>
            <p:ph type="dt" sz="half" idx="10"/>
          </p:nvPr>
        </p:nvSpPr>
        <p:spPr/>
        <p:txBody>
          <a:bodyPr/>
          <a:lstStyle/>
          <a:p>
            <a:r>
              <a:rPr lang="en-US" dirty="0">
                <a:latin typeface="Book Antiqua" panose="02040602050305030304" pitchFamily="18" charset="0"/>
              </a:rPr>
              <a:t>08/06/2025</a:t>
            </a:r>
            <a:endParaRPr lang="en-IN" dirty="0">
              <a:latin typeface="Book Antiqua" panose="02040602050305030304" pitchFamily="18" charset="0"/>
            </a:endParaRPr>
          </a:p>
        </p:txBody>
      </p:sp>
      <p:sp>
        <p:nvSpPr>
          <p:cNvPr id="5" name="Footer Placeholder 4">
            <a:extLst>
              <a:ext uri="{FF2B5EF4-FFF2-40B4-BE49-F238E27FC236}">
                <a16:creationId xmlns:a16="http://schemas.microsoft.com/office/drawing/2014/main" id="{D4B2779D-6DC6-453D-B2D6-BF01149F1F5F}"/>
              </a:ext>
            </a:extLst>
          </p:cNvPr>
          <p:cNvSpPr>
            <a:spLocks noGrp="1"/>
          </p:cNvSpPr>
          <p:nvPr>
            <p:ph type="ftr" sz="quarter" idx="11"/>
          </p:nvPr>
        </p:nvSpPr>
        <p:spPr/>
        <p:txBody>
          <a:bodyPr/>
          <a:lstStyle/>
          <a:p>
            <a:r>
              <a:rPr lang="en-IN" dirty="0"/>
              <a:t>Sanghvi </a:t>
            </a:r>
            <a:r>
              <a:rPr lang="en-IN" dirty="0" err="1">
                <a:latin typeface="Book Antiqua" panose="02040602050305030304" pitchFamily="18" charset="0"/>
              </a:rPr>
              <a:t>Sanghvi</a:t>
            </a:r>
            <a:r>
              <a:rPr lang="en-IN" dirty="0"/>
              <a:t> &amp; Sanghvi</a:t>
            </a:r>
          </a:p>
        </p:txBody>
      </p:sp>
      <p:sp>
        <p:nvSpPr>
          <p:cNvPr id="6" name="Slide Number Placeholder 5">
            <a:extLst>
              <a:ext uri="{FF2B5EF4-FFF2-40B4-BE49-F238E27FC236}">
                <a16:creationId xmlns:a16="http://schemas.microsoft.com/office/drawing/2014/main" id="{F652C196-74C0-4316-BA73-23B35D6FC369}"/>
              </a:ext>
            </a:extLst>
          </p:cNvPr>
          <p:cNvSpPr>
            <a:spLocks noGrp="1"/>
          </p:cNvSpPr>
          <p:nvPr>
            <p:ph type="sldNum" sz="quarter" idx="12"/>
          </p:nvPr>
        </p:nvSpPr>
        <p:spPr/>
        <p:txBody>
          <a:bodyPr/>
          <a:lstStyle/>
          <a:p>
            <a:fld id="{72D2E47F-D8F7-452E-ABD9-5E9FB94CA412}" type="slidenum">
              <a:rPr lang="en-IN" smtClean="0"/>
              <a:t>4</a:t>
            </a:fld>
            <a:endParaRPr lang="en-IN" dirty="0"/>
          </a:p>
        </p:txBody>
      </p:sp>
    </p:spTree>
    <p:extLst>
      <p:ext uri="{BB962C8B-B14F-4D97-AF65-F5344CB8AC3E}">
        <p14:creationId xmlns:p14="http://schemas.microsoft.com/office/powerpoint/2010/main" val="21245025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78E-5123-4B30-8F80-02A81ED82226}"/>
              </a:ext>
            </a:extLst>
          </p:cNvPr>
          <p:cNvSpPr>
            <a:spLocks noGrp="1"/>
          </p:cNvSpPr>
          <p:nvPr>
            <p:ph type="title"/>
          </p:nvPr>
        </p:nvSpPr>
        <p:spPr>
          <a:xfrm>
            <a:off x="838200" y="365126"/>
            <a:ext cx="10515600" cy="783736"/>
          </a:xfrm>
        </p:spPr>
        <p:txBody>
          <a:bodyPr>
            <a:noAutofit/>
          </a:bodyPr>
          <a:lstStyle/>
          <a:p>
            <a:r>
              <a:rPr lang="en-US" b="1" dirty="0">
                <a:latin typeface="Baskerville Old Face" panose="02020602080505020303" pitchFamily="18" charset="0"/>
              </a:rPr>
              <a:t>…Section 198 – Foreign Taxes</a:t>
            </a:r>
            <a:endParaRPr lang="en-IN" b="1"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08F462F3-1FE9-4ABD-95D7-C270BE23A64A}"/>
              </a:ext>
            </a:extLst>
          </p:cNvPr>
          <p:cNvSpPr>
            <a:spLocks noGrp="1"/>
          </p:cNvSpPr>
          <p:nvPr>
            <p:ph idx="1"/>
          </p:nvPr>
        </p:nvSpPr>
        <p:spPr>
          <a:xfrm>
            <a:off x="838200" y="1160585"/>
            <a:ext cx="10515600" cy="5028101"/>
          </a:xfrm>
        </p:spPr>
        <p:txBody>
          <a:bodyPr>
            <a:normAutofit lnSpcReduction="10000"/>
          </a:bodyPr>
          <a:lstStyle/>
          <a:p>
            <a:pPr algn="just">
              <a:spcBef>
                <a:spcPts val="0"/>
              </a:spcBef>
            </a:pPr>
            <a:r>
              <a:rPr lang="en-US" dirty="0">
                <a:latin typeface="Book Antiqua" panose="02040602050305030304" pitchFamily="18" charset="0"/>
              </a:rPr>
              <a:t>Section 198 is amended w.e.f. 01/04/2025 - All sums deducted in accordance with the foregoing provisions of this Chapter </a:t>
            </a:r>
            <a:r>
              <a:rPr lang="en-US" b="1" dirty="0">
                <a:latin typeface="Book Antiqua" panose="02040602050305030304" pitchFamily="18" charset="0"/>
              </a:rPr>
              <a:t>and income-tax paid outside India, by way of deduction, in respect of which an </a:t>
            </a:r>
            <a:r>
              <a:rPr lang="en-US" b="1" dirty="0" err="1">
                <a:latin typeface="Book Antiqua" panose="02040602050305030304" pitchFamily="18" charset="0"/>
              </a:rPr>
              <a:t>assessee</a:t>
            </a:r>
            <a:r>
              <a:rPr lang="en-US" b="1" dirty="0">
                <a:latin typeface="Book Antiqua" panose="02040602050305030304" pitchFamily="18" charset="0"/>
              </a:rPr>
              <a:t> is allowed a credit against the tax payable under this Act</a:t>
            </a:r>
            <a:r>
              <a:rPr lang="en-US" dirty="0">
                <a:latin typeface="Book Antiqua" panose="02040602050305030304" pitchFamily="18" charset="0"/>
              </a:rPr>
              <a:t> shall, for the purpose of computing the income of an </a:t>
            </a:r>
            <a:r>
              <a:rPr lang="en-US" dirty="0" err="1">
                <a:latin typeface="Book Antiqua" panose="02040602050305030304" pitchFamily="18" charset="0"/>
              </a:rPr>
              <a:t>assessee</a:t>
            </a:r>
            <a:r>
              <a:rPr lang="en-US" dirty="0">
                <a:latin typeface="Book Antiqua" panose="02040602050305030304" pitchFamily="18" charset="0"/>
              </a:rPr>
              <a:t>, be deemed to be income received</a:t>
            </a:r>
          </a:p>
          <a:p>
            <a:pPr algn="just">
              <a:spcBef>
                <a:spcPts val="0"/>
              </a:spcBef>
            </a:pPr>
            <a:endParaRPr lang="en-US" dirty="0">
              <a:latin typeface="Book Antiqua" panose="02040602050305030304" pitchFamily="18" charset="0"/>
            </a:endParaRPr>
          </a:p>
          <a:p>
            <a:pPr algn="just">
              <a:spcBef>
                <a:spcPts val="0"/>
              </a:spcBef>
            </a:pPr>
            <a:r>
              <a:rPr lang="en-US" dirty="0">
                <a:latin typeface="Book Antiqua" panose="02040602050305030304" pitchFamily="18" charset="0"/>
              </a:rPr>
              <a:t>Raj, resident Indian is having following income for AY 2025-26</a:t>
            </a:r>
          </a:p>
          <a:p>
            <a:pPr algn="just">
              <a:spcBef>
                <a:spcPts val="0"/>
              </a:spcBef>
            </a:pPr>
            <a:endParaRPr lang="en-US" sz="1600" dirty="0">
              <a:latin typeface="Book Antiqua" panose="02040602050305030304" pitchFamily="18" charset="0"/>
            </a:endParaRPr>
          </a:p>
          <a:p>
            <a:pPr algn="just">
              <a:spcBef>
                <a:spcPts val="0"/>
              </a:spcBef>
            </a:pPr>
            <a:endParaRPr lang="en-US" dirty="0">
              <a:latin typeface="Book Antiqua" panose="02040602050305030304" pitchFamily="18" charset="0"/>
            </a:endParaRPr>
          </a:p>
          <a:p>
            <a:pPr algn="just">
              <a:spcBef>
                <a:spcPts val="0"/>
              </a:spcBef>
            </a:pPr>
            <a:endParaRPr lang="en-US" dirty="0">
              <a:latin typeface="Book Antiqua" panose="02040602050305030304" pitchFamily="18" charset="0"/>
            </a:endParaRPr>
          </a:p>
          <a:p>
            <a:pPr algn="just">
              <a:spcBef>
                <a:spcPts val="0"/>
              </a:spcBef>
            </a:pPr>
            <a:endParaRPr lang="en-US" dirty="0">
              <a:latin typeface="Book Antiqua" panose="02040602050305030304" pitchFamily="18" charset="0"/>
            </a:endParaRPr>
          </a:p>
          <a:p>
            <a:pPr algn="just">
              <a:spcBef>
                <a:spcPts val="0"/>
              </a:spcBef>
            </a:pPr>
            <a:endParaRPr lang="en-US" dirty="0">
              <a:latin typeface="Book Antiqua" panose="02040602050305030304" pitchFamily="18" charset="0"/>
            </a:endParaRPr>
          </a:p>
          <a:p>
            <a:pPr algn="just">
              <a:spcBef>
                <a:spcPts val="0"/>
              </a:spcBef>
            </a:pPr>
            <a:endParaRPr lang="en-US" dirty="0">
              <a:latin typeface="Book Antiqua" panose="02040602050305030304" pitchFamily="18" charset="0"/>
            </a:endParaRPr>
          </a:p>
          <a:p>
            <a:pPr algn="just">
              <a:spcBef>
                <a:spcPts val="0"/>
              </a:spcBef>
            </a:pPr>
            <a:endParaRPr lang="en-US" dirty="0">
              <a:latin typeface="Book Antiqua" panose="02040602050305030304" pitchFamily="18" charset="0"/>
            </a:endParaRPr>
          </a:p>
          <a:p>
            <a:pPr algn="just">
              <a:spcBef>
                <a:spcPts val="0"/>
              </a:spcBef>
            </a:pPr>
            <a:endParaRPr lang="en-US" dirty="0">
              <a:latin typeface="Book Antiqua" panose="02040602050305030304" pitchFamily="18" charset="0"/>
            </a:endParaRPr>
          </a:p>
          <a:p>
            <a:pPr algn="just">
              <a:spcBef>
                <a:spcPts val="0"/>
              </a:spcBef>
            </a:pPr>
            <a:r>
              <a:rPr lang="en-US" dirty="0">
                <a:latin typeface="Book Antiqua" panose="02040602050305030304" pitchFamily="18" charset="0"/>
              </a:rPr>
              <a:t>Tax credit available u/s.90, 90A, 91 (tax credit is not available for state taxes)</a:t>
            </a:r>
          </a:p>
          <a:p>
            <a:pPr algn="just">
              <a:spcBef>
                <a:spcPts val="0"/>
              </a:spcBef>
            </a:pPr>
            <a:r>
              <a:rPr lang="en-US" dirty="0">
                <a:latin typeface="Book Antiqua" panose="02040602050305030304" pitchFamily="18" charset="0"/>
              </a:rPr>
              <a:t>Judgments allowing as well not allowing deduction for foreign taxes paid for which credit is not allowed</a:t>
            </a:r>
          </a:p>
          <a:p>
            <a:pPr algn="just">
              <a:spcBef>
                <a:spcPts val="0"/>
              </a:spcBef>
            </a:pPr>
            <a:endParaRPr lang="en-US" sz="800" dirty="0">
              <a:solidFill>
                <a:srgbClr val="FF0000"/>
              </a:solidFill>
              <a:latin typeface="Book Antiqua" panose="02040602050305030304" pitchFamily="18" charset="0"/>
            </a:endParaRPr>
          </a:p>
        </p:txBody>
      </p:sp>
      <p:sp>
        <p:nvSpPr>
          <p:cNvPr id="4" name="Date Placeholder 3">
            <a:extLst>
              <a:ext uri="{FF2B5EF4-FFF2-40B4-BE49-F238E27FC236}">
                <a16:creationId xmlns:a16="http://schemas.microsoft.com/office/drawing/2014/main" id="{1615A2A1-BD0E-4448-9A2C-7914848F7333}"/>
              </a:ext>
            </a:extLst>
          </p:cNvPr>
          <p:cNvSpPr>
            <a:spLocks noGrp="1"/>
          </p:cNvSpPr>
          <p:nvPr>
            <p:ph type="dt" sz="half" idx="10"/>
          </p:nvPr>
        </p:nvSpPr>
        <p:spPr/>
        <p:txBody>
          <a:bodyPr/>
          <a:lstStyle/>
          <a:p>
            <a:r>
              <a:rPr lang="en-US" dirty="0">
                <a:latin typeface="Book Antiqua" panose="02040602050305030304" pitchFamily="18" charset="0"/>
              </a:rPr>
              <a:t>08/06/2025</a:t>
            </a:r>
            <a:endParaRPr lang="en-IN" dirty="0">
              <a:latin typeface="Book Antiqua" panose="02040602050305030304" pitchFamily="18" charset="0"/>
            </a:endParaRPr>
          </a:p>
        </p:txBody>
      </p:sp>
      <p:sp>
        <p:nvSpPr>
          <p:cNvPr id="5" name="Footer Placeholder 4">
            <a:extLst>
              <a:ext uri="{FF2B5EF4-FFF2-40B4-BE49-F238E27FC236}">
                <a16:creationId xmlns:a16="http://schemas.microsoft.com/office/drawing/2014/main" id="{D4B2779D-6DC6-453D-B2D6-BF01149F1F5F}"/>
              </a:ext>
            </a:extLst>
          </p:cNvPr>
          <p:cNvSpPr>
            <a:spLocks noGrp="1"/>
          </p:cNvSpPr>
          <p:nvPr>
            <p:ph type="ftr" sz="quarter" idx="11"/>
          </p:nvPr>
        </p:nvSpPr>
        <p:spPr/>
        <p:txBody>
          <a:bodyPr/>
          <a:lstStyle/>
          <a:p>
            <a:r>
              <a:rPr lang="en-IN" dirty="0">
                <a:latin typeface="Book Antiqua" panose="02040602050305030304" pitchFamily="18" charset="0"/>
              </a:rPr>
              <a:t>Sanghvi </a:t>
            </a:r>
            <a:r>
              <a:rPr lang="en-IN" dirty="0" err="1">
                <a:latin typeface="Book Antiqua" panose="02040602050305030304" pitchFamily="18" charset="0"/>
              </a:rPr>
              <a:t>Sanghvi</a:t>
            </a:r>
            <a:r>
              <a:rPr lang="en-IN" dirty="0">
                <a:latin typeface="Book Antiqua" panose="02040602050305030304" pitchFamily="18" charset="0"/>
              </a:rPr>
              <a:t> &amp; Sanghvi</a:t>
            </a:r>
          </a:p>
        </p:txBody>
      </p:sp>
      <p:sp>
        <p:nvSpPr>
          <p:cNvPr id="6" name="Slide Number Placeholder 5">
            <a:extLst>
              <a:ext uri="{FF2B5EF4-FFF2-40B4-BE49-F238E27FC236}">
                <a16:creationId xmlns:a16="http://schemas.microsoft.com/office/drawing/2014/main" id="{F652C196-74C0-4316-BA73-23B35D6FC369}"/>
              </a:ext>
            </a:extLst>
          </p:cNvPr>
          <p:cNvSpPr>
            <a:spLocks noGrp="1"/>
          </p:cNvSpPr>
          <p:nvPr>
            <p:ph type="sldNum" sz="quarter" idx="12"/>
          </p:nvPr>
        </p:nvSpPr>
        <p:spPr/>
        <p:txBody>
          <a:bodyPr/>
          <a:lstStyle/>
          <a:p>
            <a:fld id="{72D2E47F-D8F7-452E-ABD9-5E9FB94CA412}" type="slidenum">
              <a:rPr lang="en-IN" smtClean="0">
                <a:latin typeface="Book Antiqua" panose="02040602050305030304" pitchFamily="18" charset="0"/>
              </a:rPr>
              <a:t>40</a:t>
            </a:fld>
            <a:endParaRPr lang="en-IN" dirty="0">
              <a:latin typeface="Book Antiqua" panose="02040602050305030304" pitchFamily="18" charset="0"/>
            </a:endParaRPr>
          </a:p>
        </p:txBody>
      </p:sp>
      <p:graphicFrame>
        <p:nvGraphicFramePr>
          <p:cNvPr id="7" name="Table 7">
            <a:extLst>
              <a:ext uri="{FF2B5EF4-FFF2-40B4-BE49-F238E27FC236}">
                <a16:creationId xmlns:a16="http://schemas.microsoft.com/office/drawing/2014/main" id="{94ECEFAB-0917-40CC-BABC-ABB609026F37}"/>
              </a:ext>
            </a:extLst>
          </p:cNvPr>
          <p:cNvGraphicFramePr>
            <a:graphicFrameLocks noGrp="1"/>
          </p:cNvGraphicFramePr>
          <p:nvPr>
            <p:extLst>
              <p:ext uri="{D42A27DB-BD31-4B8C-83A1-F6EECF244321}">
                <p14:modId xmlns:p14="http://schemas.microsoft.com/office/powerpoint/2010/main" val="3623690487"/>
              </p:ext>
            </p:extLst>
          </p:nvPr>
        </p:nvGraphicFramePr>
        <p:xfrm>
          <a:off x="1142996" y="3208866"/>
          <a:ext cx="10011507" cy="1645920"/>
        </p:xfrm>
        <a:graphic>
          <a:graphicData uri="http://schemas.openxmlformats.org/drawingml/2006/table">
            <a:tbl>
              <a:tblPr firstRow="1" bandRow="1">
                <a:tableStyleId>{93296810-A885-4BE3-A3E7-6D5BEEA58F35}</a:tableStyleId>
              </a:tblPr>
              <a:tblGrid>
                <a:gridCol w="3318900">
                  <a:extLst>
                    <a:ext uri="{9D8B030D-6E8A-4147-A177-3AD203B41FA5}">
                      <a16:colId xmlns:a16="http://schemas.microsoft.com/office/drawing/2014/main" val="1758834276"/>
                    </a:ext>
                  </a:extLst>
                </a:gridCol>
                <a:gridCol w="2425407">
                  <a:extLst>
                    <a:ext uri="{9D8B030D-6E8A-4147-A177-3AD203B41FA5}">
                      <a16:colId xmlns:a16="http://schemas.microsoft.com/office/drawing/2014/main" val="4055060722"/>
                    </a:ext>
                  </a:extLst>
                </a:gridCol>
                <a:gridCol w="1504738">
                  <a:extLst>
                    <a:ext uri="{9D8B030D-6E8A-4147-A177-3AD203B41FA5}">
                      <a16:colId xmlns:a16="http://schemas.microsoft.com/office/drawing/2014/main" val="1094782889"/>
                    </a:ext>
                  </a:extLst>
                </a:gridCol>
                <a:gridCol w="2762462">
                  <a:extLst>
                    <a:ext uri="{9D8B030D-6E8A-4147-A177-3AD203B41FA5}">
                      <a16:colId xmlns:a16="http://schemas.microsoft.com/office/drawing/2014/main" val="1894312412"/>
                    </a:ext>
                  </a:extLst>
                </a:gridCol>
              </a:tblGrid>
              <a:tr h="583431">
                <a:tc>
                  <a:txBody>
                    <a:bodyPr/>
                    <a:lstStyle/>
                    <a:p>
                      <a:r>
                        <a:rPr lang="en-US" sz="1800" dirty="0">
                          <a:latin typeface="Book Antiqua" panose="02040602050305030304" pitchFamily="18" charset="0"/>
                        </a:rPr>
                        <a:t>Nature of Income </a:t>
                      </a:r>
                      <a:endParaRPr lang="en-IN" sz="1800" dirty="0">
                        <a:latin typeface="Book Antiqua" panose="02040602050305030304" pitchFamily="18" charset="0"/>
                      </a:endParaRPr>
                    </a:p>
                  </a:txBody>
                  <a:tcPr/>
                </a:tc>
                <a:tc>
                  <a:txBody>
                    <a:bodyPr/>
                    <a:lstStyle/>
                    <a:p>
                      <a:r>
                        <a:rPr lang="en-US" sz="1800" dirty="0">
                          <a:latin typeface="Book Antiqua" panose="02040602050305030304" pitchFamily="18" charset="0"/>
                        </a:rPr>
                        <a:t>Amount of Income </a:t>
                      </a:r>
                      <a:endParaRPr lang="en-IN" sz="1800" dirty="0">
                        <a:latin typeface="Book Antiqua" panose="02040602050305030304" pitchFamily="18" charset="0"/>
                      </a:endParaRPr>
                    </a:p>
                  </a:txBody>
                  <a:tcPr/>
                </a:tc>
                <a:tc>
                  <a:txBody>
                    <a:bodyPr/>
                    <a:lstStyle/>
                    <a:p>
                      <a:r>
                        <a:rPr lang="en-US" sz="1800" dirty="0">
                          <a:latin typeface="Book Antiqua" panose="02040602050305030304" pitchFamily="18" charset="0"/>
                        </a:rPr>
                        <a:t>TDS</a:t>
                      </a:r>
                      <a:endParaRPr lang="en-IN" sz="1800" dirty="0">
                        <a:latin typeface="Book Antiqua" panose="02040602050305030304" pitchFamily="18" charset="0"/>
                      </a:endParaRPr>
                    </a:p>
                  </a:txBody>
                  <a:tcPr/>
                </a:tc>
                <a:tc>
                  <a:txBody>
                    <a:bodyPr/>
                    <a:lstStyle/>
                    <a:p>
                      <a:r>
                        <a:rPr lang="en-US" sz="1800" dirty="0">
                          <a:latin typeface="Book Antiqua" panose="02040602050305030304" pitchFamily="18" charset="0"/>
                        </a:rPr>
                        <a:t>Foreign credit allowed as per DTAA</a:t>
                      </a:r>
                      <a:endParaRPr lang="en-IN" sz="1800" dirty="0">
                        <a:latin typeface="Book Antiqua" panose="02040602050305030304" pitchFamily="18" charset="0"/>
                      </a:endParaRPr>
                    </a:p>
                  </a:txBody>
                  <a:tcPr/>
                </a:tc>
                <a:extLst>
                  <a:ext uri="{0D108BD9-81ED-4DB2-BD59-A6C34878D82A}">
                    <a16:rowId xmlns:a16="http://schemas.microsoft.com/office/drawing/2014/main" val="2099885155"/>
                  </a:ext>
                </a:extLst>
              </a:tr>
              <a:tr h="327831">
                <a:tc>
                  <a:txBody>
                    <a:bodyPr/>
                    <a:lstStyle/>
                    <a:p>
                      <a:r>
                        <a:rPr lang="en-US" sz="1800" dirty="0">
                          <a:latin typeface="Book Antiqua" panose="02040602050305030304" pitchFamily="18" charset="0"/>
                        </a:rPr>
                        <a:t>Interest on FD (India)</a:t>
                      </a:r>
                      <a:endParaRPr lang="en-IN" sz="1800" dirty="0">
                        <a:latin typeface="Book Antiqua" panose="02040602050305030304" pitchFamily="18" charset="0"/>
                      </a:endParaRPr>
                    </a:p>
                  </a:txBody>
                  <a:tcPr/>
                </a:tc>
                <a:tc>
                  <a:txBody>
                    <a:bodyPr/>
                    <a:lstStyle/>
                    <a:p>
                      <a:pPr algn="ctr"/>
                      <a:r>
                        <a:rPr lang="en-US" sz="1800" dirty="0">
                          <a:latin typeface="Book Antiqua" panose="02040602050305030304" pitchFamily="18" charset="0"/>
                        </a:rPr>
                        <a:t>10,00,000</a:t>
                      </a:r>
                      <a:endParaRPr lang="en-IN" sz="1800" dirty="0">
                        <a:latin typeface="Book Antiqua" panose="02040602050305030304" pitchFamily="18" charset="0"/>
                      </a:endParaRPr>
                    </a:p>
                  </a:txBody>
                  <a:tcPr/>
                </a:tc>
                <a:tc>
                  <a:txBody>
                    <a:bodyPr/>
                    <a:lstStyle/>
                    <a:p>
                      <a:pPr algn="ctr"/>
                      <a:r>
                        <a:rPr lang="en-US" sz="1800" dirty="0">
                          <a:latin typeface="Book Antiqua" panose="02040602050305030304" pitchFamily="18" charset="0"/>
                        </a:rPr>
                        <a:t>1,00,000 </a:t>
                      </a:r>
                      <a:endParaRPr lang="en-IN" sz="1800" dirty="0">
                        <a:latin typeface="Book Antiqua" panose="02040602050305030304" pitchFamily="18" charset="0"/>
                      </a:endParaRPr>
                    </a:p>
                  </a:txBody>
                  <a:tcPr/>
                </a:tc>
                <a:tc>
                  <a:txBody>
                    <a:bodyPr/>
                    <a:lstStyle/>
                    <a:p>
                      <a:pPr algn="ctr"/>
                      <a:endParaRPr lang="en-IN" sz="1800" dirty="0">
                        <a:latin typeface="Book Antiqua" panose="02040602050305030304" pitchFamily="18" charset="0"/>
                      </a:endParaRPr>
                    </a:p>
                  </a:txBody>
                  <a:tcPr/>
                </a:tc>
                <a:extLst>
                  <a:ext uri="{0D108BD9-81ED-4DB2-BD59-A6C34878D82A}">
                    <a16:rowId xmlns:a16="http://schemas.microsoft.com/office/drawing/2014/main" val="3734556494"/>
                  </a:ext>
                </a:extLst>
              </a:tr>
              <a:tr h="565846">
                <a:tc>
                  <a:txBody>
                    <a:bodyPr/>
                    <a:lstStyle/>
                    <a:p>
                      <a:r>
                        <a:rPr lang="en-US" sz="1800" dirty="0">
                          <a:latin typeface="Book Antiqua" panose="02040602050305030304" pitchFamily="18" charset="0"/>
                        </a:rPr>
                        <a:t>Dividend from Amazon USA</a:t>
                      </a:r>
                    </a:p>
                    <a:p>
                      <a:r>
                        <a:rPr lang="en-US" sz="1800" dirty="0">
                          <a:latin typeface="Book Antiqua" panose="02040602050305030304" pitchFamily="18" charset="0"/>
                        </a:rPr>
                        <a:t>(Equivalent rupees)</a:t>
                      </a:r>
                      <a:endParaRPr lang="en-IN" sz="1800" dirty="0">
                        <a:latin typeface="Book Antiqua" panose="02040602050305030304" pitchFamily="18" charset="0"/>
                      </a:endParaRPr>
                    </a:p>
                  </a:txBody>
                  <a:tcPr/>
                </a:tc>
                <a:tc>
                  <a:txBody>
                    <a:bodyPr/>
                    <a:lstStyle/>
                    <a:p>
                      <a:pPr algn="ctr"/>
                      <a:r>
                        <a:rPr lang="en-US" sz="1800" dirty="0">
                          <a:latin typeface="Book Antiqua" panose="02040602050305030304" pitchFamily="18" charset="0"/>
                        </a:rPr>
                        <a:t>50,000</a:t>
                      </a:r>
                      <a:endParaRPr lang="en-IN" sz="1800" dirty="0">
                        <a:latin typeface="Book Antiqua" panose="02040602050305030304" pitchFamily="18" charset="0"/>
                      </a:endParaRPr>
                    </a:p>
                  </a:txBody>
                  <a:tcPr/>
                </a:tc>
                <a:tc>
                  <a:txBody>
                    <a:bodyPr/>
                    <a:lstStyle/>
                    <a:p>
                      <a:pPr algn="ctr"/>
                      <a:r>
                        <a:rPr lang="en-US" sz="1800" dirty="0">
                          <a:latin typeface="Book Antiqua" panose="02040602050305030304" pitchFamily="18" charset="0"/>
                        </a:rPr>
                        <a:t>5,000</a:t>
                      </a:r>
                      <a:endParaRPr lang="en-IN" sz="1800" dirty="0">
                        <a:latin typeface="Book Antiqua" panose="02040602050305030304" pitchFamily="18" charset="0"/>
                      </a:endParaRPr>
                    </a:p>
                  </a:txBody>
                  <a:tcPr/>
                </a:tc>
                <a:tc>
                  <a:txBody>
                    <a:bodyPr/>
                    <a:lstStyle/>
                    <a:p>
                      <a:pPr algn="ctr"/>
                      <a:r>
                        <a:rPr lang="en-US" sz="1800" dirty="0">
                          <a:latin typeface="Book Antiqua" panose="02040602050305030304" pitchFamily="18" charset="0"/>
                        </a:rPr>
                        <a:t>3,500</a:t>
                      </a:r>
                      <a:endParaRPr lang="en-IN" sz="1800" dirty="0">
                        <a:latin typeface="Book Antiqua" panose="02040602050305030304" pitchFamily="18" charset="0"/>
                      </a:endParaRPr>
                    </a:p>
                  </a:txBody>
                  <a:tcPr/>
                </a:tc>
                <a:extLst>
                  <a:ext uri="{0D108BD9-81ED-4DB2-BD59-A6C34878D82A}">
                    <a16:rowId xmlns:a16="http://schemas.microsoft.com/office/drawing/2014/main" val="256082179"/>
                  </a:ext>
                </a:extLst>
              </a:tr>
            </a:tbl>
          </a:graphicData>
        </a:graphic>
      </p:graphicFrame>
    </p:spTree>
    <p:extLst>
      <p:ext uri="{BB962C8B-B14F-4D97-AF65-F5344CB8AC3E}">
        <p14:creationId xmlns:p14="http://schemas.microsoft.com/office/powerpoint/2010/main" val="2944544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78E-5123-4B30-8F80-02A81ED82226}"/>
              </a:ext>
            </a:extLst>
          </p:cNvPr>
          <p:cNvSpPr>
            <a:spLocks noGrp="1"/>
          </p:cNvSpPr>
          <p:nvPr>
            <p:ph type="title"/>
          </p:nvPr>
        </p:nvSpPr>
        <p:spPr>
          <a:xfrm>
            <a:off x="838200" y="365126"/>
            <a:ext cx="10515600" cy="783736"/>
          </a:xfrm>
        </p:spPr>
        <p:txBody>
          <a:bodyPr>
            <a:noAutofit/>
          </a:bodyPr>
          <a:lstStyle/>
          <a:p>
            <a:r>
              <a:rPr lang="en-US" b="1" dirty="0">
                <a:solidFill>
                  <a:schemeClr val="tx2">
                    <a:lumMod val="75000"/>
                  </a:schemeClr>
                </a:solidFill>
                <a:latin typeface="Baskerville Old Face" panose="02020602080505020303" pitchFamily="18" charset="0"/>
              </a:rPr>
              <a:t>…TDS other amendments…</a:t>
            </a:r>
            <a:endParaRPr lang="en-IN" b="1" dirty="0">
              <a:solidFill>
                <a:schemeClr val="tx2">
                  <a:lumMod val="75000"/>
                </a:schemeClr>
              </a:solidFill>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08F462F3-1FE9-4ABD-95D7-C270BE23A64A}"/>
              </a:ext>
            </a:extLst>
          </p:cNvPr>
          <p:cNvSpPr>
            <a:spLocks noGrp="1"/>
          </p:cNvSpPr>
          <p:nvPr>
            <p:ph idx="1"/>
          </p:nvPr>
        </p:nvSpPr>
        <p:spPr>
          <a:xfrm>
            <a:off x="838200" y="984738"/>
            <a:ext cx="10515600" cy="5239089"/>
          </a:xfrm>
        </p:spPr>
        <p:txBody>
          <a:bodyPr>
            <a:normAutofit fontScale="92500" lnSpcReduction="10000"/>
          </a:bodyPr>
          <a:lstStyle/>
          <a:p>
            <a:pPr marL="144000" algn="just">
              <a:lnSpc>
                <a:spcPct val="110000"/>
              </a:lnSpc>
              <a:spcBef>
                <a:spcPts val="0"/>
              </a:spcBef>
            </a:pPr>
            <a:r>
              <a:rPr lang="en-US" sz="2100" dirty="0">
                <a:latin typeface="Book Antiqua" panose="02040602050305030304" pitchFamily="18" charset="0"/>
              </a:rPr>
              <a:t>TDS on Immovable Property (other than agricultural land) – 194IA – Limit of Rs.50 Lakhs, quo payment made by each buyer or quo total consideration of property </a:t>
            </a:r>
          </a:p>
          <a:p>
            <a:pPr marL="144000" algn="just">
              <a:lnSpc>
                <a:spcPct val="110000"/>
              </a:lnSpc>
              <a:spcBef>
                <a:spcPts val="0"/>
              </a:spcBef>
            </a:pPr>
            <a:r>
              <a:rPr lang="en-US" sz="2100" dirty="0">
                <a:latin typeface="Book Antiqua" panose="02040602050305030304" pitchFamily="18" charset="0"/>
              </a:rPr>
              <a:t>Say </a:t>
            </a:r>
            <a:r>
              <a:rPr lang="en-US" sz="2100" dirty="0" err="1">
                <a:latin typeface="Book Antiqua" panose="02040602050305030304" pitchFamily="18" charset="0"/>
              </a:rPr>
              <a:t>Gopaal</a:t>
            </a:r>
            <a:r>
              <a:rPr lang="en-US" sz="2100" dirty="0">
                <a:latin typeface="Book Antiqua" panose="02040602050305030304" pitchFamily="18" charset="0"/>
              </a:rPr>
              <a:t>, Laxman, Madhav and Lucky have sold residential property in Goa for total consideration of 1 Crore to Mr. </a:t>
            </a:r>
            <a:r>
              <a:rPr lang="en-US" sz="2100" dirty="0" err="1">
                <a:latin typeface="Book Antiqua" panose="02040602050305030304" pitchFamily="18" charset="0"/>
              </a:rPr>
              <a:t>wasooli</a:t>
            </a:r>
            <a:r>
              <a:rPr lang="en-US" sz="2100" dirty="0">
                <a:latin typeface="Book Antiqua" panose="02040602050305030304" pitchFamily="18" charset="0"/>
              </a:rPr>
              <a:t>, wherein all are having equal share. </a:t>
            </a:r>
          </a:p>
          <a:p>
            <a:pPr marL="144000" algn="just">
              <a:lnSpc>
                <a:spcPct val="110000"/>
              </a:lnSpc>
              <a:spcBef>
                <a:spcPts val="0"/>
              </a:spcBef>
            </a:pPr>
            <a:r>
              <a:rPr lang="en-IN" sz="2100" u="sng"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Ahmedabad – </a:t>
            </a:r>
            <a:r>
              <a:rPr lang="en-IN" sz="2100" u="sng" dirty="0" err="1">
                <a:solidFill>
                  <a:srgbClr val="000000"/>
                </a:solidFill>
                <a:effectLst/>
                <a:latin typeface="Book Antiqua" panose="02040602050305030304" pitchFamily="18" charset="0"/>
                <a:ea typeface="Calibri" panose="020F0502020204030204" pitchFamily="34" charset="0"/>
                <a:cs typeface="Arial" panose="020B0604020202020204" pitchFamily="34" charset="0"/>
              </a:rPr>
              <a:t>Trib</a:t>
            </a:r>
            <a:r>
              <a:rPr lang="en-IN" sz="2100" u="sng"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 in </a:t>
            </a:r>
            <a:r>
              <a:rPr lang="en-IN" sz="2100" u="sng" dirty="0" err="1">
                <a:solidFill>
                  <a:srgbClr val="000000"/>
                </a:solidFill>
                <a:effectLst/>
                <a:latin typeface="Book Antiqua" panose="02040602050305030304" pitchFamily="18" charset="0"/>
                <a:ea typeface="Calibri" panose="020F0502020204030204" pitchFamily="34" charset="0"/>
                <a:cs typeface="Arial" panose="020B0604020202020204" pitchFamily="34" charset="0"/>
              </a:rPr>
              <a:t>Bhikhabhai</a:t>
            </a:r>
            <a:r>
              <a:rPr lang="en-IN" sz="2100" u="sng"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 </a:t>
            </a:r>
            <a:r>
              <a:rPr lang="en-IN" sz="2100" u="sng" dirty="0" err="1">
                <a:solidFill>
                  <a:srgbClr val="000000"/>
                </a:solidFill>
                <a:effectLst/>
                <a:latin typeface="Book Antiqua" panose="02040602050305030304" pitchFamily="18" charset="0"/>
                <a:ea typeface="Calibri" panose="020F0502020204030204" pitchFamily="34" charset="0"/>
                <a:cs typeface="Arial" panose="020B0604020202020204" pitchFamily="34" charset="0"/>
              </a:rPr>
              <a:t>Hirabhai</a:t>
            </a:r>
            <a:r>
              <a:rPr lang="en-IN" sz="2100" u="sng"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 Patel vs DCIT [2023] </a:t>
            </a:r>
            <a:r>
              <a:rPr lang="en-IN" sz="2100" u="sng" dirty="0">
                <a:effectLst/>
                <a:latin typeface="Book Antiqua" panose="02040602050305030304" pitchFamily="18" charset="0"/>
                <a:ea typeface="Calibri" panose="020F0502020204030204" pitchFamily="34" charset="0"/>
                <a:cs typeface="Arial" panose="020B0604020202020204" pitchFamily="34" charset="0"/>
              </a:rPr>
              <a:t>155 taxmann.com 87</a:t>
            </a:r>
            <a:r>
              <a:rPr lang="en-IN" sz="2100" u="sng"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 had held that </a:t>
            </a:r>
            <a:r>
              <a:rPr lang="en-IN" sz="2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obligation under s.194IA of the Act is fastened on the transferee qua each transferor and where the consideration paid to any transferor is less than Rs.50 Lakhs, the provisions of Section 194IA of the Act would not apply. </a:t>
            </a:r>
          </a:p>
          <a:p>
            <a:pPr marL="144000" algn="just">
              <a:lnSpc>
                <a:spcPct val="110000"/>
              </a:lnSpc>
              <a:spcBef>
                <a:spcPts val="0"/>
              </a:spcBef>
            </a:pPr>
            <a:r>
              <a:rPr lang="en-IN" sz="2100" u="sng"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Appropriate Authority and Commissioner of Income-tax vs. Smt. </a:t>
            </a:r>
            <a:r>
              <a:rPr lang="en-IN" sz="2100" u="sng" dirty="0" err="1">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Varshaben</a:t>
            </a:r>
            <a:r>
              <a:rPr lang="en-IN" sz="2100" u="sng"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a:t>
            </a:r>
            <a:r>
              <a:rPr lang="en-IN" sz="2100" u="sng" dirty="0" err="1">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Bharatbhai</a:t>
            </a:r>
            <a:r>
              <a:rPr lang="en-IN" sz="2100" u="sng"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Shah [2001] 115 Taxman 483 (SC)/[2001] 248 ITR 342 (SC)/[2001] 166 CTR 373 (SC)[13-03-2001] </a:t>
            </a:r>
            <a:r>
              <a:rPr lang="en-IN" sz="2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t>
            </a:r>
            <a:r>
              <a:rPr lang="en-US" sz="2100" b="0" i="1" dirty="0">
                <a:solidFill>
                  <a:srgbClr val="000000"/>
                </a:solidFill>
                <a:effectLst/>
                <a:latin typeface="Times New Roman" panose="02020603050405020304" pitchFamily="18" charset="0"/>
              </a:rPr>
              <a:t> This left the Court in no doubt at all that what was to be transferred was the said immovable property and that the consideration for such transfer was the sum of Rs. 47 lakhs. It was of no consequence that the second and third respondents owned the said immovable property as tenants-in-common or that this was how they had shown their ownership in their income-tax returns. The High Court was, therefore, in error in concluding that what had been sold by the second and third respondents to the first respondent was their equal share in the said immovable property, that the apparent consideration was less than Rs. 25 lakhs and that, therefore, the provisions of Chapter XX-C would not apply.</a:t>
            </a:r>
            <a:endParaRPr lang="en-IN" sz="2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endParaRPr>
          </a:p>
          <a:p>
            <a:pPr algn="just"/>
            <a:endParaRPr lang="en-IN"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endParaRPr>
          </a:p>
          <a:p>
            <a:pPr algn="just">
              <a:spcBef>
                <a:spcPts val="0"/>
              </a:spcBef>
            </a:pPr>
            <a:endParaRPr lang="en-US" sz="2400" dirty="0">
              <a:latin typeface="Book Antiqua" panose="02040602050305030304" pitchFamily="18" charset="0"/>
            </a:endParaRPr>
          </a:p>
          <a:p>
            <a:pPr algn="just">
              <a:spcBef>
                <a:spcPts val="0"/>
              </a:spcBef>
            </a:pPr>
            <a:endParaRPr lang="en-US" sz="2400" dirty="0">
              <a:latin typeface="Book Antiqua" panose="02040602050305030304" pitchFamily="18" charset="0"/>
            </a:endParaRPr>
          </a:p>
          <a:p>
            <a:pPr algn="just">
              <a:spcBef>
                <a:spcPts val="0"/>
              </a:spcBef>
            </a:pPr>
            <a:endParaRPr lang="en-US" sz="2400" dirty="0">
              <a:latin typeface="Book Antiqua" panose="02040602050305030304" pitchFamily="18" charset="0"/>
            </a:endParaRPr>
          </a:p>
          <a:p>
            <a:pPr algn="just">
              <a:spcBef>
                <a:spcPts val="0"/>
              </a:spcBef>
            </a:pPr>
            <a:endParaRPr lang="en-US" sz="2400" dirty="0">
              <a:latin typeface="Book Antiqua" panose="02040602050305030304" pitchFamily="18" charset="0"/>
            </a:endParaRPr>
          </a:p>
          <a:p>
            <a:pPr algn="just">
              <a:spcBef>
                <a:spcPts val="0"/>
              </a:spcBef>
            </a:pPr>
            <a:endParaRPr lang="en-US" sz="2400" dirty="0">
              <a:latin typeface="Book Antiqua" panose="02040602050305030304" pitchFamily="18" charset="0"/>
            </a:endParaRPr>
          </a:p>
          <a:p>
            <a:pPr algn="just">
              <a:spcBef>
                <a:spcPts val="0"/>
              </a:spcBef>
            </a:pPr>
            <a:endParaRPr lang="en-US" sz="2400" dirty="0">
              <a:latin typeface="Book Antiqua" panose="02040602050305030304" pitchFamily="18" charset="0"/>
            </a:endParaRPr>
          </a:p>
          <a:p>
            <a:pPr algn="just">
              <a:spcBef>
                <a:spcPts val="0"/>
              </a:spcBef>
            </a:pPr>
            <a:endParaRPr lang="en-US" sz="2400" dirty="0">
              <a:latin typeface="Book Antiqua" panose="02040602050305030304" pitchFamily="18" charset="0"/>
            </a:endParaRPr>
          </a:p>
        </p:txBody>
      </p:sp>
      <p:sp>
        <p:nvSpPr>
          <p:cNvPr id="4" name="Date Placeholder 3">
            <a:extLst>
              <a:ext uri="{FF2B5EF4-FFF2-40B4-BE49-F238E27FC236}">
                <a16:creationId xmlns:a16="http://schemas.microsoft.com/office/drawing/2014/main" id="{1615A2A1-BD0E-4448-9A2C-7914848F7333}"/>
              </a:ext>
            </a:extLst>
          </p:cNvPr>
          <p:cNvSpPr>
            <a:spLocks noGrp="1"/>
          </p:cNvSpPr>
          <p:nvPr>
            <p:ph type="dt" sz="half" idx="10"/>
          </p:nvPr>
        </p:nvSpPr>
        <p:spPr/>
        <p:txBody>
          <a:bodyPr/>
          <a:lstStyle/>
          <a:p>
            <a:r>
              <a:rPr lang="en-US" dirty="0">
                <a:latin typeface="Book Antiqua" panose="02040602050305030304" pitchFamily="18" charset="0"/>
              </a:rPr>
              <a:t>08/06/2025</a:t>
            </a:r>
            <a:endParaRPr lang="en-IN" dirty="0">
              <a:latin typeface="Book Antiqua" panose="02040602050305030304" pitchFamily="18" charset="0"/>
            </a:endParaRPr>
          </a:p>
        </p:txBody>
      </p:sp>
      <p:sp>
        <p:nvSpPr>
          <p:cNvPr id="5" name="Footer Placeholder 4">
            <a:extLst>
              <a:ext uri="{FF2B5EF4-FFF2-40B4-BE49-F238E27FC236}">
                <a16:creationId xmlns:a16="http://schemas.microsoft.com/office/drawing/2014/main" id="{D4B2779D-6DC6-453D-B2D6-BF01149F1F5F}"/>
              </a:ext>
            </a:extLst>
          </p:cNvPr>
          <p:cNvSpPr>
            <a:spLocks noGrp="1"/>
          </p:cNvSpPr>
          <p:nvPr>
            <p:ph type="ftr" sz="quarter" idx="11"/>
          </p:nvPr>
        </p:nvSpPr>
        <p:spPr/>
        <p:txBody>
          <a:bodyPr/>
          <a:lstStyle/>
          <a:p>
            <a:r>
              <a:rPr lang="en-IN" dirty="0">
                <a:latin typeface="Book Antiqua" panose="02040602050305030304" pitchFamily="18" charset="0"/>
              </a:rPr>
              <a:t>Sanghvi </a:t>
            </a:r>
            <a:r>
              <a:rPr lang="en-IN" dirty="0" err="1">
                <a:latin typeface="Book Antiqua" panose="02040602050305030304" pitchFamily="18" charset="0"/>
              </a:rPr>
              <a:t>Sanghvi</a:t>
            </a:r>
            <a:r>
              <a:rPr lang="en-IN" dirty="0">
                <a:latin typeface="Book Antiqua" panose="02040602050305030304" pitchFamily="18" charset="0"/>
              </a:rPr>
              <a:t> &amp; Sanghvi</a:t>
            </a:r>
          </a:p>
        </p:txBody>
      </p:sp>
      <p:sp>
        <p:nvSpPr>
          <p:cNvPr id="6" name="Slide Number Placeholder 5">
            <a:extLst>
              <a:ext uri="{FF2B5EF4-FFF2-40B4-BE49-F238E27FC236}">
                <a16:creationId xmlns:a16="http://schemas.microsoft.com/office/drawing/2014/main" id="{F652C196-74C0-4316-BA73-23B35D6FC369}"/>
              </a:ext>
            </a:extLst>
          </p:cNvPr>
          <p:cNvSpPr>
            <a:spLocks noGrp="1"/>
          </p:cNvSpPr>
          <p:nvPr>
            <p:ph type="sldNum" sz="quarter" idx="12"/>
          </p:nvPr>
        </p:nvSpPr>
        <p:spPr/>
        <p:txBody>
          <a:bodyPr/>
          <a:lstStyle/>
          <a:p>
            <a:fld id="{72D2E47F-D8F7-452E-ABD9-5E9FB94CA412}" type="slidenum">
              <a:rPr lang="en-IN" smtClean="0">
                <a:latin typeface="Book Antiqua" panose="02040602050305030304" pitchFamily="18" charset="0"/>
              </a:rPr>
              <a:t>41</a:t>
            </a:fld>
            <a:endParaRPr lang="en-IN" dirty="0">
              <a:latin typeface="Book Antiqua" panose="02040602050305030304" pitchFamily="18" charset="0"/>
            </a:endParaRPr>
          </a:p>
        </p:txBody>
      </p:sp>
    </p:spTree>
    <p:extLst>
      <p:ext uri="{BB962C8B-B14F-4D97-AF65-F5344CB8AC3E}">
        <p14:creationId xmlns:p14="http://schemas.microsoft.com/office/powerpoint/2010/main" val="40620951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78E-5123-4B30-8F80-02A81ED82226}"/>
              </a:ext>
            </a:extLst>
          </p:cNvPr>
          <p:cNvSpPr>
            <a:spLocks noGrp="1"/>
          </p:cNvSpPr>
          <p:nvPr>
            <p:ph type="title"/>
          </p:nvPr>
        </p:nvSpPr>
        <p:spPr>
          <a:xfrm>
            <a:off x="838200" y="365126"/>
            <a:ext cx="10515600" cy="783736"/>
          </a:xfrm>
        </p:spPr>
        <p:txBody>
          <a:bodyPr>
            <a:noAutofit/>
          </a:bodyPr>
          <a:lstStyle/>
          <a:p>
            <a:r>
              <a:rPr lang="en-US" b="1" dirty="0">
                <a:solidFill>
                  <a:schemeClr val="tx2">
                    <a:lumMod val="75000"/>
                  </a:schemeClr>
                </a:solidFill>
                <a:latin typeface="Baskerville Old Face" panose="02020602080505020303" pitchFamily="18" charset="0"/>
              </a:rPr>
              <a:t>…TDS other amendments…</a:t>
            </a:r>
            <a:endParaRPr lang="en-IN" b="1" dirty="0">
              <a:solidFill>
                <a:schemeClr val="tx2">
                  <a:lumMod val="75000"/>
                </a:schemeClr>
              </a:solidFill>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08F462F3-1FE9-4ABD-95D7-C270BE23A64A}"/>
              </a:ext>
            </a:extLst>
          </p:cNvPr>
          <p:cNvSpPr>
            <a:spLocks noGrp="1"/>
          </p:cNvSpPr>
          <p:nvPr>
            <p:ph idx="1"/>
          </p:nvPr>
        </p:nvSpPr>
        <p:spPr>
          <a:xfrm>
            <a:off x="838200" y="1160585"/>
            <a:ext cx="10515600" cy="5028101"/>
          </a:xfrm>
        </p:spPr>
        <p:txBody>
          <a:bodyPr>
            <a:normAutofit/>
          </a:bodyPr>
          <a:lstStyle/>
          <a:p>
            <a:pPr algn="just"/>
            <a:r>
              <a:rPr lang="en-IN" sz="2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MEMO: If buyer is paying less than 50 Lakhs, no tax is being deducted, even if value of the </a:t>
            </a:r>
            <a:r>
              <a:rPr lang="en-IN" sz="2100" dirty="0">
                <a:solidFill>
                  <a:srgbClr val="000000"/>
                </a:solidFill>
                <a:latin typeface="Book Antiqua" panose="02040602050305030304" pitchFamily="18" charset="0"/>
                <a:cs typeface="Times New Roman" panose="02020603050405020304" pitchFamily="18" charset="0"/>
              </a:rPr>
              <a:t>immovable property /stamp duty value exceeds 50 Lakh. This is against intention of legislature</a:t>
            </a:r>
          </a:p>
          <a:p>
            <a:pPr algn="just"/>
            <a:endParaRPr lang="en-IN" sz="1000" dirty="0">
              <a:solidFill>
                <a:srgbClr val="000000"/>
              </a:solidFill>
              <a:latin typeface="Book Antiqua" panose="02040602050305030304" pitchFamily="18" charset="0"/>
              <a:cs typeface="Times New Roman" panose="02020603050405020304" pitchFamily="18" charset="0"/>
            </a:endParaRPr>
          </a:p>
          <a:p>
            <a:pPr algn="just"/>
            <a:r>
              <a:rPr lang="en-IN" sz="2100" dirty="0">
                <a:solidFill>
                  <a:srgbClr val="000000"/>
                </a:solidFill>
                <a:latin typeface="Book Antiqua" panose="02040602050305030304" pitchFamily="18" charset="0"/>
                <a:cs typeface="Times New Roman" panose="02020603050405020304" pitchFamily="18" charset="0"/>
              </a:rPr>
              <a:t>S. 194IA is amend</a:t>
            </a:r>
            <a:r>
              <a:rPr lang="en-IN" sz="2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ed w.e.f. 01/10/2024 to state that TDS provisions applicable if aggregate amount paid or payable by all th</a:t>
            </a:r>
            <a:r>
              <a:rPr lang="en-IN" sz="2100" dirty="0">
                <a:solidFill>
                  <a:srgbClr val="000000"/>
                </a:solidFill>
                <a:latin typeface="Book Antiqua" panose="02040602050305030304" pitchFamily="18" charset="0"/>
                <a:ea typeface="Calibri" panose="020F0502020204030204" pitchFamily="34" charset="0"/>
                <a:cs typeface="Times New Roman" panose="02020603050405020304" pitchFamily="18" charset="0"/>
              </a:rPr>
              <a:t>e transferees to all the transferor exceeds Rs.50 Lakhs</a:t>
            </a:r>
          </a:p>
          <a:p>
            <a:pPr algn="just"/>
            <a:endParaRPr lang="en-IN" sz="1000" dirty="0">
              <a:solidFill>
                <a:srgbClr val="000000"/>
              </a:solidFill>
              <a:latin typeface="Book Antiqua" panose="02040602050305030304" pitchFamily="18" charset="0"/>
              <a:ea typeface="Calibri" panose="020F0502020204030204" pitchFamily="34" charset="0"/>
              <a:cs typeface="Times New Roman" panose="02020603050405020304" pitchFamily="18" charset="0"/>
            </a:endParaRPr>
          </a:p>
          <a:p>
            <a:pPr algn="just"/>
            <a:r>
              <a:rPr lang="en-IN" sz="2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Same analogy for payment of rent u/s.194I??</a:t>
            </a:r>
          </a:p>
          <a:p>
            <a:pPr algn="just"/>
            <a:endParaRPr lang="en-IN" sz="10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endParaRPr>
          </a:p>
          <a:p>
            <a:pPr algn="just"/>
            <a:r>
              <a:rPr lang="en-IN" sz="2100" dirty="0">
                <a:solidFill>
                  <a:srgbClr val="000000"/>
                </a:solidFill>
                <a:latin typeface="Book Antiqua" panose="02040602050305030304" pitchFamily="18" charset="0"/>
                <a:ea typeface="Calibri" panose="020F0502020204030204" pitchFamily="34" charset="0"/>
                <a:cs typeface="Times New Roman" panose="02020603050405020304" pitchFamily="18" charset="0"/>
              </a:rPr>
              <a:t>CBDT Circular 715 dated 08/08/1995 – clarifies – Threshold limit u/s.194I </a:t>
            </a:r>
            <a:r>
              <a:rPr lang="en-US" sz="2100" dirty="0">
                <a:solidFill>
                  <a:srgbClr val="000000"/>
                </a:solidFill>
                <a:latin typeface="Book Antiqua" panose="02040602050305030304" pitchFamily="18" charset="0"/>
                <a:cs typeface="Times New Roman" panose="02020603050405020304" pitchFamily="18" charset="0"/>
              </a:rPr>
              <a:t>will apply to each of the payee/co-owner separately. </a:t>
            </a:r>
            <a:endParaRPr lang="en-IN" sz="2100" dirty="0">
              <a:solidFill>
                <a:srgbClr val="000000"/>
              </a:solidFill>
              <a:latin typeface="Book Antiqua" panose="02040602050305030304" pitchFamily="18" charset="0"/>
              <a:cs typeface="Times New Roman" panose="02020603050405020304" pitchFamily="18" charset="0"/>
            </a:endParaRPr>
          </a:p>
          <a:p>
            <a:pPr algn="just"/>
            <a:endParaRPr lang="en-IN" sz="10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endParaRPr>
          </a:p>
          <a:p>
            <a:pPr algn="just">
              <a:spcBef>
                <a:spcPts val="0"/>
              </a:spcBef>
            </a:pPr>
            <a:endParaRPr lang="en-US" sz="2400" dirty="0">
              <a:latin typeface="Book Antiqua" panose="02040602050305030304" pitchFamily="18" charset="0"/>
            </a:endParaRPr>
          </a:p>
          <a:p>
            <a:pPr algn="just">
              <a:spcBef>
                <a:spcPts val="0"/>
              </a:spcBef>
            </a:pPr>
            <a:endParaRPr lang="en-US" sz="2400" dirty="0">
              <a:latin typeface="Book Antiqua" panose="02040602050305030304" pitchFamily="18" charset="0"/>
            </a:endParaRPr>
          </a:p>
          <a:p>
            <a:pPr algn="just">
              <a:spcBef>
                <a:spcPts val="0"/>
              </a:spcBef>
            </a:pPr>
            <a:endParaRPr lang="en-US" sz="2400" dirty="0">
              <a:latin typeface="Book Antiqua" panose="02040602050305030304" pitchFamily="18" charset="0"/>
            </a:endParaRPr>
          </a:p>
          <a:p>
            <a:pPr algn="just">
              <a:spcBef>
                <a:spcPts val="0"/>
              </a:spcBef>
            </a:pPr>
            <a:endParaRPr lang="en-US" sz="2400" dirty="0">
              <a:latin typeface="Book Antiqua" panose="02040602050305030304" pitchFamily="18" charset="0"/>
            </a:endParaRPr>
          </a:p>
          <a:p>
            <a:pPr algn="just">
              <a:spcBef>
                <a:spcPts val="0"/>
              </a:spcBef>
            </a:pPr>
            <a:endParaRPr lang="en-US" sz="2400" dirty="0">
              <a:latin typeface="Book Antiqua" panose="02040602050305030304" pitchFamily="18" charset="0"/>
            </a:endParaRPr>
          </a:p>
          <a:p>
            <a:pPr algn="just">
              <a:spcBef>
                <a:spcPts val="0"/>
              </a:spcBef>
            </a:pPr>
            <a:endParaRPr lang="en-US" sz="2400" dirty="0">
              <a:latin typeface="Book Antiqua" panose="02040602050305030304" pitchFamily="18" charset="0"/>
            </a:endParaRPr>
          </a:p>
          <a:p>
            <a:pPr algn="just">
              <a:spcBef>
                <a:spcPts val="0"/>
              </a:spcBef>
            </a:pPr>
            <a:endParaRPr lang="en-US" sz="2400" dirty="0">
              <a:latin typeface="Book Antiqua" panose="02040602050305030304" pitchFamily="18" charset="0"/>
            </a:endParaRPr>
          </a:p>
        </p:txBody>
      </p:sp>
      <p:sp>
        <p:nvSpPr>
          <p:cNvPr id="4" name="Date Placeholder 3">
            <a:extLst>
              <a:ext uri="{FF2B5EF4-FFF2-40B4-BE49-F238E27FC236}">
                <a16:creationId xmlns:a16="http://schemas.microsoft.com/office/drawing/2014/main" id="{1615A2A1-BD0E-4448-9A2C-7914848F7333}"/>
              </a:ext>
            </a:extLst>
          </p:cNvPr>
          <p:cNvSpPr>
            <a:spLocks noGrp="1"/>
          </p:cNvSpPr>
          <p:nvPr>
            <p:ph type="dt" sz="half" idx="10"/>
          </p:nvPr>
        </p:nvSpPr>
        <p:spPr/>
        <p:txBody>
          <a:bodyPr/>
          <a:lstStyle/>
          <a:p>
            <a:r>
              <a:rPr lang="en-US" dirty="0">
                <a:latin typeface="Book Antiqua" panose="02040602050305030304" pitchFamily="18" charset="0"/>
              </a:rPr>
              <a:t>08/06/2025</a:t>
            </a:r>
            <a:endParaRPr lang="en-IN" dirty="0">
              <a:latin typeface="Book Antiqua" panose="02040602050305030304" pitchFamily="18" charset="0"/>
            </a:endParaRPr>
          </a:p>
        </p:txBody>
      </p:sp>
      <p:sp>
        <p:nvSpPr>
          <p:cNvPr id="5" name="Footer Placeholder 4">
            <a:extLst>
              <a:ext uri="{FF2B5EF4-FFF2-40B4-BE49-F238E27FC236}">
                <a16:creationId xmlns:a16="http://schemas.microsoft.com/office/drawing/2014/main" id="{D4B2779D-6DC6-453D-B2D6-BF01149F1F5F}"/>
              </a:ext>
            </a:extLst>
          </p:cNvPr>
          <p:cNvSpPr>
            <a:spLocks noGrp="1"/>
          </p:cNvSpPr>
          <p:nvPr>
            <p:ph type="ftr" sz="quarter" idx="11"/>
          </p:nvPr>
        </p:nvSpPr>
        <p:spPr/>
        <p:txBody>
          <a:bodyPr/>
          <a:lstStyle/>
          <a:p>
            <a:r>
              <a:rPr lang="en-IN" dirty="0">
                <a:latin typeface="Book Antiqua" panose="02040602050305030304" pitchFamily="18" charset="0"/>
              </a:rPr>
              <a:t>Sanghvi </a:t>
            </a:r>
            <a:r>
              <a:rPr lang="en-IN" dirty="0" err="1">
                <a:latin typeface="Book Antiqua" panose="02040602050305030304" pitchFamily="18" charset="0"/>
              </a:rPr>
              <a:t>Sanghvi</a:t>
            </a:r>
            <a:r>
              <a:rPr lang="en-IN" dirty="0">
                <a:latin typeface="Book Antiqua" panose="02040602050305030304" pitchFamily="18" charset="0"/>
              </a:rPr>
              <a:t> &amp; Sanghvi</a:t>
            </a:r>
          </a:p>
        </p:txBody>
      </p:sp>
      <p:sp>
        <p:nvSpPr>
          <p:cNvPr id="6" name="Slide Number Placeholder 5">
            <a:extLst>
              <a:ext uri="{FF2B5EF4-FFF2-40B4-BE49-F238E27FC236}">
                <a16:creationId xmlns:a16="http://schemas.microsoft.com/office/drawing/2014/main" id="{F652C196-74C0-4316-BA73-23B35D6FC369}"/>
              </a:ext>
            </a:extLst>
          </p:cNvPr>
          <p:cNvSpPr>
            <a:spLocks noGrp="1"/>
          </p:cNvSpPr>
          <p:nvPr>
            <p:ph type="sldNum" sz="quarter" idx="12"/>
          </p:nvPr>
        </p:nvSpPr>
        <p:spPr/>
        <p:txBody>
          <a:bodyPr/>
          <a:lstStyle/>
          <a:p>
            <a:fld id="{72D2E47F-D8F7-452E-ABD9-5E9FB94CA412}" type="slidenum">
              <a:rPr lang="en-IN" smtClean="0">
                <a:latin typeface="Book Antiqua" panose="02040602050305030304" pitchFamily="18" charset="0"/>
              </a:rPr>
              <a:t>42</a:t>
            </a:fld>
            <a:endParaRPr lang="en-IN" dirty="0">
              <a:latin typeface="Book Antiqua" panose="02040602050305030304" pitchFamily="18" charset="0"/>
            </a:endParaRPr>
          </a:p>
        </p:txBody>
      </p:sp>
    </p:spTree>
    <p:extLst>
      <p:ext uri="{BB962C8B-B14F-4D97-AF65-F5344CB8AC3E}">
        <p14:creationId xmlns:p14="http://schemas.microsoft.com/office/powerpoint/2010/main" val="35110186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78E-5123-4B30-8F80-02A81ED82226}"/>
              </a:ext>
            </a:extLst>
          </p:cNvPr>
          <p:cNvSpPr>
            <a:spLocks noGrp="1"/>
          </p:cNvSpPr>
          <p:nvPr>
            <p:ph type="title"/>
          </p:nvPr>
        </p:nvSpPr>
        <p:spPr>
          <a:xfrm>
            <a:off x="838200" y="365126"/>
            <a:ext cx="10515600" cy="783736"/>
          </a:xfrm>
        </p:spPr>
        <p:txBody>
          <a:bodyPr>
            <a:noAutofit/>
          </a:bodyPr>
          <a:lstStyle/>
          <a:p>
            <a:r>
              <a:rPr lang="en-US" b="1" dirty="0">
                <a:solidFill>
                  <a:schemeClr val="tx2">
                    <a:lumMod val="75000"/>
                  </a:schemeClr>
                </a:solidFill>
                <a:latin typeface="Baskerville Old Face" panose="02020602080505020303" pitchFamily="18" charset="0"/>
              </a:rPr>
              <a:t>Other amendments</a:t>
            </a:r>
            <a:endParaRPr lang="en-IN" b="1" dirty="0">
              <a:solidFill>
                <a:schemeClr val="tx2">
                  <a:lumMod val="75000"/>
                </a:schemeClr>
              </a:solidFill>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08F462F3-1FE9-4ABD-95D7-C270BE23A64A}"/>
              </a:ext>
            </a:extLst>
          </p:cNvPr>
          <p:cNvSpPr>
            <a:spLocks noGrp="1"/>
          </p:cNvSpPr>
          <p:nvPr>
            <p:ph idx="1"/>
          </p:nvPr>
        </p:nvSpPr>
        <p:spPr>
          <a:xfrm>
            <a:off x="838200" y="1160585"/>
            <a:ext cx="10515600" cy="5028101"/>
          </a:xfrm>
        </p:spPr>
        <p:txBody>
          <a:bodyPr>
            <a:noAutofit/>
          </a:bodyPr>
          <a:lstStyle/>
          <a:p>
            <a:pPr marL="45720" indent="0" algn="just">
              <a:lnSpc>
                <a:spcPct val="150000"/>
              </a:lnSpc>
              <a:spcBef>
                <a:spcPts val="0"/>
              </a:spcBef>
              <a:buNone/>
            </a:pPr>
            <a:r>
              <a:rPr lang="en-US" b="1" i="0" dirty="0">
                <a:effectLst/>
                <a:latin typeface="Book Antiqua" panose="02040602050305030304" pitchFamily="18" charset="0"/>
              </a:rPr>
              <a:t>Section 56(2)(</a:t>
            </a:r>
            <a:r>
              <a:rPr lang="en-US" b="1" i="0" dirty="0" err="1">
                <a:effectLst/>
                <a:latin typeface="Book Antiqua" panose="02040602050305030304" pitchFamily="18" charset="0"/>
              </a:rPr>
              <a:t>viib</a:t>
            </a:r>
            <a:r>
              <a:rPr lang="en-US" b="1" i="0" dirty="0">
                <a:effectLst/>
                <a:latin typeface="Book Antiqua" panose="02040602050305030304" pitchFamily="18" charset="0"/>
              </a:rPr>
              <a:t>) – </a:t>
            </a:r>
            <a:r>
              <a:rPr lang="en-US" b="0" i="0" dirty="0">
                <a:effectLst/>
                <a:latin typeface="Book Antiqua" panose="02040602050305030304" pitchFamily="18" charset="0"/>
              </a:rPr>
              <a:t>where a company, not being a company in which the public are substantially interested, receives, in any previous year, from any person, any consideration for issue of shares that exceeds the face value of such shares, the aggregate consideration received for such shares as exceeds the fair market value of the shares:</a:t>
            </a:r>
            <a:endParaRPr lang="en-US" b="1" i="0" dirty="0">
              <a:effectLst/>
              <a:latin typeface="Book Antiqua" panose="02040602050305030304" pitchFamily="18" charset="0"/>
            </a:endParaRPr>
          </a:p>
          <a:p>
            <a:pPr marL="0" indent="0" algn="just">
              <a:lnSpc>
                <a:spcPct val="150000"/>
              </a:lnSpc>
              <a:spcBef>
                <a:spcPts val="0"/>
              </a:spcBef>
              <a:buNone/>
            </a:pPr>
            <a:r>
              <a:rPr lang="en-US" dirty="0">
                <a:latin typeface="Book Antiqua" panose="02040602050305030304" pitchFamily="18" charset="0"/>
              </a:rPr>
              <a:t> </a:t>
            </a:r>
            <a:r>
              <a:rPr lang="en-US" b="0" i="0" dirty="0">
                <a:effectLst/>
                <a:latin typeface="Book Antiqua" panose="02040602050305030304" pitchFamily="18" charset="0"/>
              </a:rPr>
              <a:t>"</a:t>
            </a:r>
            <a:r>
              <a:rPr lang="en-US" b="1" i="0" dirty="0">
                <a:effectLst/>
                <a:latin typeface="Book Antiqua" panose="02040602050305030304" pitchFamily="18" charset="0"/>
              </a:rPr>
              <a:t>Provided also</a:t>
            </a:r>
            <a:r>
              <a:rPr lang="en-US" b="0" i="0" dirty="0">
                <a:effectLst/>
                <a:latin typeface="Book Antiqua" panose="02040602050305030304" pitchFamily="18" charset="0"/>
              </a:rPr>
              <a:t> that the provisions of this clause shall not apply on or after the 1st </a:t>
            </a:r>
            <a:r>
              <a:rPr lang="en-US" dirty="0">
                <a:latin typeface="Book Antiqua" panose="02040602050305030304" pitchFamily="18" charset="0"/>
              </a:rPr>
              <a:t>       </a:t>
            </a:r>
            <a:r>
              <a:rPr lang="en-US" b="0" i="0" dirty="0">
                <a:effectLst/>
                <a:latin typeface="Book Antiqua" panose="02040602050305030304" pitchFamily="18" charset="0"/>
              </a:rPr>
              <a:t>day of	April, 2025.".</a:t>
            </a:r>
          </a:p>
          <a:p>
            <a:pPr marL="0" indent="0" algn="just">
              <a:lnSpc>
                <a:spcPct val="150000"/>
              </a:lnSpc>
              <a:spcBef>
                <a:spcPts val="0"/>
              </a:spcBef>
              <a:buNone/>
            </a:pPr>
            <a:endParaRPr lang="en-US" sz="1800" dirty="0">
              <a:latin typeface="Book Antiqua" panose="02040602050305030304" pitchFamily="18" charset="0"/>
            </a:endParaRPr>
          </a:p>
          <a:p>
            <a:pPr marL="0" indent="0" algn="just">
              <a:spcBef>
                <a:spcPts val="0"/>
              </a:spcBef>
              <a:buNone/>
            </a:pPr>
            <a:endParaRPr lang="en-US" sz="1800" b="1" dirty="0">
              <a:latin typeface="Book Antiqua" panose="02040602050305030304" pitchFamily="18" charset="0"/>
            </a:endParaRPr>
          </a:p>
        </p:txBody>
      </p:sp>
      <p:sp>
        <p:nvSpPr>
          <p:cNvPr id="4" name="Date Placeholder 3">
            <a:extLst>
              <a:ext uri="{FF2B5EF4-FFF2-40B4-BE49-F238E27FC236}">
                <a16:creationId xmlns:a16="http://schemas.microsoft.com/office/drawing/2014/main" id="{1615A2A1-BD0E-4448-9A2C-7914848F7333}"/>
              </a:ext>
            </a:extLst>
          </p:cNvPr>
          <p:cNvSpPr>
            <a:spLocks noGrp="1"/>
          </p:cNvSpPr>
          <p:nvPr>
            <p:ph type="dt" sz="half" idx="10"/>
          </p:nvPr>
        </p:nvSpPr>
        <p:spPr>
          <a:xfrm>
            <a:off x="1288770" y="6127749"/>
            <a:ext cx="2329074" cy="365125"/>
          </a:xfrm>
        </p:spPr>
        <p:txBody>
          <a:bodyPr/>
          <a:lstStyle/>
          <a:p>
            <a:r>
              <a:rPr lang="en-US" dirty="0">
                <a:latin typeface="Book Antiqua" panose="02040602050305030304" pitchFamily="18" charset="0"/>
              </a:rPr>
              <a:t>08/06/2025</a:t>
            </a:r>
            <a:endParaRPr lang="en-IN" dirty="0">
              <a:latin typeface="Book Antiqua" panose="02040602050305030304" pitchFamily="18" charset="0"/>
            </a:endParaRPr>
          </a:p>
        </p:txBody>
      </p:sp>
      <p:sp>
        <p:nvSpPr>
          <p:cNvPr id="5" name="Footer Placeholder 4">
            <a:extLst>
              <a:ext uri="{FF2B5EF4-FFF2-40B4-BE49-F238E27FC236}">
                <a16:creationId xmlns:a16="http://schemas.microsoft.com/office/drawing/2014/main" id="{D4B2779D-6DC6-453D-B2D6-BF01149F1F5F}"/>
              </a:ext>
            </a:extLst>
          </p:cNvPr>
          <p:cNvSpPr>
            <a:spLocks noGrp="1"/>
          </p:cNvSpPr>
          <p:nvPr>
            <p:ph type="ftr" sz="quarter" idx="11"/>
          </p:nvPr>
        </p:nvSpPr>
        <p:spPr/>
        <p:txBody>
          <a:bodyPr/>
          <a:lstStyle/>
          <a:p>
            <a:r>
              <a:rPr lang="en-IN" dirty="0">
                <a:latin typeface="Book Antiqua" panose="02040602050305030304" pitchFamily="18" charset="0"/>
              </a:rPr>
              <a:t>Sanghvi </a:t>
            </a:r>
            <a:r>
              <a:rPr lang="en-IN" dirty="0" err="1">
                <a:latin typeface="Book Antiqua" panose="02040602050305030304" pitchFamily="18" charset="0"/>
              </a:rPr>
              <a:t>Sanghvi</a:t>
            </a:r>
            <a:r>
              <a:rPr lang="en-IN" dirty="0">
                <a:latin typeface="Book Antiqua" panose="02040602050305030304" pitchFamily="18" charset="0"/>
              </a:rPr>
              <a:t> &amp; Sanghvi</a:t>
            </a:r>
          </a:p>
        </p:txBody>
      </p:sp>
      <p:sp>
        <p:nvSpPr>
          <p:cNvPr id="6" name="Slide Number Placeholder 5">
            <a:extLst>
              <a:ext uri="{FF2B5EF4-FFF2-40B4-BE49-F238E27FC236}">
                <a16:creationId xmlns:a16="http://schemas.microsoft.com/office/drawing/2014/main" id="{F652C196-74C0-4316-BA73-23B35D6FC369}"/>
              </a:ext>
            </a:extLst>
          </p:cNvPr>
          <p:cNvSpPr>
            <a:spLocks noGrp="1"/>
          </p:cNvSpPr>
          <p:nvPr>
            <p:ph type="sldNum" sz="quarter" idx="12"/>
          </p:nvPr>
        </p:nvSpPr>
        <p:spPr/>
        <p:txBody>
          <a:bodyPr/>
          <a:lstStyle/>
          <a:p>
            <a:fld id="{72D2E47F-D8F7-452E-ABD9-5E9FB94CA412}" type="slidenum">
              <a:rPr lang="en-IN" smtClean="0">
                <a:latin typeface="Book Antiqua" panose="02040602050305030304" pitchFamily="18" charset="0"/>
              </a:rPr>
              <a:t>43</a:t>
            </a:fld>
            <a:endParaRPr lang="en-IN" dirty="0">
              <a:latin typeface="Book Antiqua" panose="02040602050305030304" pitchFamily="18" charset="0"/>
            </a:endParaRPr>
          </a:p>
        </p:txBody>
      </p:sp>
    </p:spTree>
    <p:extLst>
      <p:ext uri="{BB962C8B-B14F-4D97-AF65-F5344CB8AC3E}">
        <p14:creationId xmlns:p14="http://schemas.microsoft.com/office/powerpoint/2010/main" val="19202793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78E-5123-4B30-8F80-02A81ED82226}"/>
              </a:ext>
            </a:extLst>
          </p:cNvPr>
          <p:cNvSpPr>
            <a:spLocks noGrp="1"/>
          </p:cNvSpPr>
          <p:nvPr>
            <p:ph type="title"/>
          </p:nvPr>
        </p:nvSpPr>
        <p:spPr>
          <a:xfrm>
            <a:off x="838200" y="365126"/>
            <a:ext cx="10515600" cy="783736"/>
          </a:xfrm>
        </p:spPr>
        <p:txBody>
          <a:bodyPr>
            <a:noAutofit/>
          </a:bodyPr>
          <a:lstStyle/>
          <a:p>
            <a:r>
              <a:rPr lang="en-US" b="1" dirty="0">
                <a:latin typeface="Baskerville Old Face" panose="02020602080505020303" pitchFamily="18" charset="0"/>
              </a:rPr>
              <a:t>Changes in TAR…</a:t>
            </a:r>
            <a:endParaRPr lang="en-IN" b="1"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08F462F3-1FE9-4ABD-95D7-C270BE23A64A}"/>
              </a:ext>
            </a:extLst>
          </p:cNvPr>
          <p:cNvSpPr>
            <a:spLocks noGrp="1"/>
          </p:cNvSpPr>
          <p:nvPr>
            <p:ph idx="1"/>
          </p:nvPr>
        </p:nvSpPr>
        <p:spPr>
          <a:xfrm>
            <a:off x="838200" y="1160585"/>
            <a:ext cx="10515600" cy="5028101"/>
          </a:xfrm>
        </p:spPr>
        <p:txBody>
          <a:bodyPr>
            <a:noAutofit/>
          </a:bodyPr>
          <a:lstStyle/>
          <a:p>
            <a:pPr algn="just">
              <a:spcBef>
                <a:spcPts val="0"/>
              </a:spcBef>
            </a:pPr>
            <a:r>
              <a:rPr lang="it-IT" sz="2000" dirty="0">
                <a:latin typeface="Book Antiqua" panose="02040602050305030304" pitchFamily="18" charset="0"/>
              </a:rPr>
              <a:t>NOTIFICATION G.S.R. 207(E) [NO. 23/2025/F. NO. 370142/10/2025-TPL], DATED 28-03-2025 – amended Form 3CD</a:t>
            </a:r>
          </a:p>
          <a:p>
            <a:pPr algn="just">
              <a:spcBef>
                <a:spcPts val="0"/>
              </a:spcBef>
            </a:pPr>
            <a:endParaRPr lang="it-IT" sz="1800" dirty="0">
              <a:latin typeface="Book Antiqua" panose="02040602050305030304" pitchFamily="18" charset="0"/>
            </a:endParaRPr>
          </a:p>
          <a:p>
            <a:pPr algn="just">
              <a:spcBef>
                <a:spcPts val="0"/>
              </a:spcBef>
            </a:pPr>
            <a:endParaRPr lang="en-US" sz="1800" dirty="0">
              <a:latin typeface="Book Antiqua" panose="02040602050305030304" pitchFamily="18" charset="0"/>
            </a:endParaRPr>
          </a:p>
        </p:txBody>
      </p:sp>
      <p:sp>
        <p:nvSpPr>
          <p:cNvPr id="4" name="Date Placeholder 3">
            <a:extLst>
              <a:ext uri="{FF2B5EF4-FFF2-40B4-BE49-F238E27FC236}">
                <a16:creationId xmlns:a16="http://schemas.microsoft.com/office/drawing/2014/main" id="{1615A2A1-BD0E-4448-9A2C-7914848F7333}"/>
              </a:ext>
            </a:extLst>
          </p:cNvPr>
          <p:cNvSpPr>
            <a:spLocks noGrp="1"/>
          </p:cNvSpPr>
          <p:nvPr>
            <p:ph type="dt" sz="half" idx="10"/>
          </p:nvPr>
        </p:nvSpPr>
        <p:spPr/>
        <p:txBody>
          <a:bodyPr/>
          <a:lstStyle/>
          <a:p>
            <a:r>
              <a:rPr lang="en-US"/>
              <a:t>08/06/2025</a:t>
            </a:r>
            <a:endParaRPr lang="en-IN"/>
          </a:p>
        </p:txBody>
      </p:sp>
      <p:sp>
        <p:nvSpPr>
          <p:cNvPr id="5" name="Footer Placeholder 4">
            <a:extLst>
              <a:ext uri="{FF2B5EF4-FFF2-40B4-BE49-F238E27FC236}">
                <a16:creationId xmlns:a16="http://schemas.microsoft.com/office/drawing/2014/main" id="{D4B2779D-6DC6-453D-B2D6-BF01149F1F5F}"/>
              </a:ext>
            </a:extLst>
          </p:cNvPr>
          <p:cNvSpPr>
            <a:spLocks noGrp="1"/>
          </p:cNvSpPr>
          <p:nvPr>
            <p:ph type="ftr" sz="quarter" idx="11"/>
          </p:nvPr>
        </p:nvSpPr>
        <p:spPr/>
        <p:txBody>
          <a:bodyPr/>
          <a:lstStyle/>
          <a:p>
            <a:r>
              <a:rPr lang="en-IN"/>
              <a:t>Sanghvi Sanghvi &amp; Sanghvi</a:t>
            </a:r>
          </a:p>
        </p:txBody>
      </p:sp>
      <p:sp>
        <p:nvSpPr>
          <p:cNvPr id="6" name="Slide Number Placeholder 5">
            <a:extLst>
              <a:ext uri="{FF2B5EF4-FFF2-40B4-BE49-F238E27FC236}">
                <a16:creationId xmlns:a16="http://schemas.microsoft.com/office/drawing/2014/main" id="{F652C196-74C0-4316-BA73-23B35D6FC369}"/>
              </a:ext>
            </a:extLst>
          </p:cNvPr>
          <p:cNvSpPr>
            <a:spLocks noGrp="1"/>
          </p:cNvSpPr>
          <p:nvPr>
            <p:ph type="sldNum" sz="quarter" idx="12"/>
          </p:nvPr>
        </p:nvSpPr>
        <p:spPr/>
        <p:txBody>
          <a:bodyPr/>
          <a:lstStyle/>
          <a:p>
            <a:fld id="{72D2E47F-D8F7-452E-ABD9-5E9FB94CA412}" type="slidenum">
              <a:rPr lang="en-IN" smtClean="0"/>
              <a:t>44</a:t>
            </a:fld>
            <a:endParaRPr lang="en-IN"/>
          </a:p>
        </p:txBody>
      </p:sp>
      <p:graphicFrame>
        <p:nvGraphicFramePr>
          <p:cNvPr id="7" name="Table 7">
            <a:extLst>
              <a:ext uri="{FF2B5EF4-FFF2-40B4-BE49-F238E27FC236}">
                <a16:creationId xmlns:a16="http://schemas.microsoft.com/office/drawing/2014/main" id="{29F473D5-A846-484F-9659-697EA645198E}"/>
              </a:ext>
            </a:extLst>
          </p:cNvPr>
          <p:cNvGraphicFramePr>
            <a:graphicFrameLocks noGrp="1"/>
          </p:cNvGraphicFramePr>
          <p:nvPr>
            <p:extLst>
              <p:ext uri="{D42A27DB-BD31-4B8C-83A1-F6EECF244321}">
                <p14:modId xmlns:p14="http://schemas.microsoft.com/office/powerpoint/2010/main" val="3268232442"/>
              </p:ext>
            </p:extLst>
          </p:nvPr>
        </p:nvGraphicFramePr>
        <p:xfrm>
          <a:off x="468923" y="1783715"/>
          <a:ext cx="11476892" cy="4937760"/>
        </p:xfrm>
        <a:graphic>
          <a:graphicData uri="http://schemas.openxmlformats.org/drawingml/2006/table">
            <a:tbl>
              <a:tblPr firstRow="1" bandRow="1">
                <a:tableStyleId>{2A488322-F2BA-4B5B-9748-0D474271808F}</a:tableStyleId>
              </a:tblPr>
              <a:tblGrid>
                <a:gridCol w="1106206">
                  <a:extLst>
                    <a:ext uri="{9D8B030D-6E8A-4147-A177-3AD203B41FA5}">
                      <a16:colId xmlns:a16="http://schemas.microsoft.com/office/drawing/2014/main" val="2174758609"/>
                    </a:ext>
                  </a:extLst>
                </a:gridCol>
                <a:gridCol w="5584994">
                  <a:extLst>
                    <a:ext uri="{9D8B030D-6E8A-4147-A177-3AD203B41FA5}">
                      <a16:colId xmlns:a16="http://schemas.microsoft.com/office/drawing/2014/main" val="1775557161"/>
                    </a:ext>
                  </a:extLst>
                </a:gridCol>
                <a:gridCol w="4785692">
                  <a:extLst>
                    <a:ext uri="{9D8B030D-6E8A-4147-A177-3AD203B41FA5}">
                      <a16:colId xmlns:a16="http://schemas.microsoft.com/office/drawing/2014/main" val="2876054171"/>
                    </a:ext>
                  </a:extLst>
                </a:gridCol>
              </a:tblGrid>
              <a:tr h="370840">
                <a:tc>
                  <a:txBody>
                    <a:bodyPr/>
                    <a:lstStyle/>
                    <a:p>
                      <a:r>
                        <a:rPr lang="en-US" sz="1800" dirty="0">
                          <a:solidFill>
                            <a:schemeClr val="bg1"/>
                          </a:solidFill>
                          <a:latin typeface="Book Antiqua" panose="02040602050305030304" pitchFamily="18" charset="0"/>
                        </a:rPr>
                        <a:t>Clause no</a:t>
                      </a:r>
                      <a:endParaRPr lang="en-IN" sz="1800" dirty="0">
                        <a:solidFill>
                          <a:schemeClr val="bg1"/>
                        </a:solidFill>
                        <a:latin typeface="Book Antiqua" panose="02040602050305030304" pitchFamily="18" charset="0"/>
                      </a:endParaRPr>
                    </a:p>
                  </a:txBody>
                  <a:tcPr/>
                </a:tc>
                <a:tc>
                  <a:txBody>
                    <a:bodyPr/>
                    <a:lstStyle/>
                    <a:p>
                      <a:r>
                        <a:rPr lang="en-US" sz="1800" dirty="0">
                          <a:solidFill>
                            <a:schemeClr val="bg1"/>
                          </a:solidFill>
                          <a:latin typeface="Book Antiqua" panose="02040602050305030304" pitchFamily="18" charset="0"/>
                        </a:rPr>
                        <a:t>Clause</a:t>
                      </a:r>
                      <a:endParaRPr lang="en-IN" sz="1800" dirty="0">
                        <a:solidFill>
                          <a:schemeClr val="bg1"/>
                        </a:solidFill>
                        <a:latin typeface="Book Antiqua" panose="02040602050305030304" pitchFamily="18" charset="0"/>
                      </a:endParaRPr>
                    </a:p>
                  </a:txBody>
                  <a:tcPr/>
                </a:tc>
                <a:tc>
                  <a:txBody>
                    <a:bodyPr/>
                    <a:lstStyle/>
                    <a:p>
                      <a:r>
                        <a:rPr lang="en-US" sz="1800" dirty="0">
                          <a:solidFill>
                            <a:schemeClr val="bg1"/>
                          </a:solidFill>
                          <a:latin typeface="Book Antiqua" panose="02040602050305030304" pitchFamily="18" charset="0"/>
                        </a:rPr>
                        <a:t>Remarks</a:t>
                      </a:r>
                      <a:endParaRPr lang="en-IN" sz="1800" dirty="0">
                        <a:solidFill>
                          <a:schemeClr val="bg1"/>
                        </a:solidFill>
                        <a:latin typeface="Book Antiqua" panose="02040602050305030304" pitchFamily="18" charset="0"/>
                      </a:endParaRPr>
                    </a:p>
                  </a:txBody>
                  <a:tcPr/>
                </a:tc>
                <a:extLst>
                  <a:ext uri="{0D108BD9-81ED-4DB2-BD59-A6C34878D82A}">
                    <a16:rowId xmlns:a16="http://schemas.microsoft.com/office/drawing/2014/main" val="4277256368"/>
                  </a:ext>
                </a:extLst>
              </a:tr>
              <a:tr h="370840">
                <a:tc>
                  <a:txBody>
                    <a:bodyPr/>
                    <a:lstStyle/>
                    <a:p>
                      <a:r>
                        <a:rPr lang="en-IN" sz="1800" b="0" kern="1200" dirty="0">
                          <a:solidFill>
                            <a:schemeClr val="tx1"/>
                          </a:solidFill>
                          <a:effectLst/>
                          <a:latin typeface="Book Antiqua" panose="02040602050305030304" pitchFamily="18" charset="0"/>
                        </a:rPr>
                        <a:t>12</a:t>
                      </a:r>
                      <a:endParaRPr lang="en-IN" sz="1800" dirty="0">
                        <a:solidFill>
                          <a:schemeClr val="tx1"/>
                        </a:solidFill>
                        <a:latin typeface="Book Antiqua" panose="02040602050305030304" pitchFamily="18" charset="0"/>
                      </a:endParaRPr>
                    </a:p>
                  </a:txBody>
                  <a:tcPr/>
                </a:tc>
                <a:tc>
                  <a:txBody>
                    <a:bodyPr/>
                    <a:lstStyle/>
                    <a:p>
                      <a:r>
                        <a:rPr lang="en-US" sz="1800" dirty="0">
                          <a:solidFill>
                            <a:schemeClr val="tx1"/>
                          </a:solidFill>
                          <a:latin typeface="Book Antiqua" panose="02040602050305030304" pitchFamily="18" charset="0"/>
                        </a:rPr>
                        <a:t>Whether the profit and loss account includes any profits and gains assessable on presumptive basis, if yes, indicate the amount and the relevant section (44AD,44ADA,44AE,44AF,44B,44BB,44BBA,44BBB, </a:t>
                      </a:r>
                      <a:r>
                        <a:rPr lang="en-US" sz="1800" dirty="0">
                          <a:solidFill>
                            <a:schemeClr val="tx1"/>
                          </a:solidFill>
                          <a:highlight>
                            <a:srgbClr val="00FFFF"/>
                          </a:highlight>
                          <a:latin typeface="Book Antiqua" panose="02040602050305030304" pitchFamily="18" charset="0"/>
                        </a:rPr>
                        <a:t>44BBC</a:t>
                      </a:r>
                      <a:r>
                        <a:rPr lang="en-US" sz="1800" dirty="0">
                          <a:solidFill>
                            <a:schemeClr val="tx1"/>
                          </a:solidFill>
                          <a:latin typeface="Book Antiqua" panose="02040602050305030304" pitchFamily="18" charset="0"/>
                        </a:rPr>
                        <a:t> Chapter XII-G, First  Schedule or any other relevant section.)</a:t>
                      </a:r>
                      <a:endParaRPr lang="en-IN" sz="1800" dirty="0">
                        <a:solidFill>
                          <a:schemeClr val="tx1"/>
                        </a:solidFill>
                        <a:latin typeface="Book Antiqua" panose="02040602050305030304" pitchFamily="18" charset="0"/>
                      </a:endParaRPr>
                    </a:p>
                  </a:txBody>
                  <a:tcPr/>
                </a:tc>
                <a:tc>
                  <a:txBody>
                    <a:bodyPr/>
                    <a:lstStyle/>
                    <a:p>
                      <a:r>
                        <a:rPr lang="en-US" sz="1800" b="1" dirty="0">
                          <a:solidFill>
                            <a:schemeClr val="tx1"/>
                          </a:solidFill>
                          <a:latin typeface="Book Antiqua" panose="02040602050305030304" pitchFamily="18" charset="0"/>
                        </a:rPr>
                        <a:t>Added section 44BBC-</a:t>
                      </a:r>
                      <a:r>
                        <a:rPr lang="en-US" sz="1800" dirty="0">
                          <a:solidFill>
                            <a:schemeClr val="tx1"/>
                          </a:solidFill>
                          <a:latin typeface="Book Antiqua" panose="02040602050305030304" pitchFamily="18" charset="0"/>
                        </a:rPr>
                        <a:t> </a:t>
                      </a:r>
                      <a:r>
                        <a:rPr lang="en-US" sz="1800" b="0" kern="1200" dirty="0">
                          <a:solidFill>
                            <a:schemeClr val="tx1"/>
                          </a:solidFill>
                          <a:effectLst/>
                          <a:latin typeface="Book Antiqua" panose="02040602050305030304" pitchFamily="18" charset="0"/>
                        </a:rPr>
                        <a:t>Special provision for computing profits and gains of business of operation of cruise ships in case of non-residents.</a:t>
                      </a:r>
                      <a:endParaRPr lang="en-IN" sz="1800" b="0" dirty="0">
                        <a:solidFill>
                          <a:schemeClr val="tx1"/>
                        </a:solidFill>
                        <a:latin typeface="Book Antiqua" panose="02040602050305030304" pitchFamily="18" charset="0"/>
                      </a:endParaRPr>
                    </a:p>
                  </a:txBody>
                  <a:tcPr/>
                </a:tc>
                <a:extLst>
                  <a:ext uri="{0D108BD9-81ED-4DB2-BD59-A6C34878D82A}">
                    <a16:rowId xmlns:a16="http://schemas.microsoft.com/office/drawing/2014/main" val="3101967023"/>
                  </a:ext>
                </a:extLst>
              </a:tr>
              <a:tr h="370840">
                <a:tc>
                  <a:txBody>
                    <a:bodyPr/>
                    <a:lstStyle/>
                    <a:p>
                      <a:r>
                        <a:rPr lang="en-US" sz="1800" dirty="0">
                          <a:solidFill>
                            <a:schemeClr val="tx1"/>
                          </a:solidFill>
                          <a:latin typeface="Book Antiqua" panose="02040602050305030304" pitchFamily="18" charset="0"/>
                        </a:rPr>
                        <a:t>19</a:t>
                      </a:r>
                      <a:endParaRPr lang="en-IN" sz="1800" dirty="0">
                        <a:solidFill>
                          <a:schemeClr val="tx1"/>
                        </a:solidFill>
                        <a:latin typeface="Book Antiqua" panose="02040602050305030304" pitchFamily="18" charset="0"/>
                      </a:endParaRPr>
                    </a:p>
                  </a:txBody>
                  <a:tcPr/>
                </a:tc>
                <a:tc>
                  <a:txBody>
                    <a:bodyPr/>
                    <a:lstStyle/>
                    <a:p>
                      <a:r>
                        <a:rPr lang="en-US" sz="1800" dirty="0">
                          <a:solidFill>
                            <a:schemeClr val="tx1"/>
                          </a:solidFill>
                          <a:latin typeface="Book Antiqua" panose="02040602050305030304" pitchFamily="18" charset="0"/>
                        </a:rPr>
                        <a:t>Amount debited  to  the  profit   and  loss   account and amounts admissible under sections 33AB, 33ABA, 35(1)(</a:t>
                      </a:r>
                      <a:r>
                        <a:rPr lang="en-US" sz="1800" dirty="0" err="1">
                          <a:solidFill>
                            <a:schemeClr val="tx1"/>
                          </a:solidFill>
                          <a:latin typeface="Book Antiqua" panose="02040602050305030304" pitchFamily="18" charset="0"/>
                        </a:rPr>
                        <a:t>i</a:t>
                      </a:r>
                      <a:r>
                        <a:rPr lang="en-US" sz="1800" dirty="0">
                          <a:solidFill>
                            <a:schemeClr val="tx1"/>
                          </a:solidFill>
                          <a:latin typeface="Book Antiqua" panose="02040602050305030304" pitchFamily="18" charset="0"/>
                        </a:rPr>
                        <a:t>), 35(1)(ii), 35(1)(</a:t>
                      </a:r>
                      <a:r>
                        <a:rPr lang="en-US" sz="1800" dirty="0" err="1">
                          <a:solidFill>
                            <a:schemeClr val="tx1"/>
                          </a:solidFill>
                          <a:latin typeface="Book Antiqua" panose="02040602050305030304" pitchFamily="18" charset="0"/>
                        </a:rPr>
                        <a:t>iia</a:t>
                      </a:r>
                      <a:r>
                        <a:rPr lang="en-US" sz="1800" dirty="0">
                          <a:solidFill>
                            <a:schemeClr val="tx1"/>
                          </a:solidFill>
                          <a:latin typeface="Book Antiqua" panose="02040602050305030304" pitchFamily="18" charset="0"/>
                        </a:rPr>
                        <a:t>), 35(1)(iii)(</a:t>
                      </a:r>
                      <a:r>
                        <a:rPr lang="en-US" sz="1800" dirty="0" err="1">
                          <a:solidFill>
                            <a:schemeClr val="tx1"/>
                          </a:solidFill>
                          <a:latin typeface="Book Antiqua" panose="02040602050305030304" pitchFamily="18" charset="0"/>
                        </a:rPr>
                        <a:t>i</a:t>
                      </a:r>
                      <a:r>
                        <a:rPr lang="en-US" sz="1800" dirty="0">
                          <a:solidFill>
                            <a:schemeClr val="tx1"/>
                          </a:solidFill>
                          <a:latin typeface="Book Antiqua" panose="02040602050305030304" pitchFamily="18" charset="0"/>
                        </a:rPr>
                        <a:t>), 35(1)(vi), 35(2AA), 35(2AB), 35ABA, 35ABB, 35AD, 35CCA, 35CCC, 35CCD, 35D, 35DD, 35DDA, 35E, any other relevant section.</a:t>
                      </a:r>
                      <a:endParaRPr lang="en-IN" sz="1800" dirty="0">
                        <a:solidFill>
                          <a:schemeClr val="tx1"/>
                        </a:solidFill>
                        <a:latin typeface="Book Antiqua" panose="02040602050305030304" pitchFamily="18" charset="0"/>
                      </a:endParaRPr>
                    </a:p>
                  </a:txBody>
                  <a:tcPr/>
                </a:tc>
                <a:tc>
                  <a:txBody>
                    <a:bodyPr/>
                    <a:lstStyle/>
                    <a:p>
                      <a:r>
                        <a:rPr lang="en-US" sz="1800" b="1" dirty="0">
                          <a:solidFill>
                            <a:schemeClr val="tx1"/>
                          </a:solidFill>
                          <a:latin typeface="Book Antiqua" panose="02040602050305030304" pitchFamily="18" charset="0"/>
                        </a:rPr>
                        <a:t>Omitted clause 32AC </a:t>
                      </a:r>
                      <a:r>
                        <a:rPr lang="en-US" sz="1800" dirty="0">
                          <a:solidFill>
                            <a:schemeClr val="tx1"/>
                          </a:solidFill>
                          <a:latin typeface="Book Antiqua" panose="02040602050305030304" pitchFamily="18" charset="0"/>
                        </a:rPr>
                        <a:t>- </a:t>
                      </a:r>
                      <a:r>
                        <a:rPr lang="en-US" sz="1800" b="0" kern="1200" dirty="0">
                          <a:solidFill>
                            <a:schemeClr val="tx1"/>
                          </a:solidFill>
                          <a:effectLst/>
                          <a:latin typeface="Book Antiqua" panose="02040602050305030304" pitchFamily="18" charset="0"/>
                        </a:rPr>
                        <a:t>Investment in new plant or machinery</a:t>
                      </a:r>
                      <a:r>
                        <a:rPr lang="en-US" sz="1800" dirty="0">
                          <a:solidFill>
                            <a:schemeClr val="tx1"/>
                          </a:solidFill>
                          <a:latin typeface="Book Antiqua" panose="02040602050305030304" pitchFamily="18" charset="0"/>
                        </a:rPr>
                        <a:t>, 32AD- </a:t>
                      </a:r>
                      <a:r>
                        <a:rPr lang="en-US" sz="1800" b="0" kern="1200" dirty="0">
                          <a:solidFill>
                            <a:schemeClr val="tx1"/>
                          </a:solidFill>
                          <a:effectLst/>
                          <a:latin typeface="Book Antiqua" panose="02040602050305030304" pitchFamily="18" charset="0"/>
                        </a:rPr>
                        <a:t>Investment in new plant or machinery in notified backward areas in certain States</a:t>
                      </a:r>
                      <a:r>
                        <a:rPr lang="en-US" sz="1800" dirty="0">
                          <a:solidFill>
                            <a:schemeClr val="tx1"/>
                          </a:solidFill>
                          <a:latin typeface="Book Antiqua" panose="02040602050305030304" pitchFamily="18" charset="0"/>
                        </a:rPr>
                        <a:t>, 35AC </a:t>
                      </a:r>
                      <a:r>
                        <a:rPr lang="en-US" sz="1800" b="0" kern="1200" dirty="0">
                          <a:solidFill>
                            <a:schemeClr val="tx1"/>
                          </a:solidFill>
                          <a:effectLst/>
                          <a:latin typeface="Book Antiqua" panose="02040602050305030304" pitchFamily="18" charset="0"/>
                        </a:rPr>
                        <a:t>Investment in new plant or machinery</a:t>
                      </a:r>
                      <a:r>
                        <a:rPr lang="en-US" sz="1800" dirty="0">
                          <a:solidFill>
                            <a:schemeClr val="tx1"/>
                          </a:solidFill>
                          <a:latin typeface="Book Antiqua" panose="02040602050305030304" pitchFamily="18" charset="0"/>
                        </a:rPr>
                        <a:t> and 35CCB </a:t>
                      </a:r>
                      <a:r>
                        <a:rPr lang="en-US" sz="1800" b="0" kern="1200" dirty="0">
                          <a:solidFill>
                            <a:schemeClr val="tx1"/>
                          </a:solidFill>
                          <a:effectLst/>
                          <a:latin typeface="Book Antiqua" panose="02040602050305030304" pitchFamily="18" charset="0"/>
                        </a:rPr>
                        <a:t>Expenditure by way of payment to associations and institutions for carrying out </a:t>
                      </a:r>
                      <a:r>
                        <a:rPr lang="en-US" sz="1800" b="0" kern="1200" dirty="0" err="1">
                          <a:solidFill>
                            <a:schemeClr val="tx1"/>
                          </a:solidFill>
                          <a:effectLst/>
                          <a:latin typeface="Book Antiqua" panose="02040602050305030304" pitchFamily="18" charset="0"/>
                        </a:rPr>
                        <a:t>programmes</a:t>
                      </a:r>
                      <a:r>
                        <a:rPr lang="en-US" sz="1800" b="0" kern="1200" dirty="0">
                          <a:solidFill>
                            <a:schemeClr val="tx1"/>
                          </a:solidFill>
                          <a:effectLst/>
                          <a:latin typeface="Book Antiqua" panose="02040602050305030304" pitchFamily="18" charset="0"/>
                        </a:rPr>
                        <a:t> of conservation of natural resources.</a:t>
                      </a:r>
                      <a:endParaRPr lang="en-IN" sz="1800" b="0" dirty="0">
                        <a:solidFill>
                          <a:schemeClr val="tx1"/>
                        </a:solidFill>
                        <a:latin typeface="Book Antiqua" panose="02040602050305030304" pitchFamily="18" charset="0"/>
                      </a:endParaRPr>
                    </a:p>
                  </a:txBody>
                  <a:tcPr/>
                </a:tc>
                <a:extLst>
                  <a:ext uri="{0D108BD9-81ED-4DB2-BD59-A6C34878D82A}">
                    <a16:rowId xmlns:a16="http://schemas.microsoft.com/office/drawing/2014/main" val="3795172025"/>
                  </a:ext>
                </a:extLst>
              </a:tr>
            </a:tbl>
          </a:graphicData>
        </a:graphic>
      </p:graphicFrame>
    </p:spTree>
    <p:extLst>
      <p:ext uri="{BB962C8B-B14F-4D97-AF65-F5344CB8AC3E}">
        <p14:creationId xmlns:p14="http://schemas.microsoft.com/office/powerpoint/2010/main" val="18141930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78E-5123-4B30-8F80-02A81ED82226}"/>
              </a:ext>
            </a:extLst>
          </p:cNvPr>
          <p:cNvSpPr>
            <a:spLocks noGrp="1"/>
          </p:cNvSpPr>
          <p:nvPr>
            <p:ph type="title"/>
          </p:nvPr>
        </p:nvSpPr>
        <p:spPr>
          <a:xfrm>
            <a:off x="838200" y="365126"/>
            <a:ext cx="10515600" cy="666505"/>
          </a:xfrm>
        </p:spPr>
        <p:txBody>
          <a:bodyPr>
            <a:noAutofit/>
          </a:bodyPr>
          <a:lstStyle/>
          <a:p>
            <a:r>
              <a:rPr lang="en-US" b="1" dirty="0">
                <a:latin typeface="Baskerville Old Face" panose="02020602080505020303" pitchFamily="18" charset="0"/>
              </a:rPr>
              <a:t>…Changes in TAR…</a:t>
            </a:r>
            <a:endParaRPr lang="en-IN" b="1"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08F462F3-1FE9-4ABD-95D7-C270BE23A64A}"/>
              </a:ext>
            </a:extLst>
          </p:cNvPr>
          <p:cNvSpPr>
            <a:spLocks noGrp="1"/>
          </p:cNvSpPr>
          <p:nvPr>
            <p:ph idx="1"/>
          </p:nvPr>
        </p:nvSpPr>
        <p:spPr>
          <a:xfrm>
            <a:off x="838200" y="1160585"/>
            <a:ext cx="10515600" cy="5028101"/>
          </a:xfrm>
        </p:spPr>
        <p:txBody>
          <a:bodyPr>
            <a:noAutofit/>
          </a:bodyPr>
          <a:lstStyle/>
          <a:p>
            <a:pPr marL="0" indent="0" algn="just">
              <a:spcBef>
                <a:spcPts val="0"/>
              </a:spcBef>
              <a:buNone/>
            </a:pPr>
            <a:endParaRPr lang="it-IT" sz="1800" dirty="0">
              <a:latin typeface="Book Antiqua" panose="02040602050305030304" pitchFamily="18" charset="0"/>
            </a:endParaRPr>
          </a:p>
          <a:p>
            <a:pPr algn="just">
              <a:spcBef>
                <a:spcPts val="0"/>
              </a:spcBef>
            </a:pPr>
            <a:endParaRPr lang="it-IT" sz="1800" dirty="0">
              <a:latin typeface="Book Antiqua" panose="02040602050305030304" pitchFamily="18" charset="0"/>
            </a:endParaRPr>
          </a:p>
          <a:p>
            <a:pPr algn="just">
              <a:spcBef>
                <a:spcPts val="0"/>
              </a:spcBef>
            </a:pPr>
            <a:endParaRPr lang="en-US" sz="1800" dirty="0">
              <a:latin typeface="Book Antiqua" panose="02040602050305030304" pitchFamily="18" charset="0"/>
            </a:endParaRPr>
          </a:p>
        </p:txBody>
      </p:sp>
      <p:sp>
        <p:nvSpPr>
          <p:cNvPr id="4" name="Date Placeholder 3">
            <a:extLst>
              <a:ext uri="{FF2B5EF4-FFF2-40B4-BE49-F238E27FC236}">
                <a16:creationId xmlns:a16="http://schemas.microsoft.com/office/drawing/2014/main" id="{1615A2A1-BD0E-4448-9A2C-7914848F7333}"/>
              </a:ext>
            </a:extLst>
          </p:cNvPr>
          <p:cNvSpPr>
            <a:spLocks noGrp="1"/>
          </p:cNvSpPr>
          <p:nvPr>
            <p:ph type="dt" sz="half" idx="10"/>
          </p:nvPr>
        </p:nvSpPr>
        <p:spPr/>
        <p:txBody>
          <a:bodyPr/>
          <a:lstStyle/>
          <a:p>
            <a:r>
              <a:rPr lang="en-US"/>
              <a:t>08/06/2025</a:t>
            </a:r>
            <a:endParaRPr lang="en-IN"/>
          </a:p>
        </p:txBody>
      </p:sp>
      <p:sp>
        <p:nvSpPr>
          <p:cNvPr id="5" name="Footer Placeholder 4">
            <a:extLst>
              <a:ext uri="{FF2B5EF4-FFF2-40B4-BE49-F238E27FC236}">
                <a16:creationId xmlns:a16="http://schemas.microsoft.com/office/drawing/2014/main" id="{D4B2779D-6DC6-453D-B2D6-BF01149F1F5F}"/>
              </a:ext>
            </a:extLst>
          </p:cNvPr>
          <p:cNvSpPr>
            <a:spLocks noGrp="1"/>
          </p:cNvSpPr>
          <p:nvPr>
            <p:ph type="ftr" sz="quarter" idx="11"/>
          </p:nvPr>
        </p:nvSpPr>
        <p:spPr/>
        <p:txBody>
          <a:bodyPr/>
          <a:lstStyle/>
          <a:p>
            <a:r>
              <a:rPr lang="en-IN"/>
              <a:t>Sanghvi Sanghvi &amp; Sanghvi</a:t>
            </a:r>
          </a:p>
        </p:txBody>
      </p:sp>
      <p:sp>
        <p:nvSpPr>
          <p:cNvPr id="6" name="Slide Number Placeholder 5">
            <a:extLst>
              <a:ext uri="{FF2B5EF4-FFF2-40B4-BE49-F238E27FC236}">
                <a16:creationId xmlns:a16="http://schemas.microsoft.com/office/drawing/2014/main" id="{F652C196-74C0-4316-BA73-23B35D6FC369}"/>
              </a:ext>
            </a:extLst>
          </p:cNvPr>
          <p:cNvSpPr>
            <a:spLocks noGrp="1"/>
          </p:cNvSpPr>
          <p:nvPr>
            <p:ph type="sldNum" sz="quarter" idx="12"/>
          </p:nvPr>
        </p:nvSpPr>
        <p:spPr/>
        <p:txBody>
          <a:bodyPr/>
          <a:lstStyle/>
          <a:p>
            <a:fld id="{72D2E47F-D8F7-452E-ABD9-5E9FB94CA412}" type="slidenum">
              <a:rPr lang="en-IN" smtClean="0"/>
              <a:t>45</a:t>
            </a:fld>
            <a:endParaRPr lang="en-IN"/>
          </a:p>
        </p:txBody>
      </p:sp>
      <p:graphicFrame>
        <p:nvGraphicFramePr>
          <p:cNvPr id="7" name="Table 7">
            <a:extLst>
              <a:ext uri="{FF2B5EF4-FFF2-40B4-BE49-F238E27FC236}">
                <a16:creationId xmlns:a16="http://schemas.microsoft.com/office/drawing/2014/main" id="{29F473D5-A846-484F-9659-697EA645198E}"/>
              </a:ext>
            </a:extLst>
          </p:cNvPr>
          <p:cNvGraphicFramePr>
            <a:graphicFrameLocks noGrp="1"/>
          </p:cNvGraphicFramePr>
          <p:nvPr>
            <p:extLst>
              <p:ext uri="{D42A27DB-BD31-4B8C-83A1-F6EECF244321}">
                <p14:modId xmlns:p14="http://schemas.microsoft.com/office/powerpoint/2010/main" val="3948231337"/>
              </p:ext>
            </p:extLst>
          </p:nvPr>
        </p:nvGraphicFramePr>
        <p:xfrm>
          <a:off x="328246" y="1031631"/>
          <a:ext cx="11570678" cy="5745480"/>
        </p:xfrm>
        <a:graphic>
          <a:graphicData uri="http://schemas.openxmlformats.org/drawingml/2006/table">
            <a:tbl>
              <a:tblPr firstRow="1" bandRow="1">
                <a:tableStyleId>{2A488322-F2BA-4B5B-9748-0D474271808F}</a:tableStyleId>
              </a:tblPr>
              <a:tblGrid>
                <a:gridCol w="1115246">
                  <a:extLst>
                    <a:ext uri="{9D8B030D-6E8A-4147-A177-3AD203B41FA5}">
                      <a16:colId xmlns:a16="http://schemas.microsoft.com/office/drawing/2014/main" val="2174758609"/>
                    </a:ext>
                  </a:extLst>
                </a:gridCol>
                <a:gridCol w="5630633">
                  <a:extLst>
                    <a:ext uri="{9D8B030D-6E8A-4147-A177-3AD203B41FA5}">
                      <a16:colId xmlns:a16="http://schemas.microsoft.com/office/drawing/2014/main" val="1775557161"/>
                    </a:ext>
                  </a:extLst>
                </a:gridCol>
                <a:gridCol w="4824799">
                  <a:extLst>
                    <a:ext uri="{9D8B030D-6E8A-4147-A177-3AD203B41FA5}">
                      <a16:colId xmlns:a16="http://schemas.microsoft.com/office/drawing/2014/main" val="2876054171"/>
                    </a:ext>
                  </a:extLst>
                </a:gridCol>
              </a:tblGrid>
              <a:tr h="370840">
                <a:tc>
                  <a:txBody>
                    <a:bodyPr/>
                    <a:lstStyle/>
                    <a:p>
                      <a:r>
                        <a:rPr lang="en-US" dirty="0"/>
                        <a:t>Clause no</a:t>
                      </a:r>
                      <a:endParaRPr lang="en-IN" dirty="0"/>
                    </a:p>
                  </a:txBody>
                  <a:tcPr/>
                </a:tc>
                <a:tc>
                  <a:txBody>
                    <a:bodyPr/>
                    <a:lstStyle/>
                    <a:p>
                      <a:r>
                        <a:rPr lang="en-US" dirty="0"/>
                        <a:t>Clause</a:t>
                      </a:r>
                      <a:endParaRPr lang="en-IN" dirty="0"/>
                    </a:p>
                  </a:txBody>
                  <a:tcPr/>
                </a:tc>
                <a:tc>
                  <a:txBody>
                    <a:bodyPr/>
                    <a:lstStyle/>
                    <a:p>
                      <a:r>
                        <a:rPr lang="en-US" dirty="0"/>
                        <a:t>Remarks</a:t>
                      </a:r>
                      <a:endParaRPr lang="en-IN" dirty="0"/>
                    </a:p>
                  </a:txBody>
                  <a:tcPr/>
                </a:tc>
                <a:extLst>
                  <a:ext uri="{0D108BD9-81ED-4DB2-BD59-A6C34878D82A}">
                    <a16:rowId xmlns:a16="http://schemas.microsoft.com/office/drawing/2014/main" val="4277256368"/>
                  </a:ext>
                </a:extLst>
              </a:tr>
              <a:tr h="370840">
                <a:tc>
                  <a:txBody>
                    <a:bodyPr/>
                    <a:lstStyle/>
                    <a:p>
                      <a:r>
                        <a:rPr lang="en-US" sz="1700" dirty="0">
                          <a:latin typeface="Book Antiqua" panose="02040602050305030304" pitchFamily="18" charset="0"/>
                        </a:rPr>
                        <a:t>21</a:t>
                      </a:r>
                      <a:endParaRPr lang="en-IN" sz="1700" dirty="0">
                        <a:latin typeface="Book Antiqua" panose="02040602050305030304" pitchFamily="18" charset="0"/>
                      </a:endParaRPr>
                    </a:p>
                  </a:txBody>
                  <a:tcPr/>
                </a:tc>
                <a:tc>
                  <a:txBody>
                    <a:bodyPr/>
                    <a:lstStyle/>
                    <a:p>
                      <a:r>
                        <a:rPr lang="en-US" sz="1700" u="sng" dirty="0">
                          <a:latin typeface="Book Antiqua" panose="02040602050305030304" pitchFamily="18" charset="0"/>
                        </a:rPr>
                        <a:t>Please furnish the details of amounts debited to the profit and loss account, being in the nature of capital, personal, advertisement expenditure </a:t>
                      </a:r>
                      <a:r>
                        <a:rPr lang="en-US" sz="1700" u="sng" dirty="0" err="1">
                          <a:latin typeface="Book Antiqua" panose="02040602050305030304" pitchFamily="18" charset="0"/>
                        </a:rPr>
                        <a:t>etc</a:t>
                      </a:r>
                      <a:endParaRPr lang="en-US" sz="1700" u="sng" dirty="0">
                        <a:latin typeface="Book Antiqua" panose="02040602050305030304" pitchFamily="18" charset="0"/>
                      </a:endParaRPr>
                    </a:p>
                    <a:p>
                      <a:r>
                        <a:rPr lang="en-US" sz="1700" dirty="0">
                          <a:highlight>
                            <a:srgbClr val="00FFFF"/>
                          </a:highlight>
                          <a:latin typeface="Book Antiqua" panose="02040602050305030304" pitchFamily="18" charset="0"/>
                        </a:rPr>
                        <a:t>Expenditure incurred to settle proceedings initiated in relation to contravention under such law as notified by the Central Government in the Official Gazette in this behalf</a:t>
                      </a:r>
                      <a:endParaRPr lang="en-IN" sz="1700" dirty="0">
                        <a:highlight>
                          <a:srgbClr val="00FFFF"/>
                        </a:highlight>
                        <a:latin typeface="Book Antiqua" panose="02040602050305030304" pitchFamily="18" charset="0"/>
                      </a:endParaRPr>
                    </a:p>
                  </a:txBody>
                  <a:tcPr/>
                </a:tc>
                <a:tc>
                  <a:txBody>
                    <a:bodyPr/>
                    <a:lstStyle/>
                    <a:p>
                      <a:endParaRPr lang="en-US" sz="1700" b="0" dirty="0">
                        <a:latin typeface="Book Antiqua" panose="02040602050305030304" pitchFamily="18" charset="0"/>
                      </a:endParaRPr>
                    </a:p>
                    <a:p>
                      <a:endParaRPr lang="en-IN" sz="1700" b="0" dirty="0">
                        <a:latin typeface="Book Antiqua" panose="02040602050305030304" pitchFamily="18" charset="0"/>
                      </a:endParaRPr>
                    </a:p>
                    <a:p>
                      <a:endParaRPr lang="en-IN" sz="1700" b="0" dirty="0">
                        <a:latin typeface="Book Antiqua" panose="0204060205030503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700" b="0" dirty="0">
                          <a:highlight>
                            <a:srgbClr val="00FFFF"/>
                          </a:highlight>
                          <a:latin typeface="Book Antiqua" panose="02040602050305030304" pitchFamily="18" charset="0"/>
                        </a:rPr>
                        <a:t>Added</a:t>
                      </a:r>
                    </a:p>
                    <a:p>
                      <a:endParaRPr lang="en-IN" sz="1700" b="0" dirty="0">
                        <a:latin typeface="Book Antiqua" panose="02040602050305030304" pitchFamily="18" charset="0"/>
                      </a:endParaRPr>
                    </a:p>
                  </a:txBody>
                  <a:tcPr/>
                </a:tc>
                <a:extLst>
                  <a:ext uri="{0D108BD9-81ED-4DB2-BD59-A6C34878D82A}">
                    <a16:rowId xmlns:a16="http://schemas.microsoft.com/office/drawing/2014/main" val="3795172025"/>
                  </a:ext>
                </a:extLst>
              </a:tr>
              <a:tr h="370840">
                <a:tc>
                  <a:txBody>
                    <a:bodyPr/>
                    <a:lstStyle/>
                    <a:p>
                      <a:r>
                        <a:rPr lang="en-US" sz="1700" dirty="0">
                          <a:latin typeface="Book Antiqua" panose="02040602050305030304" pitchFamily="18" charset="0"/>
                        </a:rPr>
                        <a:t>22</a:t>
                      </a:r>
                      <a:endParaRPr lang="en-IN" sz="1700" dirty="0">
                        <a:latin typeface="Book Antiqua" panose="02040602050305030304" pitchFamily="18" charset="0"/>
                      </a:endParaRPr>
                    </a:p>
                  </a:txBody>
                  <a:tcPr/>
                </a:tc>
                <a:tc>
                  <a:txBody>
                    <a:bodyPr/>
                    <a:lstStyle/>
                    <a:p>
                      <a:pPr marL="400050" indent="-400050">
                        <a:buAutoNum type="romanLcParenBoth"/>
                      </a:pPr>
                      <a:r>
                        <a:rPr lang="en-US" sz="1700" dirty="0">
                          <a:latin typeface="Book Antiqua" panose="02040602050305030304" pitchFamily="18" charset="0"/>
                        </a:rPr>
                        <a:t>Amount of interest inadmissible under section 23 of the Micro, Small and Medium Enterprises Development Act, 2006 (MSMED Act); or</a:t>
                      </a:r>
                    </a:p>
                    <a:p>
                      <a:pPr marL="400050" indent="-400050">
                        <a:buAutoNum type="romanLcParenBoth"/>
                      </a:pPr>
                      <a:r>
                        <a:rPr lang="en-US" sz="1700" dirty="0">
                          <a:highlight>
                            <a:srgbClr val="00FFFF"/>
                          </a:highlight>
                          <a:latin typeface="Book Antiqua" panose="02040602050305030304" pitchFamily="18" charset="0"/>
                        </a:rPr>
                        <a:t>Total amount required to be paid to a micro or small enterprise, as referred to in section 15 of the MSMED Act, during the previous year;</a:t>
                      </a:r>
                    </a:p>
                    <a:p>
                      <a:pPr marL="400050" indent="-400050">
                        <a:buAutoNum type="romanLcParenBoth"/>
                      </a:pPr>
                      <a:r>
                        <a:rPr lang="en-US" sz="1700" dirty="0">
                          <a:highlight>
                            <a:srgbClr val="00FFFF"/>
                          </a:highlight>
                          <a:latin typeface="Book Antiqua" panose="02040602050305030304" pitchFamily="18" charset="0"/>
                        </a:rPr>
                        <a:t>Of amount referred to in (ii) above, amount –</a:t>
                      </a:r>
                    </a:p>
                    <a:p>
                      <a:pPr marL="446088" indent="-446088">
                        <a:buNone/>
                      </a:pPr>
                      <a:r>
                        <a:rPr lang="en-US" sz="1700" dirty="0">
                          <a:highlight>
                            <a:srgbClr val="00FFFF"/>
                          </a:highlight>
                          <a:latin typeface="Book Antiqua" panose="02040602050305030304" pitchFamily="18" charset="0"/>
                        </a:rPr>
                        <a:t>        (a) paid up to time given under section 15 of the            MSMED Act;</a:t>
                      </a:r>
                    </a:p>
                    <a:p>
                      <a:pPr marL="446088" indent="0">
                        <a:buNone/>
                      </a:pPr>
                      <a:r>
                        <a:rPr lang="en-US" sz="1700" dirty="0">
                          <a:highlight>
                            <a:srgbClr val="00FFFF"/>
                          </a:highlight>
                          <a:latin typeface="Book Antiqua" panose="02040602050305030304" pitchFamily="18" charset="0"/>
                        </a:rPr>
                        <a:t>(b) not paid up to time given under section 15 of the   MSMED Act and inadmissible for the previous year.</a:t>
                      </a:r>
                      <a:endParaRPr lang="en-IN" sz="1700" dirty="0">
                        <a:highlight>
                          <a:srgbClr val="00FFFF"/>
                        </a:highlight>
                        <a:latin typeface="Book Antiqua" panose="02040602050305030304" pitchFamily="18" charset="0"/>
                      </a:endParaRPr>
                    </a:p>
                  </a:txBody>
                  <a:tcPr/>
                </a:tc>
                <a:tc>
                  <a:txBody>
                    <a:bodyPr/>
                    <a:lstStyle/>
                    <a:p>
                      <a:r>
                        <a:rPr lang="en-US" sz="1700" b="0" dirty="0">
                          <a:latin typeface="Book Antiqua" panose="02040602050305030304" pitchFamily="18" charset="0"/>
                        </a:rPr>
                        <a:t>Said clause is substituted </a:t>
                      </a:r>
                    </a:p>
                    <a:p>
                      <a:r>
                        <a:rPr lang="en-US" sz="1700" b="0" dirty="0">
                          <a:highlight>
                            <a:srgbClr val="00FFFF"/>
                          </a:highlight>
                          <a:latin typeface="Book Antiqua" panose="02040602050305030304" pitchFamily="18" charset="0"/>
                        </a:rPr>
                        <a:t>Added</a:t>
                      </a:r>
                    </a:p>
                    <a:p>
                      <a:r>
                        <a:rPr lang="en-US" sz="1700" b="1" u="sng" dirty="0">
                          <a:highlight>
                            <a:srgbClr val="00FFFF"/>
                          </a:highlight>
                          <a:latin typeface="Book Antiqua" panose="02040602050305030304" pitchFamily="18" charset="0"/>
                        </a:rPr>
                        <a:t>Removed:</a:t>
                      </a:r>
                      <a:r>
                        <a:rPr lang="en-US" sz="1700" b="0" dirty="0">
                          <a:latin typeface="Book Antiqua" panose="02040602050305030304" pitchFamily="18" charset="0"/>
                        </a:rPr>
                        <a:t> or any other amount not allowable under clause (h) of section 43B of the Income-tax Act, 1961</a:t>
                      </a:r>
                      <a:endParaRPr lang="en-IN" sz="1700" b="0" dirty="0">
                        <a:highlight>
                          <a:srgbClr val="FFFF00"/>
                        </a:highlight>
                        <a:latin typeface="Book Antiqua" panose="02040602050305030304" pitchFamily="18" charset="0"/>
                      </a:endParaRPr>
                    </a:p>
                  </a:txBody>
                  <a:tcPr/>
                </a:tc>
                <a:extLst>
                  <a:ext uri="{0D108BD9-81ED-4DB2-BD59-A6C34878D82A}">
                    <a16:rowId xmlns:a16="http://schemas.microsoft.com/office/drawing/2014/main" val="1292785387"/>
                  </a:ext>
                </a:extLst>
              </a:tr>
            </a:tbl>
          </a:graphicData>
        </a:graphic>
      </p:graphicFrame>
    </p:spTree>
    <p:extLst>
      <p:ext uri="{BB962C8B-B14F-4D97-AF65-F5344CB8AC3E}">
        <p14:creationId xmlns:p14="http://schemas.microsoft.com/office/powerpoint/2010/main" val="20716279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78E-5123-4B30-8F80-02A81ED82226}"/>
              </a:ext>
            </a:extLst>
          </p:cNvPr>
          <p:cNvSpPr>
            <a:spLocks noGrp="1"/>
          </p:cNvSpPr>
          <p:nvPr>
            <p:ph type="title"/>
          </p:nvPr>
        </p:nvSpPr>
        <p:spPr>
          <a:xfrm>
            <a:off x="838200" y="365126"/>
            <a:ext cx="10515600" cy="537551"/>
          </a:xfrm>
        </p:spPr>
        <p:txBody>
          <a:bodyPr>
            <a:noAutofit/>
          </a:bodyPr>
          <a:lstStyle/>
          <a:p>
            <a:r>
              <a:rPr lang="en-US" b="1" dirty="0">
                <a:solidFill>
                  <a:schemeClr val="bg2">
                    <a:lumMod val="10000"/>
                  </a:schemeClr>
                </a:solidFill>
                <a:latin typeface="Baskerville Old Face" panose="02020602080505020303" pitchFamily="18" charset="0"/>
              </a:rPr>
              <a:t>…Changes in TAR…</a:t>
            </a:r>
            <a:endParaRPr lang="en-IN" b="1" dirty="0">
              <a:solidFill>
                <a:schemeClr val="bg2">
                  <a:lumMod val="10000"/>
                </a:schemeClr>
              </a:solidFill>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08F462F3-1FE9-4ABD-95D7-C270BE23A64A}"/>
              </a:ext>
            </a:extLst>
          </p:cNvPr>
          <p:cNvSpPr>
            <a:spLocks noGrp="1"/>
          </p:cNvSpPr>
          <p:nvPr>
            <p:ph idx="1"/>
          </p:nvPr>
        </p:nvSpPr>
        <p:spPr>
          <a:xfrm>
            <a:off x="838200" y="1160585"/>
            <a:ext cx="10515600" cy="5028101"/>
          </a:xfrm>
        </p:spPr>
        <p:txBody>
          <a:bodyPr>
            <a:noAutofit/>
          </a:bodyPr>
          <a:lstStyle/>
          <a:p>
            <a:pPr marL="0" indent="0" algn="just">
              <a:spcBef>
                <a:spcPts val="0"/>
              </a:spcBef>
              <a:buNone/>
            </a:pPr>
            <a:endParaRPr lang="it-IT" sz="1800" dirty="0">
              <a:latin typeface="Book Antiqua" panose="02040602050305030304" pitchFamily="18" charset="0"/>
            </a:endParaRPr>
          </a:p>
          <a:p>
            <a:pPr algn="just">
              <a:spcBef>
                <a:spcPts val="0"/>
              </a:spcBef>
            </a:pPr>
            <a:endParaRPr lang="it-IT" sz="1800" dirty="0">
              <a:latin typeface="Book Antiqua" panose="02040602050305030304" pitchFamily="18" charset="0"/>
            </a:endParaRPr>
          </a:p>
          <a:p>
            <a:pPr algn="just">
              <a:spcBef>
                <a:spcPts val="0"/>
              </a:spcBef>
            </a:pPr>
            <a:endParaRPr lang="en-US" sz="1800" dirty="0">
              <a:latin typeface="Book Antiqua" panose="02040602050305030304" pitchFamily="18" charset="0"/>
            </a:endParaRPr>
          </a:p>
        </p:txBody>
      </p:sp>
      <p:sp>
        <p:nvSpPr>
          <p:cNvPr id="4" name="Date Placeholder 3">
            <a:extLst>
              <a:ext uri="{FF2B5EF4-FFF2-40B4-BE49-F238E27FC236}">
                <a16:creationId xmlns:a16="http://schemas.microsoft.com/office/drawing/2014/main" id="{1615A2A1-BD0E-4448-9A2C-7914848F7333}"/>
              </a:ext>
            </a:extLst>
          </p:cNvPr>
          <p:cNvSpPr>
            <a:spLocks noGrp="1"/>
          </p:cNvSpPr>
          <p:nvPr>
            <p:ph type="dt" sz="half" idx="10"/>
          </p:nvPr>
        </p:nvSpPr>
        <p:spPr/>
        <p:txBody>
          <a:bodyPr/>
          <a:lstStyle/>
          <a:p>
            <a:r>
              <a:rPr lang="en-US"/>
              <a:t>08/06/2025</a:t>
            </a:r>
            <a:endParaRPr lang="en-IN"/>
          </a:p>
        </p:txBody>
      </p:sp>
      <p:sp>
        <p:nvSpPr>
          <p:cNvPr id="5" name="Footer Placeholder 4">
            <a:extLst>
              <a:ext uri="{FF2B5EF4-FFF2-40B4-BE49-F238E27FC236}">
                <a16:creationId xmlns:a16="http://schemas.microsoft.com/office/drawing/2014/main" id="{D4B2779D-6DC6-453D-B2D6-BF01149F1F5F}"/>
              </a:ext>
            </a:extLst>
          </p:cNvPr>
          <p:cNvSpPr>
            <a:spLocks noGrp="1"/>
          </p:cNvSpPr>
          <p:nvPr>
            <p:ph type="ftr" sz="quarter" idx="11"/>
          </p:nvPr>
        </p:nvSpPr>
        <p:spPr/>
        <p:txBody>
          <a:bodyPr/>
          <a:lstStyle/>
          <a:p>
            <a:r>
              <a:rPr lang="en-IN"/>
              <a:t>Sanghvi Sanghvi &amp; Sanghvi</a:t>
            </a:r>
          </a:p>
        </p:txBody>
      </p:sp>
      <p:sp>
        <p:nvSpPr>
          <p:cNvPr id="6" name="Slide Number Placeholder 5">
            <a:extLst>
              <a:ext uri="{FF2B5EF4-FFF2-40B4-BE49-F238E27FC236}">
                <a16:creationId xmlns:a16="http://schemas.microsoft.com/office/drawing/2014/main" id="{F652C196-74C0-4316-BA73-23B35D6FC369}"/>
              </a:ext>
            </a:extLst>
          </p:cNvPr>
          <p:cNvSpPr>
            <a:spLocks noGrp="1"/>
          </p:cNvSpPr>
          <p:nvPr>
            <p:ph type="sldNum" sz="quarter" idx="12"/>
          </p:nvPr>
        </p:nvSpPr>
        <p:spPr/>
        <p:txBody>
          <a:bodyPr/>
          <a:lstStyle/>
          <a:p>
            <a:fld id="{72D2E47F-D8F7-452E-ABD9-5E9FB94CA412}" type="slidenum">
              <a:rPr lang="en-IN" smtClean="0"/>
              <a:t>46</a:t>
            </a:fld>
            <a:endParaRPr lang="en-IN"/>
          </a:p>
        </p:txBody>
      </p:sp>
      <p:graphicFrame>
        <p:nvGraphicFramePr>
          <p:cNvPr id="7" name="Table 7">
            <a:extLst>
              <a:ext uri="{FF2B5EF4-FFF2-40B4-BE49-F238E27FC236}">
                <a16:creationId xmlns:a16="http://schemas.microsoft.com/office/drawing/2014/main" id="{29F473D5-A846-484F-9659-697EA645198E}"/>
              </a:ext>
            </a:extLst>
          </p:cNvPr>
          <p:cNvGraphicFramePr>
            <a:graphicFrameLocks noGrp="1"/>
          </p:cNvGraphicFramePr>
          <p:nvPr>
            <p:extLst>
              <p:ext uri="{D42A27DB-BD31-4B8C-83A1-F6EECF244321}">
                <p14:modId xmlns:p14="http://schemas.microsoft.com/office/powerpoint/2010/main" val="3658554721"/>
              </p:ext>
            </p:extLst>
          </p:nvPr>
        </p:nvGraphicFramePr>
        <p:xfrm>
          <a:off x="240322" y="1051753"/>
          <a:ext cx="11711355" cy="5530765"/>
        </p:xfrm>
        <a:graphic>
          <a:graphicData uri="http://schemas.openxmlformats.org/drawingml/2006/table">
            <a:tbl>
              <a:tblPr firstRow="1" bandRow="1">
                <a:tableStyleId>{2A488322-F2BA-4B5B-9748-0D474271808F}</a:tableStyleId>
              </a:tblPr>
              <a:tblGrid>
                <a:gridCol w="1497010">
                  <a:extLst>
                    <a:ext uri="{9D8B030D-6E8A-4147-A177-3AD203B41FA5}">
                      <a16:colId xmlns:a16="http://schemas.microsoft.com/office/drawing/2014/main" val="2174758609"/>
                    </a:ext>
                  </a:extLst>
                </a:gridCol>
                <a:gridCol w="6494194">
                  <a:extLst>
                    <a:ext uri="{9D8B030D-6E8A-4147-A177-3AD203B41FA5}">
                      <a16:colId xmlns:a16="http://schemas.microsoft.com/office/drawing/2014/main" val="1775557161"/>
                    </a:ext>
                  </a:extLst>
                </a:gridCol>
                <a:gridCol w="3720151">
                  <a:extLst>
                    <a:ext uri="{9D8B030D-6E8A-4147-A177-3AD203B41FA5}">
                      <a16:colId xmlns:a16="http://schemas.microsoft.com/office/drawing/2014/main" val="2876054171"/>
                    </a:ext>
                  </a:extLst>
                </a:gridCol>
              </a:tblGrid>
              <a:tr h="364405">
                <a:tc>
                  <a:txBody>
                    <a:bodyPr/>
                    <a:lstStyle/>
                    <a:p>
                      <a:r>
                        <a:rPr lang="en-US" sz="1750" dirty="0">
                          <a:latin typeface="Book Antiqua" panose="02040602050305030304" pitchFamily="18" charset="0"/>
                        </a:rPr>
                        <a:t>Clause no</a:t>
                      </a:r>
                      <a:endParaRPr lang="en-IN" sz="1750" dirty="0">
                        <a:latin typeface="Book Antiqua" panose="02040602050305030304" pitchFamily="18" charset="0"/>
                      </a:endParaRPr>
                    </a:p>
                  </a:txBody>
                  <a:tcPr/>
                </a:tc>
                <a:tc>
                  <a:txBody>
                    <a:bodyPr/>
                    <a:lstStyle/>
                    <a:p>
                      <a:r>
                        <a:rPr lang="en-US" sz="1750" dirty="0">
                          <a:latin typeface="Book Antiqua" panose="02040602050305030304" pitchFamily="18" charset="0"/>
                        </a:rPr>
                        <a:t>Clause</a:t>
                      </a:r>
                      <a:endParaRPr lang="en-IN" sz="1750" dirty="0">
                        <a:latin typeface="Book Antiqua" panose="02040602050305030304" pitchFamily="18" charset="0"/>
                      </a:endParaRPr>
                    </a:p>
                  </a:txBody>
                  <a:tcPr/>
                </a:tc>
                <a:tc>
                  <a:txBody>
                    <a:bodyPr/>
                    <a:lstStyle/>
                    <a:p>
                      <a:r>
                        <a:rPr lang="en-US" sz="1750" dirty="0">
                          <a:latin typeface="Book Antiqua" panose="02040602050305030304" pitchFamily="18" charset="0"/>
                        </a:rPr>
                        <a:t>Remarks</a:t>
                      </a:r>
                      <a:endParaRPr lang="en-IN" sz="1750" dirty="0">
                        <a:latin typeface="Book Antiqua" panose="02040602050305030304" pitchFamily="18" charset="0"/>
                      </a:endParaRPr>
                    </a:p>
                  </a:txBody>
                  <a:tcPr/>
                </a:tc>
                <a:extLst>
                  <a:ext uri="{0D108BD9-81ED-4DB2-BD59-A6C34878D82A}">
                    <a16:rowId xmlns:a16="http://schemas.microsoft.com/office/drawing/2014/main" val="4277256368"/>
                  </a:ext>
                </a:extLst>
              </a:tr>
              <a:tr h="1400215">
                <a:tc>
                  <a:txBody>
                    <a:bodyPr/>
                    <a:lstStyle/>
                    <a:p>
                      <a:r>
                        <a:rPr lang="en-US" sz="1750" dirty="0">
                          <a:latin typeface="Book Antiqua" panose="02040602050305030304" pitchFamily="18" charset="0"/>
                        </a:rPr>
                        <a:t>28</a:t>
                      </a:r>
                      <a:endParaRPr lang="en-IN" sz="1750" dirty="0">
                        <a:latin typeface="Book Antiqua" panose="02040602050305030304" pitchFamily="18" charset="0"/>
                      </a:endParaRPr>
                    </a:p>
                  </a:txBody>
                  <a:tcPr/>
                </a:tc>
                <a:tc>
                  <a:txBody>
                    <a:bodyPr/>
                    <a:lstStyle/>
                    <a:p>
                      <a:r>
                        <a:rPr lang="en-US" sz="1750" dirty="0">
                          <a:latin typeface="Book Antiqua" panose="02040602050305030304" pitchFamily="18" charset="0"/>
                        </a:rPr>
                        <a:t>Whether during the previous year the </a:t>
                      </a:r>
                      <a:r>
                        <a:rPr lang="en-US" sz="1750" dirty="0" err="1">
                          <a:latin typeface="Book Antiqua" panose="02040602050305030304" pitchFamily="18" charset="0"/>
                        </a:rPr>
                        <a:t>assessee</a:t>
                      </a:r>
                      <a:r>
                        <a:rPr lang="en-US" sz="1750" dirty="0">
                          <a:latin typeface="Book Antiqua" panose="02040602050305030304" pitchFamily="18" charset="0"/>
                        </a:rPr>
                        <a:t> has received any property, being share of a company not being a company in which the public are substantially interested, without consideration or for inadequate consideration as referred to in section 56(2)(</a:t>
                      </a:r>
                      <a:r>
                        <a:rPr lang="en-US" sz="1750" dirty="0" err="1">
                          <a:latin typeface="Book Antiqua" panose="02040602050305030304" pitchFamily="18" charset="0"/>
                        </a:rPr>
                        <a:t>viia</a:t>
                      </a:r>
                      <a:r>
                        <a:rPr lang="en-US" sz="1750" dirty="0">
                          <a:latin typeface="Book Antiqua" panose="02040602050305030304" pitchFamily="18" charset="0"/>
                        </a:rPr>
                        <a:t>), if yes, please furnish the details of the same.</a:t>
                      </a:r>
                      <a:endParaRPr lang="en-IN" sz="1750" dirty="0">
                        <a:highlight>
                          <a:srgbClr val="FFFF00"/>
                        </a:highlight>
                        <a:latin typeface="Book Antiqua" panose="02040602050305030304" pitchFamily="18" charset="0"/>
                      </a:endParaRPr>
                    </a:p>
                  </a:txBody>
                  <a:tcPr/>
                </a:tc>
                <a:tc>
                  <a:txBody>
                    <a:bodyPr/>
                    <a:lstStyle/>
                    <a:p>
                      <a:r>
                        <a:rPr lang="en-US" sz="1750" b="1" dirty="0">
                          <a:highlight>
                            <a:srgbClr val="00FFFF"/>
                          </a:highlight>
                          <a:latin typeface="Book Antiqua" panose="02040602050305030304" pitchFamily="18" charset="0"/>
                        </a:rPr>
                        <a:t>Omitted</a:t>
                      </a:r>
                      <a:endParaRPr lang="en-IN" sz="1750" b="1" dirty="0">
                        <a:highlight>
                          <a:srgbClr val="00FFFF"/>
                        </a:highlight>
                        <a:latin typeface="Book Antiqua" panose="02040602050305030304" pitchFamily="18" charset="0"/>
                      </a:endParaRPr>
                    </a:p>
                  </a:txBody>
                  <a:tcPr/>
                </a:tc>
                <a:extLst>
                  <a:ext uri="{0D108BD9-81ED-4DB2-BD59-A6C34878D82A}">
                    <a16:rowId xmlns:a16="http://schemas.microsoft.com/office/drawing/2014/main" val="3795172025"/>
                  </a:ext>
                </a:extLst>
              </a:tr>
              <a:tr h="1138143">
                <a:tc>
                  <a:txBody>
                    <a:bodyPr/>
                    <a:lstStyle/>
                    <a:p>
                      <a:r>
                        <a:rPr lang="en-US" sz="1750" dirty="0">
                          <a:latin typeface="Book Antiqua" panose="02040602050305030304" pitchFamily="18" charset="0"/>
                        </a:rPr>
                        <a:t>29</a:t>
                      </a:r>
                      <a:endParaRPr lang="en-IN" sz="1750" dirty="0">
                        <a:latin typeface="Book Antiqua" panose="02040602050305030304" pitchFamily="18" charset="0"/>
                      </a:endParaRPr>
                    </a:p>
                  </a:txBody>
                  <a:tcPr/>
                </a:tc>
                <a:tc>
                  <a:txBody>
                    <a:bodyPr/>
                    <a:lstStyle/>
                    <a:p>
                      <a:pPr marL="0" indent="0">
                        <a:buNone/>
                      </a:pPr>
                      <a:r>
                        <a:rPr lang="en-US" sz="1750" dirty="0">
                          <a:latin typeface="Book Antiqua" panose="02040602050305030304" pitchFamily="18" charset="0"/>
                        </a:rPr>
                        <a:t>Whether during the previous year the </a:t>
                      </a:r>
                      <a:r>
                        <a:rPr lang="en-US" sz="1750" dirty="0" err="1">
                          <a:latin typeface="Book Antiqua" panose="02040602050305030304" pitchFamily="18" charset="0"/>
                        </a:rPr>
                        <a:t>assessee</a:t>
                      </a:r>
                      <a:r>
                        <a:rPr lang="en-US" sz="1750" dirty="0">
                          <a:latin typeface="Book Antiqua" panose="02040602050305030304" pitchFamily="18" charset="0"/>
                        </a:rPr>
                        <a:t> received any consideration for issue of shares which exceeds the fair market value of the shares as referred to in section 56(2)(</a:t>
                      </a:r>
                      <a:r>
                        <a:rPr lang="en-US" sz="1750" dirty="0" err="1">
                          <a:latin typeface="Book Antiqua" panose="02040602050305030304" pitchFamily="18" charset="0"/>
                        </a:rPr>
                        <a:t>viib</a:t>
                      </a:r>
                      <a:r>
                        <a:rPr lang="en-US" sz="1750" dirty="0">
                          <a:latin typeface="Book Antiqua" panose="02040602050305030304" pitchFamily="18" charset="0"/>
                        </a:rPr>
                        <a:t>), if yes, please furnish the details of the same.</a:t>
                      </a:r>
                      <a:endParaRPr lang="en-IN" sz="1750" dirty="0">
                        <a:latin typeface="Book Antiqua" panose="02040602050305030304" pitchFamily="18" charset="0"/>
                      </a:endParaRPr>
                    </a:p>
                  </a:txBody>
                  <a:tcPr/>
                </a:tc>
                <a:tc>
                  <a:txBody>
                    <a:bodyPr/>
                    <a:lstStyle/>
                    <a:p>
                      <a:r>
                        <a:rPr lang="en-US" sz="1750" b="1" dirty="0">
                          <a:highlight>
                            <a:srgbClr val="00FFFF"/>
                          </a:highlight>
                          <a:latin typeface="Book Antiqua" panose="02040602050305030304" pitchFamily="18" charset="0"/>
                        </a:rPr>
                        <a:t>Omitted</a:t>
                      </a:r>
                      <a:endParaRPr lang="en-IN" sz="1750" b="1" dirty="0">
                        <a:highlight>
                          <a:srgbClr val="00FFFF"/>
                        </a:highlight>
                        <a:latin typeface="Book Antiqua" panose="02040602050305030304" pitchFamily="18" charset="0"/>
                      </a:endParaRPr>
                    </a:p>
                  </a:txBody>
                  <a:tcPr/>
                </a:tc>
                <a:extLst>
                  <a:ext uri="{0D108BD9-81ED-4DB2-BD59-A6C34878D82A}">
                    <a16:rowId xmlns:a16="http://schemas.microsoft.com/office/drawing/2014/main" val="1292785387"/>
                  </a:ext>
                </a:extLst>
              </a:tr>
              <a:tr h="1400215">
                <a:tc>
                  <a:txBody>
                    <a:bodyPr/>
                    <a:lstStyle/>
                    <a:p>
                      <a:r>
                        <a:rPr lang="en-US" sz="1750" dirty="0">
                          <a:latin typeface="Book Antiqua" panose="02040602050305030304" pitchFamily="18" charset="0"/>
                        </a:rPr>
                        <a:t>31(a) and (b)</a:t>
                      </a:r>
                      <a:endParaRPr lang="en-IN" sz="1750" dirty="0">
                        <a:latin typeface="Book Antiqua" panose="02040602050305030304" pitchFamily="18" charset="0"/>
                      </a:endParaRPr>
                    </a:p>
                  </a:txBody>
                  <a:tcPr/>
                </a:tc>
                <a:tc>
                  <a:txBody>
                    <a:bodyPr/>
                    <a:lstStyle/>
                    <a:p>
                      <a:pPr marL="0" indent="0">
                        <a:buNone/>
                      </a:pPr>
                      <a:r>
                        <a:rPr lang="en-US" sz="1750" dirty="0">
                          <a:highlight>
                            <a:srgbClr val="00FFFF"/>
                          </a:highlight>
                          <a:latin typeface="Book Antiqua" panose="02040602050305030304" pitchFamily="18" charset="0"/>
                        </a:rPr>
                        <a:t>(ii) Amount of each loan or deposit taken or accepted and code of the nature of such amount, as given in Note 1; [Dropdown to be provided];</a:t>
                      </a:r>
                      <a:endParaRPr lang="en-IN" sz="1750" dirty="0">
                        <a:highlight>
                          <a:srgbClr val="00FFFF"/>
                        </a:highlight>
                        <a:latin typeface="Book Antiqua" panose="02040602050305030304" pitchFamily="18" charset="0"/>
                      </a:endParaRPr>
                    </a:p>
                  </a:txBody>
                  <a:tcPr/>
                </a:tc>
                <a:tc>
                  <a:txBody>
                    <a:bodyPr/>
                    <a:lstStyle/>
                    <a:p>
                      <a:r>
                        <a:rPr lang="en-US" sz="1750" b="1" dirty="0">
                          <a:latin typeface="Book Antiqua" panose="02040602050305030304" pitchFamily="18" charset="0"/>
                        </a:rPr>
                        <a:t>31(a) – acceptance of loan or deposit </a:t>
                      </a:r>
                    </a:p>
                    <a:p>
                      <a:r>
                        <a:rPr lang="en-US" sz="1750" b="1" dirty="0">
                          <a:latin typeface="Book Antiqua" panose="02040602050305030304" pitchFamily="18" charset="0"/>
                        </a:rPr>
                        <a:t>31(b) –acceptance of specified sum</a:t>
                      </a:r>
                    </a:p>
                    <a:p>
                      <a:r>
                        <a:rPr lang="en-US" sz="1750" b="1" dirty="0">
                          <a:highlight>
                            <a:srgbClr val="00FFFF"/>
                          </a:highlight>
                          <a:latin typeface="Book Antiqua" panose="02040602050305030304" pitchFamily="18" charset="0"/>
                        </a:rPr>
                        <a:t>Old:</a:t>
                      </a:r>
                      <a:r>
                        <a:rPr lang="en-US" sz="1750" b="1" dirty="0">
                          <a:latin typeface="Book Antiqua" panose="02040602050305030304" pitchFamily="18" charset="0"/>
                        </a:rPr>
                        <a:t> (ii) amount of loan or deposit taken or accepted;</a:t>
                      </a:r>
                      <a:endParaRPr lang="en-IN" sz="1750" b="1" dirty="0">
                        <a:highlight>
                          <a:srgbClr val="FFFF00"/>
                        </a:highlight>
                        <a:latin typeface="Book Antiqua" panose="02040602050305030304" pitchFamily="18" charset="0"/>
                      </a:endParaRPr>
                    </a:p>
                  </a:txBody>
                  <a:tcPr/>
                </a:tc>
                <a:extLst>
                  <a:ext uri="{0D108BD9-81ED-4DB2-BD59-A6C34878D82A}">
                    <a16:rowId xmlns:a16="http://schemas.microsoft.com/office/drawing/2014/main" val="3345476790"/>
                  </a:ext>
                </a:extLst>
              </a:tr>
              <a:tr h="1138143">
                <a:tc>
                  <a:txBody>
                    <a:bodyPr/>
                    <a:lstStyle/>
                    <a:p>
                      <a:r>
                        <a:rPr lang="en-US" sz="1750" dirty="0">
                          <a:latin typeface="Book Antiqua" panose="02040602050305030304" pitchFamily="18" charset="0"/>
                        </a:rPr>
                        <a:t>31(c)</a:t>
                      </a:r>
                      <a:endParaRPr lang="en-IN" sz="1750" dirty="0">
                        <a:latin typeface="Book Antiqua" panose="02040602050305030304" pitchFamily="18" charset="0"/>
                      </a:endParaRPr>
                    </a:p>
                  </a:txBody>
                  <a:tcPr/>
                </a:tc>
                <a:tc>
                  <a:txBody>
                    <a:bodyPr/>
                    <a:lstStyle/>
                    <a:p>
                      <a:r>
                        <a:rPr lang="en-US" sz="1750" b="0" u="none" strike="noStrike" kern="1200" baseline="0" dirty="0">
                          <a:solidFill>
                            <a:schemeClr val="dk1"/>
                          </a:solidFill>
                          <a:highlight>
                            <a:srgbClr val="00FFFF"/>
                          </a:highlight>
                          <a:latin typeface="Book Antiqua" panose="02040602050305030304" pitchFamily="18" charset="0"/>
                        </a:rPr>
                        <a:t>Amount of each repayment of loan or deposit or any</a:t>
                      </a:r>
                    </a:p>
                    <a:p>
                      <a:r>
                        <a:rPr lang="en-US" sz="1750" b="0" u="none" strike="noStrike" kern="1200" baseline="0" dirty="0">
                          <a:solidFill>
                            <a:schemeClr val="dk1"/>
                          </a:solidFill>
                          <a:highlight>
                            <a:srgbClr val="00FFFF"/>
                          </a:highlight>
                          <a:latin typeface="Book Antiqua" panose="02040602050305030304" pitchFamily="18" charset="0"/>
                        </a:rPr>
                        <a:t>specified advance and code of the nature of such</a:t>
                      </a:r>
                    </a:p>
                    <a:p>
                      <a:r>
                        <a:rPr lang="en-US" sz="1750" b="0" u="none" strike="noStrike" kern="1200" baseline="0" dirty="0">
                          <a:solidFill>
                            <a:schemeClr val="dk1"/>
                          </a:solidFill>
                          <a:highlight>
                            <a:srgbClr val="00FFFF"/>
                          </a:highlight>
                          <a:latin typeface="Book Antiqua" panose="02040602050305030304" pitchFamily="18" charset="0"/>
                        </a:rPr>
                        <a:t>amount, as given in Note 1; [Dropdown to be</a:t>
                      </a:r>
                    </a:p>
                    <a:p>
                      <a:r>
                        <a:rPr lang="en-IN" sz="1750" b="0" u="none" strike="noStrike" kern="1200" baseline="0" dirty="0">
                          <a:solidFill>
                            <a:schemeClr val="dk1"/>
                          </a:solidFill>
                          <a:highlight>
                            <a:srgbClr val="00FFFF"/>
                          </a:highlight>
                          <a:latin typeface="Book Antiqua" panose="02040602050305030304" pitchFamily="18" charset="0"/>
                        </a:rPr>
                        <a:t>provided]‖;</a:t>
                      </a:r>
                      <a:endParaRPr lang="en-IN" sz="1750" dirty="0">
                        <a:highlight>
                          <a:srgbClr val="00FFFF"/>
                        </a:highlight>
                        <a:latin typeface="Book Antiqua" panose="02040602050305030304" pitchFamily="18" charset="0"/>
                      </a:endParaRPr>
                    </a:p>
                  </a:txBody>
                  <a:tcPr/>
                </a:tc>
                <a:tc>
                  <a:txBody>
                    <a:bodyPr/>
                    <a:lstStyle/>
                    <a:p>
                      <a:r>
                        <a:rPr lang="en-US" sz="1750" b="1" dirty="0">
                          <a:highlight>
                            <a:srgbClr val="00FFFF"/>
                          </a:highlight>
                          <a:latin typeface="Book Antiqua" panose="02040602050305030304" pitchFamily="18" charset="0"/>
                        </a:rPr>
                        <a:t>Old:</a:t>
                      </a:r>
                      <a:r>
                        <a:rPr lang="en-US" sz="1750" b="1" dirty="0">
                          <a:latin typeface="Book Antiqua" panose="02040602050305030304" pitchFamily="18" charset="0"/>
                        </a:rPr>
                        <a:t> amount of the repayment;</a:t>
                      </a:r>
                      <a:endParaRPr lang="en-IN" sz="1750" b="1" dirty="0">
                        <a:highlight>
                          <a:srgbClr val="FFFF00"/>
                        </a:highlight>
                        <a:latin typeface="Book Antiqua" panose="02040602050305030304" pitchFamily="18" charset="0"/>
                      </a:endParaRPr>
                    </a:p>
                  </a:txBody>
                  <a:tcPr/>
                </a:tc>
                <a:extLst>
                  <a:ext uri="{0D108BD9-81ED-4DB2-BD59-A6C34878D82A}">
                    <a16:rowId xmlns:a16="http://schemas.microsoft.com/office/drawing/2014/main" val="3494180739"/>
                  </a:ext>
                </a:extLst>
              </a:tr>
            </a:tbl>
          </a:graphicData>
        </a:graphic>
      </p:graphicFrame>
    </p:spTree>
    <p:extLst>
      <p:ext uri="{BB962C8B-B14F-4D97-AF65-F5344CB8AC3E}">
        <p14:creationId xmlns:p14="http://schemas.microsoft.com/office/powerpoint/2010/main" val="34100086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78E-5123-4B30-8F80-02A81ED82226}"/>
              </a:ext>
            </a:extLst>
          </p:cNvPr>
          <p:cNvSpPr>
            <a:spLocks noGrp="1"/>
          </p:cNvSpPr>
          <p:nvPr>
            <p:ph type="title"/>
          </p:nvPr>
        </p:nvSpPr>
        <p:spPr>
          <a:xfrm>
            <a:off x="838200" y="365126"/>
            <a:ext cx="10515600" cy="662937"/>
          </a:xfrm>
        </p:spPr>
        <p:txBody>
          <a:bodyPr>
            <a:noAutofit/>
          </a:bodyPr>
          <a:lstStyle/>
          <a:p>
            <a:r>
              <a:rPr lang="en-US" b="1" dirty="0">
                <a:solidFill>
                  <a:schemeClr val="bg2">
                    <a:lumMod val="10000"/>
                  </a:schemeClr>
                </a:solidFill>
                <a:latin typeface="Baskerville Old Face" panose="02020602080505020303" pitchFamily="18" charset="0"/>
              </a:rPr>
              <a:t>…Changes in TAR…</a:t>
            </a:r>
            <a:endParaRPr lang="en-IN" b="1" dirty="0">
              <a:solidFill>
                <a:schemeClr val="bg2">
                  <a:lumMod val="10000"/>
                </a:schemeClr>
              </a:solidFill>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08F462F3-1FE9-4ABD-95D7-C270BE23A64A}"/>
              </a:ext>
            </a:extLst>
          </p:cNvPr>
          <p:cNvSpPr>
            <a:spLocks noGrp="1"/>
          </p:cNvSpPr>
          <p:nvPr>
            <p:ph idx="1"/>
          </p:nvPr>
        </p:nvSpPr>
        <p:spPr>
          <a:xfrm>
            <a:off x="838200" y="1028063"/>
            <a:ext cx="10515600" cy="5195765"/>
          </a:xfrm>
        </p:spPr>
        <p:txBody>
          <a:bodyPr>
            <a:noAutofit/>
          </a:bodyPr>
          <a:lstStyle/>
          <a:p>
            <a:pPr marL="45720" indent="0" algn="just">
              <a:spcBef>
                <a:spcPts val="0"/>
              </a:spcBef>
              <a:buNone/>
            </a:pPr>
            <a:r>
              <a:rPr lang="en-US" sz="1800" b="1" dirty="0">
                <a:solidFill>
                  <a:schemeClr val="bg2">
                    <a:lumMod val="10000"/>
                  </a:schemeClr>
                </a:solidFill>
                <a:latin typeface="Book Antiqua" panose="02040602050305030304" pitchFamily="18" charset="0"/>
              </a:rPr>
              <a:t>Note 1. – The code for the nature of amount/ receipt/ repayment is as below –</a:t>
            </a:r>
          </a:p>
          <a:p>
            <a:pPr algn="just">
              <a:spcBef>
                <a:spcPts val="0"/>
              </a:spcBef>
            </a:pPr>
            <a:endParaRPr lang="en-US" sz="1800" b="1" dirty="0">
              <a:solidFill>
                <a:srgbClr val="FF0000"/>
              </a:solidFill>
              <a:latin typeface="Book Antiqua" panose="02040602050305030304" pitchFamily="18" charset="0"/>
            </a:endParaRPr>
          </a:p>
        </p:txBody>
      </p:sp>
      <p:sp>
        <p:nvSpPr>
          <p:cNvPr id="4" name="Date Placeholder 3">
            <a:extLst>
              <a:ext uri="{FF2B5EF4-FFF2-40B4-BE49-F238E27FC236}">
                <a16:creationId xmlns:a16="http://schemas.microsoft.com/office/drawing/2014/main" id="{1615A2A1-BD0E-4448-9A2C-7914848F7333}"/>
              </a:ext>
            </a:extLst>
          </p:cNvPr>
          <p:cNvSpPr>
            <a:spLocks noGrp="1"/>
          </p:cNvSpPr>
          <p:nvPr>
            <p:ph type="dt" sz="half" idx="10"/>
          </p:nvPr>
        </p:nvSpPr>
        <p:spPr/>
        <p:txBody>
          <a:bodyPr/>
          <a:lstStyle/>
          <a:p>
            <a:r>
              <a:rPr lang="en-US" dirty="0">
                <a:latin typeface="Book Antiqua" panose="02040602050305030304" pitchFamily="18" charset="0"/>
              </a:rPr>
              <a:t>08/06/2025</a:t>
            </a:r>
            <a:endParaRPr lang="en-IN" dirty="0">
              <a:latin typeface="Book Antiqua" panose="02040602050305030304" pitchFamily="18" charset="0"/>
            </a:endParaRPr>
          </a:p>
        </p:txBody>
      </p:sp>
      <p:sp>
        <p:nvSpPr>
          <p:cNvPr id="5" name="Footer Placeholder 4">
            <a:extLst>
              <a:ext uri="{FF2B5EF4-FFF2-40B4-BE49-F238E27FC236}">
                <a16:creationId xmlns:a16="http://schemas.microsoft.com/office/drawing/2014/main" id="{D4B2779D-6DC6-453D-B2D6-BF01149F1F5F}"/>
              </a:ext>
            </a:extLst>
          </p:cNvPr>
          <p:cNvSpPr>
            <a:spLocks noGrp="1"/>
          </p:cNvSpPr>
          <p:nvPr>
            <p:ph type="ftr" sz="quarter" idx="11"/>
          </p:nvPr>
        </p:nvSpPr>
        <p:spPr/>
        <p:txBody>
          <a:bodyPr/>
          <a:lstStyle/>
          <a:p>
            <a:r>
              <a:rPr lang="en-IN" dirty="0">
                <a:latin typeface="Book Antiqua" panose="02040602050305030304" pitchFamily="18" charset="0"/>
              </a:rPr>
              <a:t>Sanghvi </a:t>
            </a:r>
            <a:r>
              <a:rPr lang="en-IN" dirty="0" err="1">
                <a:latin typeface="Book Antiqua" panose="02040602050305030304" pitchFamily="18" charset="0"/>
              </a:rPr>
              <a:t>Sanghvi</a:t>
            </a:r>
            <a:r>
              <a:rPr lang="en-IN" dirty="0">
                <a:latin typeface="Book Antiqua" panose="02040602050305030304" pitchFamily="18" charset="0"/>
              </a:rPr>
              <a:t> &amp; Sanghvi</a:t>
            </a:r>
          </a:p>
        </p:txBody>
      </p:sp>
      <p:sp>
        <p:nvSpPr>
          <p:cNvPr id="6" name="Slide Number Placeholder 5">
            <a:extLst>
              <a:ext uri="{FF2B5EF4-FFF2-40B4-BE49-F238E27FC236}">
                <a16:creationId xmlns:a16="http://schemas.microsoft.com/office/drawing/2014/main" id="{F652C196-74C0-4316-BA73-23B35D6FC369}"/>
              </a:ext>
            </a:extLst>
          </p:cNvPr>
          <p:cNvSpPr>
            <a:spLocks noGrp="1"/>
          </p:cNvSpPr>
          <p:nvPr>
            <p:ph type="sldNum" sz="quarter" idx="12"/>
          </p:nvPr>
        </p:nvSpPr>
        <p:spPr/>
        <p:txBody>
          <a:bodyPr/>
          <a:lstStyle/>
          <a:p>
            <a:fld id="{72D2E47F-D8F7-452E-ABD9-5E9FB94CA412}" type="slidenum">
              <a:rPr lang="en-IN" smtClean="0">
                <a:latin typeface="Book Antiqua" panose="02040602050305030304" pitchFamily="18" charset="0"/>
              </a:rPr>
              <a:t>47</a:t>
            </a:fld>
            <a:endParaRPr lang="en-IN" dirty="0">
              <a:latin typeface="Book Antiqua" panose="02040602050305030304" pitchFamily="18" charset="0"/>
            </a:endParaRPr>
          </a:p>
        </p:txBody>
      </p:sp>
      <p:graphicFrame>
        <p:nvGraphicFramePr>
          <p:cNvPr id="8" name="Table 8">
            <a:extLst>
              <a:ext uri="{FF2B5EF4-FFF2-40B4-BE49-F238E27FC236}">
                <a16:creationId xmlns:a16="http://schemas.microsoft.com/office/drawing/2014/main" id="{00BE7E7E-0AE9-4F76-BB0B-D2B92BD35459}"/>
              </a:ext>
            </a:extLst>
          </p:cNvPr>
          <p:cNvGraphicFramePr>
            <a:graphicFrameLocks noGrp="1"/>
          </p:cNvGraphicFramePr>
          <p:nvPr>
            <p:extLst>
              <p:ext uri="{D42A27DB-BD31-4B8C-83A1-F6EECF244321}">
                <p14:modId xmlns:p14="http://schemas.microsoft.com/office/powerpoint/2010/main" val="2768152670"/>
              </p:ext>
            </p:extLst>
          </p:nvPr>
        </p:nvGraphicFramePr>
        <p:xfrm>
          <a:off x="1142996" y="1402908"/>
          <a:ext cx="9093200" cy="4820920"/>
        </p:xfrm>
        <a:graphic>
          <a:graphicData uri="http://schemas.openxmlformats.org/drawingml/2006/table">
            <a:tbl>
              <a:tblPr firstRow="1" bandRow="1">
                <a:tableStyleId>{93296810-A885-4BE3-A3E7-6D5BEEA58F35}</a:tableStyleId>
              </a:tblPr>
              <a:tblGrid>
                <a:gridCol w="559582">
                  <a:extLst>
                    <a:ext uri="{9D8B030D-6E8A-4147-A177-3AD203B41FA5}">
                      <a16:colId xmlns:a16="http://schemas.microsoft.com/office/drawing/2014/main" val="3437992671"/>
                    </a:ext>
                  </a:extLst>
                </a:gridCol>
                <a:gridCol w="5502551">
                  <a:extLst>
                    <a:ext uri="{9D8B030D-6E8A-4147-A177-3AD203B41FA5}">
                      <a16:colId xmlns:a16="http://schemas.microsoft.com/office/drawing/2014/main" val="2417716893"/>
                    </a:ext>
                  </a:extLst>
                </a:gridCol>
                <a:gridCol w="3031067">
                  <a:extLst>
                    <a:ext uri="{9D8B030D-6E8A-4147-A177-3AD203B41FA5}">
                      <a16:colId xmlns:a16="http://schemas.microsoft.com/office/drawing/2014/main" val="2031406916"/>
                    </a:ext>
                  </a:extLst>
                </a:gridCol>
              </a:tblGrid>
              <a:tr h="370840">
                <a:tc>
                  <a:txBody>
                    <a:bodyPr/>
                    <a:lstStyle/>
                    <a:p>
                      <a:r>
                        <a:rPr lang="en-US" sz="1600" dirty="0">
                          <a:latin typeface="Book Antiqua" panose="02040602050305030304" pitchFamily="18" charset="0"/>
                        </a:rPr>
                        <a:t>No</a:t>
                      </a:r>
                      <a:endParaRPr lang="en-IN" sz="1600" dirty="0">
                        <a:latin typeface="Book Antiqua" panose="02040602050305030304" pitchFamily="18" charset="0"/>
                      </a:endParaRPr>
                    </a:p>
                  </a:txBody>
                  <a:tcPr/>
                </a:tc>
                <a:tc>
                  <a:txBody>
                    <a:bodyPr/>
                    <a:lstStyle/>
                    <a:p>
                      <a:r>
                        <a:rPr lang="en-US" sz="1600" dirty="0">
                          <a:latin typeface="Book Antiqua" panose="02040602050305030304" pitchFamily="18" charset="0"/>
                        </a:rPr>
                        <a:t>Nature of amount or receipt or repayment</a:t>
                      </a:r>
                      <a:endParaRPr lang="en-IN" sz="1600" dirty="0">
                        <a:latin typeface="Book Antiqua" panose="02040602050305030304" pitchFamily="18" charset="0"/>
                      </a:endParaRPr>
                    </a:p>
                  </a:txBody>
                  <a:tcPr/>
                </a:tc>
                <a:tc>
                  <a:txBody>
                    <a:bodyPr/>
                    <a:lstStyle/>
                    <a:p>
                      <a:r>
                        <a:rPr lang="en-IN" sz="1600" dirty="0">
                          <a:latin typeface="Book Antiqua" panose="02040602050305030304" pitchFamily="18" charset="0"/>
                        </a:rPr>
                        <a:t>Code</a:t>
                      </a:r>
                    </a:p>
                  </a:txBody>
                  <a:tcPr/>
                </a:tc>
                <a:extLst>
                  <a:ext uri="{0D108BD9-81ED-4DB2-BD59-A6C34878D82A}">
                    <a16:rowId xmlns:a16="http://schemas.microsoft.com/office/drawing/2014/main" val="2886659865"/>
                  </a:ext>
                </a:extLst>
              </a:tr>
              <a:tr h="370840">
                <a:tc>
                  <a:txBody>
                    <a:bodyPr/>
                    <a:lstStyle/>
                    <a:p>
                      <a:r>
                        <a:rPr lang="en-US" sz="1600" dirty="0">
                          <a:solidFill>
                            <a:schemeClr val="bg2">
                              <a:lumMod val="10000"/>
                            </a:schemeClr>
                          </a:solidFill>
                          <a:latin typeface="Book Antiqua" panose="02040602050305030304" pitchFamily="18" charset="0"/>
                        </a:rPr>
                        <a:t>1</a:t>
                      </a:r>
                      <a:endParaRPr lang="en-IN" sz="1600" dirty="0">
                        <a:solidFill>
                          <a:schemeClr val="bg2">
                            <a:lumMod val="10000"/>
                          </a:schemeClr>
                        </a:solidFill>
                        <a:latin typeface="Book Antiqua" panose="02040602050305030304" pitchFamily="18" charset="0"/>
                      </a:endParaRPr>
                    </a:p>
                  </a:txBody>
                  <a:tcPr/>
                </a:tc>
                <a:tc>
                  <a:txBody>
                    <a:bodyPr/>
                    <a:lstStyle/>
                    <a:p>
                      <a:r>
                        <a:rPr lang="en-IN" sz="1600" dirty="0">
                          <a:solidFill>
                            <a:schemeClr val="bg2">
                              <a:lumMod val="10000"/>
                            </a:schemeClr>
                          </a:solidFill>
                          <a:latin typeface="Book Antiqua" panose="02040602050305030304" pitchFamily="18" charset="0"/>
                        </a:rPr>
                        <a:t>Cash payment</a:t>
                      </a:r>
                    </a:p>
                  </a:txBody>
                  <a:tcPr/>
                </a:tc>
                <a:tc>
                  <a:txBody>
                    <a:bodyPr/>
                    <a:lstStyle/>
                    <a:p>
                      <a:r>
                        <a:rPr lang="en-US" sz="1600" dirty="0">
                          <a:solidFill>
                            <a:schemeClr val="bg2">
                              <a:lumMod val="10000"/>
                            </a:schemeClr>
                          </a:solidFill>
                          <a:latin typeface="Book Antiqua" panose="02040602050305030304" pitchFamily="18" charset="0"/>
                        </a:rPr>
                        <a:t>A</a:t>
                      </a:r>
                      <a:endParaRPr lang="en-IN" sz="1600" dirty="0">
                        <a:solidFill>
                          <a:schemeClr val="bg2">
                            <a:lumMod val="10000"/>
                          </a:schemeClr>
                        </a:solidFill>
                        <a:latin typeface="Book Antiqua" panose="02040602050305030304" pitchFamily="18" charset="0"/>
                      </a:endParaRPr>
                    </a:p>
                  </a:txBody>
                  <a:tcPr/>
                </a:tc>
                <a:extLst>
                  <a:ext uri="{0D108BD9-81ED-4DB2-BD59-A6C34878D82A}">
                    <a16:rowId xmlns:a16="http://schemas.microsoft.com/office/drawing/2014/main" val="1722247866"/>
                  </a:ext>
                </a:extLst>
              </a:tr>
              <a:tr h="370840">
                <a:tc>
                  <a:txBody>
                    <a:bodyPr/>
                    <a:lstStyle/>
                    <a:p>
                      <a:r>
                        <a:rPr lang="en-US" sz="1600" dirty="0">
                          <a:solidFill>
                            <a:schemeClr val="bg2">
                              <a:lumMod val="10000"/>
                            </a:schemeClr>
                          </a:solidFill>
                          <a:latin typeface="Book Antiqua" panose="02040602050305030304" pitchFamily="18" charset="0"/>
                        </a:rPr>
                        <a:t>2</a:t>
                      </a:r>
                      <a:endParaRPr lang="en-IN" sz="1600" dirty="0">
                        <a:solidFill>
                          <a:schemeClr val="bg2">
                            <a:lumMod val="10000"/>
                          </a:schemeClr>
                        </a:solidFill>
                        <a:latin typeface="Book Antiqua" panose="02040602050305030304" pitchFamily="18" charset="0"/>
                      </a:endParaRPr>
                    </a:p>
                  </a:txBody>
                  <a:tcPr/>
                </a:tc>
                <a:tc>
                  <a:txBody>
                    <a:bodyPr/>
                    <a:lstStyle/>
                    <a:p>
                      <a:r>
                        <a:rPr lang="en-IN" sz="1600" dirty="0">
                          <a:solidFill>
                            <a:schemeClr val="bg2">
                              <a:lumMod val="10000"/>
                            </a:schemeClr>
                          </a:solidFill>
                          <a:latin typeface="Book Antiqua" panose="02040602050305030304" pitchFamily="18" charset="0"/>
                        </a:rPr>
                        <a:t>Cash receipt</a:t>
                      </a:r>
                    </a:p>
                  </a:txBody>
                  <a:tcPr/>
                </a:tc>
                <a:tc>
                  <a:txBody>
                    <a:bodyPr/>
                    <a:lstStyle/>
                    <a:p>
                      <a:r>
                        <a:rPr lang="en-US" sz="1600" dirty="0">
                          <a:solidFill>
                            <a:schemeClr val="bg2">
                              <a:lumMod val="10000"/>
                            </a:schemeClr>
                          </a:solidFill>
                          <a:latin typeface="Book Antiqua" panose="02040602050305030304" pitchFamily="18" charset="0"/>
                        </a:rPr>
                        <a:t>B</a:t>
                      </a:r>
                      <a:endParaRPr lang="en-IN" sz="1600" dirty="0">
                        <a:solidFill>
                          <a:schemeClr val="bg2">
                            <a:lumMod val="10000"/>
                          </a:schemeClr>
                        </a:solidFill>
                        <a:latin typeface="Book Antiqua" panose="02040602050305030304" pitchFamily="18" charset="0"/>
                      </a:endParaRPr>
                    </a:p>
                  </a:txBody>
                  <a:tcPr/>
                </a:tc>
                <a:extLst>
                  <a:ext uri="{0D108BD9-81ED-4DB2-BD59-A6C34878D82A}">
                    <a16:rowId xmlns:a16="http://schemas.microsoft.com/office/drawing/2014/main" val="215679447"/>
                  </a:ext>
                </a:extLst>
              </a:tr>
              <a:tr h="370840">
                <a:tc>
                  <a:txBody>
                    <a:bodyPr/>
                    <a:lstStyle/>
                    <a:p>
                      <a:r>
                        <a:rPr lang="en-US" sz="1600" dirty="0">
                          <a:solidFill>
                            <a:schemeClr val="bg2">
                              <a:lumMod val="10000"/>
                            </a:schemeClr>
                          </a:solidFill>
                          <a:latin typeface="Book Antiqua" panose="02040602050305030304" pitchFamily="18" charset="0"/>
                        </a:rPr>
                        <a:t>3</a:t>
                      </a:r>
                      <a:endParaRPr lang="en-IN" sz="1600" dirty="0">
                        <a:solidFill>
                          <a:schemeClr val="bg2">
                            <a:lumMod val="10000"/>
                          </a:schemeClr>
                        </a:solidFill>
                        <a:latin typeface="Book Antiqua" panose="02040602050305030304" pitchFamily="18" charset="0"/>
                      </a:endParaRPr>
                    </a:p>
                  </a:txBody>
                  <a:tcPr/>
                </a:tc>
                <a:tc>
                  <a:txBody>
                    <a:bodyPr/>
                    <a:lstStyle/>
                    <a:p>
                      <a:r>
                        <a:rPr lang="en-US" sz="1600" b="0" u="none" strike="noStrike" kern="1200" baseline="0" dirty="0">
                          <a:solidFill>
                            <a:schemeClr val="bg2">
                              <a:lumMod val="10000"/>
                            </a:schemeClr>
                          </a:solidFill>
                          <a:latin typeface="Book Antiqua" panose="02040602050305030304" pitchFamily="18" charset="0"/>
                        </a:rPr>
                        <a:t>Payment through non account payee cheque</a:t>
                      </a:r>
                      <a:endParaRPr lang="en-IN" sz="1600" dirty="0">
                        <a:solidFill>
                          <a:schemeClr val="bg2">
                            <a:lumMod val="10000"/>
                          </a:schemeClr>
                        </a:solidFill>
                        <a:latin typeface="Book Antiqua" panose="02040602050305030304" pitchFamily="18" charset="0"/>
                      </a:endParaRPr>
                    </a:p>
                  </a:txBody>
                  <a:tcPr/>
                </a:tc>
                <a:tc>
                  <a:txBody>
                    <a:bodyPr/>
                    <a:lstStyle/>
                    <a:p>
                      <a:r>
                        <a:rPr lang="en-US" sz="1600" dirty="0">
                          <a:solidFill>
                            <a:schemeClr val="bg2">
                              <a:lumMod val="10000"/>
                            </a:schemeClr>
                          </a:solidFill>
                          <a:latin typeface="Book Antiqua" panose="02040602050305030304" pitchFamily="18" charset="0"/>
                        </a:rPr>
                        <a:t>C</a:t>
                      </a:r>
                      <a:endParaRPr lang="en-IN" sz="1600" dirty="0">
                        <a:solidFill>
                          <a:schemeClr val="bg2">
                            <a:lumMod val="10000"/>
                          </a:schemeClr>
                        </a:solidFill>
                        <a:latin typeface="Book Antiqua" panose="02040602050305030304" pitchFamily="18" charset="0"/>
                      </a:endParaRPr>
                    </a:p>
                  </a:txBody>
                  <a:tcPr/>
                </a:tc>
                <a:extLst>
                  <a:ext uri="{0D108BD9-81ED-4DB2-BD59-A6C34878D82A}">
                    <a16:rowId xmlns:a16="http://schemas.microsoft.com/office/drawing/2014/main" val="1699468282"/>
                  </a:ext>
                </a:extLst>
              </a:tr>
              <a:tr h="370840">
                <a:tc>
                  <a:txBody>
                    <a:bodyPr/>
                    <a:lstStyle/>
                    <a:p>
                      <a:r>
                        <a:rPr lang="en-US" sz="1600" dirty="0">
                          <a:solidFill>
                            <a:schemeClr val="bg2">
                              <a:lumMod val="10000"/>
                            </a:schemeClr>
                          </a:solidFill>
                          <a:latin typeface="Book Antiqua" panose="02040602050305030304" pitchFamily="18" charset="0"/>
                        </a:rPr>
                        <a:t>4</a:t>
                      </a:r>
                      <a:endParaRPr lang="en-IN" sz="1600" dirty="0">
                        <a:solidFill>
                          <a:schemeClr val="bg2">
                            <a:lumMod val="10000"/>
                          </a:schemeClr>
                        </a:solidFill>
                        <a:latin typeface="Book Antiqua" panose="02040602050305030304" pitchFamily="18" charset="0"/>
                      </a:endParaRPr>
                    </a:p>
                  </a:txBody>
                  <a:tcPr/>
                </a:tc>
                <a:tc>
                  <a:txBody>
                    <a:bodyPr/>
                    <a:lstStyle/>
                    <a:p>
                      <a:r>
                        <a:rPr lang="en-US" sz="1600" b="0" u="none" strike="noStrike" kern="1200" baseline="0" dirty="0">
                          <a:solidFill>
                            <a:schemeClr val="bg2">
                              <a:lumMod val="10000"/>
                            </a:schemeClr>
                          </a:solidFill>
                          <a:latin typeface="Book Antiqua" panose="02040602050305030304" pitchFamily="18" charset="0"/>
                        </a:rPr>
                        <a:t>Receipt through non account payee cheque</a:t>
                      </a:r>
                      <a:endParaRPr lang="en-IN" sz="1600" dirty="0">
                        <a:solidFill>
                          <a:schemeClr val="bg2">
                            <a:lumMod val="10000"/>
                          </a:schemeClr>
                        </a:solidFill>
                        <a:latin typeface="Book Antiqua" panose="02040602050305030304" pitchFamily="18" charset="0"/>
                      </a:endParaRPr>
                    </a:p>
                  </a:txBody>
                  <a:tcPr/>
                </a:tc>
                <a:tc>
                  <a:txBody>
                    <a:bodyPr/>
                    <a:lstStyle/>
                    <a:p>
                      <a:r>
                        <a:rPr lang="en-US" sz="1600" dirty="0">
                          <a:solidFill>
                            <a:schemeClr val="bg2">
                              <a:lumMod val="10000"/>
                            </a:schemeClr>
                          </a:solidFill>
                          <a:latin typeface="Book Antiqua" panose="02040602050305030304" pitchFamily="18" charset="0"/>
                        </a:rPr>
                        <a:t>D</a:t>
                      </a:r>
                      <a:endParaRPr lang="en-IN" sz="1600" dirty="0">
                        <a:solidFill>
                          <a:schemeClr val="bg2">
                            <a:lumMod val="10000"/>
                          </a:schemeClr>
                        </a:solidFill>
                        <a:latin typeface="Book Antiqua" panose="02040602050305030304" pitchFamily="18" charset="0"/>
                      </a:endParaRPr>
                    </a:p>
                  </a:txBody>
                  <a:tcPr/>
                </a:tc>
                <a:extLst>
                  <a:ext uri="{0D108BD9-81ED-4DB2-BD59-A6C34878D82A}">
                    <a16:rowId xmlns:a16="http://schemas.microsoft.com/office/drawing/2014/main" val="3658982447"/>
                  </a:ext>
                </a:extLst>
              </a:tr>
              <a:tr h="370840">
                <a:tc>
                  <a:txBody>
                    <a:bodyPr/>
                    <a:lstStyle/>
                    <a:p>
                      <a:r>
                        <a:rPr lang="en-US" sz="1600" dirty="0">
                          <a:solidFill>
                            <a:schemeClr val="bg2">
                              <a:lumMod val="10000"/>
                            </a:schemeClr>
                          </a:solidFill>
                          <a:latin typeface="Book Antiqua" panose="02040602050305030304" pitchFamily="18" charset="0"/>
                        </a:rPr>
                        <a:t>5</a:t>
                      </a:r>
                      <a:endParaRPr lang="en-IN" sz="1600" dirty="0">
                        <a:solidFill>
                          <a:schemeClr val="bg2">
                            <a:lumMod val="10000"/>
                          </a:schemeClr>
                        </a:solidFill>
                        <a:latin typeface="Book Antiqua" panose="02040602050305030304" pitchFamily="18" charset="0"/>
                      </a:endParaRPr>
                    </a:p>
                  </a:txBody>
                  <a:tcPr/>
                </a:tc>
                <a:tc>
                  <a:txBody>
                    <a:bodyPr/>
                    <a:lstStyle/>
                    <a:p>
                      <a:r>
                        <a:rPr lang="en-IN" sz="1600" b="0" u="none" strike="noStrike" kern="1200" baseline="0" dirty="0">
                          <a:solidFill>
                            <a:schemeClr val="bg2">
                              <a:lumMod val="10000"/>
                            </a:schemeClr>
                          </a:solidFill>
                          <a:latin typeface="Book Antiqua" panose="02040602050305030304" pitchFamily="18" charset="0"/>
                        </a:rPr>
                        <a:t>Transfer of asset</a:t>
                      </a:r>
                      <a:endParaRPr lang="en-IN" sz="1600" dirty="0">
                        <a:solidFill>
                          <a:schemeClr val="bg2">
                            <a:lumMod val="10000"/>
                          </a:schemeClr>
                        </a:solidFill>
                        <a:latin typeface="Book Antiqua" panose="02040602050305030304" pitchFamily="18" charset="0"/>
                      </a:endParaRPr>
                    </a:p>
                  </a:txBody>
                  <a:tcPr/>
                </a:tc>
                <a:tc>
                  <a:txBody>
                    <a:bodyPr/>
                    <a:lstStyle/>
                    <a:p>
                      <a:r>
                        <a:rPr lang="en-US" sz="1600" dirty="0">
                          <a:solidFill>
                            <a:schemeClr val="bg2">
                              <a:lumMod val="10000"/>
                            </a:schemeClr>
                          </a:solidFill>
                          <a:latin typeface="Book Antiqua" panose="02040602050305030304" pitchFamily="18" charset="0"/>
                        </a:rPr>
                        <a:t>E</a:t>
                      </a:r>
                      <a:endParaRPr lang="en-IN" sz="1600" dirty="0">
                        <a:solidFill>
                          <a:schemeClr val="bg2">
                            <a:lumMod val="10000"/>
                          </a:schemeClr>
                        </a:solidFill>
                        <a:latin typeface="Book Antiqua" panose="02040602050305030304" pitchFamily="18" charset="0"/>
                      </a:endParaRPr>
                    </a:p>
                  </a:txBody>
                  <a:tcPr/>
                </a:tc>
                <a:extLst>
                  <a:ext uri="{0D108BD9-81ED-4DB2-BD59-A6C34878D82A}">
                    <a16:rowId xmlns:a16="http://schemas.microsoft.com/office/drawing/2014/main" val="2726449121"/>
                  </a:ext>
                </a:extLst>
              </a:tr>
              <a:tr h="370840">
                <a:tc>
                  <a:txBody>
                    <a:bodyPr/>
                    <a:lstStyle/>
                    <a:p>
                      <a:r>
                        <a:rPr lang="en-US" sz="1600" dirty="0">
                          <a:solidFill>
                            <a:schemeClr val="bg2">
                              <a:lumMod val="10000"/>
                            </a:schemeClr>
                          </a:solidFill>
                          <a:latin typeface="Book Antiqua" panose="02040602050305030304" pitchFamily="18" charset="0"/>
                        </a:rPr>
                        <a:t>6</a:t>
                      </a:r>
                      <a:endParaRPr lang="en-IN" sz="1600" dirty="0">
                        <a:solidFill>
                          <a:schemeClr val="bg2">
                            <a:lumMod val="10000"/>
                          </a:schemeClr>
                        </a:solidFill>
                        <a:latin typeface="Book Antiqua" panose="02040602050305030304" pitchFamily="18" charset="0"/>
                      </a:endParaRPr>
                    </a:p>
                  </a:txBody>
                  <a:tcPr/>
                </a:tc>
                <a:tc>
                  <a:txBody>
                    <a:bodyPr/>
                    <a:lstStyle/>
                    <a:p>
                      <a:r>
                        <a:rPr lang="en-IN" sz="1600" b="0" u="none" strike="noStrike" kern="1200" baseline="0" dirty="0">
                          <a:solidFill>
                            <a:schemeClr val="bg2">
                              <a:lumMod val="10000"/>
                            </a:schemeClr>
                          </a:solidFill>
                          <a:latin typeface="Book Antiqua" panose="02040602050305030304" pitchFamily="18" charset="0"/>
                        </a:rPr>
                        <a:t>Transfer of liability</a:t>
                      </a:r>
                      <a:endParaRPr lang="en-IN" sz="1600" dirty="0">
                        <a:solidFill>
                          <a:schemeClr val="bg2">
                            <a:lumMod val="10000"/>
                          </a:schemeClr>
                        </a:solidFill>
                        <a:latin typeface="Book Antiqua" panose="02040602050305030304" pitchFamily="18" charset="0"/>
                      </a:endParaRPr>
                    </a:p>
                  </a:txBody>
                  <a:tcPr/>
                </a:tc>
                <a:tc>
                  <a:txBody>
                    <a:bodyPr/>
                    <a:lstStyle/>
                    <a:p>
                      <a:r>
                        <a:rPr lang="en-US" sz="1600" dirty="0">
                          <a:solidFill>
                            <a:schemeClr val="bg2">
                              <a:lumMod val="10000"/>
                            </a:schemeClr>
                          </a:solidFill>
                          <a:latin typeface="Book Antiqua" panose="02040602050305030304" pitchFamily="18" charset="0"/>
                        </a:rPr>
                        <a:t>F</a:t>
                      </a:r>
                      <a:endParaRPr lang="en-IN" sz="1600" dirty="0">
                        <a:solidFill>
                          <a:schemeClr val="bg2">
                            <a:lumMod val="10000"/>
                          </a:schemeClr>
                        </a:solidFill>
                        <a:latin typeface="Book Antiqua" panose="02040602050305030304" pitchFamily="18" charset="0"/>
                      </a:endParaRPr>
                    </a:p>
                  </a:txBody>
                  <a:tcPr/>
                </a:tc>
                <a:extLst>
                  <a:ext uri="{0D108BD9-81ED-4DB2-BD59-A6C34878D82A}">
                    <a16:rowId xmlns:a16="http://schemas.microsoft.com/office/drawing/2014/main" val="2631709714"/>
                  </a:ext>
                </a:extLst>
              </a:tr>
              <a:tr h="370840">
                <a:tc>
                  <a:txBody>
                    <a:bodyPr/>
                    <a:lstStyle/>
                    <a:p>
                      <a:r>
                        <a:rPr lang="en-US" sz="1600" dirty="0">
                          <a:solidFill>
                            <a:schemeClr val="bg2">
                              <a:lumMod val="10000"/>
                            </a:schemeClr>
                          </a:solidFill>
                          <a:latin typeface="Book Antiqua" panose="02040602050305030304" pitchFamily="18" charset="0"/>
                        </a:rPr>
                        <a:t>7</a:t>
                      </a:r>
                      <a:endParaRPr lang="en-IN" sz="1600" dirty="0">
                        <a:solidFill>
                          <a:schemeClr val="bg2">
                            <a:lumMod val="10000"/>
                          </a:schemeClr>
                        </a:solidFill>
                        <a:latin typeface="Book Antiqua" panose="02040602050305030304" pitchFamily="18" charset="0"/>
                      </a:endParaRPr>
                    </a:p>
                  </a:txBody>
                  <a:tcPr/>
                </a:tc>
                <a:tc>
                  <a:txBody>
                    <a:bodyPr/>
                    <a:lstStyle/>
                    <a:p>
                      <a:r>
                        <a:rPr lang="en-IN" sz="1600" b="0" u="none" strike="noStrike" kern="1200" baseline="0" dirty="0">
                          <a:solidFill>
                            <a:schemeClr val="bg2">
                              <a:lumMod val="10000"/>
                            </a:schemeClr>
                          </a:solidFill>
                          <a:latin typeface="Book Antiqua" panose="02040602050305030304" pitchFamily="18" charset="0"/>
                        </a:rPr>
                        <a:t>Conversion of assets</a:t>
                      </a:r>
                      <a:endParaRPr lang="en-IN" sz="1600" dirty="0">
                        <a:solidFill>
                          <a:schemeClr val="bg2">
                            <a:lumMod val="10000"/>
                          </a:schemeClr>
                        </a:solidFill>
                        <a:latin typeface="Book Antiqua" panose="02040602050305030304" pitchFamily="18" charset="0"/>
                      </a:endParaRPr>
                    </a:p>
                  </a:txBody>
                  <a:tcPr/>
                </a:tc>
                <a:tc>
                  <a:txBody>
                    <a:bodyPr/>
                    <a:lstStyle/>
                    <a:p>
                      <a:r>
                        <a:rPr lang="en-US" sz="1600" dirty="0">
                          <a:solidFill>
                            <a:schemeClr val="bg2">
                              <a:lumMod val="10000"/>
                            </a:schemeClr>
                          </a:solidFill>
                          <a:latin typeface="Book Antiqua" panose="02040602050305030304" pitchFamily="18" charset="0"/>
                        </a:rPr>
                        <a:t>G</a:t>
                      </a:r>
                      <a:endParaRPr lang="en-IN" sz="1600" dirty="0">
                        <a:solidFill>
                          <a:schemeClr val="bg2">
                            <a:lumMod val="10000"/>
                          </a:schemeClr>
                        </a:solidFill>
                        <a:latin typeface="Book Antiqua" panose="02040602050305030304" pitchFamily="18" charset="0"/>
                      </a:endParaRPr>
                    </a:p>
                  </a:txBody>
                  <a:tcPr/>
                </a:tc>
                <a:extLst>
                  <a:ext uri="{0D108BD9-81ED-4DB2-BD59-A6C34878D82A}">
                    <a16:rowId xmlns:a16="http://schemas.microsoft.com/office/drawing/2014/main" val="347596740"/>
                  </a:ext>
                </a:extLst>
              </a:tr>
              <a:tr h="370840">
                <a:tc>
                  <a:txBody>
                    <a:bodyPr/>
                    <a:lstStyle/>
                    <a:p>
                      <a:r>
                        <a:rPr lang="en-US" sz="1600" dirty="0">
                          <a:solidFill>
                            <a:schemeClr val="bg2">
                              <a:lumMod val="10000"/>
                            </a:schemeClr>
                          </a:solidFill>
                          <a:latin typeface="Book Antiqua" panose="02040602050305030304" pitchFamily="18" charset="0"/>
                        </a:rPr>
                        <a:t>8</a:t>
                      </a:r>
                      <a:endParaRPr lang="en-IN" sz="1600" dirty="0">
                        <a:solidFill>
                          <a:schemeClr val="bg2">
                            <a:lumMod val="10000"/>
                          </a:schemeClr>
                        </a:solidFill>
                        <a:latin typeface="Book Antiqua" panose="02040602050305030304" pitchFamily="18" charset="0"/>
                      </a:endParaRPr>
                    </a:p>
                  </a:txBody>
                  <a:tcPr/>
                </a:tc>
                <a:tc>
                  <a:txBody>
                    <a:bodyPr/>
                    <a:lstStyle/>
                    <a:p>
                      <a:r>
                        <a:rPr lang="en-IN" sz="1600" b="0" u="none" strike="noStrike" kern="1200" baseline="0" dirty="0">
                          <a:solidFill>
                            <a:schemeClr val="bg2">
                              <a:lumMod val="10000"/>
                            </a:schemeClr>
                          </a:solidFill>
                          <a:latin typeface="Book Antiqua" panose="02040602050305030304" pitchFamily="18" charset="0"/>
                        </a:rPr>
                        <a:t>Conversion of liabilities</a:t>
                      </a:r>
                      <a:endParaRPr lang="en-IN" sz="1600" dirty="0">
                        <a:solidFill>
                          <a:schemeClr val="bg2">
                            <a:lumMod val="10000"/>
                          </a:schemeClr>
                        </a:solidFill>
                        <a:latin typeface="Book Antiqua" panose="02040602050305030304" pitchFamily="18" charset="0"/>
                      </a:endParaRPr>
                    </a:p>
                  </a:txBody>
                  <a:tcPr/>
                </a:tc>
                <a:tc>
                  <a:txBody>
                    <a:bodyPr/>
                    <a:lstStyle/>
                    <a:p>
                      <a:r>
                        <a:rPr lang="en-US" sz="1600" dirty="0">
                          <a:solidFill>
                            <a:schemeClr val="bg2">
                              <a:lumMod val="10000"/>
                            </a:schemeClr>
                          </a:solidFill>
                          <a:latin typeface="Book Antiqua" panose="02040602050305030304" pitchFamily="18" charset="0"/>
                        </a:rPr>
                        <a:t>H</a:t>
                      </a:r>
                      <a:endParaRPr lang="en-IN" sz="1600" dirty="0">
                        <a:solidFill>
                          <a:schemeClr val="bg2">
                            <a:lumMod val="10000"/>
                          </a:schemeClr>
                        </a:solidFill>
                        <a:latin typeface="Book Antiqua" panose="02040602050305030304" pitchFamily="18" charset="0"/>
                      </a:endParaRPr>
                    </a:p>
                  </a:txBody>
                  <a:tcPr/>
                </a:tc>
                <a:extLst>
                  <a:ext uri="{0D108BD9-81ED-4DB2-BD59-A6C34878D82A}">
                    <a16:rowId xmlns:a16="http://schemas.microsoft.com/office/drawing/2014/main" val="1885709501"/>
                  </a:ext>
                </a:extLst>
              </a:tr>
              <a:tr h="370840">
                <a:tc>
                  <a:txBody>
                    <a:bodyPr/>
                    <a:lstStyle/>
                    <a:p>
                      <a:r>
                        <a:rPr lang="en-US" sz="1600" dirty="0">
                          <a:solidFill>
                            <a:schemeClr val="bg2">
                              <a:lumMod val="10000"/>
                            </a:schemeClr>
                          </a:solidFill>
                          <a:latin typeface="Book Antiqua" panose="02040602050305030304" pitchFamily="18" charset="0"/>
                        </a:rPr>
                        <a:t>9</a:t>
                      </a:r>
                      <a:endParaRPr lang="en-IN" sz="1600" dirty="0">
                        <a:solidFill>
                          <a:schemeClr val="bg2">
                            <a:lumMod val="10000"/>
                          </a:schemeClr>
                        </a:solidFill>
                        <a:latin typeface="Book Antiqua" panose="02040602050305030304" pitchFamily="18" charset="0"/>
                      </a:endParaRPr>
                    </a:p>
                  </a:txBody>
                  <a:tcPr/>
                </a:tc>
                <a:tc>
                  <a:txBody>
                    <a:bodyPr/>
                    <a:lstStyle/>
                    <a:p>
                      <a:r>
                        <a:rPr lang="en-IN" sz="1600" b="0" u="none" strike="noStrike" kern="1200" baseline="0" dirty="0">
                          <a:solidFill>
                            <a:schemeClr val="bg2">
                              <a:lumMod val="10000"/>
                            </a:schemeClr>
                          </a:solidFill>
                          <a:latin typeface="Book Antiqua" panose="02040602050305030304" pitchFamily="18" charset="0"/>
                        </a:rPr>
                        <a:t>Journal entry [Debit]</a:t>
                      </a:r>
                      <a:endParaRPr lang="en-IN" sz="1600" dirty="0">
                        <a:solidFill>
                          <a:schemeClr val="bg2">
                            <a:lumMod val="10000"/>
                          </a:schemeClr>
                        </a:solidFill>
                        <a:latin typeface="Book Antiqua" panose="02040602050305030304" pitchFamily="18" charset="0"/>
                      </a:endParaRPr>
                    </a:p>
                  </a:txBody>
                  <a:tcPr/>
                </a:tc>
                <a:tc>
                  <a:txBody>
                    <a:bodyPr/>
                    <a:lstStyle/>
                    <a:p>
                      <a:r>
                        <a:rPr lang="en-US" sz="1600" dirty="0">
                          <a:solidFill>
                            <a:schemeClr val="bg2">
                              <a:lumMod val="10000"/>
                            </a:schemeClr>
                          </a:solidFill>
                          <a:latin typeface="Book Antiqua" panose="02040602050305030304" pitchFamily="18" charset="0"/>
                        </a:rPr>
                        <a:t>I</a:t>
                      </a:r>
                      <a:endParaRPr lang="en-IN" sz="1600" dirty="0">
                        <a:solidFill>
                          <a:schemeClr val="bg2">
                            <a:lumMod val="10000"/>
                          </a:schemeClr>
                        </a:solidFill>
                        <a:latin typeface="Book Antiqua" panose="02040602050305030304" pitchFamily="18" charset="0"/>
                      </a:endParaRPr>
                    </a:p>
                  </a:txBody>
                  <a:tcPr/>
                </a:tc>
                <a:extLst>
                  <a:ext uri="{0D108BD9-81ED-4DB2-BD59-A6C34878D82A}">
                    <a16:rowId xmlns:a16="http://schemas.microsoft.com/office/drawing/2014/main" val="2153561"/>
                  </a:ext>
                </a:extLst>
              </a:tr>
              <a:tr h="370840">
                <a:tc>
                  <a:txBody>
                    <a:bodyPr/>
                    <a:lstStyle/>
                    <a:p>
                      <a:r>
                        <a:rPr lang="en-US" sz="1600" dirty="0">
                          <a:solidFill>
                            <a:schemeClr val="bg2">
                              <a:lumMod val="10000"/>
                            </a:schemeClr>
                          </a:solidFill>
                          <a:latin typeface="Book Antiqua" panose="02040602050305030304" pitchFamily="18" charset="0"/>
                        </a:rPr>
                        <a:t>10</a:t>
                      </a:r>
                      <a:endParaRPr lang="en-IN" sz="1600" dirty="0">
                        <a:solidFill>
                          <a:schemeClr val="bg2">
                            <a:lumMod val="10000"/>
                          </a:schemeClr>
                        </a:solidFill>
                        <a:latin typeface="Book Antiqua" panose="02040602050305030304" pitchFamily="18" charset="0"/>
                      </a:endParaRPr>
                    </a:p>
                  </a:txBody>
                  <a:tcPr/>
                </a:tc>
                <a:tc>
                  <a:txBody>
                    <a:bodyPr/>
                    <a:lstStyle/>
                    <a:p>
                      <a:r>
                        <a:rPr lang="en-IN" sz="1600" b="0" u="none" strike="noStrike" kern="1200" baseline="0" dirty="0">
                          <a:solidFill>
                            <a:schemeClr val="bg2">
                              <a:lumMod val="10000"/>
                            </a:schemeClr>
                          </a:solidFill>
                          <a:latin typeface="Book Antiqua" panose="02040602050305030304" pitchFamily="18" charset="0"/>
                        </a:rPr>
                        <a:t>Journal entry [Credit]</a:t>
                      </a:r>
                      <a:endParaRPr lang="en-IN" sz="1600" dirty="0">
                        <a:solidFill>
                          <a:schemeClr val="bg2">
                            <a:lumMod val="10000"/>
                          </a:schemeClr>
                        </a:solidFill>
                        <a:latin typeface="Book Antiqua" panose="02040602050305030304" pitchFamily="18" charset="0"/>
                      </a:endParaRPr>
                    </a:p>
                  </a:txBody>
                  <a:tcPr/>
                </a:tc>
                <a:tc>
                  <a:txBody>
                    <a:bodyPr/>
                    <a:lstStyle/>
                    <a:p>
                      <a:r>
                        <a:rPr lang="en-US" sz="1600" dirty="0">
                          <a:solidFill>
                            <a:schemeClr val="bg2">
                              <a:lumMod val="10000"/>
                            </a:schemeClr>
                          </a:solidFill>
                          <a:latin typeface="Book Antiqua" panose="02040602050305030304" pitchFamily="18" charset="0"/>
                        </a:rPr>
                        <a:t>J</a:t>
                      </a:r>
                      <a:endParaRPr lang="en-IN" sz="1600" dirty="0">
                        <a:solidFill>
                          <a:schemeClr val="bg2">
                            <a:lumMod val="10000"/>
                          </a:schemeClr>
                        </a:solidFill>
                        <a:latin typeface="Book Antiqua" panose="02040602050305030304" pitchFamily="18" charset="0"/>
                      </a:endParaRPr>
                    </a:p>
                  </a:txBody>
                  <a:tcPr/>
                </a:tc>
                <a:extLst>
                  <a:ext uri="{0D108BD9-81ED-4DB2-BD59-A6C34878D82A}">
                    <a16:rowId xmlns:a16="http://schemas.microsoft.com/office/drawing/2014/main" val="3688128970"/>
                  </a:ext>
                </a:extLst>
              </a:tr>
              <a:tr h="370840">
                <a:tc>
                  <a:txBody>
                    <a:bodyPr/>
                    <a:lstStyle/>
                    <a:p>
                      <a:r>
                        <a:rPr lang="en-US" sz="1600" dirty="0">
                          <a:solidFill>
                            <a:schemeClr val="bg2">
                              <a:lumMod val="10000"/>
                            </a:schemeClr>
                          </a:solidFill>
                          <a:latin typeface="Book Antiqua" panose="02040602050305030304" pitchFamily="18" charset="0"/>
                        </a:rPr>
                        <a:t>11</a:t>
                      </a:r>
                      <a:endParaRPr lang="en-IN" sz="1600" dirty="0">
                        <a:solidFill>
                          <a:schemeClr val="bg2">
                            <a:lumMod val="10000"/>
                          </a:schemeClr>
                        </a:solidFill>
                        <a:latin typeface="Book Antiqua" panose="02040602050305030304" pitchFamily="18" charset="0"/>
                      </a:endParaRPr>
                    </a:p>
                  </a:txBody>
                  <a:tcPr/>
                </a:tc>
                <a:tc>
                  <a:txBody>
                    <a:bodyPr/>
                    <a:lstStyle/>
                    <a:p>
                      <a:r>
                        <a:rPr lang="en-IN" sz="1600" b="0" u="none" strike="noStrike" kern="1200" baseline="0" dirty="0">
                          <a:solidFill>
                            <a:schemeClr val="bg2">
                              <a:lumMod val="10000"/>
                            </a:schemeClr>
                          </a:solidFill>
                          <a:latin typeface="Book Antiqua" panose="02040602050305030304" pitchFamily="18" charset="0"/>
                        </a:rPr>
                        <a:t>Any other mode [Debit]</a:t>
                      </a:r>
                      <a:endParaRPr lang="en-IN" sz="1600" dirty="0">
                        <a:solidFill>
                          <a:schemeClr val="bg2">
                            <a:lumMod val="10000"/>
                          </a:schemeClr>
                        </a:solidFill>
                        <a:latin typeface="Book Antiqua" panose="02040602050305030304" pitchFamily="18" charset="0"/>
                      </a:endParaRPr>
                    </a:p>
                  </a:txBody>
                  <a:tcPr/>
                </a:tc>
                <a:tc>
                  <a:txBody>
                    <a:bodyPr/>
                    <a:lstStyle/>
                    <a:p>
                      <a:r>
                        <a:rPr lang="en-US" sz="1600" dirty="0">
                          <a:solidFill>
                            <a:schemeClr val="bg2">
                              <a:lumMod val="10000"/>
                            </a:schemeClr>
                          </a:solidFill>
                          <a:latin typeface="Book Antiqua" panose="02040602050305030304" pitchFamily="18" charset="0"/>
                        </a:rPr>
                        <a:t>K</a:t>
                      </a:r>
                      <a:endParaRPr lang="en-IN" sz="1600" dirty="0">
                        <a:solidFill>
                          <a:schemeClr val="bg2">
                            <a:lumMod val="10000"/>
                          </a:schemeClr>
                        </a:solidFill>
                        <a:latin typeface="Book Antiqua" panose="02040602050305030304" pitchFamily="18" charset="0"/>
                      </a:endParaRPr>
                    </a:p>
                  </a:txBody>
                  <a:tcPr/>
                </a:tc>
                <a:extLst>
                  <a:ext uri="{0D108BD9-81ED-4DB2-BD59-A6C34878D82A}">
                    <a16:rowId xmlns:a16="http://schemas.microsoft.com/office/drawing/2014/main" val="525967348"/>
                  </a:ext>
                </a:extLst>
              </a:tr>
              <a:tr h="370840">
                <a:tc>
                  <a:txBody>
                    <a:bodyPr/>
                    <a:lstStyle/>
                    <a:p>
                      <a:r>
                        <a:rPr lang="en-US" sz="1600" dirty="0">
                          <a:solidFill>
                            <a:schemeClr val="bg2">
                              <a:lumMod val="10000"/>
                            </a:schemeClr>
                          </a:solidFill>
                          <a:latin typeface="Book Antiqua" panose="02040602050305030304" pitchFamily="18" charset="0"/>
                        </a:rPr>
                        <a:t>12</a:t>
                      </a:r>
                      <a:endParaRPr lang="en-IN" sz="1600" dirty="0">
                        <a:solidFill>
                          <a:schemeClr val="bg2">
                            <a:lumMod val="10000"/>
                          </a:schemeClr>
                        </a:solidFill>
                        <a:latin typeface="Book Antiqua" panose="02040602050305030304" pitchFamily="18" charset="0"/>
                      </a:endParaRPr>
                    </a:p>
                  </a:txBody>
                  <a:tcPr/>
                </a:tc>
                <a:tc>
                  <a:txBody>
                    <a:bodyPr/>
                    <a:lstStyle/>
                    <a:p>
                      <a:r>
                        <a:rPr lang="en-IN" sz="1600" b="0" u="none" strike="noStrike" kern="1200" baseline="0" dirty="0">
                          <a:solidFill>
                            <a:schemeClr val="bg2">
                              <a:lumMod val="10000"/>
                            </a:schemeClr>
                          </a:solidFill>
                          <a:latin typeface="Book Antiqua" panose="02040602050305030304" pitchFamily="18" charset="0"/>
                        </a:rPr>
                        <a:t>Any other mode [Credit]</a:t>
                      </a:r>
                      <a:endParaRPr lang="en-IN" sz="1600" dirty="0">
                        <a:solidFill>
                          <a:schemeClr val="bg2">
                            <a:lumMod val="10000"/>
                          </a:schemeClr>
                        </a:solidFill>
                        <a:latin typeface="Book Antiqua" panose="02040602050305030304" pitchFamily="18" charset="0"/>
                      </a:endParaRPr>
                    </a:p>
                  </a:txBody>
                  <a:tcPr/>
                </a:tc>
                <a:tc>
                  <a:txBody>
                    <a:bodyPr/>
                    <a:lstStyle/>
                    <a:p>
                      <a:r>
                        <a:rPr lang="en-US" sz="1600" dirty="0">
                          <a:solidFill>
                            <a:schemeClr val="bg2">
                              <a:lumMod val="10000"/>
                            </a:schemeClr>
                          </a:solidFill>
                          <a:latin typeface="Book Antiqua" panose="02040602050305030304" pitchFamily="18" charset="0"/>
                        </a:rPr>
                        <a:t>L</a:t>
                      </a:r>
                      <a:endParaRPr lang="en-IN" sz="1600" dirty="0">
                        <a:solidFill>
                          <a:schemeClr val="bg2">
                            <a:lumMod val="10000"/>
                          </a:schemeClr>
                        </a:solidFill>
                        <a:latin typeface="Book Antiqua" panose="02040602050305030304" pitchFamily="18" charset="0"/>
                      </a:endParaRPr>
                    </a:p>
                  </a:txBody>
                  <a:tcPr/>
                </a:tc>
                <a:extLst>
                  <a:ext uri="{0D108BD9-81ED-4DB2-BD59-A6C34878D82A}">
                    <a16:rowId xmlns:a16="http://schemas.microsoft.com/office/drawing/2014/main" val="2289825583"/>
                  </a:ext>
                </a:extLst>
              </a:tr>
            </a:tbl>
          </a:graphicData>
        </a:graphic>
      </p:graphicFrame>
    </p:spTree>
    <p:extLst>
      <p:ext uri="{BB962C8B-B14F-4D97-AF65-F5344CB8AC3E}">
        <p14:creationId xmlns:p14="http://schemas.microsoft.com/office/powerpoint/2010/main" val="32105996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78E-5123-4B30-8F80-02A81ED82226}"/>
              </a:ext>
            </a:extLst>
          </p:cNvPr>
          <p:cNvSpPr>
            <a:spLocks noGrp="1"/>
          </p:cNvSpPr>
          <p:nvPr>
            <p:ph type="title"/>
          </p:nvPr>
        </p:nvSpPr>
        <p:spPr>
          <a:xfrm>
            <a:off x="838200" y="365126"/>
            <a:ext cx="10515600" cy="783736"/>
          </a:xfrm>
        </p:spPr>
        <p:txBody>
          <a:bodyPr>
            <a:noAutofit/>
          </a:bodyPr>
          <a:lstStyle/>
          <a:p>
            <a:r>
              <a:rPr lang="en-US" b="1" dirty="0">
                <a:solidFill>
                  <a:schemeClr val="bg2">
                    <a:lumMod val="10000"/>
                  </a:schemeClr>
                </a:solidFill>
                <a:latin typeface="Baskerville Old Face" panose="02020602080505020303" pitchFamily="18" charset="0"/>
              </a:rPr>
              <a:t>…Changes in TAR</a:t>
            </a:r>
            <a:endParaRPr lang="en-IN" b="1" dirty="0">
              <a:solidFill>
                <a:schemeClr val="bg2">
                  <a:lumMod val="10000"/>
                </a:schemeClr>
              </a:solidFill>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08F462F3-1FE9-4ABD-95D7-C270BE23A64A}"/>
              </a:ext>
            </a:extLst>
          </p:cNvPr>
          <p:cNvSpPr>
            <a:spLocks noGrp="1"/>
          </p:cNvSpPr>
          <p:nvPr>
            <p:ph idx="1"/>
          </p:nvPr>
        </p:nvSpPr>
        <p:spPr>
          <a:xfrm>
            <a:off x="838200" y="1160585"/>
            <a:ext cx="10515600" cy="5028101"/>
          </a:xfrm>
        </p:spPr>
        <p:txBody>
          <a:bodyPr>
            <a:noAutofit/>
          </a:bodyPr>
          <a:lstStyle/>
          <a:p>
            <a:pPr marL="0" indent="0" algn="just">
              <a:spcBef>
                <a:spcPts val="0"/>
              </a:spcBef>
              <a:buNone/>
            </a:pPr>
            <a:endParaRPr lang="it-IT" sz="1800" dirty="0">
              <a:latin typeface="Book Antiqua" panose="02040602050305030304" pitchFamily="18" charset="0"/>
            </a:endParaRPr>
          </a:p>
          <a:p>
            <a:pPr algn="just">
              <a:spcBef>
                <a:spcPts val="0"/>
              </a:spcBef>
            </a:pPr>
            <a:endParaRPr lang="it-IT" sz="1800" dirty="0">
              <a:latin typeface="Book Antiqua" panose="02040602050305030304" pitchFamily="18" charset="0"/>
            </a:endParaRPr>
          </a:p>
          <a:p>
            <a:pPr algn="just">
              <a:spcBef>
                <a:spcPts val="0"/>
              </a:spcBef>
            </a:pPr>
            <a:endParaRPr lang="en-US" sz="1800" dirty="0">
              <a:latin typeface="Book Antiqua" panose="02040602050305030304" pitchFamily="18" charset="0"/>
            </a:endParaRPr>
          </a:p>
        </p:txBody>
      </p:sp>
      <p:sp>
        <p:nvSpPr>
          <p:cNvPr id="4" name="Date Placeholder 3">
            <a:extLst>
              <a:ext uri="{FF2B5EF4-FFF2-40B4-BE49-F238E27FC236}">
                <a16:creationId xmlns:a16="http://schemas.microsoft.com/office/drawing/2014/main" id="{1615A2A1-BD0E-4448-9A2C-7914848F7333}"/>
              </a:ext>
            </a:extLst>
          </p:cNvPr>
          <p:cNvSpPr>
            <a:spLocks noGrp="1"/>
          </p:cNvSpPr>
          <p:nvPr>
            <p:ph type="dt" sz="half" idx="10"/>
          </p:nvPr>
        </p:nvSpPr>
        <p:spPr/>
        <p:txBody>
          <a:bodyPr/>
          <a:lstStyle/>
          <a:p>
            <a:r>
              <a:rPr lang="en-US" dirty="0">
                <a:latin typeface="Book Antiqua" panose="02040602050305030304" pitchFamily="18" charset="0"/>
              </a:rPr>
              <a:t>08/06/2025</a:t>
            </a:r>
            <a:endParaRPr lang="en-IN" dirty="0">
              <a:latin typeface="Book Antiqua" panose="02040602050305030304" pitchFamily="18" charset="0"/>
            </a:endParaRPr>
          </a:p>
        </p:txBody>
      </p:sp>
      <p:sp>
        <p:nvSpPr>
          <p:cNvPr id="5" name="Footer Placeholder 4">
            <a:extLst>
              <a:ext uri="{FF2B5EF4-FFF2-40B4-BE49-F238E27FC236}">
                <a16:creationId xmlns:a16="http://schemas.microsoft.com/office/drawing/2014/main" id="{D4B2779D-6DC6-453D-B2D6-BF01149F1F5F}"/>
              </a:ext>
            </a:extLst>
          </p:cNvPr>
          <p:cNvSpPr>
            <a:spLocks noGrp="1"/>
          </p:cNvSpPr>
          <p:nvPr>
            <p:ph type="ftr" sz="quarter" idx="11"/>
          </p:nvPr>
        </p:nvSpPr>
        <p:spPr/>
        <p:txBody>
          <a:bodyPr/>
          <a:lstStyle/>
          <a:p>
            <a:r>
              <a:rPr lang="en-IN" dirty="0">
                <a:latin typeface="Book Antiqua" panose="02040602050305030304" pitchFamily="18" charset="0"/>
              </a:rPr>
              <a:t>Sanghvi </a:t>
            </a:r>
            <a:r>
              <a:rPr lang="en-IN" dirty="0" err="1">
                <a:latin typeface="Book Antiqua" panose="02040602050305030304" pitchFamily="18" charset="0"/>
              </a:rPr>
              <a:t>Sanghvi</a:t>
            </a:r>
            <a:r>
              <a:rPr lang="en-IN" dirty="0">
                <a:latin typeface="Book Antiqua" panose="02040602050305030304" pitchFamily="18" charset="0"/>
              </a:rPr>
              <a:t> &amp; Sanghvi</a:t>
            </a:r>
          </a:p>
        </p:txBody>
      </p:sp>
      <p:sp>
        <p:nvSpPr>
          <p:cNvPr id="6" name="Slide Number Placeholder 5">
            <a:extLst>
              <a:ext uri="{FF2B5EF4-FFF2-40B4-BE49-F238E27FC236}">
                <a16:creationId xmlns:a16="http://schemas.microsoft.com/office/drawing/2014/main" id="{F652C196-74C0-4316-BA73-23B35D6FC369}"/>
              </a:ext>
            </a:extLst>
          </p:cNvPr>
          <p:cNvSpPr>
            <a:spLocks noGrp="1"/>
          </p:cNvSpPr>
          <p:nvPr>
            <p:ph type="sldNum" sz="quarter" idx="12"/>
          </p:nvPr>
        </p:nvSpPr>
        <p:spPr/>
        <p:txBody>
          <a:bodyPr/>
          <a:lstStyle/>
          <a:p>
            <a:fld id="{72D2E47F-D8F7-452E-ABD9-5E9FB94CA412}" type="slidenum">
              <a:rPr lang="en-IN" smtClean="0">
                <a:latin typeface="Book Antiqua" panose="02040602050305030304" pitchFamily="18" charset="0"/>
              </a:rPr>
              <a:t>48</a:t>
            </a:fld>
            <a:endParaRPr lang="en-IN" dirty="0">
              <a:latin typeface="Book Antiqua" panose="02040602050305030304" pitchFamily="18" charset="0"/>
            </a:endParaRPr>
          </a:p>
        </p:txBody>
      </p:sp>
      <p:graphicFrame>
        <p:nvGraphicFramePr>
          <p:cNvPr id="7" name="Table 7">
            <a:extLst>
              <a:ext uri="{FF2B5EF4-FFF2-40B4-BE49-F238E27FC236}">
                <a16:creationId xmlns:a16="http://schemas.microsoft.com/office/drawing/2014/main" id="{29F473D5-A846-484F-9659-697EA645198E}"/>
              </a:ext>
            </a:extLst>
          </p:cNvPr>
          <p:cNvGraphicFramePr>
            <a:graphicFrameLocks noGrp="1"/>
          </p:cNvGraphicFramePr>
          <p:nvPr>
            <p:extLst>
              <p:ext uri="{D42A27DB-BD31-4B8C-83A1-F6EECF244321}">
                <p14:modId xmlns:p14="http://schemas.microsoft.com/office/powerpoint/2010/main" val="90433478"/>
              </p:ext>
            </p:extLst>
          </p:nvPr>
        </p:nvGraphicFramePr>
        <p:xfrm>
          <a:off x="838200" y="1316526"/>
          <a:ext cx="10889130" cy="2926080"/>
        </p:xfrm>
        <a:graphic>
          <a:graphicData uri="http://schemas.openxmlformats.org/drawingml/2006/table">
            <a:tbl>
              <a:tblPr firstRow="1" bandRow="1">
                <a:tableStyleId>{93296810-A885-4BE3-A3E7-6D5BEEA58F35}</a:tableStyleId>
              </a:tblPr>
              <a:tblGrid>
                <a:gridCol w="1049554">
                  <a:extLst>
                    <a:ext uri="{9D8B030D-6E8A-4147-A177-3AD203B41FA5}">
                      <a16:colId xmlns:a16="http://schemas.microsoft.com/office/drawing/2014/main" val="2174758609"/>
                    </a:ext>
                  </a:extLst>
                </a:gridCol>
                <a:gridCol w="5298972">
                  <a:extLst>
                    <a:ext uri="{9D8B030D-6E8A-4147-A177-3AD203B41FA5}">
                      <a16:colId xmlns:a16="http://schemas.microsoft.com/office/drawing/2014/main" val="1775557161"/>
                    </a:ext>
                  </a:extLst>
                </a:gridCol>
                <a:gridCol w="4540604">
                  <a:extLst>
                    <a:ext uri="{9D8B030D-6E8A-4147-A177-3AD203B41FA5}">
                      <a16:colId xmlns:a16="http://schemas.microsoft.com/office/drawing/2014/main" val="2876054171"/>
                    </a:ext>
                  </a:extLst>
                </a:gridCol>
              </a:tblGrid>
              <a:tr h="370840">
                <a:tc>
                  <a:txBody>
                    <a:bodyPr/>
                    <a:lstStyle/>
                    <a:p>
                      <a:r>
                        <a:rPr lang="en-US" sz="2000" dirty="0">
                          <a:latin typeface="Book Antiqua" panose="02040602050305030304" pitchFamily="18" charset="0"/>
                        </a:rPr>
                        <a:t>Clause no</a:t>
                      </a:r>
                      <a:endParaRPr lang="en-IN" sz="2000" dirty="0">
                        <a:latin typeface="Book Antiqua" panose="02040602050305030304" pitchFamily="18" charset="0"/>
                      </a:endParaRPr>
                    </a:p>
                  </a:txBody>
                  <a:tcPr/>
                </a:tc>
                <a:tc>
                  <a:txBody>
                    <a:bodyPr/>
                    <a:lstStyle/>
                    <a:p>
                      <a:r>
                        <a:rPr lang="en-US" sz="2000" dirty="0">
                          <a:latin typeface="Book Antiqua" panose="02040602050305030304" pitchFamily="18" charset="0"/>
                        </a:rPr>
                        <a:t>Clause</a:t>
                      </a:r>
                      <a:endParaRPr lang="en-IN" sz="2000" dirty="0">
                        <a:latin typeface="Book Antiqua" panose="02040602050305030304" pitchFamily="18" charset="0"/>
                      </a:endParaRPr>
                    </a:p>
                  </a:txBody>
                  <a:tcPr/>
                </a:tc>
                <a:tc>
                  <a:txBody>
                    <a:bodyPr/>
                    <a:lstStyle/>
                    <a:p>
                      <a:r>
                        <a:rPr lang="en-US" sz="2000" dirty="0">
                          <a:latin typeface="Book Antiqua" panose="02040602050305030304" pitchFamily="18" charset="0"/>
                        </a:rPr>
                        <a:t>Remarks</a:t>
                      </a:r>
                      <a:endParaRPr lang="en-IN" sz="2000" dirty="0">
                        <a:latin typeface="Book Antiqua" panose="02040602050305030304" pitchFamily="18" charset="0"/>
                      </a:endParaRPr>
                    </a:p>
                  </a:txBody>
                  <a:tcPr/>
                </a:tc>
                <a:extLst>
                  <a:ext uri="{0D108BD9-81ED-4DB2-BD59-A6C34878D82A}">
                    <a16:rowId xmlns:a16="http://schemas.microsoft.com/office/drawing/2014/main" val="4277256368"/>
                  </a:ext>
                </a:extLst>
              </a:tr>
              <a:tr h="370840">
                <a:tc>
                  <a:txBody>
                    <a:bodyPr/>
                    <a:lstStyle/>
                    <a:p>
                      <a:r>
                        <a:rPr lang="en-US" sz="2000" dirty="0">
                          <a:solidFill>
                            <a:schemeClr val="bg2">
                              <a:lumMod val="10000"/>
                            </a:schemeClr>
                          </a:solidFill>
                          <a:latin typeface="Book Antiqua" panose="02040602050305030304" pitchFamily="18" charset="0"/>
                        </a:rPr>
                        <a:t>36(b)</a:t>
                      </a:r>
                      <a:endParaRPr lang="en-IN" sz="2000" dirty="0">
                        <a:solidFill>
                          <a:schemeClr val="bg2">
                            <a:lumMod val="10000"/>
                          </a:schemeClr>
                        </a:solidFill>
                        <a:latin typeface="Book Antiqua" panose="02040602050305030304" pitchFamily="18" charset="0"/>
                      </a:endParaRPr>
                    </a:p>
                  </a:txBody>
                  <a:tcPr/>
                </a:tc>
                <a:tc>
                  <a:txBody>
                    <a:bodyPr/>
                    <a:lstStyle/>
                    <a:p>
                      <a:r>
                        <a:rPr lang="en-US" sz="2000" b="0" u="none" strike="noStrike" kern="1200" baseline="0" dirty="0">
                          <a:solidFill>
                            <a:schemeClr val="bg2">
                              <a:lumMod val="10000"/>
                            </a:schemeClr>
                          </a:solidFill>
                          <a:highlight>
                            <a:srgbClr val="00FFFF"/>
                          </a:highlight>
                          <a:latin typeface="Book Antiqua" panose="02040602050305030304" pitchFamily="18" charset="0"/>
                        </a:rPr>
                        <a:t>Whether the </a:t>
                      </a:r>
                      <a:r>
                        <a:rPr lang="en-US" sz="2000" b="0" u="none" strike="noStrike" kern="1200" baseline="0" dirty="0" err="1">
                          <a:solidFill>
                            <a:schemeClr val="bg2">
                              <a:lumMod val="10000"/>
                            </a:schemeClr>
                          </a:solidFill>
                          <a:highlight>
                            <a:srgbClr val="00FFFF"/>
                          </a:highlight>
                          <a:latin typeface="Book Antiqua" panose="02040602050305030304" pitchFamily="18" charset="0"/>
                        </a:rPr>
                        <a:t>assessee</a:t>
                      </a:r>
                      <a:r>
                        <a:rPr lang="en-US" sz="2000" b="0" u="none" strike="noStrike" kern="1200" baseline="0" dirty="0">
                          <a:solidFill>
                            <a:schemeClr val="bg2">
                              <a:lumMod val="10000"/>
                            </a:schemeClr>
                          </a:solidFill>
                          <a:highlight>
                            <a:srgbClr val="00FFFF"/>
                          </a:highlight>
                          <a:latin typeface="Book Antiqua" panose="02040602050305030304" pitchFamily="18" charset="0"/>
                        </a:rPr>
                        <a:t> has received any amount for buyback of shares as</a:t>
                      </a:r>
                    </a:p>
                    <a:p>
                      <a:r>
                        <a:rPr lang="en-US" sz="2000" b="0" u="none" strike="noStrike" kern="1200" baseline="0" dirty="0">
                          <a:solidFill>
                            <a:schemeClr val="bg2">
                              <a:lumMod val="10000"/>
                            </a:schemeClr>
                          </a:solidFill>
                          <a:highlight>
                            <a:srgbClr val="00FFFF"/>
                          </a:highlight>
                          <a:latin typeface="Book Antiqua" panose="02040602050305030304" pitchFamily="18" charset="0"/>
                        </a:rPr>
                        <a:t>referred to in sub-clause (f) of clause (22) of section 2? (Yes/No)</a:t>
                      </a:r>
                    </a:p>
                    <a:p>
                      <a:r>
                        <a:rPr lang="en-US" sz="2000" b="0" u="none" strike="noStrike" kern="1200" baseline="0" dirty="0">
                          <a:solidFill>
                            <a:schemeClr val="bg2">
                              <a:lumMod val="10000"/>
                            </a:schemeClr>
                          </a:solidFill>
                          <a:latin typeface="Book Antiqua" panose="02040602050305030304" pitchFamily="18" charset="0"/>
                        </a:rPr>
                        <a:t>If yes, please furnish the following details:</a:t>
                      </a:r>
                    </a:p>
                    <a:p>
                      <a:r>
                        <a:rPr lang="en-IN" sz="2000" b="0" u="none" strike="noStrike" kern="1200" baseline="0" dirty="0">
                          <a:solidFill>
                            <a:schemeClr val="bg2">
                              <a:lumMod val="10000"/>
                            </a:schemeClr>
                          </a:solidFill>
                          <a:latin typeface="Book Antiqua" panose="02040602050305030304" pitchFamily="18" charset="0"/>
                        </a:rPr>
                        <a:t>Amount received (in Rs.)</a:t>
                      </a:r>
                    </a:p>
                    <a:p>
                      <a:r>
                        <a:rPr lang="en-US" sz="2000" b="0" u="none" strike="noStrike" kern="1200" baseline="0" dirty="0">
                          <a:solidFill>
                            <a:schemeClr val="bg2">
                              <a:lumMod val="10000"/>
                            </a:schemeClr>
                          </a:solidFill>
                          <a:latin typeface="Book Antiqua" panose="02040602050305030304" pitchFamily="18" charset="0"/>
                        </a:rPr>
                        <a:t>Cost of acquisition of shares bought back</a:t>
                      </a:r>
                      <a:endParaRPr lang="en-IN" sz="2000" dirty="0">
                        <a:solidFill>
                          <a:schemeClr val="bg2">
                            <a:lumMod val="10000"/>
                          </a:schemeClr>
                        </a:solidFill>
                        <a:highlight>
                          <a:srgbClr val="FFFF00"/>
                        </a:highlight>
                        <a:latin typeface="Book Antiqua" panose="02040602050305030304" pitchFamily="18" charset="0"/>
                      </a:endParaRPr>
                    </a:p>
                  </a:txBody>
                  <a:tcPr/>
                </a:tc>
                <a:tc>
                  <a:txBody>
                    <a:bodyPr/>
                    <a:lstStyle/>
                    <a:p>
                      <a:r>
                        <a:rPr lang="en-US" sz="2000" b="0" dirty="0">
                          <a:solidFill>
                            <a:schemeClr val="bg2">
                              <a:lumMod val="10000"/>
                            </a:schemeClr>
                          </a:solidFill>
                          <a:highlight>
                            <a:srgbClr val="00FFFF"/>
                          </a:highlight>
                          <a:latin typeface="Book Antiqua" panose="02040602050305030304" pitchFamily="18" charset="0"/>
                        </a:rPr>
                        <a:t>New Clause added</a:t>
                      </a:r>
                      <a:endParaRPr lang="en-IN" sz="2000" b="0" dirty="0">
                        <a:solidFill>
                          <a:schemeClr val="bg2">
                            <a:lumMod val="10000"/>
                          </a:schemeClr>
                        </a:solidFill>
                        <a:highlight>
                          <a:srgbClr val="00FFFF"/>
                        </a:highlight>
                        <a:latin typeface="Book Antiqua" panose="02040602050305030304" pitchFamily="18" charset="0"/>
                      </a:endParaRPr>
                    </a:p>
                  </a:txBody>
                  <a:tcPr/>
                </a:tc>
                <a:extLst>
                  <a:ext uri="{0D108BD9-81ED-4DB2-BD59-A6C34878D82A}">
                    <a16:rowId xmlns:a16="http://schemas.microsoft.com/office/drawing/2014/main" val="3795172025"/>
                  </a:ext>
                </a:extLst>
              </a:tr>
            </a:tbl>
          </a:graphicData>
        </a:graphic>
      </p:graphicFrame>
      <p:sp>
        <p:nvSpPr>
          <p:cNvPr id="11" name="Cloud 10">
            <a:extLst>
              <a:ext uri="{FF2B5EF4-FFF2-40B4-BE49-F238E27FC236}">
                <a16:creationId xmlns:a16="http://schemas.microsoft.com/office/drawing/2014/main" id="{8085C283-3A13-4AE0-BE81-05EA9A0D7187}"/>
              </a:ext>
            </a:extLst>
          </p:cNvPr>
          <p:cNvSpPr/>
          <p:nvPr/>
        </p:nvSpPr>
        <p:spPr>
          <a:xfrm>
            <a:off x="2555632" y="4759570"/>
            <a:ext cx="6111290" cy="1229797"/>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800" b="1" dirty="0">
                <a:effectLst/>
                <a:latin typeface="Book Antiqua" panose="02040602050305030304" pitchFamily="18" charset="0"/>
                <a:ea typeface="Calibri" panose="020F0502020204030204" pitchFamily="34" charset="0"/>
                <a:cs typeface="Times New Roman" panose="02020603050405020304" pitchFamily="18" charset="0"/>
              </a:rPr>
              <a:t>Utility for TAR is not yet available</a:t>
            </a:r>
            <a:endParaRPr lang="en-IN" dirty="0">
              <a:latin typeface="Book Antiqua" panose="02040602050305030304" pitchFamily="18" charset="0"/>
            </a:endParaRPr>
          </a:p>
        </p:txBody>
      </p:sp>
    </p:spTree>
    <p:extLst>
      <p:ext uri="{BB962C8B-B14F-4D97-AF65-F5344CB8AC3E}">
        <p14:creationId xmlns:p14="http://schemas.microsoft.com/office/powerpoint/2010/main" val="10062599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78E-5123-4B30-8F80-02A81ED82226}"/>
              </a:ext>
            </a:extLst>
          </p:cNvPr>
          <p:cNvSpPr>
            <a:spLocks noGrp="1"/>
          </p:cNvSpPr>
          <p:nvPr>
            <p:ph type="title"/>
          </p:nvPr>
        </p:nvSpPr>
        <p:spPr>
          <a:xfrm>
            <a:off x="485030" y="609600"/>
            <a:ext cx="6467060" cy="656492"/>
          </a:xfrm>
        </p:spPr>
        <p:txBody>
          <a:bodyPr>
            <a:noAutofit/>
          </a:bodyPr>
          <a:lstStyle/>
          <a:p>
            <a:r>
              <a:rPr lang="en-US" b="1" dirty="0">
                <a:solidFill>
                  <a:schemeClr val="bg2">
                    <a:lumMod val="10000"/>
                  </a:schemeClr>
                </a:solidFill>
                <a:latin typeface="Baskerville Old Face" panose="02020602080505020303" pitchFamily="18" charset="0"/>
              </a:rPr>
              <a:t>Changes in ITR…</a:t>
            </a:r>
            <a:endParaRPr lang="en-IN" b="1" dirty="0">
              <a:solidFill>
                <a:schemeClr val="bg2">
                  <a:lumMod val="10000"/>
                </a:schemeClr>
              </a:solidFill>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08F462F3-1FE9-4ABD-95D7-C270BE23A64A}"/>
              </a:ext>
            </a:extLst>
          </p:cNvPr>
          <p:cNvSpPr>
            <a:spLocks noGrp="1"/>
          </p:cNvSpPr>
          <p:nvPr>
            <p:ph sz="half" idx="1"/>
          </p:nvPr>
        </p:nvSpPr>
        <p:spPr>
          <a:xfrm>
            <a:off x="485031" y="1348154"/>
            <a:ext cx="6354368" cy="4732605"/>
          </a:xfrm>
        </p:spPr>
        <p:txBody>
          <a:bodyPr>
            <a:noAutofit/>
          </a:bodyPr>
          <a:lstStyle/>
          <a:p>
            <a:pPr algn="just">
              <a:spcBef>
                <a:spcPts val="0"/>
              </a:spcBef>
            </a:pPr>
            <a:r>
              <a:rPr lang="en-US" sz="1800" dirty="0">
                <a:latin typeface="Book Antiqua" panose="02040602050305030304" pitchFamily="18" charset="0"/>
              </a:rPr>
              <a:t>Delay in notifying ITR’s for A.Y. 2025-26</a:t>
            </a:r>
          </a:p>
          <a:p>
            <a:pPr algn="just">
              <a:spcBef>
                <a:spcPts val="0"/>
              </a:spcBef>
            </a:pPr>
            <a:endParaRPr lang="en-US" sz="1000" dirty="0">
              <a:latin typeface="Book Antiqua" panose="02040602050305030304" pitchFamily="18" charset="0"/>
            </a:endParaRPr>
          </a:p>
          <a:p>
            <a:pPr algn="just">
              <a:spcBef>
                <a:spcPts val="0"/>
              </a:spcBef>
            </a:pPr>
            <a:r>
              <a:rPr lang="en-US" sz="1800" dirty="0">
                <a:latin typeface="Book Antiqua" panose="02040602050305030304" pitchFamily="18" charset="0"/>
              </a:rPr>
              <a:t>Circular no 06/2025 dated 27/05/2025: Extended due date from 31/07/2025 to 15/09/2025  - Reason: ITR’s have gone structural and content revisions aimed at simplifying compliance, enhancing transparency and enabling accurate reporting. Additional time required  to system developments, integration and testing. TDS credits reflected in June, limiting effective window for return filing. </a:t>
            </a:r>
          </a:p>
          <a:p>
            <a:pPr marL="45720" indent="0" algn="just">
              <a:spcBef>
                <a:spcPts val="0"/>
              </a:spcBef>
              <a:buNone/>
            </a:pPr>
            <a:r>
              <a:rPr lang="en-US" sz="1800" dirty="0">
                <a:latin typeface="Book Antiqua" panose="02040602050305030304" pitchFamily="18" charset="0"/>
              </a:rPr>
              <a:t> </a:t>
            </a:r>
          </a:p>
          <a:p>
            <a:pPr algn="just">
              <a:spcBef>
                <a:spcPts val="0"/>
              </a:spcBef>
            </a:pPr>
            <a:r>
              <a:rPr lang="en-US" sz="1800" dirty="0">
                <a:latin typeface="Book Antiqua" panose="02040602050305030304" pitchFamily="18" charset="0"/>
              </a:rPr>
              <a:t>Excel utilities for ITR 1 and ITR 4 are released on 29/05/2025</a:t>
            </a:r>
          </a:p>
          <a:p>
            <a:pPr marL="0" indent="0" algn="just">
              <a:spcBef>
                <a:spcPts val="0"/>
              </a:spcBef>
              <a:buNone/>
            </a:pPr>
            <a:r>
              <a:rPr lang="en-US" sz="1800" dirty="0">
                <a:latin typeface="Book Antiqua" panose="02040602050305030304" pitchFamily="18" charset="0"/>
              </a:rPr>
              <a:t> </a:t>
            </a:r>
          </a:p>
          <a:p>
            <a:pPr algn="l"/>
            <a:r>
              <a:rPr lang="en-US" sz="1800" dirty="0">
                <a:latin typeface="Book Antiqua" panose="02040602050305030304" pitchFamily="18" charset="0"/>
              </a:rPr>
              <a:t>ITR1 and ITR4 – Earlier this forms could not be selected if </a:t>
            </a:r>
            <a:r>
              <a:rPr lang="en-US" sz="1800" dirty="0" err="1">
                <a:latin typeface="Book Antiqua" panose="02040602050305030304" pitchFamily="18" charset="0"/>
              </a:rPr>
              <a:t>assessee</a:t>
            </a:r>
            <a:r>
              <a:rPr lang="en-US" sz="1800" dirty="0">
                <a:latin typeface="Book Antiqua" panose="02040602050305030304" pitchFamily="18" charset="0"/>
              </a:rPr>
              <a:t> has capital gains. For A.Y. 2025-26 ITR1 can be filled even </a:t>
            </a:r>
            <a:r>
              <a:rPr lang="en-US" sz="1800" b="0" i="0" u="none" strike="noStrike" baseline="0" dirty="0">
                <a:solidFill>
                  <a:srgbClr val="000000"/>
                </a:solidFill>
                <a:latin typeface="Book Antiqua" panose="02040602050305030304" pitchFamily="18" charset="0"/>
              </a:rPr>
              <a:t>if </a:t>
            </a:r>
            <a:r>
              <a:rPr lang="en-US" sz="1800" b="0" i="0" u="none" strike="noStrike" baseline="0" dirty="0" err="1">
                <a:solidFill>
                  <a:srgbClr val="000000"/>
                </a:solidFill>
                <a:latin typeface="Book Antiqua" panose="02040602050305030304" pitchFamily="18" charset="0"/>
              </a:rPr>
              <a:t>assessee</a:t>
            </a:r>
            <a:r>
              <a:rPr lang="en-US" sz="1800" b="0" i="0" u="none" strike="noStrike" baseline="0" dirty="0">
                <a:solidFill>
                  <a:srgbClr val="000000"/>
                </a:solidFill>
                <a:latin typeface="Book Antiqua" panose="02040602050305030304" pitchFamily="18" charset="0"/>
              </a:rPr>
              <a:t> </a:t>
            </a:r>
            <a:r>
              <a:rPr lang="en-US" sz="1800" dirty="0">
                <a:solidFill>
                  <a:srgbClr val="000000"/>
                </a:solidFill>
                <a:latin typeface="Book Antiqua" panose="02040602050305030304" pitchFamily="18" charset="0"/>
              </a:rPr>
              <a:t>has </a:t>
            </a:r>
            <a:r>
              <a:rPr lang="en-US" sz="1800" b="0" i="0" u="none" strike="noStrike" baseline="0" dirty="0">
                <a:solidFill>
                  <a:srgbClr val="000000"/>
                </a:solidFill>
                <a:latin typeface="Book Antiqua" panose="02040602050305030304" pitchFamily="18" charset="0"/>
              </a:rPr>
              <a:t>LTCG under Section 112A. Said LTCG should not exceed </a:t>
            </a:r>
            <a:r>
              <a:rPr lang="en-IN" sz="1800" b="0" i="0" dirty="0">
                <a:solidFill>
                  <a:srgbClr val="1F1F1F"/>
                </a:solidFill>
                <a:effectLst/>
                <a:latin typeface="Google Sans"/>
              </a:rPr>
              <a:t>₹</a:t>
            </a:r>
            <a:r>
              <a:rPr lang="en-US" sz="1800" b="0" i="0" u="none" strike="noStrike" baseline="0" dirty="0">
                <a:solidFill>
                  <a:srgbClr val="000000"/>
                </a:solidFill>
                <a:latin typeface="Book Antiqua" panose="02040602050305030304" pitchFamily="18" charset="0"/>
              </a:rPr>
              <a:t>1,25,000 and there is no brought forward or carry forward of capital loss. </a:t>
            </a:r>
          </a:p>
          <a:p>
            <a:endParaRPr lang="en-US" sz="1000" dirty="0">
              <a:latin typeface="Book Antiqua" panose="02040602050305030304" pitchFamily="18" charset="0"/>
            </a:endParaRPr>
          </a:p>
        </p:txBody>
      </p:sp>
      <p:sp>
        <p:nvSpPr>
          <p:cNvPr id="9" name="Content Placeholder 8">
            <a:extLst>
              <a:ext uri="{FF2B5EF4-FFF2-40B4-BE49-F238E27FC236}">
                <a16:creationId xmlns:a16="http://schemas.microsoft.com/office/drawing/2014/main" id="{6E3D13B3-02C5-4140-BBCD-A036EF3C7A80}"/>
              </a:ext>
            </a:extLst>
          </p:cNvPr>
          <p:cNvSpPr>
            <a:spLocks noGrp="1"/>
          </p:cNvSpPr>
          <p:nvPr>
            <p:ph sz="half" idx="2"/>
          </p:nvPr>
        </p:nvSpPr>
        <p:spPr>
          <a:xfrm>
            <a:off x="7064781" y="2057399"/>
            <a:ext cx="4754880" cy="2244970"/>
          </a:xfrm>
        </p:spPr>
        <p:txBody>
          <a:bodyPr/>
          <a:lstStyle/>
          <a:p>
            <a:endParaRPr lang="en-IN"/>
          </a:p>
        </p:txBody>
      </p:sp>
      <p:sp>
        <p:nvSpPr>
          <p:cNvPr id="4" name="Date Placeholder 3">
            <a:extLst>
              <a:ext uri="{FF2B5EF4-FFF2-40B4-BE49-F238E27FC236}">
                <a16:creationId xmlns:a16="http://schemas.microsoft.com/office/drawing/2014/main" id="{1615A2A1-BD0E-4448-9A2C-7914848F7333}"/>
              </a:ext>
            </a:extLst>
          </p:cNvPr>
          <p:cNvSpPr>
            <a:spLocks noGrp="1"/>
          </p:cNvSpPr>
          <p:nvPr>
            <p:ph type="dt" sz="half" idx="10"/>
          </p:nvPr>
        </p:nvSpPr>
        <p:spPr/>
        <p:txBody>
          <a:bodyPr/>
          <a:lstStyle/>
          <a:p>
            <a:r>
              <a:rPr lang="en-US" dirty="0">
                <a:latin typeface="Book Antiqua" panose="02040602050305030304" pitchFamily="18" charset="0"/>
              </a:rPr>
              <a:t>08/06/2025</a:t>
            </a:r>
            <a:endParaRPr lang="en-IN" dirty="0">
              <a:latin typeface="Book Antiqua" panose="02040602050305030304" pitchFamily="18" charset="0"/>
            </a:endParaRPr>
          </a:p>
        </p:txBody>
      </p:sp>
      <p:sp>
        <p:nvSpPr>
          <p:cNvPr id="5" name="Footer Placeholder 4">
            <a:extLst>
              <a:ext uri="{FF2B5EF4-FFF2-40B4-BE49-F238E27FC236}">
                <a16:creationId xmlns:a16="http://schemas.microsoft.com/office/drawing/2014/main" id="{D4B2779D-6DC6-453D-B2D6-BF01149F1F5F}"/>
              </a:ext>
            </a:extLst>
          </p:cNvPr>
          <p:cNvSpPr>
            <a:spLocks noGrp="1"/>
          </p:cNvSpPr>
          <p:nvPr>
            <p:ph type="ftr" sz="quarter" idx="11"/>
          </p:nvPr>
        </p:nvSpPr>
        <p:spPr/>
        <p:txBody>
          <a:bodyPr/>
          <a:lstStyle/>
          <a:p>
            <a:r>
              <a:rPr lang="en-IN" dirty="0">
                <a:latin typeface="Book Antiqua" panose="02040602050305030304" pitchFamily="18" charset="0"/>
              </a:rPr>
              <a:t>Sanghvi </a:t>
            </a:r>
            <a:r>
              <a:rPr lang="en-IN" dirty="0" err="1">
                <a:latin typeface="Book Antiqua" panose="02040602050305030304" pitchFamily="18" charset="0"/>
              </a:rPr>
              <a:t>Sanghvi</a:t>
            </a:r>
            <a:r>
              <a:rPr lang="en-IN" dirty="0">
                <a:latin typeface="Book Antiqua" panose="02040602050305030304" pitchFamily="18" charset="0"/>
              </a:rPr>
              <a:t> &amp; Sanghvi</a:t>
            </a:r>
          </a:p>
        </p:txBody>
      </p:sp>
      <p:sp>
        <p:nvSpPr>
          <p:cNvPr id="6" name="Slide Number Placeholder 5">
            <a:extLst>
              <a:ext uri="{FF2B5EF4-FFF2-40B4-BE49-F238E27FC236}">
                <a16:creationId xmlns:a16="http://schemas.microsoft.com/office/drawing/2014/main" id="{F652C196-74C0-4316-BA73-23B35D6FC369}"/>
              </a:ext>
            </a:extLst>
          </p:cNvPr>
          <p:cNvSpPr>
            <a:spLocks noGrp="1"/>
          </p:cNvSpPr>
          <p:nvPr>
            <p:ph type="sldNum" sz="quarter" idx="12"/>
          </p:nvPr>
        </p:nvSpPr>
        <p:spPr/>
        <p:txBody>
          <a:bodyPr/>
          <a:lstStyle/>
          <a:p>
            <a:fld id="{72D2E47F-D8F7-452E-ABD9-5E9FB94CA412}" type="slidenum">
              <a:rPr lang="en-IN" smtClean="0">
                <a:latin typeface="Book Antiqua" panose="02040602050305030304" pitchFamily="18" charset="0"/>
              </a:rPr>
              <a:t>49</a:t>
            </a:fld>
            <a:endParaRPr lang="en-IN" dirty="0">
              <a:latin typeface="Book Antiqua" panose="02040602050305030304" pitchFamily="18" charset="0"/>
            </a:endParaRPr>
          </a:p>
        </p:txBody>
      </p:sp>
      <p:pic>
        <p:nvPicPr>
          <p:cNvPr id="8" name="Picture 7">
            <a:extLst>
              <a:ext uri="{FF2B5EF4-FFF2-40B4-BE49-F238E27FC236}">
                <a16:creationId xmlns:a16="http://schemas.microsoft.com/office/drawing/2014/main" id="{49B7306F-721B-4173-95A0-3B9443394331}"/>
              </a:ext>
            </a:extLst>
          </p:cNvPr>
          <p:cNvPicPr>
            <a:picLocks noChangeAspect="1"/>
          </p:cNvPicPr>
          <p:nvPr/>
        </p:nvPicPr>
        <p:blipFill>
          <a:blip r:embed="rId2"/>
          <a:stretch>
            <a:fillRect/>
          </a:stretch>
        </p:blipFill>
        <p:spPr>
          <a:xfrm>
            <a:off x="6952090" y="380998"/>
            <a:ext cx="4754880" cy="5699762"/>
          </a:xfrm>
          <a:prstGeom prst="rect">
            <a:avLst/>
          </a:prstGeom>
        </p:spPr>
      </p:pic>
    </p:spTree>
    <p:extLst>
      <p:ext uri="{BB962C8B-B14F-4D97-AF65-F5344CB8AC3E}">
        <p14:creationId xmlns:p14="http://schemas.microsoft.com/office/powerpoint/2010/main" val="4045062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F375C41-7756-4799-9016-F10C42D57AEB}"/>
              </a:ext>
            </a:extLst>
          </p:cNvPr>
          <p:cNvSpPr>
            <a:spLocks noGrp="1"/>
          </p:cNvSpPr>
          <p:nvPr>
            <p:ph type="title"/>
          </p:nvPr>
        </p:nvSpPr>
        <p:spPr>
          <a:xfrm>
            <a:off x="838200" y="2404940"/>
            <a:ext cx="10515600" cy="1325563"/>
          </a:xfrm>
        </p:spPr>
        <p:txBody>
          <a:bodyPr/>
          <a:lstStyle/>
          <a:p>
            <a:pPr algn="ctr"/>
            <a:r>
              <a:rPr lang="en-US" sz="4400" dirty="0">
                <a:latin typeface="Baskerville Old Face" panose="02020602080505020303" pitchFamily="18" charset="0"/>
              </a:rPr>
              <a:t>Rates </a:t>
            </a:r>
            <a:r>
              <a:rPr lang="en-US" dirty="0">
                <a:latin typeface="Baskerville Old Face" panose="02020602080505020303" pitchFamily="18" charset="0"/>
              </a:rPr>
              <a:t>of Tax</a:t>
            </a:r>
            <a:endParaRPr lang="en-IN" dirty="0">
              <a:latin typeface="Baskerville Old Face" panose="02020602080505020303" pitchFamily="18" charset="0"/>
            </a:endParaRPr>
          </a:p>
        </p:txBody>
      </p:sp>
      <p:sp>
        <p:nvSpPr>
          <p:cNvPr id="4" name="Date Placeholder 3">
            <a:extLst>
              <a:ext uri="{FF2B5EF4-FFF2-40B4-BE49-F238E27FC236}">
                <a16:creationId xmlns:a16="http://schemas.microsoft.com/office/drawing/2014/main" id="{2EC71048-11E7-45E3-B41B-5485E1A1CD65}"/>
              </a:ext>
            </a:extLst>
          </p:cNvPr>
          <p:cNvSpPr>
            <a:spLocks noGrp="1"/>
          </p:cNvSpPr>
          <p:nvPr>
            <p:ph type="dt" sz="half" idx="10"/>
          </p:nvPr>
        </p:nvSpPr>
        <p:spPr/>
        <p:txBody>
          <a:bodyPr/>
          <a:lstStyle/>
          <a:p>
            <a:r>
              <a:rPr lang="en-US" dirty="0">
                <a:latin typeface="Book Antiqua" panose="02040602050305030304" pitchFamily="18" charset="0"/>
              </a:rPr>
              <a:t>08/06/2025</a:t>
            </a:r>
            <a:endParaRPr lang="en-IN" dirty="0">
              <a:latin typeface="Book Antiqua" panose="02040602050305030304" pitchFamily="18" charset="0"/>
            </a:endParaRPr>
          </a:p>
        </p:txBody>
      </p:sp>
      <p:sp>
        <p:nvSpPr>
          <p:cNvPr id="5" name="Footer Placeholder 4">
            <a:extLst>
              <a:ext uri="{FF2B5EF4-FFF2-40B4-BE49-F238E27FC236}">
                <a16:creationId xmlns:a16="http://schemas.microsoft.com/office/drawing/2014/main" id="{3C789F31-9850-45CB-912A-22F07CEF5E42}"/>
              </a:ext>
            </a:extLst>
          </p:cNvPr>
          <p:cNvSpPr>
            <a:spLocks noGrp="1"/>
          </p:cNvSpPr>
          <p:nvPr>
            <p:ph type="ftr" sz="quarter" idx="11"/>
          </p:nvPr>
        </p:nvSpPr>
        <p:spPr/>
        <p:txBody>
          <a:bodyPr/>
          <a:lstStyle/>
          <a:p>
            <a:r>
              <a:rPr lang="en-IN" dirty="0">
                <a:solidFill>
                  <a:schemeClr val="bg2">
                    <a:lumMod val="10000"/>
                  </a:schemeClr>
                </a:solidFill>
                <a:latin typeface="Book Antiqua" panose="02040602050305030304" pitchFamily="18" charset="0"/>
              </a:rPr>
              <a:t>Sanghvi </a:t>
            </a:r>
            <a:r>
              <a:rPr lang="en-IN" dirty="0" err="1">
                <a:solidFill>
                  <a:schemeClr val="bg2">
                    <a:lumMod val="10000"/>
                  </a:schemeClr>
                </a:solidFill>
                <a:latin typeface="Book Antiqua" panose="02040602050305030304" pitchFamily="18" charset="0"/>
              </a:rPr>
              <a:t>Sanghvi</a:t>
            </a:r>
            <a:r>
              <a:rPr lang="en-IN" dirty="0">
                <a:solidFill>
                  <a:schemeClr val="bg2">
                    <a:lumMod val="10000"/>
                  </a:schemeClr>
                </a:solidFill>
                <a:latin typeface="Book Antiqua" panose="02040602050305030304" pitchFamily="18" charset="0"/>
              </a:rPr>
              <a:t> &amp; Sanghvi</a:t>
            </a:r>
          </a:p>
        </p:txBody>
      </p:sp>
      <p:sp>
        <p:nvSpPr>
          <p:cNvPr id="6" name="Slide Number Placeholder 5">
            <a:extLst>
              <a:ext uri="{FF2B5EF4-FFF2-40B4-BE49-F238E27FC236}">
                <a16:creationId xmlns:a16="http://schemas.microsoft.com/office/drawing/2014/main" id="{D2A4F648-BEA4-486F-8A93-25C33BF40E7A}"/>
              </a:ext>
            </a:extLst>
          </p:cNvPr>
          <p:cNvSpPr>
            <a:spLocks noGrp="1"/>
          </p:cNvSpPr>
          <p:nvPr>
            <p:ph type="sldNum" sz="quarter" idx="12"/>
          </p:nvPr>
        </p:nvSpPr>
        <p:spPr/>
        <p:txBody>
          <a:bodyPr/>
          <a:lstStyle/>
          <a:p>
            <a:fld id="{72D2E47F-D8F7-452E-ABD9-5E9FB94CA412}" type="slidenum">
              <a:rPr lang="en-IN" smtClean="0">
                <a:latin typeface="Book Antiqua" panose="02040602050305030304" pitchFamily="18" charset="0"/>
              </a:rPr>
              <a:t>5</a:t>
            </a:fld>
            <a:endParaRPr lang="en-IN" dirty="0">
              <a:latin typeface="Book Antiqua" panose="02040602050305030304" pitchFamily="18" charset="0"/>
            </a:endParaRPr>
          </a:p>
        </p:txBody>
      </p:sp>
    </p:spTree>
    <p:extLst>
      <p:ext uri="{BB962C8B-B14F-4D97-AF65-F5344CB8AC3E}">
        <p14:creationId xmlns:p14="http://schemas.microsoft.com/office/powerpoint/2010/main" val="15082886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78E-5123-4B30-8F80-02A81ED82226}"/>
              </a:ext>
            </a:extLst>
          </p:cNvPr>
          <p:cNvSpPr>
            <a:spLocks noGrp="1"/>
          </p:cNvSpPr>
          <p:nvPr>
            <p:ph type="title"/>
          </p:nvPr>
        </p:nvSpPr>
        <p:spPr>
          <a:xfrm>
            <a:off x="838200" y="365126"/>
            <a:ext cx="10515600" cy="783736"/>
          </a:xfrm>
        </p:spPr>
        <p:txBody>
          <a:bodyPr>
            <a:noAutofit/>
          </a:bodyPr>
          <a:lstStyle/>
          <a:p>
            <a:r>
              <a:rPr lang="en-US" b="1" dirty="0">
                <a:solidFill>
                  <a:schemeClr val="bg2">
                    <a:lumMod val="10000"/>
                  </a:schemeClr>
                </a:solidFill>
                <a:latin typeface="Baskerville Old Face" panose="02020602080505020303" pitchFamily="18" charset="0"/>
              </a:rPr>
              <a:t>…Changes in ITR…</a:t>
            </a:r>
            <a:endParaRPr lang="en-IN" b="1" dirty="0">
              <a:solidFill>
                <a:schemeClr val="bg2">
                  <a:lumMod val="10000"/>
                </a:schemeClr>
              </a:solidFill>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08F462F3-1FE9-4ABD-95D7-C270BE23A64A}"/>
              </a:ext>
            </a:extLst>
          </p:cNvPr>
          <p:cNvSpPr>
            <a:spLocks noGrp="1"/>
          </p:cNvSpPr>
          <p:nvPr>
            <p:ph idx="1"/>
          </p:nvPr>
        </p:nvSpPr>
        <p:spPr>
          <a:xfrm>
            <a:off x="838200" y="1160585"/>
            <a:ext cx="10515600" cy="5028101"/>
          </a:xfrm>
        </p:spPr>
        <p:txBody>
          <a:bodyPr>
            <a:noAutofit/>
          </a:bodyPr>
          <a:lstStyle/>
          <a:p>
            <a:pPr algn="just">
              <a:spcBef>
                <a:spcPts val="0"/>
              </a:spcBef>
            </a:pPr>
            <a:r>
              <a:rPr lang="en-US" sz="1900" dirty="0">
                <a:latin typeface="Book Antiqua" panose="02040602050305030304" pitchFamily="18" charset="0"/>
              </a:rPr>
              <a:t>Reference of </a:t>
            </a:r>
            <a:r>
              <a:rPr lang="en-US" sz="1900" b="0" i="0" u="none" strike="noStrike" baseline="0" dirty="0">
                <a:solidFill>
                  <a:srgbClr val="000000"/>
                </a:solidFill>
                <a:latin typeface="Book Antiqua" panose="02040602050305030304" pitchFamily="18" charset="0"/>
              </a:rPr>
              <a:t>the Aadhaar Enrolment ID is removed. This is in line with amendment </a:t>
            </a:r>
            <a:r>
              <a:rPr lang="en-US" sz="1900" dirty="0">
                <a:solidFill>
                  <a:srgbClr val="000000"/>
                </a:solidFill>
                <a:latin typeface="Book Antiqua" panose="02040602050305030304" pitchFamily="18" charset="0"/>
              </a:rPr>
              <a:t>made to Section 139AA by FA 2024 w.e.f. 01/10/2024.</a:t>
            </a:r>
            <a:endParaRPr lang="en-US" sz="1900" dirty="0">
              <a:latin typeface="Book Antiqua" panose="02040602050305030304" pitchFamily="18" charset="0"/>
            </a:endParaRPr>
          </a:p>
          <a:p>
            <a:pPr algn="just">
              <a:spcBef>
                <a:spcPts val="0"/>
              </a:spcBef>
            </a:pPr>
            <a:endParaRPr lang="en-US" sz="1900" i="0" dirty="0">
              <a:solidFill>
                <a:schemeClr val="bg2">
                  <a:lumMod val="10000"/>
                </a:schemeClr>
              </a:solidFill>
              <a:effectLst/>
              <a:latin typeface="Book Antiqua" panose="02040602050305030304" pitchFamily="18" charset="0"/>
            </a:endParaRPr>
          </a:p>
          <a:p>
            <a:pPr algn="just">
              <a:spcBef>
                <a:spcPts val="0"/>
              </a:spcBef>
            </a:pPr>
            <a:r>
              <a:rPr lang="en-US" sz="1900" i="0" dirty="0">
                <a:solidFill>
                  <a:schemeClr val="bg2">
                    <a:lumMod val="10000"/>
                  </a:schemeClr>
                </a:solidFill>
                <a:effectLst/>
                <a:latin typeface="Book Antiqua" panose="02040602050305030304" pitchFamily="18" charset="0"/>
              </a:rPr>
              <a:t>Section under which TDS is deducted to be mentioned in Sch TDS (tax payments)</a:t>
            </a:r>
          </a:p>
          <a:p>
            <a:pPr algn="just">
              <a:spcBef>
                <a:spcPts val="0"/>
              </a:spcBef>
            </a:pPr>
            <a:endParaRPr lang="en-US" sz="1900" i="0" dirty="0">
              <a:solidFill>
                <a:schemeClr val="bg2">
                  <a:lumMod val="10000"/>
                </a:schemeClr>
              </a:solidFill>
              <a:effectLst/>
              <a:latin typeface="Book Antiqua" panose="02040602050305030304" pitchFamily="18" charset="0"/>
            </a:endParaRPr>
          </a:p>
          <a:p>
            <a:pPr algn="just">
              <a:spcBef>
                <a:spcPts val="0"/>
              </a:spcBef>
            </a:pPr>
            <a:r>
              <a:rPr lang="en-US" sz="1900" i="0" dirty="0">
                <a:solidFill>
                  <a:schemeClr val="bg2">
                    <a:lumMod val="10000"/>
                  </a:schemeClr>
                </a:solidFill>
                <a:effectLst/>
                <a:latin typeface="Book Antiqua" panose="02040602050305030304" pitchFamily="18" charset="0"/>
              </a:rPr>
              <a:t>Changes due to changes in Capital Gains</a:t>
            </a:r>
          </a:p>
          <a:p>
            <a:pPr algn="just">
              <a:spcBef>
                <a:spcPts val="0"/>
              </a:spcBef>
            </a:pPr>
            <a:endParaRPr lang="en-US" sz="1900" dirty="0">
              <a:solidFill>
                <a:schemeClr val="bg2">
                  <a:lumMod val="10000"/>
                </a:schemeClr>
              </a:solidFill>
              <a:latin typeface="Book Antiqua" panose="02040602050305030304" pitchFamily="18" charset="0"/>
            </a:endParaRPr>
          </a:p>
          <a:p>
            <a:pPr algn="just"/>
            <a:r>
              <a:rPr lang="en-US" sz="1900" dirty="0">
                <a:solidFill>
                  <a:schemeClr val="bg2">
                    <a:lumMod val="10000"/>
                  </a:schemeClr>
                </a:solidFill>
                <a:latin typeface="Book Antiqua" panose="02040602050305030304" pitchFamily="18" charset="0"/>
              </a:rPr>
              <a:t>Changes due to change in buy back taxation – in Sch OS – row added to show “</a:t>
            </a:r>
            <a:r>
              <a:rPr lang="en-US" sz="1900" b="1" dirty="0">
                <a:solidFill>
                  <a:schemeClr val="bg2">
                    <a:lumMod val="10000"/>
                  </a:schemeClr>
                </a:solidFill>
                <a:latin typeface="Book Antiqua" panose="02040602050305030304" pitchFamily="18" charset="0"/>
              </a:rPr>
              <a:t>dividend income u/s.2(22)(f)</a:t>
            </a:r>
            <a:r>
              <a:rPr lang="en-US" sz="1900" dirty="0">
                <a:solidFill>
                  <a:schemeClr val="bg2">
                    <a:lumMod val="10000"/>
                  </a:schemeClr>
                </a:solidFill>
                <a:latin typeface="Book Antiqua" panose="02040602050305030304" pitchFamily="18" charset="0"/>
              </a:rPr>
              <a:t>’ and in Sch CG row added </a:t>
            </a:r>
            <a:r>
              <a:rPr lang="en-US" sz="1900" dirty="0" err="1">
                <a:solidFill>
                  <a:schemeClr val="bg2">
                    <a:lumMod val="10000"/>
                  </a:schemeClr>
                </a:solidFill>
                <a:latin typeface="Book Antiqua" panose="02040602050305030304" pitchFamily="18" charset="0"/>
              </a:rPr>
              <a:t>eg</a:t>
            </a:r>
            <a:r>
              <a:rPr lang="en-US" sz="1900" dirty="0">
                <a:solidFill>
                  <a:schemeClr val="bg2">
                    <a:lumMod val="10000"/>
                  </a:schemeClr>
                </a:solidFill>
                <a:latin typeface="Book Antiqua" panose="02040602050305030304" pitchFamily="18" charset="0"/>
              </a:rPr>
              <a:t> “Capital Loss on buy back of shares on or after 01st October 2024 [ Short Term 20% or 30% or </a:t>
            </a:r>
            <a:r>
              <a:rPr lang="en-IN" sz="1900" dirty="0">
                <a:solidFill>
                  <a:schemeClr val="bg2">
                    <a:lumMod val="10000"/>
                  </a:schemeClr>
                </a:solidFill>
                <a:latin typeface="Book Antiqua" panose="02040602050305030304" pitchFamily="18" charset="0"/>
              </a:rPr>
              <a:t>applicable rate] </a:t>
            </a:r>
            <a:r>
              <a:rPr lang="en-US" sz="1900" dirty="0">
                <a:solidFill>
                  <a:schemeClr val="bg2">
                    <a:lumMod val="10000"/>
                  </a:schemeClr>
                </a:solidFill>
                <a:latin typeface="Book Antiqua" panose="02040602050305030304" pitchFamily="18" charset="0"/>
              </a:rPr>
              <a:t>(can be claimed only if respective Dividend income u/s 2(22)(f) is offered)</a:t>
            </a:r>
          </a:p>
          <a:p>
            <a:pPr marL="0" indent="0" algn="just">
              <a:buNone/>
            </a:pPr>
            <a:endParaRPr lang="en-US" sz="1900" dirty="0">
              <a:solidFill>
                <a:schemeClr val="bg2">
                  <a:lumMod val="10000"/>
                </a:schemeClr>
              </a:solidFill>
              <a:latin typeface="Book Antiqua" panose="02040602050305030304" pitchFamily="18" charset="0"/>
            </a:endParaRPr>
          </a:p>
          <a:p>
            <a:pPr algn="just"/>
            <a:r>
              <a:rPr lang="en-US" sz="1900" dirty="0">
                <a:solidFill>
                  <a:schemeClr val="bg2">
                    <a:lumMod val="10000"/>
                  </a:schemeClr>
                </a:solidFill>
                <a:latin typeface="Book Antiqua" panose="02040602050305030304" pitchFamily="18" charset="0"/>
              </a:rPr>
              <a:t>Sch AL - Assets and Liabilities at the end of the year (applicable in a case where total income exceeds </a:t>
            </a:r>
            <a:r>
              <a:rPr lang="en-IN" sz="1900" b="0" i="0" dirty="0">
                <a:solidFill>
                  <a:schemeClr val="bg2">
                    <a:lumMod val="10000"/>
                  </a:schemeClr>
                </a:solidFill>
                <a:effectLst/>
                <a:latin typeface="Google Sans"/>
              </a:rPr>
              <a:t>₹</a:t>
            </a:r>
            <a:r>
              <a:rPr lang="en-US" sz="1900" dirty="0">
                <a:solidFill>
                  <a:schemeClr val="bg2">
                    <a:lumMod val="10000"/>
                  </a:schemeClr>
                </a:solidFill>
                <a:latin typeface="Book Antiqua" panose="02040602050305030304" pitchFamily="18" charset="0"/>
              </a:rPr>
              <a:t> 1 Crore.) Earlier limit was Rs.50 Lakhs.</a:t>
            </a:r>
          </a:p>
          <a:p>
            <a:pPr algn="just">
              <a:spcBef>
                <a:spcPts val="0"/>
              </a:spcBef>
            </a:pPr>
            <a:endParaRPr lang="en-US" sz="1900" dirty="0">
              <a:solidFill>
                <a:schemeClr val="bg2">
                  <a:lumMod val="10000"/>
                </a:schemeClr>
              </a:solidFill>
              <a:latin typeface="Book Antiqua" panose="02040602050305030304" pitchFamily="18" charset="0"/>
            </a:endParaRPr>
          </a:p>
          <a:p>
            <a:pPr algn="just">
              <a:spcBef>
                <a:spcPts val="0"/>
              </a:spcBef>
            </a:pPr>
            <a:r>
              <a:rPr lang="en-US" sz="1900" dirty="0">
                <a:solidFill>
                  <a:schemeClr val="bg2">
                    <a:lumMod val="10000"/>
                  </a:schemeClr>
                </a:solidFill>
                <a:latin typeface="Book Antiqua" panose="02040602050305030304" pitchFamily="18" charset="0"/>
              </a:rPr>
              <a:t>For deduction claimed u/s.80U and 80DD – to mention acknowledgment no of Form 10IA filed.</a:t>
            </a:r>
          </a:p>
        </p:txBody>
      </p:sp>
      <p:sp>
        <p:nvSpPr>
          <p:cNvPr id="4" name="Date Placeholder 3">
            <a:extLst>
              <a:ext uri="{FF2B5EF4-FFF2-40B4-BE49-F238E27FC236}">
                <a16:creationId xmlns:a16="http://schemas.microsoft.com/office/drawing/2014/main" id="{1615A2A1-BD0E-4448-9A2C-7914848F7333}"/>
              </a:ext>
            </a:extLst>
          </p:cNvPr>
          <p:cNvSpPr>
            <a:spLocks noGrp="1"/>
          </p:cNvSpPr>
          <p:nvPr>
            <p:ph type="dt" sz="half" idx="10"/>
          </p:nvPr>
        </p:nvSpPr>
        <p:spPr/>
        <p:txBody>
          <a:bodyPr/>
          <a:lstStyle/>
          <a:p>
            <a:r>
              <a:rPr lang="en-US" dirty="0">
                <a:latin typeface="Book Antiqua" panose="02040602050305030304" pitchFamily="18" charset="0"/>
              </a:rPr>
              <a:t>08/06/2025</a:t>
            </a:r>
            <a:endParaRPr lang="en-IN" dirty="0">
              <a:latin typeface="Book Antiqua" panose="02040602050305030304" pitchFamily="18" charset="0"/>
            </a:endParaRPr>
          </a:p>
        </p:txBody>
      </p:sp>
      <p:sp>
        <p:nvSpPr>
          <p:cNvPr id="5" name="Footer Placeholder 4">
            <a:extLst>
              <a:ext uri="{FF2B5EF4-FFF2-40B4-BE49-F238E27FC236}">
                <a16:creationId xmlns:a16="http://schemas.microsoft.com/office/drawing/2014/main" id="{D4B2779D-6DC6-453D-B2D6-BF01149F1F5F}"/>
              </a:ext>
            </a:extLst>
          </p:cNvPr>
          <p:cNvSpPr>
            <a:spLocks noGrp="1"/>
          </p:cNvSpPr>
          <p:nvPr>
            <p:ph type="ftr" sz="quarter" idx="11"/>
          </p:nvPr>
        </p:nvSpPr>
        <p:spPr/>
        <p:txBody>
          <a:bodyPr/>
          <a:lstStyle/>
          <a:p>
            <a:r>
              <a:rPr lang="en-IN" dirty="0">
                <a:latin typeface="Book Antiqua" panose="02040602050305030304" pitchFamily="18" charset="0"/>
              </a:rPr>
              <a:t>Sanghvi </a:t>
            </a:r>
            <a:r>
              <a:rPr lang="en-IN" dirty="0" err="1">
                <a:latin typeface="Book Antiqua" panose="02040602050305030304" pitchFamily="18" charset="0"/>
              </a:rPr>
              <a:t>Sanghvi</a:t>
            </a:r>
            <a:r>
              <a:rPr lang="en-IN" dirty="0">
                <a:latin typeface="Book Antiqua" panose="02040602050305030304" pitchFamily="18" charset="0"/>
              </a:rPr>
              <a:t> &amp; Sanghvi</a:t>
            </a:r>
          </a:p>
        </p:txBody>
      </p:sp>
      <p:sp>
        <p:nvSpPr>
          <p:cNvPr id="6" name="Slide Number Placeholder 5">
            <a:extLst>
              <a:ext uri="{FF2B5EF4-FFF2-40B4-BE49-F238E27FC236}">
                <a16:creationId xmlns:a16="http://schemas.microsoft.com/office/drawing/2014/main" id="{F652C196-74C0-4316-BA73-23B35D6FC369}"/>
              </a:ext>
            </a:extLst>
          </p:cNvPr>
          <p:cNvSpPr>
            <a:spLocks noGrp="1"/>
          </p:cNvSpPr>
          <p:nvPr>
            <p:ph type="sldNum" sz="quarter" idx="12"/>
          </p:nvPr>
        </p:nvSpPr>
        <p:spPr/>
        <p:txBody>
          <a:bodyPr/>
          <a:lstStyle/>
          <a:p>
            <a:fld id="{72D2E47F-D8F7-452E-ABD9-5E9FB94CA412}" type="slidenum">
              <a:rPr lang="en-IN" smtClean="0">
                <a:latin typeface="Book Antiqua" panose="02040602050305030304" pitchFamily="18" charset="0"/>
              </a:rPr>
              <a:t>50</a:t>
            </a:fld>
            <a:endParaRPr lang="en-IN" dirty="0">
              <a:latin typeface="Book Antiqua" panose="02040602050305030304" pitchFamily="18" charset="0"/>
            </a:endParaRPr>
          </a:p>
        </p:txBody>
      </p:sp>
    </p:spTree>
    <p:extLst>
      <p:ext uri="{BB962C8B-B14F-4D97-AF65-F5344CB8AC3E}">
        <p14:creationId xmlns:p14="http://schemas.microsoft.com/office/powerpoint/2010/main" val="30590887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78E-5123-4B30-8F80-02A81ED82226}"/>
              </a:ext>
            </a:extLst>
          </p:cNvPr>
          <p:cNvSpPr>
            <a:spLocks noGrp="1"/>
          </p:cNvSpPr>
          <p:nvPr>
            <p:ph type="title"/>
          </p:nvPr>
        </p:nvSpPr>
        <p:spPr>
          <a:xfrm>
            <a:off x="838200" y="365126"/>
            <a:ext cx="10515600" cy="783736"/>
          </a:xfrm>
        </p:spPr>
        <p:txBody>
          <a:bodyPr>
            <a:noAutofit/>
          </a:bodyPr>
          <a:lstStyle/>
          <a:p>
            <a:r>
              <a:rPr lang="en-US" b="1" dirty="0">
                <a:solidFill>
                  <a:schemeClr val="bg2">
                    <a:lumMod val="10000"/>
                  </a:schemeClr>
                </a:solidFill>
                <a:latin typeface="Baskerville Old Face" panose="02020602080505020303" pitchFamily="18" charset="0"/>
              </a:rPr>
              <a:t>…Changes in ITR…</a:t>
            </a:r>
            <a:endParaRPr lang="en-IN" b="1" dirty="0">
              <a:solidFill>
                <a:schemeClr val="bg2">
                  <a:lumMod val="10000"/>
                </a:schemeClr>
              </a:solidFill>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08F462F3-1FE9-4ABD-95D7-C270BE23A64A}"/>
              </a:ext>
            </a:extLst>
          </p:cNvPr>
          <p:cNvSpPr>
            <a:spLocks noGrp="1"/>
          </p:cNvSpPr>
          <p:nvPr>
            <p:ph idx="1"/>
          </p:nvPr>
        </p:nvSpPr>
        <p:spPr>
          <a:xfrm>
            <a:off x="838200" y="1160585"/>
            <a:ext cx="10515600" cy="5028101"/>
          </a:xfrm>
        </p:spPr>
        <p:txBody>
          <a:bodyPr>
            <a:noAutofit/>
          </a:bodyPr>
          <a:lstStyle/>
          <a:p>
            <a:pPr algn="just">
              <a:spcBef>
                <a:spcPts val="0"/>
              </a:spcBef>
            </a:pPr>
            <a:r>
              <a:rPr lang="en-US" sz="1800" dirty="0">
                <a:latin typeface="Book Antiqua" panose="02040602050305030304" pitchFamily="18" charset="0"/>
              </a:rPr>
              <a:t>Changes in relation to tax regime (ITR 3)</a:t>
            </a:r>
          </a:p>
        </p:txBody>
      </p:sp>
      <p:sp>
        <p:nvSpPr>
          <p:cNvPr id="4" name="Date Placeholder 3">
            <a:extLst>
              <a:ext uri="{FF2B5EF4-FFF2-40B4-BE49-F238E27FC236}">
                <a16:creationId xmlns:a16="http://schemas.microsoft.com/office/drawing/2014/main" id="{1615A2A1-BD0E-4448-9A2C-7914848F7333}"/>
              </a:ext>
            </a:extLst>
          </p:cNvPr>
          <p:cNvSpPr>
            <a:spLocks noGrp="1"/>
          </p:cNvSpPr>
          <p:nvPr>
            <p:ph type="dt" sz="half" idx="10"/>
          </p:nvPr>
        </p:nvSpPr>
        <p:spPr/>
        <p:txBody>
          <a:bodyPr/>
          <a:lstStyle/>
          <a:p>
            <a:r>
              <a:rPr lang="en-US" dirty="0">
                <a:latin typeface="Book Antiqua" panose="02040602050305030304" pitchFamily="18" charset="0"/>
              </a:rPr>
              <a:t>08/06/2025</a:t>
            </a:r>
            <a:endParaRPr lang="en-IN" dirty="0">
              <a:latin typeface="Book Antiqua" panose="02040602050305030304" pitchFamily="18" charset="0"/>
            </a:endParaRPr>
          </a:p>
        </p:txBody>
      </p:sp>
      <p:sp>
        <p:nvSpPr>
          <p:cNvPr id="5" name="Footer Placeholder 4">
            <a:extLst>
              <a:ext uri="{FF2B5EF4-FFF2-40B4-BE49-F238E27FC236}">
                <a16:creationId xmlns:a16="http://schemas.microsoft.com/office/drawing/2014/main" id="{D4B2779D-6DC6-453D-B2D6-BF01149F1F5F}"/>
              </a:ext>
            </a:extLst>
          </p:cNvPr>
          <p:cNvSpPr>
            <a:spLocks noGrp="1"/>
          </p:cNvSpPr>
          <p:nvPr>
            <p:ph type="ftr" sz="quarter" idx="11"/>
          </p:nvPr>
        </p:nvSpPr>
        <p:spPr/>
        <p:txBody>
          <a:bodyPr/>
          <a:lstStyle/>
          <a:p>
            <a:r>
              <a:rPr lang="en-IN" dirty="0">
                <a:latin typeface="Book Antiqua" panose="02040602050305030304" pitchFamily="18" charset="0"/>
              </a:rPr>
              <a:t>Sanghvi </a:t>
            </a:r>
            <a:r>
              <a:rPr lang="en-IN" dirty="0" err="1">
                <a:latin typeface="Book Antiqua" panose="02040602050305030304" pitchFamily="18" charset="0"/>
              </a:rPr>
              <a:t>Sanghvi</a:t>
            </a:r>
            <a:r>
              <a:rPr lang="en-IN" dirty="0">
                <a:latin typeface="Book Antiqua" panose="02040602050305030304" pitchFamily="18" charset="0"/>
              </a:rPr>
              <a:t> &amp; Sanghvi</a:t>
            </a:r>
          </a:p>
        </p:txBody>
      </p:sp>
      <p:sp>
        <p:nvSpPr>
          <p:cNvPr id="6" name="Slide Number Placeholder 5">
            <a:extLst>
              <a:ext uri="{FF2B5EF4-FFF2-40B4-BE49-F238E27FC236}">
                <a16:creationId xmlns:a16="http://schemas.microsoft.com/office/drawing/2014/main" id="{F652C196-74C0-4316-BA73-23B35D6FC369}"/>
              </a:ext>
            </a:extLst>
          </p:cNvPr>
          <p:cNvSpPr>
            <a:spLocks noGrp="1"/>
          </p:cNvSpPr>
          <p:nvPr>
            <p:ph type="sldNum" sz="quarter" idx="12"/>
          </p:nvPr>
        </p:nvSpPr>
        <p:spPr/>
        <p:txBody>
          <a:bodyPr/>
          <a:lstStyle/>
          <a:p>
            <a:fld id="{72D2E47F-D8F7-452E-ABD9-5E9FB94CA412}" type="slidenum">
              <a:rPr lang="en-IN" smtClean="0">
                <a:latin typeface="Book Antiqua" panose="02040602050305030304" pitchFamily="18" charset="0"/>
              </a:rPr>
              <a:t>51</a:t>
            </a:fld>
            <a:endParaRPr lang="en-IN" dirty="0">
              <a:latin typeface="Book Antiqua" panose="02040602050305030304" pitchFamily="18" charset="0"/>
            </a:endParaRPr>
          </a:p>
        </p:txBody>
      </p:sp>
      <p:pic>
        <p:nvPicPr>
          <p:cNvPr id="9" name="Picture 8">
            <a:extLst>
              <a:ext uri="{FF2B5EF4-FFF2-40B4-BE49-F238E27FC236}">
                <a16:creationId xmlns:a16="http://schemas.microsoft.com/office/drawing/2014/main" id="{A2325273-EFE0-44E0-8695-8E4A99B03B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1" y="1524000"/>
            <a:ext cx="10193214" cy="4810530"/>
          </a:xfrm>
          <a:prstGeom prst="rect">
            <a:avLst/>
          </a:prstGeom>
        </p:spPr>
      </p:pic>
    </p:spTree>
    <p:extLst>
      <p:ext uri="{BB962C8B-B14F-4D97-AF65-F5344CB8AC3E}">
        <p14:creationId xmlns:p14="http://schemas.microsoft.com/office/powerpoint/2010/main" val="23140523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78E-5123-4B30-8F80-02A81ED82226}"/>
              </a:ext>
            </a:extLst>
          </p:cNvPr>
          <p:cNvSpPr>
            <a:spLocks noGrp="1"/>
          </p:cNvSpPr>
          <p:nvPr>
            <p:ph type="title"/>
          </p:nvPr>
        </p:nvSpPr>
        <p:spPr>
          <a:xfrm>
            <a:off x="838200" y="277446"/>
            <a:ext cx="10515600" cy="783736"/>
          </a:xfrm>
        </p:spPr>
        <p:txBody>
          <a:bodyPr>
            <a:noAutofit/>
          </a:bodyPr>
          <a:lstStyle/>
          <a:p>
            <a:r>
              <a:rPr lang="en-US" b="1" dirty="0">
                <a:solidFill>
                  <a:schemeClr val="tx2">
                    <a:lumMod val="75000"/>
                  </a:schemeClr>
                </a:solidFill>
                <a:latin typeface="Baskerville Old Face" panose="02020602080505020303" pitchFamily="18" charset="0"/>
              </a:rPr>
              <a:t>…</a:t>
            </a:r>
            <a:r>
              <a:rPr lang="en-US" b="1" dirty="0">
                <a:solidFill>
                  <a:schemeClr val="bg2">
                    <a:lumMod val="10000"/>
                  </a:schemeClr>
                </a:solidFill>
                <a:latin typeface="Baskerville Old Face" panose="02020602080505020303" pitchFamily="18" charset="0"/>
              </a:rPr>
              <a:t>Changes in ITR</a:t>
            </a:r>
            <a:endParaRPr lang="en-IN" b="1" dirty="0">
              <a:solidFill>
                <a:schemeClr val="bg2">
                  <a:lumMod val="10000"/>
                </a:schemeClr>
              </a:solidFill>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08F462F3-1FE9-4ABD-95D7-C270BE23A64A}"/>
              </a:ext>
            </a:extLst>
          </p:cNvPr>
          <p:cNvSpPr>
            <a:spLocks noGrp="1"/>
          </p:cNvSpPr>
          <p:nvPr>
            <p:ph idx="1"/>
          </p:nvPr>
        </p:nvSpPr>
        <p:spPr>
          <a:xfrm>
            <a:off x="838200" y="1061183"/>
            <a:ext cx="10515600" cy="5127504"/>
          </a:xfrm>
        </p:spPr>
        <p:txBody>
          <a:bodyPr>
            <a:noAutofit/>
          </a:bodyPr>
          <a:lstStyle/>
          <a:p>
            <a:pPr algn="just">
              <a:spcBef>
                <a:spcPts val="0"/>
              </a:spcBef>
            </a:pPr>
            <a:r>
              <a:rPr lang="en-US" sz="1800" dirty="0">
                <a:solidFill>
                  <a:schemeClr val="bg2">
                    <a:lumMod val="10000"/>
                  </a:schemeClr>
                </a:solidFill>
                <a:latin typeface="Book Antiqua" panose="02040602050305030304" pitchFamily="18" charset="0"/>
              </a:rPr>
              <a:t>OLD Regime – ITR 1 &amp; 4 Additional Details required</a:t>
            </a:r>
          </a:p>
          <a:p>
            <a:pPr algn="just">
              <a:spcBef>
                <a:spcPts val="0"/>
              </a:spcBef>
            </a:pPr>
            <a:endParaRPr lang="en-US" sz="1800" dirty="0">
              <a:latin typeface="Book Antiqua" panose="02040602050305030304" pitchFamily="18" charset="0"/>
            </a:endParaRPr>
          </a:p>
        </p:txBody>
      </p:sp>
      <p:sp>
        <p:nvSpPr>
          <p:cNvPr id="4" name="Date Placeholder 3">
            <a:extLst>
              <a:ext uri="{FF2B5EF4-FFF2-40B4-BE49-F238E27FC236}">
                <a16:creationId xmlns:a16="http://schemas.microsoft.com/office/drawing/2014/main" id="{1615A2A1-BD0E-4448-9A2C-7914848F7333}"/>
              </a:ext>
            </a:extLst>
          </p:cNvPr>
          <p:cNvSpPr>
            <a:spLocks noGrp="1"/>
          </p:cNvSpPr>
          <p:nvPr>
            <p:ph type="dt" sz="half" idx="10"/>
          </p:nvPr>
        </p:nvSpPr>
        <p:spPr/>
        <p:txBody>
          <a:bodyPr/>
          <a:lstStyle/>
          <a:p>
            <a:r>
              <a:rPr lang="en-US" dirty="0">
                <a:latin typeface="Book Antiqua" panose="02040602050305030304" pitchFamily="18" charset="0"/>
              </a:rPr>
              <a:t>08/06/2025</a:t>
            </a:r>
            <a:endParaRPr lang="en-IN" dirty="0">
              <a:latin typeface="Book Antiqua" panose="02040602050305030304" pitchFamily="18" charset="0"/>
            </a:endParaRPr>
          </a:p>
        </p:txBody>
      </p:sp>
      <p:sp>
        <p:nvSpPr>
          <p:cNvPr id="5" name="Footer Placeholder 4">
            <a:extLst>
              <a:ext uri="{FF2B5EF4-FFF2-40B4-BE49-F238E27FC236}">
                <a16:creationId xmlns:a16="http://schemas.microsoft.com/office/drawing/2014/main" id="{D4B2779D-6DC6-453D-B2D6-BF01149F1F5F}"/>
              </a:ext>
            </a:extLst>
          </p:cNvPr>
          <p:cNvSpPr>
            <a:spLocks noGrp="1"/>
          </p:cNvSpPr>
          <p:nvPr>
            <p:ph type="ftr" sz="quarter" idx="11"/>
          </p:nvPr>
        </p:nvSpPr>
        <p:spPr/>
        <p:txBody>
          <a:bodyPr/>
          <a:lstStyle/>
          <a:p>
            <a:r>
              <a:rPr lang="en-IN" dirty="0">
                <a:latin typeface="Book Antiqua" panose="02040602050305030304" pitchFamily="18" charset="0"/>
              </a:rPr>
              <a:t>Sanghvi </a:t>
            </a:r>
            <a:r>
              <a:rPr lang="en-IN" dirty="0" err="1">
                <a:latin typeface="Book Antiqua" panose="02040602050305030304" pitchFamily="18" charset="0"/>
              </a:rPr>
              <a:t>Sanghvi</a:t>
            </a:r>
            <a:r>
              <a:rPr lang="en-IN" dirty="0">
                <a:latin typeface="Book Antiqua" panose="02040602050305030304" pitchFamily="18" charset="0"/>
              </a:rPr>
              <a:t> &amp; Sanghvi</a:t>
            </a:r>
          </a:p>
        </p:txBody>
      </p:sp>
      <p:sp>
        <p:nvSpPr>
          <p:cNvPr id="6" name="Slide Number Placeholder 5">
            <a:extLst>
              <a:ext uri="{FF2B5EF4-FFF2-40B4-BE49-F238E27FC236}">
                <a16:creationId xmlns:a16="http://schemas.microsoft.com/office/drawing/2014/main" id="{F652C196-74C0-4316-BA73-23B35D6FC369}"/>
              </a:ext>
            </a:extLst>
          </p:cNvPr>
          <p:cNvSpPr>
            <a:spLocks noGrp="1"/>
          </p:cNvSpPr>
          <p:nvPr>
            <p:ph type="sldNum" sz="quarter" idx="12"/>
          </p:nvPr>
        </p:nvSpPr>
        <p:spPr/>
        <p:txBody>
          <a:bodyPr/>
          <a:lstStyle/>
          <a:p>
            <a:fld id="{72D2E47F-D8F7-452E-ABD9-5E9FB94CA412}" type="slidenum">
              <a:rPr lang="en-IN" smtClean="0">
                <a:latin typeface="Book Antiqua" panose="02040602050305030304" pitchFamily="18" charset="0"/>
              </a:rPr>
              <a:t>52</a:t>
            </a:fld>
            <a:endParaRPr lang="en-IN" dirty="0">
              <a:latin typeface="Book Antiqua" panose="02040602050305030304" pitchFamily="18" charset="0"/>
            </a:endParaRPr>
          </a:p>
        </p:txBody>
      </p:sp>
      <p:graphicFrame>
        <p:nvGraphicFramePr>
          <p:cNvPr id="9" name="Table 9">
            <a:extLst>
              <a:ext uri="{FF2B5EF4-FFF2-40B4-BE49-F238E27FC236}">
                <a16:creationId xmlns:a16="http://schemas.microsoft.com/office/drawing/2014/main" id="{BF41A21F-3262-4DA0-A825-E0CEC7279C91}"/>
              </a:ext>
            </a:extLst>
          </p:cNvPr>
          <p:cNvGraphicFramePr>
            <a:graphicFrameLocks noGrp="1"/>
          </p:cNvGraphicFramePr>
          <p:nvPr>
            <p:extLst>
              <p:ext uri="{D42A27DB-BD31-4B8C-83A1-F6EECF244321}">
                <p14:modId xmlns:p14="http://schemas.microsoft.com/office/powerpoint/2010/main" val="2172545139"/>
              </p:ext>
            </p:extLst>
          </p:nvPr>
        </p:nvGraphicFramePr>
        <p:xfrm>
          <a:off x="795258" y="1555381"/>
          <a:ext cx="11025553" cy="4346341"/>
        </p:xfrm>
        <a:graphic>
          <a:graphicData uri="http://schemas.openxmlformats.org/drawingml/2006/table">
            <a:tbl>
              <a:tblPr firstRow="1" bandRow="1">
                <a:tableStyleId>{E8B1032C-EA38-4F05-BA0D-38AFFFC7BED3}</a:tableStyleId>
              </a:tblPr>
              <a:tblGrid>
                <a:gridCol w="4999892">
                  <a:extLst>
                    <a:ext uri="{9D8B030D-6E8A-4147-A177-3AD203B41FA5}">
                      <a16:colId xmlns:a16="http://schemas.microsoft.com/office/drawing/2014/main" val="2427386468"/>
                    </a:ext>
                  </a:extLst>
                </a:gridCol>
                <a:gridCol w="6025661">
                  <a:extLst>
                    <a:ext uri="{9D8B030D-6E8A-4147-A177-3AD203B41FA5}">
                      <a16:colId xmlns:a16="http://schemas.microsoft.com/office/drawing/2014/main" val="2057790714"/>
                    </a:ext>
                  </a:extLst>
                </a:gridCol>
              </a:tblGrid>
              <a:tr h="1023696">
                <a:tc>
                  <a:txBody>
                    <a:bodyPr/>
                    <a:lstStyle/>
                    <a:p>
                      <a:r>
                        <a:rPr lang="en-IN" sz="1800" b="0" kern="1200" dirty="0">
                          <a:solidFill>
                            <a:schemeClr val="bg2">
                              <a:lumMod val="10000"/>
                            </a:schemeClr>
                          </a:solidFill>
                          <a:effectLst/>
                          <a:latin typeface="Book Antiqua" panose="02040602050305030304" pitchFamily="18" charset="0"/>
                        </a:rPr>
                        <a:t>HRA u/s. 10(13A)</a:t>
                      </a:r>
                      <a:endParaRPr lang="en-IN" b="0" dirty="0">
                        <a:solidFill>
                          <a:schemeClr val="bg2">
                            <a:lumMod val="10000"/>
                          </a:schemeClr>
                        </a:solidFill>
                        <a:latin typeface="Book Antiqua" panose="0204060205030503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0" kern="1200" dirty="0">
                          <a:solidFill>
                            <a:schemeClr val="bg2">
                              <a:lumMod val="10000"/>
                            </a:schemeClr>
                          </a:solidFill>
                          <a:effectLst/>
                          <a:latin typeface="Book Antiqua" panose="02040602050305030304" pitchFamily="18" charset="0"/>
                        </a:rPr>
                        <a:t>Place of Work, Actual HRA Received, Actual Rent Paid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b="0" kern="1200" dirty="0">
                          <a:solidFill>
                            <a:schemeClr val="bg2">
                              <a:lumMod val="10000"/>
                            </a:schemeClr>
                          </a:solidFill>
                          <a:effectLst/>
                          <a:latin typeface="Book Antiqua" panose="02040602050305030304" pitchFamily="18" charset="0"/>
                        </a:rPr>
                        <a:t>Basic Salary, Dearness Allowance, Metro/Non-Metro – System will calculate </a:t>
                      </a:r>
                      <a:endParaRPr lang="en-IN" dirty="0">
                        <a:solidFill>
                          <a:schemeClr val="bg2">
                            <a:lumMod val="10000"/>
                          </a:schemeClr>
                        </a:solidFill>
                        <a:latin typeface="Book Antiqua" panose="02040602050305030304" pitchFamily="18" charset="0"/>
                      </a:endParaRPr>
                    </a:p>
                  </a:txBody>
                  <a:tcPr/>
                </a:tc>
                <a:extLst>
                  <a:ext uri="{0D108BD9-81ED-4DB2-BD59-A6C34878D82A}">
                    <a16:rowId xmlns:a16="http://schemas.microsoft.com/office/drawing/2014/main" val="1187150742"/>
                  </a:ext>
                </a:extLst>
              </a:tr>
              <a:tr h="644769">
                <a:tc>
                  <a:txBody>
                    <a:bodyPr/>
                    <a:lstStyle/>
                    <a:p>
                      <a:r>
                        <a:rPr lang="en-IN" sz="1800" b="0" kern="1200" dirty="0">
                          <a:solidFill>
                            <a:schemeClr val="bg2">
                              <a:lumMod val="10000"/>
                            </a:schemeClr>
                          </a:solidFill>
                          <a:effectLst/>
                          <a:latin typeface="Book Antiqua" panose="02040602050305030304" pitchFamily="18" charset="0"/>
                        </a:rPr>
                        <a:t>Section 80C – LIC/PPF</a:t>
                      </a:r>
                      <a:endParaRPr lang="en-IN" b="0" dirty="0">
                        <a:solidFill>
                          <a:schemeClr val="bg2">
                            <a:lumMod val="10000"/>
                          </a:schemeClr>
                        </a:solidFill>
                        <a:latin typeface="Book Antiqua" panose="0204060205030503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0" kern="1200" dirty="0">
                          <a:solidFill>
                            <a:schemeClr val="bg2">
                              <a:lumMod val="10000"/>
                            </a:schemeClr>
                          </a:solidFill>
                          <a:effectLst/>
                          <a:latin typeface="Book Antiqua" panose="02040602050305030304" pitchFamily="18" charset="0"/>
                        </a:rPr>
                        <a:t>Policy Number / Document Identity Number</a:t>
                      </a:r>
                    </a:p>
                  </a:txBody>
                  <a:tcPr/>
                </a:tc>
                <a:extLst>
                  <a:ext uri="{0D108BD9-81ED-4DB2-BD59-A6C34878D82A}">
                    <a16:rowId xmlns:a16="http://schemas.microsoft.com/office/drawing/2014/main" val="684684478"/>
                  </a:ext>
                </a:extLst>
              </a:tr>
              <a:tr h="574756">
                <a:tc>
                  <a:txBody>
                    <a:bodyPr/>
                    <a:lstStyle/>
                    <a:p>
                      <a:r>
                        <a:rPr lang="en-IN" sz="1800" b="0" kern="1200" dirty="0">
                          <a:solidFill>
                            <a:schemeClr val="bg2">
                              <a:lumMod val="10000"/>
                            </a:schemeClr>
                          </a:solidFill>
                          <a:effectLst/>
                          <a:latin typeface="Book Antiqua" panose="02040602050305030304" pitchFamily="18" charset="0"/>
                        </a:rPr>
                        <a:t>Section 80D- Mediclaim</a:t>
                      </a:r>
                      <a:endParaRPr lang="en-IN" b="0" dirty="0">
                        <a:solidFill>
                          <a:schemeClr val="bg2">
                            <a:lumMod val="10000"/>
                          </a:schemeClr>
                        </a:solidFill>
                        <a:latin typeface="Book Antiqua" panose="0204060205030503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0" kern="1200" dirty="0">
                          <a:solidFill>
                            <a:schemeClr val="bg2">
                              <a:lumMod val="10000"/>
                            </a:schemeClr>
                          </a:solidFill>
                          <a:effectLst/>
                          <a:latin typeface="Book Antiqua" panose="02040602050305030304" pitchFamily="18" charset="0"/>
                        </a:rPr>
                        <a:t>Name of the Insurer, Policy Number </a:t>
                      </a:r>
                      <a:endParaRPr lang="en-IN" dirty="0">
                        <a:solidFill>
                          <a:schemeClr val="bg2">
                            <a:lumMod val="10000"/>
                          </a:schemeClr>
                        </a:solidFill>
                        <a:latin typeface="Book Antiqua" panose="02040602050305030304" pitchFamily="18" charset="0"/>
                      </a:endParaRPr>
                    </a:p>
                  </a:txBody>
                  <a:tcPr/>
                </a:tc>
                <a:extLst>
                  <a:ext uri="{0D108BD9-81ED-4DB2-BD59-A6C34878D82A}">
                    <a16:rowId xmlns:a16="http://schemas.microsoft.com/office/drawing/2014/main" val="2654511843"/>
                  </a:ext>
                </a:extLst>
              </a:tr>
              <a:tr h="332994">
                <a:tc>
                  <a:txBody>
                    <a:bodyPr/>
                    <a:lstStyle/>
                    <a:p>
                      <a:r>
                        <a:rPr lang="en-IN" sz="1800" b="0" kern="1200" dirty="0">
                          <a:solidFill>
                            <a:schemeClr val="bg2">
                              <a:lumMod val="10000"/>
                            </a:schemeClr>
                          </a:solidFill>
                          <a:effectLst/>
                          <a:latin typeface="Book Antiqua" panose="02040602050305030304" pitchFamily="18" charset="0"/>
                        </a:rPr>
                        <a:t>Section 80DDB-Medical Treatment</a:t>
                      </a:r>
                      <a:endParaRPr lang="en-IN" b="0" dirty="0">
                        <a:solidFill>
                          <a:schemeClr val="bg2">
                            <a:lumMod val="10000"/>
                          </a:schemeClr>
                        </a:solidFill>
                        <a:latin typeface="Book Antiqua" panose="0204060205030503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0" kern="1200" dirty="0">
                          <a:solidFill>
                            <a:schemeClr val="bg2">
                              <a:lumMod val="10000"/>
                            </a:schemeClr>
                          </a:solidFill>
                          <a:effectLst/>
                          <a:latin typeface="Book Antiqua" panose="02040602050305030304" pitchFamily="18" charset="0"/>
                        </a:rPr>
                        <a:t>Name of Specified Disease</a:t>
                      </a:r>
                      <a:endParaRPr lang="en-IN" dirty="0">
                        <a:solidFill>
                          <a:schemeClr val="bg2">
                            <a:lumMod val="10000"/>
                          </a:schemeClr>
                        </a:solidFill>
                        <a:latin typeface="Book Antiqua" panose="02040602050305030304" pitchFamily="18" charset="0"/>
                      </a:endParaRPr>
                    </a:p>
                  </a:txBody>
                  <a:tcPr/>
                </a:tc>
                <a:extLst>
                  <a:ext uri="{0D108BD9-81ED-4DB2-BD59-A6C34878D82A}">
                    <a16:rowId xmlns:a16="http://schemas.microsoft.com/office/drawing/2014/main" val="1437664600"/>
                  </a:ext>
                </a:extLst>
              </a:tr>
              <a:tr h="1560052">
                <a:tc>
                  <a:txBody>
                    <a:bodyPr/>
                    <a:lstStyle/>
                    <a:p>
                      <a:r>
                        <a:rPr lang="es-ES" sz="1800" b="0" kern="1200" dirty="0" err="1">
                          <a:solidFill>
                            <a:schemeClr val="bg2">
                              <a:lumMod val="10000"/>
                            </a:schemeClr>
                          </a:solidFill>
                          <a:effectLst/>
                          <a:latin typeface="Book Antiqua" panose="02040602050305030304" pitchFamily="18" charset="0"/>
                        </a:rPr>
                        <a:t>Sectión</a:t>
                      </a:r>
                      <a:r>
                        <a:rPr lang="es-ES" sz="1800" b="0" kern="1200" dirty="0">
                          <a:solidFill>
                            <a:schemeClr val="bg2">
                              <a:lumMod val="10000"/>
                            </a:schemeClr>
                          </a:solidFill>
                          <a:effectLst/>
                          <a:latin typeface="Book Antiqua" panose="02040602050305030304" pitchFamily="18" charset="0"/>
                        </a:rPr>
                        <a:t> - 80E, 80EE, 80EEA &amp; 80EEB - </a:t>
                      </a:r>
                      <a:r>
                        <a:rPr lang="es-ES" sz="1800" b="0" kern="1200" dirty="0" err="1">
                          <a:solidFill>
                            <a:schemeClr val="bg2">
                              <a:lumMod val="10000"/>
                            </a:schemeClr>
                          </a:solidFill>
                          <a:effectLst/>
                          <a:latin typeface="Book Antiqua" panose="02040602050305030304" pitchFamily="18" charset="0"/>
                        </a:rPr>
                        <a:t>Interest</a:t>
                      </a:r>
                      <a:endParaRPr lang="es-ES" sz="1800" b="0" kern="1200" dirty="0">
                        <a:solidFill>
                          <a:schemeClr val="bg2">
                            <a:lumMod val="10000"/>
                          </a:schemeClr>
                        </a:solidFill>
                        <a:effectLst/>
                        <a:latin typeface="Book Antiqua" panose="02040602050305030304" pitchFamily="18" charset="0"/>
                      </a:endParaRPr>
                    </a:p>
                    <a:p>
                      <a:endParaRPr lang="es-ES" sz="1800" b="0" kern="1200" dirty="0">
                        <a:solidFill>
                          <a:schemeClr val="bg2">
                            <a:lumMod val="10000"/>
                          </a:schemeClr>
                        </a:solidFill>
                        <a:effectLst/>
                        <a:latin typeface="Book Antiqua" panose="02040602050305030304" pitchFamily="18" charset="0"/>
                      </a:endParaRPr>
                    </a:p>
                    <a:p>
                      <a:r>
                        <a:rPr lang="es-ES" sz="1800" b="0" kern="1200" dirty="0">
                          <a:solidFill>
                            <a:schemeClr val="bg2">
                              <a:lumMod val="10000"/>
                            </a:schemeClr>
                          </a:solidFill>
                          <a:effectLst/>
                          <a:latin typeface="Book Antiqua" panose="02040602050305030304" pitchFamily="18" charset="0"/>
                        </a:rPr>
                        <a:t>24(b) – </a:t>
                      </a:r>
                      <a:r>
                        <a:rPr lang="es-ES" sz="1800" b="0" kern="1200" dirty="0" err="1">
                          <a:solidFill>
                            <a:schemeClr val="bg2">
                              <a:lumMod val="10000"/>
                            </a:schemeClr>
                          </a:solidFill>
                          <a:effectLst/>
                          <a:latin typeface="Book Antiqua" panose="02040602050305030304" pitchFamily="18" charset="0"/>
                        </a:rPr>
                        <a:t>Housing</a:t>
                      </a:r>
                      <a:r>
                        <a:rPr lang="es-ES" sz="1800" b="0" kern="1200" dirty="0">
                          <a:solidFill>
                            <a:schemeClr val="bg2">
                              <a:lumMod val="10000"/>
                            </a:schemeClr>
                          </a:solidFill>
                          <a:effectLst/>
                          <a:latin typeface="Book Antiqua" panose="02040602050305030304" pitchFamily="18" charset="0"/>
                        </a:rPr>
                        <a:t> Loan </a:t>
                      </a:r>
                      <a:r>
                        <a:rPr lang="es-ES" sz="1800" b="0" kern="1200" dirty="0" err="1">
                          <a:solidFill>
                            <a:schemeClr val="bg2">
                              <a:lumMod val="10000"/>
                            </a:schemeClr>
                          </a:solidFill>
                          <a:effectLst/>
                          <a:latin typeface="Book Antiqua" panose="02040602050305030304" pitchFamily="18" charset="0"/>
                        </a:rPr>
                        <a:t>Interest</a:t>
                      </a:r>
                      <a:endParaRPr lang="en-IN" b="0" dirty="0">
                        <a:solidFill>
                          <a:schemeClr val="bg2">
                            <a:lumMod val="10000"/>
                          </a:schemeClr>
                        </a:solidFill>
                        <a:latin typeface="Book Antiqua" panose="0204060205030503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0" kern="1200" dirty="0">
                          <a:solidFill>
                            <a:schemeClr val="bg2">
                              <a:lumMod val="10000"/>
                            </a:schemeClr>
                          </a:solidFill>
                          <a:effectLst/>
                          <a:latin typeface="Book Antiqua" panose="02040602050305030304" pitchFamily="18" charset="0"/>
                        </a:rPr>
                        <a:t>Name of the Bank /Institution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b="0" kern="1200" dirty="0">
                          <a:solidFill>
                            <a:schemeClr val="bg2">
                              <a:lumMod val="10000"/>
                            </a:schemeClr>
                          </a:solidFill>
                          <a:effectLst/>
                          <a:latin typeface="Book Antiqua" panose="02040602050305030304" pitchFamily="18" charset="0"/>
                        </a:rPr>
                        <a:t>Loan A/c Number</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b="0" kern="1200" dirty="0">
                          <a:solidFill>
                            <a:schemeClr val="bg2">
                              <a:lumMod val="10000"/>
                            </a:schemeClr>
                          </a:solidFill>
                          <a:effectLst/>
                          <a:latin typeface="Book Antiqua" panose="02040602050305030304" pitchFamily="18" charset="0"/>
                        </a:rPr>
                        <a:t>Date Loan Sanction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b="0" kern="1200" dirty="0">
                          <a:solidFill>
                            <a:schemeClr val="bg2">
                              <a:lumMod val="10000"/>
                            </a:schemeClr>
                          </a:solidFill>
                          <a:effectLst/>
                          <a:latin typeface="Book Antiqua" panose="02040602050305030304" pitchFamily="18" charset="0"/>
                        </a:rPr>
                        <a:t>Total Amount of Loan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bg2">
                              <a:lumMod val="10000"/>
                            </a:schemeClr>
                          </a:solidFill>
                          <a:effectLst/>
                          <a:latin typeface="Book Antiqua" panose="02040602050305030304" pitchFamily="18" charset="0"/>
                        </a:rPr>
                        <a:t>Outstanding Loan (as on 31st March)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bg2">
                              <a:lumMod val="10000"/>
                            </a:schemeClr>
                          </a:solidFill>
                          <a:effectLst/>
                          <a:latin typeface="Book Antiqua" panose="02040602050305030304" pitchFamily="18" charset="0"/>
                        </a:rPr>
                        <a:t>Interest Amount </a:t>
                      </a:r>
                      <a:r>
                        <a:rPr lang="en-US" sz="1800" b="0" kern="1200" dirty="0" err="1">
                          <a:solidFill>
                            <a:schemeClr val="bg2">
                              <a:lumMod val="10000"/>
                            </a:schemeClr>
                          </a:solidFill>
                          <a:effectLst/>
                          <a:latin typeface="Book Antiqua" panose="02040602050305030304" pitchFamily="18" charset="0"/>
                        </a:rPr>
                        <a:t>etc</a:t>
                      </a:r>
                      <a:endParaRPr lang="en-US" sz="1800" b="0" i="0" kern="1200" dirty="0">
                        <a:solidFill>
                          <a:schemeClr val="bg2">
                            <a:lumMod val="10000"/>
                          </a:schemeClr>
                        </a:solidFill>
                        <a:effectLst/>
                        <a:latin typeface="Book Antiqua" panose="02040602050305030304" pitchFamily="18" charset="0"/>
                        <a:ea typeface="+mn-ea"/>
                        <a:cs typeface="+mn-cs"/>
                      </a:endParaRPr>
                    </a:p>
                  </a:txBody>
                  <a:tcPr/>
                </a:tc>
                <a:extLst>
                  <a:ext uri="{0D108BD9-81ED-4DB2-BD59-A6C34878D82A}">
                    <a16:rowId xmlns:a16="http://schemas.microsoft.com/office/drawing/2014/main" val="933376458"/>
                  </a:ext>
                </a:extLst>
              </a:tr>
            </a:tbl>
          </a:graphicData>
        </a:graphic>
      </p:graphicFrame>
    </p:spTree>
    <p:extLst>
      <p:ext uri="{BB962C8B-B14F-4D97-AF65-F5344CB8AC3E}">
        <p14:creationId xmlns:p14="http://schemas.microsoft.com/office/powerpoint/2010/main" val="32392594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78E-5123-4B30-8F80-02A81ED82226}"/>
              </a:ext>
            </a:extLst>
          </p:cNvPr>
          <p:cNvSpPr>
            <a:spLocks noGrp="1"/>
          </p:cNvSpPr>
          <p:nvPr>
            <p:ph type="title"/>
          </p:nvPr>
        </p:nvSpPr>
        <p:spPr>
          <a:xfrm>
            <a:off x="838200" y="365126"/>
            <a:ext cx="10515600" cy="783736"/>
          </a:xfrm>
        </p:spPr>
        <p:txBody>
          <a:bodyPr>
            <a:noAutofit/>
          </a:bodyPr>
          <a:lstStyle/>
          <a:p>
            <a:r>
              <a:rPr lang="en-US" sz="4200" b="1" dirty="0">
                <a:solidFill>
                  <a:schemeClr val="bg2">
                    <a:lumMod val="10000"/>
                  </a:schemeClr>
                </a:solidFill>
                <a:latin typeface="Baskerville Old Face" panose="02020602080505020303" pitchFamily="18" charset="0"/>
              </a:rPr>
              <a:t>Financial Statement of Non Corporate Entities..</a:t>
            </a:r>
            <a:endParaRPr lang="en-IN" sz="4200" b="1" dirty="0">
              <a:solidFill>
                <a:schemeClr val="bg2">
                  <a:lumMod val="10000"/>
                </a:schemeClr>
              </a:solidFill>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08F462F3-1FE9-4ABD-95D7-C270BE23A64A}"/>
              </a:ext>
            </a:extLst>
          </p:cNvPr>
          <p:cNvSpPr>
            <a:spLocks noGrp="1"/>
          </p:cNvSpPr>
          <p:nvPr>
            <p:ph idx="1"/>
          </p:nvPr>
        </p:nvSpPr>
        <p:spPr>
          <a:xfrm>
            <a:off x="838200" y="1160585"/>
            <a:ext cx="10515600" cy="5028101"/>
          </a:xfrm>
        </p:spPr>
        <p:txBody>
          <a:bodyPr>
            <a:noAutofit/>
          </a:bodyPr>
          <a:lstStyle/>
          <a:p>
            <a:pPr algn="just">
              <a:spcBef>
                <a:spcPts val="0"/>
              </a:spcBef>
            </a:pPr>
            <a:r>
              <a:rPr lang="en-US" sz="2000" dirty="0">
                <a:latin typeface="Book Antiqua" panose="02040602050305030304" pitchFamily="18" charset="0"/>
              </a:rPr>
              <a:t>ICAI earlier released Technical Guide on “Revised Format of Financial Statements for Non-Corporate Entities (2022)”</a:t>
            </a:r>
          </a:p>
          <a:p>
            <a:pPr algn="just">
              <a:spcBef>
                <a:spcPts val="0"/>
              </a:spcBef>
            </a:pPr>
            <a:endParaRPr lang="en-US" sz="1100" dirty="0">
              <a:latin typeface="Book Antiqua" panose="02040602050305030304" pitchFamily="18" charset="0"/>
            </a:endParaRPr>
          </a:p>
          <a:p>
            <a:pPr algn="just">
              <a:spcBef>
                <a:spcPts val="0"/>
              </a:spcBef>
            </a:pPr>
            <a:endParaRPr lang="en-US" sz="1100" dirty="0">
              <a:latin typeface="Book Antiqua" panose="02040602050305030304" pitchFamily="18" charset="0"/>
            </a:endParaRPr>
          </a:p>
          <a:p>
            <a:pPr algn="just">
              <a:spcBef>
                <a:spcPts val="0"/>
              </a:spcBef>
            </a:pPr>
            <a:r>
              <a:rPr lang="en-US" sz="2000" dirty="0">
                <a:latin typeface="Book Antiqua" panose="02040602050305030304" pitchFamily="18" charset="0"/>
              </a:rPr>
              <a:t>Subsequently, ICAI has issued “Guidance note on Financial Statement of Non –Corporate Entities” – 08/08/2023</a:t>
            </a:r>
          </a:p>
          <a:p>
            <a:pPr algn="just">
              <a:spcBef>
                <a:spcPts val="0"/>
              </a:spcBef>
            </a:pPr>
            <a:endParaRPr lang="en-US" sz="1000" dirty="0">
              <a:latin typeface="Book Antiqua" panose="02040602050305030304" pitchFamily="18" charset="0"/>
            </a:endParaRPr>
          </a:p>
          <a:p>
            <a:pPr algn="just"/>
            <a:endParaRPr lang="en-US" sz="200" dirty="0">
              <a:latin typeface="Book Antiqua" panose="02040602050305030304" pitchFamily="18" charset="0"/>
            </a:endParaRPr>
          </a:p>
          <a:p>
            <a:pPr algn="just"/>
            <a:r>
              <a:rPr lang="en-US" sz="2000" b="0" i="0" u="none" strike="noStrike" baseline="0" dirty="0">
                <a:latin typeface="Book Antiqua" panose="02040602050305030304" pitchFamily="18" charset="0"/>
              </a:rPr>
              <a:t>Enhance the quality, comparability and comprehensiveness of the financial reporting by these entities </a:t>
            </a:r>
          </a:p>
          <a:p>
            <a:pPr algn="just"/>
            <a:endParaRPr lang="en-US" sz="500" b="0" i="0" u="none" strike="noStrike" baseline="0" dirty="0">
              <a:latin typeface="Book Antiqua" panose="02040602050305030304" pitchFamily="18" charset="0"/>
            </a:endParaRPr>
          </a:p>
          <a:p>
            <a:pPr algn="just"/>
            <a:r>
              <a:rPr lang="en-US" sz="2000" b="0" i="0" u="none" strike="noStrike" baseline="0" dirty="0">
                <a:latin typeface="Book Antiqua" panose="02040602050305030304" pitchFamily="18" charset="0"/>
              </a:rPr>
              <a:t>This Guidance Note is effective for financial statements covering periods beginning on or after April 1, 2024. </a:t>
            </a:r>
          </a:p>
          <a:p>
            <a:endParaRPr lang="en-US" sz="1100" dirty="0">
              <a:latin typeface="Book Antiqua" panose="02040602050305030304" pitchFamily="18" charset="0"/>
            </a:endParaRPr>
          </a:p>
          <a:p>
            <a:r>
              <a:rPr lang="en-US" sz="2000" dirty="0">
                <a:latin typeface="Book Antiqua" panose="02040602050305030304" pitchFamily="18" charset="0"/>
              </a:rPr>
              <a:t>The objective is to </a:t>
            </a:r>
            <a:r>
              <a:rPr lang="en-US" sz="2000" dirty="0" err="1">
                <a:latin typeface="Book Antiqua" panose="02040602050305030304" pitchFamily="18" charset="0"/>
              </a:rPr>
              <a:t>standardise</a:t>
            </a:r>
            <a:r>
              <a:rPr lang="en-US" sz="2000" dirty="0">
                <a:latin typeface="Book Antiqua" panose="02040602050305030304" pitchFamily="18" charset="0"/>
              </a:rPr>
              <a:t> the formats of financial statements and to enhance the quality and comprehensiveness of the financial reporting by these entities  </a:t>
            </a:r>
          </a:p>
          <a:p>
            <a:pPr algn="just"/>
            <a:endParaRPr lang="en-US" sz="1000" dirty="0">
              <a:latin typeface="Book Antiqua" panose="02040602050305030304" pitchFamily="18" charset="0"/>
            </a:endParaRPr>
          </a:p>
        </p:txBody>
      </p:sp>
      <p:sp>
        <p:nvSpPr>
          <p:cNvPr id="4" name="Date Placeholder 3">
            <a:extLst>
              <a:ext uri="{FF2B5EF4-FFF2-40B4-BE49-F238E27FC236}">
                <a16:creationId xmlns:a16="http://schemas.microsoft.com/office/drawing/2014/main" id="{1615A2A1-BD0E-4448-9A2C-7914848F7333}"/>
              </a:ext>
            </a:extLst>
          </p:cNvPr>
          <p:cNvSpPr>
            <a:spLocks noGrp="1"/>
          </p:cNvSpPr>
          <p:nvPr>
            <p:ph type="dt" sz="half" idx="10"/>
          </p:nvPr>
        </p:nvSpPr>
        <p:spPr/>
        <p:txBody>
          <a:bodyPr/>
          <a:lstStyle/>
          <a:p>
            <a:r>
              <a:rPr lang="en-US" dirty="0">
                <a:latin typeface="Book Antiqua" panose="02040602050305030304" pitchFamily="18" charset="0"/>
              </a:rPr>
              <a:t>08/06/2025</a:t>
            </a:r>
            <a:endParaRPr lang="en-IN" dirty="0">
              <a:latin typeface="Book Antiqua" panose="02040602050305030304" pitchFamily="18" charset="0"/>
            </a:endParaRPr>
          </a:p>
        </p:txBody>
      </p:sp>
      <p:sp>
        <p:nvSpPr>
          <p:cNvPr id="5" name="Footer Placeholder 4">
            <a:extLst>
              <a:ext uri="{FF2B5EF4-FFF2-40B4-BE49-F238E27FC236}">
                <a16:creationId xmlns:a16="http://schemas.microsoft.com/office/drawing/2014/main" id="{D4B2779D-6DC6-453D-B2D6-BF01149F1F5F}"/>
              </a:ext>
            </a:extLst>
          </p:cNvPr>
          <p:cNvSpPr>
            <a:spLocks noGrp="1"/>
          </p:cNvSpPr>
          <p:nvPr>
            <p:ph type="ftr" sz="quarter" idx="11"/>
          </p:nvPr>
        </p:nvSpPr>
        <p:spPr/>
        <p:txBody>
          <a:bodyPr/>
          <a:lstStyle/>
          <a:p>
            <a:r>
              <a:rPr lang="en-IN" dirty="0">
                <a:latin typeface="Book Antiqua" panose="02040602050305030304" pitchFamily="18" charset="0"/>
              </a:rPr>
              <a:t>Sanghvi </a:t>
            </a:r>
            <a:r>
              <a:rPr lang="en-IN" dirty="0" err="1">
                <a:latin typeface="Book Antiqua" panose="02040602050305030304" pitchFamily="18" charset="0"/>
              </a:rPr>
              <a:t>Sanghvi</a:t>
            </a:r>
            <a:r>
              <a:rPr lang="en-IN" dirty="0">
                <a:latin typeface="Book Antiqua" panose="02040602050305030304" pitchFamily="18" charset="0"/>
              </a:rPr>
              <a:t> &amp; Sanghvi</a:t>
            </a:r>
          </a:p>
        </p:txBody>
      </p:sp>
      <p:sp>
        <p:nvSpPr>
          <p:cNvPr id="6" name="Slide Number Placeholder 5">
            <a:extLst>
              <a:ext uri="{FF2B5EF4-FFF2-40B4-BE49-F238E27FC236}">
                <a16:creationId xmlns:a16="http://schemas.microsoft.com/office/drawing/2014/main" id="{F652C196-74C0-4316-BA73-23B35D6FC369}"/>
              </a:ext>
            </a:extLst>
          </p:cNvPr>
          <p:cNvSpPr>
            <a:spLocks noGrp="1"/>
          </p:cNvSpPr>
          <p:nvPr>
            <p:ph type="sldNum" sz="quarter" idx="12"/>
          </p:nvPr>
        </p:nvSpPr>
        <p:spPr/>
        <p:txBody>
          <a:bodyPr/>
          <a:lstStyle/>
          <a:p>
            <a:fld id="{72D2E47F-D8F7-452E-ABD9-5E9FB94CA412}" type="slidenum">
              <a:rPr lang="en-IN" smtClean="0">
                <a:latin typeface="Book Antiqua" panose="02040602050305030304" pitchFamily="18" charset="0"/>
              </a:rPr>
              <a:t>53</a:t>
            </a:fld>
            <a:endParaRPr lang="en-IN" dirty="0">
              <a:latin typeface="Book Antiqua" panose="02040602050305030304" pitchFamily="18" charset="0"/>
            </a:endParaRPr>
          </a:p>
        </p:txBody>
      </p:sp>
    </p:spTree>
    <p:extLst>
      <p:ext uri="{BB962C8B-B14F-4D97-AF65-F5344CB8AC3E}">
        <p14:creationId xmlns:p14="http://schemas.microsoft.com/office/powerpoint/2010/main" val="13396531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78E-5123-4B30-8F80-02A81ED82226}"/>
              </a:ext>
            </a:extLst>
          </p:cNvPr>
          <p:cNvSpPr>
            <a:spLocks noGrp="1"/>
          </p:cNvSpPr>
          <p:nvPr>
            <p:ph type="title"/>
          </p:nvPr>
        </p:nvSpPr>
        <p:spPr>
          <a:xfrm>
            <a:off x="838200" y="365126"/>
            <a:ext cx="10515600" cy="783736"/>
          </a:xfrm>
        </p:spPr>
        <p:txBody>
          <a:bodyPr>
            <a:noAutofit/>
          </a:bodyPr>
          <a:lstStyle/>
          <a:p>
            <a:r>
              <a:rPr lang="en-US" sz="4200" b="1" dirty="0">
                <a:solidFill>
                  <a:schemeClr val="bg2">
                    <a:lumMod val="10000"/>
                  </a:schemeClr>
                </a:solidFill>
                <a:latin typeface="Baskerville Old Face" panose="02020602080505020303" pitchFamily="18" charset="0"/>
              </a:rPr>
              <a:t>.Financial Statement of Non Corporate Entities..</a:t>
            </a:r>
            <a:endParaRPr lang="en-IN" sz="4200" b="1" dirty="0">
              <a:solidFill>
                <a:schemeClr val="bg2">
                  <a:lumMod val="10000"/>
                </a:schemeClr>
              </a:solidFill>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08F462F3-1FE9-4ABD-95D7-C270BE23A64A}"/>
              </a:ext>
            </a:extLst>
          </p:cNvPr>
          <p:cNvSpPr>
            <a:spLocks noGrp="1"/>
          </p:cNvSpPr>
          <p:nvPr>
            <p:ph idx="1"/>
          </p:nvPr>
        </p:nvSpPr>
        <p:spPr>
          <a:xfrm>
            <a:off x="838200" y="1160585"/>
            <a:ext cx="10515600" cy="5028101"/>
          </a:xfrm>
        </p:spPr>
        <p:txBody>
          <a:bodyPr>
            <a:noAutofit/>
          </a:bodyPr>
          <a:lstStyle/>
          <a:p>
            <a:pPr marL="45720" indent="0" algn="just">
              <a:spcBef>
                <a:spcPts val="0"/>
              </a:spcBef>
              <a:buNone/>
            </a:pPr>
            <a:r>
              <a:rPr lang="en-US" sz="2000" b="1" i="0" u="none" strike="noStrike" baseline="0" dirty="0">
                <a:latin typeface="Book Antiqua" panose="02040602050305030304" pitchFamily="18" charset="0"/>
              </a:rPr>
              <a:t>Who are covered? </a:t>
            </a:r>
          </a:p>
          <a:p>
            <a:pPr marL="0" indent="0" algn="just">
              <a:spcBef>
                <a:spcPts val="0"/>
              </a:spcBef>
            </a:pPr>
            <a:r>
              <a:rPr lang="en-US" sz="2000" dirty="0">
                <a:latin typeface="Book Antiqua" panose="02040602050305030304" pitchFamily="18" charset="0"/>
              </a:rPr>
              <a:t>Sole Proprietary Concern </a:t>
            </a:r>
          </a:p>
          <a:p>
            <a:pPr marL="0" indent="0" algn="just">
              <a:spcBef>
                <a:spcPts val="0"/>
              </a:spcBef>
            </a:pPr>
            <a:r>
              <a:rPr lang="en-US" sz="2000" dirty="0">
                <a:latin typeface="Book Antiqua" panose="02040602050305030304" pitchFamily="18" charset="0"/>
              </a:rPr>
              <a:t>HUF</a:t>
            </a:r>
            <a:endParaRPr lang="en-US" sz="2000" b="0" i="0" u="none" strike="noStrike" baseline="0" dirty="0">
              <a:latin typeface="Book Antiqua" panose="02040602050305030304" pitchFamily="18" charset="0"/>
            </a:endParaRPr>
          </a:p>
          <a:p>
            <a:pPr marL="0" indent="0" algn="just">
              <a:spcBef>
                <a:spcPts val="0"/>
              </a:spcBef>
            </a:pPr>
            <a:r>
              <a:rPr lang="en-US" sz="2000" dirty="0">
                <a:latin typeface="Book Antiqua" panose="02040602050305030304" pitchFamily="18" charset="0"/>
              </a:rPr>
              <a:t>Partnership Firms </a:t>
            </a:r>
          </a:p>
          <a:p>
            <a:pPr marL="0" indent="0" algn="just">
              <a:spcBef>
                <a:spcPts val="0"/>
              </a:spcBef>
            </a:pPr>
            <a:r>
              <a:rPr lang="en-US" sz="2000" dirty="0">
                <a:latin typeface="Book Antiqua" panose="02040602050305030304" pitchFamily="18" charset="0"/>
              </a:rPr>
              <a:t>Trust </a:t>
            </a:r>
          </a:p>
          <a:p>
            <a:pPr marL="0" indent="0" algn="just">
              <a:spcBef>
                <a:spcPts val="0"/>
              </a:spcBef>
            </a:pPr>
            <a:r>
              <a:rPr lang="en-US" sz="2000" dirty="0">
                <a:latin typeface="Book Antiqua" panose="02040602050305030304" pitchFamily="18" charset="0"/>
              </a:rPr>
              <a:t>AOP/BOI /Residential welfare association </a:t>
            </a:r>
          </a:p>
          <a:p>
            <a:pPr marL="0" indent="0" algn="just">
              <a:spcBef>
                <a:spcPts val="0"/>
              </a:spcBef>
            </a:pPr>
            <a:r>
              <a:rPr lang="en-US" sz="2000" dirty="0">
                <a:latin typeface="Book Antiqua" panose="02040602050305030304" pitchFamily="18" charset="0"/>
              </a:rPr>
              <a:t>Societies</a:t>
            </a:r>
          </a:p>
          <a:p>
            <a:pPr marL="0" indent="0" algn="just">
              <a:lnSpc>
                <a:spcPct val="100000"/>
              </a:lnSpc>
              <a:spcBef>
                <a:spcPts val="0"/>
              </a:spcBef>
            </a:pPr>
            <a:r>
              <a:rPr lang="en-US" sz="2000" dirty="0">
                <a:latin typeface="Book Antiqua" panose="02040602050305030304" pitchFamily="18" charset="0"/>
              </a:rPr>
              <a:t>Statutory Corporations, Autonomous bodies and Authorities  </a:t>
            </a:r>
          </a:p>
          <a:p>
            <a:pPr marL="0" indent="0" algn="just">
              <a:lnSpc>
                <a:spcPct val="100000"/>
              </a:lnSpc>
              <a:spcBef>
                <a:spcPts val="0"/>
              </a:spcBef>
            </a:pPr>
            <a:r>
              <a:rPr lang="en-US" sz="2000" dirty="0">
                <a:latin typeface="Book Antiqua" panose="02040602050305030304" pitchFamily="18" charset="0"/>
              </a:rPr>
              <a:t>Any form of </a:t>
            </a:r>
            <a:r>
              <a:rPr lang="en-US" sz="2000" dirty="0" err="1">
                <a:latin typeface="Book Antiqua" panose="02040602050305030304" pitchFamily="18" charset="0"/>
              </a:rPr>
              <a:t>organisation</a:t>
            </a:r>
            <a:r>
              <a:rPr lang="en-US" sz="2000" dirty="0">
                <a:latin typeface="Book Antiqua" panose="02040602050305030304" pitchFamily="18" charset="0"/>
              </a:rPr>
              <a:t> that is engaged fully or partially in any Business or Professional activities</a:t>
            </a:r>
          </a:p>
          <a:p>
            <a:pPr marL="0" indent="0" algn="just">
              <a:lnSpc>
                <a:spcPct val="100000"/>
              </a:lnSpc>
              <a:spcBef>
                <a:spcPts val="0"/>
              </a:spcBef>
            </a:pPr>
            <a:endParaRPr lang="en-US" sz="2000" dirty="0">
              <a:latin typeface="Book Antiqua" panose="02040602050305030304" pitchFamily="18" charset="0"/>
            </a:endParaRPr>
          </a:p>
          <a:p>
            <a:pPr marL="45720" indent="0" algn="just">
              <a:spcBef>
                <a:spcPts val="0"/>
              </a:spcBef>
              <a:buNone/>
            </a:pPr>
            <a:r>
              <a:rPr lang="en-US" sz="2000" b="1" dirty="0">
                <a:latin typeface="Book Antiqua" panose="02040602050305030304" pitchFamily="18" charset="0"/>
              </a:rPr>
              <a:t>Who are not covered?</a:t>
            </a:r>
          </a:p>
          <a:p>
            <a:pPr algn="just">
              <a:spcBef>
                <a:spcPts val="0"/>
              </a:spcBef>
            </a:pPr>
            <a:r>
              <a:rPr lang="en-US" sz="2000" dirty="0">
                <a:latin typeface="Book Antiqua" panose="02040602050305030304" pitchFamily="18" charset="0"/>
              </a:rPr>
              <a:t>Companies incorporated under Companies Act</a:t>
            </a:r>
          </a:p>
          <a:p>
            <a:pPr algn="just">
              <a:spcBef>
                <a:spcPts val="0"/>
              </a:spcBef>
            </a:pPr>
            <a:r>
              <a:rPr lang="en-US" sz="2000" dirty="0">
                <a:latin typeface="Book Antiqua" panose="02040602050305030304" pitchFamily="18" charset="0"/>
              </a:rPr>
              <a:t>LLP incorporated under LLP Act</a:t>
            </a:r>
          </a:p>
          <a:p>
            <a:pPr algn="just">
              <a:spcBef>
                <a:spcPts val="0"/>
              </a:spcBef>
            </a:pPr>
            <a:r>
              <a:rPr lang="en-US" sz="2000" b="1" dirty="0">
                <a:latin typeface="Book Antiqua" panose="02040602050305030304" pitchFamily="18" charset="0"/>
              </a:rPr>
              <a:t>Concerns for which format is specifically prescribed like – Trust under Maharashtra Public Trust Act, Political Parties,  Educational Institution </a:t>
            </a:r>
            <a:r>
              <a:rPr lang="en-US" sz="2000" b="1" dirty="0" err="1">
                <a:latin typeface="Book Antiqua" panose="02040602050305030304" pitchFamily="18" charset="0"/>
              </a:rPr>
              <a:t>etc</a:t>
            </a:r>
            <a:r>
              <a:rPr lang="en-US" sz="2000" b="1" dirty="0">
                <a:latin typeface="Book Antiqua" panose="02040602050305030304" pitchFamily="18" charset="0"/>
              </a:rPr>
              <a:t> </a:t>
            </a:r>
          </a:p>
          <a:p>
            <a:pPr marL="45720" indent="0" algn="just">
              <a:spcBef>
                <a:spcPts val="0"/>
              </a:spcBef>
              <a:buNone/>
            </a:pPr>
            <a:r>
              <a:rPr lang="en-US" sz="2000" b="1" i="0" u="none" strike="noStrike" baseline="0" dirty="0">
                <a:latin typeface="Book Antiqua" panose="02040602050305030304" pitchFamily="18" charset="0"/>
              </a:rPr>
              <a:t> </a:t>
            </a:r>
            <a:endParaRPr lang="en-US" sz="1000" b="1" dirty="0">
              <a:latin typeface="Book Antiqua" panose="02040602050305030304" pitchFamily="18" charset="0"/>
            </a:endParaRPr>
          </a:p>
        </p:txBody>
      </p:sp>
      <p:sp>
        <p:nvSpPr>
          <p:cNvPr id="4" name="Date Placeholder 3">
            <a:extLst>
              <a:ext uri="{FF2B5EF4-FFF2-40B4-BE49-F238E27FC236}">
                <a16:creationId xmlns:a16="http://schemas.microsoft.com/office/drawing/2014/main" id="{1615A2A1-BD0E-4448-9A2C-7914848F7333}"/>
              </a:ext>
            </a:extLst>
          </p:cNvPr>
          <p:cNvSpPr>
            <a:spLocks noGrp="1"/>
          </p:cNvSpPr>
          <p:nvPr>
            <p:ph type="dt" sz="half" idx="10"/>
          </p:nvPr>
        </p:nvSpPr>
        <p:spPr/>
        <p:txBody>
          <a:bodyPr/>
          <a:lstStyle/>
          <a:p>
            <a:r>
              <a:rPr lang="en-US" dirty="0">
                <a:latin typeface="Book Antiqua" panose="02040602050305030304" pitchFamily="18" charset="0"/>
              </a:rPr>
              <a:t>08/06/2025</a:t>
            </a:r>
            <a:endParaRPr lang="en-IN" dirty="0">
              <a:latin typeface="Book Antiqua" panose="02040602050305030304" pitchFamily="18" charset="0"/>
            </a:endParaRPr>
          </a:p>
        </p:txBody>
      </p:sp>
      <p:sp>
        <p:nvSpPr>
          <p:cNvPr id="5" name="Footer Placeholder 4">
            <a:extLst>
              <a:ext uri="{FF2B5EF4-FFF2-40B4-BE49-F238E27FC236}">
                <a16:creationId xmlns:a16="http://schemas.microsoft.com/office/drawing/2014/main" id="{D4B2779D-6DC6-453D-B2D6-BF01149F1F5F}"/>
              </a:ext>
            </a:extLst>
          </p:cNvPr>
          <p:cNvSpPr>
            <a:spLocks noGrp="1"/>
          </p:cNvSpPr>
          <p:nvPr>
            <p:ph type="ftr" sz="quarter" idx="11"/>
          </p:nvPr>
        </p:nvSpPr>
        <p:spPr/>
        <p:txBody>
          <a:bodyPr/>
          <a:lstStyle/>
          <a:p>
            <a:r>
              <a:rPr lang="en-IN" dirty="0">
                <a:latin typeface="Book Antiqua" panose="02040602050305030304" pitchFamily="18" charset="0"/>
              </a:rPr>
              <a:t>Sanghvi </a:t>
            </a:r>
            <a:r>
              <a:rPr lang="en-IN" dirty="0" err="1">
                <a:latin typeface="Book Antiqua" panose="02040602050305030304" pitchFamily="18" charset="0"/>
              </a:rPr>
              <a:t>Sanghvi</a:t>
            </a:r>
            <a:r>
              <a:rPr lang="en-IN" dirty="0">
                <a:latin typeface="Book Antiqua" panose="02040602050305030304" pitchFamily="18" charset="0"/>
              </a:rPr>
              <a:t> &amp; Sanghvi</a:t>
            </a:r>
          </a:p>
        </p:txBody>
      </p:sp>
      <p:sp>
        <p:nvSpPr>
          <p:cNvPr id="6" name="Slide Number Placeholder 5">
            <a:extLst>
              <a:ext uri="{FF2B5EF4-FFF2-40B4-BE49-F238E27FC236}">
                <a16:creationId xmlns:a16="http://schemas.microsoft.com/office/drawing/2014/main" id="{F652C196-74C0-4316-BA73-23B35D6FC369}"/>
              </a:ext>
            </a:extLst>
          </p:cNvPr>
          <p:cNvSpPr>
            <a:spLocks noGrp="1"/>
          </p:cNvSpPr>
          <p:nvPr>
            <p:ph type="sldNum" sz="quarter" idx="12"/>
          </p:nvPr>
        </p:nvSpPr>
        <p:spPr/>
        <p:txBody>
          <a:bodyPr/>
          <a:lstStyle/>
          <a:p>
            <a:fld id="{72D2E47F-D8F7-452E-ABD9-5E9FB94CA412}" type="slidenum">
              <a:rPr lang="en-IN" smtClean="0">
                <a:latin typeface="Book Antiqua" panose="02040602050305030304" pitchFamily="18" charset="0"/>
              </a:rPr>
              <a:t>54</a:t>
            </a:fld>
            <a:endParaRPr lang="en-IN" dirty="0">
              <a:latin typeface="Book Antiqua" panose="02040602050305030304" pitchFamily="18" charset="0"/>
            </a:endParaRPr>
          </a:p>
        </p:txBody>
      </p:sp>
    </p:spTree>
    <p:extLst>
      <p:ext uri="{BB962C8B-B14F-4D97-AF65-F5344CB8AC3E}">
        <p14:creationId xmlns:p14="http://schemas.microsoft.com/office/powerpoint/2010/main" val="6842417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78E-5123-4B30-8F80-02A81ED82226}"/>
              </a:ext>
            </a:extLst>
          </p:cNvPr>
          <p:cNvSpPr>
            <a:spLocks noGrp="1"/>
          </p:cNvSpPr>
          <p:nvPr>
            <p:ph type="title"/>
          </p:nvPr>
        </p:nvSpPr>
        <p:spPr>
          <a:xfrm>
            <a:off x="838200" y="365126"/>
            <a:ext cx="10515600" cy="783736"/>
          </a:xfrm>
        </p:spPr>
        <p:txBody>
          <a:bodyPr>
            <a:noAutofit/>
          </a:bodyPr>
          <a:lstStyle/>
          <a:p>
            <a:r>
              <a:rPr lang="en-US" sz="4200" b="1" dirty="0">
                <a:solidFill>
                  <a:schemeClr val="bg2">
                    <a:lumMod val="10000"/>
                  </a:schemeClr>
                </a:solidFill>
                <a:latin typeface="Baskerville Old Face" panose="02020602080505020303" pitchFamily="18" charset="0"/>
              </a:rPr>
              <a:t>Financial Statement of Non Corporate Entities..</a:t>
            </a:r>
            <a:endParaRPr lang="en-IN" sz="4200" b="1" dirty="0">
              <a:solidFill>
                <a:schemeClr val="bg2">
                  <a:lumMod val="10000"/>
                </a:schemeClr>
              </a:solidFill>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08F462F3-1FE9-4ABD-95D7-C270BE23A64A}"/>
              </a:ext>
            </a:extLst>
          </p:cNvPr>
          <p:cNvSpPr>
            <a:spLocks noGrp="1"/>
          </p:cNvSpPr>
          <p:nvPr>
            <p:ph idx="1"/>
          </p:nvPr>
        </p:nvSpPr>
        <p:spPr>
          <a:xfrm>
            <a:off x="838200" y="1160585"/>
            <a:ext cx="10515600" cy="5028101"/>
          </a:xfrm>
        </p:spPr>
        <p:txBody>
          <a:bodyPr>
            <a:noAutofit/>
          </a:bodyPr>
          <a:lstStyle/>
          <a:p>
            <a:pPr algn="just">
              <a:lnSpc>
                <a:spcPct val="100000"/>
              </a:lnSpc>
              <a:spcBef>
                <a:spcPts val="0"/>
              </a:spcBef>
            </a:pPr>
            <a:endParaRPr lang="en-US" sz="1800" dirty="0">
              <a:solidFill>
                <a:srgbClr val="333333"/>
              </a:solidFill>
              <a:latin typeface="Book Antiqua" panose="02040602050305030304" pitchFamily="18" charset="0"/>
            </a:endParaRPr>
          </a:p>
          <a:p>
            <a:pPr algn="just">
              <a:lnSpc>
                <a:spcPct val="100000"/>
              </a:lnSpc>
              <a:spcBef>
                <a:spcPts val="0"/>
              </a:spcBef>
            </a:pPr>
            <a:endParaRPr lang="en-US" sz="1800" b="0" i="0" dirty="0">
              <a:solidFill>
                <a:srgbClr val="333333"/>
              </a:solidFill>
              <a:effectLst/>
              <a:latin typeface="Book Antiqua" panose="02040602050305030304" pitchFamily="18" charset="0"/>
            </a:endParaRPr>
          </a:p>
          <a:p>
            <a:pPr algn="just">
              <a:lnSpc>
                <a:spcPct val="100000"/>
              </a:lnSpc>
              <a:spcBef>
                <a:spcPts val="0"/>
              </a:spcBef>
            </a:pPr>
            <a:endParaRPr lang="en-US" sz="1800" dirty="0">
              <a:solidFill>
                <a:srgbClr val="333333"/>
              </a:solidFill>
              <a:latin typeface="Book Antiqua" panose="02040602050305030304" pitchFamily="18" charset="0"/>
            </a:endParaRPr>
          </a:p>
          <a:p>
            <a:pPr algn="just">
              <a:lnSpc>
                <a:spcPct val="150000"/>
              </a:lnSpc>
              <a:spcBef>
                <a:spcPts val="0"/>
              </a:spcBef>
            </a:pPr>
            <a:r>
              <a:rPr lang="en-US" sz="1800" b="0" i="0" dirty="0">
                <a:solidFill>
                  <a:srgbClr val="333333"/>
                </a:solidFill>
                <a:effectLst/>
                <a:latin typeface="Book Antiqua" panose="02040602050305030304" pitchFamily="18" charset="0"/>
              </a:rPr>
              <a:t>The Auditing and Assurance Standards Board of the Institute of Chartered Accountants of India (ICAI) has introduced an important amendment to the “Clarification Regarding Authority Attached to Documents Issued by the Institute.”</a:t>
            </a:r>
            <a:br>
              <a:rPr lang="en-US" sz="1800" dirty="0">
                <a:latin typeface="Book Antiqua" panose="02040602050305030304" pitchFamily="18" charset="0"/>
              </a:rPr>
            </a:br>
            <a:r>
              <a:rPr lang="en-US" sz="1800" dirty="0">
                <a:latin typeface="Book Antiqua" panose="02040602050305030304" pitchFamily="18" charset="0"/>
              </a:rPr>
              <a:t>dated 19/08/2023 - </a:t>
            </a:r>
            <a:r>
              <a:rPr lang="en-US" sz="1800" b="1" i="1" dirty="0">
                <a:solidFill>
                  <a:srgbClr val="333333"/>
                </a:solidFill>
                <a:effectLst/>
                <a:latin typeface="Book Antiqua" panose="02040602050305030304" pitchFamily="18" charset="0"/>
              </a:rPr>
              <a:t>While discharging his attest function, a member should examine whether the recommendations in a Guidance Note relating to an accounting matter have been followed or not. If the same have not been followed, the member should consider whether keeping in view the circumstances of the case, a disclosure in his report is necessary in accordance with Engagement Standards. </a:t>
            </a:r>
          </a:p>
          <a:p>
            <a:pPr algn="just">
              <a:lnSpc>
                <a:spcPct val="100000"/>
              </a:lnSpc>
              <a:spcBef>
                <a:spcPts val="0"/>
              </a:spcBef>
            </a:pPr>
            <a:endParaRPr lang="en-US" sz="1800" dirty="0">
              <a:solidFill>
                <a:srgbClr val="FF0000"/>
              </a:solidFill>
              <a:latin typeface="Book Antiqua" panose="02040602050305030304" pitchFamily="18" charset="0"/>
            </a:endParaRPr>
          </a:p>
        </p:txBody>
      </p:sp>
      <p:sp>
        <p:nvSpPr>
          <p:cNvPr id="4" name="Date Placeholder 3">
            <a:extLst>
              <a:ext uri="{FF2B5EF4-FFF2-40B4-BE49-F238E27FC236}">
                <a16:creationId xmlns:a16="http://schemas.microsoft.com/office/drawing/2014/main" id="{1615A2A1-BD0E-4448-9A2C-7914848F7333}"/>
              </a:ext>
            </a:extLst>
          </p:cNvPr>
          <p:cNvSpPr>
            <a:spLocks noGrp="1"/>
          </p:cNvSpPr>
          <p:nvPr>
            <p:ph type="dt" sz="half" idx="10"/>
          </p:nvPr>
        </p:nvSpPr>
        <p:spPr/>
        <p:txBody>
          <a:bodyPr/>
          <a:lstStyle/>
          <a:p>
            <a:r>
              <a:rPr lang="en-US" dirty="0">
                <a:latin typeface="Book Antiqua" panose="02040602050305030304" pitchFamily="18" charset="0"/>
              </a:rPr>
              <a:t>08/06/2025</a:t>
            </a:r>
            <a:endParaRPr lang="en-IN" dirty="0">
              <a:latin typeface="Book Antiqua" panose="02040602050305030304" pitchFamily="18" charset="0"/>
            </a:endParaRPr>
          </a:p>
        </p:txBody>
      </p:sp>
      <p:sp>
        <p:nvSpPr>
          <p:cNvPr id="5" name="Footer Placeholder 4">
            <a:extLst>
              <a:ext uri="{FF2B5EF4-FFF2-40B4-BE49-F238E27FC236}">
                <a16:creationId xmlns:a16="http://schemas.microsoft.com/office/drawing/2014/main" id="{D4B2779D-6DC6-453D-B2D6-BF01149F1F5F}"/>
              </a:ext>
            </a:extLst>
          </p:cNvPr>
          <p:cNvSpPr>
            <a:spLocks noGrp="1"/>
          </p:cNvSpPr>
          <p:nvPr>
            <p:ph type="ftr" sz="quarter" idx="11"/>
          </p:nvPr>
        </p:nvSpPr>
        <p:spPr/>
        <p:txBody>
          <a:bodyPr/>
          <a:lstStyle/>
          <a:p>
            <a:r>
              <a:rPr lang="en-IN" dirty="0">
                <a:latin typeface="Book Antiqua" panose="02040602050305030304" pitchFamily="18" charset="0"/>
              </a:rPr>
              <a:t>Sanghvi </a:t>
            </a:r>
            <a:r>
              <a:rPr lang="en-IN" dirty="0" err="1">
                <a:latin typeface="Book Antiqua" panose="02040602050305030304" pitchFamily="18" charset="0"/>
              </a:rPr>
              <a:t>Sanghvi</a:t>
            </a:r>
            <a:r>
              <a:rPr lang="en-IN" dirty="0">
                <a:latin typeface="Book Antiqua" panose="02040602050305030304" pitchFamily="18" charset="0"/>
              </a:rPr>
              <a:t> &amp; Sanghvi</a:t>
            </a:r>
          </a:p>
        </p:txBody>
      </p:sp>
      <p:sp>
        <p:nvSpPr>
          <p:cNvPr id="6" name="Slide Number Placeholder 5">
            <a:extLst>
              <a:ext uri="{FF2B5EF4-FFF2-40B4-BE49-F238E27FC236}">
                <a16:creationId xmlns:a16="http://schemas.microsoft.com/office/drawing/2014/main" id="{F652C196-74C0-4316-BA73-23B35D6FC369}"/>
              </a:ext>
            </a:extLst>
          </p:cNvPr>
          <p:cNvSpPr>
            <a:spLocks noGrp="1"/>
          </p:cNvSpPr>
          <p:nvPr>
            <p:ph type="sldNum" sz="quarter" idx="12"/>
          </p:nvPr>
        </p:nvSpPr>
        <p:spPr/>
        <p:txBody>
          <a:bodyPr/>
          <a:lstStyle/>
          <a:p>
            <a:fld id="{72D2E47F-D8F7-452E-ABD9-5E9FB94CA412}" type="slidenum">
              <a:rPr lang="en-IN" smtClean="0">
                <a:latin typeface="Book Antiqua" panose="02040602050305030304" pitchFamily="18" charset="0"/>
              </a:rPr>
              <a:t>55</a:t>
            </a:fld>
            <a:endParaRPr lang="en-IN" dirty="0">
              <a:latin typeface="Book Antiqua" panose="02040602050305030304" pitchFamily="18" charset="0"/>
            </a:endParaRPr>
          </a:p>
        </p:txBody>
      </p:sp>
      <p:sp>
        <p:nvSpPr>
          <p:cNvPr id="9" name="Rectangle: Rounded Corners 8">
            <a:extLst>
              <a:ext uri="{FF2B5EF4-FFF2-40B4-BE49-F238E27FC236}">
                <a16:creationId xmlns:a16="http://schemas.microsoft.com/office/drawing/2014/main" id="{6CCE8424-B5B3-4DC6-A1BC-5F5DAAC8F537}"/>
              </a:ext>
            </a:extLst>
          </p:cNvPr>
          <p:cNvSpPr/>
          <p:nvPr/>
        </p:nvSpPr>
        <p:spPr>
          <a:xfrm>
            <a:off x="838200" y="1070194"/>
            <a:ext cx="10339137" cy="650322"/>
          </a:xfrm>
          <a:prstGeom prst="roundRect">
            <a:avLst>
              <a:gd name="adj" fmla="val 50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lnSpc>
                <a:spcPct val="100000"/>
              </a:lnSpc>
              <a:spcBef>
                <a:spcPts val="0"/>
              </a:spcBef>
            </a:pPr>
            <a:r>
              <a:rPr lang="en-US" sz="1800" b="1" dirty="0">
                <a:latin typeface="Book Antiqua" panose="02040602050305030304" pitchFamily="18" charset="0"/>
              </a:rPr>
              <a:t>Is it mandatory to prepare financials statements of non –corporate entities in Vertical Format? </a:t>
            </a:r>
            <a:endParaRPr lang="en-US" sz="1800" b="1" i="0" dirty="0">
              <a:solidFill>
                <a:srgbClr val="333333"/>
              </a:solidFill>
              <a:effectLst/>
              <a:latin typeface="Book Antiqua" panose="02040602050305030304" pitchFamily="18" charset="0"/>
            </a:endParaRPr>
          </a:p>
        </p:txBody>
      </p:sp>
    </p:spTree>
    <p:extLst>
      <p:ext uri="{BB962C8B-B14F-4D97-AF65-F5344CB8AC3E}">
        <p14:creationId xmlns:p14="http://schemas.microsoft.com/office/powerpoint/2010/main" val="36571381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78E-5123-4B30-8F80-02A81ED82226}"/>
              </a:ext>
            </a:extLst>
          </p:cNvPr>
          <p:cNvSpPr>
            <a:spLocks noGrp="1"/>
          </p:cNvSpPr>
          <p:nvPr>
            <p:ph type="title"/>
          </p:nvPr>
        </p:nvSpPr>
        <p:spPr>
          <a:xfrm>
            <a:off x="838200" y="365126"/>
            <a:ext cx="10515600" cy="783736"/>
          </a:xfrm>
        </p:spPr>
        <p:txBody>
          <a:bodyPr>
            <a:noAutofit/>
          </a:bodyPr>
          <a:lstStyle/>
          <a:p>
            <a:r>
              <a:rPr lang="en-US" sz="4200" b="1" dirty="0">
                <a:solidFill>
                  <a:schemeClr val="bg2">
                    <a:lumMod val="10000"/>
                  </a:schemeClr>
                </a:solidFill>
                <a:latin typeface="Baskerville Old Face" panose="02020602080505020303" pitchFamily="18" charset="0"/>
              </a:rPr>
              <a:t>Financial Statement of Non Corporate Entities..</a:t>
            </a:r>
            <a:endParaRPr lang="en-IN" sz="4200" b="1" dirty="0">
              <a:solidFill>
                <a:schemeClr val="bg2">
                  <a:lumMod val="10000"/>
                </a:schemeClr>
              </a:solidFill>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08F462F3-1FE9-4ABD-95D7-C270BE23A64A}"/>
              </a:ext>
            </a:extLst>
          </p:cNvPr>
          <p:cNvSpPr>
            <a:spLocks noGrp="1"/>
          </p:cNvSpPr>
          <p:nvPr>
            <p:ph idx="1"/>
          </p:nvPr>
        </p:nvSpPr>
        <p:spPr>
          <a:xfrm>
            <a:off x="838200" y="1160585"/>
            <a:ext cx="10515600" cy="5028101"/>
          </a:xfrm>
        </p:spPr>
        <p:txBody>
          <a:bodyPr>
            <a:noAutofit/>
          </a:bodyPr>
          <a:lstStyle/>
          <a:p>
            <a:pPr marL="45720" indent="0" algn="just">
              <a:lnSpc>
                <a:spcPct val="100000"/>
              </a:lnSpc>
              <a:spcBef>
                <a:spcPts val="0"/>
              </a:spcBef>
              <a:buNone/>
            </a:pPr>
            <a:r>
              <a:rPr lang="en-US" dirty="0">
                <a:latin typeface="Book Antiqua" panose="02040602050305030304" pitchFamily="18" charset="0"/>
              </a:rPr>
              <a:t>What are financial statements ?</a:t>
            </a:r>
          </a:p>
          <a:p>
            <a:pPr marL="45720" indent="0" algn="just">
              <a:lnSpc>
                <a:spcPct val="100000"/>
              </a:lnSpc>
              <a:spcBef>
                <a:spcPts val="0"/>
              </a:spcBef>
              <a:buNone/>
            </a:pPr>
            <a:endParaRPr lang="en-US" sz="1400" dirty="0">
              <a:latin typeface="Book Antiqua" panose="02040602050305030304" pitchFamily="18" charset="0"/>
            </a:endParaRPr>
          </a:p>
          <a:p>
            <a:pPr algn="just">
              <a:lnSpc>
                <a:spcPct val="100000"/>
              </a:lnSpc>
              <a:spcBef>
                <a:spcPts val="0"/>
              </a:spcBef>
            </a:pPr>
            <a:r>
              <a:rPr lang="en-IN" b="0" i="0" u="none" strike="noStrike" baseline="0" dirty="0">
                <a:latin typeface="Book Antiqua" panose="02040602050305030304" pitchFamily="18" charset="0"/>
              </a:rPr>
              <a:t>Balance Sheet </a:t>
            </a:r>
          </a:p>
          <a:p>
            <a:pPr algn="just">
              <a:lnSpc>
                <a:spcPct val="100000"/>
              </a:lnSpc>
              <a:spcBef>
                <a:spcPts val="0"/>
              </a:spcBef>
            </a:pPr>
            <a:endParaRPr lang="en-IN" b="0" i="0" u="none" strike="noStrike" baseline="0" dirty="0">
              <a:latin typeface="Book Antiqua" panose="02040602050305030304" pitchFamily="18" charset="0"/>
            </a:endParaRPr>
          </a:p>
          <a:p>
            <a:pPr algn="just">
              <a:lnSpc>
                <a:spcPct val="100000"/>
              </a:lnSpc>
              <a:spcBef>
                <a:spcPts val="0"/>
              </a:spcBef>
            </a:pPr>
            <a:r>
              <a:rPr lang="en-US" b="0" i="0" u="none" strike="noStrike" baseline="0" dirty="0">
                <a:latin typeface="Book Antiqua" panose="02040602050305030304" pitchFamily="18" charset="0"/>
              </a:rPr>
              <a:t>Statement of Profit and Loss</a:t>
            </a:r>
          </a:p>
          <a:p>
            <a:pPr algn="just">
              <a:lnSpc>
                <a:spcPct val="100000"/>
              </a:lnSpc>
              <a:spcBef>
                <a:spcPts val="0"/>
              </a:spcBef>
            </a:pPr>
            <a:endParaRPr lang="en-US" b="0" i="0" u="none" strike="noStrike" baseline="0" dirty="0">
              <a:latin typeface="Book Antiqua" panose="02040602050305030304" pitchFamily="18" charset="0"/>
            </a:endParaRPr>
          </a:p>
          <a:p>
            <a:pPr algn="just">
              <a:lnSpc>
                <a:spcPct val="100000"/>
              </a:lnSpc>
              <a:spcBef>
                <a:spcPts val="0"/>
              </a:spcBef>
            </a:pPr>
            <a:r>
              <a:rPr lang="en-US" b="0" i="0" u="none" strike="noStrike" baseline="0" dirty="0">
                <a:latin typeface="Book Antiqua" panose="02040602050305030304" pitchFamily="18" charset="0"/>
              </a:rPr>
              <a:t>Cash Flow Statement (where applicable) and </a:t>
            </a:r>
          </a:p>
          <a:p>
            <a:pPr algn="just">
              <a:lnSpc>
                <a:spcPct val="100000"/>
              </a:lnSpc>
              <a:spcBef>
                <a:spcPts val="0"/>
              </a:spcBef>
            </a:pPr>
            <a:endParaRPr lang="en-US" b="0" i="0" u="none" strike="noStrike" baseline="0" dirty="0">
              <a:latin typeface="Book Antiqua" panose="02040602050305030304" pitchFamily="18" charset="0"/>
            </a:endParaRPr>
          </a:p>
          <a:p>
            <a:pPr algn="just">
              <a:lnSpc>
                <a:spcPct val="100000"/>
              </a:lnSpc>
              <a:spcBef>
                <a:spcPts val="0"/>
              </a:spcBef>
            </a:pPr>
            <a:r>
              <a:rPr lang="en-US" b="0" i="0" u="none" strike="noStrike" baseline="0" dirty="0">
                <a:latin typeface="Book Antiqua" panose="02040602050305030304" pitchFamily="18" charset="0"/>
              </a:rPr>
              <a:t>Those notes and other statements and explanatory material that are an integral part of the financial statements </a:t>
            </a:r>
          </a:p>
          <a:p>
            <a:pPr algn="just">
              <a:lnSpc>
                <a:spcPct val="100000"/>
              </a:lnSpc>
              <a:spcBef>
                <a:spcPts val="0"/>
              </a:spcBef>
            </a:pPr>
            <a:endParaRPr lang="en-US" b="0" i="0" u="none" strike="noStrike" baseline="0" dirty="0">
              <a:latin typeface="Book Antiqua" panose="02040602050305030304" pitchFamily="18" charset="0"/>
            </a:endParaRPr>
          </a:p>
          <a:p>
            <a:pPr algn="just">
              <a:lnSpc>
                <a:spcPct val="100000"/>
              </a:lnSpc>
              <a:spcBef>
                <a:spcPts val="0"/>
              </a:spcBef>
            </a:pPr>
            <a:r>
              <a:rPr lang="en-US" b="0" i="0" u="none" strike="noStrike" baseline="0" dirty="0">
                <a:latin typeface="Book Antiqua" panose="02040602050305030304" pitchFamily="18" charset="0"/>
              </a:rPr>
              <a:t>Notes also include significant accounting policies as required by applicable Accounting Standards</a:t>
            </a:r>
          </a:p>
          <a:p>
            <a:pPr algn="just">
              <a:lnSpc>
                <a:spcPct val="100000"/>
              </a:lnSpc>
              <a:spcBef>
                <a:spcPts val="0"/>
              </a:spcBef>
            </a:pPr>
            <a:endParaRPr lang="en-US" b="0" i="0" u="none" strike="noStrike" baseline="0" dirty="0">
              <a:latin typeface="Book Antiqua" panose="02040602050305030304" pitchFamily="18" charset="0"/>
            </a:endParaRPr>
          </a:p>
          <a:p>
            <a:pPr algn="just">
              <a:lnSpc>
                <a:spcPct val="100000"/>
              </a:lnSpc>
              <a:spcBef>
                <a:spcPts val="0"/>
              </a:spcBef>
            </a:pPr>
            <a:endParaRPr lang="en-US" b="0" i="0" u="none" strike="noStrike" baseline="0" dirty="0">
              <a:latin typeface="Book Antiqua" panose="02040602050305030304" pitchFamily="18" charset="0"/>
            </a:endParaRPr>
          </a:p>
          <a:p>
            <a:pPr algn="just">
              <a:lnSpc>
                <a:spcPct val="100000"/>
              </a:lnSpc>
              <a:spcBef>
                <a:spcPts val="0"/>
              </a:spcBef>
            </a:pPr>
            <a:endParaRPr lang="en-IN" b="0" i="0" u="none" strike="noStrike" baseline="0" dirty="0">
              <a:latin typeface="Book Antiqua" panose="02040602050305030304" pitchFamily="18" charset="0"/>
            </a:endParaRPr>
          </a:p>
          <a:p>
            <a:pPr marL="45720" indent="0" algn="just">
              <a:lnSpc>
                <a:spcPct val="100000"/>
              </a:lnSpc>
              <a:spcBef>
                <a:spcPts val="0"/>
              </a:spcBef>
              <a:buNone/>
            </a:pPr>
            <a:endParaRPr lang="en-US" dirty="0">
              <a:latin typeface="Book Antiqua" panose="02040602050305030304" pitchFamily="18" charset="0"/>
            </a:endParaRPr>
          </a:p>
          <a:p>
            <a:pPr algn="just">
              <a:lnSpc>
                <a:spcPct val="100000"/>
              </a:lnSpc>
              <a:spcBef>
                <a:spcPts val="0"/>
              </a:spcBef>
            </a:pPr>
            <a:r>
              <a:rPr lang="en-US" sz="1800" dirty="0">
                <a:latin typeface="Book Antiqua" panose="02040602050305030304" pitchFamily="18" charset="0"/>
              </a:rPr>
              <a:t> </a:t>
            </a:r>
          </a:p>
          <a:p>
            <a:pPr algn="just">
              <a:lnSpc>
                <a:spcPct val="100000"/>
              </a:lnSpc>
              <a:spcBef>
                <a:spcPts val="0"/>
              </a:spcBef>
            </a:pPr>
            <a:endParaRPr lang="en-US" sz="1800" dirty="0">
              <a:latin typeface="Book Antiqua" panose="02040602050305030304" pitchFamily="18" charset="0"/>
            </a:endParaRPr>
          </a:p>
        </p:txBody>
      </p:sp>
      <p:sp>
        <p:nvSpPr>
          <p:cNvPr id="4" name="Date Placeholder 3">
            <a:extLst>
              <a:ext uri="{FF2B5EF4-FFF2-40B4-BE49-F238E27FC236}">
                <a16:creationId xmlns:a16="http://schemas.microsoft.com/office/drawing/2014/main" id="{1615A2A1-BD0E-4448-9A2C-7914848F7333}"/>
              </a:ext>
            </a:extLst>
          </p:cNvPr>
          <p:cNvSpPr>
            <a:spLocks noGrp="1"/>
          </p:cNvSpPr>
          <p:nvPr>
            <p:ph type="dt" sz="half" idx="10"/>
          </p:nvPr>
        </p:nvSpPr>
        <p:spPr/>
        <p:txBody>
          <a:bodyPr/>
          <a:lstStyle/>
          <a:p>
            <a:r>
              <a:rPr lang="en-US" dirty="0">
                <a:latin typeface="Book Antiqua" panose="02040602050305030304" pitchFamily="18" charset="0"/>
              </a:rPr>
              <a:t>08/06/2025</a:t>
            </a:r>
            <a:endParaRPr lang="en-IN" dirty="0">
              <a:latin typeface="Book Antiqua" panose="02040602050305030304" pitchFamily="18" charset="0"/>
            </a:endParaRPr>
          </a:p>
        </p:txBody>
      </p:sp>
      <p:sp>
        <p:nvSpPr>
          <p:cNvPr id="5" name="Footer Placeholder 4">
            <a:extLst>
              <a:ext uri="{FF2B5EF4-FFF2-40B4-BE49-F238E27FC236}">
                <a16:creationId xmlns:a16="http://schemas.microsoft.com/office/drawing/2014/main" id="{D4B2779D-6DC6-453D-B2D6-BF01149F1F5F}"/>
              </a:ext>
            </a:extLst>
          </p:cNvPr>
          <p:cNvSpPr>
            <a:spLocks noGrp="1"/>
          </p:cNvSpPr>
          <p:nvPr>
            <p:ph type="ftr" sz="quarter" idx="11"/>
          </p:nvPr>
        </p:nvSpPr>
        <p:spPr/>
        <p:txBody>
          <a:bodyPr/>
          <a:lstStyle/>
          <a:p>
            <a:r>
              <a:rPr lang="en-IN" dirty="0">
                <a:latin typeface="Book Antiqua" panose="02040602050305030304" pitchFamily="18" charset="0"/>
              </a:rPr>
              <a:t>Sanghvi </a:t>
            </a:r>
            <a:r>
              <a:rPr lang="en-IN" dirty="0" err="1">
                <a:latin typeface="Book Antiqua" panose="02040602050305030304" pitchFamily="18" charset="0"/>
              </a:rPr>
              <a:t>Sanghvi</a:t>
            </a:r>
            <a:r>
              <a:rPr lang="en-IN" dirty="0">
                <a:latin typeface="Book Antiqua" panose="02040602050305030304" pitchFamily="18" charset="0"/>
              </a:rPr>
              <a:t> &amp; Sanghvi</a:t>
            </a:r>
          </a:p>
        </p:txBody>
      </p:sp>
      <p:sp>
        <p:nvSpPr>
          <p:cNvPr id="6" name="Slide Number Placeholder 5">
            <a:extLst>
              <a:ext uri="{FF2B5EF4-FFF2-40B4-BE49-F238E27FC236}">
                <a16:creationId xmlns:a16="http://schemas.microsoft.com/office/drawing/2014/main" id="{F652C196-74C0-4316-BA73-23B35D6FC369}"/>
              </a:ext>
            </a:extLst>
          </p:cNvPr>
          <p:cNvSpPr>
            <a:spLocks noGrp="1"/>
          </p:cNvSpPr>
          <p:nvPr>
            <p:ph type="sldNum" sz="quarter" idx="12"/>
          </p:nvPr>
        </p:nvSpPr>
        <p:spPr/>
        <p:txBody>
          <a:bodyPr/>
          <a:lstStyle/>
          <a:p>
            <a:fld id="{72D2E47F-D8F7-452E-ABD9-5E9FB94CA412}" type="slidenum">
              <a:rPr lang="en-IN" smtClean="0">
                <a:latin typeface="Book Antiqua" panose="02040602050305030304" pitchFamily="18" charset="0"/>
              </a:rPr>
              <a:t>56</a:t>
            </a:fld>
            <a:endParaRPr lang="en-IN" dirty="0">
              <a:latin typeface="Book Antiqua" panose="02040602050305030304" pitchFamily="18" charset="0"/>
            </a:endParaRPr>
          </a:p>
        </p:txBody>
      </p:sp>
    </p:spTree>
    <p:extLst>
      <p:ext uri="{BB962C8B-B14F-4D97-AF65-F5344CB8AC3E}">
        <p14:creationId xmlns:p14="http://schemas.microsoft.com/office/powerpoint/2010/main" val="34710960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78E-5123-4B30-8F80-02A81ED82226}"/>
              </a:ext>
            </a:extLst>
          </p:cNvPr>
          <p:cNvSpPr>
            <a:spLocks noGrp="1"/>
          </p:cNvSpPr>
          <p:nvPr>
            <p:ph type="title"/>
          </p:nvPr>
        </p:nvSpPr>
        <p:spPr>
          <a:xfrm>
            <a:off x="838200" y="365126"/>
            <a:ext cx="10515600" cy="783736"/>
          </a:xfrm>
        </p:spPr>
        <p:txBody>
          <a:bodyPr>
            <a:noAutofit/>
          </a:bodyPr>
          <a:lstStyle/>
          <a:p>
            <a:r>
              <a:rPr lang="en-US" sz="4200" b="1" dirty="0">
                <a:solidFill>
                  <a:schemeClr val="bg2">
                    <a:lumMod val="10000"/>
                  </a:schemeClr>
                </a:solidFill>
                <a:latin typeface="Baskerville Old Face" panose="02020602080505020303" pitchFamily="18" charset="0"/>
              </a:rPr>
              <a:t>Financial Statement of Non Corporate Entities..</a:t>
            </a:r>
            <a:endParaRPr lang="en-IN" sz="4200" b="1" dirty="0">
              <a:solidFill>
                <a:schemeClr val="bg2">
                  <a:lumMod val="10000"/>
                </a:schemeClr>
              </a:solidFill>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08F462F3-1FE9-4ABD-95D7-C270BE23A64A}"/>
              </a:ext>
            </a:extLst>
          </p:cNvPr>
          <p:cNvSpPr>
            <a:spLocks noGrp="1"/>
          </p:cNvSpPr>
          <p:nvPr>
            <p:ph idx="1"/>
          </p:nvPr>
        </p:nvSpPr>
        <p:spPr>
          <a:xfrm>
            <a:off x="838200" y="1160585"/>
            <a:ext cx="10515600" cy="5028101"/>
          </a:xfrm>
        </p:spPr>
        <p:txBody>
          <a:bodyPr>
            <a:noAutofit/>
          </a:bodyPr>
          <a:lstStyle/>
          <a:p>
            <a:pPr algn="just">
              <a:lnSpc>
                <a:spcPct val="100000"/>
              </a:lnSpc>
              <a:spcBef>
                <a:spcPts val="0"/>
              </a:spcBef>
            </a:pPr>
            <a:r>
              <a:rPr lang="en-US" dirty="0">
                <a:latin typeface="Book Antiqua" panose="02040602050305030304" pitchFamily="18" charset="0"/>
              </a:rPr>
              <a:t>Similar to Schedule III</a:t>
            </a:r>
          </a:p>
          <a:p>
            <a:pPr algn="just">
              <a:lnSpc>
                <a:spcPct val="100000"/>
              </a:lnSpc>
              <a:spcBef>
                <a:spcPts val="0"/>
              </a:spcBef>
            </a:pPr>
            <a:endParaRPr lang="en-US" sz="2000" dirty="0">
              <a:latin typeface="Book Antiqua" panose="02040602050305030304" pitchFamily="18" charset="0"/>
            </a:endParaRPr>
          </a:p>
          <a:p>
            <a:pPr algn="just">
              <a:lnSpc>
                <a:spcPct val="100000"/>
              </a:lnSpc>
              <a:spcBef>
                <a:spcPts val="0"/>
              </a:spcBef>
            </a:pPr>
            <a:r>
              <a:rPr lang="en-US" dirty="0">
                <a:latin typeface="Book Antiqua" panose="02040602050305030304" pitchFamily="18" charset="0"/>
              </a:rPr>
              <a:t>To give comparative figures</a:t>
            </a:r>
          </a:p>
          <a:p>
            <a:pPr algn="just">
              <a:lnSpc>
                <a:spcPct val="100000"/>
              </a:lnSpc>
              <a:spcBef>
                <a:spcPts val="0"/>
              </a:spcBef>
            </a:pPr>
            <a:endParaRPr lang="en-US" sz="2000" dirty="0">
              <a:latin typeface="Book Antiqua" panose="02040602050305030304" pitchFamily="18" charset="0"/>
            </a:endParaRPr>
          </a:p>
          <a:p>
            <a:pPr algn="just">
              <a:lnSpc>
                <a:spcPct val="100000"/>
              </a:lnSpc>
              <a:spcBef>
                <a:spcPts val="0"/>
              </a:spcBef>
            </a:pPr>
            <a:r>
              <a:rPr lang="en-US" dirty="0">
                <a:latin typeface="Book Antiqua" panose="02040602050305030304" pitchFamily="18" charset="0"/>
              </a:rPr>
              <a:t>Rounding off? </a:t>
            </a:r>
            <a:endParaRPr lang="en-US" dirty="0">
              <a:highlight>
                <a:srgbClr val="FFFF00"/>
              </a:highlight>
              <a:latin typeface="Book Antiqua" panose="02040602050305030304" pitchFamily="18" charset="0"/>
            </a:endParaRPr>
          </a:p>
          <a:p>
            <a:pPr algn="just">
              <a:lnSpc>
                <a:spcPct val="100000"/>
              </a:lnSpc>
              <a:spcBef>
                <a:spcPts val="0"/>
              </a:spcBef>
            </a:pPr>
            <a:endParaRPr lang="en-US" sz="2000" dirty="0">
              <a:latin typeface="Book Antiqua" panose="02040602050305030304" pitchFamily="18" charset="0"/>
            </a:endParaRPr>
          </a:p>
          <a:p>
            <a:pPr algn="just"/>
            <a:r>
              <a:rPr lang="en-US" dirty="0">
                <a:latin typeface="Book Antiqua" panose="02040602050305030304" pitchFamily="18" charset="0"/>
              </a:rPr>
              <a:t>Owner’s Fund/Partner’s Fund – to bifurcate capital account, current account and reserves and surplus (capital reserves, revaluation reserves and other reserve –specify nature and purpose) and undistributed surplus i.e. balance in Statement of Profit and Loss - </a:t>
            </a:r>
            <a:r>
              <a:rPr lang="en-US" u="sng" dirty="0">
                <a:latin typeface="Book Antiqua" panose="02040602050305030304" pitchFamily="18" charset="0"/>
              </a:rPr>
              <a:t> debit balance in profit &amp; loss account  to show as negative figure under head undistributed surplus………….  Even if resulting figure is negative to show under head Reserves and Surplus </a:t>
            </a:r>
          </a:p>
          <a:p>
            <a:pPr algn="just">
              <a:lnSpc>
                <a:spcPct val="100000"/>
              </a:lnSpc>
              <a:spcBef>
                <a:spcPts val="0"/>
              </a:spcBef>
            </a:pPr>
            <a:endParaRPr lang="en-US" sz="2000" dirty="0">
              <a:latin typeface="Book Antiqua" panose="02040602050305030304" pitchFamily="18" charset="0"/>
            </a:endParaRPr>
          </a:p>
          <a:p>
            <a:pPr algn="just">
              <a:lnSpc>
                <a:spcPct val="100000"/>
              </a:lnSpc>
              <a:spcBef>
                <a:spcPts val="0"/>
              </a:spcBef>
            </a:pPr>
            <a:r>
              <a:rPr lang="en-US" dirty="0">
                <a:latin typeface="Book Antiqua" panose="02040602050305030304" pitchFamily="18" charset="0"/>
              </a:rPr>
              <a:t>Asset and liabilities to be classified – current or non current   (considering concerns normal operating cycle/12 months) </a:t>
            </a:r>
          </a:p>
        </p:txBody>
      </p:sp>
      <p:sp>
        <p:nvSpPr>
          <p:cNvPr id="4" name="Date Placeholder 3">
            <a:extLst>
              <a:ext uri="{FF2B5EF4-FFF2-40B4-BE49-F238E27FC236}">
                <a16:creationId xmlns:a16="http://schemas.microsoft.com/office/drawing/2014/main" id="{1615A2A1-BD0E-4448-9A2C-7914848F7333}"/>
              </a:ext>
            </a:extLst>
          </p:cNvPr>
          <p:cNvSpPr>
            <a:spLocks noGrp="1"/>
          </p:cNvSpPr>
          <p:nvPr>
            <p:ph type="dt" sz="half" idx="10"/>
          </p:nvPr>
        </p:nvSpPr>
        <p:spPr/>
        <p:txBody>
          <a:bodyPr/>
          <a:lstStyle/>
          <a:p>
            <a:r>
              <a:rPr lang="en-US" dirty="0">
                <a:latin typeface="Book Antiqua" panose="02040602050305030304" pitchFamily="18" charset="0"/>
              </a:rPr>
              <a:t>08/06/2025</a:t>
            </a:r>
            <a:endParaRPr lang="en-IN" dirty="0">
              <a:latin typeface="Book Antiqua" panose="02040602050305030304" pitchFamily="18" charset="0"/>
            </a:endParaRPr>
          </a:p>
        </p:txBody>
      </p:sp>
      <p:sp>
        <p:nvSpPr>
          <p:cNvPr id="5" name="Footer Placeholder 4">
            <a:extLst>
              <a:ext uri="{FF2B5EF4-FFF2-40B4-BE49-F238E27FC236}">
                <a16:creationId xmlns:a16="http://schemas.microsoft.com/office/drawing/2014/main" id="{D4B2779D-6DC6-453D-B2D6-BF01149F1F5F}"/>
              </a:ext>
            </a:extLst>
          </p:cNvPr>
          <p:cNvSpPr>
            <a:spLocks noGrp="1"/>
          </p:cNvSpPr>
          <p:nvPr>
            <p:ph type="ftr" sz="quarter" idx="11"/>
          </p:nvPr>
        </p:nvSpPr>
        <p:spPr/>
        <p:txBody>
          <a:bodyPr/>
          <a:lstStyle/>
          <a:p>
            <a:r>
              <a:rPr lang="en-IN" dirty="0">
                <a:latin typeface="Book Antiqua" panose="02040602050305030304" pitchFamily="18" charset="0"/>
              </a:rPr>
              <a:t>Sanghvi </a:t>
            </a:r>
            <a:r>
              <a:rPr lang="en-IN" dirty="0" err="1">
                <a:latin typeface="Book Antiqua" panose="02040602050305030304" pitchFamily="18" charset="0"/>
              </a:rPr>
              <a:t>Sanghvi</a:t>
            </a:r>
            <a:r>
              <a:rPr lang="en-IN" dirty="0">
                <a:latin typeface="Book Antiqua" panose="02040602050305030304" pitchFamily="18" charset="0"/>
              </a:rPr>
              <a:t> &amp; Sanghvi</a:t>
            </a:r>
          </a:p>
        </p:txBody>
      </p:sp>
      <p:sp>
        <p:nvSpPr>
          <p:cNvPr id="6" name="Slide Number Placeholder 5">
            <a:extLst>
              <a:ext uri="{FF2B5EF4-FFF2-40B4-BE49-F238E27FC236}">
                <a16:creationId xmlns:a16="http://schemas.microsoft.com/office/drawing/2014/main" id="{F652C196-74C0-4316-BA73-23B35D6FC369}"/>
              </a:ext>
            </a:extLst>
          </p:cNvPr>
          <p:cNvSpPr>
            <a:spLocks noGrp="1"/>
          </p:cNvSpPr>
          <p:nvPr>
            <p:ph type="sldNum" sz="quarter" idx="12"/>
          </p:nvPr>
        </p:nvSpPr>
        <p:spPr/>
        <p:txBody>
          <a:bodyPr/>
          <a:lstStyle/>
          <a:p>
            <a:fld id="{72D2E47F-D8F7-452E-ABD9-5E9FB94CA412}" type="slidenum">
              <a:rPr lang="en-IN" smtClean="0">
                <a:latin typeface="Book Antiqua" panose="02040602050305030304" pitchFamily="18" charset="0"/>
              </a:rPr>
              <a:t>57</a:t>
            </a:fld>
            <a:endParaRPr lang="en-IN" dirty="0">
              <a:latin typeface="Book Antiqua" panose="02040602050305030304" pitchFamily="18" charset="0"/>
            </a:endParaRPr>
          </a:p>
        </p:txBody>
      </p:sp>
    </p:spTree>
    <p:extLst>
      <p:ext uri="{BB962C8B-B14F-4D97-AF65-F5344CB8AC3E}">
        <p14:creationId xmlns:p14="http://schemas.microsoft.com/office/powerpoint/2010/main" val="11403938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78E-5123-4B30-8F80-02A81ED82226}"/>
              </a:ext>
            </a:extLst>
          </p:cNvPr>
          <p:cNvSpPr>
            <a:spLocks noGrp="1"/>
          </p:cNvSpPr>
          <p:nvPr>
            <p:ph type="title"/>
          </p:nvPr>
        </p:nvSpPr>
        <p:spPr>
          <a:xfrm>
            <a:off x="838200" y="365126"/>
            <a:ext cx="10515600" cy="783736"/>
          </a:xfrm>
        </p:spPr>
        <p:txBody>
          <a:bodyPr>
            <a:noAutofit/>
          </a:bodyPr>
          <a:lstStyle/>
          <a:p>
            <a:r>
              <a:rPr lang="en-US" sz="4200" b="1" dirty="0">
                <a:solidFill>
                  <a:schemeClr val="bg2">
                    <a:lumMod val="10000"/>
                  </a:schemeClr>
                </a:solidFill>
                <a:latin typeface="Baskerville Old Face" panose="02020602080505020303" pitchFamily="18" charset="0"/>
              </a:rPr>
              <a:t>Financial Statement of Non Corporate Entities..</a:t>
            </a:r>
            <a:endParaRPr lang="en-IN" sz="4200" b="1" dirty="0">
              <a:solidFill>
                <a:schemeClr val="bg2">
                  <a:lumMod val="10000"/>
                </a:schemeClr>
              </a:solidFill>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08F462F3-1FE9-4ABD-95D7-C270BE23A64A}"/>
              </a:ext>
            </a:extLst>
          </p:cNvPr>
          <p:cNvSpPr>
            <a:spLocks noGrp="1"/>
          </p:cNvSpPr>
          <p:nvPr>
            <p:ph idx="1"/>
          </p:nvPr>
        </p:nvSpPr>
        <p:spPr>
          <a:xfrm>
            <a:off x="838200" y="1160585"/>
            <a:ext cx="10515600" cy="5028101"/>
          </a:xfrm>
        </p:spPr>
        <p:txBody>
          <a:bodyPr>
            <a:noAutofit/>
          </a:bodyPr>
          <a:lstStyle/>
          <a:p>
            <a:pPr algn="just">
              <a:lnSpc>
                <a:spcPct val="100000"/>
              </a:lnSpc>
              <a:spcBef>
                <a:spcPts val="0"/>
              </a:spcBef>
            </a:pPr>
            <a:r>
              <a:rPr lang="en-US" dirty="0">
                <a:latin typeface="Book Antiqua" panose="02040602050305030304" pitchFamily="18" charset="0"/>
              </a:rPr>
              <a:t>Borrowings, provisions  to classify – long term borrowings and short term borrowings, secured and unsecured  </a:t>
            </a:r>
            <a:r>
              <a:rPr lang="en-US" dirty="0" err="1">
                <a:latin typeface="Book Antiqua" panose="02040602050305030304" pitchFamily="18" charset="0"/>
              </a:rPr>
              <a:t>etc</a:t>
            </a:r>
            <a:r>
              <a:rPr lang="en-US" dirty="0">
                <a:latin typeface="Book Antiqua" panose="02040602050305030304" pitchFamily="18" charset="0"/>
              </a:rPr>
              <a:t>, further to classified in </a:t>
            </a:r>
          </a:p>
          <a:p>
            <a:pPr marL="45720" indent="0" algn="just">
              <a:lnSpc>
                <a:spcPct val="100000"/>
              </a:lnSpc>
              <a:spcBef>
                <a:spcPts val="0"/>
              </a:spcBef>
              <a:buNone/>
            </a:pPr>
            <a:r>
              <a:rPr lang="en-US" dirty="0">
                <a:latin typeface="Book Antiqua" panose="02040602050305030304" pitchFamily="18" charset="0"/>
              </a:rPr>
              <a:t>	Term loans from Banks, from other parties,   </a:t>
            </a:r>
          </a:p>
          <a:p>
            <a:pPr marL="0" indent="0" algn="just">
              <a:lnSpc>
                <a:spcPct val="100000"/>
              </a:lnSpc>
              <a:spcBef>
                <a:spcPts val="0"/>
              </a:spcBef>
              <a:buNone/>
            </a:pPr>
            <a:r>
              <a:rPr lang="en-US" dirty="0">
                <a:latin typeface="Book Antiqua" panose="02040602050305030304" pitchFamily="18" charset="0"/>
              </a:rPr>
              <a:t>	Loans and advances from related parties </a:t>
            </a:r>
          </a:p>
          <a:p>
            <a:pPr marL="0" indent="0">
              <a:spcBef>
                <a:spcPts val="0"/>
              </a:spcBef>
              <a:buNone/>
            </a:pPr>
            <a:r>
              <a:rPr lang="en-US" dirty="0">
                <a:latin typeface="Book Antiqua" panose="02040602050305030304" pitchFamily="18" charset="0"/>
              </a:rPr>
              <a:t>	Terms of repayment of term loans and other loans shall be stated</a:t>
            </a:r>
          </a:p>
          <a:p>
            <a:pPr marL="45720" indent="0" algn="just">
              <a:buNone/>
            </a:pPr>
            <a:r>
              <a:rPr lang="en-US" sz="1800" b="0" i="0" u="none" strike="noStrike" baseline="0" dirty="0">
                <a:latin typeface="Book Antiqua" panose="02040602050305030304" pitchFamily="18" charset="0"/>
              </a:rPr>
              <a:t>	</a:t>
            </a:r>
            <a:r>
              <a:rPr lang="en-US" dirty="0">
                <a:latin typeface="Book Antiqua" panose="02040602050305030304" pitchFamily="18" charset="0"/>
              </a:rPr>
              <a:t>Where loans have been guaranteed by partners/proprietor/owners or 	others, the aggregate 	amount of such loans under each head shall be 	disclosed. </a:t>
            </a:r>
          </a:p>
          <a:p>
            <a:pPr marL="45720" indent="0" algn="just">
              <a:buNone/>
            </a:pPr>
            <a:r>
              <a:rPr lang="en-US" dirty="0">
                <a:latin typeface="Book Antiqua" panose="02040602050305030304" pitchFamily="18" charset="0"/>
              </a:rPr>
              <a:t>	Provisions for employee benefit needs to be shown separate </a:t>
            </a:r>
          </a:p>
          <a:p>
            <a:pPr marL="45720" indent="0" algn="just">
              <a:buNone/>
            </a:pPr>
            <a:r>
              <a:rPr lang="en-US" dirty="0">
                <a:latin typeface="Book Antiqua" panose="02040602050305030304" pitchFamily="18" charset="0"/>
              </a:rPr>
              <a:t>	current maturities of Long term borrowings shall be disclosed separat</a:t>
            </a:r>
            <a:r>
              <a:rPr lang="en-US" sz="1800" b="0" i="0" u="none" strike="noStrike" baseline="0" dirty="0">
                <a:latin typeface="Arial" panose="020B0604020202020204" pitchFamily="34" charset="0"/>
              </a:rPr>
              <a:t>ely </a:t>
            </a:r>
            <a:endParaRPr lang="en-US" sz="1400" dirty="0">
              <a:latin typeface="Book Antiqua" panose="02040602050305030304" pitchFamily="18" charset="0"/>
            </a:endParaRPr>
          </a:p>
          <a:p>
            <a:pPr algn="just">
              <a:lnSpc>
                <a:spcPct val="100000"/>
              </a:lnSpc>
              <a:spcBef>
                <a:spcPts val="0"/>
              </a:spcBef>
            </a:pPr>
            <a:endParaRPr lang="en-US" dirty="0">
              <a:latin typeface="Book Antiqua" panose="02040602050305030304" pitchFamily="18" charset="0"/>
            </a:endParaRPr>
          </a:p>
          <a:p>
            <a:pPr algn="just">
              <a:lnSpc>
                <a:spcPct val="100000"/>
              </a:lnSpc>
              <a:spcBef>
                <a:spcPts val="0"/>
              </a:spcBef>
            </a:pPr>
            <a:r>
              <a:rPr lang="en-US" dirty="0">
                <a:latin typeface="Book Antiqua" panose="02040602050305030304" pitchFamily="18" charset="0"/>
              </a:rPr>
              <a:t>Trade Payables – to be classified as Dues to micro, small and medium enterprises &amp; Other than micro, small and medium enterprises. Further to give ageing schedule </a:t>
            </a:r>
          </a:p>
          <a:p>
            <a:pPr algn="just">
              <a:lnSpc>
                <a:spcPct val="100000"/>
              </a:lnSpc>
              <a:spcBef>
                <a:spcPts val="0"/>
              </a:spcBef>
            </a:pPr>
            <a:endParaRPr lang="en-US" dirty="0">
              <a:latin typeface="Book Antiqua" panose="02040602050305030304" pitchFamily="18" charset="0"/>
            </a:endParaRPr>
          </a:p>
          <a:p>
            <a:pPr algn="just">
              <a:lnSpc>
                <a:spcPct val="100000"/>
              </a:lnSpc>
              <a:spcBef>
                <a:spcPts val="0"/>
              </a:spcBef>
            </a:pPr>
            <a:endParaRPr lang="en-US" dirty="0">
              <a:latin typeface="Book Antiqua" panose="02040602050305030304" pitchFamily="18" charset="0"/>
            </a:endParaRPr>
          </a:p>
        </p:txBody>
      </p:sp>
      <p:sp>
        <p:nvSpPr>
          <p:cNvPr id="4" name="Date Placeholder 3">
            <a:extLst>
              <a:ext uri="{FF2B5EF4-FFF2-40B4-BE49-F238E27FC236}">
                <a16:creationId xmlns:a16="http://schemas.microsoft.com/office/drawing/2014/main" id="{1615A2A1-BD0E-4448-9A2C-7914848F7333}"/>
              </a:ext>
            </a:extLst>
          </p:cNvPr>
          <p:cNvSpPr>
            <a:spLocks noGrp="1"/>
          </p:cNvSpPr>
          <p:nvPr>
            <p:ph type="dt" sz="half" idx="10"/>
          </p:nvPr>
        </p:nvSpPr>
        <p:spPr/>
        <p:txBody>
          <a:bodyPr/>
          <a:lstStyle/>
          <a:p>
            <a:r>
              <a:rPr lang="en-US" dirty="0">
                <a:latin typeface="Book Antiqua" panose="02040602050305030304" pitchFamily="18" charset="0"/>
              </a:rPr>
              <a:t>08/06/2025</a:t>
            </a:r>
            <a:endParaRPr lang="en-IN" dirty="0">
              <a:latin typeface="Book Antiqua" panose="02040602050305030304" pitchFamily="18" charset="0"/>
            </a:endParaRPr>
          </a:p>
        </p:txBody>
      </p:sp>
      <p:sp>
        <p:nvSpPr>
          <p:cNvPr id="5" name="Footer Placeholder 4">
            <a:extLst>
              <a:ext uri="{FF2B5EF4-FFF2-40B4-BE49-F238E27FC236}">
                <a16:creationId xmlns:a16="http://schemas.microsoft.com/office/drawing/2014/main" id="{D4B2779D-6DC6-453D-B2D6-BF01149F1F5F}"/>
              </a:ext>
            </a:extLst>
          </p:cNvPr>
          <p:cNvSpPr>
            <a:spLocks noGrp="1"/>
          </p:cNvSpPr>
          <p:nvPr>
            <p:ph type="ftr" sz="quarter" idx="11"/>
          </p:nvPr>
        </p:nvSpPr>
        <p:spPr/>
        <p:txBody>
          <a:bodyPr/>
          <a:lstStyle/>
          <a:p>
            <a:r>
              <a:rPr lang="en-IN" dirty="0">
                <a:latin typeface="Book Antiqua" panose="02040602050305030304" pitchFamily="18" charset="0"/>
              </a:rPr>
              <a:t>Sanghvi </a:t>
            </a:r>
            <a:r>
              <a:rPr lang="en-IN" dirty="0" err="1">
                <a:latin typeface="Book Antiqua" panose="02040602050305030304" pitchFamily="18" charset="0"/>
              </a:rPr>
              <a:t>Sanghvi</a:t>
            </a:r>
            <a:r>
              <a:rPr lang="en-IN" dirty="0">
                <a:latin typeface="Book Antiqua" panose="02040602050305030304" pitchFamily="18" charset="0"/>
              </a:rPr>
              <a:t> &amp; Sanghvi</a:t>
            </a:r>
          </a:p>
        </p:txBody>
      </p:sp>
      <p:sp>
        <p:nvSpPr>
          <p:cNvPr id="6" name="Slide Number Placeholder 5">
            <a:extLst>
              <a:ext uri="{FF2B5EF4-FFF2-40B4-BE49-F238E27FC236}">
                <a16:creationId xmlns:a16="http://schemas.microsoft.com/office/drawing/2014/main" id="{F652C196-74C0-4316-BA73-23B35D6FC369}"/>
              </a:ext>
            </a:extLst>
          </p:cNvPr>
          <p:cNvSpPr>
            <a:spLocks noGrp="1"/>
          </p:cNvSpPr>
          <p:nvPr>
            <p:ph type="sldNum" sz="quarter" idx="12"/>
          </p:nvPr>
        </p:nvSpPr>
        <p:spPr/>
        <p:txBody>
          <a:bodyPr/>
          <a:lstStyle/>
          <a:p>
            <a:fld id="{72D2E47F-D8F7-452E-ABD9-5E9FB94CA412}" type="slidenum">
              <a:rPr lang="en-IN" smtClean="0">
                <a:latin typeface="Book Antiqua" panose="02040602050305030304" pitchFamily="18" charset="0"/>
              </a:rPr>
              <a:t>58</a:t>
            </a:fld>
            <a:endParaRPr lang="en-IN" dirty="0">
              <a:latin typeface="Book Antiqua" panose="02040602050305030304" pitchFamily="18" charset="0"/>
            </a:endParaRPr>
          </a:p>
        </p:txBody>
      </p:sp>
    </p:spTree>
    <p:extLst>
      <p:ext uri="{BB962C8B-B14F-4D97-AF65-F5344CB8AC3E}">
        <p14:creationId xmlns:p14="http://schemas.microsoft.com/office/powerpoint/2010/main" val="12927953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78E-5123-4B30-8F80-02A81ED82226}"/>
              </a:ext>
            </a:extLst>
          </p:cNvPr>
          <p:cNvSpPr>
            <a:spLocks noGrp="1"/>
          </p:cNvSpPr>
          <p:nvPr>
            <p:ph type="title"/>
          </p:nvPr>
        </p:nvSpPr>
        <p:spPr>
          <a:xfrm>
            <a:off x="838200" y="365126"/>
            <a:ext cx="10515600" cy="783736"/>
          </a:xfrm>
        </p:spPr>
        <p:txBody>
          <a:bodyPr>
            <a:noAutofit/>
          </a:bodyPr>
          <a:lstStyle/>
          <a:p>
            <a:r>
              <a:rPr lang="en-US" sz="4200" b="1" dirty="0">
                <a:solidFill>
                  <a:schemeClr val="bg2">
                    <a:lumMod val="10000"/>
                  </a:schemeClr>
                </a:solidFill>
                <a:latin typeface="Baskerville Old Face" panose="02020602080505020303" pitchFamily="18" charset="0"/>
              </a:rPr>
              <a:t>Financial Statement of Non Corporate Entities..</a:t>
            </a:r>
            <a:endParaRPr lang="en-IN" sz="4200" b="1" dirty="0">
              <a:solidFill>
                <a:schemeClr val="bg2">
                  <a:lumMod val="10000"/>
                </a:schemeClr>
              </a:solidFill>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08F462F3-1FE9-4ABD-95D7-C270BE23A64A}"/>
              </a:ext>
            </a:extLst>
          </p:cNvPr>
          <p:cNvSpPr>
            <a:spLocks noGrp="1"/>
          </p:cNvSpPr>
          <p:nvPr>
            <p:ph idx="1"/>
          </p:nvPr>
        </p:nvSpPr>
        <p:spPr>
          <a:xfrm>
            <a:off x="838200" y="1160585"/>
            <a:ext cx="10515600" cy="5028101"/>
          </a:xfrm>
        </p:spPr>
        <p:txBody>
          <a:bodyPr>
            <a:noAutofit/>
          </a:bodyPr>
          <a:lstStyle/>
          <a:p>
            <a:pPr marL="45720" indent="0" algn="just">
              <a:lnSpc>
                <a:spcPct val="100000"/>
              </a:lnSpc>
              <a:spcBef>
                <a:spcPts val="0"/>
              </a:spcBef>
              <a:buNone/>
            </a:pPr>
            <a:r>
              <a:rPr lang="en-US" dirty="0">
                <a:latin typeface="Book Antiqua" panose="02040602050305030304" pitchFamily="18" charset="0"/>
              </a:rPr>
              <a:t>Additional disclosure trade payables</a:t>
            </a:r>
          </a:p>
          <a:p>
            <a:pPr marL="45720" indent="0" algn="just">
              <a:lnSpc>
                <a:spcPct val="100000"/>
              </a:lnSpc>
              <a:spcBef>
                <a:spcPts val="0"/>
              </a:spcBef>
              <a:buNone/>
            </a:pPr>
            <a:endParaRPr lang="en-US" dirty="0">
              <a:latin typeface="Book Antiqua" panose="02040602050305030304" pitchFamily="18" charset="0"/>
            </a:endParaRPr>
          </a:p>
          <a:p>
            <a:pPr algn="just">
              <a:lnSpc>
                <a:spcPct val="100000"/>
              </a:lnSpc>
              <a:spcBef>
                <a:spcPts val="0"/>
              </a:spcBef>
            </a:pPr>
            <a:endParaRPr lang="en-US" dirty="0">
              <a:latin typeface="Book Antiqua" panose="02040602050305030304" pitchFamily="18" charset="0"/>
            </a:endParaRPr>
          </a:p>
          <a:p>
            <a:pPr marL="45720" indent="0">
              <a:buNone/>
            </a:pPr>
            <a:endParaRPr lang="en-US" dirty="0">
              <a:latin typeface="Book Antiqua" panose="02040602050305030304" pitchFamily="18" charset="0"/>
            </a:endParaRPr>
          </a:p>
          <a:p>
            <a:pPr marL="45720" indent="0" algn="just">
              <a:lnSpc>
                <a:spcPct val="100000"/>
              </a:lnSpc>
              <a:spcBef>
                <a:spcPts val="0"/>
              </a:spcBef>
              <a:buNone/>
            </a:pPr>
            <a:r>
              <a:rPr lang="en-US" dirty="0">
                <a:latin typeface="Book Antiqua" panose="02040602050305030304" pitchFamily="18" charset="0"/>
              </a:rPr>
              <a:t>	</a:t>
            </a:r>
          </a:p>
        </p:txBody>
      </p:sp>
      <p:sp>
        <p:nvSpPr>
          <p:cNvPr id="4" name="Date Placeholder 3">
            <a:extLst>
              <a:ext uri="{FF2B5EF4-FFF2-40B4-BE49-F238E27FC236}">
                <a16:creationId xmlns:a16="http://schemas.microsoft.com/office/drawing/2014/main" id="{1615A2A1-BD0E-4448-9A2C-7914848F7333}"/>
              </a:ext>
            </a:extLst>
          </p:cNvPr>
          <p:cNvSpPr>
            <a:spLocks noGrp="1"/>
          </p:cNvSpPr>
          <p:nvPr>
            <p:ph type="dt" sz="half" idx="10"/>
          </p:nvPr>
        </p:nvSpPr>
        <p:spPr/>
        <p:txBody>
          <a:bodyPr/>
          <a:lstStyle/>
          <a:p>
            <a:r>
              <a:rPr lang="en-US" dirty="0">
                <a:latin typeface="Book Antiqua" panose="02040602050305030304" pitchFamily="18" charset="0"/>
              </a:rPr>
              <a:t>08/06/2025</a:t>
            </a:r>
            <a:endParaRPr lang="en-IN" dirty="0">
              <a:latin typeface="Book Antiqua" panose="02040602050305030304" pitchFamily="18" charset="0"/>
            </a:endParaRPr>
          </a:p>
        </p:txBody>
      </p:sp>
      <p:sp>
        <p:nvSpPr>
          <p:cNvPr id="5" name="Footer Placeholder 4">
            <a:extLst>
              <a:ext uri="{FF2B5EF4-FFF2-40B4-BE49-F238E27FC236}">
                <a16:creationId xmlns:a16="http://schemas.microsoft.com/office/drawing/2014/main" id="{D4B2779D-6DC6-453D-B2D6-BF01149F1F5F}"/>
              </a:ext>
            </a:extLst>
          </p:cNvPr>
          <p:cNvSpPr>
            <a:spLocks noGrp="1"/>
          </p:cNvSpPr>
          <p:nvPr>
            <p:ph type="ftr" sz="quarter" idx="11"/>
          </p:nvPr>
        </p:nvSpPr>
        <p:spPr/>
        <p:txBody>
          <a:bodyPr/>
          <a:lstStyle/>
          <a:p>
            <a:r>
              <a:rPr lang="en-IN" dirty="0">
                <a:latin typeface="Book Antiqua" panose="02040602050305030304" pitchFamily="18" charset="0"/>
              </a:rPr>
              <a:t>Sanghvi </a:t>
            </a:r>
            <a:r>
              <a:rPr lang="en-IN" dirty="0" err="1">
                <a:latin typeface="Book Antiqua" panose="02040602050305030304" pitchFamily="18" charset="0"/>
              </a:rPr>
              <a:t>Sanghvi</a:t>
            </a:r>
            <a:r>
              <a:rPr lang="en-IN" dirty="0">
                <a:latin typeface="Book Antiqua" panose="02040602050305030304" pitchFamily="18" charset="0"/>
              </a:rPr>
              <a:t> &amp; Sanghvi</a:t>
            </a:r>
          </a:p>
        </p:txBody>
      </p:sp>
      <p:sp>
        <p:nvSpPr>
          <p:cNvPr id="6" name="Slide Number Placeholder 5">
            <a:extLst>
              <a:ext uri="{FF2B5EF4-FFF2-40B4-BE49-F238E27FC236}">
                <a16:creationId xmlns:a16="http://schemas.microsoft.com/office/drawing/2014/main" id="{F652C196-74C0-4316-BA73-23B35D6FC369}"/>
              </a:ext>
            </a:extLst>
          </p:cNvPr>
          <p:cNvSpPr>
            <a:spLocks noGrp="1"/>
          </p:cNvSpPr>
          <p:nvPr>
            <p:ph type="sldNum" sz="quarter" idx="12"/>
          </p:nvPr>
        </p:nvSpPr>
        <p:spPr/>
        <p:txBody>
          <a:bodyPr/>
          <a:lstStyle/>
          <a:p>
            <a:fld id="{72D2E47F-D8F7-452E-ABD9-5E9FB94CA412}" type="slidenum">
              <a:rPr lang="en-IN" smtClean="0">
                <a:latin typeface="Book Antiqua" panose="02040602050305030304" pitchFamily="18" charset="0"/>
              </a:rPr>
              <a:t>59</a:t>
            </a:fld>
            <a:endParaRPr lang="en-IN" dirty="0">
              <a:latin typeface="Book Antiqua" panose="02040602050305030304" pitchFamily="18" charset="0"/>
            </a:endParaRPr>
          </a:p>
        </p:txBody>
      </p:sp>
      <p:graphicFrame>
        <p:nvGraphicFramePr>
          <p:cNvPr id="9" name="Table 9">
            <a:extLst>
              <a:ext uri="{FF2B5EF4-FFF2-40B4-BE49-F238E27FC236}">
                <a16:creationId xmlns:a16="http://schemas.microsoft.com/office/drawing/2014/main" id="{256FEB69-5F4C-4D62-A449-611361FE9B6D}"/>
              </a:ext>
            </a:extLst>
          </p:cNvPr>
          <p:cNvGraphicFramePr>
            <a:graphicFrameLocks noGrp="1"/>
          </p:cNvGraphicFramePr>
          <p:nvPr>
            <p:extLst>
              <p:ext uri="{D42A27DB-BD31-4B8C-83A1-F6EECF244321}">
                <p14:modId xmlns:p14="http://schemas.microsoft.com/office/powerpoint/2010/main" val="306783539"/>
              </p:ext>
            </p:extLst>
          </p:nvPr>
        </p:nvGraphicFramePr>
        <p:xfrm>
          <a:off x="985253" y="1671498"/>
          <a:ext cx="10050494" cy="4028440"/>
        </p:xfrm>
        <a:graphic>
          <a:graphicData uri="http://schemas.openxmlformats.org/drawingml/2006/table">
            <a:tbl>
              <a:tblPr firstRow="1" bandRow="1">
                <a:tableStyleId>{D7AC3CCA-C797-4891-BE02-D94E43425B78}</a:tableStyleId>
              </a:tblPr>
              <a:tblGrid>
                <a:gridCol w="10050494">
                  <a:extLst>
                    <a:ext uri="{9D8B030D-6E8A-4147-A177-3AD203B41FA5}">
                      <a16:colId xmlns:a16="http://schemas.microsoft.com/office/drawing/2014/main" val="2623774816"/>
                    </a:ext>
                  </a:extLst>
                </a:gridCol>
              </a:tblGrid>
              <a:tr h="0">
                <a:tc>
                  <a:txBody>
                    <a:bodyPr/>
                    <a:lstStyle/>
                    <a:p>
                      <a:r>
                        <a:rPr lang="en-US" sz="1800" b="0" kern="1200" dirty="0">
                          <a:solidFill>
                            <a:schemeClr val="dk1"/>
                          </a:solidFill>
                          <a:effectLst/>
                          <a:latin typeface="Book Antiqua" panose="02040602050305030304" pitchFamily="18" charset="0"/>
                          <a:ea typeface="+mn-ea"/>
                          <a:cs typeface="+mn-cs"/>
                        </a:rPr>
                        <a:t>The principal amount and the interest due thereon (to be shown separately) remaining unpaid to any supplier at the end of each accounting year;</a:t>
                      </a:r>
                      <a:endParaRPr lang="en-IN" sz="1800" b="0" dirty="0">
                        <a:latin typeface="Book Antiqua" panose="02040602050305030304" pitchFamily="18" charset="0"/>
                      </a:endParaRPr>
                    </a:p>
                  </a:txBody>
                  <a:tcPr/>
                </a:tc>
                <a:extLst>
                  <a:ext uri="{0D108BD9-81ED-4DB2-BD59-A6C34878D82A}">
                    <a16:rowId xmlns:a16="http://schemas.microsoft.com/office/drawing/2014/main" val="1791984089"/>
                  </a:ext>
                </a:extLst>
              </a:tr>
              <a:tr h="370840">
                <a:tc>
                  <a:txBody>
                    <a:bodyPr/>
                    <a:lstStyle/>
                    <a:p>
                      <a:r>
                        <a:rPr lang="en-US" sz="1800" b="0" kern="1200" dirty="0">
                          <a:solidFill>
                            <a:schemeClr val="dk1"/>
                          </a:solidFill>
                          <a:effectLst/>
                          <a:latin typeface="Book Antiqua" panose="02040602050305030304" pitchFamily="18" charset="0"/>
                          <a:ea typeface="+mn-ea"/>
                          <a:cs typeface="+mn-cs"/>
                        </a:rPr>
                        <a:t>The amount of interest paid by the buyer in terms of section 16 of the Micro, Small and Medium Enterprises Development Act, 2006, along with the amount of the payment made to the supplier beyond the appointed day during each accounting year;</a:t>
                      </a:r>
                      <a:endParaRPr lang="en-IN" sz="1800" b="0" dirty="0">
                        <a:latin typeface="Book Antiqua" panose="02040602050305030304" pitchFamily="18" charset="0"/>
                      </a:endParaRPr>
                    </a:p>
                  </a:txBody>
                  <a:tcPr/>
                </a:tc>
                <a:extLst>
                  <a:ext uri="{0D108BD9-81ED-4DB2-BD59-A6C34878D82A}">
                    <a16:rowId xmlns:a16="http://schemas.microsoft.com/office/drawing/2014/main" val="4036714493"/>
                  </a:ext>
                </a:extLst>
              </a:tr>
              <a:tr h="370840">
                <a:tc>
                  <a:txBody>
                    <a:bodyPr/>
                    <a:lstStyle/>
                    <a:p>
                      <a:r>
                        <a:rPr lang="en-US" sz="1800" b="0" kern="1200" dirty="0">
                          <a:solidFill>
                            <a:schemeClr val="dk1"/>
                          </a:solidFill>
                          <a:effectLst/>
                          <a:latin typeface="Book Antiqua" panose="02040602050305030304" pitchFamily="18" charset="0"/>
                          <a:ea typeface="+mn-ea"/>
                          <a:cs typeface="+mn-cs"/>
                        </a:rPr>
                        <a:t>The amount of interest due and payable for the period of delay in making payment (which have been paid but beyond the appointed day during the year) but without adding the interest specified under the Micro, Small and Medium Enterprises Development Act, 2006;</a:t>
                      </a:r>
                      <a:endParaRPr lang="en-IN" sz="1800" b="0" dirty="0">
                        <a:latin typeface="Book Antiqua" panose="02040602050305030304" pitchFamily="18" charset="0"/>
                      </a:endParaRPr>
                    </a:p>
                  </a:txBody>
                  <a:tcPr/>
                </a:tc>
                <a:extLst>
                  <a:ext uri="{0D108BD9-81ED-4DB2-BD59-A6C34878D82A}">
                    <a16:rowId xmlns:a16="http://schemas.microsoft.com/office/drawing/2014/main" val="2377927969"/>
                  </a:ext>
                </a:extLst>
              </a:tr>
              <a:tr h="370840">
                <a:tc>
                  <a:txBody>
                    <a:bodyPr/>
                    <a:lstStyle/>
                    <a:p>
                      <a:r>
                        <a:rPr lang="en-US" sz="1800" b="0" kern="1200" dirty="0">
                          <a:solidFill>
                            <a:schemeClr val="dk1"/>
                          </a:solidFill>
                          <a:effectLst/>
                          <a:latin typeface="Book Antiqua" panose="02040602050305030304" pitchFamily="18" charset="0"/>
                          <a:ea typeface="+mn-ea"/>
                          <a:cs typeface="+mn-cs"/>
                        </a:rPr>
                        <a:t>The amount of interest accrued and remaining unpaid at the end of each accounting year; </a:t>
                      </a:r>
                      <a:r>
                        <a:rPr lang="en-US" sz="1800" b="1" kern="1200" dirty="0">
                          <a:solidFill>
                            <a:schemeClr val="dk1"/>
                          </a:solidFill>
                          <a:effectLst/>
                          <a:latin typeface="Book Antiqua" panose="02040602050305030304" pitchFamily="18" charset="0"/>
                          <a:ea typeface="+mn-ea"/>
                          <a:cs typeface="+mn-cs"/>
                        </a:rPr>
                        <a:t>AND</a:t>
                      </a:r>
                      <a:endParaRPr lang="en-IN" sz="1800" b="1" dirty="0">
                        <a:latin typeface="Book Antiqua" panose="02040602050305030304" pitchFamily="18" charset="0"/>
                      </a:endParaRPr>
                    </a:p>
                  </a:txBody>
                  <a:tcPr/>
                </a:tc>
                <a:extLst>
                  <a:ext uri="{0D108BD9-81ED-4DB2-BD59-A6C34878D82A}">
                    <a16:rowId xmlns:a16="http://schemas.microsoft.com/office/drawing/2014/main" val="424217122"/>
                  </a:ext>
                </a:extLst>
              </a:tr>
              <a:tr h="370840">
                <a:tc>
                  <a:txBody>
                    <a:bodyPr/>
                    <a:lstStyle/>
                    <a:p>
                      <a:r>
                        <a:rPr lang="en-US" sz="1800" b="0" kern="1200" dirty="0">
                          <a:solidFill>
                            <a:schemeClr val="dk1"/>
                          </a:solidFill>
                          <a:effectLst/>
                          <a:latin typeface="Book Antiqua" panose="02040602050305030304" pitchFamily="18" charset="0"/>
                          <a:ea typeface="+mn-ea"/>
                          <a:cs typeface="+mn-cs"/>
                        </a:rPr>
                        <a:t>The amount of further interest remaining due and payable even in the succeeding years, until such date when the interest dues above are actually paid to the small enterprise, for the purpose of disallowance of a deductible expenditure under section 23 of the Micro, Small and Medium Enterprises Development Act, 2006</a:t>
                      </a:r>
                      <a:endParaRPr lang="en-IN" sz="1800" b="0" dirty="0">
                        <a:latin typeface="Book Antiqua" panose="02040602050305030304" pitchFamily="18" charset="0"/>
                      </a:endParaRPr>
                    </a:p>
                  </a:txBody>
                  <a:tcPr/>
                </a:tc>
                <a:extLst>
                  <a:ext uri="{0D108BD9-81ED-4DB2-BD59-A6C34878D82A}">
                    <a16:rowId xmlns:a16="http://schemas.microsoft.com/office/drawing/2014/main" val="2604356195"/>
                  </a:ext>
                </a:extLst>
              </a:tr>
            </a:tbl>
          </a:graphicData>
        </a:graphic>
      </p:graphicFrame>
    </p:spTree>
    <p:extLst>
      <p:ext uri="{BB962C8B-B14F-4D97-AF65-F5344CB8AC3E}">
        <p14:creationId xmlns:p14="http://schemas.microsoft.com/office/powerpoint/2010/main" val="3155161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78E-5123-4B30-8F80-02A81ED82226}"/>
              </a:ext>
            </a:extLst>
          </p:cNvPr>
          <p:cNvSpPr>
            <a:spLocks noGrp="1"/>
          </p:cNvSpPr>
          <p:nvPr>
            <p:ph type="title"/>
          </p:nvPr>
        </p:nvSpPr>
        <p:spPr>
          <a:xfrm>
            <a:off x="838200" y="365125"/>
            <a:ext cx="10515600" cy="900967"/>
          </a:xfrm>
        </p:spPr>
        <p:txBody>
          <a:bodyPr>
            <a:normAutofit/>
          </a:bodyPr>
          <a:lstStyle/>
          <a:p>
            <a:r>
              <a:rPr lang="en-US" b="1" dirty="0">
                <a:solidFill>
                  <a:schemeClr val="bg2">
                    <a:lumMod val="10000"/>
                  </a:schemeClr>
                </a:solidFill>
                <a:latin typeface="Baskerville Old Face" panose="02020602080505020303" pitchFamily="18" charset="0"/>
              </a:rPr>
              <a:t>Personal Income Tax..</a:t>
            </a:r>
            <a:endParaRPr lang="en-IN" dirty="0">
              <a:solidFill>
                <a:schemeClr val="bg2">
                  <a:lumMod val="10000"/>
                </a:schemeClr>
              </a:solidFill>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08F462F3-1FE9-4ABD-95D7-C270BE23A64A}"/>
              </a:ext>
            </a:extLst>
          </p:cNvPr>
          <p:cNvSpPr>
            <a:spLocks noGrp="1"/>
          </p:cNvSpPr>
          <p:nvPr>
            <p:ph idx="1"/>
          </p:nvPr>
        </p:nvSpPr>
        <p:spPr>
          <a:xfrm>
            <a:off x="838200" y="1500554"/>
            <a:ext cx="10515600" cy="4676409"/>
          </a:xfrm>
        </p:spPr>
        <p:txBody>
          <a:bodyPr>
            <a:normAutofit lnSpcReduction="10000"/>
          </a:bodyPr>
          <a:lstStyle/>
          <a:p>
            <a:pPr algn="just"/>
            <a:r>
              <a:rPr lang="en-IN" dirty="0">
                <a:solidFill>
                  <a:schemeClr val="bg2">
                    <a:lumMod val="10000"/>
                  </a:schemeClr>
                </a:solidFill>
                <a:latin typeface="Book Antiqua" panose="02040602050305030304" pitchFamily="18" charset="0"/>
              </a:rPr>
              <a:t>Change in slabs for new tax regime u/s.115BAC(1A)</a:t>
            </a:r>
          </a:p>
          <a:p>
            <a:pPr algn="just"/>
            <a:endParaRPr lang="en-IN" sz="2400" dirty="0">
              <a:latin typeface="Book Antiqua" panose="02040602050305030304" pitchFamily="18" charset="0"/>
            </a:endParaRPr>
          </a:p>
          <a:p>
            <a:pPr algn="just"/>
            <a:endParaRPr lang="en-IN" sz="2400" dirty="0">
              <a:latin typeface="Book Antiqua" panose="02040602050305030304" pitchFamily="18" charset="0"/>
            </a:endParaRPr>
          </a:p>
          <a:p>
            <a:pPr algn="just"/>
            <a:endParaRPr lang="en-IN" sz="2400" dirty="0">
              <a:latin typeface="Book Antiqua" panose="02040602050305030304" pitchFamily="18" charset="0"/>
            </a:endParaRPr>
          </a:p>
          <a:p>
            <a:pPr algn="just"/>
            <a:endParaRPr lang="en-IN" sz="2400" dirty="0">
              <a:latin typeface="Book Antiqua" panose="02040602050305030304" pitchFamily="18" charset="0"/>
            </a:endParaRPr>
          </a:p>
          <a:p>
            <a:pPr algn="just"/>
            <a:endParaRPr lang="en-IN" sz="2400" dirty="0">
              <a:latin typeface="Book Antiqua" panose="02040602050305030304" pitchFamily="18" charset="0"/>
            </a:endParaRPr>
          </a:p>
          <a:p>
            <a:pPr algn="just"/>
            <a:endParaRPr lang="en-IN" sz="2400" dirty="0">
              <a:latin typeface="Book Antiqua" panose="02040602050305030304" pitchFamily="18" charset="0"/>
            </a:endParaRPr>
          </a:p>
          <a:p>
            <a:pPr algn="just"/>
            <a:endParaRPr lang="en-IN" sz="2400" dirty="0">
              <a:latin typeface="Book Antiqua" panose="02040602050305030304" pitchFamily="18" charset="0"/>
            </a:endParaRPr>
          </a:p>
          <a:p>
            <a:pPr algn="just"/>
            <a:r>
              <a:rPr lang="en-IN" dirty="0">
                <a:latin typeface="Book Antiqua" panose="02040602050305030304" pitchFamily="18" charset="0"/>
              </a:rPr>
              <a:t>Savings of </a:t>
            </a:r>
            <a:r>
              <a:rPr lang="en-IN" b="0" i="0" dirty="0">
                <a:solidFill>
                  <a:srgbClr val="1F1F1F"/>
                </a:solidFill>
                <a:effectLst/>
                <a:latin typeface="Google Sans"/>
              </a:rPr>
              <a:t>₹ </a:t>
            </a:r>
            <a:r>
              <a:rPr lang="en-IN" dirty="0">
                <a:latin typeface="Book Antiqua" panose="02040602050305030304" pitchFamily="18" charset="0"/>
              </a:rPr>
              <a:t>10,000/- + Surcharge + Cess (if total income &gt; 12 Lakhs)</a:t>
            </a:r>
          </a:p>
          <a:p>
            <a:pPr algn="just"/>
            <a:r>
              <a:rPr lang="en-IN" dirty="0">
                <a:latin typeface="Book Antiqua" panose="02040602050305030304" pitchFamily="18" charset="0"/>
              </a:rPr>
              <a:t>New Tax Regime is default tax regime</a:t>
            </a:r>
          </a:p>
          <a:p>
            <a:pPr algn="just"/>
            <a:endParaRPr lang="en-IN" sz="2400" dirty="0">
              <a:latin typeface="Book Antiqua" panose="02040602050305030304" pitchFamily="18" charset="0"/>
            </a:endParaRPr>
          </a:p>
          <a:p>
            <a:pPr algn="just"/>
            <a:endParaRPr lang="en-IN" sz="2400" dirty="0">
              <a:latin typeface="Book Antiqua" panose="02040602050305030304" pitchFamily="18" charset="0"/>
            </a:endParaRPr>
          </a:p>
        </p:txBody>
      </p:sp>
      <p:sp>
        <p:nvSpPr>
          <p:cNvPr id="4" name="Date Placeholder 3">
            <a:extLst>
              <a:ext uri="{FF2B5EF4-FFF2-40B4-BE49-F238E27FC236}">
                <a16:creationId xmlns:a16="http://schemas.microsoft.com/office/drawing/2014/main" id="{1615A2A1-BD0E-4448-9A2C-7914848F7333}"/>
              </a:ext>
            </a:extLst>
          </p:cNvPr>
          <p:cNvSpPr>
            <a:spLocks noGrp="1"/>
          </p:cNvSpPr>
          <p:nvPr>
            <p:ph type="dt" sz="half" idx="10"/>
          </p:nvPr>
        </p:nvSpPr>
        <p:spPr/>
        <p:txBody>
          <a:bodyPr/>
          <a:lstStyle/>
          <a:p>
            <a:r>
              <a:rPr lang="en-US" dirty="0">
                <a:latin typeface="Book Antiqua" panose="02040602050305030304" pitchFamily="18" charset="0"/>
              </a:rPr>
              <a:t>08/06/2025</a:t>
            </a:r>
            <a:endParaRPr lang="en-IN" dirty="0">
              <a:latin typeface="Book Antiqua" panose="02040602050305030304" pitchFamily="18" charset="0"/>
            </a:endParaRPr>
          </a:p>
        </p:txBody>
      </p:sp>
      <p:sp>
        <p:nvSpPr>
          <p:cNvPr id="5" name="Footer Placeholder 4">
            <a:extLst>
              <a:ext uri="{FF2B5EF4-FFF2-40B4-BE49-F238E27FC236}">
                <a16:creationId xmlns:a16="http://schemas.microsoft.com/office/drawing/2014/main" id="{D4B2779D-6DC6-453D-B2D6-BF01149F1F5F}"/>
              </a:ext>
            </a:extLst>
          </p:cNvPr>
          <p:cNvSpPr>
            <a:spLocks noGrp="1"/>
          </p:cNvSpPr>
          <p:nvPr>
            <p:ph type="ftr" sz="quarter" idx="11"/>
          </p:nvPr>
        </p:nvSpPr>
        <p:spPr/>
        <p:txBody>
          <a:bodyPr/>
          <a:lstStyle/>
          <a:p>
            <a:r>
              <a:rPr lang="en-IN" dirty="0">
                <a:latin typeface="Book Antiqua" panose="02040602050305030304" pitchFamily="18" charset="0"/>
              </a:rPr>
              <a:t>Sanghvi </a:t>
            </a:r>
            <a:r>
              <a:rPr lang="en-IN" dirty="0" err="1">
                <a:latin typeface="Book Antiqua" panose="02040602050305030304" pitchFamily="18" charset="0"/>
              </a:rPr>
              <a:t>Sanghvi</a:t>
            </a:r>
            <a:r>
              <a:rPr lang="en-IN" dirty="0">
                <a:latin typeface="Book Antiqua" panose="02040602050305030304" pitchFamily="18" charset="0"/>
              </a:rPr>
              <a:t> &amp; Sanghvi</a:t>
            </a:r>
          </a:p>
        </p:txBody>
      </p:sp>
      <p:sp>
        <p:nvSpPr>
          <p:cNvPr id="6" name="Slide Number Placeholder 5">
            <a:extLst>
              <a:ext uri="{FF2B5EF4-FFF2-40B4-BE49-F238E27FC236}">
                <a16:creationId xmlns:a16="http://schemas.microsoft.com/office/drawing/2014/main" id="{F652C196-74C0-4316-BA73-23B35D6FC369}"/>
              </a:ext>
            </a:extLst>
          </p:cNvPr>
          <p:cNvSpPr>
            <a:spLocks noGrp="1"/>
          </p:cNvSpPr>
          <p:nvPr>
            <p:ph type="sldNum" sz="quarter" idx="12"/>
          </p:nvPr>
        </p:nvSpPr>
        <p:spPr/>
        <p:txBody>
          <a:bodyPr/>
          <a:lstStyle/>
          <a:p>
            <a:fld id="{72D2E47F-D8F7-452E-ABD9-5E9FB94CA412}" type="slidenum">
              <a:rPr lang="en-IN" smtClean="0">
                <a:latin typeface="Book Antiqua" panose="02040602050305030304" pitchFamily="18" charset="0"/>
              </a:rPr>
              <a:t>6</a:t>
            </a:fld>
            <a:endParaRPr lang="en-IN" dirty="0">
              <a:latin typeface="Book Antiqua" panose="02040602050305030304" pitchFamily="18" charset="0"/>
            </a:endParaRPr>
          </a:p>
        </p:txBody>
      </p:sp>
      <p:graphicFrame>
        <p:nvGraphicFramePr>
          <p:cNvPr id="8" name="Table 8">
            <a:extLst>
              <a:ext uri="{FF2B5EF4-FFF2-40B4-BE49-F238E27FC236}">
                <a16:creationId xmlns:a16="http://schemas.microsoft.com/office/drawing/2014/main" id="{9EE0F549-216C-40A9-AE51-6901A68FA930}"/>
              </a:ext>
            </a:extLst>
          </p:cNvPr>
          <p:cNvGraphicFramePr>
            <a:graphicFrameLocks noGrp="1"/>
          </p:cNvGraphicFramePr>
          <p:nvPr>
            <p:extLst>
              <p:ext uri="{D42A27DB-BD31-4B8C-83A1-F6EECF244321}">
                <p14:modId xmlns:p14="http://schemas.microsoft.com/office/powerpoint/2010/main" val="87745772"/>
              </p:ext>
            </p:extLst>
          </p:nvPr>
        </p:nvGraphicFramePr>
        <p:xfrm>
          <a:off x="1164493" y="2091266"/>
          <a:ext cx="10189308" cy="2865120"/>
        </p:xfrm>
        <a:graphic>
          <a:graphicData uri="http://schemas.openxmlformats.org/drawingml/2006/table">
            <a:tbl>
              <a:tblPr firstRow="1" bandRow="1">
                <a:tableStyleId>{2A488322-F2BA-4B5B-9748-0D474271808F}</a:tableStyleId>
              </a:tblPr>
              <a:tblGrid>
                <a:gridCol w="1983282">
                  <a:extLst>
                    <a:ext uri="{9D8B030D-6E8A-4147-A177-3AD203B41FA5}">
                      <a16:colId xmlns:a16="http://schemas.microsoft.com/office/drawing/2014/main" val="1286827234"/>
                    </a:ext>
                  </a:extLst>
                </a:gridCol>
                <a:gridCol w="3980742">
                  <a:extLst>
                    <a:ext uri="{9D8B030D-6E8A-4147-A177-3AD203B41FA5}">
                      <a16:colId xmlns:a16="http://schemas.microsoft.com/office/drawing/2014/main" val="158534904"/>
                    </a:ext>
                  </a:extLst>
                </a:gridCol>
                <a:gridCol w="4225284">
                  <a:extLst>
                    <a:ext uri="{9D8B030D-6E8A-4147-A177-3AD203B41FA5}">
                      <a16:colId xmlns:a16="http://schemas.microsoft.com/office/drawing/2014/main" val="4010260117"/>
                    </a:ext>
                  </a:extLst>
                </a:gridCol>
              </a:tblGrid>
              <a:tr h="370840">
                <a:tc>
                  <a:txBody>
                    <a:bodyPr/>
                    <a:lstStyle/>
                    <a:p>
                      <a:pPr algn="ctr"/>
                      <a:r>
                        <a:rPr lang="en-IN" dirty="0">
                          <a:latin typeface="Book Antiqua" panose="02040602050305030304" pitchFamily="18" charset="0"/>
                        </a:rPr>
                        <a:t>Rate of Tax</a:t>
                      </a:r>
                    </a:p>
                  </a:txBody>
                  <a:tcPr/>
                </a:tc>
                <a:tc>
                  <a:txBody>
                    <a:bodyPr/>
                    <a:lstStyle/>
                    <a:p>
                      <a:pPr algn="ctr"/>
                      <a:r>
                        <a:rPr lang="en-IN" dirty="0">
                          <a:latin typeface="Book Antiqua" panose="02040602050305030304" pitchFamily="18" charset="0"/>
                        </a:rPr>
                        <a:t>Slabs for A.Y. 2024-25</a:t>
                      </a:r>
                    </a:p>
                    <a:p>
                      <a:pPr algn="ctr"/>
                      <a:r>
                        <a:rPr lang="en-IN" dirty="0">
                          <a:latin typeface="Book Antiqua" panose="02040602050305030304" pitchFamily="18" charset="0"/>
                        </a:rPr>
                        <a:t>Total Income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latin typeface="Book Antiqua" panose="02040602050305030304" pitchFamily="18" charset="0"/>
                        </a:rPr>
                        <a:t>Slabs for A.Y. 2025-26</a:t>
                      </a:r>
                    </a:p>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latin typeface="Book Antiqua" panose="02040602050305030304" pitchFamily="18" charset="0"/>
                        </a:rPr>
                        <a:t>Total Income</a:t>
                      </a:r>
                    </a:p>
                  </a:txBody>
                  <a:tcPr/>
                </a:tc>
                <a:extLst>
                  <a:ext uri="{0D108BD9-81ED-4DB2-BD59-A6C34878D82A}">
                    <a16:rowId xmlns:a16="http://schemas.microsoft.com/office/drawing/2014/main" val="3849364812"/>
                  </a:ext>
                </a:extLst>
              </a:tr>
              <a:tr h="370840">
                <a:tc>
                  <a:txBody>
                    <a:bodyPr/>
                    <a:lstStyle/>
                    <a:p>
                      <a:pPr algn="ctr"/>
                      <a:r>
                        <a:rPr lang="en-IN" dirty="0">
                          <a:latin typeface="Book Antiqua" panose="02040602050305030304" pitchFamily="18" charset="0"/>
                        </a:rPr>
                        <a:t>Nil</a:t>
                      </a:r>
                    </a:p>
                  </a:txBody>
                  <a:tcPr/>
                </a:tc>
                <a:tc>
                  <a:txBody>
                    <a:bodyPr/>
                    <a:lstStyle/>
                    <a:p>
                      <a:pPr algn="ctr"/>
                      <a:r>
                        <a:rPr lang="en-IN" dirty="0" err="1">
                          <a:latin typeface="Book Antiqua" panose="02040602050305030304" pitchFamily="18" charset="0"/>
                        </a:rPr>
                        <a:t>Upto</a:t>
                      </a:r>
                      <a:r>
                        <a:rPr lang="en-IN" dirty="0">
                          <a:latin typeface="Book Antiqua" panose="02040602050305030304" pitchFamily="18" charset="0"/>
                        </a:rPr>
                        <a:t> Rs.3,00,000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err="1">
                          <a:latin typeface="Book Antiqua" panose="02040602050305030304" pitchFamily="18" charset="0"/>
                        </a:rPr>
                        <a:t>Upto</a:t>
                      </a:r>
                      <a:r>
                        <a:rPr lang="en-IN" dirty="0">
                          <a:latin typeface="Book Antiqua" panose="02040602050305030304" pitchFamily="18" charset="0"/>
                        </a:rPr>
                        <a:t> Rs.3,00,000</a:t>
                      </a:r>
                    </a:p>
                  </a:txBody>
                  <a:tcPr/>
                </a:tc>
                <a:extLst>
                  <a:ext uri="{0D108BD9-81ED-4DB2-BD59-A6C34878D82A}">
                    <a16:rowId xmlns:a16="http://schemas.microsoft.com/office/drawing/2014/main" val="3169012658"/>
                  </a:ext>
                </a:extLst>
              </a:tr>
              <a:tr h="370840">
                <a:tc>
                  <a:txBody>
                    <a:bodyPr/>
                    <a:lstStyle/>
                    <a:p>
                      <a:pPr algn="ctr"/>
                      <a:r>
                        <a:rPr lang="en-IN" dirty="0">
                          <a:latin typeface="Book Antiqua" panose="02040602050305030304" pitchFamily="18" charset="0"/>
                        </a:rPr>
                        <a:t>5%</a:t>
                      </a:r>
                    </a:p>
                  </a:txBody>
                  <a:tcPr/>
                </a:tc>
                <a:tc>
                  <a:txBody>
                    <a:bodyPr/>
                    <a:lstStyle/>
                    <a:p>
                      <a:pPr algn="ctr"/>
                      <a:r>
                        <a:rPr lang="en-IN" dirty="0">
                          <a:latin typeface="Book Antiqua" panose="02040602050305030304" pitchFamily="18" charset="0"/>
                        </a:rPr>
                        <a:t>Rs.3,00,001 – Rs.</a:t>
                      </a:r>
                      <a:r>
                        <a:rPr lang="en-IN" dirty="0">
                          <a:solidFill>
                            <a:srgbClr val="FF0000"/>
                          </a:solidFill>
                          <a:latin typeface="Book Antiqua" panose="02040602050305030304" pitchFamily="18" charset="0"/>
                        </a:rPr>
                        <a:t>6,00,000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latin typeface="Book Antiqua" panose="02040602050305030304" pitchFamily="18" charset="0"/>
                        </a:rPr>
                        <a:t>Rs.3,00,001 – Rs.</a:t>
                      </a:r>
                      <a:r>
                        <a:rPr lang="en-IN" dirty="0">
                          <a:solidFill>
                            <a:srgbClr val="FF0000"/>
                          </a:solidFill>
                          <a:latin typeface="Book Antiqua" panose="02040602050305030304" pitchFamily="18" charset="0"/>
                        </a:rPr>
                        <a:t>7,00,000</a:t>
                      </a:r>
                    </a:p>
                  </a:txBody>
                  <a:tcPr/>
                </a:tc>
                <a:extLst>
                  <a:ext uri="{0D108BD9-81ED-4DB2-BD59-A6C34878D82A}">
                    <a16:rowId xmlns:a16="http://schemas.microsoft.com/office/drawing/2014/main" val="489797489"/>
                  </a:ext>
                </a:extLst>
              </a:tr>
              <a:tr h="370840">
                <a:tc>
                  <a:txBody>
                    <a:bodyPr/>
                    <a:lstStyle/>
                    <a:p>
                      <a:pPr algn="ctr"/>
                      <a:r>
                        <a:rPr lang="en-IN" dirty="0">
                          <a:latin typeface="Book Antiqua" panose="02040602050305030304" pitchFamily="18" charset="0"/>
                        </a:rPr>
                        <a:t>10%</a:t>
                      </a:r>
                    </a:p>
                  </a:txBody>
                  <a:tcPr/>
                </a:tc>
                <a:tc>
                  <a:txBody>
                    <a:bodyPr/>
                    <a:lstStyle/>
                    <a:p>
                      <a:pPr algn="ctr"/>
                      <a:r>
                        <a:rPr lang="en-IN" dirty="0">
                          <a:solidFill>
                            <a:srgbClr val="FF0000"/>
                          </a:solidFill>
                          <a:latin typeface="Book Antiqua" panose="02040602050305030304" pitchFamily="18" charset="0"/>
                        </a:rPr>
                        <a:t>Rs.6,00,001 – Rs.9,00,000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solidFill>
                            <a:srgbClr val="FF0000"/>
                          </a:solidFill>
                          <a:latin typeface="Book Antiqua" panose="02040602050305030304" pitchFamily="18" charset="0"/>
                        </a:rPr>
                        <a:t>Rs.7,00,001 – Rs.10,00,000</a:t>
                      </a:r>
                    </a:p>
                  </a:txBody>
                  <a:tcPr/>
                </a:tc>
                <a:extLst>
                  <a:ext uri="{0D108BD9-81ED-4DB2-BD59-A6C34878D82A}">
                    <a16:rowId xmlns:a16="http://schemas.microsoft.com/office/drawing/2014/main" val="52313417"/>
                  </a:ext>
                </a:extLst>
              </a:tr>
              <a:tr h="370840">
                <a:tc>
                  <a:txBody>
                    <a:bodyPr/>
                    <a:lstStyle/>
                    <a:p>
                      <a:pPr algn="ctr"/>
                      <a:r>
                        <a:rPr lang="en-IN" dirty="0">
                          <a:latin typeface="Book Antiqua" panose="02040602050305030304" pitchFamily="18" charset="0"/>
                        </a:rPr>
                        <a:t>15%</a:t>
                      </a:r>
                    </a:p>
                  </a:txBody>
                  <a:tcPr/>
                </a:tc>
                <a:tc>
                  <a:txBody>
                    <a:bodyPr/>
                    <a:lstStyle/>
                    <a:p>
                      <a:pPr algn="ctr"/>
                      <a:r>
                        <a:rPr lang="en-IN" dirty="0">
                          <a:solidFill>
                            <a:srgbClr val="FF0000"/>
                          </a:solidFill>
                          <a:latin typeface="Book Antiqua" panose="02040602050305030304" pitchFamily="18" charset="0"/>
                        </a:rPr>
                        <a:t>Rs.9,00,001 </a:t>
                      </a:r>
                      <a:r>
                        <a:rPr lang="en-IN" dirty="0">
                          <a:latin typeface="Book Antiqua" panose="02040602050305030304" pitchFamily="18" charset="0"/>
                        </a:rPr>
                        <a:t>– Rs.12,00,000</a:t>
                      </a:r>
                    </a:p>
                  </a:txBody>
                  <a:tcPr/>
                </a:tc>
                <a:tc>
                  <a:txBody>
                    <a:bodyPr/>
                    <a:lstStyle/>
                    <a:p>
                      <a:pPr algn="ctr"/>
                      <a:r>
                        <a:rPr lang="en-IN" dirty="0">
                          <a:solidFill>
                            <a:srgbClr val="FF0000"/>
                          </a:solidFill>
                          <a:latin typeface="Book Antiqua" panose="02040602050305030304" pitchFamily="18" charset="0"/>
                        </a:rPr>
                        <a:t>Rs.10,00,001</a:t>
                      </a:r>
                      <a:r>
                        <a:rPr lang="en-IN" dirty="0">
                          <a:latin typeface="Book Antiqua" panose="02040602050305030304" pitchFamily="18" charset="0"/>
                        </a:rPr>
                        <a:t> – Rs.12,00,000</a:t>
                      </a:r>
                    </a:p>
                  </a:txBody>
                  <a:tcPr/>
                </a:tc>
                <a:extLst>
                  <a:ext uri="{0D108BD9-81ED-4DB2-BD59-A6C34878D82A}">
                    <a16:rowId xmlns:a16="http://schemas.microsoft.com/office/drawing/2014/main" val="374763919"/>
                  </a:ext>
                </a:extLst>
              </a:tr>
              <a:tr h="370840">
                <a:tc>
                  <a:txBody>
                    <a:bodyPr/>
                    <a:lstStyle/>
                    <a:p>
                      <a:pPr algn="ctr"/>
                      <a:r>
                        <a:rPr lang="en-IN" dirty="0">
                          <a:latin typeface="Book Antiqua" panose="02040602050305030304" pitchFamily="18" charset="0"/>
                        </a:rPr>
                        <a:t>20%</a:t>
                      </a:r>
                    </a:p>
                  </a:txBody>
                  <a:tcPr/>
                </a:tc>
                <a:tc>
                  <a:txBody>
                    <a:bodyPr/>
                    <a:lstStyle/>
                    <a:p>
                      <a:pPr algn="ctr"/>
                      <a:r>
                        <a:rPr lang="en-IN" dirty="0">
                          <a:latin typeface="Book Antiqua" panose="02040602050305030304" pitchFamily="18" charset="0"/>
                        </a:rPr>
                        <a:t>Rs.12,00,001 – Rs.15,00,000</a:t>
                      </a:r>
                    </a:p>
                  </a:txBody>
                  <a:tcPr/>
                </a:tc>
                <a:tc>
                  <a:txBody>
                    <a:bodyPr/>
                    <a:lstStyle/>
                    <a:p>
                      <a:pPr algn="ctr"/>
                      <a:r>
                        <a:rPr lang="en-IN" dirty="0">
                          <a:latin typeface="Book Antiqua" panose="02040602050305030304" pitchFamily="18" charset="0"/>
                        </a:rPr>
                        <a:t>Rs.12,00,001 – Rs.15,00,000</a:t>
                      </a:r>
                    </a:p>
                  </a:txBody>
                  <a:tcPr/>
                </a:tc>
                <a:extLst>
                  <a:ext uri="{0D108BD9-81ED-4DB2-BD59-A6C34878D82A}">
                    <a16:rowId xmlns:a16="http://schemas.microsoft.com/office/drawing/2014/main" val="1166244599"/>
                  </a:ext>
                </a:extLst>
              </a:tr>
              <a:tr h="370840">
                <a:tc>
                  <a:txBody>
                    <a:bodyPr/>
                    <a:lstStyle/>
                    <a:p>
                      <a:pPr algn="ctr"/>
                      <a:r>
                        <a:rPr lang="en-IN" dirty="0">
                          <a:latin typeface="Book Antiqua" panose="02040602050305030304" pitchFamily="18" charset="0"/>
                        </a:rPr>
                        <a:t>30%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latin typeface="Book Antiqua" panose="02040602050305030304" pitchFamily="18" charset="0"/>
                        </a:rPr>
                        <a:t>Above Rs.15,00,000</a:t>
                      </a:r>
                    </a:p>
                  </a:txBody>
                  <a:tcPr/>
                </a:tc>
                <a:tc>
                  <a:txBody>
                    <a:bodyPr/>
                    <a:lstStyle/>
                    <a:p>
                      <a:pPr algn="ctr"/>
                      <a:r>
                        <a:rPr lang="en-IN" dirty="0">
                          <a:latin typeface="Book Antiqua" panose="02040602050305030304" pitchFamily="18" charset="0"/>
                        </a:rPr>
                        <a:t>Above Rs.15,00,000</a:t>
                      </a:r>
                    </a:p>
                  </a:txBody>
                  <a:tcPr/>
                </a:tc>
                <a:extLst>
                  <a:ext uri="{0D108BD9-81ED-4DB2-BD59-A6C34878D82A}">
                    <a16:rowId xmlns:a16="http://schemas.microsoft.com/office/drawing/2014/main" val="2360185814"/>
                  </a:ext>
                </a:extLst>
              </a:tr>
            </a:tbl>
          </a:graphicData>
        </a:graphic>
      </p:graphicFrame>
    </p:spTree>
    <p:extLst>
      <p:ext uri="{BB962C8B-B14F-4D97-AF65-F5344CB8AC3E}">
        <p14:creationId xmlns:p14="http://schemas.microsoft.com/office/powerpoint/2010/main" val="39332212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78E-5123-4B30-8F80-02A81ED82226}"/>
              </a:ext>
            </a:extLst>
          </p:cNvPr>
          <p:cNvSpPr>
            <a:spLocks noGrp="1"/>
          </p:cNvSpPr>
          <p:nvPr>
            <p:ph type="title"/>
          </p:nvPr>
        </p:nvSpPr>
        <p:spPr>
          <a:xfrm>
            <a:off x="838200" y="365126"/>
            <a:ext cx="10515600" cy="783736"/>
          </a:xfrm>
        </p:spPr>
        <p:txBody>
          <a:bodyPr>
            <a:noAutofit/>
          </a:bodyPr>
          <a:lstStyle/>
          <a:p>
            <a:r>
              <a:rPr lang="en-US" sz="4200" b="1" dirty="0">
                <a:solidFill>
                  <a:schemeClr val="bg2">
                    <a:lumMod val="10000"/>
                  </a:schemeClr>
                </a:solidFill>
                <a:latin typeface="Baskerville Old Face" panose="02020602080505020303" pitchFamily="18" charset="0"/>
              </a:rPr>
              <a:t>Financial Statement of Non Corporate Entities..</a:t>
            </a:r>
            <a:endParaRPr lang="en-IN" sz="4200" b="1" dirty="0">
              <a:solidFill>
                <a:schemeClr val="bg2">
                  <a:lumMod val="10000"/>
                </a:schemeClr>
              </a:solidFill>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08F462F3-1FE9-4ABD-95D7-C270BE23A64A}"/>
              </a:ext>
            </a:extLst>
          </p:cNvPr>
          <p:cNvSpPr>
            <a:spLocks noGrp="1"/>
          </p:cNvSpPr>
          <p:nvPr>
            <p:ph idx="1"/>
          </p:nvPr>
        </p:nvSpPr>
        <p:spPr>
          <a:xfrm>
            <a:off x="838200" y="1160585"/>
            <a:ext cx="10515600" cy="5028101"/>
          </a:xfrm>
        </p:spPr>
        <p:txBody>
          <a:bodyPr>
            <a:noAutofit/>
          </a:bodyPr>
          <a:lstStyle/>
          <a:p>
            <a:pPr algn="just"/>
            <a:r>
              <a:rPr lang="en-IN" b="1" i="0" u="none" strike="noStrike" baseline="0" dirty="0">
                <a:latin typeface="Book Antiqua" panose="02040602050305030304" pitchFamily="18" charset="0"/>
              </a:rPr>
              <a:t>Property, Plant and Equipment </a:t>
            </a:r>
            <a:r>
              <a:rPr lang="en-US" dirty="0">
                <a:latin typeface="Book Antiqua" panose="02040602050305030304" pitchFamily="18" charset="0"/>
              </a:rPr>
              <a:t> - Classification of assets ((Land, Building, plant &amp; equipment, furniture and fixture, vehicles and office equipment and others)</a:t>
            </a:r>
          </a:p>
          <a:p>
            <a:pPr marL="180975" indent="0" algn="just">
              <a:buNone/>
            </a:pPr>
            <a:r>
              <a:rPr lang="en-US" dirty="0">
                <a:latin typeface="Book Antiqua" panose="02040602050305030304" pitchFamily="18" charset="0"/>
              </a:rPr>
              <a:t>Asset under lease to show separately </a:t>
            </a:r>
          </a:p>
          <a:p>
            <a:pPr marL="180975" indent="0" algn="just">
              <a:buNone/>
            </a:pPr>
            <a:r>
              <a:rPr lang="en-US" dirty="0">
                <a:latin typeface="Book Antiqua" panose="02040602050305030304" pitchFamily="18" charset="0"/>
              </a:rPr>
              <a:t>A reconciliation of the gross and net carrying amounts of each class of assets at the beginning and end of the reporting period showing additions, disposals acquisitions through business combinations…. other adjustments and the related depreciation and impairment losses/reversals shall be disclosed separately</a:t>
            </a:r>
            <a:r>
              <a:rPr lang="en-US" sz="1800" b="0" i="0" u="none" strike="noStrike" baseline="0" dirty="0">
                <a:latin typeface="Book Antiqua" panose="02040602050305030304" pitchFamily="18" charset="0"/>
              </a:rPr>
              <a:t>. </a:t>
            </a:r>
            <a:r>
              <a:rPr lang="en-US" dirty="0">
                <a:latin typeface="Book Antiqua" panose="02040602050305030304" pitchFamily="18" charset="0"/>
              </a:rPr>
              <a:t>	    </a:t>
            </a:r>
          </a:p>
          <a:p>
            <a:pPr algn="just"/>
            <a:r>
              <a:rPr lang="en-US" dirty="0">
                <a:latin typeface="Book Antiqua" panose="02040602050305030304" pitchFamily="18" charset="0"/>
              </a:rPr>
              <a:t>Intangible assets to classify separately</a:t>
            </a:r>
          </a:p>
          <a:p>
            <a:pPr algn="l"/>
            <a:r>
              <a:rPr lang="en-US" dirty="0">
                <a:latin typeface="Book Antiqua" panose="02040602050305030304" pitchFamily="18" charset="0"/>
              </a:rPr>
              <a:t>Trade receivable - </a:t>
            </a:r>
            <a:r>
              <a:rPr lang="en-US" b="0" i="0" u="none" strike="noStrike" baseline="0" dirty="0">
                <a:solidFill>
                  <a:srgbClr val="000000"/>
                </a:solidFill>
                <a:latin typeface="Book Antiqua" panose="02040602050305030304" pitchFamily="18" charset="0"/>
              </a:rPr>
              <a:t>Outstanding for a period less than 6 months and more than 6 months, secured considered goods, unsecured  considered goods, doubtful </a:t>
            </a:r>
          </a:p>
          <a:p>
            <a:pPr algn="just"/>
            <a:r>
              <a:rPr lang="en-US" dirty="0">
                <a:latin typeface="Book Antiqua" panose="02040602050305030304" pitchFamily="18" charset="0"/>
              </a:rPr>
              <a:t>Inventories : classify – raw material, work in progress, finished goods, stock in trade, stores and spares, loose tools, others. Goods in transit to disclose separately </a:t>
            </a:r>
          </a:p>
          <a:p>
            <a:pPr algn="just">
              <a:lnSpc>
                <a:spcPct val="100000"/>
              </a:lnSpc>
              <a:spcBef>
                <a:spcPts val="0"/>
              </a:spcBef>
            </a:pPr>
            <a:endParaRPr lang="en-US" dirty="0">
              <a:latin typeface="Book Antiqua" panose="02040602050305030304" pitchFamily="18" charset="0"/>
            </a:endParaRPr>
          </a:p>
          <a:p>
            <a:pPr algn="just">
              <a:lnSpc>
                <a:spcPct val="100000"/>
              </a:lnSpc>
              <a:spcBef>
                <a:spcPts val="0"/>
              </a:spcBef>
            </a:pPr>
            <a:endParaRPr lang="en-US" dirty="0">
              <a:latin typeface="Book Antiqua" panose="02040602050305030304" pitchFamily="18" charset="0"/>
            </a:endParaRPr>
          </a:p>
        </p:txBody>
      </p:sp>
      <p:sp>
        <p:nvSpPr>
          <p:cNvPr id="4" name="Date Placeholder 3">
            <a:extLst>
              <a:ext uri="{FF2B5EF4-FFF2-40B4-BE49-F238E27FC236}">
                <a16:creationId xmlns:a16="http://schemas.microsoft.com/office/drawing/2014/main" id="{1615A2A1-BD0E-4448-9A2C-7914848F7333}"/>
              </a:ext>
            </a:extLst>
          </p:cNvPr>
          <p:cNvSpPr>
            <a:spLocks noGrp="1"/>
          </p:cNvSpPr>
          <p:nvPr>
            <p:ph type="dt" sz="half" idx="10"/>
          </p:nvPr>
        </p:nvSpPr>
        <p:spPr/>
        <p:txBody>
          <a:bodyPr/>
          <a:lstStyle/>
          <a:p>
            <a:r>
              <a:rPr lang="en-US" dirty="0">
                <a:latin typeface="Book Antiqua" panose="02040602050305030304" pitchFamily="18" charset="0"/>
              </a:rPr>
              <a:t>08/06/2025</a:t>
            </a:r>
            <a:endParaRPr lang="en-IN" dirty="0">
              <a:latin typeface="Book Antiqua" panose="02040602050305030304" pitchFamily="18" charset="0"/>
            </a:endParaRPr>
          </a:p>
        </p:txBody>
      </p:sp>
      <p:sp>
        <p:nvSpPr>
          <p:cNvPr id="5" name="Footer Placeholder 4">
            <a:extLst>
              <a:ext uri="{FF2B5EF4-FFF2-40B4-BE49-F238E27FC236}">
                <a16:creationId xmlns:a16="http://schemas.microsoft.com/office/drawing/2014/main" id="{D4B2779D-6DC6-453D-B2D6-BF01149F1F5F}"/>
              </a:ext>
            </a:extLst>
          </p:cNvPr>
          <p:cNvSpPr>
            <a:spLocks noGrp="1"/>
          </p:cNvSpPr>
          <p:nvPr>
            <p:ph type="ftr" sz="quarter" idx="11"/>
          </p:nvPr>
        </p:nvSpPr>
        <p:spPr/>
        <p:txBody>
          <a:bodyPr/>
          <a:lstStyle/>
          <a:p>
            <a:r>
              <a:rPr lang="en-IN" dirty="0">
                <a:latin typeface="Book Antiqua" panose="02040602050305030304" pitchFamily="18" charset="0"/>
              </a:rPr>
              <a:t>Sanghvi </a:t>
            </a:r>
            <a:r>
              <a:rPr lang="en-IN" dirty="0" err="1">
                <a:latin typeface="Book Antiqua" panose="02040602050305030304" pitchFamily="18" charset="0"/>
              </a:rPr>
              <a:t>Sanghvi</a:t>
            </a:r>
            <a:r>
              <a:rPr lang="en-IN" dirty="0">
                <a:latin typeface="Book Antiqua" panose="02040602050305030304" pitchFamily="18" charset="0"/>
              </a:rPr>
              <a:t> &amp; Sanghvi</a:t>
            </a:r>
          </a:p>
        </p:txBody>
      </p:sp>
      <p:sp>
        <p:nvSpPr>
          <p:cNvPr id="6" name="Slide Number Placeholder 5">
            <a:extLst>
              <a:ext uri="{FF2B5EF4-FFF2-40B4-BE49-F238E27FC236}">
                <a16:creationId xmlns:a16="http://schemas.microsoft.com/office/drawing/2014/main" id="{F652C196-74C0-4316-BA73-23B35D6FC369}"/>
              </a:ext>
            </a:extLst>
          </p:cNvPr>
          <p:cNvSpPr>
            <a:spLocks noGrp="1"/>
          </p:cNvSpPr>
          <p:nvPr>
            <p:ph type="sldNum" sz="quarter" idx="12"/>
          </p:nvPr>
        </p:nvSpPr>
        <p:spPr/>
        <p:txBody>
          <a:bodyPr/>
          <a:lstStyle/>
          <a:p>
            <a:fld id="{72D2E47F-D8F7-452E-ABD9-5E9FB94CA412}" type="slidenum">
              <a:rPr lang="en-IN" smtClean="0">
                <a:latin typeface="Book Antiqua" panose="02040602050305030304" pitchFamily="18" charset="0"/>
              </a:rPr>
              <a:t>60</a:t>
            </a:fld>
            <a:endParaRPr lang="en-IN" dirty="0">
              <a:latin typeface="Book Antiqua" panose="02040602050305030304" pitchFamily="18" charset="0"/>
            </a:endParaRPr>
          </a:p>
        </p:txBody>
      </p:sp>
    </p:spTree>
    <p:extLst>
      <p:ext uri="{BB962C8B-B14F-4D97-AF65-F5344CB8AC3E}">
        <p14:creationId xmlns:p14="http://schemas.microsoft.com/office/powerpoint/2010/main" val="36535098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78E-5123-4B30-8F80-02A81ED82226}"/>
              </a:ext>
            </a:extLst>
          </p:cNvPr>
          <p:cNvSpPr>
            <a:spLocks noGrp="1"/>
          </p:cNvSpPr>
          <p:nvPr>
            <p:ph type="title"/>
          </p:nvPr>
        </p:nvSpPr>
        <p:spPr>
          <a:xfrm>
            <a:off x="838200" y="365126"/>
            <a:ext cx="10515600" cy="783736"/>
          </a:xfrm>
        </p:spPr>
        <p:txBody>
          <a:bodyPr>
            <a:noAutofit/>
          </a:bodyPr>
          <a:lstStyle/>
          <a:p>
            <a:r>
              <a:rPr lang="en-US" sz="4200" b="1" dirty="0">
                <a:solidFill>
                  <a:schemeClr val="bg2">
                    <a:lumMod val="10000"/>
                  </a:schemeClr>
                </a:solidFill>
                <a:latin typeface="Baskerville Old Face" panose="02020602080505020303" pitchFamily="18" charset="0"/>
              </a:rPr>
              <a:t>Financial Statement of Non Corporate Entities..</a:t>
            </a:r>
            <a:endParaRPr lang="en-IN" sz="4200" b="1" dirty="0">
              <a:solidFill>
                <a:schemeClr val="bg2">
                  <a:lumMod val="10000"/>
                </a:schemeClr>
              </a:solidFill>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08F462F3-1FE9-4ABD-95D7-C270BE23A64A}"/>
              </a:ext>
            </a:extLst>
          </p:cNvPr>
          <p:cNvSpPr>
            <a:spLocks noGrp="1"/>
          </p:cNvSpPr>
          <p:nvPr>
            <p:ph idx="1"/>
          </p:nvPr>
        </p:nvSpPr>
        <p:spPr>
          <a:xfrm>
            <a:off x="838200" y="1160585"/>
            <a:ext cx="10515600" cy="5028101"/>
          </a:xfrm>
        </p:spPr>
        <p:txBody>
          <a:bodyPr>
            <a:noAutofit/>
          </a:bodyPr>
          <a:lstStyle/>
          <a:p>
            <a:pPr algn="just"/>
            <a:r>
              <a:rPr lang="en-US" dirty="0">
                <a:latin typeface="Book Antiqua" panose="02040602050305030304" pitchFamily="18" charset="0"/>
              </a:rPr>
              <a:t>Revenue classification – Revenue from operations, other operating revenue and other income </a:t>
            </a:r>
          </a:p>
          <a:p>
            <a:pPr algn="just"/>
            <a:r>
              <a:rPr lang="en-US" dirty="0">
                <a:latin typeface="Book Antiqua" panose="02040602050305030304" pitchFamily="18" charset="0"/>
              </a:rPr>
              <a:t>Expense classification – specified expenses to disclose separately like Consumption of Stores and spare parts, power and fuel, rent </a:t>
            </a:r>
            <a:r>
              <a:rPr lang="en-US" dirty="0" err="1">
                <a:latin typeface="Book Antiqua" panose="02040602050305030304" pitchFamily="18" charset="0"/>
              </a:rPr>
              <a:t>etc</a:t>
            </a:r>
            <a:r>
              <a:rPr lang="en-US" dirty="0">
                <a:latin typeface="Book Antiqua" panose="02040602050305030304" pitchFamily="18" charset="0"/>
              </a:rPr>
              <a:t> and major expenses (like expenses higher of 1% of turnover or 1 lakh ) needs to be disclosed separately. </a:t>
            </a:r>
          </a:p>
          <a:p>
            <a:pPr marL="265113" indent="-220663" algn="just">
              <a:buNone/>
            </a:pPr>
            <a:r>
              <a:rPr lang="en-US" dirty="0">
                <a:latin typeface="Book Antiqua" panose="02040602050305030304" pitchFamily="18" charset="0"/>
              </a:rPr>
              <a:t>   Raw material consumed (inventory at beginning, purchases during the year            and inventory at end of year) </a:t>
            </a:r>
          </a:p>
          <a:p>
            <a:pPr marL="45720" indent="0">
              <a:buNone/>
            </a:pPr>
            <a:r>
              <a:rPr lang="en-US" dirty="0">
                <a:latin typeface="Book Antiqua" panose="02040602050305030304" pitchFamily="18" charset="0"/>
              </a:rPr>
              <a:t>   Changes in inventories of finished goods, work in progress and stock-in trade </a:t>
            </a:r>
            <a:r>
              <a:rPr lang="en-US" sz="1800" i="0" u="none" strike="noStrike" baseline="0" dirty="0">
                <a:solidFill>
                  <a:srgbClr val="000000"/>
                </a:solidFill>
                <a:latin typeface="Arial" panose="020B0604020202020204" pitchFamily="34" charset="0"/>
              </a:rPr>
              <a:t>	</a:t>
            </a:r>
          </a:p>
          <a:p>
            <a:r>
              <a:rPr lang="en-US" dirty="0">
                <a:latin typeface="Book Antiqua" panose="02040602050305030304" pitchFamily="18" charset="0"/>
              </a:rPr>
              <a:t>Disclosure related to Contingent Liabilities (to the extent not provided for) to be classified as under-  Claims against entity not acknowledged as debt;  </a:t>
            </a:r>
            <a:r>
              <a:rPr lang="en-IN" dirty="0">
                <a:latin typeface="Book Antiqua" panose="02040602050305030304" pitchFamily="18" charset="0"/>
              </a:rPr>
              <a:t>Guarantees; 	</a:t>
            </a:r>
            <a:r>
              <a:rPr lang="en-US" dirty="0">
                <a:latin typeface="Book Antiqua" panose="02040602050305030304" pitchFamily="18" charset="0"/>
              </a:rPr>
              <a:t>Other money for which the non-corporate entity is contingently liable. </a:t>
            </a:r>
          </a:p>
          <a:p>
            <a:pPr marL="45720" indent="0">
              <a:buNone/>
            </a:pPr>
            <a:endParaRPr lang="en-US" dirty="0">
              <a:latin typeface="Book Antiqua" panose="02040602050305030304" pitchFamily="18" charset="0"/>
            </a:endParaRPr>
          </a:p>
          <a:p>
            <a:endParaRPr lang="en-US" i="0" u="none" strike="noStrike" baseline="0" dirty="0">
              <a:latin typeface="Book Antiqua" panose="02040602050305030304" pitchFamily="18" charset="0"/>
            </a:endParaRPr>
          </a:p>
          <a:p>
            <a:endParaRPr lang="en-US" dirty="0">
              <a:latin typeface="Book Antiqua" panose="02040602050305030304" pitchFamily="18" charset="0"/>
            </a:endParaRPr>
          </a:p>
        </p:txBody>
      </p:sp>
      <p:sp>
        <p:nvSpPr>
          <p:cNvPr id="4" name="Date Placeholder 3">
            <a:extLst>
              <a:ext uri="{FF2B5EF4-FFF2-40B4-BE49-F238E27FC236}">
                <a16:creationId xmlns:a16="http://schemas.microsoft.com/office/drawing/2014/main" id="{1615A2A1-BD0E-4448-9A2C-7914848F7333}"/>
              </a:ext>
            </a:extLst>
          </p:cNvPr>
          <p:cNvSpPr>
            <a:spLocks noGrp="1"/>
          </p:cNvSpPr>
          <p:nvPr>
            <p:ph type="dt" sz="half" idx="10"/>
          </p:nvPr>
        </p:nvSpPr>
        <p:spPr/>
        <p:txBody>
          <a:bodyPr/>
          <a:lstStyle/>
          <a:p>
            <a:r>
              <a:rPr lang="en-US" dirty="0">
                <a:latin typeface="Book Antiqua" panose="02040602050305030304" pitchFamily="18" charset="0"/>
              </a:rPr>
              <a:t>08/06/2025</a:t>
            </a:r>
            <a:endParaRPr lang="en-IN" dirty="0">
              <a:latin typeface="Book Antiqua" panose="02040602050305030304" pitchFamily="18" charset="0"/>
            </a:endParaRPr>
          </a:p>
        </p:txBody>
      </p:sp>
      <p:sp>
        <p:nvSpPr>
          <p:cNvPr id="5" name="Footer Placeholder 4">
            <a:extLst>
              <a:ext uri="{FF2B5EF4-FFF2-40B4-BE49-F238E27FC236}">
                <a16:creationId xmlns:a16="http://schemas.microsoft.com/office/drawing/2014/main" id="{D4B2779D-6DC6-453D-B2D6-BF01149F1F5F}"/>
              </a:ext>
            </a:extLst>
          </p:cNvPr>
          <p:cNvSpPr>
            <a:spLocks noGrp="1"/>
          </p:cNvSpPr>
          <p:nvPr>
            <p:ph type="ftr" sz="quarter" idx="11"/>
          </p:nvPr>
        </p:nvSpPr>
        <p:spPr/>
        <p:txBody>
          <a:bodyPr/>
          <a:lstStyle/>
          <a:p>
            <a:r>
              <a:rPr lang="en-IN" dirty="0">
                <a:latin typeface="Book Antiqua" panose="02040602050305030304" pitchFamily="18" charset="0"/>
              </a:rPr>
              <a:t>Sanghvi </a:t>
            </a:r>
            <a:r>
              <a:rPr lang="en-IN" dirty="0" err="1">
                <a:latin typeface="Book Antiqua" panose="02040602050305030304" pitchFamily="18" charset="0"/>
              </a:rPr>
              <a:t>Sanghvi</a:t>
            </a:r>
            <a:r>
              <a:rPr lang="en-IN" dirty="0">
                <a:latin typeface="Book Antiqua" panose="02040602050305030304" pitchFamily="18" charset="0"/>
              </a:rPr>
              <a:t> &amp; Sanghvi</a:t>
            </a:r>
          </a:p>
        </p:txBody>
      </p:sp>
      <p:sp>
        <p:nvSpPr>
          <p:cNvPr id="6" name="Slide Number Placeholder 5">
            <a:extLst>
              <a:ext uri="{FF2B5EF4-FFF2-40B4-BE49-F238E27FC236}">
                <a16:creationId xmlns:a16="http://schemas.microsoft.com/office/drawing/2014/main" id="{F652C196-74C0-4316-BA73-23B35D6FC369}"/>
              </a:ext>
            </a:extLst>
          </p:cNvPr>
          <p:cNvSpPr>
            <a:spLocks noGrp="1"/>
          </p:cNvSpPr>
          <p:nvPr>
            <p:ph type="sldNum" sz="quarter" idx="12"/>
          </p:nvPr>
        </p:nvSpPr>
        <p:spPr/>
        <p:txBody>
          <a:bodyPr/>
          <a:lstStyle/>
          <a:p>
            <a:fld id="{72D2E47F-D8F7-452E-ABD9-5E9FB94CA412}" type="slidenum">
              <a:rPr lang="en-IN" smtClean="0">
                <a:latin typeface="Book Antiqua" panose="02040602050305030304" pitchFamily="18" charset="0"/>
              </a:rPr>
              <a:t>61</a:t>
            </a:fld>
            <a:endParaRPr lang="en-IN" dirty="0">
              <a:latin typeface="Book Antiqua" panose="02040602050305030304" pitchFamily="18" charset="0"/>
            </a:endParaRPr>
          </a:p>
        </p:txBody>
      </p:sp>
    </p:spTree>
    <p:extLst>
      <p:ext uri="{BB962C8B-B14F-4D97-AF65-F5344CB8AC3E}">
        <p14:creationId xmlns:p14="http://schemas.microsoft.com/office/powerpoint/2010/main" val="2214767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25752" y="228600"/>
            <a:ext cx="8534400" cy="685800"/>
          </a:xfrm>
        </p:spPr>
        <p:txBody>
          <a:bodyPr>
            <a:normAutofit/>
          </a:bodyPr>
          <a:lstStyle/>
          <a:p>
            <a:pPr algn="ctr"/>
            <a:r>
              <a:rPr lang="en-US" sz="4000" b="1" dirty="0">
                <a:solidFill>
                  <a:schemeClr val="bg2">
                    <a:lumMod val="10000"/>
                  </a:schemeClr>
                </a:solidFill>
                <a:latin typeface="Book Antiqua" panose="02040602050305030304" pitchFamily="18" charset="0"/>
              </a:rPr>
              <a:t>Questions/Doubts</a:t>
            </a:r>
          </a:p>
        </p:txBody>
      </p:sp>
      <p:pic>
        <p:nvPicPr>
          <p:cNvPr id="7" name="Picture 5" descr="C:\Users\User\AppData\Local\Microsoft\Windows\INetCache\IE\VOERJGRI\questions[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33800" y="1600200"/>
            <a:ext cx="4650762" cy="3057876"/>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dirty="0">
                <a:latin typeface="Book Antiqua" panose="02040602050305030304" pitchFamily="18" charset="0"/>
              </a:rPr>
              <a:t>08/06/2025</a:t>
            </a:r>
          </a:p>
        </p:txBody>
      </p:sp>
      <p:sp>
        <p:nvSpPr>
          <p:cNvPr id="3" name="Footer Placeholder 2"/>
          <p:cNvSpPr>
            <a:spLocks noGrp="1"/>
          </p:cNvSpPr>
          <p:nvPr>
            <p:ph type="ftr" sz="quarter" idx="11"/>
          </p:nvPr>
        </p:nvSpPr>
        <p:spPr/>
        <p:txBody>
          <a:bodyPr/>
          <a:lstStyle/>
          <a:p>
            <a:r>
              <a:rPr lang="it-IT" dirty="0">
                <a:latin typeface="Book Antiqua" panose="02040602050305030304" pitchFamily="18" charset="0"/>
              </a:rPr>
              <a:t>Sanghvi Sanghvi &amp; Sanghvi</a:t>
            </a:r>
            <a:endParaRPr lang="en-US" dirty="0">
              <a:latin typeface="Book Antiqua" panose="02040602050305030304"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latin typeface="Book Antiqua" panose="02040602050305030304" pitchFamily="18" charset="0"/>
              </a:rPr>
              <a:pPr/>
              <a:t>62</a:t>
            </a:fld>
            <a:endParaRPr lang="en-US" dirty="0">
              <a:latin typeface="Book Antiqua" panose="02040602050305030304" pitchFamily="18" charset="0"/>
            </a:endParaRPr>
          </a:p>
        </p:txBody>
      </p:sp>
    </p:spTree>
    <p:extLst>
      <p:ext uri="{BB962C8B-B14F-4D97-AF65-F5344CB8AC3E}">
        <p14:creationId xmlns:p14="http://schemas.microsoft.com/office/powerpoint/2010/main" val="41080807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762001"/>
            <a:ext cx="8229600" cy="5364163"/>
          </a:xfrm>
        </p:spPr>
        <p:txBody>
          <a:bodyPr>
            <a:normAutofit fontScale="70000" lnSpcReduction="20000"/>
          </a:bodyPr>
          <a:lstStyle/>
          <a:p>
            <a:pPr marL="0" indent="0" algn="ctr">
              <a:buNone/>
            </a:pPr>
            <a:endParaRPr lang="en-US" sz="8000" dirty="0">
              <a:solidFill>
                <a:schemeClr val="tx2">
                  <a:lumMod val="75000"/>
                </a:schemeClr>
              </a:solidFill>
              <a:latin typeface="Lucida Calligraphy" pitchFamily="66" charset="0"/>
            </a:endParaRPr>
          </a:p>
          <a:p>
            <a:pPr marL="0" indent="0" algn="ctr">
              <a:buNone/>
            </a:pPr>
            <a:r>
              <a:rPr lang="en-US" sz="8600" dirty="0">
                <a:solidFill>
                  <a:schemeClr val="tx2">
                    <a:lumMod val="75000"/>
                  </a:schemeClr>
                </a:solidFill>
                <a:latin typeface="Lucida Calligraphy" pitchFamily="66" charset="0"/>
              </a:rPr>
              <a:t>Thank You</a:t>
            </a:r>
          </a:p>
          <a:p>
            <a:pPr marL="0" indent="0" algn="ctr">
              <a:buNone/>
            </a:pPr>
            <a:endParaRPr lang="en-US" sz="7200" dirty="0">
              <a:solidFill>
                <a:schemeClr val="tx2">
                  <a:lumMod val="75000"/>
                </a:schemeClr>
              </a:solidFill>
              <a:latin typeface="Lucida Calligraphy" pitchFamily="66" charset="0"/>
            </a:endParaRPr>
          </a:p>
          <a:p>
            <a:pPr marL="0" indent="0" algn="ctr">
              <a:buNone/>
            </a:pPr>
            <a:endParaRPr lang="en-US" sz="7200" dirty="0">
              <a:solidFill>
                <a:schemeClr val="tx2">
                  <a:lumMod val="75000"/>
                </a:schemeClr>
              </a:solidFill>
              <a:latin typeface="Lucida Calligraphy" pitchFamily="66" charset="0"/>
            </a:endParaRPr>
          </a:p>
          <a:p>
            <a:pPr marL="0" indent="0" algn="just">
              <a:buNone/>
            </a:pPr>
            <a:r>
              <a:rPr lang="en-US" sz="2600" i="1" dirty="0">
                <a:latin typeface="Book Antiqua" pitchFamily="18" charset="0"/>
              </a:rPr>
              <a:t>“This Presentation is intended to provide certain general information existing as at the time of production. This Presentation does not purport to identify all the issues or developments. This presentation should neither be regarded as comprehensive nor sufficient for the purposes of </a:t>
            </a:r>
            <a:r>
              <a:rPr lang="en-US" sz="2600" i="1" dirty="0" err="1">
                <a:latin typeface="Book Antiqua" pitchFamily="18" charset="0"/>
              </a:rPr>
              <a:t>decisionmaking</a:t>
            </a:r>
            <a:r>
              <a:rPr lang="en-US" sz="2600" i="1" dirty="0">
                <a:latin typeface="Book Antiqua" pitchFamily="18" charset="0"/>
              </a:rPr>
              <a:t>. The presenter does not take any responsibility for accuracy of contents. The presenter does not undertake any legal liability for any of the contents in this presentation. The information provided is not, nor is it intended to be an advice on any matter and should not be relied on as such. Professional advice should be sought before taking action on any of the information contained in it. Without prior permission of the presenter, this document may not be quoted in whole or in part or otherwise.”</a:t>
            </a:r>
            <a:endParaRPr lang="en-IN" sz="2600" i="1" dirty="0">
              <a:latin typeface="Book Antiqua" pitchFamily="18" charset="0"/>
            </a:endParaRPr>
          </a:p>
        </p:txBody>
      </p:sp>
      <p:sp>
        <p:nvSpPr>
          <p:cNvPr id="4" name="Date Placeholder 3"/>
          <p:cNvSpPr>
            <a:spLocks noGrp="1"/>
          </p:cNvSpPr>
          <p:nvPr>
            <p:ph type="dt" sz="half" idx="10"/>
          </p:nvPr>
        </p:nvSpPr>
        <p:spPr/>
        <p:txBody>
          <a:bodyPr/>
          <a:lstStyle/>
          <a:p>
            <a:r>
              <a:rPr lang="en-US" dirty="0">
                <a:latin typeface="Book Antiqua" panose="02040602050305030304" pitchFamily="18" charset="0"/>
              </a:rPr>
              <a:t>08/06/2025</a:t>
            </a:r>
          </a:p>
        </p:txBody>
      </p:sp>
      <p:sp>
        <p:nvSpPr>
          <p:cNvPr id="5" name="Footer Placeholder 4"/>
          <p:cNvSpPr>
            <a:spLocks noGrp="1"/>
          </p:cNvSpPr>
          <p:nvPr>
            <p:ph type="ftr" sz="quarter" idx="11"/>
          </p:nvPr>
        </p:nvSpPr>
        <p:spPr/>
        <p:txBody>
          <a:bodyPr/>
          <a:lstStyle/>
          <a:p>
            <a:r>
              <a:rPr lang="it-IT" dirty="0">
                <a:latin typeface="Book Antiqua" panose="02040602050305030304" pitchFamily="18" charset="0"/>
              </a:rPr>
              <a:t>Sanghvi Sanghvi &amp; Sanghvi</a:t>
            </a:r>
            <a:endParaRPr lang="en-US" dirty="0">
              <a:latin typeface="Book Antiqua" panose="02040602050305030304"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latin typeface="Book Antiqua" panose="02040602050305030304" pitchFamily="18" charset="0"/>
              </a:rPr>
              <a:pPr/>
              <a:t>63</a:t>
            </a:fld>
            <a:endParaRPr lang="en-US" dirty="0">
              <a:latin typeface="Book Antiqua" panose="02040602050305030304" pitchFamily="18" charset="0"/>
            </a:endParaRPr>
          </a:p>
        </p:txBody>
      </p:sp>
    </p:spTree>
    <p:extLst>
      <p:ext uri="{BB962C8B-B14F-4D97-AF65-F5344CB8AC3E}">
        <p14:creationId xmlns:p14="http://schemas.microsoft.com/office/powerpoint/2010/main" val="851149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78E-5123-4B30-8F80-02A81ED82226}"/>
              </a:ext>
            </a:extLst>
          </p:cNvPr>
          <p:cNvSpPr>
            <a:spLocks noGrp="1"/>
          </p:cNvSpPr>
          <p:nvPr>
            <p:ph type="title"/>
          </p:nvPr>
        </p:nvSpPr>
        <p:spPr>
          <a:xfrm>
            <a:off x="838200" y="365125"/>
            <a:ext cx="10515600" cy="900967"/>
          </a:xfrm>
        </p:spPr>
        <p:txBody>
          <a:bodyPr>
            <a:normAutofit/>
          </a:bodyPr>
          <a:lstStyle/>
          <a:p>
            <a:r>
              <a:rPr lang="en-US" b="1" dirty="0">
                <a:solidFill>
                  <a:schemeClr val="bg2">
                    <a:lumMod val="10000"/>
                  </a:schemeClr>
                </a:solidFill>
                <a:latin typeface="Baskerville Old Face" panose="02020602080505020303" pitchFamily="18" charset="0"/>
              </a:rPr>
              <a:t>Rates of Tax</a:t>
            </a:r>
            <a:endParaRPr lang="en-IN" dirty="0">
              <a:solidFill>
                <a:schemeClr val="bg2">
                  <a:lumMod val="10000"/>
                </a:schemeClr>
              </a:solidFill>
              <a:latin typeface="Baskerville Old Face" panose="02020602080505020303" pitchFamily="18" charset="0"/>
            </a:endParaRPr>
          </a:p>
        </p:txBody>
      </p:sp>
      <p:sp>
        <p:nvSpPr>
          <p:cNvPr id="10" name="Content Placeholder 9">
            <a:extLst>
              <a:ext uri="{FF2B5EF4-FFF2-40B4-BE49-F238E27FC236}">
                <a16:creationId xmlns:a16="http://schemas.microsoft.com/office/drawing/2014/main" id="{8AAD84C7-0B64-4B99-90EC-9C6F2869D8EA}"/>
              </a:ext>
            </a:extLst>
          </p:cNvPr>
          <p:cNvSpPr>
            <a:spLocks noGrp="1"/>
          </p:cNvSpPr>
          <p:nvPr>
            <p:ph idx="1"/>
          </p:nvPr>
        </p:nvSpPr>
        <p:spPr>
          <a:xfrm>
            <a:off x="838200" y="1266092"/>
            <a:ext cx="10515600" cy="4910871"/>
          </a:xfrm>
        </p:spPr>
        <p:txBody>
          <a:bodyPr>
            <a:normAutofit/>
          </a:bodyPr>
          <a:lstStyle/>
          <a:p>
            <a:r>
              <a:rPr lang="en-IN" dirty="0">
                <a:solidFill>
                  <a:schemeClr val="bg2">
                    <a:lumMod val="10000"/>
                  </a:schemeClr>
                </a:solidFill>
                <a:latin typeface="Book Antiqua" panose="02040602050305030304" pitchFamily="18" charset="0"/>
              </a:rPr>
              <a:t>No changes in AMT, Mat, Education Cess and Surcharge rates</a:t>
            </a:r>
          </a:p>
          <a:p>
            <a:endParaRPr lang="en-IN" dirty="0">
              <a:solidFill>
                <a:schemeClr val="bg2">
                  <a:lumMod val="10000"/>
                </a:schemeClr>
              </a:solidFill>
              <a:latin typeface="Book Antiqua" panose="02040602050305030304" pitchFamily="18" charset="0"/>
            </a:endParaRPr>
          </a:p>
          <a:p>
            <a:r>
              <a:rPr lang="en-IN" dirty="0">
                <a:solidFill>
                  <a:schemeClr val="bg2">
                    <a:lumMod val="10000"/>
                  </a:schemeClr>
                </a:solidFill>
                <a:latin typeface="Book Antiqua" panose="02040602050305030304" pitchFamily="18" charset="0"/>
              </a:rPr>
              <a:t>No changes in rates of Firm, LLP, Domestic Companies</a:t>
            </a:r>
          </a:p>
          <a:p>
            <a:endParaRPr lang="en-IN" dirty="0">
              <a:solidFill>
                <a:schemeClr val="bg2">
                  <a:lumMod val="10000"/>
                </a:schemeClr>
              </a:solidFill>
              <a:latin typeface="Book Antiqua" panose="02040602050305030304" pitchFamily="18" charset="0"/>
            </a:endParaRPr>
          </a:p>
          <a:p>
            <a:r>
              <a:rPr lang="en-IN" dirty="0">
                <a:solidFill>
                  <a:schemeClr val="bg2">
                    <a:lumMod val="10000"/>
                  </a:schemeClr>
                </a:solidFill>
                <a:latin typeface="Book Antiqua" panose="02040602050305030304" pitchFamily="18" charset="0"/>
              </a:rPr>
              <a:t>In case of Foreign Companies – tax rates reduced from 40% to 35% </a:t>
            </a:r>
          </a:p>
          <a:p>
            <a:pPr marL="0" indent="0">
              <a:buNone/>
            </a:pPr>
            <a:endParaRPr lang="en-IN" dirty="0">
              <a:latin typeface="Book Antiqua" panose="02040602050305030304" pitchFamily="18" charset="0"/>
            </a:endParaRPr>
          </a:p>
        </p:txBody>
      </p:sp>
      <p:sp>
        <p:nvSpPr>
          <p:cNvPr id="4" name="Date Placeholder 3">
            <a:extLst>
              <a:ext uri="{FF2B5EF4-FFF2-40B4-BE49-F238E27FC236}">
                <a16:creationId xmlns:a16="http://schemas.microsoft.com/office/drawing/2014/main" id="{1615A2A1-BD0E-4448-9A2C-7914848F7333}"/>
              </a:ext>
            </a:extLst>
          </p:cNvPr>
          <p:cNvSpPr>
            <a:spLocks noGrp="1"/>
          </p:cNvSpPr>
          <p:nvPr>
            <p:ph type="dt" sz="half" idx="10"/>
          </p:nvPr>
        </p:nvSpPr>
        <p:spPr/>
        <p:txBody>
          <a:bodyPr/>
          <a:lstStyle/>
          <a:p>
            <a:r>
              <a:rPr lang="en-US" dirty="0">
                <a:latin typeface="Book Antiqua" panose="02040602050305030304" pitchFamily="18" charset="0"/>
              </a:rPr>
              <a:t>08/06/2025</a:t>
            </a:r>
            <a:endParaRPr lang="en-IN" dirty="0">
              <a:latin typeface="Book Antiqua" panose="02040602050305030304" pitchFamily="18" charset="0"/>
            </a:endParaRPr>
          </a:p>
        </p:txBody>
      </p:sp>
      <p:sp>
        <p:nvSpPr>
          <p:cNvPr id="5" name="Footer Placeholder 4">
            <a:extLst>
              <a:ext uri="{FF2B5EF4-FFF2-40B4-BE49-F238E27FC236}">
                <a16:creationId xmlns:a16="http://schemas.microsoft.com/office/drawing/2014/main" id="{D4B2779D-6DC6-453D-B2D6-BF01149F1F5F}"/>
              </a:ext>
            </a:extLst>
          </p:cNvPr>
          <p:cNvSpPr>
            <a:spLocks noGrp="1"/>
          </p:cNvSpPr>
          <p:nvPr>
            <p:ph type="ftr" sz="quarter" idx="11"/>
          </p:nvPr>
        </p:nvSpPr>
        <p:spPr/>
        <p:txBody>
          <a:bodyPr/>
          <a:lstStyle/>
          <a:p>
            <a:r>
              <a:rPr lang="en-IN" dirty="0">
                <a:latin typeface="Book Antiqua" panose="02040602050305030304" pitchFamily="18" charset="0"/>
              </a:rPr>
              <a:t>Sanghvi </a:t>
            </a:r>
            <a:r>
              <a:rPr lang="en-IN" dirty="0" err="1">
                <a:latin typeface="Book Antiqua" panose="02040602050305030304" pitchFamily="18" charset="0"/>
              </a:rPr>
              <a:t>Sanghvi</a:t>
            </a:r>
            <a:r>
              <a:rPr lang="en-IN" dirty="0">
                <a:latin typeface="Book Antiqua" panose="02040602050305030304" pitchFamily="18" charset="0"/>
              </a:rPr>
              <a:t> &amp; Sanghvi</a:t>
            </a:r>
          </a:p>
        </p:txBody>
      </p:sp>
      <p:sp>
        <p:nvSpPr>
          <p:cNvPr id="6" name="Slide Number Placeholder 5">
            <a:extLst>
              <a:ext uri="{FF2B5EF4-FFF2-40B4-BE49-F238E27FC236}">
                <a16:creationId xmlns:a16="http://schemas.microsoft.com/office/drawing/2014/main" id="{F652C196-74C0-4316-BA73-23B35D6FC369}"/>
              </a:ext>
            </a:extLst>
          </p:cNvPr>
          <p:cNvSpPr>
            <a:spLocks noGrp="1"/>
          </p:cNvSpPr>
          <p:nvPr>
            <p:ph type="sldNum" sz="quarter" idx="12"/>
          </p:nvPr>
        </p:nvSpPr>
        <p:spPr/>
        <p:txBody>
          <a:bodyPr/>
          <a:lstStyle/>
          <a:p>
            <a:fld id="{72D2E47F-D8F7-452E-ABD9-5E9FB94CA412}" type="slidenum">
              <a:rPr lang="en-IN" smtClean="0">
                <a:latin typeface="Book Antiqua" panose="02040602050305030304" pitchFamily="18" charset="0"/>
              </a:rPr>
              <a:t>7</a:t>
            </a:fld>
            <a:endParaRPr lang="en-IN" dirty="0">
              <a:latin typeface="Book Antiqua" panose="02040602050305030304" pitchFamily="18" charset="0"/>
            </a:endParaRPr>
          </a:p>
        </p:txBody>
      </p:sp>
    </p:spTree>
    <p:extLst>
      <p:ext uri="{BB962C8B-B14F-4D97-AF65-F5344CB8AC3E}">
        <p14:creationId xmlns:p14="http://schemas.microsoft.com/office/powerpoint/2010/main" val="2771426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78E-5123-4B30-8F80-02A81ED82226}"/>
              </a:ext>
            </a:extLst>
          </p:cNvPr>
          <p:cNvSpPr>
            <a:spLocks noGrp="1"/>
          </p:cNvSpPr>
          <p:nvPr>
            <p:ph type="title"/>
          </p:nvPr>
        </p:nvSpPr>
        <p:spPr>
          <a:xfrm>
            <a:off x="838200" y="365125"/>
            <a:ext cx="10515600" cy="900967"/>
          </a:xfrm>
        </p:spPr>
        <p:txBody>
          <a:bodyPr>
            <a:normAutofit/>
          </a:bodyPr>
          <a:lstStyle/>
          <a:p>
            <a:r>
              <a:rPr lang="en-IN" dirty="0">
                <a:solidFill>
                  <a:schemeClr val="bg2">
                    <a:lumMod val="10000"/>
                  </a:schemeClr>
                </a:solidFill>
                <a:latin typeface="Baskerville Old Face" panose="02020602080505020303" pitchFamily="18" charset="0"/>
              </a:rPr>
              <a:t>Rebate u/s.87A Controversy </a:t>
            </a:r>
          </a:p>
        </p:txBody>
      </p:sp>
      <p:graphicFrame>
        <p:nvGraphicFramePr>
          <p:cNvPr id="9" name="Table 9">
            <a:extLst>
              <a:ext uri="{FF2B5EF4-FFF2-40B4-BE49-F238E27FC236}">
                <a16:creationId xmlns:a16="http://schemas.microsoft.com/office/drawing/2014/main" id="{23612BEE-F485-4CEA-8135-E6A13CF2F2A4}"/>
              </a:ext>
            </a:extLst>
          </p:cNvPr>
          <p:cNvGraphicFramePr>
            <a:graphicFrameLocks noGrp="1"/>
          </p:cNvGraphicFramePr>
          <p:nvPr>
            <p:ph idx="1"/>
            <p:extLst>
              <p:ext uri="{D42A27DB-BD31-4B8C-83A1-F6EECF244321}">
                <p14:modId xmlns:p14="http://schemas.microsoft.com/office/powerpoint/2010/main" val="557516932"/>
              </p:ext>
            </p:extLst>
          </p:nvPr>
        </p:nvGraphicFramePr>
        <p:xfrm>
          <a:off x="883557" y="1781468"/>
          <a:ext cx="10111155" cy="4130040"/>
        </p:xfrm>
        <a:graphic>
          <a:graphicData uri="http://schemas.openxmlformats.org/drawingml/2006/table">
            <a:tbl>
              <a:tblPr firstRow="1" bandRow="1">
                <a:tableStyleId>{93296810-A885-4BE3-A3E7-6D5BEEA58F35}</a:tableStyleId>
              </a:tblPr>
              <a:tblGrid>
                <a:gridCol w="3370385">
                  <a:extLst>
                    <a:ext uri="{9D8B030D-6E8A-4147-A177-3AD203B41FA5}">
                      <a16:colId xmlns:a16="http://schemas.microsoft.com/office/drawing/2014/main" val="1688348174"/>
                    </a:ext>
                  </a:extLst>
                </a:gridCol>
                <a:gridCol w="3370385">
                  <a:extLst>
                    <a:ext uri="{9D8B030D-6E8A-4147-A177-3AD203B41FA5}">
                      <a16:colId xmlns:a16="http://schemas.microsoft.com/office/drawing/2014/main" val="3062601222"/>
                    </a:ext>
                  </a:extLst>
                </a:gridCol>
                <a:gridCol w="3370385">
                  <a:extLst>
                    <a:ext uri="{9D8B030D-6E8A-4147-A177-3AD203B41FA5}">
                      <a16:colId xmlns:a16="http://schemas.microsoft.com/office/drawing/2014/main" val="2810883102"/>
                    </a:ext>
                  </a:extLst>
                </a:gridCol>
              </a:tblGrid>
              <a:tr h="370840">
                <a:tc>
                  <a:txBody>
                    <a:bodyPr/>
                    <a:lstStyle/>
                    <a:p>
                      <a:pPr algn="ctr"/>
                      <a:r>
                        <a:rPr lang="en-US" sz="1800" dirty="0">
                          <a:latin typeface="Book Antiqua" panose="02040602050305030304" pitchFamily="18" charset="0"/>
                        </a:rPr>
                        <a:t>Particulars</a:t>
                      </a:r>
                      <a:endParaRPr lang="en-IN" sz="18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dirty="0">
                          <a:latin typeface="Book Antiqua" panose="02040602050305030304" pitchFamily="18" charset="0"/>
                        </a:rPr>
                        <a:t>Ms. </a:t>
                      </a:r>
                      <a:r>
                        <a:rPr lang="en-IN" sz="1800" dirty="0" err="1">
                          <a:latin typeface="Book Antiqua" panose="02040602050305030304" pitchFamily="18" charset="0"/>
                        </a:rPr>
                        <a:t>Monisha</a:t>
                      </a:r>
                      <a:r>
                        <a:rPr lang="en-IN" sz="1800" dirty="0">
                          <a:latin typeface="Book Antiqua" panose="02040602050305030304" pitchFamily="18" charset="0"/>
                        </a:rPr>
                        <a:t> Sarabhai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IN" sz="1800" dirty="0">
                          <a:latin typeface="Book Antiqua" panose="02040602050305030304" pitchFamily="18" charset="0"/>
                        </a:rPr>
                        <a:t>Ms. Maya Sarabhai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75977991"/>
                  </a:ext>
                </a:extLst>
              </a:tr>
              <a:tr h="370840">
                <a:tc>
                  <a:txBody>
                    <a:bodyPr/>
                    <a:lstStyle/>
                    <a:p>
                      <a:pPr algn="ctr"/>
                      <a:r>
                        <a:rPr lang="en-US" sz="1800" dirty="0">
                          <a:latin typeface="Book Antiqua" panose="02040602050305030304" pitchFamily="18" charset="0"/>
                        </a:rPr>
                        <a:t>Interest Income</a:t>
                      </a:r>
                      <a:endParaRPr lang="en-IN" sz="18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a:latin typeface="Book Antiqua" panose="02040602050305030304" pitchFamily="18" charset="0"/>
                        </a:rPr>
                        <a:t>4,00,000</a:t>
                      </a:r>
                      <a:endParaRPr lang="en-IN" sz="18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a:latin typeface="Book Antiqua" panose="02040602050305030304" pitchFamily="18" charset="0"/>
                        </a:rPr>
                        <a:t>6,50,000</a:t>
                      </a:r>
                      <a:endParaRPr lang="en-IN" sz="18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20348634"/>
                  </a:ext>
                </a:extLst>
              </a:tr>
              <a:tr h="370840">
                <a:tc>
                  <a:txBody>
                    <a:bodyPr/>
                    <a:lstStyle/>
                    <a:p>
                      <a:pPr algn="ctr"/>
                      <a:r>
                        <a:rPr lang="en-US" sz="1800" dirty="0">
                          <a:latin typeface="Book Antiqua" panose="02040602050305030304" pitchFamily="18" charset="0"/>
                        </a:rPr>
                        <a:t>STCG 111A 20%</a:t>
                      </a:r>
                      <a:endParaRPr lang="en-IN" sz="18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a:latin typeface="Book Antiqua" panose="02040602050305030304" pitchFamily="18" charset="0"/>
                        </a:rPr>
                        <a:t>1,90,000</a:t>
                      </a:r>
                      <a:endParaRPr lang="en-IN" sz="18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a:latin typeface="Book Antiqua" panose="02040602050305030304" pitchFamily="18" charset="0"/>
                        </a:rPr>
                        <a:t>5,00,00,000</a:t>
                      </a:r>
                      <a:endParaRPr lang="en-IN" sz="18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1227083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Book Antiqua" panose="02040602050305030304" pitchFamily="18" charset="0"/>
                        </a:rPr>
                        <a:t>Gross Total Income</a:t>
                      </a:r>
                      <a:endParaRPr lang="en-IN" sz="1800" b="1"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800" b="1" dirty="0">
                          <a:latin typeface="Book Antiqua" panose="02040602050305030304" pitchFamily="18" charset="0"/>
                        </a:rPr>
                        <a:t>5,90,000</a:t>
                      </a:r>
                      <a:endParaRPr lang="en-IN" sz="1800" b="1"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800" b="1" dirty="0">
                          <a:latin typeface="Book Antiqua" panose="02040602050305030304" pitchFamily="18" charset="0"/>
                        </a:rPr>
                        <a:t>5,06,50,000</a:t>
                      </a:r>
                      <a:endParaRPr lang="en-IN" sz="1800" b="1"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6873525"/>
                  </a:ext>
                </a:extLst>
              </a:tr>
              <a:tr h="37084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Book Antiqua" panose="02040602050305030304" pitchFamily="18" charset="0"/>
                        </a:rPr>
                        <a:t>As Per Law</a:t>
                      </a:r>
                      <a:endParaRPr lang="en-IN" sz="2000" b="1"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IN" dirty="0"/>
                    </a:p>
                  </a:txBody>
                  <a:tcPr/>
                </a:tc>
                <a:tc hMerge="1">
                  <a:txBody>
                    <a:bodyPr/>
                    <a:lstStyle/>
                    <a:p>
                      <a:pPr algn="ctr"/>
                      <a:endParaRPr lang="en-IN" dirty="0"/>
                    </a:p>
                  </a:txBody>
                  <a:tcPr/>
                </a:tc>
                <a:extLst>
                  <a:ext uri="{0D108BD9-81ED-4DB2-BD59-A6C34878D82A}">
                    <a16:rowId xmlns:a16="http://schemas.microsoft.com/office/drawing/2014/main" val="392706362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Book Antiqua" panose="02040602050305030304" pitchFamily="18" charset="0"/>
                        </a:rPr>
                        <a:t>Tax Payable before rebate</a:t>
                      </a:r>
                      <a:endParaRPr lang="en-IN" sz="18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800" dirty="0">
                          <a:latin typeface="Book Antiqua" panose="02040602050305030304" pitchFamily="18" charset="0"/>
                        </a:rPr>
                        <a:t>(5000 + 38,000) = 43,000</a:t>
                      </a:r>
                      <a:endParaRPr lang="en-IN" sz="18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800" dirty="0">
                          <a:latin typeface="Book Antiqua" panose="02040602050305030304" pitchFamily="18" charset="0"/>
                        </a:rPr>
                        <a:t>1,00,17,500</a:t>
                      </a:r>
                      <a:endParaRPr lang="en-IN" sz="18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27339712"/>
                  </a:ext>
                </a:extLst>
              </a:tr>
              <a:tr h="370840">
                <a:tc>
                  <a:txBody>
                    <a:bodyPr/>
                    <a:lstStyle/>
                    <a:p>
                      <a:pPr algn="ctr"/>
                      <a:r>
                        <a:rPr lang="en-US" sz="1800" dirty="0">
                          <a:latin typeface="Book Antiqua" panose="02040602050305030304" pitchFamily="18" charset="0"/>
                        </a:rPr>
                        <a:t>Eligible Rebate u/s.87A</a:t>
                      </a:r>
                      <a:endParaRPr lang="en-IN" sz="18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a:latin typeface="Book Antiqua" panose="02040602050305030304" pitchFamily="18" charset="0"/>
                        </a:rPr>
                        <a:t>25,000</a:t>
                      </a:r>
                      <a:endParaRPr lang="en-IN" sz="18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a:latin typeface="Book Antiqua" panose="02040602050305030304" pitchFamily="18" charset="0"/>
                        </a:rPr>
                        <a:t>Nil</a:t>
                      </a:r>
                      <a:endParaRPr lang="en-IN" sz="18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71666762"/>
                  </a:ext>
                </a:extLst>
              </a:tr>
              <a:tr h="370840">
                <a:tc>
                  <a:txBody>
                    <a:bodyPr/>
                    <a:lstStyle/>
                    <a:p>
                      <a:pPr algn="ctr"/>
                      <a:r>
                        <a:rPr lang="en-US" sz="1800" dirty="0">
                          <a:latin typeface="Book Antiqua" panose="02040602050305030304" pitchFamily="18" charset="0"/>
                        </a:rPr>
                        <a:t>Tax Payable after rebate</a:t>
                      </a:r>
                      <a:endParaRPr lang="en-IN" sz="18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800" dirty="0">
                          <a:latin typeface="Book Antiqua" panose="02040602050305030304" pitchFamily="18" charset="0"/>
                        </a:rPr>
                        <a:t>18,000</a:t>
                      </a:r>
                      <a:endParaRPr lang="en-IN" sz="18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800" dirty="0">
                          <a:latin typeface="Book Antiqua" panose="02040602050305030304" pitchFamily="18" charset="0"/>
                        </a:rPr>
                        <a:t>1,00,17,500</a:t>
                      </a:r>
                      <a:endParaRPr lang="en-IN" sz="18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0369477"/>
                  </a:ext>
                </a:extLst>
              </a:tr>
              <a:tr h="37084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Book Antiqua" panose="02040602050305030304" pitchFamily="18" charset="0"/>
                        </a:rPr>
                        <a:t>As Per Utility</a:t>
                      </a:r>
                      <a:endParaRPr lang="en-IN" sz="2000" b="1"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As Per Utility</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6368794"/>
                  </a:ext>
                </a:extLst>
              </a:tr>
              <a:tr h="370840">
                <a:tc>
                  <a:txBody>
                    <a:bodyPr/>
                    <a:lstStyle/>
                    <a:p>
                      <a:pPr algn="ctr"/>
                      <a:r>
                        <a:rPr lang="en-US" sz="1800" dirty="0">
                          <a:latin typeface="Book Antiqua" panose="02040602050305030304" pitchFamily="18" charset="0"/>
                        </a:rPr>
                        <a:t>Eligible Rebate u/s.87A</a:t>
                      </a:r>
                      <a:endParaRPr lang="en-IN" sz="18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800" dirty="0">
                          <a:latin typeface="Book Antiqua" panose="02040602050305030304" pitchFamily="18" charset="0"/>
                        </a:rPr>
                        <a:t>5,000</a:t>
                      </a:r>
                      <a:endParaRPr lang="en-IN" sz="18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800" dirty="0">
                          <a:latin typeface="Book Antiqua" panose="02040602050305030304" pitchFamily="18" charset="0"/>
                        </a:rPr>
                        <a:t>17,500</a:t>
                      </a:r>
                      <a:endParaRPr lang="en-IN" sz="18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532029140"/>
                  </a:ext>
                </a:extLst>
              </a:tr>
              <a:tr h="370840">
                <a:tc>
                  <a:txBody>
                    <a:bodyPr/>
                    <a:lstStyle/>
                    <a:p>
                      <a:pPr algn="ctr"/>
                      <a:r>
                        <a:rPr lang="en-US" sz="1800" dirty="0">
                          <a:latin typeface="Book Antiqua" panose="02040602050305030304" pitchFamily="18" charset="0"/>
                        </a:rPr>
                        <a:t>Tax Payable after rebate</a:t>
                      </a:r>
                      <a:endParaRPr lang="en-IN" sz="18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800" dirty="0">
                          <a:latin typeface="Book Antiqua" panose="02040602050305030304" pitchFamily="18" charset="0"/>
                        </a:rPr>
                        <a:t>38,000</a:t>
                      </a:r>
                      <a:endParaRPr lang="en-IN" sz="18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800" dirty="0">
                          <a:latin typeface="Book Antiqua" panose="02040602050305030304" pitchFamily="18" charset="0"/>
                        </a:rPr>
                        <a:t>1,00,00,000</a:t>
                      </a:r>
                      <a:endParaRPr lang="en-IN" sz="18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9909127"/>
                  </a:ext>
                </a:extLst>
              </a:tr>
            </a:tbl>
          </a:graphicData>
        </a:graphic>
      </p:graphicFrame>
      <p:sp>
        <p:nvSpPr>
          <p:cNvPr id="4" name="Date Placeholder 3">
            <a:extLst>
              <a:ext uri="{FF2B5EF4-FFF2-40B4-BE49-F238E27FC236}">
                <a16:creationId xmlns:a16="http://schemas.microsoft.com/office/drawing/2014/main" id="{1615A2A1-BD0E-4448-9A2C-7914848F7333}"/>
              </a:ext>
            </a:extLst>
          </p:cNvPr>
          <p:cNvSpPr>
            <a:spLocks noGrp="1"/>
          </p:cNvSpPr>
          <p:nvPr>
            <p:ph type="dt" sz="half" idx="10"/>
          </p:nvPr>
        </p:nvSpPr>
        <p:spPr/>
        <p:txBody>
          <a:bodyPr/>
          <a:lstStyle/>
          <a:p>
            <a:r>
              <a:rPr lang="en-US" dirty="0">
                <a:latin typeface="Book Antiqua" panose="02040602050305030304" pitchFamily="18" charset="0"/>
              </a:rPr>
              <a:t>08/06/2025</a:t>
            </a:r>
            <a:endParaRPr lang="en-IN" dirty="0">
              <a:latin typeface="Book Antiqua" panose="02040602050305030304" pitchFamily="18" charset="0"/>
            </a:endParaRPr>
          </a:p>
        </p:txBody>
      </p:sp>
      <p:sp>
        <p:nvSpPr>
          <p:cNvPr id="5" name="Footer Placeholder 4">
            <a:extLst>
              <a:ext uri="{FF2B5EF4-FFF2-40B4-BE49-F238E27FC236}">
                <a16:creationId xmlns:a16="http://schemas.microsoft.com/office/drawing/2014/main" id="{D4B2779D-6DC6-453D-B2D6-BF01149F1F5F}"/>
              </a:ext>
            </a:extLst>
          </p:cNvPr>
          <p:cNvSpPr>
            <a:spLocks noGrp="1"/>
          </p:cNvSpPr>
          <p:nvPr>
            <p:ph type="ftr" sz="quarter" idx="11"/>
          </p:nvPr>
        </p:nvSpPr>
        <p:spPr/>
        <p:txBody>
          <a:bodyPr/>
          <a:lstStyle/>
          <a:p>
            <a:r>
              <a:rPr lang="en-IN" dirty="0"/>
              <a:t>Sanghvi </a:t>
            </a:r>
            <a:r>
              <a:rPr lang="en-IN" dirty="0" err="1">
                <a:latin typeface="Book Antiqua" panose="02040602050305030304" pitchFamily="18" charset="0"/>
              </a:rPr>
              <a:t>Sanghvi</a:t>
            </a:r>
            <a:r>
              <a:rPr lang="en-IN" dirty="0"/>
              <a:t> &amp; Sanghvi</a:t>
            </a:r>
          </a:p>
        </p:txBody>
      </p:sp>
      <p:sp>
        <p:nvSpPr>
          <p:cNvPr id="6" name="Slide Number Placeholder 5">
            <a:extLst>
              <a:ext uri="{FF2B5EF4-FFF2-40B4-BE49-F238E27FC236}">
                <a16:creationId xmlns:a16="http://schemas.microsoft.com/office/drawing/2014/main" id="{F652C196-74C0-4316-BA73-23B35D6FC369}"/>
              </a:ext>
            </a:extLst>
          </p:cNvPr>
          <p:cNvSpPr>
            <a:spLocks noGrp="1"/>
          </p:cNvSpPr>
          <p:nvPr>
            <p:ph type="sldNum" sz="quarter" idx="12"/>
          </p:nvPr>
        </p:nvSpPr>
        <p:spPr/>
        <p:txBody>
          <a:bodyPr/>
          <a:lstStyle/>
          <a:p>
            <a:fld id="{72D2E47F-D8F7-452E-ABD9-5E9FB94CA412}" type="slidenum">
              <a:rPr lang="en-IN" smtClean="0">
                <a:latin typeface="Book Antiqua" panose="02040602050305030304" pitchFamily="18" charset="0"/>
              </a:rPr>
              <a:t>8</a:t>
            </a:fld>
            <a:endParaRPr lang="en-IN" dirty="0">
              <a:latin typeface="Book Antiqua" panose="02040602050305030304" pitchFamily="18" charset="0"/>
            </a:endParaRPr>
          </a:p>
        </p:txBody>
      </p:sp>
    </p:spTree>
    <p:extLst>
      <p:ext uri="{BB962C8B-B14F-4D97-AF65-F5344CB8AC3E}">
        <p14:creationId xmlns:p14="http://schemas.microsoft.com/office/powerpoint/2010/main" val="2667200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78E-5123-4B30-8F80-02A81ED82226}"/>
              </a:ext>
            </a:extLst>
          </p:cNvPr>
          <p:cNvSpPr>
            <a:spLocks noGrp="1"/>
          </p:cNvSpPr>
          <p:nvPr>
            <p:ph type="title"/>
          </p:nvPr>
        </p:nvSpPr>
        <p:spPr>
          <a:xfrm>
            <a:off x="838200" y="365125"/>
            <a:ext cx="10515600" cy="900967"/>
          </a:xfrm>
        </p:spPr>
        <p:txBody>
          <a:bodyPr>
            <a:normAutofit/>
          </a:bodyPr>
          <a:lstStyle/>
          <a:p>
            <a:r>
              <a:rPr lang="en-IN" dirty="0">
                <a:solidFill>
                  <a:schemeClr val="bg2">
                    <a:lumMod val="10000"/>
                  </a:schemeClr>
                </a:solidFill>
                <a:latin typeface="Baskerville Old Face" panose="02020602080505020303" pitchFamily="18" charset="0"/>
              </a:rPr>
              <a:t>…Rebate u/s.87A Controversy …</a:t>
            </a:r>
          </a:p>
        </p:txBody>
      </p:sp>
      <p:sp>
        <p:nvSpPr>
          <p:cNvPr id="10" name="Content Placeholder 9">
            <a:extLst>
              <a:ext uri="{FF2B5EF4-FFF2-40B4-BE49-F238E27FC236}">
                <a16:creationId xmlns:a16="http://schemas.microsoft.com/office/drawing/2014/main" id="{8AAD84C7-0B64-4B99-90EC-9C6F2869D8EA}"/>
              </a:ext>
            </a:extLst>
          </p:cNvPr>
          <p:cNvSpPr>
            <a:spLocks noGrp="1"/>
          </p:cNvSpPr>
          <p:nvPr>
            <p:ph idx="1"/>
          </p:nvPr>
        </p:nvSpPr>
        <p:spPr>
          <a:xfrm>
            <a:off x="838200" y="1453662"/>
            <a:ext cx="10515600" cy="4723301"/>
          </a:xfrm>
        </p:spPr>
        <p:txBody>
          <a:bodyPr>
            <a:normAutofit/>
          </a:bodyPr>
          <a:lstStyle/>
          <a:p>
            <a:pPr algn="just"/>
            <a:r>
              <a:rPr lang="en-US" dirty="0">
                <a:solidFill>
                  <a:schemeClr val="bg2">
                    <a:lumMod val="10000"/>
                  </a:schemeClr>
                </a:solidFill>
                <a:latin typeface="Book Antiqua" panose="02040602050305030304" pitchFamily="18" charset="0"/>
              </a:rPr>
              <a:t>Chamber of Tax Consultants vs. Director General of Income Tax (systems) [2025] 170 taxmann.com 707 (Bombay)/[2025] 303 Taxman 451 (Bombay)/[2025] 473 ITR 85 (Bombay)[24-01-2025]</a:t>
            </a:r>
          </a:p>
          <a:p>
            <a:pPr algn="just"/>
            <a:r>
              <a:rPr lang="en-US" dirty="0">
                <a:solidFill>
                  <a:schemeClr val="bg2">
                    <a:lumMod val="10000"/>
                  </a:schemeClr>
                </a:solidFill>
                <a:latin typeface="Book Antiqua" panose="02040602050305030304" pitchFamily="18" charset="0"/>
              </a:rPr>
              <a:t>Judgment of CIT (A), Pune in case of </a:t>
            </a:r>
            <a:r>
              <a:rPr lang="en-US" dirty="0" err="1">
                <a:solidFill>
                  <a:schemeClr val="bg2">
                    <a:lumMod val="10000"/>
                  </a:schemeClr>
                </a:solidFill>
                <a:latin typeface="Book Antiqua" panose="02040602050305030304" pitchFamily="18" charset="0"/>
              </a:rPr>
              <a:t>Beena</a:t>
            </a:r>
            <a:r>
              <a:rPr lang="en-US" dirty="0">
                <a:solidFill>
                  <a:schemeClr val="bg2">
                    <a:lumMod val="10000"/>
                  </a:schemeClr>
                </a:solidFill>
                <a:latin typeface="Book Antiqua" panose="02040602050305030304" pitchFamily="18" charset="0"/>
              </a:rPr>
              <a:t> </a:t>
            </a:r>
            <a:r>
              <a:rPr lang="en-US" dirty="0" err="1">
                <a:solidFill>
                  <a:schemeClr val="bg2">
                    <a:lumMod val="10000"/>
                  </a:schemeClr>
                </a:solidFill>
                <a:latin typeface="Book Antiqua" panose="02040602050305030304" pitchFamily="18" charset="0"/>
              </a:rPr>
              <a:t>Manishbhai</a:t>
            </a:r>
            <a:r>
              <a:rPr lang="en-US" dirty="0">
                <a:solidFill>
                  <a:schemeClr val="bg2">
                    <a:lumMod val="10000"/>
                  </a:schemeClr>
                </a:solidFill>
                <a:latin typeface="Book Antiqua" panose="02040602050305030304" pitchFamily="18" charset="0"/>
              </a:rPr>
              <a:t> </a:t>
            </a:r>
            <a:r>
              <a:rPr lang="en-US" dirty="0" err="1">
                <a:solidFill>
                  <a:schemeClr val="bg2">
                    <a:lumMod val="10000"/>
                  </a:schemeClr>
                </a:solidFill>
                <a:latin typeface="Book Antiqua" panose="02040602050305030304" pitchFamily="18" charset="0"/>
              </a:rPr>
              <a:t>Fofaria</a:t>
            </a:r>
            <a:r>
              <a:rPr lang="en-US" dirty="0">
                <a:solidFill>
                  <a:schemeClr val="bg2">
                    <a:lumMod val="10000"/>
                  </a:schemeClr>
                </a:solidFill>
                <a:latin typeface="Book Antiqua" panose="02040602050305030304" pitchFamily="18" charset="0"/>
              </a:rPr>
              <a:t> dated 22/11/2024 is in </a:t>
            </a:r>
            <a:r>
              <a:rPr lang="en-US" dirty="0" err="1">
                <a:solidFill>
                  <a:schemeClr val="bg2">
                    <a:lumMod val="10000"/>
                  </a:schemeClr>
                </a:solidFill>
                <a:latin typeface="Book Antiqua" panose="02040602050305030304" pitchFamily="18" charset="0"/>
              </a:rPr>
              <a:t>favour</a:t>
            </a:r>
            <a:endParaRPr lang="en-US" dirty="0">
              <a:solidFill>
                <a:schemeClr val="bg2">
                  <a:lumMod val="10000"/>
                </a:schemeClr>
              </a:solidFill>
              <a:latin typeface="Book Antiqua" panose="02040602050305030304" pitchFamily="18" charset="0"/>
            </a:endParaRPr>
          </a:p>
          <a:p>
            <a:pPr algn="just"/>
            <a:r>
              <a:rPr lang="en-US" dirty="0">
                <a:solidFill>
                  <a:schemeClr val="bg2">
                    <a:lumMod val="10000"/>
                  </a:schemeClr>
                </a:solidFill>
                <a:latin typeface="Book Antiqua" panose="02040602050305030304" pitchFamily="18" charset="0"/>
              </a:rPr>
              <a:t>CPC is allowing to make claim but raising demand in 143(1) intimation</a:t>
            </a:r>
          </a:p>
          <a:p>
            <a:pPr algn="just"/>
            <a:r>
              <a:rPr lang="en-US" dirty="0">
                <a:solidFill>
                  <a:schemeClr val="bg2">
                    <a:lumMod val="10000"/>
                  </a:schemeClr>
                </a:solidFill>
                <a:latin typeface="Book Antiqua" panose="02040602050305030304" pitchFamily="18" charset="0"/>
              </a:rPr>
              <a:t>Clarified in Finance Bill Speech of 2025 – No rebate u/s.87A on special rates income</a:t>
            </a:r>
          </a:p>
          <a:p>
            <a:pPr algn="just"/>
            <a:r>
              <a:rPr lang="en-IN" dirty="0">
                <a:solidFill>
                  <a:schemeClr val="bg2">
                    <a:lumMod val="10000"/>
                  </a:schemeClr>
                </a:solidFill>
                <a:latin typeface="Book Antiqua" panose="02040602050305030304" pitchFamily="18" charset="0"/>
              </a:rPr>
              <a:t>FA 2025 has added proviso to section 87A w.e.f. 01/04/2026- </a:t>
            </a:r>
            <a:r>
              <a:rPr lang="en-US" b="1" i="0" dirty="0">
                <a:solidFill>
                  <a:schemeClr val="bg2">
                    <a:lumMod val="10000"/>
                  </a:schemeClr>
                </a:solidFill>
                <a:effectLst/>
                <a:latin typeface="Book Antiqua" panose="02040602050305030304" pitchFamily="18" charset="0"/>
              </a:rPr>
              <a:t>Provided further</a:t>
            </a:r>
            <a:r>
              <a:rPr lang="en-US" b="0" i="0" dirty="0">
                <a:solidFill>
                  <a:schemeClr val="bg2">
                    <a:lumMod val="10000"/>
                  </a:schemeClr>
                </a:solidFill>
                <a:effectLst/>
                <a:latin typeface="Book Antiqua" panose="02040602050305030304" pitchFamily="18" charset="0"/>
              </a:rPr>
              <a:t> </a:t>
            </a:r>
            <a:r>
              <a:rPr lang="en-US" b="0" i="1" dirty="0">
                <a:solidFill>
                  <a:schemeClr val="bg2">
                    <a:lumMod val="10000"/>
                  </a:schemeClr>
                </a:solidFill>
                <a:effectLst/>
                <a:latin typeface="Book Antiqua" panose="02040602050305030304" pitchFamily="18" charset="0"/>
              </a:rPr>
              <a:t>that the deduction under the first proviso, shall not exceed the amount of income-tax payable as per the rates provided in sub-section (1A) of section 115BAC</a:t>
            </a:r>
            <a:endParaRPr lang="en-US" dirty="0">
              <a:solidFill>
                <a:schemeClr val="bg2">
                  <a:lumMod val="10000"/>
                </a:schemeClr>
              </a:solidFill>
              <a:latin typeface="Book Antiqua" panose="02040602050305030304" pitchFamily="18" charset="0"/>
            </a:endParaRPr>
          </a:p>
          <a:p>
            <a:pPr algn="just"/>
            <a:endParaRPr lang="en-IN" dirty="0">
              <a:latin typeface="Book Antiqua" panose="02040602050305030304" pitchFamily="18" charset="0"/>
            </a:endParaRPr>
          </a:p>
        </p:txBody>
      </p:sp>
      <p:sp>
        <p:nvSpPr>
          <p:cNvPr id="4" name="Date Placeholder 3">
            <a:extLst>
              <a:ext uri="{FF2B5EF4-FFF2-40B4-BE49-F238E27FC236}">
                <a16:creationId xmlns:a16="http://schemas.microsoft.com/office/drawing/2014/main" id="{1615A2A1-BD0E-4448-9A2C-7914848F7333}"/>
              </a:ext>
            </a:extLst>
          </p:cNvPr>
          <p:cNvSpPr>
            <a:spLocks noGrp="1"/>
          </p:cNvSpPr>
          <p:nvPr>
            <p:ph type="dt" sz="half" idx="10"/>
          </p:nvPr>
        </p:nvSpPr>
        <p:spPr/>
        <p:txBody>
          <a:bodyPr/>
          <a:lstStyle/>
          <a:p>
            <a:r>
              <a:rPr lang="en-US" dirty="0">
                <a:latin typeface="Book Antiqua" panose="02040602050305030304" pitchFamily="18" charset="0"/>
              </a:rPr>
              <a:t>08/06/2025</a:t>
            </a:r>
            <a:endParaRPr lang="en-IN" dirty="0">
              <a:latin typeface="Book Antiqua" panose="02040602050305030304" pitchFamily="18" charset="0"/>
            </a:endParaRPr>
          </a:p>
        </p:txBody>
      </p:sp>
      <p:sp>
        <p:nvSpPr>
          <p:cNvPr id="5" name="Footer Placeholder 4">
            <a:extLst>
              <a:ext uri="{FF2B5EF4-FFF2-40B4-BE49-F238E27FC236}">
                <a16:creationId xmlns:a16="http://schemas.microsoft.com/office/drawing/2014/main" id="{D4B2779D-6DC6-453D-B2D6-BF01149F1F5F}"/>
              </a:ext>
            </a:extLst>
          </p:cNvPr>
          <p:cNvSpPr>
            <a:spLocks noGrp="1"/>
          </p:cNvSpPr>
          <p:nvPr>
            <p:ph type="ftr" sz="quarter" idx="11"/>
          </p:nvPr>
        </p:nvSpPr>
        <p:spPr/>
        <p:txBody>
          <a:bodyPr/>
          <a:lstStyle/>
          <a:p>
            <a:r>
              <a:rPr lang="en-IN" dirty="0">
                <a:latin typeface="Book Antiqua" panose="02040602050305030304" pitchFamily="18" charset="0"/>
              </a:rPr>
              <a:t>Sanghvi </a:t>
            </a:r>
            <a:r>
              <a:rPr lang="en-IN" dirty="0" err="1">
                <a:latin typeface="Book Antiqua" panose="02040602050305030304" pitchFamily="18" charset="0"/>
              </a:rPr>
              <a:t>Sanghvi</a:t>
            </a:r>
            <a:r>
              <a:rPr lang="en-IN" dirty="0">
                <a:latin typeface="Book Antiqua" panose="02040602050305030304" pitchFamily="18" charset="0"/>
              </a:rPr>
              <a:t> &amp; Sanghvi</a:t>
            </a:r>
          </a:p>
        </p:txBody>
      </p:sp>
      <p:sp>
        <p:nvSpPr>
          <p:cNvPr id="6" name="Slide Number Placeholder 5">
            <a:extLst>
              <a:ext uri="{FF2B5EF4-FFF2-40B4-BE49-F238E27FC236}">
                <a16:creationId xmlns:a16="http://schemas.microsoft.com/office/drawing/2014/main" id="{F652C196-74C0-4316-BA73-23B35D6FC369}"/>
              </a:ext>
            </a:extLst>
          </p:cNvPr>
          <p:cNvSpPr>
            <a:spLocks noGrp="1"/>
          </p:cNvSpPr>
          <p:nvPr>
            <p:ph type="sldNum" sz="quarter" idx="12"/>
          </p:nvPr>
        </p:nvSpPr>
        <p:spPr/>
        <p:txBody>
          <a:bodyPr/>
          <a:lstStyle/>
          <a:p>
            <a:fld id="{72D2E47F-D8F7-452E-ABD9-5E9FB94CA412}" type="slidenum">
              <a:rPr lang="en-IN" smtClean="0">
                <a:latin typeface="Book Antiqua" panose="02040602050305030304" pitchFamily="18" charset="0"/>
              </a:rPr>
              <a:t>9</a:t>
            </a:fld>
            <a:endParaRPr lang="en-IN" dirty="0">
              <a:latin typeface="Book Antiqua" panose="02040602050305030304" pitchFamily="18" charset="0"/>
            </a:endParaRPr>
          </a:p>
        </p:txBody>
      </p:sp>
    </p:spTree>
    <p:extLst>
      <p:ext uri="{BB962C8B-B14F-4D97-AF65-F5344CB8AC3E}">
        <p14:creationId xmlns:p14="http://schemas.microsoft.com/office/powerpoint/2010/main" val="3557294074"/>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4003</TotalTime>
  <Words>8747</Words>
  <Application>Microsoft Office PowerPoint</Application>
  <PresentationFormat>Widescreen</PresentationFormat>
  <Paragraphs>1314</Paragraphs>
  <Slides>63</Slides>
  <Notes>3</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63</vt:i4>
      </vt:variant>
    </vt:vector>
  </HeadingPairs>
  <TitlesOfParts>
    <vt:vector size="77" baseType="lpstr">
      <vt:lpstr>Arial</vt:lpstr>
      <vt:lpstr>Bahnschrift</vt:lpstr>
      <vt:lpstr>Baskerville Old Face</vt:lpstr>
      <vt:lpstr>Book Antiqua</vt:lpstr>
      <vt:lpstr>Calibri</vt:lpstr>
      <vt:lpstr>Calibri Light</vt:lpstr>
      <vt:lpstr>Corbel</vt:lpstr>
      <vt:lpstr>Garamond</vt:lpstr>
      <vt:lpstr>Georgia</vt:lpstr>
      <vt:lpstr>Google Sans</vt:lpstr>
      <vt:lpstr>Lucida Calligraphy</vt:lpstr>
      <vt:lpstr>Times New Roman</vt:lpstr>
      <vt:lpstr>Basis</vt:lpstr>
      <vt:lpstr>Office Theme</vt:lpstr>
      <vt:lpstr>Amendments applicable for  A.Y. 2025-26</vt:lpstr>
      <vt:lpstr>Coverage</vt:lpstr>
      <vt:lpstr>Not Covering</vt:lpstr>
      <vt:lpstr>Reference Material</vt:lpstr>
      <vt:lpstr>Rates of Tax</vt:lpstr>
      <vt:lpstr>Personal Income Tax..</vt:lpstr>
      <vt:lpstr>Rates of Tax</vt:lpstr>
      <vt:lpstr>Rebate u/s.87A Controversy </vt:lpstr>
      <vt:lpstr>…Rebate u/s.87A Controversy …</vt:lpstr>
      <vt:lpstr>Individual Taxation</vt:lpstr>
      <vt:lpstr>Procedure to Opt in /Opt out…</vt:lpstr>
      <vt:lpstr>House Property Income</vt:lpstr>
      <vt:lpstr>Letting out of residential house</vt:lpstr>
      <vt:lpstr>Section 37 – Disallowance of Settlement amounts </vt:lpstr>
      <vt:lpstr>Remuneration to Partners – S 40(b)(v)</vt:lpstr>
      <vt:lpstr>Remuneration to Partners – S 40(b)(v)</vt:lpstr>
      <vt:lpstr>Capital Gains</vt:lpstr>
      <vt:lpstr>Capital Gains</vt:lpstr>
      <vt:lpstr>PowerPoint Presentation</vt:lpstr>
      <vt:lpstr>PowerPoint Presentation</vt:lpstr>
      <vt:lpstr>PowerPoint Presentation</vt:lpstr>
      <vt:lpstr>PowerPoint Presentation</vt:lpstr>
      <vt:lpstr>Section 50AA Deemed Short Term</vt:lpstr>
      <vt:lpstr>Section 112 – Tax on LTCG</vt:lpstr>
      <vt:lpstr>Section 112A – Tax on LTCG</vt:lpstr>
      <vt:lpstr>Section 112A – Tax on LTCG</vt:lpstr>
      <vt:lpstr>Section 48– Removal of Indexation Benefit (exception)</vt:lpstr>
      <vt:lpstr>Section 48– Removal of Indexation Benefit</vt:lpstr>
      <vt:lpstr>Period of Holding</vt:lpstr>
      <vt:lpstr>Share offered for sale under IPO/FPO</vt:lpstr>
      <vt:lpstr>Buy Back of Shares …</vt:lpstr>
      <vt:lpstr>…Buy Back of Shares…</vt:lpstr>
      <vt:lpstr>…Buy Back of Shares…</vt:lpstr>
      <vt:lpstr>…Buy Back of Shares…</vt:lpstr>
      <vt:lpstr>Reporting of Foreign Assets in ITR - Penalty</vt:lpstr>
      <vt:lpstr>Credit for TDS /TCS in hands of employees</vt:lpstr>
      <vt:lpstr>TDS Rates</vt:lpstr>
      <vt:lpstr>TDS rate change</vt:lpstr>
      <vt:lpstr>Section 198 – Foreign Taxes…</vt:lpstr>
      <vt:lpstr>…Section 198 – Foreign Taxes</vt:lpstr>
      <vt:lpstr>…TDS other amendments…</vt:lpstr>
      <vt:lpstr>…TDS other amendments…</vt:lpstr>
      <vt:lpstr>Other amendments</vt:lpstr>
      <vt:lpstr>Changes in TAR…</vt:lpstr>
      <vt:lpstr>…Changes in TAR…</vt:lpstr>
      <vt:lpstr>…Changes in TAR…</vt:lpstr>
      <vt:lpstr>…Changes in TAR…</vt:lpstr>
      <vt:lpstr>…Changes in TAR</vt:lpstr>
      <vt:lpstr>Changes in ITR…</vt:lpstr>
      <vt:lpstr>…Changes in ITR…</vt:lpstr>
      <vt:lpstr>…Changes in ITR…</vt:lpstr>
      <vt:lpstr>…Changes in ITR</vt:lpstr>
      <vt:lpstr>Financial Statement of Non Corporate Entities..</vt:lpstr>
      <vt:lpstr>.Financial Statement of Non Corporate Entities..</vt:lpstr>
      <vt:lpstr>Financial Statement of Non Corporate Entities..</vt:lpstr>
      <vt:lpstr>Financial Statement of Non Corporate Entities..</vt:lpstr>
      <vt:lpstr>Financial Statement of Non Corporate Entities..</vt:lpstr>
      <vt:lpstr>Financial Statement of Non Corporate Entities..</vt:lpstr>
      <vt:lpstr>Financial Statement of Non Corporate Entities..</vt:lpstr>
      <vt:lpstr>Financial Statement of Non Corporate Entities..</vt:lpstr>
      <vt:lpstr>Financial Statement of Non Corporate Entities..</vt:lpstr>
      <vt:lpstr>Questions/Doubts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Amendments applicable for A.Y. 2024-25</dc:title>
  <dc:creator>Shraddha</dc:creator>
  <cp:lastModifiedBy>Mahendra</cp:lastModifiedBy>
  <cp:revision>959</cp:revision>
  <cp:lastPrinted>2024-07-02T09:45:06Z</cp:lastPrinted>
  <dcterms:created xsi:type="dcterms:W3CDTF">2024-07-01T07:03:20Z</dcterms:created>
  <dcterms:modified xsi:type="dcterms:W3CDTF">2025-06-07T13:18:27Z</dcterms:modified>
</cp:coreProperties>
</file>