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3" r:id="rId9"/>
    <p:sldId id="272" r:id="rId10"/>
    <p:sldId id="266" r:id="rId11"/>
    <p:sldId id="267" r:id="rId12"/>
    <p:sldId id="268" r:id="rId13"/>
    <p:sldId id="274" r:id="rId14"/>
    <p:sldId id="270" r:id="rId15"/>
    <p:sldId id="271" r:id="rId16"/>
  </p:sldIdLst>
  <p:sldSz cx="18288000" cy="10287000"/>
  <p:notesSz cx="6858000" cy="9144000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1pPr>
    <a:lvl2pPr marL="0" marR="0" lvl="1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2pPr>
    <a:lvl3pPr marL="0" marR="0" lvl="2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3pPr>
    <a:lvl4pPr marL="0" marR="0" lvl="3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4pPr>
    <a:lvl5pPr marL="0" marR="0" lvl="4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5pPr>
    <a:lvl6pPr marL="0" marR="0" lvl="5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6pPr>
    <a:lvl7pPr marL="0" marR="0" lvl="6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7pPr>
    <a:lvl8pPr marL="0" marR="0" lvl="7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8pPr>
    <a:lvl9pPr marL="0" marR="0" lvl="8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02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771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0E6D0-D272-2C21-CED7-43DDEFA4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40070-8AFB-BA67-7AAB-940265650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D30DD-717A-25B8-5730-251D933B6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196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738BD-6380-56ED-299D-F22DA7DD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0895A-C927-81CB-B770-C16C8448D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5D4E01-52DA-C7B4-1E05-58EA01744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261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1.gif"/><Relationship Id="rId4" Type="http://schemas.openxmlformats.org/officeDocument/2006/relationships/image" Target="../media/image2.pn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"/>
          <p:cNvSpPr/>
          <p:nvPr/>
        </p:nvSpPr>
        <p:spPr>
          <a:xfrm rot="-1773811">
            <a:off x="5952026" y="1184476"/>
            <a:ext cx="20418613" cy="15072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0" name="Google Shape;1030;p1"/>
          <p:cNvCxnSpPr/>
          <p:nvPr/>
        </p:nvCxnSpPr>
        <p:spPr>
          <a:xfrm>
            <a:off x="1028700" y="8570752"/>
            <a:ext cx="16230600" cy="0"/>
          </a:xfrm>
          <a:prstGeom prst="straightConnector1">
            <a:avLst/>
          </a:prstGeom>
          <a:noFill/>
          <a:ln w="28575" cap="rnd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1" name="Google Shape;1031;p1"/>
          <p:cNvSpPr/>
          <p:nvPr/>
        </p:nvSpPr>
        <p:spPr>
          <a:xfrm rot="459396" flipH="1">
            <a:off x="11448895" y="2191797"/>
            <a:ext cx="4748738" cy="44726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"/>
          <p:cNvSpPr/>
          <p:nvPr/>
        </p:nvSpPr>
        <p:spPr>
          <a:xfrm>
            <a:off x="10341751" y="6989123"/>
            <a:ext cx="6971346" cy="21929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09" y="21600"/>
                </a:moveTo>
                <a:lnTo>
                  <a:pt x="591" y="21600"/>
                </a:lnTo>
                <a:cubicBezTo>
                  <a:pt x="265" y="21600"/>
                  <a:pt x="0" y="20760"/>
                  <a:pt x="0" y="19728"/>
                </a:cubicBezTo>
                <a:lnTo>
                  <a:pt x="0" y="1872"/>
                </a:lnTo>
                <a:cubicBezTo>
                  <a:pt x="0" y="840"/>
                  <a:pt x="265" y="0"/>
                  <a:pt x="591" y="0"/>
                </a:cubicBezTo>
                <a:lnTo>
                  <a:pt x="21009" y="0"/>
                </a:lnTo>
                <a:cubicBezTo>
                  <a:pt x="21335" y="0"/>
                  <a:pt x="21600" y="840"/>
                  <a:pt x="21600" y="1872"/>
                </a:cubicBezTo>
                <a:lnTo>
                  <a:pt x="21600" y="19728"/>
                </a:lnTo>
                <a:cubicBezTo>
                  <a:pt x="21600" y="20760"/>
                  <a:pt x="21335" y="21600"/>
                  <a:pt x="21009" y="21600"/>
                </a:cubicBezTo>
                <a:close/>
              </a:path>
            </a:pathLst>
          </a:custGeom>
          <a:solidFill>
            <a:srgbClr val="A1BEDD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1"/>
          <p:cNvSpPr/>
          <p:nvPr/>
        </p:nvSpPr>
        <p:spPr>
          <a:xfrm>
            <a:off x="10884493" y="7813343"/>
            <a:ext cx="929400" cy="946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4" name="Google Shape;1034;p1"/>
          <p:cNvCxnSpPr/>
          <p:nvPr/>
        </p:nvCxnSpPr>
        <p:spPr>
          <a:xfrm>
            <a:off x="16553504" y="2320165"/>
            <a:ext cx="0" cy="4697400"/>
          </a:xfrm>
          <a:prstGeom prst="straightConnector1">
            <a:avLst/>
          </a:prstGeom>
          <a:noFill/>
          <a:ln w="28575" cap="rnd" cmpd="sng">
            <a:solidFill>
              <a:srgbClr val="F5F5F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5" name="Google Shape;1035;p1"/>
          <p:cNvSpPr/>
          <p:nvPr/>
        </p:nvSpPr>
        <p:spPr>
          <a:xfrm>
            <a:off x="13725939" y="354517"/>
            <a:ext cx="4161300" cy="999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1"/>
          <p:cNvSpPr txBox="1"/>
          <p:nvPr/>
        </p:nvSpPr>
        <p:spPr>
          <a:xfrm>
            <a:off x="961214" y="2726403"/>
            <a:ext cx="12123600" cy="3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2400"/>
              <a:buFont typeface="Roboto Slab"/>
              <a:buNone/>
            </a:pPr>
            <a:r>
              <a:rPr lang="en-US" sz="12400" b="1" i="0" u="none" strike="noStrike" cap="none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rPr>
              <a:t>Opportunities in SME IPO</a:t>
            </a:r>
            <a:endParaRPr/>
          </a:p>
        </p:txBody>
      </p:sp>
      <p:sp>
        <p:nvSpPr>
          <p:cNvPr id="1037" name="Google Shape;1037;p1"/>
          <p:cNvSpPr txBox="1"/>
          <p:nvPr/>
        </p:nvSpPr>
        <p:spPr>
          <a:xfrm>
            <a:off x="1276251" y="7483348"/>
            <a:ext cx="6075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545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4400"/>
              <a:buFont typeface="Roboto Slab"/>
              <a:buNone/>
            </a:pPr>
            <a:r>
              <a:rPr lang="en-US" sz="4400" b="0" i="0" u="none" strike="noStrike" cap="none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rPr>
              <a:t>By CA Gautam Lath</a:t>
            </a:r>
            <a:endParaRPr/>
          </a:p>
        </p:txBody>
      </p:sp>
      <p:sp>
        <p:nvSpPr>
          <p:cNvPr id="1038" name="Google Shape;1038;p1"/>
          <p:cNvSpPr txBox="1"/>
          <p:nvPr/>
        </p:nvSpPr>
        <p:spPr>
          <a:xfrm>
            <a:off x="11982281" y="7790654"/>
            <a:ext cx="48675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6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12163"/>
                </a:solidFill>
                <a:latin typeface="Arial"/>
                <a:ea typeface="Arial"/>
                <a:cs typeface="Arial"/>
                <a:sym typeface="Arial"/>
              </a:rPr>
              <a:t>Hence, SME Exchanges were started with the intention of  allowing commoners to participate in early-stage investing.</a:t>
            </a:r>
            <a:endParaRPr/>
          </a:p>
        </p:txBody>
      </p:sp>
      <p:sp>
        <p:nvSpPr>
          <p:cNvPr id="1039" name="Google Shape;1039;p1"/>
          <p:cNvSpPr txBox="1"/>
          <p:nvPr/>
        </p:nvSpPr>
        <p:spPr>
          <a:xfrm>
            <a:off x="10865443" y="7221225"/>
            <a:ext cx="6171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3200"/>
              <a:buFont typeface="Roboto Slab"/>
              <a:buNone/>
            </a:pPr>
            <a:r>
              <a:rPr lang="en-US" sz="3200" b="0" i="0" u="none" strike="noStrike" cap="none">
                <a:solidFill>
                  <a:srgbClr val="00004D"/>
                </a:solidFill>
                <a:latin typeface="Roboto Slab"/>
                <a:ea typeface="Roboto Slab"/>
                <a:cs typeface="Roboto Slab"/>
                <a:sym typeface="Roboto Slab"/>
              </a:rPr>
              <a:t>“A Big Business starts small.”</a:t>
            </a:r>
            <a:endParaRPr/>
          </a:p>
        </p:txBody>
      </p:sp>
      <p:sp>
        <p:nvSpPr>
          <p:cNvPr id="1040" name="Google Shape;1040;p1"/>
          <p:cNvSpPr txBox="1"/>
          <p:nvPr/>
        </p:nvSpPr>
        <p:spPr>
          <a:xfrm>
            <a:off x="1276259" y="395731"/>
            <a:ext cx="113118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200"/>
              <a:buFont typeface="Roboto Slab"/>
              <a:buNone/>
            </a:pPr>
            <a:r>
              <a:rPr lang="en-US" sz="3200" b="0" i="0" u="none" strike="noStrike" cap="none" dirty="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rPr>
              <a:t>The Institute of Chartered Accountants of India</a:t>
            </a:r>
          </a:p>
          <a:p>
            <a:pPr marL="0" marR="0" lvl="0" indent="0" algn="ctr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200"/>
              <a:buFont typeface="Roboto Slab"/>
              <a:buNone/>
            </a:pPr>
            <a:r>
              <a:rPr lang="en-US" sz="3200" b="0" i="0" u="none" strike="noStrike" cap="none" dirty="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3200" dirty="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rPr>
              <a:t>Vasai Branch of WIRC</a:t>
            </a:r>
            <a:endParaRPr lang="en-US" dirty="0"/>
          </a:p>
        </p:txBody>
      </p:sp>
      <p:pic>
        <p:nvPicPr>
          <p:cNvPr id="1041" name="Google Shape;1041;p1" descr="ICAI new logo to celebrate the Start of its 75th Year Celebra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151" y="319444"/>
            <a:ext cx="1387096" cy="141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" descr="ICAI new logo to celebrate the Start of its 75th Year Celebra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09153" y="298024"/>
            <a:ext cx="1387096" cy="141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reeform 2"/>
          <p:cNvSpPr/>
          <p:nvPr/>
        </p:nvSpPr>
        <p:spPr>
          <a:xfrm flipH="1">
            <a:off x="-6191034" y="-10863492"/>
            <a:ext cx="18922219" cy="189222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TextBox 3"/>
          <p:cNvSpPr txBox="1"/>
          <p:nvPr/>
        </p:nvSpPr>
        <p:spPr>
          <a:xfrm>
            <a:off x="1648949" y="751018"/>
            <a:ext cx="13161301" cy="179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7100"/>
              </a:lnSpc>
              <a:defRPr sz="59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THE PROCESS OF SME IPO</a:t>
            </a:r>
          </a:p>
          <a:p>
            <a:pPr>
              <a:lnSpc>
                <a:spcPts val="7100"/>
              </a:lnSpc>
              <a:defRPr sz="59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LISTING </a:t>
            </a:r>
          </a:p>
        </p:txBody>
      </p:sp>
      <p:grpSp>
        <p:nvGrpSpPr>
          <p:cNvPr id="242" name="Group 4"/>
          <p:cNvGrpSpPr/>
          <p:nvPr/>
        </p:nvGrpSpPr>
        <p:grpSpPr>
          <a:xfrm>
            <a:off x="523586" y="3233971"/>
            <a:ext cx="17521373" cy="5470229"/>
            <a:chOff x="0" y="0"/>
            <a:chExt cx="17521372" cy="5470227"/>
          </a:xfrm>
        </p:grpSpPr>
        <p:sp>
          <p:nvSpPr>
            <p:cNvPr id="187" name="TextBox 5"/>
            <p:cNvSpPr txBox="1"/>
            <p:nvPr/>
          </p:nvSpPr>
          <p:spPr>
            <a:xfrm>
              <a:off x="0" y="4549477"/>
              <a:ext cx="1856708" cy="920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17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Appointment of Merchant Banker</a:t>
              </a:r>
            </a:p>
          </p:txBody>
        </p:sp>
        <p:sp>
          <p:nvSpPr>
            <p:cNvPr id="188" name="Freeform 7"/>
            <p:cNvSpPr/>
            <p:nvPr/>
          </p:nvSpPr>
          <p:spPr>
            <a:xfrm>
              <a:off x="644406" y="4046744"/>
              <a:ext cx="438435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Freeform 9"/>
            <p:cNvSpPr/>
            <p:nvPr/>
          </p:nvSpPr>
          <p:spPr>
            <a:xfrm>
              <a:off x="743502" y="4145839"/>
              <a:ext cx="240243" cy="240244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AutoShape 10"/>
            <p:cNvSpPr/>
            <p:nvPr/>
          </p:nvSpPr>
          <p:spPr>
            <a:xfrm flipV="1">
              <a:off x="863623" y="3073134"/>
              <a:ext cx="1336684" cy="1210595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AutoShape 11"/>
            <p:cNvSpPr/>
            <p:nvPr/>
          </p:nvSpPr>
          <p:spPr>
            <a:xfrm>
              <a:off x="2205505" y="3088731"/>
              <a:ext cx="1595359" cy="475737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AutoShape 12"/>
            <p:cNvSpPr/>
            <p:nvPr/>
          </p:nvSpPr>
          <p:spPr>
            <a:xfrm flipV="1">
              <a:off x="3806369" y="1626279"/>
              <a:ext cx="647470" cy="1933648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AutoShape 13"/>
            <p:cNvSpPr/>
            <p:nvPr/>
          </p:nvSpPr>
          <p:spPr>
            <a:xfrm>
              <a:off x="4467032" y="1636090"/>
              <a:ext cx="797506" cy="1072274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AutoShape 14"/>
            <p:cNvSpPr/>
            <p:nvPr/>
          </p:nvSpPr>
          <p:spPr>
            <a:xfrm flipV="1">
              <a:off x="5247509" y="2310578"/>
              <a:ext cx="1235498" cy="385134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AutoShape 15"/>
            <p:cNvSpPr/>
            <p:nvPr/>
          </p:nvSpPr>
          <p:spPr>
            <a:xfrm flipV="1">
              <a:off x="9660938" y="1235465"/>
              <a:ext cx="1965197" cy="2549715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AutoShape 16"/>
            <p:cNvSpPr/>
            <p:nvPr/>
          </p:nvSpPr>
          <p:spPr>
            <a:xfrm>
              <a:off x="14980770" y="3548125"/>
              <a:ext cx="854889" cy="952554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AutoShape 17"/>
            <p:cNvSpPr/>
            <p:nvPr/>
          </p:nvSpPr>
          <p:spPr>
            <a:xfrm>
              <a:off x="8750726" y="2930352"/>
              <a:ext cx="904708" cy="836070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AutoShape 18"/>
            <p:cNvSpPr/>
            <p:nvPr/>
          </p:nvSpPr>
          <p:spPr>
            <a:xfrm>
              <a:off x="6467178" y="2326361"/>
              <a:ext cx="798604" cy="1233566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AutoShape 19"/>
            <p:cNvSpPr/>
            <p:nvPr/>
          </p:nvSpPr>
          <p:spPr>
            <a:xfrm flipV="1">
              <a:off x="12866573" y="3564468"/>
              <a:ext cx="2103998" cy="936213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AutoShape 20"/>
            <p:cNvSpPr/>
            <p:nvPr/>
          </p:nvSpPr>
          <p:spPr>
            <a:xfrm flipV="1">
              <a:off x="15849306" y="3209315"/>
              <a:ext cx="850899" cy="1266696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" name="AutoShape 21"/>
            <p:cNvSpPr/>
            <p:nvPr/>
          </p:nvSpPr>
          <p:spPr>
            <a:xfrm>
              <a:off x="11658208" y="1246226"/>
              <a:ext cx="1209326" cy="3238951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AutoShape 22"/>
            <p:cNvSpPr/>
            <p:nvPr/>
          </p:nvSpPr>
          <p:spPr>
            <a:xfrm flipV="1">
              <a:off x="7272254" y="2918278"/>
              <a:ext cx="1473786" cy="631076"/>
            </a:xfrm>
            <a:prstGeom prst="line">
              <a:avLst/>
            </a:prstGeom>
            <a:noFill/>
            <a:ln w="38874" cap="rnd">
              <a:solidFill>
                <a:srgbClr val="F5F5F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" name="Freeform 24"/>
            <p:cNvSpPr/>
            <p:nvPr/>
          </p:nvSpPr>
          <p:spPr>
            <a:xfrm>
              <a:off x="8467810" y="2759920"/>
              <a:ext cx="438434" cy="438434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Freeform 26"/>
            <p:cNvSpPr/>
            <p:nvPr/>
          </p:nvSpPr>
          <p:spPr>
            <a:xfrm>
              <a:off x="8566905" y="2859016"/>
              <a:ext cx="240244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Freeform 28"/>
            <p:cNvSpPr/>
            <p:nvPr/>
          </p:nvSpPr>
          <p:spPr>
            <a:xfrm>
              <a:off x="7046566" y="3221210"/>
              <a:ext cx="438434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Freeform 30"/>
            <p:cNvSpPr/>
            <p:nvPr/>
          </p:nvSpPr>
          <p:spPr>
            <a:xfrm>
              <a:off x="7145660" y="3320306"/>
              <a:ext cx="240244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Freeform 32"/>
            <p:cNvSpPr/>
            <p:nvPr/>
          </p:nvSpPr>
          <p:spPr>
            <a:xfrm>
              <a:off x="6169371" y="2118104"/>
              <a:ext cx="438435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Freeform 34"/>
            <p:cNvSpPr/>
            <p:nvPr/>
          </p:nvSpPr>
          <p:spPr>
            <a:xfrm>
              <a:off x="6268466" y="2217200"/>
              <a:ext cx="240244" cy="240244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Freeform 36"/>
            <p:cNvSpPr/>
            <p:nvPr/>
          </p:nvSpPr>
          <p:spPr>
            <a:xfrm>
              <a:off x="5028292" y="2381165"/>
              <a:ext cx="438434" cy="438434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Freeform 38"/>
            <p:cNvSpPr/>
            <p:nvPr/>
          </p:nvSpPr>
          <p:spPr>
            <a:xfrm>
              <a:off x="5127387" y="2480260"/>
              <a:ext cx="240243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Freeform 40"/>
            <p:cNvSpPr/>
            <p:nvPr/>
          </p:nvSpPr>
          <p:spPr>
            <a:xfrm>
              <a:off x="3581648" y="3368785"/>
              <a:ext cx="438434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Freeform 42"/>
            <p:cNvSpPr/>
            <p:nvPr/>
          </p:nvSpPr>
          <p:spPr>
            <a:xfrm>
              <a:off x="3680743" y="3467881"/>
              <a:ext cx="240243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Freeform 44"/>
            <p:cNvSpPr/>
            <p:nvPr/>
          </p:nvSpPr>
          <p:spPr>
            <a:xfrm>
              <a:off x="1986289" y="2930352"/>
              <a:ext cx="438434" cy="438434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Freeform 46"/>
            <p:cNvSpPr/>
            <p:nvPr/>
          </p:nvSpPr>
          <p:spPr>
            <a:xfrm>
              <a:off x="2085384" y="3029448"/>
              <a:ext cx="240243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reeform 48"/>
            <p:cNvSpPr/>
            <p:nvPr/>
          </p:nvSpPr>
          <p:spPr>
            <a:xfrm>
              <a:off x="9436217" y="3505510"/>
              <a:ext cx="438435" cy="438434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Freeform 50"/>
            <p:cNvSpPr/>
            <p:nvPr/>
          </p:nvSpPr>
          <p:spPr>
            <a:xfrm>
              <a:off x="9535312" y="3604606"/>
              <a:ext cx="240243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Freeform 52"/>
            <p:cNvSpPr/>
            <p:nvPr/>
          </p:nvSpPr>
          <p:spPr>
            <a:xfrm>
              <a:off x="14761553" y="3404733"/>
              <a:ext cx="438434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Freeform 54"/>
            <p:cNvSpPr/>
            <p:nvPr/>
          </p:nvSpPr>
          <p:spPr>
            <a:xfrm>
              <a:off x="14860647" y="3503828"/>
              <a:ext cx="240244" cy="240244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Freeform 56"/>
            <p:cNvSpPr/>
            <p:nvPr/>
          </p:nvSpPr>
          <p:spPr>
            <a:xfrm>
              <a:off x="4232832" y="1505709"/>
              <a:ext cx="438434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Freeform 58"/>
            <p:cNvSpPr/>
            <p:nvPr/>
          </p:nvSpPr>
          <p:spPr>
            <a:xfrm>
              <a:off x="4331927" y="1604804"/>
              <a:ext cx="240244" cy="240244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Freeform 60"/>
            <p:cNvSpPr/>
            <p:nvPr/>
          </p:nvSpPr>
          <p:spPr>
            <a:xfrm>
              <a:off x="12687825" y="4193776"/>
              <a:ext cx="438435" cy="438434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Freeform 62"/>
            <p:cNvSpPr/>
            <p:nvPr/>
          </p:nvSpPr>
          <p:spPr>
            <a:xfrm>
              <a:off x="12786921" y="4292872"/>
              <a:ext cx="240244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Freeform 64"/>
            <p:cNvSpPr/>
            <p:nvPr/>
          </p:nvSpPr>
          <p:spPr>
            <a:xfrm>
              <a:off x="11427049" y="1111119"/>
              <a:ext cx="438434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Freeform 66"/>
            <p:cNvSpPr/>
            <p:nvPr/>
          </p:nvSpPr>
          <p:spPr>
            <a:xfrm>
              <a:off x="11526144" y="1210214"/>
              <a:ext cx="240243" cy="240244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Freeform 68"/>
            <p:cNvSpPr/>
            <p:nvPr/>
          </p:nvSpPr>
          <p:spPr>
            <a:xfrm>
              <a:off x="15578309" y="4265960"/>
              <a:ext cx="438435" cy="438435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Freeform 70"/>
            <p:cNvSpPr/>
            <p:nvPr/>
          </p:nvSpPr>
          <p:spPr>
            <a:xfrm>
              <a:off x="15677405" y="4365056"/>
              <a:ext cx="240244" cy="240244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Freeform 72"/>
            <p:cNvSpPr/>
            <p:nvPr/>
          </p:nvSpPr>
          <p:spPr>
            <a:xfrm>
              <a:off x="16538478" y="2917858"/>
              <a:ext cx="438435" cy="438434"/>
            </a:xfrm>
            <a:prstGeom prst="ellipse">
              <a:avLst/>
            </a:prstGeom>
            <a:solidFill>
              <a:srgbClr val="F5F5F5">
                <a:alpha val="2784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Freeform 74"/>
            <p:cNvSpPr/>
            <p:nvPr/>
          </p:nvSpPr>
          <p:spPr>
            <a:xfrm>
              <a:off x="16637573" y="3016953"/>
              <a:ext cx="240243" cy="240243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TextBox 75"/>
            <p:cNvSpPr txBox="1"/>
            <p:nvPr/>
          </p:nvSpPr>
          <p:spPr>
            <a:xfrm>
              <a:off x="1268249" y="1574345"/>
              <a:ext cx="1711669" cy="1177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300"/>
                </a:lnSpc>
                <a:defRPr sz="17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Due Diligence of Company by Merchant Banker</a:t>
              </a:r>
            </a:p>
          </p:txBody>
        </p:sp>
        <p:sp>
          <p:nvSpPr>
            <p:cNvPr id="230" name="TextBox 76"/>
            <p:cNvSpPr txBox="1"/>
            <p:nvPr/>
          </p:nvSpPr>
          <p:spPr>
            <a:xfrm>
              <a:off x="2979917" y="3929162"/>
              <a:ext cx="1711669" cy="1207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400"/>
                </a:lnSpc>
                <a:defRPr sz="17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Review of Business Plans, Restructuring of Capital</a:t>
              </a:r>
            </a:p>
          </p:txBody>
        </p:sp>
        <p:sp>
          <p:nvSpPr>
            <p:cNvPr id="231" name="TextBox 77"/>
            <p:cNvSpPr txBox="1"/>
            <p:nvPr/>
          </p:nvSpPr>
          <p:spPr>
            <a:xfrm>
              <a:off x="3059575" y="0"/>
              <a:ext cx="2770196" cy="1703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Conversion into PublicLimited  Company and appointment of Independent  Directors</a:t>
              </a:r>
            </a:p>
          </p:txBody>
        </p:sp>
        <p:sp>
          <p:nvSpPr>
            <p:cNvPr id="232" name="TextBox 78"/>
            <p:cNvSpPr txBox="1"/>
            <p:nvPr/>
          </p:nvSpPr>
          <p:spPr>
            <a:xfrm>
              <a:off x="4405798" y="2807007"/>
              <a:ext cx="1611369" cy="1009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Appointment of other Intermediaries</a:t>
              </a:r>
            </a:p>
          </p:txBody>
        </p:sp>
        <p:sp>
          <p:nvSpPr>
            <p:cNvPr id="233" name="TextBox 79"/>
            <p:cNvSpPr txBox="1"/>
            <p:nvPr/>
          </p:nvSpPr>
          <p:spPr>
            <a:xfrm>
              <a:off x="5741890" y="1061113"/>
              <a:ext cx="1824049" cy="1009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Making of  </a:t>
              </a:r>
            </a:p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Prospectus/Oﬀer </a:t>
              </a:r>
            </a:p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 Document</a:t>
              </a:r>
            </a:p>
          </p:txBody>
        </p:sp>
        <p:sp>
          <p:nvSpPr>
            <p:cNvPr id="234" name="TextBox 80"/>
            <p:cNvSpPr txBox="1"/>
            <p:nvPr/>
          </p:nvSpPr>
          <p:spPr>
            <a:xfrm>
              <a:off x="6282164" y="3757213"/>
              <a:ext cx="1924455" cy="1009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Filing of  Prospectus/ Oﬀer Document</a:t>
              </a:r>
            </a:p>
          </p:txBody>
        </p:sp>
        <p:sp>
          <p:nvSpPr>
            <p:cNvPr id="235" name="TextBox 81"/>
            <p:cNvSpPr txBox="1"/>
            <p:nvPr/>
          </p:nvSpPr>
          <p:spPr>
            <a:xfrm>
              <a:off x="7896369" y="1499546"/>
              <a:ext cx="2104607" cy="1009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Obtaining approval  from  Stock Exchange</a:t>
              </a:r>
            </a:p>
          </p:txBody>
        </p:sp>
        <p:sp>
          <p:nvSpPr>
            <p:cNvPr id="236" name="TextBox 82"/>
            <p:cNvSpPr txBox="1"/>
            <p:nvPr/>
          </p:nvSpPr>
          <p:spPr>
            <a:xfrm>
              <a:off x="8354558" y="4150176"/>
              <a:ext cx="2601752" cy="666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Obtaining ROC  </a:t>
              </a:r>
            </a:p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approval</a:t>
              </a:r>
            </a:p>
          </p:txBody>
        </p:sp>
        <p:sp>
          <p:nvSpPr>
            <p:cNvPr id="237" name="TextBox 83"/>
            <p:cNvSpPr txBox="1"/>
            <p:nvPr/>
          </p:nvSpPr>
          <p:spPr>
            <a:xfrm>
              <a:off x="10204642" y="258318"/>
              <a:ext cx="3123490" cy="666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Completion of  Pre-issue </a:t>
              </a:r>
            </a:p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opening  compliances</a:t>
              </a:r>
            </a:p>
          </p:txBody>
        </p:sp>
        <p:sp>
          <p:nvSpPr>
            <p:cNvPr id="238" name="TextBox 84"/>
            <p:cNvSpPr txBox="1"/>
            <p:nvPr/>
          </p:nvSpPr>
          <p:spPr>
            <a:xfrm>
              <a:off x="11548375" y="4751170"/>
              <a:ext cx="2477091" cy="666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Issue Opening and  Closing subscription</a:t>
              </a:r>
            </a:p>
          </p:txBody>
        </p:sp>
        <p:sp>
          <p:nvSpPr>
            <p:cNvPr id="239" name="TextBox 85"/>
            <p:cNvSpPr txBox="1"/>
            <p:nvPr/>
          </p:nvSpPr>
          <p:spPr>
            <a:xfrm>
              <a:off x="13600362" y="2207204"/>
              <a:ext cx="2472774" cy="666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Completion of</a:t>
              </a:r>
            </a:p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Post-Issue compliances</a:t>
              </a:r>
            </a:p>
          </p:txBody>
        </p:sp>
        <p:sp>
          <p:nvSpPr>
            <p:cNvPr id="240" name="TextBox 86"/>
            <p:cNvSpPr txBox="1"/>
            <p:nvPr/>
          </p:nvSpPr>
          <p:spPr>
            <a:xfrm>
              <a:off x="14936471" y="4770478"/>
              <a:ext cx="1701104" cy="323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Listing of Shares</a:t>
              </a:r>
            </a:p>
          </p:txBody>
        </p:sp>
        <p:sp>
          <p:nvSpPr>
            <p:cNvPr id="241" name="TextBox 87"/>
            <p:cNvSpPr txBox="1"/>
            <p:nvPr/>
          </p:nvSpPr>
          <p:spPr>
            <a:xfrm>
              <a:off x="15777303" y="1389204"/>
              <a:ext cx="1744070" cy="1352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Continuous  Assistance</a:t>
              </a:r>
            </a:p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after listing </a:t>
              </a:r>
            </a:p>
            <a:p>
              <a:pPr algn="ctr">
                <a:lnSpc>
                  <a:spcPts val="2700"/>
                </a:lnSpc>
                <a:defRPr sz="17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of shares</a:t>
              </a:r>
            </a:p>
          </p:txBody>
        </p:sp>
      </p:grpSp>
      <p:sp>
        <p:nvSpPr>
          <p:cNvPr id="243" name="Freeform 88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TextBox 3"/>
          <p:cNvSpPr txBox="1"/>
          <p:nvPr/>
        </p:nvSpPr>
        <p:spPr>
          <a:xfrm>
            <a:off x="1019175" y="883458"/>
            <a:ext cx="11743391" cy="108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600"/>
              </a:lnSpc>
              <a:defRPr sz="7200" b="1" spc="72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BENEFITS OF LISTING</a:t>
            </a:r>
          </a:p>
        </p:txBody>
      </p:sp>
      <p:sp>
        <p:nvSpPr>
          <p:cNvPr id="247" name="Freeform 5"/>
          <p:cNvSpPr/>
          <p:nvPr/>
        </p:nvSpPr>
        <p:spPr>
          <a:xfrm>
            <a:off x="899015" y="2826559"/>
            <a:ext cx="3698374" cy="317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81" y="21600"/>
                </a:moveTo>
                <a:lnTo>
                  <a:pt x="819" y="21600"/>
                </a:lnTo>
                <a:cubicBezTo>
                  <a:pt x="368" y="21600"/>
                  <a:pt x="0" y="21171"/>
                  <a:pt x="0" y="20645"/>
                </a:cubicBezTo>
                <a:lnTo>
                  <a:pt x="0" y="955"/>
                </a:lnTo>
                <a:cubicBezTo>
                  <a:pt x="0" y="429"/>
                  <a:pt x="368" y="0"/>
                  <a:pt x="819" y="0"/>
                </a:cubicBezTo>
                <a:lnTo>
                  <a:pt x="20781" y="0"/>
                </a:lnTo>
                <a:cubicBezTo>
                  <a:pt x="21232" y="0"/>
                  <a:pt x="21600" y="429"/>
                  <a:pt x="21600" y="955"/>
                </a:cubicBezTo>
                <a:lnTo>
                  <a:pt x="21600" y="20645"/>
                </a:lnTo>
                <a:cubicBezTo>
                  <a:pt x="21600" y="21171"/>
                  <a:pt x="21232" y="21600"/>
                  <a:pt x="20781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TextBox 6"/>
          <p:cNvSpPr txBox="1"/>
          <p:nvPr/>
        </p:nvSpPr>
        <p:spPr>
          <a:xfrm>
            <a:off x="1081302" y="3078039"/>
            <a:ext cx="1273510" cy="783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49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01</a:t>
            </a:r>
          </a:p>
        </p:txBody>
      </p:sp>
      <p:grpSp>
        <p:nvGrpSpPr>
          <p:cNvPr id="252" name="Group 7"/>
          <p:cNvGrpSpPr/>
          <p:nvPr/>
        </p:nvGrpSpPr>
        <p:grpSpPr>
          <a:xfrm>
            <a:off x="6631269" y="6466837"/>
            <a:ext cx="4431743" cy="3198220"/>
            <a:chOff x="0" y="0"/>
            <a:chExt cx="4431741" cy="3198218"/>
          </a:xfrm>
        </p:grpSpPr>
        <p:sp>
          <p:nvSpPr>
            <p:cNvPr id="249" name="Freeform 9"/>
            <p:cNvSpPr/>
            <p:nvPr/>
          </p:nvSpPr>
          <p:spPr>
            <a:xfrm>
              <a:off x="0" y="0"/>
              <a:ext cx="4431743" cy="319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1" y="21600"/>
                  </a:moveTo>
                  <a:lnTo>
                    <a:pt x="689" y="21600"/>
                  </a:lnTo>
                  <a:cubicBezTo>
                    <a:pt x="309" y="21600"/>
                    <a:pt x="0" y="21171"/>
                    <a:pt x="0" y="20645"/>
                  </a:cubicBezTo>
                  <a:lnTo>
                    <a:pt x="0" y="955"/>
                  </a:lnTo>
                  <a:cubicBezTo>
                    <a:pt x="0" y="429"/>
                    <a:pt x="309" y="0"/>
                    <a:pt x="689" y="0"/>
                  </a:cubicBezTo>
                  <a:lnTo>
                    <a:pt x="20911" y="0"/>
                  </a:lnTo>
                  <a:cubicBezTo>
                    <a:pt x="21291" y="0"/>
                    <a:pt x="21600" y="429"/>
                    <a:pt x="21600" y="955"/>
                  </a:cubicBezTo>
                  <a:lnTo>
                    <a:pt x="21600" y="20645"/>
                  </a:lnTo>
                  <a:cubicBezTo>
                    <a:pt x="21600" y="21171"/>
                    <a:pt x="21291" y="21600"/>
                    <a:pt x="20911" y="21600"/>
                  </a:cubicBezTo>
                  <a:close/>
                </a:path>
              </a:pathLst>
            </a:custGeom>
            <a:solidFill>
              <a:srgbClr val="E30B21">
                <a:alpha val="756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TextBox 10"/>
            <p:cNvSpPr txBox="1"/>
            <p:nvPr/>
          </p:nvSpPr>
          <p:spPr>
            <a:xfrm>
              <a:off x="316693" y="897449"/>
              <a:ext cx="4056371" cy="1668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ts val="3300"/>
                </a:lnSpc>
                <a:defRPr sz="26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Genreration of new</a:t>
              </a:r>
            </a:p>
            <a:p>
              <a:pPr>
                <a:lnSpc>
                  <a:spcPts val="3300"/>
                </a:lnSpc>
                <a:defRPr sz="26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collateral in the form of listed gtradeable shares, easing loan takling in future</a:t>
              </a:r>
            </a:p>
          </p:txBody>
        </p:sp>
        <p:sp>
          <p:nvSpPr>
            <p:cNvPr id="251" name="TextBox 11"/>
            <p:cNvSpPr txBox="1"/>
            <p:nvPr/>
          </p:nvSpPr>
          <p:spPr>
            <a:xfrm>
              <a:off x="282288" y="122809"/>
              <a:ext cx="1443632" cy="793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6400"/>
                </a:lnSpc>
                <a:defRPr sz="4900" b="1">
                  <a:solidFill>
                    <a:srgbClr val="F5F5F5"/>
                  </a:solidFill>
                  <a:latin typeface="Roboto Slab Bold"/>
                  <a:ea typeface="Roboto Slab Bold"/>
                  <a:cs typeface="Roboto Slab Bold"/>
                  <a:sym typeface="Roboto Slab Bold"/>
                </a:defRPr>
              </a:lvl1pPr>
            </a:lstStyle>
            <a:p>
              <a:r>
                <a:t>06</a:t>
              </a:r>
            </a:p>
          </p:txBody>
        </p:sp>
      </p:grpSp>
      <p:sp>
        <p:nvSpPr>
          <p:cNvPr id="253" name="Freeform 13"/>
          <p:cNvSpPr/>
          <p:nvPr/>
        </p:nvSpPr>
        <p:spPr>
          <a:xfrm>
            <a:off x="11586411" y="6483789"/>
            <a:ext cx="3819201" cy="3164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21171"/>
                  <a:pt x="0" y="20645"/>
                </a:cubicBezTo>
                <a:lnTo>
                  <a:pt x="0" y="955"/>
                </a:lnTo>
                <a:cubicBezTo>
                  <a:pt x="0" y="429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429"/>
                  <a:pt x="21600" y="955"/>
                </a:cubicBezTo>
                <a:lnTo>
                  <a:pt x="21600" y="20645"/>
                </a:lnTo>
                <a:cubicBezTo>
                  <a:pt x="21600" y="21171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4" name="TextBox 14"/>
          <p:cNvSpPr txBox="1"/>
          <p:nvPr/>
        </p:nvSpPr>
        <p:spPr>
          <a:xfrm>
            <a:off x="11890760" y="7499901"/>
            <a:ext cx="3298474" cy="2068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25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Facilitating Strategic Business  Association &amp; Tie Ups in future  times</a:t>
            </a:r>
          </a:p>
        </p:txBody>
      </p:sp>
      <p:sp>
        <p:nvSpPr>
          <p:cNvPr id="255" name="TextBox 15"/>
          <p:cNvSpPr txBox="1"/>
          <p:nvPr/>
        </p:nvSpPr>
        <p:spPr>
          <a:xfrm>
            <a:off x="11843135" y="6610649"/>
            <a:ext cx="1409314" cy="78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48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07</a:t>
            </a:r>
          </a:p>
        </p:txBody>
      </p:sp>
      <p:sp>
        <p:nvSpPr>
          <p:cNvPr id="256" name="Freeform 17"/>
          <p:cNvSpPr/>
          <p:nvPr/>
        </p:nvSpPr>
        <p:spPr>
          <a:xfrm>
            <a:off x="5183801" y="2826559"/>
            <a:ext cx="3451174" cy="317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22" y="21600"/>
                </a:moveTo>
                <a:lnTo>
                  <a:pt x="878" y="21600"/>
                </a:lnTo>
                <a:cubicBezTo>
                  <a:pt x="394" y="21600"/>
                  <a:pt x="0" y="21171"/>
                  <a:pt x="0" y="20645"/>
                </a:cubicBezTo>
                <a:lnTo>
                  <a:pt x="0" y="955"/>
                </a:lnTo>
                <a:cubicBezTo>
                  <a:pt x="0" y="429"/>
                  <a:pt x="394" y="0"/>
                  <a:pt x="878" y="0"/>
                </a:cubicBezTo>
                <a:lnTo>
                  <a:pt x="20722" y="0"/>
                </a:lnTo>
                <a:cubicBezTo>
                  <a:pt x="21206" y="0"/>
                  <a:pt x="21600" y="429"/>
                  <a:pt x="21600" y="955"/>
                </a:cubicBezTo>
                <a:lnTo>
                  <a:pt x="21600" y="20645"/>
                </a:lnTo>
                <a:cubicBezTo>
                  <a:pt x="21600" y="21171"/>
                  <a:pt x="21206" y="21600"/>
                  <a:pt x="20722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TextBox 18"/>
          <p:cNvSpPr txBox="1"/>
          <p:nvPr/>
        </p:nvSpPr>
        <p:spPr>
          <a:xfrm>
            <a:off x="5480637" y="3982046"/>
            <a:ext cx="3008956" cy="1649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25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Improvement in Present  Banking Facilities</a:t>
            </a:r>
          </a:p>
        </p:txBody>
      </p:sp>
      <p:sp>
        <p:nvSpPr>
          <p:cNvPr id="258" name="TextBox 19"/>
          <p:cNvSpPr txBox="1"/>
          <p:nvPr/>
        </p:nvSpPr>
        <p:spPr>
          <a:xfrm>
            <a:off x="5471112" y="3078039"/>
            <a:ext cx="1273510" cy="783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49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02</a:t>
            </a:r>
          </a:p>
        </p:txBody>
      </p:sp>
      <p:sp>
        <p:nvSpPr>
          <p:cNvPr id="259" name="Freeform 21"/>
          <p:cNvSpPr/>
          <p:nvPr/>
        </p:nvSpPr>
        <p:spPr>
          <a:xfrm>
            <a:off x="9450775" y="2836084"/>
            <a:ext cx="3451175" cy="317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22" y="21600"/>
                </a:moveTo>
                <a:lnTo>
                  <a:pt x="878" y="21600"/>
                </a:lnTo>
                <a:cubicBezTo>
                  <a:pt x="394" y="21600"/>
                  <a:pt x="0" y="21171"/>
                  <a:pt x="0" y="20645"/>
                </a:cubicBezTo>
                <a:lnTo>
                  <a:pt x="0" y="955"/>
                </a:lnTo>
                <a:cubicBezTo>
                  <a:pt x="0" y="429"/>
                  <a:pt x="394" y="0"/>
                  <a:pt x="878" y="0"/>
                </a:cubicBezTo>
                <a:lnTo>
                  <a:pt x="20722" y="0"/>
                </a:lnTo>
                <a:cubicBezTo>
                  <a:pt x="21206" y="0"/>
                  <a:pt x="21600" y="429"/>
                  <a:pt x="21600" y="955"/>
                </a:cubicBezTo>
                <a:lnTo>
                  <a:pt x="21600" y="20645"/>
                </a:lnTo>
                <a:cubicBezTo>
                  <a:pt x="21600" y="21171"/>
                  <a:pt x="21206" y="21600"/>
                  <a:pt x="20722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TextBox 22"/>
          <p:cNvSpPr txBox="1"/>
          <p:nvPr/>
        </p:nvSpPr>
        <p:spPr>
          <a:xfrm>
            <a:off x="9692250" y="3937510"/>
            <a:ext cx="3200176" cy="2068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26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Evolvement as a BRAND  &amp; creation of Goodwill  for Stakeholders</a:t>
            </a:r>
          </a:p>
        </p:txBody>
      </p:sp>
      <p:sp>
        <p:nvSpPr>
          <p:cNvPr id="261" name="TextBox 23"/>
          <p:cNvSpPr txBox="1"/>
          <p:nvPr/>
        </p:nvSpPr>
        <p:spPr>
          <a:xfrm>
            <a:off x="9692250" y="3087564"/>
            <a:ext cx="1273510" cy="783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49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03</a:t>
            </a:r>
          </a:p>
        </p:txBody>
      </p:sp>
      <p:sp>
        <p:nvSpPr>
          <p:cNvPr id="262" name="Freeform 25"/>
          <p:cNvSpPr/>
          <p:nvPr/>
        </p:nvSpPr>
        <p:spPr>
          <a:xfrm>
            <a:off x="13680022" y="2826559"/>
            <a:ext cx="3451175" cy="317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22" y="21600"/>
                </a:moveTo>
                <a:lnTo>
                  <a:pt x="878" y="21600"/>
                </a:lnTo>
                <a:cubicBezTo>
                  <a:pt x="394" y="21600"/>
                  <a:pt x="0" y="21171"/>
                  <a:pt x="0" y="20645"/>
                </a:cubicBezTo>
                <a:lnTo>
                  <a:pt x="0" y="955"/>
                </a:lnTo>
                <a:cubicBezTo>
                  <a:pt x="0" y="429"/>
                  <a:pt x="394" y="0"/>
                  <a:pt x="878" y="0"/>
                </a:cubicBezTo>
                <a:lnTo>
                  <a:pt x="20722" y="0"/>
                </a:lnTo>
                <a:cubicBezTo>
                  <a:pt x="21206" y="0"/>
                  <a:pt x="21600" y="429"/>
                  <a:pt x="21600" y="955"/>
                </a:cubicBezTo>
                <a:lnTo>
                  <a:pt x="21600" y="20645"/>
                </a:lnTo>
                <a:cubicBezTo>
                  <a:pt x="21600" y="21171"/>
                  <a:pt x="21206" y="21600"/>
                  <a:pt x="20722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TextBox 26"/>
          <p:cNvSpPr txBox="1"/>
          <p:nvPr/>
        </p:nvSpPr>
        <p:spPr>
          <a:xfrm>
            <a:off x="13976861" y="3937510"/>
            <a:ext cx="3008955" cy="1649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25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New fund-raising options  to meet Future Expansion</a:t>
            </a:r>
          </a:p>
        </p:txBody>
      </p:sp>
      <p:sp>
        <p:nvSpPr>
          <p:cNvPr id="264" name="TextBox 27"/>
          <p:cNvSpPr txBox="1"/>
          <p:nvPr/>
        </p:nvSpPr>
        <p:spPr>
          <a:xfrm>
            <a:off x="13986386" y="3078039"/>
            <a:ext cx="1273510" cy="783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49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04</a:t>
            </a:r>
          </a:p>
        </p:txBody>
      </p:sp>
      <p:sp>
        <p:nvSpPr>
          <p:cNvPr id="265" name="TextBox 28"/>
          <p:cNvSpPr txBox="1"/>
          <p:nvPr/>
        </p:nvSpPr>
        <p:spPr>
          <a:xfrm>
            <a:off x="1110124" y="3982046"/>
            <a:ext cx="3276157" cy="2068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26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The Incredible Value Creation – The magic of Market Capitalization</a:t>
            </a:r>
          </a:p>
        </p:txBody>
      </p:sp>
      <p:sp>
        <p:nvSpPr>
          <p:cNvPr id="266" name="Freeform 30"/>
          <p:cNvSpPr/>
          <p:nvPr/>
        </p:nvSpPr>
        <p:spPr>
          <a:xfrm>
            <a:off x="2294696" y="6483789"/>
            <a:ext cx="3813173" cy="3164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8" y="21600"/>
                </a:moveTo>
                <a:lnTo>
                  <a:pt x="792" y="21600"/>
                </a:lnTo>
                <a:cubicBezTo>
                  <a:pt x="356" y="21600"/>
                  <a:pt x="0" y="21171"/>
                  <a:pt x="0" y="20645"/>
                </a:cubicBezTo>
                <a:lnTo>
                  <a:pt x="0" y="955"/>
                </a:lnTo>
                <a:cubicBezTo>
                  <a:pt x="0" y="429"/>
                  <a:pt x="356" y="0"/>
                  <a:pt x="792" y="0"/>
                </a:cubicBezTo>
                <a:lnTo>
                  <a:pt x="20808" y="0"/>
                </a:lnTo>
                <a:cubicBezTo>
                  <a:pt x="21244" y="0"/>
                  <a:pt x="21600" y="429"/>
                  <a:pt x="21600" y="955"/>
                </a:cubicBezTo>
                <a:lnTo>
                  <a:pt x="21600" y="20645"/>
                </a:lnTo>
                <a:cubicBezTo>
                  <a:pt x="21600" y="21171"/>
                  <a:pt x="21244" y="21600"/>
                  <a:pt x="20808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TextBox 31"/>
          <p:cNvSpPr txBox="1"/>
          <p:nvPr/>
        </p:nvSpPr>
        <p:spPr>
          <a:xfrm>
            <a:off x="2572729" y="7538719"/>
            <a:ext cx="3340005" cy="1230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25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Visibility, Brand  Building and Credibility</a:t>
            </a:r>
          </a:p>
        </p:txBody>
      </p:sp>
      <p:sp>
        <p:nvSpPr>
          <p:cNvPr id="268" name="TextBox 32"/>
          <p:cNvSpPr txBox="1"/>
          <p:nvPr/>
        </p:nvSpPr>
        <p:spPr>
          <a:xfrm>
            <a:off x="2572729" y="6639224"/>
            <a:ext cx="1270013" cy="78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48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05</a:t>
            </a:r>
          </a:p>
        </p:txBody>
      </p:sp>
      <p:sp>
        <p:nvSpPr>
          <p:cNvPr id="269" name="Freeform 33"/>
          <p:cNvSpPr/>
          <p:nvPr/>
        </p:nvSpPr>
        <p:spPr>
          <a:xfrm rot="20843498">
            <a:off x="15794135" y="8045636"/>
            <a:ext cx="2082681" cy="19615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Freeform 34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2"/>
          <p:cNvSpPr txBox="1"/>
          <p:nvPr/>
        </p:nvSpPr>
        <p:spPr>
          <a:xfrm>
            <a:off x="352270" y="357287"/>
            <a:ext cx="1211561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8600"/>
              </a:lnSpc>
              <a:defRPr sz="72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rPr lang="en-US" dirty="0"/>
              <a:t>Eligibility Criteria</a:t>
            </a:r>
            <a:endParaRPr dirty="0"/>
          </a:p>
        </p:txBody>
      </p:sp>
      <p:sp>
        <p:nvSpPr>
          <p:cNvPr id="285" name="Freeform 21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01FD09-3890-3A43-84FD-709A7C191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35711"/>
              </p:ext>
            </p:extLst>
          </p:nvPr>
        </p:nvGraphicFramePr>
        <p:xfrm>
          <a:off x="352270" y="1460153"/>
          <a:ext cx="17526156" cy="846956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392583">
                  <a:extLst>
                    <a:ext uri="{9D8B030D-6E8A-4147-A177-3AD203B41FA5}">
                      <a16:colId xmlns:a16="http://schemas.microsoft.com/office/drawing/2014/main" val="2265729537"/>
                    </a:ext>
                  </a:extLst>
                </a:gridCol>
                <a:gridCol w="7547335">
                  <a:extLst>
                    <a:ext uri="{9D8B030D-6E8A-4147-A177-3AD203B41FA5}">
                      <a16:colId xmlns:a16="http://schemas.microsoft.com/office/drawing/2014/main" val="453972250"/>
                    </a:ext>
                  </a:extLst>
                </a:gridCol>
                <a:gridCol w="7586238">
                  <a:extLst>
                    <a:ext uri="{9D8B030D-6E8A-4147-A177-3AD203B41FA5}">
                      <a16:colId xmlns:a16="http://schemas.microsoft.com/office/drawing/2014/main" val="3495383851"/>
                    </a:ext>
                  </a:extLst>
                </a:gridCol>
              </a:tblGrid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Eligibility Criteria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BSE SME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NSE Emerge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4739743"/>
                  </a:ext>
                </a:extLst>
              </a:tr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Incorporation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The Company shall be incorporated under the Companies Act, 1956/2013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The Company shall be incorporated under the Companies Act, 1956/2013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6417999"/>
                  </a:ext>
                </a:extLst>
              </a:tr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Post Issue Paid Up Capital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 more than Rs 25 crore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 more than Rs 25 crore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6277703"/>
                  </a:ext>
                </a:extLst>
              </a:tr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Track Record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Track record of applicant company should be </a:t>
                      </a:r>
                      <a:r>
                        <a:rPr lang="en-US" sz="25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atleast</a:t>
                      </a: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3 years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Track record of applicant company should be at least 3 years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68328920"/>
                  </a:ext>
                </a:extLst>
              </a:tr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Net worth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At least Rs 1 crore for 2 preceding full financial years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Net worth should be positive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6554982"/>
                  </a:ext>
                </a:extLst>
              </a:tr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Net Tangible Assets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Rs 3 crores in last preceding (full) F.Y.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7415197"/>
                  </a:ext>
                </a:extLst>
              </a:tr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Profit Track Record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Operating profit / EBITDA from operations for any 2 out of 3 F.Y.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Operating profit / EBITDA from operations of at least Rs 1 Cr. for any 2 out of 3 F.Y.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326413"/>
                  </a:ext>
                </a:extLst>
              </a:tr>
              <a:tr h="1058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 Criteria</a:t>
                      </a:r>
                      <a:endParaRPr lang="en-IN" sz="2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Leverage ratio of not more than 3:1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5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Should have positive Free cash flow to Equity (FCFE) for at least 2 out of 3 F.Y.</a:t>
                      </a:r>
                      <a:endParaRPr lang="en-US" sz="2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44554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C6592-2CD9-B80B-C0E7-C993C7EB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2">
            <a:extLst>
              <a:ext uri="{FF2B5EF4-FFF2-40B4-BE49-F238E27FC236}">
                <a16:creationId xmlns:a16="http://schemas.microsoft.com/office/drawing/2014/main" id="{D21C9A6F-81B5-380F-B96A-9B75E69D5BBB}"/>
              </a:ext>
            </a:extLst>
          </p:cNvPr>
          <p:cNvSpPr txBox="1"/>
          <p:nvPr/>
        </p:nvSpPr>
        <p:spPr>
          <a:xfrm>
            <a:off x="352270" y="357287"/>
            <a:ext cx="12115611" cy="108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8600"/>
              </a:lnSpc>
              <a:defRPr sz="72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rPr dirty="0"/>
              <a:t> SME V/S MAIN BOARD IPO</a:t>
            </a:r>
          </a:p>
        </p:txBody>
      </p:sp>
      <p:sp>
        <p:nvSpPr>
          <p:cNvPr id="273" name="Freeform 4">
            <a:extLst>
              <a:ext uri="{FF2B5EF4-FFF2-40B4-BE49-F238E27FC236}">
                <a16:creationId xmlns:a16="http://schemas.microsoft.com/office/drawing/2014/main" id="{E74923D6-F7BE-C0E5-BE04-C19E26FC0130}"/>
              </a:ext>
            </a:extLst>
          </p:cNvPr>
          <p:cNvSpPr/>
          <p:nvPr/>
        </p:nvSpPr>
        <p:spPr>
          <a:xfrm>
            <a:off x="650173" y="2501251"/>
            <a:ext cx="5406348" cy="7063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21338"/>
                  <a:pt x="0" y="21016"/>
                </a:cubicBezTo>
                <a:lnTo>
                  <a:pt x="0" y="584"/>
                </a:lnTo>
                <a:cubicBezTo>
                  <a:pt x="0" y="262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262"/>
                  <a:pt x="21600" y="584"/>
                </a:cubicBezTo>
                <a:lnTo>
                  <a:pt x="21600" y="21016"/>
                </a:lnTo>
                <a:cubicBezTo>
                  <a:pt x="21600" y="21338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F5F5F5">
              <a:alpha val="16863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TextBox 5">
            <a:extLst>
              <a:ext uri="{FF2B5EF4-FFF2-40B4-BE49-F238E27FC236}">
                <a16:creationId xmlns:a16="http://schemas.microsoft.com/office/drawing/2014/main" id="{D7493242-D7F0-9E50-3138-7F8C7B601C3D}"/>
              </a:ext>
            </a:extLst>
          </p:cNvPr>
          <p:cNvSpPr txBox="1"/>
          <p:nvPr/>
        </p:nvSpPr>
        <p:spPr>
          <a:xfrm>
            <a:off x="1032215" y="3297151"/>
            <a:ext cx="4661312" cy="11647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Post – issue paid up capital 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Minimum number of allottees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IPO Application Size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Observation on DRHP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IPO Grading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Track record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IPO Underwriting</a:t>
            </a:r>
            <a:endParaRPr lang="en-IN"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Time Frame for Listing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Reporting Requirements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</p:txBody>
      </p:sp>
      <p:sp>
        <p:nvSpPr>
          <p:cNvPr id="275" name="Freeform 7">
            <a:extLst>
              <a:ext uri="{FF2B5EF4-FFF2-40B4-BE49-F238E27FC236}">
                <a16:creationId xmlns:a16="http://schemas.microsoft.com/office/drawing/2014/main" id="{3CACBD79-8392-C5A0-4D95-1035223647B5}"/>
              </a:ext>
            </a:extLst>
          </p:cNvPr>
          <p:cNvSpPr/>
          <p:nvPr/>
        </p:nvSpPr>
        <p:spPr>
          <a:xfrm>
            <a:off x="650173" y="2505400"/>
            <a:ext cx="5406348" cy="671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19873"/>
                  <a:pt x="0" y="17754"/>
                </a:cubicBezTo>
                <a:lnTo>
                  <a:pt x="0" y="3846"/>
                </a:lnTo>
                <a:cubicBezTo>
                  <a:pt x="0" y="1727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1727"/>
                  <a:pt x="21600" y="3846"/>
                </a:cubicBezTo>
                <a:lnTo>
                  <a:pt x="21600" y="17754"/>
                </a:lnTo>
                <a:cubicBezTo>
                  <a:pt x="21600" y="19873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6" name="TextBox 8">
            <a:extLst>
              <a:ext uri="{FF2B5EF4-FFF2-40B4-BE49-F238E27FC236}">
                <a16:creationId xmlns:a16="http://schemas.microsoft.com/office/drawing/2014/main" id="{3BE92267-80AA-F618-D24B-5F67A6FECA2A}"/>
              </a:ext>
            </a:extLst>
          </p:cNvPr>
          <p:cNvSpPr txBox="1"/>
          <p:nvPr/>
        </p:nvSpPr>
        <p:spPr>
          <a:xfrm>
            <a:off x="1246265" y="2505400"/>
            <a:ext cx="4164343" cy="66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300"/>
              </a:lnSpc>
              <a:defRPr sz="44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PARAMETERS</a:t>
            </a:r>
          </a:p>
        </p:txBody>
      </p:sp>
      <p:sp>
        <p:nvSpPr>
          <p:cNvPr id="277" name="Freeform 10">
            <a:extLst>
              <a:ext uri="{FF2B5EF4-FFF2-40B4-BE49-F238E27FC236}">
                <a16:creationId xmlns:a16="http://schemas.microsoft.com/office/drawing/2014/main" id="{86069F8F-CE96-5027-4D89-D33F8243C435}"/>
              </a:ext>
            </a:extLst>
          </p:cNvPr>
          <p:cNvSpPr/>
          <p:nvPr/>
        </p:nvSpPr>
        <p:spPr>
          <a:xfrm>
            <a:off x="12277380" y="2501251"/>
            <a:ext cx="5406348" cy="7063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21338"/>
                  <a:pt x="0" y="21016"/>
                </a:cubicBezTo>
                <a:lnTo>
                  <a:pt x="0" y="584"/>
                </a:lnTo>
                <a:cubicBezTo>
                  <a:pt x="0" y="262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262"/>
                  <a:pt x="21600" y="584"/>
                </a:cubicBezTo>
                <a:lnTo>
                  <a:pt x="21600" y="21016"/>
                </a:lnTo>
                <a:cubicBezTo>
                  <a:pt x="21600" y="21338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F5F5F5">
              <a:alpha val="16863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TextBox 11">
            <a:extLst>
              <a:ext uri="{FF2B5EF4-FFF2-40B4-BE49-F238E27FC236}">
                <a16:creationId xmlns:a16="http://schemas.microsoft.com/office/drawing/2014/main" id="{C7769CC0-CB74-7DDB-23A5-7C0BFEB41D29}"/>
              </a:ext>
            </a:extLst>
          </p:cNvPr>
          <p:cNvSpPr txBox="1"/>
          <p:nvPr/>
        </p:nvSpPr>
        <p:spPr>
          <a:xfrm>
            <a:off x="12643966" y="3259051"/>
            <a:ext cx="4661312" cy="1398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Minimum Rs. 10 Cr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1,000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Rs. 10,000 - Rs. 15,000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By SEBI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Mandatory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Stringent Norms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Mandatory, except where 75% </a:t>
            </a:r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allotted to QIBs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12 months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Quarterly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</p:txBody>
      </p:sp>
      <p:sp>
        <p:nvSpPr>
          <p:cNvPr id="279" name="Freeform 13">
            <a:extLst>
              <a:ext uri="{FF2B5EF4-FFF2-40B4-BE49-F238E27FC236}">
                <a16:creationId xmlns:a16="http://schemas.microsoft.com/office/drawing/2014/main" id="{8497AE6A-E135-D721-913D-D75E03498BDB}"/>
              </a:ext>
            </a:extLst>
          </p:cNvPr>
          <p:cNvSpPr/>
          <p:nvPr/>
        </p:nvSpPr>
        <p:spPr>
          <a:xfrm>
            <a:off x="12277380" y="2505400"/>
            <a:ext cx="5406348" cy="671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19873"/>
                  <a:pt x="0" y="17754"/>
                </a:cubicBezTo>
                <a:lnTo>
                  <a:pt x="0" y="3846"/>
                </a:lnTo>
                <a:cubicBezTo>
                  <a:pt x="0" y="1727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1727"/>
                  <a:pt x="21600" y="3846"/>
                </a:cubicBezTo>
                <a:lnTo>
                  <a:pt x="21600" y="17754"/>
                </a:lnTo>
                <a:cubicBezTo>
                  <a:pt x="21600" y="19873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0" name="TextBox 14">
            <a:extLst>
              <a:ext uri="{FF2B5EF4-FFF2-40B4-BE49-F238E27FC236}">
                <a16:creationId xmlns:a16="http://schemas.microsoft.com/office/drawing/2014/main" id="{7272F910-D36C-32E1-0A89-CA3240E264FC}"/>
              </a:ext>
            </a:extLst>
          </p:cNvPr>
          <p:cNvSpPr txBox="1"/>
          <p:nvPr/>
        </p:nvSpPr>
        <p:spPr>
          <a:xfrm>
            <a:off x="12873473" y="2505400"/>
            <a:ext cx="4164343" cy="66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300"/>
              </a:lnSpc>
              <a:defRPr sz="44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MAIN BOARD</a:t>
            </a:r>
          </a:p>
        </p:txBody>
      </p:sp>
      <p:sp>
        <p:nvSpPr>
          <p:cNvPr id="281" name="Freeform 16">
            <a:extLst>
              <a:ext uri="{FF2B5EF4-FFF2-40B4-BE49-F238E27FC236}">
                <a16:creationId xmlns:a16="http://schemas.microsoft.com/office/drawing/2014/main" id="{98B376F6-0C40-8CA7-14BD-40AA8AB36980}"/>
              </a:ext>
            </a:extLst>
          </p:cNvPr>
          <p:cNvSpPr/>
          <p:nvPr/>
        </p:nvSpPr>
        <p:spPr>
          <a:xfrm>
            <a:off x="6466094" y="2501251"/>
            <a:ext cx="5406348" cy="7063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21338"/>
                  <a:pt x="0" y="21016"/>
                </a:cubicBezTo>
                <a:lnTo>
                  <a:pt x="0" y="584"/>
                </a:lnTo>
                <a:cubicBezTo>
                  <a:pt x="0" y="262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262"/>
                  <a:pt x="21600" y="584"/>
                </a:cubicBezTo>
                <a:lnTo>
                  <a:pt x="21600" y="21016"/>
                </a:lnTo>
                <a:cubicBezTo>
                  <a:pt x="21600" y="21338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F5F5F5">
              <a:alpha val="16863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2" name="TextBox 17">
            <a:extLst>
              <a:ext uri="{FF2B5EF4-FFF2-40B4-BE49-F238E27FC236}">
                <a16:creationId xmlns:a16="http://schemas.microsoft.com/office/drawing/2014/main" id="{8C40DC59-7CB7-857F-BCBF-F8DC90113363}"/>
              </a:ext>
            </a:extLst>
          </p:cNvPr>
          <p:cNvSpPr txBox="1"/>
          <p:nvPr/>
        </p:nvSpPr>
        <p:spPr>
          <a:xfrm>
            <a:off x="6823229" y="3240001"/>
            <a:ext cx="4661311" cy="1364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Maximum Rs. 25 Cr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50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Minimum Rs. </a:t>
            </a:r>
            <a:r>
              <a:rPr lang="en-IN" dirty="0"/>
              <a:t>2</a:t>
            </a:r>
            <a:r>
              <a:rPr dirty="0"/>
              <a:t>,00,000</a:t>
            </a:r>
            <a:r>
              <a:rPr lang="en-IN" dirty="0"/>
              <a:t> or 2 lots</a:t>
            </a: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By Exchange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Not Mandatory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Relaxed Norms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Mandatory (100%underwritten)</a:t>
            </a:r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lang="en-IN"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3-6 months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  <a:defRPr sz="2000" b="1" spc="19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Half-yearly</a:t>
            </a:r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  <a:p>
            <a:pPr algn="ctr">
              <a:lnSpc>
                <a:spcPts val="2600"/>
              </a:lnSpc>
            </a:pPr>
            <a:endParaRPr dirty="0"/>
          </a:p>
        </p:txBody>
      </p:sp>
      <p:sp>
        <p:nvSpPr>
          <p:cNvPr id="283" name="Freeform 19">
            <a:extLst>
              <a:ext uri="{FF2B5EF4-FFF2-40B4-BE49-F238E27FC236}">
                <a16:creationId xmlns:a16="http://schemas.microsoft.com/office/drawing/2014/main" id="{04243102-A683-69A6-61AB-E292B57065AD}"/>
              </a:ext>
            </a:extLst>
          </p:cNvPr>
          <p:cNvSpPr/>
          <p:nvPr/>
        </p:nvSpPr>
        <p:spPr>
          <a:xfrm>
            <a:off x="6466094" y="2505400"/>
            <a:ext cx="5406348" cy="671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19873"/>
                  <a:pt x="0" y="17754"/>
                </a:cubicBezTo>
                <a:lnTo>
                  <a:pt x="0" y="3846"/>
                </a:lnTo>
                <a:cubicBezTo>
                  <a:pt x="0" y="1727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1727"/>
                  <a:pt x="21600" y="3846"/>
                </a:cubicBezTo>
                <a:lnTo>
                  <a:pt x="21600" y="17754"/>
                </a:lnTo>
                <a:cubicBezTo>
                  <a:pt x="21600" y="19873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4" name="TextBox 20">
            <a:extLst>
              <a:ext uri="{FF2B5EF4-FFF2-40B4-BE49-F238E27FC236}">
                <a16:creationId xmlns:a16="http://schemas.microsoft.com/office/drawing/2014/main" id="{9FE847D3-DACC-E294-18D8-E0DC65578915}"/>
              </a:ext>
            </a:extLst>
          </p:cNvPr>
          <p:cNvSpPr txBox="1"/>
          <p:nvPr/>
        </p:nvSpPr>
        <p:spPr>
          <a:xfrm>
            <a:off x="7062188" y="2505400"/>
            <a:ext cx="4164343" cy="66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300"/>
              </a:lnSpc>
              <a:defRPr sz="44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SME </a:t>
            </a:r>
          </a:p>
        </p:txBody>
      </p:sp>
      <p:sp>
        <p:nvSpPr>
          <p:cNvPr id="285" name="Freeform 21">
            <a:extLst>
              <a:ext uri="{FF2B5EF4-FFF2-40B4-BE49-F238E27FC236}">
                <a16:creationId xmlns:a16="http://schemas.microsoft.com/office/drawing/2014/main" id="{4D8449FD-7673-E6BB-F837-70DD5712B3FF}"/>
              </a:ext>
            </a:extLst>
          </p:cNvPr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7249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reeform 2"/>
          <p:cNvSpPr/>
          <p:nvPr/>
        </p:nvSpPr>
        <p:spPr>
          <a:xfrm rot="19826202">
            <a:off x="-8411259" y="-7981633"/>
            <a:ext cx="26994397" cy="199267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4" name="Group 3"/>
          <p:cNvGrpSpPr/>
          <p:nvPr/>
        </p:nvGrpSpPr>
        <p:grpSpPr>
          <a:xfrm>
            <a:off x="11797262" y="1684566"/>
            <a:ext cx="5351678" cy="4807674"/>
            <a:chOff x="0" y="0"/>
            <a:chExt cx="5351677" cy="7417918"/>
          </a:xfrm>
        </p:grpSpPr>
        <p:sp>
          <p:nvSpPr>
            <p:cNvPr id="303" name="Freeform 4"/>
            <p:cNvSpPr/>
            <p:nvPr/>
          </p:nvSpPr>
          <p:spPr>
            <a:xfrm>
              <a:off x="41640" y="57563"/>
              <a:ext cx="5252475" cy="731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13" y="0"/>
                  </a:moveTo>
                  <a:lnTo>
                    <a:pt x="1287" y="0"/>
                  </a:lnTo>
                  <a:cubicBezTo>
                    <a:pt x="579" y="0"/>
                    <a:pt x="0" y="411"/>
                    <a:pt x="0" y="924"/>
                  </a:cubicBezTo>
                  <a:lnTo>
                    <a:pt x="0" y="20676"/>
                  </a:lnTo>
                  <a:cubicBezTo>
                    <a:pt x="0" y="21189"/>
                    <a:pt x="579" y="21600"/>
                    <a:pt x="1287" y="21600"/>
                  </a:cubicBezTo>
                  <a:lnTo>
                    <a:pt x="20313" y="21600"/>
                  </a:lnTo>
                  <a:cubicBezTo>
                    <a:pt x="21027" y="21600"/>
                    <a:pt x="21600" y="21185"/>
                    <a:pt x="21600" y="20676"/>
                  </a:cubicBezTo>
                  <a:lnTo>
                    <a:pt x="21600" y="924"/>
                  </a:lnTo>
                  <a:cubicBezTo>
                    <a:pt x="21600" y="411"/>
                    <a:pt x="21027" y="0"/>
                    <a:pt x="20313" y="0"/>
                  </a:cubicBezTo>
                  <a:close/>
                  <a:moveTo>
                    <a:pt x="20578" y="20545"/>
                  </a:moveTo>
                  <a:cubicBezTo>
                    <a:pt x="20578" y="20731"/>
                    <a:pt x="20366" y="20884"/>
                    <a:pt x="20106" y="20884"/>
                  </a:cubicBezTo>
                  <a:lnTo>
                    <a:pt x="1494" y="20884"/>
                  </a:lnTo>
                  <a:cubicBezTo>
                    <a:pt x="1234" y="20884"/>
                    <a:pt x="1022" y="20731"/>
                    <a:pt x="1022" y="20545"/>
                  </a:cubicBezTo>
                  <a:lnTo>
                    <a:pt x="1022" y="1055"/>
                  </a:lnTo>
                  <a:cubicBezTo>
                    <a:pt x="1022" y="869"/>
                    <a:pt x="1234" y="716"/>
                    <a:pt x="1494" y="716"/>
                  </a:cubicBezTo>
                  <a:lnTo>
                    <a:pt x="20112" y="716"/>
                  </a:lnTo>
                  <a:cubicBezTo>
                    <a:pt x="20372" y="716"/>
                    <a:pt x="20584" y="869"/>
                    <a:pt x="20584" y="1055"/>
                  </a:cubicBezTo>
                  <a:lnTo>
                    <a:pt x="20584" y="20545"/>
                  </a:lnTo>
                  <a:close/>
                </a:path>
              </a:pathLst>
            </a:custGeom>
            <a:solidFill>
              <a:srgbClr val="E30B2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Freeform 5"/>
            <p:cNvSpPr/>
            <p:nvPr/>
          </p:nvSpPr>
          <p:spPr>
            <a:xfrm>
              <a:off x="0" y="18794"/>
              <a:ext cx="5332884" cy="739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9" y="122"/>
                  </a:moveTo>
                  <a:cubicBezTo>
                    <a:pt x="20850" y="122"/>
                    <a:pt x="21437" y="545"/>
                    <a:pt x="21437" y="1065"/>
                  </a:cubicBezTo>
                  <a:lnTo>
                    <a:pt x="21437" y="20539"/>
                  </a:lnTo>
                  <a:cubicBezTo>
                    <a:pt x="21437" y="21059"/>
                    <a:pt x="20850" y="21483"/>
                    <a:pt x="20129" y="21483"/>
                  </a:cubicBezTo>
                  <a:lnTo>
                    <a:pt x="1471" y="21483"/>
                  </a:lnTo>
                  <a:cubicBezTo>
                    <a:pt x="750" y="21483"/>
                    <a:pt x="163" y="21059"/>
                    <a:pt x="163" y="20539"/>
                  </a:cubicBezTo>
                  <a:lnTo>
                    <a:pt x="163" y="1065"/>
                  </a:lnTo>
                  <a:cubicBezTo>
                    <a:pt x="163" y="545"/>
                    <a:pt x="750" y="122"/>
                    <a:pt x="1471" y="122"/>
                  </a:cubicBezTo>
                  <a:lnTo>
                    <a:pt x="20129" y="122"/>
                  </a:lnTo>
                  <a:moveTo>
                    <a:pt x="20129" y="0"/>
                  </a:moveTo>
                  <a:lnTo>
                    <a:pt x="1471" y="0"/>
                  </a:lnTo>
                  <a:cubicBezTo>
                    <a:pt x="657" y="0"/>
                    <a:pt x="0" y="478"/>
                    <a:pt x="0" y="1065"/>
                  </a:cubicBezTo>
                  <a:lnTo>
                    <a:pt x="0" y="20539"/>
                  </a:lnTo>
                  <a:cubicBezTo>
                    <a:pt x="0" y="21126"/>
                    <a:pt x="657" y="21600"/>
                    <a:pt x="1471" y="21600"/>
                  </a:cubicBezTo>
                  <a:lnTo>
                    <a:pt x="20129" y="21600"/>
                  </a:lnTo>
                  <a:cubicBezTo>
                    <a:pt x="20943" y="21600"/>
                    <a:pt x="21600" y="21126"/>
                    <a:pt x="21600" y="20539"/>
                  </a:cubicBezTo>
                  <a:lnTo>
                    <a:pt x="21600" y="1065"/>
                  </a:lnTo>
                  <a:cubicBezTo>
                    <a:pt x="21600" y="478"/>
                    <a:pt x="20943" y="0"/>
                    <a:pt x="20129" y="0"/>
                  </a:cubicBezTo>
                  <a:close/>
                </a:path>
              </a:pathLst>
            </a:custGeom>
            <a:solidFill>
              <a:srgbClr val="EB543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Freeform 6"/>
            <p:cNvSpPr/>
            <p:nvPr/>
          </p:nvSpPr>
          <p:spPr>
            <a:xfrm>
              <a:off x="290048" y="300227"/>
              <a:ext cx="4757094" cy="6833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3" y="21237"/>
                  </a:moveTo>
                  <a:cubicBezTo>
                    <a:pt x="21593" y="21437"/>
                    <a:pt x="21359" y="21600"/>
                    <a:pt x="21072" y="21600"/>
                  </a:cubicBezTo>
                  <a:lnTo>
                    <a:pt x="522" y="21600"/>
                  </a:lnTo>
                  <a:cubicBezTo>
                    <a:pt x="235" y="21600"/>
                    <a:pt x="0" y="21437"/>
                    <a:pt x="0" y="21237"/>
                  </a:cubicBezTo>
                  <a:lnTo>
                    <a:pt x="0" y="363"/>
                  </a:lnTo>
                  <a:cubicBezTo>
                    <a:pt x="0" y="163"/>
                    <a:pt x="235" y="0"/>
                    <a:pt x="522" y="0"/>
                  </a:cubicBezTo>
                  <a:lnTo>
                    <a:pt x="21078" y="0"/>
                  </a:lnTo>
                  <a:cubicBezTo>
                    <a:pt x="21365" y="0"/>
                    <a:pt x="21600" y="163"/>
                    <a:pt x="21600" y="363"/>
                  </a:cubicBezTo>
                  <a:lnTo>
                    <a:pt x="21600" y="21237"/>
                  </a:lnTo>
                  <a:close/>
                </a:path>
              </a:pathLst>
            </a:cu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Freeform 7"/>
            <p:cNvSpPr/>
            <p:nvPr/>
          </p:nvSpPr>
          <p:spPr>
            <a:xfrm>
              <a:off x="2208200" y="136536"/>
              <a:ext cx="86541" cy="8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6" extrusionOk="0">
                  <a:moveTo>
                    <a:pt x="10338" y="0"/>
                  </a:moveTo>
                  <a:cubicBezTo>
                    <a:pt x="6650" y="-17"/>
                    <a:pt x="3235" y="2034"/>
                    <a:pt x="1387" y="5378"/>
                  </a:cubicBezTo>
                  <a:cubicBezTo>
                    <a:pt x="-462" y="8721"/>
                    <a:pt x="-462" y="12845"/>
                    <a:pt x="1387" y="16188"/>
                  </a:cubicBezTo>
                  <a:cubicBezTo>
                    <a:pt x="3235" y="19532"/>
                    <a:pt x="6650" y="21583"/>
                    <a:pt x="10338" y="21566"/>
                  </a:cubicBezTo>
                  <a:cubicBezTo>
                    <a:pt x="14026" y="21583"/>
                    <a:pt x="17441" y="19532"/>
                    <a:pt x="19289" y="16188"/>
                  </a:cubicBezTo>
                  <a:cubicBezTo>
                    <a:pt x="21138" y="12845"/>
                    <a:pt x="21138" y="8721"/>
                    <a:pt x="19289" y="5378"/>
                  </a:cubicBezTo>
                  <a:cubicBezTo>
                    <a:pt x="17441" y="2034"/>
                    <a:pt x="14026" y="-17"/>
                    <a:pt x="10338" y="0"/>
                  </a:cubicBezTo>
                  <a:close/>
                </a:path>
              </a:pathLst>
            </a:custGeom>
            <a:solidFill>
              <a:srgbClr val="2121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Freeform 8"/>
            <p:cNvSpPr/>
            <p:nvPr/>
          </p:nvSpPr>
          <p:spPr>
            <a:xfrm>
              <a:off x="2399089" y="117869"/>
              <a:ext cx="124041" cy="12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5" extrusionOk="0">
                  <a:moveTo>
                    <a:pt x="10338" y="0"/>
                  </a:moveTo>
                  <a:cubicBezTo>
                    <a:pt x="6650" y="-17"/>
                    <a:pt x="3235" y="2034"/>
                    <a:pt x="1387" y="5378"/>
                  </a:cubicBezTo>
                  <a:cubicBezTo>
                    <a:pt x="-462" y="8721"/>
                    <a:pt x="-462" y="12845"/>
                    <a:pt x="1387" y="16188"/>
                  </a:cubicBezTo>
                  <a:cubicBezTo>
                    <a:pt x="3235" y="19532"/>
                    <a:pt x="6650" y="21583"/>
                    <a:pt x="10338" y="21566"/>
                  </a:cubicBezTo>
                  <a:cubicBezTo>
                    <a:pt x="14026" y="21583"/>
                    <a:pt x="17441" y="19532"/>
                    <a:pt x="19289" y="16188"/>
                  </a:cubicBezTo>
                  <a:cubicBezTo>
                    <a:pt x="21138" y="12845"/>
                    <a:pt x="21138" y="8721"/>
                    <a:pt x="19289" y="5378"/>
                  </a:cubicBezTo>
                  <a:cubicBezTo>
                    <a:pt x="17441" y="2034"/>
                    <a:pt x="14026" y="-17"/>
                    <a:pt x="10338" y="0"/>
                  </a:cubicBezTo>
                  <a:close/>
                </a:path>
              </a:pathLst>
            </a:custGeom>
            <a:solidFill>
              <a:srgbClr val="2121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Freeform 9"/>
            <p:cNvSpPr/>
            <p:nvPr/>
          </p:nvSpPr>
          <p:spPr>
            <a:xfrm>
              <a:off x="2634697" y="145151"/>
              <a:ext cx="69232" cy="6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6" extrusionOk="0">
                  <a:moveTo>
                    <a:pt x="10338" y="0"/>
                  </a:moveTo>
                  <a:cubicBezTo>
                    <a:pt x="6650" y="-17"/>
                    <a:pt x="3236" y="2034"/>
                    <a:pt x="1387" y="5378"/>
                  </a:cubicBezTo>
                  <a:cubicBezTo>
                    <a:pt x="-462" y="8721"/>
                    <a:pt x="-462" y="12845"/>
                    <a:pt x="1387" y="16188"/>
                  </a:cubicBezTo>
                  <a:cubicBezTo>
                    <a:pt x="3236" y="19532"/>
                    <a:pt x="6650" y="21583"/>
                    <a:pt x="10338" y="21566"/>
                  </a:cubicBezTo>
                  <a:cubicBezTo>
                    <a:pt x="14026" y="21583"/>
                    <a:pt x="17441" y="19532"/>
                    <a:pt x="19289" y="16188"/>
                  </a:cubicBezTo>
                  <a:cubicBezTo>
                    <a:pt x="21138" y="12845"/>
                    <a:pt x="21138" y="8721"/>
                    <a:pt x="19289" y="5378"/>
                  </a:cubicBezTo>
                  <a:cubicBezTo>
                    <a:pt x="17441" y="2034"/>
                    <a:pt x="14026" y="-17"/>
                    <a:pt x="10338" y="0"/>
                  </a:cubicBezTo>
                  <a:close/>
                </a:path>
              </a:pathLst>
            </a:custGeom>
            <a:solidFill>
              <a:srgbClr val="2121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Freeform 10"/>
            <p:cNvSpPr/>
            <p:nvPr/>
          </p:nvSpPr>
          <p:spPr>
            <a:xfrm>
              <a:off x="2653447" y="163818"/>
              <a:ext cx="31733" cy="3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6" extrusionOk="0">
                  <a:moveTo>
                    <a:pt x="10338" y="0"/>
                  </a:moveTo>
                  <a:cubicBezTo>
                    <a:pt x="6650" y="-17"/>
                    <a:pt x="3235" y="2034"/>
                    <a:pt x="1386" y="5378"/>
                  </a:cubicBezTo>
                  <a:cubicBezTo>
                    <a:pt x="-462" y="8721"/>
                    <a:pt x="-462" y="12845"/>
                    <a:pt x="1386" y="16188"/>
                  </a:cubicBezTo>
                  <a:cubicBezTo>
                    <a:pt x="3235" y="19532"/>
                    <a:pt x="6650" y="21583"/>
                    <a:pt x="10338" y="21566"/>
                  </a:cubicBezTo>
                  <a:cubicBezTo>
                    <a:pt x="14026" y="21583"/>
                    <a:pt x="17441" y="19532"/>
                    <a:pt x="19290" y="16188"/>
                  </a:cubicBezTo>
                  <a:cubicBezTo>
                    <a:pt x="21138" y="12845"/>
                    <a:pt x="21138" y="8721"/>
                    <a:pt x="19290" y="5378"/>
                  </a:cubicBezTo>
                  <a:cubicBezTo>
                    <a:pt x="17441" y="2034"/>
                    <a:pt x="14026" y="-17"/>
                    <a:pt x="10338" y="0"/>
                  </a:cubicBezTo>
                  <a:close/>
                </a:path>
              </a:pathLst>
            </a:custGeom>
            <a:solidFill>
              <a:srgbClr val="0000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Freeform 11"/>
            <p:cNvSpPr/>
            <p:nvPr/>
          </p:nvSpPr>
          <p:spPr>
            <a:xfrm>
              <a:off x="2650608" y="163818"/>
              <a:ext cx="17308" cy="1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6" extrusionOk="0">
                  <a:moveTo>
                    <a:pt x="10338" y="0"/>
                  </a:moveTo>
                  <a:cubicBezTo>
                    <a:pt x="6651" y="-17"/>
                    <a:pt x="3235" y="2033"/>
                    <a:pt x="1386" y="5377"/>
                  </a:cubicBezTo>
                  <a:cubicBezTo>
                    <a:pt x="-462" y="8721"/>
                    <a:pt x="-462" y="12845"/>
                    <a:pt x="1386" y="16189"/>
                  </a:cubicBezTo>
                  <a:cubicBezTo>
                    <a:pt x="3235" y="19533"/>
                    <a:pt x="6651" y="21583"/>
                    <a:pt x="10338" y="21566"/>
                  </a:cubicBezTo>
                  <a:cubicBezTo>
                    <a:pt x="14025" y="21583"/>
                    <a:pt x="17441" y="19533"/>
                    <a:pt x="19289" y="16189"/>
                  </a:cubicBezTo>
                  <a:cubicBezTo>
                    <a:pt x="21138" y="12845"/>
                    <a:pt x="21138" y="8721"/>
                    <a:pt x="19289" y="5377"/>
                  </a:cubicBezTo>
                  <a:cubicBezTo>
                    <a:pt x="17441" y="2033"/>
                    <a:pt x="14025" y="-17"/>
                    <a:pt x="10338" y="0"/>
                  </a:cubicBezTo>
                  <a:close/>
                </a:path>
              </a:pathLst>
            </a:custGeom>
            <a:solidFill>
              <a:srgbClr val="E30B2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Freeform 12"/>
            <p:cNvSpPr/>
            <p:nvPr/>
          </p:nvSpPr>
          <p:spPr>
            <a:xfrm>
              <a:off x="5332883" y="604635"/>
              <a:ext cx="18795" cy="3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21600" y="21600"/>
                    <a:pt x="18720" y="20416"/>
                    <a:pt x="18720" y="18937"/>
                  </a:cubicBezTo>
                  <a:lnTo>
                    <a:pt x="18720" y="2762"/>
                  </a:lnTo>
                  <a:cubicBezTo>
                    <a:pt x="18720" y="1282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Freeform 13"/>
            <p:cNvSpPr/>
            <p:nvPr/>
          </p:nvSpPr>
          <p:spPr>
            <a:xfrm>
              <a:off x="5332883" y="973658"/>
              <a:ext cx="18795" cy="3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8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21600" y="21600"/>
                    <a:pt x="18720" y="20416"/>
                    <a:pt x="18720" y="18937"/>
                  </a:cubicBezTo>
                  <a:lnTo>
                    <a:pt x="18720" y="2762"/>
                  </a:lnTo>
                  <a:cubicBezTo>
                    <a:pt x="18720" y="1282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Freeform 14"/>
            <p:cNvSpPr/>
            <p:nvPr/>
          </p:nvSpPr>
          <p:spPr>
            <a:xfrm>
              <a:off x="4594837" y="-1"/>
              <a:ext cx="361845" cy="1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48" extrusionOk="0">
                  <a:moveTo>
                    <a:pt x="0" y="18848"/>
                  </a:moveTo>
                  <a:lnTo>
                    <a:pt x="21600" y="18848"/>
                  </a:lnTo>
                  <a:cubicBezTo>
                    <a:pt x="21600" y="-2752"/>
                    <a:pt x="20571" y="128"/>
                    <a:pt x="19286" y="128"/>
                  </a:cubicBezTo>
                  <a:lnTo>
                    <a:pt x="2314" y="128"/>
                  </a:lnTo>
                  <a:cubicBezTo>
                    <a:pt x="1029" y="128"/>
                    <a:pt x="0" y="-2752"/>
                    <a:pt x="0" y="18848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5" name="TextBox 15"/>
          <p:cNvSpPr txBox="1"/>
          <p:nvPr/>
        </p:nvSpPr>
        <p:spPr>
          <a:xfrm>
            <a:off x="866775" y="3325395"/>
            <a:ext cx="10611871" cy="412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Financial Due Diligence</a:t>
            </a:r>
          </a:p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Business Forecasting and Valuation</a:t>
            </a:r>
          </a:p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Restatement of financial</a:t>
            </a:r>
            <a:r>
              <a:rPr lang="en-IN" dirty="0"/>
              <a:t> statement</a:t>
            </a:r>
            <a:r>
              <a:rPr dirty="0"/>
              <a:t> for past 3 years</a:t>
            </a:r>
          </a:p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Certification of financial information</a:t>
            </a:r>
          </a:p>
          <a:p>
            <a:pPr>
              <a:lnSpc>
                <a:spcPts val="3600"/>
              </a:lnSpc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       (Income Statement, Cash flow Statement &amp; Balance Sheet)</a:t>
            </a:r>
          </a:p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Statement of Tax Benefit</a:t>
            </a:r>
          </a:p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Certificate on </a:t>
            </a:r>
            <a:r>
              <a:rPr lang="en-IN" dirty="0"/>
              <a:t>Working Capital</a:t>
            </a:r>
          </a:p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IN" dirty="0"/>
              <a:t>Certificate on Key Performance Indicators (KPI)</a:t>
            </a:r>
            <a:endParaRPr dirty="0"/>
          </a:p>
          <a:p>
            <a:pPr marL="604519" lvl="1" indent="-302259">
              <a:lnSpc>
                <a:spcPts val="3600"/>
              </a:lnSpc>
              <a:buSzPct val="100000"/>
              <a:buFont typeface="Arial"/>
              <a:buChar char="•"/>
              <a:defRPr sz="27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Compliance with disclosure requirements</a:t>
            </a:r>
          </a:p>
        </p:txBody>
      </p:sp>
      <p:sp>
        <p:nvSpPr>
          <p:cNvPr id="316" name="TextBox 16"/>
          <p:cNvSpPr txBox="1"/>
          <p:nvPr/>
        </p:nvSpPr>
        <p:spPr>
          <a:xfrm>
            <a:off x="1018763" y="1619121"/>
            <a:ext cx="8115301" cy="1360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800"/>
              </a:lnSpc>
              <a:defRPr sz="90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SME IPO</a:t>
            </a:r>
          </a:p>
        </p:txBody>
      </p:sp>
      <p:sp>
        <p:nvSpPr>
          <p:cNvPr id="317" name="TextBox 17"/>
          <p:cNvSpPr txBox="1"/>
          <p:nvPr/>
        </p:nvSpPr>
        <p:spPr>
          <a:xfrm>
            <a:off x="1094963" y="934688"/>
            <a:ext cx="4746101" cy="79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300"/>
              </a:lnSpc>
              <a:defRPr sz="52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Role of CAs in</a:t>
            </a:r>
          </a:p>
        </p:txBody>
      </p:sp>
      <p:sp>
        <p:nvSpPr>
          <p:cNvPr id="318" name="Freeform 19"/>
          <p:cNvSpPr/>
          <p:nvPr/>
        </p:nvSpPr>
        <p:spPr>
          <a:xfrm>
            <a:off x="5151938" y="7516377"/>
            <a:ext cx="8133254" cy="2292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93" y="21600"/>
                </a:moveTo>
                <a:lnTo>
                  <a:pt x="507" y="21600"/>
                </a:lnTo>
                <a:cubicBezTo>
                  <a:pt x="227" y="21600"/>
                  <a:pt x="0" y="20796"/>
                  <a:pt x="0" y="19810"/>
                </a:cubicBezTo>
                <a:lnTo>
                  <a:pt x="0" y="1790"/>
                </a:lnTo>
                <a:cubicBezTo>
                  <a:pt x="0" y="804"/>
                  <a:pt x="227" y="0"/>
                  <a:pt x="507" y="0"/>
                </a:cubicBezTo>
                <a:lnTo>
                  <a:pt x="21093" y="0"/>
                </a:lnTo>
                <a:cubicBezTo>
                  <a:pt x="21373" y="0"/>
                  <a:pt x="21600" y="804"/>
                  <a:pt x="21600" y="1790"/>
                </a:cubicBezTo>
                <a:lnTo>
                  <a:pt x="21600" y="19810"/>
                </a:lnTo>
                <a:cubicBezTo>
                  <a:pt x="21600" y="20796"/>
                  <a:pt x="21373" y="21600"/>
                  <a:pt x="21093" y="21600"/>
                </a:cubicBezTo>
                <a:close/>
              </a:path>
            </a:pathLst>
          </a:custGeom>
          <a:solidFill>
            <a:srgbClr val="A1BED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" name="TextBox 20"/>
          <p:cNvSpPr txBox="1"/>
          <p:nvPr/>
        </p:nvSpPr>
        <p:spPr>
          <a:xfrm>
            <a:off x="7106090" y="8509772"/>
            <a:ext cx="5526705" cy="76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100"/>
              </a:lnSpc>
              <a:defRPr sz="2100">
                <a:solidFill>
                  <a:srgbClr val="212163"/>
                </a:solidFill>
                <a:latin typeface="Open Sauce"/>
                <a:ea typeface="Open Sauce"/>
                <a:cs typeface="Open Sauce"/>
                <a:sym typeface="Open Sauce"/>
              </a:defRPr>
            </a:lvl1pPr>
          </a:lstStyle>
          <a:p>
            <a:r>
              <a:t>Hence, they are equally demanded and proficient in the field of SME IPO.</a:t>
            </a:r>
          </a:p>
        </p:txBody>
      </p:sp>
      <p:sp>
        <p:nvSpPr>
          <p:cNvPr id="320" name="Freeform 21"/>
          <p:cNvSpPr/>
          <p:nvPr/>
        </p:nvSpPr>
        <p:spPr>
          <a:xfrm>
            <a:off x="6121088" y="8454473"/>
            <a:ext cx="891346" cy="8507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TextBox 22"/>
          <p:cNvSpPr txBox="1"/>
          <p:nvPr/>
        </p:nvSpPr>
        <p:spPr>
          <a:xfrm>
            <a:off x="5387028" y="7516377"/>
            <a:ext cx="7582694" cy="87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500"/>
              </a:lnSpc>
              <a:defRPr sz="2700">
                <a:solidFill>
                  <a:srgbClr val="00004D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dirty="0"/>
              <a:t>CAs today are not merely Chartered Accountants but “Comprehensive Advisors”.</a:t>
            </a:r>
          </a:p>
        </p:txBody>
      </p:sp>
      <p:sp>
        <p:nvSpPr>
          <p:cNvPr id="322" name="Freeform 23"/>
          <p:cNvSpPr/>
          <p:nvPr/>
        </p:nvSpPr>
        <p:spPr>
          <a:xfrm rot="6957291">
            <a:off x="564626" y="8179793"/>
            <a:ext cx="2082680" cy="196150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" name="Freeform 24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form 2"/>
          <p:cNvSpPr/>
          <p:nvPr/>
        </p:nvSpPr>
        <p:spPr>
          <a:xfrm flipH="1">
            <a:off x="5848512" y="1788794"/>
            <a:ext cx="18522797" cy="1852279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TextBox 3"/>
          <p:cNvSpPr txBox="1"/>
          <p:nvPr/>
        </p:nvSpPr>
        <p:spPr>
          <a:xfrm>
            <a:off x="1238250" y="1722120"/>
            <a:ext cx="10033749" cy="146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800"/>
              </a:lnSpc>
              <a:defRPr sz="91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THANKYOU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1282472" y="3402281"/>
            <a:ext cx="5508640" cy="245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6500"/>
              </a:lnSpc>
              <a:defRPr sz="50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Let’s Connect !</a:t>
            </a:r>
          </a:p>
          <a:p>
            <a:pPr>
              <a:lnSpc>
                <a:spcPts val="6500"/>
              </a:lnSpc>
              <a:defRPr sz="50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86552 61203</a:t>
            </a:r>
          </a:p>
        </p:txBody>
      </p:sp>
      <p:sp>
        <p:nvSpPr>
          <p:cNvPr id="328" name="Freeform 5"/>
          <p:cNvSpPr/>
          <p:nvPr/>
        </p:nvSpPr>
        <p:spPr>
          <a:xfrm rot="5164525">
            <a:off x="9367160" y="4370220"/>
            <a:ext cx="6816115" cy="64195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Freeform 6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Freeform 7"/>
          <p:cNvSpPr/>
          <p:nvPr/>
        </p:nvSpPr>
        <p:spPr>
          <a:xfrm>
            <a:off x="1575816" y="5716768"/>
            <a:ext cx="3182171" cy="316116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2"/>
          <p:cNvGrpSpPr/>
          <p:nvPr/>
        </p:nvGrpSpPr>
        <p:grpSpPr>
          <a:xfrm>
            <a:off x="1818653" y="1650582"/>
            <a:ext cx="6969818" cy="7749842"/>
            <a:chOff x="0" y="0"/>
            <a:chExt cx="6969817" cy="7749840"/>
          </a:xfrm>
        </p:grpSpPr>
        <p:sp>
          <p:nvSpPr>
            <p:cNvPr id="109" name="Freeform 4"/>
            <p:cNvSpPr/>
            <p:nvPr/>
          </p:nvSpPr>
          <p:spPr>
            <a:xfrm>
              <a:off x="-1" y="0"/>
              <a:ext cx="6969819" cy="774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9" y="21600"/>
                  </a:moveTo>
                  <a:lnTo>
                    <a:pt x="791" y="21600"/>
                  </a:lnTo>
                  <a:cubicBezTo>
                    <a:pt x="355" y="21600"/>
                    <a:pt x="0" y="21281"/>
                    <a:pt x="0" y="20888"/>
                  </a:cubicBezTo>
                  <a:lnTo>
                    <a:pt x="0" y="712"/>
                  </a:lnTo>
                  <a:cubicBezTo>
                    <a:pt x="0" y="319"/>
                    <a:pt x="355" y="0"/>
                    <a:pt x="791" y="0"/>
                  </a:cubicBezTo>
                  <a:lnTo>
                    <a:pt x="20809" y="0"/>
                  </a:lnTo>
                  <a:cubicBezTo>
                    <a:pt x="21245" y="0"/>
                    <a:pt x="21600" y="319"/>
                    <a:pt x="21600" y="712"/>
                  </a:cubicBezTo>
                  <a:lnTo>
                    <a:pt x="21600" y="20888"/>
                  </a:lnTo>
                  <a:cubicBezTo>
                    <a:pt x="21600" y="21281"/>
                    <a:pt x="21245" y="21600"/>
                    <a:pt x="20809" y="21600"/>
                  </a:cubicBezTo>
                  <a:close/>
                </a:path>
              </a:pathLst>
            </a:custGeom>
            <a:solidFill>
              <a:srgbClr val="F5F5F5">
                <a:alpha val="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Freeform 6"/>
            <p:cNvSpPr/>
            <p:nvPr/>
          </p:nvSpPr>
          <p:spPr>
            <a:xfrm>
              <a:off x="-1" y="-1"/>
              <a:ext cx="6969819" cy="367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9" y="21600"/>
                  </a:moveTo>
                  <a:lnTo>
                    <a:pt x="791" y="21600"/>
                  </a:lnTo>
                  <a:cubicBezTo>
                    <a:pt x="355" y="21600"/>
                    <a:pt x="0" y="20926"/>
                    <a:pt x="0" y="20099"/>
                  </a:cubicBezTo>
                  <a:lnTo>
                    <a:pt x="0" y="1501"/>
                  </a:lnTo>
                  <a:cubicBezTo>
                    <a:pt x="0" y="674"/>
                    <a:pt x="355" y="0"/>
                    <a:pt x="791" y="0"/>
                  </a:cubicBezTo>
                  <a:lnTo>
                    <a:pt x="20809" y="0"/>
                  </a:lnTo>
                  <a:cubicBezTo>
                    <a:pt x="21245" y="0"/>
                    <a:pt x="21600" y="674"/>
                    <a:pt x="21600" y="1501"/>
                  </a:cubicBezTo>
                  <a:lnTo>
                    <a:pt x="21600" y="20099"/>
                  </a:lnTo>
                  <a:cubicBezTo>
                    <a:pt x="21600" y="20926"/>
                    <a:pt x="21245" y="21600"/>
                    <a:pt x="20809" y="21600"/>
                  </a:cubicBezTo>
                  <a:close/>
                </a:path>
              </a:pathLst>
            </a:custGeom>
            <a:solidFill>
              <a:srgbClr val="E30B21">
                <a:alpha val="756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Freeform 7"/>
            <p:cNvSpPr/>
            <p:nvPr/>
          </p:nvSpPr>
          <p:spPr>
            <a:xfrm>
              <a:off x="196930" y="164050"/>
              <a:ext cx="6575957" cy="735771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TextBox 8"/>
            <p:cNvSpPr txBox="1"/>
            <p:nvPr/>
          </p:nvSpPr>
          <p:spPr>
            <a:xfrm>
              <a:off x="1426105" y="3067507"/>
              <a:ext cx="2718069" cy="1239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lnSpc>
                  <a:spcPts val="4900"/>
                </a:lnSpc>
                <a:defRPr sz="41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MSMEs in</a:t>
              </a:r>
            </a:p>
            <a:p>
              <a:pPr algn="ctr">
                <a:lnSpc>
                  <a:spcPts val="4900"/>
                </a:lnSpc>
                <a:defRPr sz="41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pPr>
              <a:r>
                <a:t> India</a:t>
              </a:r>
            </a:p>
          </p:txBody>
        </p:sp>
      </p:grpSp>
      <p:sp>
        <p:nvSpPr>
          <p:cNvPr id="114" name="TextBox 9"/>
          <p:cNvSpPr txBox="1"/>
          <p:nvPr/>
        </p:nvSpPr>
        <p:spPr>
          <a:xfrm>
            <a:off x="17131197" y="9572211"/>
            <a:ext cx="680554" cy="32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600"/>
              </a:lnSpc>
              <a:defRPr sz="2000">
                <a:solidFill>
                  <a:srgbClr val="F5F5F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7</a:t>
            </a:r>
          </a:p>
        </p:txBody>
      </p:sp>
      <p:grpSp>
        <p:nvGrpSpPr>
          <p:cNvPr id="119" name="Group 10"/>
          <p:cNvGrpSpPr/>
          <p:nvPr/>
        </p:nvGrpSpPr>
        <p:grpSpPr>
          <a:xfrm>
            <a:off x="9531420" y="1650582"/>
            <a:ext cx="6982383" cy="7749842"/>
            <a:chOff x="0" y="0"/>
            <a:chExt cx="6982381" cy="7749840"/>
          </a:xfrm>
        </p:grpSpPr>
        <p:sp>
          <p:nvSpPr>
            <p:cNvPr id="115" name="Freeform 12"/>
            <p:cNvSpPr/>
            <p:nvPr/>
          </p:nvSpPr>
          <p:spPr>
            <a:xfrm>
              <a:off x="12563" y="0"/>
              <a:ext cx="6969818" cy="774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9" y="21600"/>
                  </a:moveTo>
                  <a:lnTo>
                    <a:pt x="791" y="21600"/>
                  </a:lnTo>
                  <a:cubicBezTo>
                    <a:pt x="355" y="21600"/>
                    <a:pt x="0" y="21281"/>
                    <a:pt x="0" y="20888"/>
                  </a:cubicBezTo>
                  <a:lnTo>
                    <a:pt x="0" y="712"/>
                  </a:lnTo>
                  <a:cubicBezTo>
                    <a:pt x="0" y="319"/>
                    <a:pt x="355" y="0"/>
                    <a:pt x="791" y="0"/>
                  </a:cubicBezTo>
                  <a:lnTo>
                    <a:pt x="20809" y="0"/>
                  </a:lnTo>
                  <a:cubicBezTo>
                    <a:pt x="21245" y="0"/>
                    <a:pt x="21600" y="319"/>
                    <a:pt x="21600" y="712"/>
                  </a:cubicBezTo>
                  <a:lnTo>
                    <a:pt x="21600" y="20888"/>
                  </a:lnTo>
                  <a:cubicBezTo>
                    <a:pt x="21600" y="21281"/>
                    <a:pt x="21245" y="21600"/>
                    <a:pt x="20809" y="21600"/>
                  </a:cubicBezTo>
                  <a:close/>
                </a:path>
              </a:pathLst>
            </a:custGeom>
            <a:solidFill>
              <a:srgbClr val="F5F5F5">
                <a:alpha val="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Freeform 14"/>
            <p:cNvSpPr/>
            <p:nvPr/>
          </p:nvSpPr>
          <p:spPr>
            <a:xfrm>
              <a:off x="-1" y="-1"/>
              <a:ext cx="6969818" cy="367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9" y="21600"/>
                  </a:moveTo>
                  <a:lnTo>
                    <a:pt x="791" y="21600"/>
                  </a:lnTo>
                  <a:cubicBezTo>
                    <a:pt x="355" y="21600"/>
                    <a:pt x="0" y="20926"/>
                    <a:pt x="0" y="20099"/>
                  </a:cubicBezTo>
                  <a:lnTo>
                    <a:pt x="0" y="1501"/>
                  </a:lnTo>
                  <a:cubicBezTo>
                    <a:pt x="0" y="674"/>
                    <a:pt x="355" y="0"/>
                    <a:pt x="791" y="0"/>
                  </a:cubicBezTo>
                  <a:lnTo>
                    <a:pt x="20809" y="0"/>
                  </a:lnTo>
                  <a:cubicBezTo>
                    <a:pt x="21245" y="0"/>
                    <a:pt x="21600" y="674"/>
                    <a:pt x="21600" y="1501"/>
                  </a:cubicBezTo>
                  <a:lnTo>
                    <a:pt x="21600" y="20099"/>
                  </a:lnTo>
                  <a:cubicBezTo>
                    <a:pt x="21600" y="20926"/>
                    <a:pt x="21245" y="21600"/>
                    <a:pt x="20809" y="21600"/>
                  </a:cubicBezTo>
                  <a:close/>
                </a:path>
              </a:pathLst>
            </a:custGeom>
            <a:solidFill>
              <a:srgbClr val="E30B21">
                <a:alpha val="4392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Freeform 15"/>
            <p:cNvSpPr/>
            <p:nvPr/>
          </p:nvSpPr>
          <p:spPr>
            <a:xfrm>
              <a:off x="2059450" y="4215530"/>
              <a:ext cx="2945407" cy="294540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TextBox 16"/>
            <p:cNvSpPr txBox="1"/>
            <p:nvPr/>
          </p:nvSpPr>
          <p:spPr>
            <a:xfrm>
              <a:off x="1164839" y="929350"/>
              <a:ext cx="4622797" cy="1862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4900"/>
                </a:lnSpc>
                <a:defRPr sz="410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</a:lstStyle>
            <a:p>
              <a:r>
                <a:t>The Thought Process Behind Listing</a:t>
              </a:r>
            </a:p>
          </p:txBody>
        </p:sp>
      </p:grpSp>
      <p:sp>
        <p:nvSpPr>
          <p:cNvPr id="120" name="Freeform 17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2"/>
          <p:cNvSpPr txBox="1"/>
          <p:nvPr/>
        </p:nvSpPr>
        <p:spPr>
          <a:xfrm>
            <a:off x="17131197" y="9572211"/>
            <a:ext cx="680554" cy="32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600"/>
              </a:lnSpc>
              <a:defRPr sz="2000">
                <a:solidFill>
                  <a:srgbClr val="F5F5F5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7</a:t>
            </a:r>
          </a:p>
        </p:txBody>
      </p:sp>
      <p:sp>
        <p:nvSpPr>
          <p:cNvPr id="123" name="Freeform 4"/>
          <p:cNvSpPr/>
          <p:nvPr/>
        </p:nvSpPr>
        <p:spPr>
          <a:xfrm>
            <a:off x="1394066" y="1629599"/>
            <a:ext cx="7169082" cy="7828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21275"/>
                  <a:pt x="0" y="20875"/>
                </a:cubicBezTo>
                <a:lnTo>
                  <a:pt x="0" y="725"/>
                </a:lnTo>
                <a:cubicBezTo>
                  <a:pt x="0" y="325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325"/>
                  <a:pt x="21600" y="725"/>
                </a:cubicBezTo>
                <a:lnTo>
                  <a:pt x="21600" y="20875"/>
                </a:lnTo>
                <a:cubicBezTo>
                  <a:pt x="21600" y="21275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F5F5F5">
              <a:alpha val="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TextBox 5"/>
          <p:cNvSpPr txBox="1"/>
          <p:nvPr/>
        </p:nvSpPr>
        <p:spPr>
          <a:xfrm>
            <a:off x="1877915" y="2518405"/>
            <a:ext cx="6152918" cy="577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500"/>
              </a:lnSpc>
              <a:defRPr sz="54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t>100% of 25 Cr</a:t>
            </a:r>
          </a:p>
          <a:p>
            <a:pPr algn="ctr">
              <a:lnSpc>
                <a:spcPts val="6500"/>
              </a:lnSpc>
            </a:pPr>
            <a:endParaRPr/>
          </a:p>
          <a:p>
            <a:pPr algn="ctr">
              <a:lnSpc>
                <a:spcPts val="6500"/>
              </a:lnSpc>
              <a:defRPr sz="54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t>OR</a:t>
            </a:r>
          </a:p>
          <a:p>
            <a:pPr algn="ctr">
              <a:lnSpc>
                <a:spcPts val="6500"/>
              </a:lnSpc>
            </a:pPr>
            <a:endParaRPr/>
          </a:p>
          <a:p>
            <a:pPr algn="ctr">
              <a:lnSpc>
                <a:spcPts val="6500"/>
              </a:lnSpc>
              <a:defRPr sz="54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t>75% of 500 Cr</a:t>
            </a:r>
          </a:p>
          <a:p>
            <a:pPr algn="ctr">
              <a:lnSpc>
                <a:spcPts val="6500"/>
              </a:lnSpc>
            </a:pPr>
            <a:endParaRPr/>
          </a:p>
          <a:p>
            <a:pPr algn="ctr">
              <a:lnSpc>
                <a:spcPts val="6500"/>
              </a:lnSpc>
              <a:defRPr sz="54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t>WHAT IS BETTER?</a:t>
            </a:r>
          </a:p>
        </p:txBody>
      </p:sp>
      <p:sp>
        <p:nvSpPr>
          <p:cNvPr id="125" name="Freeform 7"/>
          <p:cNvSpPr/>
          <p:nvPr/>
        </p:nvSpPr>
        <p:spPr>
          <a:xfrm>
            <a:off x="9531421" y="1629599"/>
            <a:ext cx="7656926" cy="3974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20916"/>
                  <a:pt x="0" y="20076"/>
                </a:cubicBezTo>
                <a:lnTo>
                  <a:pt x="0" y="1524"/>
                </a:lnTo>
                <a:cubicBezTo>
                  <a:pt x="0" y="684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684"/>
                  <a:pt x="21600" y="1524"/>
                </a:cubicBezTo>
                <a:lnTo>
                  <a:pt x="21600" y="20076"/>
                </a:lnTo>
                <a:cubicBezTo>
                  <a:pt x="21600" y="20916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E30B21">
              <a:alpha val="43922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Freeform 9"/>
          <p:cNvSpPr/>
          <p:nvPr/>
        </p:nvSpPr>
        <p:spPr>
          <a:xfrm>
            <a:off x="9531421" y="5604476"/>
            <a:ext cx="7727879" cy="3851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9" y="21600"/>
                </a:moveTo>
                <a:lnTo>
                  <a:pt x="791" y="21600"/>
                </a:lnTo>
                <a:cubicBezTo>
                  <a:pt x="355" y="21600"/>
                  <a:pt x="0" y="20887"/>
                  <a:pt x="0" y="20013"/>
                </a:cubicBezTo>
                <a:lnTo>
                  <a:pt x="0" y="1587"/>
                </a:lnTo>
                <a:cubicBezTo>
                  <a:pt x="0" y="713"/>
                  <a:pt x="355" y="0"/>
                  <a:pt x="791" y="0"/>
                </a:cubicBezTo>
                <a:lnTo>
                  <a:pt x="20809" y="0"/>
                </a:lnTo>
                <a:cubicBezTo>
                  <a:pt x="21245" y="0"/>
                  <a:pt x="21600" y="713"/>
                  <a:pt x="21600" y="1587"/>
                </a:cubicBezTo>
                <a:lnTo>
                  <a:pt x="21600" y="20013"/>
                </a:lnTo>
                <a:cubicBezTo>
                  <a:pt x="21600" y="20887"/>
                  <a:pt x="21245" y="21600"/>
                  <a:pt x="20809" y="21600"/>
                </a:cubicBezTo>
                <a:close/>
              </a:path>
            </a:pathLst>
          </a:custGeom>
          <a:solidFill>
            <a:srgbClr val="E30B21">
              <a:alpha val="75686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Freeform 10"/>
          <p:cNvSpPr/>
          <p:nvPr/>
        </p:nvSpPr>
        <p:spPr>
          <a:xfrm>
            <a:off x="11990413" y="3111282"/>
            <a:ext cx="2738944" cy="46521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Freeform 11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2"/>
          <p:cNvSpPr/>
          <p:nvPr/>
        </p:nvSpPr>
        <p:spPr>
          <a:xfrm rot="19826202">
            <a:off x="5590757" y="-5135482"/>
            <a:ext cx="20418741" cy="150727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Freeform 3"/>
          <p:cNvSpPr/>
          <p:nvPr/>
        </p:nvSpPr>
        <p:spPr>
          <a:xfrm rot="21308637">
            <a:off x="370281" y="110833"/>
            <a:ext cx="2727459" cy="25687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Freeform 4"/>
          <p:cNvSpPr/>
          <p:nvPr/>
        </p:nvSpPr>
        <p:spPr>
          <a:xfrm>
            <a:off x="11403907" y="1214244"/>
            <a:ext cx="4626448" cy="51764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Freeform 5"/>
          <p:cNvSpPr/>
          <p:nvPr/>
        </p:nvSpPr>
        <p:spPr>
          <a:xfrm rot="3552026">
            <a:off x="2137434" y="4916094"/>
            <a:ext cx="5830170" cy="382997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4" name="Picture 6" descr="Picture 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043027">
            <a:off x="7017984" y="2527071"/>
            <a:ext cx="3223330" cy="311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Box 7"/>
          <p:cNvSpPr txBox="1"/>
          <p:nvPr/>
        </p:nvSpPr>
        <p:spPr>
          <a:xfrm>
            <a:off x="1411425" y="7223759"/>
            <a:ext cx="3538063" cy="203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400"/>
              </a:lnSpc>
              <a:defRPr sz="3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IN" dirty="0"/>
              <a:t>~59,000</a:t>
            </a:r>
            <a:r>
              <a:rPr dirty="0"/>
              <a:t> </a:t>
            </a:r>
          </a:p>
          <a:p>
            <a:pPr algn="ctr">
              <a:lnSpc>
                <a:spcPts val="5400"/>
              </a:lnSpc>
              <a:defRPr sz="3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Listed Entities </a:t>
            </a:r>
          </a:p>
          <a:p>
            <a:pPr algn="ctr">
              <a:lnSpc>
                <a:spcPts val="5400"/>
              </a:lnSpc>
              <a:defRPr sz="3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Worldwide </a:t>
            </a:r>
          </a:p>
        </p:txBody>
      </p:sp>
      <p:sp>
        <p:nvSpPr>
          <p:cNvPr id="136" name="TextBox 8"/>
          <p:cNvSpPr txBox="1"/>
          <p:nvPr/>
        </p:nvSpPr>
        <p:spPr>
          <a:xfrm>
            <a:off x="9785207" y="6530350"/>
            <a:ext cx="6319722" cy="27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500"/>
              </a:lnSpc>
              <a:defRPr sz="3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lang="en-US" dirty="0"/>
              <a:t>~</a:t>
            </a:r>
            <a:r>
              <a:rPr dirty="0"/>
              <a:t>7,</a:t>
            </a:r>
            <a:r>
              <a:rPr lang="en-IN" dirty="0"/>
              <a:t>900</a:t>
            </a:r>
            <a:endParaRPr dirty="0"/>
          </a:p>
          <a:p>
            <a:pPr algn="ctr">
              <a:lnSpc>
                <a:spcPts val="5500"/>
              </a:lnSpc>
              <a:defRPr sz="3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Listed Entities</a:t>
            </a:r>
          </a:p>
          <a:p>
            <a:pPr algn="ctr">
              <a:lnSpc>
                <a:spcPts val="5500"/>
              </a:lnSpc>
              <a:defRPr sz="3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 in India</a:t>
            </a:r>
          </a:p>
          <a:p>
            <a:pPr algn="ctr">
              <a:lnSpc>
                <a:spcPts val="5400"/>
              </a:lnSpc>
              <a:defRPr sz="3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rPr dirty="0"/>
              <a:t>(</a:t>
            </a:r>
            <a:r>
              <a:rPr lang="en-US" dirty="0"/>
              <a:t>~</a:t>
            </a:r>
            <a:r>
              <a:rPr dirty="0"/>
              <a:t>1</a:t>
            </a:r>
            <a:r>
              <a:rPr lang="en-IN" dirty="0"/>
              <a:t>3.4 </a:t>
            </a:r>
            <a:r>
              <a:rPr dirty="0"/>
              <a:t>% of Global Listings)</a:t>
            </a:r>
          </a:p>
        </p:txBody>
      </p:sp>
      <p:sp>
        <p:nvSpPr>
          <p:cNvPr id="137" name="TextBox 9"/>
          <p:cNvSpPr txBox="1"/>
          <p:nvPr/>
        </p:nvSpPr>
        <p:spPr>
          <a:xfrm>
            <a:off x="5197695" y="760864"/>
            <a:ext cx="6297455" cy="144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800"/>
              </a:lnSpc>
              <a:defRPr sz="4200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INDIA:</a:t>
            </a:r>
          </a:p>
          <a:p>
            <a:pPr algn="ctr">
              <a:lnSpc>
                <a:spcPts val="5800"/>
              </a:lnSpc>
              <a:defRPr sz="4200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THE NEXT LISTING HUB</a:t>
            </a:r>
          </a:p>
        </p:txBody>
      </p:sp>
      <p:sp>
        <p:nvSpPr>
          <p:cNvPr id="138" name="Freeform 10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2"/>
          <p:cNvSpPr/>
          <p:nvPr/>
        </p:nvSpPr>
        <p:spPr>
          <a:xfrm rot="19826202">
            <a:off x="5590757" y="-5135482"/>
            <a:ext cx="20418741" cy="150727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Freeform 3"/>
          <p:cNvSpPr/>
          <p:nvPr/>
        </p:nvSpPr>
        <p:spPr>
          <a:xfrm rot="15427346">
            <a:off x="607826" y="4003488"/>
            <a:ext cx="4355671" cy="4102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2" name="AutoShape 4"/>
          <p:cNvSpPr/>
          <p:nvPr/>
        </p:nvSpPr>
        <p:spPr>
          <a:xfrm>
            <a:off x="5306301" y="3529601"/>
            <a:ext cx="11836076" cy="1"/>
          </a:xfrm>
          <a:prstGeom prst="line">
            <a:avLst/>
          </a:prstGeom>
          <a:ln w="28575" cap="rnd">
            <a:solidFill>
              <a:srgbClr val="F5F5F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AutoShape 5"/>
          <p:cNvSpPr/>
          <p:nvPr/>
        </p:nvSpPr>
        <p:spPr>
          <a:xfrm>
            <a:off x="5385125" y="5506925"/>
            <a:ext cx="11836075" cy="1"/>
          </a:xfrm>
          <a:prstGeom prst="line">
            <a:avLst/>
          </a:prstGeom>
          <a:ln w="28575" cap="rnd">
            <a:solidFill>
              <a:srgbClr val="F5F5F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extBox 6"/>
          <p:cNvSpPr txBox="1"/>
          <p:nvPr/>
        </p:nvSpPr>
        <p:spPr>
          <a:xfrm>
            <a:off x="894685" y="753064"/>
            <a:ext cx="10943291" cy="108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600"/>
              </a:lnSpc>
              <a:defRPr sz="7200" b="1">
                <a:solidFill>
                  <a:srgbClr val="F5F5F5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STATISTICS - SME IPO</a:t>
            </a:r>
          </a:p>
        </p:txBody>
      </p:sp>
      <p:sp>
        <p:nvSpPr>
          <p:cNvPr id="145" name="Freeform 7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6" name="Picture 8" descr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68431" y="2308757"/>
            <a:ext cx="730150" cy="97795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9"/>
          <p:cNvSpPr txBox="1"/>
          <p:nvPr/>
        </p:nvSpPr>
        <p:spPr>
          <a:xfrm>
            <a:off x="7213173" y="2238963"/>
            <a:ext cx="10236553" cy="104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200"/>
              </a:lnSpc>
              <a:defRPr sz="30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dirty="0"/>
              <a:t>Around 63.05 million micro industries, 0.33 million small, and  5,000 medium enterprises in India</a:t>
            </a:r>
          </a:p>
        </p:txBody>
      </p:sp>
      <p:sp>
        <p:nvSpPr>
          <p:cNvPr id="148" name="TextBox 10"/>
          <p:cNvSpPr txBox="1"/>
          <p:nvPr/>
        </p:nvSpPr>
        <p:spPr>
          <a:xfrm>
            <a:off x="7260798" y="3667714"/>
            <a:ext cx="9621853" cy="158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200"/>
              </a:lnSpc>
              <a:defRPr sz="30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dirty="0"/>
              <a:t>1</a:t>
            </a:r>
            <a:r>
              <a:rPr lang="en-IN" dirty="0"/>
              <a:t>,408</a:t>
            </a:r>
            <a:r>
              <a:rPr lang="en-US" dirty="0"/>
              <a:t> </a:t>
            </a:r>
            <a:r>
              <a:rPr dirty="0"/>
              <a:t> SME IPOs listed on BSE SME Exchange &amp; NSE Emerge Platform till date, representing</a:t>
            </a:r>
            <a:r>
              <a:rPr lang="en-US" dirty="0"/>
              <a:t> </a:t>
            </a:r>
            <a:r>
              <a:rPr lang="en-US" dirty="0" err="1"/>
              <a:t>approx</a:t>
            </a:r>
            <a:r>
              <a:rPr dirty="0"/>
              <a:t> 1</a:t>
            </a:r>
            <a:r>
              <a:rPr lang="en-IN" dirty="0"/>
              <a:t>8</a:t>
            </a:r>
            <a:r>
              <a:rPr dirty="0"/>
              <a:t>% of total listings in India</a:t>
            </a:r>
          </a:p>
        </p:txBody>
      </p:sp>
      <p:pic>
        <p:nvPicPr>
          <p:cNvPr id="149" name="Picture 11" descr="Picture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24178" y="4134675"/>
            <a:ext cx="674403" cy="86925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Box 12"/>
          <p:cNvSpPr txBox="1"/>
          <p:nvPr/>
        </p:nvSpPr>
        <p:spPr>
          <a:xfrm>
            <a:off x="7156919" y="5625987"/>
            <a:ext cx="10092856" cy="2114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200"/>
              </a:lnSpc>
              <a:defRPr sz="30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dirty="0"/>
              <a:t>Growth of SME IPOs gearing up 202</a:t>
            </a:r>
            <a:r>
              <a:rPr lang="en-IN" dirty="0"/>
              <a:t>3</a:t>
            </a:r>
            <a:r>
              <a:rPr dirty="0"/>
              <a:t> onwards - In 202</a:t>
            </a:r>
            <a:r>
              <a:rPr lang="en-IN" dirty="0"/>
              <a:t>4</a:t>
            </a:r>
            <a:r>
              <a:rPr dirty="0"/>
              <a:t> SME IPOs accounted for 7</a:t>
            </a:r>
            <a:r>
              <a:rPr lang="en-IN" dirty="0"/>
              <a:t>3</a:t>
            </a:r>
            <a:r>
              <a:rPr dirty="0"/>
              <a:t>% of the new listings, </a:t>
            </a:r>
            <a:r>
              <a:rPr lang="en-IN" dirty="0"/>
              <a:t>and </a:t>
            </a:r>
            <a:r>
              <a:rPr dirty="0"/>
              <a:t>in 202</a:t>
            </a:r>
            <a:r>
              <a:rPr lang="en-IN" dirty="0"/>
              <a:t>5</a:t>
            </a:r>
            <a:r>
              <a:rPr dirty="0"/>
              <a:t> </a:t>
            </a:r>
            <a:r>
              <a:rPr lang="en-IN" dirty="0"/>
              <a:t>(till date) </a:t>
            </a:r>
            <a:r>
              <a:rPr dirty="0"/>
              <a:t>7</a:t>
            </a:r>
            <a:r>
              <a:rPr lang="en-IN" dirty="0"/>
              <a:t>2</a:t>
            </a:r>
            <a:r>
              <a:rPr dirty="0"/>
              <a:t>% of the total new listings pertain to SME segment</a:t>
            </a:r>
          </a:p>
        </p:txBody>
      </p:sp>
      <p:sp>
        <p:nvSpPr>
          <p:cNvPr id="151" name="TextBox 13"/>
          <p:cNvSpPr txBox="1"/>
          <p:nvPr/>
        </p:nvSpPr>
        <p:spPr>
          <a:xfrm>
            <a:off x="7251273" y="8054863"/>
            <a:ext cx="9976513" cy="104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200"/>
              </a:lnSpc>
              <a:defRPr sz="300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dirty="0"/>
              <a:t>The SME Index </a:t>
            </a:r>
            <a:r>
              <a:rPr lang="en-IN" dirty="0"/>
              <a:t>has delivered ten - year</a:t>
            </a:r>
            <a:r>
              <a:rPr dirty="0"/>
              <a:t> annualized </a:t>
            </a:r>
            <a:r>
              <a:rPr lang="en-IN" dirty="0"/>
              <a:t>returns</a:t>
            </a:r>
            <a:r>
              <a:rPr dirty="0"/>
              <a:t> of up to </a:t>
            </a:r>
            <a:r>
              <a:rPr lang="en-IN" dirty="0"/>
              <a:t>61 </a:t>
            </a:r>
            <a:r>
              <a:rPr dirty="0" err="1"/>
              <a:t>percen</a:t>
            </a:r>
            <a:r>
              <a:rPr lang="en-IN" dirty="0"/>
              <a:t>t .</a:t>
            </a:r>
            <a:endParaRPr dirty="0"/>
          </a:p>
        </p:txBody>
      </p:sp>
      <p:sp>
        <p:nvSpPr>
          <p:cNvPr id="152" name="AutoShape 14"/>
          <p:cNvSpPr/>
          <p:nvPr/>
        </p:nvSpPr>
        <p:spPr>
          <a:xfrm>
            <a:off x="5518401" y="7935800"/>
            <a:ext cx="11836075" cy="1"/>
          </a:xfrm>
          <a:prstGeom prst="line">
            <a:avLst/>
          </a:prstGeom>
          <a:ln w="28575" cap="rnd">
            <a:solidFill>
              <a:srgbClr val="F5F5F5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3" name="Picture 15" descr="Picture 1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965666" y="6130812"/>
            <a:ext cx="896579" cy="939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6" descr="Picture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96306" y="8136298"/>
            <a:ext cx="730150" cy="977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"/>
          <p:cNvSpPr/>
          <p:nvPr/>
        </p:nvSpPr>
        <p:spPr>
          <a:xfrm rot="-1773811">
            <a:off x="5590765" y="-5135502"/>
            <a:ext cx="20418613" cy="150726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"/>
          <p:cNvSpPr/>
          <p:nvPr/>
        </p:nvSpPr>
        <p:spPr>
          <a:xfrm rot="-6172685">
            <a:off x="607715" y="4003399"/>
            <a:ext cx="4355763" cy="41022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"/>
          <p:cNvSpPr/>
          <p:nvPr/>
        </p:nvSpPr>
        <p:spPr>
          <a:xfrm>
            <a:off x="13717131" y="384853"/>
            <a:ext cx="4161300" cy="999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"/>
          <p:cNvSpPr/>
          <p:nvPr/>
        </p:nvSpPr>
        <p:spPr>
          <a:xfrm>
            <a:off x="15921413" y="7385725"/>
            <a:ext cx="1512300" cy="2229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"/>
          <p:cNvSpPr/>
          <p:nvPr/>
        </p:nvSpPr>
        <p:spPr>
          <a:xfrm rot="-5400000">
            <a:off x="12545525" y="7026957"/>
            <a:ext cx="1724400" cy="3215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"/>
          <p:cNvSpPr txBox="1"/>
          <p:nvPr/>
        </p:nvSpPr>
        <p:spPr>
          <a:xfrm>
            <a:off x="904210" y="743539"/>
            <a:ext cx="10943400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7200"/>
              <a:buFont typeface="Roboto Slab"/>
              <a:buNone/>
            </a:pPr>
            <a:r>
              <a:rPr lang="en-US" sz="7200" b="1" i="0" u="none" strike="noStrike" cap="none" dirty="0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rPr>
              <a:t>SME IPO  x  2025</a:t>
            </a:r>
            <a:endParaRPr dirty="0"/>
          </a:p>
        </p:txBody>
      </p:sp>
      <p:grpSp>
        <p:nvGrpSpPr>
          <p:cNvPr id="339" name="Google Shape;339;p1"/>
          <p:cNvGrpSpPr/>
          <p:nvPr/>
        </p:nvGrpSpPr>
        <p:grpSpPr>
          <a:xfrm>
            <a:off x="5201846" y="2569201"/>
            <a:ext cx="11836200" cy="5058880"/>
            <a:chOff x="152400" y="-93728"/>
            <a:chExt cx="11836200" cy="4588527"/>
          </a:xfrm>
        </p:grpSpPr>
        <p:cxnSp>
          <p:nvCxnSpPr>
            <p:cNvPr id="340" name="Google Shape;340;p1"/>
            <p:cNvCxnSpPr/>
            <p:nvPr/>
          </p:nvCxnSpPr>
          <p:spPr>
            <a:xfrm>
              <a:off x="152400" y="1482172"/>
              <a:ext cx="11836200" cy="0"/>
            </a:xfrm>
            <a:prstGeom prst="straightConnector1">
              <a:avLst/>
            </a:prstGeom>
            <a:noFill/>
            <a:ln w="38100" cap="rnd" cmpd="sng">
              <a:solidFill>
                <a:srgbClr val="F5F5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341" name="Google Shape;341;p1" descr="Picture 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1042" y="1962743"/>
              <a:ext cx="896578" cy="939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" descr="Picture 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62129" y="27682"/>
              <a:ext cx="674403" cy="869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" descr="Picture 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07945" y="3471686"/>
              <a:ext cx="730150" cy="97795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4" name="Google Shape;344;p1"/>
            <p:cNvCxnSpPr/>
            <p:nvPr/>
          </p:nvCxnSpPr>
          <p:spPr>
            <a:xfrm>
              <a:off x="152400" y="3195764"/>
              <a:ext cx="11836200" cy="0"/>
            </a:xfrm>
            <a:prstGeom prst="straightConnector1">
              <a:avLst/>
            </a:prstGeom>
            <a:noFill/>
            <a:ln w="38100" cap="rnd" cmpd="sng">
              <a:solidFill>
                <a:srgbClr val="F5F5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5" name="Google Shape;345;p1"/>
            <p:cNvSpPr/>
            <p:nvPr/>
          </p:nvSpPr>
          <p:spPr>
            <a:xfrm>
              <a:off x="1987250" y="1716160"/>
              <a:ext cx="9621828" cy="1037400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F5F5"/>
                </a:buClr>
                <a:buSzPts val="3000"/>
                <a:buFont typeface="Roboto Slab"/>
                <a:buNone/>
              </a:pPr>
              <a:r>
                <a:rPr lang="en-US" sz="3000" b="0" i="0" u="none" strike="noStrike" cap="none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Market Capitalization through SME IPOs </a:t>
              </a:r>
              <a:r>
                <a:rPr lang="en-US" sz="3000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till </a:t>
              </a:r>
              <a:r>
                <a:rPr lang="en-US" sz="3000" b="0" i="0" u="none" strike="noStrike" cap="none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November 2025 has crossed Rs. </a:t>
              </a:r>
              <a:r>
                <a:rPr lang="en-US" sz="3000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2,65,759</a:t>
              </a:r>
              <a:r>
                <a:rPr lang="en-US" sz="3000" b="0" i="0" u="none" strike="noStrike" cap="none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Cr. (approx.)</a:t>
              </a:r>
              <a:endParaRPr dirty="0"/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2086118" y="-93728"/>
              <a:ext cx="9408302" cy="1575900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F5F5"/>
                </a:buClr>
                <a:buSzPts val="3000"/>
                <a:buFont typeface="Roboto Slab"/>
                <a:buNone/>
              </a:pPr>
              <a:r>
                <a:rPr lang="en-US" sz="3000" b="0" i="0" u="none" strike="noStrike" cap="none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257 SME IPOs have been listed in the </a:t>
              </a:r>
              <a:r>
                <a:rPr lang="en-US" sz="3000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year </a:t>
              </a:r>
              <a:r>
                <a:rPr lang="en-US" sz="3000" b="0" i="0" u="none" strike="noStrike" cap="none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2025 (till date) </a:t>
              </a:r>
              <a:r>
                <a:rPr lang="en-US" sz="3000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.</a:t>
              </a:r>
              <a:endParaRPr dirty="0"/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2086118" y="3457399"/>
              <a:ext cx="9621828" cy="1037400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F5F5"/>
                </a:buClr>
                <a:buSzPts val="3000"/>
                <a:buFont typeface="Roboto Slab"/>
                <a:buNone/>
              </a:pPr>
              <a:r>
                <a:rPr lang="en-US" sz="3000" b="0" i="0" u="none" strike="noStrike" cap="none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Average gain on listing of SME IPO in 2025 has touched </a:t>
              </a:r>
              <a:r>
                <a:rPr lang="en-US" sz="3000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12</a:t>
              </a:r>
              <a:r>
                <a:rPr lang="en-US" sz="3000" b="0" i="0" u="none" strike="noStrike" cap="none" dirty="0">
                  <a:solidFill>
                    <a:srgbClr val="F5F5F5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.45%</a:t>
              </a: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91;p1"/>
          <p:cNvSpPr/>
          <p:nvPr/>
        </p:nvSpPr>
        <p:spPr>
          <a:xfrm flipH="1">
            <a:off x="-10039134" y="-11354287"/>
            <a:ext cx="18581893" cy="185818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Google Shape;93;p1"/>
          <p:cNvSpPr txBox="1"/>
          <p:nvPr/>
        </p:nvSpPr>
        <p:spPr>
          <a:xfrm>
            <a:off x="3391293" y="742636"/>
            <a:ext cx="9662702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14"/>
              </a:lnSpc>
              <a:defRPr sz="6800" b="1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IN" dirty="0"/>
              <a:t>Year Wise SME IPOs</a:t>
            </a:r>
            <a:endParaRPr dirty="0"/>
          </a:p>
        </p:txBody>
      </p:sp>
      <p:sp>
        <p:nvSpPr>
          <p:cNvPr id="181" name="Google Shape;96;p1"/>
          <p:cNvSpPr/>
          <p:nvPr/>
        </p:nvSpPr>
        <p:spPr>
          <a:xfrm rot="17882327">
            <a:off x="16092645" y="8424598"/>
            <a:ext cx="1907898" cy="17968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Google Shape;98;p1"/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83" name="Table 1"/>
          <p:cNvGraphicFramePr/>
          <p:nvPr>
            <p:extLst>
              <p:ext uri="{D42A27DB-BD31-4B8C-83A1-F6EECF244321}">
                <p14:modId xmlns:p14="http://schemas.microsoft.com/office/powerpoint/2010/main" val="780289953"/>
              </p:ext>
            </p:extLst>
          </p:nvPr>
        </p:nvGraphicFramePr>
        <p:xfrm>
          <a:off x="3403394" y="2568599"/>
          <a:ext cx="11722811" cy="5836261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3486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7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15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IN"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Issues</a:t>
                      </a:r>
                      <a:endParaRPr sz="23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 (Rs Cr)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IN"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23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257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3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r>
                        <a:rPr lang="en-IN" sz="2300" b="0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Calibri"/>
                        </a:rPr>
                        <a:t>0,970.62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3061477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240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8,761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182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4,686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109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1,875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59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746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27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159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51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624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141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2,287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133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1,680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67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537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43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260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40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267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35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332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14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103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C1A17A9-BA1E-1982-046B-406FA3FD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" name="Google Shape;337;p1">
            <a:extLst>
              <a:ext uri="{FF2B5EF4-FFF2-40B4-BE49-F238E27FC236}">
                <a16:creationId xmlns:a16="http://schemas.microsoft.com/office/drawing/2014/main" id="{EDE23FD5-B0FB-5EAB-9D21-17123C428C7E}"/>
              </a:ext>
            </a:extLst>
          </p:cNvPr>
          <p:cNvSpPr/>
          <p:nvPr/>
        </p:nvSpPr>
        <p:spPr>
          <a:xfrm rot="16200000">
            <a:off x="1085045" y="7074314"/>
            <a:ext cx="1724400" cy="3215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9A5912-77B2-9F3B-167A-447994AF2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91;p1">
            <a:extLst>
              <a:ext uri="{FF2B5EF4-FFF2-40B4-BE49-F238E27FC236}">
                <a16:creationId xmlns:a16="http://schemas.microsoft.com/office/drawing/2014/main" id="{6C7CF275-9C20-22DC-6DA3-D7138915BAB5}"/>
              </a:ext>
            </a:extLst>
          </p:cNvPr>
          <p:cNvSpPr/>
          <p:nvPr/>
        </p:nvSpPr>
        <p:spPr>
          <a:xfrm flipH="1">
            <a:off x="-6191034" y="-8564879"/>
            <a:ext cx="13040814" cy="14828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0" name="Google Shape;93;p1">
            <a:extLst>
              <a:ext uri="{FF2B5EF4-FFF2-40B4-BE49-F238E27FC236}">
                <a16:creationId xmlns:a16="http://schemas.microsoft.com/office/drawing/2014/main" id="{1E4DD576-CA56-AC04-1E53-1C22724330B0}"/>
              </a:ext>
            </a:extLst>
          </p:cNvPr>
          <p:cNvSpPr txBox="1"/>
          <p:nvPr/>
        </p:nvSpPr>
        <p:spPr>
          <a:xfrm>
            <a:off x="2941591" y="742636"/>
            <a:ext cx="9662702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14"/>
              </a:lnSpc>
              <a:defRPr sz="6800" b="1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rPr lang="en-IN" dirty="0"/>
              <a:t>SME IPOs Issue Size:</a:t>
            </a:r>
            <a:endParaRPr dirty="0"/>
          </a:p>
        </p:txBody>
      </p:sp>
      <p:sp>
        <p:nvSpPr>
          <p:cNvPr id="181" name="Google Shape;96;p1">
            <a:extLst>
              <a:ext uri="{FF2B5EF4-FFF2-40B4-BE49-F238E27FC236}">
                <a16:creationId xmlns:a16="http://schemas.microsoft.com/office/drawing/2014/main" id="{F2D79B12-D717-5367-53AC-F1CEB2274C69}"/>
              </a:ext>
            </a:extLst>
          </p:cNvPr>
          <p:cNvSpPr/>
          <p:nvPr/>
        </p:nvSpPr>
        <p:spPr>
          <a:xfrm rot="17882327">
            <a:off x="16092645" y="8424598"/>
            <a:ext cx="1907898" cy="17968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Google Shape;98;p1">
            <a:extLst>
              <a:ext uri="{FF2B5EF4-FFF2-40B4-BE49-F238E27FC236}">
                <a16:creationId xmlns:a16="http://schemas.microsoft.com/office/drawing/2014/main" id="{05CCACC9-3CC8-9B78-489C-5ABC33A7CBA5}"/>
              </a:ext>
            </a:extLst>
          </p:cNvPr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83" name="Table 1">
            <a:extLst>
              <a:ext uri="{FF2B5EF4-FFF2-40B4-BE49-F238E27FC236}">
                <a16:creationId xmlns:a16="http://schemas.microsoft.com/office/drawing/2014/main" id="{2E5C75B5-03F7-EB17-4258-C28D65668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04112"/>
              </p:ext>
            </p:extLst>
          </p:nvPr>
        </p:nvGraphicFramePr>
        <p:xfrm>
          <a:off x="2938701" y="2433683"/>
          <a:ext cx="13040814" cy="5493804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3878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8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300" b="1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Issue Size (In Cr)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IN" sz="2300" b="1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Increase in Average </a:t>
                      </a:r>
                      <a:r>
                        <a:rPr lang="en-US" sz="2300" b="1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 Size </a:t>
                      </a:r>
                      <a:endParaRPr sz="2300" b="1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IN" sz="2300" b="0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2300" b="0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45.91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18.81%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3061477"/>
                  </a:ext>
                </a:extLst>
              </a:tr>
              <a:tr h="7104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38.64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41.59%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4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27.29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50.28%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4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18.16</a:t>
                      </a:r>
                      <a:endParaRPr lang="en-IN" sz="2300" b="0" i="0" u="none" strike="noStrike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34.32%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4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13.52</a:t>
                      </a:r>
                      <a:endParaRPr lang="en-IN" sz="2300" b="0" i="0" u="none" strike="noStrike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117.71%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4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6.21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dirty="0">
                          <a:ln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-51.79%</a:t>
                      </a:r>
                      <a:endParaRPr lang="en-IN" sz="2300" b="0" i="0" u="none" strike="noStrike" dirty="0">
                        <a:ln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336;p1">
            <a:extLst>
              <a:ext uri="{FF2B5EF4-FFF2-40B4-BE49-F238E27FC236}">
                <a16:creationId xmlns:a16="http://schemas.microsoft.com/office/drawing/2014/main" id="{55FFF99F-9C13-7B0A-6462-5EB513BE89C7}"/>
              </a:ext>
            </a:extLst>
          </p:cNvPr>
          <p:cNvSpPr/>
          <p:nvPr/>
        </p:nvSpPr>
        <p:spPr>
          <a:xfrm>
            <a:off x="796185" y="7718401"/>
            <a:ext cx="1512300" cy="2229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180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36ECA-3565-ED5C-4D04-23969FEA0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91;p1">
            <a:extLst>
              <a:ext uri="{FF2B5EF4-FFF2-40B4-BE49-F238E27FC236}">
                <a16:creationId xmlns:a16="http://schemas.microsoft.com/office/drawing/2014/main" id="{2499D0C9-20D7-EE17-4A26-6E7460B1A307}"/>
              </a:ext>
            </a:extLst>
          </p:cNvPr>
          <p:cNvSpPr/>
          <p:nvPr/>
        </p:nvSpPr>
        <p:spPr>
          <a:xfrm flipH="1">
            <a:off x="-6191034" y="-10863491"/>
            <a:ext cx="17325426" cy="177976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Google Shape;93;p1">
            <a:extLst>
              <a:ext uri="{FF2B5EF4-FFF2-40B4-BE49-F238E27FC236}">
                <a16:creationId xmlns:a16="http://schemas.microsoft.com/office/drawing/2014/main" id="{B0500FC6-16E5-E551-892D-B3C88BD8AF0A}"/>
              </a:ext>
            </a:extLst>
          </p:cNvPr>
          <p:cNvSpPr txBox="1"/>
          <p:nvPr/>
        </p:nvSpPr>
        <p:spPr>
          <a:xfrm>
            <a:off x="1471690" y="838200"/>
            <a:ext cx="9662702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14"/>
              </a:lnSpc>
              <a:defRPr sz="6800" b="1">
                <a:solidFill>
                  <a:srgbClr val="F5F5F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r>
              <a:t>Wealth created in SME</a:t>
            </a:r>
          </a:p>
        </p:txBody>
      </p:sp>
      <p:sp>
        <p:nvSpPr>
          <p:cNvPr id="181" name="Google Shape;96;p1">
            <a:extLst>
              <a:ext uri="{FF2B5EF4-FFF2-40B4-BE49-F238E27FC236}">
                <a16:creationId xmlns:a16="http://schemas.microsoft.com/office/drawing/2014/main" id="{80E535E8-81C6-1ADE-9C67-D3F52EEBF6FD}"/>
              </a:ext>
            </a:extLst>
          </p:cNvPr>
          <p:cNvSpPr/>
          <p:nvPr/>
        </p:nvSpPr>
        <p:spPr>
          <a:xfrm rot="17882327">
            <a:off x="16092645" y="8424598"/>
            <a:ext cx="1907898" cy="17968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Google Shape;98;p1">
            <a:extLst>
              <a:ext uri="{FF2B5EF4-FFF2-40B4-BE49-F238E27FC236}">
                <a16:creationId xmlns:a16="http://schemas.microsoft.com/office/drawing/2014/main" id="{75A8A6B2-5359-7055-1171-EC9354A65F82}"/>
              </a:ext>
            </a:extLst>
          </p:cNvPr>
          <p:cNvSpPr/>
          <p:nvPr/>
        </p:nvSpPr>
        <p:spPr>
          <a:xfrm>
            <a:off x="13717131" y="384853"/>
            <a:ext cx="4161295" cy="99903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83" name="Table 1">
            <a:extLst>
              <a:ext uri="{FF2B5EF4-FFF2-40B4-BE49-F238E27FC236}">
                <a16:creationId xmlns:a16="http://schemas.microsoft.com/office/drawing/2014/main" id="{30EA2255-FF7D-5362-12DA-72F00A36F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798439"/>
              </p:ext>
            </p:extLst>
          </p:nvPr>
        </p:nvGraphicFramePr>
        <p:xfrm>
          <a:off x="1994320" y="2924410"/>
          <a:ext cx="14044112" cy="6263305"/>
        </p:xfrm>
        <a:graphic>
          <a:graphicData uri="http://schemas.openxmlformats.org/drawingml/2006/table">
            <a:tbl>
              <a:tblPr firstRow="1" firstCol="1">
                <a:tableStyleId>{C083E6E3-FA7D-4D7B-A595-EF9225AFEA82}</a:tableStyleId>
              </a:tblPr>
              <a:tblGrid>
                <a:gridCol w="137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5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7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92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015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IPOs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 Raised (Rs Cr)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Market Cap (IPO) (Rs Cr)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Market Cap (Rs Cr)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Wealth Created (Rs Cr)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Wealth Created (%)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 Migrated to Mainboard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2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IN"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2025*</a:t>
                      </a:r>
                      <a:endParaRPr sz="2300" b="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226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9,771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37,668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47,703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10,035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26.64%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24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061477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245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8,875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34,249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62,222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27,974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81.68%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179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4,549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16,934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42,138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25,204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148.84%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108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1,839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6,774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18,806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12,033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177.64%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723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2,602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11,101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8,499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326.62%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26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150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563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2,268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1,705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303.12%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505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1,957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14,559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12,601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643.83%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122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1,958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7,401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24,264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16,863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227.84%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110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1,388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5,191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23,676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18,485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356.06%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435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1,717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9,093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7,376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429.71%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32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168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571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1,543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972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170.19%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33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224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741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4,241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3,500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472.12%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21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194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664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1,097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433</a:t>
                      </a:r>
                      <a:endParaRPr lang="en-IN" sz="2300" b="0" i="0" u="none" strike="noStrike" cap="none" spc="0" baseline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65.18%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78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276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1,425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1,149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300" b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416.46%</a:t>
                      </a:r>
                      <a:endParaRPr lang="en-IN" sz="2300" b="0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AE927D5-B15C-1838-099D-8E2D27C8FEA8}"/>
              </a:ext>
            </a:extLst>
          </p:cNvPr>
          <p:cNvSpPr txBox="1"/>
          <p:nvPr/>
        </p:nvSpPr>
        <p:spPr>
          <a:xfrm>
            <a:off x="1981620" y="9550400"/>
            <a:ext cx="32639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*Till November 2025</a:t>
            </a: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315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1043</Words>
  <Application>Microsoft Office PowerPoint</Application>
  <PresentationFormat>Custom</PresentationFormat>
  <Paragraphs>420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Open Sauce</vt:lpstr>
      <vt:lpstr>Roboto Slab</vt:lpstr>
      <vt:lpstr>Roboto Slab Bold</vt:lpstr>
      <vt:lpstr>Roboto Slab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Seren Capital</dc:creator>
  <cp:lastModifiedBy>Dell</cp:lastModifiedBy>
  <cp:revision>25</cp:revision>
  <dcterms:modified xsi:type="dcterms:W3CDTF">2025-12-17T07:25:20Z</dcterms:modified>
</cp:coreProperties>
</file>