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4"/>
  </p:notesMasterIdLst>
  <p:sldIdLst>
    <p:sldId id="256" r:id="rId2"/>
    <p:sldId id="406" r:id="rId3"/>
    <p:sldId id="382" r:id="rId4"/>
    <p:sldId id="383" r:id="rId5"/>
    <p:sldId id="384" r:id="rId6"/>
    <p:sldId id="385" r:id="rId7"/>
    <p:sldId id="386" r:id="rId8"/>
    <p:sldId id="387" r:id="rId9"/>
    <p:sldId id="388" r:id="rId10"/>
    <p:sldId id="389" r:id="rId11"/>
    <p:sldId id="390" r:id="rId12"/>
    <p:sldId id="391" r:id="rId13"/>
    <p:sldId id="392" r:id="rId14"/>
    <p:sldId id="394" r:id="rId15"/>
    <p:sldId id="395" r:id="rId16"/>
    <p:sldId id="399" r:id="rId17"/>
    <p:sldId id="400" r:id="rId18"/>
    <p:sldId id="403" r:id="rId19"/>
    <p:sldId id="414" r:id="rId20"/>
    <p:sldId id="408" r:id="rId21"/>
    <p:sldId id="409" r:id="rId22"/>
    <p:sldId id="410" r:id="rId23"/>
    <p:sldId id="415" r:id="rId24"/>
    <p:sldId id="416" r:id="rId25"/>
    <p:sldId id="417" r:id="rId26"/>
    <p:sldId id="418" r:id="rId27"/>
    <p:sldId id="419" r:id="rId28"/>
    <p:sldId id="420" r:id="rId29"/>
    <p:sldId id="421" r:id="rId30"/>
    <p:sldId id="422" r:id="rId31"/>
    <p:sldId id="425" r:id="rId32"/>
    <p:sldId id="423" r:id="rId33"/>
    <p:sldId id="424" r:id="rId34"/>
    <p:sldId id="426" r:id="rId35"/>
    <p:sldId id="427" r:id="rId36"/>
    <p:sldId id="428" r:id="rId37"/>
    <p:sldId id="429" r:id="rId38"/>
    <p:sldId id="430" r:id="rId39"/>
    <p:sldId id="432" r:id="rId40"/>
    <p:sldId id="433" r:id="rId41"/>
    <p:sldId id="434" r:id="rId42"/>
    <p:sldId id="405" r:id="rId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c2" initials="p" lastIdx="1" clrIdx="0">
    <p:extLst>
      <p:ext uri="{19B8F6BF-5375-455C-9EA6-DF929625EA0E}">
        <p15:presenceInfo xmlns:p15="http://schemas.microsoft.com/office/powerpoint/2012/main" userId="pc2"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07"/>
  </p:normalViewPr>
  <p:slideViewPr>
    <p:cSldViewPr snapToGrid="0">
      <p:cViewPr varScale="1">
        <p:scale>
          <a:sx n="67" d="100"/>
          <a:sy n="67" d="100"/>
        </p:scale>
        <p:origin x="75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C06068-65E0-447F-BA1C-47471C18BB91}" type="datetimeFigureOut">
              <a:rPr lang="en-IN" smtClean="0"/>
              <a:t>27-06-2026</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761F14-0E2B-4FD0-B5FA-2F85D33FC893}" type="slidenum">
              <a:rPr lang="en-IN" smtClean="0"/>
              <a:t>‹#›</a:t>
            </a:fld>
            <a:endParaRPr lang="en-IN"/>
          </a:p>
        </p:txBody>
      </p:sp>
    </p:spTree>
    <p:extLst>
      <p:ext uri="{BB962C8B-B14F-4D97-AF65-F5344CB8AC3E}">
        <p14:creationId xmlns:p14="http://schemas.microsoft.com/office/powerpoint/2010/main" val="22848109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692327E-5804-4434-8D46-6BE5A3DC5545}" type="datetimeFigureOut">
              <a:rPr lang="en-IN" smtClean="0"/>
              <a:t>27-06-2026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50ED06E-050B-40F5-91CF-5B5853B2EF5E}" type="slidenum">
              <a:rPr lang="en-IN" smtClean="0"/>
              <a:t>‹#›</a:t>
            </a:fld>
            <a:endParaRPr lang="en-IN"/>
          </a:p>
        </p:txBody>
      </p:sp>
    </p:spTree>
    <p:extLst>
      <p:ext uri="{BB962C8B-B14F-4D97-AF65-F5344CB8AC3E}">
        <p14:creationId xmlns:p14="http://schemas.microsoft.com/office/powerpoint/2010/main" val="835855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692327E-5804-4434-8D46-6BE5A3DC5545}" type="datetimeFigureOut">
              <a:rPr lang="en-IN" smtClean="0"/>
              <a:t>27-06-2026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50ED06E-050B-40F5-91CF-5B5853B2EF5E}" type="slidenum">
              <a:rPr lang="en-IN" smtClean="0"/>
              <a:t>‹#›</a:t>
            </a:fld>
            <a:endParaRPr lang="en-IN"/>
          </a:p>
        </p:txBody>
      </p:sp>
    </p:spTree>
    <p:extLst>
      <p:ext uri="{BB962C8B-B14F-4D97-AF65-F5344CB8AC3E}">
        <p14:creationId xmlns:p14="http://schemas.microsoft.com/office/powerpoint/2010/main" val="1919999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8692327E-5804-4434-8D46-6BE5A3DC5545}" type="datetimeFigureOut">
              <a:rPr lang="en-IN" smtClean="0"/>
              <a:t>27-06-2026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50ED06E-050B-40F5-91CF-5B5853B2EF5E}" type="slidenum">
              <a:rPr lang="en-IN" smtClean="0"/>
              <a:t>‹#›</a:t>
            </a:fld>
            <a:endParaRPr lang="en-IN"/>
          </a:p>
        </p:txBody>
      </p:sp>
    </p:spTree>
    <p:extLst>
      <p:ext uri="{BB962C8B-B14F-4D97-AF65-F5344CB8AC3E}">
        <p14:creationId xmlns:p14="http://schemas.microsoft.com/office/powerpoint/2010/main" val="41172740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8692327E-5804-4434-8D46-6BE5A3DC5545}" type="datetimeFigureOut">
              <a:rPr lang="en-IN" smtClean="0"/>
              <a:t>27-06-2026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50ED06E-050B-40F5-91CF-5B5853B2EF5E}" type="slidenum">
              <a:rPr lang="en-IN" smtClean="0"/>
              <a:t>‹#›</a:t>
            </a:fld>
            <a:endParaRPr lang="en-IN"/>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9629282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692327E-5804-4434-8D46-6BE5A3DC5545}" type="datetimeFigureOut">
              <a:rPr lang="en-IN" smtClean="0"/>
              <a:t>27-06-2026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50ED06E-050B-40F5-91CF-5B5853B2EF5E}" type="slidenum">
              <a:rPr lang="en-IN" smtClean="0"/>
              <a:t>‹#›</a:t>
            </a:fld>
            <a:endParaRPr lang="en-IN"/>
          </a:p>
        </p:txBody>
      </p:sp>
    </p:spTree>
    <p:extLst>
      <p:ext uri="{BB962C8B-B14F-4D97-AF65-F5344CB8AC3E}">
        <p14:creationId xmlns:p14="http://schemas.microsoft.com/office/powerpoint/2010/main" val="39926639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692327E-5804-4434-8D46-6BE5A3DC5545}" type="datetimeFigureOut">
              <a:rPr lang="en-IN" smtClean="0"/>
              <a:t>27-06-2026</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50ED06E-050B-40F5-91CF-5B5853B2EF5E}" type="slidenum">
              <a:rPr lang="en-IN" smtClean="0"/>
              <a:t>‹#›</a:t>
            </a:fld>
            <a:endParaRPr lang="en-IN"/>
          </a:p>
        </p:txBody>
      </p:sp>
    </p:spTree>
    <p:extLst>
      <p:ext uri="{BB962C8B-B14F-4D97-AF65-F5344CB8AC3E}">
        <p14:creationId xmlns:p14="http://schemas.microsoft.com/office/powerpoint/2010/main" val="5425414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692327E-5804-4434-8D46-6BE5A3DC5545}" type="datetimeFigureOut">
              <a:rPr lang="en-IN" smtClean="0"/>
              <a:t>27-06-2026</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50ED06E-050B-40F5-91CF-5B5853B2EF5E}" type="slidenum">
              <a:rPr lang="en-IN" smtClean="0"/>
              <a:t>‹#›</a:t>
            </a:fld>
            <a:endParaRPr lang="en-IN"/>
          </a:p>
        </p:txBody>
      </p:sp>
    </p:spTree>
    <p:extLst>
      <p:ext uri="{BB962C8B-B14F-4D97-AF65-F5344CB8AC3E}">
        <p14:creationId xmlns:p14="http://schemas.microsoft.com/office/powerpoint/2010/main" val="31462561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92327E-5804-4434-8D46-6BE5A3DC5545}" type="datetimeFigureOut">
              <a:rPr lang="en-IN" smtClean="0"/>
              <a:t>27-06-2026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50ED06E-050B-40F5-91CF-5B5853B2EF5E}" type="slidenum">
              <a:rPr lang="en-IN" smtClean="0"/>
              <a:t>‹#›</a:t>
            </a:fld>
            <a:endParaRPr lang="en-IN"/>
          </a:p>
        </p:txBody>
      </p:sp>
    </p:spTree>
    <p:extLst>
      <p:ext uri="{BB962C8B-B14F-4D97-AF65-F5344CB8AC3E}">
        <p14:creationId xmlns:p14="http://schemas.microsoft.com/office/powerpoint/2010/main" val="3422304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92327E-5804-4434-8D46-6BE5A3DC5545}" type="datetimeFigureOut">
              <a:rPr lang="en-IN" smtClean="0"/>
              <a:t>27-06-2026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50ED06E-050B-40F5-91CF-5B5853B2EF5E}" type="slidenum">
              <a:rPr lang="en-IN" smtClean="0"/>
              <a:t>‹#›</a:t>
            </a:fld>
            <a:endParaRPr lang="en-IN"/>
          </a:p>
        </p:txBody>
      </p:sp>
    </p:spTree>
    <p:extLst>
      <p:ext uri="{BB962C8B-B14F-4D97-AF65-F5344CB8AC3E}">
        <p14:creationId xmlns:p14="http://schemas.microsoft.com/office/powerpoint/2010/main" val="5588515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Holder 3"/>
          <p:cNvSpPr>
            <a:spLocks noGrp="1"/>
          </p:cNvSpPr>
          <p:nvPr>
            <p:ph type="body" idx="1"/>
          </p:nvPr>
        </p:nvSpPr>
        <p:spPr>
          <a:xfrm>
            <a:off x="0" y="10840"/>
            <a:ext cx="12192000" cy="1600200"/>
          </a:xfrm>
        </p:spPr>
        <p:txBody>
          <a:bodyPr lIns="0" tIns="0" rIns="0" bIns="0"/>
          <a:lstStyle>
            <a:lvl1pPr>
              <a:defRPr b="0" i="0">
                <a:solidFill>
                  <a:schemeClr val="tx1"/>
                </a:solidFill>
              </a:defRPr>
            </a:lvl1pPr>
          </a:lstStyle>
          <a:p>
            <a:endParaRPr dirty="0"/>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r>
              <a:rPr lang="en-IN"/>
              <a:t>REAL ESTATE ADVISORY SERVICES LLP</a:t>
            </a:r>
            <a:endParaRPr/>
          </a:p>
        </p:txBody>
      </p:sp>
    </p:spTree>
    <p:extLst>
      <p:ext uri="{BB962C8B-B14F-4D97-AF65-F5344CB8AC3E}">
        <p14:creationId xmlns:p14="http://schemas.microsoft.com/office/powerpoint/2010/main" val="921657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8692327E-5804-4434-8D46-6BE5A3DC5545}" type="datetimeFigureOut">
              <a:rPr lang="en-IN" smtClean="0"/>
              <a:t>27-06-2026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50ED06E-050B-40F5-91CF-5B5853B2EF5E}" type="slidenum">
              <a:rPr lang="en-IN" smtClean="0"/>
              <a:t>‹#›</a:t>
            </a:fld>
            <a:endParaRPr lang="en-IN"/>
          </a:p>
        </p:txBody>
      </p:sp>
    </p:spTree>
    <p:extLst>
      <p:ext uri="{BB962C8B-B14F-4D97-AF65-F5344CB8AC3E}">
        <p14:creationId xmlns:p14="http://schemas.microsoft.com/office/powerpoint/2010/main" val="3734011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692327E-5804-4434-8D46-6BE5A3DC5545}" type="datetimeFigureOut">
              <a:rPr lang="en-IN" smtClean="0"/>
              <a:t>27-06-2026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50ED06E-050B-40F5-91CF-5B5853B2EF5E}" type="slidenum">
              <a:rPr lang="en-IN" smtClean="0"/>
              <a:t>‹#›</a:t>
            </a:fld>
            <a:endParaRPr lang="en-IN"/>
          </a:p>
        </p:txBody>
      </p:sp>
    </p:spTree>
    <p:extLst>
      <p:ext uri="{BB962C8B-B14F-4D97-AF65-F5344CB8AC3E}">
        <p14:creationId xmlns:p14="http://schemas.microsoft.com/office/powerpoint/2010/main" val="257862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692327E-5804-4434-8D46-6BE5A3DC5545}" type="datetimeFigureOut">
              <a:rPr lang="en-IN" smtClean="0"/>
              <a:t>27-06-2026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50ED06E-050B-40F5-91CF-5B5853B2EF5E}" type="slidenum">
              <a:rPr lang="en-IN" smtClean="0"/>
              <a:t>‹#›</a:t>
            </a:fld>
            <a:endParaRPr lang="en-IN"/>
          </a:p>
        </p:txBody>
      </p:sp>
    </p:spTree>
    <p:extLst>
      <p:ext uri="{BB962C8B-B14F-4D97-AF65-F5344CB8AC3E}">
        <p14:creationId xmlns:p14="http://schemas.microsoft.com/office/powerpoint/2010/main" val="626265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692327E-5804-4434-8D46-6BE5A3DC5545}" type="datetimeFigureOut">
              <a:rPr lang="en-IN" smtClean="0"/>
              <a:t>27-06-2026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50ED06E-050B-40F5-91CF-5B5853B2EF5E}" type="slidenum">
              <a:rPr lang="en-IN" smtClean="0"/>
              <a:t>‹#›</a:t>
            </a:fld>
            <a:endParaRPr lang="en-IN"/>
          </a:p>
        </p:txBody>
      </p:sp>
    </p:spTree>
    <p:extLst>
      <p:ext uri="{BB962C8B-B14F-4D97-AF65-F5344CB8AC3E}">
        <p14:creationId xmlns:p14="http://schemas.microsoft.com/office/powerpoint/2010/main" val="3762496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8692327E-5804-4434-8D46-6BE5A3DC5545}" type="datetimeFigureOut">
              <a:rPr lang="en-IN" smtClean="0"/>
              <a:t>27-06-2026</a:t>
            </a:fld>
            <a:endParaRPr lang="en-IN"/>
          </a:p>
        </p:txBody>
      </p:sp>
      <p:sp>
        <p:nvSpPr>
          <p:cNvPr id="5" name="Footer Placeholder 3"/>
          <p:cNvSpPr>
            <a:spLocks noGrp="1"/>
          </p:cNvSpPr>
          <p:nvPr>
            <p:ph type="ftr" sz="quarter" idx="11"/>
          </p:nvPr>
        </p:nvSpPr>
        <p:spPr/>
        <p:txBody>
          <a:bodyPr/>
          <a:lstStyle/>
          <a:p>
            <a:endParaRPr lang="en-IN"/>
          </a:p>
        </p:txBody>
      </p:sp>
      <p:sp>
        <p:nvSpPr>
          <p:cNvPr id="6" name="Slide Number Placeholder 4"/>
          <p:cNvSpPr>
            <a:spLocks noGrp="1"/>
          </p:cNvSpPr>
          <p:nvPr>
            <p:ph type="sldNum" sz="quarter" idx="12"/>
          </p:nvPr>
        </p:nvSpPr>
        <p:spPr/>
        <p:txBody>
          <a:bodyPr/>
          <a:lstStyle/>
          <a:p>
            <a:fld id="{850ED06E-050B-40F5-91CF-5B5853B2EF5E}" type="slidenum">
              <a:rPr lang="en-IN" smtClean="0"/>
              <a:t>‹#›</a:t>
            </a:fld>
            <a:endParaRPr lang="en-IN"/>
          </a:p>
        </p:txBody>
      </p:sp>
    </p:spTree>
    <p:extLst>
      <p:ext uri="{BB962C8B-B14F-4D97-AF65-F5344CB8AC3E}">
        <p14:creationId xmlns:p14="http://schemas.microsoft.com/office/powerpoint/2010/main" val="301393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692327E-5804-4434-8D46-6BE5A3DC5545}" type="datetimeFigureOut">
              <a:rPr lang="en-IN" smtClean="0"/>
              <a:t>27-06-2026</a:t>
            </a:fld>
            <a:endParaRPr lang="en-IN"/>
          </a:p>
        </p:txBody>
      </p:sp>
      <p:sp>
        <p:nvSpPr>
          <p:cNvPr id="5" name="Footer Placeholder 2"/>
          <p:cNvSpPr>
            <a:spLocks noGrp="1"/>
          </p:cNvSpPr>
          <p:nvPr>
            <p:ph type="ftr" sz="quarter" idx="11"/>
          </p:nvPr>
        </p:nvSpPr>
        <p:spPr/>
        <p:txBody>
          <a:bodyPr/>
          <a:lstStyle/>
          <a:p>
            <a:endParaRPr lang="en-IN"/>
          </a:p>
        </p:txBody>
      </p:sp>
      <p:sp>
        <p:nvSpPr>
          <p:cNvPr id="6" name="Slide Number Placeholder 3"/>
          <p:cNvSpPr>
            <a:spLocks noGrp="1"/>
          </p:cNvSpPr>
          <p:nvPr>
            <p:ph type="sldNum" sz="quarter" idx="12"/>
          </p:nvPr>
        </p:nvSpPr>
        <p:spPr/>
        <p:txBody>
          <a:bodyPr/>
          <a:lstStyle/>
          <a:p>
            <a:fld id="{850ED06E-050B-40F5-91CF-5B5853B2EF5E}" type="slidenum">
              <a:rPr lang="en-IN" smtClean="0"/>
              <a:t>‹#›</a:t>
            </a:fld>
            <a:endParaRPr lang="en-IN"/>
          </a:p>
        </p:txBody>
      </p:sp>
    </p:spTree>
    <p:extLst>
      <p:ext uri="{BB962C8B-B14F-4D97-AF65-F5344CB8AC3E}">
        <p14:creationId xmlns:p14="http://schemas.microsoft.com/office/powerpoint/2010/main" val="2266884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8692327E-5804-4434-8D46-6BE5A3DC5545}" type="datetimeFigureOut">
              <a:rPr lang="en-IN" smtClean="0"/>
              <a:t>27-06-2026</a:t>
            </a:fld>
            <a:endParaRPr lang="en-IN"/>
          </a:p>
        </p:txBody>
      </p:sp>
      <p:sp>
        <p:nvSpPr>
          <p:cNvPr id="5" name="Footer Placeholder 5"/>
          <p:cNvSpPr>
            <a:spLocks noGrp="1"/>
          </p:cNvSpPr>
          <p:nvPr>
            <p:ph type="ftr" sz="quarter" idx="11"/>
          </p:nvPr>
        </p:nvSpPr>
        <p:spPr/>
        <p:txBody>
          <a:bodyPr/>
          <a:lstStyle/>
          <a:p>
            <a:endParaRPr lang="en-IN"/>
          </a:p>
        </p:txBody>
      </p:sp>
      <p:sp>
        <p:nvSpPr>
          <p:cNvPr id="6" name="Slide Number Placeholder 6"/>
          <p:cNvSpPr>
            <a:spLocks noGrp="1"/>
          </p:cNvSpPr>
          <p:nvPr>
            <p:ph type="sldNum" sz="quarter" idx="12"/>
          </p:nvPr>
        </p:nvSpPr>
        <p:spPr/>
        <p:txBody>
          <a:bodyPr/>
          <a:lstStyle/>
          <a:p>
            <a:fld id="{850ED06E-050B-40F5-91CF-5B5853B2EF5E}" type="slidenum">
              <a:rPr lang="en-IN" smtClean="0"/>
              <a:t>‹#›</a:t>
            </a:fld>
            <a:endParaRPr lang="en-IN"/>
          </a:p>
        </p:txBody>
      </p:sp>
    </p:spTree>
    <p:extLst>
      <p:ext uri="{BB962C8B-B14F-4D97-AF65-F5344CB8AC3E}">
        <p14:creationId xmlns:p14="http://schemas.microsoft.com/office/powerpoint/2010/main" val="2111632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692327E-5804-4434-8D46-6BE5A3DC5545}" type="datetimeFigureOut">
              <a:rPr lang="en-IN" smtClean="0"/>
              <a:t>27-06-2026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50ED06E-050B-40F5-91CF-5B5853B2EF5E}" type="slidenum">
              <a:rPr lang="en-IN" smtClean="0"/>
              <a:t>‹#›</a:t>
            </a:fld>
            <a:endParaRPr lang="en-IN"/>
          </a:p>
        </p:txBody>
      </p:sp>
    </p:spTree>
    <p:extLst>
      <p:ext uri="{BB962C8B-B14F-4D97-AF65-F5344CB8AC3E}">
        <p14:creationId xmlns:p14="http://schemas.microsoft.com/office/powerpoint/2010/main" val="2972907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5.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20">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1">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2">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3">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692327E-5804-4434-8D46-6BE5A3DC5545}" type="datetimeFigureOut">
              <a:rPr lang="en-IN" smtClean="0"/>
              <a:t>27-06-2026</a:t>
            </a:fld>
            <a:endParaRPr lang="en-IN"/>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IN"/>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850ED06E-050B-40F5-91CF-5B5853B2EF5E}" type="slidenum">
              <a:rPr lang="en-IN" smtClean="0"/>
              <a:t>‹#›</a:t>
            </a:fld>
            <a:endParaRPr lang="en-IN"/>
          </a:p>
        </p:txBody>
      </p:sp>
    </p:spTree>
    <p:extLst>
      <p:ext uri="{BB962C8B-B14F-4D97-AF65-F5344CB8AC3E}">
        <p14:creationId xmlns:p14="http://schemas.microsoft.com/office/powerpoint/2010/main" val="36088012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9" r:id="rId18"/>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7BA4520-0120-4B1C-B26C-C97503DB65F1}"/>
              </a:ext>
            </a:extLst>
          </p:cNvPr>
          <p:cNvSpPr>
            <a:spLocks noGrp="1"/>
          </p:cNvSpPr>
          <p:nvPr>
            <p:ph type="ctrTitle"/>
          </p:nvPr>
        </p:nvSpPr>
        <p:spPr>
          <a:xfrm>
            <a:off x="182880" y="1357313"/>
            <a:ext cx="11890058" cy="2136062"/>
          </a:xfrm>
        </p:spPr>
        <p:txBody>
          <a:bodyPr/>
          <a:lstStyle/>
          <a:p>
            <a:pPr algn="ctr"/>
            <a:r>
              <a:rPr lang="en-IN" sz="4800" b="1" u="sng" dirty="0" smtClean="0">
                <a:latin typeface="Sylfaen" panose="010A0502050306030303" pitchFamily="18" charset="0"/>
              </a:rPr>
              <a:t>SETTING UP PRACTICE OF REAL </a:t>
            </a:r>
            <a:br>
              <a:rPr lang="en-IN" sz="4800" b="1" u="sng" dirty="0" smtClean="0">
                <a:latin typeface="Sylfaen" panose="010A0502050306030303" pitchFamily="18" charset="0"/>
              </a:rPr>
            </a:br>
            <a:r>
              <a:rPr lang="en-IN" sz="4800" b="1" u="sng" dirty="0" smtClean="0">
                <a:latin typeface="Sylfaen" panose="010A0502050306030303" pitchFamily="18" charset="0"/>
              </a:rPr>
              <a:t>ESTATE CONSULTANCY</a:t>
            </a:r>
            <a:r>
              <a:rPr lang="en-IN" sz="2800" b="1" u="sng" dirty="0" smtClean="0">
                <a:latin typeface="Sylfaen" panose="010A0502050306030303" pitchFamily="18" charset="0"/>
              </a:rPr>
              <a:t/>
            </a:r>
            <a:br>
              <a:rPr lang="en-IN" sz="2800" b="1" u="sng" dirty="0" smtClean="0">
                <a:latin typeface="Sylfaen" panose="010A0502050306030303" pitchFamily="18" charset="0"/>
              </a:rPr>
            </a:br>
            <a:endParaRPr lang="en-IN" sz="2800" b="1" u="sng" dirty="0">
              <a:latin typeface="Sylfaen" panose="010A0502050306030303" pitchFamily="18" charset="0"/>
            </a:endParaRPr>
          </a:p>
        </p:txBody>
      </p:sp>
      <p:sp>
        <p:nvSpPr>
          <p:cNvPr id="3" name="Subtitle 2">
            <a:extLst>
              <a:ext uri="{FF2B5EF4-FFF2-40B4-BE49-F238E27FC236}">
                <a16:creationId xmlns="" xmlns:a16="http://schemas.microsoft.com/office/drawing/2014/main" id="{4E6191C5-AC30-4C96-900C-0687C0D3718B}"/>
              </a:ext>
            </a:extLst>
          </p:cNvPr>
          <p:cNvSpPr>
            <a:spLocks noGrp="1"/>
          </p:cNvSpPr>
          <p:nvPr>
            <p:ph type="subTitle" idx="1"/>
          </p:nvPr>
        </p:nvSpPr>
        <p:spPr>
          <a:xfrm>
            <a:off x="540327" y="4738255"/>
            <a:ext cx="5874541" cy="1859493"/>
          </a:xfrm>
        </p:spPr>
        <p:txBody>
          <a:bodyPr>
            <a:normAutofit/>
          </a:bodyPr>
          <a:lstStyle/>
          <a:p>
            <a:pPr algn="ctr"/>
            <a:r>
              <a:rPr lang="en-US" b="1" dirty="0">
                <a:solidFill>
                  <a:schemeClr val="accent3">
                    <a:lumMod val="40000"/>
                    <a:lumOff val="60000"/>
                  </a:schemeClr>
                </a:solidFill>
                <a:latin typeface="Sylfaen" panose="010A0502050306030303" pitchFamily="18" charset="0"/>
              </a:rPr>
              <a:t>THE INSTITUTE OF CHARTERED ACCOUNTANTS OF INDIA</a:t>
            </a:r>
          </a:p>
          <a:p>
            <a:endParaRPr lang="en-US" b="1" dirty="0" smtClean="0">
              <a:solidFill>
                <a:schemeClr val="accent3">
                  <a:lumMod val="40000"/>
                  <a:lumOff val="60000"/>
                </a:schemeClr>
              </a:solidFill>
              <a:latin typeface="Sylfaen" panose="010A0502050306030303" pitchFamily="18" charset="0"/>
            </a:endParaRPr>
          </a:p>
          <a:p>
            <a:r>
              <a:rPr lang="en-IN" b="1" dirty="0" smtClean="0">
                <a:solidFill>
                  <a:schemeClr val="accent3">
                    <a:lumMod val="40000"/>
                    <a:lumOff val="60000"/>
                  </a:schemeClr>
                </a:solidFill>
                <a:latin typeface="Sylfaen" panose="010A0502050306030303" pitchFamily="18" charset="0"/>
              </a:rPr>
              <a:t>28</a:t>
            </a:r>
            <a:r>
              <a:rPr lang="en-IN" b="1" baseline="30000" dirty="0" smtClean="0">
                <a:solidFill>
                  <a:schemeClr val="accent3">
                    <a:lumMod val="40000"/>
                    <a:lumOff val="60000"/>
                  </a:schemeClr>
                </a:solidFill>
                <a:latin typeface="Sylfaen" panose="010A0502050306030303" pitchFamily="18" charset="0"/>
              </a:rPr>
              <a:t>TH</a:t>
            </a:r>
            <a:r>
              <a:rPr lang="en-IN" b="1" dirty="0" smtClean="0">
                <a:solidFill>
                  <a:schemeClr val="accent3">
                    <a:lumMod val="40000"/>
                    <a:lumOff val="60000"/>
                  </a:schemeClr>
                </a:solidFill>
                <a:latin typeface="Sylfaen" panose="010A0502050306030303" pitchFamily="18" charset="0"/>
              </a:rPr>
              <a:t> JUNE 2026</a:t>
            </a:r>
          </a:p>
          <a:p>
            <a:endParaRPr lang="en-IN" dirty="0"/>
          </a:p>
        </p:txBody>
      </p:sp>
      <p:sp>
        <p:nvSpPr>
          <p:cNvPr id="4" name="TextBox 3">
            <a:extLst>
              <a:ext uri="{FF2B5EF4-FFF2-40B4-BE49-F238E27FC236}">
                <a16:creationId xmlns="" xmlns:a16="http://schemas.microsoft.com/office/drawing/2014/main" id="{A2B047BF-F66B-4C5F-805C-F4AEAB4DF94D}"/>
              </a:ext>
            </a:extLst>
          </p:cNvPr>
          <p:cNvSpPr txBox="1"/>
          <p:nvPr/>
        </p:nvSpPr>
        <p:spPr>
          <a:xfrm>
            <a:off x="7724656" y="4738255"/>
            <a:ext cx="3643532" cy="1200329"/>
          </a:xfrm>
          <a:prstGeom prst="rect">
            <a:avLst/>
          </a:prstGeom>
          <a:noFill/>
        </p:spPr>
        <p:txBody>
          <a:bodyPr wrap="square" rtlCol="0">
            <a:spAutoFit/>
          </a:bodyPr>
          <a:lstStyle/>
          <a:p>
            <a:r>
              <a:rPr lang="en-IN" b="1" dirty="0"/>
              <a:t>CA SUNIL D NAIK</a:t>
            </a:r>
          </a:p>
          <a:p>
            <a:endParaRPr lang="en-IN" b="1" dirty="0"/>
          </a:p>
          <a:p>
            <a:r>
              <a:rPr lang="en-IN" b="1" dirty="0"/>
              <a:t>B.COM, FCA, ACS, Grad. CWA</a:t>
            </a:r>
          </a:p>
          <a:p>
            <a:endParaRPr lang="en-US" b="1" dirty="0"/>
          </a:p>
        </p:txBody>
      </p:sp>
    </p:spTree>
    <p:extLst>
      <p:ext uri="{BB962C8B-B14F-4D97-AF65-F5344CB8AC3E}">
        <p14:creationId xmlns:p14="http://schemas.microsoft.com/office/powerpoint/2010/main" val="39484254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0904" y="2316947"/>
            <a:ext cx="10271078" cy="3155808"/>
          </a:xfrm>
          <a:noFill/>
          <a:ln>
            <a:solidFill>
              <a:schemeClr val="tx1"/>
            </a:solidFill>
          </a:ln>
        </p:spPr>
        <p:style>
          <a:lnRef idx="2">
            <a:schemeClr val="dk1"/>
          </a:lnRef>
          <a:fillRef idx="1">
            <a:schemeClr val="lt1"/>
          </a:fillRef>
          <a:effectRef idx="0">
            <a:schemeClr val="dk1"/>
          </a:effectRef>
          <a:fontRef idx="minor">
            <a:schemeClr val="dk1"/>
          </a:fontRef>
        </p:style>
        <p:txBody>
          <a:bodyPr>
            <a:normAutofit fontScale="92500" lnSpcReduction="10000"/>
          </a:bodyPr>
          <a:lstStyle/>
          <a:p>
            <a:pPr marL="469265" marR="5715" indent="-457200" algn="just">
              <a:spcBef>
                <a:spcPts val="95"/>
              </a:spcBef>
            </a:pPr>
            <a:endParaRPr lang="en-IN" spc="-5" dirty="0">
              <a:solidFill>
                <a:schemeClr val="tx1"/>
              </a:solidFill>
              <a:latin typeface="Sylfaen" panose="010A0502050306030303" pitchFamily="18" charset="0"/>
              <a:cs typeface="Cambria"/>
            </a:endParaRPr>
          </a:p>
          <a:p>
            <a:pPr marL="469265" marR="5715" indent="-457200" algn="just">
              <a:spcBef>
                <a:spcPts val="95"/>
              </a:spcBef>
            </a:pPr>
            <a:r>
              <a:rPr lang="en-IN" spc="-5" dirty="0">
                <a:solidFill>
                  <a:schemeClr val="tx1"/>
                </a:solidFill>
                <a:latin typeface="Sylfaen" panose="010A0502050306030303" pitchFamily="18" charset="0"/>
                <a:cs typeface="Cambria"/>
              </a:rPr>
              <a:t>Any other alteration or additions in the sanctioned plans, layout plans and specifications of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buildings </a:t>
            </a:r>
            <a:r>
              <a:rPr lang="en-IN" spc="5" dirty="0">
                <a:solidFill>
                  <a:schemeClr val="tx1"/>
                </a:solidFill>
                <a:latin typeface="Sylfaen" panose="010A0502050306030303" pitchFamily="18" charset="0"/>
                <a:cs typeface="Cambria"/>
              </a:rPr>
              <a:t>or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common  </a:t>
            </a:r>
            <a:r>
              <a:rPr lang="en-IN" spc="-10" dirty="0">
                <a:solidFill>
                  <a:schemeClr val="tx1"/>
                </a:solidFill>
                <a:latin typeface="Sylfaen" panose="010A0502050306030303" pitchFamily="18" charset="0"/>
                <a:cs typeface="Cambria"/>
              </a:rPr>
              <a:t>areas </a:t>
            </a:r>
            <a:r>
              <a:rPr lang="en-IN" spc="-5" dirty="0">
                <a:solidFill>
                  <a:schemeClr val="tx1"/>
                </a:solidFill>
                <a:latin typeface="Sylfaen" panose="010A0502050306030303" pitchFamily="18" charset="0"/>
                <a:cs typeface="Cambria"/>
              </a:rPr>
              <a:t>within the </a:t>
            </a:r>
            <a:r>
              <a:rPr lang="en-IN" spc="-10" dirty="0">
                <a:solidFill>
                  <a:schemeClr val="tx1"/>
                </a:solidFill>
                <a:latin typeface="Sylfaen" panose="010A0502050306030303" pitchFamily="18" charset="0"/>
                <a:cs typeface="Cambria"/>
              </a:rPr>
              <a:t>project without </a:t>
            </a:r>
            <a:r>
              <a:rPr lang="en-IN" spc="-5" dirty="0">
                <a:solidFill>
                  <a:schemeClr val="tx1"/>
                </a:solidFill>
                <a:latin typeface="Sylfaen" panose="010A0502050306030303" pitchFamily="18" charset="0"/>
                <a:cs typeface="Cambria"/>
              </a:rPr>
              <a:t>the</a:t>
            </a:r>
            <a:r>
              <a:rPr lang="en-IN" spc="400" dirty="0">
                <a:solidFill>
                  <a:schemeClr val="tx1"/>
                </a:solidFill>
                <a:latin typeface="Sylfaen" panose="010A0502050306030303" pitchFamily="18" charset="0"/>
                <a:cs typeface="Cambria"/>
              </a:rPr>
              <a:t> </a:t>
            </a:r>
            <a:r>
              <a:rPr lang="en-IN" spc="-10" dirty="0">
                <a:solidFill>
                  <a:schemeClr val="tx1"/>
                </a:solidFill>
                <a:latin typeface="Sylfaen" panose="010A0502050306030303" pitchFamily="18" charset="0"/>
                <a:cs typeface="Cambria"/>
              </a:rPr>
              <a:t>previous  written </a:t>
            </a:r>
            <a:r>
              <a:rPr lang="en-IN" spc="-5" dirty="0">
                <a:solidFill>
                  <a:schemeClr val="tx1"/>
                </a:solidFill>
                <a:latin typeface="Sylfaen" panose="010A0502050306030303" pitchFamily="18" charset="0"/>
                <a:cs typeface="Cambria"/>
              </a:rPr>
              <a:t>consent of at-least </a:t>
            </a:r>
            <a:r>
              <a:rPr lang="en-IN" spc="-15" dirty="0">
                <a:solidFill>
                  <a:schemeClr val="tx1"/>
                </a:solidFill>
                <a:latin typeface="Sylfaen" panose="010A0502050306030303" pitchFamily="18" charset="0"/>
                <a:cs typeface="Cambria"/>
              </a:rPr>
              <a:t>two-thirds</a:t>
            </a:r>
            <a:r>
              <a:rPr lang="en-IN" spc="585" dirty="0">
                <a:solidFill>
                  <a:schemeClr val="tx1"/>
                </a:solidFill>
                <a:latin typeface="Sylfaen" panose="010A0502050306030303" pitchFamily="18" charset="0"/>
                <a:cs typeface="Cambria"/>
              </a:rPr>
              <a:t> </a:t>
            </a:r>
            <a:r>
              <a:rPr lang="en-IN" spc="-5" dirty="0">
                <a:solidFill>
                  <a:schemeClr val="tx1"/>
                </a:solidFill>
                <a:latin typeface="Sylfaen" panose="010A0502050306030303" pitchFamily="18" charset="0"/>
                <a:cs typeface="Cambria"/>
              </a:rPr>
              <a:t>of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allottees, other than </a:t>
            </a:r>
            <a:r>
              <a:rPr lang="en-IN" spc="-10" dirty="0">
                <a:solidFill>
                  <a:schemeClr val="tx1"/>
                </a:solidFill>
                <a:latin typeface="Sylfaen" panose="010A0502050306030303" pitchFamily="18" charset="0"/>
                <a:cs typeface="Cambria"/>
              </a:rPr>
              <a:t>the </a:t>
            </a:r>
            <a:r>
              <a:rPr lang="en-IN" spc="-40" dirty="0">
                <a:solidFill>
                  <a:schemeClr val="tx1"/>
                </a:solidFill>
                <a:latin typeface="Sylfaen" panose="010A0502050306030303" pitchFamily="18" charset="0"/>
                <a:cs typeface="Cambria"/>
              </a:rPr>
              <a:t>promoter,</a:t>
            </a:r>
            <a:r>
              <a:rPr lang="en-IN" spc="535" dirty="0">
                <a:solidFill>
                  <a:schemeClr val="tx1"/>
                </a:solidFill>
                <a:latin typeface="Sylfaen" panose="010A0502050306030303" pitchFamily="18" charset="0"/>
                <a:cs typeface="Cambria"/>
              </a:rPr>
              <a:t> </a:t>
            </a:r>
            <a:r>
              <a:rPr lang="en-IN" spc="-15" dirty="0">
                <a:solidFill>
                  <a:schemeClr val="tx1"/>
                </a:solidFill>
                <a:latin typeface="Sylfaen" panose="010A0502050306030303" pitchFamily="18" charset="0"/>
                <a:cs typeface="Cambria"/>
              </a:rPr>
              <a:t>who </a:t>
            </a:r>
            <a:r>
              <a:rPr lang="en-IN" spc="-30" dirty="0">
                <a:solidFill>
                  <a:schemeClr val="tx1"/>
                </a:solidFill>
                <a:latin typeface="Sylfaen" panose="010A0502050306030303" pitchFamily="18" charset="0"/>
                <a:cs typeface="Cambria"/>
              </a:rPr>
              <a:t>have  </a:t>
            </a:r>
            <a:r>
              <a:rPr lang="en-IN" spc="-10" dirty="0">
                <a:solidFill>
                  <a:schemeClr val="tx1"/>
                </a:solidFill>
                <a:latin typeface="Sylfaen" panose="010A0502050306030303" pitchFamily="18" charset="0"/>
                <a:cs typeface="Cambria"/>
              </a:rPr>
              <a:t>agreed </a:t>
            </a:r>
            <a:r>
              <a:rPr lang="en-IN" spc="-15" dirty="0">
                <a:solidFill>
                  <a:schemeClr val="tx1"/>
                </a:solidFill>
                <a:latin typeface="Sylfaen" panose="010A0502050306030303" pitchFamily="18" charset="0"/>
                <a:cs typeface="Cambria"/>
              </a:rPr>
              <a:t>to </a:t>
            </a:r>
            <a:r>
              <a:rPr lang="en-IN" spc="-20" dirty="0">
                <a:solidFill>
                  <a:schemeClr val="tx1"/>
                </a:solidFill>
                <a:latin typeface="Sylfaen" panose="010A0502050306030303" pitchFamily="18" charset="0"/>
                <a:cs typeface="Cambria"/>
              </a:rPr>
              <a:t>take </a:t>
            </a:r>
            <a:r>
              <a:rPr lang="en-IN" spc="-5" dirty="0">
                <a:solidFill>
                  <a:schemeClr val="tx1"/>
                </a:solidFill>
                <a:latin typeface="Sylfaen" panose="010A0502050306030303" pitchFamily="18" charset="0"/>
                <a:cs typeface="Cambria"/>
              </a:rPr>
              <a:t>apartments in such</a:t>
            </a:r>
            <a:r>
              <a:rPr lang="en-IN" spc="25" dirty="0">
                <a:solidFill>
                  <a:schemeClr val="tx1"/>
                </a:solidFill>
                <a:latin typeface="Sylfaen" panose="010A0502050306030303" pitchFamily="18" charset="0"/>
                <a:cs typeface="Cambria"/>
              </a:rPr>
              <a:t> </a:t>
            </a:r>
            <a:r>
              <a:rPr lang="en-IN" spc="-5" dirty="0">
                <a:solidFill>
                  <a:schemeClr val="tx1"/>
                </a:solidFill>
                <a:latin typeface="Sylfaen" panose="010A0502050306030303" pitchFamily="18" charset="0"/>
                <a:cs typeface="Cambria"/>
              </a:rPr>
              <a:t>building.</a:t>
            </a:r>
          </a:p>
          <a:p>
            <a:pPr marL="469265" marR="5715" indent="-457200" algn="just">
              <a:spcBef>
                <a:spcPts val="95"/>
              </a:spcBef>
            </a:pPr>
            <a:endParaRPr lang="en-IN" dirty="0">
              <a:solidFill>
                <a:schemeClr val="tx1"/>
              </a:solidFill>
              <a:latin typeface="Sylfaen" panose="010A0502050306030303" pitchFamily="18" charset="0"/>
              <a:cs typeface="Cambria"/>
            </a:endParaRPr>
          </a:p>
          <a:p>
            <a:pPr marL="469265" marR="5715" indent="-457200" algn="just">
              <a:spcBef>
                <a:spcPts val="95"/>
              </a:spcBef>
            </a:pPr>
            <a:r>
              <a:rPr lang="en-IN" b="1" spc="-10" dirty="0">
                <a:solidFill>
                  <a:schemeClr val="tx1"/>
                </a:solidFill>
                <a:latin typeface="Sylfaen" panose="010A0502050306030303" pitchFamily="18" charset="0"/>
                <a:cs typeface="Cambria"/>
              </a:rPr>
              <a:t>Explanation.—</a:t>
            </a:r>
            <a:r>
              <a:rPr lang="en-IN" spc="-10" dirty="0">
                <a:solidFill>
                  <a:schemeClr val="tx1"/>
                </a:solidFill>
                <a:latin typeface="Sylfaen" panose="010A0502050306030303" pitchFamily="18" charset="0"/>
                <a:cs typeface="Cambria"/>
              </a:rPr>
              <a:t>For the </a:t>
            </a:r>
            <a:r>
              <a:rPr lang="en-IN" spc="-5" dirty="0">
                <a:solidFill>
                  <a:schemeClr val="tx1"/>
                </a:solidFill>
                <a:latin typeface="Sylfaen" panose="010A0502050306030303" pitchFamily="18" charset="0"/>
                <a:cs typeface="Cambria"/>
              </a:rPr>
              <a:t>purpose of </a:t>
            </a:r>
            <a:r>
              <a:rPr lang="en-IN" spc="-10" dirty="0">
                <a:solidFill>
                  <a:schemeClr val="tx1"/>
                </a:solidFill>
                <a:latin typeface="Sylfaen" panose="010A0502050306030303" pitchFamily="18" charset="0"/>
                <a:cs typeface="Cambria"/>
              </a:rPr>
              <a:t>this </a:t>
            </a:r>
            <a:r>
              <a:rPr lang="en-IN" spc="-5" dirty="0">
                <a:solidFill>
                  <a:schemeClr val="tx1"/>
                </a:solidFill>
                <a:latin typeface="Sylfaen" panose="010A0502050306030303" pitchFamily="18" charset="0"/>
                <a:cs typeface="Cambria"/>
              </a:rPr>
              <a:t>clause,  </a:t>
            </a:r>
            <a:r>
              <a:rPr lang="en-IN" spc="-10" dirty="0">
                <a:solidFill>
                  <a:schemeClr val="tx1"/>
                </a:solidFill>
                <a:latin typeface="Sylfaen" panose="010A0502050306030303" pitchFamily="18" charset="0"/>
                <a:cs typeface="Cambria"/>
              </a:rPr>
              <a:t>the </a:t>
            </a:r>
            <a:r>
              <a:rPr lang="en-IN" spc="-10" dirty="0" err="1">
                <a:solidFill>
                  <a:schemeClr val="tx1"/>
                </a:solidFill>
                <a:latin typeface="Sylfaen" panose="010A0502050306030303" pitchFamily="18" charset="0"/>
                <a:cs typeface="Cambria"/>
              </a:rPr>
              <a:t>allottees</a:t>
            </a:r>
            <a:r>
              <a:rPr lang="en-IN" spc="-10" dirty="0">
                <a:solidFill>
                  <a:schemeClr val="tx1"/>
                </a:solidFill>
                <a:latin typeface="Sylfaen" panose="010A0502050306030303" pitchFamily="18" charset="0"/>
                <a:cs typeface="Cambria"/>
              </a:rPr>
              <a:t>, </a:t>
            </a:r>
            <a:r>
              <a:rPr lang="en-IN" spc="-15" dirty="0">
                <a:solidFill>
                  <a:schemeClr val="tx1"/>
                </a:solidFill>
                <a:latin typeface="Sylfaen" panose="010A0502050306030303" pitchFamily="18" charset="0"/>
                <a:cs typeface="Cambria"/>
              </a:rPr>
              <a:t>irrespective  </a:t>
            </a:r>
            <a:r>
              <a:rPr lang="en-IN" spc="5" dirty="0">
                <a:solidFill>
                  <a:schemeClr val="tx1"/>
                </a:solidFill>
                <a:latin typeface="Sylfaen" panose="010A0502050306030303" pitchFamily="18" charset="0"/>
                <a:cs typeface="Cambria"/>
              </a:rPr>
              <a:t>of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number of  apartments or plots, as the case </a:t>
            </a:r>
            <a:r>
              <a:rPr lang="en-IN" spc="-25" dirty="0">
                <a:solidFill>
                  <a:schemeClr val="tx1"/>
                </a:solidFill>
                <a:latin typeface="Sylfaen" panose="010A0502050306030303" pitchFamily="18" charset="0"/>
                <a:cs typeface="Cambria"/>
              </a:rPr>
              <a:t>may </a:t>
            </a:r>
            <a:r>
              <a:rPr lang="en-IN" spc="-5" dirty="0">
                <a:solidFill>
                  <a:schemeClr val="tx1"/>
                </a:solidFill>
                <a:latin typeface="Sylfaen" panose="010A0502050306030303" pitchFamily="18" charset="0"/>
                <a:cs typeface="Cambria"/>
              </a:rPr>
              <a:t>be, </a:t>
            </a:r>
            <a:r>
              <a:rPr lang="en-IN" spc="-15" dirty="0">
                <a:solidFill>
                  <a:schemeClr val="tx1"/>
                </a:solidFill>
                <a:latin typeface="Sylfaen" panose="010A0502050306030303" pitchFamily="18" charset="0"/>
                <a:cs typeface="Cambria"/>
              </a:rPr>
              <a:t>booked  </a:t>
            </a:r>
            <a:r>
              <a:rPr lang="en-IN" spc="-20" dirty="0">
                <a:solidFill>
                  <a:schemeClr val="tx1"/>
                </a:solidFill>
                <a:latin typeface="Sylfaen" panose="010A0502050306030303" pitchFamily="18" charset="0"/>
                <a:cs typeface="Cambria"/>
              </a:rPr>
              <a:t>by </a:t>
            </a:r>
            <a:r>
              <a:rPr lang="en-IN" spc="-5" dirty="0">
                <a:solidFill>
                  <a:schemeClr val="tx1"/>
                </a:solidFill>
                <a:latin typeface="Sylfaen" panose="010A0502050306030303" pitchFamily="18" charset="0"/>
                <a:cs typeface="Cambria"/>
              </a:rPr>
              <a:t>him or </a:t>
            </a:r>
            <a:r>
              <a:rPr lang="en-IN" spc="-10" dirty="0">
                <a:solidFill>
                  <a:schemeClr val="tx1"/>
                </a:solidFill>
                <a:latin typeface="Sylfaen" panose="010A0502050306030303" pitchFamily="18" charset="0"/>
                <a:cs typeface="Cambria"/>
              </a:rPr>
              <a:t>booked </a:t>
            </a:r>
            <a:r>
              <a:rPr lang="en-IN" spc="-5" dirty="0">
                <a:solidFill>
                  <a:schemeClr val="tx1"/>
                </a:solidFill>
                <a:latin typeface="Sylfaen" panose="010A0502050306030303" pitchFamily="18" charset="0"/>
                <a:cs typeface="Cambria"/>
              </a:rPr>
              <a:t>in </a:t>
            </a:r>
            <a:r>
              <a:rPr lang="en-IN" spc="-10" dirty="0">
                <a:solidFill>
                  <a:schemeClr val="tx1"/>
                </a:solidFill>
                <a:latin typeface="Sylfaen" panose="010A0502050306030303" pitchFamily="18" charset="0"/>
                <a:cs typeface="Cambria"/>
              </a:rPr>
              <a:t>the name </a:t>
            </a:r>
            <a:r>
              <a:rPr lang="en-IN" spc="-5" dirty="0">
                <a:solidFill>
                  <a:schemeClr val="tx1"/>
                </a:solidFill>
                <a:latin typeface="Sylfaen" panose="010A0502050306030303" pitchFamily="18" charset="0"/>
                <a:cs typeface="Cambria"/>
              </a:rPr>
              <a:t>of his </a:t>
            </a:r>
            <a:r>
              <a:rPr lang="en-IN" spc="-50" dirty="0">
                <a:solidFill>
                  <a:schemeClr val="tx1"/>
                </a:solidFill>
                <a:latin typeface="Sylfaen" panose="010A0502050306030303" pitchFamily="18" charset="0"/>
                <a:cs typeface="Cambria"/>
              </a:rPr>
              <a:t>family, </a:t>
            </a:r>
            <a:r>
              <a:rPr lang="en-IN" spc="-5" dirty="0">
                <a:solidFill>
                  <a:schemeClr val="tx1"/>
                </a:solidFill>
                <a:latin typeface="Sylfaen" panose="010A0502050306030303" pitchFamily="18" charset="0"/>
                <a:cs typeface="Cambria"/>
              </a:rPr>
              <a:t>or</a:t>
            </a:r>
            <a:r>
              <a:rPr lang="en-IN" spc="80" dirty="0">
                <a:solidFill>
                  <a:schemeClr val="tx1"/>
                </a:solidFill>
                <a:latin typeface="Sylfaen" panose="010A0502050306030303" pitchFamily="18" charset="0"/>
                <a:cs typeface="Cambria"/>
              </a:rPr>
              <a:t> </a:t>
            </a:r>
            <a:r>
              <a:rPr lang="en-IN" spc="-5" dirty="0">
                <a:solidFill>
                  <a:schemeClr val="tx1"/>
                </a:solidFill>
                <a:latin typeface="Sylfaen" panose="010A0502050306030303" pitchFamily="18" charset="0"/>
                <a:cs typeface="Cambria"/>
              </a:rPr>
              <a:t>in the case </a:t>
            </a:r>
            <a:r>
              <a:rPr lang="en-IN" spc="-10" dirty="0">
                <a:solidFill>
                  <a:schemeClr val="tx1"/>
                </a:solidFill>
                <a:latin typeface="Sylfaen" panose="010A0502050306030303" pitchFamily="18" charset="0"/>
                <a:cs typeface="Cambria"/>
              </a:rPr>
              <a:t>of </a:t>
            </a:r>
            <a:r>
              <a:rPr lang="en-IN" dirty="0">
                <a:solidFill>
                  <a:schemeClr val="tx1"/>
                </a:solidFill>
                <a:latin typeface="Sylfaen" panose="010A0502050306030303" pitchFamily="18" charset="0"/>
                <a:cs typeface="Cambria"/>
              </a:rPr>
              <a:t>other </a:t>
            </a:r>
            <a:r>
              <a:rPr lang="en-IN" spc="-10" dirty="0">
                <a:solidFill>
                  <a:schemeClr val="tx1"/>
                </a:solidFill>
                <a:latin typeface="Sylfaen" panose="010A0502050306030303" pitchFamily="18" charset="0"/>
                <a:cs typeface="Cambria"/>
              </a:rPr>
              <a:t>persons </a:t>
            </a:r>
            <a:r>
              <a:rPr lang="en-IN" dirty="0">
                <a:solidFill>
                  <a:schemeClr val="tx1"/>
                </a:solidFill>
                <a:latin typeface="Sylfaen" panose="010A0502050306030303" pitchFamily="18" charset="0"/>
                <a:cs typeface="Cambria"/>
              </a:rPr>
              <a:t>such </a:t>
            </a:r>
            <a:r>
              <a:rPr lang="en-IN" spc="-5" dirty="0">
                <a:solidFill>
                  <a:schemeClr val="tx1"/>
                </a:solidFill>
                <a:latin typeface="Sylfaen" panose="010A0502050306030303" pitchFamily="18" charset="0"/>
                <a:cs typeface="Cambria"/>
              </a:rPr>
              <a:t>as companies or  firms or </a:t>
            </a:r>
            <a:r>
              <a:rPr lang="en-IN" spc="-25" dirty="0">
                <a:solidFill>
                  <a:schemeClr val="tx1"/>
                </a:solidFill>
                <a:latin typeface="Sylfaen" panose="010A0502050306030303" pitchFamily="18" charset="0"/>
                <a:cs typeface="Cambria"/>
              </a:rPr>
              <a:t>any </a:t>
            </a:r>
            <a:r>
              <a:rPr lang="en-IN" spc="-5" dirty="0">
                <a:solidFill>
                  <a:schemeClr val="tx1"/>
                </a:solidFill>
                <a:latin typeface="Sylfaen" panose="010A0502050306030303" pitchFamily="18" charset="0"/>
                <a:cs typeface="Cambria"/>
              </a:rPr>
              <a:t>association of </a:t>
            </a:r>
            <a:r>
              <a:rPr lang="en-IN" spc="-10" dirty="0">
                <a:solidFill>
                  <a:schemeClr val="tx1"/>
                </a:solidFill>
                <a:latin typeface="Sylfaen" panose="010A0502050306030303" pitchFamily="18" charset="0"/>
                <a:cs typeface="Cambria"/>
              </a:rPr>
              <a:t>individuals etc. </a:t>
            </a:r>
            <a:r>
              <a:rPr lang="en-IN" spc="-40" dirty="0">
                <a:solidFill>
                  <a:schemeClr val="tx1"/>
                </a:solidFill>
                <a:latin typeface="Sylfaen" panose="010A0502050306030303" pitchFamily="18" charset="0"/>
                <a:cs typeface="Cambria"/>
              </a:rPr>
              <a:t>by </a:t>
            </a:r>
            <a:r>
              <a:rPr lang="en-IN" spc="535" dirty="0">
                <a:solidFill>
                  <a:schemeClr val="tx1"/>
                </a:solidFill>
                <a:latin typeface="Sylfaen" panose="010A0502050306030303" pitchFamily="18" charset="0"/>
                <a:cs typeface="Cambria"/>
              </a:rPr>
              <a:t> </a:t>
            </a:r>
            <a:r>
              <a:rPr lang="en-IN" spc="-20" dirty="0">
                <a:solidFill>
                  <a:schemeClr val="tx1"/>
                </a:solidFill>
                <a:latin typeface="Sylfaen" panose="010A0502050306030303" pitchFamily="18" charset="0"/>
                <a:cs typeface="Cambria"/>
              </a:rPr>
              <a:t>whatever </a:t>
            </a:r>
            <a:r>
              <a:rPr lang="en-IN" spc="-10" dirty="0">
                <a:solidFill>
                  <a:schemeClr val="tx1"/>
                </a:solidFill>
                <a:latin typeface="Sylfaen" panose="010A0502050306030303" pitchFamily="18" charset="0"/>
                <a:cs typeface="Cambria"/>
              </a:rPr>
              <a:t>name </a:t>
            </a:r>
            <a:r>
              <a:rPr lang="en-IN" spc="-5" dirty="0">
                <a:solidFill>
                  <a:schemeClr val="tx1"/>
                </a:solidFill>
                <a:latin typeface="Sylfaen" panose="010A0502050306030303" pitchFamily="18" charset="0"/>
                <a:cs typeface="Cambria"/>
              </a:rPr>
              <a:t>called, </a:t>
            </a:r>
            <a:r>
              <a:rPr lang="en-IN" spc="-10" dirty="0">
                <a:solidFill>
                  <a:schemeClr val="tx1"/>
                </a:solidFill>
                <a:latin typeface="Sylfaen" panose="010A0502050306030303" pitchFamily="18" charset="0"/>
                <a:cs typeface="Cambria"/>
              </a:rPr>
              <a:t>booked </a:t>
            </a:r>
            <a:r>
              <a:rPr lang="en-IN" spc="-5" dirty="0">
                <a:solidFill>
                  <a:schemeClr val="tx1"/>
                </a:solidFill>
                <a:latin typeface="Sylfaen" panose="010A0502050306030303" pitchFamily="18" charset="0"/>
                <a:cs typeface="Cambria"/>
              </a:rPr>
              <a:t>in its </a:t>
            </a:r>
            <a:r>
              <a:rPr lang="en-IN" spc="-10" dirty="0">
                <a:solidFill>
                  <a:schemeClr val="tx1"/>
                </a:solidFill>
                <a:latin typeface="Sylfaen" panose="010A0502050306030303" pitchFamily="18" charset="0"/>
                <a:cs typeface="Cambria"/>
              </a:rPr>
              <a:t>name </a:t>
            </a:r>
            <a:r>
              <a:rPr lang="en-IN" spc="-5" dirty="0">
                <a:solidFill>
                  <a:schemeClr val="tx1"/>
                </a:solidFill>
                <a:latin typeface="Sylfaen" panose="010A0502050306030303" pitchFamily="18" charset="0"/>
                <a:cs typeface="Cambria"/>
              </a:rPr>
              <a:t>or  </a:t>
            </a:r>
            <a:r>
              <a:rPr lang="en-IN" spc="-15" dirty="0">
                <a:solidFill>
                  <a:schemeClr val="tx1"/>
                </a:solidFill>
                <a:latin typeface="Sylfaen" panose="010A0502050306030303" pitchFamily="18" charset="0"/>
                <a:cs typeface="Cambria"/>
              </a:rPr>
              <a:t>booked </a:t>
            </a:r>
            <a:r>
              <a:rPr lang="en-IN" spc="-5" dirty="0">
                <a:solidFill>
                  <a:schemeClr val="tx1"/>
                </a:solidFill>
                <a:latin typeface="Sylfaen" panose="010A0502050306030303" pitchFamily="18" charset="0"/>
                <a:cs typeface="Cambria"/>
              </a:rPr>
              <a:t>in the name of its associated entities or  </a:t>
            </a:r>
            <a:r>
              <a:rPr lang="en-IN" spc="-15" dirty="0">
                <a:solidFill>
                  <a:schemeClr val="tx1"/>
                </a:solidFill>
                <a:latin typeface="Sylfaen" panose="010A0502050306030303" pitchFamily="18" charset="0"/>
                <a:cs typeface="Cambria"/>
              </a:rPr>
              <a:t>related </a:t>
            </a:r>
            <a:r>
              <a:rPr lang="en-IN" spc="-5" dirty="0">
                <a:solidFill>
                  <a:schemeClr val="tx1"/>
                </a:solidFill>
                <a:latin typeface="Sylfaen" panose="010A0502050306030303" pitchFamily="18" charset="0"/>
                <a:cs typeface="Cambria"/>
              </a:rPr>
              <a:t>enterprises, shall </a:t>
            </a:r>
            <a:r>
              <a:rPr lang="en-IN" dirty="0">
                <a:solidFill>
                  <a:schemeClr val="tx1"/>
                </a:solidFill>
                <a:latin typeface="Sylfaen" panose="010A0502050306030303" pitchFamily="18" charset="0"/>
                <a:cs typeface="Cambria"/>
              </a:rPr>
              <a:t>be </a:t>
            </a:r>
            <a:r>
              <a:rPr lang="en-IN" spc="-10" dirty="0">
                <a:solidFill>
                  <a:schemeClr val="tx1"/>
                </a:solidFill>
                <a:latin typeface="Sylfaen" panose="010A0502050306030303" pitchFamily="18" charset="0"/>
                <a:cs typeface="Cambria"/>
              </a:rPr>
              <a:t>considered </a:t>
            </a:r>
            <a:r>
              <a:rPr lang="en-IN" spc="-5" dirty="0">
                <a:solidFill>
                  <a:schemeClr val="tx1"/>
                </a:solidFill>
                <a:latin typeface="Sylfaen" panose="010A0502050306030303" pitchFamily="18" charset="0"/>
                <a:cs typeface="Cambria"/>
              </a:rPr>
              <a:t>as one  </a:t>
            </a:r>
            <a:r>
              <a:rPr lang="en-IN" spc="-10" dirty="0" err="1">
                <a:solidFill>
                  <a:schemeClr val="tx1"/>
                </a:solidFill>
                <a:latin typeface="Sylfaen" panose="010A0502050306030303" pitchFamily="18" charset="0"/>
                <a:cs typeface="Cambria"/>
              </a:rPr>
              <a:t>allottee</a:t>
            </a:r>
            <a:r>
              <a:rPr lang="en-IN" spc="-5" dirty="0">
                <a:solidFill>
                  <a:schemeClr val="tx1"/>
                </a:solidFill>
                <a:latin typeface="Sylfaen" panose="010A0502050306030303" pitchFamily="18" charset="0"/>
                <a:cs typeface="Cambria"/>
              </a:rPr>
              <a:t> </a:t>
            </a:r>
            <a:r>
              <a:rPr lang="en-IN" spc="-60" dirty="0">
                <a:solidFill>
                  <a:schemeClr val="tx1"/>
                </a:solidFill>
                <a:latin typeface="Sylfaen" panose="010A0502050306030303" pitchFamily="18" charset="0"/>
                <a:cs typeface="Cambria"/>
              </a:rPr>
              <a:t>only.</a:t>
            </a:r>
            <a:endParaRPr lang="en-IN" dirty="0">
              <a:solidFill>
                <a:schemeClr val="tx1"/>
              </a:solidFill>
              <a:latin typeface="Sylfaen" panose="010A0502050306030303" pitchFamily="18" charset="0"/>
              <a:cs typeface="Cambria"/>
            </a:endParaRPr>
          </a:p>
          <a:p>
            <a:endParaRPr lang="en-IN" dirty="0"/>
          </a:p>
        </p:txBody>
      </p:sp>
      <p:sp>
        <p:nvSpPr>
          <p:cNvPr id="4" name="Title 1"/>
          <p:cNvSpPr>
            <a:spLocks noGrp="1"/>
          </p:cNvSpPr>
          <p:nvPr>
            <p:ph type="title"/>
          </p:nvPr>
        </p:nvSpPr>
        <p:spPr>
          <a:xfrm>
            <a:off x="700703" y="452718"/>
            <a:ext cx="9404723" cy="1400530"/>
          </a:xfrm>
          <a:noFill/>
          <a:ln>
            <a:noFill/>
          </a:ln>
        </p:spPr>
        <p:style>
          <a:lnRef idx="2">
            <a:schemeClr val="dk1"/>
          </a:lnRef>
          <a:fillRef idx="1">
            <a:schemeClr val="lt1"/>
          </a:fillRef>
          <a:effectRef idx="0">
            <a:schemeClr val="dk1"/>
          </a:effectRef>
          <a:fontRef idx="minor">
            <a:schemeClr val="dk1"/>
          </a:fontRef>
        </p:style>
        <p:txBody>
          <a:bodyPr>
            <a:noAutofit/>
          </a:bodyPr>
          <a:lstStyle/>
          <a:p>
            <a:r>
              <a:rPr lang="en-IN" sz="3200" u="sng" dirty="0">
                <a:solidFill>
                  <a:schemeClr val="tx1"/>
                </a:solidFill>
                <a:latin typeface="Sylfaen" panose="010A0502050306030303" pitchFamily="18" charset="0"/>
              </a:rPr>
              <a:t>SECTION 14 – ADHERENCE TO SANCTIONED PLANS AND PROJECT SPECIFICATION BY PROMOTER</a:t>
            </a:r>
            <a:endParaRPr lang="en-IN" sz="4000" dirty="0">
              <a:solidFill>
                <a:schemeClr val="tx1"/>
              </a:solidFill>
              <a:latin typeface="Sylfaen" panose="010A0502050306030303" pitchFamily="18" charset="0"/>
            </a:endParaRPr>
          </a:p>
        </p:txBody>
      </p:sp>
    </p:spTree>
    <p:extLst>
      <p:ext uri="{BB962C8B-B14F-4D97-AF65-F5344CB8AC3E}">
        <p14:creationId xmlns:p14="http://schemas.microsoft.com/office/powerpoint/2010/main" val="38563114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5218" y="2544240"/>
            <a:ext cx="10304060" cy="2887572"/>
          </a:xfrm>
          <a:noFill/>
          <a:ln>
            <a:solidFill>
              <a:schemeClr val="tx1"/>
            </a:solidFill>
          </a:ln>
        </p:spPr>
        <p:style>
          <a:lnRef idx="2">
            <a:schemeClr val="dk1"/>
          </a:lnRef>
          <a:fillRef idx="1">
            <a:schemeClr val="lt1"/>
          </a:fillRef>
          <a:effectRef idx="0">
            <a:schemeClr val="dk1"/>
          </a:effectRef>
          <a:fontRef idx="minor">
            <a:schemeClr val="dk1"/>
          </a:fontRef>
        </p:style>
        <p:txBody>
          <a:bodyPr>
            <a:normAutofit/>
          </a:bodyPr>
          <a:lstStyle/>
          <a:p>
            <a:pPr marL="0" indent="0" algn="just">
              <a:buNone/>
            </a:pPr>
            <a:r>
              <a:rPr lang="en-IN" u="sng" dirty="0">
                <a:solidFill>
                  <a:schemeClr val="tx1"/>
                </a:solidFill>
                <a:latin typeface="Sylfaen" panose="010A0502050306030303" pitchFamily="18" charset="0"/>
              </a:rPr>
              <a:t>DEFECT LIABILITY</a:t>
            </a:r>
          </a:p>
          <a:p>
            <a:pPr algn="just"/>
            <a:r>
              <a:rPr lang="en-IN" dirty="0">
                <a:solidFill>
                  <a:schemeClr val="tx1"/>
                </a:solidFill>
                <a:latin typeface="Sylfaen" panose="010A0502050306030303" pitchFamily="18" charset="0"/>
                <a:cs typeface="Cambria"/>
              </a:rPr>
              <a:t>In </a:t>
            </a:r>
            <a:r>
              <a:rPr lang="en-IN" spc="-5" dirty="0">
                <a:solidFill>
                  <a:schemeClr val="tx1"/>
                </a:solidFill>
                <a:latin typeface="Sylfaen" panose="010A0502050306030303" pitchFamily="18" charset="0"/>
                <a:cs typeface="Cambria"/>
              </a:rPr>
              <a:t>case </a:t>
            </a:r>
            <a:r>
              <a:rPr lang="en-IN" spc="-25" dirty="0">
                <a:solidFill>
                  <a:schemeClr val="tx1"/>
                </a:solidFill>
                <a:latin typeface="Sylfaen" panose="010A0502050306030303" pitchFamily="18" charset="0"/>
                <a:cs typeface="Cambria"/>
              </a:rPr>
              <a:t>any </a:t>
            </a:r>
            <a:r>
              <a:rPr lang="en-IN" spc="-5" dirty="0">
                <a:solidFill>
                  <a:schemeClr val="tx1"/>
                </a:solidFill>
                <a:latin typeface="Sylfaen" panose="010A0502050306030303" pitchFamily="18" charset="0"/>
                <a:cs typeface="Cambria"/>
              </a:rPr>
              <a:t>structural </a:t>
            </a:r>
            <a:r>
              <a:rPr lang="en-IN" spc="-10" dirty="0">
                <a:solidFill>
                  <a:schemeClr val="tx1"/>
                </a:solidFill>
                <a:latin typeface="Sylfaen" panose="010A0502050306030303" pitchFamily="18" charset="0"/>
                <a:cs typeface="Cambria"/>
              </a:rPr>
              <a:t>defect </a:t>
            </a:r>
            <a:r>
              <a:rPr lang="en-IN" spc="-5" dirty="0">
                <a:solidFill>
                  <a:schemeClr val="tx1"/>
                </a:solidFill>
                <a:latin typeface="Sylfaen" panose="010A0502050306030303" pitchFamily="18" charset="0"/>
                <a:cs typeface="Cambria"/>
              </a:rPr>
              <a:t>or </a:t>
            </a:r>
            <a:r>
              <a:rPr lang="en-IN" spc="-25" dirty="0">
                <a:solidFill>
                  <a:schemeClr val="tx1"/>
                </a:solidFill>
                <a:latin typeface="Sylfaen" panose="010A0502050306030303" pitchFamily="18" charset="0"/>
                <a:cs typeface="Cambria"/>
              </a:rPr>
              <a:t>any </a:t>
            </a:r>
            <a:r>
              <a:rPr lang="en-IN" dirty="0">
                <a:solidFill>
                  <a:schemeClr val="tx1"/>
                </a:solidFill>
                <a:latin typeface="Sylfaen" panose="010A0502050306030303" pitchFamily="18" charset="0"/>
                <a:cs typeface="Cambria"/>
              </a:rPr>
              <a:t>other </a:t>
            </a:r>
            <a:r>
              <a:rPr lang="en-IN" spc="-10" dirty="0">
                <a:solidFill>
                  <a:schemeClr val="tx1"/>
                </a:solidFill>
                <a:latin typeface="Sylfaen" panose="010A0502050306030303" pitchFamily="18" charset="0"/>
                <a:cs typeface="Cambria"/>
              </a:rPr>
              <a:t>defect  </a:t>
            </a:r>
            <a:r>
              <a:rPr lang="en-IN" spc="-5" dirty="0">
                <a:solidFill>
                  <a:schemeClr val="tx1"/>
                </a:solidFill>
                <a:latin typeface="Sylfaen" panose="010A0502050306030303" pitchFamily="18" charset="0"/>
                <a:cs typeface="Cambria"/>
              </a:rPr>
              <a:t>in </a:t>
            </a:r>
            <a:r>
              <a:rPr lang="en-IN" spc="-10" dirty="0">
                <a:solidFill>
                  <a:schemeClr val="tx1"/>
                </a:solidFill>
                <a:latin typeface="Sylfaen" panose="010A0502050306030303" pitchFamily="18" charset="0"/>
                <a:cs typeface="Cambria"/>
              </a:rPr>
              <a:t>workmanship, </a:t>
            </a:r>
            <a:r>
              <a:rPr lang="en-IN" spc="-5" dirty="0">
                <a:solidFill>
                  <a:schemeClr val="tx1"/>
                </a:solidFill>
                <a:latin typeface="Sylfaen" panose="010A0502050306030303" pitchFamily="18" charset="0"/>
                <a:cs typeface="Cambria"/>
              </a:rPr>
              <a:t>quality or </a:t>
            </a:r>
            <a:r>
              <a:rPr lang="en-IN" spc="-15" dirty="0">
                <a:solidFill>
                  <a:schemeClr val="tx1"/>
                </a:solidFill>
                <a:latin typeface="Sylfaen" panose="010A0502050306030303" pitchFamily="18" charset="0"/>
                <a:cs typeface="Cambria"/>
              </a:rPr>
              <a:t>provision </a:t>
            </a:r>
            <a:r>
              <a:rPr lang="en-IN" spc="-5" dirty="0">
                <a:solidFill>
                  <a:schemeClr val="tx1"/>
                </a:solidFill>
                <a:latin typeface="Sylfaen" panose="010A0502050306030303" pitchFamily="18" charset="0"/>
                <a:cs typeface="Cambria"/>
              </a:rPr>
              <a:t>of services or  </a:t>
            </a:r>
            <a:r>
              <a:rPr lang="en-IN" spc="-25" dirty="0">
                <a:solidFill>
                  <a:schemeClr val="tx1"/>
                </a:solidFill>
                <a:latin typeface="Sylfaen" panose="010A0502050306030303" pitchFamily="18" charset="0"/>
                <a:cs typeface="Cambria"/>
              </a:rPr>
              <a:t>any </a:t>
            </a:r>
            <a:r>
              <a:rPr lang="en-IN" spc="-5" dirty="0">
                <a:solidFill>
                  <a:schemeClr val="tx1"/>
                </a:solidFill>
                <a:latin typeface="Sylfaen" panose="010A0502050306030303" pitchFamily="18" charset="0"/>
                <a:cs typeface="Cambria"/>
              </a:rPr>
              <a:t>other obligations of </a:t>
            </a:r>
            <a:r>
              <a:rPr lang="en-IN" spc="-10" dirty="0">
                <a:solidFill>
                  <a:schemeClr val="tx1"/>
                </a:solidFill>
                <a:latin typeface="Sylfaen" panose="010A0502050306030303" pitchFamily="18" charset="0"/>
                <a:cs typeface="Cambria"/>
              </a:rPr>
              <a:t>the promoter </a:t>
            </a:r>
            <a:r>
              <a:rPr lang="en-IN" spc="-5" dirty="0">
                <a:solidFill>
                  <a:schemeClr val="tx1"/>
                </a:solidFill>
                <a:latin typeface="Sylfaen" panose="010A0502050306030303" pitchFamily="18" charset="0"/>
                <a:cs typeface="Cambria"/>
              </a:rPr>
              <a:t>as per </a:t>
            </a:r>
            <a:r>
              <a:rPr lang="en-IN" spc="-10" dirty="0">
                <a:solidFill>
                  <a:schemeClr val="tx1"/>
                </a:solidFill>
                <a:latin typeface="Sylfaen" panose="010A0502050306030303" pitchFamily="18" charset="0"/>
                <a:cs typeface="Cambria"/>
              </a:rPr>
              <a:t>the  agreement </a:t>
            </a:r>
            <a:r>
              <a:rPr lang="en-IN" spc="-15" dirty="0">
                <a:solidFill>
                  <a:schemeClr val="tx1"/>
                </a:solidFill>
                <a:latin typeface="Sylfaen" panose="010A0502050306030303" pitchFamily="18" charset="0"/>
                <a:cs typeface="Cambria"/>
              </a:rPr>
              <a:t>for </a:t>
            </a:r>
            <a:r>
              <a:rPr lang="en-IN" spc="-5" dirty="0">
                <a:solidFill>
                  <a:schemeClr val="tx1"/>
                </a:solidFill>
                <a:latin typeface="Sylfaen" panose="010A0502050306030303" pitchFamily="18" charset="0"/>
                <a:cs typeface="Cambria"/>
              </a:rPr>
              <a:t>sale </a:t>
            </a:r>
            <a:r>
              <a:rPr lang="en-IN" spc="-10" dirty="0">
                <a:solidFill>
                  <a:schemeClr val="tx1"/>
                </a:solidFill>
                <a:latin typeface="Sylfaen" panose="010A0502050306030303" pitchFamily="18" charset="0"/>
                <a:cs typeface="Cambria"/>
              </a:rPr>
              <a:t>relating </a:t>
            </a:r>
            <a:r>
              <a:rPr lang="en-IN" spc="-15" dirty="0">
                <a:solidFill>
                  <a:schemeClr val="tx1"/>
                </a:solidFill>
                <a:latin typeface="Sylfaen" panose="010A0502050306030303" pitchFamily="18" charset="0"/>
                <a:cs typeface="Cambria"/>
              </a:rPr>
              <a:t>to </a:t>
            </a:r>
            <a:r>
              <a:rPr lang="en-IN" spc="-5" dirty="0">
                <a:solidFill>
                  <a:schemeClr val="tx1"/>
                </a:solidFill>
                <a:latin typeface="Sylfaen" panose="010A0502050306030303" pitchFamily="18" charset="0"/>
                <a:cs typeface="Cambria"/>
              </a:rPr>
              <a:t>such </a:t>
            </a:r>
            <a:r>
              <a:rPr lang="en-IN" spc="-10" dirty="0">
                <a:solidFill>
                  <a:schemeClr val="tx1"/>
                </a:solidFill>
                <a:latin typeface="Sylfaen" panose="010A0502050306030303" pitchFamily="18" charset="0"/>
                <a:cs typeface="Cambria"/>
              </a:rPr>
              <a:t>development</a:t>
            </a:r>
            <a:r>
              <a:rPr lang="en-IN" spc="55" dirty="0">
                <a:solidFill>
                  <a:schemeClr val="tx1"/>
                </a:solidFill>
                <a:latin typeface="Sylfaen" panose="010A0502050306030303" pitchFamily="18" charset="0"/>
                <a:cs typeface="Cambria"/>
              </a:rPr>
              <a:t> </a:t>
            </a:r>
            <a:r>
              <a:rPr lang="en-IN" spc="-5" dirty="0">
                <a:solidFill>
                  <a:schemeClr val="tx1"/>
                </a:solidFill>
                <a:latin typeface="Sylfaen" panose="010A0502050306030303" pitchFamily="18" charset="0"/>
                <a:cs typeface="Cambria"/>
              </a:rPr>
              <a:t>is </a:t>
            </a:r>
            <a:r>
              <a:rPr lang="en-IN" spc="-15" dirty="0">
                <a:solidFill>
                  <a:schemeClr val="tx1"/>
                </a:solidFill>
                <a:latin typeface="Sylfaen" panose="010A0502050306030303" pitchFamily="18" charset="0"/>
                <a:cs typeface="Cambria"/>
              </a:rPr>
              <a:t>brought </a:t>
            </a:r>
            <a:r>
              <a:rPr lang="en-IN" spc="-10" dirty="0">
                <a:solidFill>
                  <a:schemeClr val="tx1"/>
                </a:solidFill>
                <a:latin typeface="Sylfaen" panose="010A0502050306030303" pitchFamily="18" charset="0"/>
                <a:cs typeface="Cambria"/>
              </a:rPr>
              <a:t>to </a:t>
            </a:r>
            <a:r>
              <a:rPr lang="en-IN" spc="-5" dirty="0">
                <a:solidFill>
                  <a:schemeClr val="tx1"/>
                </a:solidFill>
                <a:latin typeface="Sylfaen" panose="010A0502050306030303" pitchFamily="18" charset="0"/>
                <a:cs typeface="Cambria"/>
              </a:rPr>
              <a:t>the notice of the </a:t>
            </a:r>
            <a:r>
              <a:rPr lang="en-IN" spc="-10" dirty="0">
                <a:solidFill>
                  <a:schemeClr val="tx1"/>
                </a:solidFill>
                <a:latin typeface="Sylfaen" panose="010A0502050306030303" pitchFamily="18" charset="0"/>
                <a:cs typeface="Cambria"/>
              </a:rPr>
              <a:t>promoter </a:t>
            </a:r>
            <a:r>
              <a:rPr lang="en-IN" spc="-5" dirty="0">
                <a:solidFill>
                  <a:schemeClr val="tx1"/>
                </a:solidFill>
                <a:latin typeface="Sylfaen" panose="010A0502050306030303" pitchFamily="18" charset="0"/>
                <a:cs typeface="Cambria"/>
              </a:rPr>
              <a:t>within a period  of </a:t>
            </a:r>
            <a:r>
              <a:rPr lang="en-IN" spc="-35" dirty="0">
                <a:solidFill>
                  <a:schemeClr val="tx1"/>
                </a:solidFill>
                <a:latin typeface="Sylfaen" panose="010A0502050306030303" pitchFamily="18" charset="0"/>
                <a:cs typeface="Cambria"/>
              </a:rPr>
              <a:t>five </a:t>
            </a:r>
            <a:r>
              <a:rPr lang="en-IN" spc="-15" dirty="0">
                <a:solidFill>
                  <a:schemeClr val="tx1"/>
                </a:solidFill>
                <a:latin typeface="Sylfaen" panose="010A0502050306030303" pitchFamily="18" charset="0"/>
                <a:cs typeface="Cambria"/>
              </a:rPr>
              <a:t>years </a:t>
            </a:r>
            <a:r>
              <a:rPr lang="en-IN" spc="-20" dirty="0">
                <a:solidFill>
                  <a:schemeClr val="tx1"/>
                </a:solidFill>
                <a:latin typeface="Sylfaen" panose="010A0502050306030303" pitchFamily="18" charset="0"/>
                <a:cs typeface="Cambria"/>
              </a:rPr>
              <a:t>by </a:t>
            </a:r>
            <a:r>
              <a:rPr lang="en-IN" spc="-10" dirty="0">
                <a:solidFill>
                  <a:schemeClr val="tx1"/>
                </a:solidFill>
                <a:latin typeface="Sylfaen" panose="010A0502050306030303" pitchFamily="18" charset="0"/>
                <a:cs typeface="Cambria"/>
              </a:rPr>
              <a:t>the </a:t>
            </a:r>
            <a:r>
              <a:rPr lang="en-IN" spc="-10" dirty="0" err="1">
                <a:solidFill>
                  <a:schemeClr val="tx1"/>
                </a:solidFill>
                <a:latin typeface="Sylfaen" panose="010A0502050306030303" pitchFamily="18" charset="0"/>
                <a:cs typeface="Cambria"/>
              </a:rPr>
              <a:t>allottee</a:t>
            </a:r>
            <a:r>
              <a:rPr lang="en-IN" spc="-10" dirty="0">
                <a:solidFill>
                  <a:schemeClr val="tx1"/>
                </a:solidFill>
                <a:latin typeface="Sylfaen" panose="010A0502050306030303" pitchFamily="18" charset="0"/>
                <a:cs typeface="Cambria"/>
              </a:rPr>
              <a:t> </a:t>
            </a:r>
            <a:r>
              <a:rPr lang="en-IN" spc="-15" dirty="0">
                <a:solidFill>
                  <a:schemeClr val="tx1"/>
                </a:solidFill>
                <a:latin typeface="Sylfaen" panose="010A0502050306030303" pitchFamily="18" charset="0"/>
                <a:cs typeface="Cambria"/>
              </a:rPr>
              <a:t>from </a:t>
            </a:r>
            <a:r>
              <a:rPr lang="en-IN" spc="-10" dirty="0">
                <a:solidFill>
                  <a:schemeClr val="tx1"/>
                </a:solidFill>
                <a:latin typeface="Sylfaen" panose="010A0502050306030303" pitchFamily="18" charset="0"/>
                <a:cs typeface="Cambria"/>
              </a:rPr>
              <a:t>the date </a:t>
            </a:r>
            <a:r>
              <a:rPr lang="en-IN" spc="-5" dirty="0">
                <a:solidFill>
                  <a:schemeClr val="tx1"/>
                </a:solidFill>
                <a:latin typeface="Sylfaen" panose="010A0502050306030303" pitchFamily="18" charset="0"/>
                <a:cs typeface="Cambria"/>
              </a:rPr>
              <a:t>of handing  </a:t>
            </a:r>
            <a:r>
              <a:rPr lang="en-IN" spc="-30" dirty="0">
                <a:solidFill>
                  <a:schemeClr val="tx1"/>
                </a:solidFill>
                <a:latin typeface="Sylfaen" panose="010A0502050306030303" pitchFamily="18" charset="0"/>
                <a:cs typeface="Cambria"/>
              </a:rPr>
              <a:t>over </a:t>
            </a:r>
            <a:r>
              <a:rPr lang="en-IN" spc="-5" dirty="0">
                <a:solidFill>
                  <a:schemeClr val="tx1"/>
                </a:solidFill>
                <a:latin typeface="Sylfaen" panose="010A0502050306030303" pitchFamily="18" charset="0"/>
                <a:cs typeface="Cambria"/>
              </a:rPr>
              <a:t>possession, it shall </a:t>
            </a:r>
            <a:r>
              <a:rPr lang="en-IN" dirty="0">
                <a:solidFill>
                  <a:schemeClr val="tx1"/>
                </a:solidFill>
                <a:latin typeface="Sylfaen" panose="010A0502050306030303" pitchFamily="18" charset="0"/>
                <a:cs typeface="Cambria"/>
              </a:rPr>
              <a:t>be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duty of </a:t>
            </a:r>
            <a:r>
              <a:rPr lang="en-IN" spc="-10" dirty="0">
                <a:solidFill>
                  <a:schemeClr val="tx1"/>
                </a:solidFill>
                <a:latin typeface="Sylfaen" panose="010A0502050306030303" pitchFamily="18" charset="0"/>
                <a:cs typeface="Cambria"/>
              </a:rPr>
              <a:t>the promoter  </a:t>
            </a:r>
            <a:r>
              <a:rPr lang="en-IN" spc="-15" dirty="0">
                <a:solidFill>
                  <a:schemeClr val="tx1"/>
                </a:solidFill>
                <a:latin typeface="Sylfaen" panose="010A0502050306030303" pitchFamily="18" charset="0"/>
                <a:cs typeface="Cambria"/>
              </a:rPr>
              <a:t>to </a:t>
            </a:r>
            <a:r>
              <a:rPr lang="en-IN" spc="-10" dirty="0">
                <a:solidFill>
                  <a:schemeClr val="tx1"/>
                </a:solidFill>
                <a:latin typeface="Sylfaen" panose="010A0502050306030303" pitchFamily="18" charset="0"/>
                <a:cs typeface="Cambria"/>
              </a:rPr>
              <a:t>rectify </a:t>
            </a:r>
            <a:r>
              <a:rPr lang="en-IN" spc="-5" dirty="0">
                <a:solidFill>
                  <a:schemeClr val="tx1"/>
                </a:solidFill>
                <a:latin typeface="Sylfaen" panose="010A0502050306030303" pitchFamily="18" charset="0"/>
                <a:cs typeface="Cambria"/>
              </a:rPr>
              <a:t>such </a:t>
            </a:r>
            <a:r>
              <a:rPr lang="en-IN" spc="-10" dirty="0">
                <a:solidFill>
                  <a:schemeClr val="tx1"/>
                </a:solidFill>
                <a:latin typeface="Sylfaen" panose="010A0502050306030303" pitchFamily="18" charset="0"/>
                <a:cs typeface="Cambria"/>
              </a:rPr>
              <a:t>defects </a:t>
            </a:r>
            <a:r>
              <a:rPr lang="en-IN" spc="-5" dirty="0">
                <a:solidFill>
                  <a:schemeClr val="tx1"/>
                </a:solidFill>
                <a:latin typeface="Sylfaen" panose="010A0502050306030303" pitchFamily="18" charset="0"/>
                <a:cs typeface="Cambria"/>
              </a:rPr>
              <a:t>without </a:t>
            </a:r>
            <a:r>
              <a:rPr lang="en-IN" dirty="0">
                <a:solidFill>
                  <a:schemeClr val="tx1"/>
                </a:solidFill>
                <a:latin typeface="Sylfaen" panose="010A0502050306030303" pitchFamily="18" charset="0"/>
                <a:cs typeface="Cambria"/>
              </a:rPr>
              <a:t>further </a:t>
            </a:r>
            <a:r>
              <a:rPr lang="en-IN" spc="-5" dirty="0">
                <a:solidFill>
                  <a:schemeClr val="tx1"/>
                </a:solidFill>
                <a:latin typeface="Sylfaen" panose="010A0502050306030303" pitchFamily="18" charset="0"/>
                <a:cs typeface="Cambria"/>
              </a:rPr>
              <a:t>charge, </a:t>
            </a:r>
            <a:r>
              <a:rPr lang="en-IN" spc="-10" dirty="0">
                <a:solidFill>
                  <a:schemeClr val="tx1"/>
                </a:solidFill>
                <a:latin typeface="Sylfaen" panose="010A0502050306030303" pitchFamily="18" charset="0"/>
                <a:cs typeface="Cambria"/>
              </a:rPr>
              <a:t>within  </a:t>
            </a:r>
            <a:r>
              <a:rPr lang="en-IN" spc="-5" dirty="0">
                <a:solidFill>
                  <a:schemeClr val="tx1"/>
                </a:solidFill>
                <a:latin typeface="Sylfaen" panose="010A0502050306030303" pitchFamily="18" charset="0"/>
                <a:cs typeface="Cambria"/>
              </a:rPr>
              <a:t>thirty </a:t>
            </a:r>
            <a:r>
              <a:rPr lang="en-IN" spc="-20" dirty="0">
                <a:solidFill>
                  <a:schemeClr val="tx1"/>
                </a:solidFill>
                <a:latin typeface="Sylfaen" panose="010A0502050306030303" pitchFamily="18" charset="0"/>
                <a:cs typeface="Cambria"/>
              </a:rPr>
              <a:t>days, </a:t>
            </a:r>
            <a:r>
              <a:rPr lang="en-IN" spc="-10" dirty="0">
                <a:solidFill>
                  <a:schemeClr val="tx1"/>
                </a:solidFill>
                <a:latin typeface="Sylfaen" panose="010A0502050306030303" pitchFamily="18" charset="0"/>
                <a:cs typeface="Cambria"/>
              </a:rPr>
              <a:t>and </a:t>
            </a:r>
            <a:r>
              <a:rPr lang="en-IN" spc="-5" dirty="0">
                <a:solidFill>
                  <a:schemeClr val="tx1"/>
                </a:solidFill>
                <a:latin typeface="Sylfaen" panose="010A0502050306030303" pitchFamily="18" charset="0"/>
                <a:cs typeface="Cambria"/>
              </a:rPr>
              <a:t>in </a:t>
            </a:r>
            <a:r>
              <a:rPr lang="en-IN" spc="-10" dirty="0">
                <a:solidFill>
                  <a:schemeClr val="tx1"/>
                </a:solidFill>
                <a:latin typeface="Sylfaen" panose="010A0502050306030303" pitchFamily="18" charset="0"/>
                <a:cs typeface="Cambria"/>
              </a:rPr>
              <a:t>the </a:t>
            </a:r>
            <a:r>
              <a:rPr lang="en-IN" spc="-20" dirty="0">
                <a:solidFill>
                  <a:schemeClr val="tx1"/>
                </a:solidFill>
                <a:latin typeface="Sylfaen" panose="010A0502050306030303" pitchFamily="18" charset="0"/>
                <a:cs typeface="Cambria"/>
              </a:rPr>
              <a:t>event </a:t>
            </a:r>
            <a:r>
              <a:rPr lang="en-IN" spc="-5" dirty="0">
                <a:solidFill>
                  <a:schemeClr val="tx1"/>
                </a:solidFill>
                <a:latin typeface="Sylfaen" panose="010A0502050306030303" pitchFamily="18" charset="0"/>
                <a:cs typeface="Cambria"/>
              </a:rPr>
              <a:t>of </a:t>
            </a:r>
            <a:r>
              <a:rPr lang="en-IN" spc="-10" dirty="0">
                <a:solidFill>
                  <a:schemeClr val="tx1"/>
                </a:solidFill>
                <a:latin typeface="Sylfaen" panose="010A0502050306030303" pitchFamily="18" charset="0"/>
                <a:cs typeface="Cambria"/>
              </a:rPr>
              <a:t>promoter's </a:t>
            </a:r>
            <a:r>
              <a:rPr lang="en-IN" spc="-15" dirty="0">
                <a:solidFill>
                  <a:schemeClr val="tx1"/>
                </a:solidFill>
                <a:latin typeface="Sylfaen" panose="010A0502050306030303" pitchFamily="18" charset="0"/>
                <a:cs typeface="Cambria"/>
              </a:rPr>
              <a:t>failure </a:t>
            </a:r>
            <a:r>
              <a:rPr lang="en-IN" spc="-30" dirty="0">
                <a:solidFill>
                  <a:schemeClr val="tx1"/>
                </a:solidFill>
                <a:latin typeface="Sylfaen" panose="010A0502050306030303" pitchFamily="18" charset="0"/>
                <a:cs typeface="Cambria"/>
              </a:rPr>
              <a:t>to  </a:t>
            </a:r>
            <a:r>
              <a:rPr lang="en-IN" spc="-10" dirty="0">
                <a:solidFill>
                  <a:schemeClr val="tx1"/>
                </a:solidFill>
                <a:latin typeface="Sylfaen" panose="010A0502050306030303" pitchFamily="18" charset="0"/>
                <a:cs typeface="Cambria"/>
              </a:rPr>
              <a:t>rectify </a:t>
            </a:r>
            <a:r>
              <a:rPr lang="en-IN" dirty="0">
                <a:solidFill>
                  <a:schemeClr val="tx1"/>
                </a:solidFill>
                <a:latin typeface="Sylfaen" panose="010A0502050306030303" pitchFamily="18" charset="0"/>
                <a:cs typeface="Cambria"/>
              </a:rPr>
              <a:t>such </a:t>
            </a:r>
            <a:r>
              <a:rPr lang="en-IN" spc="-10" dirty="0">
                <a:solidFill>
                  <a:schemeClr val="tx1"/>
                </a:solidFill>
                <a:latin typeface="Sylfaen" panose="010A0502050306030303" pitchFamily="18" charset="0"/>
                <a:cs typeface="Cambria"/>
              </a:rPr>
              <a:t>defects within </a:t>
            </a:r>
            <a:r>
              <a:rPr lang="en-IN" spc="-5" dirty="0">
                <a:solidFill>
                  <a:schemeClr val="tx1"/>
                </a:solidFill>
                <a:latin typeface="Sylfaen" panose="010A0502050306030303" pitchFamily="18" charset="0"/>
                <a:cs typeface="Cambria"/>
              </a:rPr>
              <a:t>such time, </a:t>
            </a:r>
            <a:r>
              <a:rPr lang="en-IN" spc="-10" dirty="0">
                <a:solidFill>
                  <a:schemeClr val="tx1"/>
                </a:solidFill>
                <a:latin typeface="Sylfaen" panose="010A0502050306030303" pitchFamily="18" charset="0"/>
                <a:cs typeface="Cambria"/>
              </a:rPr>
              <a:t>the </a:t>
            </a:r>
            <a:r>
              <a:rPr lang="en-IN" spc="-15" dirty="0">
                <a:solidFill>
                  <a:schemeClr val="tx1"/>
                </a:solidFill>
                <a:latin typeface="Sylfaen" panose="010A0502050306030303" pitchFamily="18" charset="0"/>
                <a:cs typeface="Cambria"/>
              </a:rPr>
              <a:t>aggrieved  </a:t>
            </a:r>
            <a:r>
              <a:rPr lang="en-IN" spc="-10" dirty="0" err="1">
                <a:solidFill>
                  <a:schemeClr val="tx1"/>
                </a:solidFill>
                <a:latin typeface="Sylfaen" panose="010A0502050306030303" pitchFamily="18" charset="0"/>
                <a:cs typeface="Cambria"/>
              </a:rPr>
              <a:t>allottees</a:t>
            </a:r>
            <a:r>
              <a:rPr lang="en-IN" spc="-10" dirty="0">
                <a:solidFill>
                  <a:schemeClr val="tx1"/>
                </a:solidFill>
                <a:latin typeface="Sylfaen" panose="010A0502050306030303" pitchFamily="18" charset="0"/>
                <a:cs typeface="Cambria"/>
              </a:rPr>
              <a:t> </a:t>
            </a:r>
            <a:r>
              <a:rPr lang="en-IN" spc="-5" dirty="0">
                <a:solidFill>
                  <a:schemeClr val="tx1"/>
                </a:solidFill>
                <a:latin typeface="Sylfaen" panose="010A0502050306030303" pitchFamily="18" charset="0"/>
                <a:cs typeface="Cambria"/>
              </a:rPr>
              <a:t>shall be entitled </a:t>
            </a:r>
            <a:r>
              <a:rPr lang="en-IN" spc="-15" dirty="0">
                <a:solidFill>
                  <a:schemeClr val="tx1"/>
                </a:solidFill>
                <a:latin typeface="Sylfaen" panose="010A0502050306030303" pitchFamily="18" charset="0"/>
                <a:cs typeface="Cambria"/>
              </a:rPr>
              <a:t>to  </a:t>
            </a:r>
            <a:r>
              <a:rPr lang="en-IN" spc="-25" dirty="0">
                <a:solidFill>
                  <a:schemeClr val="tx1"/>
                </a:solidFill>
                <a:latin typeface="Sylfaen" panose="010A0502050306030303" pitchFamily="18" charset="0"/>
                <a:cs typeface="Cambria"/>
              </a:rPr>
              <a:t>receive </a:t>
            </a:r>
            <a:r>
              <a:rPr lang="en-IN" spc="-10" dirty="0">
                <a:solidFill>
                  <a:schemeClr val="tx1"/>
                </a:solidFill>
                <a:latin typeface="Sylfaen" panose="010A0502050306030303" pitchFamily="18" charset="0"/>
                <a:cs typeface="Cambria"/>
              </a:rPr>
              <a:t>appropriate  </a:t>
            </a:r>
            <a:r>
              <a:rPr lang="en-IN" spc="-5" dirty="0">
                <a:solidFill>
                  <a:schemeClr val="tx1"/>
                </a:solidFill>
                <a:latin typeface="Sylfaen" panose="010A0502050306030303" pitchFamily="18" charset="0"/>
                <a:cs typeface="Cambria"/>
              </a:rPr>
              <a:t>compensation in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manner as </a:t>
            </a:r>
            <a:r>
              <a:rPr lang="en-IN" spc="-15" dirty="0">
                <a:solidFill>
                  <a:schemeClr val="tx1"/>
                </a:solidFill>
                <a:latin typeface="Sylfaen" panose="010A0502050306030303" pitchFamily="18" charset="0"/>
                <a:cs typeface="Cambria"/>
              </a:rPr>
              <a:t>provided </a:t>
            </a:r>
            <a:r>
              <a:rPr lang="en-IN" spc="-10" dirty="0">
                <a:solidFill>
                  <a:schemeClr val="tx1"/>
                </a:solidFill>
                <a:latin typeface="Sylfaen" panose="010A0502050306030303" pitchFamily="18" charset="0"/>
                <a:cs typeface="Cambria"/>
              </a:rPr>
              <a:t>under </a:t>
            </a:r>
            <a:r>
              <a:rPr lang="en-IN" spc="-5" dirty="0">
                <a:solidFill>
                  <a:schemeClr val="tx1"/>
                </a:solidFill>
                <a:latin typeface="Sylfaen" panose="010A0502050306030303" pitchFamily="18" charset="0"/>
                <a:cs typeface="Cambria"/>
              </a:rPr>
              <a:t>this  </a:t>
            </a:r>
            <a:r>
              <a:rPr lang="en-IN" dirty="0">
                <a:solidFill>
                  <a:schemeClr val="tx1"/>
                </a:solidFill>
                <a:latin typeface="Sylfaen" panose="010A0502050306030303" pitchFamily="18" charset="0"/>
                <a:cs typeface="Cambria"/>
              </a:rPr>
              <a:t>Act.</a:t>
            </a:r>
          </a:p>
          <a:p>
            <a:endParaRPr lang="en-IN" dirty="0">
              <a:solidFill>
                <a:schemeClr val="tx1"/>
              </a:solidFill>
              <a:latin typeface="Cambria"/>
              <a:cs typeface="Cambria"/>
            </a:endParaRPr>
          </a:p>
          <a:p>
            <a:endParaRPr lang="en-IN" u="sng" dirty="0"/>
          </a:p>
        </p:txBody>
      </p:sp>
      <p:sp>
        <p:nvSpPr>
          <p:cNvPr id="4" name="Title 1"/>
          <p:cNvSpPr>
            <a:spLocks noGrp="1"/>
          </p:cNvSpPr>
          <p:nvPr>
            <p:ph type="title"/>
          </p:nvPr>
        </p:nvSpPr>
        <p:spPr>
          <a:xfrm>
            <a:off x="714351" y="452718"/>
            <a:ext cx="9767131" cy="1621742"/>
          </a:xfrm>
          <a:noFill/>
          <a:ln>
            <a:noFill/>
          </a:ln>
        </p:spPr>
        <p:style>
          <a:lnRef idx="2">
            <a:schemeClr val="dk1"/>
          </a:lnRef>
          <a:fillRef idx="1">
            <a:schemeClr val="lt1"/>
          </a:fillRef>
          <a:effectRef idx="0">
            <a:schemeClr val="dk1"/>
          </a:effectRef>
          <a:fontRef idx="minor">
            <a:schemeClr val="dk1"/>
          </a:fontRef>
        </p:style>
        <p:txBody>
          <a:bodyPr>
            <a:noAutofit/>
          </a:bodyPr>
          <a:lstStyle/>
          <a:p>
            <a:r>
              <a:rPr lang="en-IN" sz="3200" u="sng" dirty="0">
                <a:solidFill>
                  <a:schemeClr val="tx1"/>
                </a:solidFill>
                <a:latin typeface="Sylfaen" panose="010A0502050306030303" pitchFamily="18" charset="0"/>
              </a:rPr>
              <a:t>SECTION 14 – ADHERENCE TO SANCTIONED PLANS AND PROJECT SPECIFICATION BY PROMOTER</a:t>
            </a:r>
            <a:endParaRPr lang="en-IN" sz="4000" dirty="0">
              <a:solidFill>
                <a:schemeClr val="tx1"/>
              </a:solidFill>
              <a:latin typeface="Sylfaen" panose="010A0502050306030303" pitchFamily="18" charset="0"/>
            </a:endParaRPr>
          </a:p>
        </p:txBody>
      </p:sp>
    </p:spTree>
    <p:extLst>
      <p:ext uri="{BB962C8B-B14F-4D97-AF65-F5344CB8AC3E}">
        <p14:creationId xmlns:p14="http://schemas.microsoft.com/office/powerpoint/2010/main" val="21173932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7055" y="452717"/>
            <a:ext cx="9753483" cy="1894697"/>
          </a:xfrm>
          <a:noFill/>
          <a:ln>
            <a:noFill/>
          </a:ln>
        </p:spPr>
        <p:style>
          <a:lnRef idx="2">
            <a:schemeClr val="dk1"/>
          </a:lnRef>
          <a:fillRef idx="1">
            <a:schemeClr val="lt1"/>
          </a:fillRef>
          <a:effectRef idx="0">
            <a:schemeClr val="dk1"/>
          </a:effectRef>
          <a:fontRef idx="minor">
            <a:schemeClr val="dk1"/>
          </a:fontRef>
        </p:style>
        <p:txBody>
          <a:bodyPr>
            <a:normAutofit fontScale="90000"/>
          </a:bodyPr>
          <a:lstStyle/>
          <a:p>
            <a:r>
              <a:rPr lang="en-IN" u="sng" dirty="0">
                <a:solidFill>
                  <a:schemeClr val="tx1"/>
                </a:solidFill>
                <a:latin typeface="Sylfaen" panose="010A0502050306030303" pitchFamily="18" charset="0"/>
              </a:rPr>
              <a:t>SECTION 15 – OBLIGATION OF PROMOTER IN CASE OF TRANSFER OF A REAL ESTATE PROJECT TO A THIRD PARTY</a:t>
            </a:r>
          </a:p>
        </p:txBody>
      </p:sp>
      <p:sp>
        <p:nvSpPr>
          <p:cNvPr id="3" name="Content Placeholder 2"/>
          <p:cNvSpPr>
            <a:spLocks noGrp="1"/>
          </p:cNvSpPr>
          <p:nvPr>
            <p:ph idx="1"/>
          </p:nvPr>
        </p:nvSpPr>
        <p:spPr>
          <a:xfrm>
            <a:off x="805218" y="2647666"/>
            <a:ext cx="10304060" cy="3737211"/>
          </a:xfrm>
          <a:noFill/>
          <a:ln>
            <a:solidFill>
              <a:schemeClr val="tx1"/>
            </a:solidFill>
          </a:ln>
        </p:spPr>
        <p:style>
          <a:lnRef idx="2">
            <a:schemeClr val="dk1"/>
          </a:lnRef>
          <a:fillRef idx="1">
            <a:schemeClr val="lt1"/>
          </a:fillRef>
          <a:effectRef idx="0">
            <a:schemeClr val="dk1"/>
          </a:effectRef>
          <a:fontRef idx="minor">
            <a:schemeClr val="dk1"/>
          </a:fontRef>
        </p:style>
        <p:txBody>
          <a:bodyPr>
            <a:normAutofit fontScale="92500"/>
          </a:bodyPr>
          <a:lstStyle/>
          <a:p>
            <a:pPr marR="5715" algn="just">
              <a:spcBef>
                <a:spcPts val="95"/>
              </a:spcBef>
            </a:pPr>
            <a:r>
              <a:rPr lang="en-IN" spc="-5" dirty="0">
                <a:solidFill>
                  <a:schemeClr val="tx1"/>
                </a:solidFill>
                <a:latin typeface="Sylfaen" panose="010A0502050306030303" pitchFamily="18" charset="0"/>
                <a:cs typeface="Cambria"/>
              </a:rPr>
              <a:t>The </a:t>
            </a:r>
            <a:r>
              <a:rPr lang="en-IN" spc="-10" dirty="0">
                <a:solidFill>
                  <a:schemeClr val="tx1"/>
                </a:solidFill>
                <a:latin typeface="Sylfaen" panose="010A0502050306030303" pitchFamily="18" charset="0"/>
                <a:cs typeface="Cambria"/>
              </a:rPr>
              <a:t>promoter </a:t>
            </a:r>
            <a:r>
              <a:rPr lang="en-IN" spc="-5" dirty="0">
                <a:solidFill>
                  <a:schemeClr val="tx1"/>
                </a:solidFill>
                <a:latin typeface="Sylfaen" panose="010A0502050306030303" pitchFamily="18" charset="0"/>
                <a:cs typeface="Cambria"/>
              </a:rPr>
              <a:t>shall not </a:t>
            </a:r>
            <a:r>
              <a:rPr lang="en-IN" spc="-15" dirty="0">
                <a:solidFill>
                  <a:schemeClr val="tx1"/>
                </a:solidFill>
                <a:latin typeface="Sylfaen" panose="010A0502050306030303" pitchFamily="18" charset="0"/>
                <a:cs typeface="Cambria"/>
              </a:rPr>
              <a:t>transfer </a:t>
            </a:r>
            <a:r>
              <a:rPr lang="en-IN" spc="-5" dirty="0">
                <a:solidFill>
                  <a:schemeClr val="tx1"/>
                </a:solidFill>
                <a:latin typeface="Sylfaen" panose="010A0502050306030303" pitchFamily="18" charset="0"/>
                <a:cs typeface="Cambria"/>
              </a:rPr>
              <a:t>or assign his  majority rights </a:t>
            </a:r>
            <a:r>
              <a:rPr lang="en-IN" spc="-10" dirty="0">
                <a:solidFill>
                  <a:schemeClr val="tx1"/>
                </a:solidFill>
                <a:latin typeface="Sylfaen" panose="010A0502050306030303" pitchFamily="18" charset="0"/>
                <a:cs typeface="Cambria"/>
              </a:rPr>
              <a:t>and </a:t>
            </a:r>
            <a:r>
              <a:rPr lang="en-IN" spc="-5" dirty="0">
                <a:solidFill>
                  <a:schemeClr val="tx1"/>
                </a:solidFill>
                <a:latin typeface="Sylfaen" panose="010A0502050306030303" pitchFamily="18" charset="0"/>
                <a:cs typeface="Cambria"/>
              </a:rPr>
              <a:t>liabilities in </a:t>
            </a:r>
            <a:r>
              <a:rPr lang="en-IN" spc="-15" dirty="0">
                <a:solidFill>
                  <a:schemeClr val="tx1"/>
                </a:solidFill>
                <a:latin typeface="Sylfaen" panose="010A0502050306030303" pitchFamily="18" charset="0"/>
                <a:cs typeface="Cambria"/>
              </a:rPr>
              <a:t>respect</a:t>
            </a:r>
            <a:r>
              <a:rPr lang="en-IN" spc="585" dirty="0">
                <a:solidFill>
                  <a:schemeClr val="tx1"/>
                </a:solidFill>
                <a:latin typeface="Sylfaen" panose="010A0502050306030303" pitchFamily="18" charset="0"/>
                <a:cs typeface="Cambria"/>
              </a:rPr>
              <a:t> </a:t>
            </a:r>
            <a:r>
              <a:rPr lang="en-IN" spc="-5" dirty="0">
                <a:solidFill>
                  <a:schemeClr val="tx1"/>
                </a:solidFill>
                <a:latin typeface="Sylfaen" panose="010A0502050306030303" pitchFamily="18" charset="0"/>
                <a:cs typeface="Cambria"/>
              </a:rPr>
              <a:t>of a </a:t>
            </a:r>
            <a:r>
              <a:rPr lang="en-IN" spc="-15" dirty="0">
                <a:solidFill>
                  <a:schemeClr val="tx1"/>
                </a:solidFill>
                <a:latin typeface="Sylfaen" panose="010A0502050306030303" pitchFamily="18" charset="0"/>
                <a:cs typeface="Cambria"/>
              </a:rPr>
              <a:t>real  </a:t>
            </a:r>
            <a:r>
              <a:rPr lang="en-IN" spc="-5" dirty="0">
                <a:solidFill>
                  <a:schemeClr val="tx1"/>
                </a:solidFill>
                <a:latin typeface="Sylfaen" panose="010A0502050306030303" pitchFamily="18" charset="0"/>
                <a:cs typeface="Cambria"/>
              </a:rPr>
              <a:t>estate </a:t>
            </a:r>
            <a:r>
              <a:rPr lang="en-IN" spc="-10" dirty="0">
                <a:solidFill>
                  <a:schemeClr val="tx1"/>
                </a:solidFill>
                <a:latin typeface="Sylfaen" panose="010A0502050306030303" pitchFamily="18" charset="0"/>
                <a:cs typeface="Cambria"/>
              </a:rPr>
              <a:t>project </a:t>
            </a:r>
            <a:r>
              <a:rPr lang="en-IN" spc="-15" dirty="0">
                <a:solidFill>
                  <a:schemeClr val="tx1"/>
                </a:solidFill>
                <a:latin typeface="Sylfaen" panose="010A0502050306030303" pitchFamily="18" charset="0"/>
                <a:cs typeface="Cambria"/>
              </a:rPr>
              <a:t>to </a:t>
            </a:r>
            <a:r>
              <a:rPr lang="en-IN" spc="-5" dirty="0">
                <a:solidFill>
                  <a:schemeClr val="tx1"/>
                </a:solidFill>
                <a:latin typeface="Sylfaen" panose="010A0502050306030303" pitchFamily="18" charset="0"/>
                <a:cs typeface="Cambria"/>
              </a:rPr>
              <a:t>a </a:t>
            </a:r>
            <a:r>
              <a:rPr lang="en-IN" spc="-15" dirty="0">
                <a:solidFill>
                  <a:schemeClr val="tx1"/>
                </a:solidFill>
                <a:latin typeface="Sylfaen" panose="010A0502050306030303" pitchFamily="18" charset="0"/>
                <a:cs typeface="Cambria"/>
              </a:rPr>
              <a:t>third </a:t>
            </a:r>
            <a:r>
              <a:rPr lang="en-IN" spc="-5" dirty="0">
                <a:solidFill>
                  <a:schemeClr val="tx1"/>
                </a:solidFill>
                <a:latin typeface="Sylfaen" panose="010A0502050306030303" pitchFamily="18" charset="0"/>
                <a:cs typeface="Cambria"/>
              </a:rPr>
              <a:t>party </a:t>
            </a:r>
            <a:r>
              <a:rPr lang="en-IN" spc="-10" dirty="0">
                <a:solidFill>
                  <a:schemeClr val="tx1"/>
                </a:solidFill>
                <a:latin typeface="Sylfaen" panose="010A0502050306030303" pitchFamily="18" charset="0"/>
                <a:cs typeface="Cambria"/>
              </a:rPr>
              <a:t>without </a:t>
            </a:r>
            <a:r>
              <a:rPr lang="en-IN" spc="-5" dirty="0">
                <a:solidFill>
                  <a:schemeClr val="tx1"/>
                </a:solidFill>
                <a:latin typeface="Sylfaen" panose="010A0502050306030303" pitchFamily="18" charset="0"/>
                <a:cs typeface="Cambria"/>
              </a:rPr>
              <a:t>obtaining </a:t>
            </a:r>
            <a:r>
              <a:rPr lang="en-IN" spc="-10" dirty="0">
                <a:solidFill>
                  <a:schemeClr val="tx1"/>
                </a:solidFill>
                <a:latin typeface="Sylfaen" panose="010A0502050306030303" pitchFamily="18" charset="0"/>
                <a:cs typeface="Cambria"/>
              </a:rPr>
              <a:t>prior  written </a:t>
            </a:r>
            <a:r>
              <a:rPr lang="en-IN" dirty="0">
                <a:solidFill>
                  <a:schemeClr val="tx1"/>
                </a:solidFill>
                <a:latin typeface="Sylfaen" panose="010A0502050306030303" pitchFamily="18" charset="0"/>
                <a:cs typeface="Cambria"/>
              </a:rPr>
              <a:t>consent </a:t>
            </a:r>
            <a:r>
              <a:rPr lang="en-IN" spc="-10" dirty="0">
                <a:solidFill>
                  <a:schemeClr val="tx1"/>
                </a:solidFill>
                <a:latin typeface="Sylfaen" panose="010A0502050306030303" pitchFamily="18" charset="0"/>
                <a:cs typeface="Cambria"/>
              </a:rPr>
              <a:t>from </a:t>
            </a:r>
            <a:r>
              <a:rPr lang="en-IN" spc="-15" dirty="0">
                <a:solidFill>
                  <a:schemeClr val="tx1"/>
                </a:solidFill>
                <a:latin typeface="Sylfaen" panose="010A0502050306030303" pitchFamily="18" charset="0"/>
                <a:cs typeface="Cambria"/>
              </a:rPr>
              <a:t>two-third </a:t>
            </a:r>
            <a:r>
              <a:rPr lang="en-IN" spc="-5" dirty="0">
                <a:solidFill>
                  <a:schemeClr val="tx1"/>
                </a:solidFill>
                <a:latin typeface="Sylfaen" panose="010A0502050306030303" pitchFamily="18" charset="0"/>
                <a:cs typeface="Cambria"/>
              </a:rPr>
              <a:t>allottees, </a:t>
            </a:r>
            <a:r>
              <a:rPr lang="en-IN" spc="-25" dirty="0">
                <a:solidFill>
                  <a:schemeClr val="tx1"/>
                </a:solidFill>
                <a:latin typeface="Sylfaen" panose="010A0502050306030303" pitchFamily="18" charset="0"/>
                <a:cs typeface="Cambria"/>
              </a:rPr>
              <a:t>except </a:t>
            </a:r>
            <a:r>
              <a:rPr lang="en-IN" spc="-10" dirty="0">
                <a:solidFill>
                  <a:schemeClr val="tx1"/>
                </a:solidFill>
                <a:latin typeface="Sylfaen" panose="010A0502050306030303" pitchFamily="18" charset="0"/>
                <a:cs typeface="Cambria"/>
              </a:rPr>
              <a:t>the  </a:t>
            </a:r>
            <a:r>
              <a:rPr lang="en-IN" spc="-40" dirty="0">
                <a:solidFill>
                  <a:schemeClr val="tx1"/>
                </a:solidFill>
                <a:latin typeface="Sylfaen" panose="010A0502050306030303" pitchFamily="18" charset="0"/>
                <a:cs typeface="Cambria"/>
              </a:rPr>
              <a:t>promoter, </a:t>
            </a:r>
            <a:r>
              <a:rPr lang="en-IN" spc="-10" dirty="0">
                <a:solidFill>
                  <a:schemeClr val="tx1"/>
                </a:solidFill>
                <a:latin typeface="Sylfaen" panose="010A0502050306030303" pitchFamily="18" charset="0"/>
                <a:cs typeface="Cambria"/>
              </a:rPr>
              <a:t>and without the prior written </a:t>
            </a:r>
            <a:r>
              <a:rPr lang="en-IN" spc="-25" dirty="0">
                <a:solidFill>
                  <a:schemeClr val="tx1"/>
                </a:solidFill>
                <a:latin typeface="Sylfaen" panose="010A0502050306030303" pitchFamily="18" charset="0"/>
                <a:cs typeface="Cambria"/>
              </a:rPr>
              <a:t>approval </a:t>
            </a:r>
            <a:r>
              <a:rPr lang="en-IN" spc="-5" dirty="0">
                <a:solidFill>
                  <a:schemeClr val="tx1"/>
                </a:solidFill>
                <a:latin typeface="Sylfaen" panose="010A0502050306030303" pitchFamily="18" charset="0"/>
                <a:cs typeface="Cambria"/>
              </a:rPr>
              <a:t>of  </a:t>
            </a:r>
            <a:r>
              <a:rPr lang="en-IN" spc="-10" dirty="0">
                <a:solidFill>
                  <a:schemeClr val="tx1"/>
                </a:solidFill>
                <a:latin typeface="Sylfaen" panose="010A0502050306030303" pitchFamily="18" charset="0"/>
                <a:cs typeface="Cambria"/>
              </a:rPr>
              <a:t>the</a:t>
            </a:r>
            <a:r>
              <a:rPr lang="en-IN" dirty="0">
                <a:solidFill>
                  <a:schemeClr val="tx1"/>
                </a:solidFill>
                <a:latin typeface="Sylfaen" panose="010A0502050306030303" pitchFamily="18" charset="0"/>
                <a:cs typeface="Cambria"/>
              </a:rPr>
              <a:t> </a:t>
            </a:r>
            <a:r>
              <a:rPr lang="en-IN" spc="-10" dirty="0">
                <a:solidFill>
                  <a:schemeClr val="tx1"/>
                </a:solidFill>
                <a:latin typeface="Sylfaen" panose="010A0502050306030303" pitchFamily="18" charset="0"/>
                <a:cs typeface="Cambria"/>
              </a:rPr>
              <a:t>Authority.</a:t>
            </a:r>
          </a:p>
          <a:p>
            <a:pPr marR="5715" algn="just">
              <a:spcBef>
                <a:spcPts val="95"/>
              </a:spcBef>
            </a:pPr>
            <a:endParaRPr lang="en-IN" spc="-10" dirty="0">
              <a:solidFill>
                <a:schemeClr val="tx1"/>
              </a:solidFill>
              <a:latin typeface="Sylfaen" panose="010A0502050306030303" pitchFamily="18" charset="0"/>
              <a:cs typeface="Cambria"/>
            </a:endParaRPr>
          </a:p>
          <a:p>
            <a:pPr marR="5715" algn="just">
              <a:spcBef>
                <a:spcPts val="95"/>
              </a:spcBef>
            </a:pPr>
            <a:r>
              <a:rPr lang="en-IN" spc="-15" dirty="0">
                <a:solidFill>
                  <a:schemeClr val="tx1"/>
                </a:solidFill>
                <a:latin typeface="Sylfaen" panose="010A0502050306030303" pitchFamily="18" charset="0"/>
                <a:cs typeface="Cambria"/>
              </a:rPr>
              <a:t>Provided </a:t>
            </a:r>
            <a:r>
              <a:rPr lang="en-IN" spc="-5" dirty="0">
                <a:solidFill>
                  <a:schemeClr val="tx1"/>
                </a:solidFill>
                <a:latin typeface="Sylfaen" panose="010A0502050306030303" pitchFamily="18" charset="0"/>
                <a:cs typeface="Cambria"/>
              </a:rPr>
              <a:t>that such </a:t>
            </a:r>
            <a:r>
              <a:rPr lang="en-IN" spc="-20" dirty="0">
                <a:solidFill>
                  <a:schemeClr val="tx1"/>
                </a:solidFill>
                <a:latin typeface="Sylfaen" panose="010A0502050306030303" pitchFamily="18" charset="0"/>
                <a:cs typeface="Cambria"/>
              </a:rPr>
              <a:t>transfer </a:t>
            </a:r>
            <a:r>
              <a:rPr lang="en-IN" spc="-5" dirty="0">
                <a:solidFill>
                  <a:schemeClr val="tx1"/>
                </a:solidFill>
                <a:latin typeface="Sylfaen" panose="010A0502050306030303" pitchFamily="18" charset="0"/>
                <a:cs typeface="Cambria"/>
              </a:rPr>
              <a:t>or </a:t>
            </a:r>
            <a:r>
              <a:rPr lang="en-IN" spc="-10" dirty="0">
                <a:solidFill>
                  <a:schemeClr val="tx1"/>
                </a:solidFill>
                <a:latin typeface="Sylfaen" panose="010A0502050306030303" pitchFamily="18" charset="0"/>
                <a:cs typeface="Cambria"/>
              </a:rPr>
              <a:t>assignment </a:t>
            </a:r>
            <a:r>
              <a:rPr lang="en-IN" spc="-5" dirty="0">
                <a:solidFill>
                  <a:schemeClr val="tx1"/>
                </a:solidFill>
                <a:latin typeface="Sylfaen" panose="010A0502050306030303" pitchFamily="18" charset="0"/>
                <a:cs typeface="Cambria"/>
              </a:rPr>
              <a:t>shall </a:t>
            </a:r>
            <a:r>
              <a:rPr lang="en-IN" spc="-10" dirty="0">
                <a:solidFill>
                  <a:schemeClr val="tx1"/>
                </a:solidFill>
                <a:latin typeface="Sylfaen" panose="010A0502050306030303" pitchFamily="18" charset="0"/>
                <a:cs typeface="Cambria"/>
              </a:rPr>
              <a:t>not  affect the allotment </a:t>
            </a:r>
            <a:r>
              <a:rPr lang="en-IN" spc="-5" dirty="0">
                <a:solidFill>
                  <a:schemeClr val="tx1"/>
                </a:solidFill>
                <a:latin typeface="Sylfaen" panose="010A0502050306030303" pitchFamily="18" charset="0"/>
                <a:cs typeface="Cambria"/>
              </a:rPr>
              <a:t>or sale of </a:t>
            </a:r>
            <a:r>
              <a:rPr lang="en-IN" spc="-10" dirty="0">
                <a:solidFill>
                  <a:schemeClr val="tx1"/>
                </a:solidFill>
                <a:latin typeface="Sylfaen" panose="010A0502050306030303" pitchFamily="18" charset="0"/>
                <a:cs typeface="Cambria"/>
              </a:rPr>
              <a:t>the apartments, </a:t>
            </a:r>
            <a:r>
              <a:rPr lang="en-IN" spc="-5" dirty="0">
                <a:solidFill>
                  <a:schemeClr val="tx1"/>
                </a:solidFill>
                <a:latin typeface="Sylfaen" panose="010A0502050306030303" pitchFamily="18" charset="0"/>
                <a:cs typeface="Cambria"/>
              </a:rPr>
              <a:t>plots </a:t>
            </a:r>
            <a:r>
              <a:rPr lang="en-IN" spc="10" dirty="0">
                <a:solidFill>
                  <a:schemeClr val="tx1"/>
                </a:solidFill>
                <a:latin typeface="Sylfaen" panose="010A0502050306030303" pitchFamily="18" charset="0"/>
                <a:cs typeface="Cambria"/>
              </a:rPr>
              <a:t>or  </a:t>
            </a:r>
            <a:r>
              <a:rPr lang="en-IN" spc="-5" dirty="0">
                <a:solidFill>
                  <a:schemeClr val="tx1"/>
                </a:solidFill>
                <a:latin typeface="Sylfaen" panose="010A0502050306030303" pitchFamily="18" charset="0"/>
                <a:cs typeface="Cambria"/>
              </a:rPr>
              <a:t>buildings as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case </a:t>
            </a:r>
            <a:r>
              <a:rPr lang="en-IN" spc="-25" dirty="0">
                <a:solidFill>
                  <a:schemeClr val="tx1"/>
                </a:solidFill>
                <a:latin typeface="Sylfaen" panose="010A0502050306030303" pitchFamily="18" charset="0"/>
                <a:cs typeface="Cambria"/>
              </a:rPr>
              <a:t>may </a:t>
            </a:r>
            <a:r>
              <a:rPr lang="en-IN" spc="-5" dirty="0">
                <a:solidFill>
                  <a:schemeClr val="tx1"/>
                </a:solidFill>
                <a:latin typeface="Sylfaen" panose="010A0502050306030303" pitchFamily="18" charset="0"/>
                <a:cs typeface="Cambria"/>
              </a:rPr>
              <a:t>be, in </a:t>
            </a:r>
            <a:r>
              <a:rPr lang="en-IN" spc="-10" dirty="0">
                <a:solidFill>
                  <a:schemeClr val="tx1"/>
                </a:solidFill>
                <a:latin typeface="Sylfaen" panose="010A0502050306030303" pitchFamily="18" charset="0"/>
                <a:cs typeface="Cambria"/>
              </a:rPr>
              <a:t>the </a:t>
            </a:r>
            <a:r>
              <a:rPr lang="en-IN" spc="-15" dirty="0">
                <a:solidFill>
                  <a:schemeClr val="tx1"/>
                </a:solidFill>
                <a:latin typeface="Sylfaen" panose="010A0502050306030303" pitchFamily="18" charset="0"/>
                <a:cs typeface="Cambria"/>
              </a:rPr>
              <a:t>real </a:t>
            </a:r>
            <a:r>
              <a:rPr lang="en-IN" spc="-5" dirty="0">
                <a:solidFill>
                  <a:schemeClr val="tx1"/>
                </a:solidFill>
                <a:latin typeface="Sylfaen" panose="010A0502050306030303" pitchFamily="18" charset="0"/>
                <a:cs typeface="Cambria"/>
              </a:rPr>
              <a:t>estate </a:t>
            </a:r>
            <a:r>
              <a:rPr lang="en-IN" spc="-10" dirty="0">
                <a:solidFill>
                  <a:schemeClr val="tx1"/>
                </a:solidFill>
                <a:latin typeface="Sylfaen" panose="010A0502050306030303" pitchFamily="18" charset="0"/>
                <a:cs typeface="Cambria"/>
              </a:rPr>
              <a:t>project  made </a:t>
            </a:r>
            <a:r>
              <a:rPr lang="en-IN" spc="-20" dirty="0">
                <a:solidFill>
                  <a:schemeClr val="tx1"/>
                </a:solidFill>
                <a:latin typeface="Sylfaen" panose="010A0502050306030303" pitchFamily="18" charset="0"/>
                <a:cs typeface="Cambria"/>
              </a:rPr>
              <a:t>by </a:t>
            </a:r>
            <a:r>
              <a:rPr lang="en-IN" spc="-10" dirty="0">
                <a:solidFill>
                  <a:schemeClr val="tx1"/>
                </a:solidFill>
                <a:latin typeface="Sylfaen" panose="010A0502050306030303" pitchFamily="18" charset="0"/>
                <a:cs typeface="Cambria"/>
              </a:rPr>
              <a:t>the erstwhile</a:t>
            </a:r>
            <a:r>
              <a:rPr lang="en-IN" spc="35" dirty="0">
                <a:solidFill>
                  <a:schemeClr val="tx1"/>
                </a:solidFill>
                <a:latin typeface="Sylfaen" panose="010A0502050306030303" pitchFamily="18" charset="0"/>
                <a:cs typeface="Cambria"/>
              </a:rPr>
              <a:t> </a:t>
            </a:r>
            <a:r>
              <a:rPr lang="en-IN" spc="-40" dirty="0">
                <a:solidFill>
                  <a:schemeClr val="tx1"/>
                </a:solidFill>
                <a:latin typeface="Sylfaen" panose="010A0502050306030303" pitchFamily="18" charset="0"/>
                <a:cs typeface="Cambria"/>
              </a:rPr>
              <a:t>promoter.</a:t>
            </a:r>
          </a:p>
          <a:p>
            <a:pPr marL="0" marR="5715" indent="0" algn="just">
              <a:spcBef>
                <a:spcPts val="95"/>
              </a:spcBef>
              <a:buNone/>
            </a:pPr>
            <a:endParaRPr lang="en-IN" dirty="0">
              <a:solidFill>
                <a:schemeClr val="tx1"/>
              </a:solidFill>
              <a:latin typeface="Sylfaen" panose="010A0502050306030303" pitchFamily="18" charset="0"/>
              <a:cs typeface="Cambria"/>
            </a:endParaRPr>
          </a:p>
          <a:p>
            <a:pPr algn="just"/>
            <a:r>
              <a:rPr lang="en-IN" b="1" spc="-10" dirty="0">
                <a:solidFill>
                  <a:schemeClr val="tx1"/>
                </a:solidFill>
                <a:latin typeface="Sylfaen" panose="010A0502050306030303" pitchFamily="18" charset="0"/>
                <a:cs typeface="Cambria"/>
              </a:rPr>
              <a:t>Explanation.—</a:t>
            </a:r>
            <a:r>
              <a:rPr lang="en-IN" spc="-10" dirty="0">
                <a:solidFill>
                  <a:schemeClr val="tx1"/>
                </a:solidFill>
                <a:latin typeface="Sylfaen" panose="010A0502050306030303" pitchFamily="18" charset="0"/>
                <a:cs typeface="Cambria"/>
              </a:rPr>
              <a:t>For </a:t>
            </a:r>
            <a:r>
              <a:rPr lang="en-IN" spc="-5" dirty="0">
                <a:solidFill>
                  <a:schemeClr val="tx1"/>
                </a:solidFill>
                <a:latin typeface="Sylfaen" panose="010A0502050306030303" pitchFamily="18" charset="0"/>
                <a:cs typeface="Cambria"/>
              </a:rPr>
              <a:t>the purpose of this sub-section,  </a:t>
            </a:r>
            <a:r>
              <a:rPr lang="en-IN" spc="-10" dirty="0">
                <a:solidFill>
                  <a:schemeClr val="tx1"/>
                </a:solidFill>
                <a:latin typeface="Sylfaen" panose="010A0502050306030303" pitchFamily="18" charset="0"/>
                <a:cs typeface="Cambria"/>
              </a:rPr>
              <a:t>the allottee, </a:t>
            </a:r>
            <a:r>
              <a:rPr lang="en-IN" spc="-15" dirty="0">
                <a:solidFill>
                  <a:schemeClr val="tx1"/>
                </a:solidFill>
                <a:latin typeface="Sylfaen" panose="010A0502050306030303" pitchFamily="18" charset="0"/>
                <a:cs typeface="Cambria"/>
              </a:rPr>
              <a:t>irrespective </a:t>
            </a:r>
            <a:r>
              <a:rPr lang="en-IN" spc="-5" dirty="0">
                <a:solidFill>
                  <a:schemeClr val="tx1"/>
                </a:solidFill>
                <a:latin typeface="Sylfaen" panose="010A0502050306030303" pitchFamily="18" charset="0"/>
                <a:cs typeface="Cambria"/>
              </a:rPr>
              <a:t>of </a:t>
            </a:r>
            <a:r>
              <a:rPr lang="en-IN"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number of </a:t>
            </a:r>
            <a:r>
              <a:rPr lang="en-IN" spc="-10" dirty="0">
                <a:solidFill>
                  <a:schemeClr val="tx1"/>
                </a:solidFill>
                <a:latin typeface="Sylfaen" panose="010A0502050306030303" pitchFamily="18" charset="0"/>
                <a:cs typeface="Cambria"/>
              </a:rPr>
              <a:t>apartments  </a:t>
            </a:r>
            <a:r>
              <a:rPr lang="en-IN" spc="-5" dirty="0">
                <a:solidFill>
                  <a:schemeClr val="tx1"/>
                </a:solidFill>
                <a:latin typeface="Sylfaen" panose="010A0502050306030303" pitchFamily="18" charset="0"/>
                <a:cs typeface="Cambria"/>
              </a:rPr>
              <a:t>or plots, </a:t>
            </a:r>
            <a:r>
              <a:rPr lang="en-IN" dirty="0">
                <a:solidFill>
                  <a:schemeClr val="tx1"/>
                </a:solidFill>
                <a:latin typeface="Sylfaen" panose="010A0502050306030303" pitchFamily="18" charset="0"/>
                <a:cs typeface="Cambria"/>
              </a:rPr>
              <a:t>as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case </a:t>
            </a:r>
            <a:r>
              <a:rPr lang="en-IN" spc="-25" dirty="0">
                <a:solidFill>
                  <a:schemeClr val="tx1"/>
                </a:solidFill>
                <a:latin typeface="Sylfaen" panose="010A0502050306030303" pitchFamily="18" charset="0"/>
                <a:cs typeface="Cambria"/>
              </a:rPr>
              <a:t>may </a:t>
            </a:r>
            <a:r>
              <a:rPr lang="en-IN" spc="-5" dirty="0">
                <a:solidFill>
                  <a:schemeClr val="tx1"/>
                </a:solidFill>
                <a:latin typeface="Sylfaen" panose="010A0502050306030303" pitchFamily="18" charset="0"/>
                <a:cs typeface="Cambria"/>
              </a:rPr>
              <a:t>be, </a:t>
            </a:r>
            <a:r>
              <a:rPr lang="en-IN" spc="-10" dirty="0">
                <a:solidFill>
                  <a:schemeClr val="tx1"/>
                </a:solidFill>
                <a:latin typeface="Sylfaen" panose="010A0502050306030303" pitchFamily="18" charset="0"/>
                <a:cs typeface="Cambria"/>
              </a:rPr>
              <a:t>booked </a:t>
            </a:r>
            <a:r>
              <a:rPr lang="en-IN" spc="-20" dirty="0">
                <a:solidFill>
                  <a:schemeClr val="tx1"/>
                </a:solidFill>
                <a:latin typeface="Sylfaen" panose="010A0502050306030303" pitchFamily="18" charset="0"/>
                <a:cs typeface="Cambria"/>
              </a:rPr>
              <a:t>by </a:t>
            </a:r>
            <a:r>
              <a:rPr lang="en-IN" spc="-5" dirty="0">
                <a:solidFill>
                  <a:schemeClr val="tx1"/>
                </a:solidFill>
                <a:latin typeface="Sylfaen" panose="010A0502050306030303" pitchFamily="18" charset="0"/>
                <a:cs typeface="Cambria"/>
              </a:rPr>
              <a:t>him or </a:t>
            </a:r>
            <a:r>
              <a:rPr lang="en-IN" spc="-10" dirty="0">
                <a:solidFill>
                  <a:schemeClr val="tx1"/>
                </a:solidFill>
                <a:latin typeface="Sylfaen" panose="010A0502050306030303" pitchFamily="18" charset="0"/>
                <a:cs typeface="Cambria"/>
              </a:rPr>
              <a:t>booked  </a:t>
            </a:r>
            <a:r>
              <a:rPr lang="en-IN" spc="-5" dirty="0">
                <a:solidFill>
                  <a:schemeClr val="tx1"/>
                </a:solidFill>
                <a:latin typeface="Sylfaen" panose="010A0502050306030303" pitchFamily="18" charset="0"/>
                <a:cs typeface="Cambria"/>
              </a:rPr>
              <a:t>in the </a:t>
            </a:r>
            <a:r>
              <a:rPr lang="en-IN" spc="-10" dirty="0">
                <a:solidFill>
                  <a:schemeClr val="tx1"/>
                </a:solidFill>
                <a:latin typeface="Sylfaen" panose="010A0502050306030303" pitchFamily="18" charset="0"/>
                <a:cs typeface="Cambria"/>
              </a:rPr>
              <a:t>name </a:t>
            </a:r>
            <a:r>
              <a:rPr lang="en-IN" spc="-5" dirty="0">
                <a:solidFill>
                  <a:schemeClr val="tx1"/>
                </a:solidFill>
                <a:latin typeface="Sylfaen" panose="010A0502050306030303" pitchFamily="18" charset="0"/>
                <a:cs typeface="Cambria"/>
              </a:rPr>
              <a:t>of his </a:t>
            </a:r>
            <a:r>
              <a:rPr lang="en-IN" spc="-50" dirty="0">
                <a:solidFill>
                  <a:schemeClr val="tx1"/>
                </a:solidFill>
                <a:latin typeface="Sylfaen" panose="010A0502050306030303" pitchFamily="18" charset="0"/>
                <a:cs typeface="Cambria"/>
              </a:rPr>
              <a:t>family, </a:t>
            </a:r>
            <a:r>
              <a:rPr lang="en-IN" spc="-5" dirty="0">
                <a:solidFill>
                  <a:schemeClr val="tx1"/>
                </a:solidFill>
                <a:latin typeface="Sylfaen" panose="010A0502050306030303" pitchFamily="18" charset="0"/>
                <a:cs typeface="Cambria"/>
              </a:rPr>
              <a:t>or in the case </a:t>
            </a:r>
            <a:r>
              <a:rPr lang="en-IN" spc="-10" dirty="0">
                <a:solidFill>
                  <a:schemeClr val="tx1"/>
                </a:solidFill>
                <a:latin typeface="Sylfaen" panose="010A0502050306030303" pitchFamily="18" charset="0"/>
                <a:cs typeface="Cambria"/>
              </a:rPr>
              <a:t>of </a:t>
            </a:r>
            <a:r>
              <a:rPr lang="en-IN" dirty="0">
                <a:solidFill>
                  <a:schemeClr val="tx1"/>
                </a:solidFill>
                <a:latin typeface="Sylfaen" panose="010A0502050306030303" pitchFamily="18" charset="0"/>
                <a:cs typeface="Cambria"/>
              </a:rPr>
              <a:t>other  </a:t>
            </a:r>
            <a:r>
              <a:rPr lang="en-IN" spc="-5" dirty="0">
                <a:solidFill>
                  <a:schemeClr val="tx1"/>
                </a:solidFill>
                <a:latin typeface="Sylfaen" panose="010A0502050306030303" pitchFamily="18" charset="0"/>
                <a:cs typeface="Cambria"/>
              </a:rPr>
              <a:t>persons such as companies or firms or </a:t>
            </a:r>
            <a:r>
              <a:rPr lang="en-IN" spc="-25" dirty="0">
                <a:solidFill>
                  <a:schemeClr val="tx1"/>
                </a:solidFill>
                <a:latin typeface="Sylfaen" panose="010A0502050306030303" pitchFamily="18" charset="0"/>
                <a:cs typeface="Cambria"/>
              </a:rPr>
              <a:t>any  </a:t>
            </a:r>
            <a:r>
              <a:rPr lang="en-IN" spc="-5" dirty="0">
                <a:solidFill>
                  <a:schemeClr val="tx1"/>
                </a:solidFill>
                <a:latin typeface="Sylfaen" panose="010A0502050306030303" pitchFamily="18" charset="0"/>
                <a:cs typeface="Cambria"/>
              </a:rPr>
              <a:t>association of </a:t>
            </a:r>
            <a:r>
              <a:rPr lang="en-IN" spc="-10" dirty="0">
                <a:solidFill>
                  <a:schemeClr val="tx1"/>
                </a:solidFill>
                <a:latin typeface="Sylfaen" panose="010A0502050306030303" pitchFamily="18" charset="0"/>
                <a:cs typeface="Cambria"/>
              </a:rPr>
              <a:t>individuals, </a:t>
            </a:r>
            <a:r>
              <a:rPr lang="en-IN" spc="-20" dirty="0">
                <a:solidFill>
                  <a:schemeClr val="tx1"/>
                </a:solidFill>
                <a:latin typeface="Sylfaen" panose="010A0502050306030303" pitchFamily="18" charset="0"/>
                <a:cs typeface="Cambria"/>
              </a:rPr>
              <a:t>by whatever </a:t>
            </a:r>
            <a:r>
              <a:rPr lang="en-IN" spc="-10" dirty="0">
                <a:solidFill>
                  <a:schemeClr val="tx1"/>
                </a:solidFill>
                <a:latin typeface="Sylfaen" panose="010A0502050306030303" pitchFamily="18" charset="0"/>
                <a:cs typeface="Cambria"/>
              </a:rPr>
              <a:t>name </a:t>
            </a:r>
            <a:r>
              <a:rPr lang="en-IN" spc="-5" dirty="0">
                <a:solidFill>
                  <a:schemeClr val="tx1"/>
                </a:solidFill>
                <a:latin typeface="Sylfaen" panose="010A0502050306030303" pitchFamily="18" charset="0"/>
                <a:cs typeface="Cambria"/>
              </a:rPr>
              <a:t>called,  </a:t>
            </a:r>
            <a:r>
              <a:rPr lang="en-IN" spc="-15" dirty="0">
                <a:solidFill>
                  <a:schemeClr val="tx1"/>
                </a:solidFill>
                <a:latin typeface="Sylfaen" panose="010A0502050306030303" pitchFamily="18" charset="0"/>
                <a:cs typeface="Cambria"/>
              </a:rPr>
              <a:t>booked</a:t>
            </a:r>
            <a:r>
              <a:rPr lang="en-IN" spc="585" dirty="0">
                <a:solidFill>
                  <a:schemeClr val="tx1"/>
                </a:solidFill>
                <a:latin typeface="Sylfaen" panose="010A0502050306030303" pitchFamily="18" charset="0"/>
                <a:cs typeface="Cambria"/>
              </a:rPr>
              <a:t> </a:t>
            </a:r>
            <a:r>
              <a:rPr lang="en-IN" spc="-10" dirty="0">
                <a:solidFill>
                  <a:schemeClr val="tx1"/>
                </a:solidFill>
                <a:latin typeface="Sylfaen" panose="010A0502050306030303" pitchFamily="18" charset="0"/>
                <a:cs typeface="Cambria"/>
              </a:rPr>
              <a:t>in </a:t>
            </a:r>
            <a:r>
              <a:rPr lang="en-IN" spc="-5" dirty="0">
                <a:solidFill>
                  <a:schemeClr val="tx1"/>
                </a:solidFill>
                <a:latin typeface="Sylfaen" panose="010A0502050306030303" pitchFamily="18" charset="0"/>
                <a:cs typeface="Cambria"/>
              </a:rPr>
              <a:t>its name or </a:t>
            </a:r>
            <a:r>
              <a:rPr lang="en-IN" spc="-15" dirty="0">
                <a:solidFill>
                  <a:schemeClr val="tx1"/>
                </a:solidFill>
                <a:latin typeface="Sylfaen" panose="010A0502050306030303" pitchFamily="18" charset="0"/>
                <a:cs typeface="Cambria"/>
              </a:rPr>
              <a:t>booked  </a:t>
            </a:r>
            <a:r>
              <a:rPr lang="en-IN" spc="-5" dirty="0">
                <a:solidFill>
                  <a:schemeClr val="tx1"/>
                </a:solidFill>
                <a:latin typeface="Sylfaen" panose="010A0502050306030303" pitchFamily="18" charset="0"/>
                <a:cs typeface="Cambria"/>
              </a:rPr>
              <a:t>in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name of its  </a:t>
            </a:r>
            <a:r>
              <a:rPr lang="en-IN" spc="-10" dirty="0">
                <a:solidFill>
                  <a:schemeClr val="tx1"/>
                </a:solidFill>
                <a:latin typeface="Sylfaen" panose="010A0502050306030303" pitchFamily="18" charset="0"/>
                <a:cs typeface="Cambria"/>
              </a:rPr>
              <a:t>associated </a:t>
            </a:r>
            <a:r>
              <a:rPr lang="en-IN" spc="-5" dirty="0">
                <a:solidFill>
                  <a:schemeClr val="tx1"/>
                </a:solidFill>
                <a:latin typeface="Sylfaen" panose="010A0502050306030303" pitchFamily="18" charset="0"/>
                <a:cs typeface="Cambria"/>
              </a:rPr>
              <a:t>entities or </a:t>
            </a:r>
            <a:r>
              <a:rPr lang="en-IN" spc="-15" dirty="0">
                <a:solidFill>
                  <a:schemeClr val="tx1"/>
                </a:solidFill>
                <a:latin typeface="Sylfaen" panose="010A0502050306030303" pitchFamily="18" charset="0"/>
                <a:cs typeface="Cambria"/>
              </a:rPr>
              <a:t>related </a:t>
            </a:r>
            <a:r>
              <a:rPr lang="en-IN" spc="-5" dirty="0">
                <a:solidFill>
                  <a:schemeClr val="tx1"/>
                </a:solidFill>
                <a:latin typeface="Sylfaen" panose="010A0502050306030303" pitchFamily="18" charset="0"/>
                <a:cs typeface="Cambria"/>
              </a:rPr>
              <a:t>enterprises, shall </a:t>
            </a:r>
            <a:r>
              <a:rPr lang="en-IN" spc="10" dirty="0">
                <a:solidFill>
                  <a:schemeClr val="tx1"/>
                </a:solidFill>
                <a:latin typeface="Sylfaen" panose="010A0502050306030303" pitchFamily="18" charset="0"/>
                <a:cs typeface="Cambria"/>
              </a:rPr>
              <a:t>be  </a:t>
            </a:r>
            <a:r>
              <a:rPr lang="en-IN" spc="-10" dirty="0">
                <a:solidFill>
                  <a:schemeClr val="tx1"/>
                </a:solidFill>
                <a:latin typeface="Sylfaen" panose="010A0502050306030303" pitchFamily="18" charset="0"/>
                <a:cs typeface="Cambria"/>
              </a:rPr>
              <a:t>considered </a:t>
            </a:r>
            <a:r>
              <a:rPr lang="en-IN" spc="-5" dirty="0">
                <a:solidFill>
                  <a:schemeClr val="tx1"/>
                </a:solidFill>
                <a:latin typeface="Sylfaen" panose="010A0502050306030303" pitchFamily="18" charset="0"/>
                <a:cs typeface="Cambria"/>
              </a:rPr>
              <a:t>as one </a:t>
            </a:r>
            <a:r>
              <a:rPr lang="en-IN" spc="-10" dirty="0">
                <a:solidFill>
                  <a:schemeClr val="tx1"/>
                </a:solidFill>
                <a:latin typeface="Sylfaen" panose="010A0502050306030303" pitchFamily="18" charset="0"/>
                <a:cs typeface="Cambria"/>
              </a:rPr>
              <a:t>allottee</a:t>
            </a:r>
            <a:r>
              <a:rPr lang="en-IN" dirty="0">
                <a:solidFill>
                  <a:schemeClr val="tx1"/>
                </a:solidFill>
                <a:latin typeface="Sylfaen" panose="010A0502050306030303" pitchFamily="18" charset="0"/>
                <a:cs typeface="Cambria"/>
              </a:rPr>
              <a:t> </a:t>
            </a:r>
            <a:r>
              <a:rPr lang="en-IN" spc="-65" dirty="0">
                <a:solidFill>
                  <a:schemeClr val="tx1"/>
                </a:solidFill>
                <a:latin typeface="Sylfaen" panose="010A0502050306030303" pitchFamily="18" charset="0"/>
                <a:cs typeface="Cambria"/>
              </a:rPr>
              <a:t>only.</a:t>
            </a:r>
          </a:p>
          <a:p>
            <a:pPr marL="0" indent="0" algn="just">
              <a:buNone/>
            </a:pPr>
            <a:endParaRPr lang="en-IN" dirty="0">
              <a:solidFill>
                <a:schemeClr val="tx1"/>
              </a:solidFill>
              <a:latin typeface="Sylfaen" panose="010A0502050306030303" pitchFamily="18" charset="0"/>
              <a:cs typeface="Cambria"/>
            </a:endParaRPr>
          </a:p>
          <a:p>
            <a:endParaRPr lang="en-IN" dirty="0"/>
          </a:p>
        </p:txBody>
      </p:sp>
    </p:spTree>
    <p:extLst>
      <p:ext uri="{BB962C8B-B14F-4D97-AF65-F5344CB8AC3E}">
        <p14:creationId xmlns:p14="http://schemas.microsoft.com/office/powerpoint/2010/main" val="34908397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7922" y="2503298"/>
            <a:ext cx="10358651" cy="3815616"/>
          </a:xfrm>
          <a:noFill/>
          <a:ln>
            <a:solidFill>
              <a:schemeClr val="tx1"/>
            </a:solidFill>
          </a:ln>
        </p:spPr>
        <p:style>
          <a:lnRef idx="2">
            <a:schemeClr val="dk1"/>
          </a:lnRef>
          <a:fillRef idx="1">
            <a:schemeClr val="lt1"/>
          </a:fillRef>
          <a:effectRef idx="0">
            <a:schemeClr val="dk1"/>
          </a:effectRef>
          <a:fontRef idx="minor">
            <a:schemeClr val="dk1"/>
          </a:fontRef>
        </p:style>
        <p:txBody>
          <a:bodyPr>
            <a:normAutofit/>
          </a:bodyPr>
          <a:lstStyle/>
          <a:p>
            <a:pPr marR="5715" algn="just">
              <a:spcBef>
                <a:spcPts val="95"/>
              </a:spcBef>
            </a:pPr>
            <a:r>
              <a:rPr lang="en-IN" spc="-5" dirty="0">
                <a:solidFill>
                  <a:schemeClr val="tx1"/>
                </a:solidFill>
                <a:latin typeface="Sylfaen" panose="010A0502050306030303" pitchFamily="18" charset="0"/>
                <a:cs typeface="Cambria"/>
              </a:rPr>
              <a:t>The </a:t>
            </a:r>
            <a:r>
              <a:rPr lang="en-IN" spc="-15" dirty="0">
                <a:solidFill>
                  <a:schemeClr val="tx1"/>
                </a:solidFill>
                <a:latin typeface="Sylfaen" panose="010A0502050306030303" pitchFamily="18" charset="0"/>
                <a:cs typeface="Cambria"/>
              </a:rPr>
              <a:t>transfer </a:t>
            </a:r>
            <a:r>
              <a:rPr lang="en-IN" spc="-5" dirty="0">
                <a:solidFill>
                  <a:schemeClr val="tx1"/>
                </a:solidFill>
                <a:latin typeface="Sylfaen" panose="010A0502050306030303" pitchFamily="18" charset="0"/>
                <a:cs typeface="Cambria"/>
              </a:rPr>
              <a:t>or </a:t>
            </a:r>
            <a:r>
              <a:rPr lang="en-IN" spc="-10" dirty="0">
                <a:solidFill>
                  <a:schemeClr val="tx1"/>
                </a:solidFill>
                <a:latin typeface="Sylfaen" panose="010A0502050306030303" pitchFamily="18" charset="0"/>
                <a:cs typeface="Cambria"/>
              </a:rPr>
              <a:t>assignment </a:t>
            </a:r>
            <a:r>
              <a:rPr lang="en-IN" spc="-5" dirty="0">
                <a:solidFill>
                  <a:schemeClr val="tx1"/>
                </a:solidFill>
                <a:latin typeface="Sylfaen" panose="010A0502050306030303" pitchFamily="18" charset="0"/>
                <a:cs typeface="Cambria"/>
              </a:rPr>
              <a:t>being</a:t>
            </a:r>
            <a:r>
              <a:rPr lang="en-IN" spc="-120" dirty="0">
                <a:solidFill>
                  <a:schemeClr val="tx1"/>
                </a:solidFill>
                <a:latin typeface="Sylfaen" panose="010A0502050306030303" pitchFamily="18" charset="0"/>
                <a:cs typeface="Cambria"/>
              </a:rPr>
              <a:t> </a:t>
            </a:r>
            <a:r>
              <a:rPr lang="en-IN" spc="-10" dirty="0">
                <a:solidFill>
                  <a:schemeClr val="tx1"/>
                </a:solidFill>
                <a:latin typeface="Sylfaen" panose="010A0502050306030303" pitchFamily="18" charset="0"/>
                <a:cs typeface="Cambria"/>
              </a:rPr>
              <a:t>permitted </a:t>
            </a:r>
            <a:r>
              <a:rPr lang="en-IN" spc="-20" dirty="0">
                <a:solidFill>
                  <a:schemeClr val="tx1"/>
                </a:solidFill>
                <a:latin typeface="Sylfaen" panose="010A0502050306030303" pitchFamily="18" charset="0"/>
                <a:cs typeface="Cambria"/>
              </a:rPr>
              <a:t>by </a:t>
            </a:r>
            <a:r>
              <a:rPr lang="en-IN" spc="-5" dirty="0">
                <a:solidFill>
                  <a:schemeClr val="tx1"/>
                </a:solidFill>
                <a:latin typeface="Sylfaen" panose="010A0502050306030303" pitchFamily="18" charset="0"/>
                <a:cs typeface="Cambria"/>
              </a:rPr>
              <a:t>the </a:t>
            </a:r>
            <a:r>
              <a:rPr lang="en-IN" spc="-5" dirty="0" err="1">
                <a:solidFill>
                  <a:schemeClr val="tx1"/>
                </a:solidFill>
                <a:latin typeface="Sylfaen" panose="010A0502050306030303" pitchFamily="18" charset="0"/>
                <a:cs typeface="Cambria"/>
              </a:rPr>
              <a:t>allottees</a:t>
            </a:r>
            <a:r>
              <a:rPr lang="en-IN" spc="-5" dirty="0">
                <a:solidFill>
                  <a:schemeClr val="tx1"/>
                </a:solidFill>
                <a:latin typeface="Sylfaen" panose="010A0502050306030303" pitchFamily="18" charset="0"/>
                <a:cs typeface="Cambria"/>
              </a:rPr>
              <a:t> </a:t>
            </a:r>
            <a:r>
              <a:rPr lang="en-IN" spc="-10" dirty="0">
                <a:solidFill>
                  <a:schemeClr val="tx1"/>
                </a:solidFill>
                <a:latin typeface="Sylfaen" panose="010A0502050306030303" pitchFamily="18" charset="0"/>
                <a:cs typeface="Cambria"/>
              </a:rPr>
              <a:t>and </a:t>
            </a:r>
            <a:r>
              <a:rPr lang="en-IN" spc="-5" dirty="0">
                <a:solidFill>
                  <a:schemeClr val="tx1"/>
                </a:solidFill>
                <a:latin typeface="Sylfaen" panose="010A0502050306030303" pitchFamily="18" charset="0"/>
                <a:cs typeface="Cambria"/>
              </a:rPr>
              <a:t>the Authority </a:t>
            </a:r>
            <a:r>
              <a:rPr lang="en-IN" dirty="0">
                <a:solidFill>
                  <a:schemeClr val="tx1"/>
                </a:solidFill>
                <a:latin typeface="Sylfaen" panose="010A0502050306030303" pitchFamily="18" charset="0"/>
                <a:cs typeface="Cambria"/>
              </a:rPr>
              <a:t>under </a:t>
            </a:r>
            <a:r>
              <a:rPr lang="en-IN" spc="-5" dirty="0">
                <a:solidFill>
                  <a:schemeClr val="tx1"/>
                </a:solidFill>
                <a:latin typeface="Sylfaen" panose="010A0502050306030303" pitchFamily="18" charset="0"/>
                <a:cs typeface="Cambria"/>
              </a:rPr>
              <a:t>sub-section  (1), </a:t>
            </a:r>
            <a:r>
              <a:rPr lang="en-IN"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intending </a:t>
            </a:r>
            <a:r>
              <a:rPr lang="en-IN" spc="-10" dirty="0">
                <a:solidFill>
                  <a:schemeClr val="tx1"/>
                </a:solidFill>
                <a:latin typeface="Sylfaen" panose="010A0502050306030303" pitchFamily="18" charset="0"/>
                <a:cs typeface="Cambria"/>
              </a:rPr>
              <a:t>promoter </a:t>
            </a:r>
            <a:r>
              <a:rPr lang="en-IN" dirty="0">
                <a:solidFill>
                  <a:schemeClr val="tx1"/>
                </a:solidFill>
                <a:latin typeface="Sylfaen" panose="010A0502050306030303" pitchFamily="18" charset="0"/>
                <a:cs typeface="Cambria"/>
              </a:rPr>
              <a:t>shall </a:t>
            </a:r>
            <a:r>
              <a:rPr lang="en-IN" spc="5" dirty="0">
                <a:solidFill>
                  <a:schemeClr val="tx1"/>
                </a:solidFill>
                <a:latin typeface="Sylfaen" panose="010A0502050306030303" pitchFamily="18" charset="0"/>
                <a:cs typeface="Cambria"/>
              </a:rPr>
              <a:t>be </a:t>
            </a:r>
            <a:r>
              <a:rPr lang="en-IN" spc="-15" dirty="0">
                <a:solidFill>
                  <a:schemeClr val="tx1"/>
                </a:solidFill>
                <a:latin typeface="Sylfaen" panose="010A0502050306030303" pitchFamily="18" charset="0"/>
                <a:cs typeface="Cambria"/>
              </a:rPr>
              <a:t>required  </a:t>
            </a:r>
            <a:r>
              <a:rPr lang="en-IN" spc="-30" dirty="0">
                <a:solidFill>
                  <a:schemeClr val="tx1"/>
                </a:solidFill>
                <a:latin typeface="Sylfaen" panose="010A0502050306030303" pitchFamily="18" charset="0"/>
                <a:cs typeface="Cambria"/>
              </a:rPr>
              <a:t>to  </a:t>
            </a:r>
            <a:r>
              <a:rPr lang="en-IN" spc="-10" dirty="0">
                <a:solidFill>
                  <a:schemeClr val="tx1"/>
                </a:solidFill>
                <a:latin typeface="Sylfaen" panose="010A0502050306030303" pitchFamily="18" charset="0"/>
                <a:cs typeface="Cambria"/>
              </a:rPr>
              <a:t>independently comply </a:t>
            </a:r>
            <a:r>
              <a:rPr lang="en-IN" spc="-5" dirty="0">
                <a:solidFill>
                  <a:schemeClr val="tx1"/>
                </a:solidFill>
                <a:latin typeface="Sylfaen" panose="010A0502050306030303" pitchFamily="18" charset="0"/>
                <a:cs typeface="Cambria"/>
              </a:rPr>
              <a:t>with all </a:t>
            </a:r>
            <a:r>
              <a:rPr lang="en-IN" spc="-10" dirty="0">
                <a:solidFill>
                  <a:schemeClr val="tx1"/>
                </a:solidFill>
                <a:latin typeface="Sylfaen" panose="010A0502050306030303" pitchFamily="18" charset="0"/>
                <a:cs typeface="Cambria"/>
              </a:rPr>
              <a:t>the pending  </a:t>
            </a:r>
            <a:r>
              <a:rPr lang="en-IN" spc="-5" dirty="0">
                <a:solidFill>
                  <a:schemeClr val="tx1"/>
                </a:solidFill>
                <a:latin typeface="Sylfaen" panose="010A0502050306030303" pitchFamily="18" charset="0"/>
                <a:cs typeface="Cambria"/>
              </a:rPr>
              <a:t>obligations under </a:t>
            </a:r>
            <a:r>
              <a:rPr lang="en-IN" dirty="0">
                <a:solidFill>
                  <a:schemeClr val="tx1"/>
                </a:solidFill>
                <a:latin typeface="Sylfaen" panose="010A0502050306030303" pitchFamily="18" charset="0"/>
                <a:cs typeface="Cambria"/>
              </a:rPr>
              <a:t>the </a:t>
            </a:r>
            <a:r>
              <a:rPr lang="en-IN" spc="-10" dirty="0">
                <a:solidFill>
                  <a:schemeClr val="tx1"/>
                </a:solidFill>
                <a:latin typeface="Sylfaen" panose="010A0502050306030303" pitchFamily="18" charset="0"/>
                <a:cs typeface="Cambria"/>
              </a:rPr>
              <a:t>provisions </a:t>
            </a:r>
            <a:r>
              <a:rPr lang="en-IN" spc="-5" dirty="0">
                <a:solidFill>
                  <a:schemeClr val="tx1"/>
                </a:solidFill>
                <a:latin typeface="Sylfaen" panose="010A0502050306030303" pitchFamily="18" charset="0"/>
                <a:cs typeface="Cambria"/>
              </a:rPr>
              <a:t>of this </a:t>
            </a:r>
            <a:r>
              <a:rPr lang="en-IN" spc="-15" dirty="0">
                <a:solidFill>
                  <a:schemeClr val="tx1"/>
                </a:solidFill>
                <a:latin typeface="Sylfaen" panose="010A0502050306030303" pitchFamily="18" charset="0"/>
                <a:cs typeface="Cambria"/>
              </a:rPr>
              <a:t>Act </a:t>
            </a:r>
            <a:r>
              <a:rPr lang="en-IN" dirty="0">
                <a:solidFill>
                  <a:schemeClr val="tx1"/>
                </a:solidFill>
                <a:latin typeface="Sylfaen" panose="010A0502050306030303" pitchFamily="18" charset="0"/>
                <a:cs typeface="Cambria"/>
              </a:rPr>
              <a:t>or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rules </a:t>
            </a:r>
            <a:r>
              <a:rPr lang="en-IN" spc="-10" dirty="0">
                <a:solidFill>
                  <a:schemeClr val="tx1"/>
                </a:solidFill>
                <a:latin typeface="Sylfaen" panose="010A0502050306030303" pitchFamily="18" charset="0"/>
                <a:cs typeface="Cambria"/>
              </a:rPr>
              <a:t>and regulations made </a:t>
            </a:r>
            <a:r>
              <a:rPr lang="en-IN" spc="-35" dirty="0">
                <a:solidFill>
                  <a:schemeClr val="tx1"/>
                </a:solidFill>
                <a:latin typeface="Sylfaen" panose="010A0502050306030303" pitchFamily="18" charset="0"/>
                <a:cs typeface="Cambria"/>
              </a:rPr>
              <a:t>thereunder, </a:t>
            </a:r>
            <a:r>
              <a:rPr lang="en-IN" spc="-5" dirty="0">
                <a:solidFill>
                  <a:schemeClr val="tx1"/>
                </a:solidFill>
                <a:latin typeface="Sylfaen" panose="010A0502050306030303" pitchFamily="18" charset="0"/>
                <a:cs typeface="Cambria"/>
              </a:rPr>
              <a:t>and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pending </a:t>
            </a:r>
            <a:r>
              <a:rPr lang="en-IN" spc="-10" dirty="0">
                <a:solidFill>
                  <a:schemeClr val="tx1"/>
                </a:solidFill>
                <a:latin typeface="Sylfaen" panose="010A0502050306030303" pitchFamily="18" charset="0"/>
                <a:cs typeface="Cambria"/>
              </a:rPr>
              <a:t>obligations </a:t>
            </a:r>
            <a:r>
              <a:rPr lang="en-IN" spc="-5" dirty="0">
                <a:solidFill>
                  <a:schemeClr val="tx1"/>
                </a:solidFill>
                <a:latin typeface="Sylfaen" panose="010A0502050306030303" pitchFamily="18" charset="0"/>
                <a:cs typeface="Cambria"/>
              </a:rPr>
              <a:t>as per </a:t>
            </a:r>
            <a:r>
              <a:rPr lang="en-IN" spc="-10" dirty="0">
                <a:solidFill>
                  <a:schemeClr val="tx1"/>
                </a:solidFill>
                <a:latin typeface="Sylfaen" panose="010A0502050306030303" pitchFamily="18" charset="0"/>
                <a:cs typeface="Cambria"/>
              </a:rPr>
              <a:t>the agreement </a:t>
            </a:r>
            <a:r>
              <a:rPr lang="en-IN" spc="-15" dirty="0">
                <a:solidFill>
                  <a:schemeClr val="tx1"/>
                </a:solidFill>
                <a:latin typeface="Sylfaen" panose="010A0502050306030303" pitchFamily="18" charset="0"/>
                <a:cs typeface="Cambria"/>
              </a:rPr>
              <a:t>for </a:t>
            </a:r>
            <a:r>
              <a:rPr lang="en-IN" spc="-5" dirty="0">
                <a:solidFill>
                  <a:schemeClr val="tx1"/>
                </a:solidFill>
                <a:latin typeface="Sylfaen" panose="010A0502050306030303" pitchFamily="18" charset="0"/>
                <a:cs typeface="Cambria"/>
              </a:rPr>
              <a:t>sale  </a:t>
            </a:r>
            <a:r>
              <a:rPr lang="en-IN" spc="-10" dirty="0">
                <a:solidFill>
                  <a:schemeClr val="tx1"/>
                </a:solidFill>
                <a:latin typeface="Sylfaen" panose="010A0502050306030303" pitchFamily="18" charset="0"/>
                <a:cs typeface="Cambria"/>
              </a:rPr>
              <a:t>entered </a:t>
            </a:r>
            <a:r>
              <a:rPr lang="en-IN" spc="-15" dirty="0">
                <a:solidFill>
                  <a:schemeClr val="tx1"/>
                </a:solidFill>
                <a:latin typeface="Sylfaen" panose="010A0502050306030303" pitchFamily="18" charset="0"/>
                <a:cs typeface="Cambria"/>
              </a:rPr>
              <a:t>into </a:t>
            </a:r>
            <a:r>
              <a:rPr lang="en-IN" spc="-20" dirty="0">
                <a:solidFill>
                  <a:schemeClr val="tx1"/>
                </a:solidFill>
                <a:latin typeface="Sylfaen" panose="010A0502050306030303" pitchFamily="18" charset="0"/>
                <a:cs typeface="Cambria"/>
              </a:rPr>
              <a:t>by </a:t>
            </a:r>
            <a:r>
              <a:rPr lang="en-IN"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erstwhile </a:t>
            </a:r>
            <a:r>
              <a:rPr lang="en-IN" spc="-10" dirty="0">
                <a:solidFill>
                  <a:schemeClr val="tx1"/>
                </a:solidFill>
                <a:latin typeface="Sylfaen" panose="010A0502050306030303" pitchFamily="18" charset="0"/>
                <a:cs typeface="Cambria"/>
              </a:rPr>
              <a:t>promoter </a:t>
            </a:r>
            <a:r>
              <a:rPr lang="en-IN" spc="-5" dirty="0">
                <a:solidFill>
                  <a:schemeClr val="tx1"/>
                </a:solidFill>
                <a:latin typeface="Sylfaen" panose="010A0502050306030303" pitchFamily="18" charset="0"/>
                <a:cs typeface="Cambria"/>
              </a:rPr>
              <a:t>with </a:t>
            </a:r>
            <a:r>
              <a:rPr lang="en-IN" spc="-10" dirty="0">
                <a:solidFill>
                  <a:schemeClr val="tx1"/>
                </a:solidFill>
                <a:latin typeface="Sylfaen" panose="010A0502050306030303" pitchFamily="18" charset="0"/>
                <a:cs typeface="Cambria"/>
              </a:rPr>
              <a:t>the  </a:t>
            </a:r>
            <a:r>
              <a:rPr lang="en-IN" spc="-10" dirty="0" err="1">
                <a:solidFill>
                  <a:schemeClr val="tx1"/>
                </a:solidFill>
                <a:latin typeface="Sylfaen" panose="010A0502050306030303" pitchFamily="18" charset="0"/>
                <a:cs typeface="Cambria"/>
              </a:rPr>
              <a:t>allottees</a:t>
            </a:r>
            <a:r>
              <a:rPr lang="en-IN" spc="-10" dirty="0">
                <a:solidFill>
                  <a:schemeClr val="tx1"/>
                </a:solidFill>
                <a:latin typeface="Sylfaen" panose="010A0502050306030303" pitchFamily="18" charset="0"/>
                <a:cs typeface="Cambria"/>
              </a:rPr>
              <a:t>:</a:t>
            </a:r>
            <a:endParaRPr lang="en-IN" dirty="0">
              <a:solidFill>
                <a:schemeClr val="tx1"/>
              </a:solidFill>
              <a:latin typeface="Sylfaen" panose="010A0502050306030303" pitchFamily="18" charset="0"/>
              <a:cs typeface="Cambria"/>
            </a:endParaRPr>
          </a:p>
          <a:p>
            <a:pPr marR="5080" algn="just">
              <a:spcBef>
                <a:spcPts val="2165"/>
              </a:spcBef>
            </a:pPr>
            <a:r>
              <a:rPr lang="en-IN" b="1" spc="-15" dirty="0">
                <a:solidFill>
                  <a:schemeClr val="tx1"/>
                </a:solidFill>
                <a:latin typeface="Sylfaen" panose="010A0502050306030303" pitchFamily="18" charset="0"/>
                <a:cs typeface="Cambria"/>
              </a:rPr>
              <a:t>Provided</a:t>
            </a:r>
            <a:r>
              <a:rPr lang="en-IN" spc="-15" dirty="0">
                <a:solidFill>
                  <a:schemeClr val="tx1"/>
                </a:solidFill>
                <a:latin typeface="Sylfaen" panose="010A0502050306030303" pitchFamily="18" charset="0"/>
                <a:cs typeface="Cambria"/>
              </a:rPr>
              <a:t> </a:t>
            </a:r>
            <a:r>
              <a:rPr lang="en-IN" spc="-5" dirty="0">
                <a:solidFill>
                  <a:schemeClr val="tx1"/>
                </a:solidFill>
                <a:latin typeface="Sylfaen" panose="010A0502050306030303" pitchFamily="18" charset="0"/>
                <a:cs typeface="Cambria"/>
              </a:rPr>
              <a:t>that </a:t>
            </a:r>
            <a:r>
              <a:rPr lang="en-IN" spc="-25" dirty="0">
                <a:solidFill>
                  <a:schemeClr val="tx1"/>
                </a:solidFill>
                <a:latin typeface="Sylfaen" panose="010A0502050306030303" pitchFamily="18" charset="0"/>
                <a:cs typeface="Cambria"/>
              </a:rPr>
              <a:t>any </a:t>
            </a:r>
            <a:r>
              <a:rPr lang="en-IN" spc="-20" dirty="0">
                <a:solidFill>
                  <a:schemeClr val="tx1"/>
                </a:solidFill>
                <a:latin typeface="Sylfaen" panose="010A0502050306030303" pitchFamily="18" charset="0"/>
                <a:cs typeface="Cambria"/>
              </a:rPr>
              <a:t>transfer </a:t>
            </a:r>
            <a:r>
              <a:rPr lang="en-IN" spc="5" dirty="0">
                <a:solidFill>
                  <a:schemeClr val="tx1"/>
                </a:solidFill>
                <a:latin typeface="Sylfaen" panose="010A0502050306030303" pitchFamily="18" charset="0"/>
                <a:cs typeface="Cambria"/>
              </a:rPr>
              <a:t>or </a:t>
            </a:r>
            <a:r>
              <a:rPr lang="en-IN" spc="-5" dirty="0">
                <a:solidFill>
                  <a:schemeClr val="tx1"/>
                </a:solidFill>
                <a:latin typeface="Sylfaen" panose="010A0502050306030303" pitchFamily="18" charset="0"/>
                <a:cs typeface="Cambria"/>
              </a:rPr>
              <a:t>assignment permitted  under </a:t>
            </a:r>
            <a:r>
              <a:rPr lang="en-IN" spc="-10" dirty="0">
                <a:solidFill>
                  <a:schemeClr val="tx1"/>
                </a:solidFill>
                <a:latin typeface="Sylfaen" panose="010A0502050306030303" pitchFamily="18" charset="0"/>
                <a:cs typeface="Cambria"/>
              </a:rPr>
              <a:t>provisions </a:t>
            </a:r>
            <a:r>
              <a:rPr lang="en-IN" spc="-5" dirty="0">
                <a:solidFill>
                  <a:schemeClr val="tx1"/>
                </a:solidFill>
                <a:latin typeface="Sylfaen" panose="010A0502050306030303" pitchFamily="18" charset="0"/>
                <a:cs typeface="Cambria"/>
              </a:rPr>
              <a:t>of this section shall not </a:t>
            </a:r>
            <a:r>
              <a:rPr lang="en-IN" spc="-10" dirty="0">
                <a:solidFill>
                  <a:schemeClr val="tx1"/>
                </a:solidFill>
                <a:latin typeface="Sylfaen" panose="010A0502050306030303" pitchFamily="18" charset="0"/>
                <a:cs typeface="Cambria"/>
              </a:rPr>
              <a:t>result</a:t>
            </a:r>
            <a:r>
              <a:rPr lang="en-IN" spc="35" dirty="0">
                <a:solidFill>
                  <a:schemeClr val="tx1"/>
                </a:solidFill>
                <a:latin typeface="Sylfaen" panose="010A0502050306030303" pitchFamily="18" charset="0"/>
                <a:cs typeface="Cambria"/>
              </a:rPr>
              <a:t> </a:t>
            </a:r>
            <a:r>
              <a:rPr lang="en-IN" spc="-5" dirty="0">
                <a:solidFill>
                  <a:schemeClr val="tx1"/>
                </a:solidFill>
                <a:latin typeface="Sylfaen" panose="010A0502050306030303" pitchFamily="18" charset="0"/>
                <a:cs typeface="Cambria"/>
              </a:rPr>
              <a:t>in extension of time to the intending promoter to complete the real estate project and he shall be </a:t>
            </a:r>
            <a:r>
              <a:rPr lang="en-IN" spc="-15" dirty="0">
                <a:solidFill>
                  <a:schemeClr val="tx1"/>
                </a:solidFill>
                <a:latin typeface="Sylfaen" panose="010A0502050306030303" pitchFamily="18" charset="0"/>
                <a:cs typeface="Cambria"/>
              </a:rPr>
              <a:t>required </a:t>
            </a:r>
            <a:r>
              <a:rPr lang="en-IN" spc="-10" dirty="0">
                <a:solidFill>
                  <a:schemeClr val="tx1"/>
                </a:solidFill>
                <a:latin typeface="Sylfaen" panose="010A0502050306030303" pitchFamily="18" charset="0"/>
                <a:cs typeface="Cambria"/>
              </a:rPr>
              <a:t>to comply with </a:t>
            </a:r>
            <a:r>
              <a:rPr lang="en-IN" spc="-5" dirty="0">
                <a:solidFill>
                  <a:schemeClr val="tx1"/>
                </a:solidFill>
                <a:latin typeface="Sylfaen" panose="010A0502050306030303" pitchFamily="18" charset="0"/>
                <a:cs typeface="Cambria"/>
              </a:rPr>
              <a:t>all </a:t>
            </a:r>
            <a:r>
              <a:rPr lang="en-IN"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pending </a:t>
            </a:r>
            <a:r>
              <a:rPr lang="en-IN" spc="-10" dirty="0">
                <a:solidFill>
                  <a:schemeClr val="tx1"/>
                </a:solidFill>
                <a:latin typeface="Sylfaen" panose="010A0502050306030303" pitchFamily="18" charset="0"/>
                <a:cs typeface="Cambria"/>
              </a:rPr>
              <a:t>obligations </a:t>
            </a:r>
            <a:r>
              <a:rPr lang="en-IN" spc="-5" dirty="0">
                <a:solidFill>
                  <a:schemeClr val="tx1"/>
                </a:solidFill>
                <a:latin typeface="Sylfaen" panose="010A0502050306030303" pitchFamily="18" charset="0"/>
                <a:cs typeface="Cambria"/>
              </a:rPr>
              <a:t>of  the erstwhile </a:t>
            </a:r>
            <a:r>
              <a:rPr lang="en-IN" spc="-40" dirty="0">
                <a:solidFill>
                  <a:schemeClr val="tx1"/>
                </a:solidFill>
                <a:latin typeface="Sylfaen" panose="010A0502050306030303" pitchFamily="18" charset="0"/>
                <a:cs typeface="Cambria"/>
              </a:rPr>
              <a:t>promoter, </a:t>
            </a:r>
            <a:r>
              <a:rPr lang="en-IN" spc="-5" dirty="0">
                <a:solidFill>
                  <a:schemeClr val="tx1"/>
                </a:solidFill>
                <a:latin typeface="Sylfaen" panose="010A0502050306030303" pitchFamily="18" charset="0"/>
                <a:cs typeface="Cambria"/>
              </a:rPr>
              <a:t>and in case of default, such  intending </a:t>
            </a:r>
            <a:r>
              <a:rPr lang="en-IN" spc="-10" dirty="0">
                <a:solidFill>
                  <a:schemeClr val="tx1"/>
                </a:solidFill>
                <a:latin typeface="Sylfaen" panose="010A0502050306030303" pitchFamily="18" charset="0"/>
                <a:cs typeface="Cambria"/>
              </a:rPr>
              <a:t>promoter </a:t>
            </a:r>
            <a:r>
              <a:rPr lang="en-IN" spc="-5" dirty="0">
                <a:solidFill>
                  <a:schemeClr val="tx1"/>
                </a:solidFill>
                <a:latin typeface="Sylfaen" panose="010A0502050306030303" pitchFamily="18" charset="0"/>
                <a:cs typeface="Cambria"/>
              </a:rPr>
              <a:t>shall </a:t>
            </a:r>
            <a:r>
              <a:rPr lang="en-IN" dirty="0">
                <a:solidFill>
                  <a:schemeClr val="tx1"/>
                </a:solidFill>
                <a:latin typeface="Sylfaen" panose="010A0502050306030303" pitchFamily="18" charset="0"/>
                <a:cs typeface="Cambria"/>
              </a:rPr>
              <a:t>be </a:t>
            </a:r>
            <a:r>
              <a:rPr lang="en-IN" spc="-5" dirty="0">
                <a:solidFill>
                  <a:schemeClr val="tx1"/>
                </a:solidFill>
                <a:latin typeface="Sylfaen" panose="010A0502050306030303" pitchFamily="18" charset="0"/>
                <a:cs typeface="Cambria"/>
              </a:rPr>
              <a:t>liable </a:t>
            </a:r>
            <a:r>
              <a:rPr lang="en-IN" spc="-15" dirty="0">
                <a:solidFill>
                  <a:schemeClr val="tx1"/>
                </a:solidFill>
                <a:latin typeface="Sylfaen" panose="010A0502050306030303" pitchFamily="18" charset="0"/>
                <a:cs typeface="Cambria"/>
              </a:rPr>
              <a:t>to</a:t>
            </a:r>
            <a:r>
              <a:rPr lang="en-IN" spc="585" dirty="0">
                <a:solidFill>
                  <a:schemeClr val="tx1"/>
                </a:solidFill>
                <a:latin typeface="Sylfaen" panose="010A0502050306030303" pitchFamily="18" charset="0"/>
                <a:cs typeface="Cambria"/>
              </a:rPr>
              <a:t>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consequences of </a:t>
            </a:r>
            <a:r>
              <a:rPr lang="en-IN" spc="-10" dirty="0">
                <a:solidFill>
                  <a:schemeClr val="tx1"/>
                </a:solidFill>
                <a:latin typeface="Sylfaen" panose="010A0502050306030303" pitchFamily="18" charset="0"/>
                <a:cs typeface="Cambria"/>
              </a:rPr>
              <a:t>breach </a:t>
            </a:r>
            <a:r>
              <a:rPr lang="en-IN" spc="-5" dirty="0">
                <a:solidFill>
                  <a:schemeClr val="tx1"/>
                </a:solidFill>
                <a:latin typeface="Sylfaen" panose="010A0502050306030303" pitchFamily="18" charset="0"/>
                <a:cs typeface="Cambria"/>
              </a:rPr>
              <a:t>or </a:t>
            </a:r>
            <a:r>
              <a:rPr lang="en-IN" spc="-55" dirty="0">
                <a:solidFill>
                  <a:schemeClr val="tx1"/>
                </a:solidFill>
                <a:latin typeface="Sylfaen" panose="010A0502050306030303" pitchFamily="18" charset="0"/>
                <a:cs typeface="Cambria"/>
              </a:rPr>
              <a:t>delay, </a:t>
            </a:r>
            <a:r>
              <a:rPr lang="en-IN" spc="-5" dirty="0">
                <a:solidFill>
                  <a:schemeClr val="tx1"/>
                </a:solidFill>
                <a:latin typeface="Sylfaen" panose="010A0502050306030303" pitchFamily="18" charset="0"/>
                <a:cs typeface="Cambria"/>
              </a:rPr>
              <a:t>as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case </a:t>
            </a:r>
            <a:r>
              <a:rPr lang="en-IN" spc="-30" dirty="0">
                <a:solidFill>
                  <a:schemeClr val="tx1"/>
                </a:solidFill>
                <a:latin typeface="Sylfaen" panose="010A0502050306030303" pitchFamily="18" charset="0"/>
                <a:cs typeface="Cambria"/>
              </a:rPr>
              <a:t>may </a:t>
            </a:r>
            <a:r>
              <a:rPr lang="en-IN" spc="-5" dirty="0">
                <a:solidFill>
                  <a:schemeClr val="tx1"/>
                </a:solidFill>
                <a:latin typeface="Sylfaen" panose="010A0502050306030303" pitchFamily="18" charset="0"/>
                <a:cs typeface="Cambria"/>
              </a:rPr>
              <a:t>be,  as </a:t>
            </a:r>
            <a:r>
              <a:rPr lang="en-IN" spc="-15" dirty="0">
                <a:solidFill>
                  <a:schemeClr val="tx1"/>
                </a:solidFill>
                <a:latin typeface="Sylfaen" panose="010A0502050306030303" pitchFamily="18" charset="0"/>
                <a:cs typeface="Cambria"/>
              </a:rPr>
              <a:t>provided </a:t>
            </a:r>
            <a:r>
              <a:rPr lang="en-IN" spc="-5" dirty="0">
                <a:solidFill>
                  <a:schemeClr val="tx1"/>
                </a:solidFill>
                <a:latin typeface="Sylfaen" panose="010A0502050306030303" pitchFamily="18" charset="0"/>
                <a:cs typeface="Cambria"/>
              </a:rPr>
              <a:t>under this </a:t>
            </a:r>
            <a:r>
              <a:rPr lang="en-IN" spc="-15" dirty="0">
                <a:solidFill>
                  <a:schemeClr val="tx1"/>
                </a:solidFill>
                <a:latin typeface="Sylfaen" panose="010A0502050306030303" pitchFamily="18" charset="0"/>
                <a:cs typeface="Cambria"/>
              </a:rPr>
              <a:t>Act </a:t>
            </a:r>
            <a:r>
              <a:rPr lang="en-IN" dirty="0">
                <a:solidFill>
                  <a:schemeClr val="tx1"/>
                </a:solidFill>
                <a:latin typeface="Sylfaen" panose="010A0502050306030303" pitchFamily="18" charset="0"/>
                <a:cs typeface="Cambria"/>
              </a:rPr>
              <a:t>or the </a:t>
            </a:r>
            <a:r>
              <a:rPr lang="en-IN" spc="-5" dirty="0">
                <a:solidFill>
                  <a:schemeClr val="tx1"/>
                </a:solidFill>
                <a:latin typeface="Sylfaen" panose="010A0502050306030303" pitchFamily="18" charset="0"/>
                <a:cs typeface="Cambria"/>
              </a:rPr>
              <a:t>rules </a:t>
            </a:r>
            <a:r>
              <a:rPr lang="en-IN" spc="-10" dirty="0">
                <a:solidFill>
                  <a:schemeClr val="tx1"/>
                </a:solidFill>
                <a:latin typeface="Sylfaen" panose="010A0502050306030303" pitchFamily="18" charset="0"/>
                <a:cs typeface="Cambria"/>
              </a:rPr>
              <a:t>and  regulations made</a:t>
            </a:r>
            <a:r>
              <a:rPr lang="en-IN" spc="10" dirty="0">
                <a:solidFill>
                  <a:schemeClr val="tx1"/>
                </a:solidFill>
                <a:latin typeface="Sylfaen" panose="010A0502050306030303" pitchFamily="18" charset="0"/>
                <a:cs typeface="Cambria"/>
              </a:rPr>
              <a:t> </a:t>
            </a:r>
            <a:r>
              <a:rPr lang="en-IN" spc="-35" dirty="0">
                <a:solidFill>
                  <a:schemeClr val="tx1"/>
                </a:solidFill>
                <a:latin typeface="Sylfaen" panose="010A0502050306030303" pitchFamily="18" charset="0"/>
                <a:cs typeface="Cambria"/>
              </a:rPr>
              <a:t>thereunder.</a:t>
            </a:r>
            <a:endParaRPr lang="en-IN" dirty="0">
              <a:solidFill>
                <a:schemeClr val="tx1"/>
              </a:solidFill>
              <a:latin typeface="Sylfaen" panose="010A0502050306030303" pitchFamily="18" charset="0"/>
              <a:cs typeface="Cambria"/>
            </a:endParaRPr>
          </a:p>
          <a:p>
            <a:pPr marL="12700" marR="5080" algn="just">
              <a:spcBef>
                <a:spcPts val="2165"/>
              </a:spcBef>
            </a:pPr>
            <a:endParaRPr lang="en-IN" dirty="0">
              <a:latin typeface="Cambria"/>
              <a:cs typeface="Cambria"/>
            </a:endParaRPr>
          </a:p>
          <a:p>
            <a:endParaRPr lang="en-IN" dirty="0"/>
          </a:p>
        </p:txBody>
      </p:sp>
      <p:sp>
        <p:nvSpPr>
          <p:cNvPr id="4" name="Title 1"/>
          <p:cNvSpPr>
            <a:spLocks noGrp="1"/>
          </p:cNvSpPr>
          <p:nvPr>
            <p:ph type="title"/>
          </p:nvPr>
        </p:nvSpPr>
        <p:spPr>
          <a:xfrm>
            <a:off x="646111" y="452717"/>
            <a:ext cx="9780779" cy="1771867"/>
          </a:xfrm>
          <a:noFill/>
          <a:ln>
            <a:noFill/>
          </a:ln>
        </p:spPr>
        <p:style>
          <a:lnRef idx="2">
            <a:schemeClr val="dk1"/>
          </a:lnRef>
          <a:fillRef idx="1">
            <a:schemeClr val="lt1"/>
          </a:fillRef>
          <a:effectRef idx="0">
            <a:schemeClr val="dk1"/>
          </a:effectRef>
          <a:fontRef idx="minor">
            <a:schemeClr val="dk1"/>
          </a:fontRef>
        </p:style>
        <p:txBody>
          <a:bodyPr>
            <a:normAutofit fontScale="90000"/>
          </a:bodyPr>
          <a:lstStyle/>
          <a:p>
            <a:r>
              <a:rPr lang="en-IN" u="sng" dirty="0">
                <a:solidFill>
                  <a:schemeClr val="tx1"/>
                </a:solidFill>
                <a:latin typeface="Sylfaen" panose="010A0502050306030303" pitchFamily="18" charset="0"/>
              </a:rPr>
              <a:t>SECTION 15 – OBLIGATION OF PROMOTER IN CASE OF TRANSFER OF A REAL ESTATE PROJECT TO A THIRD PARTY</a:t>
            </a:r>
          </a:p>
        </p:txBody>
      </p:sp>
    </p:spTree>
    <p:extLst>
      <p:ext uri="{BB962C8B-B14F-4D97-AF65-F5344CB8AC3E}">
        <p14:creationId xmlns:p14="http://schemas.microsoft.com/office/powerpoint/2010/main" val="605066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7999" y="452718"/>
            <a:ext cx="9780779" cy="1130422"/>
          </a:xfrm>
          <a:noFill/>
          <a:ln>
            <a:noFill/>
          </a:ln>
        </p:spPr>
        <p:style>
          <a:lnRef idx="2">
            <a:schemeClr val="dk1"/>
          </a:lnRef>
          <a:fillRef idx="1">
            <a:schemeClr val="lt1"/>
          </a:fillRef>
          <a:effectRef idx="0">
            <a:schemeClr val="dk1"/>
          </a:effectRef>
          <a:fontRef idx="minor">
            <a:schemeClr val="dk1"/>
          </a:fontRef>
        </p:style>
        <p:txBody>
          <a:bodyPr/>
          <a:lstStyle/>
          <a:p>
            <a:r>
              <a:rPr lang="en-IN" u="sng" dirty="0">
                <a:solidFill>
                  <a:schemeClr val="tx1"/>
                </a:solidFill>
                <a:latin typeface="Sylfaen" panose="010A0502050306030303" pitchFamily="18" charset="0"/>
              </a:rPr>
              <a:t>SECTION 17 – TRANSFER OF TITLE</a:t>
            </a:r>
          </a:p>
        </p:txBody>
      </p:sp>
      <p:sp>
        <p:nvSpPr>
          <p:cNvPr id="3" name="Content Placeholder 2"/>
          <p:cNvSpPr>
            <a:spLocks noGrp="1"/>
          </p:cNvSpPr>
          <p:nvPr>
            <p:ph idx="1"/>
          </p:nvPr>
        </p:nvSpPr>
        <p:spPr>
          <a:xfrm>
            <a:off x="791570" y="1833563"/>
            <a:ext cx="10331355" cy="4294282"/>
          </a:xfrm>
          <a:noFill/>
          <a:ln>
            <a:solidFill>
              <a:schemeClr val="tx1"/>
            </a:solidFill>
          </a:ln>
        </p:spPr>
        <p:style>
          <a:lnRef idx="2">
            <a:schemeClr val="dk1"/>
          </a:lnRef>
          <a:fillRef idx="1">
            <a:schemeClr val="lt1"/>
          </a:fillRef>
          <a:effectRef idx="0">
            <a:schemeClr val="dk1"/>
          </a:effectRef>
          <a:fontRef idx="minor">
            <a:schemeClr val="dk1"/>
          </a:fontRef>
        </p:style>
        <p:txBody>
          <a:bodyPr>
            <a:normAutofit lnSpcReduction="10000"/>
          </a:bodyPr>
          <a:lstStyle/>
          <a:p>
            <a:endParaRPr lang="en-IN" spc="-5" dirty="0">
              <a:solidFill>
                <a:schemeClr val="tx1"/>
              </a:solidFill>
              <a:latin typeface="Sylfaen" panose="010A0502050306030303" pitchFamily="18" charset="0"/>
              <a:cs typeface="Cambria"/>
            </a:endParaRPr>
          </a:p>
          <a:p>
            <a:pPr algn="just"/>
            <a:r>
              <a:rPr lang="en-IN" spc="-5" dirty="0">
                <a:solidFill>
                  <a:schemeClr val="tx1"/>
                </a:solidFill>
                <a:latin typeface="Sylfaen" panose="010A0502050306030303" pitchFamily="18" charset="0"/>
                <a:cs typeface="Cambria"/>
              </a:rPr>
              <a:t>The </a:t>
            </a:r>
            <a:r>
              <a:rPr lang="en-IN" spc="-10" dirty="0">
                <a:solidFill>
                  <a:schemeClr val="tx1"/>
                </a:solidFill>
                <a:latin typeface="Sylfaen" panose="010A0502050306030303" pitchFamily="18" charset="0"/>
                <a:cs typeface="Cambria"/>
              </a:rPr>
              <a:t>promoter </a:t>
            </a:r>
            <a:r>
              <a:rPr lang="en-IN" spc="-5" dirty="0">
                <a:solidFill>
                  <a:schemeClr val="tx1"/>
                </a:solidFill>
                <a:latin typeface="Sylfaen" panose="010A0502050306030303" pitchFamily="18" charset="0"/>
                <a:cs typeface="Cambria"/>
              </a:rPr>
              <a:t>shall </a:t>
            </a:r>
            <a:r>
              <a:rPr lang="en-IN" spc="-20" dirty="0">
                <a:solidFill>
                  <a:schemeClr val="tx1"/>
                </a:solidFill>
                <a:latin typeface="Sylfaen" panose="010A0502050306030303" pitchFamily="18" charset="0"/>
                <a:cs typeface="Cambria"/>
              </a:rPr>
              <a:t>execute </a:t>
            </a:r>
            <a:r>
              <a:rPr lang="en-IN" spc="-5" dirty="0">
                <a:solidFill>
                  <a:schemeClr val="tx1"/>
                </a:solidFill>
                <a:latin typeface="Sylfaen" panose="010A0502050306030303" pitchFamily="18" charset="0"/>
                <a:cs typeface="Cambria"/>
              </a:rPr>
              <a:t>a </a:t>
            </a:r>
            <a:r>
              <a:rPr lang="en-IN" spc="-15" dirty="0">
                <a:solidFill>
                  <a:schemeClr val="tx1"/>
                </a:solidFill>
                <a:latin typeface="Sylfaen" panose="010A0502050306030303" pitchFamily="18" charset="0"/>
                <a:cs typeface="Cambria"/>
              </a:rPr>
              <a:t>registered  </a:t>
            </a:r>
            <a:r>
              <a:rPr lang="en-IN" spc="-25" dirty="0">
                <a:solidFill>
                  <a:schemeClr val="tx1"/>
                </a:solidFill>
                <a:latin typeface="Sylfaen" panose="010A0502050306030303" pitchFamily="18" charset="0"/>
                <a:cs typeface="Cambria"/>
              </a:rPr>
              <a:t>conveyance </a:t>
            </a:r>
            <a:r>
              <a:rPr lang="en-IN" spc="-5" dirty="0">
                <a:solidFill>
                  <a:schemeClr val="tx1"/>
                </a:solidFill>
                <a:latin typeface="Sylfaen" panose="010A0502050306030303" pitchFamily="18" charset="0"/>
                <a:cs typeface="Cambria"/>
              </a:rPr>
              <a:t>deed in </a:t>
            </a:r>
            <a:r>
              <a:rPr lang="en-IN" spc="-25" dirty="0">
                <a:solidFill>
                  <a:schemeClr val="tx1"/>
                </a:solidFill>
                <a:latin typeface="Sylfaen" panose="010A0502050306030303" pitchFamily="18" charset="0"/>
                <a:cs typeface="Cambria"/>
              </a:rPr>
              <a:t>favour </a:t>
            </a:r>
            <a:r>
              <a:rPr lang="en-IN" spc="-5" dirty="0">
                <a:solidFill>
                  <a:schemeClr val="tx1"/>
                </a:solidFill>
                <a:latin typeface="Sylfaen" panose="010A0502050306030303" pitchFamily="18" charset="0"/>
                <a:cs typeface="Cambria"/>
              </a:rPr>
              <a:t>of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allottee </a:t>
            </a:r>
            <a:r>
              <a:rPr lang="en-IN" spc="-10" dirty="0">
                <a:solidFill>
                  <a:schemeClr val="tx1"/>
                </a:solidFill>
                <a:latin typeface="Sylfaen" panose="010A0502050306030303" pitchFamily="18" charset="0"/>
                <a:cs typeface="Cambria"/>
              </a:rPr>
              <a:t>along with  </a:t>
            </a:r>
            <a:r>
              <a:rPr lang="en-IN" spc="-5" dirty="0">
                <a:solidFill>
                  <a:schemeClr val="tx1"/>
                </a:solidFill>
                <a:latin typeface="Sylfaen" panose="010A0502050306030303" pitchFamily="18" charset="0"/>
                <a:cs typeface="Cambria"/>
              </a:rPr>
              <a:t>the </a:t>
            </a:r>
            <a:r>
              <a:rPr lang="en-IN" spc="-15" dirty="0">
                <a:solidFill>
                  <a:schemeClr val="tx1"/>
                </a:solidFill>
                <a:latin typeface="Sylfaen" panose="010A0502050306030303" pitchFamily="18" charset="0"/>
                <a:cs typeface="Cambria"/>
              </a:rPr>
              <a:t>undivided</a:t>
            </a:r>
            <a:r>
              <a:rPr lang="en-IN" spc="585" dirty="0">
                <a:solidFill>
                  <a:schemeClr val="tx1"/>
                </a:solidFill>
                <a:latin typeface="Sylfaen" panose="010A0502050306030303" pitchFamily="18" charset="0"/>
                <a:cs typeface="Cambria"/>
              </a:rPr>
              <a:t> </a:t>
            </a:r>
            <a:r>
              <a:rPr lang="en-IN" spc="-5" dirty="0">
                <a:solidFill>
                  <a:schemeClr val="tx1"/>
                </a:solidFill>
                <a:latin typeface="Sylfaen" panose="010A0502050306030303" pitchFamily="18" charset="0"/>
                <a:cs typeface="Cambria"/>
              </a:rPr>
              <a:t>proportionate title </a:t>
            </a:r>
            <a:r>
              <a:rPr lang="en-IN" spc="-10" dirty="0">
                <a:solidFill>
                  <a:schemeClr val="tx1"/>
                </a:solidFill>
                <a:latin typeface="Sylfaen" panose="010A0502050306030303" pitchFamily="18" charset="0"/>
                <a:cs typeface="Cambria"/>
              </a:rPr>
              <a:t>in </a:t>
            </a:r>
            <a:r>
              <a:rPr lang="en-IN" spc="-5" dirty="0">
                <a:solidFill>
                  <a:schemeClr val="tx1"/>
                </a:solidFill>
                <a:latin typeface="Sylfaen" panose="010A0502050306030303" pitchFamily="18" charset="0"/>
                <a:cs typeface="Cambria"/>
              </a:rPr>
              <a:t>the common  </a:t>
            </a:r>
            <a:r>
              <a:rPr lang="en-IN" spc="-15" dirty="0">
                <a:solidFill>
                  <a:schemeClr val="tx1"/>
                </a:solidFill>
                <a:latin typeface="Sylfaen" panose="010A0502050306030303" pitchFamily="18" charset="0"/>
                <a:cs typeface="Cambria"/>
              </a:rPr>
              <a:t>areas</a:t>
            </a:r>
            <a:r>
              <a:rPr lang="en-IN" spc="585" dirty="0">
                <a:solidFill>
                  <a:schemeClr val="tx1"/>
                </a:solidFill>
                <a:latin typeface="Sylfaen" panose="010A0502050306030303" pitchFamily="18" charset="0"/>
                <a:cs typeface="Cambria"/>
              </a:rPr>
              <a:t> </a:t>
            </a:r>
            <a:r>
              <a:rPr lang="en-IN" spc="-15" dirty="0">
                <a:solidFill>
                  <a:schemeClr val="tx1"/>
                </a:solidFill>
                <a:latin typeface="Sylfaen" panose="010A0502050306030303" pitchFamily="18" charset="0"/>
                <a:cs typeface="Cambria"/>
              </a:rPr>
              <a:t>to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association of </a:t>
            </a:r>
            <a:r>
              <a:rPr lang="en-IN" spc="-10" dirty="0">
                <a:solidFill>
                  <a:schemeClr val="tx1"/>
                </a:solidFill>
                <a:latin typeface="Sylfaen" panose="010A0502050306030303" pitchFamily="18" charset="0"/>
                <a:cs typeface="Cambria"/>
              </a:rPr>
              <a:t>the allottees </a:t>
            </a:r>
            <a:r>
              <a:rPr lang="en-IN" spc="-5" dirty="0">
                <a:solidFill>
                  <a:schemeClr val="tx1"/>
                </a:solidFill>
                <a:latin typeface="Sylfaen" panose="010A0502050306030303" pitchFamily="18" charset="0"/>
                <a:cs typeface="Cambria"/>
              </a:rPr>
              <a:t>or </a:t>
            </a:r>
            <a:r>
              <a:rPr lang="en-IN"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competent </a:t>
            </a:r>
            <a:r>
              <a:rPr lang="en-IN" spc="-25" dirty="0">
                <a:solidFill>
                  <a:schemeClr val="tx1"/>
                </a:solidFill>
                <a:latin typeface="Sylfaen" panose="010A0502050306030303" pitchFamily="18" charset="0"/>
                <a:cs typeface="Cambria"/>
              </a:rPr>
              <a:t>authority, </a:t>
            </a:r>
            <a:r>
              <a:rPr lang="en-IN" spc="-5" dirty="0">
                <a:solidFill>
                  <a:schemeClr val="tx1"/>
                </a:solidFill>
                <a:latin typeface="Sylfaen" panose="010A0502050306030303" pitchFamily="18" charset="0"/>
                <a:cs typeface="Cambria"/>
              </a:rPr>
              <a:t>as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case </a:t>
            </a:r>
            <a:r>
              <a:rPr lang="en-IN" spc="-25" dirty="0">
                <a:solidFill>
                  <a:schemeClr val="tx1"/>
                </a:solidFill>
                <a:latin typeface="Sylfaen" panose="010A0502050306030303" pitchFamily="18" charset="0"/>
                <a:cs typeface="Cambria"/>
              </a:rPr>
              <a:t>may </a:t>
            </a:r>
            <a:r>
              <a:rPr lang="en-IN" spc="-5" dirty="0">
                <a:solidFill>
                  <a:schemeClr val="tx1"/>
                </a:solidFill>
                <a:latin typeface="Sylfaen" panose="010A0502050306030303" pitchFamily="18" charset="0"/>
                <a:cs typeface="Cambria"/>
              </a:rPr>
              <a:t>be, </a:t>
            </a:r>
            <a:r>
              <a:rPr lang="en-IN" spc="-10" dirty="0">
                <a:solidFill>
                  <a:schemeClr val="tx1"/>
                </a:solidFill>
                <a:latin typeface="Sylfaen" panose="010A0502050306030303" pitchFamily="18" charset="0"/>
                <a:cs typeface="Cambria"/>
              </a:rPr>
              <a:t>and </a:t>
            </a:r>
            <a:r>
              <a:rPr lang="en-IN" spc="-5" dirty="0">
                <a:solidFill>
                  <a:schemeClr val="tx1"/>
                </a:solidFill>
                <a:latin typeface="Sylfaen" panose="010A0502050306030303" pitchFamily="18" charset="0"/>
                <a:cs typeface="Cambria"/>
              </a:rPr>
              <a:t>hand  </a:t>
            </a:r>
            <a:r>
              <a:rPr lang="en-IN" spc="-30" dirty="0">
                <a:solidFill>
                  <a:schemeClr val="tx1"/>
                </a:solidFill>
                <a:latin typeface="Sylfaen" panose="010A0502050306030303" pitchFamily="18" charset="0"/>
                <a:cs typeface="Cambria"/>
              </a:rPr>
              <a:t>over </a:t>
            </a:r>
            <a:r>
              <a:rPr lang="en-IN" spc="-5" dirty="0">
                <a:solidFill>
                  <a:schemeClr val="tx1"/>
                </a:solidFill>
                <a:latin typeface="Sylfaen" panose="010A0502050306030303" pitchFamily="18" charset="0"/>
                <a:cs typeface="Cambria"/>
              </a:rPr>
              <a:t>the </a:t>
            </a:r>
            <a:r>
              <a:rPr lang="en-IN" spc="-15" dirty="0">
                <a:solidFill>
                  <a:schemeClr val="tx1"/>
                </a:solidFill>
                <a:latin typeface="Sylfaen" panose="010A0502050306030303" pitchFamily="18" charset="0"/>
                <a:cs typeface="Cambria"/>
              </a:rPr>
              <a:t>physical </a:t>
            </a:r>
            <a:r>
              <a:rPr lang="en-IN" spc="-5" dirty="0">
                <a:solidFill>
                  <a:schemeClr val="tx1"/>
                </a:solidFill>
                <a:latin typeface="Sylfaen" panose="010A0502050306030303" pitchFamily="18" charset="0"/>
                <a:cs typeface="Cambria"/>
              </a:rPr>
              <a:t>possession </a:t>
            </a:r>
            <a:r>
              <a:rPr lang="en-IN" spc="-10" dirty="0">
                <a:solidFill>
                  <a:schemeClr val="tx1"/>
                </a:solidFill>
                <a:latin typeface="Sylfaen" panose="010A0502050306030303" pitchFamily="18" charset="0"/>
                <a:cs typeface="Cambria"/>
              </a:rPr>
              <a:t>of </a:t>
            </a:r>
            <a:r>
              <a:rPr lang="en-IN" spc="-5" dirty="0">
                <a:solidFill>
                  <a:schemeClr val="tx1"/>
                </a:solidFill>
                <a:latin typeface="Sylfaen" panose="010A0502050306030303" pitchFamily="18" charset="0"/>
                <a:cs typeface="Cambria"/>
              </a:rPr>
              <a:t>the </a:t>
            </a:r>
            <a:r>
              <a:rPr lang="en-IN" dirty="0">
                <a:solidFill>
                  <a:schemeClr val="tx1"/>
                </a:solidFill>
                <a:latin typeface="Sylfaen" panose="010A0502050306030303" pitchFamily="18" charset="0"/>
                <a:cs typeface="Cambria"/>
              </a:rPr>
              <a:t>plot, </a:t>
            </a:r>
            <a:r>
              <a:rPr lang="en-IN" spc="-5" dirty="0">
                <a:solidFill>
                  <a:schemeClr val="tx1"/>
                </a:solidFill>
                <a:latin typeface="Sylfaen" panose="010A0502050306030303" pitchFamily="18" charset="0"/>
                <a:cs typeface="Cambria"/>
              </a:rPr>
              <a:t>apartment of  building, as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case </a:t>
            </a:r>
            <a:r>
              <a:rPr lang="en-IN" spc="-25" dirty="0">
                <a:solidFill>
                  <a:schemeClr val="tx1"/>
                </a:solidFill>
                <a:latin typeface="Sylfaen" panose="010A0502050306030303" pitchFamily="18" charset="0"/>
                <a:cs typeface="Cambria"/>
              </a:rPr>
              <a:t>may </a:t>
            </a:r>
            <a:r>
              <a:rPr lang="en-IN" spc="-5" dirty="0">
                <a:solidFill>
                  <a:schemeClr val="tx1"/>
                </a:solidFill>
                <a:latin typeface="Sylfaen" panose="010A0502050306030303" pitchFamily="18" charset="0"/>
                <a:cs typeface="Cambria"/>
              </a:rPr>
              <a:t>be, </a:t>
            </a:r>
            <a:r>
              <a:rPr lang="en-IN" spc="-15" dirty="0">
                <a:solidFill>
                  <a:schemeClr val="tx1"/>
                </a:solidFill>
                <a:latin typeface="Sylfaen" panose="010A0502050306030303" pitchFamily="18" charset="0"/>
                <a:cs typeface="Cambria"/>
              </a:rPr>
              <a:t>to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allottees </a:t>
            </a:r>
            <a:r>
              <a:rPr lang="en-IN" spc="-10" dirty="0">
                <a:solidFill>
                  <a:schemeClr val="tx1"/>
                </a:solidFill>
                <a:latin typeface="Sylfaen" panose="010A0502050306030303" pitchFamily="18" charset="0"/>
                <a:cs typeface="Cambria"/>
              </a:rPr>
              <a:t>and the  </a:t>
            </a:r>
            <a:r>
              <a:rPr lang="en-IN" spc="-5" dirty="0">
                <a:solidFill>
                  <a:schemeClr val="tx1"/>
                </a:solidFill>
                <a:latin typeface="Sylfaen" panose="010A0502050306030303" pitchFamily="18" charset="0"/>
                <a:cs typeface="Cambria"/>
              </a:rPr>
              <a:t>common </a:t>
            </a:r>
            <a:r>
              <a:rPr lang="en-IN" spc="-15" dirty="0">
                <a:solidFill>
                  <a:schemeClr val="tx1"/>
                </a:solidFill>
                <a:latin typeface="Sylfaen" panose="010A0502050306030303" pitchFamily="18" charset="0"/>
                <a:cs typeface="Cambria"/>
              </a:rPr>
              <a:t>areas to </a:t>
            </a:r>
            <a:r>
              <a:rPr lang="en-IN" spc="-10" dirty="0">
                <a:solidFill>
                  <a:schemeClr val="tx1"/>
                </a:solidFill>
                <a:latin typeface="Sylfaen" panose="010A0502050306030303" pitchFamily="18" charset="0"/>
                <a:cs typeface="Cambria"/>
              </a:rPr>
              <a:t>the association </a:t>
            </a:r>
            <a:r>
              <a:rPr lang="en-IN" spc="-5" dirty="0">
                <a:solidFill>
                  <a:schemeClr val="tx1"/>
                </a:solidFill>
                <a:latin typeface="Sylfaen" panose="010A0502050306030303" pitchFamily="18" charset="0"/>
                <a:cs typeface="Cambria"/>
              </a:rPr>
              <a:t>of </a:t>
            </a:r>
            <a:r>
              <a:rPr lang="en-IN" spc="-10" dirty="0">
                <a:solidFill>
                  <a:schemeClr val="tx1"/>
                </a:solidFill>
                <a:latin typeface="Sylfaen" panose="010A0502050306030303" pitchFamily="18" charset="0"/>
                <a:cs typeface="Cambria"/>
              </a:rPr>
              <a:t>the allottees </a:t>
            </a:r>
            <a:r>
              <a:rPr lang="en-IN" spc="-5" dirty="0">
                <a:solidFill>
                  <a:schemeClr val="tx1"/>
                </a:solidFill>
                <a:latin typeface="Sylfaen" panose="010A0502050306030303" pitchFamily="18" charset="0"/>
                <a:cs typeface="Cambria"/>
              </a:rPr>
              <a:t>or  the competent </a:t>
            </a:r>
            <a:r>
              <a:rPr lang="en-IN" spc="-30" dirty="0">
                <a:solidFill>
                  <a:schemeClr val="tx1"/>
                </a:solidFill>
                <a:latin typeface="Sylfaen" panose="010A0502050306030303" pitchFamily="18" charset="0"/>
                <a:cs typeface="Cambria"/>
              </a:rPr>
              <a:t>authority, </a:t>
            </a:r>
            <a:r>
              <a:rPr lang="en-IN" spc="-5" dirty="0">
                <a:solidFill>
                  <a:schemeClr val="tx1"/>
                </a:solidFill>
                <a:latin typeface="Sylfaen" panose="010A0502050306030303" pitchFamily="18" charset="0"/>
                <a:cs typeface="Cambria"/>
              </a:rPr>
              <a:t>as the case </a:t>
            </a:r>
            <a:r>
              <a:rPr lang="en-IN" spc="-25" dirty="0">
                <a:solidFill>
                  <a:schemeClr val="tx1"/>
                </a:solidFill>
                <a:latin typeface="Sylfaen" panose="010A0502050306030303" pitchFamily="18" charset="0"/>
                <a:cs typeface="Cambria"/>
              </a:rPr>
              <a:t>may </a:t>
            </a:r>
            <a:r>
              <a:rPr lang="en-IN" spc="-5" dirty="0">
                <a:solidFill>
                  <a:schemeClr val="tx1"/>
                </a:solidFill>
                <a:latin typeface="Sylfaen" panose="010A0502050306030303" pitchFamily="18" charset="0"/>
                <a:cs typeface="Cambria"/>
              </a:rPr>
              <a:t>be in a </a:t>
            </a:r>
            <a:r>
              <a:rPr lang="en-IN" spc="-15" dirty="0">
                <a:solidFill>
                  <a:schemeClr val="tx1"/>
                </a:solidFill>
                <a:latin typeface="Sylfaen" panose="010A0502050306030303" pitchFamily="18" charset="0"/>
                <a:cs typeface="Cambria"/>
              </a:rPr>
              <a:t>real  </a:t>
            </a:r>
            <a:r>
              <a:rPr lang="en-IN" spc="-5" dirty="0">
                <a:solidFill>
                  <a:schemeClr val="tx1"/>
                </a:solidFill>
                <a:latin typeface="Sylfaen" panose="010A0502050306030303" pitchFamily="18" charset="0"/>
                <a:cs typeface="Cambria"/>
              </a:rPr>
              <a:t>estate project, and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other title documents  pertaining </a:t>
            </a:r>
            <a:r>
              <a:rPr lang="en-IN" spc="-15" dirty="0">
                <a:solidFill>
                  <a:schemeClr val="tx1"/>
                </a:solidFill>
                <a:latin typeface="Sylfaen" panose="010A0502050306030303" pitchFamily="18" charset="0"/>
                <a:cs typeface="Cambria"/>
              </a:rPr>
              <a:t>thereto</a:t>
            </a:r>
            <a:r>
              <a:rPr lang="en-IN" spc="585" dirty="0">
                <a:solidFill>
                  <a:schemeClr val="tx1"/>
                </a:solidFill>
                <a:latin typeface="Sylfaen" panose="010A0502050306030303" pitchFamily="18" charset="0"/>
                <a:cs typeface="Cambria"/>
              </a:rPr>
              <a:t> </a:t>
            </a:r>
            <a:r>
              <a:rPr lang="en-IN" spc="-10" dirty="0">
                <a:solidFill>
                  <a:schemeClr val="tx1"/>
                </a:solidFill>
                <a:latin typeface="Sylfaen" panose="010A0502050306030303" pitchFamily="18" charset="0"/>
                <a:cs typeface="Cambria"/>
              </a:rPr>
              <a:t>within </a:t>
            </a:r>
            <a:r>
              <a:rPr lang="en-IN" spc="-5" dirty="0">
                <a:solidFill>
                  <a:schemeClr val="tx1"/>
                </a:solidFill>
                <a:latin typeface="Sylfaen" panose="010A0502050306030303" pitchFamily="18" charset="0"/>
                <a:cs typeface="Cambria"/>
              </a:rPr>
              <a:t>specified period as per  sanctioned plans as </a:t>
            </a:r>
            <a:r>
              <a:rPr lang="en-IN" spc="-15" dirty="0">
                <a:solidFill>
                  <a:schemeClr val="tx1"/>
                </a:solidFill>
                <a:latin typeface="Sylfaen" panose="010A0502050306030303" pitchFamily="18" charset="0"/>
                <a:cs typeface="Cambria"/>
              </a:rPr>
              <a:t>provided </a:t>
            </a:r>
            <a:r>
              <a:rPr lang="en-IN" spc="-5" dirty="0">
                <a:solidFill>
                  <a:schemeClr val="tx1"/>
                </a:solidFill>
                <a:latin typeface="Sylfaen" panose="010A0502050306030303" pitchFamily="18" charset="0"/>
                <a:cs typeface="Cambria"/>
              </a:rPr>
              <a:t>under the local</a:t>
            </a:r>
            <a:r>
              <a:rPr lang="en-IN" spc="10" dirty="0">
                <a:solidFill>
                  <a:schemeClr val="tx1"/>
                </a:solidFill>
                <a:latin typeface="Sylfaen" panose="010A0502050306030303" pitchFamily="18" charset="0"/>
                <a:cs typeface="Cambria"/>
              </a:rPr>
              <a:t> </a:t>
            </a:r>
            <a:r>
              <a:rPr lang="en-IN" spc="-20" dirty="0">
                <a:solidFill>
                  <a:schemeClr val="tx1"/>
                </a:solidFill>
                <a:latin typeface="Sylfaen" panose="010A0502050306030303" pitchFamily="18" charset="0"/>
                <a:cs typeface="Cambria"/>
              </a:rPr>
              <a:t>laws:</a:t>
            </a:r>
          </a:p>
          <a:p>
            <a:pPr algn="just"/>
            <a:endParaRPr lang="en-IN" dirty="0">
              <a:solidFill>
                <a:schemeClr val="tx1"/>
              </a:solidFill>
              <a:latin typeface="Sylfaen" panose="010A0502050306030303" pitchFamily="18" charset="0"/>
              <a:cs typeface="Cambria"/>
            </a:endParaRPr>
          </a:p>
          <a:p>
            <a:pPr algn="just"/>
            <a:r>
              <a:rPr lang="en-IN" b="1" spc="-15" dirty="0">
                <a:solidFill>
                  <a:schemeClr val="tx1"/>
                </a:solidFill>
                <a:latin typeface="Sylfaen" panose="010A0502050306030303" pitchFamily="18" charset="0"/>
                <a:cs typeface="Cambria"/>
              </a:rPr>
              <a:t>Provided</a:t>
            </a:r>
            <a:r>
              <a:rPr lang="en-IN" spc="585" dirty="0">
                <a:solidFill>
                  <a:schemeClr val="tx1"/>
                </a:solidFill>
                <a:latin typeface="Sylfaen" panose="010A0502050306030303" pitchFamily="18" charset="0"/>
                <a:cs typeface="Cambria"/>
              </a:rPr>
              <a:t> </a:t>
            </a:r>
            <a:r>
              <a:rPr lang="en-IN" dirty="0">
                <a:solidFill>
                  <a:schemeClr val="tx1"/>
                </a:solidFill>
                <a:latin typeface="Sylfaen" panose="010A0502050306030303" pitchFamily="18" charset="0"/>
                <a:cs typeface="Cambria"/>
              </a:rPr>
              <a:t>that, </a:t>
            </a:r>
            <a:r>
              <a:rPr lang="en-IN" spc="-5" dirty="0">
                <a:solidFill>
                  <a:schemeClr val="tx1"/>
                </a:solidFill>
                <a:latin typeface="Sylfaen" panose="010A0502050306030303" pitchFamily="18" charset="0"/>
                <a:cs typeface="Cambria"/>
              </a:rPr>
              <a:t>in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absence of </a:t>
            </a:r>
            <a:r>
              <a:rPr lang="en-IN" spc="-25" dirty="0">
                <a:solidFill>
                  <a:schemeClr val="tx1"/>
                </a:solidFill>
                <a:latin typeface="Sylfaen" panose="010A0502050306030303" pitchFamily="18" charset="0"/>
                <a:cs typeface="Cambria"/>
              </a:rPr>
              <a:t>any </a:t>
            </a:r>
            <a:r>
              <a:rPr lang="en-IN" spc="-10" dirty="0">
                <a:solidFill>
                  <a:schemeClr val="tx1"/>
                </a:solidFill>
                <a:latin typeface="Sylfaen" panose="010A0502050306030303" pitchFamily="18" charset="0"/>
                <a:cs typeface="Cambria"/>
              </a:rPr>
              <a:t>local </a:t>
            </a:r>
            <a:r>
              <a:rPr lang="en-IN" spc="-65" dirty="0">
                <a:solidFill>
                  <a:schemeClr val="tx1"/>
                </a:solidFill>
                <a:latin typeface="Sylfaen" panose="010A0502050306030303" pitchFamily="18" charset="0"/>
                <a:cs typeface="Cambria"/>
              </a:rPr>
              <a:t>law,   </a:t>
            </a:r>
            <a:r>
              <a:rPr lang="en-IN" spc="-25" dirty="0">
                <a:solidFill>
                  <a:schemeClr val="tx1"/>
                </a:solidFill>
                <a:latin typeface="Sylfaen" panose="010A0502050306030303" pitchFamily="18" charset="0"/>
                <a:cs typeface="Cambria"/>
              </a:rPr>
              <a:t>conveyance </a:t>
            </a:r>
            <a:r>
              <a:rPr lang="en-IN" spc="-5" dirty="0">
                <a:solidFill>
                  <a:schemeClr val="tx1"/>
                </a:solidFill>
                <a:latin typeface="Sylfaen" panose="010A0502050306030303" pitchFamily="18" charset="0"/>
                <a:cs typeface="Cambria"/>
              </a:rPr>
              <a:t>deed in </a:t>
            </a:r>
            <a:r>
              <a:rPr lang="en-IN" spc="-30" dirty="0">
                <a:solidFill>
                  <a:schemeClr val="tx1"/>
                </a:solidFill>
                <a:latin typeface="Sylfaen" panose="010A0502050306030303" pitchFamily="18" charset="0"/>
                <a:cs typeface="Cambria"/>
              </a:rPr>
              <a:t>favour </a:t>
            </a:r>
            <a:r>
              <a:rPr lang="en-IN" spc="-5" dirty="0">
                <a:solidFill>
                  <a:schemeClr val="tx1"/>
                </a:solidFill>
                <a:latin typeface="Sylfaen" panose="010A0502050306030303" pitchFamily="18" charset="0"/>
                <a:cs typeface="Cambria"/>
              </a:rPr>
              <a:t>of </a:t>
            </a:r>
            <a:r>
              <a:rPr lang="en-IN" spc="-10" dirty="0">
                <a:solidFill>
                  <a:schemeClr val="tx1"/>
                </a:solidFill>
                <a:latin typeface="Sylfaen" panose="010A0502050306030303" pitchFamily="18" charset="0"/>
                <a:cs typeface="Cambria"/>
              </a:rPr>
              <a:t>the allottee </a:t>
            </a:r>
            <a:r>
              <a:rPr lang="en-IN" spc="-5" dirty="0">
                <a:solidFill>
                  <a:schemeClr val="tx1"/>
                </a:solidFill>
                <a:latin typeface="Sylfaen" panose="010A0502050306030303" pitchFamily="18" charset="0"/>
                <a:cs typeface="Cambria"/>
              </a:rPr>
              <a:t>or </a:t>
            </a:r>
            <a:r>
              <a:rPr lang="en-IN" spc="-10" dirty="0">
                <a:solidFill>
                  <a:schemeClr val="tx1"/>
                </a:solidFill>
                <a:latin typeface="Sylfaen" panose="010A0502050306030303" pitchFamily="18" charset="0"/>
                <a:cs typeface="Cambria"/>
              </a:rPr>
              <a:t>the  association </a:t>
            </a:r>
            <a:r>
              <a:rPr lang="en-IN" spc="-5" dirty="0">
                <a:solidFill>
                  <a:schemeClr val="tx1"/>
                </a:solidFill>
                <a:latin typeface="Sylfaen" panose="010A0502050306030303" pitchFamily="18" charset="0"/>
                <a:cs typeface="Cambria"/>
              </a:rPr>
              <a:t>of </a:t>
            </a:r>
            <a:r>
              <a:rPr lang="en-IN" dirty="0">
                <a:solidFill>
                  <a:schemeClr val="tx1"/>
                </a:solidFill>
                <a:latin typeface="Sylfaen" panose="010A0502050306030303" pitchFamily="18" charset="0"/>
                <a:cs typeface="Cambria"/>
              </a:rPr>
              <a:t>the </a:t>
            </a:r>
            <a:r>
              <a:rPr lang="en-IN" spc="-10" dirty="0">
                <a:solidFill>
                  <a:schemeClr val="tx1"/>
                </a:solidFill>
                <a:latin typeface="Sylfaen" panose="010A0502050306030303" pitchFamily="18" charset="0"/>
                <a:cs typeface="Cambria"/>
              </a:rPr>
              <a:t>allottees </a:t>
            </a:r>
            <a:r>
              <a:rPr lang="en-IN" spc="-5" dirty="0">
                <a:solidFill>
                  <a:schemeClr val="tx1"/>
                </a:solidFill>
                <a:latin typeface="Sylfaen" panose="010A0502050306030303" pitchFamily="18" charset="0"/>
                <a:cs typeface="Cambria"/>
              </a:rPr>
              <a:t>or </a:t>
            </a:r>
            <a:r>
              <a:rPr lang="en-IN"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competent  </a:t>
            </a:r>
            <a:r>
              <a:rPr lang="en-IN" spc="-30" dirty="0">
                <a:solidFill>
                  <a:schemeClr val="tx1"/>
                </a:solidFill>
                <a:latin typeface="Sylfaen" panose="010A0502050306030303" pitchFamily="18" charset="0"/>
                <a:cs typeface="Cambria"/>
              </a:rPr>
              <a:t>authority, </a:t>
            </a:r>
            <a:r>
              <a:rPr lang="en-IN" spc="-5" dirty="0">
                <a:solidFill>
                  <a:schemeClr val="tx1"/>
                </a:solidFill>
                <a:latin typeface="Sylfaen" panose="010A0502050306030303" pitchFamily="18" charset="0"/>
                <a:cs typeface="Cambria"/>
              </a:rPr>
              <a:t>as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case </a:t>
            </a:r>
            <a:r>
              <a:rPr lang="en-IN" spc="-25" dirty="0">
                <a:solidFill>
                  <a:schemeClr val="tx1"/>
                </a:solidFill>
                <a:latin typeface="Sylfaen" panose="010A0502050306030303" pitchFamily="18" charset="0"/>
                <a:cs typeface="Cambria"/>
              </a:rPr>
              <a:t>may </a:t>
            </a:r>
            <a:r>
              <a:rPr lang="en-IN" spc="-5" dirty="0">
                <a:solidFill>
                  <a:schemeClr val="tx1"/>
                </a:solidFill>
                <a:latin typeface="Sylfaen" panose="010A0502050306030303" pitchFamily="18" charset="0"/>
                <a:cs typeface="Cambria"/>
              </a:rPr>
              <a:t>be, </a:t>
            </a:r>
            <a:r>
              <a:rPr lang="en-IN" spc="-10" dirty="0">
                <a:solidFill>
                  <a:schemeClr val="tx1"/>
                </a:solidFill>
                <a:latin typeface="Sylfaen" panose="010A0502050306030303" pitchFamily="18" charset="0"/>
                <a:cs typeface="Cambria"/>
              </a:rPr>
              <a:t>under </a:t>
            </a:r>
            <a:r>
              <a:rPr lang="en-IN" dirty="0">
                <a:solidFill>
                  <a:schemeClr val="tx1"/>
                </a:solidFill>
                <a:latin typeface="Sylfaen" panose="010A0502050306030303" pitchFamily="18" charset="0"/>
                <a:cs typeface="Cambria"/>
              </a:rPr>
              <a:t>this </a:t>
            </a:r>
            <a:r>
              <a:rPr lang="en-IN" spc="-5" dirty="0">
                <a:solidFill>
                  <a:schemeClr val="tx1"/>
                </a:solidFill>
                <a:latin typeface="Sylfaen" panose="010A0502050306030303" pitchFamily="18" charset="0"/>
                <a:cs typeface="Cambria"/>
              </a:rPr>
              <a:t>section shall  </a:t>
            </a:r>
            <a:r>
              <a:rPr lang="en-IN" dirty="0">
                <a:solidFill>
                  <a:schemeClr val="tx1"/>
                </a:solidFill>
                <a:latin typeface="Sylfaen" panose="010A0502050306030303" pitchFamily="18" charset="0"/>
                <a:cs typeface="Cambria"/>
              </a:rPr>
              <a:t>be </a:t>
            </a:r>
            <a:r>
              <a:rPr lang="en-IN" spc="-5" dirty="0">
                <a:solidFill>
                  <a:schemeClr val="tx1"/>
                </a:solidFill>
                <a:latin typeface="Sylfaen" panose="010A0502050306030303" pitchFamily="18" charset="0"/>
                <a:cs typeface="Cambria"/>
              </a:rPr>
              <a:t>carried out </a:t>
            </a:r>
            <a:r>
              <a:rPr lang="en-IN" spc="-20" dirty="0">
                <a:solidFill>
                  <a:schemeClr val="tx1"/>
                </a:solidFill>
                <a:latin typeface="Sylfaen" panose="010A0502050306030303" pitchFamily="18" charset="0"/>
                <a:cs typeface="Cambria"/>
              </a:rPr>
              <a:t>by </a:t>
            </a:r>
            <a:r>
              <a:rPr lang="en-IN" spc="-10" dirty="0">
                <a:solidFill>
                  <a:schemeClr val="tx1"/>
                </a:solidFill>
                <a:latin typeface="Sylfaen" panose="010A0502050306030303" pitchFamily="18" charset="0"/>
                <a:cs typeface="Cambria"/>
              </a:rPr>
              <a:t>the promoter within </a:t>
            </a:r>
            <a:r>
              <a:rPr lang="en-IN" spc="-15" dirty="0">
                <a:solidFill>
                  <a:schemeClr val="tx1"/>
                </a:solidFill>
                <a:latin typeface="Sylfaen" panose="010A0502050306030303" pitchFamily="18" charset="0"/>
                <a:cs typeface="Cambria"/>
              </a:rPr>
              <a:t>three </a:t>
            </a:r>
            <a:r>
              <a:rPr lang="en-IN" spc="-10" dirty="0">
                <a:solidFill>
                  <a:schemeClr val="tx1"/>
                </a:solidFill>
                <a:latin typeface="Sylfaen" panose="010A0502050306030303" pitchFamily="18" charset="0"/>
                <a:cs typeface="Cambria"/>
              </a:rPr>
              <a:t>months  </a:t>
            </a:r>
            <a:r>
              <a:rPr lang="en-IN" spc="-15" dirty="0">
                <a:solidFill>
                  <a:schemeClr val="tx1"/>
                </a:solidFill>
                <a:latin typeface="Sylfaen" panose="010A0502050306030303" pitchFamily="18" charset="0"/>
                <a:cs typeface="Cambria"/>
              </a:rPr>
              <a:t>from </a:t>
            </a:r>
            <a:r>
              <a:rPr lang="en-IN" spc="-10" dirty="0">
                <a:solidFill>
                  <a:schemeClr val="tx1"/>
                </a:solidFill>
                <a:latin typeface="Sylfaen" panose="010A0502050306030303" pitchFamily="18" charset="0"/>
                <a:cs typeface="Cambria"/>
              </a:rPr>
              <a:t>date </a:t>
            </a:r>
            <a:r>
              <a:rPr lang="en-IN" spc="-5" dirty="0">
                <a:solidFill>
                  <a:schemeClr val="tx1"/>
                </a:solidFill>
                <a:latin typeface="Sylfaen" panose="010A0502050306030303" pitchFamily="18" charset="0"/>
                <a:cs typeface="Cambria"/>
              </a:rPr>
              <a:t>of issue of occupancy</a:t>
            </a:r>
            <a:r>
              <a:rPr lang="en-IN" spc="25" dirty="0">
                <a:solidFill>
                  <a:schemeClr val="tx1"/>
                </a:solidFill>
                <a:latin typeface="Sylfaen" panose="010A0502050306030303" pitchFamily="18" charset="0"/>
                <a:cs typeface="Cambria"/>
              </a:rPr>
              <a:t> </a:t>
            </a:r>
            <a:r>
              <a:rPr lang="en-IN" spc="-5" dirty="0">
                <a:solidFill>
                  <a:schemeClr val="tx1"/>
                </a:solidFill>
                <a:latin typeface="Sylfaen" panose="010A0502050306030303" pitchFamily="18" charset="0"/>
                <a:cs typeface="Cambria"/>
              </a:rPr>
              <a:t>certificate.</a:t>
            </a:r>
          </a:p>
          <a:p>
            <a:pPr marL="0" indent="0">
              <a:buNone/>
            </a:pPr>
            <a:endParaRPr lang="en-US" spc="-5" dirty="0">
              <a:solidFill>
                <a:schemeClr val="tx1"/>
              </a:solidFill>
              <a:latin typeface="Sylfaen" panose="010A0502050306030303" pitchFamily="18" charset="0"/>
              <a:cs typeface="Cambria"/>
            </a:endParaRPr>
          </a:p>
          <a:p>
            <a:pPr marL="0" indent="0">
              <a:buNone/>
            </a:pPr>
            <a:endParaRPr lang="en-IN" dirty="0">
              <a:solidFill>
                <a:schemeClr val="tx1"/>
              </a:solidFill>
              <a:latin typeface="Sylfaen" panose="010A0502050306030303" pitchFamily="18" charset="0"/>
              <a:cs typeface="Cambria"/>
            </a:endParaRPr>
          </a:p>
          <a:p>
            <a:endParaRPr lang="en-IN" dirty="0"/>
          </a:p>
        </p:txBody>
      </p:sp>
    </p:spTree>
    <p:extLst>
      <p:ext uri="{BB962C8B-B14F-4D97-AF65-F5344CB8AC3E}">
        <p14:creationId xmlns:p14="http://schemas.microsoft.com/office/powerpoint/2010/main" val="773091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7922" y="2052918"/>
            <a:ext cx="10372299" cy="3160527"/>
          </a:xfrm>
          <a:noFill/>
          <a:ln>
            <a:solidFill>
              <a:schemeClr val="tx1"/>
            </a:solidFill>
          </a:ln>
        </p:spPr>
        <p:style>
          <a:lnRef idx="2">
            <a:schemeClr val="dk1"/>
          </a:lnRef>
          <a:fillRef idx="1">
            <a:schemeClr val="lt1"/>
          </a:fillRef>
          <a:effectRef idx="0">
            <a:schemeClr val="dk1"/>
          </a:effectRef>
          <a:fontRef idx="minor">
            <a:schemeClr val="dk1"/>
          </a:fontRef>
        </p:style>
        <p:txBody>
          <a:bodyPr>
            <a:normAutofit/>
          </a:bodyPr>
          <a:lstStyle/>
          <a:p>
            <a:pPr marL="12700" algn="just">
              <a:spcBef>
                <a:spcPts val="95"/>
              </a:spcBef>
            </a:pPr>
            <a:r>
              <a:rPr lang="en-IN" spc="-10" dirty="0">
                <a:solidFill>
                  <a:schemeClr val="tx1"/>
                </a:solidFill>
                <a:latin typeface="Sylfaen" panose="010A0502050306030303" pitchFamily="18" charset="0"/>
                <a:cs typeface="Cambria"/>
              </a:rPr>
              <a:t>After </a:t>
            </a:r>
            <a:r>
              <a:rPr lang="en-IN" spc="-5" dirty="0">
                <a:solidFill>
                  <a:schemeClr val="tx1"/>
                </a:solidFill>
                <a:latin typeface="Sylfaen" panose="010A0502050306030303" pitchFamily="18" charset="0"/>
                <a:cs typeface="Cambria"/>
              </a:rPr>
              <a:t>obtaining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occupancy certificate </a:t>
            </a:r>
            <a:r>
              <a:rPr lang="en-IN" spc="-10" dirty="0">
                <a:solidFill>
                  <a:schemeClr val="tx1"/>
                </a:solidFill>
                <a:latin typeface="Sylfaen" panose="010A0502050306030303" pitchFamily="18" charset="0"/>
                <a:cs typeface="Cambria"/>
              </a:rPr>
              <a:t>and  </a:t>
            </a:r>
            <a:r>
              <a:rPr lang="en-IN" spc="-5" dirty="0">
                <a:solidFill>
                  <a:schemeClr val="tx1"/>
                </a:solidFill>
                <a:latin typeface="Sylfaen" panose="010A0502050306030303" pitchFamily="18" charset="0"/>
                <a:cs typeface="Cambria"/>
              </a:rPr>
              <a:t>handing </a:t>
            </a:r>
            <a:r>
              <a:rPr lang="en-IN" spc="-30" dirty="0">
                <a:solidFill>
                  <a:schemeClr val="tx1"/>
                </a:solidFill>
                <a:latin typeface="Sylfaen" panose="010A0502050306030303" pitchFamily="18" charset="0"/>
                <a:cs typeface="Cambria"/>
              </a:rPr>
              <a:t>over </a:t>
            </a:r>
            <a:r>
              <a:rPr lang="en-IN" spc="-15" dirty="0">
                <a:solidFill>
                  <a:schemeClr val="tx1"/>
                </a:solidFill>
                <a:latin typeface="Sylfaen" panose="010A0502050306030303" pitchFamily="18" charset="0"/>
                <a:cs typeface="Cambria"/>
              </a:rPr>
              <a:t>physical </a:t>
            </a:r>
            <a:r>
              <a:rPr lang="en-IN" spc="-5" dirty="0">
                <a:solidFill>
                  <a:schemeClr val="tx1"/>
                </a:solidFill>
                <a:latin typeface="Sylfaen" panose="010A0502050306030303" pitchFamily="18" charset="0"/>
                <a:cs typeface="Cambria"/>
              </a:rPr>
              <a:t>possession </a:t>
            </a:r>
            <a:r>
              <a:rPr lang="en-IN" spc="-15" dirty="0">
                <a:solidFill>
                  <a:schemeClr val="tx1"/>
                </a:solidFill>
                <a:latin typeface="Sylfaen" panose="010A0502050306030303" pitchFamily="18" charset="0"/>
                <a:cs typeface="Cambria"/>
              </a:rPr>
              <a:t>to </a:t>
            </a:r>
            <a:r>
              <a:rPr lang="en-IN" spc="-10" dirty="0">
                <a:solidFill>
                  <a:schemeClr val="tx1"/>
                </a:solidFill>
                <a:latin typeface="Sylfaen" panose="010A0502050306030303" pitchFamily="18" charset="0"/>
                <a:cs typeface="Cambria"/>
              </a:rPr>
              <a:t>the </a:t>
            </a:r>
            <a:r>
              <a:rPr lang="en-IN" spc="-10" dirty="0" err="1">
                <a:solidFill>
                  <a:schemeClr val="tx1"/>
                </a:solidFill>
                <a:latin typeface="Sylfaen" panose="010A0502050306030303" pitchFamily="18" charset="0"/>
                <a:cs typeface="Cambria"/>
              </a:rPr>
              <a:t>allottees</a:t>
            </a:r>
            <a:r>
              <a:rPr lang="en-IN" spc="-10" dirty="0">
                <a:solidFill>
                  <a:schemeClr val="tx1"/>
                </a:solidFill>
                <a:latin typeface="Sylfaen" panose="010A0502050306030303" pitchFamily="18" charset="0"/>
                <a:cs typeface="Cambria"/>
              </a:rPr>
              <a:t> </a:t>
            </a:r>
            <a:r>
              <a:rPr lang="en-IN" spc="-5" dirty="0">
                <a:solidFill>
                  <a:schemeClr val="tx1"/>
                </a:solidFill>
                <a:latin typeface="Sylfaen" panose="010A0502050306030303" pitchFamily="18" charset="0"/>
                <a:cs typeface="Cambria"/>
              </a:rPr>
              <a:t>in  </a:t>
            </a:r>
            <a:r>
              <a:rPr lang="en-IN" spc="-10" dirty="0">
                <a:solidFill>
                  <a:schemeClr val="tx1"/>
                </a:solidFill>
                <a:latin typeface="Sylfaen" panose="010A0502050306030303" pitchFamily="18" charset="0"/>
                <a:cs typeface="Cambria"/>
              </a:rPr>
              <a:t>terms </a:t>
            </a:r>
            <a:r>
              <a:rPr lang="en-IN" spc="-5" dirty="0">
                <a:solidFill>
                  <a:schemeClr val="tx1"/>
                </a:solidFill>
                <a:latin typeface="Sylfaen" panose="010A0502050306030303" pitchFamily="18" charset="0"/>
                <a:cs typeface="Cambria"/>
              </a:rPr>
              <a:t>of sub-section (1), it shall </a:t>
            </a:r>
            <a:r>
              <a:rPr lang="en-IN" dirty="0">
                <a:solidFill>
                  <a:schemeClr val="tx1"/>
                </a:solidFill>
                <a:latin typeface="Sylfaen" panose="010A0502050306030303" pitchFamily="18" charset="0"/>
                <a:cs typeface="Cambria"/>
              </a:rPr>
              <a:t>be the </a:t>
            </a:r>
            <a:r>
              <a:rPr lang="en-IN" spc="-10" dirty="0">
                <a:solidFill>
                  <a:schemeClr val="tx1"/>
                </a:solidFill>
                <a:latin typeface="Sylfaen" panose="010A0502050306030303" pitchFamily="18" charset="0"/>
                <a:cs typeface="Cambria"/>
              </a:rPr>
              <a:t>responsibility  </a:t>
            </a:r>
            <a:r>
              <a:rPr lang="en-IN" spc="-5" dirty="0">
                <a:solidFill>
                  <a:schemeClr val="tx1"/>
                </a:solidFill>
                <a:latin typeface="Sylfaen" panose="010A0502050306030303" pitchFamily="18" charset="0"/>
                <a:cs typeface="Cambria"/>
              </a:rPr>
              <a:t>of </a:t>
            </a:r>
            <a:r>
              <a:rPr lang="en-IN" spc="-10" dirty="0">
                <a:solidFill>
                  <a:schemeClr val="tx1"/>
                </a:solidFill>
                <a:latin typeface="Sylfaen" panose="010A0502050306030303" pitchFamily="18" charset="0"/>
                <a:cs typeface="Cambria"/>
              </a:rPr>
              <a:t>the promoter </a:t>
            </a:r>
            <a:r>
              <a:rPr lang="en-IN" spc="-15" dirty="0">
                <a:solidFill>
                  <a:schemeClr val="tx1"/>
                </a:solidFill>
                <a:latin typeface="Sylfaen" panose="010A0502050306030303" pitchFamily="18" charset="0"/>
                <a:cs typeface="Cambria"/>
              </a:rPr>
              <a:t>to </a:t>
            </a:r>
            <a:r>
              <a:rPr lang="en-IN" dirty="0">
                <a:solidFill>
                  <a:schemeClr val="tx1"/>
                </a:solidFill>
                <a:latin typeface="Sylfaen" panose="010A0502050306030303" pitchFamily="18" charset="0"/>
                <a:cs typeface="Cambria"/>
              </a:rPr>
              <a:t>hand </a:t>
            </a:r>
            <a:r>
              <a:rPr lang="en-IN" spc="-25" dirty="0">
                <a:solidFill>
                  <a:schemeClr val="tx1"/>
                </a:solidFill>
                <a:latin typeface="Sylfaen" panose="010A0502050306030303" pitchFamily="18" charset="0"/>
                <a:cs typeface="Cambria"/>
              </a:rPr>
              <a:t>over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necessary  documents </a:t>
            </a:r>
            <a:r>
              <a:rPr lang="en-IN" spc="-10" dirty="0">
                <a:solidFill>
                  <a:schemeClr val="tx1"/>
                </a:solidFill>
                <a:latin typeface="Sylfaen" panose="010A0502050306030303" pitchFamily="18" charset="0"/>
                <a:cs typeface="Cambria"/>
              </a:rPr>
              <a:t>and </a:t>
            </a:r>
            <a:r>
              <a:rPr lang="en-IN" spc="-5" dirty="0">
                <a:solidFill>
                  <a:schemeClr val="tx1"/>
                </a:solidFill>
                <a:latin typeface="Sylfaen" panose="010A0502050306030303" pitchFamily="18" charset="0"/>
                <a:cs typeface="Cambria"/>
              </a:rPr>
              <a:t>plans, including </a:t>
            </a:r>
            <a:r>
              <a:rPr lang="en-IN" dirty="0">
                <a:solidFill>
                  <a:schemeClr val="tx1"/>
                </a:solidFill>
                <a:latin typeface="Sylfaen" panose="010A0502050306030303" pitchFamily="18" charset="0"/>
                <a:cs typeface="Cambria"/>
              </a:rPr>
              <a:t>common </a:t>
            </a:r>
            <a:r>
              <a:rPr lang="en-IN" spc="-10" dirty="0">
                <a:solidFill>
                  <a:schemeClr val="tx1"/>
                </a:solidFill>
                <a:latin typeface="Sylfaen" panose="010A0502050306030303" pitchFamily="18" charset="0"/>
                <a:cs typeface="Cambria"/>
              </a:rPr>
              <a:t>areas, </a:t>
            </a:r>
            <a:r>
              <a:rPr lang="en-IN" spc="-15" dirty="0">
                <a:solidFill>
                  <a:schemeClr val="tx1"/>
                </a:solidFill>
                <a:latin typeface="Sylfaen" panose="010A0502050306030303" pitchFamily="18" charset="0"/>
                <a:cs typeface="Cambria"/>
              </a:rPr>
              <a:t>to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association of the </a:t>
            </a:r>
            <a:r>
              <a:rPr lang="en-IN" spc="-10" dirty="0" err="1">
                <a:solidFill>
                  <a:schemeClr val="tx1"/>
                </a:solidFill>
                <a:latin typeface="Sylfaen" panose="010A0502050306030303" pitchFamily="18" charset="0"/>
                <a:cs typeface="Cambria"/>
              </a:rPr>
              <a:t>allottees</a:t>
            </a:r>
            <a:r>
              <a:rPr lang="en-IN" spc="-10" dirty="0">
                <a:solidFill>
                  <a:schemeClr val="tx1"/>
                </a:solidFill>
                <a:latin typeface="Sylfaen" panose="010A0502050306030303" pitchFamily="18" charset="0"/>
                <a:cs typeface="Cambria"/>
              </a:rPr>
              <a:t> </a:t>
            </a:r>
            <a:r>
              <a:rPr lang="en-IN" spc="-5" dirty="0">
                <a:solidFill>
                  <a:schemeClr val="tx1"/>
                </a:solidFill>
                <a:latin typeface="Sylfaen" panose="010A0502050306030303" pitchFamily="18" charset="0"/>
                <a:cs typeface="Cambria"/>
              </a:rPr>
              <a:t>or the</a:t>
            </a:r>
            <a:r>
              <a:rPr lang="en-IN" dirty="0">
                <a:solidFill>
                  <a:schemeClr val="tx1"/>
                </a:solidFill>
                <a:latin typeface="Sylfaen" panose="010A0502050306030303" pitchFamily="18" charset="0"/>
                <a:cs typeface="Cambria"/>
              </a:rPr>
              <a:t> </a:t>
            </a:r>
            <a:r>
              <a:rPr lang="en-IN" spc="-5" dirty="0">
                <a:solidFill>
                  <a:schemeClr val="tx1"/>
                </a:solidFill>
                <a:latin typeface="Sylfaen" panose="010A0502050306030303" pitchFamily="18" charset="0"/>
                <a:cs typeface="Cambria"/>
              </a:rPr>
              <a:t>competent</a:t>
            </a:r>
            <a:r>
              <a:rPr lang="en-IN" dirty="0">
                <a:solidFill>
                  <a:schemeClr val="tx1"/>
                </a:solidFill>
                <a:latin typeface="Sylfaen" panose="010A0502050306030303" pitchFamily="18" charset="0"/>
              </a:rPr>
              <a:t> </a:t>
            </a:r>
            <a:r>
              <a:rPr lang="en-IN" spc="-30" dirty="0">
                <a:solidFill>
                  <a:schemeClr val="tx1"/>
                </a:solidFill>
                <a:latin typeface="Sylfaen" panose="010A0502050306030303" pitchFamily="18" charset="0"/>
                <a:cs typeface="Cambria"/>
              </a:rPr>
              <a:t>authority, </a:t>
            </a:r>
            <a:r>
              <a:rPr lang="en-IN" spc="-5" dirty="0">
                <a:solidFill>
                  <a:schemeClr val="tx1"/>
                </a:solidFill>
                <a:latin typeface="Sylfaen" panose="010A0502050306030303" pitchFamily="18" charset="0"/>
                <a:cs typeface="Cambria"/>
              </a:rPr>
              <a:t>as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case </a:t>
            </a:r>
            <a:r>
              <a:rPr lang="en-IN" spc="-25" dirty="0">
                <a:solidFill>
                  <a:schemeClr val="tx1"/>
                </a:solidFill>
                <a:latin typeface="Sylfaen" panose="010A0502050306030303" pitchFamily="18" charset="0"/>
                <a:cs typeface="Cambria"/>
              </a:rPr>
              <a:t>may </a:t>
            </a:r>
            <a:r>
              <a:rPr lang="en-IN" spc="-5" dirty="0">
                <a:solidFill>
                  <a:schemeClr val="tx1"/>
                </a:solidFill>
                <a:latin typeface="Sylfaen" panose="010A0502050306030303" pitchFamily="18" charset="0"/>
                <a:cs typeface="Cambria"/>
              </a:rPr>
              <a:t>be, as per </a:t>
            </a:r>
            <a:r>
              <a:rPr lang="en-IN" spc="-10" dirty="0">
                <a:solidFill>
                  <a:schemeClr val="tx1"/>
                </a:solidFill>
                <a:latin typeface="Sylfaen" panose="010A0502050306030303" pitchFamily="18" charset="0"/>
                <a:cs typeface="Cambria"/>
              </a:rPr>
              <a:t>the local</a:t>
            </a:r>
            <a:r>
              <a:rPr lang="en-IN" spc="130" dirty="0">
                <a:solidFill>
                  <a:schemeClr val="tx1"/>
                </a:solidFill>
                <a:latin typeface="Sylfaen" panose="010A0502050306030303" pitchFamily="18" charset="0"/>
                <a:cs typeface="Cambria"/>
              </a:rPr>
              <a:t> </a:t>
            </a:r>
            <a:r>
              <a:rPr lang="en-IN" spc="-20" dirty="0">
                <a:solidFill>
                  <a:schemeClr val="tx1"/>
                </a:solidFill>
                <a:latin typeface="Sylfaen" panose="010A0502050306030303" pitchFamily="18" charset="0"/>
                <a:cs typeface="Cambria"/>
              </a:rPr>
              <a:t>laws:</a:t>
            </a:r>
            <a:endParaRPr lang="en-IN" dirty="0">
              <a:solidFill>
                <a:schemeClr val="tx1"/>
              </a:solidFill>
              <a:latin typeface="Sylfaen" panose="010A0502050306030303" pitchFamily="18" charset="0"/>
              <a:cs typeface="Cambria"/>
            </a:endParaRPr>
          </a:p>
          <a:p>
            <a:pPr algn="just">
              <a:spcBef>
                <a:spcPts val="25"/>
              </a:spcBef>
            </a:pPr>
            <a:endParaRPr lang="en-IN" sz="2900" dirty="0">
              <a:solidFill>
                <a:schemeClr val="tx1"/>
              </a:solidFill>
              <a:latin typeface="Sylfaen" panose="010A0502050306030303" pitchFamily="18" charset="0"/>
              <a:cs typeface="Times New Roman"/>
            </a:endParaRPr>
          </a:p>
          <a:p>
            <a:pPr marL="12700" marR="5080" indent="-635" algn="just">
              <a:spcBef>
                <a:spcPts val="5"/>
              </a:spcBef>
            </a:pPr>
            <a:r>
              <a:rPr lang="en-IN" spc="-15" dirty="0">
                <a:solidFill>
                  <a:schemeClr val="tx1"/>
                </a:solidFill>
                <a:latin typeface="Sylfaen" panose="010A0502050306030303" pitchFamily="18" charset="0"/>
                <a:cs typeface="Cambria"/>
              </a:rPr>
              <a:t>Provided </a:t>
            </a:r>
            <a:r>
              <a:rPr lang="en-IN" dirty="0">
                <a:solidFill>
                  <a:schemeClr val="tx1"/>
                </a:solidFill>
                <a:latin typeface="Sylfaen" panose="010A0502050306030303" pitchFamily="18" charset="0"/>
                <a:cs typeface="Cambria"/>
              </a:rPr>
              <a:t>that, </a:t>
            </a:r>
            <a:r>
              <a:rPr lang="en-IN" spc="-5" dirty="0">
                <a:solidFill>
                  <a:schemeClr val="tx1"/>
                </a:solidFill>
                <a:latin typeface="Sylfaen" panose="010A0502050306030303" pitchFamily="18" charset="0"/>
                <a:cs typeface="Cambria"/>
              </a:rPr>
              <a:t>in the </a:t>
            </a:r>
            <a:r>
              <a:rPr lang="en-IN" spc="-10" dirty="0">
                <a:solidFill>
                  <a:schemeClr val="tx1"/>
                </a:solidFill>
                <a:latin typeface="Sylfaen" panose="010A0502050306030303" pitchFamily="18" charset="0"/>
                <a:cs typeface="Cambria"/>
              </a:rPr>
              <a:t>absence </a:t>
            </a:r>
            <a:r>
              <a:rPr lang="en-IN" spc="-5" dirty="0">
                <a:solidFill>
                  <a:schemeClr val="tx1"/>
                </a:solidFill>
                <a:latin typeface="Sylfaen" panose="010A0502050306030303" pitchFamily="18" charset="0"/>
                <a:cs typeface="Cambria"/>
              </a:rPr>
              <a:t>of </a:t>
            </a:r>
            <a:r>
              <a:rPr lang="en-IN" spc="-25" dirty="0">
                <a:solidFill>
                  <a:schemeClr val="tx1"/>
                </a:solidFill>
                <a:latin typeface="Sylfaen" panose="010A0502050306030303" pitchFamily="18" charset="0"/>
                <a:cs typeface="Cambria"/>
              </a:rPr>
              <a:t>any </a:t>
            </a:r>
            <a:r>
              <a:rPr lang="en-IN" spc="-5" dirty="0">
                <a:solidFill>
                  <a:schemeClr val="tx1"/>
                </a:solidFill>
                <a:latin typeface="Sylfaen" panose="010A0502050306030303" pitchFamily="18" charset="0"/>
                <a:cs typeface="Cambria"/>
              </a:rPr>
              <a:t>local </a:t>
            </a:r>
            <a:r>
              <a:rPr lang="en-IN" spc="-65" dirty="0">
                <a:solidFill>
                  <a:schemeClr val="tx1"/>
                </a:solidFill>
                <a:latin typeface="Sylfaen" panose="010A0502050306030303" pitchFamily="18" charset="0"/>
                <a:cs typeface="Cambria"/>
              </a:rPr>
              <a:t>law,</a:t>
            </a:r>
            <a:r>
              <a:rPr lang="en-IN" spc="484" dirty="0">
                <a:solidFill>
                  <a:schemeClr val="tx1"/>
                </a:solidFill>
                <a:latin typeface="Sylfaen" panose="010A0502050306030303" pitchFamily="18" charset="0"/>
                <a:cs typeface="Cambria"/>
              </a:rPr>
              <a:t> </a:t>
            </a:r>
            <a:r>
              <a:rPr lang="en-IN" spc="-10" dirty="0">
                <a:solidFill>
                  <a:schemeClr val="tx1"/>
                </a:solidFill>
                <a:latin typeface="Sylfaen" panose="010A0502050306030303" pitchFamily="18" charset="0"/>
                <a:cs typeface="Cambria"/>
              </a:rPr>
              <a:t>the  promoter </a:t>
            </a:r>
            <a:r>
              <a:rPr lang="en-IN" spc="-5" dirty="0">
                <a:solidFill>
                  <a:schemeClr val="tx1"/>
                </a:solidFill>
                <a:latin typeface="Sylfaen" panose="010A0502050306030303" pitchFamily="18" charset="0"/>
                <a:cs typeface="Cambria"/>
              </a:rPr>
              <a:t>shall </a:t>
            </a:r>
            <a:r>
              <a:rPr lang="en-IN" spc="-15" dirty="0">
                <a:solidFill>
                  <a:schemeClr val="tx1"/>
                </a:solidFill>
                <a:latin typeface="Sylfaen" panose="010A0502050306030303" pitchFamily="18" charset="0"/>
                <a:cs typeface="Cambria"/>
              </a:rPr>
              <a:t>handover </a:t>
            </a:r>
            <a:r>
              <a:rPr lang="en-IN"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necessary documents  </a:t>
            </a:r>
            <a:r>
              <a:rPr lang="en-IN" spc="-10" dirty="0">
                <a:solidFill>
                  <a:schemeClr val="tx1"/>
                </a:solidFill>
                <a:latin typeface="Sylfaen" panose="010A0502050306030303" pitchFamily="18" charset="0"/>
                <a:cs typeface="Cambria"/>
              </a:rPr>
              <a:t>and plans, </a:t>
            </a:r>
            <a:r>
              <a:rPr lang="en-IN" spc="-5" dirty="0">
                <a:solidFill>
                  <a:schemeClr val="tx1"/>
                </a:solidFill>
                <a:latin typeface="Sylfaen" panose="010A0502050306030303" pitchFamily="18" charset="0"/>
                <a:cs typeface="Cambria"/>
              </a:rPr>
              <a:t>including common </a:t>
            </a:r>
            <a:r>
              <a:rPr lang="en-IN" spc="-10" dirty="0">
                <a:solidFill>
                  <a:schemeClr val="tx1"/>
                </a:solidFill>
                <a:latin typeface="Sylfaen" panose="010A0502050306030303" pitchFamily="18" charset="0"/>
                <a:cs typeface="Cambria"/>
              </a:rPr>
              <a:t>areas, the </a:t>
            </a:r>
            <a:r>
              <a:rPr lang="en-IN" spc="-5" dirty="0">
                <a:solidFill>
                  <a:schemeClr val="tx1"/>
                </a:solidFill>
                <a:latin typeface="Sylfaen" panose="010A0502050306030303" pitchFamily="18" charset="0"/>
                <a:cs typeface="Cambria"/>
              </a:rPr>
              <a:t>association of  the </a:t>
            </a:r>
            <a:r>
              <a:rPr lang="en-IN" spc="-10" dirty="0" err="1">
                <a:solidFill>
                  <a:schemeClr val="tx1"/>
                </a:solidFill>
                <a:latin typeface="Sylfaen" panose="010A0502050306030303" pitchFamily="18" charset="0"/>
                <a:cs typeface="Cambria"/>
              </a:rPr>
              <a:t>allottees</a:t>
            </a:r>
            <a:r>
              <a:rPr lang="en-IN" spc="-10" dirty="0">
                <a:solidFill>
                  <a:schemeClr val="tx1"/>
                </a:solidFill>
                <a:latin typeface="Sylfaen" panose="010A0502050306030303" pitchFamily="18" charset="0"/>
                <a:cs typeface="Cambria"/>
              </a:rPr>
              <a:t> </a:t>
            </a:r>
            <a:r>
              <a:rPr lang="en-IN" spc="-5" dirty="0">
                <a:solidFill>
                  <a:schemeClr val="tx1"/>
                </a:solidFill>
                <a:latin typeface="Sylfaen" panose="010A0502050306030303" pitchFamily="18" charset="0"/>
                <a:cs typeface="Cambria"/>
              </a:rPr>
              <a:t>or </a:t>
            </a:r>
            <a:r>
              <a:rPr lang="en-IN"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competent </a:t>
            </a:r>
            <a:r>
              <a:rPr lang="en-IN" spc="-30" dirty="0">
                <a:solidFill>
                  <a:schemeClr val="tx1"/>
                </a:solidFill>
                <a:latin typeface="Sylfaen" panose="010A0502050306030303" pitchFamily="18" charset="0"/>
                <a:cs typeface="Cambria"/>
              </a:rPr>
              <a:t>authority, </a:t>
            </a:r>
            <a:r>
              <a:rPr lang="en-IN" spc="-5" dirty="0">
                <a:solidFill>
                  <a:schemeClr val="tx1"/>
                </a:solidFill>
                <a:latin typeface="Sylfaen" panose="010A0502050306030303" pitchFamily="18" charset="0"/>
                <a:cs typeface="Cambria"/>
              </a:rPr>
              <a:t>as </a:t>
            </a:r>
            <a:r>
              <a:rPr lang="en-IN"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case  </a:t>
            </a:r>
            <a:r>
              <a:rPr lang="en-IN" spc="-25" dirty="0">
                <a:solidFill>
                  <a:schemeClr val="tx1"/>
                </a:solidFill>
                <a:latin typeface="Sylfaen" panose="010A0502050306030303" pitchFamily="18" charset="0"/>
                <a:cs typeface="Cambria"/>
              </a:rPr>
              <a:t>may </a:t>
            </a:r>
            <a:r>
              <a:rPr lang="en-IN" spc="-5" dirty="0">
                <a:solidFill>
                  <a:schemeClr val="tx1"/>
                </a:solidFill>
                <a:latin typeface="Sylfaen" panose="010A0502050306030303" pitchFamily="18" charset="0"/>
                <a:cs typeface="Cambria"/>
              </a:rPr>
              <a:t>be, </a:t>
            </a:r>
            <a:r>
              <a:rPr lang="en-IN" spc="-10" dirty="0">
                <a:solidFill>
                  <a:schemeClr val="tx1"/>
                </a:solidFill>
                <a:latin typeface="Sylfaen" panose="010A0502050306030303" pitchFamily="18" charset="0"/>
                <a:cs typeface="Cambria"/>
              </a:rPr>
              <a:t>within </a:t>
            </a:r>
            <a:r>
              <a:rPr lang="en-IN" spc="-5" dirty="0">
                <a:solidFill>
                  <a:schemeClr val="tx1"/>
                </a:solidFill>
                <a:latin typeface="Sylfaen" panose="010A0502050306030303" pitchFamily="18" charset="0"/>
                <a:cs typeface="Cambria"/>
              </a:rPr>
              <a:t>thirty </a:t>
            </a:r>
            <a:r>
              <a:rPr lang="en-IN" spc="-30" dirty="0">
                <a:solidFill>
                  <a:schemeClr val="tx1"/>
                </a:solidFill>
                <a:latin typeface="Sylfaen" panose="010A0502050306030303" pitchFamily="18" charset="0"/>
                <a:cs typeface="Cambria"/>
              </a:rPr>
              <a:t>days </a:t>
            </a:r>
            <a:r>
              <a:rPr lang="en-IN" spc="-10" dirty="0">
                <a:solidFill>
                  <a:schemeClr val="tx1"/>
                </a:solidFill>
                <a:latin typeface="Sylfaen" panose="010A0502050306030303" pitchFamily="18" charset="0"/>
                <a:cs typeface="Cambria"/>
              </a:rPr>
              <a:t>after </a:t>
            </a:r>
            <a:r>
              <a:rPr lang="en-IN" spc="-5" dirty="0">
                <a:solidFill>
                  <a:schemeClr val="tx1"/>
                </a:solidFill>
                <a:latin typeface="Sylfaen" panose="010A0502050306030303" pitchFamily="18" charset="0"/>
                <a:cs typeface="Cambria"/>
              </a:rPr>
              <a:t>obtaining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occupancy</a:t>
            </a:r>
            <a:r>
              <a:rPr lang="en-IN" spc="10" dirty="0">
                <a:solidFill>
                  <a:schemeClr val="tx1"/>
                </a:solidFill>
                <a:latin typeface="Sylfaen" panose="010A0502050306030303" pitchFamily="18" charset="0"/>
                <a:cs typeface="Cambria"/>
              </a:rPr>
              <a:t> </a:t>
            </a:r>
            <a:r>
              <a:rPr lang="en-IN" spc="-5" dirty="0">
                <a:solidFill>
                  <a:schemeClr val="tx1"/>
                </a:solidFill>
                <a:latin typeface="Sylfaen" panose="010A0502050306030303" pitchFamily="18" charset="0"/>
                <a:cs typeface="Cambria"/>
              </a:rPr>
              <a:t>certificate.</a:t>
            </a:r>
            <a:endParaRPr lang="en-IN" dirty="0">
              <a:solidFill>
                <a:schemeClr val="tx1"/>
              </a:solidFill>
              <a:latin typeface="Sylfaen" panose="010A0502050306030303" pitchFamily="18" charset="0"/>
              <a:cs typeface="Cambria"/>
            </a:endParaRPr>
          </a:p>
          <a:p>
            <a:endParaRPr lang="en-IN" dirty="0">
              <a:latin typeface="Cambria"/>
              <a:cs typeface="Cambria"/>
            </a:endParaRPr>
          </a:p>
        </p:txBody>
      </p:sp>
      <p:sp>
        <p:nvSpPr>
          <p:cNvPr id="4" name="Title 1"/>
          <p:cNvSpPr>
            <a:spLocks noGrp="1"/>
          </p:cNvSpPr>
          <p:nvPr>
            <p:ph type="title"/>
          </p:nvPr>
        </p:nvSpPr>
        <p:spPr>
          <a:xfrm>
            <a:off x="700703" y="452718"/>
            <a:ext cx="9780779" cy="884763"/>
          </a:xfrm>
          <a:noFill/>
          <a:ln>
            <a:noFill/>
          </a:ln>
        </p:spPr>
        <p:style>
          <a:lnRef idx="2">
            <a:schemeClr val="dk1"/>
          </a:lnRef>
          <a:fillRef idx="1">
            <a:schemeClr val="lt1"/>
          </a:fillRef>
          <a:effectRef idx="0">
            <a:schemeClr val="dk1"/>
          </a:effectRef>
          <a:fontRef idx="minor">
            <a:schemeClr val="dk1"/>
          </a:fontRef>
        </p:style>
        <p:txBody>
          <a:bodyPr/>
          <a:lstStyle/>
          <a:p>
            <a:r>
              <a:rPr lang="en-IN" u="sng" dirty="0">
                <a:solidFill>
                  <a:schemeClr val="tx1"/>
                </a:solidFill>
                <a:latin typeface="Sylfaen" panose="010A0502050306030303" pitchFamily="18" charset="0"/>
              </a:rPr>
              <a:t>SECTION 17 – TRANSFER OF TITLE</a:t>
            </a:r>
          </a:p>
        </p:txBody>
      </p:sp>
    </p:spTree>
    <p:extLst>
      <p:ext uri="{BB962C8B-B14F-4D97-AF65-F5344CB8AC3E}">
        <p14:creationId xmlns:p14="http://schemas.microsoft.com/office/powerpoint/2010/main" val="21002746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7999" y="452718"/>
            <a:ext cx="9767131" cy="1400530"/>
          </a:xfrm>
          <a:noFill/>
          <a:ln>
            <a:noFill/>
          </a:ln>
        </p:spPr>
        <p:style>
          <a:lnRef idx="2">
            <a:schemeClr val="dk1"/>
          </a:lnRef>
          <a:fillRef idx="1">
            <a:schemeClr val="lt1"/>
          </a:fillRef>
          <a:effectRef idx="0">
            <a:schemeClr val="dk1"/>
          </a:effectRef>
          <a:fontRef idx="minor">
            <a:schemeClr val="dk1"/>
          </a:fontRef>
        </p:style>
        <p:txBody>
          <a:bodyPr/>
          <a:lstStyle/>
          <a:p>
            <a:r>
              <a:rPr lang="en-IN" u="sng" dirty="0">
                <a:solidFill>
                  <a:schemeClr val="tx1"/>
                </a:solidFill>
                <a:latin typeface="Sylfaen" panose="010A0502050306030303" pitchFamily="18" charset="0"/>
              </a:rPr>
              <a:t>SECTION 18 – RETURN OF AMOUNT AND COMPENSATION</a:t>
            </a:r>
          </a:p>
        </p:txBody>
      </p:sp>
      <p:sp>
        <p:nvSpPr>
          <p:cNvPr id="3" name="Content Placeholder 2"/>
          <p:cNvSpPr>
            <a:spLocks noGrp="1"/>
          </p:cNvSpPr>
          <p:nvPr>
            <p:ph idx="1"/>
          </p:nvPr>
        </p:nvSpPr>
        <p:spPr>
          <a:xfrm>
            <a:off x="838200" y="2047163"/>
            <a:ext cx="10515600" cy="4682249"/>
          </a:xfrm>
          <a:noFill/>
          <a:ln>
            <a:solidFill>
              <a:schemeClr val="tx1"/>
            </a:solidFill>
          </a:ln>
        </p:spPr>
        <p:style>
          <a:lnRef idx="2">
            <a:schemeClr val="dk1"/>
          </a:lnRef>
          <a:fillRef idx="1">
            <a:schemeClr val="lt1"/>
          </a:fillRef>
          <a:effectRef idx="0">
            <a:schemeClr val="dk1"/>
          </a:effectRef>
          <a:fontRef idx="minor">
            <a:schemeClr val="dk1"/>
          </a:fontRef>
        </p:style>
        <p:txBody>
          <a:bodyPr>
            <a:normAutofit fontScale="92500" lnSpcReduction="10000"/>
          </a:bodyPr>
          <a:lstStyle/>
          <a:p>
            <a:pPr marL="12700" marR="7620" algn="just">
              <a:spcBef>
                <a:spcPts val="95"/>
              </a:spcBef>
              <a:tabLst>
                <a:tab pos="927100" algn="l"/>
              </a:tabLst>
            </a:pPr>
            <a:r>
              <a:rPr lang="en-IN" dirty="0">
                <a:solidFill>
                  <a:schemeClr val="tx1"/>
                </a:solidFill>
                <a:latin typeface="Sylfaen" panose="010A0502050306030303" pitchFamily="18" charset="0"/>
                <a:cs typeface="Cambria"/>
              </a:rPr>
              <a:t>If </a:t>
            </a:r>
            <a:r>
              <a:rPr lang="en-IN" spc="-10" dirty="0">
                <a:solidFill>
                  <a:schemeClr val="tx1"/>
                </a:solidFill>
                <a:latin typeface="Sylfaen" panose="010A0502050306030303" pitchFamily="18" charset="0"/>
                <a:cs typeface="Cambria"/>
              </a:rPr>
              <a:t>the promoter </a:t>
            </a:r>
            <a:r>
              <a:rPr lang="en-IN" spc="-15" dirty="0">
                <a:solidFill>
                  <a:schemeClr val="tx1"/>
                </a:solidFill>
                <a:latin typeface="Sylfaen" panose="010A0502050306030303" pitchFamily="18" charset="0"/>
                <a:cs typeface="Cambria"/>
              </a:rPr>
              <a:t>fails to </a:t>
            </a:r>
            <a:r>
              <a:rPr lang="en-IN" spc="-5" dirty="0">
                <a:solidFill>
                  <a:schemeClr val="tx1"/>
                </a:solidFill>
                <a:latin typeface="Sylfaen" panose="010A0502050306030303" pitchFamily="18" charset="0"/>
                <a:cs typeface="Cambria"/>
              </a:rPr>
              <a:t>complete or is unable </a:t>
            </a:r>
            <a:r>
              <a:rPr lang="en-IN" spc="-30" dirty="0">
                <a:solidFill>
                  <a:schemeClr val="tx1"/>
                </a:solidFill>
                <a:latin typeface="Sylfaen" panose="010A0502050306030303" pitchFamily="18" charset="0"/>
                <a:cs typeface="Cambria"/>
              </a:rPr>
              <a:t>to  </a:t>
            </a:r>
            <a:r>
              <a:rPr lang="en-IN" spc="-40" dirty="0">
                <a:solidFill>
                  <a:schemeClr val="tx1"/>
                </a:solidFill>
                <a:latin typeface="Sylfaen" panose="010A0502050306030303" pitchFamily="18" charset="0"/>
                <a:cs typeface="Cambria"/>
              </a:rPr>
              <a:t>give </a:t>
            </a:r>
            <a:r>
              <a:rPr lang="en-IN" spc="-10" dirty="0">
                <a:solidFill>
                  <a:schemeClr val="tx1"/>
                </a:solidFill>
                <a:latin typeface="Sylfaen" panose="010A0502050306030303" pitchFamily="18" charset="0"/>
                <a:cs typeface="Cambria"/>
              </a:rPr>
              <a:t>possession </a:t>
            </a:r>
            <a:r>
              <a:rPr lang="en-IN" spc="-5" dirty="0">
                <a:solidFill>
                  <a:schemeClr val="tx1"/>
                </a:solidFill>
                <a:latin typeface="Sylfaen" panose="010A0502050306030303" pitchFamily="18" charset="0"/>
                <a:cs typeface="Cambria"/>
              </a:rPr>
              <a:t>of an </a:t>
            </a:r>
            <a:r>
              <a:rPr lang="en-IN" dirty="0">
                <a:solidFill>
                  <a:schemeClr val="tx1"/>
                </a:solidFill>
                <a:latin typeface="Sylfaen" panose="010A0502050306030303" pitchFamily="18" charset="0"/>
                <a:cs typeface="Cambria"/>
              </a:rPr>
              <a:t>apartment, </a:t>
            </a:r>
            <a:r>
              <a:rPr lang="en-IN" spc="-5" dirty="0">
                <a:solidFill>
                  <a:schemeClr val="tx1"/>
                </a:solidFill>
                <a:latin typeface="Sylfaen" panose="010A0502050306030303" pitchFamily="18" charset="0"/>
                <a:cs typeface="Cambria"/>
              </a:rPr>
              <a:t>plot or</a:t>
            </a:r>
            <a:r>
              <a:rPr lang="en-IN" spc="95" dirty="0">
                <a:solidFill>
                  <a:schemeClr val="tx1"/>
                </a:solidFill>
                <a:latin typeface="Sylfaen" panose="010A0502050306030303" pitchFamily="18" charset="0"/>
                <a:cs typeface="Cambria"/>
              </a:rPr>
              <a:t> </a:t>
            </a:r>
            <a:r>
              <a:rPr lang="en-IN" spc="-5" dirty="0">
                <a:solidFill>
                  <a:schemeClr val="tx1"/>
                </a:solidFill>
                <a:latin typeface="Sylfaen" panose="010A0502050306030303" pitchFamily="18" charset="0"/>
                <a:cs typeface="Cambria"/>
              </a:rPr>
              <a:t>building,—</a:t>
            </a:r>
            <a:endParaRPr lang="en-IN" dirty="0">
              <a:solidFill>
                <a:schemeClr val="tx1"/>
              </a:solidFill>
              <a:latin typeface="Sylfaen" panose="010A0502050306030303" pitchFamily="18" charset="0"/>
              <a:cs typeface="Cambria"/>
            </a:endParaRPr>
          </a:p>
          <a:p>
            <a:pPr marL="927100" marR="7620" indent="-914400" algn="just">
              <a:spcBef>
                <a:spcPts val="5"/>
              </a:spcBef>
              <a:buAutoNum type="alphaLcParenBoth"/>
              <a:tabLst>
                <a:tab pos="927735" algn="l"/>
              </a:tabLst>
            </a:pPr>
            <a:r>
              <a:rPr lang="en-IN" spc="-5" dirty="0">
                <a:solidFill>
                  <a:schemeClr val="tx1"/>
                </a:solidFill>
                <a:latin typeface="Sylfaen" panose="010A0502050306030303" pitchFamily="18" charset="0"/>
                <a:cs typeface="Cambria"/>
              </a:rPr>
              <a:t>in </a:t>
            </a:r>
            <a:r>
              <a:rPr lang="en-IN" spc="-10" dirty="0">
                <a:solidFill>
                  <a:schemeClr val="tx1"/>
                </a:solidFill>
                <a:latin typeface="Sylfaen" panose="010A0502050306030303" pitchFamily="18" charset="0"/>
                <a:cs typeface="Cambria"/>
              </a:rPr>
              <a:t>accordance with the terms </a:t>
            </a:r>
            <a:r>
              <a:rPr lang="en-IN" spc="-5" dirty="0">
                <a:solidFill>
                  <a:schemeClr val="tx1"/>
                </a:solidFill>
                <a:latin typeface="Sylfaen" panose="010A0502050306030303" pitchFamily="18" charset="0"/>
                <a:cs typeface="Cambria"/>
              </a:rPr>
              <a:t>of </a:t>
            </a:r>
            <a:r>
              <a:rPr lang="en-IN" spc="-10" dirty="0">
                <a:solidFill>
                  <a:schemeClr val="tx1"/>
                </a:solidFill>
                <a:latin typeface="Sylfaen" panose="010A0502050306030303" pitchFamily="18" charset="0"/>
                <a:cs typeface="Cambria"/>
              </a:rPr>
              <a:t>the agreement  </a:t>
            </a:r>
            <a:r>
              <a:rPr lang="en-IN" spc="-15" dirty="0">
                <a:solidFill>
                  <a:schemeClr val="tx1"/>
                </a:solidFill>
                <a:latin typeface="Sylfaen" panose="010A0502050306030303" pitchFamily="18" charset="0"/>
                <a:cs typeface="Cambria"/>
              </a:rPr>
              <a:t>for </a:t>
            </a:r>
            <a:r>
              <a:rPr lang="en-IN" spc="-5" dirty="0">
                <a:solidFill>
                  <a:schemeClr val="tx1"/>
                </a:solidFill>
                <a:latin typeface="Sylfaen" panose="010A0502050306030303" pitchFamily="18" charset="0"/>
                <a:cs typeface="Cambria"/>
              </a:rPr>
              <a:t>sale </a:t>
            </a:r>
            <a:r>
              <a:rPr lang="en-IN" spc="-95" dirty="0">
                <a:solidFill>
                  <a:schemeClr val="tx1"/>
                </a:solidFill>
                <a:latin typeface="Sylfaen" panose="010A0502050306030303" pitchFamily="18" charset="0"/>
                <a:cs typeface="Cambria"/>
              </a:rPr>
              <a:t>or, </a:t>
            </a:r>
            <a:r>
              <a:rPr lang="en-IN" spc="-5" dirty="0">
                <a:solidFill>
                  <a:schemeClr val="tx1"/>
                </a:solidFill>
                <a:latin typeface="Sylfaen" panose="010A0502050306030303" pitchFamily="18" charset="0"/>
                <a:cs typeface="Cambria"/>
              </a:rPr>
              <a:t>as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case </a:t>
            </a:r>
            <a:r>
              <a:rPr lang="en-IN" spc="-25" dirty="0">
                <a:solidFill>
                  <a:schemeClr val="tx1"/>
                </a:solidFill>
                <a:latin typeface="Sylfaen" panose="010A0502050306030303" pitchFamily="18" charset="0"/>
                <a:cs typeface="Cambria"/>
              </a:rPr>
              <a:t>may </a:t>
            </a:r>
            <a:r>
              <a:rPr lang="en-IN" spc="-5" dirty="0">
                <a:solidFill>
                  <a:schemeClr val="tx1"/>
                </a:solidFill>
                <a:latin typeface="Sylfaen" panose="010A0502050306030303" pitchFamily="18" charset="0"/>
                <a:cs typeface="Cambria"/>
              </a:rPr>
              <a:t>be, </a:t>
            </a:r>
            <a:r>
              <a:rPr lang="en-IN" spc="-15" dirty="0">
                <a:solidFill>
                  <a:schemeClr val="tx1"/>
                </a:solidFill>
                <a:latin typeface="Sylfaen" panose="010A0502050306030303" pitchFamily="18" charset="0"/>
                <a:cs typeface="Cambria"/>
              </a:rPr>
              <a:t>duly </a:t>
            </a:r>
            <a:r>
              <a:rPr lang="en-IN" spc="-5" dirty="0">
                <a:solidFill>
                  <a:schemeClr val="tx1"/>
                </a:solidFill>
                <a:latin typeface="Sylfaen" panose="010A0502050306030303" pitchFamily="18" charset="0"/>
                <a:cs typeface="Cambria"/>
              </a:rPr>
              <a:t>completed  </a:t>
            </a:r>
            <a:r>
              <a:rPr lang="en-IN" spc="-20" dirty="0">
                <a:solidFill>
                  <a:schemeClr val="tx1"/>
                </a:solidFill>
                <a:latin typeface="Sylfaen" panose="010A0502050306030303" pitchFamily="18" charset="0"/>
                <a:cs typeface="Cambria"/>
              </a:rPr>
              <a:t>by </a:t>
            </a:r>
            <a:r>
              <a:rPr lang="en-IN" spc="-5" dirty="0">
                <a:solidFill>
                  <a:schemeClr val="tx1"/>
                </a:solidFill>
                <a:latin typeface="Sylfaen" panose="010A0502050306030303" pitchFamily="18" charset="0"/>
                <a:cs typeface="Cambria"/>
              </a:rPr>
              <a:t>the </a:t>
            </a:r>
            <a:r>
              <a:rPr lang="en-IN" spc="-10" dirty="0">
                <a:solidFill>
                  <a:schemeClr val="tx1"/>
                </a:solidFill>
                <a:latin typeface="Sylfaen" panose="010A0502050306030303" pitchFamily="18" charset="0"/>
                <a:cs typeface="Cambria"/>
              </a:rPr>
              <a:t>date </a:t>
            </a:r>
            <a:r>
              <a:rPr lang="en-IN" spc="-5" dirty="0">
                <a:solidFill>
                  <a:schemeClr val="tx1"/>
                </a:solidFill>
                <a:latin typeface="Sylfaen" panose="010A0502050306030303" pitchFamily="18" charset="0"/>
                <a:cs typeface="Cambria"/>
              </a:rPr>
              <a:t>specified </a:t>
            </a:r>
            <a:r>
              <a:rPr lang="en-IN" spc="-10" dirty="0">
                <a:solidFill>
                  <a:schemeClr val="tx1"/>
                </a:solidFill>
                <a:latin typeface="Sylfaen" panose="010A0502050306030303" pitchFamily="18" charset="0"/>
                <a:cs typeface="Cambria"/>
              </a:rPr>
              <a:t>therein;</a:t>
            </a:r>
            <a:r>
              <a:rPr lang="en-IN" dirty="0">
                <a:solidFill>
                  <a:schemeClr val="tx1"/>
                </a:solidFill>
                <a:latin typeface="Sylfaen" panose="010A0502050306030303" pitchFamily="18" charset="0"/>
                <a:cs typeface="Cambria"/>
              </a:rPr>
              <a:t> </a:t>
            </a:r>
            <a:r>
              <a:rPr lang="en-IN" spc="-5" dirty="0">
                <a:solidFill>
                  <a:schemeClr val="tx1"/>
                </a:solidFill>
                <a:latin typeface="Sylfaen" panose="010A0502050306030303" pitchFamily="18" charset="0"/>
                <a:cs typeface="Cambria"/>
              </a:rPr>
              <a:t>or</a:t>
            </a:r>
            <a:endParaRPr lang="en-IN" dirty="0">
              <a:solidFill>
                <a:schemeClr val="tx1"/>
              </a:solidFill>
              <a:latin typeface="Sylfaen" panose="010A0502050306030303" pitchFamily="18" charset="0"/>
              <a:cs typeface="Cambria"/>
            </a:endParaRPr>
          </a:p>
          <a:p>
            <a:pPr marL="927100" marR="5080" indent="-914400" algn="just">
              <a:buAutoNum type="alphaLcParenBoth"/>
              <a:tabLst>
                <a:tab pos="927735" algn="l"/>
              </a:tabLst>
            </a:pPr>
            <a:r>
              <a:rPr lang="en-IN" spc="-5" dirty="0">
                <a:solidFill>
                  <a:schemeClr val="tx1"/>
                </a:solidFill>
                <a:latin typeface="Sylfaen" panose="010A0502050306030303" pitchFamily="18" charset="0"/>
                <a:cs typeface="Cambria"/>
              </a:rPr>
              <a:t>due </a:t>
            </a:r>
            <a:r>
              <a:rPr lang="en-IN" spc="-15" dirty="0">
                <a:solidFill>
                  <a:schemeClr val="tx1"/>
                </a:solidFill>
                <a:latin typeface="Sylfaen" panose="010A0502050306030303" pitchFamily="18" charset="0"/>
                <a:cs typeface="Cambria"/>
              </a:rPr>
              <a:t>to</a:t>
            </a:r>
            <a:r>
              <a:rPr lang="en-IN" spc="585" dirty="0">
                <a:solidFill>
                  <a:schemeClr val="tx1"/>
                </a:solidFill>
                <a:latin typeface="Sylfaen" panose="010A0502050306030303" pitchFamily="18" charset="0"/>
                <a:cs typeface="Cambria"/>
              </a:rPr>
              <a:t> </a:t>
            </a:r>
            <a:r>
              <a:rPr lang="en-IN" spc="-5" dirty="0">
                <a:solidFill>
                  <a:schemeClr val="tx1"/>
                </a:solidFill>
                <a:latin typeface="Sylfaen" panose="010A0502050306030303" pitchFamily="18" charset="0"/>
                <a:cs typeface="Cambria"/>
              </a:rPr>
              <a:t>discontinuance of his business as a  </a:t>
            </a:r>
            <a:r>
              <a:rPr lang="en-IN" spc="-15" dirty="0">
                <a:solidFill>
                  <a:schemeClr val="tx1"/>
                </a:solidFill>
                <a:latin typeface="Sylfaen" panose="010A0502050306030303" pitchFamily="18" charset="0"/>
                <a:cs typeface="Cambria"/>
              </a:rPr>
              <a:t>developer </a:t>
            </a:r>
            <a:r>
              <a:rPr lang="en-IN" spc="-5" dirty="0">
                <a:solidFill>
                  <a:schemeClr val="tx1"/>
                </a:solidFill>
                <a:latin typeface="Sylfaen" panose="010A0502050306030303" pitchFamily="18" charset="0"/>
                <a:cs typeface="Cambria"/>
              </a:rPr>
              <a:t>on account of suspension or  </a:t>
            </a:r>
            <a:r>
              <a:rPr lang="en-IN" spc="-15" dirty="0">
                <a:solidFill>
                  <a:schemeClr val="tx1"/>
                </a:solidFill>
                <a:latin typeface="Sylfaen" panose="010A0502050306030303" pitchFamily="18" charset="0"/>
                <a:cs typeface="Cambria"/>
              </a:rPr>
              <a:t>revocation </a:t>
            </a:r>
            <a:r>
              <a:rPr lang="en-IN" spc="-5" dirty="0">
                <a:solidFill>
                  <a:schemeClr val="tx1"/>
                </a:solidFill>
                <a:latin typeface="Sylfaen" panose="010A0502050306030303" pitchFamily="18" charset="0"/>
                <a:cs typeface="Cambria"/>
              </a:rPr>
              <a:t>of the </a:t>
            </a:r>
            <a:r>
              <a:rPr lang="en-IN" spc="-15" dirty="0">
                <a:solidFill>
                  <a:schemeClr val="tx1"/>
                </a:solidFill>
                <a:latin typeface="Sylfaen" panose="010A0502050306030303" pitchFamily="18" charset="0"/>
                <a:cs typeface="Cambria"/>
              </a:rPr>
              <a:t>registration </a:t>
            </a:r>
            <a:r>
              <a:rPr lang="en-IN" spc="-5" dirty="0">
                <a:solidFill>
                  <a:schemeClr val="tx1"/>
                </a:solidFill>
                <a:latin typeface="Sylfaen" panose="010A0502050306030303" pitchFamily="18" charset="0"/>
                <a:cs typeface="Cambria"/>
              </a:rPr>
              <a:t>under </a:t>
            </a:r>
            <a:r>
              <a:rPr lang="en-IN" dirty="0">
                <a:solidFill>
                  <a:schemeClr val="tx1"/>
                </a:solidFill>
                <a:latin typeface="Sylfaen" panose="010A0502050306030303" pitchFamily="18" charset="0"/>
                <a:cs typeface="Cambria"/>
              </a:rPr>
              <a:t>this </a:t>
            </a:r>
            <a:r>
              <a:rPr lang="en-IN" spc="-15" dirty="0">
                <a:solidFill>
                  <a:schemeClr val="tx1"/>
                </a:solidFill>
                <a:latin typeface="Sylfaen" panose="010A0502050306030303" pitchFamily="18" charset="0"/>
                <a:cs typeface="Cambria"/>
              </a:rPr>
              <a:t>Act </a:t>
            </a:r>
            <a:r>
              <a:rPr lang="en-IN" spc="-5" dirty="0">
                <a:solidFill>
                  <a:schemeClr val="tx1"/>
                </a:solidFill>
                <a:latin typeface="Sylfaen" panose="010A0502050306030303" pitchFamily="18" charset="0"/>
                <a:cs typeface="Cambria"/>
              </a:rPr>
              <a:t>or  </a:t>
            </a:r>
            <a:r>
              <a:rPr lang="en-IN" spc="-15" dirty="0">
                <a:solidFill>
                  <a:schemeClr val="tx1"/>
                </a:solidFill>
                <a:latin typeface="Sylfaen" panose="010A0502050306030303" pitchFamily="18" charset="0"/>
                <a:cs typeface="Cambria"/>
              </a:rPr>
              <a:t>for</a:t>
            </a:r>
            <a:r>
              <a:rPr lang="en-IN" spc="585" dirty="0">
                <a:solidFill>
                  <a:schemeClr val="tx1"/>
                </a:solidFill>
                <a:latin typeface="Sylfaen" panose="010A0502050306030303" pitchFamily="18" charset="0"/>
                <a:cs typeface="Cambria"/>
              </a:rPr>
              <a:t> </a:t>
            </a:r>
            <a:r>
              <a:rPr lang="en-IN" spc="-25" dirty="0">
                <a:solidFill>
                  <a:schemeClr val="tx1"/>
                </a:solidFill>
                <a:latin typeface="Sylfaen" panose="010A0502050306030303" pitchFamily="18" charset="0"/>
                <a:cs typeface="Cambria"/>
              </a:rPr>
              <a:t>any </a:t>
            </a:r>
            <a:r>
              <a:rPr lang="en-IN" spc="-5" dirty="0">
                <a:solidFill>
                  <a:schemeClr val="tx1"/>
                </a:solidFill>
                <a:latin typeface="Sylfaen" panose="010A0502050306030303" pitchFamily="18" charset="0"/>
                <a:cs typeface="Cambria"/>
              </a:rPr>
              <a:t>other </a:t>
            </a:r>
            <a:r>
              <a:rPr lang="en-IN" spc="-10" dirty="0">
                <a:solidFill>
                  <a:schemeClr val="tx1"/>
                </a:solidFill>
                <a:latin typeface="Sylfaen" panose="010A0502050306030303" pitchFamily="18" charset="0"/>
                <a:cs typeface="Cambria"/>
              </a:rPr>
              <a:t>reason, </a:t>
            </a:r>
            <a:r>
              <a:rPr lang="en-IN" dirty="0">
                <a:solidFill>
                  <a:schemeClr val="tx1"/>
                </a:solidFill>
                <a:latin typeface="Sylfaen" panose="010A0502050306030303" pitchFamily="18" charset="0"/>
                <a:cs typeface="Cambria"/>
              </a:rPr>
              <a:t>he </a:t>
            </a:r>
            <a:r>
              <a:rPr lang="en-IN" spc="-5" dirty="0">
                <a:solidFill>
                  <a:schemeClr val="tx1"/>
                </a:solidFill>
                <a:latin typeface="Sylfaen" panose="010A0502050306030303" pitchFamily="18" charset="0"/>
                <a:cs typeface="Cambria"/>
              </a:rPr>
              <a:t>shall </a:t>
            </a:r>
            <a:r>
              <a:rPr lang="en-IN" dirty="0">
                <a:solidFill>
                  <a:schemeClr val="tx1"/>
                </a:solidFill>
                <a:latin typeface="Sylfaen" panose="010A0502050306030303" pitchFamily="18" charset="0"/>
                <a:cs typeface="Cambria"/>
              </a:rPr>
              <a:t>be </a:t>
            </a:r>
            <a:r>
              <a:rPr lang="en-IN" spc="-5" dirty="0">
                <a:solidFill>
                  <a:schemeClr val="tx1"/>
                </a:solidFill>
                <a:latin typeface="Sylfaen" panose="010A0502050306030303" pitchFamily="18" charset="0"/>
                <a:cs typeface="Cambria"/>
              </a:rPr>
              <a:t>liable on  demand </a:t>
            </a:r>
            <a:r>
              <a:rPr lang="en-IN" spc="-15" dirty="0">
                <a:solidFill>
                  <a:schemeClr val="tx1"/>
                </a:solidFill>
                <a:latin typeface="Sylfaen" panose="010A0502050306030303" pitchFamily="18" charset="0"/>
                <a:cs typeface="Cambria"/>
              </a:rPr>
              <a:t>to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allottees, in case </a:t>
            </a:r>
            <a:r>
              <a:rPr lang="en-IN" spc="-10" dirty="0">
                <a:solidFill>
                  <a:schemeClr val="tx1"/>
                </a:solidFill>
                <a:latin typeface="Sylfaen" panose="010A0502050306030303" pitchFamily="18" charset="0"/>
                <a:cs typeface="Cambria"/>
              </a:rPr>
              <a:t>the allottee  </a:t>
            </a:r>
            <a:r>
              <a:rPr lang="en-IN" spc="-5" dirty="0">
                <a:solidFill>
                  <a:schemeClr val="tx1"/>
                </a:solidFill>
                <a:latin typeface="Sylfaen" panose="010A0502050306030303" pitchFamily="18" charset="0"/>
                <a:cs typeface="Cambria"/>
              </a:rPr>
              <a:t>wishes </a:t>
            </a:r>
            <a:r>
              <a:rPr lang="en-IN" spc="-15" dirty="0">
                <a:solidFill>
                  <a:schemeClr val="tx1"/>
                </a:solidFill>
                <a:latin typeface="Sylfaen" panose="010A0502050306030303" pitchFamily="18" charset="0"/>
                <a:cs typeface="Cambria"/>
              </a:rPr>
              <a:t>to withdraw from </a:t>
            </a:r>
            <a:r>
              <a:rPr lang="en-IN"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project, </a:t>
            </a:r>
            <a:r>
              <a:rPr lang="en-IN" spc="-10" dirty="0">
                <a:solidFill>
                  <a:schemeClr val="tx1"/>
                </a:solidFill>
                <a:latin typeface="Sylfaen" panose="010A0502050306030303" pitchFamily="18" charset="0"/>
                <a:cs typeface="Cambria"/>
              </a:rPr>
              <a:t>without  prejudice </a:t>
            </a:r>
            <a:r>
              <a:rPr lang="en-IN" spc="-15" dirty="0">
                <a:solidFill>
                  <a:schemeClr val="tx1"/>
                </a:solidFill>
                <a:latin typeface="Sylfaen" panose="010A0502050306030303" pitchFamily="18" charset="0"/>
                <a:cs typeface="Cambria"/>
              </a:rPr>
              <a:t>to </a:t>
            </a:r>
            <a:r>
              <a:rPr lang="en-IN" spc="-25" dirty="0">
                <a:solidFill>
                  <a:schemeClr val="tx1"/>
                </a:solidFill>
                <a:latin typeface="Sylfaen" panose="010A0502050306030303" pitchFamily="18" charset="0"/>
                <a:cs typeface="Cambria"/>
              </a:rPr>
              <a:t>any </a:t>
            </a:r>
            <a:r>
              <a:rPr lang="en-IN" spc="-5" dirty="0">
                <a:solidFill>
                  <a:schemeClr val="tx1"/>
                </a:solidFill>
                <a:latin typeface="Sylfaen" panose="010A0502050306030303" pitchFamily="18" charset="0"/>
                <a:cs typeface="Cambria"/>
              </a:rPr>
              <a:t>other </a:t>
            </a:r>
            <a:r>
              <a:rPr lang="en-IN" spc="-20" dirty="0">
                <a:solidFill>
                  <a:schemeClr val="tx1"/>
                </a:solidFill>
                <a:latin typeface="Sylfaen" panose="010A0502050306030303" pitchFamily="18" charset="0"/>
                <a:cs typeface="Cambria"/>
              </a:rPr>
              <a:t>remedy available,</a:t>
            </a:r>
            <a:r>
              <a:rPr lang="en-IN" spc="90" dirty="0">
                <a:solidFill>
                  <a:schemeClr val="tx1"/>
                </a:solidFill>
                <a:latin typeface="Sylfaen" panose="010A0502050306030303" pitchFamily="18" charset="0"/>
                <a:cs typeface="Cambria"/>
              </a:rPr>
              <a:t> </a:t>
            </a:r>
            <a:r>
              <a:rPr lang="en-IN" spc="-30" dirty="0">
                <a:solidFill>
                  <a:schemeClr val="tx1"/>
                </a:solidFill>
                <a:latin typeface="Sylfaen" panose="010A0502050306030303" pitchFamily="18" charset="0"/>
                <a:cs typeface="Cambria"/>
              </a:rPr>
              <a:t>to</a:t>
            </a:r>
          </a:p>
          <a:p>
            <a:pPr marL="12700" marR="5080" indent="0" algn="just">
              <a:buNone/>
              <a:tabLst>
                <a:tab pos="927735" algn="l"/>
              </a:tabLst>
            </a:pPr>
            <a:endParaRPr lang="en-IN" dirty="0">
              <a:solidFill>
                <a:schemeClr val="tx1"/>
              </a:solidFill>
              <a:latin typeface="Sylfaen" panose="010A0502050306030303" pitchFamily="18" charset="0"/>
              <a:cs typeface="Cambria"/>
            </a:endParaRPr>
          </a:p>
          <a:p>
            <a:pPr marL="12700" marR="5080" algn="just">
              <a:spcBef>
                <a:spcPts val="95"/>
              </a:spcBef>
            </a:pPr>
            <a:r>
              <a:rPr lang="en-IN" spc="-10" dirty="0">
                <a:solidFill>
                  <a:schemeClr val="tx1"/>
                </a:solidFill>
                <a:latin typeface="Sylfaen" panose="010A0502050306030303" pitchFamily="18" charset="0"/>
                <a:cs typeface="Cambria"/>
              </a:rPr>
              <a:t>Return </a:t>
            </a:r>
            <a:r>
              <a:rPr lang="en-IN" dirty="0">
                <a:solidFill>
                  <a:schemeClr val="tx1"/>
                </a:solidFill>
                <a:latin typeface="Sylfaen" panose="010A0502050306030303" pitchFamily="18" charset="0"/>
                <a:cs typeface="Cambria"/>
              </a:rPr>
              <a:t>the </a:t>
            </a:r>
            <a:r>
              <a:rPr lang="en-IN" spc="-10" dirty="0">
                <a:solidFill>
                  <a:schemeClr val="tx1"/>
                </a:solidFill>
                <a:latin typeface="Sylfaen" panose="010A0502050306030303" pitchFamily="18" charset="0"/>
                <a:cs typeface="Cambria"/>
              </a:rPr>
              <a:t>amount </a:t>
            </a:r>
            <a:r>
              <a:rPr lang="en-IN" spc="-25" dirty="0">
                <a:solidFill>
                  <a:schemeClr val="tx1"/>
                </a:solidFill>
                <a:latin typeface="Sylfaen" panose="010A0502050306030303" pitchFamily="18" charset="0"/>
                <a:cs typeface="Cambria"/>
              </a:rPr>
              <a:t>received </a:t>
            </a:r>
            <a:r>
              <a:rPr lang="en-IN" spc="-20" dirty="0">
                <a:solidFill>
                  <a:schemeClr val="tx1"/>
                </a:solidFill>
                <a:latin typeface="Sylfaen" panose="010A0502050306030303" pitchFamily="18" charset="0"/>
                <a:cs typeface="Cambria"/>
              </a:rPr>
              <a:t>by </a:t>
            </a:r>
            <a:r>
              <a:rPr lang="en-IN" spc="-5" dirty="0">
                <a:solidFill>
                  <a:schemeClr val="tx1"/>
                </a:solidFill>
                <a:latin typeface="Sylfaen" panose="010A0502050306030303" pitchFamily="18" charset="0"/>
                <a:cs typeface="Cambria"/>
              </a:rPr>
              <a:t>him in </a:t>
            </a:r>
            <a:r>
              <a:rPr lang="en-IN" spc="-10" dirty="0">
                <a:solidFill>
                  <a:schemeClr val="tx1"/>
                </a:solidFill>
                <a:latin typeface="Sylfaen" panose="010A0502050306030303" pitchFamily="18" charset="0"/>
                <a:cs typeface="Cambria"/>
              </a:rPr>
              <a:t>respect </a:t>
            </a:r>
            <a:r>
              <a:rPr lang="en-IN" spc="5" dirty="0">
                <a:solidFill>
                  <a:schemeClr val="tx1"/>
                </a:solidFill>
                <a:latin typeface="Sylfaen" panose="010A0502050306030303" pitchFamily="18" charset="0"/>
                <a:cs typeface="Cambria"/>
              </a:rPr>
              <a:t>of </a:t>
            </a:r>
            <a:r>
              <a:rPr lang="en-IN" spc="-5" dirty="0">
                <a:solidFill>
                  <a:schemeClr val="tx1"/>
                </a:solidFill>
                <a:latin typeface="Sylfaen" panose="010A0502050306030303" pitchFamily="18" charset="0"/>
                <a:cs typeface="Cambria"/>
              </a:rPr>
              <a:t>that  </a:t>
            </a:r>
            <a:r>
              <a:rPr lang="en-IN" dirty="0">
                <a:solidFill>
                  <a:schemeClr val="tx1"/>
                </a:solidFill>
                <a:latin typeface="Sylfaen" panose="010A0502050306030303" pitchFamily="18" charset="0"/>
                <a:cs typeface="Cambria"/>
              </a:rPr>
              <a:t>apartment, </a:t>
            </a:r>
            <a:r>
              <a:rPr lang="en-IN" spc="5" dirty="0">
                <a:solidFill>
                  <a:schemeClr val="tx1"/>
                </a:solidFill>
                <a:latin typeface="Sylfaen" panose="010A0502050306030303" pitchFamily="18" charset="0"/>
                <a:cs typeface="Cambria"/>
              </a:rPr>
              <a:t>plot, </a:t>
            </a:r>
            <a:r>
              <a:rPr lang="en-IN" spc="-5" dirty="0">
                <a:solidFill>
                  <a:schemeClr val="tx1"/>
                </a:solidFill>
                <a:latin typeface="Sylfaen" panose="010A0502050306030303" pitchFamily="18" charset="0"/>
                <a:cs typeface="Cambria"/>
              </a:rPr>
              <a:t>building as the case </a:t>
            </a:r>
            <a:r>
              <a:rPr lang="en-IN" spc="-25" dirty="0">
                <a:solidFill>
                  <a:schemeClr val="tx1"/>
                </a:solidFill>
                <a:latin typeface="Sylfaen" panose="010A0502050306030303" pitchFamily="18" charset="0"/>
                <a:cs typeface="Cambria"/>
              </a:rPr>
              <a:t>may </a:t>
            </a:r>
            <a:r>
              <a:rPr lang="en-IN" spc="-5" dirty="0">
                <a:solidFill>
                  <a:schemeClr val="tx1"/>
                </a:solidFill>
                <a:latin typeface="Sylfaen" panose="010A0502050306030303" pitchFamily="18" charset="0"/>
                <a:cs typeface="Cambria"/>
              </a:rPr>
              <a:t>be, </a:t>
            </a:r>
            <a:r>
              <a:rPr lang="en-IN" spc="-10" dirty="0">
                <a:solidFill>
                  <a:schemeClr val="tx1"/>
                </a:solidFill>
                <a:latin typeface="Sylfaen" panose="010A0502050306030303" pitchFamily="18" charset="0"/>
                <a:cs typeface="Cambria"/>
              </a:rPr>
              <a:t>with  interest at </a:t>
            </a:r>
            <a:r>
              <a:rPr lang="en-IN" spc="-5" dirty="0">
                <a:solidFill>
                  <a:schemeClr val="tx1"/>
                </a:solidFill>
                <a:latin typeface="Sylfaen" panose="010A0502050306030303" pitchFamily="18" charset="0"/>
                <a:cs typeface="Cambria"/>
              </a:rPr>
              <a:t>such </a:t>
            </a:r>
            <a:r>
              <a:rPr lang="en-IN" spc="-25" dirty="0">
                <a:solidFill>
                  <a:schemeClr val="tx1"/>
                </a:solidFill>
                <a:latin typeface="Sylfaen" panose="010A0502050306030303" pitchFamily="18" charset="0"/>
                <a:cs typeface="Cambria"/>
              </a:rPr>
              <a:t>rate </a:t>
            </a:r>
            <a:r>
              <a:rPr lang="en-IN" spc="-5" dirty="0">
                <a:solidFill>
                  <a:schemeClr val="tx1"/>
                </a:solidFill>
                <a:latin typeface="Sylfaen" panose="010A0502050306030303" pitchFamily="18" charset="0"/>
                <a:cs typeface="Cambria"/>
              </a:rPr>
              <a:t>as </a:t>
            </a:r>
            <a:r>
              <a:rPr lang="en-IN" spc="-30" dirty="0">
                <a:solidFill>
                  <a:schemeClr val="tx1"/>
                </a:solidFill>
                <a:latin typeface="Sylfaen" panose="010A0502050306030303" pitchFamily="18" charset="0"/>
                <a:cs typeface="Cambria"/>
              </a:rPr>
              <a:t>may </a:t>
            </a:r>
            <a:r>
              <a:rPr lang="en-IN" dirty="0">
                <a:solidFill>
                  <a:schemeClr val="tx1"/>
                </a:solidFill>
                <a:latin typeface="Sylfaen" panose="010A0502050306030303" pitchFamily="18" charset="0"/>
                <a:cs typeface="Cambria"/>
              </a:rPr>
              <a:t>be </a:t>
            </a:r>
            <a:r>
              <a:rPr lang="en-IN" spc="-10" dirty="0">
                <a:solidFill>
                  <a:schemeClr val="tx1"/>
                </a:solidFill>
                <a:latin typeface="Sylfaen" panose="010A0502050306030303" pitchFamily="18" charset="0"/>
                <a:cs typeface="Cambria"/>
              </a:rPr>
              <a:t>prescribed </a:t>
            </a:r>
            <a:r>
              <a:rPr lang="en-IN" spc="-5" dirty="0">
                <a:solidFill>
                  <a:schemeClr val="tx1"/>
                </a:solidFill>
                <a:latin typeface="Sylfaen" panose="010A0502050306030303" pitchFamily="18" charset="0"/>
                <a:cs typeface="Cambria"/>
              </a:rPr>
              <a:t>in this  behalf including compensation in </a:t>
            </a:r>
            <a:r>
              <a:rPr lang="en-IN" spc="-10" dirty="0">
                <a:solidFill>
                  <a:schemeClr val="tx1"/>
                </a:solidFill>
                <a:latin typeface="Sylfaen" panose="010A0502050306030303" pitchFamily="18" charset="0"/>
                <a:cs typeface="Cambria"/>
              </a:rPr>
              <a:t>the manner </a:t>
            </a:r>
            <a:r>
              <a:rPr lang="en-IN" spc="-5" dirty="0">
                <a:solidFill>
                  <a:schemeClr val="tx1"/>
                </a:solidFill>
                <a:latin typeface="Sylfaen" panose="010A0502050306030303" pitchFamily="18" charset="0"/>
                <a:cs typeface="Cambria"/>
              </a:rPr>
              <a:t>as  </a:t>
            </a:r>
            <a:r>
              <a:rPr lang="en-IN" spc="-15" dirty="0">
                <a:solidFill>
                  <a:schemeClr val="tx1"/>
                </a:solidFill>
                <a:latin typeface="Sylfaen" panose="010A0502050306030303" pitchFamily="18" charset="0"/>
                <a:cs typeface="Cambria"/>
              </a:rPr>
              <a:t>provided </a:t>
            </a:r>
            <a:r>
              <a:rPr lang="en-IN" spc="-5" dirty="0">
                <a:solidFill>
                  <a:schemeClr val="tx1"/>
                </a:solidFill>
                <a:latin typeface="Sylfaen" panose="010A0502050306030303" pitchFamily="18" charset="0"/>
                <a:cs typeface="Cambria"/>
              </a:rPr>
              <a:t>under this</a:t>
            </a:r>
            <a:r>
              <a:rPr lang="en-IN" spc="5" dirty="0">
                <a:solidFill>
                  <a:schemeClr val="tx1"/>
                </a:solidFill>
                <a:latin typeface="Sylfaen" panose="010A0502050306030303" pitchFamily="18" charset="0"/>
                <a:cs typeface="Cambria"/>
              </a:rPr>
              <a:t> </a:t>
            </a:r>
            <a:r>
              <a:rPr lang="en-IN" spc="-10" dirty="0">
                <a:solidFill>
                  <a:schemeClr val="tx1"/>
                </a:solidFill>
                <a:latin typeface="Sylfaen" panose="010A0502050306030303" pitchFamily="18" charset="0"/>
                <a:cs typeface="Cambria"/>
              </a:rPr>
              <a:t>Act:</a:t>
            </a:r>
            <a:endParaRPr lang="en-IN" dirty="0">
              <a:solidFill>
                <a:schemeClr val="tx1"/>
              </a:solidFill>
              <a:latin typeface="Sylfaen" panose="010A0502050306030303" pitchFamily="18" charset="0"/>
              <a:cs typeface="Cambria"/>
            </a:endParaRPr>
          </a:p>
          <a:p>
            <a:pPr marL="0" indent="0" algn="just">
              <a:spcBef>
                <a:spcPts val="30"/>
              </a:spcBef>
              <a:buNone/>
            </a:pPr>
            <a:endParaRPr lang="en-IN" sz="2900" dirty="0">
              <a:solidFill>
                <a:schemeClr val="tx1"/>
              </a:solidFill>
              <a:latin typeface="Sylfaen" panose="010A0502050306030303" pitchFamily="18" charset="0"/>
              <a:cs typeface="Times New Roman"/>
            </a:endParaRPr>
          </a:p>
          <a:p>
            <a:pPr marL="12700" marR="6985" algn="just"/>
            <a:r>
              <a:rPr lang="en-IN" spc="-15" dirty="0">
                <a:solidFill>
                  <a:schemeClr val="tx1"/>
                </a:solidFill>
                <a:latin typeface="Sylfaen" panose="010A0502050306030303" pitchFamily="18" charset="0"/>
                <a:cs typeface="Cambria"/>
              </a:rPr>
              <a:t>Provided </a:t>
            </a:r>
            <a:r>
              <a:rPr lang="en-IN" spc="-5" dirty="0">
                <a:solidFill>
                  <a:schemeClr val="tx1"/>
                </a:solidFill>
                <a:latin typeface="Sylfaen" panose="010A0502050306030303" pitchFamily="18" charset="0"/>
                <a:cs typeface="Cambria"/>
              </a:rPr>
              <a:t>that </a:t>
            </a:r>
            <a:r>
              <a:rPr lang="en-IN" spc="-15" dirty="0">
                <a:solidFill>
                  <a:schemeClr val="tx1"/>
                </a:solidFill>
                <a:latin typeface="Sylfaen" panose="010A0502050306030303" pitchFamily="18" charset="0"/>
                <a:cs typeface="Cambria"/>
              </a:rPr>
              <a:t>where </a:t>
            </a:r>
            <a:r>
              <a:rPr lang="en-IN" spc="-5" dirty="0">
                <a:solidFill>
                  <a:schemeClr val="tx1"/>
                </a:solidFill>
                <a:latin typeface="Sylfaen" panose="010A0502050306030303" pitchFamily="18" charset="0"/>
                <a:cs typeface="Cambria"/>
              </a:rPr>
              <a:t>an </a:t>
            </a:r>
            <a:r>
              <a:rPr lang="en-IN" spc="-10" dirty="0" err="1">
                <a:solidFill>
                  <a:schemeClr val="tx1"/>
                </a:solidFill>
                <a:latin typeface="Sylfaen" panose="010A0502050306030303" pitchFamily="18" charset="0"/>
                <a:cs typeface="Cambria"/>
              </a:rPr>
              <a:t>allottee</a:t>
            </a:r>
            <a:r>
              <a:rPr lang="en-IN" spc="-10" dirty="0">
                <a:solidFill>
                  <a:schemeClr val="tx1"/>
                </a:solidFill>
                <a:latin typeface="Sylfaen" panose="010A0502050306030303" pitchFamily="18" charset="0"/>
                <a:cs typeface="Cambria"/>
              </a:rPr>
              <a:t> </a:t>
            </a:r>
            <a:r>
              <a:rPr lang="en-IN" spc="-5" dirty="0">
                <a:solidFill>
                  <a:schemeClr val="tx1"/>
                </a:solidFill>
                <a:latin typeface="Sylfaen" panose="010A0502050306030303" pitchFamily="18" charset="0"/>
                <a:cs typeface="Cambria"/>
              </a:rPr>
              <a:t>does </a:t>
            </a:r>
            <a:r>
              <a:rPr lang="en-IN" spc="-10" dirty="0">
                <a:solidFill>
                  <a:schemeClr val="tx1"/>
                </a:solidFill>
                <a:latin typeface="Sylfaen" panose="010A0502050306030303" pitchFamily="18" charset="0"/>
                <a:cs typeface="Cambria"/>
              </a:rPr>
              <a:t>not intend </a:t>
            </a:r>
            <a:r>
              <a:rPr lang="en-IN" spc="-30" dirty="0">
                <a:solidFill>
                  <a:schemeClr val="tx1"/>
                </a:solidFill>
                <a:latin typeface="Sylfaen" panose="010A0502050306030303" pitchFamily="18" charset="0"/>
                <a:cs typeface="Cambria"/>
              </a:rPr>
              <a:t>to  </a:t>
            </a:r>
            <a:r>
              <a:rPr lang="en-IN" spc="-20" dirty="0">
                <a:solidFill>
                  <a:schemeClr val="tx1"/>
                </a:solidFill>
                <a:latin typeface="Sylfaen" panose="010A0502050306030303" pitchFamily="18" charset="0"/>
                <a:cs typeface="Cambria"/>
              </a:rPr>
              <a:t>withdraw </a:t>
            </a:r>
            <a:r>
              <a:rPr lang="en-IN" spc="-15" dirty="0">
                <a:solidFill>
                  <a:schemeClr val="tx1"/>
                </a:solidFill>
                <a:latin typeface="Sylfaen" panose="010A0502050306030303" pitchFamily="18" charset="0"/>
                <a:cs typeface="Cambria"/>
              </a:rPr>
              <a:t>from </a:t>
            </a:r>
            <a:r>
              <a:rPr lang="en-IN" spc="-5" dirty="0">
                <a:solidFill>
                  <a:schemeClr val="tx1"/>
                </a:solidFill>
                <a:latin typeface="Sylfaen" panose="010A0502050306030303" pitchFamily="18" charset="0"/>
                <a:cs typeface="Cambria"/>
              </a:rPr>
              <a:t>the project, he shall be paid, </a:t>
            </a:r>
            <a:r>
              <a:rPr lang="en-IN" spc="-20" dirty="0">
                <a:solidFill>
                  <a:schemeClr val="tx1"/>
                </a:solidFill>
                <a:latin typeface="Sylfaen" panose="010A0502050306030303" pitchFamily="18" charset="0"/>
                <a:cs typeface="Cambria"/>
              </a:rPr>
              <a:t>by </a:t>
            </a:r>
            <a:r>
              <a:rPr lang="en-IN" spc="-10" dirty="0">
                <a:solidFill>
                  <a:schemeClr val="tx1"/>
                </a:solidFill>
                <a:latin typeface="Sylfaen" panose="010A0502050306030303" pitchFamily="18" charset="0"/>
                <a:cs typeface="Cambria"/>
              </a:rPr>
              <a:t>the  </a:t>
            </a:r>
            <a:r>
              <a:rPr lang="en-IN" spc="-40" dirty="0">
                <a:solidFill>
                  <a:schemeClr val="tx1"/>
                </a:solidFill>
                <a:latin typeface="Sylfaen" panose="010A0502050306030303" pitchFamily="18" charset="0"/>
                <a:cs typeface="Cambria"/>
              </a:rPr>
              <a:t>promoter, </a:t>
            </a:r>
            <a:r>
              <a:rPr lang="en-IN" spc="-10" dirty="0">
                <a:solidFill>
                  <a:schemeClr val="tx1"/>
                </a:solidFill>
                <a:latin typeface="Sylfaen" panose="010A0502050306030303" pitchFamily="18" charset="0"/>
                <a:cs typeface="Cambria"/>
              </a:rPr>
              <a:t>interest </a:t>
            </a:r>
            <a:r>
              <a:rPr lang="en-IN" spc="-15" dirty="0">
                <a:solidFill>
                  <a:schemeClr val="tx1"/>
                </a:solidFill>
                <a:latin typeface="Sylfaen" panose="010A0502050306030303" pitchFamily="18" charset="0"/>
                <a:cs typeface="Cambria"/>
              </a:rPr>
              <a:t>for </a:t>
            </a:r>
            <a:r>
              <a:rPr lang="en-IN" spc="-20" dirty="0">
                <a:solidFill>
                  <a:schemeClr val="tx1"/>
                </a:solidFill>
                <a:latin typeface="Sylfaen" panose="010A0502050306030303" pitchFamily="18" charset="0"/>
                <a:cs typeface="Cambria"/>
              </a:rPr>
              <a:t>every </a:t>
            </a:r>
            <a:r>
              <a:rPr lang="en-IN" spc="-10" dirty="0">
                <a:solidFill>
                  <a:schemeClr val="tx1"/>
                </a:solidFill>
                <a:latin typeface="Sylfaen" panose="010A0502050306030303" pitchFamily="18" charset="0"/>
                <a:cs typeface="Cambria"/>
              </a:rPr>
              <a:t>month </a:t>
            </a:r>
            <a:r>
              <a:rPr lang="en-IN" spc="-5" dirty="0">
                <a:solidFill>
                  <a:schemeClr val="tx1"/>
                </a:solidFill>
                <a:latin typeface="Sylfaen" panose="010A0502050306030303" pitchFamily="18" charset="0"/>
                <a:cs typeface="Cambria"/>
              </a:rPr>
              <a:t>of </a:t>
            </a:r>
            <a:r>
              <a:rPr lang="en-IN" spc="-55" dirty="0">
                <a:solidFill>
                  <a:schemeClr val="tx1"/>
                </a:solidFill>
                <a:latin typeface="Sylfaen" panose="010A0502050306030303" pitchFamily="18" charset="0"/>
                <a:cs typeface="Cambria"/>
              </a:rPr>
              <a:t>delay, </a:t>
            </a:r>
            <a:r>
              <a:rPr lang="en-IN" spc="-5" dirty="0">
                <a:solidFill>
                  <a:schemeClr val="tx1"/>
                </a:solidFill>
                <a:latin typeface="Sylfaen" panose="010A0502050306030303" pitchFamily="18" charset="0"/>
                <a:cs typeface="Cambria"/>
              </a:rPr>
              <a:t>till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handing </a:t>
            </a:r>
            <a:r>
              <a:rPr lang="en-IN" spc="-25" dirty="0">
                <a:solidFill>
                  <a:schemeClr val="tx1"/>
                </a:solidFill>
                <a:latin typeface="Sylfaen" panose="010A0502050306030303" pitchFamily="18" charset="0"/>
                <a:cs typeface="Cambria"/>
              </a:rPr>
              <a:t>over </a:t>
            </a:r>
            <a:r>
              <a:rPr lang="en-IN" spc="-5" dirty="0">
                <a:solidFill>
                  <a:schemeClr val="tx1"/>
                </a:solidFill>
                <a:latin typeface="Sylfaen" panose="010A0502050306030303" pitchFamily="18" charset="0"/>
                <a:cs typeface="Cambria"/>
              </a:rPr>
              <a:t>of </a:t>
            </a:r>
            <a:r>
              <a:rPr lang="en-IN"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possession, at such </a:t>
            </a:r>
            <a:r>
              <a:rPr lang="en-IN" spc="-25" dirty="0">
                <a:solidFill>
                  <a:schemeClr val="tx1"/>
                </a:solidFill>
                <a:latin typeface="Sylfaen" panose="010A0502050306030303" pitchFamily="18" charset="0"/>
                <a:cs typeface="Cambria"/>
              </a:rPr>
              <a:t>rate </a:t>
            </a:r>
            <a:r>
              <a:rPr lang="en-IN" spc="-5" dirty="0">
                <a:solidFill>
                  <a:schemeClr val="tx1"/>
                </a:solidFill>
                <a:latin typeface="Sylfaen" panose="010A0502050306030303" pitchFamily="18" charset="0"/>
                <a:cs typeface="Cambria"/>
              </a:rPr>
              <a:t>as </a:t>
            </a:r>
            <a:r>
              <a:rPr lang="en-IN" spc="-25" dirty="0">
                <a:solidFill>
                  <a:schemeClr val="tx1"/>
                </a:solidFill>
                <a:latin typeface="Sylfaen" panose="010A0502050306030303" pitchFamily="18" charset="0"/>
                <a:cs typeface="Cambria"/>
              </a:rPr>
              <a:t>may </a:t>
            </a:r>
            <a:r>
              <a:rPr lang="en-IN" dirty="0">
                <a:solidFill>
                  <a:schemeClr val="tx1"/>
                </a:solidFill>
                <a:latin typeface="Sylfaen" panose="010A0502050306030303" pitchFamily="18" charset="0"/>
                <a:cs typeface="Cambria"/>
              </a:rPr>
              <a:t>be  </a:t>
            </a:r>
            <a:r>
              <a:rPr lang="en-IN" spc="-5" dirty="0">
                <a:solidFill>
                  <a:schemeClr val="tx1"/>
                </a:solidFill>
                <a:latin typeface="Sylfaen" panose="010A0502050306030303" pitchFamily="18" charset="0"/>
                <a:cs typeface="Cambria"/>
              </a:rPr>
              <a:t>prescribed.</a:t>
            </a:r>
            <a:endParaRPr lang="en-IN" dirty="0">
              <a:solidFill>
                <a:schemeClr val="tx1"/>
              </a:solidFill>
              <a:latin typeface="Sylfaen" panose="010A0502050306030303" pitchFamily="18" charset="0"/>
              <a:cs typeface="Cambria"/>
            </a:endParaRPr>
          </a:p>
          <a:p>
            <a:endParaRPr lang="en-IN" dirty="0">
              <a:solidFill>
                <a:schemeClr val="tx1"/>
              </a:solidFill>
            </a:endParaRPr>
          </a:p>
        </p:txBody>
      </p:sp>
    </p:spTree>
    <p:extLst>
      <p:ext uri="{BB962C8B-B14F-4D97-AF65-F5344CB8AC3E}">
        <p14:creationId xmlns:p14="http://schemas.microsoft.com/office/powerpoint/2010/main" val="39508294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0904" y="2394140"/>
            <a:ext cx="10325670" cy="3324272"/>
          </a:xfrm>
          <a:noFill/>
          <a:ln>
            <a:solidFill>
              <a:schemeClr val="tx1"/>
            </a:solidFill>
          </a:ln>
          <a:effectLst>
            <a:glow rad="12700">
              <a:schemeClr val="accent1">
                <a:alpha val="40000"/>
              </a:schemeClr>
            </a:glow>
          </a:effectLst>
        </p:spPr>
        <p:style>
          <a:lnRef idx="2">
            <a:schemeClr val="dk1"/>
          </a:lnRef>
          <a:fillRef idx="1">
            <a:schemeClr val="lt1"/>
          </a:fillRef>
          <a:effectRef idx="0">
            <a:schemeClr val="dk1"/>
          </a:effectRef>
          <a:fontRef idx="minor">
            <a:schemeClr val="dk1"/>
          </a:fontRef>
        </p:style>
        <p:txBody>
          <a:bodyPr>
            <a:normAutofit/>
          </a:bodyPr>
          <a:lstStyle/>
          <a:p>
            <a:pPr marL="0" marR="5080" indent="0" algn="just">
              <a:spcBef>
                <a:spcPts val="95"/>
              </a:spcBef>
              <a:buNone/>
              <a:tabLst>
                <a:tab pos="927735" algn="l"/>
              </a:tabLst>
            </a:pPr>
            <a:r>
              <a:rPr lang="en-IN" spc="-5" dirty="0">
                <a:solidFill>
                  <a:schemeClr val="tx1"/>
                </a:solidFill>
                <a:latin typeface="Sylfaen" panose="010A0502050306030303" pitchFamily="18" charset="0"/>
                <a:cs typeface="Cambria"/>
              </a:rPr>
              <a:t>(1) The </a:t>
            </a:r>
            <a:r>
              <a:rPr lang="en-IN" spc="-10" dirty="0">
                <a:solidFill>
                  <a:schemeClr val="tx1"/>
                </a:solidFill>
                <a:latin typeface="Sylfaen" panose="010A0502050306030303" pitchFamily="18" charset="0"/>
                <a:cs typeface="Cambria"/>
              </a:rPr>
              <a:t>promoter </a:t>
            </a:r>
            <a:r>
              <a:rPr lang="en-IN" spc="-5" dirty="0">
                <a:solidFill>
                  <a:schemeClr val="tx1"/>
                </a:solidFill>
                <a:latin typeface="Sylfaen" panose="010A0502050306030303" pitchFamily="18" charset="0"/>
                <a:cs typeface="Cambria"/>
              </a:rPr>
              <a:t>shall compensate </a:t>
            </a:r>
            <a:r>
              <a:rPr lang="en-IN" spc="-10" dirty="0">
                <a:solidFill>
                  <a:schemeClr val="tx1"/>
                </a:solidFill>
                <a:latin typeface="Sylfaen" panose="010A0502050306030303" pitchFamily="18" charset="0"/>
                <a:cs typeface="Cambria"/>
              </a:rPr>
              <a:t>the allottees </a:t>
            </a:r>
            <a:r>
              <a:rPr lang="en-IN" spc="-5" dirty="0">
                <a:solidFill>
                  <a:schemeClr val="tx1"/>
                </a:solidFill>
                <a:latin typeface="Sylfaen" panose="010A0502050306030303" pitchFamily="18" charset="0"/>
                <a:cs typeface="Cambria"/>
              </a:rPr>
              <a:t>in  case of </a:t>
            </a:r>
            <a:r>
              <a:rPr lang="en-IN" spc="-30" dirty="0">
                <a:solidFill>
                  <a:schemeClr val="tx1"/>
                </a:solidFill>
                <a:latin typeface="Sylfaen" panose="010A0502050306030303" pitchFamily="18" charset="0"/>
                <a:cs typeface="Cambria"/>
              </a:rPr>
              <a:t>any </a:t>
            </a:r>
            <a:r>
              <a:rPr lang="en-IN" spc="-5" dirty="0">
                <a:solidFill>
                  <a:schemeClr val="tx1"/>
                </a:solidFill>
                <a:latin typeface="Sylfaen" panose="010A0502050306030303" pitchFamily="18" charset="0"/>
                <a:cs typeface="Cambria"/>
              </a:rPr>
              <a:t>loss </a:t>
            </a:r>
            <a:r>
              <a:rPr lang="en-IN" dirty="0">
                <a:solidFill>
                  <a:schemeClr val="tx1"/>
                </a:solidFill>
                <a:latin typeface="Sylfaen" panose="010A0502050306030303" pitchFamily="18" charset="0"/>
                <a:cs typeface="Cambria"/>
              </a:rPr>
              <a:t>caused </a:t>
            </a:r>
            <a:r>
              <a:rPr lang="en-IN" spc="-15" dirty="0">
                <a:solidFill>
                  <a:schemeClr val="tx1"/>
                </a:solidFill>
                <a:latin typeface="Sylfaen" panose="010A0502050306030303" pitchFamily="18" charset="0"/>
                <a:cs typeface="Cambria"/>
              </a:rPr>
              <a:t>to </a:t>
            </a:r>
            <a:r>
              <a:rPr lang="en-IN" spc="-5" dirty="0">
                <a:solidFill>
                  <a:schemeClr val="tx1"/>
                </a:solidFill>
                <a:latin typeface="Sylfaen" panose="010A0502050306030303" pitchFamily="18" charset="0"/>
                <a:cs typeface="Cambria"/>
              </a:rPr>
              <a:t>him due </a:t>
            </a:r>
            <a:r>
              <a:rPr lang="en-IN" spc="-15" dirty="0">
                <a:solidFill>
                  <a:schemeClr val="tx1"/>
                </a:solidFill>
                <a:latin typeface="Sylfaen" panose="010A0502050306030303" pitchFamily="18" charset="0"/>
                <a:cs typeface="Cambria"/>
              </a:rPr>
              <a:t>to </a:t>
            </a:r>
            <a:r>
              <a:rPr lang="en-IN" spc="-20" dirty="0">
                <a:solidFill>
                  <a:schemeClr val="tx1"/>
                </a:solidFill>
                <a:latin typeface="Sylfaen" panose="010A0502050306030303" pitchFamily="18" charset="0"/>
                <a:cs typeface="Cambria"/>
              </a:rPr>
              <a:t>defective </a:t>
            </a:r>
            <a:r>
              <a:rPr lang="en-IN" spc="-5" dirty="0">
                <a:solidFill>
                  <a:schemeClr val="tx1"/>
                </a:solidFill>
                <a:latin typeface="Sylfaen" panose="010A0502050306030303" pitchFamily="18" charset="0"/>
                <a:cs typeface="Cambria"/>
              </a:rPr>
              <a:t>title of  </a:t>
            </a:r>
            <a:r>
              <a:rPr lang="en-IN" spc="-10" dirty="0">
                <a:solidFill>
                  <a:schemeClr val="tx1"/>
                </a:solidFill>
                <a:latin typeface="Sylfaen" panose="010A0502050306030303" pitchFamily="18" charset="0"/>
                <a:cs typeface="Cambria"/>
              </a:rPr>
              <a:t>the land, </a:t>
            </a:r>
            <a:r>
              <a:rPr lang="en-IN" spc="-5" dirty="0">
                <a:solidFill>
                  <a:schemeClr val="tx1"/>
                </a:solidFill>
                <a:latin typeface="Sylfaen" panose="010A0502050306030303" pitchFamily="18" charset="0"/>
                <a:cs typeface="Cambria"/>
              </a:rPr>
              <a:t>on </a:t>
            </a:r>
            <a:r>
              <a:rPr lang="en-IN" spc="-10" dirty="0">
                <a:solidFill>
                  <a:schemeClr val="tx1"/>
                </a:solidFill>
                <a:latin typeface="Sylfaen" panose="010A0502050306030303" pitchFamily="18" charset="0"/>
                <a:cs typeface="Cambria"/>
              </a:rPr>
              <a:t>which the project </a:t>
            </a:r>
            <a:r>
              <a:rPr lang="en-IN" spc="-5" dirty="0">
                <a:solidFill>
                  <a:schemeClr val="tx1"/>
                </a:solidFill>
                <a:latin typeface="Sylfaen" panose="010A0502050306030303" pitchFamily="18" charset="0"/>
                <a:cs typeface="Cambria"/>
              </a:rPr>
              <a:t>is being </a:t>
            </a:r>
            <a:r>
              <a:rPr lang="en-IN" spc="-10" dirty="0">
                <a:solidFill>
                  <a:schemeClr val="tx1"/>
                </a:solidFill>
                <a:latin typeface="Sylfaen" panose="010A0502050306030303" pitchFamily="18" charset="0"/>
                <a:cs typeface="Cambria"/>
              </a:rPr>
              <a:t>developed </a:t>
            </a:r>
            <a:r>
              <a:rPr lang="en-IN" spc="-5" dirty="0">
                <a:solidFill>
                  <a:schemeClr val="tx1"/>
                </a:solidFill>
                <a:latin typeface="Sylfaen" panose="010A0502050306030303" pitchFamily="18" charset="0"/>
                <a:cs typeface="Cambria"/>
              </a:rPr>
              <a:t>or  has been </a:t>
            </a:r>
            <a:r>
              <a:rPr lang="en-IN" spc="-15" dirty="0">
                <a:solidFill>
                  <a:schemeClr val="tx1"/>
                </a:solidFill>
                <a:latin typeface="Sylfaen" panose="010A0502050306030303" pitchFamily="18" charset="0"/>
                <a:cs typeface="Cambria"/>
              </a:rPr>
              <a:t>developed, </a:t>
            </a:r>
            <a:r>
              <a:rPr lang="en-IN" spc="-5" dirty="0">
                <a:solidFill>
                  <a:schemeClr val="tx1"/>
                </a:solidFill>
                <a:latin typeface="Sylfaen" panose="010A0502050306030303" pitchFamily="18" charset="0"/>
                <a:cs typeface="Cambria"/>
              </a:rPr>
              <a:t>in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manner </a:t>
            </a:r>
            <a:r>
              <a:rPr lang="en-IN" spc="-10" dirty="0">
                <a:solidFill>
                  <a:schemeClr val="tx1"/>
                </a:solidFill>
                <a:latin typeface="Sylfaen" panose="010A0502050306030303" pitchFamily="18" charset="0"/>
                <a:cs typeface="Cambria"/>
              </a:rPr>
              <a:t>as </a:t>
            </a:r>
            <a:r>
              <a:rPr lang="en-IN" spc="-15" dirty="0">
                <a:solidFill>
                  <a:schemeClr val="tx1"/>
                </a:solidFill>
                <a:latin typeface="Sylfaen" panose="010A0502050306030303" pitchFamily="18" charset="0"/>
                <a:cs typeface="Cambria"/>
              </a:rPr>
              <a:t>provided </a:t>
            </a:r>
            <a:r>
              <a:rPr lang="en-IN" spc="-10" dirty="0">
                <a:solidFill>
                  <a:schemeClr val="tx1"/>
                </a:solidFill>
                <a:latin typeface="Sylfaen" panose="010A0502050306030303" pitchFamily="18" charset="0"/>
                <a:cs typeface="Cambria"/>
              </a:rPr>
              <a:t>under  </a:t>
            </a:r>
            <a:r>
              <a:rPr lang="en-IN" spc="-5" dirty="0">
                <a:solidFill>
                  <a:schemeClr val="tx1"/>
                </a:solidFill>
                <a:latin typeface="Sylfaen" panose="010A0502050306030303" pitchFamily="18" charset="0"/>
                <a:cs typeface="Cambria"/>
              </a:rPr>
              <a:t>this </a:t>
            </a:r>
            <a:r>
              <a:rPr lang="en-IN" dirty="0">
                <a:solidFill>
                  <a:schemeClr val="tx1"/>
                </a:solidFill>
                <a:latin typeface="Sylfaen" panose="010A0502050306030303" pitchFamily="18" charset="0"/>
                <a:cs typeface="Cambria"/>
              </a:rPr>
              <a:t>Act, </a:t>
            </a:r>
            <a:r>
              <a:rPr lang="en-IN" spc="-5" dirty="0">
                <a:solidFill>
                  <a:schemeClr val="tx1"/>
                </a:solidFill>
                <a:latin typeface="Sylfaen" panose="010A0502050306030303" pitchFamily="18" charset="0"/>
                <a:cs typeface="Cambria"/>
              </a:rPr>
              <a:t>and the claim </a:t>
            </a:r>
            <a:r>
              <a:rPr lang="en-IN" spc="-15" dirty="0">
                <a:solidFill>
                  <a:schemeClr val="tx1"/>
                </a:solidFill>
                <a:latin typeface="Sylfaen" panose="010A0502050306030303" pitchFamily="18" charset="0"/>
                <a:cs typeface="Cambria"/>
              </a:rPr>
              <a:t>for </a:t>
            </a:r>
            <a:r>
              <a:rPr lang="en-IN" spc="-5" dirty="0">
                <a:solidFill>
                  <a:schemeClr val="tx1"/>
                </a:solidFill>
                <a:latin typeface="Sylfaen" panose="010A0502050306030303" pitchFamily="18" charset="0"/>
                <a:cs typeface="Cambria"/>
              </a:rPr>
              <a:t>compensation under </a:t>
            </a:r>
            <a:r>
              <a:rPr lang="en-IN" spc="-10" dirty="0">
                <a:solidFill>
                  <a:schemeClr val="tx1"/>
                </a:solidFill>
                <a:latin typeface="Sylfaen" panose="010A0502050306030303" pitchFamily="18" charset="0"/>
                <a:cs typeface="Cambria"/>
              </a:rPr>
              <a:t>this  </a:t>
            </a:r>
            <a:r>
              <a:rPr lang="en-IN" spc="-5" dirty="0">
                <a:solidFill>
                  <a:schemeClr val="tx1"/>
                </a:solidFill>
                <a:latin typeface="Sylfaen" panose="010A0502050306030303" pitchFamily="18" charset="0"/>
                <a:cs typeface="Cambria"/>
              </a:rPr>
              <a:t>sub-section shall not </a:t>
            </a:r>
            <a:r>
              <a:rPr lang="en-IN" dirty="0">
                <a:solidFill>
                  <a:schemeClr val="tx1"/>
                </a:solidFill>
                <a:latin typeface="Sylfaen" panose="010A0502050306030303" pitchFamily="18" charset="0"/>
                <a:cs typeface="Cambria"/>
              </a:rPr>
              <a:t>be </a:t>
            </a:r>
            <a:r>
              <a:rPr lang="en-IN" spc="-10" dirty="0">
                <a:solidFill>
                  <a:schemeClr val="tx1"/>
                </a:solidFill>
                <a:latin typeface="Sylfaen" panose="010A0502050306030303" pitchFamily="18" charset="0"/>
                <a:cs typeface="Cambria"/>
              </a:rPr>
              <a:t>barred </a:t>
            </a:r>
            <a:r>
              <a:rPr lang="en-IN" spc="-20" dirty="0">
                <a:solidFill>
                  <a:schemeClr val="tx1"/>
                </a:solidFill>
                <a:latin typeface="Sylfaen" panose="010A0502050306030303" pitchFamily="18" charset="0"/>
                <a:cs typeface="Cambria"/>
              </a:rPr>
              <a:t>by </a:t>
            </a:r>
            <a:r>
              <a:rPr lang="en-IN" spc="-5" dirty="0">
                <a:solidFill>
                  <a:schemeClr val="tx1"/>
                </a:solidFill>
                <a:latin typeface="Sylfaen" panose="010A0502050306030303" pitchFamily="18" charset="0"/>
                <a:cs typeface="Cambria"/>
              </a:rPr>
              <a:t>limitation </a:t>
            </a:r>
            <a:r>
              <a:rPr lang="en-IN" spc="-15" dirty="0">
                <a:solidFill>
                  <a:schemeClr val="tx1"/>
                </a:solidFill>
                <a:latin typeface="Sylfaen" panose="010A0502050306030303" pitchFamily="18" charset="0"/>
                <a:cs typeface="Cambria"/>
              </a:rPr>
              <a:t>provided  </a:t>
            </a:r>
            <a:r>
              <a:rPr lang="en-IN" spc="-10" dirty="0">
                <a:solidFill>
                  <a:schemeClr val="tx1"/>
                </a:solidFill>
                <a:latin typeface="Sylfaen" panose="010A0502050306030303" pitchFamily="18" charset="0"/>
                <a:cs typeface="Cambria"/>
              </a:rPr>
              <a:t>under </a:t>
            </a:r>
            <a:r>
              <a:rPr lang="en-IN" spc="-25" dirty="0">
                <a:solidFill>
                  <a:schemeClr val="tx1"/>
                </a:solidFill>
                <a:latin typeface="Sylfaen" panose="010A0502050306030303" pitchFamily="18" charset="0"/>
                <a:cs typeface="Cambria"/>
              </a:rPr>
              <a:t>any </a:t>
            </a:r>
            <a:r>
              <a:rPr lang="en-IN" spc="-20" dirty="0">
                <a:solidFill>
                  <a:schemeClr val="tx1"/>
                </a:solidFill>
                <a:latin typeface="Sylfaen" panose="010A0502050306030303" pitchFamily="18" charset="0"/>
                <a:cs typeface="Cambria"/>
              </a:rPr>
              <a:t>law </a:t>
            </a:r>
            <a:r>
              <a:rPr lang="en-IN" spc="-15" dirty="0">
                <a:solidFill>
                  <a:schemeClr val="tx1"/>
                </a:solidFill>
                <a:latin typeface="Sylfaen" panose="010A0502050306030303" pitchFamily="18" charset="0"/>
                <a:cs typeface="Cambria"/>
              </a:rPr>
              <a:t>for </a:t>
            </a:r>
            <a:r>
              <a:rPr lang="en-IN" spc="-10" dirty="0">
                <a:solidFill>
                  <a:schemeClr val="tx1"/>
                </a:solidFill>
                <a:latin typeface="Sylfaen" panose="010A0502050306030303" pitchFamily="18" charset="0"/>
                <a:cs typeface="Cambria"/>
              </a:rPr>
              <a:t>the time </a:t>
            </a:r>
            <a:r>
              <a:rPr lang="en-IN" spc="-5" dirty="0">
                <a:solidFill>
                  <a:schemeClr val="tx1"/>
                </a:solidFill>
                <a:latin typeface="Sylfaen" panose="010A0502050306030303" pitchFamily="18" charset="0"/>
                <a:cs typeface="Cambria"/>
              </a:rPr>
              <a:t>being in</a:t>
            </a:r>
            <a:r>
              <a:rPr lang="en-IN" spc="90" dirty="0">
                <a:solidFill>
                  <a:schemeClr val="tx1"/>
                </a:solidFill>
                <a:latin typeface="Sylfaen" panose="010A0502050306030303" pitchFamily="18" charset="0"/>
                <a:cs typeface="Cambria"/>
              </a:rPr>
              <a:t> </a:t>
            </a:r>
            <a:r>
              <a:rPr lang="en-IN" spc="-15" dirty="0">
                <a:solidFill>
                  <a:schemeClr val="tx1"/>
                </a:solidFill>
                <a:latin typeface="Sylfaen" panose="010A0502050306030303" pitchFamily="18" charset="0"/>
                <a:cs typeface="Cambria"/>
              </a:rPr>
              <a:t>force.</a:t>
            </a:r>
            <a:endParaRPr lang="en-IN" dirty="0">
              <a:solidFill>
                <a:schemeClr val="tx1"/>
              </a:solidFill>
              <a:latin typeface="Sylfaen" panose="010A0502050306030303" pitchFamily="18" charset="0"/>
              <a:cs typeface="Cambria"/>
            </a:endParaRPr>
          </a:p>
          <a:p>
            <a:pPr marL="0" marR="9525" indent="0" algn="just">
              <a:spcBef>
                <a:spcPts val="5"/>
              </a:spcBef>
              <a:buNone/>
              <a:tabLst>
                <a:tab pos="927735" algn="l"/>
              </a:tabLst>
            </a:pPr>
            <a:endParaRPr lang="en-IN" sz="2900" dirty="0">
              <a:solidFill>
                <a:schemeClr val="tx1"/>
              </a:solidFill>
              <a:latin typeface="Sylfaen" panose="010A0502050306030303" pitchFamily="18" charset="0"/>
              <a:cs typeface="Times New Roman"/>
            </a:endParaRPr>
          </a:p>
          <a:p>
            <a:pPr marL="0" marR="9525" indent="0" algn="just">
              <a:spcBef>
                <a:spcPts val="5"/>
              </a:spcBef>
              <a:buNone/>
              <a:tabLst>
                <a:tab pos="927735" algn="l"/>
              </a:tabLst>
            </a:pPr>
            <a:r>
              <a:rPr lang="en-IN" sz="1800" dirty="0">
                <a:solidFill>
                  <a:schemeClr val="tx1"/>
                </a:solidFill>
                <a:latin typeface="Sylfaen" panose="010A0502050306030303" pitchFamily="18" charset="0"/>
                <a:cs typeface="Times New Roman"/>
              </a:rPr>
              <a:t>(2) </a:t>
            </a:r>
            <a:r>
              <a:rPr lang="en-IN" dirty="0">
                <a:solidFill>
                  <a:schemeClr val="tx1"/>
                </a:solidFill>
                <a:latin typeface="Sylfaen" panose="010A0502050306030303" pitchFamily="18" charset="0"/>
                <a:cs typeface="Cambria"/>
              </a:rPr>
              <a:t>If </a:t>
            </a:r>
            <a:r>
              <a:rPr lang="en-IN" spc="-10" dirty="0">
                <a:solidFill>
                  <a:schemeClr val="tx1"/>
                </a:solidFill>
                <a:latin typeface="Sylfaen" panose="010A0502050306030303" pitchFamily="18" charset="0"/>
                <a:cs typeface="Cambria"/>
              </a:rPr>
              <a:t>the promoter </a:t>
            </a:r>
            <a:r>
              <a:rPr lang="en-IN" spc="-15" dirty="0">
                <a:solidFill>
                  <a:schemeClr val="tx1"/>
                </a:solidFill>
                <a:latin typeface="Sylfaen" panose="010A0502050306030303" pitchFamily="18" charset="0"/>
                <a:cs typeface="Cambria"/>
              </a:rPr>
              <a:t>fails</a:t>
            </a:r>
            <a:r>
              <a:rPr lang="en-IN" spc="585" dirty="0">
                <a:solidFill>
                  <a:schemeClr val="tx1"/>
                </a:solidFill>
                <a:latin typeface="Sylfaen" panose="010A0502050306030303" pitchFamily="18" charset="0"/>
                <a:cs typeface="Cambria"/>
              </a:rPr>
              <a:t> </a:t>
            </a:r>
            <a:r>
              <a:rPr lang="en-IN" spc="-15" dirty="0">
                <a:solidFill>
                  <a:schemeClr val="tx1"/>
                </a:solidFill>
                <a:latin typeface="Sylfaen" panose="010A0502050306030303" pitchFamily="18" charset="0"/>
                <a:cs typeface="Cambria"/>
              </a:rPr>
              <a:t>to  </a:t>
            </a:r>
            <a:r>
              <a:rPr lang="en-IN" spc="-5" dirty="0">
                <a:solidFill>
                  <a:schemeClr val="tx1"/>
                </a:solidFill>
                <a:latin typeface="Sylfaen" panose="010A0502050306030303" pitchFamily="18" charset="0"/>
                <a:cs typeface="Cambria"/>
              </a:rPr>
              <a:t>discharge </a:t>
            </a:r>
            <a:r>
              <a:rPr lang="en-IN" spc="-25" dirty="0">
                <a:solidFill>
                  <a:schemeClr val="tx1"/>
                </a:solidFill>
                <a:latin typeface="Sylfaen" panose="010A0502050306030303" pitchFamily="18" charset="0"/>
                <a:cs typeface="Cambria"/>
              </a:rPr>
              <a:t>any </a:t>
            </a:r>
            <a:r>
              <a:rPr lang="en-IN" spc="-5" dirty="0">
                <a:solidFill>
                  <a:schemeClr val="tx1"/>
                </a:solidFill>
                <a:latin typeface="Sylfaen" panose="010A0502050306030303" pitchFamily="18" charset="0"/>
                <a:cs typeface="Cambria"/>
              </a:rPr>
              <a:t>other  </a:t>
            </a:r>
            <a:r>
              <a:rPr lang="en-IN" spc="-10" dirty="0">
                <a:solidFill>
                  <a:schemeClr val="tx1"/>
                </a:solidFill>
                <a:latin typeface="Sylfaen" panose="010A0502050306030303" pitchFamily="18" charset="0"/>
                <a:cs typeface="Cambria"/>
              </a:rPr>
              <a:t>obligations </a:t>
            </a:r>
            <a:r>
              <a:rPr lang="en-IN" spc="-5" dirty="0">
                <a:solidFill>
                  <a:schemeClr val="tx1"/>
                </a:solidFill>
                <a:latin typeface="Sylfaen" panose="010A0502050306030303" pitchFamily="18" charset="0"/>
                <a:cs typeface="Cambria"/>
              </a:rPr>
              <a:t>imposed on him </a:t>
            </a:r>
            <a:r>
              <a:rPr lang="en-IN" spc="-10" dirty="0">
                <a:solidFill>
                  <a:schemeClr val="tx1"/>
                </a:solidFill>
                <a:latin typeface="Sylfaen" panose="010A0502050306030303" pitchFamily="18" charset="0"/>
                <a:cs typeface="Cambria"/>
              </a:rPr>
              <a:t>under </a:t>
            </a:r>
            <a:r>
              <a:rPr lang="en-IN" dirty="0">
                <a:solidFill>
                  <a:schemeClr val="tx1"/>
                </a:solidFill>
                <a:latin typeface="Sylfaen" panose="010A0502050306030303" pitchFamily="18" charset="0"/>
                <a:cs typeface="Cambria"/>
              </a:rPr>
              <a:t>this </a:t>
            </a:r>
            <a:r>
              <a:rPr lang="en-IN" spc="-15" dirty="0">
                <a:solidFill>
                  <a:schemeClr val="tx1"/>
                </a:solidFill>
                <a:latin typeface="Sylfaen" panose="010A0502050306030303" pitchFamily="18" charset="0"/>
                <a:cs typeface="Cambria"/>
              </a:rPr>
              <a:t>Act </a:t>
            </a:r>
            <a:r>
              <a:rPr lang="en-IN" spc="5" dirty="0">
                <a:solidFill>
                  <a:schemeClr val="tx1"/>
                </a:solidFill>
                <a:latin typeface="Sylfaen" panose="010A0502050306030303" pitchFamily="18" charset="0"/>
                <a:cs typeface="Cambria"/>
              </a:rPr>
              <a:t>or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rules or regulations made </a:t>
            </a:r>
            <a:r>
              <a:rPr lang="en-IN" spc="-10" dirty="0">
                <a:solidFill>
                  <a:schemeClr val="tx1"/>
                </a:solidFill>
                <a:latin typeface="Sylfaen" panose="010A0502050306030303" pitchFamily="18" charset="0"/>
                <a:cs typeface="Cambria"/>
              </a:rPr>
              <a:t>thereunder </a:t>
            </a:r>
            <a:r>
              <a:rPr lang="en-IN" spc="-5" dirty="0">
                <a:solidFill>
                  <a:schemeClr val="tx1"/>
                </a:solidFill>
                <a:latin typeface="Sylfaen" panose="010A0502050306030303" pitchFamily="18" charset="0"/>
                <a:cs typeface="Cambria"/>
              </a:rPr>
              <a:t>or</a:t>
            </a:r>
            <a:r>
              <a:rPr lang="en-IN" spc="15" dirty="0">
                <a:solidFill>
                  <a:schemeClr val="tx1"/>
                </a:solidFill>
                <a:latin typeface="Sylfaen" panose="010A0502050306030303" pitchFamily="18" charset="0"/>
                <a:cs typeface="Cambria"/>
              </a:rPr>
              <a:t> </a:t>
            </a:r>
            <a:r>
              <a:rPr lang="en-IN" spc="-5" dirty="0">
                <a:solidFill>
                  <a:schemeClr val="tx1"/>
                </a:solidFill>
                <a:latin typeface="Sylfaen" panose="010A0502050306030303" pitchFamily="18" charset="0"/>
                <a:cs typeface="Cambria"/>
              </a:rPr>
              <a:t>in</a:t>
            </a:r>
            <a:r>
              <a:rPr lang="en-IN" dirty="0">
                <a:solidFill>
                  <a:schemeClr val="tx1"/>
                </a:solidFill>
                <a:latin typeface="Sylfaen" panose="010A0502050306030303" pitchFamily="18" charset="0"/>
                <a:cs typeface="Cambria"/>
              </a:rPr>
              <a:t> </a:t>
            </a:r>
            <a:r>
              <a:rPr lang="en-IN" spc="-10" dirty="0">
                <a:solidFill>
                  <a:schemeClr val="tx1"/>
                </a:solidFill>
                <a:latin typeface="Sylfaen" panose="010A0502050306030303" pitchFamily="18" charset="0"/>
                <a:cs typeface="Cambria"/>
              </a:rPr>
              <a:t>accordance with the terms and </a:t>
            </a:r>
            <a:r>
              <a:rPr lang="en-IN" spc="-5" dirty="0">
                <a:solidFill>
                  <a:schemeClr val="tx1"/>
                </a:solidFill>
                <a:latin typeface="Sylfaen" panose="010A0502050306030303" pitchFamily="18" charset="0"/>
                <a:cs typeface="Cambria"/>
              </a:rPr>
              <a:t>conditions of  </a:t>
            </a:r>
            <a:r>
              <a:rPr lang="en-IN" spc="-10" dirty="0">
                <a:solidFill>
                  <a:schemeClr val="tx1"/>
                </a:solidFill>
                <a:latin typeface="Sylfaen" panose="010A0502050306030303" pitchFamily="18" charset="0"/>
                <a:cs typeface="Cambria"/>
              </a:rPr>
              <a:t>the agreement </a:t>
            </a:r>
            <a:r>
              <a:rPr lang="en-IN" spc="-15" dirty="0">
                <a:solidFill>
                  <a:schemeClr val="tx1"/>
                </a:solidFill>
                <a:latin typeface="Sylfaen" panose="010A0502050306030303" pitchFamily="18" charset="0"/>
                <a:cs typeface="Cambria"/>
              </a:rPr>
              <a:t>for</a:t>
            </a:r>
            <a:r>
              <a:rPr lang="en-IN" spc="585" dirty="0">
                <a:solidFill>
                  <a:schemeClr val="tx1"/>
                </a:solidFill>
                <a:latin typeface="Sylfaen" panose="010A0502050306030303" pitchFamily="18" charset="0"/>
                <a:cs typeface="Cambria"/>
              </a:rPr>
              <a:t> </a:t>
            </a:r>
            <a:r>
              <a:rPr lang="en-IN" spc="-5" dirty="0">
                <a:solidFill>
                  <a:schemeClr val="tx1"/>
                </a:solidFill>
                <a:latin typeface="Sylfaen" panose="010A0502050306030303" pitchFamily="18" charset="0"/>
                <a:cs typeface="Cambria"/>
              </a:rPr>
              <a:t>sale, he shall be liable </a:t>
            </a:r>
            <a:r>
              <a:rPr lang="en-IN" spc="-15" dirty="0">
                <a:solidFill>
                  <a:schemeClr val="tx1"/>
                </a:solidFill>
                <a:latin typeface="Sylfaen" panose="010A0502050306030303" pitchFamily="18" charset="0"/>
                <a:cs typeface="Cambria"/>
              </a:rPr>
              <a:t>to </a:t>
            </a:r>
            <a:r>
              <a:rPr lang="en-IN" spc="-25" dirty="0">
                <a:solidFill>
                  <a:schemeClr val="tx1"/>
                </a:solidFill>
                <a:latin typeface="Sylfaen" panose="010A0502050306030303" pitchFamily="18" charset="0"/>
                <a:cs typeface="Cambria"/>
              </a:rPr>
              <a:t>pay  </a:t>
            </a:r>
            <a:r>
              <a:rPr lang="en-IN" spc="-5" dirty="0">
                <a:solidFill>
                  <a:schemeClr val="tx1"/>
                </a:solidFill>
                <a:latin typeface="Sylfaen" panose="010A0502050306030303" pitchFamily="18" charset="0"/>
                <a:cs typeface="Cambria"/>
              </a:rPr>
              <a:t>such compensation </a:t>
            </a:r>
            <a:r>
              <a:rPr lang="en-IN" spc="-15" dirty="0">
                <a:solidFill>
                  <a:schemeClr val="tx1"/>
                </a:solidFill>
                <a:latin typeface="Sylfaen" panose="010A0502050306030303" pitchFamily="18" charset="0"/>
                <a:cs typeface="Cambria"/>
              </a:rPr>
              <a:t>to  </a:t>
            </a:r>
            <a:r>
              <a:rPr lang="en-IN" dirty="0">
                <a:solidFill>
                  <a:schemeClr val="tx1"/>
                </a:solidFill>
                <a:latin typeface="Sylfaen" panose="010A0502050306030303" pitchFamily="18" charset="0"/>
                <a:cs typeface="Cambria"/>
              </a:rPr>
              <a:t>the </a:t>
            </a:r>
            <a:r>
              <a:rPr lang="en-IN" spc="-10" dirty="0">
                <a:solidFill>
                  <a:schemeClr val="tx1"/>
                </a:solidFill>
                <a:latin typeface="Sylfaen" panose="010A0502050306030303" pitchFamily="18" charset="0"/>
                <a:cs typeface="Cambria"/>
              </a:rPr>
              <a:t>allottees, </a:t>
            </a:r>
            <a:r>
              <a:rPr lang="en-IN" spc="-5" dirty="0">
                <a:solidFill>
                  <a:schemeClr val="tx1"/>
                </a:solidFill>
                <a:latin typeface="Sylfaen" panose="010A0502050306030303" pitchFamily="18" charset="0"/>
                <a:cs typeface="Cambria"/>
              </a:rPr>
              <a:t>in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manner as </a:t>
            </a:r>
            <a:r>
              <a:rPr lang="en-IN" spc="-15" dirty="0">
                <a:solidFill>
                  <a:schemeClr val="tx1"/>
                </a:solidFill>
                <a:latin typeface="Sylfaen" panose="010A0502050306030303" pitchFamily="18" charset="0"/>
                <a:cs typeface="Cambria"/>
              </a:rPr>
              <a:t>provided </a:t>
            </a:r>
            <a:r>
              <a:rPr lang="en-IN" spc="-10" dirty="0">
                <a:solidFill>
                  <a:schemeClr val="tx1"/>
                </a:solidFill>
                <a:latin typeface="Sylfaen" panose="010A0502050306030303" pitchFamily="18" charset="0"/>
                <a:cs typeface="Cambria"/>
              </a:rPr>
              <a:t>under </a:t>
            </a:r>
            <a:r>
              <a:rPr lang="en-IN" spc="-5" dirty="0">
                <a:solidFill>
                  <a:schemeClr val="tx1"/>
                </a:solidFill>
                <a:latin typeface="Sylfaen" panose="010A0502050306030303" pitchFamily="18" charset="0"/>
                <a:cs typeface="Cambria"/>
              </a:rPr>
              <a:t>this</a:t>
            </a:r>
            <a:r>
              <a:rPr lang="en-IN" spc="50" dirty="0">
                <a:solidFill>
                  <a:schemeClr val="tx1"/>
                </a:solidFill>
                <a:latin typeface="Sylfaen" panose="010A0502050306030303" pitchFamily="18" charset="0"/>
                <a:cs typeface="Cambria"/>
              </a:rPr>
              <a:t> </a:t>
            </a:r>
            <a:r>
              <a:rPr lang="en-IN" dirty="0">
                <a:solidFill>
                  <a:schemeClr val="tx1"/>
                </a:solidFill>
                <a:latin typeface="Sylfaen" panose="010A0502050306030303" pitchFamily="18" charset="0"/>
                <a:cs typeface="Cambria"/>
              </a:rPr>
              <a:t>Act.</a:t>
            </a:r>
          </a:p>
          <a:p>
            <a:endParaRPr lang="en-IN" dirty="0"/>
          </a:p>
        </p:txBody>
      </p:sp>
      <p:sp>
        <p:nvSpPr>
          <p:cNvPr id="4" name="Title 1"/>
          <p:cNvSpPr>
            <a:spLocks noGrp="1"/>
          </p:cNvSpPr>
          <p:nvPr>
            <p:ph type="title"/>
          </p:nvPr>
        </p:nvSpPr>
        <p:spPr>
          <a:xfrm>
            <a:off x="729016" y="466366"/>
            <a:ext cx="9656930" cy="1400530"/>
          </a:xfrm>
          <a:noFill/>
          <a:ln>
            <a:noFill/>
          </a:ln>
        </p:spPr>
        <p:style>
          <a:lnRef idx="2">
            <a:schemeClr val="dk1"/>
          </a:lnRef>
          <a:fillRef idx="1">
            <a:schemeClr val="lt1"/>
          </a:fillRef>
          <a:effectRef idx="0">
            <a:schemeClr val="dk1"/>
          </a:effectRef>
          <a:fontRef idx="minor">
            <a:schemeClr val="dk1"/>
          </a:fontRef>
        </p:style>
        <p:txBody>
          <a:bodyPr/>
          <a:lstStyle/>
          <a:p>
            <a:r>
              <a:rPr lang="en-IN" u="sng" dirty="0">
                <a:solidFill>
                  <a:schemeClr val="tx1"/>
                </a:solidFill>
                <a:latin typeface="Sylfaen" panose="010A0502050306030303" pitchFamily="18" charset="0"/>
              </a:rPr>
              <a:t>SECTION 18 – RETURN OF AMOUNT AND COMPENSATION</a:t>
            </a:r>
          </a:p>
        </p:txBody>
      </p:sp>
    </p:spTree>
    <p:extLst>
      <p:ext uri="{BB962C8B-B14F-4D97-AF65-F5344CB8AC3E}">
        <p14:creationId xmlns:p14="http://schemas.microsoft.com/office/powerpoint/2010/main" val="17091580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5CA020D-69E3-40B7-AD8C-D67514EA4753}"/>
              </a:ext>
            </a:extLst>
          </p:cNvPr>
          <p:cNvSpPr>
            <a:spLocks noGrp="1"/>
          </p:cNvSpPr>
          <p:nvPr>
            <p:ph type="title"/>
          </p:nvPr>
        </p:nvSpPr>
        <p:spPr>
          <a:xfrm>
            <a:off x="645130" y="396447"/>
            <a:ext cx="9404723" cy="1400530"/>
          </a:xfrm>
        </p:spPr>
        <p:txBody>
          <a:bodyPr/>
          <a:lstStyle/>
          <a:p>
            <a:r>
              <a:rPr lang="en-IN" u="sng" dirty="0"/>
              <a:t>CHAPTER IV – RIGHTS AND DUTIES OF ALLOTTEES</a:t>
            </a:r>
          </a:p>
        </p:txBody>
      </p:sp>
      <p:sp>
        <p:nvSpPr>
          <p:cNvPr id="3" name="Content Placeholder 2">
            <a:extLst>
              <a:ext uri="{FF2B5EF4-FFF2-40B4-BE49-F238E27FC236}">
                <a16:creationId xmlns="" xmlns:a16="http://schemas.microsoft.com/office/drawing/2014/main" id="{C9EC3AB9-AD66-4172-BDEC-9CFE972DBC27}"/>
              </a:ext>
            </a:extLst>
          </p:cNvPr>
          <p:cNvSpPr>
            <a:spLocks noGrp="1"/>
          </p:cNvSpPr>
          <p:nvPr>
            <p:ph idx="1"/>
          </p:nvPr>
        </p:nvSpPr>
        <p:spPr>
          <a:xfrm>
            <a:off x="1103312" y="2052918"/>
            <a:ext cx="8946541" cy="3292805"/>
          </a:xfrm>
          <a:ln>
            <a:solidFill>
              <a:schemeClr val="tx1"/>
            </a:solidFill>
          </a:ln>
        </p:spPr>
        <p:txBody>
          <a:bodyPr/>
          <a:lstStyle/>
          <a:p>
            <a:r>
              <a:rPr lang="en-IN" dirty="0"/>
              <a:t>ALL THE FUNCTIONS OF THE PROMOTERS ARE RIGHTS OF ALLOTTEES.</a:t>
            </a:r>
          </a:p>
          <a:p>
            <a:r>
              <a:rPr lang="en-IN" dirty="0"/>
              <a:t> SHALL BE RESPONSIBLE TO FOLLOW TERMS AND CONDITIONS OF THE AGREEMENT TO SALE ENTERED IN TO WITH PROMOTER</a:t>
            </a:r>
          </a:p>
          <a:p>
            <a:r>
              <a:rPr lang="en-IN" dirty="0"/>
              <a:t>SHALL PARTICIPATE TOWARDS THE FORMATION OF ASSOCIATION OF ALLOTTEES.</a:t>
            </a:r>
          </a:p>
          <a:p>
            <a:r>
              <a:rPr lang="en-IN" dirty="0"/>
              <a:t>SHALL PARTICIPATE IN REGISTRATION AND EXECUTION OF THE CONVEYANCE DEED. </a:t>
            </a:r>
          </a:p>
        </p:txBody>
      </p:sp>
    </p:spTree>
    <p:extLst>
      <p:ext uri="{BB962C8B-B14F-4D97-AF65-F5344CB8AC3E}">
        <p14:creationId xmlns:p14="http://schemas.microsoft.com/office/powerpoint/2010/main" val="12947478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340176"/>
            <a:ext cx="9404723" cy="1246886"/>
          </a:xfrm>
          <a:noFill/>
          <a:ln>
            <a:noFill/>
          </a:ln>
        </p:spPr>
        <p:style>
          <a:lnRef idx="2">
            <a:schemeClr val="dk1"/>
          </a:lnRef>
          <a:fillRef idx="1">
            <a:schemeClr val="lt1"/>
          </a:fillRef>
          <a:effectRef idx="0">
            <a:schemeClr val="dk1"/>
          </a:effectRef>
          <a:fontRef idx="minor">
            <a:schemeClr val="dk1"/>
          </a:fontRef>
        </p:style>
        <p:txBody>
          <a:bodyPr/>
          <a:lstStyle/>
          <a:p>
            <a:r>
              <a:rPr lang="en-IN" sz="3200" u="sng" dirty="0">
                <a:solidFill>
                  <a:schemeClr val="tx1"/>
                </a:solidFill>
                <a:latin typeface="Sylfaen" panose="010A0502050306030303" pitchFamily="18" charset="0"/>
              </a:rPr>
              <a:t>SECTION 10 – FUNCTIONS OF REAL ESTATE AGENT</a:t>
            </a:r>
          </a:p>
        </p:txBody>
      </p:sp>
      <p:sp>
        <p:nvSpPr>
          <p:cNvPr id="6" name="Content Placeholder 5">
            <a:extLst>
              <a:ext uri="{FF2B5EF4-FFF2-40B4-BE49-F238E27FC236}">
                <a16:creationId xmlns="" xmlns:a16="http://schemas.microsoft.com/office/drawing/2014/main" id="{FE37C966-663C-BD46-8E33-60DF49197141}"/>
              </a:ext>
            </a:extLst>
          </p:cNvPr>
          <p:cNvSpPr>
            <a:spLocks noGrp="1"/>
          </p:cNvSpPr>
          <p:nvPr>
            <p:ph idx="1"/>
          </p:nvPr>
        </p:nvSpPr>
        <p:spPr>
          <a:xfrm>
            <a:off x="252248" y="1282262"/>
            <a:ext cx="11719035" cy="5575738"/>
          </a:xfrm>
          <a:ln>
            <a:solidFill>
              <a:schemeClr val="tx1"/>
            </a:solidFill>
          </a:ln>
        </p:spPr>
        <p:txBody>
          <a:bodyPr>
            <a:normAutofit/>
          </a:bodyPr>
          <a:lstStyle/>
          <a:p>
            <a:pPr lvl="0"/>
            <a:r>
              <a:rPr lang="en-US" dirty="0"/>
              <a:t>Every real estate agent registered under section 9 shall—</a:t>
            </a:r>
            <a:endParaRPr lang="en-IN" sz="2800" dirty="0"/>
          </a:p>
          <a:p>
            <a:pPr lvl="1"/>
            <a:r>
              <a:rPr lang="en-US" dirty="0"/>
              <a:t>not facilitate the sale or purchase of any plot, apartment or building, as the case may be, in a real estate project or part of it, being sold by the promoter in any planning area, which is not registered with the Authority;</a:t>
            </a:r>
            <a:endParaRPr lang="en-IN" sz="2400" dirty="0"/>
          </a:p>
          <a:p>
            <a:pPr lvl="1"/>
            <a:r>
              <a:rPr lang="en-US" dirty="0"/>
              <a:t>maintain and preserve such books of account, records and documents as may prescribed;</a:t>
            </a:r>
            <a:endParaRPr lang="en-IN" sz="2400" dirty="0"/>
          </a:p>
          <a:p>
            <a:pPr lvl="1"/>
            <a:r>
              <a:rPr lang="en-US" dirty="0"/>
              <a:t>not involve himself in any unfair trade practices, namely:—</a:t>
            </a:r>
            <a:endParaRPr lang="en-IN" sz="2400" dirty="0"/>
          </a:p>
          <a:p>
            <a:pPr lvl="2"/>
            <a:r>
              <a:rPr lang="en-US" dirty="0"/>
              <a:t>the practice of making any statement, whether orally or in writing or by visible representation which—</a:t>
            </a:r>
            <a:endParaRPr lang="en-IN" sz="2000" dirty="0"/>
          </a:p>
          <a:p>
            <a:pPr lvl="3"/>
            <a:r>
              <a:rPr lang="en-US" dirty="0"/>
              <a:t>falsely represents that the services are of a particular standard or grade;</a:t>
            </a:r>
            <a:endParaRPr lang="en-IN" sz="1800" dirty="0"/>
          </a:p>
          <a:p>
            <a:pPr lvl="3"/>
            <a:r>
              <a:rPr lang="en-US" dirty="0"/>
              <a:t>represents that the promoter or himself has approval or affiliation which such promoter or himself does not have;</a:t>
            </a:r>
            <a:endParaRPr lang="en-IN" sz="1800" dirty="0"/>
          </a:p>
          <a:p>
            <a:pPr lvl="3"/>
            <a:r>
              <a:rPr lang="en-US" dirty="0"/>
              <a:t>makes a false or misleading representation concerning the services;</a:t>
            </a:r>
            <a:endParaRPr lang="en-IN" sz="1800" dirty="0"/>
          </a:p>
          <a:p>
            <a:pPr lvl="2"/>
            <a:r>
              <a:rPr lang="en-US" dirty="0"/>
              <a:t>permitting the publication of any advertisement whether in any newspaper or otherwise of services that are not intended to be offered.</a:t>
            </a:r>
            <a:endParaRPr lang="en-IN" sz="2000" dirty="0"/>
          </a:p>
          <a:p>
            <a:r>
              <a:rPr lang="en-US" dirty="0"/>
              <a:t>facilitate the possession of all the information and documents, as the </a:t>
            </a:r>
            <a:r>
              <a:rPr lang="en-US" dirty="0" err="1"/>
              <a:t>allottee</a:t>
            </a:r>
            <a:r>
              <a:rPr lang="en-US" dirty="0"/>
              <a:t>, is entitled to, at the time of booking of any plot, apartment or building, as the case may be;</a:t>
            </a:r>
            <a:br>
              <a:rPr lang="en-US" dirty="0"/>
            </a:br>
            <a:endParaRPr lang="en-IN" dirty="0"/>
          </a:p>
        </p:txBody>
      </p:sp>
    </p:spTree>
    <p:extLst>
      <p:ext uri="{BB962C8B-B14F-4D97-AF65-F5344CB8AC3E}">
        <p14:creationId xmlns:p14="http://schemas.microsoft.com/office/powerpoint/2010/main" val="2502856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E63F4C4-98D9-4A42-98F1-318DF89424E4}"/>
              </a:ext>
            </a:extLst>
          </p:cNvPr>
          <p:cNvSpPr>
            <a:spLocks noGrp="1"/>
          </p:cNvSpPr>
          <p:nvPr>
            <p:ph type="title"/>
          </p:nvPr>
        </p:nvSpPr>
        <p:spPr/>
        <p:txBody>
          <a:bodyPr/>
          <a:lstStyle/>
          <a:p>
            <a:r>
              <a:rPr lang="en-US" u="sng" dirty="0"/>
              <a:t>OBJECTS OF </a:t>
            </a:r>
            <a:r>
              <a:rPr lang="en-US" u="sng" dirty="0" smtClean="0"/>
              <a:t>THE ACT</a:t>
            </a:r>
            <a:endParaRPr lang="en-US" u="sng" dirty="0"/>
          </a:p>
        </p:txBody>
      </p:sp>
      <p:sp>
        <p:nvSpPr>
          <p:cNvPr id="3" name="Content Placeholder 2">
            <a:extLst>
              <a:ext uri="{FF2B5EF4-FFF2-40B4-BE49-F238E27FC236}">
                <a16:creationId xmlns="" xmlns:a16="http://schemas.microsoft.com/office/drawing/2014/main" id="{F438C323-19AB-3844-ADF2-15C9985458ED}"/>
              </a:ext>
            </a:extLst>
          </p:cNvPr>
          <p:cNvSpPr>
            <a:spLocks noGrp="1"/>
          </p:cNvSpPr>
          <p:nvPr>
            <p:ph idx="1"/>
          </p:nvPr>
        </p:nvSpPr>
        <p:spPr>
          <a:xfrm>
            <a:off x="1103312" y="1515979"/>
            <a:ext cx="8946541" cy="5077325"/>
          </a:xfrm>
          <a:ln>
            <a:solidFill>
              <a:schemeClr val="tx1">
                <a:lumMod val="95000"/>
              </a:schemeClr>
            </a:solidFill>
          </a:ln>
        </p:spPr>
        <p:txBody>
          <a:bodyPr/>
          <a:lstStyle/>
          <a:p>
            <a:pPr marL="0" indent="0">
              <a:buNone/>
            </a:pPr>
            <a:r>
              <a:rPr lang="en-US" dirty="0"/>
              <a:t>The Real Estate (Regulation and Development) Act is intended to achieve the following objectives:</a:t>
            </a:r>
            <a:endParaRPr lang="en-IN" dirty="0"/>
          </a:p>
          <a:p>
            <a:pPr lvl="1"/>
            <a:r>
              <a:rPr lang="en-US" dirty="0"/>
              <a:t>ensure accountability towards </a:t>
            </a:r>
            <a:r>
              <a:rPr lang="en-US" dirty="0" err="1"/>
              <a:t>allottees</a:t>
            </a:r>
            <a:r>
              <a:rPr lang="en-US" dirty="0"/>
              <a:t> and protect their interest;</a:t>
            </a:r>
            <a:endParaRPr lang="en-IN" sz="1400" dirty="0"/>
          </a:p>
          <a:p>
            <a:pPr lvl="1"/>
            <a:r>
              <a:rPr lang="en-US" dirty="0"/>
              <a:t>infuse transparency, ensure fair-play and reduce frauds &amp; delays;</a:t>
            </a:r>
            <a:endParaRPr lang="en-IN" sz="1400" dirty="0"/>
          </a:p>
          <a:p>
            <a:pPr lvl="1"/>
            <a:r>
              <a:rPr lang="en-US" dirty="0"/>
              <a:t>introduce professionalism and pan India standardization;</a:t>
            </a:r>
            <a:endParaRPr lang="en-IN" sz="1400" dirty="0"/>
          </a:p>
          <a:p>
            <a:pPr lvl="1"/>
            <a:r>
              <a:rPr lang="en-US" dirty="0"/>
              <a:t>establish symmetry of information between the promoter and </a:t>
            </a:r>
            <a:r>
              <a:rPr lang="en-US" dirty="0" err="1"/>
              <a:t>allottee</a:t>
            </a:r>
            <a:r>
              <a:rPr lang="en-US" dirty="0"/>
              <a:t>;</a:t>
            </a:r>
            <a:endParaRPr lang="en-IN" sz="1400" dirty="0"/>
          </a:p>
          <a:p>
            <a:pPr lvl="1"/>
            <a:r>
              <a:rPr lang="en-US" dirty="0"/>
              <a:t>imposing certain responsibilities on both promoter and </a:t>
            </a:r>
            <a:r>
              <a:rPr lang="en-US" dirty="0" err="1"/>
              <a:t>allottees</a:t>
            </a:r>
            <a:r>
              <a:rPr lang="en-US" dirty="0"/>
              <a:t>;</a:t>
            </a:r>
            <a:endParaRPr lang="en-IN" sz="1400" dirty="0"/>
          </a:p>
          <a:p>
            <a:pPr lvl="1"/>
            <a:r>
              <a:rPr lang="en-US" dirty="0"/>
              <a:t>establish regulatory oversight mechanism to enforce contracts;</a:t>
            </a:r>
            <a:endParaRPr lang="en-IN" sz="1400" dirty="0"/>
          </a:p>
          <a:p>
            <a:pPr lvl="1"/>
            <a:r>
              <a:rPr lang="en-US" dirty="0"/>
              <a:t>establish fast- track dispute resolution mechanism;</a:t>
            </a:r>
            <a:endParaRPr lang="en-IN" sz="1400" dirty="0"/>
          </a:p>
          <a:p>
            <a:pPr lvl="1"/>
            <a:r>
              <a:rPr lang="en-US" dirty="0"/>
              <a:t>promote good governance in the sector which in turn would create investor confidence.</a:t>
            </a:r>
            <a:endParaRPr lang="en-IN" sz="1400" dirty="0"/>
          </a:p>
          <a:p>
            <a:endParaRPr lang="en-US" dirty="0"/>
          </a:p>
        </p:txBody>
      </p:sp>
    </p:spTree>
    <p:extLst>
      <p:ext uri="{BB962C8B-B14F-4D97-AF65-F5344CB8AC3E}">
        <p14:creationId xmlns:p14="http://schemas.microsoft.com/office/powerpoint/2010/main" val="7994463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340176"/>
            <a:ext cx="9404723" cy="1246886"/>
          </a:xfrm>
          <a:noFill/>
          <a:ln>
            <a:noFill/>
          </a:ln>
        </p:spPr>
        <p:style>
          <a:lnRef idx="2">
            <a:schemeClr val="dk1"/>
          </a:lnRef>
          <a:fillRef idx="1">
            <a:schemeClr val="lt1"/>
          </a:fillRef>
          <a:effectRef idx="0">
            <a:schemeClr val="dk1"/>
          </a:effectRef>
          <a:fontRef idx="minor">
            <a:schemeClr val="dk1"/>
          </a:fontRef>
        </p:style>
        <p:txBody>
          <a:bodyPr/>
          <a:lstStyle/>
          <a:p>
            <a:r>
              <a:rPr lang="en-IN" sz="3200" u="sng" dirty="0">
                <a:solidFill>
                  <a:schemeClr val="tx1"/>
                </a:solidFill>
                <a:latin typeface="Sylfaen" panose="010A0502050306030303" pitchFamily="18" charset="0"/>
              </a:rPr>
              <a:t>OBLIGATION OF THE REAL ESTATE AGENT</a:t>
            </a:r>
          </a:p>
        </p:txBody>
      </p:sp>
      <p:sp>
        <p:nvSpPr>
          <p:cNvPr id="6" name="Content Placeholder 5">
            <a:extLst>
              <a:ext uri="{FF2B5EF4-FFF2-40B4-BE49-F238E27FC236}">
                <a16:creationId xmlns="" xmlns:a16="http://schemas.microsoft.com/office/drawing/2014/main" id="{FE37C966-663C-BD46-8E33-60DF49197141}"/>
              </a:ext>
            </a:extLst>
          </p:cNvPr>
          <p:cNvSpPr>
            <a:spLocks noGrp="1"/>
          </p:cNvSpPr>
          <p:nvPr>
            <p:ph idx="1"/>
          </p:nvPr>
        </p:nvSpPr>
        <p:spPr>
          <a:xfrm>
            <a:off x="147145" y="1376855"/>
            <a:ext cx="11761076" cy="4929351"/>
          </a:xfrm>
          <a:ln>
            <a:solidFill>
              <a:schemeClr val="tx1"/>
            </a:solidFill>
          </a:ln>
        </p:spPr>
        <p:txBody>
          <a:bodyPr>
            <a:normAutofit/>
          </a:bodyPr>
          <a:lstStyle/>
          <a:p>
            <a:pPr marL="457200" lvl="1" indent="0">
              <a:buNone/>
            </a:pPr>
            <a:endParaRPr lang="en-IN" dirty="0"/>
          </a:p>
          <a:p>
            <a:pPr marL="457200" lvl="1" indent="0">
              <a:buNone/>
            </a:pPr>
            <a:r>
              <a:rPr lang="en-US" sz="2400" i="1" dirty="0">
                <a:latin typeface="Calibri" panose="020F0502020204030204" pitchFamily="34" charset="0"/>
                <a:cs typeface="Calibri" panose="020F0502020204030204" pitchFamily="34" charset="0"/>
              </a:rPr>
              <a:t>Obligations of registered real estate agent</a:t>
            </a:r>
            <a:r>
              <a:rPr lang="en-US" sz="2400" dirty="0">
                <a:latin typeface="Calibri" panose="020F0502020204030204" pitchFamily="34" charset="0"/>
                <a:cs typeface="Calibri" panose="020F0502020204030204" pitchFamily="34" charset="0"/>
              </a:rPr>
              <a:t>.</a:t>
            </a:r>
            <a:r>
              <a:rPr lang="en-US" sz="2400" i="1" dirty="0">
                <a:latin typeface="Calibri" panose="020F0502020204030204" pitchFamily="34" charset="0"/>
                <a:cs typeface="Calibri" panose="020F0502020204030204" pitchFamily="34" charset="0"/>
              </a:rPr>
              <a:t>— </a:t>
            </a:r>
            <a:r>
              <a:rPr lang="en-US" sz="2400" dirty="0">
                <a:latin typeface="Calibri" panose="020F0502020204030204" pitchFamily="34" charset="0"/>
                <a:cs typeface="Calibri" panose="020F0502020204030204" pitchFamily="34" charset="0"/>
              </a:rPr>
              <a:t>(</a:t>
            </a:r>
            <a:r>
              <a:rPr lang="en-US" sz="2400" i="1" dirty="0">
                <a:latin typeface="Calibri" panose="020F0502020204030204" pitchFamily="34" charset="0"/>
                <a:cs typeface="Calibri" panose="020F0502020204030204" pitchFamily="34" charset="0"/>
              </a:rPr>
              <a:t>1</a:t>
            </a:r>
            <a:r>
              <a:rPr lang="en-US" sz="2400" dirty="0">
                <a:latin typeface="Calibri" panose="020F0502020204030204" pitchFamily="34" charset="0"/>
                <a:cs typeface="Calibri" panose="020F0502020204030204" pitchFamily="34" charset="0"/>
              </a:rPr>
              <a:t>) Every registered real estate agent shall prominently display number of his Registration Certificate at his  principal  place of business and at its branch offices.</a:t>
            </a:r>
            <a:endParaRPr lang="en-IN" sz="2400" dirty="0">
              <a:latin typeface="Calibri" panose="020F0502020204030204" pitchFamily="34" charset="0"/>
              <a:cs typeface="Calibri" panose="020F0502020204030204" pitchFamily="34" charset="0"/>
            </a:endParaRPr>
          </a:p>
          <a:p>
            <a:pPr marL="0" indent="0">
              <a:buNone/>
            </a:pPr>
            <a:endParaRPr lang="en-IN" sz="2400" dirty="0">
              <a:latin typeface="Calibri" panose="020F0502020204030204" pitchFamily="34" charset="0"/>
              <a:cs typeface="Calibri" panose="020F0502020204030204" pitchFamily="34" charset="0"/>
            </a:endParaRPr>
          </a:p>
          <a:p>
            <a:pPr marL="0" indent="0">
              <a:buNone/>
            </a:pPr>
            <a:r>
              <a:rPr lang="en-US" sz="2400" dirty="0">
                <a:latin typeface="Calibri" panose="020F0502020204030204" pitchFamily="34" charset="0"/>
                <a:cs typeface="Calibri" panose="020F0502020204030204" pitchFamily="34" charset="0"/>
              </a:rPr>
              <a:t>	(</a:t>
            </a:r>
            <a:r>
              <a:rPr lang="en-US" sz="2400" i="1" dirty="0">
                <a:latin typeface="Calibri" panose="020F0502020204030204" pitchFamily="34" charset="0"/>
                <a:cs typeface="Calibri" panose="020F0502020204030204" pitchFamily="34" charset="0"/>
              </a:rPr>
              <a:t>2</a:t>
            </a:r>
            <a:r>
              <a:rPr lang="en-US" sz="2400" dirty="0">
                <a:latin typeface="Calibri" panose="020F0502020204030204" pitchFamily="34" charset="0"/>
                <a:cs typeface="Calibri" panose="020F0502020204030204" pitchFamily="34" charset="0"/>
              </a:rPr>
              <a:t>) Every registered real estate agent shall quote his number of registration on all the 	documents relating to advertisement, marketing, selling or purchase issued by the real 	estate agent along with the number of registration certificate of the real estate project.</a:t>
            </a:r>
            <a:endParaRPr lang="en-IN" sz="2400" dirty="0">
              <a:latin typeface="Calibri" panose="020F0502020204030204" pitchFamily="34" charset="0"/>
              <a:cs typeface="Calibri" panose="020F0502020204030204" pitchFamily="34" charset="0"/>
            </a:endParaRPr>
          </a:p>
          <a:p>
            <a:pPr marL="0" indent="0">
              <a:buNone/>
            </a:pPr>
            <a:endParaRPr lang="en-IN" sz="1400" dirty="0"/>
          </a:p>
          <a:p>
            <a:pPr lvl="0"/>
            <a:endParaRPr lang="en-IN" dirty="0"/>
          </a:p>
        </p:txBody>
      </p:sp>
    </p:spTree>
    <p:extLst>
      <p:ext uri="{BB962C8B-B14F-4D97-AF65-F5344CB8AC3E}">
        <p14:creationId xmlns:p14="http://schemas.microsoft.com/office/powerpoint/2010/main" val="5366099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340176"/>
            <a:ext cx="9404723" cy="1246886"/>
          </a:xfrm>
          <a:noFill/>
          <a:ln>
            <a:noFill/>
          </a:ln>
        </p:spPr>
        <p:style>
          <a:lnRef idx="2">
            <a:schemeClr val="dk1"/>
          </a:lnRef>
          <a:fillRef idx="1">
            <a:schemeClr val="lt1"/>
          </a:fillRef>
          <a:effectRef idx="0">
            <a:schemeClr val="dk1"/>
          </a:effectRef>
          <a:fontRef idx="minor">
            <a:schemeClr val="dk1"/>
          </a:fontRef>
        </p:style>
        <p:txBody>
          <a:bodyPr/>
          <a:lstStyle/>
          <a:p>
            <a:r>
              <a:rPr lang="en-IN" sz="3200" u="sng" dirty="0">
                <a:solidFill>
                  <a:schemeClr val="tx1"/>
                </a:solidFill>
                <a:latin typeface="Sylfaen" panose="010A0502050306030303" pitchFamily="18" charset="0"/>
              </a:rPr>
              <a:t>FUNCTIONS OF REAL ESTATE AGENTS</a:t>
            </a:r>
          </a:p>
        </p:txBody>
      </p:sp>
      <p:sp>
        <p:nvSpPr>
          <p:cNvPr id="6" name="Content Placeholder 5">
            <a:extLst>
              <a:ext uri="{FF2B5EF4-FFF2-40B4-BE49-F238E27FC236}">
                <a16:creationId xmlns="" xmlns:a16="http://schemas.microsoft.com/office/drawing/2014/main" id="{FE37C966-663C-BD46-8E33-60DF49197141}"/>
              </a:ext>
            </a:extLst>
          </p:cNvPr>
          <p:cNvSpPr>
            <a:spLocks noGrp="1"/>
          </p:cNvSpPr>
          <p:nvPr>
            <p:ph idx="1"/>
          </p:nvPr>
        </p:nvSpPr>
        <p:spPr>
          <a:xfrm>
            <a:off x="147145" y="977463"/>
            <a:ext cx="11761076" cy="5328744"/>
          </a:xfrm>
          <a:ln>
            <a:solidFill>
              <a:schemeClr val="tx1"/>
            </a:solidFill>
          </a:ln>
        </p:spPr>
        <p:txBody>
          <a:bodyPr>
            <a:normAutofit/>
          </a:bodyPr>
          <a:lstStyle/>
          <a:p>
            <a:pPr marL="0" indent="0">
              <a:buNone/>
            </a:pPr>
            <a:endParaRPr lang="en-IN" dirty="0"/>
          </a:p>
          <a:p>
            <a:pPr lvl="1"/>
            <a:r>
              <a:rPr lang="en-US" i="1" dirty="0"/>
              <a:t>Maintenance and preservation and production of books of accounts, records and documents.— </a:t>
            </a:r>
            <a:r>
              <a:rPr lang="en-US" dirty="0"/>
              <a:t>Every registered real estate agent shall maintain and preserve such books of accounts, records and documents as he may be required in accordance with the provisions of the Income Tax Act, 1961 (Central Act 43 of 1961) or the Companies Act, 2013 (Central Act 18 of 2013) or under any other law applicable for the time being in force  or rules and regulations framed thereunder and will be required to produce them for inspection if so needed for grant or renewal of the registration.</a:t>
            </a:r>
            <a:endParaRPr lang="en-IN" sz="1600" dirty="0"/>
          </a:p>
          <a:p>
            <a:pPr lvl="1"/>
            <a:r>
              <a:rPr lang="en-US" i="1" dirty="0"/>
              <a:t>Other functions of a real estate agent.— </a:t>
            </a:r>
            <a:r>
              <a:rPr lang="en-US" dirty="0"/>
              <a:t>(</a:t>
            </a:r>
            <a:r>
              <a:rPr lang="en-US" i="1" dirty="0"/>
              <a:t>1</a:t>
            </a:r>
            <a:r>
              <a:rPr lang="en-US" dirty="0"/>
              <a:t>) The real estate agent shall provide assistance to enable the </a:t>
            </a:r>
            <a:r>
              <a:rPr lang="en-US" dirty="0" err="1"/>
              <a:t>allottee</a:t>
            </a:r>
            <a:r>
              <a:rPr lang="en-US" dirty="0"/>
              <a:t> and promoter of each real estate project, to exercise their respective rights and fulfil their respective obligations at the time of marketing and selling, purchase and sale of any plot, apartment or building, as the case may be.</a:t>
            </a:r>
            <a:endParaRPr lang="en-IN" sz="1600" dirty="0"/>
          </a:p>
          <a:p>
            <a:pPr marL="0" indent="0">
              <a:buNone/>
            </a:pPr>
            <a:endParaRPr lang="en-IN" sz="1400" dirty="0"/>
          </a:p>
          <a:p>
            <a:pPr lvl="0"/>
            <a:endParaRPr lang="en-IN" dirty="0"/>
          </a:p>
        </p:txBody>
      </p:sp>
    </p:spTree>
    <p:extLst>
      <p:ext uri="{BB962C8B-B14F-4D97-AF65-F5344CB8AC3E}">
        <p14:creationId xmlns:p14="http://schemas.microsoft.com/office/powerpoint/2010/main" val="28650333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340176"/>
            <a:ext cx="9404723" cy="1246886"/>
          </a:xfrm>
          <a:noFill/>
          <a:ln>
            <a:noFill/>
          </a:ln>
        </p:spPr>
        <p:style>
          <a:lnRef idx="2">
            <a:schemeClr val="dk1"/>
          </a:lnRef>
          <a:fillRef idx="1">
            <a:schemeClr val="lt1"/>
          </a:fillRef>
          <a:effectRef idx="0">
            <a:schemeClr val="dk1"/>
          </a:effectRef>
          <a:fontRef idx="minor">
            <a:schemeClr val="dk1"/>
          </a:fontRef>
        </p:style>
        <p:txBody>
          <a:bodyPr/>
          <a:lstStyle/>
          <a:p>
            <a:r>
              <a:rPr lang="en-IN" sz="3200" u="sng" dirty="0">
                <a:solidFill>
                  <a:schemeClr val="tx1"/>
                </a:solidFill>
                <a:latin typeface="Sylfaen" panose="010A0502050306030303" pitchFamily="18" charset="0"/>
              </a:rPr>
              <a:t>FUNCTIONS OF REAL ESTATE AGENTS</a:t>
            </a:r>
          </a:p>
        </p:txBody>
      </p:sp>
      <p:sp>
        <p:nvSpPr>
          <p:cNvPr id="6" name="Content Placeholder 5">
            <a:extLst>
              <a:ext uri="{FF2B5EF4-FFF2-40B4-BE49-F238E27FC236}">
                <a16:creationId xmlns="" xmlns:a16="http://schemas.microsoft.com/office/drawing/2014/main" id="{FE37C966-663C-BD46-8E33-60DF49197141}"/>
              </a:ext>
            </a:extLst>
          </p:cNvPr>
          <p:cNvSpPr>
            <a:spLocks noGrp="1"/>
          </p:cNvSpPr>
          <p:nvPr>
            <p:ph idx="1"/>
          </p:nvPr>
        </p:nvSpPr>
        <p:spPr>
          <a:xfrm>
            <a:off x="147145" y="1124607"/>
            <a:ext cx="11761076" cy="5181600"/>
          </a:xfrm>
          <a:ln>
            <a:solidFill>
              <a:schemeClr val="tx1"/>
            </a:solidFill>
          </a:ln>
        </p:spPr>
        <p:txBody>
          <a:bodyPr>
            <a:normAutofit lnSpcReduction="10000"/>
          </a:bodyPr>
          <a:lstStyle/>
          <a:p>
            <a:pPr marL="0" indent="0">
              <a:buNone/>
            </a:pPr>
            <a:endParaRPr lang="en-IN" sz="1400" dirty="0"/>
          </a:p>
          <a:p>
            <a:r>
              <a:rPr lang="en-US" dirty="0"/>
              <a:t>The real estate agent shall not involve himself in any unfair trade practices, namely:—</a:t>
            </a:r>
          </a:p>
          <a:p>
            <a:pPr lvl="1"/>
            <a:r>
              <a:rPr lang="en-US" dirty="0"/>
              <a:t>making any statement, whether orally or in writing or by visible representation which—</a:t>
            </a:r>
            <a:endParaRPr lang="en-IN" sz="1600" dirty="0"/>
          </a:p>
          <a:p>
            <a:pPr lvl="0"/>
            <a:r>
              <a:rPr lang="en-US" dirty="0"/>
              <a:t>falsely or knowingly represents that services or amenities are of a particular standard or grade;</a:t>
            </a:r>
            <a:endParaRPr lang="en-IN" sz="1600" dirty="0"/>
          </a:p>
          <a:p>
            <a:pPr lvl="0"/>
            <a:r>
              <a:rPr lang="en-US" dirty="0"/>
              <a:t>represents that the Promoter or himself has approval or affiliation which such promoter or himself does not have;</a:t>
            </a:r>
            <a:endParaRPr lang="en-IN" sz="1600" dirty="0"/>
          </a:p>
          <a:p>
            <a:pPr lvl="0"/>
            <a:r>
              <a:rPr lang="en-US" dirty="0"/>
              <a:t>makes a false or misleading representation concerning the services which the promoter does not have;</a:t>
            </a:r>
            <a:endParaRPr lang="en-IN" sz="1600" dirty="0"/>
          </a:p>
          <a:p>
            <a:pPr lvl="1"/>
            <a:r>
              <a:rPr lang="en-US" dirty="0"/>
              <a:t>permitting the publication of any advertisement whether in any newspaper or other media, of services that are not intended to be offered by the promoter.</a:t>
            </a:r>
            <a:endParaRPr lang="en-IN" sz="1800" dirty="0"/>
          </a:p>
          <a:p>
            <a:pPr lvl="0"/>
            <a:r>
              <a:rPr lang="en-US" dirty="0"/>
              <a:t>The real estate agent shall,</a:t>
            </a:r>
            <a:r>
              <a:rPr lang="en-US" i="1" dirty="0"/>
              <a:t>—</a:t>
            </a:r>
            <a:endParaRPr lang="en-IN" dirty="0"/>
          </a:p>
          <a:p>
            <a:pPr lvl="1"/>
            <a:r>
              <a:rPr lang="en-US" dirty="0"/>
              <a:t>facilitate the possession of all the information and documents, as the </a:t>
            </a:r>
            <a:r>
              <a:rPr lang="en-US" dirty="0" err="1"/>
              <a:t>allottee</a:t>
            </a:r>
            <a:r>
              <a:rPr lang="en-US" dirty="0"/>
              <a:t>, is entitled to, at the time of booking of any plot, apartment or building as the case may be.</a:t>
            </a:r>
            <a:endParaRPr lang="en-IN" dirty="0"/>
          </a:p>
          <a:p>
            <a:pPr lvl="1"/>
            <a:r>
              <a:rPr lang="en-US" dirty="0"/>
              <a:t>discharge such other functions as specified by the Authority.</a:t>
            </a:r>
            <a:endParaRPr lang="en-IN" dirty="0"/>
          </a:p>
          <a:p>
            <a:endParaRPr lang="en-IN" dirty="0"/>
          </a:p>
          <a:p>
            <a:pPr lvl="0"/>
            <a:endParaRPr lang="en-IN" dirty="0"/>
          </a:p>
        </p:txBody>
      </p:sp>
    </p:spTree>
    <p:extLst>
      <p:ext uri="{BB962C8B-B14F-4D97-AF65-F5344CB8AC3E}">
        <p14:creationId xmlns:p14="http://schemas.microsoft.com/office/powerpoint/2010/main" val="41849006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4400" u="sng" dirty="0" smtClean="0">
                <a:solidFill>
                  <a:schemeClr val="tx1"/>
                </a:solidFill>
                <a:latin typeface="Sylfaen" panose="010A0502050306030303" pitchFamily="18" charset="0"/>
              </a:rPr>
              <a:t>EXTENSION, LAPSE AND REVOCATION OF REGISTRATION : SECTIONS 6 &amp; 7</a:t>
            </a:r>
            <a:endParaRPr lang="en-US" dirty="0"/>
          </a:p>
        </p:txBody>
      </p:sp>
      <p:sp>
        <p:nvSpPr>
          <p:cNvPr id="3" name="Content Placeholder 2"/>
          <p:cNvSpPr>
            <a:spLocks noGrp="1"/>
          </p:cNvSpPr>
          <p:nvPr>
            <p:ph idx="1"/>
          </p:nvPr>
        </p:nvSpPr>
        <p:spPr>
          <a:xfrm>
            <a:off x="760412" y="2700338"/>
            <a:ext cx="8946541" cy="3576636"/>
          </a:xfrm>
          <a:ln>
            <a:solidFill>
              <a:schemeClr val="tx1"/>
            </a:solidFill>
          </a:ln>
        </p:spPr>
        <p:txBody>
          <a:bodyPr>
            <a:normAutofit/>
          </a:bodyPr>
          <a:lstStyle/>
          <a:p>
            <a:pPr marL="0" indent="0" algn="just">
              <a:buNone/>
            </a:pPr>
            <a:r>
              <a:rPr lang="en-US" sz="2800" dirty="0"/>
              <a:t>Sections 6 and 7 of the Real Estate (Regulation and Development) Act, 2016 (RERA) are the core provisions governing the lifecycle of a project's registration.</a:t>
            </a:r>
          </a:p>
        </p:txBody>
      </p:sp>
    </p:spTree>
    <p:extLst>
      <p:ext uri="{BB962C8B-B14F-4D97-AF65-F5344CB8AC3E}">
        <p14:creationId xmlns:p14="http://schemas.microsoft.com/office/powerpoint/2010/main" val="16025538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675995"/>
          </a:xfrm>
        </p:spPr>
        <p:txBody>
          <a:bodyPr/>
          <a:lstStyle/>
          <a:p>
            <a:r>
              <a:rPr lang="en-IN" sz="3600" u="sng" dirty="0" smtClean="0">
                <a:solidFill>
                  <a:schemeClr val="tx1"/>
                </a:solidFill>
                <a:latin typeface="Sylfaen" panose="010A0502050306030303" pitchFamily="18" charset="0"/>
              </a:rPr>
              <a:t>SECTION </a:t>
            </a:r>
            <a:r>
              <a:rPr lang="en-IN" sz="3600" u="sng" dirty="0">
                <a:solidFill>
                  <a:schemeClr val="tx1"/>
                </a:solidFill>
                <a:latin typeface="Sylfaen" panose="010A0502050306030303" pitchFamily="18" charset="0"/>
              </a:rPr>
              <a:t>6 : </a:t>
            </a:r>
            <a:r>
              <a:rPr lang="en-IN" sz="3600" u="sng" dirty="0" smtClean="0">
                <a:solidFill>
                  <a:schemeClr val="tx1"/>
                </a:solidFill>
                <a:latin typeface="Sylfaen" panose="010A0502050306030303" pitchFamily="18" charset="0"/>
              </a:rPr>
              <a:t>EXTENSION OF REGISTRATION</a:t>
            </a:r>
            <a:endParaRPr lang="en-US" sz="3600" dirty="0"/>
          </a:p>
        </p:txBody>
      </p:sp>
      <p:sp>
        <p:nvSpPr>
          <p:cNvPr id="3" name="Content Placeholder 2"/>
          <p:cNvSpPr>
            <a:spLocks noGrp="1"/>
          </p:cNvSpPr>
          <p:nvPr>
            <p:ph idx="1"/>
          </p:nvPr>
        </p:nvSpPr>
        <p:spPr>
          <a:xfrm>
            <a:off x="760412" y="1271588"/>
            <a:ext cx="11198226" cy="5372100"/>
          </a:xfrm>
          <a:ln>
            <a:solidFill>
              <a:schemeClr val="tx1"/>
            </a:solidFill>
          </a:ln>
        </p:spPr>
        <p:txBody>
          <a:bodyPr>
            <a:normAutofit lnSpcReduction="10000"/>
          </a:bodyPr>
          <a:lstStyle/>
          <a:p>
            <a:pPr marL="0" indent="0">
              <a:buNone/>
            </a:pPr>
            <a:r>
              <a:rPr lang="en-US" dirty="0"/>
              <a:t>This section outlines the strict boundaries under which a Regulatory Authority can extend a project's completion date beyond what was initially promised in the RERA registration.</a:t>
            </a:r>
          </a:p>
          <a:p>
            <a:pPr algn="just"/>
            <a:r>
              <a:rPr lang="en-US" dirty="0" smtClean="0"/>
              <a:t>Force </a:t>
            </a:r>
            <a:r>
              <a:rPr lang="en-US" dirty="0"/>
              <a:t>Majeure Extensions: The Authority can extend registration if the delay is caused by force majeure—defined specifically as war, flood, drought, fire, cyclone, earthquake, or any natural calamity affecting regular development.</a:t>
            </a:r>
          </a:p>
          <a:p>
            <a:pPr algn="just"/>
            <a:endParaRPr lang="en-US" dirty="0" smtClean="0"/>
          </a:p>
          <a:p>
            <a:pPr algn="just"/>
            <a:r>
              <a:rPr lang="en-US" dirty="0" smtClean="0"/>
              <a:t>Reasonable </a:t>
            </a:r>
            <a:r>
              <a:rPr lang="en-US" dirty="0"/>
              <a:t>Circumstances (Without Default): Even without a natural disaster, the Authority can grant an extension in "reasonable circumstances" if the delay happened without any default or blame on the part of the promoter. The reasons must be recorded in writing by the Authority based on the facts of the case.</a:t>
            </a:r>
          </a:p>
          <a:p>
            <a:pPr algn="just"/>
            <a:endParaRPr lang="en-US" dirty="0" smtClean="0"/>
          </a:p>
          <a:p>
            <a:pPr algn="just"/>
            <a:r>
              <a:rPr lang="en-US" dirty="0" smtClean="0"/>
              <a:t>The </a:t>
            </a:r>
            <a:r>
              <a:rPr lang="en-US" dirty="0"/>
              <a:t>One-Year Cap: The aggregate period of extension granted under these circumstances cannot exceed 1 year in total.</a:t>
            </a:r>
          </a:p>
          <a:p>
            <a:pPr algn="just"/>
            <a:endParaRPr lang="en-US" dirty="0" smtClean="0"/>
          </a:p>
          <a:p>
            <a:pPr algn="just"/>
            <a:r>
              <a:rPr lang="en-US" dirty="0" smtClean="0"/>
              <a:t>Right </a:t>
            </a:r>
            <a:r>
              <a:rPr lang="en-US" dirty="0"/>
              <a:t>to be Heard: No application for an extension can be rejected without giving the promoter an opportunity to be heard (compliance with natural justice</a:t>
            </a:r>
            <a:r>
              <a:rPr lang="en-US" dirty="0" smtClean="0"/>
              <a:t>).</a:t>
            </a:r>
            <a:endParaRPr lang="en-US" dirty="0"/>
          </a:p>
        </p:txBody>
      </p:sp>
    </p:spTree>
    <p:extLst>
      <p:ext uri="{BB962C8B-B14F-4D97-AF65-F5344CB8AC3E}">
        <p14:creationId xmlns:p14="http://schemas.microsoft.com/office/powerpoint/2010/main" val="22963464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675995"/>
          </a:xfrm>
        </p:spPr>
        <p:txBody>
          <a:bodyPr/>
          <a:lstStyle/>
          <a:p>
            <a:r>
              <a:rPr lang="en-US" sz="3400" u="sng" dirty="0" smtClean="0">
                <a:solidFill>
                  <a:schemeClr val="tx1"/>
                </a:solidFill>
                <a:latin typeface="Sylfaen" panose="010A0502050306030303" pitchFamily="18" charset="0"/>
              </a:rPr>
              <a:t>SECTION 7: REVOCATION OF REGISTRATION</a:t>
            </a:r>
            <a:endParaRPr lang="en-US" sz="3400" dirty="0"/>
          </a:p>
        </p:txBody>
      </p:sp>
      <p:sp>
        <p:nvSpPr>
          <p:cNvPr id="3" name="Content Placeholder 2"/>
          <p:cNvSpPr>
            <a:spLocks noGrp="1"/>
          </p:cNvSpPr>
          <p:nvPr>
            <p:ph idx="1"/>
          </p:nvPr>
        </p:nvSpPr>
        <p:spPr>
          <a:xfrm>
            <a:off x="563559" y="1285875"/>
            <a:ext cx="11198226" cy="5372100"/>
          </a:xfrm>
          <a:ln>
            <a:solidFill>
              <a:schemeClr val="tx1"/>
            </a:solidFill>
          </a:ln>
        </p:spPr>
        <p:txBody>
          <a:bodyPr>
            <a:normAutofit/>
          </a:bodyPr>
          <a:lstStyle/>
          <a:p>
            <a:pPr marL="0" indent="0" algn="just">
              <a:buNone/>
            </a:pPr>
            <a:r>
              <a:rPr lang="en-US" dirty="0"/>
              <a:t>Section 7 gives the Authority the power to cancel or revoke a project's registration, either based on an official complaint, a recommendation from a competent authority, or </a:t>
            </a:r>
            <a:r>
              <a:rPr lang="en-US" dirty="0" err="1"/>
              <a:t>suo</a:t>
            </a:r>
            <a:r>
              <a:rPr lang="en-US" dirty="0"/>
              <a:t> </a:t>
            </a:r>
            <a:r>
              <a:rPr lang="en-US" dirty="0" err="1"/>
              <a:t>motu</a:t>
            </a:r>
            <a:r>
              <a:rPr lang="en-US" dirty="0"/>
              <a:t> (on its own motion</a:t>
            </a:r>
            <a:r>
              <a:rPr lang="en-US" dirty="0" smtClean="0"/>
              <a:t>).</a:t>
            </a:r>
          </a:p>
          <a:p>
            <a:pPr algn="just"/>
            <a:endParaRPr lang="en-US" dirty="0" smtClean="0"/>
          </a:p>
          <a:p>
            <a:pPr algn="just"/>
            <a:r>
              <a:rPr lang="en-US" dirty="0" smtClean="0"/>
              <a:t>Grounds </a:t>
            </a:r>
            <a:r>
              <a:rPr lang="en-US" dirty="0"/>
              <a:t>for Revocation: The registration can be revoked if the Authority is satisfied that the promoter</a:t>
            </a:r>
            <a:r>
              <a:rPr lang="en-US" dirty="0" smtClean="0"/>
              <a:t>:</a:t>
            </a:r>
          </a:p>
          <a:p>
            <a:pPr lvl="1" algn="just"/>
            <a:r>
              <a:rPr lang="en-US" dirty="0" smtClean="0"/>
              <a:t>Defaults</a:t>
            </a:r>
            <a:r>
              <a:rPr lang="en-US" dirty="0"/>
              <a:t>: Fails to do anything required under the RERA Act, rules, or regulations.</a:t>
            </a:r>
          </a:p>
          <a:p>
            <a:pPr lvl="1" algn="just"/>
            <a:r>
              <a:rPr lang="en-US" dirty="0" smtClean="0"/>
              <a:t>Violates </a:t>
            </a:r>
            <a:r>
              <a:rPr lang="en-US" dirty="0"/>
              <a:t>Approvals: Violates any terms or conditions of the approvals given by competent local authorities.</a:t>
            </a:r>
          </a:p>
          <a:p>
            <a:pPr lvl="1" algn="just"/>
            <a:r>
              <a:rPr lang="en-US" dirty="0" smtClean="0"/>
              <a:t>Engages </a:t>
            </a:r>
            <a:r>
              <a:rPr lang="en-US" dirty="0"/>
              <a:t>in Unfair Practices/Irregularities: This includes deceptive practices, making false statements regarding the standards/grades of services, or publishing advertisements/prospectuses for services that are not actually intended to be offered.</a:t>
            </a:r>
          </a:p>
          <a:p>
            <a:pPr lvl="1" algn="just"/>
            <a:r>
              <a:rPr lang="en-US" dirty="0" smtClean="0"/>
              <a:t>Fraud</a:t>
            </a:r>
            <a:r>
              <a:rPr lang="en-US" dirty="0"/>
              <a:t>: Indulges in any fraudulent practices.</a:t>
            </a:r>
          </a:p>
          <a:p>
            <a:pPr marL="2277400" lvl="5" indent="0" algn="just">
              <a:buNone/>
            </a:pPr>
            <a:r>
              <a:rPr lang="en-US" dirty="0" smtClean="0"/>
              <a:t>															Continued</a:t>
            </a:r>
            <a:endParaRPr lang="en-US" dirty="0"/>
          </a:p>
        </p:txBody>
      </p:sp>
    </p:spTree>
    <p:extLst>
      <p:ext uri="{BB962C8B-B14F-4D97-AF65-F5344CB8AC3E}">
        <p14:creationId xmlns:p14="http://schemas.microsoft.com/office/powerpoint/2010/main" val="38915672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675995"/>
          </a:xfrm>
        </p:spPr>
        <p:txBody>
          <a:bodyPr/>
          <a:lstStyle/>
          <a:p>
            <a:r>
              <a:rPr lang="en-US" sz="3400" u="sng" dirty="0" smtClean="0">
                <a:solidFill>
                  <a:schemeClr val="tx1"/>
                </a:solidFill>
                <a:latin typeface="Sylfaen" panose="010A0502050306030303" pitchFamily="18" charset="0"/>
              </a:rPr>
              <a:t>SECTION 7: REVOCATION OF REGISTRATION</a:t>
            </a:r>
            <a:endParaRPr lang="en-US" sz="3400" dirty="0"/>
          </a:p>
        </p:txBody>
      </p:sp>
      <p:sp>
        <p:nvSpPr>
          <p:cNvPr id="3" name="Content Placeholder 2"/>
          <p:cNvSpPr>
            <a:spLocks noGrp="1"/>
          </p:cNvSpPr>
          <p:nvPr>
            <p:ph idx="1"/>
          </p:nvPr>
        </p:nvSpPr>
        <p:spPr>
          <a:xfrm>
            <a:off x="563559" y="1285875"/>
            <a:ext cx="11198226" cy="5372100"/>
          </a:xfrm>
          <a:ln>
            <a:solidFill>
              <a:schemeClr val="tx1"/>
            </a:solidFill>
          </a:ln>
        </p:spPr>
        <p:txBody>
          <a:bodyPr>
            <a:normAutofit lnSpcReduction="10000"/>
          </a:bodyPr>
          <a:lstStyle/>
          <a:p>
            <a:r>
              <a:rPr lang="en-US" dirty="0"/>
              <a:t>The </a:t>
            </a:r>
            <a:r>
              <a:rPr lang="en-US" dirty="0" smtClean="0"/>
              <a:t>Procedure:</a:t>
            </a:r>
          </a:p>
          <a:p>
            <a:pPr lvl="1" algn="just"/>
            <a:r>
              <a:rPr lang="en-US" dirty="0" smtClean="0"/>
              <a:t>30-Day </a:t>
            </a:r>
            <a:r>
              <a:rPr lang="en-US" dirty="0"/>
              <a:t>Notice: Registration cannot be revoked abruptly. The Authority must issue a minimum 30-day written notice stating the grounds of proposed revocation and consider the cause shown by the promoter.</a:t>
            </a:r>
          </a:p>
          <a:p>
            <a:pPr lvl="1" algn="just"/>
            <a:r>
              <a:rPr lang="en-US" dirty="0" smtClean="0"/>
              <a:t>Conditional </a:t>
            </a:r>
            <a:r>
              <a:rPr lang="en-US" dirty="0"/>
              <a:t>Continuance: Instead of outright revocation, Section 7(3) allows the Authority to let the registration remain in force under strict terms and conditions if it is in the best interest of the </a:t>
            </a:r>
            <a:r>
              <a:rPr lang="en-US" dirty="0" err="1"/>
              <a:t>allottees</a:t>
            </a:r>
            <a:r>
              <a:rPr lang="en-US" dirty="0"/>
              <a:t> (buyers). These conditions become binding on the promoter</a:t>
            </a:r>
            <a:r>
              <a:rPr lang="en-US" dirty="0" smtClean="0"/>
              <a:t>.</a:t>
            </a:r>
          </a:p>
          <a:p>
            <a:pPr marL="285750" lvl="1" algn="just"/>
            <a:r>
              <a:rPr lang="en-US" sz="2000" dirty="0" smtClean="0"/>
              <a:t>Consequences </a:t>
            </a:r>
            <a:r>
              <a:rPr lang="en-US" sz="2000" dirty="0"/>
              <a:t>of </a:t>
            </a:r>
            <a:r>
              <a:rPr lang="en-US" sz="2000" dirty="0" smtClean="0"/>
              <a:t>Revocation: </a:t>
            </a:r>
            <a:r>
              <a:rPr lang="en-US" dirty="0"/>
              <a:t>If the registration is ultimately revoked, the Authority takes the following steps:</a:t>
            </a:r>
            <a:endParaRPr lang="en-IN" sz="2000" dirty="0"/>
          </a:p>
          <a:p>
            <a:pPr marL="685800" lvl="2" algn="just"/>
            <a:r>
              <a:rPr lang="en-US" sz="1800" b="1" dirty="0"/>
              <a:t>Debarment:</a:t>
            </a:r>
            <a:r>
              <a:rPr lang="en-US" sz="1800" dirty="0"/>
              <a:t> The promoter is blocked from accessing the RERA website for that project. Their name and photograph are placed on a public defaulters list, and other state RERAs are </a:t>
            </a:r>
            <a:r>
              <a:rPr lang="en-US" sz="1800" dirty="0" smtClean="0"/>
              <a:t>informed.</a:t>
            </a:r>
          </a:p>
          <a:p>
            <a:pPr marL="685800" lvl="2" algn="just"/>
            <a:r>
              <a:rPr lang="en-US" sz="1900" b="1" dirty="0"/>
              <a:t>Freezing Bank Accounts:</a:t>
            </a:r>
            <a:r>
              <a:rPr lang="en-US" sz="1900" dirty="0"/>
              <a:t> </a:t>
            </a:r>
            <a:r>
              <a:rPr lang="en-US" sz="1800" dirty="0"/>
              <a:t>The Authority directs the bank holding the project's separate bank account (the 70% escrow account) to freeze it</a:t>
            </a:r>
            <a:r>
              <a:rPr lang="en-US" sz="1900" dirty="0" smtClean="0"/>
              <a:t>.</a:t>
            </a:r>
          </a:p>
          <a:p>
            <a:pPr marL="457200" lvl="2" indent="0">
              <a:buNone/>
            </a:pPr>
            <a:endParaRPr lang="en-IN" sz="1900" dirty="0"/>
          </a:p>
          <a:p>
            <a:pPr marL="2277400" lvl="5" indent="0">
              <a:buNone/>
            </a:pPr>
            <a:r>
              <a:rPr lang="en-US" dirty="0" smtClean="0"/>
              <a:t>																 </a:t>
            </a:r>
            <a:r>
              <a:rPr lang="en-US" dirty="0"/>
              <a:t>Continued </a:t>
            </a:r>
            <a:r>
              <a:rPr lang="en-US" dirty="0" smtClean="0"/>
              <a:t>					</a:t>
            </a:r>
            <a:endParaRPr lang="en-US" dirty="0"/>
          </a:p>
        </p:txBody>
      </p:sp>
    </p:spTree>
    <p:extLst>
      <p:ext uri="{BB962C8B-B14F-4D97-AF65-F5344CB8AC3E}">
        <p14:creationId xmlns:p14="http://schemas.microsoft.com/office/powerpoint/2010/main" val="31730651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7499" y="357187"/>
            <a:ext cx="9898064" cy="6200775"/>
          </a:xfrm>
          <a:ln>
            <a:solidFill>
              <a:schemeClr val="tx1"/>
            </a:solidFill>
          </a:ln>
        </p:spPr>
        <p:txBody>
          <a:bodyPr>
            <a:normAutofit fontScale="92500" lnSpcReduction="10000"/>
          </a:bodyPr>
          <a:lstStyle/>
          <a:p>
            <a:pPr marL="271463" lvl="2" algn="just"/>
            <a:r>
              <a:rPr lang="en-US" sz="2000" b="1" dirty="0"/>
              <a:t>Project Takeover (Section 8 Linkage):</a:t>
            </a:r>
            <a:r>
              <a:rPr lang="en-US" sz="2000" dirty="0"/>
              <a:t> </a:t>
            </a:r>
            <a:r>
              <a:rPr lang="en-US" sz="1800" dirty="0"/>
              <a:t>The Authority takes action to facilitate the remaining development work. This usually involves consulting the Association of </a:t>
            </a:r>
            <a:r>
              <a:rPr lang="en-US" sz="1800" dirty="0" err="1"/>
              <a:t>Allottees</a:t>
            </a:r>
            <a:r>
              <a:rPr lang="en-US" sz="1800" dirty="0"/>
              <a:t> (</a:t>
            </a:r>
            <a:r>
              <a:rPr lang="en-US" sz="1800" dirty="0" err="1"/>
              <a:t>AoA</a:t>
            </a:r>
            <a:r>
              <a:rPr lang="en-US" sz="1800" dirty="0"/>
              <a:t>) to decide if they want to take over the construction or if another agency should finish it, at which point the frozen bank accounts are selectively unfrozen to fund the remaining work</a:t>
            </a:r>
            <a:r>
              <a:rPr lang="en-US" sz="1800" dirty="0" smtClean="0"/>
              <a:t>.</a:t>
            </a:r>
          </a:p>
          <a:p>
            <a:pPr marL="442913" lvl="2" indent="-442913">
              <a:tabLst>
                <a:tab pos="271463" algn="l"/>
              </a:tabLst>
            </a:pPr>
            <a:r>
              <a:rPr lang="en-US" sz="2000" b="1" dirty="0"/>
              <a:t>Comparative </a:t>
            </a:r>
            <a:r>
              <a:rPr lang="en-US" sz="2000" b="1" dirty="0" smtClean="0"/>
              <a:t>Overview</a:t>
            </a:r>
            <a:endParaRPr lang="en-IN" sz="2000" dirty="0" smtClean="0"/>
          </a:p>
          <a:p>
            <a:pPr marL="0" lvl="2" indent="0">
              <a:buNone/>
              <a:tabLst>
                <a:tab pos="271463" algn="l"/>
              </a:tabLst>
            </a:pPr>
            <a:endParaRPr lang="en-US" sz="1900" dirty="0" smtClean="0"/>
          </a:p>
          <a:p>
            <a:pPr marL="457200" lvl="1"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r>
              <a:rPr lang="en-US" sz="1800" dirty="0" smtClean="0"/>
              <a:t>																																													    </a:t>
            </a:r>
            <a:r>
              <a:rPr lang="en-US" sz="1800" dirty="0"/>
              <a:t>	</a:t>
            </a:r>
            <a:r>
              <a:rPr lang="en-US" sz="1800" dirty="0" smtClean="0"/>
              <a:t>	</a:t>
            </a:r>
            <a:endParaRPr lang="en-IN" dirty="0"/>
          </a:p>
        </p:txBody>
      </p:sp>
      <p:graphicFrame>
        <p:nvGraphicFramePr>
          <p:cNvPr id="4" name="Table 3"/>
          <p:cNvGraphicFramePr>
            <a:graphicFrameLocks noGrp="1"/>
          </p:cNvGraphicFramePr>
          <p:nvPr>
            <p:extLst>
              <p:ext uri="{D42A27DB-BD31-4B8C-83A1-F6EECF244321}">
                <p14:modId xmlns:p14="http://schemas.microsoft.com/office/powerpoint/2010/main" val="3778217498"/>
              </p:ext>
            </p:extLst>
          </p:nvPr>
        </p:nvGraphicFramePr>
        <p:xfrm>
          <a:off x="823118" y="2171700"/>
          <a:ext cx="8886825" cy="4114800"/>
        </p:xfrm>
        <a:graphic>
          <a:graphicData uri="http://schemas.openxmlformats.org/drawingml/2006/table">
            <a:tbl>
              <a:tblPr firstRow="1" firstCol="1" bandRow="1">
                <a:tableStyleId>{5940675A-B579-460E-94D1-54222C63F5DA}</a:tableStyleId>
              </a:tblPr>
              <a:tblGrid>
                <a:gridCol w="2962275">
                  <a:extLst>
                    <a:ext uri="{9D8B030D-6E8A-4147-A177-3AD203B41FA5}">
                      <a16:colId xmlns="" xmlns:a16="http://schemas.microsoft.com/office/drawing/2014/main" val="20000"/>
                    </a:ext>
                  </a:extLst>
                </a:gridCol>
                <a:gridCol w="2962275">
                  <a:extLst>
                    <a:ext uri="{9D8B030D-6E8A-4147-A177-3AD203B41FA5}">
                      <a16:colId xmlns="" xmlns:a16="http://schemas.microsoft.com/office/drawing/2014/main" val="20001"/>
                    </a:ext>
                  </a:extLst>
                </a:gridCol>
                <a:gridCol w="2962275">
                  <a:extLst>
                    <a:ext uri="{9D8B030D-6E8A-4147-A177-3AD203B41FA5}">
                      <a16:colId xmlns="" xmlns:a16="http://schemas.microsoft.com/office/drawing/2014/main" val="20002"/>
                    </a:ext>
                  </a:extLst>
                </a:gridCol>
              </a:tblGrid>
              <a:tr h="514350">
                <a:tc>
                  <a:txBody>
                    <a:bodyPr/>
                    <a:lstStyle/>
                    <a:p>
                      <a:pPr>
                        <a:lnSpc>
                          <a:spcPct val="107000"/>
                        </a:lnSpc>
                        <a:spcAft>
                          <a:spcPts val="0"/>
                        </a:spcAft>
                      </a:pPr>
                      <a:r>
                        <a:rPr lang="en-US" sz="1500" dirty="0">
                          <a:effectLst/>
                        </a:rPr>
                        <a:t>Feature</a:t>
                      </a:r>
                      <a:endParaRPr lang="en-IN" sz="1100" dirty="0">
                        <a:effectLst/>
                        <a:latin typeface="Calibri" panose="020F0502020204030204" pitchFamily="34" charset="0"/>
                        <a:ea typeface="Calibri" panose="020F0502020204030204" pitchFamily="34" charset="0"/>
                        <a:cs typeface="Mangal"/>
                      </a:endParaRPr>
                    </a:p>
                  </a:txBody>
                  <a:tcPr marL="68580" marR="68580" marT="0" marB="0"/>
                </a:tc>
                <a:tc>
                  <a:txBody>
                    <a:bodyPr/>
                    <a:lstStyle/>
                    <a:p>
                      <a:pPr>
                        <a:lnSpc>
                          <a:spcPct val="107000"/>
                        </a:lnSpc>
                        <a:spcAft>
                          <a:spcPts val="0"/>
                        </a:spcAft>
                      </a:pPr>
                      <a:r>
                        <a:rPr lang="en-US" sz="1500" dirty="0">
                          <a:effectLst/>
                        </a:rPr>
                        <a:t>Section 6: Extension of Registration</a:t>
                      </a:r>
                      <a:endParaRPr lang="en-IN" sz="1100" dirty="0">
                        <a:effectLst/>
                        <a:latin typeface="Calibri" panose="020F0502020204030204" pitchFamily="34" charset="0"/>
                        <a:ea typeface="Calibri" panose="020F0502020204030204" pitchFamily="34" charset="0"/>
                        <a:cs typeface="Mangal"/>
                      </a:endParaRPr>
                    </a:p>
                  </a:txBody>
                  <a:tcPr marL="68580" marR="68580" marT="0" marB="0"/>
                </a:tc>
                <a:tc>
                  <a:txBody>
                    <a:bodyPr/>
                    <a:lstStyle/>
                    <a:p>
                      <a:pPr>
                        <a:lnSpc>
                          <a:spcPct val="107000"/>
                        </a:lnSpc>
                        <a:spcAft>
                          <a:spcPts val="0"/>
                        </a:spcAft>
                      </a:pPr>
                      <a:r>
                        <a:rPr lang="en-US" sz="1500" dirty="0">
                          <a:effectLst/>
                        </a:rPr>
                        <a:t>Section 7: Revocation of Registration</a:t>
                      </a:r>
                      <a:endParaRPr lang="en-IN" sz="1100" dirty="0">
                        <a:effectLst/>
                        <a:latin typeface="Calibri" panose="020F0502020204030204" pitchFamily="34" charset="0"/>
                        <a:ea typeface="Calibri" panose="020F0502020204030204" pitchFamily="34" charset="0"/>
                        <a:cs typeface="Mangal"/>
                      </a:endParaRPr>
                    </a:p>
                  </a:txBody>
                  <a:tcPr marL="68580" marR="68580" marT="0" marB="0"/>
                </a:tc>
                <a:extLst>
                  <a:ext uri="{0D108BD9-81ED-4DB2-BD59-A6C34878D82A}">
                    <a16:rowId xmlns="" xmlns:a16="http://schemas.microsoft.com/office/drawing/2014/main" val="10000"/>
                  </a:ext>
                </a:extLst>
              </a:tr>
              <a:tr h="771525">
                <a:tc>
                  <a:txBody>
                    <a:bodyPr/>
                    <a:lstStyle/>
                    <a:p>
                      <a:pPr>
                        <a:lnSpc>
                          <a:spcPct val="107000"/>
                        </a:lnSpc>
                        <a:spcAft>
                          <a:spcPts val="0"/>
                        </a:spcAft>
                      </a:pPr>
                      <a:r>
                        <a:rPr lang="en-US" sz="1500" dirty="0">
                          <a:effectLst/>
                        </a:rPr>
                        <a:t>Primary Objective</a:t>
                      </a:r>
                      <a:endParaRPr lang="en-IN" sz="1100" dirty="0">
                        <a:effectLst/>
                        <a:latin typeface="Calibri" panose="020F0502020204030204" pitchFamily="34" charset="0"/>
                        <a:ea typeface="Calibri" panose="020F0502020204030204" pitchFamily="34" charset="0"/>
                        <a:cs typeface="Mangal"/>
                      </a:endParaRPr>
                    </a:p>
                  </a:txBody>
                  <a:tcPr marL="68580" marR="68580" marT="0" marB="0"/>
                </a:tc>
                <a:tc>
                  <a:txBody>
                    <a:bodyPr/>
                    <a:lstStyle/>
                    <a:p>
                      <a:pPr>
                        <a:lnSpc>
                          <a:spcPct val="107000"/>
                        </a:lnSpc>
                        <a:spcAft>
                          <a:spcPts val="0"/>
                        </a:spcAft>
                      </a:pPr>
                      <a:r>
                        <a:rPr lang="en-US" sz="1500" dirty="0">
                          <a:effectLst/>
                        </a:rPr>
                        <a:t>Legal preservation of registration due to project delays.</a:t>
                      </a:r>
                      <a:endParaRPr lang="en-IN" sz="1100" dirty="0">
                        <a:effectLst/>
                        <a:latin typeface="Calibri" panose="020F0502020204030204" pitchFamily="34" charset="0"/>
                        <a:ea typeface="Calibri" panose="020F0502020204030204" pitchFamily="34" charset="0"/>
                        <a:cs typeface="Mangal"/>
                      </a:endParaRPr>
                    </a:p>
                  </a:txBody>
                  <a:tcPr marL="68580" marR="68580" marT="0" marB="0"/>
                </a:tc>
                <a:tc>
                  <a:txBody>
                    <a:bodyPr/>
                    <a:lstStyle/>
                    <a:p>
                      <a:pPr>
                        <a:lnSpc>
                          <a:spcPct val="107000"/>
                        </a:lnSpc>
                        <a:spcAft>
                          <a:spcPts val="0"/>
                        </a:spcAft>
                      </a:pPr>
                      <a:r>
                        <a:rPr lang="en-US" sz="1500">
                          <a:effectLst/>
                        </a:rPr>
                        <a:t>Statutory cancellation of registration due to defaults/unfair practices.</a:t>
                      </a:r>
                      <a:endParaRPr lang="en-IN" sz="1100">
                        <a:effectLst/>
                        <a:latin typeface="Calibri" panose="020F0502020204030204" pitchFamily="34" charset="0"/>
                        <a:ea typeface="Calibri" panose="020F0502020204030204" pitchFamily="34" charset="0"/>
                        <a:cs typeface="Mangal"/>
                      </a:endParaRPr>
                    </a:p>
                  </a:txBody>
                  <a:tcPr marL="68580" marR="68580" marT="0" marB="0"/>
                </a:tc>
                <a:extLst>
                  <a:ext uri="{0D108BD9-81ED-4DB2-BD59-A6C34878D82A}">
                    <a16:rowId xmlns="" xmlns:a16="http://schemas.microsoft.com/office/drawing/2014/main" val="10001"/>
                  </a:ext>
                </a:extLst>
              </a:tr>
              <a:tr h="1028700">
                <a:tc>
                  <a:txBody>
                    <a:bodyPr/>
                    <a:lstStyle/>
                    <a:p>
                      <a:pPr>
                        <a:lnSpc>
                          <a:spcPct val="107000"/>
                        </a:lnSpc>
                        <a:spcAft>
                          <a:spcPts val="0"/>
                        </a:spcAft>
                      </a:pPr>
                      <a:r>
                        <a:rPr lang="en-US" sz="1500">
                          <a:effectLst/>
                        </a:rPr>
                        <a:t>Trigger Entity</a:t>
                      </a:r>
                      <a:endParaRPr lang="en-IN" sz="1100">
                        <a:effectLst/>
                        <a:latin typeface="Calibri" panose="020F0502020204030204" pitchFamily="34" charset="0"/>
                        <a:ea typeface="Calibri" panose="020F0502020204030204" pitchFamily="34" charset="0"/>
                        <a:cs typeface="Mangal"/>
                      </a:endParaRPr>
                    </a:p>
                  </a:txBody>
                  <a:tcPr marL="68580" marR="68580" marT="0" marB="0"/>
                </a:tc>
                <a:tc>
                  <a:txBody>
                    <a:bodyPr/>
                    <a:lstStyle/>
                    <a:p>
                      <a:pPr>
                        <a:lnSpc>
                          <a:spcPct val="107000"/>
                        </a:lnSpc>
                        <a:spcAft>
                          <a:spcPts val="0"/>
                        </a:spcAft>
                      </a:pPr>
                      <a:r>
                        <a:rPr lang="en-US" sz="1500" dirty="0">
                          <a:effectLst/>
                        </a:rPr>
                        <a:t>Initiated strictly via application by the Promoter.</a:t>
                      </a:r>
                      <a:endParaRPr lang="en-IN" sz="1100" dirty="0">
                        <a:effectLst/>
                        <a:latin typeface="Calibri" panose="020F0502020204030204" pitchFamily="34" charset="0"/>
                        <a:ea typeface="Calibri" panose="020F0502020204030204" pitchFamily="34" charset="0"/>
                        <a:cs typeface="Mangal"/>
                      </a:endParaRPr>
                    </a:p>
                  </a:txBody>
                  <a:tcPr marL="68580" marR="68580" marT="0" marB="0"/>
                </a:tc>
                <a:tc>
                  <a:txBody>
                    <a:bodyPr/>
                    <a:lstStyle/>
                    <a:p>
                      <a:pPr>
                        <a:lnSpc>
                          <a:spcPct val="107000"/>
                        </a:lnSpc>
                        <a:spcAft>
                          <a:spcPts val="0"/>
                        </a:spcAft>
                      </a:pPr>
                      <a:r>
                        <a:rPr lang="en-US" sz="1500" dirty="0">
                          <a:effectLst/>
                        </a:rPr>
                        <a:t>Initiated by the Authority (</a:t>
                      </a:r>
                      <a:r>
                        <a:rPr lang="en-US" sz="1500" dirty="0" err="1">
                          <a:effectLst/>
                        </a:rPr>
                        <a:t>Suo</a:t>
                      </a:r>
                      <a:r>
                        <a:rPr lang="en-US" sz="1500" dirty="0">
                          <a:effectLst/>
                        </a:rPr>
                        <a:t> </a:t>
                      </a:r>
                      <a:r>
                        <a:rPr lang="en-US" sz="1500" dirty="0" err="1">
                          <a:effectLst/>
                        </a:rPr>
                        <a:t>Motu</a:t>
                      </a:r>
                      <a:r>
                        <a:rPr lang="en-US" sz="1500" dirty="0">
                          <a:effectLst/>
                        </a:rPr>
                        <a:t>, based on complaints, or local authority recommendations).</a:t>
                      </a:r>
                      <a:endParaRPr lang="en-IN" sz="1100" dirty="0">
                        <a:effectLst/>
                        <a:latin typeface="Calibri" panose="020F0502020204030204" pitchFamily="34" charset="0"/>
                        <a:ea typeface="Calibri" panose="020F0502020204030204" pitchFamily="34" charset="0"/>
                        <a:cs typeface="Mangal"/>
                      </a:endParaRPr>
                    </a:p>
                  </a:txBody>
                  <a:tcPr marL="68580" marR="68580" marT="0" marB="0"/>
                </a:tc>
                <a:extLst>
                  <a:ext uri="{0D108BD9-81ED-4DB2-BD59-A6C34878D82A}">
                    <a16:rowId xmlns="" xmlns:a16="http://schemas.microsoft.com/office/drawing/2014/main" val="10002"/>
                  </a:ext>
                </a:extLst>
              </a:tr>
              <a:tr h="1028700">
                <a:tc>
                  <a:txBody>
                    <a:bodyPr/>
                    <a:lstStyle/>
                    <a:p>
                      <a:pPr>
                        <a:lnSpc>
                          <a:spcPct val="107000"/>
                        </a:lnSpc>
                        <a:spcAft>
                          <a:spcPts val="0"/>
                        </a:spcAft>
                      </a:pPr>
                      <a:r>
                        <a:rPr lang="en-US" sz="1500">
                          <a:effectLst/>
                        </a:rPr>
                        <a:t>Max Tenure/Timeline</a:t>
                      </a:r>
                      <a:endParaRPr lang="en-IN" sz="1100">
                        <a:effectLst/>
                        <a:latin typeface="Calibri" panose="020F0502020204030204" pitchFamily="34" charset="0"/>
                        <a:ea typeface="Calibri" panose="020F0502020204030204" pitchFamily="34" charset="0"/>
                        <a:cs typeface="Mangal"/>
                      </a:endParaRPr>
                    </a:p>
                  </a:txBody>
                  <a:tcPr marL="68580" marR="68580" marT="0" marB="0"/>
                </a:tc>
                <a:tc>
                  <a:txBody>
                    <a:bodyPr/>
                    <a:lstStyle/>
                    <a:p>
                      <a:pPr>
                        <a:lnSpc>
                          <a:spcPct val="107000"/>
                        </a:lnSpc>
                        <a:spcAft>
                          <a:spcPts val="0"/>
                        </a:spcAft>
                      </a:pPr>
                      <a:r>
                        <a:rPr lang="en-US" sz="1500">
                          <a:effectLst/>
                        </a:rPr>
                        <a:t>Aggregate maximum of 1 year (except under extreme pandemic-like Force Majeure exceptions).</a:t>
                      </a:r>
                      <a:endParaRPr lang="en-IN" sz="1100">
                        <a:effectLst/>
                        <a:latin typeface="Calibri" panose="020F0502020204030204" pitchFamily="34" charset="0"/>
                        <a:ea typeface="Calibri" panose="020F0502020204030204" pitchFamily="34" charset="0"/>
                        <a:cs typeface="Mangal"/>
                      </a:endParaRPr>
                    </a:p>
                  </a:txBody>
                  <a:tcPr marL="68580" marR="68580" marT="0" marB="0"/>
                </a:tc>
                <a:tc>
                  <a:txBody>
                    <a:bodyPr/>
                    <a:lstStyle/>
                    <a:p>
                      <a:pPr>
                        <a:lnSpc>
                          <a:spcPct val="107000"/>
                        </a:lnSpc>
                        <a:spcAft>
                          <a:spcPts val="0"/>
                        </a:spcAft>
                      </a:pPr>
                      <a:r>
                        <a:rPr lang="en-US" sz="1500" dirty="0">
                          <a:effectLst/>
                        </a:rPr>
                        <a:t>Requires a mandatory 30-day prior written show-cause notice to the promoter.</a:t>
                      </a:r>
                      <a:endParaRPr lang="en-IN" sz="1100" dirty="0">
                        <a:effectLst/>
                        <a:latin typeface="Calibri" panose="020F0502020204030204" pitchFamily="34" charset="0"/>
                        <a:ea typeface="Calibri" panose="020F0502020204030204" pitchFamily="34" charset="0"/>
                        <a:cs typeface="Mangal"/>
                      </a:endParaRPr>
                    </a:p>
                  </a:txBody>
                  <a:tcPr marL="68580" marR="68580" marT="0" marB="0"/>
                </a:tc>
                <a:extLst>
                  <a:ext uri="{0D108BD9-81ED-4DB2-BD59-A6C34878D82A}">
                    <a16:rowId xmlns="" xmlns:a16="http://schemas.microsoft.com/office/drawing/2014/main" val="10003"/>
                  </a:ext>
                </a:extLst>
              </a:tr>
              <a:tr h="771525">
                <a:tc>
                  <a:txBody>
                    <a:bodyPr/>
                    <a:lstStyle/>
                    <a:p>
                      <a:pPr>
                        <a:lnSpc>
                          <a:spcPct val="107000"/>
                        </a:lnSpc>
                        <a:spcAft>
                          <a:spcPts val="0"/>
                        </a:spcAft>
                      </a:pPr>
                      <a:r>
                        <a:rPr lang="en-US" sz="1500">
                          <a:effectLst/>
                        </a:rPr>
                        <a:t>Financial Impact</a:t>
                      </a:r>
                      <a:endParaRPr lang="en-IN" sz="1100">
                        <a:effectLst/>
                        <a:latin typeface="Calibri" panose="020F0502020204030204" pitchFamily="34" charset="0"/>
                        <a:ea typeface="Calibri" panose="020F0502020204030204" pitchFamily="34" charset="0"/>
                        <a:cs typeface="Mangal"/>
                      </a:endParaRPr>
                    </a:p>
                  </a:txBody>
                  <a:tcPr marL="68580" marR="68580" marT="0" marB="0"/>
                </a:tc>
                <a:tc>
                  <a:txBody>
                    <a:bodyPr/>
                    <a:lstStyle/>
                    <a:p>
                      <a:pPr>
                        <a:lnSpc>
                          <a:spcPct val="107000"/>
                        </a:lnSpc>
                        <a:spcAft>
                          <a:spcPts val="0"/>
                        </a:spcAft>
                      </a:pPr>
                      <a:r>
                        <a:rPr lang="en-US" sz="1500" dirty="0">
                          <a:effectLst/>
                        </a:rPr>
                        <a:t>Keeps the separate bank account active; updates timelines on the portal.</a:t>
                      </a:r>
                      <a:endParaRPr lang="en-IN" sz="1100" dirty="0">
                        <a:effectLst/>
                        <a:latin typeface="Calibri" panose="020F0502020204030204" pitchFamily="34" charset="0"/>
                        <a:ea typeface="Calibri" panose="020F0502020204030204" pitchFamily="34" charset="0"/>
                        <a:cs typeface="Mangal"/>
                      </a:endParaRPr>
                    </a:p>
                  </a:txBody>
                  <a:tcPr marL="68580" marR="68580" marT="0" marB="0"/>
                </a:tc>
                <a:tc>
                  <a:txBody>
                    <a:bodyPr/>
                    <a:lstStyle/>
                    <a:p>
                      <a:pPr>
                        <a:lnSpc>
                          <a:spcPct val="107000"/>
                        </a:lnSpc>
                        <a:spcAft>
                          <a:spcPts val="0"/>
                        </a:spcAft>
                      </a:pPr>
                      <a:r>
                        <a:rPr lang="en-US" sz="1500" dirty="0">
                          <a:effectLst/>
                        </a:rPr>
                        <a:t>Freezes the separate RERA bank account (escrow) and debars portal access.</a:t>
                      </a:r>
                      <a:endParaRPr lang="en-IN" sz="1100" dirty="0">
                        <a:effectLst/>
                        <a:latin typeface="Calibri" panose="020F0502020204030204" pitchFamily="34" charset="0"/>
                        <a:ea typeface="Calibri" panose="020F0502020204030204" pitchFamily="34" charset="0"/>
                        <a:cs typeface="Mangal"/>
                      </a:endParaRPr>
                    </a:p>
                  </a:txBody>
                  <a:tcPr marL="68580" marR="68580" marT="0" marB="0"/>
                </a:tc>
                <a:extLst>
                  <a:ext uri="{0D108BD9-81ED-4DB2-BD59-A6C34878D82A}">
                    <a16:rowId xmlns="" xmlns:a16="http://schemas.microsoft.com/office/drawing/2014/main" val="10004"/>
                  </a:ext>
                </a:extLst>
              </a:tr>
            </a:tbl>
          </a:graphicData>
        </a:graphic>
      </p:graphicFrame>
    </p:spTree>
    <p:extLst>
      <p:ext uri="{BB962C8B-B14F-4D97-AF65-F5344CB8AC3E}">
        <p14:creationId xmlns:p14="http://schemas.microsoft.com/office/powerpoint/2010/main" val="26020973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0398" y="238406"/>
            <a:ext cx="9598027" cy="661707"/>
          </a:xfrm>
        </p:spPr>
        <p:txBody>
          <a:bodyPr/>
          <a:lstStyle/>
          <a:p>
            <a:pPr marL="0" indent="0"/>
            <a:r>
              <a:rPr lang="en-IN" sz="3300" b="1" u="sng" dirty="0">
                <a:latin typeface="Sylfaen" panose="010A0502050306030303" pitchFamily="18" charset="0"/>
              </a:rPr>
              <a:t>OFFENCES AND PENALTIES</a:t>
            </a:r>
            <a:endParaRPr lang="en-US" sz="3300" b="1" dirty="0"/>
          </a:p>
        </p:txBody>
      </p:sp>
      <p:sp>
        <p:nvSpPr>
          <p:cNvPr id="3" name="Content Placeholder 2"/>
          <p:cNvSpPr>
            <a:spLocks noGrp="1"/>
          </p:cNvSpPr>
          <p:nvPr>
            <p:ph idx="1"/>
          </p:nvPr>
        </p:nvSpPr>
        <p:spPr>
          <a:xfrm>
            <a:off x="428626" y="1071563"/>
            <a:ext cx="11587162" cy="5600699"/>
          </a:xfrm>
          <a:ln>
            <a:solidFill>
              <a:schemeClr val="tx1"/>
            </a:solidFill>
          </a:ln>
        </p:spPr>
        <p:txBody>
          <a:bodyPr>
            <a:normAutofit lnSpcReduction="10000"/>
          </a:bodyPr>
          <a:lstStyle/>
          <a:p>
            <a:pPr marL="357188" lvl="1" indent="-357188"/>
            <a:r>
              <a:rPr lang="en-US" sz="2000" b="1" dirty="0"/>
              <a:t>Statutory Penalties Under </a:t>
            </a:r>
            <a:r>
              <a:rPr lang="en-US" sz="2000" b="1" dirty="0" smtClean="0"/>
              <a:t>RERA</a:t>
            </a:r>
            <a:r>
              <a:rPr lang="en-US" b="1" dirty="0" smtClean="0"/>
              <a:t>: </a:t>
            </a:r>
            <a:r>
              <a:rPr lang="en-US" dirty="0"/>
              <a:t>The Act categorizes penalties based on the type of violation committed by </a:t>
            </a:r>
            <a:r>
              <a:rPr lang="en-US" b="1" dirty="0"/>
              <a:t>Promoters</a:t>
            </a:r>
            <a:r>
              <a:rPr lang="en-US" dirty="0"/>
              <a:t>, </a:t>
            </a:r>
            <a:r>
              <a:rPr lang="en-US" b="1" dirty="0"/>
              <a:t>Agents</a:t>
            </a:r>
            <a:r>
              <a:rPr lang="en-US" dirty="0"/>
              <a:t>, or </a:t>
            </a:r>
            <a:r>
              <a:rPr lang="en-US" b="1" dirty="0" err="1" smtClean="0"/>
              <a:t>Allottees</a:t>
            </a:r>
            <a:r>
              <a:rPr lang="en-US" b="1" dirty="0" smtClean="0"/>
              <a:t>.</a:t>
            </a:r>
          </a:p>
          <a:p>
            <a:pPr marL="757238" lvl="2" indent="-357188"/>
            <a:r>
              <a:rPr lang="en-US" sz="1800" b="1" dirty="0"/>
              <a:t>For Promoters (</a:t>
            </a:r>
            <a:r>
              <a:rPr lang="en-US" sz="1800" b="1" dirty="0" smtClean="0"/>
              <a:t>Developers</a:t>
            </a:r>
            <a:r>
              <a:rPr lang="en-US" sz="1800" b="1" dirty="0"/>
              <a:t>)</a:t>
            </a:r>
            <a:endParaRPr lang="en-US" sz="1800" b="1" dirty="0" smtClean="0"/>
          </a:p>
          <a:p>
            <a:pPr marL="1214438" lvl="3" indent="-357188"/>
            <a:r>
              <a:rPr lang="en-US" sz="1800" b="1" dirty="0"/>
              <a:t>Non-Registration of Project (Section 59[1]):</a:t>
            </a:r>
            <a:r>
              <a:rPr lang="en-US" sz="1800" dirty="0"/>
              <a:t> Penalty up to </a:t>
            </a:r>
            <a:r>
              <a:rPr lang="en-US" sz="1800" b="1" dirty="0"/>
              <a:t>10% of the estimated project cost</a:t>
            </a:r>
            <a:r>
              <a:rPr lang="en-US" sz="1800" dirty="0"/>
              <a:t> as determined by </a:t>
            </a:r>
            <a:r>
              <a:rPr lang="en-US" sz="1800" dirty="0" err="1" smtClean="0"/>
              <a:t>MahaRERA</a:t>
            </a:r>
            <a:endParaRPr lang="en-US" sz="1800" dirty="0" smtClean="0"/>
          </a:p>
          <a:p>
            <a:pPr marL="1214438" lvl="3" indent="-357188"/>
            <a:r>
              <a:rPr lang="en-US" sz="1800" b="1" dirty="0"/>
              <a:t>Continued Non-Registration / Defiance (Section 59[2]):</a:t>
            </a:r>
            <a:r>
              <a:rPr lang="en-US" sz="1800" dirty="0"/>
              <a:t> Imprisonment up to </a:t>
            </a:r>
            <a:r>
              <a:rPr lang="en-US" sz="1800" b="1" dirty="0"/>
              <a:t>3 years</a:t>
            </a:r>
            <a:r>
              <a:rPr lang="en-US" sz="1800" dirty="0"/>
              <a:t>, or an additional fine up to a further </a:t>
            </a:r>
            <a:r>
              <a:rPr lang="en-US" sz="1800" b="1" dirty="0"/>
              <a:t>10% of the project cost</a:t>
            </a:r>
            <a:r>
              <a:rPr lang="en-US" sz="1800" dirty="0"/>
              <a:t>, or </a:t>
            </a:r>
            <a:r>
              <a:rPr lang="en-US" sz="1800" dirty="0" smtClean="0"/>
              <a:t>both.</a:t>
            </a:r>
          </a:p>
          <a:p>
            <a:pPr marL="1214438" lvl="3" indent="-357188"/>
            <a:r>
              <a:rPr lang="en-US" sz="1800" b="1" dirty="0"/>
              <a:t>Providing False Information (Section 60):</a:t>
            </a:r>
            <a:r>
              <a:rPr lang="en-US" sz="1800" dirty="0"/>
              <a:t> Penalty up to </a:t>
            </a:r>
            <a:r>
              <a:rPr lang="en-US" sz="1800" b="1" dirty="0"/>
              <a:t>5% of the estimated project cost</a:t>
            </a:r>
            <a:r>
              <a:rPr lang="en-US" sz="1800" dirty="0"/>
              <a:t> for false details in application forms, documents, or prospectus disclosures (Section 4). </a:t>
            </a:r>
            <a:endParaRPr lang="en-IN" sz="1800" dirty="0"/>
          </a:p>
          <a:p>
            <a:pPr marL="1214438" lvl="3" indent="-357188"/>
            <a:r>
              <a:rPr lang="en-US" sz="1800" b="1" dirty="0"/>
              <a:t>Contravention of Other Provisions (Section 61):</a:t>
            </a:r>
            <a:r>
              <a:rPr lang="en-US" sz="1800" dirty="0"/>
              <a:t> For general non-compliance with any other provision of the Act, rules, or quarterly update regulations (QPR), a penalty up to </a:t>
            </a:r>
            <a:r>
              <a:rPr lang="en-US" sz="1800" b="1" dirty="0"/>
              <a:t>5% of the project </a:t>
            </a:r>
            <a:r>
              <a:rPr lang="en-US" sz="1800" b="1" dirty="0" smtClean="0"/>
              <a:t>cost.</a:t>
            </a:r>
          </a:p>
          <a:p>
            <a:pPr marL="1214438" lvl="3" indent="-357188"/>
            <a:r>
              <a:rPr lang="en-US" sz="1800" b="1" dirty="0"/>
              <a:t>Non-Compliance with Authority Orders (Section 63):</a:t>
            </a:r>
            <a:r>
              <a:rPr lang="en-US" sz="1800" dirty="0"/>
              <a:t> Daily continuing penalty that can cumulatively extend up to </a:t>
            </a:r>
            <a:r>
              <a:rPr lang="en-US" sz="1800" b="1" dirty="0"/>
              <a:t>5% of the project cost</a:t>
            </a:r>
            <a:r>
              <a:rPr lang="en-US" sz="1800" dirty="0"/>
              <a:t> for failing to execute orders or directions issued directly by </a:t>
            </a:r>
            <a:r>
              <a:rPr lang="en-US" sz="1800" dirty="0" err="1" smtClean="0"/>
              <a:t>MahaRERA</a:t>
            </a:r>
            <a:r>
              <a:rPr lang="en-US" sz="1800" dirty="0" smtClean="0"/>
              <a:t>.</a:t>
            </a:r>
          </a:p>
          <a:p>
            <a:pPr marL="1214438" lvl="3" indent="-357188"/>
            <a:r>
              <a:rPr lang="en-US" sz="1800" b="1" dirty="0"/>
              <a:t>Non-Compliance with Appellate Tribunal Orders (Section 64):</a:t>
            </a:r>
            <a:r>
              <a:rPr lang="en-US" sz="1800" dirty="0"/>
              <a:t> Punishable with imprisonment up to </a:t>
            </a:r>
            <a:r>
              <a:rPr lang="en-US" sz="1800" b="1" dirty="0"/>
              <a:t>3 years</a:t>
            </a:r>
            <a:r>
              <a:rPr lang="en-US" sz="1800" dirty="0"/>
              <a:t>, or a daily fine extending up to </a:t>
            </a:r>
            <a:r>
              <a:rPr lang="en-US" sz="1800" b="1" dirty="0"/>
              <a:t>10% of the project cost</a:t>
            </a:r>
            <a:r>
              <a:rPr lang="en-US" sz="1800" dirty="0"/>
              <a:t>, or both. </a:t>
            </a:r>
            <a:endParaRPr lang="en-IN" sz="1800" dirty="0"/>
          </a:p>
          <a:p>
            <a:pPr marL="400050" lvl="2" indent="0">
              <a:buNone/>
            </a:pPr>
            <a:r>
              <a:rPr lang="en-US" dirty="0" smtClean="0"/>
              <a:t>	</a:t>
            </a:r>
            <a:endParaRPr lang="en-IN" dirty="0"/>
          </a:p>
        </p:txBody>
      </p:sp>
    </p:spTree>
    <p:extLst>
      <p:ext uri="{BB962C8B-B14F-4D97-AF65-F5344CB8AC3E}">
        <p14:creationId xmlns:p14="http://schemas.microsoft.com/office/powerpoint/2010/main" val="8596634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2" y="452718"/>
            <a:ext cx="9798052" cy="718857"/>
          </a:xfrm>
        </p:spPr>
        <p:txBody>
          <a:bodyPr/>
          <a:lstStyle/>
          <a:p>
            <a:r>
              <a:rPr lang="en-IN" sz="3300" b="1" u="sng" dirty="0">
                <a:latin typeface="Sylfaen" panose="010A0502050306030303" pitchFamily="18" charset="0"/>
              </a:rPr>
              <a:t>OFFENCES AND PENALTIES</a:t>
            </a:r>
            <a:endParaRPr lang="en-IN" sz="3300" dirty="0"/>
          </a:p>
        </p:txBody>
      </p:sp>
      <p:sp>
        <p:nvSpPr>
          <p:cNvPr id="3" name="Content Placeholder 2"/>
          <p:cNvSpPr>
            <a:spLocks noGrp="1"/>
          </p:cNvSpPr>
          <p:nvPr>
            <p:ph idx="1"/>
          </p:nvPr>
        </p:nvSpPr>
        <p:spPr>
          <a:xfrm>
            <a:off x="646112" y="1171575"/>
            <a:ext cx="11255376" cy="5500688"/>
          </a:xfrm>
          <a:ln>
            <a:solidFill>
              <a:schemeClr val="tx1">
                <a:lumMod val="95000"/>
              </a:schemeClr>
            </a:solidFill>
          </a:ln>
        </p:spPr>
        <p:txBody>
          <a:bodyPr/>
          <a:lstStyle/>
          <a:p>
            <a:r>
              <a:rPr lang="en-US" b="1" dirty="0"/>
              <a:t>For Real Estate </a:t>
            </a:r>
            <a:r>
              <a:rPr lang="en-US" b="1" dirty="0" smtClean="0"/>
              <a:t>Agents:</a:t>
            </a:r>
          </a:p>
          <a:p>
            <a:pPr lvl="1"/>
            <a:r>
              <a:rPr lang="en-US" b="1" dirty="0"/>
              <a:t>Non-Registration or Contravention (Section 62):</a:t>
            </a:r>
            <a:r>
              <a:rPr lang="en-US" dirty="0"/>
              <a:t> </a:t>
            </a:r>
            <a:r>
              <a:rPr lang="en-US" b="1" dirty="0"/>
              <a:t>₹10,000 per day</a:t>
            </a:r>
            <a:r>
              <a:rPr lang="en-US" dirty="0"/>
              <a:t> for continued default, up to a cumulative maximum of </a:t>
            </a:r>
            <a:r>
              <a:rPr lang="en-US" b="1" dirty="0"/>
              <a:t>5% of the cost of the property</a:t>
            </a:r>
            <a:r>
              <a:rPr lang="en-US" dirty="0"/>
              <a:t> </a:t>
            </a:r>
            <a:r>
              <a:rPr lang="en-US" dirty="0" smtClean="0"/>
              <a:t>facilitated.</a:t>
            </a:r>
          </a:p>
          <a:p>
            <a:pPr lvl="1"/>
            <a:r>
              <a:rPr lang="en-US" b="1" dirty="0"/>
              <a:t>Non-Compliance with Authority/Tribunal Orders (Sections 65 &amp; 66):</a:t>
            </a:r>
            <a:r>
              <a:rPr lang="en-US" dirty="0"/>
              <a:t> Failure to comply with Authority directions attracts up to </a:t>
            </a:r>
            <a:r>
              <a:rPr lang="en-US" b="1" dirty="0"/>
              <a:t>5% of property cost</a:t>
            </a:r>
            <a:r>
              <a:rPr lang="en-US" dirty="0"/>
              <a:t>; violating Tribunal orders can lead to imprisonment up to </a:t>
            </a:r>
            <a:r>
              <a:rPr lang="en-US" b="1" dirty="0"/>
              <a:t>1 year</a:t>
            </a:r>
            <a:r>
              <a:rPr lang="en-US" dirty="0"/>
              <a:t> or up to a </a:t>
            </a:r>
            <a:r>
              <a:rPr lang="en-US" b="1" dirty="0"/>
              <a:t>10% property cost fine</a:t>
            </a:r>
            <a:r>
              <a:rPr lang="en-US" dirty="0"/>
              <a:t>. </a:t>
            </a:r>
          </a:p>
          <a:p>
            <a:pPr marL="285750" lvl="1"/>
            <a:r>
              <a:rPr lang="en-US" sz="2000" b="1" dirty="0"/>
              <a:t>Adjudicating </a:t>
            </a:r>
            <a:r>
              <a:rPr lang="en-US" sz="2000" b="1" dirty="0" smtClean="0"/>
              <a:t>Mechanism: </a:t>
            </a:r>
            <a:r>
              <a:rPr lang="en-US" sz="2000" dirty="0" err="1"/>
              <a:t>MahaRERA</a:t>
            </a:r>
            <a:r>
              <a:rPr lang="en-US" sz="2000" dirty="0"/>
              <a:t> splits its judicial functions </a:t>
            </a:r>
            <a:r>
              <a:rPr lang="en-US" sz="2000" dirty="0" smtClean="0"/>
              <a:t>between structural/ compliance </a:t>
            </a:r>
            <a:r>
              <a:rPr lang="en-US" sz="2000" dirty="0"/>
              <a:t>defaults and compensation </a:t>
            </a:r>
            <a:r>
              <a:rPr lang="en-US" sz="2000" dirty="0" smtClean="0"/>
              <a:t>claims:</a:t>
            </a:r>
          </a:p>
          <a:p>
            <a:pPr marL="685800" lvl="2"/>
            <a:r>
              <a:rPr lang="en-US" sz="1800" b="1" dirty="0"/>
              <a:t>The Authority vs. Adjudicating Officer:</a:t>
            </a:r>
            <a:r>
              <a:rPr lang="en-US" sz="1800" dirty="0"/>
              <a:t> </a:t>
            </a:r>
            <a:r>
              <a:rPr lang="en-US" sz="1800" dirty="0" err="1"/>
              <a:t>MahaRERA</a:t>
            </a:r>
            <a:r>
              <a:rPr lang="en-US" sz="1800" dirty="0"/>
              <a:t> itself handles the broad structural penalties, stop-work notices, registration revocations, and standard percentage-based fines. However, under </a:t>
            </a:r>
            <a:r>
              <a:rPr lang="en-US" sz="1800" b="1" dirty="0"/>
              <a:t>Section 71</a:t>
            </a:r>
            <a:r>
              <a:rPr lang="en-US" sz="1800" dirty="0"/>
              <a:t>, specific </a:t>
            </a:r>
            <a:r>
              <a:rPr lang="en-US" sz="1800" b="1" dirty="0"/>
              <a:t>Adjudicating Officers</a:t>
            </a:r>
            <a:r>
              <a:rPr lang="en-US" sz="1800" dirty="0"/>
              <a:t> (typically retired District Judges) are appointed to evaluate and decree exact </a:t>
            </a:r>
            <a:r>
              <a:rPr lang="en-US" sz="1800" b="1" dirty="0"/>
              <a:t>compensation and interest</a:t>
            </a:r>
            <a:r>
              <a:rPr lang="en-US" sz="1800" dirty="0"/>
              <a:t> under Sections 12, 14, 18, and 19. </a:t>
            </a:r>
            <a:endParaRPr lang="en-IN" sz="1800" dirty="0"/>
          </a:p>
          <a:p>
            <a:pPr marL="457200" lvl="2" indent="0">
              <a:buNone/>
            </a:pPr>
            <a:endParaRPr lang="en-IN" sz="1800" dirty="0"/>
          </a:p>
          <a:p>
            <a:pPr marL="0" indent="0">
              <a:buNone/>
            </a:pPr>
            <a:endParaRPr lang="en-IN" dirty="0"/>
          </a:p>
        </p:txBody>
      </p:sp>
    </p:spTree>
    <p:extLst>
      <p:ext uri="{BB962C8B-B14F-4D97-AF65-F5344CB8AC3E}">
        <p14:creationId xmlns:p14="http://schemas.microsoft.com/office/powerpoint/2010/main" val="33872941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5130" y="2052918"/>
            <a:ext cx="10440212" cy="4195481"/>
          </a:xfrm>
          <a:noFill/>
          <a:ln>
            <a:solidFill>
              <a:schemeClr val="tx1"/>
            </a:solidFill>
          </a:ln>
        </p:spPr>
        <p:style>
          <a:lnRef idx="2">
            <a:schemeClr val="dk1"/>
          </a:lnRef>
          <a:fillRef idx="1">
            <a:schemeClr val="lt1"/>
          </a:fillRef>
          <a:effectRef idx="0">
            <a:schemeClr val="dk1"/>
          </a:effectRef>
          <a:fontRef idx="minor">
            <a:schemeClr val="dk1"/>
          </a:fontRef>
        </p:style>
        <p:txBody>
          <a:bodyPr>
            <a:normAutofit lnSpcReduction="10000"/>
          </a:bodyPr>
          <a:lstStyle/>
          <a:p>
            <a:r>
              <a:rPr lang="en-IN" u="sng" dirty="0">
                <a:solidFill>
                  <a:schemeClr val="tx1"/>
                </a:solidFill>
                <a:latin typeface="Sylfaen" panose="010A0502050306030303" pitchFamily="18" charset="0"/>
              </a:rPr>
              <a:t>ADVERTISEMENT</a:t>
            </a:r>
          </a:p>
          <a:p>
            <a:endParaRPr lang="en-IN" u="sng" dirty="0">
              <a:solidFill>
                <a:schemeClr val="tx1"/>
              </a:solidFill>
              <a:latin typeface="Sylfaen" panose="010A0502050306030303" pitchFamily="18" charset="0"/>
            </a:endParaRPr>
          </a:p>
          <a:p>
            <a:pPr algn="just"/>
            <a:r>
              <a:rPr lang="en-IN" dirty="0">
                <a:solidFill>
                  <a:schemeClr val="tx1"/>
                </a:solidFill>
                <a:latin typeface="Sylfaen" panose="010A0502050306030303" pitchFamily="18" charset="0"/>
              </a:rPr>
              <a:t>Section 2(b) of the Real Estate (Regulation and development) Act, 2016 defines advertisement as “any document described or issued as advertisement through any medium and includes any notice, circular or other documents or publicity in any form, informing person about real estate project or offering for sale of a plot , building or apartment or inviting persons to purchase in any manner such plot , building or apartment or to make advances or deposits for such purpose”</a:t>
            </a:r>
          </a:p>
          <a:p>
            <a:pPr marL="0" indent="0" algn="just">
              <a:buNone/>
            </a:pPr>
            <a:endParaRPr lang="en-IN" dirty="0">
              <a:solidFill>
                <a:schemeClr val="tx1"/>
              </a:solidFill>
              <a:latin typeface="Sylfaen" panose="010A0502050306030303" pitchFamily="18" charset="0"/>
            </a:endParaRPr>
          </a:p>
          <a:p>
            <a:pPr algn="just"/>
            <a:r>
              <a:rPr lang="en-IN" dirty="0">
                <a:solidFill>
                  <a:schemeClr val="tx1"/>
                </a:solidFill>
                <a:latin typeface="Sylfaen" panose="010A0502050306030303" pitchFamily="18" charset="0"/>
              </a:rPr>
              <a:t>While advertising, Promoter is required to “Prominently disclose” following details</a:t>
            </a:r>
          </a:p>
          <a:p>
            <a:pPr lvl="1" algn="just">
              <a:buFont typeface="Wingdings" panose="05000000000000000000" pitchFamily="2" charset="2"/>
              <a:buChar char="Ø"/>
            </a:pPr>
            <a:r>
              <a:rPr lang="en-IN" sz="2000" dirty="0">
                <a:solidFill>
                  <a:schemeClr val="tx1"/>
                </a:solidFill>
                <a:latin typeface="Sylfaen" panose="010A0502050306030303" pitchFamily="18" charset="0"/>
              </a:rPr>
              <a:t> Website Address of the Authority (</a:t>
            </a:r>
            <a:r>
              <a:rPr lang="en-IN" sz="2000" dirty="0" err="1">
                <a:solidFill>
                  <a:schemeClr val="tx1"/>
                </a:solidFill>
                <a:latin typeface="Sylfaen" panose="010A0502050306030303" pitchFamily="18" charset="0"/>
              </a:rPr>
              <a:t>MahaRERA</a:t>
            </a:r>
            <a:r>
              <a:rPr lang="en-IN" sz="2000" dirty="0">
                <a:solidFill>
                  <a:schemeClr val="tx1"/>
                </a:solidFill>
                <a:latin typeface="Sylfaen" panose="010A0502050306030303" pitchFamily="18" charset="0"/>
              </a:rPr>
              <a:t> Website)</a:t>
            </a:r>
          </a:p>
          <a:p>
            <a:pPr lvl="1" algn="just">
              <a:buFont typeface="Wingdings" panose="05000000000000000000" pitchFamily="2" charset="2"/>
              <a:buChar char="Ø"/>
            </a:pPr>
            <a:r>
              <a:rPr lang="en-IN" sz="2000" dirty="0">
                <a:solidFill>
                  <a:schemeClr val="tx1"/>
                </a:solidFill>
                <a:latin typeface="Sylfaen" panose="010A0502050306030303" pitchFamily="18" charset="0"/>
              </a:rPr>
              <a:t> </a:t>
            </a:r>
            <a:r>
              <a:rPr lang="en-IN" sz="2000" dirty="0" err="1">
                <a:solidFill>
                  <a:schemeClr val="tx1"/>
                </a:solidFill>
                <a:latin typeface="Sylfaen" panose="010A0502050306030303" pitchFamily="18" charset="0"/>
              </a:rPr>
              <a:t>MahaRERA</a:t>
            </a:r>
            <a:r>
              <a:rPr lang="en-IN" sz="2000" dirty="0">
                <a:solidFill>
                  <a:schemeClr val="tx1"/>
                </a:solidFill>
                <a:latin typeface="Sylfaen" panose="010A0502050306030303" pitchFamily="18" charset="0"/>
              </a:rPr>
              <a:t> Registration Number of Promoter</a:t>
            </a:r>
          </a:p>
        </p:txBody>
      </p:sp>
      <p:sp>
        <p:nvSpPr>
          <p:cNvPr id="4" name="Title 1"/>
          <p:cNvSpPr>
            <a:spLocks noGrp="1"/>
          </p:cNvSpPr>
          <p:nvPr>
            <p:ph type="title"/>
          </p:nvPr>
        </p:nvSpPr>
        <p:spPr>
          <a:xfrm>
            <a:off x="564223" y="452718"/>
            <a:ext cx="9404723" cy="1400530"/>
          </a:xfrm>
          <a:noFill/>
          <a:ln>
            <a:noFill/>
          </a:ln>
        </p:spPr>
        <p:style>
          <a:lnRef idx="2">
            <a:schemeClr val="dk1"/>
          </a:lnRef>
          <a:fillRef idx="1">
            <a:schemeClr val="lt1"/>
          </a:fillRef>
          <a:effectRef idx="0">
            <a:schemeClr val="dk1"/>
          </a:effectRef>
          <a:fontRef idx="minor">
            <a:schemeClr val="dk1"/>
          </a:fontRef>
        </p:style>
        <p:txBody>
          <a:bodyPr/>
          <a:lstStyle/>
          <a:p>
            <a:r>
              <a:rPr lang="en-IN" u="sng" dirty="0">
                <a:solidFill>
                  <a:schemeClr val="tx1"/>
                </a:solidFill>
                <a:latin typeface="Sylfaen" panose="010A0502050306030303" pitchFamily="18" charset="0"/>
              </a:rPr>
              <a:t>SECTION 11 – FUNCTIONS AND DUTIES OF PROMOTER</a:t>
            </a:r>
          </a:p>
        </p:txBody>
      </p:sp>
    </p:spTree>
    <p:extLst>
      <p:ext uri="{BB962C8B-B14F-4D97-AF65-F5344CB8AC3E}">
        <p14:creationId xmlns:p14="http://schemas.microsoft.com/office/powerpoint/2010/main" val="48799405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898064" cy="861732"/>
          </a:xfrm>
        </p:spPr>
        <p:txBody>
          <a:bodyPr/>
          <a:lstStyle/>
          <a:p>
            <a:r>
              <a:rPr lang="en-IN" sz="3400" b="1" u="sng" dirty="0">
                <a:latin typeface="Sylfaen" panose="010A0502050306030303" pitchFamily="18" charset="0"/>
              </a:rPr>
              <a:t>OFFENCES AND PENALTIES</a:t>
            </a:r>
            <a:endParaRPr lang="en-IN" sz="3400" dirty="0"/>
          </a:p>
        </p:txBody>
      </p:sp>
      <p:sp>
        <p:nvSpPr>
          <p:cNvPr id="3" name="Content Placeholder 2"/>
          <p:cNvSpPr>
            <a:spLocks noGrp="1"/>
          </p:cNvSpPr>
          <p:nvPr>
            <p:ph idx="1"/>
          </p:nvPr>
        </p:nvSpPr>
        <p:spPr>
          <a:xfrm>
            <a:off x="346076" y="1724306"/>
            <a:ext cx="9926638" cy="2933420"/>
          </a:xfrm>
          <a:ln>
            <a:solidFill>
              <a:schemeClr val="tx1"/>
            </a:solidFill>
          </a:ln>
        </p:spPr>
        <p:txBody>
          <a:bodyPr/>
          <a:lstStyle/>
          <a:p>
            <a:pPr lvl="1"/>
            <a:r>
              <a:rPr lang="en-US" sz="2000" b="1" dirty="0"/>
              <a:t>Factors Considered for Adjudication (Section 72</a:t>
            </a:r>
            <a:r>
              <a:rPr lang="en-US" b="1" dirty="0"/>
              <a:t>):</a:t>
            </a:r>
            <a:r>
              <a:rPr lang="en-US" dirty="0"/>
              <a:t> When determining the quantum of a penalty or compensation, the Adjudicating Officer must legally account for</a:t>
            </a:r>
            <a:r>
              <a:rPr lang="en-US" dirty="0" smtClean="0"/>
              <a:t>:</a:t>
            </a:r>
            <a:endParaRPr lang="en-IN" dirty="0"/>
          </a:p>
          <a:p>
            <a:pPr lvl="2"/>
            <a:r>
              <a:rPr lang="en-US" sz="1800" dirty="0"/>
              <a:t>The amount of disproportionate or unfair gain made as a result of the default. </a:t>
            </a:r>
            <a:endParaRPr lang="en-IN" sz="1800" dirty="0"/>
          </a:p>
          <a:p>
            <a:pPr lvl="2"/>
            <a:r>
              <a:rPr lang="en-US" sz="1800" dirty="0"/>
              <a:t>The amount of loss caused to the affected </a:t>
            </a:r>
            <a:r>
              <a:rPr lang="en-US" sz="1800" dirty="0" err="1"/>
              <a:t>allottees</a:t>
            </a:r>
            <a:r>
              <a:rPr lang="en-US" sz="1800" dirty="0"/>
              <a:t>/buyers.</a:t>
            </a:r>
            <a:endParaRPr lang="en-IN" sz="1800" dirty="0"/>
          </a:p>
          <a:p>
            <a:pPr lvl="2"/>
            <a:r>
              <a:rPr lang="en-US" sz="1800" dirty="0"/>
              <a:t>The repetitive nature of the default.</a:t>
            </a:r>
            <a:endParaRPr lang="en-IN" sz="1800" dirty="0"/>
          </a:p>
          <a:p>
            <a:pPr lvl="2"/>
            <a:r>
              <a:rPr lang="en-US" sz="1800" dirty="0"/>
              <a:t>Proportionality and balancing </a:t>
            </a:r>
            <a:r>
              <a:rPr lang="en-US" sz="1800" dirty="0" smtClean="0"/>
              <a:t>equity.</a:t>
            </a:r>
          </a:p>
          <a:p>
            <a:pPr marL="814388" lvl="3" indent="-271463"/>
            <a:endParaRPr lang="en-IN" dirty="0"/>
          </a:p>
          <a:p>
            <a:pPr marL="471488" lvl="2" indent="-285750"/>
            <a:endParaRPr lang="en-IN" sz="1800" dirty="0"/>
          </a:p>
        </p:txBody>
      </p:sp>
    </p:spTree>
    <p:extLst>
      <p:ext uri="{BB962C8B-B14F-4D97-AF65-F5344CB8AC3E}">
        <p14:creationId xmlns:p14="http://schemas.microsoft.com/office/powerpoint/2010/main" val="38866140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905027"/>
          </a:xfrm>
        </p:spPr>
        <p:txBody>
          <a:bodyPr/>
          <a:lstStyle/>
          <a:p>
            <a:r>
              <a:rPr lang="en-US" sz="3400" b="1" dirty="0"/>
              <a:t>Compounding of Offences (Section 70)</a:t>
            </a:r>
            <a:endParaRPr lang="en-IN" sz="3400" dirty="0"/>
          </a:p>
        </p:txBody>
      </p:sp>
      <p:sp>
        <p:nvSpPr>
          <p:cNvPr id="3" name="Content Placeholder 2"/>
          <p:cNvSpPr>
            <a:spLocks noGrp="1"/>
          </p:cNvSpPr>
          <p:nvPr>
            <p:ph idx="1"/>
          </p:nvPr>
        </p:nvSpPr>
        <p:spPr>
          <a:ln>
            <a:solidFill>
              <a:schemeClr val="tx1"/>
            </a:solidFill>
          </a:ln>
        </p:spPr>
        <p:txBody>
          <a:bodyPr/>
          <a:lstStyle/>
          <a:p>
            <a:pPr marL="357188" lvl="2" indent="-271463" algn="just"/>
            <a:r>
              <a:rPr lang="en-US" sz="2000" b="1" dirty="0"/>
              <a:t>Compounding of Offences (Section 70) :</a:t>
            </a:r>
            <a:r>
              <a:rPr lang="en-US" sz="1800" dirty="0"/>
              <a:t>Compounding is a critical mechanism that allows a party to settle specific criminal liabilities (particularly those involving jail terms) by paying a prescribed fee instead of facing prosecution and imprisonment</a:t>
            </a:r>
          </a:p>
          <a:p>
            <a:pPr marL="814388" lvl="3" indent="-271463" algn="just"/>
            <a:r>
              <a:rPr lang="en-US" sz="1800" b="1" dirty="0"/>
              <a:t>Legal Provision:</a:t>
            </a:r>
            <a:r>
              <a:rPr lang="en-US" sz="1800" dirty="0"/>
              <a:t> Section 70 states that any offence punishable with imprisonment under the Act may, either before or after the institution of the prosecution, be compounded by the competent court. </a:t>
            </a:r>
            <a:endParaRPr lang="en-IN" sz="1800" dirty="0"/>
          </a:p>
          <a:p>
            <a:pPr marL="814388" lvl="3" indent="-271463" algn="just"/>
            <a:r>
              <a:rPr lang="en-US" sz="1800" b="1" dirty="0"/>
              <a:t>Compounding Caps:</a:t>
            </a:r>
            <a:r>
              <a:rPr lang="en-US" sz="1800" dirty="0"/>
              <a:t> The compounding amount cannot exceed the maximum fine prescribed for that specific offence under the Act</a:t>
            </a:r>
            <a:r>
              <a:rPr lang="en-US" sz="1600" dirty="0"/>
              <a:t>. </a:t>
            </a:r>
            <a:endParaRPr lang="en-IN" sz="1600" dirty="0"/>
          </a:p>
        </p:txBody>
      </p:sp>
    </p:spTree>
    <p:extLst>
      <p:ext uri="{BB962C8B-B14F-4D97-AF65-F5344CB8AC3E}">
        <p14:creationId xmlns:p14="http://schemas.microsoft.com/office/powerpoint/2010/main" val="25664460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1226802" cy="790295"/>
          </a:xfrm>
        </p:spPr>
        <p:txBody>
          <a:bodyPr/>
          <a:lstStyle/>
          <a:p>
            <a:r>
              <a:rPr lang="en-US" sz="3400" b="1" dirty="0"/>
              <a:t>Compounding of Offences (Section 70)</a:t>
            </a:r>
            <a:endParaRPr lang="en-IN" sz="3400" dirty="0"/>
          </a:p>
        </p:txBody>
      </p:sp>
      <p:sp>
        <p:nvSpPr>
          <p:cNvPr id="3" name="Content Placeholder 2"/>
          <p:cNvSpPr>
            <a:spLocks noGrp="1"/>
          </p:cNvSpPr>
          <p:nvPr>
            <p:ph idx="1"/>
          </p:nvPr>
        </p:nvSpPr>
        <p:spPr>
          <a:xfrm>
            <a:off x="357188" y="1443038"/>
            <a:ext cx="11630025" cy="4900612"/>
          </a:xfrm>
          <a:ln>
            <a:solidFill>
              <a:schemeClr val="tx1">
                <a:lumMod val="95000"/>
              </a:schemeClr>
            </a:solidFill>
          </a:ln>
        </p:spPr>
        <p:txBody>
          <a:bodyPr/>
          <a:lstStyle/>
          <a:p>
            <a:pPr lvl="0" algn="just"/>
            <a:r>
              <a:rPr lang="en-US" b="1" dirty="0"/>
              <a:t>Standard Compounding Rates (as adopted across states like Maharashtra</a:t>
            </a:r>
            <a:r>
              <a:rPr lang="en-US" b="1" dirty="0" smtClean="0"/>
              <a:t>):</a:t>
            </a:r>
            <a:endParaRPr lang="en-IN" dirty="0"/>
          </a:p>
          <a:p>
            <a:pPr lvl="1" algn="just"/>
            <a:r>
              <a:rPr lang="en-US" b="1" dirty="0"/>
              <a:t>Promoter Imprisonment (Section 59[2] or Section 64):</a:t>
            </a:r>
            <a:r>
              <a:rPr lang="en-US" dirty="0"/>
              <a:t> Settled by paying a compounding fee equivalent to </a:t>
            </a:r>
            <a:r>
              <a:rPr lang="en-US" b="1" dirty="0"/>
              <a:t>10% of the estimated project cost</a:t>
            </a:r>
            <a:r>
              <a:rPr lang="en-US" dirty="0"/>
              <a:t>. </a:t>
            </a:r>
            <a:endParaRPr lang="en-IN" dirty="0"/>
          </a:p>
          <a:p>
            <a:pPr lvl="1" algn="just"/>
            <a:r>
              <a:rPr lang="en-US" b="1" dirty="0"/>
              <a:t>Promoter Imprisonment (Section 59[2] or Section 64):</a:t>
            </a:r>
            <a:r>
              <a:rPr lang="en-US" dirty="0"/>
              <a:t> Settled by paying a compounding fee equivalent to </a:t>
            </a:r>
            <a:r>
              <a:rPr lang="en-US" b="1" dirty="0"/>
              <a:t>10% of the estimated project cost</a:t>
            </a:r>
            <a:r>
              <a:rPr lang="en-US" dirty="0"/>
              <a:t>. </a:t>
            </a:r>
            <a:endParaRPr lang="en-IN" sz="1400" dirty="0"/>
          </a:p>
          <a:p>
            <a:pPr lvl="1" algn="just"/>
            <a:r>
              <a:rPr lang="en-US" b="1" dirty="0" err="1"/>
              <a:t>Allottee</a:t>
            </a:r>
            <a:r>
              <a:rPr lang="en-US" b="1" dirty="0"/>
              <a:t> </a:t>
            </a:r>
            <a:r>
              <a:rPr lang="en-US" b="1" dirty="0" smtClean="0"/>
              <a:t>Imprisonment </a:t>
            </a:r>
            <a:r>
              <a:rPr lang="en-US" b="1" dirty="0"/>
              <a:t>(Section 68):</a:t>
            </a:r>
            <a:r>
              <a:rPr lang="en-US" dirty="0"/>
              <a:t> Settled at </a:t>
            </a:r>
            <a:r>
              <a:rPr lang="en-US" b="1" dirty="0"/>
              <a:t>10% of the specific apartment/property </a:t>
            </a:r>
            <a:r>
              <a:rPr lang="en-US" b="1" dirty="0" smtClean="0"/>
              <a:t>cost.</a:t>
            </a:r>
          </a:p>
          <a:p>
            <a:pPr marL="271463" lvl="1" indent="-271463" algn="just"/>
            <a:r>
              <a:rPr lang="en-US" sz="2000" b="1" dirty="0"/>
              <a:t>Effect of Compounding</a:t>
            </a:r>
            <a:r>
              <a:rPr lang="en-US" b="1" dirty="0"/>
              <a:t>:</a:t>
            </a:r>
            <a:r>
              <a:rPr lang="en-US" dirty="0"/>
              <a:t> Once the compounding fee is accepted by the court, the accused is legally discharged, and any ongoing criminal prosecution for that specific offence drops immediately</a:t>
            </a:r>
            <a:r>
              <a:rPr lang="en-US" dirty="0" smtClean="0"/>
              <a:t>.</a:t>
            </a:r>
          </a:p>
          <a:p>
            <a:pPr marL="271463" lvl="1" indent="-271463" algn="just"/>
            <a:r>
              <a:rPr lang="en-US" sz="2000" b="1" dirty="0"/>
              <a:t>Offences by Companies (Section 69</a:t>
            </a:r>
            <a:r>
              <a:rPr lang="en-US" sz="2000" b="1" dirty="0" smtClean="0"/>
              <a:t>): </a:t>
            </a:r>
            <a:r>
              <a:rPr lang="en-US" sz="2000" dirty="0"/>
              <a:t>It is worth noting that if an offence under RERA is committed by an LLP, partnership firm, or company, </a:t>
            </a:r>
            <a:r>
              <a:rPr lang="en-US" sz="2000" b="1" dirty="0"/>
              <a:t>every person who was in charge of and responsible for the business at the time</a:t>
            </a:r>
            <a:r>
              <a:rPr lang="en-US" sz="2000" dirty="0"/>
              <a:t> is deemed guilty along with the company. They can only escape liability if they prove the offence was committed without their knowledge or that they exercised all due diligence to prevent </a:t>
            </a:r>
            <a:r>
              <a:rPr lang="en-US" sz="2000" dirty="0" smtClean="0"/>
              <a:t>it.</a:t>
            </a:r>
            <a:endParaRPr lang="en-IN" sz="2000" dirty="0"/>
          </a:p>
          <a:p>
            <a:pPr marL="271463" lvl="1" indent="-271463"/>
            <a:endParaRPr lang="en-IN" dirty="0"/>
          </a:p>
          <a:p>
            <a:pPr marL="0" lvl="1" indent="0">
              <a:buNone/>
            </a:pPr>
            <a:endParaRPr lang="en-US" b="1" dirty="0" smtClean="0"/>
          </a:p>
          <a:p>
            <a:pPr marL="457200" lvl="1" indent="0">
              <a:buNone/>
            </a:pPr>
            <a:endParaRPr lang="en-IN" dirty="0"/>
          </a:p>
        </p:txBody>
      </p:sp>
    </p:spTree>
    <p:extLst>
      <p:ext uri="{BB962C8B-B14F-4D97-AF65-F5344CB8AC3E}">
        <p14:creationId xmlns:p14="http://schemas.microsoft.com/office/powerpoint/2010/main" val="7239501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3211" y="266980"/>
            <a:ext cx="11026777" cy="1104620"/>
          </a:xfrm>
        </p:spPr>
        <p:txBody>
          <a:bodyPr/>
          <a:lstStyle/>
          <a:p>
            <a:r>
              <a:rPr lang="en-US" sz="3000" b="1" dirty="0" smtClean="0"/>
              <a:t>CASE LAW UPDATES: RECENT HIGHT COURT &amp; SUPREME COURT RULINGS</a:t>
            </a:r>
            <a:endParaRPr lang="en-IN" sz="3000" b="1" dirty="0"/>
          </a:p>
        </p:txBody>
      </p:sp>
      <p:sp>
        <p:nvSpPr>
          <p:cNvPr id="3" name="Content Placeholder 2"/>
          <p:cNvSpPr>
            <a:spLocks noGrp="1"/>
          </p:cNvSpPr>
          <p:nvPr>
            <p:ph idx="1"/>
          </p:nvPr>
        </p:nvSpPr>
        <p:spPr>
          <a:xfrm>
            <a:off x="303211" y="1371600"/>
            <a:ext cx="11583988" cy="5329237"/>
          </a:xfrm>
          <a:ln>
            <a:solidFill>
              <a:schemeClr val="tx1"/>
            </a:solidFill>
          </a:ln>
        </p:spPr>
        <p:txBody>
          <a:bodyPr/>
          <a:lstStyle/>
          <a:p>
            <a:pPr algn="just"/>
            <a:r>
              <a:rPr lang="en-IN" dirty="0" smtClean="0"/>
              <a:t>Supreme Court </a:t>
            </a:r>
            <a:endParaRPr lang="en-IN" dirty="0"/>
          </a:p>
          <a:p>
            <a:pPr marL="0" indent="0" algn="just">
              <a:buNone/>
            </a:pPr>
            <a:r>
              <a:rPr lang="en-US" dirty="0" smtClean="0"/>
              <a:t>Case : </a:t>
            </a:r>
            <a:r>
              <a:rPr lang="en-US" i="1" dirty="0" err="1"/>
              <a:t>Mansi</a:t>
            </a:r>
            <a:r>
              <a:rPr lang="en-US" i="1" dirty="0"/>
              <a:t> </a:t>
            </a:r>
            <a:r>
              <a:rPr lang="en-US" i="1" dirty="0" err="1"/>
              <a:t>Brar</a:t>
            </a:r>
            <a:r>
              <a:rPr lang="en-US" i="1" dirty="0"/>
              <a:t> </a:t>
            </a:r>
            <a:r>
              <a:rPr lang="en-US" i="1" dirty="0" err="1"/>
              <a:t>Fernandes</a:t>
            </a:r>
            <a:r>
              <a:rPr lang="en-US" i="1" dirty="0"/>
              <a:t> v. </a:t>
            </a:r>
            <a:r>
              <a:rPr lang="en-US" i="1" dirty="0" err="1"/>
              <a:t>Shubha</a:t>
            </a:r>
            <a:r>
              <a:rPr lang="en-US" i="1" dirty="0"/>
              <a:t> Sharma &amp; </a:t>
            </a:r>
            <a:r>
              <a:rPr lang="en-US" i="1" dirty="0" err="1"/>
              <a:t>Anr</a:t>
            </a:r>
            <a:r>
              <a:rPr lang="en-US" i="1" dirty="0"/>
              <a:t>. (September 2025)</a:t>
            </a:r>
            <a:r>
              <a:rPr lang="en-US" dirty="0"/>
              <a:t> </a:t>
            </a:r>
            <a:endParaRPr lang="en-US" dirty="0" smtClean="0"/>
          </a:p>
          <a:p>
            <a:pPr marL="0" indent="0" algn="just">
              <a:buNone/>
            </a:pPr>
            <a:r>
              <a:rPr lang="en-US" b="1" dirty="0"/>
              <a:t>Right to Housing is a Fundamental Right under Article </a:t>
            </a:r>
            <a:r>
              <a:rPr lang="en-US" b="1" dirty="0" smtClean="0"/>
              <a:t>21 :</a:t>
            </a:r>
          </a:p>
          <a:p>
            <a:pPr lvl="1" algn="just"/>
            <a:r>
              <a:rPr lang="en-US" b="1" dirty="0"/>
              <a:t>The Ruling:</a:t>
            </a:r>
            <a:r>
              <a:rPr lang="en-US" dirty="0"/>
              <a:t> In a sweeping judgment, the Supreme Court elevated the right to housing, declaring it a </a:t>
            </a:r>
            <a:r>
              <a:rPr lang="en-US" b="1" dirty="0"/>
              <a:t>facet of the fundamental right to life under Article 21 of the Constitution</a:t>
            </a:r>
            <a:r>
              <a:rPr lang="en-US" dirty="0"/>
              <a:t>, rather than just a contractual right. The court warned that RERA authorities cannot be allowed to become "toothless tigers" and must be strictly armed and staffed to protect buyers. </a:t>
            </a:r>
            <a:endParaRPr lang="en-IN" dirty="0"/>
          </a:p>
          <a:p>
            <a:pPr lvl="1" algn="just"/>
            <a:r>
              <a:rPr lang="en-US" b="1" dirty="0"/>
              <a:t>The "Litmus Test" for Investors vs. </a:t>
            </a:r>
            <a:r>
              <a:rPr lang="en-US" b="1" dirty="0" err="1"/>
              <a:t>Allottees</a:t>
            </a:r>
            <a:r>
              <a:rPr lang="en-US" b="1" dirty="0"/>
              <a:t>:</a:t>
            </a:r>
            <a:r>
              <a:rPr lang="en-US" dirty="0"/>
              <a:t> The Court distinguished between genuine homebuyers and speculative investors under the Insolvency and Bankruptcy Code (IBC). It ruled that </a:t>
            </a:r>
            <a:r>
              <a:rPr lang="en-US" b="1" dirty="0"/>
              <a:t>actual possession of a unit is the litmus test of genuine intent</a:t>
            </a:r>
            <a:r>
              <a:rPr lang="en-US" dirty="0"/>
              <a:t>. Speculative investors seeking guaranteed buybacks or profits cannot invoke Section 7 of the IBC to trigger insolvency, though they retain options to recover money under other laws. </a:t>
            </a:r>
            <a:endParaRPr lang="en-US" dirty="0" smtClean="0"/>
          </a:p>
          <a:p>
            <a:pPr lvl="1" algn="just"/>
            <a:r>
              <a:rPr lang="en-US" b="1" dirty="0"/>
              <a:t>Project-by-Project Resolution:</a:t>
            </a:r>
            <a:r>
              <a:rPr lang="en-US" dirty="0"/>
              <a:t> The Court directed that real estate insolvency must proceed project-by-project rather than company-by-company to shield buyers in running projects. </a:t>
            </a:r>
            <a:endParaRPr lang="en-IN" dirty="0"/>
          </a:p>
          <a:p>
            <a:pPr marL="457200" lvl="1" indent="0" algn="just">
              <a:buNone/>
            </a:pPr>
            <a:endParaRPr lang="en-IN" dirty="0"/>
          </a:p>
          <a:p>
            <a:pPr lvl="1"/>
            <a:endParaRPr lang="en-IN" dirty="0"/>
          </a:p>
        </p:txBody>
      </p:sp>
    </p:spTree>
    <p:extLst>
      <p:ext uri="{BB962C8B-B14F-4D97-AF65-F5344CB8AC3E}">
        <p14:creationId xmlns:p14="http://schemas.microsoft.com/office/powerpoint/2010/main" val="28945838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3211" y="266980"/>
            <a:ext cx="11026777" cy="1104620"/>
          </a:xfrm>
        </p:spPr>
        <p:txBody>
          <a:bodyPr/>
          <a:lstStyle/>
          <a:p>
            <a:r>
              <a:rPr lang="en-US" sz="3000" u="sng" dirty="0" smtClean="0"/>
              <a:t>CASE LAW UPDATES: RECENT HIGHT COURT &amp; SUPREME COURT RULINGS</a:t>
            </a:r>
            <a:endParaRPr lang="en-IN" sz="3000" u="sng" dirty="0"/>
          </a:p>
        </p:txBody>
      </p:sp>
      <p:sp>
        <p:nvSpPr>
          <p:cNvPr id="3" name="Content Placeholder 2"/>
          <p:cNvSpPr>
            <a:spLocks noGrp="1"/>
          </p:cNvSpPr>
          <p:nvPr>
            <p:ph idx="1"/>
          </p:nvPr>
        </p:nvSpPr>
        <p:spPr>
          <a:xfrm>
            <a:off x="303211" y="1378424"/>
            <a:ext cx="11583988" cy="5329237"/>
          </a:xfrm>
          <a:ln>
            <a:solidFill>
              <a:schemeClr val="tx1"/>
            </a:solidFill>
          </a:ln>
        </p:spPr>
        <p:txBody>
          <a:bodyPr/>
          <a:lstStyle/>
          <a:p>
            <a:r>
              <a:rPr lang="en-IN" dirty="0" smtClean="0"/>
              <a:t>Supreme Court </a:t>
            </a:r>
            <a:endParaRPr lang="en-IN" dirty="0"/>
          </a:p>
          <a:p>
            <a:pPr marL="0" indent="0" algn="just">
              <a:buNone/>
            </a:pPr>
            <a:r>
              <a:rPr lang="en-US" dirty="0" smtClean="0"/>
              <a:t>Case : </a:t>
            </a:r>
            <a:r>
              <a:rPr lang="en-US" i="1" dirty="0"/>
              <a:t>M/s </a:t>
            </a:r>
            <a:r>
              <a:rPr lang="en-US" i="1" dirty="0" err="1"/>
              <a:t>Kabra</a:t>
            </a:r>
            <a:r>
              <a:rPr lang="en-US" i="1" dirty="0"/>
              <a:t> And Associates v. </a:t>
            </a:r>
            <a:r>
              <a:rPr lang="en-US" i="1" dirty="0" err="1"/>
              <a:t>Rekha</a:t>
            </a:r>
            <a:r>
              <a:rPr lang="en-US" i="1" dirty="0"/>
              <a:t> </a:t>
            </a:r>
            <a:r>
              <a:rPr lang="en-US" i="1" dirty="0" err="1"/>
              <a:t>Rajkumar</a:t>
            </a:r>
            <a:r>
              <a:rPr lang="en-US" i="1" dirty="0"/>
              <a:t> </a:t>
            </a:r>
            <a:r>
              <a:rPr lang="en-US" i="1" dirty="0" err="1"/>
              <a:t>Hemdev</a:t>
            </a:r>
            <a:r>
              <a:rPr lang="en-US" i="1" dirty="0"/>
              <a:t> (February 2026)</a:t>
            </a:r>
            <a:r>
              <a:rPr lang="en-US" dirty="0"/>
              <a:t> </a:t>
            </a:r>
            <a:endParaRPr lang="en-US" dirty="0" smtClean="0"/>
          </a:p>
          <a:p>
            <a:pPr marL="0" indent="0" algn="just">
              <a:buNone/>
            </a:pPr>
            <a:r>
              <a:rPr lang="en-US" b="1" dirty="0"/>
              <a:t>No Switching to Consumer Courts After Choosing RERA</a:t>
            </a:r>
            <a:r>
              <a:rPr lang="en-US" b="1" dirty="0" smtClean="0"/>
              <a:t>:</a:t>
            </a:r>
          </a:p>
          <a:p>
            <a:pPr lvl="1" algn="just"/>
            <a:r>
              <a:rPr lang="en-US" sz="2100" b="1" dirty="0"/>
              <a:t>The Ruling:</a:t>
            </a:r>
            <a:r>
              <a:rPr lang="en-US" sz="2100" dirty="0"/>
              <a:t> Applying the </a:t>
            </a:r>
            <a:r>
              <a:rPr lang="en-US" sz="2100" b="1" dirty="0"/>
              <a:t>doctrine of election of remedies</a:t>
            </a:r>
            <a:r>
              <a:rPr lang="en-US" sz="2100" dirty="0"/>
              <a:t>, the Supreme Court ruled that if a homebuyer explicitly chooses to pursue a remedy under the RERA Act, they </a:t>
            </a:r>
            <a:r>
              <a:rPr lang="en-US" sz="2100" b="1" dirty="0"/>
              <a:t>cannot later approach a consumer forum</a:t>
            </a:r>
            <a:r>
              <a:rPr lang="en-US" sz="2100" dirty="0"/>
              <a:t> (like NCDRC) for the exact same </a:t>
            </a:r>
            <a:r>
              <a:rPr lang="en-US" sz="2100" dirty="0" smtClean="0"/>
              <a:t>dispute.</a:t>
            </a:r>
          </a:p>
          <a:p>
            <a:pPr lvl="1" algn="just"/>
            <a:r>
              <a:rPr lang="en-US" sz="2100" b="1" dirty="0"/>
              <a:t>Jurisdiction Clarification:</a:t>
            </a:r>
            <a:r>
              <a:rPr lang="en-US" sz="2100" dirty="0"/>
              <a:t> The Court also established that a project’s lack of registration does </a:t>
            </a:r>
            <a:r>
              <a:rPr lang="en-US" sz="2100" i="1" dirty="0"/>
              <a:t>not</a:t>
            </a:r>
            <a:r>
              <a:rPr lang="en-US" sz="2100" dirty="0"/>
              <a:t> strip a RERA Authority of its jurisdiction. The regulatory authority has full power to penalize builders and address complaints even on unregistered or ongoing projects. </a:t>
            </a:r>
            <a:r>
              <a:rPr lang="en-US" sz="2100" dirty="0" smtClean="0"/>
              <a:t> </a:t>
            </a:r>
          </a:p>
          <a:p>
            <a:pPr marL="457200" lvl="1" indent="0">
              <a:buNone/>
            </a:pPr>
            <a:endParaRPr lang="en-IN" sz="2100" dirty="0"/>
          </a:p>
        </p:txBody>
      </p:sp>
    </p:spTree>
    <p:extLst>
      <p:ext uri="{BB962C8B-B14F-4D97-AF65-F5344CB8AC3E}">
        <p14:creationId xmlns:p14="http://schemas.microsoft.com/office/powerpoint/2010/main" val="26681940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3211" y="266980"/>
            <a:ext cx="11026777" cy="1104620"/>
          </a:xfrm>
        </p:spPr>
        <p:txBody>
          <a:bodyPr/>
          <a:lstStyle/>
          <a:p>
            <a:r>
              <a:rPr lang="en-US" sz="3000" u="sng" dirty="0" smtClean="0"/>
              <a:t>CASE LAW UPDATES: RECENT HIGHT COURT &amp; SUPREME COURT RULINGS</a:t>
            </a:r>
            <a:endParaRPr lang="en-IN" sz="3000" u="sng" dirty="0"/>
          </a:p>
        </p:txBody>
      </p:sp>
      <p:sp>
        <p:nvSpPr>
          <p:cNvPr id="3" name="Content Placeholder 2"/>
          <p:cNvSpPr>
            <a:spLocks noGrp="1"/>
          </p:cNvSpPr>
          <p:nvPr>
            <p:ph idx="1"/>
          </p:nvPr>
        </p:nvSpPr>
        <p:spPr>
          <a:xfrm>
            <a:off x="303211" y="1371600"/>
            <a:ext cx="11583988" cy="5329237"/>
          </a:xfrm>
          <a:ln>
            <a:solidFill>
              <a:schemeClr val="tx1">
                <a:lumMod val="95000"/>
              </a:schemeClr>
            </a:solidFill>
          </a:ln>
        </p:spPr>
        <p:txBody>
          <a:bodyPr/>
          <a:lstStyle/>
          <a:p>
            <a:r>
              <a:rPr lang="en-IN" dirty="0" smtClean="0"/>
              <a:t>Kerala High Court</a:t>
            </a:r>
            <a:endParaRPr lang="en-IN" dirty="0"/>
          </a:p>
          <a:p>
            <a:pPr marL="0" indent="0">
              <a:buNone/>
            </a:pPr>
            <a:r>
              <a:rPr lang="en-US" dirty="0" smtClean="0"/>
              <a:t>Case : </a:t>
            </a:r>
            <a:r>
              <a:rPr lang="en-US" i="1" dirty="0"/>
              <a:t>The Army Welfare Housing </a:t>
            </a:r>
            <a:r>
              <a:rPr lang="en-US" i="1" dirty="0" smtClean="0"/>
              <a:t>Organization </a:t>
            </a:r>
            <a:r>
              <a:rPr lang="en-US" i="1" dirty="0"/>
              <a:t>(AWHO) v. Union of India</a:t>
            </a:r>
            <a:r>
              <a:rPr lang="en-US" dirty="0"/>
              <a:t> </a:t>
            </a:r>
            <a:r>
              <a:rPr lang="en-US" i="1" dirty="0"/>
              <a:t>(Kerala High Court – March 2026)</a:t>
            </a:r>
            <a:r>
              <a:rPr lang="en-US" dirty="0"/>
              <a:t> </a:t>
            </a:r>
            <a:endParaRPr lang="en-US" dirty="0" smtClean="0"/>
          </a:p>
          <a:p>
            <a:pPr marL="0" indent="0">
              <a:buNone/>
            </a:pPr>
            <a:r>
              <a:rPr lang="en-US" dirty="0"/>
              <a:t>Lack of Project Registration Does Not Block </a:t>
            </a:r>
            <a:r>
              <a:rPr lang="en-US" dirty="0" err="1"/>
              <a:t>Allottee</a:t>
            </a:r>
            <a:r>
              <a:rPr lang="en-US" dirty="0"/>
              <a:t> Rights</a:t>
            </a:r>
            <a:r>
              <a:rPr lang="en-US" b="1" dirty="0" smtClean="0"/>
              <a:t>:</a:t>
            </a:r>
          </a:p>
          <a:p>
            <a:pPr lvl="1"/>
            <a:r>
              <a:rPr lang="en-US" sz="2000" b="1" dirty="0"/>
              <a:t>The Ruling:</a:t>
            </a:r>
            <a:r>
              <a:rPr lang="en-US" sz="2000" dirty="0"/>
              <a:t> The Kerala High Court held that the </a:t>
            </a:r>
            <a:r>
              <a:rPr lang="en-US" sz="2000" b="1" dirty="0"/>
              <a:t>non-registration of an ongoing project does not strip RERA of its jurisdiction</a:t>
            </a:r>
            <a:r>
              <a:rPr lang="en-US" sz="2000" dirty="0"/>
              <a:t>, nor does it hinder an </a:t>
            </a:r>
            <a:r>
              <a:rPr lang="en-US" sz="2000" dirty="0" err="1"/>
              <a:t>allottee’s</a:t>
            </a:r>
            <a:r>
              <a:rPr lang="en-US" sz="2000" dirty="0"/>
              <a:t> right to seek remedies</a:t>
            </a:r>
            <a:r>
              <a:rPr lang="en-US" sz="2000" dirty="0" smtClean="0"/>
              <a:t>.</a:t>
            </a:r>
          </a:p>
          <a:p>
            <a:pPr lvl="1"/>
            <a:r>
              <a:rPr lang="en-US" sz="2000" b="1" dirty="0"/>
              <a:t>Significance:</a:t>
            </a:r>
            <a:r>
              <a:rPr lang="en-US" sz="2000" dirty="0"/>
              <a:t> This lines up cleanly with amendments across other major states (such as the UP RERA General Regulations updates), establishing that even if a developer fails to register an ongoing project illegally, the regulatory benches have full authority to hear complaints and grant admissible relief</a:t>
            </a:r>
            <a:r>
              <a:rPr lang="en-US" sz="2000" dirty="0" smtClean="0"/>
              <a:t>.  </a:t>
            </a:r>
          </a:p>
          <a:p>
            <a:pPr marL="457200" lvl="1" indent="0">
              <a:buNone/>
            </a:pPr>
            <a:endParaRPr lang="en-IN" dirty="0"/>
          </a:p>
        </p:txBody>
      </p:sp>
    </p:spTree>
    <p:extLst>
      <p:ext uri="{BB962C8B-B14F-4D97-AF65-F5344CB8AC3E}">
        <p14:creationId xmlns:p14="http://schemas.microsoft.com/office/powerpoint/2010/main" val="33688492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3211" y="266980"/>
            <a:ext cx="11026777" cy="1104620"/>
          </a:xfrm>
        </p:spPr>
        <p:txBody>
          <a:bodyPr/>
          <a:lstStyle/>
          <a:p>
            <a:r>
              <a:rPr lang="en-US" sz="3000" u="sng" dirty="0" smtClean="0"/>
              <a:t>CASE LAW UPDATES: RECENT HIGHT COURT &amp; SUPREME COURT RULINGS</a:t>
            </a:r>
            <a:endParaRPr lang="en-IN" sz="3000" u="sng" dirty="0"/>
          </a:p>
        </p:txBody>
      </p:sp>
      <p:sp>
        <p:nvSpPr>
          <p:cNvPr id="3" name="Content Placeholder 2"/>
          <p:cNvSpPr>
            <a:spLocks noGrp="1"/>
          </p:cNvSpPr>
          <p:nvPr>
            <p:ph idx="1"/>
          </p:nvPr>
        </p:nvSpPr>
        <p:spPr>
          <a:xfrm>
            <a:off x="303211" y="1371600"/>
            <a:ext cx="11583988" cy="5329237"/>
          </a:xfrm>
          <a:ln>
            <a:solidFill>
              <a:schemeClr val="tx1"/>
            </a:solidFill>
          </a:ln>
        </p:spPr>
        <p:txBody>
          <a:bodyPr/>
          <a:lstStyle/>
          <a:p>
            <a:r>
              <a:rPr lang="en-IN" dirty="0" smtClean="0"/>
              <a:t>Bombay High Court</a:t>
            </a:r>
            <a:endParaRPr lang="en-IN" dirty="0"/>
          </a:p>
          <a:p>
            <a:pPr marL="0" indent="0">
              <a:buNone/>
            </a:pPr>
            <a:r>
              <a:rPr lang="en-US" dirty="0" smtClean="0"/>
              <a:t>Case : </a:t>
            </a:r>
            <a:r>
              <a:rPr lang="en-US" i="1" dirty="0" err="1"/>
              <a:t>Rajan</a:t>
            </a:r>
            <a:r>
              <a:rPr lang="en-US" i="1" dirty="0"/>
              <a:t> </a:t>
            </a:r>
            <a:r>
              <a:rPr lang="en-US" i="1" dirty="0" err="1"/>
              <a:t>Chandiramani</a:t>
            </a:r>
            <a:r>
              <a:rPr lang="en-US" i="1" dirty="0"/>
              <a:t> v. </a:t>
            </a:r>
            <a:r>
              <a:rPr lang="en-US" i="1" dirty="0" err="1"/>
              <a:t>Swadhinta</a:t>
            </a:r>
            <a:r>
              <a:rPr lang="en-US" i="1" dirty="0"/>
              <a:t> Builders LLP</a:t>
            </a:r>
            <a:r>
              <a:rPr lang="en-US" dirty="0"/>
              <a:t> &amp; Connected Matters </a:t>
            </a:r>
            <a:r>
              <a:rPr lang="en-US" i="1" dirty="0"/>
              <a:t>(Bombay High Court – June 2026)</a:t>
            </a:r>
            <a:r>
              <a:rPr lang="en-US" dirty="0"/>
              <a:t> </a:t>
            </a:r>
            <a:endParaRPr lang="en-US" dirty="0" smtClean="0"/>
          </a:p>
          <a:p>
            <a:pPr marL="0" indent="0">
              <a:buNone/>
            </a:pPr>
            <a:r>
              <a:rPr lang="en-US" b="1" dirty="0"/>
              <a:t>Monthly Interest for Delayed Possession is an Unconditional Right</a:t>
            </a:r>
            <a:endParaRPr lang="en-IN" b="1" dirty="0"/>
          </a:p>
          <a:p>
            <a:pPr lvl="1"/>
            <a:r>
              <a:rPr lang="en-US" b="1" dirty="0" smtClean="0"/>
              <a:t>The </a:t>
            </a:r>
            <a:r>
              <a:rPr lang="en-US" b="1" dirty="0"/>
              <a:t>Ruling:</a:t>
            </a:r>
            <a:r>
              <a:rPr lang="en-US" dirty="0"/>
              <a:t> In a monumental verdict for homebuyers, Justice </a:t>
            </a:r>
            <a:r>
              <a:rPr lang="en-US" dirty="0" err="1"/>
              <a:t>Madhav</a:t>
            </a:r>
            <a:r>
              <a:rPr lang="en-US" dirty="0"/>
              <a:t> </a:t>
            </a:r>
            <a:r>
              <a:rPr lang="en-US" dirty="0" err="1"/>
              <a:t>Jamdar</a:t>
            </a:r>
            <a:r>
              <a:rPr lang="en-US" dirty="0"/>
              <a:t> held that buyers who choose to stay invested in a delayed housing project—rather than seeking a complete refund—have an </a:t>
            </a:r>
            <a:r>
              <a:rPr lang="en-US" b="1" dirty="0"/>
              <a:t>unconditional right to receive interest compensation for </a:t>
            </a:r>
            <a:r>
              <a:rPr lang="en-US" b="1" i="1" dirty="0"/>
              <a:t>every month</a:t>
            </a:r>
            <a:r>
              <a:rPr lang="en-US" b="1" dirty="0"/>
              <a:t> of delay</a:t>
            </a:r>
            <a:r>
              <a:rPr lang="en-US" dirty="0"/>
              <a:t> until the physical possession is finally handed over. </a:t>
            </a:r>
            <a:endParaRPr lang="en-IN" sz="1400" dirty="0"/>
          </a:p>
          <a:p>
            <a:pPr lvl="1"/>
            <a:r>
              <a:rPr lang="en-US" b="1" dirty="0"/>
              <a:t>Significance:</a:t>
            </a:r>
            <a:r>
              <a:rPr lang="en-US" dirty="0"/>
              <a:t> The Court emphatically rejected a developer’s attempt to challenge a RERA Appellate Tribunal directive. It ruled that developers cannot use a buyer's willingness to wait for their home as an excuse to dodge the financial penalties of missing structural timelines. This provides deep safety to middle-class buyers simultaneously paying home-loan EMIs and house rent.</a:t>
            </a:r>
            <a:endParaRPr lang="en-IN" sz="1400" dirty="0"/>
          </a:p>
        </p:txBody>
      </p:sp>
    </p:spTree>
    <p:extLst>
      <p:ext uri="{BB962C8B-B14F-4D97-AF65-F5344CB8AC3E}">
        <p14:creationId xmlns:p14="http://schemas.microsoft.com/office/powerpoint/2010/main" val="32462816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3211" y="266980"/>
            <a:ext cx="11026777" cy="1104620"/>
          </a:xfrm>
        </p:spPr>
        <p:txBody>
          <a:bodyPr/>
          <a:lstStyle/>
          <a:p>
            <a:r>
              <a:rPr lang="en-US" sz="3000" u="sng" dirty="0" smtClean="0"/>
              <a:t>CASE LAW UPDATES: RECENT HIGHT COURT &amp; SUPREME COURT RULINGS</a:t>
            </a:r>
            <a:endParaRPr lang="en-IN" sz="3000" u="sng" dirty="0"/>
          </a:p>
        </p:txBody>
      </p:sp>
      <p:sp>
        <p:nvSpPr>
          <p:cNvPr id="3" name="Content Placeholder 2"/>
          <p:cNvSpPr>
            <a:spLocks noGrp="1"/>
          </p:cNvSpPr>
          <p:nvPr>
            <p:ph idx="1"/>
          </p:nvPr>
        </p:nvSpPr>
        <p:spPr>
          <a:xfrm>
            <a:off x="303211" y="1371600"/>
            <a:ext cx="11583988" cy="5329237"/>
          </a:xfrm>
          <a:ln>
            <a:solidFill>
              <a:schemeClr val="tx1"/>
            </a:solidFill>
          </a:ln>
        </p:spPr>
        <p:txBody>
          <a:bodyPr/>
          <a:lstStyle/>
          <a:p>
            <a:r>
              <a:rPr lang="en-IN" dirty="0" smtClean="0"/>
              <a:t>Bombay High Court</a:t>
            </a:r>
            <a:endParaRPr lang="en-IN" dirty="0"/>
          </a:p>
          <a:p>
            <a:pPr marL="0" indent="0">
              <a:buNone/>
            </a:pPr>
            <a:r>
              <a:rPr lang="en-US" dirty="0" smtClean="0"/>
              <a:t>Case : </a:t>
            </a:r>
            <a:r>
              <a:rPr lang="en-US" i="1" dirty="0" err="1"/>
              <a:t>Rajan</a:t>
            </a:r>
            <a:r>
              <a:rPr lang="en-US" i="1" dirty="0"/>
              <a:t> </a:t>
            </a:r>
            <a:r>
              <a:rPr lang="en-US" i="1" dirty="0" err="1"/>
              <a:t>Chandiramani</a:t>
            </a:r>
            <a:r>
              <a:rPr lang="en-US" i="1" dirty="0"/>
              <a:t> v. </a:t>
            </a:r>
            <a:r>
              <a:rPr lang="en-US" i="1" dirty="0" err="1"/>
              <a:t>Swadhinta</a:t>
            </a:r>
            <a:r>
              <a:rPr lang="en-US" i="1" dirty="0"/>
              <a:t> Builders LLP</a:t>
            </a:r>
            <a:r>
              <a:rPr lang="en-US" dirty="0"/>
              <a:t> &amp; Connected Matters </a:t>
            </a:r>
            <a:r>
              <a:rPr lang="en-US" i="1" dirty="0"/>
              <a:t>(Bombay High Court – June 2026)</a:t>
            </a:r>
            <a:r>
              <a:rPr lang="en-US" dirty="0"/>
              <a:t> </a:t>
            </a:r>
            <a:endParaRPr lang="en-US" dirty="0" smtClean="0"/>
          </a:p>
          <a:p>
            <a:pPr marL="0" indent="0">
              <a:buNone/>
            </a:pPr>
            <a:r>
              <a:rPr lang="en-US" b="1" dirty="0"/>
              <a:t>RERA Registration Revocation is Not a "Panacea" to Stymie </a:t>
            </a:r>
            <a:r>
              <a:rPr lang="en-US" b="1" dirty="0" smtClean="0"/>
              <a:t>Completion</a:t>
            </a:r>
            <a:r>
              <a:rPr lang="en-IN" b="1" dirty="0"/>
              <a:t>:</a:t>
            </a:r>
            <a:endParaRPr lang="en-US" b="1" dirty="0" smtClean="0"/>
          </a:p>
          <a:p>
            <a:pPr lvl="1"/>
            <a:r>
              <a:rPr lang="en-US" b="1" dirty="0"/>
              <a:t>The Ruling:</a:t>
            </a:r>
            <a:r>
              <a:rPr lang="en-US" dirty="0"/>
              <a:t> The Bombay High Court overturned a restrictive tribunal stance, ruling that the homebuyer's option to seek project registration revocation under Section 7 </a:t>
            </a:r>
            <a:r>
              <a:rPr lang="en-US" b="1" dirty="0"/>
              <a:t>does not foreclose or extinguish their right to execute a project completion order through other legal methods</a:t>
            </a:r>
            <a:r>
              <a:rPr lang="en-US" dirty="0" smtClean="0"/>
              <a:t>. </a:t>
            </a:r>
            <a:endParaRPr lang="en-IN" sz="1400" dirty="0"/>
          </a:p>
          <a:p>
            <a:pPr lvl="1"/>
            <a:r>
              <a:rPr lang="en-US" b="1" dirty="0"/>
              <a:t>Alternative Execution:</a:t>
            </a:r>
            <a:r>
              <a:rPr lang="en-US" dirty="0"/>
              <a:t> The Court permitted </a:t>
            </a:r>
            <a:r>
              <a:rPr lang="en-US" dirty="0" err="1"/>
              <a:t>allottees</a:t>
            </a:r>
            <a:r>
              <a:rPr lang="en-US" dirty="0"/>
              <a:t> to amend their execution applications to seek project completion </a:t>
            </a:r>
            <a:r>
              <a:rPr lang="en-US" i="1" dirty="0"/>
              <a:t>either by themselves or via a third-party agency</a:t>
            </a:r>
            <a:r>
              <a:rPr lang="en-US" dirty="0"/>
              <a:t> appointed by the tribunal at the developer's cost. Justice </a:t>
            </a:r>
            <a:r>
              <a:rPr lang="en-US" dirty="0" err="1"/>
              <a:t>Jamdar</a:t>
            </a:r>
            <a:r>
              <a:rPr lang="en-US" dirty="0"/>
              <a:t> observed that forcing homebuyers to drop ongoing execution applications just to start a long, bureaucratic Section 7 revocation would leave them "in the lurch" and completely frustrate the purpose of the RERA Act.</a:t>
            </a:r>
            <a:endParaRPr lang="en-IN" dirty="0"/>
          </a:p>
          <a:p>
            <a:pPr marL="457200" lvl="1" indent="0">
              <a:buNone/>
            </a:pPr>
            <a:endParaRPr lang="en-IN" sz="1400" dirty="0"/>
          </a:p>
        </p:txBody>
      </p:sp>
    </p:spTree>
    <p:extLst>
      <p:ext uri="{BB962C8B-B14F-4D97-AF65-F5344CB8AC3E}">
        <p14:creationId xmlns:p14="http://schemas.microsoft.com/office/powerpoint/2010/main" val="17780819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3211" y="266980"/>
            <a:ext cx="11026777" cy="1104620"/>
          </a:xfrm>
        </p:spPr>
        <p:txBody>
          <a:bodyPr/>
          <a:lstStyle/>
          <a:p>
            <a:r>
              <a:rPr lang="en-US" sz="3000" u="sng" dirty="0" smtClean="0"/>
              <a:t>CASE LAW UPDATES: </a:t>
            </a:r>
            <a:r>
              <a:rPr lang="en-US" sz="3000" u="sng" dirty="0" err="1" smtClean="0"/>
              <a:t>MahaRERA</a:t>
            </a:r>
            <a:endParaRPr lang="en-IN" sz="3000" u="sng" dirty="0"/>
          </a:p>
        </p:txBody>
      </p:sp>
      <p:sp>
        <p:nvSpPr>
          <p:cNvPr id="3" name="Content Placeholder 2"/>
          <p:cNvSpPr>
            <a:spLocks noGrp="1"/>
          </p:cNvSpPr>
          <p:nvPr>
            <p:ph idx="1"/>
          </p:nvPr>
        </p:nvSpPr>
        <p:spPr>
          <a:xfrm>
            <a:off x="303211" y="1371600"/>
            <a:ext cx="11583988" cy="5329237"/>
          </a:xfrm>
          <a:ln>
            <a:solidFill>
              <a:schemeClr val="tx1"/>
            </a:solidFill>
          </a:ln>
        </p:spPr>
        <p:txBody>
          <a:bodyPr/>
          <a:lstStyle/>
          <a:p>
            <a:pPr marL="0" indent="0">
              <a:buNone/>
            </a:pPr>
            <a:r>
              <a:rPr lang="en-US" dirty="0" smtClean="0"/>
              <a:t>Case </a:t>
            </a:r>
            <a:r>
              <a:rPr lang="en-US" dirty="0" smtClean="0"/>
              <a:t>: </a:t>
            </a:r>
            <a:r>
              <a:rPr lang="en-US" b="1" dirty="0"/>
              <a:t>The </a:t>
            </a:r>
            <a:r>
              <a:rPr lang="en-US" b="1" dirty="0" err="1"/>
              <a:t>Andheri</a:t>
            </a:r>
            <a:r>
              <a:rPr lang="en-US" b="1" dirty="0"/>
              <a:t> Slum Rehab Case (May 2025 Order</a:t>
            </a:r>
            <a:r>
              <a:rPr lang="en-US" b="1" dirty="0" smtClean="0"/>
              <a:t>)</a:t>
            </a:r>
            <a:r>
              <a:rPr lang="en-US" dirty="0" smtClean="0"/>
              <a:t> </a:t>
            </a:r>
          </a:p>
          <a:p>
            <a:pPr marL="0" indent="0">
              <a:buNone/>
            </a:pPr>
            <a:r>
              <a:rPr lang="en-US" dirty="0"/>
              <a:t>R</a:t>
            </a:r>
            <a:r>
              <a:rPr lang="en-US" dirty="0" smtClean="0"/>
              <a:t>uling </a:t>
            </a:r>
            <a:r>
              <a:rPr lang="en-US" dirty="0"/>
              <a:t>clarified the clear division of financial and legal liabilities when the SRA terminates an old developer and appoints a new one. </a:t>
            </a:r>
            <a:endParaRPr lang="en-IN" dirty="0"/>
          </a:p>
          <a:p>
            <a:pPr lvl="1"/>
            <a:r>
              <a:rPr lang="en-US" sz="2000" b="1" dirty="0"/>
              <a:t>The Context:</a:t>
            </a:r>
            <a:r>
              <a:rPr lang="en-US" sz="2000" dirty="0"/>
              <a:t> An SRA project in </a:t>
            </a:r>
            <a:r>
              <a:rPr lang="en-US" sz="2000" dirty="0" err="1"/>
              <a:t>Andheri</a:t>
            </a:r>
            <a:r>
              <a:rPr lang="en-US" sz="2000" dirty="0"/>
              <a:t>, Mumbai, consisting of a 20-story building, was registered with </a:t>
            </a:r>
            <a:r>
              <a:rPr lang="en-US" sz="2000" dirty="0" err="1"/>
              <a:t>MahaRERA</a:t>
            </a:r>
            <a:r>
              <a:rPr lang="en-US" sz="2000" dirty="0"/>
              <a:t> in 2017. Out of 113 apartments meant for sale, 48 had been sold to regular homebuyers who were left stranded. Due to prolonged defaults, the </a:t>
            </a:r>
            <a:r>
              <a:rPr lang="en-US" sz="2000" b="1" dirty="0"/>
              <a:t>SRA terminated the original developer</a:t>
            </a:r>
            <a:r>
              <a:rPr lang="en-US" sz="2000" dirty="0"/>
              <a:t> and appointed a new incoming developer to finish the </a:t>
            </a:r>
            <a:r>
              <a:rPr lang="en-US" sz="2000" dirty="0" smtClean="0"/>
              <a:t>project</a:t>
            </a:r>
          </a:p>
          <a:p>
            <a:pPr lvl="1"/>
            <a:r>
              <a:rPr lang="en-US" sz="2000" b="1" dirty="0" err="1"/>
              <a:t>MahaRERA’s</a:t>
            </a:r>
            <a:r>
              <a:rPr lang="en-US" sz="2000" b="1" dirty="0"/>
              <a:t> Action:</a:t>
            </a:r>
            <a:r>
              <a:rPr lang="en-US" sz="2000" dirty="0"/>
              <a:t> Rather than treating this as a standard voluntary project transfer (which requires 2/3rd homebuyer consent under Section 15 of RERA), </a:t>
            </a:r>
            <a:r>
              <a:rPr lang="en-US" sz="2000" dirty="0" err="1"/>
              <a:t>MahaRERA</a:t>
            </a:r>
            <a:r>
              <a:rPr lang="en-US" sz="2000" dirty="0"/>
              <a:t> acknowledged the SRA's administrative takeover. </a:t>
            </a:r>
            <a:endParaRPr lang="en-US" sz="2000" dirty="0" smtClean="0"/>
          </a:p>
          <a:p>
            <a:pPr marL="457200" lvl="1" indent="0">
              <a:buNone/>
            </a:pPr>
            <a:endParaRPr lang="en-US" sz="2000" dirty="0"/>
          </a:p>
          <a:p>
            <a:pPr marL="457200" lvl="1" indent="0">
              <a:buNone/>
            </a:pPr>
            <a:r>
              <a:rPr lang="en-US" sz="2000" dirty="0" smtClean="0"/>
              <a:t>																			Continued</a:t>
            </a:r>
          </a:p>
          <a:p>
            <a:pPr marL="457200" lvl="1" indent="0">
              <a:buNone/>
            </a:pPr>
            <a:endParaRPr lang="en-IN" sz="1600" dirty="0"/>
          </a:p>
        </p:txBody>
      </p:sp>
    </p:spTree>
    <p:extLst>
      <p:ext uri="{BB962C8B-B14F-4D97-AF65-F5344CB8AC3E}">
        <p14:creationId xmlns:p14="http://schemas.microsoft.com/office/powerpoint/2010/main" val="20958070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3211" y="266980"/>
            <a:ext cx="11026777" cy="1104620"/>
          </a:xfrm>
        </p:spPr>
        <p:txBody>
          <a:bodyPr/>
          <a:lstStyle/>
          <a:p>
            <a:r>
              <a:rPr lang="en-US" sz="3000" u="sng" dirty="0"/>
              <a:t>CASE LAW UPDATES: </a:t>
            </a:r>
            <a:r>
              <a:rPr lang="en-US" sz="3000" u="sng" dirty="0" err="1"/>
              <a:t>MahaRERA</a:t>
            </a:r>
            <a:endParaRPr lang="en-IN" sz="3000" u="sng" dirty="0"/>
          </a:p>
        </p:txBody>
      </p:sp>
      <p:sp>
        <p:nvSpPr>
          <p:cNvPr id="3" name="Content Placeholder 2"/>
          <p:cNvSpPr>
            <a:spLocks noGrp="1"/>
          </p:cNvSpPr>
          <p:nvPr>
            <p:ph idx="1"/>
          </p:nvPr>
        </p:nvSpPr>
        <p:spPr>
          <a:xfrm>
            <a:off x="303211" y="1371600"/>
            <a:ext cx="11583988" cy="5329237"/>
          </a:xfrm>
          <a:ln>
            <a:solidFill>
              <a:schemeClr val="tx1"/>
            </a:solidFill>
          </a:ln>
        </p:spPr>
        <p:txBody>
          <a:bodyPr>
            <a:normAutofit lnSpcReduction="10000"/>
          </a:bodyPr>
          <a:lstStyle/>
          <a:p>
            <a:pPr marL="0" indent="0">
              <a:buNone/>
            </a:pPr>
            <a:r>
              <a:rPr lang="en-US" dirty="0" smtClean="0"/>
              <a:t>Case </a:t>
            </a:r>
            <a:r>
              <a:rPr lang="en-US" dirty="0" smtClean="0"/>
              <a:t>: </a:t>
            </a:r>
            <a:r>
              <a:rPr lang="en-US" b="1" dirty="0"/>
              <a:t>The </a:t>
            </a:r>
            <a:r>
              <a:rPr lang="en-US" b="1" dirty="0" err="1"/>
              <a:t>Andheri</a:t>
            </a:r>
            <a:r>
              <a:rPr lang="en-US" b="1" dirty="0"/>
              <a:t> Slum Rehab Case (May 2025 Order</a:t>
            </a:r>
            <a:r>
              <a:rPr lang="en-US" b="1" dirty="0" smtClean="0"/>
              <a:t>)</a:t>
            </a:r>
            <a:r>
              <a:rPr lang="en-US" dirty="0" smtClean="0"/>
              <a:t> </a:t>
            </a:r>
          </a:p>
          <a:p>
            <a:pPr marL="0" indent="0">
              <a:buNone/>
            </a:pPr>
            <a:r>
              <a:rPr lang="en-US" dirty="0"/>
              <a:t>R</a:t>
            </a:r>
            <a:r>
              <a:rPr lang="en-US" dirty="0" smtClean="0"/>
              <a:t>uling </a:t>
            </a:r>
            <a:r>
              <a:rPr lang="en-US" dirty="0"/>
              <a:t>clarified the clear division of financial and legal liabilities when the SRA terminates an old developer and appoints a new one. </a:t>
            </a:r>
            <a:endParaRPr lang="en-IN" dirty="0"/>
          </a:p>
          <a:p>
            <a:pPr lvl="1"/>
            <a:r>
              <a:rPr lang="en-US" sz="2000" b="1" dirty="0"/>
              <a:t>The </a:t>
            </a:r>
            <a:r>
              <a:rPr lang="en-US" sz="2000" b="1" dirty="0" err="1"/>
              <a:t>Judgement</a:t>
            </a:r>
            <a:r>
              <a:rPr lang="en-US" sz="2000" b="1" dirty="0"/>
              <a:t>/Rule</a:t>
            </a:r>
            <a:r>
              <a:rPr lang="en-US" sz="2000" b="1" dirty="0" smtClean="0"/>
              <a:t>:</a:t>
            </a:r>
          </a:p>
          <a:p>
            <a:pPr lvl="2"/>
            <a:r>
              <a:rPr lang="en-US" sz="2000" dirty="0" err="1"/>
              <a:t>MahaRERA</a:t>
            </a:r>
            <a:r>
              <a:rPr lang="en-US" sz="2000" dirty="0"/>
              <a:t> issued a </a:t>
            </a:r>
            <a:r>
              <a:rPr lang="en-US" sz="2000" b="1" dirty="0"/>
              <a:t>fresh registration number</a:t>
            </a:r>
            <a:r>
              <a:rPr lang="en-US" sz="2000" dirty="0"/>
              <a:t> to the incoming developer to allow them a clean slate to complete the remaining construction. </a:t>
            </a:r>
            <a:endParaRPr lang="en-IN" sz="2000" dirty="0"/>
          </a:p>
          <a:p>
            <a:pPr lvl="2"/>
            <a:r>
              <a:rPr lang="en-US" sz="2000" dirty="0"/>
              <a:t>It temporarily </a:t>
            </a:r>
            <a:r>
              <a:rPr lang="en-US" sz="2000" b="1" dirty="0"/>
              <a:t>suspended the old developer’s registration</a:t>
            </a:r>
            <a:r>
              <a:rPr lang="en-US" sz="2000" dirty="0"/>
              <a:t> and completely barred them from marketing, advertising, or selling any further </a:t>
            </a:r>
            <a:r>
              <a:rPr lang="en-US" sz="2000" dirty="0" smtClean="0"/>
              <a:t>inventory.</a:t>
            </a:r>
          </a:p>
          <a:p>
            <a:pPr lvl="2"/>
            <a:r>
              <a:rPr lang="en-US" sz="2000" dirty="0"/>
              <a:t>Crucially, </a:t>
            </a:r>
            <a:r>
              <a:rPr lang="en-US" sz="2000" dirty="0" err="1"/>
              <a:t>MahaRERA</a:t>
            </a:r>
            <a:r>
              <a:rPr lang="en-US" sz="2000" dirty="0"/>
              <a:t> ruled that </a:t>
            </a:r>
            <a:r>
              <a:rPr lang="en-US" sz="2000" b="1" dirty="0"/>
              <a:t>the new developer bears no liability for past claims or defaults of the previous developer</a:t>
            </a:r>
            <a:r>
              <a:rPr lang="en-US" sz="2000" dirty="0"/>
              <a:t>. Existing homebuyers must direct their claims for past delays or financial defaults against the </a:t>
            </a:r>
            <a:r>
              <a:rPr lang="en-US" sz="2000" i="1" dirty="0"/>
              <a:t>original</a:t>
            </a:r>
            <a:r>
              <a:rPr lang="en-US" sz="2000" dirty="0"/>
              <a:t> developer. The incoming developer's role is strictly to finish the build after reimbursing the old developer's verified expenses as directed by the SRA</a:t>
            </a:r>
            <a:endParaRPr lang="en-IN" sz="2000" dirty="0"/>
          </a:p>
          <a:p>
            <a:pPr marL="457200" lvl="1" indent="0">
              <a:buNone/>
            </a:pPr>
            <a:endParaRPr lang="en-US" sz="2000" dirty="0"/>
          </a:p>
          <a:p>
            <a:pPr marL="457200" lvl="1" indent="0">
              <a:buNone/>
            </a:pPr>
            <a:r>
              <a:rPr lang="en-US" sz="2000" dirty="0" smtClean="0"/>
              <a:t>																			Continued</a:t>
            </a:r>
          </a:p>
          <a:p>
            <a:pPr marL="457200" lvl="1" indent="0">
              <a:buNone/>
            </a:pPr>
            <a:endParaRPr lang="en-IN" sz="1600" dirty="0"/>
          </a:p>
        </p:txBody>
      </p:sp>
    </p:spTree>
    <p:extLst>
      <p:ext uri="{BB962C8B-B14F-4D97-AF65-F5344CB8AC3E}">
        <p14:creationId xmlns:p14="http://schemas.microsoft.com/office/powerpoint/2010/main" val="268873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1570" y="2052918"/>
            <a:ext cx="10345003" cy="4443416"/>
          </a:xfrm>
          <a:noFill/>
          <a:ln>
            <a:solidFill>
              <a:schemeClr val="tx1"/>
            </a:solidFill>
          </a:ln>
        </p:spPr>
        <p:style>
          <a:lnRef idx="2">
            <a:schemeClr val="dk1"/>
          </a:lnRef>
          <a:fillRef idx="1">
            <a:schemeClr val="lt1"/>
          </a:fillRef>
          <a:effectRef idx="0">
            <a:schemeClr val="dk1"/>
          </a:effectRef>
          <a:fontRef idx="minor">
            <a:schemeClr val="dk1"/>
          </a:fontRef>
        </p:style>
        <p:txBody>
          <a:bodyPr>
            <a:normAutofit fontScale="92500" lnSpcReduction="10000"/>
          </a:bodyPr>
          <a:lstStyle/>
          <a:p>
            <a:pPr marL="0" indent="0" algn="just">
              <a:buNone/>
            </a:pPr>
            <a:r>
              <a:rPr lang="en-IN" dirty="0">
                <a:solidFill>
                  <a:schemeClr val="tx1"/>
                </a:solidFill>
                <a:latin typeface="Sylfaen" panose="010A0502050306030303" pitchFamily="18" charset="0"/>
              </a:rPr>
              <a:t>The “Promoter” Shall</a:t>
            </a:r>
          </a:p>
          <a:p>
            <a:pPr algn="just"/>
            <a:r>
              <a:rPr lang="en-IN" dirty="0">
                <a:solidFill>
                  <a:schemeClr val="tx1"/>
                </a:solidFill>
                <a:latin typeface="Sylfaen" panose="010A0502050306030303" pitchFamily="18" charset="0"/>
              </a:rPr>
              <a:t>Be responsible to obtain “Completion Certificate” or the “Occupancy Certificate” or both as applicable from Competent Authority.</a:t>
            </a:r>
          </a:p>
          <a:p>
            <a:pPr marL="0" indent="0" algn="just">
              <a:buNone/>
            </a:pPr>
            <a:endParaRPr lang="en-IN" dirty="0">
              <a:solidFill>
                <a:schemeClr val="tx1"/>
              </a:solidFill>
              <a:latin typeface="Sylfaen" panose="010A0502050306030303" pitchFamily="18" charset="0"/>
            </a:endParaRPr>
          </a:p>
          <a:p>
            <a:pPr algn="just"/>
            <a:r>
              <a:rPr lang="en-IN" dirty="0">
                <a:solidFill>
                  <a:schemeClr val="tx1"/>
                </a:solidFill>
                <a:latin typeface="Sylfaen" panose="010A0502050306030303" pitchFamily="18" charset="0"/>
              </a:rPr>
              <a:t>Be responsible to obtain the “Lease Certificate”, where the real estate project is developed on “Leasehold Land” specifying the period of lease and certifying that all dues and charges in regard to the leasehold land has been paid.</a:t>
            </a:r>
          </a:p>
          <a:p>
            <a:pPr marL="0" indent="0" algn="just">
              <a:buNone/>
            </a:pPr>
            <a:endParaRPr lang="en-IN" dirty="0">
              <a:solidFill>
                <a:schemeClr val="tx1"/>
              </a:solidFill>
              <a:latin typeface="Sylfaen" panose="010A0502050306030303" pitchFamily="18" charset="0"/>
            </a:endParaRPr>
          </a:p>
          <a:p>
            <a:pPr algn="just"/>
            <a:r>
              <a:rPr lang="en-IN" dirty="0">
                <a:solidFill>
                  <a:schemeClr val="tx1"/>
                </a:solidFill>
                <a:latin typeface="Sylfaen" panose="010A0502050306030303" pitchFamily="18" charset="0"/>
              </a:rPr>
              <a:t>Be responsible for providing and maintaining the essential services, on reasonable charges, till the taking over of the maintenance of the project by the association of </a:t>
            </a:r>
            <a:r>
              <a:rPr lang="en-IN" dirty="0" err="1">
                <a:solidFill>
                  <a:schemeClr val="tx1"/>
                </a:solidFill>
                <a:latin typeface="Sylfaen" panose="010A0502050306030303" pitchFamily="18" charset="0"/>
              </a:rPr>
              <a:t>Allotteess</a:t>
            </a:r>
            <a:r>
              <a:rPr lang="en-IN" dirty="0">
                <a:solidFill>
                  <a:schemeClr val="tx1"/>
                </a:solidFill>
                <a:latin typeface="Sylfaen" panose="010A0502050306030303" pitchFamily="18" charset="0"/>
              </a:rPr>
              <a:t>.</a:t>
            </a:r>
          </a:p>
          <a:p>
            <a:pPr marL="0" indent="0" algn="just">
              <a:buNone/>
            </a:pPr>
            <a:endParaRPr lang="en-IN" dirty="0">
              <a:solidFill>
                <a:schemeClr val="tx1"/>
              </a:solidFill>
              <a:latin typeface="Sylfaen" panose="010A0502050306030303" pitchFamily="18" charset="0"/>
            </a:endParaRPr>
          </a:p>
          <a:p>
            <a:pPr algn="just"/>
            <a:r>
              <a:rPr lang="en-IN" dirty="0">
                <a:solidFill>
                  <a:schemeClr val="tx1"/>
                </a:solidFill>
                <a:latin typeface="Sylfaen" panose="010A0502050306030303" pitchFamily="18" charset="0"/>
              </a:rPr>
              <a:t>Pay all outgoings until he transfers the physical possession of the real estate project to </a:t>
            </a:r>
            <a:r>
              <a:rPr lang="en-IN" dirty="0" err="1">
                <a:solidFill>
                  <a:schemeClr val="tx1"/>
                </a:solidFill>
                <a:latin typeface="Sylfaen" panose="010A0502050306030303" pitchFamily="18" charset="0"/>
              </a:rPr>
              <a:t>allottee</a:t>
            </a:r>
            <a:r>
              <a:rPr lang="en-IN" dirty="0">
                <a:solidFill>
                  <a:schemeClr val="tx1"/>
                </a:solidFill>
                <a:latin typeface="Sylfaen" panose="010A0502050306030303" pitchFamily="18" charset="0"/>
              </a:rPr>
              <a:t> or the association of </a:t>
            </a:r>
            <a:r>
              <a:rPr lang="en-IN" dirty="0" err="1">
                <a:solidFill>
                  <a:schemeClr val="tx1"/>
                </a:solidFill>
                <a:latin typeface="Sylfaen" panose="010A0502050306030303" pitchFamily="18" charset="0"/>
              </a:rPr>
              <a:t>allottees</a:t>
            </a:r>
            <a:r>
              <a:rPr lang="en-IN" dirty="0">
                <a:solidFill>
                  <a:schemeClr val="tx1"/>
                </a:solidFill>
                <a:latin typeface="Sylfaen" panose="010A0502050306030303" pitchFamily="18" charset="0"/>
              </a:rPr>
              <a:t> which he has collected from </a:t>
            </a:r>
            <a:r>
              <a:rPr lang="en-IN" dirty="0" err="1">
                <a:solidFill>
                  <a:schemeClr val="tx1"/>
                </a:solidFill>
                <a:latin typeface="Sylfaen" panose="010A0502050306030303" pitchFamily="18" charset="0"/>
              </a:rPr>
              <a:t>allottees</a:t>
            </a:r>
            <a:r>
              <a:rPr lang="en-IN" dirty="0">
                <a:solidFill>
                  <a:schemeClr val="tx1"/>
                </a:solidFill>
                <a:latin typeface="Sylfaen" panose="010A0502050306030303" pitchFamily="18" charset="0"/>
              </a:rPr>
              <a:t> for the payment of outgoings.</a:t>
            </a:r>
          </a:p>
        </p:txBody>
      </p:sp>
      <p:sp>
        <p:nvSpPr>
          <p:cNvPr id="4" name="Title 1"/>
          <p:cNvSpPr>
            <a:spLocks noGrp="1"/>
          </p:cNvSpPr>
          <p:nvPr>
            <p:ph type="title"/>
          </p:nvPr>
        </p:nvSpPr>
        <p:spPr>
          <a:xfrm>
            <a:off x="673407" y="452718"/>
            <a:ext cx="9404723" cy="1400530"/>
          </a:xfrm>
          <a:noFill/>
          <a:ln>
            <a:noFill/>
          </a:ln>
        </p:spPr>
        <p:style>
          <a:lnRef idx="2">
            <a:schemeClr val="dk1"/>
          </a:lnRef>
          <a:fillRef idx="1">
            <a:schemeClr val="lt1"/>
          </a:fillRef>
          <a:effectRef idx="0">
            <a:schemeClr val="dk1"/>
          </a:effectRef>
          <a:fontRef idx="minor">
            <a:schemeClr val="dk1"/>
          </a:fontRef>
        </p:style>
        <p:txBody>
          <a:bodyPr/>
          <a:lstStyle/>
          <a:p>
            <a:r>
              <a:rPr lang="en-IN" u="sng" dirty="0">
                <a:solidFill>
                  <a:schemeClr val="tx1"/>
                </a:solidFill>
                <a:latin typeface="Sylfaen" panose="010A0502050306030303" pitchFamily="18" charset="0"/>
              </a:rPr>
              <a:t>SECTION 11 – FUNCTIONS AND DUTIES OF PROMOTER</a:t>
            </a:r>
          </a:p>
        </p:txBody>
      </p:sp>
    </p:spTree>
    <p:extLst>
      <p:ext uri="{BB962C8B-B14F-4D97-AF65-F5344CB8AC3E}">
        <p14:creationId xmlns:p14="http://schemas.microsoft.com/office/powerpoint/2010/main" val="390988356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3211" y="266980"/>
            <a:ext cx="11026777" cy="1104620"/>
          </a:xfrm>
        </p:spPr>
        <p:txBody>
          <a:bodyPr/>
          <a:lstStyle/>
          <a:p>
            <a:r>
              <a:rPr lang="en-US" sz="3000" u="sng" dirty="0" smtClean="0"/>
              <a:t>CASE LAW UPDATES: RECENT HIGHT COURT &amp; SUPREME COURT RULINGS</a:t>
            </a:r>
            <a:endParaRPr lang="en-IN" sz="3000" u="sng" dirty="0"/>
          </a:p>
        </p:txBody>
      </p:sp>
      <p:sp>
        <p:nvSpPr>
          <p:cNvPr id="3" name="Content Placeholder 2"/>
          <p:cNvSpPr>
            <a:spLocks noGrp="1"/>
          </p:cNvSpPr>
          <p:nvPr>
            <p:ph idx="1"/>
          </p:nvPr>
        </p:nvSpPr>
        <p:spPr>
          <a:xfrm>
            <a:off x="303211" y="1371600"/>
            <a:ext cx="11583988" cy="5329237"/>
          </a:xfrm>
          <a:ln>
            <a:solidFill>
              <a:schemeClr val="tx1"/>
            </a:solidFill>
          </a:ln>
        </p:spPr>
        <p:txBody>
          <a:bodyPr>
            <a:normAutofit/>
          </a:bodyPr>
          <a:lstStyle/>
          <a:p>
            <a:r>
              <a:rPr lang="en-US" dirty="0" smtClean="0"/>
              <a:t>Bombay High Court</a:t>
            </a:r>
          </a:p>
          <a:p>
            <a:pPr marL="0" indent="0">
              <a:buNone/>
            </a:pPr>
            <a:r>
              <a:rPr lang="en-US" dirty="0" smtClean="0"/>
              <a:t>Case : </a:t>
            </a:r>
            <a:r>
              <a:rPr lang="en-US" dirty="0"/>
              <a:t>The </a:t>
            </a:r>
            <a:r>
              <a:rPr lang="en-US" dirty="0" err="1"/>
              <a:t>Anantya</a:t>
            </a:r>
            <a:r>
              <a:rPr lang="en-US" dirty="0"/>
              <a:t> SRA Project Case (</a:t>
            </a:r>
            <a:r>
              <a:rPr lang="en-US" dirty="0" err="1"/>
              <a:t>Kurla</a:t>
            </a:r>
            <a:r>
              <a:rPr lang="en-US" dirty="0"/>
              <a:t>)</a:t>
            </a:r>
            <a:r>
              <a:rPr lang="en-US" dirty="0" smtClean="0"/>
              <a:t> </a:t>
            </a:r>
          </a:p>
          <a:p>
            <a:pPr marL="0" indent="0">
              <a:buNone/>
            </a:pPr>
            <a:r>
              <a:rPr lang="en-US" dirty="0"/>
              <a:t>E</a:t>
            </a:r>
            <a:r>
              <a:rPr lang="en-US" dirty="0" smtClean="0"/>
              <a:t>stablished </a:t>
            </a:r>
            <a:r>
              <a:rPr lang="en-US" dirty="0"/>
              <a:t>boundaries on how </a:t>
            </a:r>
            <a:r>
              <a:rPr lang="en-US" dirty="0" err="1"/>
              <a:t>MahaRERA</a:t>
            </a:r>
            <a:r>
              <a:rPr lang="en-US" dirty="0"/>
              <a:t> registers a new developer appointed by the SRA</a:t>
            </a:r>
            <a:r>
              <a:rPr lang="en-US" dirty="0" smtClean="0"/>
              <a:t>. </a:t>
            </a:r>
            <a:endParaRPr lang="en-IN" dirty="0"/>
          </a:p>
          <a:p>
            <a:r>
              <a:rPr lang="en-US" b="1" dirty="0"/>
              <a:t>The Context:</a:t>
            </a:r>
            <a:r>
              <a:rPr lang="en-US" dirty="0"/>
              <a:t> The SRA replaced the original defaulting developers (</a:t>
            </a:r>
            <a:r>
              <a:rPr lang="en-US" i="1" dirty="0"/>
              <a:t>Radius &amp; Deserve Builders</a:t>
            </a:r>
            <a:r>
              <a:rPr lang="en-US" dirty="0"/>
              <a:t>) with </a:t>
            </a:r>
            <a:r>
              <a:rPr lang="en-US" i="1" dirty="0" err="1"/>
              <a:t>Chandak</a:t>
            </a:r>
            <a:r>
              <a:rPr lang="en-US" i="1" dirty="0"/>
              <a:t> Realtors</a:t>
            </a:r>
            <a:r>
              <a:rPr lang="en-US" dirty="0"/>
              <a:t> in September 2021 to rescue a stalled slum rehabilitation project in </a:t>
            </a:r>
            <a:r>
              <a:rPr lang="en-US" dirty="0" err="1"/>
              <a:t>Kurla</a:t>
            </a:r>
            <a:r>
              <a:rPr lang="en-US" dirty="0"/>
              <a:t>. </a:t>
            </a:r>
            <a:r>
              <a:rPr lang="en-US" dirty="0" err="1"/>
              <a:t>Chandak</a:t>
            </a:r>
            <a:r>
              <a:rPr lang="en-US" dirty="0"/>
              <a:t> Realtors then approached </a:t>
            </a:r>
            <a:r>
              <a:rPr lang="en-US" dirty="0" err="1"/>
              <a:t>MahaRERA</a:t>
            </a:r>
            <a:r>
              <a:rPr lang="en-US" dirty="0"/>
              <a:t> seeking fresh registration, requesting that previous liabilities not be attached to </a:t>
            </a:r>
            <a:r>
              <a:rPr lang="en-US" dirty="0" smtClean="0"/>
              <a:t>them</a:t>
            </a:r>
          </a:p>
          <a:p>
            <a:pPr lvl="0"/>
            <a:r>
              <a:rPr lang="en-US" b="1" dirty="0" err="1"/>
              <a:t>MahaRERA’s</a:t>
            </a:r>
            <a:r>
              <a:rPr lang="en-US" b="1" dirty="0"/>
              <a:t> Action:</a:t>
            </a:r>
            <a:r>
              <a:rPr lang="en-US" dirty="0"/>
              <a:t> </a:t>
            </a:r>
            <a:r>
              <a:rPr lang="en-US" dirty="0" err="1"/>
              <a:t>MahaRERA</a:t>
            </a:r>
            <a:r>
              <a:rPr lang="en-US" dirty="0"/>
              <a:t> constituted a full bench and approved the fresh registration of the project, wiping the slate clean for the new developer.</a:t>
            </a:r>
            <a:endParaRPr lang="en-IN" dirty="0"/>
          </a:p>
          <a:p>
            <a:pPr lvl="0"/>
            <a:r>
              <a:rPr lang="en-US" b="1" dirty="0"/>
              <a:t>The Legal Twist:</a:t>
            </a:r>
            <a:r>
              <a:rPr lang="en-US" dirty="0"/>
              <a:t> A third-party contractor (</a:t>
            </a:r>
            <a:r>
              <a:rPr lang="en-US" i="1" dirty="0" err="1"/>
              <a:t>Capacit'e</a:t>
            </a:r>
            <a:r>
              <a:rPr lang="en-US" i="1" dirty="0"/>
              <a:t> </a:t>
            </a:r>
            <a:r>
              <a:rPr lang="en-US" i="1" dirty="0" err="1"/>
              <a:t>Infraprojects</a:t>
            </a:r>
            <a:r>
              <a:rPr lang="en-US" dirty="0"/>
              <a:t>), who had been allotted 10 flats by the old developer as payment, challenged this clean-slate order because it wiped out their rights. The Bombay High Court stayed </a:t>
            </a:r>
            <a:r>
              <a:rPr lang="en-US" dirty="0" err="1"/>
              <a:t>MahaRERA’s</a:t>
            </a:r>
            <a:r>
              <a:rPr lang="en-US" dirty="0"/>
              <a:t> order, noting that while the change of developer by the SRA was valid, </a:t>
            </a:r>
            <a:r>
              <a:rPr lang="en-US" dirty="0" err="1"/>
              <a:t>MahaRERA</a:t>
            </a:r>
            <a:r>
              <a:rPr lang="en-US" dirty="0"/>
              <a:t> could not use "</a:t>
            </a:r>
            <a:r>
              <a:rPr lang="en-US" dirty="0" err="1"/>
              <a:t>suo-moto</a:t>
            </a:r>
            <a:r>
              <a:rPr lang="en-US" dirty="0"/>
              <a:t>" style powers to issue generic orders that completely obliterate the recorded legal rights of third-party buyers or investors without a proper hearing.</a:t>
            </a:r>
            <a:endParaRPr lang="en-IN" dirty="0"/>
          </a:p>
          <a:p>
            <a:endParaRPr lang="en-US" sz="2000" b="1" dirty="0" smtClean="0"/>
          </a:p>
          <a:p>
            <a:pPr marL="457200" lvl="1" indent="0">
              <a:buNone/>
            </a:pPr>
            <a:endParaRPr lang="en-IN" sz="1600" dirty="0"/>
          </a:p>
        </p:txBody>
      </p:sp>
    </p:spTree>
    <p:extLst>
      <p:ext uri="{BB962C8B-B14F-4D97-AF65-F5344CB8AC3E}">
        <p14:creationId xmlns:p14="http://schemas.microsoft.com/office/powerpoint/2010/main" val="388642453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3211" y="266980"/>
            <a:ext cx="11026777" cy="1104620"/>
          </a:xfrm>
        </p:spPr>
        <p:txBody>
          <a:bodyPr/>
          <a:lstStyle/>
          <a:p>
            <a:r>
              <a:rPr lang="en-US" sz="3000" u="sng" dirty="0" smtClean="0"/>
              <a:t>RERA Audit and Certification Challenges</a:t>
            </a:r>
            <a:endParaRPr lang="en-IN" sz="3000" u="sng" dirty="0"/>
          </a:p>
        </p:txBody>
      </p:sp>
      <p:sp>
        <p:nvSpPr>
          <p:cNvPr id="3" name="Content Placeholder 2"/>
          <p:cNvSpPr>
            <a:spLocks noGrp="1"/>
          </p:cNvSpPr>
          <p:nvPr>
            <p:ph idx="1"/>
          </p:nvPr>
        </p:nvSpPr>
        <p:spPr>
          <a:xfrm>
            <a:off x="303211" y="1371600"/>
            <a:ext cx="11583988" cy="5329237"/>
          </a:xfrm>
          <a:ln>
            <a:solidFill>
              <a:schemeClr val="tx1"/>
            </a:solidFill>
          </a:ln>
        </p:spPr>
        <p:txBody>
          <a:bodyPr>
            <a:normAutofit/>
          </a:bodyPr>
          <a:lstStyle/>
          <a:p>
            <a:r>
              <a:rPr lang="en-US" dirty="0" smtClean="0"/>
              <a:t>Form 3 CA Certificate</a:t>
            </a:r>
          </a:p>
          <a:p>
            <a:pPr lvl="1"/>
            <a:r>
              <a:rPr lang="en-US" sz="1800" dirty="0" smtClean="0"/>
              <a:t>For obtaining RERA Registration.</a:t>
            </a:r>
          </a:p>
          <a:p>
            <a:pPr lvl="1"/>
            <a:r>
              <a:rPr lang="en-US" dirty="0" smtClean="0"/>
              <a:t>As Quarterly Compliance to determine eligibility of withdrawal by the Promoter.</a:t>
            </a:r>
            <a:endParaRPr lang="en-US" sz="1800" dirty="0" smtClean="0"/>
          </a:p>
          <a:p>
            <a:endParaRPr lang="en-US" dirty="0" smtClean="0"/>
          </a:p>
          <a:p>
            <a:r>
              <a:rPr lang="en-US" dirty="0"/>
              <a:t>Form 5 Annual Report on statement of accounts</a:t>
            </a:r>
          </a:p>
          <a:p>
            <a:pPr lvl="1"/>
            <a:r>
              <a:rPr lang="en-US" dirty="0"/>
              <a:t>To be certified by statutory auditor other than CA certifying Form 3.</a:t>
            </a:r>
            <a:endParaRPr lang="en-US" dirty="0" smtClean="0"/>
          </a:p>
          <a:p>
            <a:endParaRPr lang="en-US" dirty="0" smtClean="0"/>
          </a:p>
          <a:p>
            <a:r>
              <a:rPr lang="en-US" dirty="0" smtClean="0"/>
              <a:t>Important Challenges:</a:t>
            </a:r>
          </a:p>
          <a:p>
            <a:pPr lvl="1"/>
            <a:r>
              <a:rPr lang="en-US" dirty="0" smtClean="0"/>
              <a:t>Year end provisions and accounting</a:t>
            </a:r>
          </a:p>
          <a:p>
            <a:pPr lvl="1"/>
            <a:r>
              <a:rPr lang="en-US" dirty="0" smtClean="0"/>
              <a:t>GST implications</a:t>
            </a:r>
          </a:p>
          <a:p>
            <a:pPr lvl="1"/>
            <a:r>
              <a:rPr lang="en-US" dirty="0" smtClean="0"/>
              <a:t>TDS implications</a:t>
            </a:r>
            <a:endParaRPr lang="en-US" dirty="0"/>
          </a:p>
          <a:p>
            <a:pPr lvl="1"/>
            <a:endParaRPr lang="en-US" dirty="0" smtClean="0"/>
          </a:p>
          <a:p>
            <a:pPr lvl="1"/>
            <a:endParaRPr lang="en-US" dirty="0"/>
          </a:p>
          <a:p>
            <a:pPr marL="457200" lvl="1" indent="0">
              <a:buNone/>
            </a:pPr>
            <a:endParaRPr lang="en-IN" sz="1600" dirty="0" smtClean="0"/>
          </a:p>
        </p:txBody>
      </p:sp>
    </p:spTree>
    <p:extLst>
      <p:ext uri="{BB962C8B-B14F-4D97-AF65-F5344CB8AC3E}">
        <p14:creationId xmlns:p14="http://schemas.microsoft.com/office/powerpoint/2010/main" val="78671001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99B91809-B720-4FC3-AD1C-7F03CD4A110C}"/>
              </a:ext>
            </a:extLst>
          </p:cNvPr>
          <p:cNvSpPr txBox="1"/>
          <p:nvPr/>
        </p:nvSpPr>
        <p:spPr>
          <a:xfrm>
            <a:off x="2351010" y="917171"/>
            <a:ext cx="7104185" cy="1569660"/>
          </a:xfrm>
          <a:prstGeom prst="rect">
            <a:avLst/>
          </a:prstGeom>
          <a:noFill/>
        </p:spPr>
        <p:txBody>
          <a:bodyPr wrap="square" rtlCol="0">
            <a:spAutoFit/>
          </a:bodyPr>
          <a:lstStyle/>
          <a:p>
            <a:r>
              <a:rPr lang="en-IN" sz="9600" dirty="0"/>
              <a:t>THANK YOU</a:t>
            </a:r>
          </a:p>
        </p:txBody>
      </p:sp>
      <p:sp>
        <p:nvSpPr>
          <p:cNvPr id="4" name="TextBox 3">
            <a:extLst>
              <a:ext uri="{FF2B5EF4-FFF2-40B4-BE49-F238E27FC236}">
                <a16:creationId xmlns="" xmlns:a16="http://schemas.microsoft.com/office/drawing/2014/main" id="{AD03D7A5-6405-4FE5-A918-469339CC409E}"/>
              </a:ext>
            </a:extLst>
          </p:cNvPr>
          <p:cNvSpPr txBox="1"/>
          <p:nvPr/>
        </p:nvSpPr>
        <p:spPr>
          <a:xfrm>
            <a:off x="4339031" y="3675042"/>
            <a:ext cx="3643532" cy="1754326"/>
          </a:xfrm>
          <a:prstGeom prst="rect">
            <a:avLst/>
          </a:prstGeom>
          <a:noFill/>
        </p:spPr>
        <p:txBody>
          <a:bodyPr wrap="square" rtlCol="0">
            <a:spAutoFit/>
          </a:bodyPr>
          <a:lstStyle/>
          <a:p>
            <a:r>
              <a:rPr lang="en-IN" b="1" dirty="0"/>
              <a:t>CA SUNIL D NAIK</a:t>
            </a:r>
          </a:p>
          <a:p>
            <a:endParaRPr lang="en-IN" b="1" dirty="0"/>
          </a:p>
          <a:p>
            <a:r>
              <a:rPr lang="en-IN" b="1" dirty="0"/>
              <a:t>B.COM, FCA, ACS, Grad. CWA</a:t>
            </a:r>
          </a:p>
          <a:p>
            <a:endParaRPr lang="en-IN" b="1" dirty="0"/>
          </a:p>
          <a:p>
            <a:r>
              <a:rPr lang="en-IN" b="1" dirty="0"/>
              <a:t> +91 9821112098</a:t>
            </a:r>
          </a:p>
          <a:p>
            <a:r>
              <a:rPr lang="en-IN" b="1" dirty="0" err="1"/>
              <a:t>canaiksunil@gmail.com</a:t>
            </a:r>
            <a:r>
              <a:rPr lang="en-IN" b="1" dirty="0"/>
              <a:t> </a:t>
            </a:r>
          </a:p>
        </p:txBody>
      </p:sp>
    </p:spTree>
    <p:extLst>
      <p:ext uri="{BB962C8B-B14F-4D97-AF65-F5344CB8AC3E}">
        <p14:creationId xmlns:p14="http://schemas.microsoft.com/office/powerpoint/2010/main" val="8361943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1570" y="2052918"/>
            <a:ext cx="10317708" cy="4195481"/>
          </a:xfrm>
          <a:noFill/>
          <a:ln>
            <a:solidFill>
              <a:schemeClr val="tx1"/>
            </a:solidFill>
          </a:ln>
        </p:spPr>
        <p:style>
          <a:lnRef idx="2">
            <a:schemeClr val="dk1"/>
          </a:lnRef>
          <a:fillRef idx="1">
            <a:schemeClr val="lt1"/>
          </a:fillRef>
          <a:effectRef idx="0">
            <a:schemeClr val="dk1"/>
          </a:effectRef>
          <a:fontRef idx="minor">
            <a:schemeClr val="dk1"/>
          </a:fontRef>
        </p:style>
        <p:txBody>
          <a:bodyPr>
            <a:normAutofit fontScale="92500"/>
          </a:bodyPr>
          <a:lstStyle/>
          <a:p>
            <a:pPr marL="0" indent="0" algn="just">
              <a:buNone/>
            </a:pPr>
            <a:r>
              <a:rPr lang="en-IN" sz="2200" u="sng" dirty="0">
                <a:solidFill>
                  <a:schemeClr val="tx1"/>
                </a:solidFill>
                <a:latin typeface="Sylfaen" panose="010A0502050306030303" pitchFamily="18" charset="0"/>
              </a:rPr>
              <a:t>FORMATION OF ASSOCIATION OF ALLOTTEES</a:t>
            </a:r>
          </a:p>
          <a:p>
            <a:pPr algn="just"/>
            <a:r>
              <a:rPr lang="en-IN" sz="2200" dirty="0">
                <a:solidFill>
                  <a:schemeClr val="tx1"/>
                </a:solidFill>
                <a:latin typeface="Sylfaen" panose="010A0502050306030303" pitchFamily="18" charset="0"/>
              </a:rPr>
              <a:t>In case of Single building not being part of the layout; or in case of layout of more than one building or a wing of one building in the layout – Promoter shall submit application for formation of the Association of Allottees to Competent Authority within </a:t>
            </a:r>
            <a:r>
              <a:rPr lang="en-IN" sz="2200" b="1" dirty="0">
                <a:solidFill>
                  <a:schemeClr val="tx1"/>
                </a:solidFill>
                <a:latin typeface="Sylfaen" panose="010A0502050306030303" pitchFamily="18" charset="0"/>
              </a:rPr>
              <a:t>three months</a:t>
            </a:r>
            <a:r>
              <a:rPr lang="en-IN" sz="2200" dirty="0">
                <a:solidFill>
                  <a:schemeClr val="tx1"/>
                </a:solidFill>
                <a:latin typeface="Sylfaen" panose="010A0502050306030303" pitchFamily="18" charset="0"/>
              </a:rPr>
              <a:t> from the date on which </a:t>
            </a:r>
            <a:r>
              <a:rPr lang="en-IN" sz="2200" b="1" dirty="0">
                <a:solidFill>
                  <a:schemeClr val="tx1"/>
                </a:solidFill>
                <a:latin typeface="Sylfaen" panose="010A0502050306030303" pitchFamily="18" charset="0"/>
              </a:rPr>
              <a:t>Fifty one percent</a:t>
            </a:r>
            <a:r>
              <a:rPr lang="en-IN" sz="2200" dirty="0">
                <a:solidFill>
                  <a:schemeClr val="tx1"/>
                </a:solidFill>
                <a:latin typeface="Sylfaen" panose="010A0502050306030303" pitchFamily="18" charset="0"/>
              </a:rPr>
              <a:t> of the total number of allottees in such a building or wing have booked their apartment.</a:t>
            </a:r>
          </a:p>
          <a:p>
            <a:pPr algn="just"/>
            <a:endParaRPr lang="en-IN" sz="2200" dirty="0">
              <a:solidFill>
                <a:schemeClr val="tx1"/>
              </a:solidFill>
              <a:latin typeface="Sylfaen" panose="010A0502050306030303" pitchFamily="18" charset="0"/>
            </a:endParaRPr>
          </a:p>
          <a:p>
            <a:pPr algn="just"/>
            <a:r>
              <a:rPr lang="en-IN" sz="2200" dirty="0">
                <a:solidFill>
                  <a:schemeClr val="tx1"/>
                </a:solidFill>
                <a:latin typeface="Sylfaen" panose="010A0502050306030303" pitchFamily="18" charset="0"/>
              </a:rPr>
              <a:t>Where Promoter is required to form an apex body either as a federation of separate and independent Co-operative housing Societies or Companies or Any other Legal Entity – Promoter Shall Submit application for formation of such entity with Competent Authority within </a:t>
            </a:r>
            <a:r>
              <a:rPr lang="en-IN" sz="2200" b="1" dirty="0">
                <a:solidFill>
                  <a:schemeClr val="tx1"/>
                </a:solidFill>
                <a:latin typeface="Sylfaen" panose="010A0502050306030303" pitchFamily="18" charset="0"/>
              </a:rPr>
              <a:t>three months</a:t>
            </a:r>
            <a:r>
              <a:rPr lang="en-IN" sz="2200" dirty="0">
                <a:solidFill>
                  <a:schemeClr val="tx1"/>
                </a:solidFill>
                <a:latin typeface="Sylfaen" panose="010A0502050306030303" pitchFamily="18" charset="0"/>
              </a:rPr>
              <a:t> from the date of receipt of the </a:t>
            </a:r>
            <a:r>
              <a:rPr lang="en-IN" sz="2200" b="1" dirty="0">
                <a:solidFill>
                  <a:schemeClr val="tx1"/>
                </a:solidFill>
                <a:latin typeface="Sylfaen" panose="010A0502050306030303" pitchFamily="18" charset="0"/>
              </a:rPr>
              <a:t>Occupancy Certificate</a:t>
            </a:r>
            <a:r>
              <a:rPr lang="en-IN" sz="2200" dirty="0">
                <a:solidFill>
                  <a:schemeClr val="tx1"/>
                </a:solidFill>
                <a:latin typeface="Sylfaen" panose="010A0502050306030303" pitchFamily="18" charset="0"/>
              </a:rPr>
              <a:t> of the last of the building which was to be constructed in the layout</a:t>
            </a:r>
            <a:r>
              <a:rPr lang="en-IN" sz="2400" dirty="0"/>
              <a:t>.</a:t>
            </a:r>
          </a:p>
        </p:txBody>
      </p:sp>
      <p:sp>
        <p:nvSpPr>
          <p:cNvPr id="4" name="Title 1"/>
          <p:cNvSpPr>
            <a:spLocks noGrp="1"/>
          </p:cNvSpPr>
          <p:nvPr>
            <p:ph type="title"/>
          </p:nvPr>
        </p:nvSpPr>
        <p:spPr>
          <a:xfrm>
            <a:off x="687055" y="452718"/>
            <a:ext cx="9404723" cy="1400530"/>
          </a:xfrm>
          <a:noFill/>
          <a:ln>
            <a:noFill/>
          </a:ln>
        </p:spPr>
        <p:style>
          <a:lnRef idx="2">
            <a:schemeClr val="dk1"/>
          </a:lnRef>
          <a:fillRef idx="1">
            <a:schemeClr val="lt1"/>
          </a:fillRef>
          <a:effectRef idx="0">
            <a:schemeClr val="dk1"/>
          </a:effectRef>
          <a:fontRef idx="minor">
            <a:schemeClr val="dk1"/>
          </a:fontRef>
        </p:style>
        <p:txBody>
          <a:bodyPr/>
          <a:lstStyle/>
          <a:p>
            <a:r>
              <a:rPr lang="en-IN" u="sng" dirty="0">
                <a:solidFill>
                  <a:schemeClr val="tx1"/>
                </a:solidFill>
                <a:latin typeface="Sylfaen" panose="010A0502050306030303" pitchFamily="18" charset="0"/>
              </a:rPr>
              <a:t>SECTION 11 – FUNCTIONS AND DUTIES OF PROMOTER</a:t>
            </a:r>
          </a:p>
        </p:txBody>
      </p:sp>
    </p:spTree>
    <p:extLst>
      <p:ext uri="{BB962C8B-B14F-4D97-AF65-F5344CB8AC3E}">
        <p14:creationId xmlns:p14="http://schemas.microsoft.com/office/powerpoint/2010/main" val="17169169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7922" y="2284934"/>
            <a:ext cx="10331356" cy="4195481"/>
          </a:xfrm>
          <a:noFill/>
          <a:ln>
            <a:solidFill>
              <a:schemeClr val="tx1"/>
            </a:solidFill>
          </a:ln>
        </p:spPr>
        <p:style>
          <a:lnRef idx="2">
            <a:schemeClr val="dk1"/>
          </a:lnRef>
          <a:fillRef idx="1">
            <a:schemeClr val="lt1"/>
          </a:fillRef>
          <a:effectRef idx="0">
            <a:schemeClr val="dk1"/>
          </a:effectRef>
          <a:fontRef idx="minor">
            <a:schemeClr val="dk1"/>
          </a:fontRef>
        </p:style>
        <p:txBody>
          <a:bodyPr>
            <a:normAutofit fontScale="92500" lnSpcReduction="20000"/>
          </a:bodyPr>
          <a:lstStyle/>
          <a:p>
            <a:pPr algn="just"/>
            <a:endParaRPr lang="en-IN" sz="2500" spc="-15" dirty="0">
              <a:solidFill>
                <a:schemeClr val="tx1"/>
              </a:solidFill>
              <a:latin typeface="Sylfaen" panose="010A0502050306030303" pitchFamily="18" charset="0"/>
              <a:cs typeface="Cambria"/>
            </a:endParaRPr>
          </a:p>
          <a:p>
            <a:pPr algn="just"/>
            <a:r>
              <a:rPr lang="en-IN" sz="2500" spc="-15" dirty="0">
                <a:solidFill>
                  <a:schemeClr val="tx1"/>
                </a:solidFill>
                <a:latin typeface="Sylfaen" panose="010A0502050306030303" pitchFamily="18" charset="0"/>
                <a:cs typeface="Cambria"/>
              </a:rPr>
              <a:t>Where </a:t>
            </a:r>
            <a:r>
              <a:rPr lang="en-IN" sz="2500" spc="-25" dirty="0">
                <a:solidFill>
                  <a:schemeClr val="tx1"/>
                </a:solidFill>
                <a:latin typeface="Sylfaen" panose="010A0502050306030303" pitchFamily="18" charset="0"/>
                <a:cs typeface="Cambria"/>
              </a:rPr>
              <a:t>any </a:t>
            </a:r>
            <a:r>
              <a:rPr lang="en-IN" sz="2500" spc="-5" dirty="0">
                <a:solidFill>
                  <a:schemeClr val="tx1"/>
                </a:solidFill>
                <a:latin typeface="Sylfaen" panose="010A0502050306030303" pitchFamily="18" charset="0"/>
                <a:cs typeface="Cambria"/>
              </a:rPr>
              <a:t>person </a:t>
            </a:r>
            <a:r>
              <a:rPr lang="en-IN" sz="2500" spc="-15" dirty="0">
                <a:solidFill>
                  <a:schemeClr val="tx1"/>
                </a:solidFill>
                <a:latin typeface="Sylfaen" panose="010A0502050306030303" pitchFamily="18" charset="0"/>
                <a:cs typeface="Cambria"/>
              </a:rPr>
              <a:t>makes </a:t>
            </a:r>
            <a:r>
              <a:rPr lang="en-IN" sz="2500" spc="-5" dirty="0">
                <a:solidFill>
                  <a:schemeClr val="tx1"/>
                </a:solidFill>
                <a:latin typeface="Sylfaen" panose="010A0502050306030303" pitchFamily="18" charset="0"/>
                <a:cs typeface="Cambria"/>
              </a:rPr>
              <a:t>an </a:t>
            </a:r>
            <a:r>
              <a:rPr lang="en-IN" sz="2500" spc="-25" dirty="0">
                <a:solidFill>
                  <a:schemeClr val="tx1"/>
                </a:solidFill>
                <a:latin typeface="Sylfaen" panose="010A0502050306030303" pitchFamily="18" charset="0"/>
                <a:cs typeface="Cambria"/>
              </a:rPr>
              <a:t>advance </a:t>
            </a:r>
            <a:r>
              <a:rPr lang="en-IN" sz="2500" spc="-5" dirty="0">
                <a:solidFill>
                  <a:schemeClr val="tx1"/>
                </a:solidFill>
                <a:latin typeface="Sylfaen" panose="010A0502050306030303" pitchFamily="18" charset="0"/>
                <a:cs typeface="Cambria"/>
              </a:rPr>
              <a:t>or a </a:t>
            </a:r>
            <a:r>
              <a:rPr lang="en-IN" sz="2500" dirty="0">
                <a:solidFill>
                  <a:schemeClr val="tx1"/>
                </a:solidFill>
                <a:latin typeface="Sylfaen" panose="010A0502050306030303" pitchFamily="18" charset="0"/>
                <a:cs typeface="Cambria"/>
              </a:rPr>
              <a:t>deposit </a:t>
            </a:r>
            <a:r>
              <a:rPr lang="en-IN" sz="2500" spc="-5" dirty="0">
                <a:solidFill>
                  <a:schemeClr val="tx1"/>
                </a:solidFill>
                <a:latin typeface="Sylfaen" panose="010A0502050306030303" pitchFamily="18" charset="0"/>
                <a:cs typeface="Cambria"/>
              </a:rPr>
              <a:t>on  </a:t>
            </a:r>
            <a:r>
              <a:rPr lang="en-IN" sz="2500" spc="-10" dirty="0">
                <a:solidFill>
                  <a:schemeClr val="tx1"/>
                </a:solidFill>
                <a:latin typeface="Sylfaen" panose="010A0502050306030303" pitchFamily="18" charset="0"/>
                <a:cs typeface="Cambria"/>
              </a:rPr>
              <a:t>the </a:t>
            </a:r>
            <a:r>
              <a:rPr lang="en-IN" sz="2500" spc="-5" dirty="0">
                <a:solidFill>
                  <a:schemeClr val="tx1"/>
                </a:solidFill>
                <a:latin typeface="Sylfaen" panose="010A0502050306030303" pitchFamily="18" charset="0"/>
                <a:cs typeface="Cambria"/>
              </a:rPr>
              <a:t>basis of </a:t>
            </a:r>
            <a:r>
              <a:rPr lang="en-IN" sz="2500" spc="-10" dirty="0">
                <a:solidFill>
                  <a:schemeClr val="tx1"/>
                </a:solidFill>
                <a:latin typeface="Sylfaen" panose="010A0502050306030303" pitchFamily="18" charset="0"/>
                <a:cs typeface="Cambria"/>
              </a:rPr>
              <a:t>the information </a:t>
            </a:r>
            <a:r>
              <a:rPr lang="en-IN" sz="2500" spc="-5" dirty="0">
                <a:solidFill>
                  <a:schemeClr val="tx1"/>
                </a:solidFill>
                <a:latin typeface="Sylfaen" panose="010A0502050306030303" pitchFamily="18" charset="0"/>
                <a:cs typeface="Cambria"/>
              </a:rPr>
              <a:t>contained in </a:t>
            </a:r>
            <a:r>
              <a:rPr lang="en-IN" sz="2500" spc="-10" dirty="0">
                <a:solidFill>
                  <a:schemeClr val="tx1"/>
                </a:solidFill>
                <a:latin typeface="Sylfaen" panose="010A0502050306030303" pitchFamily="18" charset="0"/>
                <a:cs typeface="Cambria"/>
              </a:rPr>
              <a:t>the </a:t>
            </a:r>
            <a:r>
              <a:rPr lang="en-IN" sz="2500" spc="-5" dirty="0">
                <a:solidFill>
                  <a:schemeClr val="tx1"/>
                </a:solidFill>
                <a:latin typeface="Sylfaen" panose="010A0502050306030303" pitchFamily="18" charset="0"/>
                <a:cs typeface="Cambria"/>
              </a:rPr>
              <a:t>notice  </a:t>
            </a:r>
            <a:r>
              <a:rPr lang="en-IN" sz="2500" spc="-15" dirty="0">
                <a:solidFill>
                  <a:schemeClr val="tx1"/>
                </a:solidFill>
                <a:latin typeface="Sylfaen" panose="010A0502050306030303" pitchFamily="18" charset="0"/>
                <a:cs typeface="Cambria"/>
              </a:rPr>
              <a:t>advertisement </a:t>
            </a:r>
            <a:r>
              <a:rPr lang="en-IN" sz="2500" spc="-5" dirty="0">
                <a:solidFill>
                  <a:schemeClr val="tx1"/>
                </a:solidFill>
                <a:latin typeface="Sylfaen" panose="010A0502050306030303" pitchFamily="18" charset="0"/>
                <a:cs typeface="Cambria"/>
              </a:rPr>
              <a:t>or prospectus, or on </a:t>
            </a:r>
            <a:r>
              <a:rPr lang="en-IN" sz="2500" spc="-10" dirty="0">
                <a:solidFill>
                  <a:schemeClr val="tx1"/>
                </a:solidFill>
                <a:latin typeface="Sylfaen" panose="010A0502050306030303" pitchFamily="18" charset="0"/>
                <a:cs typeface="Cambria"/>
              </a:rPr>
              <a:t>the </a:t>
            </a:r>
            <a:r>
              <a:rPr lang="en-IN" sz="2500" spc="-5" dirty="0">
                <a:solidFill>
                  <a:schemeClr val="tx1"/>
                </a:solidFill>
                <a:latin typeface="Sylfaen" panose="010A0502050306030303" pitchFamily="18" charset="0"/>
                <a:cs typeface="Cambria"/>
              </a:rPr>
              <a:t>basis of </a:t>
            </a:r>
            <a:r>
              <a:rPr lang="en-IN" sz="2500" spc="-25" dirty="0">
                <a:solidFill>
                  <a:schemeClr val="tx1"/>
                </a:solidFill>
                <a:latin typeface="Sylfaen" panose="010A0502050306030303" pitchFamily="18" charset="0"/>
                <a:cs typeface="Cambria"/>
              </a:rPr>
              <a:t>any  </a:t>
            </a:r>
            <a:r>
              <a:rPr lang="en-IN" sz="2500" spc="-5" dirty="0">
                <a:solidFill>
                  <a:schemeClr val="tx1"/>
                </a:solidFill>
                <a:latin typeface="Sylfaen" panose="010A0502050306030303" pitchFamily="18" charset="0"/>
                <a:cs typeface="Cambria"/>
              </a:rPr>
              <a:t>model </a:t>
            </a:r>
            <a:r>
              <a:rPr lang="en-IN" sz="2500" dirty="0">
                <a:solidFill>
                  <a:schemeClr val="tx1"/>
                </a:solidFill>
                <a:latin typeface="Sylfaen" panose="010A0502050306030303" pitchFamily="18" charset="0"/>
                <a:cs typeface="Cambria"/>
              </a:rPr>
              <a:t>apartment, </a:t>
            </a:r>
            <a:r>
              <a:rPr lang="en-IN" sz="2500" spc="-5" dirty="0">
                <a:solidFill>
                  <a:schemeClr val="tx1"/>
                </a:solidFill>
                <a:latin typeface="Sylfaen" panose="010A0502050306030303" pitchFamily="18" charset="0"/>
                <a:cs typeface="Cambria"/>
              </a:rPr>
              <a:t>plot </a:t>
            </a:r>
            <a:r>
              <a:rPr lang="en-IN" sz="2500" dirty="0">
                <a:solidFill>
                  <a:schemeClr val="tx1"/>
                </a:solidFill>
                <a:latin typeface="Sylfaen" panose="010A0502050306030303" pitchFamily="18" charset="0"/>
                <a:cs typeface="Cambria"/>
              </a:rPr>
              <a:t>or building, </a:t>
            </a:r>
            <a:r>
              <a:rPr lang="en-IN" sz="2500" spc="-5" dirty="0">
                <a:solidFill>
                  <a:schemeClr val="tx1"/>
                </a:solidFill>
                <a:latin typeface="Sylfaen" panose="010A0502050306030303" pitchFamily="18" charset="0"/>
                <a:cs typeface="Cambria"/>
              </a:rPr>
              <a:t>as </a:t>
            </a:r>
            <a:r>
              <a:rPr lang="en-IN" sz="2500" dirty="0">
                <a:solidFill>
                  <a:schemeClr val="tx1"/>
                </a:solidFill>
                <a:latin typeface="Sylfaen" panose="010A0502050306030303" pitchFamily="18" charset="0"/>
                <a:cs typeface="Cambria"/>
              </a:rPr>
              <a:t>the </a:t>
            </a:r>
            <a:r>
              <a:rPr lang="en-IN" sz="2500" spc="-5" dirty="0">
                <a:solidFill>
                  <a:schemeClr val="tx1"/>
                </a:solidFill>
                <a:latin typeface="Sylfaen" panose="010A0502050306030303" pitchFamily="18" charset="0"/>
                <a:cs typeface="Cambria"/>
              </a:rPr>
              <a:t>case </a:t>
            </a:r>
            <a:r>
              <a:rPr lang="en-IN" sz="2500" spc="-30" dirty="0">
                <a:solidFill>
                  <a:schemeClr val="tx1"/>
                </a:solidFill>
                <a:latin typeface="Sylfaen" panose="010A0502050306030303" pitchFamily="18" charset="0"/>
                <a:cs typeface="Cambria"/>
              </a:rPr>
              <a:t>may </a:t>
            </a:r>
            <a:r>
              <a:rPr lang="en-IN" sz="2500" spc="-10" dirty="0">
                <a:solidFill>
                  <a:schemeClr val="tx1"/>
                </a:solidFill>
                <a:latin typeface="Sylfaen" panose="010A0502050306030303" pitchFamily="18" charset="0"/>
                <a:cs typeface="Cambria"/>
              </a:rPr>
              <a:t>be,  and </a:t>
            </a:r>
            <a:r>
              <a:rPr lang="en-IN" sz="2500" spc="-5" dirty="0">
                <a:solidFill>
                  <a:schemeClr val="tx1"/>
                </a:solidFill>
                <a:latin typeface="Sylfaen" panose="010A0502050306030303" pitchFamily="18" charset="0"/>
                <a:cs typeface="Cambria"/>
              </a:rPr>
              <a:t>sustains </a:t>
            </a:r>
            <a:r>
              <a:rPr lang="en-IN" sz="2500" spc="-25" dirty="0">
                <a:solidFill>
                  <a:schemeClr val="tx1"/>
                </a:solidFill>
                <a:latin typeface="Sylfaen" panose="010A0502050306030303" pitchFamily="18" charset="0"/>
                <a:cs typeface="Cambria"/>
              </a:rPr>
              <a:t>any </a:t>
            </a:r>
            <a:r>
              <a:rPr lang="en-IN" sz="2500" spc="-5" dirty="0">
                <a:solidFill>
                  <a:schemeClr val="tx1"/>
                </a:solidFill>
                <a:latin typeface="Sylfaen" panose="010A0502050306030303" pitchFamily="18" charset="0"/>
                <a:cs typeface="Cambria"/>
              </a:rPr>
              <a:t>loss or damage </a:t>
            </a:r>
            <a:r>
              <a:rPr lang="en-IN" sz="2500" spc="-20" dirty="0">
                <a:solidFill>
                  <a:schemeClr val="tx1"/>
                </a:solidFill>
                <a:latin typeface="Sylfaen" panose="010A0502050306030303" pitchFamily="18" charset="0"/>
                <a:cs typeface="Cambria"/>
              </a:rPr>
              <a:t>by </a:t>
            </a:r>
            <a:r>
              <a:rPr lang="en-IN" sz="2500" spc="-10" dirty="0">
                <a:solidFill>
                  <a:schemeClr val="tx1"/>
                </a:solidFill>
                <a:latin typeface="Sylfaen" panose="010A0502050306030303" pitchFamily="18" charset="0"/>
                <a:cs typeface="Cambria"/>
              </a:rPr>
              <a:t>reason </a:t>
            </a:r>
            <a:r>
              <a:rPr lang="en-IN" sz="2500" spc="-5" dirty="0">
                <a:solidFill>
                  <a:schemeClr val="tx1"/>
                </a:solidFill>
                <a:latin typeface="Sylfaen" panose="010A0502050306030303" pitchFamily="18" charset="0"/>
                <a:cs typeface="Cambria"/>
              </a:rPr>
              <a:t>of </a:t>
            </a:r>
            <a:r>
              <a:rPr lang="en-IN" sz="2500" spc="-25" dirty="0">
                <a:solidFill>
                  <a:schemeClr val="tx1"/>
                </a:solidFill>
                <a:latin typeface="Sylfaen" panose="010A0502050306030303" pitchFamily="18" charset="0"/>
                <a:cs typeface="Cambria"/>
              </a:rPr>
              <a:t>any  </a:t>
            </a:r>
            <a:r>
              <a:rPr lang="en-IN" sz="2500" spc="-5" dirty="0">
                <a:solidFill>
                  <a:schemeClr val="tx1"/>
                </a:solidFill>
                <a:latin typeface="Sylfaen" panose="010A0502050306030303" pitchFamily="18" charset="0"/>
                <a:cs typeface="Cambria"/>
              </a:rPr>
              <a:t>incorrect, </a:t>
            </a:r>
            <a:r>
              <a:rPr lang="en-IN" sz="2500" spc="-15" dirty="0">
                <a:solidFill>
                  <a:schemeClr val="tx1"/>
                </a:solidFill>
                <a:latin typeface="Sylfaen" panose="010A0502050306030303" pitchFamily="18" charset="0"/>
                <a:cs typeface="Cambria"/>
              </a:rPr>
              <a:t>false </a:t>
            </a:r>
            <a:r>
              <a:rPr lang="en-IN" sz="2500" spc="-10" dirty="0">
                <a:solidFill>
                  <a:schemeClr val="tx1"/>
                </a:solidFill>
                <a:latin typeface="Sylfaen" panose="010A0502050306030303" pitchFamily="18" charset="0"/>
                <a:cs typeface="Cambria"/>
              </a:rPr>
              <a:t>statement </a:t>
            </a:r>
            <a:r>
              <a:rPr lang="en-IN" sz="2500" spc="-5" dirty="0">
                <a:solidFill>
                  <a:schemeClr val="tx1"/>
                </a:solidFill>
                <a:latin typeface="Sylfaen" panose="010A0502050306030303" pitchFamily="18" charset="0"/>
                <a:cs typeface="Cambria"/>
              </a:rPr>
              <a:t>included </a:t>
            </a:r>
            <a:r>
              <a:rPr lang="en-IN" sz="2500" spc="-10" dirty="0">
                <a:solidFill>
                  <a:schemeClr val="tx1"/>
                </a:solidFill>
                <a:latin typeface="Sylfaen" panose="010A0502050306030303" pitchFamily="18" charset="0"/>
                <a:cs typeface="Cambria"/>
              </a:rPr>
              <a:t>therein, </a:t>
            </a:r>
            <a:r>
              <a:rPr lang="en-IN" sz="2500" dirty="0">
                <a:solidFill>
                  <a:schemeClr val="tx1"/>
                </a:solidFill>
                <a:latin typeface="Sylfaen" panose="010A0502050306030303" pitchFamily="18" charset="0"/>
                <a:cs typeface="Cambria"/>
              </a:rPr>
              <a:t>he </a:t>
            </a:r>
            <a:r>
              <a:rPr lang="en-IN" sz="2500" spc="-5" dirty="0">
                <a:solidFill>
                  <a:schemeClr val="tx1"/>
                </a:solidFill>
                <a:latin typeface="Sylfaen" panose="010A0502050306030303" pitchFamily="18" charset="0"/>
                <a:cs typeface="Cambria"/>
              </a:rPr>
              <a:t>shall </a:t>
            </a:r>
            <a:r>
              <a:rPr lang="en-IN" sz="2500" dirty="0">
                <a:solidFill>
                  <a:schemeClr val="tx1"/>
                </a:solidFill>
                <a:latin typeface="Sylfaen" panose="010A0502050306030303" pitchFamily="18" charset="0"/>
                <a:cs typeface="Cambria"/>
              </a:rPr>
              <a:t>be  </a:t>
            </a:r>
            <a:r>
              <a:rPr lang="en-IN" sz="2500" spc="-5" dirty="0">
                <a:solidFill>
                  <a:schemeClr val="tx1"/>
                </a:solidFill>
                <a:latin typeface="Sylfaen" panose="010A0502050306030303" pitchFamily="18" charset="0"/>
                <a:cs typeface="Cambria"/>
              </a:rPr>
              <a:t>compensated </a:t>
            </a:r>
            <a:r>
              <a:rPr lang="en-IN" sz="2500" spc="-20" dirty="0">
                <a:solidFill>
                  <a:schemeClr val="tx1"/>
                </a:solidFill>
                <a:latin typeface="Sylfaen" panose="010A0502050306030303" pitchFamily="18" charset="0"/>
                <a:cs typeface="Cambria"/>
              </a:rPr>
              <a:t>by </a:t>
            </a:r>
            <a:r>
              <a:rPr lang="en-IN" sz="2500" dirty="0">
                <a:solidFill>
                  <a:schemeClr val="tx1"/>
                </a:solidFill>
                <a:latin typeface="Sylfaen" panose="010A0502050306030303" pitchFamily="18" charset="0"/>
                <a:cs typeface="Cambria"/>
              </a:rPr>
              <a:t>the </a:t>
            </a:r>
            <a:r>
              <a:rPr lang="en-IN" sz="2500" spc="-10" dirty="0">
                <a:solidFill>
                  <a:schemeClr val="tx1"/>
                </a:solidFill>
                <a:latin typeface="Sylfaen" panose="010A0502050306030303" pitchFamily="18" charset="0"/>
                <a:cs typeface="Cambria"/>
              </a:rPr>
              <a:t>promoter </a:t>
            </a:r>
            <a:r>
              <a:rPr lang="en-IN" sz="2500" spc="-5" dirty="0">
                <a:solidFill>
                  <a:schemeClr val="tx1"/>
                </a:solidFill>
                <a:latin typeface="Sylfaen" panose="010A0502050306030303" pitchFamily="18" charset="0"/>
                <a:cs typeface="Cambria"/>
              </a:rPr>
              <a:t>in </a:t>
            </a:r>
            <a:r>
              <a:rPr lang="en-IN" sz="2500" dirty="0">
                <a:solidFill>
                  <a:schemeClr val="tx1"/>
                </a:solidFill>
                <a:latin typeface="Sylfaen" panose="010A0502050306030303" pitchFamily="18" charset="0"/>
                <a:cs typeface="Cambria"/>
              </a:rPr>
              <a:t>the </a:t>
            </a:r>
            <a:r>
              <a:rPr lang="en-IN" sz="2500" spc="-10" dirty="0">
                <a:solidFill>
                  <a:schemeClr val="tx1"/>
                </a:solidFill>
                <a:latin typeface="Sylfaen" panose="010A0502050306030303" pitchFamily="18" charset="0"/>
                <a:cs typeface="Cambria"/>
              </a:rPr>
              <a:t>manner </a:t>
            </a:r>
            <a:r>
              <a:rPr lang="en-IN" sz="2500" spc="-5" dirty="0">
                <a:solidFill>
                  <a:schemeClr val="tx1"/>
                </a:solidFill>
                <a:latin typeface="Sylfaen" panose="010A0502050306030303" pitchFamily="18" charset="0"/>
                <a:cs typeface="Cambria"/>
              </a:rPr>
              <a:t>as  </a:t>
            </a:r>
            <a:r>
              <a:rPr lang="en-IN" sz="2500" spc="-15" dirty="0">
                <a:solidFill>
                  <a:schemeClr val="tx1"/>
                </a:solidFill>
                <a:latin typeface="Sylfaen" panose="010A0502050306030303" pitchFamily="18" charset="0"/>
                <a:cs typeface="Cambria"/>
              </a:rPr>
              <a:t>provided </a:t>
            </a:r>
            <a:r>
              <a:rPr lang="en-IN" sz="2500" spc="-10" dirty="0">
                <a:solidFill>
                  <a:schemeClr val="tx1"/>
                </a:solidFill>
                <a:latin typeface="Sylfaen" panose="010A0502050306030303" pitchFamily="18" charset="0"/>
                <a:cs typeface="Cambria"/>
              </a:rPr>
              <a:t>under </a:t>
            </a:r>
            <a:r>
              <a:rPr lang="en-IN" sz="2500" spc="-5" dirty="0">
                <a:solidFill>
                  <a:schemeClr val="tx1"/>
                </a:solidFill>
                <a:latin typeface="Sylfaen" panose="010A0502050306030303" pitchFamily="18" charset="0"/>
                <a:cs typeface="Cambria"/>
              </a:rPr>
              <a:t>this</a:t>
            </a:r>
            <a:r>
              <a:rPr lang="en-IN" sz="2500" spc="10" dirty="0">
                <a:solidFill>
                  <a:schemeClr val="tx1"/>
                </a:solidFill>
                <a:latin typeface="Sylfaen" panose="010A0502050306030303" pitchFamily="18" charset="0"/>
                <a:cs typeface="Cambria"/>
              </a:rPr>
              <a:t> </a:t>
            </a:r>
            <a:r>
              <a:rPr lang="en-IN" sz="2500" spc="-10" dirty="0">
                <a:solidFill>
                  <a:schemeClr val="tx1"/>
                </a:solidFill>
                <a:latin typeface="Sylfaen" panose="010A0502050306030303" pitchFamily="18" charset="0"/>
                <a:cs typeface="Cambria"/>
              </a:rPr>
              <a:t>Act:</a:t>
            </a:r>
          </a:p>
          <a:p>
            <a:pPr marL="0" indent="0" algn="just">
              <a:buNone/>
            </a:pPr>
            <a:endParaRPr lang="en-IN" sz="2500" dirty="0">
              <a:solidFill>
                <a:schemeClr val="tx1"/>
              </a:solidFill>
              <a:latin typeface="Sylfaen" panose="010A0502050306030303" pitchFamily="18" charset="0"/>
              <a:cs typeface="Cambria"/>
            </a:endParaRPr>
          </a:p>
          <a:p>
            <a:pPr algn="just"/>
            <a:r>
              <a:rPr lang="en-IN" sz="2500" dirty="0">
                <a:solidFill>
                  <a:schemeClr val="tx1"/>
                </a:solidFill>
                <a:latin typeface="Sylfaen" panose="010A0502050306030303" pitchFamily="18" charset="0"/>
              </a:rPr>
              <a:t> </a:t>
            </a:r>
            <a:r>
              <a:rPr lang="en-IN" sz="2500" spc="-15" dirty="0">
                <a:solidFill>
                  <a:schemeClr val="tx1"/>
                </a:solidFill>
                <a:latin typeface="Sylfaen" panose="010A0502050306030303" pitchFamily="18" charset="0"/>
                <a:cs typeface="Cambria"/>
              </a:rPr>
              <a:t>Provided </a:t>
            </a:r>
            <a:r>
              <a:rPr lang="en-IN" sz="2500" spc="-5" dirty="0">
                <a:solidFill>
                  <a:schemeClr val="tx1"/>
                </a:solidFill>
                <a:latin typeface="Sylfaen" panose="010A0502050306030303" pitchFamily="18" charset="0"/>
                <a:cs typeface="Cambria"/>
              </a:rPr>
              <a:t>that if </a:t>
            </a:r>
            <a:r>
              <a:rPr lang="en-IN" sz="2500" spc="-10" dirty="0">
                <a:solidFill>
                  <a:schemeClr val="tx1"/>
                </a:solidFill>
                <a:latin typeface="Sylfaen" panose="010A0502050306030303" pitchFamily="18" charset="0"/>
                <a:cs typeface="Cambria"/>
              </a:rPr>
              <a:t>the </a:t>
            </a:r>
            <a:r>
              <a:rPr lang="en-IN" sz="2500" spc="-5" dirty="0">
                <a:solidFill>
                  <a:schemeClr val="tx1"/>
                </a:solidFill>
                <a:latin typeface="Sylfaen" panose="010A0502050306030303" pitchFamily="18" charset="0"/>
                <a:cs typeface="Cambria"/>
              </a:rPr>
              <a:t>person </a:t>
            </a:r>
            <a:r>
              <a:rPr lang="en-IN" sz="2500" spc="-10" dirty="0">
                <a:solidFill>
                  <a:schemeClr val="tx1"/>
                </a:solidFill>
                <a:latin typeface="Sylfaen" panose="010A0502050306030303" pitchFamily="18" charset="0"/>
                <a:cs typeface="Cambria"/>
              </a:rPr>
              <a:t>affected </a:t>
            </a:r>
            <a:r>
              <a:rPr lang="en-IN" sz="2500" spc="-20" dirty="0">
                <a:solidFill>
                  <a:schemeClr val="tx1"/>
                </a:solidFill>
                <a:latin typeface="Sylfaen" panose="010A0502050306030303" pitchFamily="18" charset="0"/>
                <a:cs typeface="Cambria"/>
              </a:rPr>
              <a:t>by </a:t>
            </a:r>
            <a:r>
              <a:rPr lang="en-IN" sz="2500" spc="-5" dirty="0">
                <a:solidFill>
                  <a:schemeClr val="tx1"/>
                </a:solidFill>
                <a:latin typeface="Sylfaen" panose="010A0502050306030303" pitchFamily="18" charset="0"/>
                <a:cs typeface="Cambria"/>
              </a:rPr>
              <a:t>such incorrect,  </a:t>
            </a:r>
            <a:r>
              <a:rPr lang="en-IN" sz="2500" spc="-15" dirty="0">
                <a:solidFill>
                  <a:schemeClr val="tx1"/>
                </a:solidFill>
                <a:latin typeface="Sylfaen" panose="010A0502050306030303" pitchFamily="18" charset="0"/>
                <a:cs typeface="Cambria"/>
              </a:rPr>
              <a:t>false </a:t>
            </a:r>
            <a:r>
              <a:rPr lang="en-IN" sz="2500" spc="-10" dirty="0">
                <a:solidFill>
                  <a:schemeClr val="tx1"/>
                </a:solidFill>
                <a:latin typeface="Sylfaen" panose="010A0502050306030303" pitchFamily="18" charset="0"/>
                <a:cs typeface="Cambria"/>
              </a:rPr>
              <a:t>statement </a:t>
            </a:r>
            <a:r>
              <a:rPr lang="en-IN" sz="2500" spc="-5" dirty="0">
                <a:solidFill>
                  <a:schemeClr val="tx1"/>
                </a:solidFill>
                <a:latin typeface="Sylfaen" panose="010A0502050306030303" pitchFamily="18" charset="0"/>
                <a:cs typeface="Cambria"/>
              </a:rPr>
              <a:t>contained in </a:t>
            </a:r>
            <a:r>
              <a:rPr lang="en-IN" sz="2500" spc="-10" dirty="0">
                <a:solidFill>
                  <a:schemeClr val="tx1"/>
                </a:solidFill>
                <a:latin typeface="Sylfaen" panose="010A0502050306030303" pitchFamily="18" charset="0"/>
                <a:cs typeface="Cambria"/>
              </a:rPr>
              <a:t>the </a:t>
            </a:r>
            <a:r>
              <a:rPr lang="en-IN" sz="2500" spc="-5" dirty="0">
                <a:solidFill>
                  <a:schemeClr val="tx1"/>
                </a:solidFill>
                <a:latin typeface="Sylfaen" panose="010A0502050306030303" pitchFamily="18" charset="0"/>
                <a:cs typeface="Cambria"/>
              </a:rPr>
              <a:t>notice </a:t>
            </a:r>
            <a:r>
              <a:rPr lang="en-IN" sz="2500" spc="-15" dirty="0">
                <a:solidFill>
                  <a:schemeClr val="tx1"/>
                </a:solidFill>
                <a:latin typeface="Sylfaen" panose="010A0502050306030303" pitchFamily="18" charset="0"/>
                <a:cs typeface="Cambria"/>
              </a:rPr>
              <a:t>advertisement  </a:t>
            </a:r>
            <a:r>
              <a:rPr lang="en-IN" sz="2500" spc="-5" dirty="0">
                <a:solidFill>
                  <a:schemeClr val="tx1"/>
                </a:solidFill>
                <a:latin typeface="Sylfaen" panose="010A0502050306030303" pitchFamily="18" charset="0"/>
                <a:cs typeface="Cambria"/>
              </a:rPr>
              <a:t>or prospectus, or </a:t>
            </a:r>
            <a:r>
              <a:rPr lang="en-IN" sz="2500" spc="-10" dirty="0">
                <a:solidFill>
                  <a:schemeClr val="tx1"/>
                </a:solidFill>
                <a:latin typeface="Sylfaen" panose="010A0502050306030303" pitchFamily="18" charset="0"/>
                <a:cs typeface="Cambria"/>
              </a:rPr>
              <a:t>the model </a:t>
            </a:r>
            <a:r>
              <a:rPr lang="en-IN" sz="2500" dirty="0">
                <a:solidFill>
                  <a:schemeClr val="tx1"/>
                </a:solidFill>
                <a:latin typeface="Sylfaen" panose="010A0502050306030303" pitchFamily="18" charset="0"/>
                <a:cs typeface="Cambria"/>
              </a:rPr>
              <a:t>apartment, </a:t>
            </a:r>
            <a:r>
              <a:rPr lang="en-IN" sz="2500" spc="-5" dirty="0">
                <a:solidFill>
                  <a:schemeClr val="tx1"/>
                </a:solidFill>
                <a:latin typeface="Sylfaen" panose="010A0502050306030303" pitchFamily="18" charset="0"/>
                <a:cs typeface="Cambria"/>
              </a:rPr>
              <a:t>plot or  building as the case </a:t>
            </a:r>
            <a:r>
              <a:rPr lang="en-IN" sz="2500" spc="-25" dirty="0">
                <a:solidFill>
                  <a:schemeClr val="tx1"/>
                </a:solidFill>
                <a:latin typeface="Sylfaen" panose="010A0502050306030303" pitchFamily="18" charset="0"/>
                <a:cs typeface="Cambria"/>
              </a:rPr>
              <a:t>may </a:t>
            </a:r>
            <a:r>
              <a:rPr lang="en-IN" sz="2500" spc="-5" dirty="0">
                <a:solidFill>
                  <a:schemeClr val="tx1"/>
                </a:solidFill>
                <a:latin typeface="Sylfaen" panose="010A0502050306030303" pitchFamily="18" charset="0"/>
                <a:cs typeface="Cambria"/>
              </a:rPr>
              <a:t>be, intends </a:t>
            </a:r>
            <a:r>
              <a:rPr lang="en-IN" sz="2500" spc="-15" dirty="0">
                <a:solidFill>
                  <a:schemeClr val="tx1"/>
                </a:solidFill>
                <a:latin typeface="Sylfaen" panose="010A0502050306030303" pitchFamily="18" charset="0"/>
                <a:cs typeface="Cambria"/>
              </a:rPr>
              <a:t>to </a:t>
            </a:r>
            <a:r>
              <a:rPr lang="en-IN" sz="2500" spc="-20" dirty="0">
                <a:solidFill>
                  <a:schemeClr val="tx1"/>
                </a:solidFill>
                <a:latin typeface="Sylfaen" panose="010A0502050306030303" pitchFamily="18" charset="0"/>
                <a:cs typeface="Cambria"/>
              </a:rPr>
              <a:t>withdraw </a:t>
            </a:r>
            <a:r>
              <a:rPr lang="en-IN" sz="2500" spc="-15" dirty="0">
                <a:solidFill>
                  <a:schemeClr val="tx1"/>
                </a:solidFill>
                <a:latin typeface="Sylfaen" panose="010A0502050306030303" pitchFamily="18" charset="0"/>
                <a:cs typeface="Cambria"/>
              </a:rPr>
              <a:t>from  </a:t>
            </a:r>
            <a:r>
              <a:rPr lang="en-IN" sz="2500" spc="-10" dirty="0">
                <a:solidFill>
                  <a:schemeClr val="tx1"/>
                </a:solidFill>
                <a:latin typeface="Sylfaen" panose="010A0502050306030303" pitchFamily="18" charset="0"/>
                <a:cs typeface="Cambria"/>
              </a:rPr>
              <a:t>the proposed </a:t>
            </a:r>
            <a:r>
              <a:rPr lang="en-IN" sz="2500" spc="-5" dirty="0">
                <a:solidFill>
                  <a:schemeClr val="tx1"/>
                </a:solidFill>
                <a:latin typeface="Sylfaen" panose="010A0502050306030303" pitchFamily="18" charset="0"/>
                <a:cs typeface="Cambria"/>
              </a:rPr>
              <a:t>project, </a:t>
            </a:r>
            <a:r>
              <a:rPr lang="en-IN" sz="2500" dirty="0">
                <a:solidFill>
                  <a:schemeClr val="tx1"/>
                </a:solidFill>
                <a:latin typeface="Sylfaen" panose="010A0502050306030303" pitchFamily="18" charset="0"/>
                <a:cs typeface="Cambria"/>
              </a:rPr>
              <a:t>he </a:t>
            </a:r>
            <a:r>
              <a:rPr lang="en-IN" sz="2500" spc="-5" dirty="0">
                <a:solidFill>
                  <a:schemeClr val="tx1"/>
                </a:solidFill>
                <a:latin typeface="Sylfaen" panose="010A0502050306030303" pitchFamily="18" charset="0"/>
                <a:cs typeface="Cambria"/>
              </a:rPr>
              <a:t>shall </a:t>
            </a:r>
            <a:r>
              <a:rPr lang="en-IN" sz="2500" dirty="0">
                <a:solidFill>
                  <a:schemeClr val="tx1"/>
                </a:solidFill>
                <a:latin typeface="Sylfaen" panose="010A0502050306030303" pitchFamily="18" charset="0"/>
                <a:cs typeface="Cambria"/>
              </a:rPr>
              <a:t>be </a:t>
            </a:r>
            <a:r>
              <a:rPr lang="en-IN" sz="2500" spc="-5" dirty="0">
                <a:solidFill>
                  <a:schemeClr val="tx1"/>
                </a:solidFill>
                <a:latin typeface="Sylfaen" panose="010A0502050306030303" pitchFamily="18" charset="0"/>
                <a:cs typeface="Cambria"/>
              </a:rPr>
              <a:t>returned his </a:t>
            </a:r>
            <a:r>
              <a:rPr lang="en-IN" sz="2500" spc="-10" dirty="0">
                <a:solidFill>
                  <a:schemeClr val="tx1"/>
                </a:solidFill>
                <a:latin typeface="Sylfaen" panose="010A0502050306030303" pitchFamily="18" charset="0"/>
                <a:cs typeface="Cambria"/>
              </a:rPr>
              <a:t>entire  </a:t>
            </a:r>
            <a:r>
              <a:rPr lang="en-IN" sz="2500" spc="-15" dirty="0">
                <a:solidFill>
                  <a:schemeClr val="tx1"/>
                </a:solidFill>
                <a:latin typeface="Sylfaen" panose="010A0502050306030303" pitchFamily="18" charset="0"/>
                <a:cs typeface="Cambria"/>
              </a:rPr>
              <a:t>investment </a:t>
            </a:r>
            <a:r>
              <a:rPr lang="en-IN" sz="2500" spc="-10" dirty="0">
                <a:solidFill>
                  <a:schemeClr val="tx1"/>
                </a:solidFill>
                <a:latin typeface="Sylfaen" panose="010A0502050306030303" pitchFamily="18" charset="0"/>
                <a:cs typeface="Cambria"/>
              </a:rPr>
              <a:t>along with interest </a:t>
            </a:r>
            <a:r>
              <a:rPr lang="en-IN" sz="2500" spc="-5" dirty="0">
                <a:solidFill>
                  <a:schemeClr val="tx1"/>
                </a:solidFill>
                <a:latin typeface="Sylfaen" panose="010A0502050306030303" pitchFamily="18" charset="0"/>
                <a:cs typeface="Cambria"/>
              </a:rPr>
              <a:t>at such </a:t>
            </a:r>
            <a:r>
              <a:rPr lang="en-IN" sz="2500" spc="-25" dirty="0">
                <a:solidFill>
                  <a:schemeClr val="tx1"/>
                </a:solidFill>
                <a:latin typeface="Sylfaen" panose="010A0502050306030303" pitchFamily="18" charset="0"/>
                <a:cs typeface="Cambria"/>
              </a:rPr>
              <a:t>rate </a:t>
            </a:r>
            <a:r>
              <a:rPr lang="en-IN" sz="2500" spc="-5" dirty="0">
                <a:solidFill>
                  <a:schemeClr val="tx1"/>
                </a:solidFill>
                <a:latin typeface="Sylfaen" panose="010A0502050306030303" pitchFamily="18" charset="0"/>
                <a:cs typeface="Cambria"/>
              </a:rPr>
              <a:t>as </a:t>
            </a:r>
            <a:r>
              <a:rPr lang="en-IN" sz="2500" spc="-25" dirty="0">
                <a:solidFill>
                  <a:schemeClr val="tx1"/>
                </a:solidFill>
                <a:latin typeface="Sylfaen" panose="010A0502050306030303" pitchFamily="18" charset="0"/>
                <a:cs typeface="Cambria"/>
              </a:rPr>
              <a:t>may </a:t>
            </a:r>
            <a:r>
              <a:rPr lang="en-IN" sz="2500" dirty="0">
                <a:solidFill>
                  <a:schemeClr val="tx1"/>
                </a:solidFill>
                <a:latin typeface="Sylfaen" panose="010A0502050306030303" pitchFamily="18" charset="0"/>
                <a:cs typeface="Cambria"/>
              </a:rPr>
              <a:t>be  </a:t>
            </a:r>
            <a:r>
              <a:rPr lang="en-IN" sz="2500" spc="-10" dirty="0">
                <a:solidFill>
                  <a:schemeClr val="tx1"/>
                </a:solidFill>
                <a:latin typeface="Sylfaen" panose="010A0502050306030303" pitchFamily="18" charset="0"/>
                <a:cs typeface="Cambria"/>
              </a:rPr>
              <a:t>prescribed </a:t>
            </a:r>
            <a:r>
              <a:rPr lang="en-IN" sz="2500" spc="-5" dirty="0">
                <a:solidFill>
                  <a:schemeClr val="tx1"/>
                </a:solidFill>
                <a:latin typeface="Sylfaen" panose="010A0502050306030303" pitchFamily="18" charset="0"/>
                <a:cs typeface="Cambria"/>
              </a:rPr>
              <a:t>and the compensation </a:t>
            </a:r>
            <a:r>
              <a:rPr lang="en-IN" sz="2500" spc="-10" dirty="0">
                <a:solidFill>
                  <a:schemeClr val="tx1"/>
                </a:solidFill>
                <a:latin typeface="Sylfaen" panose="010A0502050306030303" pitchFamily="18" charset="0"/>
                <a:cs typeface="Cambria"/>
              </a:rPr>
              <a:t>in </a:t>
            </a:r>
            <a:r>
              <a:rPr lang="en-IN" sz="2500" spc="-5" dirty="0">
                <a:solidFill>
                  <a:schemeClr val="tx1"/>
                </a:solidFill>
                <a:latin typeface="Sylfaen" panose="010A0502050306030303" pitchFamily="18" charset="0"/>
                <a:cs typeface="Cambria"/>
              </a:rPr>
              <a:t>the </a:t>
            </a:r>
            <a:r>
              <a:rPr lang="en-IN" sz="2500" spc="-10" dirty="0">
                <a:solidFill>
                  <a:schemeClr val="tx1"/>
                </a:solidFill>
                <a:latin typeface="Sylfaen" panose="010A0502050306030303" pitchFamily="18" charset="0"/>
                <a:cs typeface="Cambria"/>
              </a:rPr>
              <a:t>manner  </a:t>
            </a:r>
            <a:r>
              <a:rPr lang="en-IN" sz="2500" spc="-15" dirty="0">
                <a:solidFill>
                  <a:schemeClr val="tx1"/>
                </a:solidFill>
                <a:latin typeface="Sylfaen" panose="010A0502050306030303" pitchFamily="18" charset="0"/>
                <a:cs typeface="Cambria"/>
              </a:rPr>
              <a:t>provided </a:t>
            </a:r>
            <a:r>
              <a:rPr lang="en-IN" sz="2500" spc="-10" dirty="0">
                <a:solidFill>
                  <a:schemeClr val="tx1"/>
                </a:solidFill>
                <a:latin typeface="Sylfaen" panose="010A0502050306030303" pitchFamily="18" charset="0"/>
                <a:cs typeface="Cambria"/>
              </a:rPr>
              <a:t>under </a:t>
            </a:r>
            <a:r>
              <a:rPr lang="en-IN" sz="2500" spc="-5" dirty="0">
                <a:solidFill>
                  <a:schemeClr val="tx1"/>
                </a:solidFill>
                <a:latin typeface="Sylfaen" panose="010A0502050306030303" pitchFamily="18" charset="0"/>
                <a:cs typeface="Cambria"/>
              </a:rPr>
              <a:t>this</a:t>
            </a:r>
            <a:r>
              <a:rPr lang="en-IN" sz="2500" spc="10" dirty="0">
                <a:solidFill>
                  <a:schemeClr val="tx1"/>
                </a:solidFill>
                <a:latin typeface="Sylfaen" panose="010A0502050306030303" pitchFamily="18" charset="0"/>
                <a:cs typeface="Cambria"/>
              </a:rPr>
              <a:t> </a:t>
            </a:r>
            <a:r>
              <a:rPr lang="en-IN" sz="2500" dirty="0">
                <a:solidFill>
                  <a:schemeClr val="tx1"/>
                </a:solidFill>
                <a:latin typeface="Sylfaen" panose="010A0502050306030303" pitchFamily="18" charset="0"/>
                <a:cs typeface="Cambria"/>
              </a:rPr>
              <a:t>Act.</a:t>
            </a:r>
          </a:p>
          <a:p>
            <a:endParaRPr lang="en-IN" sz="2500" dirty="0"/>
          </a:p>
        </p:txBody>
      </p:sp>
      <p:sp>
        <p:nvSpPr>
          <p:cNvPr id="4" name="Title 1"/>
          <p:cNvSpPr>
            <a:spLocks noGrp="1"/>
          </p:cNvSpPr>
          <p:nvPr>
            <p:ph type="title"/>
          </p:nvPr>
        </p:nvSpPr>
        <p:spPr>
          <a:xfrm>
            <a:off x="673407" y="452718"/>
            <a:ext cx="9404723" cy="1400530"/>
          </a:xfrm>
          <a:noFill/>
          <a:ln>
            <a:noFill/>
          </a:ln>
        </p:spPr>
        <p:style>
          <a:lnRef idx="2">
            <a:schemeClr val="dk1"/>
          </a:lnRef>
          <a:fillRef idx="1">
            <a:schemeClr val="lt1"/>
          </a:fillRef>
          <a:effectRef idx="0">
            <a:schemeClr val="dk1"/>
          </a:effectRef>
          <a:fontRef idx="minor">
            <a:schemeClr val="dk1"/>
          </a:fontRef>
        </p:style>
        <p:txBody>
          <a:bodyPr>
            <a:noAutofit/>
          </a:bodyPr>
          <a:lstStyle/>
          <a:p>
            <a:r>
              <a:rPr lang="en-IN" sz="3200" u="sng" dirty="0">
                <a:solidFill>
                  <a:schemeClr val="tx1"/>
                </a:solidFill>
                <a:latin typeface="Sylfaen" panose="010A0502050306030303" pitchFamily="18" charset="0"/>
              </a:rPr>
              <a:t>SECTION 12 – OBLIGATION OF PROMOTER REGARDING VERACITY OF THE ADVERTISEMENT OR PROSPECTUS.</a:t>
            </a:r>
            <a:r>
              <a:rPr lang="en-IN" sz="4000" dirty="0">
                <a:solidFill>
                  <a:schemeClr val="tx1"/>
                </a:solidFill>
                <a:latin typeface="Sylfaen" panose="010A0502050306030303" pitchFamily="18" charset="0"/>
              </a:rPr>
              <a:t> </a:t>
            </a:r>
          </a:p>
        </p:txBody>
      </p:sp>
    </p:spTree>
    <p:extLst>
      <p:ext uri="{BB962C8B-B14F-4D97-AF65-F5344CB8AC3E}">
        <p14:creationId xmlns:p14="http://schemas.microsoft.com/office/powerpoint/2010/main" val="9668439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55343" y="1965278"/>
            <a:ext cx="10694465" cy="4699292"/>
          </a:xfrm>
          <a:noFill/>
          <a:ln>
            <a:solidFill>
              <a:schemeClr val="tx1"/>
            </a:solidFill>
          </a:ln>
        </p:spPr>
        <p:style>
          <a:lnRef idx="2">
            <a:schemeClr val="dk1"/>
          </a:lnRef>
          <a:fillRef idx="1">
            <a:schemeClr val="lt1"/>
          </a:fillRef>
          <a:effectRef idx="0">
            <a:schemeClr val="dk1"/>
          </a:effectRef>
          <a:fontRef idx="minor">
            <a:schemeClr val="dk1"/>
          </a:fontRef>
        </p:style>
        <p:txBody>
          <a:bodyPr>
            <a:normAutofit fontScale="92500" lnSpcReduction="10000"/>
          </a:bodyPr>
          <a:lstStyle/>
          <a:p>
            <a:pPr algn="just"/>
            <a:endParaRPr lang="en-IN" spc="-5" dirty="0">
              <a:solidFill>
                <a:schemeClr val="tx1"/>
              </a:solidFill>
              <a:latin typeface="Sylfaen" panose="010A0502050306030303" pitchFamily="18" charset="0"/>
              <a:cs typeface="Cambria"/>
            </a:endParaRPr>
          </a:p>
          <a:p>
            <a:pPr algn="just"/>
            <a:r>
              <a:rPr lang="en-IN" spc="-5" dirty="0">
                <a:solidFill>
                  <a:schemeClr val="tx1"/>
                </a:solidFill>
                <a:latin typeface="Sylfaen" panose="010A0502050306030303" pitchFamily="18" charset="0"/>
                <a:cs typeface="Cambria"/>
              </a:rPr>
              <a:t>A </a:t>
            </a:r>
            <a:r>
              <a:rPr lang="en-IN" spc="-10" dirty="0">
                <a:solidFill>
                  <a:schemeClr val="tx1"/>
                </a:solidFill>
                <a:latin typeface="Sylfaen" panose="010A0502050306030303" pitchFamily="18" charset="0"/>
                <a:cs typeface="Cambria"/>
              </a:rPr>
              <a:t>promoter </a:t>
            </a:r>
            <a:r>
              <a:rPr lang="en-IN" spc="-5" dirty="0">
                <a:solidFill>
                  <a:schemeClr val="tx1"/>
                </a:solidFill>
                <a:latin typeface="Sylfaen" panose="010A0502050306030303" pitchFamily="18" charset="0"/>
                <a:cs typeface="Cambria"/>
              </a:rPr>
              <a:t>shall not accept a sum </a:t>
            </a:r>
            <a:r>
              <a:rPr lang="en-IN" spc="-15" dirty="0">
                <a:solidFill>
                  <a:schemeClr val="tx1"/>
                </a:solidFill>
                <a:latin typeface="Sylfaen" panose="010A0502050306030303" pitchFamily="18" charset="0"/>
                <a:cs typeface="Cambria"/>
              </a:rPr>
              <a:t>more </a:t>
            </a:r>
            <a:r>
              <a:rPr lang="en-IN" spc="-5" dirty="0">
                <a:solidFill>
                  <a:schemeClr val="tx1"/>
                </a:solidFill>
                <a:latin typeface="Sylfaen" panose="010A0502050306030303" pitchFamily="18" charset="0"/>
                <a:cs typeface="Cambria"/>
              </a:rPr>
              <a:t>than  </a:t>
            </a:r>
            <a:r>
              <a:rPr lang="en-IN" spc="-15" dirty="0">
                <a:solidFill>
                  <a:schemeClr val="tx1"/>
                </a:solidFill>
                <a:latin typeface="Sylfaen" panose="010A0502050306030303" pitchFamily="18" charset="0"/>
                <a:cs typeface="Cambria"/>
              </a:rPr>
              <a:t>ten </a:t>
            </a:r>
            <a:r>
              <a:rPr lang="en-IN" spc="-5" dirty="0">
                <a:solidFill>
                  <a:schemeClr val="tx1"/>
                </a:solidFill>
                <a:latin typeface="Sylfaen" panose="010A0502050306030303" pitchFamily="18" charset="0"/>
                <a:cs typeface="Cambria"/>
              </a:rPr>
              <a:t>per </a:t>
            </a:r>
            <a:r>
              <a:rPr lang="en-IN" dirty="0">
                <a:solidFill>
                  <a:schemeClr val="tx1"/>
                </a:solidFill>
                <a:latin typeface="Sylfaen" panose="010A0502050306030303" pitchFamily="18" charset="0"/>
                <a:cs typeface="Cambria"/>
              </a:rPr>
              <a:t>cent </a:t>
            </a:r>
            <a:r>
              <a:rPr lang="en-IN" spc="-5" dirty="0">
                <a:solidFill>
                  <a:schemeClr val="tx1"/>
                </a:solidFill>
                <a:latin typeface="Sylfaen" panose="010A0502050306030303" pitchFamily="18" charset="0"/>
                <a:cs typeface="Cambria"/>
              </a:rPr>
              <a:t>of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cost of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apartment, </a:t>
            </a:r>
            <a:r>
              <a:rPr lang="en-IN" spc="5" dirty="0">
                <a:solidFill>
                  <a:schemeClr val="tx1"/>
                </a:solidFill>
                <a:latin typeface="Sylfaen" panose="010A0502050306030303" pitchFamily="18" charset="0"/>
                <a:cs typeface="Cambria"/>
              </a:rPr>
              <a:t>plot, </a:t>
            </a:r>
            <a:r>
              <a:rPr lang="en-IN" spc="10" dirty="0">
                <a:solidFill>
                  <a:schemeClr val="tx1"/>
                </a:solidFill>
                <a:latin typeface="Sylfaen" panose="010A0502050306030303" pitchFamily="18" charset="0"/>
                <a:cs typeface="Cambria"/>
              </a:rPr>
              <a:t>or  </a:t>
            </a:r>
            <a:r>
              <a:rPr lang="en-IN" spc="-5" dirty="0">
                <a:solidFill>
                  <a:schemeClr val="tx1"/>
                </a:solidFill>
                <a:latin typeface="Sylfaen" panose="010A0502050306030303" pitchFamily="18" charset="0"/>
                <a:cs typeface="Cambria"/>
              </a:rPr>
              <a:t>building as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case </a:t>
            </a:r>
            <a:r>
              <a:rPr lang="en-IN" spc="-25" dirty="0">
                <a:solidFill>
                  <a:schemeClr val="tx1"/>
                </a:solidFill>
                <a:latin typeface="Sylfaen" panose="010A0502050306030303" pitchFamily="18" charset="0"/>
                <a:cs typeface="Cambria"/>
              </a:rPr>
              <a:t>may </a:t>
            </a:r>
            <a:r>
              <a:rPr lang="en-IN" spc="-5" dirty="0">
                <a:solidFill>
                  <a:schemeClr val="tx1"/>
                </a:solidFill>
                <a:latin typeface="Sylfaen" panose="010A0502050306030303" pitchFamily="18" charset="0"/>
                <a:cs typeface="Cambria"/>
              </a:rPr>
              <a:t>be, as an </a:t>
            </a:r>
            <a:r>
              <a:rPr lang="en-IN" spc="-25" dirty="0">
                <a:solidFill>
                  <a:schemeClr val="tx1"/>
                </a:solidFill>
                <a:latin typeface="Sylfaen" panose="010A0502050306030303" pitchFamily="18" charset="0"/>
                <a:cs typeface="Cambria"/>
              </a:rPr>
              <a:t>advance </a:t>
            </a:r>
            <a:r>
              <a:rPr lang="en-IN" spc="-15" dirty="0">
                <a:solidFill>
                  <a:schemeClr val="tx1"/>
                </a:solidFill>
                <a:latin typeface="Sylfaen" panose="010A0502050306030303" pitchFamily="18" charset="0"/>
                <a:cs typeface="Cambria"/>
              </a:rPr>
              <a:t>payment </a:t>
            </a:r>
            <a:r>
              <a:rPr lang="en-IN" spc="-5" dirty="0">
                <a:solidFill>
                  <a:schemeClr val="tx1"/>
                </a:solidFill>
                <a:latin typeface="Sylfaen" panose="010A0502050306030303" pitchFamily="18" charset="0"/>
                <a:cs typeface="Cambria"/>
              </a:rPr>
              <a:t>or  an application </a:t>
            </a:r>
            <a:r>
              <a:rPr lang="en-IN" spc="-15" dirty="0">
                <a:solidFill>
                  <a:schemeClr val="tx1"/>
                </a:solidFill>
                <a:latin typeface="Sylfaen" panose="010A0502050306030303" pitchFamily="18" charset="0"/>
                <a:cs typeface="Cambria"/>
              </a:rPr>
              <a:t>fee,  from  </a:t>
            </a:r>
            <a:r>
              <a:rPr lang="en-IN" spc="-5" dirty="0">
                <a:solidFill>
                  <a:schemeClr val="tx1"/>
                </a:solidFill>
                <a:latin typeface="Sylfaen" panose="010A0502050306030303" pitchFamily="18" charset="0"/>
                <a:cs typeface="Cambria"/>
              </a:rPr>
              <a:t>a person </a:t>
            </a:r>
            <a:r>
              <a:rPr lang="en-IN" spc="-10" dirty="0">
                <a:solidFill>
                  <a:schemeClr val="tx1"/>
                </a:solidFill>
                <a:latin typeface="Sylfaen" panose="010A0502050306030303" pitchFamily="18" charset="0"/>
                <a:cs typeface="Cambria"/>
              </a:rPr>
              <a:t>without </a:t>
            </a:r>
            <a:r>
              <a:rPr lang="en-IN" spc="-5" dirty="0">
                <a:solidFill>
                  <a:schemeClr val="tx1"/>
                </a:solidFill>
                <a:latin typeface="Sylfaen" panose="010A0502050306030303" pitchFamily="18" charset="0"/>
                <a:cs typeface="Cambria"/>
              </a:rPr>
              <a:t>first  entering </a:t>
            </a:r>
            <a:r>
              <a:rPr lang="en-IN" spc="-10" dirty="0">
                <a:solidFill>
                  <a:schemeClr val="tx1"/>
                </a:solidFill>
                <a:latin typeface="Sylfaen" panose="010A0502050306030303" pitchFamily="18" charset="0"/>
                <a:cs typeface="Cambria"/>
              </a:rPr>
              <a:t>into </a:t>
            </a:r>
            <a:r>
              <a:rPr lang="en-IN" spc="-5" dirty="0">
                <a:solidFill>
                  <a:schemeClr val="tx1"/>
                </a:solidFill>
                <a:latin typeface="Sylfaen" panose="010A0502050306030303" pitchFamily="18" charset="0"/>
                <a:cs typeface="Cambria"/>
              </a:rPr>
              <a:t>a </a:t>
            </a:r>
            <a:r>
              <a:rPr lang="en-IN" spc="-10" dirty="0">
                <a:solidFill>
                  <a:schemeClr val="tx1"/>
                </a:solidFill>
                <a:latin typeface="Sylfaen" panose="010A0502050306030303" pitchFamily="18" charset="0"/>
                <a:cs typeface="Cambria"/>
              </a:rPr>
              <a:t>written agreement </a:t>
            </a:r>
            <a:r>
              <a:rPr lang="en-IN" spc="-15" dirty="0">
                <a:solidFill>
                  <a:schemeClr val="tx1"/>
                </a:solidFill>
                <a:latin typeface="Sylfaen" panose="010A0502050306030303" pitchFamily="18" charset="0"/>
                <a:cs typeface="Cambria"/>
              </a:rPr>
              <a:t>for </a:t>
            </a:r>
            <a:r>
              <a:rPr lang="en-IN" spc="-5" dirty="0">
                <a:solidFill>
                  <a:schemeClr val="tx1"/>
                </a:solidFill>
                <a:latin typeface="Sylfaen" panose="010A0502050306030303" pitchFamily="18" charset="0"/>
                <a:cs typeface="Cambria"/>
              </a:rPr>
              <a:t>sale </a:t>
            </a:r>
            <a:r>
              <a:rPr lang="en-IN" spc="-10" dirty="0">
                <a:solidFill>
                  <a:schemeClr val="tx1"/>
                </a:solidFill>
                <a:latin typeface="Sylfaen" panose="010A0502050306030303" pitchFamily="18" charset="0"/>
                <a:cs typeface="Cambria"/>
              </a:rPr>
              <a:t>with </a:t>
            </a:r>
            <a:r>
              <a:rPr lang="en-IN" spc="-5" dirty="0">
                <a:solidFill>
                  <a:schemeClr val="tx1"/>
                </a:solidFill>
                <a:latin typeface="Sylfaen" panose="010A0502050306030303" pitchFamily="18" charset="0"/>
                <a:cs typeface="Cambria"/>
              </a:rPr>
              <a:t>such  person </a:t>
            </a:r>
            <a:r>
              <a:rPr lang="en-IN" spc="-10" dirty="0">
                <a:solidFill>
                  <a:schemeClr val="tx1"/>
                </a:solidFill>
                <a:latin typeface="Sylfaen" panose="010A0502050306030303" pitchFamily="18" charset="0"/>
                <a:cs typeface="Cambria"/>
              </a:rPr>
              <a:t>and register the </a:t>
            </a:r>
            <a:r>
              <a:rPr lang="en-IN" spc="-5" dirty="0">
                <a:solidFill>
                  <a:schemeClr val="tx1"/>
                </a:solidFill>
                <a:latin typeface="Sylfaen" panose="010A0502050306030303" pitchFamily="18" charset="0"/>
                <a:cs typeface="Cambria"/>
              </a:rPr>
              <a:t>said </a:t>
            </a:r>
            <a:r>
              <a:rPr lang="en-IN" spc="-10" dirty="0">
                <a:solidFill>
                  <a:schemeClr val="tx1"/>
                </a:solidFill>
                <a:latin typeface="Sylfaen" panose="010A0502050306030303" pitchFamily="18" charset="0"/>
                <a:cs typeface="Cambria"/>
              </a:rPr>
              <a:t>agreement </a:t>
            </a:r>
            <a:r>
              <a:rPr lang="en-IN" spc="-15" dirty="0">
                <a:solidFill>
                  <a:schemeClr val="tx1"/>
                </a:solidFill>
                <a:latin typeface="Sylfaen" panose="010A0502050306030303" pitchFamily="18" charset="0"/>
                <a:cs typeface="Cambria"/>
              </a:rPr>
              <a:t>for </a:t>
            </a:r>
            <a:r>
              <a:rPr lang="en-IN" spc="-5" dirty="0">
                <a:solidFill>
                  <a:schemeClr val="tx1"/>
                </a:solidFill>
                <a:latin typeface="Sylfaen" panose="010A0502050306030303" pitchFamily="18" charset="0"/>
                <a:cs typeface="Cambria"/>
              </a:rPr>
              <a:t>sale, </a:t>
            </a:r>
            <a:r>
              <a:rPr lang="en-IN" spc="-10" dirty="0">
                <a:solidFill>
                  <a:schemeClr val="tx1"/>
                </a:solidFill>
                <a:latin typeface="Sylfaen" panose="010A0502050306030303" pitchFamily="18" charset="0"/>
                <a:cs typeface="Cambria"/>
              </a:rPr>
              <a:t>under  </a:t>
            </a:r>
            <a:r>
              <a:rPr lang="en-IN" spc="-25" dirty="0">
                <a:solidFill>
                  <a:schemeClr val="tx1"/>
                </a:solidFill>
                <a:latin typeface="Sylfaen" panose="010A0502050306030303" pitchFamily="18" charset="0"/>
                <a:cs typeface="Cambria"/>
              </a:rPr>
              <a:t>any </a:t>
            </a:r>
            <a:r>
              <a:rPr lang="en-IN" spc="-20" dirty="0">
                <a:solidFill>
                  <a:schemeClr val="tx1"/>
                </a:solidFill>
                <a:latin typeface="Sylfaen" panose="010A0502050306030303" pitchFamily="18" charset="0"/>
                <a:cs typeface="Cambria"/>
              </a:rPr>
              <a:t>law </a:t>
            </a:r>
            <a:r>
              <a:rPr lang="en-IN" spc="-15" dirty="0">
                <a:solidFill>
                  <a:schemeClr val="tx1"/>
                </a:solidFill>
                <a:latin typeface="Sylfaen" panose="010A0502050306030303" pitchFamily="18" charset="0"/>
                <a:cs typeface="Cambria"/>
              </a:rPr>
              <a:t>for </a:t>
            </a:r>
            <a:r>
              <a:rPr lang="en-IN" spc="-5" dirty="0">
                <a:solidFill>
                  <a:schemeClr val="tx1"/>
                </a:solidFill>
                <a:latin typeface="Sylfaen" panose="010A0502050306030303" pitchFamily="18" charset="0"/>
                <a:cs typeface="Cambria"/>
              </a:rPr>
              <a:t>the time being in</a:t>
            </a:r>
            <a:r>
              <a:rPr lang="en-IN" spc="40" dirty="0">
                <a:solidFill>
                  <a:schemeClr val="tx1"/>
                </a:solidFill>
                <a:latin typeface="Sylfaen" panose="010A0502050306030303" pitchFamily="18" charset="0"/>
                <a:cs typeface="Cambria"/>
              </a:rPr>
              <a:t> </a:t>
            </a:r>
            <a:r>
              <a:rPr lang="en-IN" spc="-15" dirty="0">
                <a:solidFill>
                  <a:schemeClr val="tx1"/>
                </a:solidFill>
                <a:latin typeface="Sylfaen" panose="010A0502050306030303" pitchFamily="18" charset="0"/>
                <a:cs typeface="Cambria"/>
              </a:rPr>
              <a:t>force.</a:t>
            </a:r>
          </a:p>
          <a:p>
            <a:pPr algn="just"/>
            <a:r>
              <a:rPr lang="en-IN" spc="-5" dirty="0">
                <a:solidFill>
                  <a:schemeClr val="tx1"/>
                </a:solidFill>
                <a:latin typeface="Sylfaen" panose="010A0502050306030303" pitchFamily="18" charset="0"/>
                <a:cs typeface="Cambria"/>
              </a:rPr>
              <a:t>The </a:t>
            </a:r>
            <a:r>
              <a:rPr lang="en-IN" spc="-10" dirty="0">
                <a:solidFill>
                  <a:schemeClr val="tx1"/>
                </a:solidFill>
                <a:latin typeface="Sylfaen" panose="010A0502050306030303" pitchFamily="18" charset="0"/>
                <a:cs typeface="Cambria"/>
              </a:rPr>
              <a:t>agreement </a:t>
            </a:r>
            <a:r>
              <a:rPr lang="en-IN" spc="-15" dirty="0">
                <a:solidFill>
                  <a:schemeClr val="tx1"/>
                </a:solidFill>
                <a:latin typeface="Sylfaen" panose="010A0502050306030303" pitchFamily="18" charset="0"/>
                <a:cs typeface="Cambria"/>
              </a:rPr>
              <a:t>for </a:t>
            </a:r>
            <a:r>
              <a:rPr lang="en-IN" spc="-5" dirty="0">
                <a:solidFill>
                  <a:schemeClr val="tx1"/>
                </a:solidFill>
                <a:latin typeface="Sylfaen" panose="010A0502050306030303" pitchFamily="18" charset="0"/>
                <a:cs typeface="Cambria"/>
              </a:rPr>
              <a:t>sale </a:t>
            </a:r>
            <a:r>
              <a:rPr lang="en-IN" spc="-20" dirty="0">
                <a:solidFill>
                  <a:schemeClr val="tx1"/>
                </a:solidFill>
                <a:latin typeface="Sylfaen" panose="010A0502050306030303" pitchFamily="18" charset="0"/>
                <a:cs typeface="Cambria"/>
              </a:rPr>
              <a:t>referred </a:t>
            </a:r>
            <a:r>
              <a:rPr lang="en-IN" spc="-15" dirty="0">
                <a:solidFill>
                  <a:schemeClr val="tx1"/>
                </a:solidFill>
                <a:latin typeface="Sylfaen" panose="010A0502050306030303" pitchFamily="18" charset="0"/>
                <a:cs typeface="Cambria"/>
              </a:rPr>
              <a:t>to</a:t>
            </a:r>
            <a:r>
              <a:rPr lang="en-IN" spc="585" dirty="0">
                <a:solidFill>
                  <a:schemeClr val="tx1"/>
                </a:solidFill>
                <a:latin typeface="Sylfaen" panose="010A0502050306030303" pitchFamily="18" charset="0"/>
                <a:cs typeface="Cambria"/>
              </a:rPr>
              <a:t> </a:t>
            </a:r>
            <a:r>
              <a:rPr lang="en-IN" spc="-5" dirty="0">
                <a:solidFill>
                  <a:schemeClr val="tx1"/>
                </a:solidFill>
                <a:latin typeface="Sylfaen" panose="010A0502050306030303" pitchFamily="18" charset="0"/>
                <a:cs typeface="Cambria"/>
              </a:rPr>
              <a:t>in sub-  section (1) shall </a:t>
            </a:r>
            <a:r>
              <a:rPr lang="en-IN" dirty="0">
                <a:solidFill>
                  <a:schemeClr val="tx1"/>
                </a:solidFill>
                <a:latin typeface="Sylfaen" panose="010A0502050306030303" pitchFamily="18" charset="0"/>
                <a:cs typeface="Cambria"/>
              </a:rPr>
              <a:t>be </a:t>
            </a:r>
            <a:r>
              <a:rPr lang="en-IN" spc="-5" dirty="0">
                <a:solidFill>
                  <a:schemeClr val="tx1"/>
                </a:solidFill>
                <a:latin typeface="Sylfaen" panose="010A0502050306030303" pitchFamily="18" charset="0"/>
                <a:cs typeface="Cambria"/>
              </a:rPr>
              <a:t>in such </a:t>
            </a:r>
            <a:r>
              <a:rPr lang="en-IN" spc="-10" dirty="0">
                <a:solidFill>
                  <a:schemeClr val="tx1"/>
                </a:solidFill>
                <a:latin typeface="Sylfaen" panose="010A0502050306030303" pitchFamily="18" charset="0"/>
                <a:cs typeface="Cambria"/>
              </a:rPr>
              <a:t>form </a:t>
            </a:r>
            <a:r>
              <a:rPr lang="en-IN" spc="-5" dirty="0">
                <a:solidFill>
                  <a:schemeClr val="tx1"/>
                </a:solidFill>
                <a:latin typeface="Sylfaen" panose="010A0502050306030303" pitchFamily="18" charset="0"/>
                <a:cs typeface="Cambria"/>
              </a:rPr>
              <a:t>as </a:t>
            </a:r>
            <a:r>
              <a:rPr lang="en-IN" spc="-30" dirty="0">
                <a:solidFill>
                  <a:schemeClr val="tx1"/>
                </a:solidFill>
                <a:latin typeface="Sylfaen" panose="010A0502050306030303" pitchFamily="18" charset="0"/>
                <a:cs typeface="Cambria"/>
              </a:rPr>
              <a:t>may </a:t>
            </a:r>
            <a:r>
              <a:rPr lang="en-IN" dirty="0">
                <a:solidFill>
                  <a:schemeClr val="tx1"/>
                </a:solidFill>
                <a:latin typeface="Sylfaen" panose="010A0502050306030303" pitchFamily="18" charset="0"/>
                <a:cs typeface="Cambria"/>
              </a:rPr>
              <a:t>be </a:t>
            </a:r>
            <a:r>
              <a:rPr lang="en-IN" spc="-10" dirty="0">
                <a:solidFill>
                  <a:schemeClr val="tx1"/>
                </a:solidFill>
                <a:latin typeface="Sylfaen" panose="010A0502050306030303" pitchFamily="18" charset="0"/>
                <a:cs typeface="Cambria"/>
              </a:rPr>
              <a:t>prescribed  and </a:t>
            </a:r>
            <a:r>
              <a:rPr lang="en-IN" spc="-5" dirty="0">
                <a:solidFill>
                  <a:schemeClr val="tx1"/>
                </a:solidFill>
                <a:latin typeface="Sylfaen" panose="010A0502050306030303" pitchFamily="18" charset="0"/>
                <a:cs typeface="Cambria"/>
              </a:rPr>
              <a:t>shall specify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particulars of </a:t>
            </a:r>
            <a:r>
              <a:rPr lang="en-IN" spc="-15" dirty="0">
                <a:solidFill>
                  <a:schemeClr val="tx1"/>
                </a:solidFill>
                <a:latin typeface="Sylfaen" panose="010A0502050306030303" pitchFamily="18" charset="0"/>
                <a:cs typeface="Cambria"/>
              </a:rPr>
              <a:t>development </a:t>
            </a:r>
            <a:r>
              <a:rPr lang="en-IN" spc="-5" dirty="0">
                <a:solidFill>
                  <a:schemeClr val="tx1"/>
                </a:solidFill>
                <a:latin typeface="Sylfaen" panose="010A0502050306030303" pitchFamily="18" charset="0"/>
                <a:cs typeface="Cambria"/>
              </a:rPr>
              <a:t>of the project including the construction of building and apartments, along with the specification and internal development works and external development works , the dates and manner by which payment towards the cost of the apartment , plot or building, as the case may be are to be made by the </a:t>
            </a:r>
            <a:r>
              <a:rPr lang="en-IN" spc="-5" dirty="0" err="1">
                <a:solidFill>
                  <a:schemeClr val="tx1"/>
                </a:solidFill>
                <a:latin typeface="Sylfaen" panose="010A0502050306030303" pitchFamily="18" charset="0"/>
                <a:cs typeface="Cambria"/>
              </a:rPr>
              <a:t>allottees</a:t>
            </a:r>
            <a:r>
              <a:rPr lang="en-IN" spc="-5" dirty="0">
                <a:solidFill>
                  <a:schemeClr val="tx1"/>
                </a:solidFill>
                <a:latin typeface="Sylfaen" panose="010A0502050306030303" pitchFamily="18" charset="0"/>
                <a:cs typeface="Cambria"/>
              </a:rPr>
              <a:t> and the date on which the possession of the apartment, plot or building is to be handed over, the rates of interest payable by the promoter to the </a:t>
            </a:r>
            <a:r>
              <a:rPr lang="en-IN" spc="-5" dirty="0" err="1">
                <a:solidFill>
                  <a:schemeClr val="tx1"/>
                </a:solidFill>
                <a:latin typeface="Sylfaen" panose="010A0502050306030303" pitchFamily="18" charset="0"/>
                <a:cs typeface="Cambria"/>
              </a:rPr>
              <a:t>allottee</a:t>
            </a:r>
            <a:r>
              <a:rPr lang="en-IN" spc="-5" dirty="0">
                <a:solidFill>
                  <a:schemeClr val="tx1"/>
                </a:solidFill>
                <a:latin typeface="Sylfaen" panose="010A0502050306030303" pitchFamily="18" charset="0"/>
                <a:cs typeface="Cambria"/>
              </a:rPr>
              <a:t> and the </a:t>
            </a:r>
            <a:r>
              <a:rPr lang="en-IN" spc="-5" dirty="0" err="1">
                <a:solidFill>
                  <a:schemeClr val="tx1"/>
                </a:solidFill>
                <a:latin typeface="Sylfaen" panose="010A0502050306030303" pitchFamily="18" charset="0"/>
                <a:cs typeface="Cambria"/>
              </a:rPr>
              <a:t>allottee</a:t>
            </a:r>
            <a:r>
              <a:rPr lang="en-IN" spc="-5" dirty="0">
                <a:solidFill>
                  <a:schemeClr val="tx1"/>
                </a:solidFill>
                <a:latin typeface="Sylfaen" panose="010A0502050306030303" pitchFamily="18" charset="0"/>
                <a:cs typeface="Cambria"/>
              </a:rPr>
              <a:t> to promoter in case of default, and such other particulars as may be prescribed</a:t>
            </a:r>
            <a:r>
              <a:rPr lang="en-IN" spc="-5" dirty="0">
                <a:solidFill>
                  <a:schemeClr val="tx1"/>
                </a:solidFill>
                <a:latin typeface="Cambria"/>
                <a:cs typeface="Cambria"/>
              </a:rPr>
              <a:t>.</a:t>
            </a:r>
          </a:p>
          <a:p>
            <a:pPr algn="just"/>
            <a:r>
              <a:rPr lang="en-US" spc="-5" dirty="0">
                <a:solidFill>
                  <a:schemeClr val="tx1"/>
                </a:solidFill>
                <a:latin typeface="Cambria"/>
                <a:cs typeface="Cambria"/>
              </a:rPr>
              <a:t>Government of Maharashtra vie its circular dated 20</a:t>
            </a:r>
            <a:r>
              <a:rPr lang="en-US" spc="-5" baseline="30000" dirty="0">
                <a:solidFill>
                  <a:schemeClr val="tx1"/>
                </a:solidFill>
                <a:latin typeface="Cambria"/>
                <a:cs typeface="Cambria"/>
              </a:rPr>
              <a:t>th</a:t>
            </a:r>
            <a:r>
              <a:rPr lang="en-US" spc="-5" dirty="0">
                <a:solidFill>
                  <a:schemeClr val="tx1"/>
                </a:solidFill>
                <a:latin typeface="Cambria"/>
                <a:cs typeface="Cambria"/>
              </a:rPr>
              <a:t> September 2020 have made it obligatory to have valid RERA registration Certificate or Occupancy Certificate/ Completion Certificate from Competent Authority in order to get Agreement to Sale registered with Sub Registrar of Assurances.</a:t>
            </a:r>
            <a:endParaRPr lang="en-IN" dirty="0">
              <a:solidFill>
                <a:schemeClr val="tx1"/>
              </a:solidFill>
              <a:latin typeface="Cambria"/>
              <a:cs typeface="Cambria"/>
            </a:endParaRPr>
          </a:p>
          <a:p>
            <a:endParaRPr lang="en-IN" dirty="0">
              <a:latin typeface="Cambria"/>
              <a:cs typeface="Cambria"/>
            </a:endParaRPr>
          </a:p>
          <a:p>
            <a:endParaRPr lang="en-IN" dirty="0">
              <a:latin typeface="Cambria"/>
              <a:cs typeface="Cambria"/>
            </a:endParaRPr>
          </a:p>
          <a:p>
            <a:endParaRPr lang="en-IN" dirty="0"/>
          </a:p>
        </p:txBody>
      </p:sp>
      <p:sp>
        <p:nvSpPr>
          <p:cNvPr id="4" name="Title 1"/>
          <p:cNvSpPr>
            <a:spLocks noGrp="1"/>
          </p:cNvSpPr>
          <p:nvPr>
            <p:ph type="title"/>
          </p:nvPr>
        </p:nvSpPr>
        <p:spPr>
          <a:xfrm>
            <a:off x="838200" y="214313"/>
            <a:ext cx="9206552" cy="1546248"/>
          </a:xfrm>
          <a:noFill/>
          <a:ln>
            <a:noFill/>
          </a:ln>
        </p:spPr>
        <p:style>
          <a:lnRef idx="2">
            <a:schemeClr val="dk1"/>
          </a:lnRef>
          <a:fillRef idx="1">
            <a:schemeClr val="lt1"/>
          </a:fillRef>
          <a:effectRef idx="0">
            <a:schemeClr val="dk1"/>
          </a:effectRef>
          <a:fontRef idx="minor">
            <a:schemeClr val="dk1"/>
          </a:fontRef>
        </p:style>
        <p:txBody>
          <a:bodyPr>
            <a:noAutofit/>
          </a:bodyPr>
          <a:lstStyle/>
          <a:p>
            <a:r>
              <a:rPr lang="en-IN" sz="3200" u="sng" dirty="0">
                <a:solidFill>
                  <a:schemeClr val="tx1"/>
                </a:solidFill>
                <a:latin typeface="Sylfaen" panose="010A0502050306030303" pitchFamily="18" charset="0"/>
              </a:rPr>
              <a:t>SECTION 13 – NO DEPOSIT OR ADVANCE TO BE TAKEN BY PROMOTER WITHOUT FIRST ENTERING INTO AGREEMENT FOR SALE</a:t>
            </a:r>
            <a:endParaRPr lang="en-IN" sz="4000" dirty="0">
              <a:solidFill>
                <a:schemeClr val="tx1"/>
              </a:solidFill>
              <a:latin typeface="Sylfaen" panose="010A0502050306030303" pitchFamily="18" charset="0"/>
            </a:endParaRPr>
          </a:p>
        </p:txBody>
      </p:sp>
    </p:spTree>
    <p:extLst>
      <p:ext uri="{BB962C8B-B14F-4D97-AF65-F5344CB8AC3E}">
        <p14:creationId xmlns:p14="http://schemas.microsoft.com/office/powerpoint/2010/main" val="9220530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8866" y="2583929"/>
            <a:ext cx="10276764" cy="2697755"/>
          </a:xfrm>
          <a:noFill/>
          <a:ln>
            <a:solidFill>
              <a:schemeClr val="tx1"/>
            </a:solidFill>
          </a:ln>
        </p:spPr>
        <p:style>
          <a:lnRef idx="2">
            <a:schemeClr val="dk1"/>
          </a:lnRef>
          <a:fillRef idx="1">
            <a:schemeClr val="lt1"/>
          </a:fillRef>
          <a:effectRef idx="0">
            <a:schemeClr val="dk1"/>
          </a:effectRef>
          <a:fontRef idx="minor">
            <a:schemeClr val="dk1"/>
          </a:fontRef>
        </p:style>
        <p:txBody>
          <a:bodyPr>
            <a:normAutofit fontScale="92500" lnSpcReduction="20000"/>
          </a:bodyPr>
          <a:lstStyle/>
          <a:p>
            <a:pPr marR="5080" algn="just">
              <a:spcBef>
                <a:spcPts val="95"/>
              </a:spcBef>
              <a:tabLst>
                <a:tab pos="927735" algn="l"/>
              </a:tabLst>
            </a:pPr>
            <a:endParaRPr lang="en-IN" spc="-25" dirty="0">
              <a:solidFill>
                <a:schemeClr val="tx1"/>
              </a:solidFill>
              <a:latin typeface="Sylfaen" panose="010A0502050306030303" pitchFamily="18" charset="0"/>
              <a:cs typeface="Cambria"/>
            </a:endParaRPr>
          </a:p>
          <a:p>
            <a:pPr marR="5080" algn="just">
              <a:spcBef>
                <a:spcPts val="95"/>
              </a:spcBef>
              <a:tabLst>
                <a:tab pos="927735" algn="l"/>
              </a:tabLst>
            </a:pPr>
            <a:r>
              <a:rPr lang="en-IN" spc="-25" dirty="0">
                <a:solidFill>
                  <a:schemeClr val="tx1"/>
                </a:solidFill>
                <a:latin typeface="Sylfaen" panose="010A0502050306030303" pitchFamily="18" charset="0"/>
                <a:cs typeface="Cambria"/>
              </a:rPr>
              <a:t>Promoter is not allowed to make any </a:t>
            </a:r>
            <a:r>
              <a:rPr lang="en-IN" spc="-10" dirty="0">
                <a:solidFill>
                  <a:schemeClr val="tx1"/>
                </a:solidFill>
                <a:latin typeface="Sylfaen" panose="010A0502050306030303" pitchFamily="18" charset="0"/>
                <a:cs typeface="Cambria"/>
              </a:rPr>
              <a:t>additions </a:t>
            </a:r>
            <a:r>
              <a:rPr lang="en-IN" spc="-5" dirty="0">
                <a:solidFill>
                  <a:schemeClr val="tx1"/>
                </a:solidFill>
                <a:latin typeface="Sylfaen" panose="010A0502050306030303" pitchFamily="18" charset="0"/>
                <a:cs typeface="Cambria"/>
              </a:rPr>
              <a:t>and </a:t>
            </a:r>
            <a:r>
              <a:rPr lang="en-IN" spc="-15" dirty="0">
                <a:solidFill>
                  <a:schemeClr val="tx1"/>
                </a:solidFill>
                <a:latin typeface="Sylfaen" panose="010A0502050306030303" pitchFamily="18" charset="0"/>
                <a:cs typeface="Cambria"/>
              </a:rPr>
              <a:t>alterations </a:t>
            </a:r>
            <a:r>
              <a:rPr lang="en-IN" spc="-5" dirty="0">
                <a:solidFill>
                  <a:schemeClr val="tx1"/>
                </a:solidFill>
                <a:latin typeface="Sylfaen" panose="010A0502050306030303" pitchFamily="18" charset="0"/>
                <a:cs typeface="Cambria"/>
              </a:rPr>
              <a:t>in the sanctioned  </a:t>
            </a:r>
            <a:r>
              <a:rPr lang="en-IN" spc="-10" dirty="0">
                <a:solidFill>
                  <a:schemeClr val="tx1"/>
                </a:solidFill>
                <a:latin typeface="Sylfaen" panose="010A0502050306030303" pitchFamily="18" charset="0"/>
                <a:cs typeface="Cambria"/>
              </a:rPr>
              <a:t>plans, </a:t>
            </a:r>
            <a:r>
              <a:rPr lang="en-IN" spc="-20" dirty="0">
                <a:solidFill>
                  <a:schemeClr val="tx1"/>
                </a:solidFill>
                <a:latin typeface="Sylfaen" panose="010A0502050306030303" pitchFamily="18" charset="0"/>
                <a:cs typeface="Cambria"/>
              </a:rPr>
              <a:t>layout </a:t>
            </a:r>
            <a:r>
              <a:rPr lang="en-IN" spc="-5" dirty="0">
                <a:solidFill>
                  <a:schemeClr val="tx1"/>
                </a:solidFill>
                <a:latin typeface="Sylfaen" panose="010A0502050306030303" pitchFamily="18" charset="0"/>
                <a:cs typeface="Cambria"/>
              </a:rPr>
              <a:t>plans </a:t>
            </a:r>
            <a:r>
              <a:rPr lang="en-IN" spc="-10" dirty="0">
                <a:solidFill>
                  <a:schemeClr val="tx1"/>
                </a:solidFill>
                <a:latin typeface="Sylfaen" panose="010A0502050306030303" pitchFamily="18" charset="0"/>
                <a:cs typeface="Cambria"/>
              </a:rPr>
              <a:t>and </a:t>
            </a:r>
            <a:r>
              <a:rPr lang="en-IN" dirty="0">
                <a:solidFill>
                  <a:schemeClr val="tx1"/>
                </a:solidFill>
                <a:latin typeface="Sylfaen" panose="010A0502050306030303" pitchFamily="18" charset="0"/>
                <a:cs typeface="Cambria"/>
              </a:rPr>
              <a:t>specifications </a:t>
            </a:r>
            <a:r>
              <a:rPr lang="en-IN" spc="-10" dirty="0">
                <a:solidFill>
                  <a:schemeClr val="tx1"/>
                </a:solidFill>
                <a:latin typeface="Sylfaen" panose="010A0502050306030303" pitchFamily="18" charset="0"/>
                <a:cs typeface="Cambria"/>
              </a:rPr>
              <a:t>and the  </a:t>
            </a:r>
            <a:r>
              <a:rPr lang="en-IN" spc="-15" dirty="0">
                <a:solidFill>
                  <a:schemeClr val="tx1"/>
                </a:solidFill>
                <a:latin typeface="Sylfaen" panose="010A0502050306030303" pitchFamily="18" charset="0"/>
                <a:cs typeface="Cambria"/>
              </a:rPr>
              <a:t>nature </a:t>
            </a:r>
            <a:r>
              <a:rPr lang="en-IN" spc="-5" dirty="0">
                <a:solidFill>
                  <a:schemeClr val="tx1"/>
                </a:solidFill>
                <a:latin typeface="Sylfaen" panose="010A0502050306030303" pitchFamily="18" charset="0"/>
                <a:cs typeface="Cambria"/>
              </a:rPr>
              <a:t>of </a:t>
            </a:r>
            <a:r>
              <a:rPr lang="en-IN" spc="-10" dirty="0">
                <a:solidFill>
                  <a:schemeClr val="tx1"/>
                </a:solidFill>
                <a:latin typeface="Sylfaen" panose="010A0502050306030303" pitchFamily="18" charset="0"/>
                <a:cs typeface="Cambria"/>
              </a:rPr>
              <a:t>fixtures, </a:t>
            </a:r>
            <a:r>
              <a:rPr lang="en-IN" spc="-5" dirty="0">
                <a:solidFill>
                  <a:schemeClr val="tx1"/>
                </a:solidFill>
                <a:latin typeface="Sylfaen" panose="010A0502050306030303" pitchFamily="18" charset="0"/>
                <a:cs typeface="Cambria"/>
              </a:rPr>
              <a:t>fittings </a:t>
            </a:r>
            <a:r>
              <a:rPr lang="en-IN" spc="-10" dirty="0">
                <a:solidFill>
                  <a:schemeClr val="tx1"/>
                </a:solidFill>
                <a:latin typeface="Sylfaen" panose="010A0502050306030303" pitchFamily="18" charset="0"/>
                <a:cs typeface="Cambria"/>
              </a:rPr>
              <a:t>and amenities  </a:t>
            </a:r>
            <a:r>
              <a:rPr lang="en-IN" spc="-5" dirty="0">
                <a:solidFill>
                  <a:schemeClr val="tx1"/>
                </a:solidFill>
                <a:latin typeface="Sylfaen" panose="010A0502050306030303" pitchFamily="18" charset="0"/>
                <a:cs typeface="Cambria"/>
              </a:rPr>
              <a:t>described </a:t>
            </a:r>
            <a:r>
              <a:rPr lang="en-IN" spc="-10" dirty="0">
                <a:solidFill>
                  <a:schemeClr val="tx1"/>
                </a:solidFill>
                <a:latin typeface="Sylfaen" panose="010A0502050306030303" pitchFamily="18" charset="0"/>
                <a:cs typeface="Cambria"/>
              </a:rPr>
              <a:t>therein in respect </a:t>
            </a:r>
            <a:r>
              <a:rPr lang="en-IN" spc="-5" dirty="0">
                <a:solidFill>
                  <a:schemeClr val="tx1"/>
                </a:solidFill>
                <a:latin typeface="Sylfaen" panose="010A0502050306030303" pitchFamily="18" charset="0"/>
                <a:cs typeface="Cambria"/>
              </a:rPr>
              <a:t>of the apartment,  </a:t>
            </a:r>
            <a:r>
              <a:rPr lang="en-IN" spc="-10" dirty="0">
                <a:solidFill>
                  <a:schemeClr val="tx1"/>
                </a:solidFill>
                <a:latin typeface="Sylfaen" panose="010A0502050306030303" pitchFamily="18" charset="0"/>
                <a:cs typeface="Cambria"/>
              </a:rPr>
              <a:t>plot </a:t>
            </a:r>
            <a:r>
              <a:rPr lang="en-IN" spc="5" dirty="0">
                <a:solidFill>
                  <a:schemeClr val="tx1"/>
                </a:solidFill>
                <a:latin typeface="Sylfaen" panose="010A0502050306030303" pitchFamily="18" charset="0"/>
                <a:cs typeface="Cambria"/>
              </a:rPr>
              <a:t>or </a:t>
            </a:r>
            <a:r>
              <a:rPr lang="en-IN" spc="-5" dirty="0">
                <a:solidFill>
                  <a:schemeClr val="tx1"/>
                </a:solidFill>
                <a:latin typeface="Sylfaen" panose="010A0502050306030303" pitchFamily="18" charset="0"/>
                <a:cs typeface="Cambria"/>
              </a:rPr>
              <a:t>building, </a:t>
            </a:r>
            <a:r>
              <a:rPr lang="en-IN" dirty="0">
                <a:solidFill>
                  <a:schemeClr val="tx1"/>
                </a:solidFill>
                <a:latin typeface="Sylfaen" panose="010A0502050306030303" pitchFamily="18" charset="0"/>
                <a:cs typeface="Cambria"/>
              </a:rPr>
              <a:t>as </a:t>
            </a:r>
            <a:r>
              <a:rPr lang="en-IN" spc="-10" dirty="0">
                <a:solidFill>
                  <a:schemeClr val="tx1"/>
                </a:solidFill>
                <a:latin typeface="Sylfaen" panose="010A0502050306030303" pitchFamily="18" charset="0"/>
                <a:cs typeface="Cambria"/>
              </a:rPr>
              <a:t>the </a:t>
            </a:r>
            <a:r>
              <a:rPr lang="en-IN" spc="-5" dirty="0">
                <a:solidFill>
                  <a:schemeClr val="tx1"/>
                </a:solidFill>
                <a:latin typeface="Sylfaen" panose="010A0502050306030303" pitchFamily="18" charset="0"/>
                <a:cs typeface="Cambria"/>
              </a:rPr>
              <a:t>case </a:t>
            </a:r>
            <a:r>
              <a:rPr lang="en-IN" spc="-25" dirty="0">
                <a:solidFill>
                  <a:schemeClr val="tx1"/>
                </a:solidFill>
                <a:latin typeface="Sylfaen" panose="010A0502050306030303" pitchFamily="18" charset="0"/>
                <a:cs typeface="Cambria"/>
              </a:rPr>
              <a:t>may </a:t>
            </a:r>
            <a:r>
              <a:rPr lang="en-IN" spc="-5" dirty="0">
                <a:solidFill>
                  <a:schemeClr val="tx1"/>
                </a:solidFill>
                <a:latin typeface="Sylfaen" panose="010A0502050306030303" pitchFamily="18" charset="0"/>
                <a:cs typeface="Cambria"/>
              </a:rPr>
              <a:t>be, </a:t>
            </a:r>
            <a:r>
              <a:rPr lang="en-IN" spc="-10" dirty="0">
                <a:solidFill>
                  <a:schemeClr val="tx1"/>
                </a:solidFill>
                <a:latin typeface="Sylfaen" panose="010A0502050306030303" pitchFamily="18" charset="0"/>
                <a:cs typeface="Cambria"/>
              </a:rPr>
              <a:t>which </a:t>
            </a:r>
            <a:r>
              <a:rPr lang="en-IN" spc="-20" dirty="0">
                <a:solidFill>
                  <a:schemeClr val="tx1"/>
                </a:solidFill>
                <a:latin typeface="Sylfaen" panose="010A0502050306030303" pitchFamily="18" charset="0"/>
                <a:cs typeface="Cambria"/>
              </a:rPr>
              <a:t>are  </a:t>
            </a:r>
            <a:r>
              <a:rPr lang="en-IN" spc="-15" dirty="0">
                <a:solidFill>
                  <a:schemeClr val="tx1"/>
                </a:solidFill>
                <a:latin typeface="Sylfaen" panose="010A0502050306030303" pitchFamily="18" charset="0"/>
                <a:cs typeface="Cambria"/>
              </a:rPr>
              <a:t>agreed to</a:t>
            </a:r>
            <a:r>
              <a:rPr lang="en-IN" spc="585" dirty="0">
                <a:solidFill>
                  <a:schemeClr val="tx1"/>
                </a:solidFill>
                <a:latin typeface="Sylfaen" panose="010A0502050306030303" pitchFamily="18" charset="0"/>
                <a:cs typeface="Cambria"/>
              </a:rPr>
              <a:t> </a:t>
            </a:r>
            <a:r>
              <a:rPr lang="en-IN" dirty="0">
                <a:solidFill>
                  <a:schemeClr val="tx1"/>
                </a:solidFill>
                <a:latin typeface="Sylfaen" panose="010A0502050306030303" pitchFamily="18" charset="0"/>
                <a:cs typeface="Cambria"/>
              </a:rPr>
              <a:t>be </a:t>
            </a:r>
            <a:r>
              <a:rPr lang="en-IN" spc="-15" dirty="0">
                <a:solidFill>
                  <a:schemeClr val="tx1"/>
                </a:solidFill>
                <a:latin typeface="Sylfaen" panose="010A0502050306030303" pitchFamily="18" charset="0"/>
                <a:cs typeface="Cambria"/>
              </a:rPr>
              <a:t>taken, </a:t>
            </a:r>
            <a:r>
              <a:rPr lang="en-IN" spc="-5" dirty="0">
                <a:solidFill>
                  <a:schemeClr val="tx1"/>
                </a:solidFill>
                <a:latin typeface="Sylfaen" panose="010A0502050306030303" pitchFamily="18" charset="0"/>
                <a:cs typeface="Cambria"/>
              </a:rPr>
              <a:t>without </a:t>
            </a:r>
            <a:r>
              <a:rPr lang="en-IN" spc="-10" dirty="0">
                <a:solidFill>
                  <a:schemeClr val="tx1"/>
                </a:solidFill>
                <a:latin typeface="Sylfaen" panose="010A0502050306030303" pitchFamily="18" charset="0"/>
                <a:cs typeface="Cambria"/>
              </a:rPr>
              <a:t>the previous  </a:t>
            </a:r>
            <a:r>
              <a:rPr lang="en-IN" spc="-5" dirty="0">
                <a:solidFill>
                  <a:schemeClr val="tx1"/>
                </a:solidFill>
                <a:latin typeface="Sylfaen" panose="010A0502050306030303" pitchFamily="18" charset="0"/>
                <a:cs typeface="Cambria"/>
              </a:rPr>
              <a:t>consent of that</a:t>
            </a:r>
            <a:r>
              <a:rPr lang="en-IN" spc="5" dirty="0">
                <a:solidFill>
                  <a:schemeClr val="tx1"/>
                </a:solidFill>
                <a:latin typeface="Sylfaen" panose="010A0502050306030303" pitchFamily="18" charset="0"/>
                <a:cs typeface="Cambria"/>
              </a:rPr>
              <a:t> </a:t>
            </a:r>
            <a:r>
              <a:rPr lang="en-IN" spc="-5" dirty="0">
                <a:solidFill>
                  <a:schemeClr val="tx1"/>
                </a:solidFill>
                <a:latin typeface="Sylfaen" panose="010A0502050306030303" pitchFamily="18" charset="0"/>
                <a:cs typeface="Cambria"/>
              </a:rPr>
              <a:t>Allottee.</a:t>
            </a:r>
          </a:p>
          <a:p>
            <a:pPr marL="0" marR="5080" indent="0" algn="just">
              <a:spcBef>
                <a:spcPts val="95"/>
              </a:spcBef>
              <a:buNone/>
              <a:tabLst>
                <a:tab pos="927735" algn="l"/>
              </a:tabLst>
            </a:pPr>
            <a:endParaRPr lang="en-IN" spc="-5" dirty="0">
              <a:solidFill>
                <a:schemeClr val="tx1"/>
              </a:solidFill>
              <a:latin typeface="Sylfaen" panose="010A0502050306030303" pitchFamily="18" charset="0"/>
              <a:cs typeface="Cambria"/>
            </a:endParaRPr>
          </a:p>
          <a:p>
            <a:pPr marR="5080" algn="just">
              <a:spcBef>
                <a:spcPts val="95"/>
              </a:spcBef>
              <a:tabLst>
                <a:tab pos="927735" algn="l"/>
              </a:tabLst>
            </a:pPr>
            <a:r>
              <a:rPr lang="en-IN" spc="-15" dirty="0">
                <a:solidFill>
                  <a:schemeClr val="tx1"/>
                </a:solidFill>
                <a:latin typeface="Sylfaen" panose="010A0502050306030303" pitchFamily="18" charset="0"/>
                <a:cs typeface="Cambria"/>
              </a:rPr>
              <a:t>Provided </a:t>
            </a:r>
            <a:r>
              <a:rPr lang="en-IN" spc="-5" dirty="0">
                <a:solidFill>
                  <a:schemeClr val="tx1"/>
                </a:solidFill>
                <a:latin typeface="Sylfaen" panose="010A0502050306030303" pitchFamily="18" charset="0"/>
                <a:cs typeface="Cambria"/>
              </a:rPr>
              <a:t>that the </a:t>
            </a:r>
            <a:r>
              <a:rPr lang="en-IN" spc="-10" dirty="0">
                <a:solidFill>
                  <a:schemeClr val="tx1"/>
                </a:solidFill>
                <a:latin typeface="Sylfaen" panose="010A0502050306030303" pitchFamily="18" charset="0"/>
                <a:cs typeface="Cambria"/>
              </a:rPr>
              <a:t>promoter </a:t>
            </a:r>
            <a:r>
              <a:rPr lang="en-IN" spc="-20" dirty="0">
                <a:solidFill>
                  <a:schemeClr val="tx1"/>
                </a:solidFill>
                <a:latin typeface="Sylfaen" panose="010A0502050306030303" pitchFamily="18" charset="0"/>
                <a:cs typeface="Cambria"/>
              </a:rPr>
              <a:t>may </a:t>
            </a:r>
            <a:r>
              <a:rPr lang="en-IN" spc="-15" dirty="0">
                <a:solidFill>
                  <a:schemeClr val="tx1"/>
                </a:solidFill>
                <a:latin typeface="Sylfaen" panose="010A0502050306030303" pitchFamily="18" charset="0"/>
                <a:cs typeface="Cambria"/>
              </a:rPr>
              <a:t>make</a:t>
            </a:r>
            <a:r>
              <a:rPr lang="en-IN" spc="585" dirty="0">
                <a:solidFill>
                  <a:schemeClr val="tx1"/>
                </a:solidFill>
                <a:latin typeface="Sylfaen" panose="010A0502050306030303" pitchFamily="18" charset="0"/>
                <a:cs typeface="Cambria"/>
              </a:rPr>
              <a:t> </a:t>
            </a:r>
            <a:r>
              <a:rPr lang="en-IN" spc="-5" dirty="0">
                <a:solidFill>
                  <a:schemeClr val="tx1"/>
                </a:solidFill>
                <a:latin typeface="Sylfaen" panose="010A0502050306030303" pitchFamily="18" charset="0"/>
                <a:cs typeface="Cambria"/>
              </a:rPr>
              <a:t>such  </a:t>
            </a:r>
            <a:r>
              <a:rPr lang="en-IN" spc="-10" dirty="0">
                <a:solidFill>
                  <a:schemeClr val="tx1"/>
                </a:solidFill>
                <a:latin typeface="Sylfaen" panose="010A0502050306030303" pitchFamily="18" charset="0"/>
                <a:cs typeface="Cambria"/>
              </a:rPr>
              <a:t>minor additions </a:t>
            </a:r>
            <a:r>
              <a:rPr lang="en-IN" spc="-5" dirty="0">
                <a:solidFill>
                  <a:schemeClr val="tx1"/>
                </a:solidFill>
                <a:latin typeface="Sylfaen" panose="010A0502050306030303" pitchFamily="18" charset="0"/>
                <a:cs typeface="Cambria"/>
              </a:rPr>
              <a:t>or </a:t>
            </a:r>
            <a:r>
              <a:rPr lang="en-IN" spc="-10" dirty="0">
                <a:solidFill>
                  <a:schemeClr val="tx1"/>
                </a:solidFill>
                <a:latin typeface="Sylfaen" panose="010A0502050306030303" pitchFamily="18" charset="0"/>
                <a:cs typeface="Cambria"/>
              </a:rPr>
              <a:t>alterations </a:t>
            </a:r>
            <a:r>
              <a:rPr lang="en-IN" spc="-5" dirty="0">
                <a:solidFill>
                  <a:schemeClr val="tx1"/>
                </a:solidFill>
                <a:latin typeface="Sylfaen" panose="010A0502050306030303" pitchFamily="18" charset="0"/>
                <a:cs typeface="Cambria"/>
              </a:rPr>
              <a:t>as </a:t>
            </a:r>
            <a:r>
              <a:rPr lang="en-IN" spc="-25" dirty="0">
                <a:solidFill>
                  <a:schemeClr val="tx1"/>
                </a:solidFill>
                <a:latin typeface="Sylfaen" panose="010A0502050306030303" pitchFamily="18" charset="0"/>
                <a:cs typeface="Cambria"/>
              </a:rPr>
              <a:t>may </a:t>
            </a:r>
            <a:r>
              <a:rPr lang="en-IN" dirty="0">
                <a:solidFill>
                  <a:schemeClr val="tx1"/>
                </a:solidFill>
                <a:latin typeface="Sylfaen" panose="010A0502050306030303" pitchFamily="18" charset="0"/>
                <a:cs typeface="Cambria"/>
              </a:rPr>
              <a:t>be  </a:t>
            </a:r>
            <a:r>
              <a:rPr lang="en-IN" spc="-15" dirty="0">
                <a:solidFill>
                  <a:schemeClr val="tx1"/>
                </a:solidFill>
                <a:latin typeface="Sylfaen" panose="010A0502050306030303" pitchFamily="18" charset="0"/>
                <a:cs typeface="Cambria"/>
              </a:rPr>
              <a:t>required </a:t>
            </a:r>
            <a:r>
              <a:rPr lang="en-IN" spc="-20" dirty="0">
                <a:solidFill>
                  <a:schemeClr val="tx1"/>
                </a:solidFill>
                <a:latin typeface="Sylfaen" panose="010A0502050306030303" pitchFamily="18" charset="0"/>
                <a:cs typeface="Cambria"/>
              </a:rPr>
              <a:t>by </a:t>
            </a:r>
            <a:r>
              <a:rPr lang="en-IN" spc="-10" dirty="0">
                <a:solidFill>
                  <a:schemeClr val="tx1"/>
                </a:solidFill>
                <a:latin typeface="Sylfaen" panose="010A0502050306030303" pitchFamily="18" charset="0"/>
                <a:cs typeface="Cambria"/>
              </a:rPr>
              <a:t>the </a:t>
            </a:r>
            <a:r>
              <a:rPr lang="en-IN" spc="-5" dirty="0" err="1">
                <a:solidFill>
                  <a:schemeClr val="tx1"/>
                </a:solidFill>
                <a:latin typeface="Sylfaen" panose="010A0502050306030303" pitchFamily="18" charset="0"/>
                <a:cs typeface="Cambria"/>
              </a:rPr>
              <a:t>allottee</a:t>
            </a:r>
            <a:r>
              <a:rPr lang="en-IN" spc="-5" dirty="0">
                <a:solidFill>
                  <a:schemeClr val="tx1"/>
                </a:solidFill>
                <a:latin typeface="Sylfaen" panose="010A0502050306030303" pitchFamily="18" charset="0"/>
                <a:cs typeface="Cambria"/>
              </a:rPr>
              <a:t>, or such </a:t>
            </a:r>
            <a:r>
              <a:rPr lang="en-IN" spc="-10" dirty="0">
                <a:solidFill>
                  <a:schemeClr val="tx1"/>
                </a:solidFill>
                <a:latin typeface="Sylfaen" panose="010A0502050306030303" pitchFamily="18" charset="0"/>
                <a:cs typeface="Cambria"/>
              </a:rPr>
              <a:t>minor </a:t>
            </a:r>
            <a:r>
              <a:rPr lang="en-IN" spc="-5" dirty="0">
                <a:solidFill>
                  <a:schemeClr val="tx1"/>
                </a:solidFill>
                <a:latin typeface="Sylfaen" panose="010A0502050306030303" pitchFamily="18" charset="0"/>
                <a:cs typeface="Cambria"/>
              </a:rPr>
              <a:t>changes  or </a:t>
            </a:r>
            <a:r>
              <a:rPr lang="en-IN" spc="-10" dirty="0">
                <a:solidFill>
                  <a:schemeClr val="tx1"/>
                </a:solidFill>
                <a:latin typeface="Sylfaen" panose="010A0502050306030303" pitchFamily="18" charset="0"/>
                <a:cs typeface="Cambria"/>
              </a:rPr>
              <a:t>alterations </a:t>
            </a:r>
            <a:r>
              <a:rPr lang="en-IN" spc="-5" dirty="0">
                <a:solidFill>
                  <a:schemeClr val="tx1"/>
                </a:solidFill>
                <a:latin typeface="Sylfaen" panose="010A0502050306030303" pitchFamily="18" charset="0"/>
                <a:cs typeface="Cambria"/>
              </a:rPr>
              <a:t>as </a:t>
            </a:r>
            <a:r>
              <a:rPr lang="en-IN" spc="-25" dirty="0">
                <a:solidFill>
                  <a:schemeClr val="tx1"/>
                </a:solidFill>
                <a:latin typeface="Sylfaen" panose="010A0502050306030303" pitchFamily="18" charset="0"/>
                <a:cs typeface="Cambria"/>
              </a:rPr>
              <a:t>may </a:t>
            </a:r>
            <a:r>
              <a:rPr lang="en-IN" spc="-5" dirty="0">
                <a:solidFill>
                  <a:schemeClr val="tx1"/>
                </a:solidFill>
                <a:latin typeface="Sylfaen" panose="010A0502050306030303" pitchFamily="18" charset="0"/>
                <a:cs typeface="Cambria"/>
              </a:rPr>
              <a:t>be </a:t>
            </a:r>
            <a:r>
              <a:rPr lang="en-IN" spc="-10" dirty="0">
                <a:solidFill>
                  <a:schemeClr val="tx1"/>
                </a:solidFill>
                <a:latin typeface="Sylfaen" panose="010A0502050306030303" pitchFamily="18" charset="0"/>
                <a:cs typeface="Cambria"/>
              </a:rPr>
              <a:t>necessary </a:t>
            </a:r>
            <a:r>
              <a:rPr lang="en-IN" spc="-5" dirty="0">
                <a:solidFill>
                  <a:schemeClr val="tx1"/>
                </a:solidFill>
                <a:latin typeface="Sylfaen" panose="010A0502050306030303" pitchFamily="18" charset="0"/>
                <a:cs typeface="Cambria"/>
              </a:rPr>
              <a:t>due </a:t>
            </a:r>
            <a:r>
              <a:rPr lang="en-IN" spc="-30" dirty="0">
                <a:solidFill>
                  <a:schemeClr val="tx1"/>
                </a:solidFill>
                <a:latin typeface="Sylfaen" panose="010A0502050306030303" pitchFamily="18" charset="0"/>
                <a:cs typeface="Cambria"/>
              </a:rPr>
              <a:t>to  </a:t>
            </a:r>
            <a:r>
              <a:rPr lang="en-IN" spc="-15" dirty="0">
                <a:solidFill>
                  <a:schemeClr val="tx1"/>
                </a:solidFill>
                <a:latin typeface="Sylfaen" panose="010A0502050306030303" pitchFamily="18" charset="0"/>
                <a:cs typeface="Cambria"/>
              </a:rPr>
              <a:t>architectural </a:t>
            </a:r>
            <a:r>
              <a:rPr lang="en-IN" spc="-10" dirty="0">
                <a:solidFill>
                  <a:schemeClr val="tx1"/>
                </a:solidFill>
                <a:latin typeface="Sylfaen" panose="010A0502050306030303" pitchFamily="18" charset="0"/>
                <a:cs typeface="Cambria"/>
              </a:rPr>
              <a:t>and </a:t>
            </a:r>
            <a:r>
              <a:rPr lang="en-IN" spc="-5" dirty="0">
                <a:solidFill>
                  <a:schemeClr val="tx1"/>
                </a:solidFill>
                <a:latin typeface="Sylfaen" panose="010A0502050306030303" pitchFamily="18" charset="0"/>
                <a:cs typeface="Cambria"/>
              </a:rPr>
              <a:t>structural </a:t>
            </a:r>
            <a:r>
              <a:rPr lang="en-IN" spc="-10" dirty="0">
                <a:solidFill>
                  <a:schemeClr val="tx1"/>
                </a:solidFill>
                <a:latin typeface="Sylfaen" panose="010A0502050306030303" pitchFamily="18" charset="0"/>
                <a:cs typeface="Cambria"/>
              </a:rPr>
              <a:t>reasons </a:t>
            </a:r>
            <a:r>
              <a:rPr lang="en-IN" spc="-15" dirty="0">
                <a:solidFill>
                  <a:schemeClr val="tx1"/>
                </a:solidFill>
                <a:latin typeface="Sylfaen" panose="010A0502050306030303" pitchFamily="18" charset="0"/>
                <a:cs typeface="Cambria"/>
              </a:rPr>
              <a:t>duly  </a:t>
            </a:r>
            <a:r>
              <a:rPr lang="en-IN" spc="-10" dirty="0">
                <a:solidFill>
                  <a:schemeClr val="tx1"/>
                </a:solidFill>
                <a:latin typeface="Sylfaen" panose="010A0502050306030303" pitchFamily="18" charset="0"/>
                <a:cs typeface="Cambria"/>
              </a:rPr>
              <a:t>recommended and verified </a:t>
            </a:r>
            <a:r>
              <a:rPr lang="en-IN" spc="-20" dirty="0">
                <a:solidFill>
                  <a:schemeClr val="tx1"/>
                </a:solidFill>
                <a:latin typeface="Sylfaen" panose="010A0502050306030303" pitchFamily="18" charset="0"/>
                <a:cs typeface="Cambria"/>
              </a:rPr>
              <a:t>by </a:t>
            </a:r>
            <a:r>
              <a:rPr lang="en-IN" spc="-5" dirty="0">
                <a:solidFill>
                  <a:schemeClr val="tx1"/>
                </a:solidFill>
                <a:latin typeface="Sylfaen" panose="010A0502050306030303" pitchFamily="18" charset="0"/>
                <a:cs typeface="Cambria"/>
              </a:rPr>
              <a:t>an authorised  </a:t>
            </a:r>
            <a:r>
              <a:rPr lang="en-IN" spc="-10" dirty="0">
                <a:solidFill>
                  <a:schemeClr val="tx1"/>
                </a:solidFill>
                <a:latin typeface="Sylfaen" panose="010A0502050306030303" pitchFamily="18" charset="0"/>
                <a:cs typeface="Cambria"/>
              </a:rPr>
              <a:t>Architect </a:t>
            </a:r>
            <a:r>
              <a:rPr lang="en-IN" spc="-5" dirty="0">
                <a:solidFill>
                  <a:schemeClr val="tx1"/>
                </a:solidFill>
                <a:latin typeface="Sylfaen" panose="010A0502050306030303" pitchFamily="18" charset="0"/>
                <a:cs typeface="Cambria"/>
              </a:rPr>
              <a:t>or Engineer </a:t>
            </a:r>
            <a:r>
              <a:rPr lang="en-IN" spc="-10" dirty="0">
                <a:solidFill>
                  <a:schemeClr val="tx1"/>
                </a:solidFill>
                <a:latin typeface="Sylfaen" panose="010A0502050306030303" pitchFamily="18" charset="0"/>
                <a:cs typeface="Cambria"/>
              </a:rPr>
              <a:t>after proper declaration  and </a:t>
            </a:r>
            <a:r>
              <a:rPr lang="en-IN" spc="-5" dirty="0">
                <a:solidFill>
                  <a:schemeClr val="tx1"/>
                </a:solidFill>
                <a:latin typeface="Sylfaen" panose="010A0502050306030303" pitchFamily="18" charset="0"/>
                <a:cs typeface="Cambria"/>
              </a:rPr>
              <a:t>intimation </a:t>
            </a:r>
            <a:r>
              <a:rPr lang="en-IN" spc="-15" dirty="0">
                <a:solidFill>
                  <a:schemeClr val="tx1"/>
                </a:solidFill>
                <a:latin typeface="Sylfaen" panose="010A0502050306030303" pitchFamily="18" charset="0"/>
                <a:cs typeface="Cambria"/>
              </a:rPr>
              <a:t>to </a:t>
            </a:r>
            <a:r>
              <a:rPr lang="en-IN" spc="-10" dirty="0">
                <a:solidFill>
                  <a:schemeClr val="tx1"/>
                </a:solidFill>
                <a:latin typeface="Sylfaen" panose="010A0502050306030303" pitchFamily="18" charset="0"/>
                <a:cs typeface="Cambria"/>
              </a:rPr>
              <a:t>the</a:t>
            </a:r>
            <a:r>
              <a:rPr lang="en-IN" spc="15" dirty="0">
                <a:solidFill>
                  <a:schemeClr val="tx1"/>
                </a:solidFill>
                <a:latin typeface="Sylfaen" panose="010A0502050306030303" pitchFamily="18" charset="0"/>
                <a:cs typeface="Cambria"/>
              </a:rPr>
              <a:t> </a:t>
            </a:r>
            <a:r>
              <a:rPr lang="en-IN" spc="-10" dirty="0" err="1">
                <a:solidFill>
                  <a:schemeClr val="tx1"/>
                </a:solidFill>
                <a:latin typeface="Sylfaen" panose="010A0502050306030303" pitchFamily="18" charset="0"/>
                <a:cs typeface="Cambria"/>
              </a:rPr>
              <a:t>allottee</a:t>
            </a:r>
            <a:r>
              <a:rPr lang="en-IN" spc="-10" dirty="0">
                <a:solidFill>
                  <a:schemeClr val="tx1"/>
                </a:solidFill>
                <a:latin typeface="Sylfaen" panose="010A0502050306030303" pitchFamily="18" charset="0"/>
                <a:cs typeface="Cambria"/>
              </a:rPr>
              <a:t>.</a:t>
            </a:r>
            <a:endParaRPr lang="en-IN" dirty="0">
              <a:solidFill>
                <a:schemeClr val="tx1"/>
              </a:solidFill>
              <a:latin typeface="Sylfaen" panose="010A0502050306030303" pitchFamily="18" charset="0"/>
              <a:cs typeface="Cambria"/>
            </a:endParaRPr>
          </a:p>
          <a:p>
            <a:pPr marR="5080" algn="just">
              <a:spcBef>
                <a:spcPts val="95"/>
              </a:spcBef>
              <a:tabLst>
                <a:tab pos="927735" algn="l"/>
              </a:tabLst>
            </a:pPr>
            <a:endParaRPr lang="en-IN" spc="-5" dirty="0">
              <a:latin typeface="Cambria"/>
              <a:cs typeface="Cambria"/>
            </a:endParaRPr>
          </a:p>
          <a:p>
            <a:pPr marR="5080" algn="just">
              <a:spcBef>
                <a:spcPts val="95"/>
              </a:spcBef>
              <a:tabLst>
                <a:tab pos="927735" algn="l"/>
              </a:tabLst>
            </a:pPr>
            <a:endParaRPr lang="en-IN" dirty="0">
              <a:latin typeface="Cambria"/>
              <a:cs typeface="Cambria"/>
            </a:endParaRPr>
          </a:p>
          <a:p>
            <a:pPr marL="12700" marR="5080" algn="just">
              <a:spcBef>
                <a:spcPts val="95"/>
              </a:spcBef>
              <a:buAutoNum type="arabicParenBoth"/>
              <a:tabLst>
                <a:tab pos="927735" algn="l"/>
              </a:tabLst>
            </a:pPr>
            <a:endParaRPr lang="en-IN" dirty="0"/>
          </a:p>
        </p:txBody>
      </p:sp>
      <p:sp>
        <p:nvSpPr>
          <p:cNvPr id="4" name="Title 1"/>
          <p:cNvSpPr>
            <a:spLocks noGrp="1"/>
          </p:cNvSpPr>
          <p:nvPr>
            <p:ph type="title"/>
          </p:nvPr>
        </p:nvSpPr>
        <p:spPr>
          <a:xfrm>
            <a:off x="714351" y="452718"/>
            <a:ext cx="9404723" cy="1400530"/>
          </a:xfrm>
          <a:noFill/>
          <a:ln>
            <a:noFill/>
          </a:ln>
        </p:spPr>
        <p:style>
          <a:lnRef idx="2">
            <a:schemeClr val="dk1"/>
          </a:lnRef>
          <a:fillRef idx="1">
            <a:schemeClr val="lt1"/>
          </a:fillRef>
          <a:effectRef idx="0">
            <a:schemeClr val="dk1"/>
          </a:effectRef>
          <a:fontRef idx="minor">
            <a:schemeClr val="dk1"/>
          </a:fontRef>
        </p:style>
        <p:txBody>
          <a:bodyPr>
            <a:noAutofit/>
          </a:bodyPr>
          <a:lstStyle/>
          <a:p>
            <a:r>
              <a:rPr lang="en-IN" sz="3200" u="sng" dirty="0">
                <a:solidFill>
                  <a:schemeClr val="tx1"/>
                </a:solidFill>
                <a:latin typeface="Sylfaen" panose="010A0502050306030303" pitchFamily="18" charset="0"/>
              </a:rPr>
              <a:t>SECTION 14 – ADHERENCE TO SANCTIONED PLANS AND PROJECT SPECIFICATION BY PROMOTER</a:t>
            </a:r>
            <a:endParaRPr lang="en-IN" sz="4000" dirty="0">
              <a:solidFill>
                <a:schemeClr val="tx1"/>
              </a:solidFill>
              <a:latin typeface="Sylfaen" panose="010A0502050306030303" pitchFamily="18" charset="0"/>
            </a:endParaRPr>
          </a:p>
        </p:txBody>
      </p:sp>
    </p:spTree>
    <p:extLst>
      <p:ext uri="{BB962C8B-B14F-4D97-AF65-F5344CB8AC3E}">
        <p14:creationId xmlns:p14="http://schemas.microsoft.com/office/powerpoint/2010/main" val="38316381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5218" y="2462352"/>
            <a:ext cx="10304060" cy="2136945"/>
          </a:xfrm>
          <a:noFill/>
          <a:ln>
            <a:solidFill>
              <a:schemeClr val="tx1"/>
            </a:solidFill>
          </a:ln>
        </p:spPr>
        <p:style>
          <a:lnRef idx="2">
            <a:schemeClr val="dk1"/>
          </a:lnRef>
          <a:fillRef idx="1">
            <a:schemeClr val="lt1"/>
          </a:fillRef>
          <a:effectRef idx="0">
            <a:schemeClr val="dk1"/>
          </a:effectRef>
          <a:fontRef idx="minor">
            <a:schemeClr val="dk1"/>
          </a:fontRef>
        </p:style>
        <p:txBody>
          <a:bodyPr/>
          <a:lstStyle/>
          <a:p>
            <a:pPr algn="just"/>
            <a:r>
              <a:rPr lang="en-IN" b="1" spc="-10" dirty="0">
                <a:solidFill>
                  <a:schemeClr val="tx1"/>
                </a:solidFill>
                <a:latin typeface="Sylfaen" panose="010A0502050306030303" pitchFamily="18" charset="0"/>
                <a:cs typeface="Cambria"/>
              </a:rPr>
              <a:t>Explanation.—</a:t>
            </a:r>
            <a:r>
              <a:rPr lang="en-IN" spc="-10" dirty="0">
                <a:solidFill>
                  <a:schemeClr val="tx1"/>
                </a:solidFill>
                <a:latin typeface="Sylfaen" panose="010A0502050306030303" pitchFamily="18" charset="0"/>
                <a:cs typeface="Cambria"/>
              </a:rPr>
              <a:t>For the </a:t>
            </a:r>
            <a:r>
              <a:rPr lang="en-IN" spc="-5" dirty="0">
                <a:solidFill>
                  <a:schemeClr val="tx1"/>
                </a:solidFill>
                <a:latin typeface="Sylfaen" panose="010A0502050306030303" pitchFamily="18" charset="0"/>
                <a:cs typeface="Cambria"/>
              </a:rPr>
              <a:t>purpose of </a:t>
            </a:r>
            <a:r>
              <a:rPr lang="en-IN" spc="-10" dirty="0">
                <a:solidFill>
                  <a:schemeClr val="tx1"/>
                </a:solidFill>
                <a:latin typeface="Sylfaen" panose="010A0502050306030303" pitchFamily="18" charset="0"/>
                <a:cs typeface="Cambria"/>
              </a:rPr>
              <a:t>this </a:t>
            </a:r>
            <a:r>
              <a:rPr lang="en-IN" spc="-5" dirty="0">
                <a:solidFill>
                  <a:schemeClr val="tx1"/>
                </a:solidFill>
                <a:latin typeface="Sylfaen" panose="010A0502050306030303" pitchFamily="18" charset="0"/>
                <a:cs typeface="Cambria"/>
              </a:rPr>
              <a:t>clause,  "minor </a:t>
            </a:r>
            <a:r>
              <a:rPr lang="en-IN" spc="-10" dirty="0">
                <a:solidFill>
                  <a:schemeClr val="tx1"/>
                </a:solidFill>
                <a:latin typeface="Sylfaen" panose="010A0502050306030303" pitchFamily="18" charset="0"/>
                <a:cs typeface="Cambria"/>
              </a:rPr>
              <a:t>additions </a:t>
            </a:r>
            <a:r>
              <a:rPr lang="en-IN" spc="-5" dirty="0">
                <a:solidFill>
                  <a:schemeClr val="tx1"/>
                </a:solidFill>
                <a:latin typeface="Sylfaen" panose="010A0502050306030303" pitchFamily="18" charset="0"/>
                <a:cs typeface="Cambria"/>
              </a:rPr>
              <a:t>or </a:t>
            </a:r>
            <a:r>
              <a:rPr lang="en-IN" spc="-15" dirty="0">
                <a:solidFill>
                  <a:schemeClr val="tx1"/>
                </a:solidFill>
                <a:latin typeface="Sylfaen" panose="010A0502050306030303" pitchFamily="18" charset="0"/>
                <a:cs typeface="Cambria"/>
              </a:rPr>
              <a:t>alterations"</a:t>
            </a:r>
            <a:r>
              <a:rPr lang="en-IN" spc="5" dirty="0">
                <a:solidFill>
                  <a:schemeClr val="tx1"/>
                </a:solidFill>
                <a:latin typeface="Sylfaen" panose="010A0502050306030303" pitchFamily="18" charset="0"/>
                <a:cs typeface="Cambria"/>
              </a:rPr>
              <a:t> </a:t>
            </a:r>
            <a:r>
              <a:rPr lang="en-IN" spc="-15" dirty="0">
                <a:solidFill>
                  <a:schemeClr val="tx1"/>
                </a:solidFill>
                <a:latin typeface="Sylfaen" panose="010A0502050306030303" pitchFamily="18" charset="0"/>
                <a:cs typeface="Cambria"/>
              </a:rPr>
              <a:t>excludes </a:t>
            </a:r>
            <a:r>
              <a:rPr lang="en-IN" spc="-10" dirty="0">
                <a:solidFill>
                  <a:schemeClr val="tx1"/>
                </a:solidFill>
                <a:latin typeface="Sylfaen" panose="010A0502050306030303" pitchFamily="18" charset="0"/>
                <a:cs typeface="Cambria"/>
              </a:rPr>
              <a:t>structural </a:t>
            </a:r>
            <a:r>
              <a:rPr lang="en-IN" spc="-5" dirty="0">
                <a:solidFill>
                  <a:schemeClr val="tx1"/>
                </a:solidFill>
                <a:latin typeface="Sylfaen" panose="010A0502050306030303" pitchFamily="18" charset="0"/>
                <a:cs typeface="Cambria"/>
              </a:rPr>
              <a:t>change </a:t>
            </a:r>
            <a:r>
              <a:rPr lang="en-IN" spc="-10" dirty="0">
                <a:solidFill>
                  <a:schemeClr val="tx1"/>
                </a:solidFill>
                <a:latin typeface="Sylfaen" panose="010A0502050306030303" pitchFamily="18" charset="0"/>
                <a:cs typeface="Cambria"/>
              </a:rPr>
              <a:t>including </a:t>
            </a:r>
            <a:r>
              <a:rPr lang="en-IN" spc="-5" dirty="0">
                <a:solidFill>
                  <a:schemeClr val="tx1"/>
                </a:solidFill>
                <a:latin typeface="Sylfaen" panose="010A0502050306030303" pitchFamily="18" charset="0"/>
                <a:cs typeface="Cambria"/>
              </a:rPr>
              <a:t>an </a:t>
            </a:r>
            <a:r>
              <a:rPr lang="en-IN" spc="-10" dirty="0">
                <a:solidFill>
                  <a:schemeClr val="tx1"/>
                </a:solidFill>
                <a:latin typeface="Sylfaen" panose="010A0502050306030303" pitchFamily="18" charset="0"/>
                <a:cs typeface="Cambria"/>
              </a:rPr>
              <a:t>addition </a:t>
            </a:r>
            <a:r>
              <a:rPr lang="en-IN" spc="-15" dirty="0">
                <a:solidFill>
                  <a:schemeClr val="tx1"/>
                </a:solidFill>
                <a:latin typeface="Sylfaen" panose="010A0502050306030303" pitchFamily="18" charset="0"/>
                <a:cs typeface="Cambria"/>
              </a:rPr>
              <a:t>to </a:t>
            </a:r>
            <a:r>
              <a:rPr lang="en-IN" spc="-10" dirty="0">
                <a:solidFill>
                  <a:schemeClr val="tx1"/>
                </a:solidFill>
                <a:latin typeface="Sylfaen" panose="010A0502050306030303" pitchFamily="18" charset="0"/>
                <a:cs typeface="Cambria"/>
              </a:rPr>
              <a:t>the  </a:t>
            </a:r>
            <a:r>
              <a:rPr lang="en-IN" spc="-15" dirty="0">
                <a:solidFill>
                  <a:schemeClr val="tx1"/>
                </a:solidFill>
                <a:latin typeface="Sylfaen" panose="010A0502050306030303" pitchFamily="18" charset="0"/>
                <a:cs typeface="Cambria"/>
              </a:rPr>
              <a:t>area </a:t>
            </a:r>
            <a:r>
              <a:rPr lang="en-IN" spc="-5" dirty="0">
                <a:solidFill>
                  <a:schemeClr val="tx1"/>
                </a:solidFill>
                <a:latin typeface="Sylfaen" panose="010A0502050306030303" pitchFamily="18" charset="0"/>
                <a:cs typeface="Cambria"/>
              </a:rPr>
              <a:t>or change in </a:t>
            </a:r>
            <a:r>
              <a:rPr lang="en-IN" dirty="0">
                <a:solidFill>
                  <a:schemeClr val="tx1"/>
                </a:solidFill>
                <a:latin typeface="Sylfaen" panose="010A0502050306030303" pitchFamily="18" charset="0"/>
                <a:cs typeface="Cambria"/>
              </a:rPr>
              <a:t>height, </a:t>
            </a:r>
            <a:r>
              <a:rPr lang="en-IN" spc="5" dirty="0">
                <a:solidFill>
                  <a:schemeClr val="tx1"/>
                </a:solidFill>
                <a:latin typeface="Sylfaen" panose="010A0502050306030303" pitchFamily="18" charset="0"/>
                <a:cs typeface="Cambria"/>
              </a:rPr>
              <a:t>or </a:t>
            </a:r>
            <a:r>
              <a:rPr lang="en-IN" dirty="0">
                <a:solidFill>
                  <a:schemeClr val="tx1"/>
                </a:solidFill>
                <a:latin typeface="Sylfaen" panose="010A0502050306030303" pitchFamily="18" charset="0"/>
                <a:cs typeface="Cambria"/>
              </a:rPr>
              <a:t>the </a:t>
            </a:r>
            <a:r>
              <a:rPr lang="en-IN" spc="-25" dirty="0">
                <a:solidFill>
                  <a:schemeClr val="tx1"/>
                </a:solidFill>
                <a:latin typeface="Sylfaen" panose="010A0502050306030303" pitchFamily="18" charset="0"/>
                <a:cs typeface="Cambria"/>
              </a:rPr>
              <a:t>removal </a:t>
            </a:r>
            <a:r>
              <a:rPr lang="en-IN" spc="-5" dirty="0">
                <a:solidFill>
                  <a:schemeClr val="tx1"/>
                </a:solidFill>
                <a:latin typeface="Sylfaen" panose="010A0502050306030303" pitchFamily="18" charset="0"/>
                <a:cs typeface="Cambria"/>
              </a:rPr>
              <a:t>of part  of a building </a:t>
            </a:r>
            <a:r>
              <a:rPr lang="en-IN" spc="5" dirty="0">
                <a:solidFill>
                  <a:schemeClr val="tx1"/>
                </a:solidFill>
                <a:latin typeface="Sylfaen" panose="010A0502050306030303" pitchFamily="18" charset="0"/>
                <a:cs typeface="Cambria"/>
              </a:rPr>
              <a:t>or </a:t>
            </a:r>
            <a:r>
              <a:rPr lang="en-IN" spc="-25" dirty="0">
                <a:solidFill>
                  <a:schemeClr val="tx1"/>
                </a:solidFill>
                <a:latin typeface="Sylfaen" panose="010A0502050306030303" pitchFamily="18" charset="0"/>
                <a:cs typeface="Cambria"/>
              </a:rPr>
              <a:t>any </a:t>
            </a:r>
            <a:r>
              <a:rPr lang="en-IN" dirty="0">
                <a:solidFill>
                  <a:schemeClr val="tx1"/>
                </a:solidFill>
                <a:latin typeface="Sylfaen" panose="010A0502050306030303" pitchFamily="18" charset="0"/>
                <a:cs typeface="Cambria"/>
              </a:rPr>
              <a:t>change </a:t>
            </a:r>
            <a:r>
              <a:rPr lang="en-IN" spc="-15" dirty="0">
                <a:solidFill>
                  <a:schemeClr val="tx1"/>
                </a:solidFill>
                <a:latin typeface="Sylfaen" panose="010A0502050306030303" pitchFamily="18" charset="0"/>
                <a:cs typeface="Cambria"/>
              </a:rPr>
              <a:t>to </a:t>
            </a:r>
            <a:r>
              <a:rPr lang="en-IN" spc="-10" dirty="0">
                <a:solidFill>
                  <a:schemeClr val="tx1"/>
                </a:solidFill>
                <a:latin typeface="Sylfaen" panose="010A0502050306030303" pitchFamily="18" charset="0"/>
                <a:cs typeface="Cambria"/>
              </a:rPr>
              <a:t>the structure,  </a:t>
            </a:r>
            <a:r>
              <a:rPr lang="en-IN" spc="-5" dirty="0">
                <a:solidFill>
                  <a:schemeClr val="tx1"/>
                </a:solidFill>
                <a:latin typeface="Sylfaen" panose="010A0502050306030303" pitchFamily="18" charset="0"/>
                <a:cs typeface="Cambria"/>
              </a:rPr>
              <a:t>such as the construction or </a:t>
            </a:r>
            <a:r>
              <a:rPr lang="en-IN" spc="-25" dirty="0">
                <a:solidFill>
                  <a:schemeClr val="tx1"/>
                </a:solidFill>
                <a:latin typeface="Sylfaen" panose="010A0502050306030303" pitchFamily="18" charset="0"/>
                <a:cs typeface="Cambria"/>
              </a:rPr>
              <a:t>removal </a:t>
            </a:r>
            <a:r>
              <a:rPr lang="en-IN" spc="-5" dirty="0">
                <a:solidFill>
                  <a:schemeClr val="tx1"/>
                </a:solidFill>
                <a:latin typeface="Sylfaen" panose="010A0502050306030303" pitchFamily="18" charset="0"/>
                <a:cs typeface="Cambria"/>
              </a:rPr>
              <a:t>or </a:t>
            </a:r>
            <a:r>
              <a:rPr lang="en-IN" dirty="0">
                <a:solidFill>
                  <a:schemeClr val="tx1"/>
                </a:solidFill>
                <a:latin typeface="Sylfaen" panose="010A0502050306030303" pitchFamily="18" charset="0"/>
                <a:cs typeface="Cambria"/>
              </a:rPr>
              <a:t>cutting  </a:t>
            </a:r>
            <a:r>
              <a:rPr lang="en-IN" spc="-10" dirty="0">
                <a:solidFill>
                  <a:schemeClr val="tx1"/>
                </a:solidFill>
                <a:latin typeface="Sylfaen" panose="010A0502050306030303" pitchFamily="18" charset="0"/>
                <a:cs typeface="Cambria"/>
              </a:rPr>
              <a:t>into </a:t>
            </a:r>
            <a:r>
              <a:rPr lang="en-IN" spc="-5" dirty="0">
                <a:solidFill>
                  <a:schemeClr val="tx1"/>
                </a:solidFill>
                <a:latin typeface="Sylfaen" panose="010A0502050306030303" pitchFamily="18" charset="0"/>
                <a:cs typeface="Cambria"/>
              </a:rPr>
              <a:t>of </a:t>
            </a:r>
            <a:r>
              <a:rPr lang="en-IN" spc="-30" dirty="0">
                <a:solidFill>
                  <a:schemeClr val="tx1"/>
                </a:solidFill>
                <a:latin typeface="Sylfaen" panose="010A0502050306030303" pitchFamily="18" charset="0"/>
                <a:cs typeface="Cambria"/>
              </a:rPr>
              <a:t>any </a:t>
            </a:r>
            <a:r>
              <a:rPr lang="en-IN" spc="-20" dirty="0">
                <a:solidFill>
                  <a:schemeClr val="tx1"/>
                </a:solidFill>
                <a:latin typeface="Sylfaen" panose="010A0502050306030303" pitchFamily="18" charset="0"/>
                <a:cs typeface="Cambria"/>
              </a:rPr>
              <a:t>wall </a:t>
            </a:r>
            <a:r>
              <a:rPr lang="en-IN" spc="5" dirty="0">
                <a:solidFill>
                  <a:schemeClr val="tx1"/>
                </a:solidFill>
                <a:latin typeface="Sylfaen" panose="010A0502050306030303" pitchFamily="18" charset="0"/>
                <a:cs typeface="Cambria"/>
              </a:rPr>
              <a:t>or </a:t>
            </a:r>
            <a:r>
              <a:rPr lang="en-IN" spc="-5" dirty="0">
                <a:solidFill>
                  <a:schemeClr val="tx1"/>
                </a:solidFill>
                <a:latin typeface="Sylfaen" panose="010A0502050306030303" pitchFamily="18" charset="0"/>
                <a:cs typeface="Cambria"/>
              </a:rPr>
              <a:t>a part of a </a:t>
            </a:r>
            <a:r>
              <a:rPr lang="en-IN" spc="-20" dirty="0">
                <a:solidFill>
                  <a:schemeClr val="tx1"/>
                </a:solidFill>
                <a:latin typeface="Sylfaen" panose="010A0502050306030303" pitchFamily="18" charset="0"/>
                <a:cs typeface="Cambria"/>
              </a:rPr>
              <a:t>wall, </a:t>
            </a:r>
            <a:r>
              <a:rPr lang="en-IN" spc="-5" dirty="0">
                <a:solidFill>
                  <a:schemeClr val="tx1"/>
                </a:solidFill>
                <a:latin typeface="Sylfaen" panose="010A0502050306030303" pitchFamily="18" charset="0"/>
                <a:cs typeface="Cambria"/>
              </a:rPr>
              <a:t>partition,  column, </a:t>
            </a:r>
            <a:r>
              <a:rPr lang="en-IN" dirty="0">
                <a:solidFill>
                  <a:schemeClr val="tx1"/>
                </a:solidFill>
                <a:latin typeface="Sylfaen" panose="010A0502050306030303" pitchFamily="18" charset="0"/>
                <a:cs typeface="Cambria"/>
              </a:rPr>
              <a:t>beam, joist, floor </a:t>
            </a:r>
            <a:r>
              <a:rPr lang="en-IN" spc="-5" dirty="0">
                <a:solidFill>
                  <a:schemeClr val="tx1"/>
                </a:solidFill>
                <a:latin typeface="Sylfaen" panose="010A0502050306030303" pitchFamily="18" charset="0"/>
                <a:cs typeface="Cambria"/>
              </a:rPr>
              <a:t>including a mezzanine  floor </a:t>
            </a:r>
            <a:r>
              <a:rPr lang="en-IN" dirty="0">
                <a:solidFill>
                  <a:schemeClr val="tx1"/>
                </a:solidFill>
                <a:latin typeface="Sylfaen" panose="010A0502050306030303" pitchFamily="18" charset="0"/>
                <a:cs typeface="Cambria"/>
              </a:rPr>
              <a:t>or other support, </a:t>
            </a:r>
            <a:r>
              <a:rPr lang="en-IN" spc="-5" dirty="0">
                <a:solidFill>
                  <a:schemeClr val="tx1"/>
                </a:solidFill>
                <a:latin typeface="Sylfaen" panose="010A0502050306030303" pitchFamily="18" charset="0"/>
                <a:cs typeface="Cambria"/>
              </a:rPr>
              <a:t>or a change </a:t>
            </a:r>
            <a:r>
              <a:rPr lang="en-IN" spc="-15" dirty="0">
                <a:solidFill>
                  <a:schemeClr val="tx1"/>
                </a:solidFill>
                <a:latin typeface="Sylfaen" panose="010A0502050306030303" pitchFamily="18" charset="0"/>
                <a:cs typeface="Cambria"/>
              </a:rPr>
              <a:t>to </a:t>
            </a:r>
            <a:r>
              <a:rPr lang="en-IN" spc="-5" dirty="0">
                <a:solidFill>
                  <a:schemeClr val="tx1"/>
                </a:solidFill>
                <a:latin typeface="Sylfaen" panose="010A0502050306030303" pitchFamily="18" charset="0"/>
                <a:cs typeface="Cambria"/>
              </a:rPr>
              <a:t>or closing  of </a:t>
            </a:r>
            <a:r>
              <a:rPr lang="en-IN" spc="-25" dirty="0">
                <a:solidFill>
                  <a:schemeClr val="tx1"/>
                </a:solidFill>
                <a:latin typeface="Sylfaen" panose="010A0502050306030303" pitchFamily="18" charset="0"/>
                <a:cs typeface="Cambria"/>
              </a:rPr>
              <a:t>any </a:t>
            </a:r>
            <a:r>
              <a:rPr lang="en-IN" spc="-15" dirty="0">
                <a:solidFill>
                  <a:schemeClr val="tx1"/>
                </a:solidFill>
                <a:latin typeface="Sylfaen" panose="010A0502050306030303" pitchFamily="18" charset="0"/>
                <a:cs typeface="Cambria"/>
              </a:rPr>
              <a:t>required </a:t>
            </a:r>
            <a:r>
              <a:rPr lang="en-IN" spc="-5" dirty="0">
                <a:solidFill>
                  <a:schemeClr val="tx1"/>
                </a:solidFill>
                <a:latin typeface="Sylfaen" panose="010A0502050306030303" pitchFamily="18" charset="0"/>
                <a:cs typeface="Cambria"/>
              </a:rPr>
              <a:t>means of access </a:t>
            </a:r>
            <a:r>
              <a:rPr lang="en-IN" spc="-15" dirty="0">
                <a:solidFill>
                  <a:schemeClr val="tx1"/>
                </a:solidFill>
                <a:latin typeface="Sylfaen" panose="010A0502050306030303" pitchFamily="18" charset="0"/>
                <a:cs typeface="Cambria"/>
              </a:rPr>
              <a:t>ingress </a:t>
            </a:r>
            <a:r>
              <a:rPr lang="en-IN" spc="10" dirty="0">
                <a:solidFill>
                  <a:schemeClr val="tx1"/>
                </a:solidFill>
                <a:latin typeface="Sylfaen" panose="010A0502050306030303" pitchFamily="18" charset="0"/>
                <a:cs typeface="Cambria"/>
              </a:rPr>
              <a:t>or  </a:t>
            </a:r>
            <a:r>
              <a:rPr lang="en-IN" spc="-10" dirty="0">
                <a:solidFill>
                  <a:schemeClr val="tx1"/>
                </a:solidFill>
                <a:latin typeface="Sylfaen" panose="010A0502050306030303" pitchFamily="18" charset="0"/>
                <a:cs typeface="Cambria"/>
              </a:rPr>
              <a:t>egress </a:t>
            </a:r>
            <a:r>
              <a:rPr lang="en-IN" spc="-5" dirty="0">
                <a:solidFill>
                  <a:schemeClr val="tx1"/>
                </a:solidFill>
                <a:latin typeface="Sylfaen" panose="010A0502050306030303" pitchFamily="18" charset="0"/>
                <a:cs typeface="Cambria"/>
              </a:rPr>
              <a:t>or a change </a:t>
            </a:r>
            <a:r>
              <a:rPr lang="en-IN" spc="-15" dirty="0">
                <a:solidFill>
                  <a:schemeClr val="tx1"/>
                </a:solidFill>
                <a:latin typeface="Sylfaen" panose="010A0502050306030303" pitchFamily="18" charset="0"/>
                <a:cs typeface="Cambria"/>
              </a:rPr>
              <a:t>to </a:t>
            </a:r>
            <a:r>
              <a:rPr lang="en-IN" spc="-10" dirty="0">
                <a:solidFill>
                  <a:schemeClr val="tx1"/>
                </a:solidFill>
                <a:latin typeface="Sylfaen" panose="010A0502050306030303" pitchFamily="18" charset="0"/>
                <a:cs typeface="Cambria"/>
              </a:rPr>
              <a:t>the fixtures </a:t>
            </a:r>
            <a:r>
              <a:rPr lang="en-IN" spc="-5" dirty="0">
                <a:solidFill>
                  <a:schemeClr val="tx1"/>
                </a:solidFill>
                <a:latin typeface="Sylfaen" panose="010A0502050306030303" pitchFamily="18" charset="0"/>
                <a:cs typeface="Cambria"/>
              </a:rPr>
              <a:t>or equipment  </a:t>
            </a:r>
            <a:r>
              <a:rPr lang="en-IN" spc="-10" dirty="0">
                <a:solidFill>
                  <a:schemeClr val="tx1"/>
                </a:solidFill>
                <a:latin typeface="Sylfaen" panose="010A0502050306030303" pitchFamily="18" charset="0"/>
                <a:cs typeface="Cambria"/>
              </a:rPr>
              <a:t>etc.</a:t>
            </a:r>
            <a:endParaRPr lang="en-IN" dirty="0">
              <a:solidFill>
                <a:schemeClr val="tx1"/>
              </a:solidFill>
              <a:latin typeface="Sylfaen" panose="010A0502050306030303" pitchFamily="18" charset="0"/>
              <a:cs typeface="Cambria"/>
            </a:endParaRPr>
          </a:p>
          <a:p>
            <a:endParaRPr lang="en-IN" dirty="0">
              <a:solidFill>
                <a:schemeClr val="tx1"/>
              </a:solidFill>
              <a:latin typeface="Cambria"/>
              <a:cs typeface="Cambria"/>
            </a:endParaRPr>
          </a:p>
          <a:p>
            <a:endParaRPr lang="en-IN" dirty="0"/>
          </a:p>
        </p:txBody>
      </p:sp>
      <p:sp>
        <p:nvSpPr>
          <p:cNvPr id="4" name="Title 1"/>
          <p:cNvSpPr>
            <a:spLocks noGrp="1"/>
          </p:cNvSpPr>
          <p:nvPr>
            <p:ph type="title"/>
          </p:nvPr>
        </p:nvSpPr>
        <p:spPr>
          <a:xfrm>
            <a:off x="714351" y="452718"/>
            <a:ext cx="9404723" cy="1400530"/>
          </a:xfrm>
          <a:noFill/>
          <a:ln>
            <a:noFill/>
          </a:ln>
        </p:spPr>
        <p:style>
          <a:lnRef idx="2">
            <a:schemeClr val="dk1"/>
          </a:lnRef>
          <a:fillRef idx="1">
            <a:schemeClr val="lt1"/>
          </a:fillRef>
          <a:effectRef idx="0">
            <a:schemeClr val="dk1"/>
          </a:effectRef>
          <a:fontRef idx="minor">
            <a:schemeClr val="dk1"/>
          </a:fontRef>
        </p:style>
        <p:txBody>
          <a:bodyPr>
            <a:noAutofit/>
          </a:bodyPr>
          <a:lstStyle/>
          <a:p>
            <a:r>
              <a:rPr lang="en-IN" sz="3200" u="sng" dirty="0">
                <a:solidFill>
                  <a:schemeClr val="tx1"/>
                </a:solidFill>
                <a:latin typeface="Sylfaen" panose="010A0502050306030303" pitchFamily="18" charset="0"/>
              </a:rPr>
              <a:t>SECTION 14 – ADHERENCE TO SANCTIONED PLANS AND PROJECT SPECIFICATION BY PROMOTER</a:t>
            </a:r>
            <a:endParaRPr lang="en-IN" sz="4000" dirty="0">
              <a:solidFill>
                <a:schemeClr val="tx1"/>
              </a:solidFill>
              <a:latin typeface="Sylfaen" panose="010A0502050306030303" pitchFamily="18" charset="0"/>
            </a:endParaRPr>
          </a:p>
        </p:txBody>
      </p:sp>
    </p:spTree>
    <p:extLst>
      <p:ext uri="{BB962C8B-B14F-4D97-AF65-F5344CB8AC3E}">
        <p14:creationId xmlns:p14="http://schemas.microsoft.com/office/powerpoint/2010/main" val="115181921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650</TotalTime>
  <Words>5933</Words>
  <Application>Microsoft Office PowerPoint</Application>
  <PresentationFormat>Widescreen</PresentationFormat>
  <Paragraphs>297</Paragraphs>
  <Slides>42</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42</vt:i4>
      </vt:variant>
    </vt:vector>
  </HeadingPairs>
  <TitlesOfParts>
    <vt:vector size="52" baseType="lpstr">
      <vt:lpstr>Arial</vt:lpstr>
      <vt:lpstr>Calibri</vt:lpstr>
      <vt:lpstr>Cambria</vt:lpstr>
      <vt:lpstr>Century Gothic</vt:lpstr>
      <vt:lpstr>Mangal</vt:lpstr>
      <vt:lpstr>Sylfaen</vt:lpstr>
      <vt:lpstr>Times New Roman</vt:lpstr>
      <vt:lpstr>Wingdings</vt:lpstr>
      <vt:lpstr>Wingdings 3</vt:lpstr>
      <vt:lpstr>Ion</vt:lpstr>
      <vt:lpstr>SETTING UP PRACTICE OF REAL  ESTATE CONSULTANCY </vt:lpstr>
      <vt:lpstr>OBJECTS OF THE ACT</vt:lpstr>
      <vt:lpstr>SECTION 11 – FUNCTIONS AND DUTIES OF PROMOTER</vt:lpstr>
      <vt:lpstr>SECTION 11 – FUNCTIONS AND DUTIES OF PROMOTER</vt:lpstr>
      <vt:lpstr>SECTION 11 – FUNCTIONS AND DUTIES OF PROMOTER</vt:lpstr>
      <vt:lpstr>SECTION 12 – OBLIGATION OF PROMOTER REGARDING VERACITY OF THE ADVERTISEMENT OR PROSPECTUS. </vt:lpstr>
      <vt:lpstr>SECTION 13 – NO DEPOSIT OR ADVANCE TO BE TAKEN BY PROMOTER WITHOUT FIRST ENTERING INTO AGREEMENT FOR SALE</vt:lpstr>
      <vt:lpstr>SECTION 14 – ADHERENCE TO SANCTIONED PLANS AND PROJECT SPECIFICATION BY PROMOTER</vt:lpstr>
      <vt:lpstr>SECTION 14 – ADHERENCE TO SANCTIONED PLANS AND PROJECT SPECIFICATION BY PROMOTER</vt:lpstr>
      <vt:lpstr>SECTION 14 – ADHERENCE TO SANCTIONED PLANS AND PROJECT SPECIFICATION BY PROMOTER</vt:lpstr>
      <vt:lpstr>SECTION 14 – ADHERENCE TO SANCTIONED PLANS AND PROJECT SPECIFICATION BY PROMOTER</vt:lpstr>
      <vt:lpstr>SECTION 15 – OBLIGATION OF PROMOTER IN CASE OF TRANSFER OF A REAL ESTATE PROJECT TO A THIRD PARTY</vt:lpstr>
      <vt:lpstr>SECTION 15 – OBLIGATION OF PROMOTER IN CASE OF TRANSFER OF A REAL ESTATE PROJECT TO A THIRD PARTY</vt:lpstr>
      <vt:lpstr>SECTION 17 – TRANSFER OF TITLE</vt:lpstr>
      <vt:lpstr>SECTION 17 – TRANSFER OF TITLE</vt:lpstr>
      <vt:lpstr>SECTION 18 – RETURN OF AMOUNT AND COMPENSATION</vt:lpstr>
      <vt:lpstr>SECTION 18 – RETURN OF AMOUNT AND COMPENSATION</vt:lpstr>
      <vt:lpstr>CHAPTER IV – RIGHTS AND DUTIES OF ALLOTTEES</vt:lpstr>
      <vt:lpstr>SECTION 10 – FUNCTIONS OF REAL ESTATE AGENT</vt:lpstr>
      <vt:lpstr>OBLIGATION OF THE REAL ESTATE AGENT</vt:lpstr>
      <vt:lpstr>FUNCTIONS OF REAL ESTATE AGENTS</vt:lpstr>
      <vt:lpstr>FUNCTIONS OF REAL ESTATE AGENTS</vt:lpstr>
      <vt:lpstr>EXTENSION, LAPSE AND REVOCATION OF REGISTRATION : SECTIONS 6 &amp; 7</vt:lpstr>
      <vt:lpstr>SECTION 6 : EXTENSION OF REGISTRATION</vt:lpstr>
      <vt:lpstr>SECTION 7: REVOCATION OF REGISTRATION</vt:lpstr>
      <vt:lpstr>SECTION 7: REVOCATION OF REGISTRATION</vt:lpstr>
      <vt:lpstr>PowerPoint Presentation</vt:lpstr>
      <vt:lpstr>OFFENCES AND PENALTIES</vt:lpstr>
      <vt:lpstr>OFFENCES AND PENALTIES</vt:lpstr>
      <vt:lpstr>OFFENCES AND PENALTIES</vt:lpstr>
      <vt:lpstr>Compounding of Offences (Section 70)</vt:lpstr>
      <vt:lpstr>Compounding of Offences (Section 70)</vt:lpstr>
      <vt:lpstr>CASE LAW UPDATES: RECENT HIGHT COURT &amp; SUPREME COURT RULINGS</vt:lpstr>
      <vt:lpstr>CASE LAW UPDATES: RECENT HIGHT COURT &amp; SUPREME COURT RULINGS</vt:lpstr>
      <vt:lpstr>CASE LAW UPDATES: RECENT HIGHT COURT &amp; SUPREME COURT RULINGS</vt:lpstr>
      <vt:lpstr>CASE LAW UPDATES: RECENT HIGHT COURT &amp; SUPREME COURT RULINGS</vt:lpstr>
      <vt:lpstr>CASE LAW UPDATES: RECENT HIGHT COURT &amp; SUPREME COURT RULINGS</vt:lpstr>
      <vt:lpstr>CASE LAW UPDATES: MahaRERA</vt:lpstr>
      <vt:lpstr>CASE LAW UPDATES: MahaRERA</vt:lpstr>
      <vt:lpstr>CASE LAW UPDATES: RECENT HIGHT COURT &amp; SUPREME COURT RULINGS</vt:lpstr>
      <vt:lpstr>RERA Audit and Certification Challenges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REAL ESTATE (REGULATION AND DEVELOPMENT) ACT, 2016 – AN OVERVIEW</dc:title>
  <dc:creator>hp</dc:creator>
  <cp:lastModifiedBy>user</cp:lastModifiedBy>
  <cp:revision>212</cp:revision>
  <dcterms:created xsi:type="dcterms:W3CDTF">2018-07-13T06:44:19Z</dcterms:created>
  <dcterms:modified xsi:type="dcterms:W3CDTF">2026-06-27T15:03:27Z</dcterms:modified>
</cp:coreProperties>
</file>