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68" r:id="rId3"/>
  </p:sldMasterIdLst>
  <p:notesMasterIdLst>
    <p:notesMasterId r:id="rId75"/>
  </p:notesMasterIdLst>
  <p:sldIdLst>
    <p:sldId id="257" r:id="rId4"/>
    <p:sldId id="258" r:id="rId5"/>
    <p:sldId id="317" r:id="rId6"/>
    <p:sldId id="321" r:id="rId7"/>
    <p:sldId id="319" r:id="rId8"/>
    <p:sldId id="318" r:id="rId9"/>
    <p:sldId id="320" r:id="rId10"/>
    <p:sldId id="315" r:id="rId11"/>
    <p:sldId id="308" r:id="rId12"/>
    <p:sldId id="367" r:id="rId13"/>
    <p:sldId id="368" r:id="rId14"/>
    <p:sldId id="369" r:id="rId15"/>
    <p:sldId id="370" r:id="rId16"/>
    <p:sldId id="371" r:id="rId17"/>
    <p:sldId id="372" r:id="rId18"/>
    <p:sldId id="373" r:id="rId19"/>
    <p:sldId id="374" r:id="rId20"/>
    <p:sldId id="375" r:id="rId21"/>
    <p:sldId id="376" r:id="rId22"/>
    <p:sldId id="314" r:id="rId23"/>
    <p:sldId id="333" r:id="rId24"/>
    <p:sldId id="327" r:id="rId25"/>
    <p:sldId id="334" r:id="rId26"/>
    <p:sldId id="329" r:id="rId27"/>
    <p:sldId id="685" r:id="rId28"/>
    <p:sldId id="686" r:id="rId29"/>
    <p:sldId id="340" r:id="rId30"/>
    <p:sldId id="339" r:id="rId31"/>
    <p:sldId id="341" r:id="rId32"/>
    <p:sldId id="342" r:id="rId33"/>
    <p:sldId id="343" r:id="rId34"/>
    <p:sldId id="344" r:id="rId35"/>
    <p:sldId id="345" r:id="rId36"/>
    <p:sldId id="346" r:id="rId37"/>
    <p:sldId id="687" r:id="rId38"/>
    <p:sldId id="688" r:id="rId39"/>
    <p:sldId id="347" r:id="rId40"/>
    <p:sldId id="348" r:id="rId41"/>
    <p:sldId id="349" r:id="rId42"/>
    <p:sldId id="350" r:id="rId43"/>
    <p:sldId id="337" r:id="rId44"/>
    <p:sldId id="312" r:id="rId45"/>
    <p:sldId id="332" r:id="rId46"/>
    <p:sldId id="328" r:id="rId47"/>
    <p:sldId id="338" r:id="rId48"/>
    <p:sldId id="309" r:id="rId49"/>
    <p:sldId id="307" r:id="rId50"/>
    <p:sldId id="679" r:id="rId51"/>
    <p:sldId id="680" r:id="rId52"/>
    <p:sldId id="313" r:id="rId53"/>
    <p:sldId id="335" r:id="rId54"/>
    <p:sldId id="689" r:id="rId55"/>
    <p:sldId id="690" r:id="rId56"/>
    <p:sldId id="326" r:id="rId57"/>
    <p:sldId id="681" r:id="rId58"/>
    <p:sldId id="682" r:id="rId59"/>
    <p:sldId id="683" r:id="rId60"/>
    <p:sldId id="684" r:id="rId61"/>
    <p:sldId id="364" r:id="rId62"/>
    <p:sldId id="362" r:id="rId63"/>
    <p:sldId id="361" r:id="rId64"/>
    <p:sldId id="365" r:id="rId65"/>
    <p:sldId id="366" r:id="rId66"/>
    <p:sldId id="363" r:id="rId67"/>
    <p:sldId id="259" r:id="rId68"/>
    <p:sldId id="351" r:id="rId69"/>
    <p:sldId id="352" r:id="rId70"/>
    <p:sldId id="377" r:id="rId71"/>
    <p:sldId id="322" r:id="rId72"/>
    <p:sldId id="303" r:id="rId73"/>
    <p:sldId id="678"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3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8" autoAdjust="0"/>
    <p:restoredTop sz="94660"/>
  </p:normalViewPr>
  <p:slideViewPr>
    <p:cSldViewPr snapToGrid="0">
      <p:cViewPr varScale="1">
        <p:scale>
          <a:sx n="66" d="100"/>
          <a:sy n="66" d="100"/>
        </p:scale>
        <p:origin x="648" y="60"/>
      </p:cViewPr>
      <p:guideLst/>
    </p:cSldViewPr>
  </p:slideViewPr>
  <p:notesTextViewPr>
    <p:cViewPr>
      <p:scale>
        <a:sx n="1" d="1"/>
        <a:sy n="1" d="1"/>
      </p:scale>
      <p:origin x="0" y="0"/>
    </p:cViewPr>
  </p:notesTextViewPr>
  <p:sorterViewPr>
    <p:cViewPr>
      <p:scale>
        <a:sx n="100" d="100"/>
        <a:sy n="100" d="100"/>
      </p:scale>
      <p:origin x="0" y="-1919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C8632F-41E8-40BB-8CCB-7E900D1B7017}" type="datetimeFigureOut">
              <a:rPr lang="en-IN" smtClean="0"/>
              <a:t>14-11-2025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DBA63C-1FD7-4FB6-B19C-A582F3173563}" type="slidenum">
              <a:rPr lang="en-IN" smtClean="0"/>
              <a:t>‹#›</a:t>
            </a:fld>
            <a:endParaRPr lang="en-IN"/>
          </a:p>
        </p:txBody>
      </p:sp>
    </p:spTree>
    <p:extLst>
      <p:ext uri="{BB962C8B-B14F-4D97-AF65-F5344CB8AC3E}">
        <p14:creationId xmlns:p14="http://schemas.microsoft.com/office/powerpoint/2010/main" val="1263731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a:xfrm>
            <a:off x="3884027" y="8684926"/>
            <a:ext cx="2972421" cy="457513"/>
          </a:xfrm>
          <a:prstGeom prst="rect">
            <a:avLst/>
          </a:prstGeom>
        </p:spPr>
        <p:txBody>
          <a:bodyPr lIns="89730" tIns="44865" rIns="89730" bIns="44865"/>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4820EBE1-04DB-4110-8ADD-AF0BB8E7F98B}" type="slidenum">
              <a:rPr kumimoji="0" lang="en-US" sz="1867"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US" sz="1867"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905407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3DBA63C-1FD7-4FB6-B19C-A582F3173563}" type="slidenum">
              <a:rPr lang="en-IN" smtClean="0"/>
              <a:t>4</a:t>
            </a:fld>
            <a:endParaRPr lang="en-IN"/>
          </a:p>
        </p:txBody>
      </p:sp>
    </p:spTree>
    <p:extLst>
      <p:ext uri="{BB962C8B-B14F-4D97-AF65-F5344CB8AC3E}">
        <p14:creationId xmlns:p14="http://schemas.microsoft.com/office/powerpoint/2010/main" val="274553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3 columns" userDrawn="1">
  <p:cSld name="Title + 3 columns">
    <p:spTree>
      <p:nvGrpSpPr>
        <p:cNvPr id="1" name="Shape 102"/>
        <p:cNvGrpSpPr/>
        <p:nvPr/>
      </p:nvGrpSpPr>
      <p:grpSpPr>
        <a:xfrm>
          <a:off x="0" y="0"/>
          <a:ext cx="0" cy="0"/>
          <a:chOff x="0" y="0"/>
          <a:chExt cx="0" cy="0"/>
        </a:xfrm>
      </p:grpSpPr>
      <p:grpSp>
        <p:nvGrpSpPr>
          <p:cNvPr id="103" name="Google Shape;103;p7"/>
          <p:cNvGrpSpPr/>
          <p:nvPr/>
        </p:nvGrpSpPr>
        <p:grpSpPr>
          <a:xfrm>
            <a:off x="-1" y="70744"/>
            <a:ext cx="12140533" cy="616790"/>
            <a:chOff x="-4" y="31"/>
            <a:chExt cx="6725517" cy="1327317"/>
          </a:xfrm>
        </p:grpSpPr>
        <p:sp>
          <p:nvSpPr>
            <p:cNvPr id="104"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nvGrpSpPr>
            <p:cNvPr id="105" name="Google Shape;105;p7"/>
            <p:cNvGrpSpPr/>
            <p:nvPr/>
          </p:nvGrpSpPr>
          <p:grpSpPr>
            <a:xfrm rot="10800000" flipH="1">
              <a:off x="3" y="31"/>
              <a:ext cx="6725510" cy="1327317"/>
              <a:chOff x="-2168138" y="330086"/>
              <a:chExt cx="8611404" cy="1699510"/>
            </a:xfrm>
          </p:grpSpPr>
          <p:sp>
            <p:nvSpPr>
              <p:cNvPr id="106"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07"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nvGrpSpPr>
            <p:cNvPr id="108" name="Google Shape;108;p7"/>
            <p:cNvGrpSpPr/>
            <p:nvPr/>
          </p:nvGrpSpPr>
          <p:grpSpPr>
            <a:xfrm rot="10800000" flipH="1">
              <a:off x="-4" y="380986"/>
              <a:ext cx="6725517" cy="771764"/>
              <a:chOff x="-9092084" y="330079"/>
              <a:chExt cx="14810654" cy="1699543"/>
            </a:xfrm>
          </p:grpSpPr>
          <p:sp>
            <p:nvSpPr>
              <p:cNvPr id="10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grpSp>
        <p:nvGrpSpPr>
          <p:cNvPr id="111" name="Google Shape;111;p7"/>
          <p:cNvGrpSpPr/>
          <p:nvPr/>
        </p:nvGrpSpPr>
        <p:grpSpPr>
          <a:xfrm>
            <a:off x="10193083" y="6237768"/>
            <a:ext cx="2006481" cy="620232"/>
            <a:chOff x="5575242" y="4472723"/>
            <a:chExt cx="2202831" cy="670795"/>
          </a:xfrm>
        </p:grpSpPr>
        <p:sp>
          <p:nvSpPr>
            <p:cNvPr id="112" name="Google Shape;112;p7"/>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nvGrpSpPr>
            <p:cNvPr id="113" name="Google Shape;113;p7"/>
            <p:cNvGrpSpPr/>
            <p:nvPr/>
          </p:nvGrpSpPr>
          <p:grpSpPr>
            <a:xfrm flipH="1">
              <a:off x="5731200" y="4472723"/>
              <a:ext cx="2044487" cy="670795"/>
              <a:chOff x="1297954" y="330076"/>
              <a:chExt cx="5178539" cy="1699505"/>
            </a:xfrm>
          </p:grpSpPr>
          <p:sp>
            <p:nvSpPr>
              <p:cNvPr id="114" name="Google Shape;114;p7"/>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sp>
            <p:nvSpPr>
              <p:cNvPr id="115" name="Google Shape;115;p7"/>
              <p:cNvSpPr/>
              <p:nvPr/>
            </p:nvSpPr>
            <p:spPr>
              <a:xfrm>
                <a:off x="4776992" y="330076"/>
                <a:ext cx="1699501" cy="1699505"/>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nvGrpSpPr>
            <p:cNvPr id="116" name="Google Shape;116;p7"/>
            <p:cNvGrpSpPr/>
            <p:nvPr/>
          </p:nvGrpSpPr>
          <p:grpSpPr>
            <a:xfrm flipH="1">
              <a:off x="5578210" y="4646738"/>
              <a:ext cx="2199863" cy="304564"/>
              <a:chOff x="-5827154" y="330075"/>
              <a:chExt cx="12276020" cy="1699573"/>
            </a:xfrm>
          </p:grpSpPr>
          <p:sp>
            <p:nvSpPr>
              <p:cNvPr id="117" name="Google Shape;117;p7"/>
              <p:cNvSpPr/>
              <p:nvPr/>
            </p:nvSpPr>
            <p:spPr>
              <a:xfrm>
                <a:off x="-5827154" y="330142"/>
                <a:ext cx="10612201" cy="1699506"/>
              </a:xfrm>
              <a:prstGeom prst="rect">
                <a:avLst/>
              </a:prstGeom>
              <a:solidFill>
                <a:schemeClr val="accent5"/>
              </a:solidFill>
              <a:ln>
                <a:noFill/>
              </a:ln>
            </p:spPr>
            <p:txBody>
              <a:bodyPr spcFirstLastPara="1" wrap="square" lIns="91425" tIns="91425" rIns="91425" bIns="91425"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endParaRPr kumimoji="0" sz="933"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18" name="Google Shape;118;p7"/>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sp>
        <p:nvSpPr>
          <p:cNvPr id="119" name="Google Shape;119;p7"/>
          <p:cNvSpPr txBox="1">
            <a:spLocks noGrp="1"/>
          </p:cNvSpPr>
          <p:nvPr>
            <p:ph type="title"/>
          </p:nvPr>
        </p:nvSpPr>
        <p:spPr>
          <a:xfrm>
            <a:off x="-174" y="283190"/>
            <a:ext cx="9836268" cy="2895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sz="2400" baseline="0">
                <a:latin typeface="Calibri" panose="020F0502020204030204" pitchFamily="34" charset="0"/>
                <a:cs typeface="Calibri" panose="020F0502020204030204" pitchFamily="34" charset="0"/>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dirty="0"/>
          </a:p>
        </p:txBody>
      </p:sp>
      <p:sp>
        <p:nvSpPr>
          <p:cNvPr id="29" name="Google Shape;119;p7"/>
          <p:cNvSpPr txBox="1">
            <a:spLocks/>
          </p:cNvSpPr>
          <p:nvPr userDrawn="1"/>
        </p:nvSpPr>
        <p:spPr>
          <a:xfrm>
            <a:off x="340245" y="1312174"/>
            <a:ext cx="11497340" cy="4908764"/>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400" b="1" i="0" u="none" strike="noStrike" cap="none" baseline="0">
                <a:solidFill>
                  <a:schemeClr val="lt1"/>
                </a:solidFill>
                <a:latin typeface="Calibri" panose="020F0502020204030204" pitchFamily="34" charset="0"/>
                <a:ea typeface="Roboto Condensed"/>
                <a:cs typeface="Calibri" panose="020F0502020204030204" pitchFamily="34" charset="0"/>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marL="0" marR="0" lvl="0" indent="0" algn="l" defTabSz="914400" rtl="0" eaLnBrk="1" fontAlgn="auto" latinLnBrk="0" hangingPunct="1">
              <a:lnSpc>
                <a:spcPct val="100000"/>
              </a:lnSpc>
              <a:spcBef>
                <a:spcPts val="0"/>
              </a:spcBef>
              <a:spcAft>
                <a:spcPts val="0"/>
              </a:spcAft>
              <a:buClr>
                <a:srgbClr val="FFFFFF"/>
              </a:buClr>
              <a:buSzPts val="2000"/>
              <a:buFont typeface="Roboto Condensed"/>
              <a:buNone/>
              <a:tabLst/>
              <a:defRPr/>
            </a:pPr>
            <a:endParaRPr kumimoji="0" lang="en-IN" sz="1600" b="1" i="0" u="none" strike="noStrike" kern="0" cap="none" spc="0" normalizeH="0" baseline="0" noProof="0" dirty="0">
              <a:ln>
                <a:noFill/>
              </a:ln>
              <a:solidFill>
                <a:srgbClr val="FFFFFF"/>
              </a:solidFill>
              <a:effectLst/>
              <a:uLnTx/>
              <a:uFillTx/>
              <a:latin typeface="Calibri" panose="020F0502020204030204" pitchFamily="34" charset="0"/>
              <a:ea typeface="Roboto Condensed"/>
              <a:cs typeface="Calibri" panose="020F0502020204030204" pitchFamily="34" charset="0"/>
              <a:sym typeface="Roboto Condensed"/>
            </a:endParaRPr>
          </a:p>
        </p:txBody>
      </p:sp>
      <p:sp>
        <p:nvSpPr>
          <p:cNvPr id="2" name="Slide Number Placeholder 1"/>
          <p:cNvSpPr>
            <a:spLocks noGrp="1"/>
          </p:cNvSpPr>
          <p:nvPr>
            <p:ph type="sldNum" idx="10"/>
          </p:nvPr>
        </p:nvSpPr>
        <p:spPr/>
        <p:txBody>
          <a:bodyPr/>
          <a:lstStyle>
            <a:lvl1pPr>
              <a:defRPr>
                <a:solidFill>
                  <a:schemeClr val="bg2"/>
                </a:solidFill>
              </a:defRPr>
            </a:lvl1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555F8EE-0E09-4554-9F85-E10339F9FFF5}" type="slidenum">
              <a:rPr kumimoji="0" lang="en" sz="1600" b="1" i="0" u="none" strike="noStrike" kern="0" cap="none" spc="0" normalizeH="0" baseline="0" noProof="0" smtClean="0">
                <a:ln>
                  <a:noFill/>
                </a:ln>
                <a:solidFill>
                  <a:srgbClr val="434343"/>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dirty="0">
              <a:ln>
                <a:noFill/>
              </a:ln>
              <a:solidFill>
                <a:srgbClr val="434343"/>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1714653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3" name="Content Placeholder 2"/>
          <p:cNvSpPr>
            <a:spLocks noGrp="1"/>
          </p:cNvSpPr>
          <p:nvPr>
            <p:ph idx="1"/>
          </p:nvPr>
        </p:nvSpPr>
        <p:spPr>
          <a:xfrm>
            <a:off x="609600" y="2228088"/>
            <a:ext cx="10972800" cy="4325112"/>
          </a:xfrm>
        </p:spPr>
        <p:txBody>
          <a:bodyPr/>
          <a:lstStyle>
            <a:lvl1pPr>
              <a:buClrTx/>
              <a:defRPr/>
            </a:lvl1pPr>
            <a:lvl2pPr>
              <a:buClrTx/>
              <a:defRPr/>
            </a:lvl2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751293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grpSp>
        <p:nvGrpSpPr>
          <p:cNvPr id="5" name="Google Shape;103;p7"/>
          <p:cNvGrpSpPr/>
          <p:nvPr userDrawn="1"/>
        </p:nvGrpSpPr>
        <p:grpSpPr>
          <a:xfrm>
            <a:off x="0" y="17340"/>
            <a:ext cx="9833672" cy="616790"/>
            <a:chOff x="-4" y="31"/>
            <a:chExt cx="6725517" cy="1327317"/>
          </a:xfrm>
        </p:grpSpPr>
        <p:sp>
          <p:nvSpPr>
            <p:cNvPr id="6"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nvGrpSpPr>
            <p:cNvPr id="7" name="Google Shape;105;p7"/>
            <p:cNvGrpSpPr/>
            <p:nvPr/>
          </p:nvGrpSpPr>
          <p:grpSpPr>
            <a:xfrm rot="10800000" flipH="1">
              <a:off x="3" y="31"/>
              <a:ext cx="6725510" cy="1327317"/>
              <a:chOff x="-2168138" y="330086"/>
              <a:chExt cx="8611404" cy="1699510"/>
            </a:xfrm>
          </p:grpSpPr>
          <p:sp>
            <p:nvSpPr>
              <p:cNvPr id="11"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sp>
            <p:nvSpPr>
              <p:cNvPr id="12"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grpSp>
          <p:nvGrpSpPr>
            <p:cNvPr id="8" name="Google Shape;108;p7"/>
            <p:cNvGrpSpPr/>
            <p:nvPr/>
          </p:nvGrpSpPr>
          <p:grpSpPr>
            <a:xfrm rot="10800000" flipH="1">
              <a:off x="-4" y="380986"/>
              <a:ext cx="6725517" cy="771764"/>
              <a:chOff x="-9092084" y="330079"/>
              <a:chExt cx="14810654" cy="1699543"/>
            </a:xfrm>
          </p:grpSpPr>
          <p:sp>
            <p:nvSpPr>
              <p:cNvPr id="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sp>
            <p:nvSpPr>
              <p:cNvPr id="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grpSp>
      <p:pic>
        <p:nvPicPr>
          <p:cNvPr id="22" name="Picture 21" descr="A picture containing text, screenshot, design&#10;&#10;Description automatically generated">
            <a:extLst>
              <a:ext uri="{FF2B5EF4-FFF2-40B4-BE49-F238E27FC236}">
                <a16:creationId xmlns:a16="http://schemas.microsoft.com/office/drawing/2014/main" id="{4D68407B-BCCE-C694-5312-4F92166E60B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148"/>
          <a:stretch/>
        </p:blipFill>
        <p:spPr>
          <a:xfrm>
            <a:off x="5388" y="2205291"/>
            <a:ext cx="12192000" cy="4652709"/>
          </a:xfrm>
          <a:prstGeom prst="rect">
            <a:avLst/>
          </a:prstGeom>
        </p:spPr>
      </p:pic>
    </p:spTree>
    <p:extLst>
      <p:ext uri="{BB962C8B-B14F-4D97-AF65-F5344CB8AC3E}">
        <p14:creationId xmlns:p14="http://schemas.microsoft.com/office/powerpoint/2010/main" val="33998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userDrawn="1">
  <p:cSld name="Title + 3 columns">
    <p:spTree>
      <p:nvGrpSpPr>
        <p:cNvPr id="1" name="Shape 102"/>
        <p:cNvGrpSpPr/>
        <p:nvPr/>
      </p:nvGrpSpPr>
      <p:grpSpPr>
        <a:xfrm>
          <a:off x="0" y="0"/>
          <a:ext cx="0" cy="0"/>
          <a:chOff x="0" y="0"/>
          <a:chExt cx="0" cy="0"/>
        </a:xfrm>
      </p:grpSpPr>
      <p:grpSp>
        <p:nvGrpSpPr>
          <p:cNvPr id="103" name="Google Shape;103;p7"/>
          <p:cNvGrpSpPr/>
          <p:nvPr/>
        </p:nvGrpSpPr>
        <p:grpSpPr>
          <a:xfrm>
            <a:off x="-1" y="70744"/>
            <a:ext cx="12140533" cy="616790"/>
            <a:chOff x="-4" y="31"/>
            <a:chExt cx="6725517" cy="1327317"/>
          </a:xfrm>
        </p:grpSpPr>
        <p:sp>
          <p:nvSpPr>
            <p:cNvPr id="104"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nvGrpSpPr>
            <p:cNvPr id="105" name="Google Shape;105;p7"/>
            <p:cNvGrpSpPr/>
            <p:nvPr/>
          </p:nvGrpSpPr>
          <p:grpSpPr>
            <a:xfrm rot="10800000" flipH="1">
              <a:off x="3" y="31"/>
              <a:ext cx="6725510" cy="1327317"/>
              <a:chOff x="-2168138" y="330086"/>
              <a:chExt cx="8611404" cy="1699510"/>
            </a:xfrm>
          </p:grpSpPr>
          <p:sp>
            <p:nvSpPr>
              <p:cNvPr id="106"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07"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nvGrpSpPr>
            <p:cNvPr id="108" name="Google Shape;108;p7"/>
            <p:cNvGrpSpPr/>
            <p:nvPr/>
          </p:nvGrpSpPr>
          <p:grpSpPr>
            <a:xfrm rot="10800000" flipH="1">
              <a:off x="-4" y="380986"/>
              <a:ext cx="6725517" cy="771764"/>
              <a:chOff x="-9092084" y="330079"/>
              <a:chExt cx="14810654" cy="1699543"/>
            </a:xfrm>
          </p:grpSpPr>
          <p:sp>
            <p:nvSpPr>
              <p:cNvPr id="10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grpSp>
        <p:nvGrpSpPr>
          <p:cNvPr id="111" name="Google Shape;111;p7"/>
          <p:cNvGrpSpPr/>
          <p:nvPr/>
        </p:nvGrpSpPr>
        <p:grpSpPr>
          <a:xfrm>
            <a:off x="10193083" y="6237768"/>
            <a:ext cx="2006481" cy="620232"/>
            <a:chOff x="5575242" y="4472723"/>
            <a:chExt cx="2202831" cy="670795"/>
          </a:xfrm>
        </p:grpSpPr>
        <p:sp>
          <p:nvSpPr>
            <p:cNvPr id="112" name="Google Shape;112;p7"/>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nvGrpSpPr>
            <p:cNvPr id="113" name="Google Shape;113;p7"/>
            <p:cNvGrpSpPr/>
            <p:nvPr/>
          </p:nvGrpSpPr>
          <p:grpSpPr>
            <a:xfrm flipH="1">
              <a:off x="5731200" y="4472723"/>
              <a:ext cx="2044487" cy="670795"/>
              <a:chOff x="1297954" y="330076"/>
              <a:chExt cx="5178539" cy="1699505"/>
            </a:xfrm>
          </p:grpSpPr>
          <p:sp>
            <p:nvSpPr>
              <p:cNvPr id="114" name="Google Shape;114;p7"/>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sp>
            <p:nvSpPr>
              <p:cNvPr id="115" name="Google Shape;115;p7"/>
              <p:cNvSpPr/>
              <p:nvPr/>
            </p:nvSpPr>
            <p:spPr>
              <a:xfrm>
                <a:off x="4776992" y="330076"/>
                <a:ext cx="1699501" cy="1699505"/>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nvGrpSpPr>
            <p:cNvPr id="116" name="Google Shape;116;p7"/>
            <p:cNvGrpSpPr/>
            <p:nvPr/>
          </p:nvGrpSpPr>
          <p:grpSpPr>
            <a:xfrm flipH="1">
              <a:off x="5578210" y="4646738"/>
              <a:ext cx="2199863" cy="304564"/>
              <a:chOff x="-5827154" y="330075"/>
              <a:chExt cx="12276020" cy="1699573"/>
            </a:xfrm>
          </p:grpSpPr>
          <p:sp>
            <p:nvSpPr>
              <p:cNvPr id="117" name="Google Shape;117;p7"/>
              <p:cNvSpPr/>
              <p:nvPr/>
            </p:nvSpPr>
            <p:spPr>
              <a:xfrm>
                <a:off x="-5827154" y="330142"/>
                <a:ext cx="10612201" cy="1699506"/>
              </a:xfrm>
              <a:prstGeom prst="rect">
                <a:avLst/>
              </a:prstGeom>
              <a:solidFill>
                <a:schemeClr val="accent5"/>
              </a:solidFill>
              <a:ln>
                <a:noFill/>
              </a:ln>
            </p:spPr>
            <p:txBody>
              <a:bodyPr spcFirstLastPara="1" wrap="square" lIns="91425" tIns="91425" rIns="91425" bIns="91425"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endParaRPr kumimoji="0" sz="933"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18" name="Google Shape;118;p7"/>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sp>
        <p:nvSpPr>
          <p:cNvPr id="119" name="Google Shape;119;p7"/>
          <p:cNvSpPr txBox="1">
            <a:spLocks noGrp="1"/>
          </p:cNvSpPr>
          <p:nvPr>
            <p:ph type="title"/>
          </p:nvPr>
        </p:nvSpPr>
        <p:spPr>
          <a:xfrm>
            <a:off x="-174" y="283190"/>
            <a:ext cx="9836268" cy="2895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sz="2400" baseline="0">
                <a:latin typeface="Calibri" panose="020F0502020204030204" pitchFamily="34" charset="0"/>
                <a:cs typeface="Calibri" panose="020F0502020204030204" pitchFamily="34" charset="0"/>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dirty="0"/>
          </a:p>
        </p:txBody>
      </p:sp>
      <p:sp>
        <p:nvSpPr>
          <p:cNvPr id="29" name="Google Shape;119;p7"/>
          <p:cNvSpPr txBox="1">
            <a:spLocks/>
          </p:cNvSpPr>
          <p:nvPr userDrawn="1"/>
        </p:nvSpPr>
        <p:spPr>
          <a:xfrm>
            <a:off x="340245" y="1312174"/>
            <a:ext cx="11497340" cy="4908764"/>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400" b="1" i="0" u="none" strike="noStrike" cap="none" baseline="0">
                <a:solidFill>
                  <a:schemeClr val="lt1"/>
                </a:solidFill>
                <a:latin typeface="Calibri" panose="020F0502020204030204" pitchFamily="34" charset="0"/>
                <a:ea typeface="Roboto Condensed"/>
                <a:cs typeface="Calibri" panose="020F0502020204030204" pitchFamily="34" charset="0"/>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marL="0" marR="0" lvl="0" indent="0" algn="l" defTabSz="914400" rtl="0" eaLnBrk="1" fontAlgn="auto" latinLnBrk="0" hangingPunct="1">
              <a:lnSpc>
                <a:spcPct val="100000"/>
              </a:lnSpc>
              <a:spcBef>
                <a:spcPts val="0"/>
              </a:spcBef>
              <a:spcAft>
                <a:spcPts val="0"/>
              </a:spcAft>
              <a:buClr>
                <a:srgbClr val="FFFFFF"/>
              </a:buClr>
              <a:buSzPts val="2000"/>
              <a:buFont typeface="Roboto Condensed"/>
              <a:buNone/>
              <a:tabLst/>
              <a:defRPr/>
            </a:pPr>
            <a:endParaRPr kumimoji="0" lang="en-IN" sz="1600" b="1" i="0" u="none" strike="noStrike" kern="0" cap="none" spc="0" normalizeH="0" baseline="0" noProof="0" dirty="0">
              <a:ln>
                <a:noFill/>
              </a:ln>
              <a:solidFill>
                <a:srgbClr val="FFFFFF"/>
              </a:solidFill>
              <a:effectLst/>
              <a:uLnTx/>
              <a:uFillTx/>
              <a:latin typeface="Calibri" panose="020F0502020204030204" pitchFamily="34" charset="0"/>
              <a:ea typeface="Roboto Condensed"/>
              <a:cs typeface="Calibri" panose="020F0502020204030204" pitchFamily="34" charset="0"/>
              <a:sym typeface="Roboto Condensed"/>
            </a:endParaRPr>
          </a:p>
        </p:txBody>
      </p:sp>
      <p:sp>
        <p:nvSpPr>
          <p:cNvPr id="2" name="Slide Number Placeholder 1"/>
          <p:cNvSpPr>
            <a:spLocks noGrp="1"/>
          </p:cNvSpPr>
          <p:nvPr>
            <p:ph type="sldNum" idx="10"/>
          </p:nvPr>
        </p:nvSpPr>
        <p:spPr/>
        <p:txBody>
          <a:bodyPr/>
          <a:lstStyle>
            <a:lvl1pPr>
              <a:defRPr>
                <a:solidFill>
                  <a:schemeClr val="bg2"/>
                </a:solidFill>
              </a:defRPr>
            </a:lvl1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555F8EE-0E09-4554-9F85-E10339F9FFF5}" type="slidenum">
              <a:rPr kumimoji="0" lang="en" sz="1600" b="1" i="0" u="none" strike="noStrike" kern="0" cap="none" spc="0" normalizeH="0" baseline="0" noProof="0" smtClean="0">
                <a:ln>
                  <a:noFill/>
                </a:ln>
                <a:solidFill>
                  <a:srgbClr val="434343"/>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dirty="0">
              <a:ln>
                <a:noFill/>
              </a:ln>
              <a:solidFill>
                <a:srgbClr val="434343"/>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3753946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3" name="Content Placeholder 2"/>
          <p:cNvSpPr>
            <a:spLocks noGrp="1"/>
          </p:cNvSpPr>
          <p:nvPr>
            <p:ph idx="1"/>
          </p:nvPr>
        </p:nvSpPr>
        <p:spPr>
          <a:xfrm>
            <a:off x="609600" y="2228088"/>
            <a:ext cx="10972800" cy="4325112"/>
          </a:xfrm>
        </p:spPr>
        <p:txBody>
          <a:bodyPr/>
          <a:lstStyle>
            <a:lvl1pPr>
              <a:buClrTx/>
              <a:defRPr/>
            </a:lvl1pPr>
            <a:lvl2pPr>
              <a:buClrTx/>
              <a:defRPr/>
            </a:lvl2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472315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grpSp>
        <p:nvGrpSpPr>
          <p:cNvPr id="5" name="Google Shape;103;p7"/>
          <p:cNvGrpSpPr/>
          <p:nvPr userDrawn="1"/>
        </p:nvGrpSpPr>
        <p:grpSpPr>
          <a:xfrm>
            <a:off x="0" y="17340"/>
            <a:ext cx="9833672" cy="616790"/>
            <a:chOff x="-4" y="31"/>
            <a:chExt cx="6725517" cy="1327317"/>
          </a:xfrm>
        </p:grpSpPr>
        <p:sp>
          <p:nvSpPr>
            <p:cNvPr id="6"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nvGrpSpPr>
            <p:cNvPr id="7" name="Google Shape;105;p7"/>
            <p:cNvGrpSpPr/>
            <p:nvPr/>
          </p:nvGrpSpPr>
          <p:grpSpPr>
            <a:xfrm rot="10800000" flipH="1">
              <a:off x="3" y="31"/>
              <a:ext cx="6725510" cy="1327317"/>
              <a:chOff x="-2168138" y="330086"/>
              <a:chExt cx="8611404" cy="1699510"/>
            </a:xfrm>
          </p:grpSpPr>
          <p:sp>
            <p:nvSpPr>
              <p:cNvPr id="11"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sp>
            <p:nvSpPr>
              <p:cNvPr id="12"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grpSp>
          <p:nvGrpSpPr>
            <p:cNvPr id="8" name="Google Shape;108;p7"/>
            <p:cNvGrpSpPr/>
            <p:nvPr/>
          </p:nvGrpSpPr>
          <p:grpSpPr>
            <a:xfrm rot="10800000" flipH="1">
              <a:off x="-4" y="380986"/>
              <a:ext cx="6725517" cy="771764"/>
              <a:chOff x="-9092084" y="330079"/>
              <a:chExt cx="14810654" cy="1699543"/>
            </a:xfrm>
          </p:grpSpPr>
          <p:sp>
            <p:nvSpPr>
              <p:cNvPr id="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sp>
            <p:nvSpPr>
              <p:cNvPr id="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vo"/>
                </a:endParaRPr>
              </a:p>
            </p:txBody>
          </p:sp>
        </p:grpSp>
      </p:grpSp>
      <p:pic>
        <p:nvPicPr>
          <p:cNvPr id="22" name="Picture 21" descr="A picture containing text, screenshot, design&#10;&#10;Description automatically generated">
            <a:extLst>
              <a:ext uri="{FF2B5EF4-FFF2-40B4-BE49-F238E27FC236}">
                <a16:creationId xmlns:a16="http://schemas.microsoft.com/office/drawing/2014/main" id="{4D68407B-BCCE-C694-5312-4F92166E60B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2148"/>
          <a:stretch/>
        </p:blipFill>
        <p:spPr>
          <a:xfrm>
            <a:off x="5388" y="2205291"/>
            <a:ext cx="12192000" cy="4652709"/>
          </a:xfrm>
          <a:prstGeom prst="rect">
            <a:avLst/>
          </a:prstGeom>
        </p:spPr>
      </p:pic>
    </p:spTree>
    <p:extLst>
      <p:ext uri="{BB962C8B-B14F-4D97-AF65-F5344CB8AC3E}">
        <p14:creationId xmlns:p14="http://schemas.microsoft.com/office/powerpoint/2010/main" val="2853558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3 columns" userDrawn="1">
  <p:cSld name="Title + 3 columns">
    <p:spTree>
      <p:nvGrpSpPr>
        <p:cNvPr id="1" name="Shape 102"/>
        <p:cNvGrpSpPr/>
        <p:nvPr/>
      </p:nvGrpSpPr>
      <p:grpSpPr>
        <a:xfrm>
          <a:off x="0" y="0"/>
          <a:ext cx="0" cy="0"/>
          <a:chOff x="0" y="0"/>
          <a:chExt cx="0" cy="0"/>
        </a:xfrm>
      </p:grpSpPr>
      <p:grpSp>
        <p:nvGrpSpPr>
          <p:cNvPr id="103" name="Google Shape;103;p7"/>
          <p:cNvGrpSpPr/>
          <p:nvPr/>
        </p:nvGrpSpPr>
        <p:grpSpPr>
          <a:xfrm>
            <a:off x="-1" y="70744"/>
            <a:ext cx="12140533" cy="616790"/>
            <a:chOff x="-4" y="31"/>
            <a:chExt cx="6725517" cy="1327317"/>
          </a:xfrm>
        </p:grpSpPr>
        <p:sp>
          <p:nvSpPr>
            <p:cNvPr id="104"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nvGrpSpPr>
            <p:cNvPr id="105" name="Google Shape;105;p7"/>
            <p:cNvGrpSpPr/>
            <p:nvPr/>
          </p:nvGrpSpPr>
          <p:grpSpPr>
            <a:xfrm rot="10800000" flipH="1">
              <a:off x="3" y="31"/>
              <a:ext cx="6725510" cy="1327317"/>
              <a:chOff x="-2168138" y="330086"/>
              <a:chExt cx="8611404" cy="1699510"/>
            </a:xfrm>
          </p:grpSpPr>
          <p:sp>
            <p:nvSpPr>
              <p:cNvPr id="106"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07"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nvGrpSpPr>
            <p:cNvPr id="108" name="Google Shape;108;p7"/>
            <p:cNvGrpSpPr/>
            <p:nvPr/>
          </p:nvGrpSpPr>
          <p:grpSpPr>
            <a:xfrm rot="10800000" flipH="1">
              <a:off x="-4" y="380986"/>
              <a:ext cx="6725517" cy="771764"/>
              <a:chOff x="-9092084" y="330079"/>
              <a:chExt cx="14810654" cy="1699543"/>
            </a:xfrm>
          </p:grpSpPr>
          <p:sp>
            <p:nvSpPr>
              <p:cNvPr id="10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sp>
            <p:nvSpPr>
              <p:cNvPr id="1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vo"/>
                  <a:ea typeface="Arvo"/>
                  <a:cs typeface="Arvo"/>
                  <a:sym typeface="Arvo"/>
                </a:endParaRPr>
              </a:p>
            </p:txBody>
          </p:sp>
        </p:grpSp>
      </p:grpSp>
      <p:grpSp>
        <p:nvGrpSpPr>
          <p:cNvPr id="111" name="Google Shape;111;p7"/>
          <p:cNvGrpSpPr/>
          <p:nvPr/>
        </p:nvGrpSpPr>
        <p:grpSpPr>
          <a:xfrm>
            <a:off x="10193083" y="6237768"/>
            <a:ext cx="2006481" cy="620232"/>
            <a:chOff x="5575242" y="4472723"/>
            <a:chExt cx="2202831" cy="670795"/>
          </a:xfrm>
        </p:grpSpPr>
        <p:sp>
          <p:nvSpPr>
            <p:cNvPr id="112" name="Google Shape;112;p7"/>
            <p:cNvSpPr/>
            <p:nvPr/>
          </p:nvSpPr>
          <p:spPr>
            <a:xfrm rot="10800000">
              <a:off x="5575242" y="4948334"/>
              <a:ext cx="394200" cy="131400"/>
            </a:xfrm>
            <a:prstGeom prst="triangle">
              <a:avLst>
                <a:gd name="adj" fmla="val 32425"/>
              </a:avLst>
            </a:pr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nvGrpSpPr>
            <p:cNvPr id="113" name="Google Shape;113;p7"/>
            <p:cNvGrpSpPr/>
            <p:nvPr/>
          </p:nvGrpSpPr>
          <p:grpSpPr>
            <a:xfrm flipH="1">
              <a:off x="5731200" y="4472723"/>
              <a:ext cx="2044487" cy="670795"/>
              <a:chOff x="1297954" y="330076"/>
              <a:chExt cx="5178539" cy="1699505"/>
            </a:xfrm>
          </p:grpSpPr>
          <p:sp>
            <p:nvSpPr>
              <p:cNvPr id="114" name="Google Shape;114;p7"/>
              <p:cNvSpPr/>
              <p:nvPr/>
            </p:nvSpPr>
            <p:spPr>
              <a:xfrm>
                <a:off x="1297954" y="330081"/>
                <a:ext cx="3476700" cy="1699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sp>
            <p:nvSpPr>
              <p:cNvPr id="115" name="Google Shape;115;p7"/>
              <p:cNvSpPr/>
              <p:nvPr/>
            </p:nvSpPr>
            <p:spPr>
              <a:xfrm>
                <a:off x="4776992" y="330076"/>
                <a:ext cx="1699501" cy="1699505"/>
              </a:xfrm>
              <a:prstGeom prst="rtTriangle">
                <a:avLst/>
              </a:prstGeom>
              <a:solidFill>
                <a:schemeClr val="accent4"/>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nvGrpSpPr>
            <p:cNvPr id="116" name="Google Shape;116;p7"/>
            <p:cNvGrpSpPr/>
            <p:nvPr/>
          </p:nvGrpSpPr>
          <p:grpSpPr>
            <a:xfrm flipH="1">
              <a:off x="5578210" y="4646738"/>
              <a:ext cx="2199863" cy="304564"/>
              <a:chOff x="-5827154" y="330075"/>
              <a:chExt cx="12276020" cy="1699573"/>
            </a:xfrm>
          </p:grpSpPr>
          <p:sp>
            <p:nvSpPr>
              <p:cNvPr id="117" name="Google Shape;117;p7"/>
              <p:cNvSpPr/>
              <p:nvPr/>
            </p:nvSpPr>
            <p:spPr>
              <a:xfrm>
                <a:off x="-5827154" y="330142"/>
                <a:ext cx="10612201" cy="1699506"/>
              </a:xfrm>
              <a:prstGeom prst="rect">
                <a:avLst/>
              </a:prstGeom>
              <a:solidFill>
                <a:schemeClr val="accent5"/>
              </a:solidFill>
              <a:ln>
                <a:noFill/>
              </a:ln>
            </p:spPr>
            <p:txBody>
              <a:bodyPr spcFirstLastPara="1" wrap="square" lIns="91425" tIns="91425" rIns="91425" bIns="91425"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endParaRPr kumimoji="0" sz="933" b="1"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18" name="Google Shape;118;p7"/>
              <p:cNvSpPr/>
              <p:nvPr/>
            </p:nvSpPr>
            <p:spPr>
              <a:xfrm>
                <a:off x="4749366" y="330075"/>
                <a:ext cx="1699500" cy="1699500"/>
              </a:xfrm>
              <a:prstGeom prst="rtTriangle">
                <a:avLst/>
              </a:pr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dirty="0">
                  <a:ln>
                    <a:noFill/>
                  </a:ln>
                  <a:solidFill>
                    <a:srgbClr val="000000"/>
                  </a:solidFill>
                  <a:effectLst/>
                  <a:uLnTx/>
                  <a:uFillTx/>
                  <a:latin typeface="Arial"/>
                  <a:cs typeface="Arial"/>
                  <a:sym typeface="Arial"/>
                </a:endParaRPr>
              </a:p>
            </p:txBody>
          </p:sp>
        </p:grpSp>
      </p:grpSp>
      <p:sp>
        <p:nvSpPr>
          <p:cNvPr id="119" name="Google Shape;119;p7"/>
          <p:cNvSpPr txBox="1">
            <a:spLocks noGrp="1"/>
          </p:cNvSpPr>
          <p:nvPr>
            <p:ph type="title"/>
          </p:nvPr>
        </p:nvSpPr>
        <p:spPr>
          <a:xfrm>
            <a:off x="-174" y="283190"/>
            <a:ext cx="9836268" cy="289500"/>
          </a:xfrm>
          <a:prstGeom prst="rect">
            <a:avLst/>
          </a:prstGeom>
        </p:spPr>
        <p:txBody>
          <a:bodyPr spcFirstLastPara="1" wrap="square" lIns="91425" tIns="91425" rIns="91425" bIns="91425" anchor="ctr" anchorCtr="0">
            <a:noAutofit/>
          </a:bodyPr>
          <a:lstStyle>
            <a:lvl1pPr lvl="0" rtl="0">
              <a:spcBef>
                <a:spcPts val="0"/>
              </a:spcBef>
              <a:spcAft>
                <a:spcPts val="0"/>
              </a:spcAft>
              <a:buSzPts val="2000"/>
              <a:buNone/>
              <a:defRPr sz="2400" baseline="0">
                <a:latin typeface="Calibri" panose="020F0502020204030204" pitchFamily="34" charset="0"/>
                <a:cs typeface="Calibri" panose="020F0502020204030204" pitchFamily="34" charset="0"/>
              </a:defRPr>
            </a:lvl1pPr>
            <a:lvl2pPr lvl="1" rtl="0">
              <a:spcBef>
                <a:spcPts val="0"/>
              </a:spcBef>
              <a:spcAft>
                <a:spcPts val="0"/>
              </a:spcAft>
              <a:buSzPts val="2000"/>
              <a:buNone/>
              <a:defRPr/>
            </a:lvl2pPr>
            <a:lvl3pPr lvl="2" rtl="0">
              <a:spcBef>
                <a:spcPts val="0"/>
              </a:spcBef>
              <a:spcAft>
                <a:spcPts val="0"/>
              </a:spcAft>
              <a:buSzPts val="2000"/>
              <a:buNone/>
              <a:defRPr/>
            </a:lvl3pPr>
            <a:lvl4pPr lvl="3" rtl="0">
              <a:spcBef>
                <a:spcPts val="0"/>
              </a:spcBef>
              <a:spcAft>
                <a:spcPts val="0"/>
              </a:spcAft>
              <a:buSzPts val="2000"/>
              <a:buNone/>
              <a:defRPr/>
            </a:lvl4pPr>
            <a:lvl5pPr lvl="4" rtl="0">
              <a:spcBef>
                <a:spcPts val="0"/>
              </a:spcBef>
              <a:spcAft>
                <a:spcPts val="0"/>
              </a:spcAft>
              <a:buSzPts val="2000"/>
              <a:buNone/>
              <a:defRPr/>
            </a:lvl5pPr>
            <a:lvl6pPr lvl="5" rtl="0">
              <a:spcBef>
                <a:spcPts val="0"/>
              </a:spcBef>
              <a:spcAft>
                <a:spcPts val="0"/>
              </a:spcAft>
              <a:buSzPts val="2000"/>
              <a:buNone/>
              <a:defRPr/>
            </a:lvl6pPr>
            <a:lvl7pPr lvl="6" rtl="0">
              <a:spcBef>
                <a:spcPts val="0"/>
              </a:spcBef>
              <a:spcAft>
                <a:spcPts val="0"/>
              </a:spcAft>
              <a:buSzPts val="2000"/>
              <a:buNone/>
              <a:defRPr/>
            </a:lvl7pPr>
            <a:lvl8pPr lvl="7" rtl="0">
              <a:spcBef>
                <a:spcPts val="0"/>
              </a:spcBef>
              <a:spcAft>
                <a:spcPts val="0"/>
              </a:spcAft>
              <a:buSzPts val="2000"/>
              <a:buNone/>
              <a:defRPr/>
            </a:lvl8pPr>
            <a:lvl9pPr lvl="8" rtl="0">
              <a:spcBef>
                <a:spcPts val="0"/>
              </a:spcBef>
              <a:spcAft>
                <a:spcPts val="0"/>
              </a:spcAft>
              <a:buSzPts val="2000"/>
              <a:buNone/>
              <a:defRPr/>
            </a:lvl9pPr>
          </a:lstStyle>
          <a:p>
            <a:endParaRPr dirty="0"/>
          </a:p>
        </p:txBody>
      </p:sp>
      <p:sp>
        <p:nvSpPr>
          <p:cNvPr id="29" name="Google Shape;119;p7"/>
          <p:cNvSpPr txBox="1">
            <a:spLocks/>
          </p:cNvSpPr>
          <p:nvPr userDrawn="1"/>
        </p:nvSpPr>
        <p:spPr>
          <a:xfrm>
            <a:off x="340245" y="1312174"/>
            <a:ext cx="11497340" cy="4908764"/>
          </a:xfrm>
          <a:prstGeom prst="rect">
            <a:avLst/>
          </a:prstGeom>
          <a:noFill/>
          <a:ln>
            <a:noFill/>
          </a:ln>
        </p:spPr>
        <p:txBody>
          <a:bodyPr spcFirstLastPara="1" wrap="square" lIns="121900" tIns="121900" rIns="121900" bIns="12190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lt1"/>
              </a:buClr>
              <a:buSzPts val="2000"/>
              <a:buFont typeface="Roboto Condensed"/>
              <a:buNone/>
              <a:defRPr sz="2400" b="1" i="0" u="none" strike="noStrike" cap="none" baseline="0">
                <a:solidFill>
                  <a:schemeClr val="lt1"/>
                </a:solidFill>
                <a:latin typeface="Calibri" panose="020F0502020204030204" pitchFamily="34" charset="0"/>
                <a:ea typeface="Roboto Condensed"/>
                <a:cs typeface="Calibri" panose="020F0502020204030204" pitchFamily="34" charset="0"/>
                <a:sym typeface="Roboto Condensed"/>
              </a:defRPr>
            </a:lvl1pPr>
            <a:lvl2pPr marR="0" lvl="1"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2pPr>
            <a:lvl3pPr marR="0" lvl="2"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3pPr>
            <a:lvl4pPr marR="0" lvl="3"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4pPr>
            <a:lvl5pPr marR="0" lvl="4"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5pPr>
            <a:lvl6pPr marR="0" lvl="5"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6pPr>
            <a:lvl7pPr marR="0" lvl="6"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7pPr>
            <a:lvl8pPr marR="0" lvl="7"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8pPr>
            <a:lvl9pPr marR="0" lvl="8" algn="l" rtl="0">
              <a:lnSpc>
                <a:spcPct val="100000"/>
              </a:lnSpc>
              <a:spcBef>
                <a:spcPts val="0"/>
              </a:spcBef>
              <a:spcAft>
                <a:spcPts val="0"/>
              </a:spcAft>
              <a:buClr>
                <a:schemeClr val="lt1"/>
              </a:buClr>
              <a:buSzPts val="2000"/>
              <a:buFont typeface="Roboto Condensed"/>
              <a:buNone/>
              <a:defRPr sz="2000" b="1" i="0" u="none" strike="noStrike" cap="none">
                <a:solidFill>
                  <a:schemeClr val="lt1"/>
                </a:solidFill>
                <a:latin typeface="Roboto Condensed"/>
                <a:ea typeface="Roboto Condensed"/>
                <a:cs typeface="Roboto Condensed"/>
                <a:sym typeface="Roboto Condensed"/>
              </a:defRPr>
            </a:lvl9pPr>
          </a:lstStyle>
          <a:p>
            <a:pPr marL="0" marR="0" lvl="0" indent="0" algn="l" defTabSz="914400" rtl="0" eaLnBrk="1" fontAlgn="auto" latinLnBrk="0" hangingPunct="1">
              <a:lnSpc>
                <a:spcPct val="100000"/>
              </a:lnSpc>
              <a:spcBef>
                <a:spcPts val="0"/>
              </a:spcBef>
              <a:spcAft>
                <a:spcPts val="0"/>
              </a:spcAft>
              <a:buClr>
                <a:srgbClr val="FFFFFF"/>
              </a:buClr>
              <a:buSzPts val="2000"/>
              <a:buFont typeface="Roboto Condensed"/>
              <a:buNone/>
              <a:tabLst/>
              <a:defRPr/>
            </a:pPr>
            <a:endParaRPr kumimoji="0" lang="en-IN" sz="1600" b="1" i="0" u="none" strike="noStrike" kern="0" cap="none" spc="0" normalizeH="0" baseline="0" noProof="0" dirty="0">
              <a:ln>
                <a:noFill/>
              </a:ln>
              <a:solidFill>
                <a:srgbClr val="FFFFFF"/>
              </a:solidFill>
              <a:effectLst/>
              <a:uLnTx/>
              <a:uFillTx/>
              <a:latin typeface="Calibri" panose="020F0502020204030204" pitchFamily="34" charset="0"/>
              <a:ea typeface="Roboto Condensed"/>
              <a:cs typeface="Calibri" panose="020F0502020204030204" pitchFamily="34" charset="0"/>
              <a:sym typeface="Roboto Condensed"/>
            </a:endParaRPr>
          </a:p>
        </p:txBody>
      </p:sp>
      <p:sp>
        <p:nvSpPr>
          <p:cNvPr id="2" name="Slide Number Placeholder 1"/>
          <p:cNvSpPr>
            <a:spLocks noGrp="1"/>
          </p:cNvSpPr>
          <p:nvPr>
            <p:ph type="sldNum" idx="10"/>
          </p:nvPr>
        </p:nvSpPr>
        <p:spPr/>
        <p:txBody>
          <a:bodyPr/>
          <a:lstStyle>
            <a:lvl1pPr>
              <a:defRPr>
                <a:solidFill>
                  <a:schemeClr val="bg2"/>
                </a:solidFill>
              </a:defRPr>
            </a:lvl1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555F8EE-0E09-4554-9F85-E10339F9FFF5}" type="slidenum">
              <a:rPr kumimoji="0" lang="en" sz="1600" b="1" i="0" u="none" strike="noStrike" kern="0" cap="none" spc="0" normalizeH="0" baseline="0" noProof="0" smtClean="0">
                <a:ln>
                  <a:noFill/>
                </a:ln>
                <a:solidFill>
                  <a:srgbClr val="434343"/>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dirty="0">
              <a:ln>
                <a:noFill/>
              </a:ln>
              <a:solidFill>
                <a:srgbClr val="434343"/>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138877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3" name="Content Placeholder 2"/>
          <p:cNvSpPr>
            <a:spLocks noGrp="1"/>
          </p:cNvSpPr>
          <p:nvPr>
            <p:ph idx="1"/>
          </p:nvPr>
        </p:nvSpPr>
        <p:spPr>
          <a:xfrm>
            <a:off x="609600" y="2228088"/>
            <a:ext cx="10972800" cy="4325112"/>
          </a:xfrm>
        </p:spPr>
        <p:txBody>
          <a:bodyPr/>
          <a:lstStyle>
            <a:lvl1pPr>
              <a:buClrTx/>
              <a:defRPr/>
            </a:lvl1pPr>
            <a:lvl2pPr>
              <a:buClrTx/>
              <a:defRPr/>
            </a:lvl2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2706920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grpSp>
        <p:nvGrpSpPr>
          <p:cNvPr id="5" name="Google Shape;103;p7"/>
          <p:cNvGrpSpPr/>
          <p:nvPr userDrawn="1"/>
        </p:nvGrpSpPr>
        <p:grpSpPr>
          <a:xfrm>
            <a:off x="0" y="17340"/>
            <a:ext cx="9833672" cy="616790"/>
            <a:chOff x="-4" y="31"/>
            <a:chExt cx="6725517" cy="1327317"/>
          </a:xfrm>
        </p:grpSpPr>
        <p:sp>
          <p:nvSpPr>
            <p:cNvPr id="6" name="Google Shape;104;p7"/>
            <p:cNvSpPr/>
            <p:nvPr/>
          </p:nvSpPr>
          <p:spPr>
            <a:xfrm>
              <a:off x="6261991" y="82665"/>
              <a:ext cx="463522" cy="298321"/>
            </a:xfrm>
            <a:prstGeom prst="triangle">
              <a:avLst>
                <a:gd name="adj" fmla="val 32425"/>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5" dirty="0">
                <a:latin typeface="Calibri" panose="020F0502020204030204" pitchFamily="34" charset="0"/>
                <a:ea typeface="Calibri" panose="020F0502020204030204" pitchFamily="34" charset="0"/>
                <a:cs typeface="Calibri" panose="020F0502020204030204" pitchFamily="34" charset="0"/>
                <a:sym typeface="Arvo" panose="02000000000000000000"/>
              </a:endParaRPr>
            </a:p>
          </p:txBody>
        </p:sp>
        <p:grpSp>
          <p:nvGrpSpPr>
            <p:cNvPr id="7" name="Google Shape;105;p7"/>
            <p:cNvGrpSpPr/>
            <p:nvPr/>
          </p:nvGrpSpPr>
          <p:grpSpPr>
            <a:xfrm rot="10800000" flipH="1">
              <a:off x="3" y="31"/>
              <a:ext cx="6725510" cy="1327317"/>
              <a:chOff x="-2168138" y="330086"/>
              <a:chExt cx="8611404" cy="1699510"/>
            </a:xfrm>
          </p:grpSpPr>
          <p:sp>
            <p:nvSpPr>
              <p:cNvPr id="11" name="Google Shape;106;p7"/>
              <p:cNvSpPr/>
              <p:nvPr/>
            </p:nvSpPr>
            <p:spPr>
              <a:xfrm>
                <a:off x="-2168138" y="330086"/>
                <a:ext cx="8015791" cy="1699507"/>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5" dirty="0">
                  <a:latin typeface="Calibri" panose="020F0502020204030204" pitchFamily="34" charset="0"/>
                  <a:ea typeface="Calibri" panose="020F0502020204030204" pitchFamily="34" charset="0"/>
                  <a:cs typeface="Calibri" panose="020F0502020204030204" pitchFamily="34" charset="0"/>
                  <a:sym typeface="Arvo" panose="02000000000000000000"/>
                </a:endParaRPr>
              </a:p>
            </p:txBody>
          </p:sp>
          <p:sp>
            <p:nvSpPr>
              <p:cNvPr id="12" name="Google Shape;107;p7"/>
              <p:cNvSpPr/>
              <p:nvPr/>
            </p:nvSpPr>
            <p:spPr>
              <a:xfrm>
                <a:off x="5847647" y="330089"/>
                <a:ext cx="595619" cy="1699507"/>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5" dirty="0">
                  <a:latin typeface="Calibri" panose="020F0502020204030204" pitchFamily="34" charset="0"/>
                  <a:ea typeface="Calibri" panose="020F0502020204030204" pitchFamily="34" charset="0"/>
                  <a:cs typeface="Calibri" panose="020F0502020204030204" pitchFamily="34" charset="0"/>
                  <a:sym typeface="Arvo" panose="02000000000000000000"/>
                </a:endParaRPr>
              </a:p>
            </p:txBody>
          </p:sp>
        </p:grpSp>
        <p:grpSp>
          <p:nvGrpSpPr>
            <p:cNvPr id="8" name="Google Shape;108;p7"/>
            <p:cNvGrpSpPr/>
            <p:nvPr/>
          </p:nvGrpSpPr>
          <p:grpSpPr>
            <a:xfrm rot="10800000" flipH="1">
              <a:off x="-4" y="380986"/>
              <a:ext cx="6725517" cy="771764"/>
              <a:chOff x="-9092084" y="330079"/>
              <a:chExt cx="14810654" cy="1699543"/>
            </a:xfrm>
          </p:grpSpPr>
          <p:sp>
            <p:nvSpPr>
              <p:cNvPr id="9" name="Google Shape;109;p7"/>
              <p:cNvSpPr/>
              <p:nvPr/>
            </p:nvSpPr>
            <p:spPr>
              <a:xfrm>
                <a:off x="-9092084" y="330079"/>
                <a:ext cx="14303251" cy="1699496"/>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5" dirty="0">
                  <a:latin typeface="Calibri" panose="020F0502020204030204" pitchFamily="34" charset="0"/>
                  <a:ea typeface="Calibri" panose="020F0502020204030204" pitchFamily="34" charset="0"/>
                  <a:cs typeface="Calibri" panose="020F0502020204030204" pitchFamily="34" charset="0"/>
                  <a:sym typeface="Arvo" panose="02000000000000000000"/>
                </a:endParaRPr>
              </a:p>
            </p:txBody>
          </p:sp>
          <p:sp>
            <p:nvSpPr>
              <p:cNvPr id="10" name="Google Shape;110;p7"/>
              <p:cNvSpPr/>
              <p:nvPr/>
            </p:nvSpPr>
            <p:spPr>
              <a:xfrm>
                <a:off x="5211167" y="330079"/>
                <a:ext cx="507403" cy="1699543"/>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5" dirty="0">
                  <a:latin typeface="Calibri" panose="020F0502020204030204" pitchFamily="34" charset="0"/>
                  <a:ea typeface="Calibri" panose="020F0502020204030204" pitchFamily="34" charset="0"/>
                  <a:cs typeface="Calibri" panose="020F0502020204030204" pitchFamily="34" charset="0"/>
                  <a:sym typeface="Arvo" panose="02000000000000000000"/>
                </a:endParaRPr>
              </a:p>
            </p:txBody>
          </p:sp>
        </p:grpSp>
      </p:grpSp>
      <p:pic>
        <p:nvPicPr>
          <p:cNvPr id="22" name="Picture 21" descr="A picture containing text, screenshot, design&#10;&#10;Description automatically generated"/>
          <p:cNvPicPr>
            <a:picLocks noChangeAspect="1"/>
          </p:cNvPicPr>
          <p:nvPr userDrawn="1"/>
        </p:nvPicPr>
        <p:blipFill rotWithShape="1">
          <a:blip r:embed="rId2">
            <a:extLst>
              <a:ext uri="{28A0092B-C50C-407E-A947-70E740481C1C}">
                <a14:useLocalDpi xmlns:a14="http://schemas.microsoft.com/office/drawing/2010/main" val="0"/>
              </a:ext>
            </a:extLst>
          </a:blip>
          <a:srcRect t="32148"/>
          <a:stretch>
            <a:fillRect/>
          </a:stretch>
        </p:blipFill>
        <p:spPr>
          <a:xfrm>
            <a:off x="5388" y="2205291"/>
            <a:ext cx="12192000" cy="4652709"/>
          </a:xfrm>
          <a:prstGeom prst="rect">
            <a:avLst/>
          </a:prstGeom>
        </p:spPr>
      </p:pic>
    </p:spTree>
    <p:extLst>
      <p:ext uri="{BB962C8B-B14F-4D97-AF65-F5344CB8AC3E}">
        <p14:creationId xmlns:p14="http://schemas.microsoft.com/office/powerpoint/2010/main" val="519052837"/>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85700" y="523433"/>
            <a:ext cx="7011200" cy="1021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1pPr>
            <a:lvl2pPr lvl="1">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2pPr>
            <a:lvl3pPr lvl="2">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3pPr>
            <a:lvl4pPr lvl="3">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4pPr>
            <a:lvl5pPr lvl="4">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5pPr>
            <a:lvl6pPr lvl="5">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6pPr>
            <a:lvl7pPr lvl="6">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7pPr>
            <a:lvl8pPr lvl="7">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8pPr>
            <a:lvl9pPr lvl="8">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1085700" y="1769800"/>
            <a:ext cx="8176800" cy="4194000"/>
          </a:xfrm>
          <a:prstGeom prst="rect">
            <a:avLst/>
          </a:prstGeom>
          <a:noFill/>
          <a:ln>
            <a:noFill/>
          </a:ln>
        </p:spPr>
        <p:txBody>
          <a:bodyPr spcFirstLastPara="1" wrap="square" lIns="91425" tIns="91425" rIns="91425" bIns="91425" anchor="ctr" anchorCtr="0">
            <a:noAutofit/>
          </a:bodyPr>
          <a:lstStyle>
            <a:lvl1pPr marL="457200" lvl="0" indent="-381000">
              <a:spcBef>
                <a:spcPts val="6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10157333" y="6182000"/>
            <a:ext cx="1983200" cy="420800"/>
          </a:xfrm>
          <a:prstGeom prst="rect">
            <a:avLst/>
          </a:prstGeom>
          <a:noFill/>
          <a:ln>
            <a:noFill/>
          </a:ln>
        </p:spPr>
        <p:txBody>
          <a:bodyPr spcFirstLastPara="1" wrap="square" lIns="91425" tIns="91425" rIns="91425" bIns="91425" anchor="ctr" anchorCtr="0">
            <a:noAutofit/>
          </a:bodyPr>
          <a:lstStyle>
            <a:lvl1pPr lvl="0" algn="r">
              <a:buNone/>
              <a:defRPr sz="1600" b="1">
                <a:solidFill>
                  <a:schemeClr val="lt1"/>
                </a:solidFill>
                <a:latin typeface="Roboto Condensed"/>
                <a:ea typeface="Roboto Condensed"/>
                <a:cs typeface="Roboto Condensed"/>
                <a:sym typeface="Roboto Condensed"/>
              </a:defRPr>
            </a:lvl1pPr>
            <a:lvl2pPr lvl="1" algn="r">
              <a:buNone/>
              <a:defRPr sz="1600" b="1">
                <a:solidFill>
                  <a:schemeClr val="lt1"/>
                </a:solidFill>
                <a:latin typeface="Roboto Condensed"/>
                <a:ea typeface="Roboto Condensed"/>
                <a:cs typeface="Roboto Condensed"/>
                <a:sym typeface="Roboto Condensed"/>
              </a:defRPr>
            </a:lvl2pPr>
            <a:lvl3pPr lvl="2" algn="r">
              <a:buNone/>
              <a:defRPr sz="1600" b="1">
                <a:solidFill>
                  <a:schemeClr val="lt1"/>
                </a:solidFill>
                <a:latin typeface="Roboto Condensed"/>
                <a:ea typeface="Roboto Condensed"/>
                <a:cs typeface="Roboto Condensed"/>
                <a:sym typeface="Roboto Condensed"/>
              </a:defRPr>
            </a:lvl3pPr>
            <a:lvl4pPr lvl="3" algn="r">
              <a:buNone/>
              <a:defRPr sz="1600" b="1">
                <a:solidFill>
                  <a:schemeClr val="lt1"/>
                </a:solidFill>
                <a:latin typeface="Roboto Condensed"/>
                <a:ea typeface="Roboto Condensed"/>
                <a:cs typeface="Roboto Condensed"/>
                <a:sym typeface="Roboto Condensed"/>
              </a:defRPr>
            </a:lvl4pPr>
            <a:lvl5pPr lvl="4" algn="r">
              <a:buNone/>
              <a:defRPr sz="1600" b="1">
                <a:solidFill>
                  <a:schemeClr val="lt1"/>
                </a:solidFill>
                <a:latin typeface="Roboto Condensed"/>
                <a:ea typeface="Roboto Condensed"/>
                <a:cs typeface="Roboto Condensed"/>
                <a:sym typeface="Roboto Condensed"/>
              </a:defRPr>
            </a:lvl5pPr>
            <a:lvl6pPr lvl="5" algn="r">
              <a:buNone/>
              <a:defRPr sz="1600" b="1">
                <a:solidFill>
                  <a:schemeClr val="lt1"/>
                </a:solidFill>
                <a:latin typeface="Roboto Condensed"/>
                <a:ea typeface="Roboto Condensed"/>
                <a:cs typeface="Roboto Condensed"/>
                <a:sym typeface="Roboto Condensed"/>
              </a:defRPr>
            </a:lvl6pPr>
            <a:lvl7pPr lvl="6" algn="r">
              <a:buNone/>
              <a:defRPr sz="1600" b="1">
                <a:solidFill>
                  <a:schemeClr val="lt1"/>
                </a:solidFill>
                <a:latin typeface="Roboto Condensed"/>
                <a:ea typeface="Roboto Condensed"/>
                <a:cs typeface="Roboto Condensed"/>
                <a:sym typeface="Roboto Condensed"/>
              </a:defRPr>
            </a:lvl7pPr>
            <a:lvl8pPr lvl="7" algn="r">
              <a:buNone/>
              <a:defRPr sz="1600" b="1">
                <a:solidFill>
                  <a:schemeClr val="lt1"/>
                </a:solidFill>
                <a:latin typeface="Roboto Condensed"/>
                <a:ea typeface="Roboto Condensed"/>
                <a:cs typeface="Roboto Condensed"/>
                <a:sym typeface="Roboto Condensed"/>
              </a:defRPr>
            </a:lvl8pPr>
            <a:lvl9pPr lvl="8" algn="r">
              <a:buNone/>
              <a:defRPr sz="1600" b="1">
                <a:solidFill>
                  <a:schemeClr val="lt1"/>
                </a:solidFill>
                <a:latin typeface="Roboto Condensed"/>
                <a:ea typeface="Roboto Condensed"/>
                <a:cs typeface="Roboto Condensed"/>
                <a:sym typeface="Roboto Condensed"/>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220364393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85700" y="523433"/>
            <a:ext cx="7011200" cy="1021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1pPr>
            <a:lvl2pPr lvl="1">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2pPr>
            <a:lvl3pPr lvl="2">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3pPr>
            <a:lvl4pPr lvl="3">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4pPr>
            <a:lvl5pPr lvl="4">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5pPr>
            <a:lvl6pPr lvl="5">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6pPr>
            <a:lvl7pPr lvl="6">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7pPr>
            <a:lvl8pPr lvl="7">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8pPr>
            <a:lvl9pPr lvl="8">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1085700" y="1769800"/>
            <a:ext cx="8176800" cy="4194000"/>
          </a:xfrm>
          <a:prstGeom prst="rect">
            <a:avLst/>
          </a:prstGeom>
          <a:noFill/>
          <a:ln>
            <a:noFill/>
          </a:ln>
        </p:spPr>
        <p:txBody>
          <a:bodyPr spcFirstLastPara="1" wrap="square" lIns="91425" tIns="91425" rIns="91425" bIns="91425" anchor="ctr" anchorCtr="0">
            <a:noAutofit/>
          </a:bodyPr>
          <a:lstStyle>
            <a:lvl1pPr marL="457200" lvl="0" indent="-381000">
              <a:spcBef>
                <a:spcPts val="6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10157333" y="6182000"/>
            <a:ext cx="1983200" cy="420800"/>
          </a:xfrm>
          <a:prstGeom prst="rect">
            <a:avLst/>
          </a:prstGeom>
          <a:noFill/>
          <a:ln>
            <a:noFill/>
          </a:ln>
        </p:spPr>
        <p:txBody>
          <a:bodyPr spcFirstLastPara="1" wrap="square" lIns="91425" tIns="91425" rIns="91425" bIns="91425" anchor="ctr" anchorCtr="0">
            <a:noAutofit/>
          </a:bodyPr>
          <a:lstStyle>
            <a:lvl1pPr lvl="0" algn="r">
              <a:buNone/>
              <a:defRPr sz="1600" b="1">
                <a:solidFill>
                  <a:schemeClr val="lt1"/>
                </a:solidFill>
                <a:latin typeface="Roboto Condensed"/>
                <a:ea typeface="Roboto Condensed"/>
                <a:cs typeface="Roboto Condensed"/>
                <a:sym typeface="Roboto Condensed"/>
              </a:defRPr>
            </a:lvl1pPr>
            <a:lvl2pPr lvl="1" algn="r">
              <a:buNone/>
              <a:defRPr sz="1600" b="1">
                <a:solidFill>
                  <a:schemeClr val="lt1"/>
                </a:solidFill>
                <a:latin typeface="Roboto Condensed"/>
                <a:ea typeface="Roboto Condensed"/>
                <a:cs typeface="Roboto Condensed"/>
                <a:sym typeface="Roboto Condensed"/>
              </a:defRPr>
            </a:lvl2pPr>
            <a:lvl3pPr lvl="2" algn="r">
              <a:buNone/>
              <a:defRPr sz="1600" b="1">
                <a:solidFill>
                  <a:schemeClr val="lt1"/>
                </a:solidFill>
                <a:latin typeface="Roboto Condensed"/>
                <a:ea typeface="Roboto Condensed"/>
                <a:cs typeface="Roboto Condensed"/>
                <a:sym typeface="Roboto Condensed"/>
              </a:defRPr>
            </a:lvl3pPr>
            <a:lvl4pPr lvl="3" algn="r">
              <a:buNone/>
              <a:defRPr sz="1600" b="1">
                <a:solidFill>
                  <a:schemeClr val="lt1"/>
                </a:solidFill>
                <a:latin typeface="Roboto Condensed"/>
                <a:ea typeface="Roboto Condensed"/>
                <a:cs typeface="Roboto Condensed"/>
                <a:sym typeface="Roboto Condensed"/>
              </a:defRPr>
            </a:lvl4pPr>
            <a:lvl5pPr lvl="4" algn="r">
              <a:buNone/>
              <a:defRPr sz="1600" b="1">
                <a:solidFill>
                  <a:schemeClr val="lt1"/>
                </a:solidFill>
                <a:latin typeface="Roboto Condensed"/>
                <a:ea typeface="Roboto Condensed"/>
                <a:cs typeface="Roboto Condensed"/>
                <a:sym typeface="Roboto Condensed"/>
              </a:defRPr>
            </a:lvl5pPr>
            <a:lvl6pPr lvl="5" algn="r">
              <a:buNone/>
              <a:defRPr sz="1600" b="1">
                <a:solidFill>
                  <a:schemeClr val="lt1"/>
                </a:solidFill>
                <a:latin typeface="Roboto Condensed"/>
                <a:ea typeface="Roboto Condensed"/>
                <a:cs typeface="Roboto Condensed"/>
                <a:sym typeface="Roboto Condensed"/>
              </a:defRPr>
            </a:lvl6pPr>
            <a:lvl7pPr lvl="6" algn="r">
              <a:buNone/>
              <a:defRPr sz="1600" b="1">
                <a:solidFill>
                  <a:schemeClr val="lt1"/>
                </a:solidFill>
                <a:latin typeface="Roboto Condensed"/>
                <a:ea typeface="Roboto Condensed"/>
                <a:cs typeface="Roboto Condensed"/>
                <a:sym typeface="Roboto Condensed"/>
              </a:defRPr>
            </a:lvl7pPr>
            <a:lvl8pPr lvl="7" algn="r">
              <a:buNone/>
              <a:defRPr sz="1600" b="1">
                <a:solidFill>
                  <a:schemeClr val="lt1"/>
                </a:solidFill>
                <a:latin typeface="Roboto Condensed"/>
                <a:ea typeface="Roboto Condensed"/>
                <a:cs typeface="Roboto Condensed"/>
                <a:sym typeface="Roboto Condensed"/>
              </a:defRPr>
            </a:lvl8pPr>
            <a:lvl9pPr lvl="8" algn="r">
              <a:buNone/>
              <a:defRPr sz="1600" b="1">
                <a:solidFill>
                  <a:schemeClr val="lt1"/>
                </a:solidFill>
                <a:latin typeface="Roboto Condensed"/>
                <a:ea typeface="Roboto Condensed"/>
                <a:cs typeface="Roboto Condensed"/>
                <a:sym typeface="Roboto Condensed"/>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2494930083"/>
      </p:ext>
    </p:extLst>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085700" y="523433"/>
            <a:ext cx="7011200" cy="10216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1pPr>
            <a:lvl2pPr lvl="1">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2pPr>
            <a:lvl3pPr lvl="2">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3pPr>
            <a:lvl4pPr lvl="3">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4pPr>
            <a:lvl5pPr lvl="4">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5pPr>
            <a:lvl6pPr lvl="5">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6pPr>
            <a:lvl7pPr lvl="6">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7pPr>
            <a:lvl8pPr lvl="7">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8pPr>
            <a:lvl9pPr lvl="8">
              <a:spcBef>
                <a:spcPts val="0"/>
              </a:spcBef>
              <a:spcAft>
                <a:spcPts val="0"/>
              </a:spcAft>
              <a:buClr>
                <a:schemeClr val="lt1"/>
              </a:buClr>
              <a:buSzPts val="2000"/>
              <a:buFont typeface="Roboto Condensed"/>
              <a:buNone/>
              <a:defRPr sz="2000" b="1">
                <a:solidFill>
                  <a:schemeClr val="lt1"/>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1085700" y="1769800"/>
            <a:ext cx="8176800" cy="4194000"/>
          </a:xfrm>
          <a:prstGeom prst="rect">
            <a:avLst/>
          </a:prstGeom>
          <a:noFill/>
          <a:ln>
            <a:noFill/>
          </a:ln>
        </p:spPr>
        <p:txBody>
          <a:bodyPr spcFirstLastPara="1" wrap="square" lIns="91425" tIns="91425" rIns="91425" bIns="91425" anchor="ctr" anchorCtr="0">
            <a:noAutofit/>
          </a:bodyPr>
          <a:lstStyle>
            <a:lvl1pPr marL="457200" lvl="0" indent="-381000">
              <a:spcBef>
                <a:spcPts val="6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chemeClr val="accent4"/>
              </a:buClr>
              <a:buSzPts val="2400"/>
              <a:buFont typeface="Roboto Condensed Light"/>
              <a:buChar char="▻"/>
              <a:defRPr sz="2400">
                <a:solidFill>
                  <a:schemeClr val="dk1"/>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10157333" y="6182000"/>
            <a:ext cx="1983200" cy="420800"/>
          </a:xfrm>
          <a:prstGeom prst="rect">
            <a:avLst/>
          </a:prstGeom>
          <a:noFill/>
          <a:ln>
            <a:noFill/>
          </a:ln>
        </p:spPr>
        <p:txBody>
          <a:bodyPr spcFirstLastPara="1" wrap="square" lIns="91425" tIns="91425" rIns="91425" bIns="91425" anchor="ctr" anchorCtr="0">
            <a:noAutofit/>
          </a:bodyPr>
          <a:lstStyle>
            <a:lvl1pPr lvl="0" algn="r">
              <a:buNone/>
              <a:defRPr sz="1600" b="1">
                <a:solidFill>
                  <a:schemeClr val="lt1"/>
                </a:solidFill>
                <a:latin typeface="Roboto Condensed"/>
                <a:ea typeface="Roboto Condensed"/>
                <a:cs typeface="Roboto Condensed"/>
                <a:sym typeface="Roboto Condensed"/>
              </a:defRPr>
            </a:lvl1pPr>
            <a:lvl2pPr lvl="1" algn="r">
              <a:buNone/>
              <a:defRPr sz="1600" b="1">
                <a:solidFill>
                  <a:schemeClr val="lt1"/>
                </a:solidFill>
                <a:latin typeface="Roboto Condensed"/>
                <a:ea typeface="Roboto Condensed"/>
                <a:cs typeface="Roboto Condensed"/>
                <a:sym typeface="Roboto Condensed"/>
              </a:defRPr>
            </a:lvl2pPr>
            <a:lvl3pPr lvl="2" algn="r">
              <a:buNone/>
              <a:defRPr sz="1600" b="1">
                <a:solidFill>
                  <a:schemeClr val="lt1"/>
                </a:solidFill>
                <a:latin typeface="Roboto Condensed"/>
                <a:ea typeface="Roboto Condensed"/>
                <a:cs typeface="Roboto Condensed"/>
                <a:sym typeface="Roboto Condensed"/>
              </a:defRPr>
            </a:lvl3pPr>
            <a:lvl4pPr lvl="3" algn="r">
              <a:buNone/>
              <a:defRPr sz="1600" b="1">
                <a:solidFill>
                  <a:schemeClr val="lt1"/>
                </a:solidFill>
                <a:latin typeface="Roboto Condensed"/>
                <a:ea typeface="Roboto Condensed"/>
                <a:cs typeface="Roboto Condensed"/>
                <a:sym typeface="Roboto Condensed"/>
              </a:defRPr>
            </a:lvl4pPr>
            <a:lvl5pPr lvl="4" algn="r">
              <a:buNone/>
              <a:defRPr sz="1600" b="1">
                <a:solidFill>
                  <a:schemeClr val="lt1"/>
                </a:solidFill>
                <a:latin typeface="Roboto Condensed"/>
                <a:ea typeface="Roboto Condensed"/>
                <a:cs typeface="Roboto Condensed"/>
                <a:sym typeface="Roboto Condensed"/>
              </a:defRPr>
            </a:lvl5pPr>
            <a:lvl6pPr lvl="5" algn="r">
              <a:buNone/>
              <a:defRPr sz="1600" b="1">
                <a:solidFill>
                  <a:schemeClr val="lt1"/>
                </a:solidFill>
                <a:latin typeface="Roboto Condensed"/>
                <a:ea typeface="Roboto Condensed"/>
                <a:cs typeface="Roboto Condensed"/>
                <a:sym typeface="Roboto Condensed"/>
              </a:defRPr>
            </a:lvl6pPr>
            <a:lvl7pPr lvl="6" algn="r">
              <a:buNone/>
              <a:defRPr sz="1600" b="1">
                <a:solidFill>
                  <a:schemeClr val="lt1"/>
                </a:solidFill>
                <a:latin typeface="Roboto Condensed"/>
                <a:ea typeface="Roboto Condensed"/>
                <a:cs typeface="Roboto Condensed"/>
                <a:sym typeface="Roboto Condensed"/>
              </a:defRPr>
            </a:lvl7pPr>
            <a:lvl8pPr lvl="7" algn="r">
              <a:buNone/>
              <a:defRPr sz="1600" b="1">
                <a:solidFill>
                  <a:schemeClr val="lt1"/>
                </a:solidFill>
                <a:latin typeface="Roboto Condensed"/>
                <a:ea typeface="Roboto Condensed"/>
                <a:cs typeface="Roboto Condensed"/>
                <a:sym typeface="Roboto Condensed"/>
              </a:defRPr>
            </a:lvl8pPr>
            <a:lvl9pPr lvl="8" algn="r">
              <a:buNone/>
              <a:defRPr sz="1600" b="1">
                <a:solidFill>
                  <a:schemeClr val="lt1"/>
                </a:solidFill>
                <a:latin typeface="Roboto Condensed"/>
                <a:ea typeface="Roboto Condensed"/>
                <a:cs typeface="Roboto Condensed"/>
                <a:sym typeface="Roboto Condensed"/>
              </a:defRPr>
            </a:lvl9p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a:t>
            </a:fld>
            <a:endParaRPr kumimoji="0" lang="en" sz="1600" b="1" i="0" u="none" strike="noStrike" kern="0" cap="none" spc="0" normalizeH="0" baseline="0" noProof="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3233134686"/>
      </p:ext>
    </p:extLst>
  </p:cSld>
  <p:clrMap bg1="lt1" tx1="dk1" bg2="dk2" tx2="lt2" accent1="accent1" accent2="accent2" accent3="accent3" accent4="accent4" accent5="accent5" accent6="accent6" hlink="hlink" folHlink="folHlink"/>
  <p:sldLayoutIdLst>
    <p:sldLayoutId id="2147483669" r:id="rId1"/>
    <p:sldLayoutId id="2147483670" r:id="rId2"/>
    <p:sldLayoutId id="214748367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iyush@cndindia.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67016" y="1847965"/>
            <a:ext cx="11720576" cy="887794"/>
          </a:xfrm>
          <a:prstGeom prst="rect">
            <a:avLst/>
          </a:prstGeom>
          <a:noFill/>
          <a:ln w="28575">
            <a:solidFill>
              <a:schemeClr val="accent6">
                <a:lumMod val="75000"/>
              </a:schemeClr>
            </a:solidFill>
          </a:ln>
        </p:spPr>
        <p:txBody>
          <a:bodyPr wrap="square" lIns="117208" tIns="58604" rIns="117208" bIns="58604"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5000" b="1" kern="0" dirty="0" smtClean="0">
                <a:solidFill>
                  <a:srgbClr val="263248">
                    <a:lumMod val="95000"/>
                    <a:lumOff val="5000"/>
                  </a:srgbClr>
                </a:solidFill>
                <a:latin typeface="Times New Roman" panose="02020603050405020304" pitchFamily="18" charset="0"/>
                <a:cs typeface="Times New Roman" panose="02020603050405020304" pitchFamily="18" charset="0"/>
                <a:sym typeface="Arial"/>
              </a:rPr>
              <a:t>Intricacies in </a:t>
            </a:r>
            <a:r>
              <a:rPr lang="en-US" sz="5000" b="1" kern="0" dirty="0">
                <a:solidFill>
                  <a:srgbClr val="263248">
                    <a:lumMod val="95000"/>
                    <a:lumOff val="5000"/>
                  </a:srgbClr>
                </a:solidFill>
                <a:latin typeface="Times New Roman" panose="02020603050405020304" pitchFamily="18" charset="0"/>
                <a:cs typeface="Times New Roman" panose="02020603050405020304" pitchFamily="18" charset="0"/>
                <a:sym typeface="Arial"/>
              </a:rPr>
              <a:t>TDS</a:t>
            </a:r>
            <a:endParaRPr kumimoji="0" lang="en-US" sz="5000" b="1" i="0" u="none" strike="noStrike" kern="0" cap="none" spc="0" normalizeH="0" baseline="0" noProof="0" dirty="0">
              <a:ln>
                <a:noFill/>
              </a:ln>
              <a:solidFill>
                <a:srgbClr val="263248">
                  <a:lumMod val="95000"/>
                  <a:lumOff val="5000"/>
                </a:srgbClr>
              </a:solidFill>
              <a:effectLst/>
              <a:uLnTx/>
              <a:uFillTx/>
              <a:latin typeface="Times New Roman" panose="02020603050405020304" pitchFamily="18" charset="0"/>
              <a:cs typeface="Times New Roman" panose="02020603050405020304" pitchFamily="18" charset="0"/>
              <a:sym typeface="Arial"/>
            </a:endParaRPr>
          </a:p>
        </p:txBody>
      </p:sp>
      <p:sp>
        <p:nvSpPr>
          <p:cNvPr id="12" name="Content Placeholder 11"/>
          <p:cNvSpPr>
            <a:spLocks noGrp="1"/>
          </p:cNvSpPr>
          <p:nvPr>
            <p:ph idx="1"/>
          </p:nvPr>
        </p:nvSpPr>
        <p:spPr>
          <a:xfrm>
            <a:off x="670065" y="2936548"/>
            <a:ext cx="10652289" cy="3044662"/>
          </a:xfrm>
        </p:spPr>
        <p:txBody>
          <a:bodyPr>
            <a:normAutofit/>
          </a:bodyPr>
          <a:lstStyle/>
          <a:p>
            <a:pPr marL="140649" indent="0" algn="ctr">
              <a:buNone/>
            </a:pPr>
            <a:r>
              <a:rPr lang="en-US" sz="3100" b="1" dirty="0" smtClean="0">
                <a:solidFill>
                  <a:schemeClr val="tx1"/>
                </a:solidFill>
                <a:latin typeface="Times New Roman" panose="02020603050405020304" pitchFamily="18" charset="0"/>
                <a:cs typeface="Times New Roman" panose="02020603050405020304" pitchFamily="18" charset="0"/>
              </a:rPr>
              <a:t>15/11/2025</a:t>
            </a: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smtClean="0">
                <a:solidFill>
                  <a:schemeClr val="tx1"/>
                </a:solidFill>
                <a:latin typeface="Times New Roman" panose="02020603050405020304" pitchFamily="18" charset="0"/>
                <a:cs typeface="Times New Roman" panose="02020603050405020304" pitchFamily="18" charset="0"/>
              </a:rPr>
              <a:t>CA</a:t>
            </a:r>
            <a:r>
              <a:rPr lang="en-US" sz="3100" b="1" dirty="0">
                <a:solidFill>
                  <a:schemeClr val="tx1"/>
                </a:solidFill>
                <a:latin typeface="Times New Roman" panose="02020603050405020304" pitchFamily="18" charset="0"/>
                <a:cs typeface="Times New Roman" panose="02020603050405020304" pitchFamily="18" charset="0"/>
              </a:rPr>
              <a:t>. PIYUSH. CHHAJED </a:t>
            </a: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rPr>
              <a:t>FCA., DISA</a:t>
            </a: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hlinkClick r:id="rId3"/>
              </a:rPr>
              <a:t>piyush@cndindia.com</a:t>
            </a:r>
            <a:endParaRPr lang="en-US" sz="3100" b="1" dirty="0">
              <a:solidFill>
                <a:schemeClr val="tx1"/>
              </a:solidFill>
              <a:latin typeface="Times New Roman" panose="02020603050405020304" pitchFamily="18" charset="0"/>
              <a:cs typeface="Times New Roman" panose="02020603050405020304" pitchFamily="18" charset="0"/>
            </a:endParaRPr>
          </a:p>
          <a:p>
            <a:pPr marL="140649" indent="0" algn="ctr">
              <a:buNone/>
            </a:pPr>
            <a:r>
              <a:rPr lang="en-US" sz="3100" b="1" dirty="0">
                <a:solidFill>
                  <a:schemeClr val="tx1"/>
                </a:solidFill>
                <a:latin typeface="Times New Roman" panose="02020603050405020304" pitchFamily="18" charset="0"/>
                <a:cs typeface="Times New Roman" panose="02020603050405020304" pitchFamily="18" charset="0"/>
              </a:rPr>
              <a:t>Mob : 9819084820</a:t>
            </a:r>
          </a:p>
        </p:txBody>
      </p:sp>
      <p:sp>
        <p:nvSpPr>
          <p:cNvPr id="3" name="Slide Number Placeholder 2"/>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600" b="1" i="0" u="none" strike="noStrike" kern="0" cap="none" spc="0" normalizeH="0" baseline="0" noProof="0" smtClean="0">
                <a:ln>
                  <a:noFill/>
                </a:ln>
                <a:solidFill>
                  <a:srgbClr val="FFFFFF"/>
                </a:solidFill>
                <a:effectLst/>
                <a:uLnTx/>
                <a:uFillTx/>
                <a:latin typeface="Roboto Condensed"/>
                <a:ea typeface="Roboto Condensed"/>
                <a:cs typeface="Roboto Condensed"/>
                <a:sym typeface="Roboto Condensed"/>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 sz="1600" b="1" i="0" u="none" strike="noStrike" kern="0" cap="none" spc="0" normalizeH="0" baseline="0" noProof="0" dirty="0">
              <a:ln>
                <a:noFill/>
              </a:ln>
              <a:solidFill>
                <a:srgbClr val="FFFFFF"/>
              </a:solidFill>
              <a:effectLst/>
              <a:uLnTx/>
              <a:uFillTx/>
              <a:latin typeface="Roboto Condensed"/>
              <a:ea typeface="Roboto Condensed"/>
              <a:cs typeface="Roboto Condensed"/>
              <a:sym typeface="Roboto Condensed"/>
            </a:endParaRPr>
          </a:p>
        </p:txBody>
      </p:sp>
    </p:spTree>
    <p:extLst>
      <p:ext uri="{BB962C8B-B14F-4D97-AF65-F5344CB8AC3E}">
        <p14:creationId xmlns:p14="http://schemas.microsoft.com/office/powerpoint/2010/main" val="257316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t>Section 192-Commission to Director 	</a:t>
            </a:r>
            <a:endParaRPr lang="en-IN" sz="2800" dirty="0"/>
          </a:p>
        </p:txBody>
      </p:sp>
      <p:sp>
        <p:nvSpPr>
          <p:cNvPr id="2" name="TextBox 1"/>
          <p:cNvSpPr txBox="1"/>
          <p:nvPr/>
        </p:nvSpPr>
        <p:spPr>
          <a:xfrm>
            <a:off x="0" y="658957"/>
            <a:ext cx="11970328" cy="5816977"/>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on commission paid to a full-time employee, reflected as part of salary in Form 16?</a:t>
            </a:r>
          </a:p>
          <a:p>
            <a:pPr algn="just"/>
            <a:endParaRPr lang="en-US" sz="1000" b="1" u="sng"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Nature of Payment</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Commission paid to Managing Director who is also a full-time employee.</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Reflected as part of salary in Form 16.</a:t>
            </a:r>
          </a:p>
          <a:p>
            <a:pPr marL="542925" indent="-276225"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266700" indent="-2667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Position</a:t>
            </a:r>
            <a:endParaRPr lang="en-IN" sz="2000" b="1" dirty="0">
              <a:latin typeface="Cambria" panose="02040503050406030204" pitchFamily="18" charset="0"/>
              <a:ea typeface="Cambria" panose="02040503050406030204" pitchFamily="18" charset="0"/>
            </a:endParaRP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 disallowed the expense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due to non-deduction of TDS at the time of provision, claiming applicability of Section 194H (commission).</a:t>
            </a:r>
          </a:p>
          <a:p>
            <a:pPr marL="542925" indent="-276225"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err="1">
                <a:latin typeface="Cambria" panose="02040503050406030204" pitchFamily="18" charset="0"/>
                <a:ea typeface="Cambria" panose="02040503050406030204" pitchFamily="18" charset="0"/>
              </a:rPr>
              <a:t>Indofil</a:t>
            </a:r>
            <a:r>
              <a:rPr lang="en-US" sz="2000" b="1" i="1" u="sng" dirty="0">
                <a:latin typeface="Cambria" panose="02040503050406030204" pitchFamily="18" charset="0"/>
                <a:ea typeface="Cambria" panose="02040503050406030204" pitchFamily="18" charset="0"/>
              </a:rPr>
              <a:t> Industries Ltd.</a:t>
            </a:r>
            <a:r>
              <a:rPr lang="pt-BR" sz="2000" b="1" i="1" u="sng" dirty="0">
                <a:latin typeface="Cambria" panose="02040503050406030204" pitchFamily="18" charset="0"/>
                <a:ea typeface="Cambria" panose="02040503050406030204" pitchFamily="18" charset="0"/>
              </a:rPr>
              <a:t> [2022] 135 taxmann.com 289 (Bombay)</a:t>
            </a:r>
            <a:r>
              <a:rPr lang="en-US" sz="2000" dirty="0">
                <a:latin typeface="Cambria" panose="02040503050406030204" pitchFamily="18" charset="0"/>
                <a:ea typeface="Cambria" panose="02040503050406030204" pitchFamily="18" charset="0"/>
              </a:rPr>
              <a:t>, the </a:t>
            </a:r>
            <a:r>
              <a:rPr lang="en-US" sz="2000" b="1" dirty="0">
                <a:latin typeface="Cambria" panose="02040503050406030204" pitchFamily="18" charset="0"/>
                <a:ea typeface="Cambria" panose="02040503050406030204" pitchFamily="18" charset="0"/>
              </a:rPr>
              <a:t>High Court of Bombay </a:t>
            </a:r>
            <a:r>
              <a:rPr lang="en-US" sz="2000" dirty="0">
                <a:latin typeface="Cambria" panose="02040503050406030204" pitchFamily="18" charset="0"/>
                <a:ea typeface="Cambria" panose="02040503050406030204" pitchFamily="18" charset="0"/>
              </a:rPr>
              <a:t>held that “</a:t>
            </a:r>
            <a:r>
              <a:rPr lang="en-US" sz="2000" i="1" dirty="0">
                <a:latin typeface="Cambria" panose="02040503050406030204" pitchFamily="18" charset="0"/>
                <a:ea typeface="Cambria" panose="02040503050406030204" pitchFamily="18" charset="0"/>
              </a:rPr>
              <a:t>Where assessee-company made provision for commission and later, paid same to its Chairman and Managing Director and AO made disallowance under section 40(a)(</a:t>
            </a:r>
            <a:r>
              <a:rPr lang="en-US" sz="2000" i="1" dirty="0" err="1">
                <a:latin typeface="Cambria" panose="02040503050406030204" pitchFamily="18" charset="0"/>
                <a:ea typeface="Cambria" panose="02040503050406030204" pitchFamily="18" charset="0"/>
              </a:rPr>
              <a:t>ia</a:t>
            </a:r>
            <a:r>
              <a:rPr lang="en-US" sz="2000" i="1" dirty="0">
                <a:latin typeface="Cambria" panose="02040503050406030204" pitchFamily="18" charset="0"/>
                <a:ea typeface="Cambria" panose="02040503050406030204" pitchFamily="18" charset="0"/>
              </a:rPr>
              <a:t>) on ground that assessee failed to deduct TDS as per section 194H at time of making provision for commission, since said </a:t>
            </a:r>
            <a:r>
              <a:rPr lang="en-US" sz="2000" b="1" i="1" dirty="0">
                <a:latin typeface="Cambria" panose="02040503050406030204" pitchFamily="18" charset="0"/>
                <a:ea typeface="Cambria" panose="02040503050406030204" pitchFamily="18" charset="0"/>
              </a:rPr>
              <a:t>commission was shown as part of salary in Form-16 </a:t>
            </a:r>
            <a:r>
              <a:rPr lang="en-US" sz="2000" i="1" dirty="0">
                <a:latin typeface="Cambria" panose="02040503050406030204" pitchFamily="18" charset="0"/>
                <a:ea typeface="Cambria" panose="02040503050406030204" pitchFamily="18" charset="0"/>
              </a:rPr>
              <a:t>for relevant assessment year, in such case section 192 would be applicable where TDS would be paid at time of payment and no disallowance could be made under section 40(a)(</a:t>
            </a:r>
            <a:r>
              <a:rPr lang="en-US" sz="2000" i="1" dirty="0" err="1">
                <a:latin typeface="Cambria" panose="02040503050406030204" pitchFamily="18" charset="0"/>
                <a:ea typeface="Cambria" panose="02040503050406030204" pitchFamily="18" charset="0"/>
              </a:rPr>
              <a:t>ia</a:t>
            </a:r>
            <a:r>
              <a:rPr lang="en-US" sz="2000" i="1" dirty="0">
                <a:latin typeface="Cambria" panose="02040503050406030204" pitchFamily="18" charset="0"/>
                <a:ea typeface="Cambria" panose="02040503050406030204" pitchFamily="18" charset="0"/>
              </a:rPr>
              <a:t>)”.</a:t>
            </a:r>
          </a:p>
          <a:p>
            <a:pPr marL="542925" indent="-276225"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1158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Effect transition="in" filter="fade">
                                      <p:cBhvr>
                                        <p:cTn id="19" dur="500"/>
                                        <p:tgtEl>
                                          <p:spTgt spid="2">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13898"/>
            <a:ext cx="11049174" cy="375767"/>
          </a:xfrm>
        </p:spPr>
        <p:txBody>
          <a:bodyPr/>
          <a:lstStyle/>
          <a:p>
            <a:r>
              <a:rPr lang="en-US" sz="2800" dirty="0"/>
              <a:t>Section 192- Payments to Medical Professionals 	</a:t>
            </a:r>
            <a:endParaRPr lang="en-IN" sz="2800" dirty="0"/>
          </a:p>
        </p:txBody>
      </p:sp>
      <p:sp>
        <p:nvSpPr>
          <p:cNvPr id="2" name="TextBox 1"/>
          <p:cNvSpPr txBox="1"/>
          <p:nvPr/>
        </p:nvSpPr>
        <p:spPr>
          <a:xfrm>
            <a:off x="0" y="658957"/>
            <a:ext cx="11970328" cy="5816977"/>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Payment to doctors based on a fixed ratio- TDS u/s 192 or 194J</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Nature of Engagement</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Medical professional rendering services to </a:t>
            </a:r>
            <a:r>
              <a:rPr lang="en-US" sz="2000" b="1" dirty="0">
                <a:latin typeface="Cambria" panose="02040503050406030204" pitchFamily="18" charset="0"/>
                <a:ea typeface="Cambria" panose="02040503050406030204" pitchFamily="18" charset="0"/>
              </a:rPr>
              <a:t>hospital</a:t>
            </a:r>
            <a:r>
              <a:rPr lang="en-US" sz="2000" dirty="0">
                <a:latin typeface="Cambria" panose="02040503050406030204" pitchFamily="18" charset="0"/>
                <a:ea typeface="Cambria" panose="02040503050406030204" pitchFamily="18" charset="0"/>
              </a:rPr>
              <a:t>.</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Fixed Ratio- amount received for services rendered. The sharing was in the proportion of 15% vs. 85% between the hospital and the doctors.</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No evidence of employer-employee relationship with the hospital.</a:t>
            </a:r>
          </a:p>
          <a:p>
            <a:pPr marL="266700" algn="just"/>
            <a:r>
              <a:rPr lang="en-US" sz="2000" dirty="0">
                <a:latin typeface="Cambria" panose="02040503050406030204" pitchFamily="18" charset="0"/>
                <a:ea typeface="Cambria" panose="02040503050406030204" pitchFamily="18" charset="0"/>
              </a:rPr>
              <a:t> </a:t>
            </a:r>
          </a:p>
          <a:p>
            <a:pPr marL="266700" indent="-2667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Key Principles</a:t>
            </a:r>
            <a:endParaRPr lang="en-IN" sz="2000" b="1" dirty="0">
              <a:latin typeface="Cambria" panose="02040503050406030204" pitchFamily="18" charset="0"/>
              <a:ea typeface="Cambria" panose="02040503050406030204" pitchFamily="18" charset="0"/>
            </a:endParaRP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S.192 applies only when there is an employer-employee relationship whereas S.194J is applicable for professional services, including medical services. </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Fixed ratio payments does not imply employment. </a:t>
            </a:r>
          </a:p>
          <a:p>
            <a:pPr marL="266700"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tabLst>
                <a:tab pos="263525" algn="l"/>
              </a:tabLst>
            </a:pPr>
            <a:r>
              <a:rPr lang="en-US" sz="2000" b="1" dirty="0">
                <a:latin typeface="Cambria" panose="02040503050406030204" pitchFamily="18" charset="0"/>
                <a:ea typeface="Cambria" panose="02040503050406030204" pitchFamily="18" charset="0"/>
              </a:rPr>
              <a:t>Court Ruling</a:t>
            </a:r>
          </a:p>
          <a:p>
            <a:pPr marL="542925" indent="-276225"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Asian Heart Institute and Research Centre (P.) Ltd </a:t>
            </a:r>
            <a:r>
              <a:rPr lang="pt-BR" sz="2000" b="1" i="1" u="sng" dirty="0">
                <a:latin typeface="Cambria" panose="02040503050406030204" pitchFamily="18" charset="0"/>
                <a:ea typeface="Cambria" panose="02040503050406030204" pitchFamily="18" charset="0"/>
              </a:rPr>
              <a:t>[2019] 104 taxmann.com 125 (Bombay)</a:t>
            </a:r>
            <a:r>
              <a:rPr lang="en-US" sz="2000" dirty="0">
                <a:latin typeface="Cambria" panose="02040503050406030204" pitchFamily="18" charset="0"/>
                <a:ea typeface="Cambria" panose="02040503050406030204" pitchFamily="18" charset="0"/>
              </a:rPr>
              <a:t>, the </a:t>
            </a:r>
            <a:r>
              <a:rPr lang="en-US" sz="2000" b="1" dirty="0">
                <a:latin typeface="Cambria" panose="02040503050406030204" pitchFamily="18" charset="0"/>
                <a:ea typeface="Cambria" panose="02040503050406030204" pitchFamily="18" charset="0"/>
              </a:rPr>
              <a:t>High Court of Bombay </a:t>
            </a:r>
            <a:r>
              <a:rPr lang="en-US" sz="2000" dirty="0">
                <a:latin typeface="Cambria" panose="02040503050406030204" pitchFamily="18" charset="0"/>
                <a:ea typeface="Cambria" panose="02040503050406030204" pitchFamily="18" charset="0"/>
              </a:rPr>
              <a:t>held that </a:t>
            </a:r>
            <a:r>
              <a:rPr lang="en-US" sz="2000" i="1" dirty="0">
                <a:latin typeface="Cambria" panose="02040503050406030204" pitchFamily="18" charset="0"/>
                <a:ea typeface="Cambria" panose="02040503050406030204" pitchFamily="18" charset="0"/>
              </a:rPr>
              <a:t>“Assessee engaged full time consultant doctors on yearly contract, according to which </a:t>
            </a:r>
            <a:r>
              <a:rPr lang="en-US" sz="2000" b="1" i="1" u="sng" dirty="0">
                <a:latin typeface="Cambria" panose="02040503050406030204" pitchFamily="18" charset="0"/>
                <a:ea typeface="Cambria" panose="02040503050406030204" pitchFamily="18" charset="0"/>
              </a:rPr>
              <a:t>receipt from patients would be shared in certain fixed ratio </a:t>
            </a:r>
            <a:r>
              <a:rPr lang="en-US" sz="2000" i="1" dirty="0">
                <a:latin typeface="Cambria" panose="02040503050406030204" pitchFamily="18" charset="0"/>
                <a:ea typeface="Cambria" panose="02040503050406030204" pitchFamily="18" charset="0"/>
              </a:rPr>
              <a:t>and payment made by assessee to full time consultant doctors would fall within purview of section 194J as fees for professional services, and not under section 192 as salary”</a:t>
            </a:r>
          </a:p>
        </p:txBody>
      </p:sp>
    </p:spTree>
    <p:extLst>
      <p:ext uri="{BB962C8B-B14F-4D97-AF65-F5344CB8AC3E}">
        <p14:creationId xmlns:p14="http://schemas.microsoft.com/office/powerpoint/2010/main" val="393340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fade">
                                      <p:cBhvr>
                                        <p:cTn id="22" dur="500"/>
                                        <p:tgtEl>
                                          <p:spTgt spid="2">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Effect transition="in" filter="fade">
                                      <p:cBhvr>
                                        <p:cTn id="25" dur="500"/>
                                        <p:tgtEl>
                                          <p:spTgt spid="2">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9" end="9"/>
                                            </p:txEl>
                                          </p:spTgt>
                                        </p:tgtEl>
                                        <p:attrNameLst>
                                          <p:attrName>style.visibility</p:attrName>
                                        </p:attrNameLst>
                                      </p:cBhvr>
                                      <p:to>
                                        <p:strVal val="visible"/>
                                      </p:to>
                                    </p:set>
                                    <p:animEffect transition="in" filter="fade">
                                      <p:cBhvr>
                                        <p:cTn id="28" dur="500"/>
                                        <p:tgtEl>
                                          <p:spTgt spid="2">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
                                            <p:txEl>
                                              <p:pRg st="11" end="11"/>
                                            </p:txEl>
                                          </p:spTgt>
                                        </p:tgtEl>
                                        <p:attrNameLst>
                                          <p:attrName>style.visibility</p:attrName>
                                        </p:attrNameLst>
                                      </p:cBhvr>
                                      <p:to>
                                        <p:strVal val="visible"/>
                                      </p:to>
                                    </p:set>
                                    <p:animEffect transition="in" filter="fade">
                                      <p:cBhvr>
                                        <p:cTn id="33" dur="500"/>
                                        <p:tgtEl>
                                          <p:spTgt spid="2">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12" end="12"/>
                                            </p:txEl>
                                          </p:spTgt>
                                        </p:tgtEl>
                                        <p:attrNameLst>
                                          <p:attrName>style.visibility</p:attrName>
                                        </p:attrNameLst>
                                      </p:cBhvr>
                                      <p:to>
                                        <p:strVal val="visible"/>
                                      </p:to>
                                    </p:set>
                                    <p:animEffect transition="in" filter="fade">
                                      <p:cBhvr>
                                        <p:cTn id="36"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836" y="858982"/>
            <a:ext cx="11970328" cy="5786199"/>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on tips received by employees</a:t>
            </a:r>
            <a:endParaRPr lang="en-US" sz="800" b="1" u="sng" dirty="0">
              <a:latin typeface="Cambria" panose="02040503050406030204" pitchFamily="18" charset="0"/>
              <a:ea typeface="Cambria" panose="02040503050406030204" pitchFamily="18" charset="0"/>
            </a:endParaRPr>
          </a:p>
          <a:p>
            <a:pPr algn="just"/>
            <a:endParaRPr lang="en-US" sz="8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Nature of Engagement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Under normal circumstances, salary payments arise out of an employer's obligation under the terms of employment. Tips, however, are not paid by the employer but are voluntary contributions from customers, given as a token of appreciation for services rendered.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employer merely acts as an intermediary or facilitator in collecting and distributing these tips and does not owe them to the employee as a matter of contractual right.</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Key Principle</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As per Section 15(b) of the Income-tax Act, a payment can be classified as "salary" only if the employee has a vested right to receive it from the employer.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Since tips are discretionary payments made by customers, and not an enforceable claim under the employment contract, they do not fall within this definition.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Consequently, under Section 192, which mandates TDS on salary payments, there is no liability on the employer to deduct TDS on tips, as they are not part of the employee’s salary or wages.</a:t>
            </a:r>
          </a:p>
        </p:txBody>
      </p:sp>
      <p:sp>
        <p:nvSpPr>
          <p:cNvPr id="4" name="Title 3"/>
          <p:cNvSpPr>
            <a:spLocks noGrp="1"/>
          </p:cNvSpPr>
          <p:nvPr>
            <p:ph type="title"/>
          </p:nvPr>
        </p:nvSpPr>
        <p:spPr/>
        <p:txBody>
          <a:bodyPr/>
          <a:lstStyle/>
          <a:p>
            <a:r>
              <a:rPr lang="en-US" sz="2800" dirty="0"/>
              <a:t>Section 192- TDS on Tips</a:t>
            </a:r>
            <a:endParaRPr lang="en-IN" sz="2800" dirty="0"/>
          </a:p>
        </p:txBody>
      </p:sp>
    </p:spTree>
    <p:extLst>
      <p:ext uri="{BB962C8B-B14F-4D97-AF65-F5344CB8AC3E}">
        <p14:creationId xmlns:p14="http://schemas.microsoft.com/office/powerpoint/2010/main" val="340084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fade">
                                      <p:cBhvr>
                                        <p:cTn id="13" dur="500"/>
                                        <p:tgtEl>
                                          <p:spTgt spid="2">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fade">
                                      <p:cBhvr>
                                        <p:cTn id="16" dur="500"/>
                                        <p:tgtEl>
                                          <p:spTgt spid="2">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Effect transition="in" filter="fade">
                                      <p:cBhvr>
                                        <p:cTn id="19" dur="500"/>
                                        <p:tgtEl>
                                          <p:spTgt spid="2">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10" end="10"/>
                                            </p:txEl>
                                          </p:spTgt>
                                        </p:tgtEl>
                                        <p:attrNameLst>
                                          <p:attrName>style.visibility</p:attrName>
                                        </p:attrNameLst>
                                      </p:cBhvr>
                                      <p:to>
                                        <p:strVal val="visible"/>
                                      </p:to>
                                    </p:set>
                                    <p:animEffect transition="in" filter="fade">
                                      <p:cBhvr>
                                        <p:cTn id="22" dur="500"/>
                                        <p:tgtEl>
                                          <p:spTgt spid="2">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animEffect transition="in" filter="fade">
                                      <p:cBhvr>
                                        <p:cTn id="25"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836" y="858982"/>
            <a:ext cx="11970328" cy="5632311"/>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Position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IT Act draws a clear distinction between payments arising from an employer’s contractual obligation (i.e. salary) and those that are incidental or voluntary, such as tips.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Since tips are not paid by the employer, do not arise out of a contractual duty, and are not guaranteed or regular, they do not constitute salary income under the legal framework of Section 15.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Moreover, the employer’s role in distributing tips is fiduciary in nature, and not that of a principal making a salary payment. Therefore, TDS under Section 192 is not triggered in respect of such payments.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This position was upheld by the Supreme Court of India in the case of </a:t>
            </a:r>
            <a:r>
              <a:rPr lang="en-US" sz="2000" b="1" i="1" u="sng" dirty="0">
                <a:latin typeface="Cambria" panose="02040503050406030204" pitchFamily="18" charset="0"/>
                <a:ea typeface="Cambria" panose="02040503050406030204" pitchFamily="18" charset="0"/>
              </a:rPr>
              <a:t>ITC Limited [2016] 68 taxmann.com 323 (SC)</a:t>
            </a:r>
            <a:r>
              <a:rPr lang="en-US" sz="2000" dirty="0">
                <a:latin typeface="Cambria" panose="02040503050406030204" pitchFamily="18" charset="0"/>
                <a:ea typeface="Cambria" panose="02040503050406030204" pitchFamily="18" charset="0"/>
              </a:rPr>
              <a:t>. The Court ruled that </a:t>
            </a:r>
            <a:r>
              <a:rPr lang="en-US" sz="2000" i="1" u="sng" dirty="0">
                <a:latin typeface="Cambria" panose="02040503050406030204" pitchFamily="18" charset="0"/>
                <a:ea typeface="Cambria" panose="02040503050406030204" pitchFamily="18" charset="0"/>
              </a:rPr>
              <a:t>tips collected by hotels from customers and passed on to employees do not amount to "salary" paid by the employer</a:t>
            </a:r>
            <a:r>
              <a:rPr lang="en-US" sz="2000" dirty="0">
                <a:latin typeface="Cambria" panose="02040503050406030204" pitchFamily="18" charset="0"/>
                <a:ea typeface="Cambria" panose="02040503050406030204" pitchFamily="18" charset="0"/>
              </a:rPr>
              <a:t>. As such, the employer is not liable to deduct TDS u/s 192 on such payments.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Court emphasized that unless there is a </a:t>
            </a:r>
            <a:r>
              <a:rPr lang="en-US" sz="2000" b="1" i="1" u="sng" dirty="0">
                <a:latin typeface="Cambria" panose="02040503050406030204" pitchFamily="18" charset="0"/>
                <a:ea typeface="Cambria" panose="02040503050406030204" pitchFamily="18" charset="0"/>
              </a:rPr>
              <a:t>statutory or contractual obligation on the employer to make the payment, it cannot be taxed as salary</a:t>
            </a:r>
            <a:r>
              <a:rPr lang="en-US" sz="2000" dirty="0">
                <a:latin typeface="Cambria" panose="02040503050406030204" pitchFamily="18" charset="0"/>
                <a:ea typeface="Cambria" panose="02040503050406030204" pitchFamily="18" charset="0"/>
              </a:rPr>
              <a:t>, thereby reinforcing the distinction between salary and voluntary third-party payments like tips.</a:t>
            </a:r>
          </a:p>
        </p:txBody>
      </p:sp>
      <p:sp>
        <p:nvSpPr>
          <p:cNvPr id="4" name="Title 3"/>
          <p:cNvSpPr>
            <a:spLocks noGrp="1"/>
          </p:cNvSpPr>
          <p:nvPr>
            <p:ph type="title"/>
          </p:nvPr>
        </p:nvSpPr>
        <p:spPr/>
        <p:txBody>
          <a:bodyPr/>
          <a:lstStyle/>
          <a:p>
            <a:r>
              <a:rPr lang="en-US" sz="2800" dirty="0"/>
              <a:t>Section 192- TDS on Tips</a:t>
            </a:r>
            <a:endParaRPr lang="en-IN" sz="2800" dirty="0"/>
          </a:p>
        </p:txBody>
      </p:sp>
    </p:spTree>
    <p:extLst>
      <p:ext uri="{BB962C8B-B14F-4D97-AF65-F5344CB8AC3E}">
        <p14:creationId xmlns:p14="http://schemas.microsoft.com/office/powerpoint/2010/main" val="79554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8" end="8"/>
                                            </p:txEl>
                                          </p:spTgt>
                                        </p:tgtEl>
                                        <p:attrNameLst>
                                          <p:attrName>style.visibility</p:attrName>
                                        </p:attrNameLst>
                                      </p:cBhvr>
                                      <p:to>
                                        <p:strVal val="visible"/>
                                      </p:to>
                                    </p:set>
                                    <p:animEffect transition="in" filter="fade">
                                      <p:cBhvr>
                                        <p:cTn id="24" dur="500"/>
                                        <p:tgtEl>
                                          <p:spTgt spid="2">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13898"/>
            <a:ext cx="11049174" cy="375767"/>
          </a:xfrm>
        </p:spPr>
        <p:txBody>
          <a:bodyPr/>
          <a:lstStyle/>
          <a:p>
            <a:r>
              <a:rPr lang="en-US" sz="2800" dirty="0"/>
              <a:t>Section 192 - Mistakes in Salary Estimation   </a:t>
            </a:r>
            <a:endParaRPr lang="en-IN" sz="2800" dirty="0"/>
          </a:p>
        </p:txBody>
      </p:sp>
      <p:sp>
        <p:nvSpPr>
          <p:cNvPr id="2" name="TextBox 1"/>
          <p:cNvSpPr txBox="1"/>
          <p:nvPr/>
        </p:nvSpPr>
        <p:spPr>
          <a:xfrm>
            <a:off x="0" y="768818"/>
            <a:ext cx="11970328" cy="5478423"/>
          </a:xfrm>
          <a:prstGeom prst="rect">
            <a:avLst/>
          </a:prstGeom>
          <a:noFill/>
        </p:spPr>
        <p:txBody>
          <a:bodyPr wrap="square" rtlCol="0">
            <a:spAutoFit/>
          </a:bodyPr>
          <a:lstStyle/>
          <a:p>
            <a:pPr marL="171450" indent="-171450" algn="just">
              <a:buFont typeface="Wingdings" panose="05000000000000000000" pitchFamily="2" charset="2"/>
              <a:buChar char="Ø"/>
            </a:pPr>
            <a:r>
              <a:rPr lang="en-US" sz="2200" b="1" u="sng" dirty="0">
                <a:solidFill>
                  <a:schemeClr val="accent1">
                    <a:lumMod val="75000"/>
                  </a:schemeClr>
                </a:solidFill>
                <a:latin typeface="Cambria" panose="02040503050406030204" pitchFamily="18" charset="0"/>
                <a:ea typeface="Cambria" panose="02040503050406030204" pitchFamily="18" charset="0"/>
              </a:rPr>
              <a:t>Mistakes in Salary Estimation - Employer can be treated as ‘</a:t>
            </a:r>
            <a:r>
              <a:rPr lang="en-US" sz="2200" b="1" u="sng" dirty="0" err="1">
                <a:solidFill>
                  <a:schemeClr val="accent1">
                    <a:lumMod val="75000"/>
                  </a:schemeClr>
                </a:solidFill>
                <a:latin typeface="Cambria" panose="02040503050406030204" pitchFamily="18" charset="0"/>
                <a:ea typeface="Cambria" panose="02040503050406030204" pitchFamily="18" charset="0"/>
              </a:rPr>
              <a:t>Assessee</a:t>
            </a:r>
            <a:r>
              <a:rPr lang="en-US" sz="2200" b="1" u="sng" dirty="0">
                <a:solidFill>
                  <a:schemeClr val="accent1">
                    <a:lumMod val="75000"/>
                  </a:schemeClr>
                </a:solidFill>
                <a:latin typeface="Cambria" panose="02040503050406030204" pitchFamily="18" charset="0"/>
                <a:ea typeface="Cambria" panose="02040503050406030204" pitchFamily="18" charset="0"/>
              </a:rPr>
              <a:t>-in-Default’</a:t>
            </a:r>
          </a:p>
          <a:p>
            <a:pPr marL="171450" indent="-171450" algn="just">
              <a:buFont typeface="Wingdings" panose="05000000000000000000" pitchFamily="2" charset="2"/>
              <a:buChar char="Ø"/>
            </a:pPr>
            <a:endParaRPr lang="en-US" sz="2200" b="1" u="sng" dirty="0">
              <a:solidFill>
                <a:schemeClr val="accent1">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en-US" sz="2000" b="1" dirty="0">
                <a:solidFill>
                  <a:schemeClr val="accent1">
                    <a:lumMod val="75000"/>
                  </a:schemeClr>
                </a:solidFill>
                <a:latin typeface="Cambria" panose="02040503050406030204" pitchFamily="18" charset="0"/>
                <a:ea typeface="Cambria" panose="02040503050406030204" pitchFamily="18" charset="0"/>
              </a:rPr>
              <a:t>Background</a:t>
            </a:r>
          </a:p>
          <a:p>
            <a:pPr marL="800100" lvl="1" indent="-342900" algn="just">
              <a:buFont typeface="Wingdings" panose="05000000000000000000" pitchFamily="2" charset="2"/>
              <a:buChar char="§"/>
            </a:pPr>
            <a:r>
              <a:rPr lang="en-US" sz="2000" dirty="0">
                <a:solidFill>
                  <a:schemeClr val="accent1">
                    <a:lumMod val="75000"/>
                  </a:schemeClr>
                </a:solidFill>
                <a:latin typeface="Cambria" panose="02040503050406030204" pitchFamily="18" charset="0"/>
                <a:ea typeface="Cambria" panose="02040503050406030204" pitchFamily="18" charset="0"/>
              </a:rPr>
              <a:t>Employers often estimate employee income for TDS purposes. These estimates may sometimes turn out to be incorrect due to unforeseen changes (e.g., bonuses, deductions, resignations).</a:t>
            </a:r>
          </a:p>
          <a:p>
            <a:pPr lvl="1" algn="just"/>
            <a:endParaRPr lang="en-US" sz="2000" dirty="0">
              <a:solidFill>
                <a:schemeClr val="accent1">
                  <a:lumMod val="75000"/>
                </a:schemeClr>
              </a:solidFill>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solidFill>
                  <a:schemeClr val="accent1">
                    <a:lumMod val="75000"/>
                  </a:schemeClr>
                </a:solidFill>
                <a:latin typeface="Cambria" panose="02040503050406030204" pitchFamily="18" charset="0"/>
                <a:ea typeface="Cambria" panose="02040503050406030204" pitchFamily="18" charset="0"/>
              </a:rPr>
              <a:t>The key issue: </a:t>
            </a:r>
            <a:r>
              <a:rPr lang="en-US" sz="2000" b="1" i="1" dirty="0">
                <a:solidFill>
                  <a:schemeClr val="accent1">
                    <a:lumMod val="75000"/>
                  </a:schemeClr>
                </a:solidFill>
                <a:latin typeface="Cambria" panose="02040503050406030204" pitchFamily="18" charset="0"/>
                <a:ea typeface="Cambria" panose="02040503050406030204" pitchFamily="18" charset="0"/>
              </a:rPr>
              <a:t>Whether an incorrect estimate of income while deducting TDS makes the employer an "assessee-in-default" under Section 201(1)?</a:t>
            </a:r>
          </a:p>
          <a:p>
            <a:pPr marL="800100" lvl="1" indent="-342900" algn="just">
              <a:buFont typeface="Wingdings" panose="05000000000000000000" pitchFamily="2" charset="2"/>
              <a:buChar char="§"/>
            </a:pPr>
            <a:endParaRPr lang="en-US" sz="2000" dirty="0">
              <a:solidFill>
                <a:schemeClr val="accent1">
                  <a:lumMod val="75000"/>
                </a:schemeClr>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en-US" sz="2000" b="1" dirty="0">
                <a:solidFill>
                  <a:schemeClr val="accent1">
                    <a:lumMod val="75000"/>
                  </a:schemeClr>
                </a:solidFill>
                <a:latin typeface="Cambria" panose="02040503050406030204" pitchFamily="18" charset="0"/>
                <a:ea typeface="Cambria" panose="02040503050406030204" pitchFamily="18" charset="0"/>
              </a:rPr>
              <a:t>Legal Standpoint</a:t>
            </a:r>
            <a:endParaRPr lang="en-IN" sz="2000" b="1" dirty="0">
              <a:solidFill>
                <a:schemeClr val="accent1">
                  <a:lumMod val="75000"/>
                </a:schemeClr>
              </a:solidFill>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solidFill>
                  <a:schemeClr val="accent1">
                    <a:lumMod val="75000"/>
                  </a:schemeClr>
                </a:solidFill>
                <a:latin typeface="Cambria" panose="02040503050406030204" pitchFamily="18" charset="0"/>
                <a:ea typeface="Cambria" panose="02040503050406030204" pitchFamily="18" charset="0"/>
              </a:rPr>
              <a:t>Employers are </a:t>
            </a:r>
            <a:r>
              <a:rPr lang="en-US" sz="2000" b="1" dirty="0">
                <a:solidFill>
                  <a:schemeClr val="accent1">
                    <a:lumMod val="75000"/>
                  </a:schemeClr>
                </a:solidFill>
                <a:latin typeface="Cambria" panose="02040503050406030204" pitchFamily="18" charset="0"/>
                <a:ea typeface="Cambria" panose="02040503050406030204" pitchFamily="18" charset="0"/>
              </a:rPr>
              <a:t>not required to act as Assessing Officers</a:t>
            </a:r>
            <a:r>
              <a:rPr lang="en-US" sz="2000" dirty="0">
                <a:solidFill>
                  <a:schemeClr val="accent1">
                    <a:lumMod val="75000"/>
                  </a:schemeClr>
                </a:solidFill>
                <a:latin typeface="Cambria" panose="02040503050406030204" pitchFamily="18" charset="0"/>
                <a:ea typeface="Cambria" panose="02040503050406030204" pitchFamily="18" charset="0"/>
              </a:rPr>
              <a:t>; they are only to make a </a:t>
            </a:r>
            <a:r>
              <a:rPr lang="en-US" sz="2000" b="1" dirty="0">
                <a:solidFill>
                  <a:schemeClr val="accent1">
                    <a:lumMod val="75000"/>
                  </a:schemeClr>
                </a:solidFill>
                <a:latin typeface="Cambria" panose="02040503050406030204" pitchFamily="18" charset="0"/>
                <a:ea typeface="Cambria" panose="02040503050406030204" pitchFamily="18" charset="0"/>
              </a:rPr>
              <a:t>reasonable and honest estimate</a:t>
            </a:r>
            <a:r>
              <a:rPr lang="en-US" sz="2000" dirty="0">
                <a:solidFill>
                  <a:schemeClr val="accent1">
                    <a:lumMod val="75000"/>
                  </a:schemeClr>
                </a:solidFill>
                <a:latin typeface="Cambria" panose="02040503050406030204" pitchFamily="18" charset="0"/>
                <a:ea typeface="Cambria" panose="02040503050406030204" pitchFamily="18" charset="0"/>
              </a:rPr>
              <a:t> of salary.</a:t>
            </a:r>
          </a:p>
          <a:p>
            <a:pPr marL="800100" lvl="1" indent="-342900" algn="just">
              <a:buFont typeface="Wingdings" panose="05000000000000000000" pitchFamily="2" charset="2"/>
              <a:buChar char="§"/>
            </a:pPr>
            <a:endParaRPr lang="en-US" sz="2000" dirty="0">
              <a:solidFill>
                <a:schemeClr val="accent1">
                  <a:lumMod val="75000"/>
                </a:schemeClr>
              </a:solidFill>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b="1" dirty="0">
                <a:solidFill>
                  <a:schemeClr val="accent1">
                    <a:lumMod val="75000"/>
                  </a:schemeClr>
                </a:solidFill>
                <a:latin typeface="Cambria" panose="02040503050406030204" pitchFamily="18" charset="0"/>
                <a:ea typeface="Cambria" panose="02040503050406030204" pitchFamily="18" charset="0"/>
              </a:rPr>
              <a:t>TDS on salaries is based on projected income</a:t>
            </a:r>
            <a:r>
              <a:rPr lang="en-US" sz="2000" dirty="0">
                <a:solidFill>
                  <a:schemeClr val="accent1">
                    <a:lumMod val="75000"/>
                  </a:schemeClr>
                </a:solidFill>
                <a:latin typeface="Cambria" panose="02040503050406030204" pitchFamily="18" charset="0"/>
                <a:ea typeface="Cambria" panose="02040503050406030204" pitchFamily="18" charset="0"/>
              </a:rPr>
              <a:t>, and an error in this estimate, if made in good faith, does not amount to default.</a:t>
            </a:r>
          </a:p>
          <a:p>
            <a:pPr marL="800100" lvl="1" indent="-342900" algn="just">
              <a:buFont typeface="Wingdings" panose="05000000000000000000" pitchFamily="2" charset="2"/>
              <a:buChar char="§"/>
            </a:pPr>
            <a:endParaRPr lang="en-US" sz="2000" dirty="0">
              <a:solidFill>
                <a:schemeClr val="accent1">
                  <a:lumMod val="75000"/>
                </a:schemeClr>
              </a:solidFill>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solidFill>
                  <a:schemeClr val="accent1">
                    <a:lumMod val="75000"/>
                  </a:schemeClr>
                </a:solidFill>
                <a:latin typeface="Cambria" panose="02040503050406030204" pitchFamily="18" charset="0"/>
                <a:ea typeface="Cambria" panose="02040503050406030204" pitchFamily="18" charset="0"/>
              </a:rPr>
              <a:t>The law protects employers who act fairly and diligently while estimating income for TDS purposes</a:t>
            </a:r>
            <a:r>
              <a:rPr lang="en-US" sz="2000" dirty="0">
                <a:solidFill>
                  <a:schemeClr val="tx1">
                    <a:lumMod val="75000"/>
                  </a:schemeClr>
                </a:solidFill>
                <a:latin typeface="Cambria" panose="02040503050406030204" pitchFamily="18" charset="0"/>
                <a:ea typeface="Cambria" panose="02040503050406030204" pitchFamily="18" charset="0"/>
              </a:rPr>
              <a:t>.</a:t>
            </a:r>
          </a:p>
          <a:p>
            <a:pPr marL="266700" algn="just"/>
            <a:endParaRPr lang="en-US" sz="600" b="1" dirty="0">
              <a:solidFill>
                <a:schemeClr val="tx1">
                  <a:lumMod val="75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2609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fade">
                                      <p:cBhvr>
                                        <p:cTn id="13" dur="500"/>
                                        <p:tgtEl>
                                          <p:spTgt spid="2">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fade">
                                      <p:cBhvr>
                                        <p:cTn id="16" dur="500"/>
                                        <p:tgtEl>
                                          <p:spTgt spid="2">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Effect transition="in" filter="fade">
                                      <p:cBhvr>
                                        <p:cTn id="19" dur="500"/>
                                        <p:tgtEl>
                                          <p:spTgt spid="2">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10" end="10"/>
                                            </p:txEl>
                                          </p:spTgt>
                                        </p:tgtEl>
                                        <p:attrNameLst>
                                          <p:attrName>style.visibility</p:attrName>
                                        </p:attrNameLst>
                                      </p:cBhvr>
                                      <p:to>
                                        <p:strVal val="visible"/>
                                      </p:to>
                                    </p:set>
                                    <p:animEffect transition="in" filter="fade">
                                      <p:cBhvr>
                                        <p:cTn id="22" dur="500"/>
                                        <p:tgtEl>
                                          <p:spTgt spid="2">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animEffect transition="in" filter="fade">
                                      <p:cBhvr>
                                        <p:cTn id="25"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t>Section 192 - Mistakes in Salary Estimation </a:t>
            </a:r>
            <a:endParaRPr lang="en-IN" sz="2800" dirty="0">
              <a:latin typeface="Cambria" panose="02040503050406030204" pitchFamily="18" charset="0"/>
              <a:ea typeface="Cambria" panose="02040503050406030204" pitchFamily="18" charset="0"/>
            </a:endParaRP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
        <p:nvSpPr>
          <p:cNvPr id="5" name="TextBox 4"/>
          <p:cNvSpPr txBox="1"/>
          <p:nvPr/>
        </p:nvSpPr>
        <p:spPr>
          <a:xfrm>
            <a:off x="95250" y="977900"/>
            <a:ext cx="11930495" cy="4708981"/>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marL="742950" lvl="1" indent="-28575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employer failed to deduct the correct amount of TDS due to incorrect income estimation.</a:t>
            </a:r>
          </a:p>
          <a:p>
            <a:pPr marL="742950" lvl="1" indent="-28575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742950" lvl="1" indent="-28575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This failure results in the employer being </a:t>
            </a:r>
            <a:r>
              <a:rPr lang="en-US" sz="2000" b="1" dirty="0">
                <a:latin typeface="Cambria" panose="02040503050406030204" pitchFamily="18" charset="0"/>
                <a:ea typeface="Cambria" panose="02040503050406030204" pitchFamily="18" charset="0"/>
              </a:rPr>
              <a:t>treated as an "assessee-in-default" u/s 201(1)</a:t>
            </a:r>
            <a:r>
              <a:rPr lang="en-US" sz="2000" dirty="0">
                <a:latin typeface="Cambria" panose="02040503050406030204" pitchFamily="18" charset="0"/>
                <a:ea typeface="Cambria" panose="02040503050406030204" pitchFamily="18" charset="0"/>
              </a:rPr>
              <a:t>.</a:t>
            </a:r>
          </a:p>
          <a:p>
            <a:pPr marL="742950" lvl="1" indent="-28575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742950" lvl="1" indent="-28575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Even a genuine mistake in estimation was seen as a lapse in compliance.</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marL="725488" indent="-284163" algn="just">
              <a:buFont typeface="Wingdings" panose="05000000000000000000" pitchFamily="2" charset="2"/>
              <a:buChar char="§"/>
            </a:pPr>
            <a:r>
              <a:rPr lang="en-IN" sz="2000" dirty="0">
                <a:latin typeface="Cambria" panose="02040503050406030204" pitchFamily="18" charset="0"/>
                <a:ea typeface="Cambria" panose="02040503050406030204" pitchFamily="18" charset="0"/>
              </a:rPr>
              <a:t>In the case of </a:t>
            </a:r>
            <a:r>
              <a:rPr lang="en-IN" sz="2000" b="1" i="1" u="sng" dirty="0">
                <a:latin typeface="Cambria" panose="02040503050406030204" pitchFamily="18" charset="0"/>
                <a:ea typeface="Cambria" panose="02040503050406030204" pitchFamily="18" charset="0"/>
              </a:rPr>
              <a:t>Delhi Public School </a:t>
            </a:r>
            <a:r>
              <a:rPr lang="pt-BR" sz="2000" b="1" i="1" u="sng" dirty="0">
                <a:latin typeface="Cambria" panose="02040503050406030204" pitchFamily="18" charset="0"/>
                <a:ea typeface="Cambria" panose="02040503050406030204" pitchFamily="18" charset="0"/>
              </a:rPr>
              <a:t>[2011] 15 taxmann.com 107 (Delhi)</a:t>
            </a:r>
            <a:r>
              <a:rPr lang="pt-BR" sz="2000" b="1" dirty="0">
                <a:latin typeface="Cambria" panose="02040503050406030204" pitchFamily="18" charset="0"/>
                <a:ea typeface="Cambria" panose="02040503050406030204" pitchFamily="18" charset="0"/>
              </a:rPr>
              <a:t>, the High Court of Delhi </a:t>
            </a:r>
            <a:r>
              <a:rPr lang="pt-BR" sz="2000" dirty="0">
                <a:latin typeface="Cambria" panose="02040503050406030204" pitchFamily="18" charset="0"/>
                <a:ea typeface="Cambria" panose="02040503050406030204" pitchFamily="18" charset="0"/>
              </a:rPr>
              <a:t>observed that:</a:t>
            </a:r>
            <a:endParaRPr lang="en-US" sz="2000" dirty="0"/>
          </a:p>
          <a:p>
            <a:pPr marL="1071563" lvl="1" indent="-346075" algn="just">
              <a:buFont typeface="Courier New" panose="02070309020205020404" pitchFamily="49" charset="0"/>
              <a:buChar char="o"/>
            </a:pPr>
            <a:r>
              <a:rPr lang="en-US" sz="2000" b="1" dirty="0">
                <a:latin typeface="Cambria" panose="02040503050406030204" pitchFamily="18" charset="0"/>
                <a:ea typeface="Cambria" panose="02040503050406030204" pitchFamily="18" charset="0"/>
              </a:rPr>
              <a:t>Incorrect income estimation alone is not sufficient</a:t>
            </a:r>
            <a:r>
              <a:rPr lang="en-US" sz="2000" dirty="0">
                <a:latin typeface="Cambria" panose="02040503050406030204" pitchFamily="18" charset="0"/>
                <a:ea typeface="Cambria" panose="02040503050406030204" pitchFamily="18" charset="0"/>
              </a:rPr>
              <a:t> to treat the employer as an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-in-default.</a:t>
            </a:r>
          </a:p>
          <a:p>
            <a:pPr marL="1071563" lvl="1" indent="-346075"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There must be </a:t>
            </a:r>
            <a:r>
              <a:rPr lang="en-US" sz="2000" b="1" dirty="0">
                <a:latin typeface="Cambria" panose="02040503050406030204" pitchFamily="18" charset="0"/>
                <a:ea typeface="Cambria" panose="02040503050406030204" pitchFamily="18" charset="0"/>
              </a:rPr>
              <a:t>evidence of dishonest or unfair conduct</a:t>
            </a:r>
            <a:r>
              <a:rPr lang="en-US" sz="2000" dirty="0">
                <a:latin typeface="Cambria" panose="02040503050406030204" pitchFamily="18" charset="0"/>
                <a:ea typeface="Cambria" panose="02040503050406030204" pitchFamily="18" charset="0"/>
              </a:rPr>
              <a:t> on the part of the employer.</a:t>
            </a:r>
          </a:p>
          <a:p>
            <a:pPr marL="1071563" lvl="1" indent="-346075" algn="just">
              <a:buFont typeface="Courier New" panose="02070309020205020404" pitchFamily="49" charset="0"/>
              <a:buChar char="o"/>
            </a:pPr>
            <a:r>
              <a:rPr lang="en-US" sz="2000" b="1" dirty="0">
                <a:latin typeface="Cambria" panose="02040503050406030204" pitchFamily="18" charset="0"/>
                <a:ea typeface="Cambria" panose="02040503050406030204" pitchFamily="18" charset="0"/>
              </a:rPr>
              <a:t>Held in Favor of the assessee</a:t>
            </a:r>
            <a:r>
              <a:rPr lang="en-US" sz="2000" dirty="0">
                <a:latin typeface="Cambria" panose="02040503050406030204" pitchFamily="18" charset="0"/>
                <a:ea typeface="Cambria" panose="02040503050406030204" pitchFamily="18" charset="0"/>
              </a:rPr>
              <a:t> (employer) – if the estimate was honest and reasonable. </a:t>
            </a:r>
          </a:p>
          <a:p>
            <a:pPr marL="1071563" lvl="1" indent="-346075"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Section 201(1) is not attracted.</a:t>
            </a:r>
          </a:p>
        </p:txBody>
      </p:sp>
    </p:spTree>
    <p:extLst>
      <p:ext uri="{BB962C8B-B14F-4D97-AF65-F5344CB8AC3E}">
        <p14:creationId xmlns:p14="http://schemas.microsoft.com/office/powerpoint/2010/main" val="3032197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fade">
                                      <p:cBhvr>
                                        <p:cTn id="16" dur="500"/>
                                        <p:tgtEl>
                                          <p:spTgt spid="5">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animEffect transition="in" filter="fade">
                                      <p:cBhvr>
                                        <p:cTn id="21" dur="500"/>
                                        <p:tgtEl>
                                          <p:spTgt spid="5">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500"/>
                                        <p:tgtEl>
                                          <p:spTgt spid="5">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fade">
                                      <p:cBhvr>
                                        <p:cTn id="27" dur="500"/>
                                        <p:tgtEl>
                                          <p:spTgt spid="5">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10" end="10"/>
                                            </p:txEl>
                                          </p:spTgt>
                                        </p:tgtEl>
                                        <p:attrNameLst>
                                          <p:attrName>style.visibility</p:attrName>
                                        </p:attrNameLst>
                                      </p:cBhvr>
                                      <p:to>
                                        <p:strVal val="visible"/>
                                      </p:to>
                                    </p:set>
                                    <p:animEffect transition="in" filter="fade">
                                      <p:cBhvr>
                                        <p:cTn id="30" dur="500"/>
                                        <p:tgtEl>
                                          <p:spTgt spid="5">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11" end="11"/>
                                            </p:txEl>
                                          </p:spTgt>
                                        </p:tgtEl>
                                        <p:attrNameLst>
                                          <p:attrName>style.visibility</p:attrName>
                                        </p:attrNameLst>
                                      </p:cBhvr>
                                      <p:to>
                                        <p:strVal val="visible"/>
                                      </p:to>
                                    </p:set>
                                    <p:animEffect transition="in" filter="fade">
                                      <p:cBhvr>
                                        <p:cTn id="33" dur="500"/>
                                        <p:tgtEl>
                                          <p:spTgt spid="5">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2" end="12"/>
                                            </p:txEl>
                                          </p:spTgt>
                                        </p:tgtEl>
                                        <p:attrNameLst>
                                          <p:attrName>style.visibility</p:attrName>
                                        </p:attrNameLst>
                                      </p:cBhvr>
                                      <p:to>
                                        <p:strVal val="visible"/>
                                      </p:to>
                                    </p:set>
                                    <p:animEffect transition="in" filter="fade">
                                      <p:cBhvr>
                                        <p:cTn id="36"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t>Section 192- Foreign Allowance</a:t>
            </a:r>
            <a:endParaRPr lang="en-IN" sz="2800" dirty="0">
              <a:latin typeface="Cambria" panose="02040503050406030204" pitchFamily="18" charset="0"/>
              <a:ea typeface="Cambria" panose="02040503050406030204" pitchFamily="18" charset="0"/>
            </a:endParaRPr>
          </a:p>
        </p:txBody>
      </p:sp>
      <p:sp>
        <p:nvSpPr>
          <p:cNvPr id="4" name="TextBox 3"/>
          <p:cNvSpPr txBox="1"/>
          <p:nvPr/>
        </p:nvSpPr>
        <p:spPr>
          <a:xfrm>
            <a:off x="0" y="711201"/>
            <a:ext cx="12192000" cy="430887"/>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on Foreign Allowance Paid to Seconded Employees Not Employed by the Assessee?</a:t>
            </a:r>
            <a:endParaRPr lang="en-IN" sz="2200" b="1" u="sng" dirty="0">
              <a:latin typeface="Cambria" panose="02040503050406030204" pitchFamily="18" charset="0"/>
              <a:ea typeface="Cambria" panose="02040503050406030204" pitchFamily="18" charset="0"/>
            </a:endParaRPr>
          </a:p>
        </p:txBody>
      </p:sp>
      <p:sp>
        <p:nvSpPr>
          <p:cNvPr id="5" name="TextBox 4"/>
          <p:cNvSpPr txBox="1"/>
          <p:nvPr/>
        </p:nvSpPr>
        <p:spPr>
          <a:xfrm>
            <a:off x="171450" y="1306287"/>
            <a:ext cx="11849100" cy="5324535"/>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was an </a:t>
            </a:r>
            <a:r>
              <a:rPr lang="en-US" sz="2000" b="1" dirty="0">
                <a:latin typeface="Cambria" panose="02040503050406030204" pitchFamily="18" charset="0"/>
                <a:ea typeface="Cambria" panose="02040503050406030204" pitchFamily="18" charset="0"/>
              </a:rPr>
              <a:t>Association of Persons (AOP)</a:t>
            </a:r>
            <a:r>
              <a:rPr lang="en-US" sz="2000" dirty="0">
                <a:latin typeface="Cambria" panose="02040503050406030204" pitchFamily="18" charset="0"/>
                <a:ea typeface="Cambria" panose="02040503050406030204" pitchFamily="18" charset="0"/>
              </a:rPr>
              <a:t> formed by nine public sector oil companies.</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It operated </a:t>
            </a:r>
            <a:r>
              <a:rPr lang="en-US" sz="2000" b="1" dirty="0">
                <a:latin typeface="Cambria" panose="02040503050406030204" pitchFamily="18" charset="0"/>
                <a:ea typeface="Cambria" panose="02040503050406030204" pitchFamily="18" charset="0"/>
              </a:rPr>
              <a:t>business abroad</a:t>
            </a:r>
            <a:r>
              <a:rPr lang="en-US" sz="2000" dirty="0">
                <a:latin typeface="Cambria" panose="02040503050406030204" pitchFamily="18" charset="0"/>
                <a:ea typeface="Cambria" panose="02040503050406030204" pitchFamily="18" charset="0"/>
              </a:rPr>
              <a:t> and deployed </a:t>
            </a:r>
            <a:r>
              <a:rPr lang="en-US" sz="2000" b="1" dirty="0">
                <a:latin typeface="Cambria" panose="02040503050406030204" pitchFamily="18" charset="0"/>
                <a:ea typeface="Cambria" panose="02040503050406030204" pitchFamily="18" charset="0"/>
              </a:rPr>
              <a:t>trained manpower</a:t>
            </a:r>
            <a:r>
              <a:rPr lang="en-US" sz="2000" dirty="0">
                <a:latin typeface="Cambria" panose="02040503050406030204" pitchFamily="18" charset="0"/>
                <a:ea typeface="Cambria" panose="02040503050406030204" pitchFamily="18" charset="0"/>
              </a:rPr>
              <a:t> to foreign companies.</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personnel were </a:t>
            </a:r>
            <a:r>
              <a:rPr lang="en-US" sz="2000" b="1" dirty="0">
                <a:latin typeface="Cambria" panose="02040503050406030204" pitchFamily="18" charset="0"/>
                <a:ea typeface="Cambria" panose="02040503050406030204" pitchFamily="18" charset="0"/>
              </a:rPr>
              <a:t>employees of the member companies</a:t>
            </a:r>
            <a:r>
              <a:rPr lang="en-US" sz="2000" dirty="0">
                <a:latin typeface="Cambria" panose="02040503050406030204" pitchFamily="18" charset="0"/>
                <a:ea typeface="Cambria" panose="02040503050406030204" pitchFamily="18" charset="0"/>
              </a:rPr>
              <a:t>, seconded to the AOP’s overseas projects.</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AOP paid a </a:t>
            </a:r>
            <a:r>
              <a:rPr lang="en-US" sz="2000" b="1" dirty="0">
                <a:latin typeface="Cambria" panose="02040503050406030204" pitchFamily="18" charset="0"/>
                <a:ea typeface="Cambria" panose="02040503050406030204" pitchFamily="18" charset="0"/>
              </a:rPr>
              <a:t>foreign allowance</a:t>
            </a:r>
            <a:r>
              <a:rPr lang="en-US" sz="2000" dirty="0">
                <a:latin typeface="Cambria" panose="02040503050406030204" pitchFamily="18" charset="0"/>
                <a:ea typeface="Cambria" panose="02040503050406030204" pitchFamily="18" charset="0"/>
              </a:rPr>
              <a:t> to these seconded personnel and claimed this expense as a deduction.</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800100" lvl="1" indent="-342900" algn="just">
              <a:buFont typeface="Wingdings" panose="05000000000000000000" pitchFamily="2" charset="2"/>
              <a:buChar char="§"/>
            </a:pPr>
            <a:r>
              <a:rPr lang="en-US" sz="2000" b="1" dirty="0">
                <a:latin typeface="Cambria" panose="02040503050406030204" pitchFamily="18" charset="0"/>
                <a:ea typeface="Cambria" panose="02040503050406030204" pitchFamily="18" charset="0"/>
              </a:rPr>
              <a:t>Section 192</a:t>
            </a:r>
            <a:r>
              <a:rPr lang="en-US" sz="2000" dirty="0">
                <a:latin typeface="Cambria" panose="02040503050406030204" pitchFamily="18" charset="0"/>
                <a:ea typeface="Cambria" panose="02040503050406030204" pitchFamily="18" charset="0"/>
              </a:rPr>
              <a:t>: Requires deduction of TDS on salary payments by an employer.</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b="1" dirty="0">
                <a:latin typeface="Cambria" panose="02040503050406030204" pitchFamily="18" charset="0"/>
                <a:ea typeface="Cambria" panose="02040503050406030204" pitchFamily="18" charset="0"/>
              </a:rPr>
              <a:t>Section 40(a)(iii)</a:t>
            </a:r>
            <a:r>
              <a:rPr lang="en-US" sz="2000" dirty="0">
                <a:latin typeface="Cambria" panose="02040503050406030204" pitchFamily="18" charset="0"/>
                <a:ea typeface="Cambria" panose="02040503050406030204" pitchFamily="18" charset="0"/>
              </a:rPr>
              <a:t>: Disallows deduction of salary paid outside India if TDS is not deducted.</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Crucial legal issue: Whether the AOP could be treated as the </a:t>
            </a:r>
            <a:r>
              <a:rPr lang="en-US" sz="2000" b="1" dirty="0">
                <a:latin typeface="Cambria" panose="02040503050406030204" pitchFamily="18" charset="0"/>
                <a:ea typeface="Cambria" panose="02040503050406030204" pitchFamily="18" charset="0"/>
              </a:rPr>
              <a:t>employer</a:t>
            </a:r>
            <a:r>
              <a:rPr lang="en-US" sz="2000" dirty="0">
                <a:latin typeface="Cambria" panose="02040503050406030204" pitchFamily="18" charset="0"/>
                <a:ea typeface="Cambria" panose="02040503050406030204" pitchFamily="18" charset="0"/>
              </a:rPr>
              <a:t> of the seconded personnel and thus liable to deduct TDS on the foreign allowance.</a:t>
            </a:r>
          </a:p>
          <a:p>
            <a:pPr marL="342900" indent="-342900" algn="just">
              <a:buFont typeface="Wingdings" panose="05000000000000000000" pitchFamily="2" charset="2"/>
              <a:buChar char="§"/>
            </a:pPr>
            <a:endParaRPr lang="en-US"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5917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fade">
                                      <p:cBhvr>
                                        <p:cTn id="16" dur="500"/>
                                        <p:tgtEl>
                                          <p:spTgt spid="5">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Effect transition="in" filter="fade">
                                      <p:cBhvr>
                                        <p:cTn id="19" dur="500"/>
                                        <p:tgtEl>
                                          <p:spTgt spid="5">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fade">
                                      <p:cBhvr>
                                        <p:cTn id="22" dur="500"/>
                                        <p:tgtEl>
                                          <p:spTgt spid="5">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animEffect transition="in" filter="fade">
                                      <p:cBhvr>
                                        <p:cTn id="25" dur="500"/>
                                        <p:tgtEl>
                                          <p:spTgt spid="5">
                                            <p:txEl>
                                              <p:pRg st="10" end="1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12" end="12"/>
                                            </p:txEl>
                                          </p:spTgt>
                                        </p:tgtEl>
                                        <p:attrNameLst>
                                          <p:attrName>style.visibility</p:attrName>
                                        </p:attrNameLst>
                                      </p:cBhvr>
                                      <p:to>
                                        <p:strVal val="visible"/>
                                      </p:to>
                                    </p:set>
                                    <p:animEffect transition="in" filter="fade">
                                      <p:cBhvr>
                                        <p:cTn id="28" dur="500"/>
                                        <p:tgtEl>
                                          <p:spTgt spid="5">
                                            <p:txEl>
                                              <p:pRg st="12" end="12"/>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14" end="14"/>
                                            </p:txEl>
                                          </p:spTgt>
                                        </p:tgtEl>
                                        <p:attrNameLst>
                                          <p:attrName>style.visibility</p:attrName>
                                        </p:attrNameLst>
                                      </p:cBhvr>
                                      <p:to>
                                        <p:strVal val="visible"/>
                                      </p:to>
                                    </p:set>
                                    <p:animEffect transition="in" filter="fade">
                                      <p:cBhvr>
                                        <p:cTn id="31"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t>Section 192- Foreign Allowance</a:t>
            </a:r>
            <a:endParaRPr lang="en-IN" sz="2800" dirty="0">
              <a:latin typeface="Cambria" panose="02040503050406030204" pitchFamily="18" charset="0"/>
              <a:ea typeface="Cambria" panose="02040503050406030204" pitchFamily="18" charset="0"/>
            </a:endParaRP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
        <p:nvSpPr>
          <p:cNvPr id="5" name="TextBox 4"/>
          <p:cNvSpPr txBox="1"/>
          <p:nvPr/>
        </p:nvSpPr>
        <p:spPr>
          <a:xfrm>
            <a:off x="95250" y="977901"/>
            <a:ext cx="12001500" cy="4524315"/>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endParaRPr lang="en-US" dirty="0"/>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AOP made </a:t>
            </a:r>
            <a:r>
              <a:rPr lang="en-US" sz="2000" b="1" dirty="0">
                <a:latin typeface="Cambria" panose="02040503050406030204" pitchFamily="18" charset="0"/>
                <a:ea typeface="Cambria" panose="02040503050406030204" pitchFamily="18" charset="0"/>
              </a:rPr>
              <a:t>salary payments</a:t>
            </a:r>
            <a:r>
              <a:rPr lang="en-US" sz="2000" dirty="0">
                <a:latin typeface="Cambria" panose="02040503050406030204" pitchFamily="18" charset="0"/>
                <a:ea typeface="Cambria" panose="02040503050406030204" pitchFamily="18" charset="0"/>
              </a:rPr>
              <a:t> (foreign allowance) to seconded personnel.</a:t>
            </a:r>
          </a:p>
          <a:p>
            <a:pPr lvl="1"/>
            <a:endParaRPr lang="en-US" sz="600" dirty="0">
              <a:latin typeface="Cambria" panose="02040503050406030204" pitchFamily="18" charset="0"/>
              <a:ea typeface="Cambria" panose="02040503050406030204" pitchFamily="18" charset="0"/>
            </a:endParaRPr>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payments were subject to </a:t>
            </a:r>
            <a:r>
              <a:rPr lang="en-US" sz="2000" b="1" dirty="0">
                <a:latin typeface="Cambria" panose="02040503050406030204" pitchFamily="18" charset="0"/>
                <a:ea typeface="Cambria" panose="02040503050406030204" pitchFamily="18" charset="0"/>
              </a:rPr>
              <a:t>TDS under Section 192</a:t>
            </a:r>
            <a:r>
              <a:rPr lang="en-US" sz="2000" dirty="0">
                <a:latin typeface="Cambria" panose="02040503050406030204" pitchFamily="18" charset="0"/>
                <a:ea typeface="Cambria" panose="02040503050406030204" pitchFamily="18" charset="0"/>
              </a:rPr>
              <a:t>.</a:t>
            </a:r>
          </a:p>
          <a:p>
            <a:pPr lvl="1"/>
            <a:endParaRPr lang="en-US" sz="600" dirty="0">
              <a:latin typeface="Cambria" panose="02040503050406030204" pitchFamily="18" charset="0"/>
              <a:ea typeface="Cambria" panose="02040503050406030204" pitchFamily="18" charset="0"/>
            </a:endParaRPr>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Since </a:t>
            </a:r>
            <a:r>
              <a:rPr lang="en-US" sz="2000" b="1" dirty="0">
                <a:latin typeface="Cambria" panose="02040503050406030204" pitchFamily="18" charset="0"/>
                <a:ea typeface="Cambria" panose="02040503050406030204" pitchFamily="18" charset="0"/>
              </a:rPr>
              <a:t>no TDS was deducted</a:t>
            </a:r>
            <a:r>
              <a:rPr lang="en-US" sz="2000" dirty="0">
                <a:latin typeface="Cambria" panose="02040503050406030204" pitchFamily="18" charset="0"/>
                <a:ea typeface="Cambria" panose="02040503050406030204" pitchFamily="18" charset="0"/>
              </a:rPr>
              <a:t>, the deduction was </a:t>
            </a:r>
            <a:r>
              <a:rPr lang="en-US" sz="2000" b="1" dirty="0">
                <a:latin typeface="Cambria" panose="02040503050406030204" pitchFamily="18" charset="0"/>
                <a:ea typeface="Cambria" panose="02040503050406030204" pitchFamily="18" charset="0"/>
              </a:rPr>
              <a:t>disallowed under Section 40(a)(iii)</a:t>
            </a:r>
            <a:r>
              <a:rPr lang="en-US" sz="2000"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q"/>
            </a:pPr>
            <a:endParaRPr lang="en-US" sz="2000" b="1"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Petroleum India International </a:t>
            </a:r>
            <a:r>
              <a:rPr lang="pt-BR" sz="2000" b="1" i="1" u="sng" dirty="0">
                <a:latin typeface="Cambria" panose="02040503050406030204" pitchFamily="18" charset="0"/>
                <a:ea typeface="Cambria" panose="02040503050406030204" pitchFamily="18" charset="0"/>
              </a:rPr>
              <a:t>[2013] 29 taxmann.com 250 (Bombay), </a:t>
            </a:r>
            <a:r>
              <a:rPr lang="pt-BR" sz="2000" b="1" dirty="0">
                <a:latin typeface="Cambria" panose="02040503050406030204" pitchFamily="18" charset="0"/>
                <a:ea typeface="Cambria" panose="02040503050406030204" pitchFamily="18" charset="0"/>
              </a:rPr>
              <a:t>the High Court of Bombay </a:t>
            </a:r>
            <a:r>
              <a:rPr lang="pt-BR" sz="2000" dirty="0">
                <a:latin typeface="Cambria" panose="02040503050406030204" pitchFamily="18" charset="0"/>
                <a:ea typeface="Cambria" panose="02040503050406030204" pitchFamily="18" charset="0"/>
              </a:rPr>
              <a:t>observed that </a:t>
            </a:r>
            <a:r>
              <a:rPr lang="pt-BR" sz="2000" i="1" dirty="0">
                <a:latin typeface="Cambria" panose="02040503050406030204" pitchFamily="18" charset="0"/>
                <a:ea typeface="Cambria" panose="02040503050406030204" pitchFamily="18" charset="0"/>
              </a:rPr>
              <a:t>“</a:t>
            </a:r>
            <a:r>
              <a:rPr lang="en-US" sz="2000" b="1" i="1" u="sng" dirty="0">
                <a:latin typeface="Cambria" panose="02040503050406030204" pitchFamily="18" charset="0"/>
                <a:ea typeface="Cambria" panose="02040503050406030204" pitchFamily="18" charset="0"/>
              </a:rPr>
              <a:t>The seconded personnel remained employees of the member companies, not the AOP</a:t>
            </a:r>
            <a:r>
              <a:rPr lang="en-US" sz="2000" b="1" i="1" dirty="0">
                <a:latin typeface="Cambria" panose="02040503050406030204" pitchFamily="18" charset="0"/>
                <a:ea typeface="Cambria" panose="02040503050406030204" pitchFamily="18" charset="0"/>
              </a:rPr>
              <a:t>. </a:t>
            </a:r>
            <a:r>
              <a:rPr lang="en-US" sz="2000" i="1" dirty="0">
                <a:latin typeface="Cambria" panose="02040503050406030204" pitchFamily="18" charset="0"/>
                <a:ea typeface="Cambria" panose="02040503050406030204" pitchFamily="18" charset="0"/>
              </a:rPr>
              <a:t>Since there </a:t>
            </a:r>
            <a:r>
              <a:rPr lang="en-US" sz="2000" b="1" i="1" dirty="0">
                <a:latin typeface="Cambria" panose="02040503050406030204" pitchFamily="18" charset="0"/>
                <a:ea typeface="Cambria" panose="02040503050406030204" pitchFamily="18" charset="0"/>
              </a:rPr>
              <a:t>was no employer-employee relationship </a:t>
            </a:r>
            <a:r>
              <a:rPr lang="en-US" sz="2000" i="1" dirty="0">
                <a:latin typeface="Cambria" panose="02040503050406030204" pitchFamily="18" charset="0"/>
                <a:ea typeface="Cambria" panose="02040503050406030204" pitchFamily="18" charset="0"/>
              </a:rPr>
              <a:t>between the AOP and seconded personnel, Section 192 did not apply. Consequently, Section 40(a)(iii) was not attracted, and the foreign allowance was allowed as a deduction.”</a:t>
            </a:r>
          </a:p>
          <a:p>
            <a:pPr marL="285750" indent="-285750">
              <a:buFont typeface="Wingdings" panose="05000000000000000000" pitchFamily="2" charset="2"/>
              <a:buChar char="§"/>
            </a:pPr>
            <a:endParaRPr lang="en-US" dirty="0"/>
          </a:p>
        </p:txBody>
      </p:sp>
    </p:spTree>
    <p:extLst>
      <p:ext uri="{BB962C8B-B14F-4D97-AF65-F5344CB8AC3E}">
        <p14:creationId xmlns:p14="http://schemas.microsoft.com/office/powerpoint/2010/main" val="336629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fade">
                                      <p:cBhvr>
                                        <p:cTn id="16" dur="500"/>
                                        <p:tgtEl>
                                          <p:spTgt spid="5">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animEffect transition="in" filter="fade">
                                      <p:cBhvr>
                                        <p:cTn id="21" dur="500"/>
                                        <p:tgtEl>
                                          <p:spTgt spid="5">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10" end="10"/>
                                            </p:txEl>
                                          </p:spTgt>
                                        </p:tgtEl>
                                        <p:attrNameLst>
                                          <p:attrName>style.visibility</p:attrName>
                                        </p:attrNameLst>
                                      </p:cBhvr>
                                      <p:to>
                                        <p:strVal val="visible"/>
                                      </p:to>
                                    </p:set>
                                    <p:animEffect transition="in" filter="fade">
                                      <p:cBhvr>
                                        <p:cTn id="24"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13898"/>
            <a:ext cx="11049174" cy="375767"/>
          </a:xfrm>
        </p:spPr>
        <p:txBody>
          <a:bodyPr/>
          <a:lstStyle/>
          <a:p>
            <a:r>
              <a:rPr lang="en-US" sz="2800" dirty="0"/>
              <a:t>Section 192- Salary Reimbursement</a:t>
            </a:r>
            <a:endParaRPr lang="en-IN" sz="2800" dirty="0"/>
          </a:p>
        </p:txBody>
      </p:sp>
      <p:sp>
        <p:nvSpPr>
          <p:cNvPr id="2" name="TextBox 1"/>
          <p:cNvSpPr txBox="1"/>
          <p:nvPr/>
        </p:nvSpPr>
        <p:spPr>
          <a:xfrm>
            <a:off x="0" y="825192"/>
            <a:ext cx="11970328" cy="5539978"/>
          </a:xfrm>
          <a:prstGeom prst="rect">
            <a:avLst/>
          </a:prstGeom>
          <a:noFill/>
        </p:spPr>
        <p:txBody>
          <a:bodyPr wrap="square" rtlCol="0">
            <a:spAutoFit/>
          </a:bodyPr>
          <a:lstStyle/>
          <a:p>
            <a:pPr marL="171450" indent="-1714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on Salary Reimbursements Made to Sister Concerns for Deputed Employees?</a:t>
            </a:r>
          </a:p>
          <a:p>
            <a:pPr marL="171450" indent="-171450" algn="just">
              <a:buFont typeface="Wingdings" panose="05000000000000000000" pitchFamily="2" charset="2"/>
              <a:buChar char="Ø"/>
            </a:pPr>
            <a:endParaRPr lang="en-US" sz="22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was engaged in the business of </a:t>
            </a:r>
            <a:r>
              <a:rPr lang="en-US" sz="2000" b="1" dirty="0">
                <a:latin typeface="Cambria" panose="02040503050406030204" pitchFamily="18" charset="0"/>
                <a:ea typeface="Cambria" panose="02040503050406030204" pitchFamily="18" charset="0"/>
              </a:rPr>
              <a:t>execution of contracts for erection and commissioning of plants</a:t>
            </a:r>
            <a:r>
              <a:rPr lang="en-US" sz="2000" dirty="0">
                <a:latin typeface="Cambria" panose="02040503050406030204" pitchFamily="18" charset="0"/>
                <a:ea typeface="Cambria" panose="02040503050406030204" pitchFamily="18" charset="0"/>
              </a:rPr>
              <a:t>.</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During assessment, it was found that the assessee had </a:t>
            </a:r>
            <a:r>
              <a:rPr lang="en-US" sz="2000" b="1" dirty="0">
                <a:latin typeface="Cambria" panose="02040503050406030204" pitchFamily="18" charset="0"/>
                <a:ea typeface="Cambria" panose="02040503050406030204" pitchFamily="18" charset="0"/>
              </a:rPr>
              <a:t>reimbursed salary expenses</a:t>
            </a:r>
            <a:r>
              <a:rPr lang="en-US" sz="2000" dirty="0">
                <a:latin typeface="Cambria" panose="02040503050406030204" pitchFamily="18" charset="0"/>
                <a:ea typeface="Cambria" panose="02040503050406030204" pitchFamily="18" charset="0"/>
              </a:rPr>
              <a:t> to its </a:t>
            </a:r>
            <a:r>
              <a:rPr lang="en-US" sz="2000" b="1" dirty="0">
                <a:latin typeface="Cambria" panose="02040503050406030204" pitchFamily="18" charset="0"/>
                <a:ea typeface="Cambria" panose="02040503050406030204" pitchFamily="18" charset="0"/>
              </a:rPr>
              <a:t>sister concerns</a:t>
            </a:r>
            <a:r>
              <a:rPr lang="en-US" sz="2000" dirty="0">
                <a:latin typeface="Cambria" panose="02040503050406030204" pitchFamily="18" charset="0"/>
                <a:ea typeface="Cambria" panose="02040503050406030204" pitchFamily="18" charset="0"/>
              </a:rPr>
              <a:t> for employees deputed to the </a:t>
            </a:r>
            <a:r>
              <a:rPr lang="en-US" sz="2000" dirty="0" err="1">
                <a:latin typeface="Cambria" panose="02040503050406030204" pitchFamily="18" charset="0"/>
                <a:ea typeface="Cambria" panose="02040503050406030204" pitchFamily="18" charset="0"/>
              </a:rPr>
              <a:t>assessee’s</a:t>
            </a:r>
            <a:r>
              <a:rPr lang="en-US" sz="2000" dirty="0">
                <a:latin typeface="Cambria" panose="02040503050406030204" pitchFamily="18" charset="0"/>
                <a:ea typeface="Cambria" panose="02040503050406030204" pitchFamily="18" charset="0"/>
              </a:rPr>
              <a:t> projects.</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payments were made </a:t>
            </a:r>
            <a:r>
              <a:rPr lang="en-US" sz="2000" b="1" dirty="0">
                <a:latin typeface="Cambria" panose="02040503050406030204" pitchFamily="18" charset="0"/>
                <a:ea typeface="Cambria" panose="02040503050406030204" pitchFamily="18" charset="0"/>
              </a:rPr>
              <a:t>without deduction of tax at source</a:t>
            </a:r>
            <a:r>
              <a:rPr lang="en-US" sz="2000" dirty="0">
                <a:latin typeface="Cambria" panose="02040503050406030204" pitchFamily="18" charset="0"/>
                <a:ea typeface="Cambria" panose="02040503050406030204" pitchFamily="18" charset="0"/>
              </a:rPr>
              <a:t> under TDS provisions.</a:t>
            </a:r>
          </a:p>
          <a:p>
            <a:pPr marL="285750" indent="-285750" algn="just">
              <a:buFont typeface="Wingdings" panose="05000000000000000000" pitchFamily="2" charset="2"/>
              <a:buChar char="q"/>
            </a:pPr>
            <a:endParaRPr lang="en-US" sz="2000" b="1" dirty="0">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endParaRPr lang="en-IN" sz="2000" b="1"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b="1" dirty="0">
                <a:latin typeface="Cambria" panose="02040503050406030204" pitchFamily="18" charset="0"/>
                <a:ea typeface="Cambria" panose="02040503050406030204" pitchFamily="18" charset="0"/>
              </a:rPr>
              <a:t>Section 40(a)(</a:t>
            </a:r>
            <a:r>
              <a:rPr lang="en-US" sz="2000" b="1" dirty="0" err="1">
                <a:latin typeface="Cambria" panose="02040503050406030204" pitchFamily="18" charset="0"/>
                <a:ea typeface="Cambria" panose="02040503050406030204" pitchFamily="18" charset="0"/>
              </a:rPr>
              <a:t>ia</a:t>
            </a:r>
            <a:r>
              <a:rPr lang="en-US" sz="2000" b="1" dirty="0">
                <a:latin typeface="Cambria" panose="02040503050406030204" pitchFamily="18" charset="0"/>
                <a:ea typeface="Cambria" panose="02040503050406030204" pitchFamily="18" charset="0"/>
              </a:rPr>
              <a:t>)</a:t>
            </a:r>
            <a:r>
              <a:rPr lang="en-US" sz="2000" dirty="0">
                <a:latin typeface="Cambria" panose="02040503050406030204" pitchFamily="18" charset="0"/>
                <a:ea typeface="Cambria" panose="02040503050406030204" pitchFamily="18" charset="0"/>
              </a:rPr>
              <a:t> disallows certain business expenditures (like interest, commission, salary, etc.) - </a:t>
            </a:r>
            <a:r>
              <a:rPr lang="en-US" sz="2000" b="1" dirty="0">
                <a:latin typeface="Cambria" panose="02040503050406030204" pitchFamily="18" charset="0"/>
                <a:ea typeface="Cambria" panose="02040503050406030204" pitchFamily="18" charset="0"/>
              </a:rPr>
              <a:t>if tax is not deducted at source</a:t>
            </a:r>
            <a:r>
              <a:rPr lang="en-US" sz="2000" dirty="0">
                <a:latin typeface="Cambria" panose="02040503050406030204" pitchFamily="18" charset="0"/>
                <a:ea typeface="Cambria" panose="02040503050406030204" pitchFamily="18" charset="0"/>
              </a:rPr>
              <a:t> as required under the Act.</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However, </a:t>
            </a:r>
            <a:r>
              <a:rPr lang="en-US" sz="2000" b="1" dirty="0">
                <a:latin typeface="Cambria" panose="02040503050406030204" pitchFamily="18" charset="0"/>
                <a:ea typeface="Cambria" panose="02040503050406030204" pitchFamily="18" charset="0"/>
              </a:rPr>
              <a:t>pure reimbursement of salary costs </a:t>
            </a:r>
            <a:r>
              <a:rPr lang="en-US" sz="2000" dirty="0">
                <a:latin typeface="Cambria" panose="02040503050406030204" pitchFamily="18" charset="0"/>
                <a:ea typeface="Cambria" panose="02040503050406030204" pitchFamily="18" charset="0"/>
              </a:rPr>
              <a:t>with no profit element or extra consideration—does </a:t>
            </a:r>
            <a:r>
              <a:rPr lang="en-US" sz="2000" b="1" dirty="0">
                <a:latin typeface="Cambria" panose="02040503050406030204" pitchFamily="18" charset="0"/>
                <a:ea typeface="Cambria" panose="02040503050406030204" pitchFamily="18" charset="0"/>
              </a:rPr>
              <a:t>not qualify as a payment attracting TDS</a:t>
            </a:r>
            <a:r>
              <a:rPr lang="en-US" sz="2000" dirty="0">
                <a:latin typeface="Cambria" panose="02040503050406030204" pitchFamily="18" charset="0"/>
                <a:ea typeface="Cambria" panose="02040503050406030204" pitchFamily="18" charset="0"/>
              </a:rPr>
              <a:t>.</a:t>
            </a:r>
          </a:p>
          <a:p>
            <a:pPr marL="800100" lvl="1"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For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to apply, there must be </a:t>
            </a:r>
            <a:r>
              <a:rPr lang="en-US" sz="2000" b="1" dirty="0">
                <a:latin typeface="Cambria" panose="02040503050406030204" pitchFamily="18" charset="0"/>
                <a:ea typeface="Cambria" panose="02040503050406030204" pitchFamily="18" charset="0"/>
              </a:rPr>
              <a:t>a legal obligation to deduct tax</a:t>
            </a:r>
            <a:r>
              <a:rPr lang="en-US" sz="2000" dirty="0">
                <a:latin typeface="Cambria" panose="02040503050406030204" pitchFamily="18" charset="0"/>
                <a:ea typeface="Cambria" panose="02040503050406030204" pitchFamily="18" charset="0"/>
              </a:rPr>
              <a:t> under Chapter XVII-B.</a:t>
            </a:r>
          </a:p>
        </p:txBody>
      </p:sp>
    </p:spTree>
    <p:extLst>
      <p:ext uri="{BB962C8B-B14F-4D97-AF65-F5344CB8AC3E}">
        <p14:creationId xmlns:p14="http://schemas.microsoft.com/office/powerpoint/2010/main" val="260150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fade">
                                      <p:cBhvr>
                                        <p:cTn id="13" dur="500"/>
                                        <p:tgtEl>
                                          <p:spTgt spid="2">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fade">
                                      <p:cBhvr>
                                        <p:cTn id="16" dur="500"/>
                                        <p:tgtEl>
                                          <p:spTgt spid="2">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animEffect transition="in" filter="fade">
                                      <p:cBhvr>
                                        <p:cTn id="19" dur="500"/>
                                        <p:tgtEl>
                                          <p:spTgt spid="2">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10" end="10"/>
                                            </p:txEl>
                                          </p:spTgt>
                                        </p:tgtEl>
                                        <p:attrNameLst>
                                          <p:attrName>style.visibility</p:attrName>
                                        </p:attrNameLst>
                                      </p:cBhvr>
                                      <p:to>
                                        <p:strVal val="visible"/>
                                      </p:to>
                                    </p:set>
                                    <p:animEffect transition="in" filter="fade">
                                      <p:cBhvr>
                                        <p:cTn id="22" dur="500"/>
                                        <p:tgtEl>
                                          <p:spTgt spid="2">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animEffect transition="in" filter="fade">
                                      <p:cBhvr>
                                        <p:cTn id="25" dur="500"/>
                                        <p:tgtEl>
                                          <p:spTgt spid="2">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14" end="14"/>
                                            </p:txEl>
                                          </p:spTgt>
                                        </p:tgtEl>
                                        <p:attrNameLst>
                                          <p:attrName>style.visibility</p:attrName>
                                        </p:attrNameLst>
                                      </p:cBhvr>
                                      <p:to>
                                        <p:strVal val="visible"/>
                                      </p:to>
                                    </p:set>
                                    <p:animEffect transition="in" filter="fade">
                                      <p:cBhvr>
                                        <p:cTn id="28" dur="500"/>
                                        <p:tgtEl>
                                          <p:spTgt spid="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t>Section 192- Salary Reimbursement</a:t>
            </a:r>
            <a:endParaRPr lang="en-IN" sz="2800" dirty="0">
              <a:latin typeface="Cambria" panose="02040503050406030204" pitchFamily="18" charset="0"/>
              <a:ea typeface="Cambria" panose="02040503050406030204" pitchFamily="18" charset="0"/>
            </a:endParaRP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
        <p:nvSpPr>
          <p:cNvPr id="5" name="TextBox 4"/>
          <p:cNvSpPr txBox="1"/>
          <p:nvPr/>
        </p:nvSpPr>
        <p:spPr>
          <a:xfrm>
            <a:off x="95250" y="977900"/>
            <a:ext cx="11805805" cy="4216539"/>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algn="just"/>
            <a:endParaRPr lang="en-US" sz="1000" b="1" dirty="0">
              <a:latin typeface="Cambria" panose="02040503050406030204" pitchFamily="18" charset="0"/>
              <a:ea typeface="Cambria" panose="02040503050406030204" pitchFamily="18" charset="0"/>
            </a:endParaRPr>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made payments to sister concerns </a:t>
            </a:r>
            <a:r>
              <a:rPr lang="en-US" sz="2000" b="1" dirty="0">
                <a:latin typeface="Cambria" panose="02040503050406030204" pitchFamily="18" charset="0"/>
                <a:ea typeface="Cambria" panose="02040503050406030204" pitchFamily="18" charset="0"/>
              </a:rPr>
              <a:t>without deducting TDS</a:t>
            </a:r>
            <a:r>
              <a:rPr lang="en-US" sz="2000" dirty="0">
                <a:latin typeface="Cambria" panose="02040503050406030204" pitchFamily="18" charset="0"/>
                <a:ea typeface="Cambria" panose="02040503050406030204" pitchFamily="18" charset="0"/>
              </a:rPr>
              <a:t>.</a:t>
            </a:r>
          </a:p>
          <a:p>
            <a:pPr marL="800100" lvl="1" indent="-342900">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payments were treated as </a:t>
            </a:r>
            <a:r>
              <a:rPr lang="en-US" sz="2000" b="1" dirty="0">
                <a:latin typeface="Cambria" panose="02040503050406030204" pitchFamily="18" charset="0"/>
                <a:ea typeface="Cambria" panose="02040503050406030204" pitchFamily="18" charset="0"/>
              </a:rPr>
              <a:t>contractual payments</a:t>
            </a:r>
            <a:r>
              <a:rPr lang="en-US" sz="2000" dirty="0">
                <a:latin typeface="Cambria" panose="02040503050406030204" pitchFamily="18" charset="0"/>
                <a:ea typeface="Cambria" panose="02040503050406030204" pitchFamily="18" charset="0"/>
              </a:rPr>
              <a:t> requiring deduction of tax.</a:t>
            </a:r>
          </a:p>
          <a:p>
            <a:pPr marL="800100" lvl="1" indent="-342900">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buFont typeface="Wingdings" panose="05000000000000000000" pitchFamily="2" charset="2"/>
              <a:buChar char="§"/>
            </a:pPr>
            <a:r>
              <a:rPr lang="en-US" sz="2000" dirty="0">
                <a:latin typeface="Cambria" panose="02040503050406030204" pitchFamily="18" charset="0"/>
                <a:ea typeface="Cambria" panose="02040503050406030204" pitchFamily="18" charset="0"/>
              </a:rPr>
              <a:t>Consequently, the AO </a:t>
            </a:r>
            <a:r>
              <a:rPr lang="en-US" sz="2000" b="1" dirty="0">
                <a:latin typeface="Cambria" panose="02040503050406030204" pitchFamily="18" charset="0"/>
                <a:ea typeface="Cambria" panose="02040503050406030204" pitchFamily="18" charset="0"/>
              </a:rPr>
              <a:t>disallowed the amount under Section 40(a)(</a:t>
            </a:r>
            <a:r>
              <a:rPr lang="en-US" sz="2000" b="1" dirty="0" err="1">
                <a:latin typeface="Cambria" panose="02040503050406030204" pitchFamily="18" charset="0"/>
                <a:ea typeface="Cambria" panose="02040503050406030204" pitchFamily="18" charset="0"/>
              </a:rPr>
              <a:t>ia</a:t>
            </a:r>
            <a:r>
              <a:rPr lang="en-US" sz="2000" b="1" dirty="0">
                <a:latin typeface="Cambria" panose="02040503050406030204" pitchFamily="18" charset="0"/>
                <a:ea typeface="Cambria" panose="02040503050406030204" pitchFamily="18" charset="0"/>
              </a:rPr>
              <a:t>)</a:t>
            </a:r>
            <a:r>
              <a:rPr lang="en-US" sz="2000" dirty="0">
                <a:latin typeface="Cambria" panose="02040503050406030204" pitchFamily="18" charset="0"/>
                <a:ea typeface="Cambria" panose="02040503050406030204" pitchFamily="18" charset="0"/>
              </a:rPr>
              <a:t> for non-compliance</a:t>
            </a:r>
            <a:r>
              <a:rPr lang="en-US" dirty="0"/>
              <a:t>.</a:t>
            </a:r>
          </a:p>
          <a:p>
            <a:pPr lvl="1"/>
            <a:endParaRPr lang="en-US" dirty="0"/>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algn="just"/>
            <a:endParaRPr lang="en-US" sz="1000" b="1" dirty="0">
              <a:latin typeface="Cambria" panose="02040503050406030204" pitchFamily="18" charset="0"/>
              <a:ea typeface="Cambria" panose="02040503050406030204" pitchFamily="18" charset="0"/>
            </a:endParaRPr>
          </a:p>
          <a:p>
            <a:pPr marL="800100" lvl="1"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OCB Engineers </a:t>
            </a:r>
            <a:r>
              <a:rPr lang="pt-BR" sz="2000" b="1" i="1" u="sng" dirty="0">
                <a:latin typeface="Cambria" panose="02040503050406030204" pitchFamily="18" charset="0"/>
                <a:ea typeface="Cambria" panose="02040503050406030204" pitchFamily="18" charset="0"/>
              </a:rPr>
              <a:t>[2013] 32 taxmann.com 271 (Bombay),</a:t>
            </a:r>
            <a:r>
              <a:rPr lang="pt-BR" sz="2000" b="1" i="1" dirty="0">
                <a:latin typeface="Cambria" panose="02040503050406030204" pitchFamily="18" charset="0"/>
                <a:ea typeface="Cambria" panose="02040503050406030204" pitchFamily="18" charset="0"/>
              </a:rPr>
              <a:t> </a:t>
            </a:r>
            <a:r>
              <a:rPr lang="pt-BR" sz="2000" b="1" dirty="0">
                <a:latin typeface="Cambria" panose="02040503050406030204" pitchFamily="18" charset="0"/>
                <a:ea typeface="Cambria" panose="02040503050406030204" pitchFamily="18" charset="0"/>
              </a:rPr>
              <a:t>High Court of Bombay </a:t>
            </a:r>
            <a:r>
              <a:rPr lang="pt-BR" sz="2000" dirty="0">
                <a:latin typeface="Cambria" panose="02040503050406030204" pitchFamily="18" charset="0"/>
                <a:ea typeface="Cambria" panose="02040503050406030204" pitchFamily="18" charset="0"/>
              </a:rPr>
              <a:t>ruled that </a:t>
            </a:r>
            <a:r>
              <a:rPr lang="pt-BR" sz="2000" i="1" dirty="0">
                <a:latin typeface="Cambria" panose="02040503050406030204" pitchFamily="18" charset="0"/>
                <a:ea typeface="Cambria" panose="02040503050406030204" pitchFamily="18" charset="0"/>
              </a:rPr>
              <a:t>“</a:t>
            </a:r>
            <a:r>
              <a:rPr lang="en-US" sz="2000" i="1" dirty="0">
                <a:latin typeface="Cambria" panose="02040503050406030204" pitchFamily="18" charset="0"/>
                <a:ea typeface="Cambria" panose="02040503050406030204" pitchFamily="18" charset="0"/>
              </a:rPr>
              <a:t>The payments were pure reimbursements of actual salaries paid by sister concerns to deputed employees. </a:t>
            </a:r>
            <a:r>
              <a:rPr lang="en-US" sz="2000" b="1" i="1" u="sng" dirty="0">
                <a:latin typeface="Cambria" panose="02040503050406030204" pitchFamily="18" charset="0"/>
                <a:ea typeface="Cambria" panose="02040503050406030204" pitchFamily="18" charset="0"/>
              </a:rPr>
              <a:t>There was no element of profit or extra consideration involved. Since the nature of the expense was salary reimbursement, and not contractual payment, Section 40(a)(ia) was not applicable.”</a:t>
            </a:r>
            <a:endParaRPr lang="en-US" b="1" i="1" u="sng" dirty="0"/>
          </a:p>
        </p:txBody>
      </p:sp>
    </p:spTree>
    <p:extLst>
      <p:ext uri="{BB962C8B-B14F-4D97-AF65-F5344CB8AC3E}">
        <p14:creationId xmlns:p14="http://schemas.microsoft.com/office/powerpoint/2010/main" val="388475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fade">
                                      <p:cBhvr>
                                        <p:cTn id="16" dur="500"/>
                                        <p:tgtEl>
                                          <p:spTgt spid="5">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Effect transition="in" filter="fade">
                                      <p:cBhvr>
                                        <p:cTn id="19" dur="500"/>
                                        <p:tgtEl>
                                          <p:spTgt spid="5">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10" end="10"/>
                                            </p:txEl>
                                          </p:spTgt>
                                        </p:tgtEl>
                                        <p:attrNameLst>
                                          <p:attrName>style.visibility</p:attrName>
                                        </p:attrNameLst>
                                      </p:cBhvr>
                                      <p:to>
                                        <p:strVal val="visible"/>
                                      </p:to>
                                    </p:set>
                                    <p:animEffect transition="in" filter="fade">
                                      <p:cBhvr>
                                        <p:cTn id="2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pPr algn="ctr"/>
            <a:r>
              <a:rPr lang="en-US" sz="2800" dirty="0">
                <a:latin typeface="Cambria" pitchFamily="18" charset="0"/>
              </a:rPr>
              <a:t>Tax Deducted at Source</a:t>
            </a:r>
            <a:endParaRPr lang="en-IN" sz="2800" dirty="0">
              <a:latin typeface="Cambria" pitchFamily="18" charset="0"/>
            </a:endParaRPr>
          </a:p>
        </p:txBody>
      </p:sp>
      <p:sp>
        <p:nvSpPr>
          <p:cNvPr id="3" name="Rectangle 2"/>
          <p:cNvSpPr/>
          <p:nvPr/>
        </p:nvSpPr>
        <p:spPr>
          <a:xfrm>
            <a:off x="0" y="907803"/>
            <a:ext cx="12192000" cy="5139869"/>
          </a:xfrm>
          <a:prstGeom prst="rect">
            <a:avLst/>
          </a:prstGeom>
        </p:spPr>
        <p:txBody>
          <a:bodyPr wrap="square">
            <a:spAutoFit/>
          </a:bodyPr>
          <a:lstStyle/>
          <a:p>
            <a:pPr marL="342900" marR="0" lvl="0" indent="-34290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Ø"/>
              <a:tabLst/>
              <a:defRPr/>
            </a:pPr>
            <a:r>
              <a:rPr kumimoji="0" lang="en-US" sz="2400" b="1" i="0" u="sng" strike="noStrike" kern="0" cap="none" spc="0" normalizeH="0" baseline="0" noProof="0" dirty="0">
                <a:ln>
                  <a:noFill/>
                </a:ln>
                <a:solidFill>
                  <a:schemeClr val="tx1">
                    <a:lumMod val="75000"/>
                  </a:schemeClr>
                </a:solidFill>
                <a:effectLst/>
                <a:uLnTx/>
                <a:uFillTx/>
                <a:latin typeface="Cambria" panose="02040503050406030204" pitchFamily="18" charset="0"/>
                <a:ea typeface="Cambria" panose="02040503050406030204" pitchFamily="18" charset="0"/>
                <a:cs typeface="Arial"/>
                <a:sym typeface="Arial"/>
              </a:rPr>
              <a:t>TDS Overview and Its Applications</a:t>
            </a:r>
          </a:p>
          <a:p>
            <a:pPr marR="0" lvl="0" algn="l" defTabSz="914400" rtl="0" eaLnBrk="1" fontAlgn="auto" latinLnBrk="0" hangingPunct="1">
              <a:lnSpc>
                <a:spcPct val="100000"/>
              </a:lnSpc>
              <a:spcBef>
                <a:spcPts val="0"/>
              </a:spcBef>
              <a:spcAft>
                <a:spcPts val="0"/>
              </a:spcAft>
              <a:buClr>
                <a:srgbClr val="000000"/>
              </a:buClr>
              <a:buSzTx/>
              <a:tabLst/>
              <a:defRPr/>
            </a:pPr>
            <a:endParaRPr kumimoji="0" lang="en-US" sz="16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a:p>
            <a:pPr marL="342900" lvl="0" indent="-342900">
              <a:lnSpc>
                <a:spcPct val="150000"/>
              </a:lnSpc>
              <a:buClr>
                <a:srgbClr val="000000"/>
              </a:buClr>
              <a:buFont typeface="Wingdings" panose="05000000000000000000" pitchFamily="2" charset="2"/>
              <a:buChar char="§"/>
              <a:defRPr/>
            </a:pPr>
            <a:r>
              <a:rPr lang="en-US" b="1" dirty="0">
                <a:latin typeface="Cambria" panose="02040503050406030204" pitchFamily="18" charset="0"/>
                <a:ea typeface="Cambria" panose="02040503050406030204" pitchFamily="18" charset="0"/>
              </a:rPr>
              <a:t>Tax Deducted at Source (TDS) </a:t>
            </a:r>
            <a:r>
              <a:rPr lang="en-US" dirty="0">
                <a:latin typeface="Cambria" panose="02040503050406030204" pitchFamily="18" charset="0"/>
                <a:ea typeface="Cambria" panose="02040503050406030204" pitchFamily="18" charset="0"/>
              </a:rPr>
              <a:t>is a method of collecting income tax in India, under which a specified percentage of tax is deducted at the time of making certain payments such as salary, rent, interest, professional fees, commission, and more. The concept was introduced to ensure timely collection of taxes, reduce tax evasion, and ease the tax collection process for the government.</a:t>
            </a:r>
          </a:p>
          <a:p>
            <a:pPr marL="342900" lvl="0" indent="-342900">
              <a:lnSpc>
                <a:spcPct val="150000"/>
              </a:lnSpc>
              <a:buClr>
                <a:srgbClr val="000000"/>
              </a:buClr>
              <a:buFont typeface="Wingdings" panose="05000000000000000000" pitchFamily="2" charset="2"/>
              <a:buChar char="§"/>
              <a:defRPr/>
            </a:pPr>
            <a:endParaRPr lang="en-US" dirty="0">
              <a:latin typeface="Cambria" panose="02040503050406030204" pitchFamily="18" charset="0"/>
              <a:ea typeface="Cambria" panose="02040503050406030204" pitchFamily="18" charset="0"/>
            </a:endParaRPr>
          </a:p>
          <a:p>
            <a:pPr marL="342900" lvl="0" indent="-342900">
              <a:lnSpc>
                <a:spcPct val="150000"/>
              </a:lnSpc>
              <a:buClr>
                <a:srgbClr val="000000"/>
              </a:buClr>
              <a:buFont typeface="Wingdings" panose="05000000000000000000" pitchFamily="2" charset="2"/>
              <a:buChar char="§"/>
              <a:defRPr/>
            </a:pPr>
            <a:r>
              <a:rPr lang="en-US" dirty="0">
                <a:latin typeface="Cambria" panose="02040503050406030204" pitchFamily="18" charset="0"/>
                <a:ea typeface="Cambria" panose="02040503050406030204" pitchFamily="18" charset="0"/>
              </a:rPr>
              <a:t> </a:t>
            </a:r>
            <a:r>
              <a:rPr lang="en-US" b="1" dirty="0">
                <a:latin typeface="Cambria" panose="02040503050406030204" pitchFamily="18" charset="0"/>
                <a:ea typeface="Cambria" panose="02040503050406030204" pitchFamily="18" charset="0"/>
              </a:rPr>
              <a:t>The primary objectives of TDS are</a:t>
            </a:r>
            <a:r>
              <a:rPr lang="en-US" dirty="0">
                <a:latin typeface="Cambria" panose="02040503050406030204" pitchFamily="18" charset="0"/>
                <a:ea typeface="Cambria" panose="02040503050406030204" pitchFamily="18" charset="0"/>
              </a:rPr>
              <a:t>:</a:t>
            </a:r>
          </a:p>
          <a:p>
            <a:pPr marL="623888" indent="-260350">
              <a:lnSpc>
                <a:spcPct val="150000"/>
              </a:lnSpc>
              <a:buFont typeface="Arial" panose="020B0604020202020204" pitchFamily="34" charset="0"/>
              <a:buChar char="•"/>
            </a:pPr>
            <a:r>
              <a:rPr lang="en-US" dirty="0">
                <a:latin typeface="Cambria" panose="02040503050406030204" pitchFamily="18" charset="0"/>
                <a:ea typeface="Cambria" panose="02040503050406030204" pitchFamily="18" charset="0"/>
              </a:rPr>
              <a:t>To collect tax at the very source of income.</a:t>
            </a:r>
          </a:p>
          <a:p>
            <a:pPr marL="623888" indent="-260350">
              <a:lnSpc>
                <a:spcPct val="150000"/>
              </a:lnSpc>
              <a:buFont typeface="Arial" panose="020B0604020202020204" pitchFamily="34" charset="0"/>
              <a:buChar char="•"/>
            </a:pPr>
            <a:r>
              <a:rPr lang="en-US" dirty="0">
                <a:latin typeface="Cambria" panose="02040503050406030204" pitchFamily="18" charset="0"/>
                <a:ea typeface="Cambria" panose="02040503050406030204" pitchFamily="18" charset="0"/>
              </a:rPr>
              <a:t>To ensure a regular inflow of revenue to the government.</a:t>
            </a:r>
          </a:p>
          <a:p>
            <a:pPr marL="623888" indent="-260350">
              <a:lnSpc>
                <a:spcPct val="150000"/>
              </a:lnSpc>
              <a:buFont typeface="Arial" panose="020B0604020202020204" pitchFamily="34" charset="0"/>
              <a:buChar char="•"/>
            </a:pPr>
            <a:r>
              <a:rPr lang="en-US" dirty="0">
                <a:latin typeface="Cambria" panose="02040503050406030204" pitchFamily="18" charset="0"/>
                <a:ea typeface="Cambria" panose="02040503050406030204" pitchFamily="18" charset="0"/>
              </a:rPr>
              <a:t>To minimize tax evasion by tracking income inflows.</a:t>
            </a:r>
          </a:p>
          <a:p>
            <a:pPr marL="623888" indent="-260350">
              <a:lnSpc>
                <a:spcPct val="150000"/>
              </a:lnSpc>
              <a:buFont typeface="Arial" panose="020B0604020202020204" pitchFamily="34" charset="0"/>
              <a:buChar char="•"/>
            </a:pPr>
            <a:r>
              <a:rPr lang="en-US" dirty="0">
                <a:latin typeface="Cambria" panose="02040503050406030204" pitchFamily="18" charset="0"/>
                <a:ea typeface="Cambria" panose="02040503050406030204" pitchFamily="18" charset="0"/>
              </a:rPr>
              <a:t>To reduce the burden of lump-sum tax payments by the taxpayer.</a:t>
            </a:r>
          </a:p>
          <a:p>
            <a:pPr marL="623888" lvl="0" indent="-260350">
              <a:buClr>
                <a:srgbClr val="000000"/>
              </a:buClr>
              <a:buFont typeface="Arial" panose="020B0604020202020204" pitchFamily="34" charset="0"/>
              <a:buChar char="•"/>
              <a:defRPr/>
            </a:pPr>
            <a:endParaRPr kumimoji="0" lang="en-IN"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838168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 Reimbursement of Interest</a:t>
            </a:r>
            <a:endParaRPr lang="en-IN" sz="2800" dirty="0">
              <a:latin typeface="Cambria" panose="02040503050406030204" pitchFamily="18" charset="0"/>
              <a:ea typeface="Cambria" panose="02040503050406030204" pitchFamily="18" charset="0"/>
            </a:endParaRPr>
          </a:p>
        </p:txBody>
      </p:sp>
      <p:sp>
        <p:nvSpPr>
          <p:cNvPr id="3" name="Rectangle 2"/>
          <p:cNvSpPr/>
          <p:nvPr/>
        </p:nvSpPr>
        <p:spPr>
          <a:xfrm>
            <a:off x="-254000" y="948690"/>
            <a:ext cx="12192000" cy="5509200"/>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Is TDS under Section 194A applicable on interest reimbursed to group companies?</a:t>
            </a:r>
          </a:p>
          <a:p>
            <a:pPr marL="363538" lvl="0" algn="just">
              <a:buClr>
                <a:srgbClr val="000000"/>
              </a:buClr>
              <a:defRPr/>
            </a:pPr>
            <a:endParaRPr lang="en-US" sz="1000" b="1" u="sng" dirty="0">
              <a:latin typeface="Cambria" panose="02040503050406030204" pitchFamily="18" charset="0"/>
              <a:ea typeface="Cambria" panose="02040503050406030204" pitchFamily="18" charset="0"/>
            </a:endParaRPr>
          </a:p>
          <a:p>
            <a:pPr marL="711200" lvl="0" indent="-347663"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Background</a:t>
            </a: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Assessee is part of a group engaged in real estate development, including the construction and sale of flats and office spaces. In the normal course of business, a group entity had borrowed funds from lenders for business purposes. Subsequently, the assessee borrowed funds from these group entities and made payments termed as interest on the borrowed amount. </a:t>
            </a:r>
          </a:p>
          <a:p>
            <a:pPr marL="706437"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However, according to the assessee, this interest payment was not in the nature of income but was merely a reimbursement of the actual interest cost incurred by the group entities in servicing their bank loans.</a:t>
            </a:r>
          </a:p>
          <a:p>
            <a:pPr marL="706437" lvl="0" indent="-342900" algn="just">
              <a:buClr>
                <a:srgbClr val="000000"/>
              </a:buClr>
              <a:buFont typeface="Wingdings" panose="05000000000000000000" pitchFamily="2" charset="2"/>
              <a:buChar char="§"/>
              <a:defRPr/>
            </a:pPr>
            <a:endParaRPr lang="en-US" sz="2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sym typeface="Arial"/>
              </a:rPr>
              <a:t>Legal Standpoint</a:t>
            </a: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U/s 194A, TDS on any interest (other than interest on securities) paid to a resident, provided such interest constitutes </a:t>
            </a:r>
            <a:r>
              <a:rPr lang="en-US" sz="2000" b="1" i="1" u="sng" dirty="0">
                <a:latin typeface="Cambria" panose="02040503050406030204" pitchFamily="18" charset="0"/>
                <a:ea typeface="Cambria" panose="02040503050406030204" pitchFamily="18" charset="0"/>
                <a:sym typeface="Arial"/>
              </a:rPr>
              <a:t>"income by way of interest"</a:t>
            </a:r>
            <a:r>
              <a:rPr lang="en-US" sz="2000" dirty="0">
                <a:latin typeface="Cambria" panose="02040503050406030204" pitchFamily="18" charset="0"/>
                <a:ea typeface="Cambria" panose="02040503050406030204" pitchFamily="18" charset="0"/>
                <a:sym typeface="Arial"/>
              </a:rPr>
              <a:t> in the hands of the recipient.</a:t>
            </a:r>
          </a:p>
          <a:p>
            <a:pPr marL="706437" lvl="0" indent="-342900" algn="just">
              <a:buClr>
                <a:srgbClr val="000000"/>
              </a:buClr>
              <a:buFont typeface="Wingdings" panose="05000000000000000000" pitchFamily="2" charset="2"/>
              <a:buChar char="§"/>
              <a:defRPr/>
            </a:pPr>
            <a:endParaRPr lang="en-US" sz="2000"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If the payment does not qualify as Income [for example, if it is a reimbursement of an actual expense] then TDS provisions do not apply.</a:t>
            </a:r>
            <a:endParaRPr lang="en-IN" sz="2000" dirty="0">
              <a:latin typeface="Cambria" panose="02040503050406030204" pitchFamily="18" charset="0"/>
              <a:ea typeface="Cambria" panose="02040503050406030204" pitchFamily="18" charset="0"/>
              <a:sym typeface="Arial"/>
            </a:endParaRP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Tree>
    <p:extLst>
      <p:ext uri="{BB962C8B-B14F-4D97-AF65-F5344CB8AC3E}">
        <p14:creationId xmlns:p14="http://schemas.microsoft.com/office/powerpoint/2010/main" val="272351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500"/>
                                        <p:tgtEl>
                                          <p:spTgt spid="3">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 Reimbursement of Interest</a:t>
            </a:r>
            <a:endParaRPr lang="en-IN" sz="2800" dirty="0">
              <a:latin typeface="Cambria" panose="02040503050406030204" pitchFamily="18" charset="0"/>
              <a:ea typeface="Cambria" panose="02040503050406030204" pitchFamily="18" charset="0"/>
            </a:endParaRP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
        <p:nvSpPr>
          <p:cNvPr id="5" name="TextBox 4"/>
          <p:cNvSpPr txBox="1"/>
          <p:nvPr/>
        </p:nvSpPr>
        <p:spPr>
          <a:xfrm>
            <a:off x="95250" y="977901"/>
            <a:ext cx="12001500" cy="5478423"/>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AO held that the assessee was liable to deduct TDS u/s 194A on the interest payments made to the group entities. Accordingly, the interest paid by the assessee constituted income in the hands of the group entities, and therefore the assessee was statutorily obligated to deduct TDS.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AO did not accept the </a:t>
            </a:r>
            <a:r>
              <a:rPr lang="en-US" sz="2000" dirty="0" err="1">
                <a:latin typeface="Cambria" panose="02040503050406030204" pitchFamily="18" charset="0"/>
                <a:ea typeface="Cambria" panose="02040503050406030204" pitchFamily="18" charset="0"/>
              </a:rPr>
              <a:t>assessee’s</a:t>
            </a:r>
            <a:r>
              <a:rPr lang="en-US" sz="2000" dirty="0">
                <a:latin typeface="Cambria" panose="02040503050406030204" pitchFamily="18" charset="0"/>
                <a:ea typeface="Cambria" panose="02040503050406030204" pitchFamily="18" charset="0"/>
              </a:rPr>
              <a:t> explanation that the payments were mere reimbursements and not income.</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u="sng"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q"/>
            </a:pPr>
            <a:endParaRPr lang="en-US" sz="2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case of </a:t>
            </a:r>
            <a:r>
              <a:rPr lang="en-US" sz="2000" b="1" dirty="0">
                <a:latin typeface="Cambria" panose="02040503050406030204" pitchFamily="18" charset="0"/>
                <a:ea typeface="Cambria" panose="02040503050406030204" pitchFamily="18" charset="0"/>
              </a:rPr>
              <a:t>KD Lite Developers (P.) Ltd.</a:t>
            </a:r>
            <a:r>
              <a:rPr lang="en-US" sz="2000" dirty="0">
                <a:latin typeface="Cambria" panose="02040503050406030204" pitchFamily="18" charset="0"/>
                <a:ea typeface="Cambria" panose="02040503050406030204" pitchFamily="18" charset="0"/>
              </a:rPr>
              <a:t> </a:t>
            </a:r>
            <a:r>
              <a:rPr lang="pt-BR" sz="2000" b="1" dirty="0">
                <a:latin typeface="Cambria" panose="02040503050406030204" pitchFamily="18" charset="0"/>
                <a:ea typeface="Cambria" panose="02040503050406030204" pitchFamily="18" charset="0"/>
              </a:rPr>
              <a:t>[2024] 169 taxmann.com 540 (Mumbai - Trib.)</a:t>
            </a:r>
            <a:r>
              <a:rPr lang="en-US" sz="2000" b="1"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ruled in </a:t>
            </a:r>
            <a:r>
              <a:rPr lang="en-US" sz="2000" dirty="0" err="1">
                <a:latin typeface="Cambria" panose="02040503050406030204" pitchFamily="18" charset="0"/>
                <a:ea typeface="Cambria" panose="02040503050406030204" pitchFamily="18" charset="0"/>
              </a:rPr>
              <a:t>favour</a:t>
            </a:r>
            <a:r>
              <a:rPr lang="en-US" sz="2000" dirty="0">
                <a:latin typeface="Cambria" panose="02040503050406030204" pitchFamily="18" charset="0"/>
                <a:ea typeface="Cambria" panose="02040503050406030204" pitchFamily="18" charset="0"/>
              </a:rPr>
              <a:t> of the assessee. The Tribunal observed that “</a:t>
            </a:r>
            <a:r>
              <a:rPr lang="en-US" sz="2000" i="1" dirty="0">
                <a:latin typeface="Cambria" panose="02040503050406030204" pitchFamily="18" charset="0"/>
                <a:ea typeface="Cambria" panose="02040503050406030204" pitchFamily="18" charset="0"/>
              </a:rPr>
              <a:t>Where the group company of the assessee took a loan from a bank and the assessee borrowed a sum of money from its group entities and paid interest on the same, the </a:t>
            </a:r>
            <a:r>
              <a:rPr lang="en-US" sz="2000" b="1" i="1" dirty="0">
                <a:latin typeface="Cambria" panose="02040503050406030204" pitchFamily="18" charset="0"/>
                <a:ea typeface="Cambria" panose="02040503050406030204" pitchFamily="18" charset="0"/>
              </a:rPr>
              <a:t>interest paid by the assessee was merely reimbursement of interest to the principal borrower </a:t>
            </a:r>
            <a:r>
              <a:rPr lang="en-US" sz="2000" i="1" dirty="0">
                <a:latin typeface="Cambria" panose="02040503050406030204" pitchFamily="18" charset="0"/>
                <a:ea typeface="Cambria" panose="02040503050406030204" pitchFamily="18" charset="0"/>
              </a:rPr>
              <a:t>(i.e., the group entities) who had paid interest to the lenders”.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On this basis, the ITAT concluded that the </a:t>
            </a:r>
            <a:r>
              <a:rPr lang="en-US" sz="2000" b="1" dirty="0">
                <a:latin typeface="Cambria" panose="02040503050406030204" pitchFamily="18" charset="0"/>
                <a:ea typeface="Cambria" panose="02040503050406030204" pitchFamily="18" charset="0"/>
              </a:rPr>
              <a:t>interest payment was not in the nature of income </a:t>
            </a:r>
            <a:r>
              <a:rPr lang="en-US" sz="2000" dirty="0">
                <a:latin typeface="Cambria" panose="02040503050406030204" pitchFamily="18" charset="0"/>
                <a:ea typeface="Cambria" panose="02040503050406030204" pitchFamily="18" charset="0"/>
              </a:rPr>
              <a:t>for the group entities and, therefore, the assessee was not required to deduct TDS under Section 194A. </a:t>
            </a:r>
            <a:endParaRPr lang="en-IN"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0337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fade">
                                      <p:cBhvr>
                                        <p:cTn id="18" dur="500"/>
                                        <p:tgtEl>
                                          <p:spTgt spid="5">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animEffect transition="in" filter="fade">
                                      <p:cBhvr>
                                        <p:cTn id="21" dur="500"/>
                                        <p:tgtEl>
                                          <p:spTgt spid="5">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9" end="9"/>
                                            </p:txEl>
                                          </p:spTgt>
                                        </p:tgtEl>
                                        <p:attrNameLst>
                                          <p:attrName>style.visibility</p:attrName>
                                        </p:attrNameLst>
                                      </p:cBhvr>
                                      <p:to>
                                        <p:strVal val="visible"/>
                                      </p:to>
                                    </p:set>
                                    <p:animEffect transition="in" filter="fade">
                                      <p:cBhvr>
                                        <p:cTn id="24"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–Delayed Payments</a:t>
            </a:r>
            <a:endParaRPr lang="en-IN" sz="2800" dirty="0">
              <a:latin typeface="Cambria" panose="02040503050406030204" pitchFamily="18" charset="0"/>
              <a:ea typeface="Cambria" panose="02040503050406030204" pitchFamily="18" charset="0"/>
            </a:endParaRPr>
          </a:p>
        </p:txBody>
      </p:sp>
      <p:sp>
        <p:nvSpPr>
          <p:cNvPr id="3" name="Rectangle 2"/>
          <p:cNvSpPr/>
          <p:nvPr/>
        </p:nvSpPr>
        <p:spPr>
          <a:xfrm>
            <a:off x="-254000" y="948690"/>
            <a:ext cx="12192000" cy="5601533"/>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Is TDS required on payments labeled as “Interest" for delayed settlement?</a:t>
            </a:r>
          </a:p>
          <a:p>
            <a:pPr marL="363538" lvl="0" algn="just">
              <a:buClr>
                <a:srgbClr val="000000"/>
              </a:buClr>
              <a:defRPr/>
            </a:pPr>
            <a:endParaRPr lang="en-US" sz="1000" b="1" u="sng" dirty="0">
              <a:latin typeface="Cambria" panose="02040503050406030204" pitchFamily="18" charset="0"/>
              <a:ea typeface="Cambria" panose="02040503050406030204" pitchFamily="18" charset="0"/>
            </a:endParaRPr>
          </a:p>
          <a:p>
            <a:pPr marL="711200" lvl="0" indent="-347663"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Background</a:t>
            </a: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assesse had engaged in the purchase of shares through a broker. There were delays in making payments to the broker, for which the assessee paid a certain amount labeled as “Interest".</a:t>
            </a: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assessee did not deduct TDS on this payment. </a:t>
            </a: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AO treated this as a payment in the nature of interest and consequently disallowed it u/s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for non-deduction of TDS under Section 194A.</a:t>
            </a:r>
          </a:p>
          <a:p>
            <a:pPr marL="706437" lvl="0" indent="-342900" algn="just">
              <a:buClr>
                <a:srgbClr val="000000"/>
              </a:buClr>
              <a:buFont typeface="Wingdings" panose="05000000000000000000" pitchFamily="2" charset="2"/>
              <a:buChar char="§"/>
              <a:defRPr/>
            </a:pPr>
            <a:endParaRPr lang="en-US" sz="2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sym typeface="Arial"/>
              </a:rPr>
              <a:t>Legal Standpoint</a:t>
            </a: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 194A mandates TDS on interest (other than securities interest) paid to a resident, provided the interest qualifies as “Income by way of interest" under Section 2(28A).</a:t>
            </a:r>
          </a:p>
          <a:p>
            <a:pPr marL="363537" lvl="0" algn="just">
              <a:buClr>
                <a:srgbClr val="000000"/>
              </a:buCl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 2(28A) defines interest as </a:t>
            </a:r>
            <a:r>
              <a:rPr lang="en-US" sz="2000" i="1" kern="0" dirty="0">
                <a:solidFill>
                  <a:schemeClr val="tx1">
                    <a:lumMod val="75000"/>
                  </a:schemeClr>
                </a:solidFill>
                <a:latin typeface="Cambria" panose="02040503050406030204" pitchFamily="18" charset="0"/>
                <a:ea typeface="Cambria" panose="02040503050406030204" pitchFamily="18" charset="0"/>
                <a:cs typeface="Arial"/>
                <a:sym typeface="Arial"/>
              </a:rPr>
              <a:t>"Interest payable in any manner in respect of any moneys borrowed or debt incurred (including a deposit, claim or other similar right or obligation), and includes any service fee or other charge in respect of the moneys borrowed or debt incurred or in respect of any credit facility which has not been utilized”</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Thus, for a payment to qualify as “interest” under the Act, there must be a borrowing of funds or incurrence of debt.</a:t>
            </a:r>
          </a:p>
        </p:txBody>
      </p:sp>
      <p:sp>
        <p:nvSpPr>
          <p:cNvPr id="4" name="TextBox 3"/>
          <p:cNvSpPr txBox="1"/>
          <p:nvPr/>
        </p:nvSpPr>
        <p:spPr>
          <a:xfrm>
            <a:off x="0" y="711201"/>
            <a:ext cx="12192000" cy="369332"/>
          </a:xfrm>
          <a:prstGeom prst="rect">
            <a:avLst/>
          </a:prstGeom>
          <a:noFill/>
        </p:spPr>
        <p:txBody>
          <a:bodyPr wrap="square" rtlCol="0">
            <a:spAutoFit/>
          </a:bodyPr>
          <a:lstStyle/>
          <a:p>
            <a:endParaRPr lang="en-IN" dirty="0"/>
          </a:p>
        </p:txBody>
      </p:sp>
    </p:spTree>
    <p:extLst>
      <p:ext uri="{BB962C8B-B14F-4D97-AF65-F5344CB8AC3E}">
        <p14:creationId xmlns:p14="http://schemas.microsoft.com/office/powerpoint/2010/main" val="293484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0" end="10"/>
                                            </p:txEl>
                                          </p:spTgt>
                                        </p:tgtEl>
                                        <p:attrNameLst>
                                          <p:attrName>style.visibility</p:attrName>
                                        </p:attrNameLst>
                                      </p:cBhvr>
                                      <p:to>
                                        <p:strVal val="visible"/>
                                      </p:to>
                                    </p:set>
                                    <p:animEffect transition="in" filter="fade">
                                      <p:cBhvr>
                                        <p:cTn id="3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–Delayed Payments</a:t>
            </a:r>
            <a:endParaRPr lang="en-IN" sz="2800" dirty="0">
              <a:latin typeface="Cambria" panose="02040503050406030204" pitchFamily="18" charset="0"/>
              <a:ea typeface="Cambria" panose="02040503050406030204" pitchFamily="18" charset="0"/>
            </a:endParaRPr>
          </a:p>
        </p:txBody>
      </p:sp>
      <p:sp>
        <p:nvSpPr>
          <p:cNvPr id="5" name="TextBox 4"/>
          <p:cNvSpPr txBox="1"/>
          <p:nvPr/>
        </p:nvSpPr>
        <p:spPr>
          <a:xfrm>
            <a:off x="76200" y="913131"/>
            <a:ext cx="12044680" cy="5170646"/>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 argued that the payment made by the assessee to the broker on account of delayed payments was interest as per Section 2(28A), and hence TDS under Section 194A should have been deducted. </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Since TDS was not deducted, the AO invoked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to disallow the expenditure.</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u="sng"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q"/>
            </a:pPr>
            <a:endParaRPr lang="en-US" sz="2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Standard Financial Consultants (P.) Ltd., [2024] 159 taxmann.com 1488 (</a:t>
            </a:r>
            <a:r>
              <a:rPr lang="en-US" sz="2000" b="1" i="1" u="sng" dirty="0" err="1">
                <a:latin typeface="Cambria" panose="02040503050406030204" pitchFamily="18" charset="0"/>
                <a:ea typeface="Cambria" panose="02040503050406030204" pitchFamily="18" charset="0"/>
              </a:rPr>
              <a:t>Kol</a:t>
            </a:r>
            <a:r>
              <a:rPr lang="en-US" sz="2000" b="1" i="1" u="sng" dirty="0">
                <a:latin typeface="Cambria" panose="02040503050406030204" pitchFamily="18" charset="0"/>
                <a:ea typeface="Cambria" panose="02040503050406030204" pitchFamily="18" charset="0"/>
              </a:rPr>
              <a:t>-Trib.) </a:t>
            </a:r>
            <a:r>
              <a:rPr lang="en-US" sz="2000" dirty="0">
                <a:latin typeface="Cambria" panose="02040503050406030204" pitchFamily="18" charset="0"/>
                <a:ea typeface="Cambria" panose="02040503050406030204" pitchFamily="18" charset="0"/>
              </a:rPr>
              <a:t> ITAT Kolkata ruled in </a:t>
            </a:r>
            <a:r>
              <a:rPr lang="en-US" sz="2000" dirty="0" err="1">
                <a:latin typeface="Cambria" panose="02040503050406030204" pitchFamily="18" charset="0"/>
                <a:ea typeface="Cambria" panose="02040503050406030204" pitchFamily="18" charset="0"/>
              </a:rPr>
              <a:t>favour</a:t>
            </a:r>
            <a:r>
              <a:rPr lang="en-US" sz="2000" dirty="0">
                <a:latin typeface="Cambria" panose="02040503050406030204" pitchFamily="18" charset="0"/>
                <a:ea typeface="Cambria" panose="02040503050406030204" pitchFamily="18" charset="0"/>
              </a:rPr>
              <a:t> of the assessee. The Tribunal observed that: “The payment made to the broker for </a:t>
            </a:r>
            <a:r>
              <a:rPr lang="en-US" sz="2000" b="1" dirty="0">
                <a:latin typeface="Cambria" panose="02040503050406030204" pitchFamily="18" charset="0"/>
                <a:ea typeface="Cambria" panose="02040503050406030204" pitchFamily="18" charset="0"/>
              </a:rPr>
              <a:t>delayed settlement of share transactions was not in respect of any loan or debt incurred </a:t>
            </a:r>
            <a:r>
              <a:rPr lang="en-US" sz="2000" dirty="0">
                <a:latin typeface="Cambria" panose="02040503050406030204" pitchFamily="18" charset="0"/>
                <a:ea typeface="Cambria" panose="02040503050406030204" pitchFamily="18" charset="0"/>
              </a:rPr>
              <a:t>in the course of business. It was </a:t>
            </a:r>
            <a:r>
              <a:rPr lang="en-US" sz="2000" b="1" dirty="0">
                <a:latin typeface="Cambria" panose="02040503050406030204" pitchFamily="18" charset="0"/>
                <a:ea typeface="Cambria" panose="02040503050406030204" pitchFamily="18" charset="0"/>
              </a:rPr>
              <a:t>merely a compensation for delay </a:t>
            </a:r>
            <a:r>
              <a:rPr lang="en-US" sz="2000" dirty="0">
                <a:latin typeface="Cambria" panose="02040503050406030204" pitchFamily="18" charset="0"/>
                <a:ea typeface="Cambria" panose="02040503050406030204" pitchFamily="18" charset="0"/>
              </a:rPr>
              <a:t>in making payments and not interest as defined under Section 2(28A).”</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Accordingly, the ITAT held that: </a:t>
            </a:r>
          </a:p>
          <a:p>
            <a:pPr marL="628650" indent="-266700" algn="just">
              <a:buFont typeface="Arial" panose="020B0604020202020204" pitchFamily="34" charset="0"/>
              <a:buChar char="•"/>
            </a:pPr>
            <a:r>
              <a:rPr lang="en-US" sz="2000" dirty="0">
                <a:latin typeface="Cambria" panose="02040503050406030204" pitchFamily="18" charset="0"/>
                <a:ea typeface="Cambria" panose="02040503050406030204" pitchFamily="18" charset="0"/>
              </a:rPr>
              <a:t>The payment </a:t>
            </a:r>
            <a:r>
              <a:rPr lang="en-US" sz="2000" b="1" dirty="0">
                <a:latin typeface="Cambria" panose="02040503050406030204" pitchFamily="18" charset="0"/>
                <a:ea typeface="Cambria" panose="02040503050406030204" pitchFamily="18" charset="0"/>
              </a:rPr>
              <a:t>does not qualify as "interest</a:t>
            </a:r>
            <a:r>
              <a:rPr lang="en-US" sz="2000" dirty="0">
                <a:latin typeface="Cambria" panose="02040503050406030204" pitchFamily="18" charset="0"/>
                <a:ea typeface="Cambria" panose="02040503050406030204" pitchFamily="18" charset="0"/>
              </a:rPr>
              <a:t>" u/s 2(28A). Therefore, Section 194A is not applicable. </a:t>
            </a:r>
          </a:p>
          <a:p>
            <a:pPr marL="628650" indent="-266700" algn="just">
              <a:buFont typeface="Arial" panose="020B0604020202020204" pitchFamily="34" charset="0"/>
              <a:buChar char="•"/>
            </a:pPr>
            <a:endParaRPr lang="en-US" sz="1000" dirty="0">
              <a:latin typeface="Cambria" panose="02040503050406030204" pitchFamily="18" charset="0"/>
              <a:ea typeface="Cambria" panose="02040503050406030204" pitchFamily="18" charset="0"/>
            </a:endParaRPr>
          </a:p>
          <a:p>
            <a:pPr marL="628650" indent="-266700" algn="just">
              <a:buFont typeface="Arial" panose="020B0604020202020204" pitchFamily="34" charset="0"/>
              <a:buChar char="•"/>
            </a:pPr>
            <a:r>
              <a:rPr lang="en-US" sz="2000" dirty="0">
                <a:latin typeface="Cambria" panose="02040503050406030204" pitchFamily="18" charset="0"/>
                <a:ea typeface="Cambria" panose="02040503050406030204" pitchFamily="18" charset="0"/>
              </a:rPr>
              <a:t>As a result,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also cannot be invoked for disallowance.</a:t>
            </a:r>
            <a:endParaRPr lang="en-IN"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2489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500"/>
                                        <p:tgtEl>
                                          <p:spTgt spid="5">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Effect transition="in" filter="fade">
                                      <p:cBhvr>
                                        <p:cTn id="21" dur="500"/>
                                        <p:tgtEl>
                                          <p:spTgt spid="5">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500"/>
                                        <p:tgtEl>
                                          <p:spTgt spid="5">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fade">
                                      <p:cBhvr>
                                        <p:cTn id="27" dur="500"/>
                                        <p:tgtEl>
                                          <p:spTgt spid="5">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11" end="11"/>
                                            </p:txEl>
                                          </p:spTgt>
                                        </p:tgtEl>
                                        <p:attrNameLst>
                                          <p:attrName>style.visibility</p:attrName>
                                        </p:attrNameLst>
                                      </p:cBhvr>
                                      <p:to>
                                        <p:strVal val="visible"/>
                                      </p:to>
                                    </p:set>
                                    <p:animEffect transition="in" filter="fade">
                                      <p:cBhvr>
                                        <p:cTn id="30"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–Retained Interest </a:t>
            </a:r>
            <a:endParaRPr lang="en-IN" sz="2800" dirty="0">
              <a:latin typeface="Cambria" panose="02040503050406030204" pitchFamily="18" charset="0"/>
              <a:ea typeface="Cambria" panose="02040503050406030204" pitchFamily="18" charset="0"/>
            </a:endParaRPr>
          </a:p>
        </p:txBody>
      </p:sp>
      <p:sp>
        <p:nvSpPr>
          <p:cNvPr id="3" name="Rectangle 2"/>
          <p:cNvSpPr/>
          <p:nvPr/>
        </p:nvSpPr>
        <p:spPr>
          <a:xfrm>
            <a:off x="-365760" y="711201"/>
            <a:ext cx="12192000" cy="6278642"/>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TDS requirement when a bank purchases loans and the original owner of debt retains part of the interest as service fee?</a:t>
            </a:r>
            <a:endParaRPr lang="en-US" sz="6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q"/>
              <a:defRPr/>
            </a:pPr>
            <a:r>
              <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rPr>
              <a:t>Background</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A public sector bank (assessee) purchased 90% of loans from NBFCs under a direct assignment.</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a:t>
            </a:r>
            <a:r>
              <a:rPr lang="en-US" sz="2000" kern="0" dirty="0" err="1">
                <a:solidFill>
                  <a:schemeClr val="tx1">
                    <a:lumMod val="75000"/>
                  </a:schemeClr>
                </a:solidFill>
                <a:latin typeface="Cambria" panose="02040503050406030204" pitchFamily="18" charset="0"/>
                <a:ea typeface="Cambria" panose="02040503050406030204" pitchFamily="18" charset="0"/>
                <a:cs typeface="Arial"/>
                <a:sym typeface="Arial"/>
              </a:rPr>
              <a:t>assessee</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agreed to take a lower interest rate on its portion. </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remaining interest, instead of coming to the bank, was retained by the NBFCs.</a:t>
            </a:r>
          </a:p>
          <a:p>
            <a:pPr marL="990600" lvl="0" indent="-276225"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algn="just">
              <a:buClr>
                <a:srgbClr val="000000"/>
              </a:buClr>
              <a:defRPr/>
            </a:pPr>
            <a:endParaRPr lang="en-US" sz="6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indent="-352425" algn="just">
              <a:buClr>
                <a:srgbClr val="000000"/>
              </a:buClr>
              <a:buFont typeface="Wingdings" panose="05000000000000000000" pitchFamily="2" charset="2"/>
              <a:buChar char="q"/>
              <a:defRPr/>
            </a:pPr>
            <a:r>
              <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rPr>
              <a:t>Legal Standpoint</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bank did not borrow funds or incur debt from the NBFCs. It only purchased loans upfront.</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retained interest by NBFCs was not a payment of interest by the bank.</a:t>
            </a:r>
          </a:p>
          <a:p>
            <a:pPr marL="990600" lvl="0" indent="-276225"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0" indent="-276225" algn="just">
              <a:buClr>
                <a:srgbClr val="000000"/>
              </a:buClr>
              <a:buFont typeface="Wingdings" panose="05000000000000000000" pitchFamily="2" charset="2"/>
              <a:buChar char="§"/>
              <a:defRPr/>
            </a:pPr>
            <a:endParaRPr lang="en-US" sz="6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indent="-352425" algn="just">
              <a:buClr>
                <a:srgbClr val="000000"/>
              </a:buClr>
              <a:buFont typeface="Wingdings" panose="05000000000000000000" pitchFamily="2" charset="2"/>
              <a:buChar char="q"/>
              <a:defRPr/>
            </a:pPr>
            <a:r>
              <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rPr>
              <a:t>Revenue’s Contention</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Since the NBFCs kept part of the interest, the bank was effectively letting them earn that interest. </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So the bank should have deducted TDS u/s 194A when "paying" that interest to the NBFCs.</a:t>
            </a:r>
          </a:p>
          <a:p>
            <a:pPr marL="990600" lvl="0" indent="-276225"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indent="-352425" algn="just">
              <a:buClr>
                <a:srgbClr val="000000"/>
              </a:buClr>
              <a:buFont typeface="Wingdings" panose="05000000000000000000" pitchFamily="2" charset="2"/>
              <a:buChar char="q"/>
              <a:defRPr/>
            </a:pPr>
            <a:r>
              <a:rPr lang="en-US" sz="2000" b="1" u="sng" kern="0" dirty="0">
                <a:solidFill>
                  <a:schemeClr val="tx1">
                    <a:lumMod val="75000"/>
                  </a:schemeClr>
                </a:solidFill>
                <a:latin typeface="Cambria" panose="02040503050406030204" pitchFamily="18" charset="0"/>
                <a:ea typeface="Cambria" panose="02040503050406030204" pitchFamily="18" charset="0"/>
                <a:cs typeface="Arial"/>
                <a:sym typeface="Arial"/>
              </a:rPr>
              <a:t>Decision</a:t>
            </a: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In the case of </a:t>
            </a:r>
            <a:r>
              <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rPr>
              <a:t>State Bank of India </a:t>
            </a:r>
            <a:r>
              <a:rPr lang="pt-BR" sz="2000" b="1" kern="0" dirty="0">
                <a:solidFill>
                  <a:schemeClr val="tx1">
                    <a:lumMod val="75000"/>
                  </a:schemeClr>
                </a:solidFill>
                <a:latin typeface="Cambria" panose="02040503050406030204" pitchFamily="18" charset="0"/>
                <a:ea typeface="Cambria" panose="02040503050406030204" pitchFamily="18" charset="0"/>
                <a:cs typeface="Arial"/>
                <a:sym typeface="Arial"/>
              </a:rPr>
              <a:t>[2024] 163 taxmann.com 266 (Mumbai - Trib.): “</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a:t>
            </a:r>
            <a:r>
              <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rPr>
              <a:t>retained interest was not “interest” as defined in S. 2(28A)</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(which defines interest as something paid in return for borrowing money).Therefore, the bank had no obligation to deduct TDS u/s 194A.”</a:t>
            </a:r>
          </a:p>
        </p:txBody>
      </p:sp>
    </p:spTree>
    <p:extLst>
      <p:ext uri="{BB962C8B-B14F-4D97-AF65-F5344CB8AC3E}">
        <p14:creationId xmlns:p14="http://schemas.microsoft.com/office/powerpoint/2010/main" val="2615088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fade">
                                      <p:cBhvr>
                                        <p:cTn id="33" dur="500"/>
                                        <p:tgtEl>
                                          <p:spTgt spid="3">
                                            <p:txEl>
                                              <p:pRg st="12" end="12"/>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3" end="13"/>
                                            </p:txEl>
                                          </p:spTgt>
                                        </p:tgtEl>
                                        <p:attrNameLst>
                                          <p:attrName>style.visibility</p:attrName>
                                        </p:attrNameLst>
                                      </p:cBhvr>
                                      <p:to>
                                        <p:strVal val="visible"/>
                                      </p:to>
                                    </p:set>
                                    <p:animEffect transition="in" filter="fade">
                                      <p:cBhvr>
                                        <p:cTn id="36" dur="500"/>
                                        <p:tgtEl>
                                          <p:spTgt spid="3">
                                            <p:txEl>
                                              <p:pRg st="13" end="13"/>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animEffect transition="in" filter="fade">
                                      <p:cBhvr>
                                        <p:cTn id="39" dur="500"/>
                                        <p:tgtEl>
                                          <p:spTgt spid="3">
                                            <p:txEl>
                                              <p:pRg st="14" end="1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
                                            <p:txEl>
                                              <p:pRg st="16" end="16"/>
                                            </p:txEl>
                                          </p:spTgt>
                                        </p:tgtEl>
                                        <p:attrNameLst>
                                          <p:attrName>style.visibility</p:attrName>
                                        </p:attrNameLst>
                                      </p:cBhvr>
                                      <p:to>
                                        <p:strVal val="visible"/>
                                      </p:to>
                                    </p:set>
                                    <p:animEffect transition="in" filter="fade">
                                      <p:cBhvr>
                                        <p:cTn id="44" dur="500"/>
                                        <p:tgtEl>
                                          <p:spTgt spid="3">
                                            <p:txEl>
                                              <p:pRg st="16" end="16"/>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17" end="17"/>
                                            </p:txEl>
                                          </p:spTgt>
                                        </p:tgtEl>
                                        <p:attrNameLst>
                                          <p:attrName>style.visibility</p:attrName>
                                        </p:attrNameLst>
                                      </p:cBhvr>
                                      <p:to>
                                        <p:strVal val="visible"/>
                                      </p:to>
                                    </p:set>
                                    <p:animEffect transition="in" filter="fade">
                                      <p:cBhvr>
                                        <p:cTn id="47"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C7507-D80F-C76D-94C7-716B93E8F4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8D588-A718-18C9-99EB-E8BFFB16B9E0}"/>
              </a:ext>
            </a:extLst>
          </p:cNvPr>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–Interest payment to NBFC</a:t>
            </a:r>
            <a:endParaRPr lang="en-IN" sz="2800" dirty="0">
              <a:latin typeface="Cambria" panose="02040503050406030204" pitchFamily="18" charset="0"/>
              <a:ea typeface="Cambria" panose="02040503050406030204" pitchFamily="18" charset="0"/>
            </a:endParaRPr>
          </a:p>
        </p:txBody>
      </p:sp>
      <p:sp>
        <p:nvSpPr>
          <p:cNvPr id="3" name="Rectangle 2">
            <a:extLst>
              <a:ext uri="{FF2B5EF4-FFF2-40B4-BE49-F238E27FC236}">
                <a16:creationId xmlns:a16="http://schemas.microsoft.com/office/drawing/2014/main" id="{988207A6-27A3-4F0D-BE42-5099EFDD8850}"/>
              </a:ext>
            </a:extLst>
          </p:cNvPr>
          <p:cNvSpPr/>
          <p:nvPr/>
        </p:nvSpPr>
        <p:spPr>
          <a:xfrm>
            <a:off x="-365760" y="711201"/>
            <a:ext cx="12192000" cy="4955203"/>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Whether TDS is to be deducted u/s 194A on Interest payment paid to NBFC</a:t>
            </a:r>
          </a:p>
          <a:p>
            <a:pPr marL="649288" lvl="0" indent="-285750" algn="just">
              <a:buClr>
                <a:srgbClr val="000000"/>
              </a:buClr>
              <a:buFont typeface="Wingdings" panose="05000000000000000000" pitchFamily="2" charset="2"/>
              <a:buChar char="Ø"/>
              <a:defRPr/>
            </a:pPr>
            <a:endParaRPr lang="en-US" sz="2200" b="1" u="sng" dirty="0">
              <a:latin typeface="Cambria" panose="02040503050406030204" pitchFamily="18" charset="0"/>
              <a:ea typeface="Cambria" panose="02040503050406030204" pitchFamily="18" charset="0"/>
            </a:endParaRP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Section 194A of the Income Tax Act mandates that the payer must deduct a 10% tax on interest payments made to residents who are not classified as Banks, Insurance companies, or other specified exceptions.</a:t>
            </a:r>
          </a:p>
          <a:p>
            <a:pPr marL="990600" lvl="0" indent="-276225"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0" indent="-276225"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Interestingly, NBFCs do not fall into the exception category, which means that businesses are obligated to deduct a 10% tax on interest payments to NBFCs. </a:t>
            </a:r>
          </a:p>
          <a:p>
            <a:pPr marL="990600" lvl="0" indent="-276225" algn="just">
              <a:buClr>
                <a:srgbClr val="000000"/>
              </a:buClr>
              <a:buFont typeface="Wingdings" panose="05000000000000000000" pitchFamily="2" charset="2"/>
              <a:buChar char="§"/>
              <a:defRPr/>
            </a:pPr>
            <a:endParaRPr lang="en-US" sz="6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0" indent="-276225" algn="just">
              <a:buClr>
                <a:srgbClr val="000000"/>
              </a:buClr>
              <a:buFont typeface="Wingdings" panose="05000000000000000000" pitchFamily="2" charset="2"/>
              <a:buChar char="§"/>
              <a:defRPr/>
            </a:pPr>
            <a:endParaRPr lang="en-US" sz="6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indent="-352425" algn="just">
              <a:buClr>
                <a:srgbClr val="000000"/>
              </a:buClr>
              <a:buFont typeface="Wingdings" panose="05000000000000000000" pitchFamily="2" charset="2"/>
              <a:buChar char="Ø"/>
              <a:defRPr/>
            </a:pPr>
            <a:r>
              <a:rPr lang="en-US" sz="2000" b="1" u="sng" kern="0" dirty="0">
                <a:solidFill>
                  <a:schemeClr val="tx1">
                    <a:lumMod val="75000"/>
                  </a:schemeClr>
                </a:solidFill>
                <a:latin typeface="Cambria" panose="02040503050406030204" pitchFamily="18" charset="0"/>
                <a:ea typeface="Cambria" panose="02040503050406030204" pitchFamily="18" charset="0"/>
                <a:cs typeface="Arial"/>
                <a:sym typeface="Arial"/>
              </a:rPr>
              <a:t>Challenges in TDS Compliance</a:t>
            </a:r>
          </a:p>
          <a:p>
            <a:pPr marL="714375" lvl="0" indent="-352425" algn="just">
              <a:buClr>
                <a:srgbClr val="000000"/>
              </a:buClr>
              <a:buFont typeface="Wingdings" panose="05000000000000000000" pitchFamily="2" charset="2"/>
              <a:buChar char="Ø"/>
              <a:defRPr/>
            </a:pPr>
            <a:endParaRPr lang="en-US" sz="2000" b="1"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1" indent="-274638"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One significant hurdle is the practical difficulty in deducting tax during the payment of Equated Monthly Installments (EMIs) to NBFCs. </a:t>
            </a:r>
          </a:p>
          <a:p>
            <a:pPr marL="990600" lvl="1" indent="-274638"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1" indent="-274638"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Payment portals may not accept payments less than the full EMI amount, making it impossible for businesses to deduct tax on the interest component of EMIs. </a:t>
            </a:r>
          </a:p>
        </p:txBody>
      </p:sp>
    </p:spTree>
    <p:extLst>
      <p:ext uri="{BB962C8B-B14F-4D97-AF65-F5344CB8AC3E}">
        <p14:creationId xmlns:p14="http://schemas.microsoft.com/office/powerpoint/2010/main" val="548818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fade">
                                      <p:cBhvr>
                                        <p:cTn id="16" dur="500"/>
                                        <p:tgtEl>
                                          <p:spTgt spid="3">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Effect transition="in" filter="fade">
                                      <p:cBhvr>
                                        <p:cTn id="1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6EC88-B46C-2CA2-26C4-C2D70EF9D9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DAEB19-0AB8-16FF-4719-6F233AEE6FAC}"/>
              </a:ext>
            </a:extLst>
          </p:cNvPr>
          <p:cNvSpPr>
            <a:spLocks noGrp="1"/>
          </p:cNvSpPr>
          <p:nvPr>
            <p:ph type="title"/>
          </p:nvPr>
        </p:nvSpPr>
        <p:spPr>
          <a:xfrm>
            <a:off x="0" y="116115"/>
            <a:ext cx="11684000" cy="595086"/>
          </a:xfrm>
        </p:spPr>
        <p:txBody>
          <a:bodyPr/>
          <a:lstStyle/>
          <a:p>
            <a:r>
              <a:rPr lang="en-US" sz="2800" dirty="0">
                <a:latin typeface="Cambria" panose="02040503050406030204" pitchFamily="18" charset="0"/>
                <a:ea typeface="Cambria" panose="02040503050406030204" pitchFamily="18" charset="0"/>
              </a:rPr>
              <a:t>Section 194A –Interest payment to NBFC</a:t>
            </a:r>
            <a:endParaRPr lang="en-IN" sz="2800" dirty="0">
              <a:latin typeface="Cambria" panose="02040503050406030204" pitchFamily="18" charset="0"/>
              <a:ea typeface="Cambria" panose="02040503050406030204" pitchFamily="18" charset="0"/>
            </a:endParaRPr>
          </a:p>
        </p:txBody>
      </p:sp>
      <p:sp>
        <p:nvSpPr>
          <p:cNvPr id="3" name="Rectangle 2">
            <a:extLst>
              <a:ext uri="{FF2B5EF4-FFF2-40B4-BE49-F238E27FC236}">
                <a16:creationId xmlns:a16="http://schemas.microsoft.com/office/drawing/2014/main" id="{2231C880-962D-4A43-FAC6-37A330E63F42}"/>
              </a:ext>
            </a:extLst>
          </p:cNvPr>
          <p:cNvSpPr/>
          <p:nvPr/>
        </p:nvSpPr>
        <p:spPr>
          <a:xfrm>
            <a:off x="-365760" y="711201"/>
            <a:ext cx="12192000" cy="4401205"/>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000" b="1" u="sng" kern="0" dirty="0">
                <a:solidFill>
                  <a:schemeClr val="tx1">
                    <a:lumMod val="75000"/>
                  </a:schemeClr>
                </a:solidFill>
                <a:latin typeface="Cambria" panose="02040503050406030204" pitchFamily="18" charset="0"/>
                <a:ea typeface="Cambria" panose="02040503050406030204" pitchFamily="18" charset="0"/>
                <a:cs typeface="Arial"/>
                <a:sym typeface="Arial"/>
              </a:rPr>
              <a:t>Probable Solution</a:t>
            </a:r>
          </a:p>
          <a:p>
            <a:pPr marL="649288" lvl="0" indent="-285750" algn="just">
              <a:buClr>
                <a:srgbClr val="000000"/>
              </a:buClr>
              <a:buFont typeface="Wingdings" panose="05000000000000000000" pitchFamily="2" charset="2"/>
              <a:buChar char="Ø"/>
              <a:defRPr/>
            </a:pPr>
            <a:endParaRPr lang="en-US" sz="1200" b="1" u="sng"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990600" lvl="0" indent="-276225" algn="just">
              <a:buClr>
                <a:srgbClr val="000000"/>
              </a:buClr>
              <a:buFont typeface="Wingdings" panose="05000000000000000000" pitchFamily="2" charset="2"/>
              <a:buChar char="§"/>
              <a:defRPr/>
            </a:pPr>
            <a:r>
              <a:rPr lang="en-US" sz="2000" u="sng" kern="0" dirty="0">
                <a:solidFill>
                  <a:schemeClr val="tx1">
                    <a:lumMod val="75000"/>
                  </a:schemeClr>
                </a:solidFill>
                <a:latin typeface="Cambria" panose="02040503050406030204" pitchFamily="18" charset="0"/>
                <a:ea typeface="Cambria" panose="02040503050406030204" pitchFamily="18" charset="0"/>
                <a:cs typeface="Arial"/>
                <a:sym typeface="Arial"/>
              </a:rPr>
              <a:t>Identify Interest Component</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The payer needs to examine the loan repayment schedule provided by NBFCs to identify the interest component within each EMI.</a:t>
            </a:r>
          </a:p>
          <a:p>
            <a:pPr marL="990600" lvl="0" indent="-276225" algn="just">
              <a:buClr>
                <a:srgbClr val="000000"/>
              </a:buClr>
              <a:buFont typeface="Wingdings" panose="05000000000000000000" pitchFamily="2" charset="2"/>
              <a:buChar char="§"/>
              <a:defRPr/>
            </a:pPr>
            <a:r>
              <a:rPr lang="en-US" sz="2000" u="sng" kern="0" dirty="0">
                <a:solidFill>
                  <a:schemeClr val="tx1">
                    <a:lumMod val="75000"/>
                  </a:schemeClr>
                </a:solidFill>
                <a:latin typeface="Cambria" panose="02040503050406030204" pitchFamily="18" charset="0"/>
                <a:ea typeface="Cambria" panose="02040503050406030204" pitchFamily="18" charset="0"/>
                <a:cs typeface="Arial"/>
                <a:sym typeface="Arial"/>
              </a:rPr>
              <a:t>Calculate and Pay TDS</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Once the interest component is identified, the payer can calculate TDS at the rate of 10% on this amount. They must then pay the TDS out of their own pocket.</a:t>
            </a:r>
          </a:p>
          <a:p>
            <a:pPr marL="990600" lvl="0" indent="-276225" algn="just">
              <a:buClr>
                <a:srgbClr val="000000"/>
              </a:buClr>
              <a:buFont typeface="Wingdings" panose="05000000000000000000" pitchFamily="2" charset="2"/>
              <a:buChar char="§"/>
              <a:defRPr/>
            </a:pPr>
            <a:r>
              <a:rPr lang="en-US" sz="2000" u="sng" kern="0" dirty="0">
                <a:solidFill>
                  <a:schemeClr val="tx1">
                    <a:lumMod val="75000"/>
                  </a:schemeClr>
                </a:solidFill>
                <a:latin typeface="Cambria" panose="02040503050406030204" pitchFamily="18" charset="0"/>
                <a:ea typeface="Cambria" panose="02040503050406030204" pitchFamily="18" charset="0"/>
                <a:cs typeface="Arial"/>
                <a:sym typeface="Arial"/>
              </a:rPr>
              <a:t>Report TDS</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The payer should report the TDS paid in their E-TDS returns.</a:t>
            </a:r>
          </a:p>
          <a:p>
            <a:pPr marL="990600" lvl="0" indent="-276225" algn="just">
              <a:buClr>
                <a:srgbClr val="000000"/>
              </a:buClr>
              <a:buFont typeface="Wingdings" panose="05000000000000000000" pitchFamily="2" charset="2"/>
              <a:buChar char="§"/>
              <a:defRPr/>
            </a:pPr>
            <a:r>
              <a:rPr lang="en-US" sz="2000" u="sng" kern="0" dirty="0">
                <a:solidFill>
                  <a:schemeClr val="tx1">
                    <a:lumMod val="75000"/>
                  </a:schemeClr>
                </a:solidFill>
                <a:latin typeface="Cambria" panose="02040503050406030204" pitchFamily="18" charset="0"/>
                <a:ea typeface="Cambria" panose="02040503050406030204" pitchFamily="18" charset="0"/>
                <a:cs typeface="Arial"/>
                <a:sym typeface="Arial"/>
              </a:rPr>
              <a:t>Generate TDS Certificates</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After processing the TDS Returns, the payer can generate TDS certificates (in Form 16A).</a:t>
            </a:r>
          </a:p>
          <a:p>
            <a:pPr marL="990600" lvl="0" indent="-276225" algn="just">
              <a:buClr>
                <a:srgbClr val="000000"/>
              </a:buClr>
              <a:buFont typeface="Wingdings" panose="05000000000000000000" pitchFamily="2" charset="2"/>
              <a:buChar char="§"/>
              <a:defRPr/>
            </a:pPr>
            <a:r>
              <a:rPr lang="en-US" sz="2000" u="sng" kern="0" dirty="0">
                <a:solidFill>
                  <a:schemeClr val="tx1">
                    <a:lumMod val="75000"/>
                  </a:schemeClr>
                </a:solidFill>
                <a:latin typeface="Cambria" panose="02040503050406030204" pitchFamily="18" charset="0"/>
                <a:ea typeface="Cambria" panose="02040503050406030204" pitchFamily="18" charset="0"/>
                <a:cs typeface="Arial"/>
                <a:sym typeface="Arial"/>
              </a:rPr>
              <a:t>Apply for Refund:</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To recover the TDS paid out of pocket, businesses can submit a refund request letter to the NBFC. </a:t>
            </a:r>
          </a:p>
          <a:p>
            <a:pPr marL="990600" lvl="0" indent="-276225"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14375" lvl="0" indent="-352425" algn="just">
              <a:buClr>
                <a:srgbClr val="000000"/>
              </a:buClr>
              <a:buFont typeface="Wingdings" panose="05000000000000000000" pitchFamily="2" charset="2"/>
              <a:buChar char="Ø"/>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Until NBFCs are brought on par with banks for TDS purposes by the government, businesses will continue to face these challenges.</a:t>
            </a:r>
          </a:p>
        </p:txBody>
      </p:sp>
    </p:spTree>
    <p:extLst>
      <p:ext uri="{BB962C8B-B14F-4D97-AF65-F5344CB8AC3E}">
        <p14:creationId xmlns:p14="http://schemas.microsoft.com/office/powerpoint/2010/main" val="320876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 Repair Contracts		  </a:t>
            </a:r>
          </a:p>
        </p:txBody>
      </p:sp>
      <p:sp>
        <p:nvSpPr>
          <p:cNvPr id="2" name="TextBox 1"/>
          <p:cNvSpPr txBox="1"/>
          <p:nvPr/>
        </p:nvSpPr>
        <p:spPr>
          <a:xfrm>
            <a:off x="110836" y="858982"/>
            <a:ext cx="11970328" cy="5693866"/>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deductible on the entire contract value, including material cost, in repair contracts?</a:t>
            </a:r>
          </a:p>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had entered into a contract for repairing transformers.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contractor was responsible for both: Supply of materials required for repair &amp; Labour/services to carry out the repair.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While making payments, the assessee deducted TDS only on the labour component, excluding the value of materials used by the contractor.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194C mandates TDS on payments to contractors/sub-contractors for carrying out any work.</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However, </a:t>
            </a:r>
            <a:r>
              <a:rPr lang="en-US" sz="2000" b="1" dirty="0">
                <a:latin typeface="Cambria" panose="02040503050406030204" pitchFamily="18" charset="0"/>
                <a:ea typeface="Cambria" panose="02040503050406030204" pitchFamily="18" charset="0"/>
              </a:rPr>
              <a:t>CBDT Circular No. 715 </a:t>
            </a:r>
            <a:r>
              <a:rPr lang="en-US" sz="2000" dirty="0">
                <a:latin typeface="Cambria" panose="02040503050406030204" pitchFamily="18" charset="0"/>
                <a:ea typeface="Cambria" panose="02040503050406030204" pitchFamily="18" charset="0"/>
              </a:rPr>
              <a:t>and judicial precedents clarify that if the contract is composite but the value of material is separately identifiable, TDS is required only on the labour portion, not on the material cost.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b="1" i="1" u="sng" dirty="0">
                <a:latin typeface="Cambria" panose="02040503050406030204" pitchFamily="18" charset="0"/>
                <a:ea typeface="Cambria" panose="02040503050406030204" pitchFamily="18" charset="0"/>
              </a:rPr>
              <a:t>Key condition: Material value must be evidently segregated in the contract and billing</a:t>
            </a:r>
            <a:r>
              <a:rPr lang="en-US" sz="2000" b="1" dirty="0">
                <a:latin typeface="Cambria" panose="02040503050406030204" pitchFamily="18" charset="0"/>
                <a:ea typeface="Cambria" panose="02040503050406030204" pitchFamily="18" charset="0"/>
              </a:rPr>
              <a:t>.</a:t>
            </a:r>
            <a:endParaRPr lang="en-US" sz="2200" b="1" u="sng" dirty="0">
              <a:latin typeface="Cambria" panose="02040503050406030204" pitchFamily="18" charset="0"/>
              <a:ea typeface="Cambria" panose="02040503050406030204" pitchFamily="18" charset="0"/>
            </a:endParaRPr>
          </a:p>
          <a:p>
            <a:pPr algn="just"/>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0897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2" end="12"/>
                                            </p:txEl>
                                          </p:spTgt>
                                        </p:tgtEl>
                                        <p:attrNameLst>
                                          <p:attrName>style.visibility</p:attrName>
                                        </p:attrNameLst>
                                      </p:cBhvr>
                                      <p:to>
                                        <p:strVal val="visible"/>
                                      </p:to>
                                    </p:set>
                                    <p:animEffect transition="in" filter="fade">
                                      <p:cBhvr>
                                        <p:cTn id="30" dur="500"/>
                                        <p:tgtEl>
                                          <p:spTgt spid="2">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animEffect transition="in" filter="fade">
                                      <p:cBhvr>
                                        <p:cTn id="33" dur="500"/>
                                        <p:tgtEl>
                                          <p:spTgt spid="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194C-Repair Contracts		 	  </a:t>
            </a:r>
          </a:p>
        </p:txBody>
      </p:sp>
      <p:sp>
        <p:nvSpPr>
          <p:cNvPr id="2" name="TextBox 1"/>
          <p:cNvSpPr txBox="1"/>
          <p:nvPr/>
        </p:nvSpPr>
        <p:spPr>
          <a:xfrm>
            <a:off x="110836" y="858982"/>
            <a:ext cx="11970328" cy="4739759"/>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Department contended that 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under-deducted TDS by excluding the material component.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Argued that the contract was not separable, and hence, TDS should have been deducted on the entire payment amount.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Based on survey findings, the revenue treated it as default in TDS deduction.</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u="sng" dirty="0">
                <a:latin typeface="Cambria" panose="02040503050406030204" pitchFamily="18" charset="0"/>
                <a:ea typeface="Cambria" panose="02040503050406030204" pitchFamily="18" charset="0"/>
              </a:rPr>
              <a:t>Executive Engineer [2013] 35 taxmann.com 614 (Allahabad)</a:t>
            </a:r>
            <a:r>
              <a:rPr lang="en-US" sz="2000" dirty="0">
                <a:latin typeface="Cambria" panose="02040503050406030204" pitchFamily="18" charset="0"/>
                <a:ea typeface="Cambria" panose="02040503050406030204" pitchFamily="18" charset="0"/>
              </a:rPr>
              <a:t>, the High Court held that the tribunal had righty concluded that the assessee had rightly deducted TDS only on the labour charges.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b="1" i="1" u="sng" dirty="0">
                <a:latin typeface="Cambria" panose="02040503050406030204" pitchFamily="18" charset="0"/>
                <a:ea typeface="Cambria" panose="02040503050406030204" pitchFamily="18" charset="0"/>
              </a:rPr>
              <a:t>The value of materials used in repairs was specifically identifiable and billed separately</a:t>
            </a:r>
            <a:r>
              <a:rPr lang="en-US" sz="2000"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complied with legal provisions and CBDT guidance.</a:t>
            </a:r>
            <a:endParaRPr lang="en-US" sz="2000" b="1" dirty="0">
              <a:latin typeface="Cambria" panose="02040503050406030204" pitchFamily="18" charset="0"/>
              <a:ea typeface="Cambria" panose="02040503050406030204" pitchFamily="18" charset="0"/>
            </a:endParaRPr>
          </a:p>
          <a:p>
            <a:pPr algn="just"/>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1403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 Aircraft Landing Charges		  </a:t>
            </a:r>
          </a:p>
        </p:txBody>
      </p:sp>
      <p:sp>
        <p:nvSpPr>
          <p:cNvPr id="2" name="TextBox 1"/>
          <p:cNvSpPr txBox="1"/>
          <p:nvPr/>
        </p:nvSpPr>
        <p:spPr>
          <a:xfrm>
            <a:off x="110836" y="858982"/>
            <a:ext cx="11970328" cy="5570756"/>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Charges paid by international airlines to the Airport Authority of India(AAI) for landing and take-off services subject to TDS u/s 194I as rent?</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issue revolves around the charges paid by international airlines to AAI for aircraft landing and take-off services at the airport.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charges are also for parking of aircrafts and other related services at the airport, such as air traffic services, ground safety services, and aeronautical communication.</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question raised was whether these payments are subject to TDS under Section 194-I for rent.</a:t>
            </a: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194-I of the Income-tax Act, 1961, mandates the deduction of TDS on rent paid for the use of land, building, plant, or machinery.</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key issue is whether the charges for landing, take-off, and parking of aircraft are in substance for use of land, or if they are for other services provided by AAI, such as air traffic control, ground safety, and communication services.</a:t>
            </a: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903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2" end="12"/>
                                            </p:txEl>
                                          </p:spTgt>
                                        </p:tgtEl>
                                        <p:attrNameLst>
                                          <p:attrName>style.visibility</p:attrName>
                                        </p:attrNameLst>
                                      </p:cBhvr>
                                      <p:to>
                                        <p:strVal val="visible"/>
                                      </p:to>
                                    </p:set>
                                    <p:animEffect transition="in" filter="fade">
                                      <p:cBhvr>
                                        <p:cTn id="30"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pPr algn="ctr"/>
            <a:r>
              <a:rPr lang="en-US" sz="2800" dirty="0">
                <a:latin typeface="Cambria" pitchFamily="18" charset="0"/>
              </a:rPr>
              <a:t>TDS Return Forms</a:t>
            </a:r>
            <a:endParaRPr lang="en-IN" sz="2800" dirty="0">
              <a:latin typeface="Cambria"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219817552"/>
              </p:ext>
            </p:extLst>
          </p:nvPr>
        </p:nvGraphicFramePr>
        <p:xfrm>
          <a:off x="331076" y="814052"/>
          <a:ext cx="11477296" cy="5720400"/>
        </p:xfrm>
        <a:graphic>
          <a:graphicData uri="http://schemas.openxmlformats.org/drawingml/2006/table">
            <a:tbl>
              <a:tblPr>
                <a:tableStyleId>{D7AC3CCA-C797-4891-BE02-D94E43425B78}</a:tableStyleId>
              </a:tblPr>
              <a:tblGrid>
                <a:gridCol w="1573138">
                  <a:extLst>
                    <a:ext uri="{9D8B030D-6E8A-4147-A177-3AD203B41FA5}">
                      <a16:colId xmlns:a16="http://schemas.microsoft.com/office/drawing/2014/main" val="30221529"/>
                    </a:ext>
                  </a:extLst>
                </a:gridCol>
                <a:gridCol w="3365370">
                  <a:extLst>
                    <a:ext uri="{9D8B030D-6E8A-4147-A177-3AD203B41FA5}">
                      <a16:colId xmlns:a16="http://schemas.microsoft.com/office/drawing/2014/main" val="739800300"/>
                    </a:ext>
                  </a:extLst>
                </a:gridCol>
                <a:gridCol w="2771480">
                  <a:extLst>
                    <a:ext uri="{9D8B030D-6E8A-4147-A177-3AD203B41FA5}">
                      <a16:colId xmlns:a16="http://schemas.microsoft.com/office/drawing/2014/main" val="3585182317"/>
                    </a:ext>
                  </a:extLst>
                </a:gridCol>
                <a:gridCol w="3767308">
                  <a:extLst>
                    <a:ext uri="{9D8B030D-6E8A-4147-A177-3AD203B41FA5}">
                      <a16:colId xmlns:a16="http://schemas.microsoft.com/office/drawing/2014/main" val="140457626"/>
                    </a:ext>
                  </a:extLst>
                </a:gridCol>
              </a:tblGrid>
              <a:tr h="389363">
                <a:tc>
                  <a:txBody>
                    <a:bodyPr/>
                    <a:lstStyle/>
                    <a:p>
                      <a:pPr algn="ctr"/>
                      <a:r>
                        <a:rPr lang="en-IN" sz="2000" b="1" dirty="0">
                          <a:solidFill>
                            <a:schemeClr val="bg1"/>
                          </a:solidFill>
                          <a:latin typeface="Cambria" panose="02040503050406030204" pitchFamily="18" charset="0"/>
                          <a:ea typeface="Cambria" panose="02040503050406030204" pitchFamily="18" charset="0"/>
                        </a:rPr>
                        <a:t>Form No.</a:t>
                      </a:r>
                    </a:p>
                  </a:txBody>
                  <a:tcPr anchor="ctr">
                    <a:solidFill>
                      <a:srgbClr val="3F5378"/>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Description</a:t>
                      </a:r>
                    </a:p>
                  </a:txBody>
                  <a:tcPr anchor="ctr">
                    <a:solidFill>
                      <a:srgbClr val="3F5378"/>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Applicability</a:t>
                      </a:r>
                    </a:p>
                  </a:txBody>
                  <a:tcPr anchor="ctr">
                    <a:solidFill>
                      <a:srgbClr val="3F5378"/>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Due Date</a:t>
                      </a:r>
                    </a:p>
                  </a:txBody>
                  <a:tcPr anchor="ctr">
                    <a:solidFill>
                      <a:srgbClr val="3F5378"/>
                    </a:solidFill>
                  </a:tcPr>
                </a:tc>
                <a:extLst>
                  <a:ext uri="{0D108BD9-81ED-4DB2-BD59-A6C34878D82A}">
                    <a16:rowId xmlns:a16="http://schemas.microsoft.com/office/drawing/2014/main" val="3858591607"/>
                  </a:ext>
                </a:extLst>
              </a:tr>
              <a:tr h="630000">
                <a:tc>
                  <a:txBody>
                    <a:bodyPr/>
                    <a:lstStyle/>
                    <a:p>
                      <a:r>
                        <a:rPr lang="en-IN" sz="2000" dirty="0">
                          <a:latin typeface="Cambria" panose="02040503050406030204" pitchFamily="18" charset="0"/>
                          <a:ea typeface="Cambria" panose="02040503050406030204" pitchFamily="18" charset="0"/>
                        </a:rPr>
                        <a:t>24Q</a:t>
                      </a:r>
                    </a:p>
                  </a:txBody>
                  <a:tcPr anchor="ctr"/>
                </a:tc>
                <a:tc>
                  <a:txBody>
                    <a:bodyPr/>
                    <a:lstStyle/>
                    <a:p>
                      <a:pPr algn="just"/>
                      <a:r>
                        <a:rPr lang="en-IN" sz="2000" dirty="0">
                          <a:latin typeface="Cambria" panose="02040503050406030204" pitchFamily="18" charset="0"/>
                          <a:ea typeface="Cambria" panose="02040503050406030204" pitchFamily="18" charset="0"/>
                        </a:rPr>
                        <a:t>TDS on Salary</a:t>
                      </a:r>
                    </a:p>
                  </a:txBody>
                  <a:tcPr anchor="ctr"/>
                </a:tc>
                <a:tc>
                  <a:txBody>
                    <a:bodyPr/>
                    <a:lstStyle/>
                    <a:p>
                      <a:pPr algn="just"/>
                      <a:r>
                        <a:rPr lang="en-IN" sz="2000" dirty="0">
                          <a:latin typeface="Cambria" panose="02040503050406030204" pitchFamily="18" charset="0"/>
                          <a:ea typeface="Cambria" panose="02040503050406030204" pitchFamily="18" charset="0"/>
                        </a:rPr>
                        <a:t>Employers</a:t>
                      </a:r>
                    </a:p>
                  </a:txBody>
                  <a:tcPr anchor="ctr"/>
                </a:tc>
                <a:tc rowSpan="3">
                  <a:txBody>
                    <a:bodyPr/>
                    <a:lstStyle/>
                    <a:p>
                      <a:pPr algn="just"/>
                      <a:r>
                        <a:rPr lang="en-IN" sz="2000" dirty="0">
                          <a:latin typeface="Cambria" panose="02040503050406030204" pitchFamily="18" charset="0"/>
                          <a:ea typeface="Cambria" panose="02040503050406030204" pitchFamily="18" charset="0"/>
                        </a:rPr>
                        <a:t>Q1/2/3- Next month </a:t>
                      </a:r>
                      <a:r>
                        <a:rPr lang="en-IN" sz="2000" baseline="0" dirty="0">
                          <a:latin typeface="Cambria" panose="02040503050406030204" pitchFamily="18" charset="0"/>
                          <a:ea typeface="Cambria" panose="02040503050406030204" pitchFamily="18" charset="0"/>
                        </a:rPr>
                        <a:t>from</a:t>
                      </a:r>
                      <a:r>
                        <a:rPr lang="en-IN" sz="2000" dirty="0">
                          <a:latin typeface="Cambria" panose="02040503050406030204" pitchFamily="18" charset="0"/>
                          <a:ea typeface="Cambria" panose="02040503050406030204" pitchFamily="18" charset="0"/>
                        </a:rPr>
                        <a:t>  Quarter End</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IN" sz="2000" dirty="0">
                          <a:latin typeface="Cambria" panose="02040503050406030204" pitchFamily="18" charset="0"/>
                          <a:ea typeface="Cambria" panose="02040503050406030204" pitchFamily="18" charset="0"/>
                        </a:rPr>
                        <a:t>Q4 – 31</a:t>
                      </a:r>
                      <a:r>
                        <a:rPr lang="en-IN" sz="2000" baseline="30000" dirty="0">
                          <a:latin typeface="Cambria" panose="02040503050406030204" pitchFamily="18" charset="0"/>
                          <a:ea typeface="Cambria" panose="02040503050406030204" pitchFamily="18" charset="0"/>
                        </a:rPr>
                        <a:t>st</a:t>
                      </a:r>
                      <a:r>
                        <a:rPr lang="en-IN" sz="2000" dirty="0">
                          <a:latin typeface="Cambria" panose="02040503050406030204" pitchFamily="18" charset="0"/>
                          <a:ea typeface="Cambria" panose="02040503050406030204" pitchFamily="18" charset="0"/>
                        </a:rPr>
                        <a:t> May of Next FY</a:t>
                      </a:r>
                    </a:p>
                  </a:txBody>
                  <a:tcPr anchor="ctr"/>
                </a:tc>
                <a:extLst>
                  <a:ext uri="{0D108BD9-81ED-4DB2-BD59-A6C34878D82A}">
                    <a16:rowId xmlns:a16="http://schemas.microsoft.com/office/drawing/2014/main" val="1222611238"/>
                  </a:ext>
                </a:extLst>
              </a:tr>
              <a:tr h="630000">
                <a:tc>
                  <a:txBody>
                    <a:bodyPr/>
                    <a:lstStyle/>
                    <a:p>
                      <a:r>
                        <a:rPr lang="en-IN" sz="2000" dirty="0">
                          <a:latin typeface="Cambria" panose="02040503050406030204" pitchFamily="18" charset="0"/>
                          <a:ea typeface="Cambria" panose="02040503050406030204" pitchFamily="18" charset="0"/>
                        </a:rPr>
                        <a:t>26Q</a:t>
                      </a:r>
                    </a:p>
                  </a:txBody>
                  <a:tcPr anchor="ctr"/>
                </a:tc>
                <a:tc>
                  <a:txBody>
                    <a:bodyPr/>
                    <a:lstStyle/>
                    <a:p>
                      <a:pPr algn="just"/>
                      <a:r>
                        <a:rPr lang="en-IN" sz="2000" dirty="0">
                          <a:latin typeface="Cambria" panose="02040503050406030204" pitchFamily="18" charset="0"/>
                          <a:ea typeface="Cambria" panose="02040503050406030204" pitchFamily="18" charset="0"/>
                        </a:rPr>
                        <a:t>TDS on Domestic Non-salary</a:t>
                      </a:r>
                    </a:p>
                  </a:txBody>
                  <a:tcPr anchor="ctr"/>
                </a:tc>
                <a:tc>
                  <a:txBody>
                    <a:bodyPr/>
                    <a:lstStyle/>
                    <a:p>
                      <a:pPr algn="just"/>
                      <a:r>
                        <a:rPr lang="en-IN" sz="2000" dirty="0">
                          <a:latin typeface="Cambria" panose="02040503050406030204" pitchFamily="18" charset="0"/>
                          <a:ea typeface="Cambria" panose="02040503050406030204" pitchFamily="18" charset="0"/>
                        </a:rPr>
                        <a:t>Businesses/Individuals</a:t>
                      </a:r>
                    </a:p>
                  </a:txBody>
                  <a:tcPr anchor="ctr"/>
                </a:tc>
                <a:tc vMerge="1">
                  <a:txBody>
                    <a:bodyPr/>
                    <a:lstStyle/>
                    <a:p>
                      <a:endParaRPr/>
                    </a:p>
                  </a:txBody>
                  <a:tcPr anchor="ctr"/>
                </a:tc>
                <a:extLst>
                  <a:ext uri="{0D108BD9-81ED-4DB2-BD59-A6C34878D82A}">
                    <a16:rowId xmlns:a16="http://schemas.microsoft.com/office/drawing/2014/main" val="1424852828"/>
                  </a:ext>
                </a:extLst>
              </a:tr>
              <a:tr h="630000">
                <a:tc>
                  <a:txBody>
                    <a:bodyPr/>
                    <a:lstStyle/>
                    <a:p>
                      <a:r>
                        <a:rPr lang="en-IN" sz="2000" dirty="0">
                          <a:latin typeface="Cambria" panose="02040503050406030204" pitchFamily="18" charset="0"/>
                          <a:ea typeface="Cambria" panose="02040503050406030204" pitchFamily="18" charset="0"/>
                        </a:rPr>
                        <a:t>27Q</a:t>
                      </a:r>
                    </a:p>
                  </a:txBody>
                  <a:tcPr anchor="ctr"/>
                </a:tc>
                <a:tc>
                  <a:txBody>
                    <a:bodyPr/>
                    <a:lstStyle/>
                    <a:p>
                      <a:pPr algn="just"/>
                      <a:r>
                        <a:rPr lang="en-IN" sz="2000" dirty="0">
                          <a:latin typeface="Cambria" panose="02040503050406030204" pitchFamily="18" charset="0"/>
                          <a:ea typeface="Cambria" panose="02040503050406030204" pitchFamily="18" charset="0"/>
                        </a:rPr>
                        <a:t>TDS on NR Payments</a:t>
                      </a:r>
                    </a:p>
                  </a:txBody>
                  <a:tcPr anchor="ctr"/>
                </a:tc>
                <a:tc>
                  <a:txBody>
                    <a:bodyPr/>
                    <a:lstStyle/>
                    <a:p>
                      <a:pPr algn="just"/>
                      <a:r>
                        <a:rPr lang="en-IN" sz="2000" dirty="0">
                          <a:latin typeface="Cambria" panose="02040503050406030204" pitchFamily="18" charset="0"/>
                          <a:ea typeface="Cambria" panose="02040503050406030204" pitchFamily="18" charset="0"/>
                        </a:rPr>
                        <a:t>Foreign Remittances</a:t>
                      </a:r>
                    </a:p>
                  </a:txBody>
                  <a:tcPr anchor="ctr"/>
                </a:tc>
                <a:tc vMerge="1">
                  <a:txBody>
                    <a:bodyPr/>
                    <a:lstStyle/>
                    <a:p>
                      <a:endParaRPr dirty="0"/>
                    </a:p>
                  </a:txBody>
                  <a:tcPr anchor="ctr"/>
                </a:tc>
                <a:extLst>
                  <a:ext uri="{0D108BD9-81ED-4DB2-BD59-A6C34878D82A}">
                    <a16:rowId xmlns:a16="http://schemas.microsoft.com/office/drawing/2014/main" val="1955292267"/>
                  </a:ext>
                </a:extLst>
              </a:tr>
              <a:tr h="630000">
                <a:tc>
                  <a:txBody>
                    <a:bodyPr/>
                    <a:lstStyle/>
                    <a:p>
                      <a:r>
                        <a:rPr lang="en-IN" sz="2000" dirty="0">
                          <a:latin typeface="Cambria" panose="02040503050406030204" pitchFamily="18" charset="0"/>
                          <a:ea typeface="Cambria" panose="02040503050406030204" pitchFamily="18" charset="0"/>
                        </a:rPr>
                        <a:t>26QB</a:t>
                      </a:r>
                    </a:p>
                  </a:txBody>
                  <a:tcPr anchor="ctr"/>
                </a:tc>
                <a:tc>
                  <a:txBody>
                    <a:bodyPr/>
                    <a:lstStyle/>
                    <a:p>
                      <a:pPr algn="just"/>
                      <a:r>
                        <a:rPr lang="en-US" sz="2000" dirty="0">
                          <a:latin typeface="Cambria" panose="02040503050406030204" pitchFamily="18" charset="0"/>
                          <a:ea typeface="Cambria" panose="02040503050406030204" pitchFamily="18" charset="0"/>
                        </a:rPr>
                        <a:t>TDS on Sale of Property u/s 194IA</a:t>
                      </a:r>
                    </a:p>
                  </a:txBody>
                  <a:tcPr anchor="ctr"/>
                </a:tc>
                <a:tc>
                  <a:txBody>
                    <a:bodyPr/>
                    <a:lstStyle/>
                    <a:p>
                      <a:pPr algn="just"/>
                      <a:r>
                        <a:rPr lang="en-IN" sz="2000" dirty="0">
                          <a:latin typeface="Cambria" panose="02040503050406030204" pitchFamily="18" charset="0"/>
                          <a:ea typeface="Cambria" panose="02040503050406030204" pitchFamily="18" charset="0"/>
                        </a:rPr>
                        <a:t>Buyers</a:t>
                      </a:r>
                    </a:p>
                  </a:txBody>
                  <a:tcPr anchor="ctr"/>
                </a:tc>
                <a:tc rowSpan="4">
                  <a:txBody>
                    <a:bodyPr/>
                    <a:lstStyle/>
                    <a:p>
                      <a:pPr algn="just"/>
                      <a:r>
                        <a:rPr lang="en-US" sz="2000" b="0" i="0" u="none" strike="noStrike" cap="none" dirty="0">
                          <a:solidFill>
                            <a:schemeClr val="dk1"/>
                          </a:solidFill>
                          <a:effectLst/>
                          <a:latin typeface="Cambria" panose="02040503050406030204" pitchFamily="18" charset="0"/>
                          <a:ea typeface="Cambria" panose="02040503050406030204" pitchFamily="18" charset="0"/>
                          <a:cs typeface="+mn-cs"/>
                          <a:sym typeface="Arial"/>
                        </a:rPr>
                        <a:t>30 days from the end of the month in which TDS is deducted</a:t>
                      </a:r>
                    </a:p>
                  </a:txBody>
                  <a:tcPr anchor="ctr"/>
                </a:tc>
                <a:extLst>
                  <a:ext uri="{0D108BD9-81ED-4DB2-BD59-A6C34878D82A}">
                    <a16:rowId xmlns:a16="http://schemas.microsoft.com/office/drawing/2014/main" val="2096803839"/>
                  </a:ext>
                </a:extLst>
              </a:tr>
              <a:tr h="630000">
                <a:tc>
                  <a:txBody>
                    <a:bodyPr/>
                    <a:lstStyle/>
                    <a:p>
                      <a:r>
                        <a:rPr lang="en-IN" sz="2000" dirty="0">
                          <a:latin typeface="Cambria" panose="02040503050406030204" pitchFamily="18" charset="0"/>
                          <a:ea typeface="Cambria" panose="02040503050406030204" pitchFamily="18" charset="0"/>
                        </a:rPr>
                        <a:t>26QC</a:t>
                      </a:r>
                    </a:p>
                  </a:txBody>
                  <a:tcPr anchor="ctr"/>
                </a:tc>
                <a:tc>
                  <a:txBody>
                    <a:bodyPr/>
                    <a:lstStyle/>
                    <a:p>
                      <a:pPr algn="just"/>
                      <a:r>
                        <a:rPr lang="en-IN" sz="2000" dirty="0">
                          <a:latin typeface="Cambria" panose="02040503050406030204" pitchFamily="18" charset="0"/>
                          <a:ea typeface="Cambria" panose="02040503050406030204" pitchFamily="18" charset="0"/>
                        </a:rPr>
                        <a:t>TDS on Rent u/s 194IB</a:t>
                      </a:r>
                    </a:p>
                  </a:txBody>
                  <a:tcPr anchor="ctr"/>
                </a:tc>
                <a:tc>
                  <a:txBody>
                    <a:bodyPr/>
                    <a:lstStyle/>
                    <a:p>
                      <a:pPr algn="just"/>
                      <a:r>
                        <a:rPr lang="en-IN" sz="2000" dirty="0">
                          <a:latin typeface="Cambria" panose="02040503050406030204" pitchFamily="18" charset="0"/>
                          <a:ea typeface="Cambria" panose="02040503050406030204" pitchFamily="18" charset="0"/>
                        </a:rPr>
                        <a:t>Individuals/HUFs</a:t>
                      </a:r>
                    </a:p>
                  </a:txBody>
                  <a:tcPr anchor="ctr"/>
                </a:tc>
                <a:tc vMerge="1">
                  <a:txBody>
                    <a:bodyPr/>
                    <a:lstStyle/>
                    <a:p>
                      <a:endParaRPr/>
                    </a:p>
                  </a:txBody>
                  <a:tcPr anchor="ctr"/>
                </a:tc>
                <a:extLst>
                  <a:ext uri="{0D108BD9-81ED-4DB2-BD59-A6C34878D82A}">
                    <a16:rowId xmlns:a16="http://schemas.microsoft.com/office/drawing/2014/main" val="2375452189"/>
                  </a:ext>
                </a:extLst>
              </a:tr>
              <a:tr h="630000">
                <a:tc>
                  <a:txBody>
                    <a:bodyPr/>
                    <a:lstStyle/>
                    <a:p>
                      <a:r>
                        <a:rPr lang="en-IN" sz="2000" dirty="0">
                          <a:latin typeface="Cambria" panose="02040503050406030204" pitchFamily="18" charset="0"/>
                          <a:ea typeface="Cambria" panose="02040503050406030204" pitchFamily="18" charset="0"/>
                        </a:rPr>
                        <a:t>26QD</a:t>
                      </a:r>
                    </a:p>
                  </a:txBody>
                  <a:tcPr anchor="ctr"/>
                </a:tc>
                <a:tc>
                  <a:txBody>
                    <a:bodyPr/>
                    <a:lstStyle/>
                    <a:p>
                      <a:pPr algn="just"/>
                      <a:r>
                        <a:rPr lang="en-IN" sz="2000" dirty="0">
                          <a:latin typeface="Cambria" panose="02040503050406030204" pitchFamily="18" charset="0"/>
                          <a:ea typeface="Cambria" panose="02040503050406030204" pitchFamily="18" charset="0"/>
                        </a:rPr>
                        <a:t>TDS on Contractor or Professional u/s 194M</a:t>
                      </a:r>
                    </a:p>
                  </a:txBody>
                  <a:tcPr anchor="ctr"/>
                </a:tc>
                <a:tc>
                  <a:txBody>
                    <a:bodyPr/>
                    <a:lstStyle/>
                    <a:p>
                      <a:pPr algn="just"/>
                      <a:r>
                        <a:rPr lang="en-IN" sz="2000" dirty="0">
                          <a:latin typeface="Cambria" panose="02040503050406030204" pitchFamily="18" charset="0"/>
                          <a:ea typeface="Cambria" panose="02040503050406030204" pitchFamily="18" charset="0"/>
                        </a:rPr>
                        <a:t>Individuals/HUF </a:t>
                      </a:r>
                    </a:p>
                    <a:p>
                      <a:pPr algn="just"/>
                      <a:r>
                        <a:rPr lang="en-IN" sz="2000" dirty="0">
                          <a:latin typeface="Cambria" panose="02040503050406030204" pitchFamily="18" charset="0"/>
                          <a:ea typeface="Cambria" panose="02040503050406030204" pitchFamily="18" charset="0"/>
                        </a:rPr>
                        <a:t>(No Audit)</a:t>
                      </a:r>
                    </a:p>
                  </a:txBody>
                  <a:tcPr anchor="ctr"/>
                </a:tc>
                <a:tc vMerge="1">
                  <a:txBody>
                    <a:bodyPr/>
                    <a:lstStyle/>
                    <a:p>
                      <a:endParaRPr/>
                    </a:p>
                  </a:txBody>
                  <a:tcPr anchor="ctr"/>
                </a:tc>
                <a:extLst>
                  <a:ext uri="{0D108BD9-81ED-4DB2-BD59-A6C34878D82A}">
                    <a16:rowId xmlns:a16="http://schemas.microsoft.com/office/drawing/2014/main" val="1489698862"/>
                  </a:ext>
                </a:extLst>
              </a:tr>
              <a:tr h="630000">
                <a:tc>
                  <a:txBody>
                    <a:bodyPr/>
                    <a:lstStyle/>
                    <a:p>
                      <a:r>
                        <a:rPr lang="en-US" sz="2000" dirty="0">
                          <a:latin typeface="Cambria" panose="02040503050406030204" pitchFamily="18" charset="0"/>
                          <a:ea typeface="Cambria" panose="02040503050406030204" pitchFamily="18" charset="0"/>
                        </a:rPr>
                        <a:t>26QE</a:t>
                      </a:r>
                      <a:endParaRPr lang="en-IN" sz="2000" dirty="0">
                        <a:latin typeface="Cambria" panose="02040503050406030204" pitchFamily="18" charset="0"/>
                        <a:ea typeface="Cambria" panose="02040503050406030204" pitchFamily="18" charset="0"/>
                      </a:endParaRPr>
                    </a:p>
                  </a:txBody>
                  <a:tcPr anchor="ctr"/>
                </a:tc>
                <a:tc>
                  <a:txBody>
                    <a:bodyPr/>
                    <a:lstStyle/>
                    <a:p>
                      <a:pPr algn="just"/>
                      <a:r>
                        <a:rPr lang="en-US" sz="2000" dirty="0">
                          <a:latin typeface="Cambria" panose="02040503050406030204" pitchFamily="18" charset="0"/>
                          <a:ea typeface="Cambria" panose="02040503050406030204" pitchFamily="18" charset="0"/>
                        </a:rPr>
                        <a:t>TDS on Virtual Digital Asset (VDA) u/s 194S</a:t>
                      </a:r>
                      <a:endParaRPr lang="en-IN" sz="2000" dirty="0">
                        <a:latin typeface="Cambria" panose="02040503050406030204" pitchFamily="18" charset="0"/>
                        <a:ea typeface="Cambria" panose="02040503050406030204" pitchFamily="18" charset="0"/>
                      </a:endParaRPr>
                    </a:p>
                  </a:txBody>
                  <a:tcPr anchor="ctr"/>
                </a:tc>
                <a:tc>
                  <a:txBody>
                    <a:bodyPr/>
                    <a:lstStyle/>
                    <a:p>
                      <a:pPr algn="just"/>
                      <a:r>
                        <a:rPr lang="en-IN" sz="2000" dirty="0">
                          <a:latin typeface="Cambria" panose="02040503050406030204" pitchFamily="18" charset="0"/>
                          <a:ea typeface="Cambria" panose="02040503050406030204" pitchFamily="18" charset="0"/>
                        </a:rPr>
                        <a:t>Individuals/HUF </a:t>
                      </a:r>
                    </a:p>
                    <a:p>
                      <a:pPr algn="just"/>
                      <a:r>
                        <a:rPr lang="en-IN" sz="2000" dirty="0">
                          <a:latin typeface="Cambria" panose="02040503050406030204" pitchFamily="18" charset="0"/>
                          <a:ea typeface="Cambria" panose="02040503050406030204" pitchFamily="18" charset="0"/>
                        </a:rPr>
                        <a:t>(No Audit)</a:t>
                      </a:r>
                    </a:p>
                  </a:txBody>
                  <a:tcPr anchor="ctr"/>
                </a:tc>
                <a:tc vMerge="1">
                  <a:txBody>
                    <a:bodyPr/>
                    <a:lstStyle/>
                    <a:p>
                      <a:endParaRPr dirty="0"/>
                    </a:p>
                  </a:txBody>
                  <a:tcPr anchor="ctr"/>
                </a:tc>
                <a:extLst>
                  <a:ext uri="{0D108BD9-81ED-4DB2-BD59-A6C34878D82A}">
                    <a16:rowId xmlns:a16="http://schemas.microsoft.com/office/drawing/2014/main" val="593106148"/>
                  </a:ext>
                </a:extLst>
              </a:tr>
              <a:tr h="630000">
                <a:tc>
                  <a:txBody>
                    <a:bodyPr/>
                    <a:lstStyle/>
                    <a:p>
                      <a:r>
                        <a:rPr lang="en-US" sz="2000" dirty="0">
                          <a:latin typeface="Cambria" panose="02040503050406030204" pitchFamily="18" charset="0"/>
                          <a:ea typeface="Cambria" panose="02040503050406030204" pitchFamily="18" charset="0"/>
                        </a:rPr>
                        <a:t>26QF</a:t>
                      </a:r>
                      <a:endParaRPr lang="en-IN" sz="2000" dirty="0">
                        <a:latin typeface="Cambria" panose="02040503050406030204" pitchFamily="18" charset="0"/>
                        <a:ea typeface="Cambria" panose="02040503050406030204" pitchFamily="18" charset="0"/>
                      </a:endParaRPr>
                    </a:p>
                  </a:txBody>
                  <a:tcPr anchor="ctr"/>
                </a:tc>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latin typeface="Cambria" panose="02040503050406030204" pitchFamily="18" charset="0"/>
                          <a:ea typeface="Cambria" panose="02040503050406030204" pitchFamily="18" charset="0"/>
                        </a:rPr>
                        <a:t>TDS on Virtual Digital Asset (VDA) u/s 194S</a:t>
                      </a:r>
                      <a:endParaRPr lang="en-IN" sz="2000" dirty="0">
                        <a:latin typeface="Cambria" panose="02040503050406030204" pitchFamily="18" charset="0"/>
                        <a:ea typeface="Cambria" panose="02040503050406030204" pitchFamily="18" charset="0"/>
                      </a:endParaRPr>
                    </a:p>
                  </a:txBody>
                  <a:tcPr anchor="ctr"/>
                </a:tc>
                <a:tc>
                  <a:txBody>
                    <a:bodyPr/>
                    <a:lstStyle/>
                    <a:p>
                      <a:pPr algn="just"/>
                      <a:r>
                        <a:rPr lang="en-US" sz="2000" dirty="0">
                          <a:latin typeface="Cambria" panose="02040503050406030204" pitchFamily="18" charset="0"/>
                          <a:ea typeface="Cambria" panose="02040503050406030204" pitchFamily="18" charset="0"/>
                        </a:rPr>
                        <a:t>Stock Exchange</a:t>
                      </a:r>
                      <a:endParaRPr lang="en-IN" sz="2000" dirty="0">
                        <a:latin typeface="Cambria" panose="02040503050406030204" pitchFamily="18" charset="0"/>
                        <a:ea typeface="Cambria" panose="02040503050406030204" pitchFamily="18" charset="0"/>
                      </a:endParaRPr>
                    </a:p>
                  </a:txBody>
                  <a:tcPr anchor="ctr"/>
                </a:tc>
                <a:tc>
                  <a:txBody>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latin typeface="Cambria" panose="02040503050406030204" pitchFamily="18" charset="0"/>
                          <a:ea typeface="Cambria" panose="02040503050406030204" pitchFamily="18" charset="0"/>
                        </a:rPr>
                        <a:t>Same as 24Q</a:t>
                      </a:r>
                      <a:endParaRPr lang="en-IN" sz="2000"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435841380"/>
                  </a:ext>
                </a:extLst>
              </a:tr>
            </a:tbl>
          </a:graphicData>
        </a:graphic>
      </p:graphicFrame>
    </p:spTree>
    <p:extLst>
      <p:ext uri="{BB962C8B-B14F-4D97-AF65-F5344CB8AC3E}">
        <p14:creationId xmlns:p14="http://schemas.microsoft.com/office/powerpoint/2010/main" val="3952183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 Aircraft Landing Charges 	  </a:t>
            </a:r>
          </a:p>
        </p:txBody>
      </p:sp>
      <p:sp>
        <p:nvSpPr>
          <p:cNvPr id="2" name="TextBox 1"/>
          <p:cNvSpPr txBox="1"/>
          <p:nvPr/>
        </p:nvSpPr>
        <p:spPr>
          <a:xfrm>
            <a:off x="110836" y="858982"/>
            <a:ext cx="11970328" cy="5509200"/>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Department's view was that the charges paid by airlines to AAI should be treated as rent under Section 194-I, since they are payments related to the use of land for landing, take-off, and parking aircraft.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the Department argued that TDS should have been deducted under Section 194-I on these payments.</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Japan Airlines Co. Ltd [2015] 60 taxmann.com 71 (SC)</a:t>
            </a:r>
            <a:r>
              <a:rPr lang="en-US" sz="2000" dirty="0">
                <a:latin typeface="Cambria" panose="02040503050406030204" pitchFamily="18" charset="0"/>
                <a:ea typeface="Cambria" panose="02040503050406030204" pitchFamily="18" charset="0"/>
              </a:rPr>
              <a:t>, the Supreme Court of India observed that </a:t>
            </a:r>
            <a:r>
              <a:rPr lang="en-US" sz="2000" b="1" dirty="0">
                <a:latin typeface="Cambria" panose="02040503050406030204" pitchFamily="18" charset="0"/>
                <a:ea typeface="Cambria" panose="02040503050406030204" pitchFamily="18" charset="0"/>
              </a:rPr>
              <a:t>charges were not, in substance, for the use of land but for other services</a:t>
            </a:r>
            <a:r>
              <a:rPr lang="en-US" sz="2000" dirty="0">
                <a:latin typeface="Cambria" panose="02040503050406030204" pitchFamily="18" charset="0"/>
                <a:ea typeface="Cambria" panose="02040503050406030204" pitchFamily="18" charset="0"/>
              </a:rPr>
              <a:t> required by international protocols.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Court held </a:t>
            </a:r>
            <a:r>
              <a:rPr lang="en-US" sz="2000" b="1" i="1" u="sng" dirty="0">
                <a:latin typeface="Cambria" panose="02040503050406030204" pitchFamily="18" charset="0"/>
                <a:ea typeface="Cambria" panose="02040503050406030204" pitchFamily="18" charset="0"/>
              </a:rPr>
              <a:t>that these charges were related to facilities such as air traffic services, ground safety, aeronautical communication, and other navigational services</a:t>
            </a:r>
            <a:r>
              <a:rPr lang="en-US" sz="2000" dirty="0">
                <a:latin typeface="Cambria" panose="02040503050406030204" pitchFamily="18" charset="0"/>
                <a:ea typeface="Cambria" panose="02040503050406030204" pitchFamily="18" charset="0"/>
              </a:rPr>
              <a:t>, which AAI is required to provide.</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the Court ruled that Section 194-I did not apply, as the charges were not for rent as defined under the section.</a:t>
            </a: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5937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fade">
                                      <p:cBhvr>
                                        <p:cTn id="18" dur="500"/>
                                        <p:tgtEl>
                                          <p:spTgt spid="2">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 Bill Management Services	  </a:t>
            </a:r>
          </a:p>
        </p:txBody>
      </p:sp>
      <p:sp>
        <p:nvSpPr>
          <p:cNvPr id="2" name="TextBox 1"/>
          <p:cNvSpPr txBox="1"/>
          <p:nvPr/>
        </p:nvSpPr>
        <p:spPr>
          <a:xfrm>
            <a:off x="110836" y="858982"/>
            <a:ext cx="11970328" cy="5201424"/>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Payments for bill management services - TDS u/s 194C or 194J?</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u="sng"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made payments for bill management services, which involved handling the processing, collection, and management of bills.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question arose regarding whether the payment for such services should be subject to TDS under Section 194J (professional or technical services) or Section 194C (contractual payments).</a:t>
            </a: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194J applies to payments made for professional or technical services.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194C applies to payments for contractual services, including work like bill management, which does not necessarily involve professional or technical expertise.</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key issue is whether the services provided are professional in nature (like those requiring technical knowledge) or simply contractual services.</a:t>
            </a: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02590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194C- Bill Management Services 	  </a:t>
            </a:r>
          </a:p>
        </p:txBody>
      </p:sp>
      <p:sp>
        <p:nvSpPr>
          <p:cNvPr id="2" name="TextBox 1"/>
          <p:cNvSpPr txBox="1"/>
          <p:nvPr/>
        </p:nvSpPr>
        <p:spPr>
          <a:xfrm>
            <a:off x="110836" y="858982"/>
            <a:ext cx="11970328" cy="5201424"/>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Revenue’s view was that since the bill management services involved handling a series of tasks for the assessee, it should be treated as a professional service under Section 194J.</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the Revenue contended that TDS under Section 194J should have been deducted on these payments.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Executive Engineer [2015] 61 taxmann.com 414 (Karnataka)</a:t>
            </a:r>
            <a:r>
              <a:rPr lang="en-US" sz="2000" dirty="0">
                <a:latin typeface="Cambria" panose="02040503050406030204" pitchFamily="18" charset="0"/>
                <a:ea typeface="Cambria" panose="02040503050406030204" pitchFamily="18" charset="0"/>
              </a:rPr>
              <a:t>, High Court of Karnataka ruled that the bill management services in question were not professional services but rather a service contract.</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b="1" dirty="0">
                <a:latin typeface="Cambria" panose="02040503050406030204" pitchFamily="18" charset="0"/>
                <a:ea typeface="Cambria" panose="02040503050406030204" pitchFamily="18" charset="0"/>
              </a:rPr>
              <a:t>Since the services did not involve the exercise of professional expertise </a:t>
            </a:r>
            <a:r>
              <a:rPr lang="en-US" sz="2000" dirty="0">
                <a:latin typeface="Cambria" panose="02040503050406030204" pitchFamily="18" charset="0"/>
                <a:ea typeface="Cambria" panose="02040503050406030204" pitchFamily="18" charset="0"/>
              </a:rPr>
              <a:t>but were more in the nature of a service contract (</a:t>
            </a:r>
            <a:r>
              <a:rPr lang="en-US" sz="2000" b="1" dirty="0">
                <a:latin typeface="Cambria" panose="02040503050406030204" pitchFamily="18" charset="0"/>
                <a:ea typeface="Cambria" panose="02040503050406030204" pitchFamily="18" charset="0"/>
              </a:rPr>
              <a:t>handling operational tasks like billing</a:t>
            </a:r>
            <a:r>
              <a:rPr lang="en-US" sz="2000" dirty="0">
                <a:latin typeface="Cambria" panose="02040503050406030204" pitchFamily="18" charset="0"/>
                <a:ea typeface="Cambria" panose="02040503050406030204" pitchFamily="18" charset="0"/>
              </a:rPr>
              <a:t>), the payments should be subject to TDS under Section 194C, not Section 194J.</a:t>
            </a: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57757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Effect transition="in" filter="fade">
                                      <p:cBhvr>
                                        <p:cTn id="19" dur="500"/>
                                        <p:tgtEl>
                                          <p:spTgt spid="2">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Effect transition="in" filter="fade">
                                      <p:cBhvr>
                                        <p:cTn id="2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Freight Charges Reimbursement	  </a:t>
            </a:r>
          </a:p>
        </p:txBody>
      </p:sp>
      <p:sp>
        <p:nvSpPr>
          <p:cNvPr id="2" name="TextBox 1"/>
          <p:cNvSpPr txBox="1"/>
          <p:nvPr/>
        </p:nvSpPr>
        <p:spPr>
          <a:xfrm>
            <a:off x="110836" y="858982"/>
            <a:ext cx="11970328" cy="5355312"/>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TDS u/s 194C on freight charges reimbursed to a seller who arranges transportation</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(buyer) purchased goods from a seller.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As per the terms of the sale contract, the seller was responsible for arranging transportation of goods and paying the freight charges to the goods transport agency (GTA).</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buyer later reimbursed the freight amount to the seller.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claimed a deduction for the reimbursed freight cost.</a:t>
            </a: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194C mandates TDS on payments to contractors, including transporters, when payment is made for carrying out any work, which includes carriage of goods.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disallows expenditure if TDS is not deducted where required.</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key issue is whether reimbursement of freight to the seller (who paid the transporter) triggers TDS obligation under Section 194C.</a:t>
            </a: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7219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2" end="12"/>
                                            </p:txEl>
                                          </p:spTgt>
                                        </p:tgtEl>
                                        <p:attrNameLst>
                                          <p:attrName>style.visibility</p:attrName>
                                        </p:attrNameLst>
                                      </p:cBhvr>
                                      <p:to>
                                        <p:strVal val="visible"/>
                                      </p:to>
                                    </p:set>
                                    <p:animEffect transition="in" filter="fade">
                                      <p:cBhvr>
                                        <p:cTn id="30" dur="500"/>
                                        <p:tgtEl>
                                          <p:spTgt spid="2">
                                            <p:txEl>
                                              <p:pRg st="12" end="12"/>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animEffect transition="in" filter="fade">
                                      <p:cBhvr>
                                        <p:cTn id="33" dur="500"/>
                                        <p:tgtEl>
                                          <p:spTgt spid="2">
                                            <p:txEl>
                                              <p:pRg st="14" end="14"/>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16" end="16"/>
                                            </p:txEl>
                                          </p:spTgt>
                                        </p:tgtEl>
                                        <p:attrNameLst>
                                          <p:attrName>style.visibility</p:attrName>
                                        </p:attrNameLst>
                                      </p:cBhvr>
                                      <p:to>
                                        <p:strVal val="visible"/>
                                      </p:to>
                                    </p:set>
                                    <p:animEffect transition="in" filter="fade">
                                      <p:cBhvr>
                                        <p:cTn id="36"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Freight Charges Reimbursement 		  </a:t>
            </a:r>
          </a:p>
        </p:txBody>
      </p:sp>
      <p:sp>
        <p:nvSpPr>
          <p:cNvPr id="2" name="TextBox 1"/>
          <p:cNvSpPr txBox="1"/>
          <p:nvPr/>
        </p:nvSpPr>
        <p:spPr>
          <a:xfrm>
            <a:off x="110836" y="858982"/>
            <a:ext cx="11970328" cy="4862870"/>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 argued that 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should have deducted TDS on the freight component reimbursed to the seller.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It treated the reimbursement as a contract payment for transportation services under Section 194C.</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As a result, the expenditure was disallowed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for failure to deduct TDS.</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err="1">
                <a:latin typeface="Cambria" panose="02040503050406030204" pitchFamily="18" charset="0"/>
                <a:ea typeface="Cambria" panose="02040503050406030204" pitchFamily="18" charset="0"/>
              </a:rPr>
              <a:t>Hightension</a:t>
            </a:r>
            <a:r>
              <a:rPr lang="en-US" sz="2000" b="1" i="1" u="sng" dirty="0">
                <a:latin typeface="Cambria" panose="02040503050406030204" pitchFamily="18" charset="0"/>
                <a:ea typeface="Cambria" panose="02040503050406030204" pitchFamily="18" charset="0"/>
              </a:rPr>
              <a:t> </a:t>
            </a:r>
            <a:r>
              <a:rPr lang="en-US" sz="2000" b="1" i="1" u="sng" dirty="0" err="1">
                <a:latin typeface="Cambria" panose="02040503050406030204" pitchFamily="18" charset="0"/>
                <a:ea typeface="Cambria" panose="02040503050406030204" pitchFamily="18" charset="0"/>
              </a:rPr>
              <a:t>Swithcgears</a:t>
            </a:r>
            <a:r>
              <a:rPr lang="en-US" sz="2000" b="1" i="1" u="sng" dirty="0">
                <a:latin typeface="Cambria" panose="02040503050406030204" pitchFamily="18" charset="0"/>
                <a:ea typeface="Cambria" panose="02040503050406030204" pitchFamily="18" charset="0"/>
              </a:rPr>
              <a:t> (P.) Ltd. </a:t>
            </a:r>
            <a:r>
              <a:rPr lang="pt-BR" sz="2000" b="1" i="1" u="sng" dirty="0">
                <a:latin typeface="Cambria" panose="02040503050406030204" pitchFamily="18" charset="0"/>
                <a:ea typeface="Cambria" panose="02040503050406030204" pitchFamily="18" charset="0"/>
              </a:rPr>
              <a:t>[2016] 71 taxmann.com 207 (Calcutta) </a:t>
            </a:r>
            <a:r>
              <a:rPr lang="pt-BR" sz="2000" dirty="0">
                <a:latin typeface="Cambria" panose="02040503050406030204" pitchFamily="18" charset="0"/>
                <a:ea typeface="Cambria" panose="02040503050406030204" pitchFamily="18" charset="0"/>
              </a:rPr>
              <a:t>the High Court of Calcutta held that “</a:t>
            </a:r>
            <a:r>
              <a:rPr lang="en-US" sz="2000" dirty="0">
                <a:latin typeface="Cambria" panose="02040503050406030204" pitchFamily="18" charset="0"/>
                <a:ea typeface="Cambria" panose="02040503050406030204" pitchFamily="18" charset="0"/>
              </a:rPr>
              <a:t>It was the seller who had engaged and paid the transport agency, not 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b="1" dirty="0">
                <a:latin typeface="Cambria" panose="02040503050406030204" pitchFamily="18" charset="0"/>
                <a:ea typeface="Cambria" panose="02040503050406030204" pitchFamily="18" charset="0"/>
              </a:rPr>
              <a:t>freight reimbursement was part of the sale consideration, not a separate contract for carriage. </a:t>
            </a: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no TDS liability arose under Section 194C on the buyer.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Consequently, disallowance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was held to be incorrect.</a:t>
            </a:r>
          </a:p>
        </p:txBody>
      </p:sp>
    </p:spTree>
    <p:extLst>
      <p:ext uri="{BB962C8B-B14F-4D97-AF65-F5344CB8AC3E}">
        <p14:creationId xmlns:p14="http://schemas.microsoft.com/office/powerpoint/2010/main" val="344962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animEffect transition="in" filter="fade">
                                      <p:cBhvr>
                                        <p:cTn id="33" dur="500"/>
                                        <p:tgtEl>
                                          <p:spTgt spid="2">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AA96B-89A2-46D3-CDFA-5295B2CF698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003323F-362A-7E35-D4A1-914C175CCFED}"/>
              </a:ext>
            </a:extLst>
          </p:cNvPr>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v. 194H - Commission to Consigning &amp; Forwarding Agent	  </a:t>
            </a:r>
          </a:p>
        </p:txBody>
      </p:sp>
      <p:sp>
        <p:nvSpPr>
          <p:cNvPr id="2" name="TextBox 1">
            <a:extLst>
              <a:ext uri="{FF2B5EF4-FFF2-40B4-BE49-F238E27FC236}">
                <a16:creationId xmlns:a16="http://schemas.microsoft.com/office/drawing/2014/main" id="{EFE81D2D-4D0F-5140-7951-A6D75BF0CAFD}"/>
              </a:ext>
            </a:extLst>
          </p:cNvPr>
          <p:cNvSpPr txBox="1"/>
          <p:nvPr/>
        </p:nvSpPr>
        <p:spPr>
          <a:xfrm>
            <a:off x="110836" y="651163"/>
            <a:ext cx="11970328" cy="4862870"/>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Ø"/>
            </a:pPr>
            <a:r>
              <a:rPr lang="en-US" sz="2000" b="1" u="sng" dirty="0">
                <a:latin typeface="Cambria" panose="02040503050406030204" pitchFamily="18" charset="0"/>
                <a:ea typeface="Cambria" panose="02040503050406030204" pitchFamily="18" charset="0"/>
              </a:rPr>
              <a:t>Payment for Commission to Consigning &amp; Forwarding Agent – 194C vs 194H</a:t>
            </a:r>
          </a:p>
          <a:p>
            <a:pPr marL="342900" indent="-342900" algn="just">
              <a:buFont typeface="Wingdings" panose="05000000000000000000" pitchFamily="2" charset="2"/>
              <a:buChar char="Ø"/>
            </a:pPr>
            <a:endParaRPr lang="en-US" sz="2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 </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-company, engaged in the manufacturing of automobile </a:t>
            </a:r>
            <a:r>
              <a:rPr lang="en-US" sz="2000" dirty="0" err="1">
                <a:latin typeface="Cambria" panose="02040503050406030204" pitchFamily="18" charset="0"/>
                <a:ea typeface="Cambria" panose="02040503050406030204" pitchFamily="18" charset="0"/>
              </a:rPr>
              <a:t>tyres</a:t>
            </a:r>
            <a:r>
              <a:rPr lang="en-US" sz="2000"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Entered into Consigning and Forwarding Agreements (CFAs) with various individuals across the country.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These CFAs provided last-mile storage/warehousing and dispatching/forwarding services.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company deducted tax at source (TDS) at 2% u/s 194C for payments made to CFAs.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kern="0" dirty="0">
                <a:solidFill>
                  <a:schemeClr val="tx1">
                    <a:lumMod val="75000"/>
                  </a:schemeClr>
                </a:solidFill>
                <a:latin typeface="Cambria" panose="02040503050406030204" pitchFamily="18" charset="0"/>
                <a:ea typeface="Cambria" panose="02040503050406030204" pitchFamily="18" charset="0"/>
                <a:cs typeface="Arial"/>
              </a:rPr>
              <a:t>Legal Stand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Whether TDS should be deducted at the rate of 2% u/s 194C (for contractors and sub-contractors) or at 5% u/s 194H (for commission payments).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considered the payments as compensation for services u/s 194C, whereas the Assessing Officer and CIT(A) argued that the payments were commission-based, hence subject to TDS u/s 194H.</a:t>
            </a:r>
          </a:p>
        </p:txBody>
      </p:sp>
    </p:spTree>
    <p:extLst>
      <p:ext uri="{BB962C8B-B14F-4D97-AF65-F5344CB8AC3E}">
        <p14:creationId xmlns:p14="http://schemas.microsoft.com/office/powerpoint/2010/main" val="241943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fade">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12" end="12"/>
                                            </p:txEl>
                                          </p:spTgt>
                                        </p:tgtEl>
                                        <p:attrNameLst>
                                          <p:attrName>style.visibility</p:attrName>
                                        </p:attrNameLst>
                                      </p:cBhvr>
                                      <p:to>
                                        <p:strVal val="visible"/>
                                      </p:to>
                                    </p:set>
                                    <p:animEffect transition="in" filter="fade">
                                      <p:cBhvr>
                                        <p:cTn id="32" dur="500"/>
                                        <p:tgtEl>
                                          <p:spTgt spid="2">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13" end="13"/>
                                            </p:txEl>
                                          </p:spTgt>
                                        </p:tgtEl>
                                        <p:attrNameLst>
                                          <p:attrName>style.visibility</p:attrName>
                                        </p:attrNameLst>
                                      </p:cBhvr>
                                      <p:to>
                                        <p:strVal val="visible"/>
                                      </p:to>
                                    </p:set>
                                    <p:animEffect transition="in" filter="fade">
                                      <p:cBhvr>
                                        <p:cTn id="37" dur="500"/>
                                        <p:tgtEl>
                                          <p:spTgt spid="2">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15" end="15"/>
                                            </p:txEl>
                                          </p:spTgt>
                                        </p:tgtEl>
                                        <p:attrNameLst>
                                          <p:attrName>style.visibility</p:attrName>
                                        </p:attrNameLst>
                                      </p:cBhvr>
                                      <p:to>
                                        <p:strVal val="visible"/>
                                      </p:to>
                                    </p:set>
                                    <p:animEffect transition="in" filter="fade">
                                      <p:cBhvr>
                                        <p:cTn id="42" dur="500"/>
                                        <p:tgtEl>
                                          <p:spTgt spid="2">
                                            <p:txEl>
                                              <p:pRg st="15" end="1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
                                            <p:txEl>
                                              <p:pRg st="1" end="1"/>
                                            </p:txEl>
                                          </p:spTgt>
                                        </p:tgtEl>
                                        <p:attrNameLst>
                                          <p:attrName>style.visibility</p:attrName>
                                        </p:attrNameLst>
                                      </p:cBhvr>
                                      <p:to>
                                        <p:strVal val="visible"/>
                                      </p:to>
                                    </p:set>
                                    <p:animEffect transition="in" filter="fade">
                                      <p:cBhvr>
                                        <p:cTn id="4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D95B-F5D1-0005-341E-30E9EAEC7F7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F3FD75-3280-CFF2-04C7-3C4D2AFBD5AC}"/>
              </a:ext>
            </a:extLst>
          </p:cNvPr>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194Cv.194H - Commission to Consigning &amp; Forwarding Agent	  </a:t>
            </a:r>
          </a:p>
        </p:txBody>
      </p:sp>
      <p:sp>
        <p:nvSpPr>
          <p:cNvPr id="2" name="TextBox 1">
            <a:extLst>
              <a:ext uri="{FF2B5EF4-FFF2-40B4-BE49-F238E27FC236}">
                <a16:creationId xmlns:a16="http://schemas.microsoft.com/office/drawing/2014/main" id="{B3E1528B-34D6-CB22-943E-3CA6AC8F4936}"/>
              </a:ext>
            </a:extLst>
          </p:cNvPr>
          <p:cNvSpPr txBox="1"/>
          <p:nvPr/>
        </p:nvSpPr>
        <p:spPr>
          <a:xfrm>
            <a:off x="100676" y="889462"/>
            <a:ext cx="11970328" cy="5632311"/>
          </a:xfrm>
          <a:prstGeom prst="rect">
            <a:avLst/>
          </a:prstGeom>
          <a:noFill/>
        </p:spPr>
        <p:txBody>
          <a:bodyPr wrap="square" rtlCol="0">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 argued that the payments made to CFAs were commission-based payments under a different nomenclature (variable service charges) and should, therefore, be subjected to TDS at 5% u/s 194H.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CIT(A) upheld this view, treating 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as an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in default under section 201(1) and raising a demand for the additional TDS.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case of </a:t>
            </a:r>
            <a:r>
              <a:rPr lang="en-US" sz="2000" b="1" i="1" dirty="0">
                <a:latin typeface="Cambria" panose="02040503050406030204" pitchFamily="18" charset="0"/>
                <a:ea typeface="Cambria" panose="02040503050406030204" pitchFamily="18" charset="0"/>
              </a:rPr>
              <a:t>CEAT Ltd. [2025] 173 taxmann.com 267 (Mumbai - Trib.)</a:t>
            </a:r>
            <a:r>
              <a:rPr lang="en-US" sz="2000" dirty="0">
                <a:latin typeface="Cambria" panose="02040503050406030204" pitchFamily="18" charset="0"/>
                <a:ea typeface="Cambria" panose="02040503050406030204" pitchFamily="18" charset="0"/>
              </a:rPr>
              <a:t>, the Tribunal held that </a:t>
            </a:r>
            <a:r>
              <a:rPr lang="en-US" sz="2000" b="1" i="1" u="sng" dirty="0">
                <a:latin typeface="Cambria" panose="02040503050406030204" pitchFamily="18" charset="0"/>
                <a:ea typeface="Cambria" panose="02040503050406030204" pitchFamily="18" charset="0"/>
              </a:rPr>
              <a:t>the services provided by CFAs were in the nature of carrying out work as per the direction of the </a:t>
            </a:r>
            <a:r>
              <a:rPr lang="en-US" sz="2000" b="1" i="1" u="sng" dirty="0" err="1">
                <a:latin typeface="Cambria" panose="02040503050406030204" pitchFamily="18" charset="0"/>
                <a:ea typeface="Cambria" panose="02040503050406030204" pitchFamily="18" charset="0"/>
              </a:rPr>
              <a:t>assessee</a:t>
            </a:r>
            <a:r>
              <a:rPr lang="en-US" sz="2000" b="1" i="1" u="sng" dirty="0">
                <a:latin typeface="Cambria" panose="02040503050406030204" pitchFamily="18" charset="0"/>
                <a:ea typeface="Cambria" panose="02040503050406030204" pitchFamily="18" charset="0"/>
              </a:rPr>
              <a:t>, and thus, TDS should have been deducted under section 194C.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Simply using the term "commission" did not automatically imply that TDS should be levied u/s 194H.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decision to treat 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as an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in default and to raise the demand was deemed unsustainable.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TDS was correctly deducted u/s 194C, and the authorities' actions were overruled.</a:t>
            </a:r>
          </a:p>
        </p:txBody>
      </p:sp>
    </p:spTree>
    <p:extLst>
      <p:ext uri="{BB962C8B-B14F-4D97-AF65-F5344CB8AC3E}">
        <p14:creationId xmlns:p14="http://schemas.microsoft.com/office/powerpoint/2010/main" val="414859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Effect transition="in" filter="fade">
                                      <p:cBhvr>
                                        <p:cTn id="25" dur="500"/>
                                        <p:tgtEl>
                                          <p:spTgt spid="2">
                                            <p:txEl>
                                              <p:pRg st="10" end="1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12" end="12"/>
                                            </p:txEl>
                                          </p:spTgt>
                                        </p:tgtEl>
                                        <p:attrNameLst>
                                          <p:attrName>style.visibility</p:attrName>
                                        </p:attrNameLst>
                                      </p:cBhvr>
                                      <p:to>
                                        <p:strVal val="visible"/>
                                      </p:to>
                                    </p:set>
                                    <p:animEffect transition="in" filter="fade">
                                      <p:cBhvr>
                                        <p:cTn id="28"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Payment of License Fee	  </a:t>
            </a:r>
          </a:p>
        </p:txBody>
      </p:sp>
      <p:sp>
        <p:nvSpPr>
          <p:cNvPr id="2" name="TextBox 1"/>
          <p:cNvSpPr txBox="1"/>
          <p:nvPr/>
        </p:nvSpPr>
        <p:spPr>
          <a:xfrm>
            <a:off x="110836" y="858982"/>
            <a:ext cx="11970328" cy="5047536"/>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S. 194C apply to payment of license fee</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u="sng"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was awarded a contract by IRCTC to provide catering services.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For operating under this arrangement, the assessee paid a license fee to IRCTC.</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 authorities contended that the assessee was liable to deduct TDS under Section 194C on the license fee paid.</a:t>
            </a:r>
          </a:p>
          <a:p>
            <a:pPr marL="342900" indent="-342900" algn="just">
              <a:buFont typeface="Wingdings" panose="05000000000000000000" pitchFamily="2" charset="2"/>
              <a:buChar char="§"/>
            </a:pPr>
            <a:endParaRPr lang="en-US" sz="2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 194C applies to payments made to contractors for carrying out any work (including supply of labour).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Tribunal clarified that s.194C applies when a person pays a contractor, i.e., the payer is the </a:t>
            </a:r>
            <a:r>
              <a:rPr lang="en-US" sz="2000" dirty="0" err="1">
                <a:latin typeface="Cambria" panose="02040503050406030204" pitchFamily="18" charset="0"/>
                <a:ea typeface="Cambria" panose="02040503050406030204" pitchFamily="18" charset="0"/>
              </a:rPr>
              <a:t>contractee</a:t>
            </a:r>
            <a:r>
              <a:rPr lang="en-US" sz="2000" dirty="0">
                <a:latin typeface="Cambria" panose="02040503050406030204" pitchFamily="18" charset="0"/>
                <a:ea typeface="Cambria" panose="02040503050406030204" pitchFamily="18" charset="0"/>
              </a:rPr>
              <a:t>  and the recipient is the contractor.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this case, the assessee (contractor) was paying a </a:t>
            </a:r>
            <a:r>
              <a:rPr lang="en-US" sz="2000" dirty="0" err="1">
                <a:latin typeface="Cambria" panose="02040503050406030204" pitchFamily="18" charset="0"/>
                <a:ea typeface="Cambria" panose="02040503050406030204" pitchFamily="18" charset="0"/>
              </a:rPr>
              <a:t>licence</a:t>
            </a:r>
            <a:r>
              <a:rPr lang="en-US" sz="2000" dirty="0">
                <a:latin typeface="Cambria" panose="02040503050406030204" pitchFamily="18" charset="0"/>
                <a:ea typeface="Cambria" panose="02040503050406030204" pitchFamily="18" charset="0"/>
              </a:rPr>
              <a:t> fee to IRCTC (</a:t>
            </a:r>
            <a:r>
              <a:rPr lang="en-US" sz="2000" dirty="0" err="1">
                <a:latin typeface="Cambria" panose="02040503050406030204" pitchFamily="18" charset="0"/>
                <a:ea typeface="Cambria" panose="02040503050406030204" pitchFamily="18" charset="0"/>
              </a:rPr>
              <a:t>contractee</a:t>
            </a:r>
            <a:r>
              <a:rPr lang="en-US" sz="2000" dirty="0">
                <a:latin typeface="Cambria" panose="02040503050406030204" pitchFamily="18" charset="0"/>
                <a:ea typeface="Cambria" panose="02040503050406030204" pitchFamily="18" charset="0"/>
              </a:rPr>
              <a:t>), reversing the typical contractor-</a:t>
            </a:r>
            <a:r>
              <a:rPr lang="en-US" sz="2000" dirty="0" err="1">
                <a:latin typeface="Cambria" panose="02040503050406030204" pitchFamily="18" charset="0"/>
                <a:ea typeface="Cambria" panose="02040503050406030204" pitchFamily="18" charset="0"/>
              </a:rPr>
              <a:t>contractee</a:t>
            </a:r>
            <a:r>
              <a:rPr lang="en-US" sz="2000" dirty="0">
                <a:latin typeface="Cambria" panose="02040503050406030204" pitchFamily="18" charset="0"/>
                <a:ea typeface="Cambria" panose="02040503050406030204" pitchFamily="18" charset="0"/>
              </a:rPr>
              <a:t> roles.</a:t>
            </a: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804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10" end="10"/>
                                            </p:txEl>
                                          </p:spTgt>
                                        </p:tgtEl>
                                        <p:attrNameLst>
                                          <p:attrName>style.visibility</p:attrName>
                                        </p:attrNameLst>
                                      </p:cBhvr>
                                      <p:to>
                                        <p:strVal val="visible"/>
                                      </p:to>
                                    </p:set>
                                    <p:animEffect transition="in" filter="fade">
                                      <p:cBhvr>
                                        <p:cTn id="24" dur="500"/>
                                        <p:tgtEl>
                                          <p:spTgt spid="2">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animEffect transition="in" filter="fade">
                                      <p:cBhvr>
                                        <p:cTn id="33" dur="500"/>
                                        <p:tgtEl>
                                          <p:spTgt spid="2">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Payment by License Fee 		  </a:t>
            </a:r>
          </a:p>
        </p:txBody>
      </p:sp>
      <p:sp>
        <p:nvSpPr>
          <p:cNvPr id="2" name="TextBox 1"/>
          <p:cNvSpPr txBox="1"/>
          <p:nvPr/>
        </p:nvSpPr>
        <p:spPr>
          <a:xfrm>
            <a:off x="110836" y="858982"/>
            <a:ext cx="11970328" cy="4555093"/>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 argued that the license fee formed part of the contractual arrangement for catering services.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Hence, they asserted that TDS under Section 194C was applicable on such payments.</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err="1">
                <a:latin typeface="Cambria" panose="02040503050406030204" pitchFamily="18" charset="0"/>
                <a:ea typeface="Cambria" panose="02040503050406030204" pitchFamily="18" charset="0"/>
              </a:rPr>
              <a:t>Hakmichand</a:t>
            </a:r>
            <a:r>
              <a:rPr lang="en-US" sz="2000" b="1" i="1" u="sng" dirty="0">
                <a:latin typeface="Cambria" panose="02040503050406030204" pitchFamily="18" charset="0"/>
                <a:ea typeface="Cambria" panose="02040503050406030204" pitchFamily="18" charset="0"/>
              </a:rPr>
              <a:t> D and Sons [2018] 97 taxmann.com 584 (SC) </a:t>
            </a:r>
            <a:r>
              <a:rPr lang="en-US" sz="2000" dirty="0">
                <a:latin typeface="Cambria" panose="02040503050406030204" pitchFamily="18" charset="0"/>
                <a:ea typeface="Cambria" panose="02040503050406030204" pitchFamily="18" charset="0"/>
              </a:rPr>
              <a:t>the Supreme Court of India was of the view that </a:t>
            </a:r>
            <a:r>
              <a:rPr lang="en-US" sz="2000" b="1" dirty="0">
                <a:latin typeface="Cambria" panose="02040503050406030204" pitchFamily="18" charset="0"/>
                <a:ea typeface="Cambria" panose="02040503050406030204" pitchFamily="18" charset="0"/>
              </a:rPr>
              <a:t>Section 194C was not applicable, as it governs payments made to contractors, not by contractors.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payment was license fee made by the </a:t>
            </a:r>
            <a:r>
              <a:rPr lang="en-US" sz="2000" b="1" dirty="0">
                <a:latin typeface="Cambria" panose="02040503050406030204" pitchFamily="18" charset="0"/>
                <a:ea typeface="Cambria" panose="02040503050406030204" pitchFamily="18" charset="0"/>
              </a:rPr>
              <a:t>contractor (assessee) to IRCTC (</a:t>
            </a:r>
            <a:r>
              <a:rPr lang="en-US" sz="2000" b="1" dirty="0" err="1">
                <a:latin typeface="Cambria" panose="02040503050406030204" pitchFamily="18" charset="0"/>
                <a:ea typeface="Cambria" panose="02040503050406030204" pitchFamily="18" charset="0"/>
              </a:rPr>
              <a:t>contractee</a:t>
            </a:r>
            <a:r>
              <a:rPr lang="en-US" sz="2000" b="1"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and not for any work executed by IRCTC.</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Supreme Court dismissed the SLP filed by the Revenue, thereby upholding the High Court's view</a:t>
            </a:r>
          </a:p>
        </p:txBody>
      </p:sp>
    </p:spTree>
    <p:extLst>
      <p:ext uri="{BB962C8B-B14F-4D97-AF65-F5344CB8AC3E}">
        <p14:creationId xmlns:p14="http://schemas.microsoft.com/office/powerpoint/2010/main" val="2712379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Effect transition="in" filter="fade">
                                      <p:cBhvr>
                                        <p:cTn id="19" dur="500"/>
                                        <p:tgtEl>
                                          <p:spTgt spid="2">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Effect transition="in" filter="fade">
                                      <p:cBhvr>
                                        <p:cTn id="22" dur="500"/>
                                        <p:tgtEl>
                                          <p:spTgt spid="2">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animEffect transition="in" filter="fade">
                                      <p:cBhvr>
                                        <p:cTn id="25"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Payment for Advertisement Space </a:t>
            </a:r>
          </a:p>
        </p:txBody>
      </p:sp>
      <p:sp>
        <p:nvSpPr>
          <p:cNvPr id="2" name="TextBox 1"/>
          <p:cNvSpPr txBox="1"/>
          <p:nvPr/>
        </p:nvSpPr>
        <p:spPr>
          <a:xfrm>
            <a:off x="110836" y="858982"/>
            <a:ext cx="11970328" cy="5663089"/>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Payment for advertisement space amount to a contract for work liable for TDS u/s 194C</a:t>
            </a:r>
          </a:p>
          <a:p>
            <a:pPr marL="285750" indent="-285750" algn="just">
              <a:buFont typeface="Wingdings" panose="05000000000000000000" pitchFamily="2" charset="2"/>
              <a:buChar char="Ø"/>
            </a:pPr>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-company entered into an agreement to purchase advertisement space in a local newspaper.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exercised complete control over the ad space, with the right to either retain or resell it.</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It later sold the advertisement space to its holding company on a principal-to-principal basis.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Commissioner issued a notice under Section 263, questioning non-deduction of TDS under Section 194C, and proposed a disallowance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a:t>
            </a:r>
          </a:p>
          <a:p>
            <a:pPr marL="342900" indent="-342900" algn="just">
              <a:buFont typeface="Wingdings" panose="05000000000000000000" pitchFamily="2" charset="2"/>
              <a:buChar char="§"/>
            </a:pPr>
            <a:endParaRPr lang="en-US" sz="2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Section 194C applies to payments made under a contract for work, including advertising services.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However, contracts for sale of goods or rights (e.g., ad space with full control and resale rights) are not covered under Section 194C.</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crucial distinction is between a contract for work (where a service is rendered) and a contract for sale (where ownership and control are transferred).</a:t>
            </a: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7735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fade">
                                      <p:cBhvr>
                                        <p:cTn id="18" dur="500"/>
                                        <p:tgtEl>
                                          <p:spTgt spid="2">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animEffect transition="in" filter="fade">
                                      <p:cBhvr>
                                        <p:cTn id="27" dur="500"/>
                                        <p:tgtEl>
                                          <p:spTgt spid="2">
                                            <p:txEl>
                                              <p:pRg st="12" end="1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animEffect transition="in" filter="fade">
                                      <p:cBhvr>
                                        <p:cTn id="33" dur="500"/>
                                        <p:tgtEl>
                                          <p:spTgt spid="2">
                                            <p:txEl>
                                              <p:pRg st="15" end="1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17" end="17"/>
                                            </p:txEl>
                                          </p:spTgt>
                                        </p:tgtEl>
                                        <p:attrNameLst>
                                          <p:attrName>style.visibility</p:attrName>
                                        </p:attrNameLst>
                                      </p:cBhvr>
                                      <p:to>
                                        <p:strVal val="visible"/>
                                      </p:to>
                                    </p:set>
                                    <p:animEffect transition="in" filter="fade">
                                      <p:cBhvr>
                                        <p:cTn id="36" dur="500"/>
                                        <p:tgtEl>
                                          <p:spTgt spid="2">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pPr algn="ctr"/>
            <a:r>
              <a:rPr lang="en-US" sz="2800" dirty="0">
                <a:latin typeface="Cambria" pitchFamily="18" charset="0"/>
              </a:rPr>
              <a:t>TDS Certificates</a:t>
            </a:r>
            <a:endParaRPr lang="en-IN" sz="2800" dirty="0">
              <a:latin typeface="Cambria"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1527195"/>
              </p:ext>
            </p:extLst>
          </p:nvPr>
        </p:nvGraphicFramePr>
        <p:xfrm>
          <a:off x="331076" y="814052"/>
          <a:ext cx="11603420" cy="5172344"/>
        </p:xfrm>
        <a:graphic>
          <a:graphicData uri="http://schemas.openxmlformats.org/drawingml/2006/table">
            <a:tbl>
              <a:tblPr>
                <a:tableStyleId>{D7AC3CCA-C797-4891-BE02-D94E43425B78}</a:tableStyleId>
              </a:tblPr>
              <a:tblGrid>
                <a:gridCol w="2900855">
                  <a:extLst>
                    <a:ext uri="{9D8B030D-6E8A-4147-A177-3AD203B41FA5}">
                      <a16:colId xmlns:a16="http://schemas.microsoft.com/office/drawing/2014/main" val="30221529"/>
                    </a:ext>
                  </a:extLst>
                </a:gridCol>
                <a:gridCol w="2900855">
                  <a:extLst>
                    <a:ext uri="{9D8B030D-6E8A-4147-A177-3AD203B41FA5}">
                      <a16:colId xmlns:a16="http://schemas.microsoft.com/office/drawing/2014/main" val="739800300"/>
                    </a:ext>
                  </a:extLst>
                </a:gridCol>
                <a:gridCol w="2900855">
                  <a:extLst>
                    <a:ext uri="{9D8B030D-6E8A-4147-A177-3AD203B41FA5}">
                      <a16:colId xmlns:a16="http://schemas.microsoft.com/office/drawing/2014/main" val="3585182317"/>
                    </a:ext>
                  </a:extLst>
                </a:gridCol>
                <a:gridCol w="2900855">
                  <a:extLst>
                    <a:ext uri="{9D8B030D-6E8A-4147-A177-3AD203B41FA5}">
                      <a16:colId xmlns:a16="http://schemas.microsoft.com/office/drawing/2014/main" val="140457626"/>
                    </a:ext>
                  </a:extLst>
                </a:gridCol>
              </a:tblGrid>
              <a:tr h="541844">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Form</a:t>
                      </a:r>
                    </a:p>
                  </a:txBody>
                  <a:tcPr marL="95250" marR="95250" marT="95250" marB="95250"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Certificate of</a:t>
                      </a:r>
                    </a:p>
                  </a:txBody>
                  <a:tcPr marL="95250" marR="95250" marT="95250" marB="95250"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Frequency</a:t>
                      </a:r>
                    </a:p>
                  </a:txBody>
                  <a:tcPr marL="95250" marR="95250" marT="95250" marB="95250"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Due date</a:t>
                      </a:r>
                    </a:p>
                  </a:txBody>
                  <a:tcPr marL="95250" marR="95250" marT="95250" marB="95250" anchor="ctr">
                    <a:solidFill>
                      <a:srgbClr val="3F5378"/>
                    </a:solidFill>
                  </a:tcPr>
                </a:tc>
                <a:extLst>
                  <a:ext uri="{0D108BD9-81ED-4DB2-BD59-A6C34878D82A}">
                    <a16:rowId xmlns:a16="http://schemas.microsoft.com/office/drawing/2014/main" val="3858591607"/>
                  </a:ext>
                </a:extLst>
              </a:tr>
              <a:tr h="630000">
                <a:tc>
                  <a:txBody>
                    <a:bodyPr/>
                    <a:lstStyle/>
                    <a:p>
                      <a:r>
                        <a:rPr lang="en-IN" sz="2000" dirty="0">
                          <a:solidFill>
                            <a:srgbClr val="314259"/>
                          </a:solidFill>
                          <a:effectLst/>
                          <a:latin typeface="Cambria" panose="02040503050406030204" pitchFamily="18" charset="0"/>
                          <a:ea typeface="Cambria" panose="02040503050406030204" pitchFamily="18" charset="0"/>
                        </a:rPr>
                        <a:t>Form 16</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TDS on salary payment</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Yearly</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31st May</a:t>
                      </a:r>
                    </a:p>
                  </a:txBody>
                  <a:tcPr marL="95250" marR="95250" marT="95250" marB="95250" anchor="ctr"/>
                </a:tc>
                <a:extLst>
                  <a:ext uri="{0D108BD9-81ED-4DB2-BD59-A6C34878D82A}">
                    <a16:rowId xmlns:a16="http://schemas.microsoft.com/office/drawing/2014/main" val="1222611238"/>
                  </a:ext>
                </a:extLst>
              </a:tr>
              <a:tr h="630000">
                <a:tc>
                  <a:txBody>
                    <a:bodyPr/>
                    <a:lstStyle/>
                    <a:p>
                      <a:r>
                        <a:rPr lang="en-IN" sz="2000" dirty="0">
                          <a:solidFill>
                            <a:srgbClr val="314259"/>
                          </a:solidFill>
                          <a:effectLst/>
                          <a:latin typeface="Cambria" panose="02040503050406030204" pitchFamily="18" charset="0"/>
                          <a:ea typeface="Cambria" panose="02040503050406030204" pitchFamily="18" charset="0"/>
                        </a:rPr>
                        <a:t>Form 16A</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TDS on non-salary payments</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Quarterly</a:t>
                      </a:r>
                    </a:p>
                  </a:txBody>
                  <a:tcPr marL="95250" marR="95250" marT="95250" marB="95250" anchor="ctr"/>
                </a:tc>
                <a:tc>
                  <a:txBody>
                    <a:bodyPr/>
                    <a:lstStyle/>
                    <a:p>
                      <a:r>
                        <a:rPr lang="en-US" sz="2000" dirty="0">
                          <a:solidFill>
                            <a:srgbClr val="314259"/>
                          </a:solidFill>
                          <a:effectLst/>
                          <a:latin typeface="Cambria" panose="02040503050406030204" pitchFamily="18" charset="0"/>
                          <a:ea typeface="Cambria" panose="02040503050406030204" pitchFamily="18" charset="0"/>
                        </a:rPr>
                        <a:t>15 days from due date of filing return</a:t>
                      </a:r>
                    </a:p>
                  </a:txBody>
                  <a:tcPr marL="95250" marR="95250" marT="95250" marB="95250" anchor="ctr"/>
                </a:tc>
                <a:extLst>
                  <a:ext uri="{0D108BD9-81ED-4DB2-BD59-A6C34878D82A}">
                    <a16:rowId xmlns:a16="http://schemas.microsoft.com/office/drawing/2014/main" val="1424852828"/>
                  </a:ext>
                </a:extLst>
              </a:tr>
              <a:tr h="630000">
                <a:tc>
                  <a:txBody>
                    <a:bodyPr/>
                    <a:lstStyle/>
                    <a:p>
                      <a:r>
                        <a:rPr lang="en-IN" sz="2000" dirty="0">
                          <a:solidFill>
                            <a:srgbClr val="314259"/>
                          </a:solidFill>
                          <a:effectLst/>
                          <a:latin typeface="Cambria" panose="02040503050406030204" pitchFamily="18" charset="0"/>
                          <a:ea typeface="Cambria" panose="02040503050406030204" pitchFamily="18" charset="0"/>
                        </a:rPr>
                        <a:t>Form 16B</a:t>
                      </a:r>
                    </a:p>
                  </a:txBody>
                  <a:tcPr marL="95250" marR="95250" marT="95250" marB="95250" anchor="ctr"/>
                </a:tc>
                <a:tc>
                  <a:txBody>
                    <a:bodyPr/>
                    <a:lstStyle/>
                    <a:p>
                      <a:r>
                        <a:rPr lang="en-US" sz="2000" dirty="0">
                          <a:solidFill>
                            <a:srgbClr val="314259"/>
                          </a:solidFill>
                          <a:effectLst/>
                          <a:latin typeface="Cambria" panose="02040503050406030204" pitchFamily="18" charset="0"/>
                          <a:ea typeface="Cambria" panose="02040503050406030204" pitchFamily="18" charset="0"/>
                        </a:rPr>
                        <a:t>TDS on sale of property</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Every transaction</a:t>
                      </a:r>
                    </a:p>
                  </a:txBody>
                  <a:tcPr marL="95250" marR="95250" marT="95250" marB="95250" anchor="ctr"/>
                </a:tc>
                <a:tc>
                  <a:txBody>
                    <a:bodyPr/>
                    <a:lstStyle/>
                    <a:p>
                      <a:r>
                        <a:rPr lang="en-US" sz="2000" dirty="0">
                          <a:solidFill>
                            <a:srgbClr val="314259"/>
                          </a:solidFill>
                          <a:effectLst/>
                          <a:latin typeface="Cambria" panose="02040503050406030204" pitchFamily="18" charset="0"/>
                          <a:ea typeface="Cambria" panose="02040503050406030204" pitchFamily="18" charset="0"/>
                        </a:rPr>
                        <a:t>15 days from due date of filing Form 26QB</a:t>
                      </a:r>
                    </a:p>
                  </a:txBody>
                  <a:tcPr marL="95250" marR="95250" marT="95250" marB="95250" anchor="ctr"/>
                </a:tc>
                <a:extLst>
                  <a:ext uri="{0D108BD9-81ED-4DB2-BD59-A6C34878D82A}">
                    <a16:rowId xmlns:a16="http://schemas.microsoft.com/office/drawing/2014/main" val="1955292267"/>
                  </a:ext>
                </a:extLst>
              </a:tr>
              <a:tr h="630000">
                <a:tc>
                  <a:txBody>
                    <a:bodyPr/>
                    <a:lstStyle/>
                    <a:p>
                      <a:r>
                        <a:rPr lang="en-IN" sz="2000" dirty="0">
                          <a:solidFill>
                            <a:srgbClr val="314259"/>
                          </a:solidFill>
                          <a:effectLst/>
                          <a:latin typeface="Cambria" panose="02040503050406030204" pitchFamily="18" charset="0"/>
                          <a:ea typeface="Cambria" panose="02040503050406030204" pitchFamily="18" charset="0"/>
                        </a:rPr>
                        <a:t>Form 16C</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TDS on rent</a:t>
                      </a:r>
                    </a:p>
                  </a:txBody>
                  <a:tcPr marL="95250" marR="95250" marT="95250" marB="95250" anchor="ctr"/>
                </a:tc>
                <a:tc>
                  <a:txBody>
                    <a:bodyPr/>
                    <a:lstStyle/>
                    <a:p>
                      <a:r>
                        <a:rPr lang="en-IN" sz="2000" dirty="0">
                          <a:solidFill>
                            <a:srgbClr val="314259"/>
                          </a:solidFill>
                          <a:effectLst/>
                          <a:latin typeface="Cambria" panose="02040503050406030204" pitchFamily="18" charset="0"/>
                          <a:ea typeface="Cambria" panose="02040503050406030204" pitchFamily="18" charset="0"/>
                        </a:rPr>
                        <a:t>Every transaction</a:t>
                      </a:r>
                    </a:p>
                  </a:txBody>
                  <a:tcPr marL="95250" marR="95250" marT="95250" marB="95250" anchor="ctr"/>
                </a:tc>
                <a:tc>
                  <a:txBody>
                    <a:bodyPr/>
                    <a:lstStyle/>
                    <a:p>
                      <a:r>
                        <a:rPr lang="en-US" sz="2000" dirty="0">
                          <a:solidFill>
                            <a:srgbClr val="314259"/>
                          </a:solidFill>
                          <a:effectLst/>
                          <a:latin typeface="Cambria" panose="02040503050406030204" pitchFamily="18" charset="0"/>
                          <a:ea typeface="Cambria" panose="02040503050406030204" pitchFamily="18" charset="0"/>
                        </a:rPr>
                        <a:t>15 days from due date of filing Form 26QC</a:t>
                      </a:r>
                    </a:p>
                  </a:txBody>
                  <a:tcPr marL="95250" marR="95250" marT="95250" marB="95250" anchor="ctr"/>
                </a:tc>
                <a:extLst>
                  <a:ext uri="{0D108BD9-81ED-4DB2-BD59-A6C34878D82A}">
                    <a16:rowId xmlns:a16="http://schemas.microsoft.com/office/drawing/2014/main" val="2096803839"/>
                  </a:ext>
                </a:extLst>
              </a:tr>
              <a:tr h="630000">
                <a:tc>
                  <a:txBody>
                    <a:bodyPr/>
                    <a:lstStyle/>
                    <a:p>
                      <a:r>
                        <a:rPr lang="en-US" sz="2000" dirty="0">
                          <a:solidFill>
                            <a:srgbClr val="314259"/>
                          </a:solidFill>
                          <a:effectLst/>
                          <a:latin typeface="Cambria" panose="02040503050406030204" pitchFamily="18" charset="0"/>
                          <a:ea typeface="Cambria" panose="02040503050406030204" pitchFamily="18" charset="0"/>
                        </a:rPr>
                        <a:t>Form 16D</a:t>
                      </a:r>
                      <a:endParaRPr lang="en-IN" sz="2000" dirty="0">
                        <a:solidFill>
                          <a:srgbClr val="314259"/>
                        </a:solidFill>
                        <a:effectLst/>
                        <a:latin typeface="Cambria" panose="02040503050406030204" pitchFamily="18" charset="0"/>
                        <a:ea typeface="Cambria" panose="02040503050406030204" pitchFamily="18" charset="0"/>
                      </a:endParaRP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N" sz="2000" dirty="0">
                          <a:latin typeface="Cambria" panose="02040503050406030204" pitchFamily="18" charset="0"/>
                          <a:ea typeface="Cambria" panose="02040503050406030204" pitchFamily="18" charset="0"/>
                        </a:rPr>
                        <a:t>TDS on Contractor or Professional u/s 194M</a:t>
                      </a: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N" sz="2000" b="0" i="0" u="none" strike="noStrike" cap="none" dirty="0">
                          <a:solidFill>
                            <a:srgbClr val="314259"/>
                          </a:solidFill>
                          <a:effectLst/>
                          <a:latin typeface="Cambria" panose="02040503050406030204" pitchFamily="18" charset="0"/>
                          <a:ea typeface="Cambria" panose="02040503050406030204" pitchFamily="18" charset="0"/>
                          <a:cs typeface="+mn-cs"/>
                          <a:sym typeface="Arial"/>
                        </a:rPr>
                        <a:t>Every transaction</a:t>
                      </a: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solidFill>
                            <a:srgbClr val="314259"/>
                          </a:solidFill>
                          <a:effectLst/>
                          <a:latin typeface="Cambria" panose="02040503050406030204" pitchFamily="18" charset="0"/>
                          <a:ea typeface="Cambria" panose="02040503050406030204" pitchFamily="18" charset="0"/>
                        </a:rPr>
                        <a:t>15 days from due date of filing Form 26QD</a:t>
                      </a:r>
                    </a:p>
                  </a:txBody>
                  <a:tcPr marL="95250" marR="95250" marT="95250" marB="95250" anchor="ctr"/>
                </a:tc>
                <a:extLst>
                  <a:ext uri="{0D108BD9-81ED-4DB2-BD59-A6C34878D82A}">
                    <a16:rowId xmlns:a16="http://schemas.microsoft.com/office/drawing/2014/main" val="892935267"/>
                  </a:ext>
                </a:extLst>
              </a:tr>
              <a:tr h="630000">
                <a:tc>
                  <a:txBody>
                    <a:bodyPr/>
                    <a:lstStyle/>
                    <a:p>
                      <a:r>
                        <a:rPr lang="en-US" sz="2000" dirty="0">
                          <a:solidFill>
                            <a:srgbClr val="314259"/>
                          </a:solidFill>
                          <a:effectLst/>
                          <a:latin typeface="Cambria" panose="02040503050406030204" pitchFamily="18" charset="0"/>
                          <a:ea typeface="Cambria" panose="02040503050406030204" pitchFamily="18" charset="0"/>
                        </a:rPr>
                        <a:t>Form 16E</a:t>
                      </a:r>
                      <a:endParaRPr lang="en-IN" sz="2000" dirty="0">
                        <a:solidFill>
                          <a:srgbClr val="314259"/>
                        </a:solidFill>
                        <a:effectLst/>
                        <a:latin typeface="Cambria" panose="02040503050406030204" pitchFamily="18" charset="0"/>
                        <a:ea typeface="Cambria" panose="02040503050406030204" pitchFamily="18" charset="0"/>
                      </a:endParaRP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latin typeface="Cambria" panose="02040503050406030204" pitchFamily="18" charset="0"/>
                          <a:ea typeface="Cambria" panose="02040503050406030204" pitchFamily="18" charset="0"/>
                        </a:rPr>
                        <a:t>TDS on Virtual Digital Asset (VDA) u/s 194S</a:t>
                      </a:r>
                      <a:endParaRPr lang="en-IN" sz="2000" dirty="0">
                        <a:latin typeface="Cambria" panose="02040503050406030204" pitchFamily="18" charset="0"/>
                        <a:ea typeface="Cambria" panose="02040503050406030204" pitchFamily="18" charset="0"/>
                      </a:endParaRP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IN" sz="2000" b="0" i="0" u="none" strike="noStrike" cap="none" dirty="0">
                          <a:solidFill>
                            <a:srgbClr val="314259"/>
                          </a:solidFill>
                          <a:effectLst/>
                          <a:latin typeface="Cambria" panose="02040503050406030204" pitchFamily="18" charset="0"/>
                          <a:ea typeface="Cambria" panose="02040503050406030204" pitchFamily="18" charset="0"/>
                          <a:cs typeface="+mn-cs"/>
                          <a:sym typeface="Arial"/>
                        </a:rPr>
                        <a:t>Every transaction</a:t>
                      </a:r>
                    </a:p>
                  </a:txBody>
                  <a:tcPr marL="95250" marR="95250" marT="95250" marB="9525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a:solidFill>
                            <a:srgbClr val="314259"/>
                          </a:solidFill>
                          <a:effectLst/>
                          <a:latin typeface="Cambria" panose="02040503050406030204" pitchFamily="18" charset="0"/>
                          <a:ea typeface="Cambria" panose="02040503050406030204" pitchFamily="18" charset="0"/>
                        </a:rPr>
                        <a:t>15 days from due date of filing Form 26QE</a:t>
                      </a:r>
                    </a:p>
                  </a:txBody>
                  <a:tcPr marL="95250" marR="95250" marT="95250" marB="95250" anchor="ctr"/>
                </a:tc>
                <a:extLst>
                  <a:ext uri="{0D108BD9-81ED-4DB2-BD59-A6C34878D82A}">
                    <a16:rowId xmlns:a16="http://schemas.microsoft.com/office/drawing/2014/main" val="294551269"/>
                  </a:ext>
                </a:extLst>
              </a:tr>
            </a:tbl>
          </a:graphicData>
        </a:graphic>
      </p:graphicFrame>
    </p:spTree>
    <p:extLst>
      <p:ext uri="{BB962C8B-B14F-4D97-AF65-F5344CB8AC3E}">
        <p14:creationId xmlns:p14="http://schemas.microsoft.com/office/powerpoint/2010/main" val="15141339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TDS 194C- Payment for Advertisement Space 		  </a:t>
            </a:r>
          </a:p>
        </p:txBody>
      </p:sp>
      <p:sp>
        <p:nvSpPr>
          <p:cNvPr id="2" name="TextBox 1"/>
          <p:cNvSpPr txBox="1"/>
          <p:nvPr/>
        </p:nvSpPr>
        <p:spPr>
          <a:xfrm>
            <a:off x="100676" y="889462"/>
            <a:ext cx="11970328" cy="4555093"/>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 argued that the purchase of ad space was a work contract, and hence, TDS under Section 194C should have been deducted.</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Consequently, they claimed the payment should be disallowed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for non-compliance with TDS provisions.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Times VPL Ltd. [2020] 120 taxmann.com 356 (Karnataka),</a:t>
            </a:r>
            <a:r>
              <a:rPr lang="en-US" sz="2000" b="1" i="1"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the High Court of Karnataka held that “</a:t>
            </a:r>
            <a:r>
              <a:rPr lang="en-US" sz="2000" b="1" u="sng" dirty="0">
                <a:latin typeface="Cambria" panose="02040503050406030204" pitchFamily="18" charset="0"/>
                <a:ea typeface="Cambria" panose="02040503050406030204" pitchFamily="18" charset="0"/>
              </a:rPr>
              <a:t>The purchase of advertisement space was a contract for sale, not for work</a:t>
            </a:r>
            <a:r>
              <a:rPr lang="en-US" sz="2000" dirty="0">
                <a:latin typeface="Cambria" panose="02040503050406030204" pitchFamily="18" charset="0"/>
                <a:ea typeface="Cambria" panose="02040503050406030204" pitchFamily="18" charset="0"/>
              </a:rPr>
              <a:t>. The assessee had complete rights over the ad space and sold it further, making it a commercial transaction between two principals.”</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Section 194C was not applicable, and no disallowance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could be made.</a:t>
            </a:r>
          </a:p>
        </p:txBody>
      </p:sp>
    </p:spTree>
    <p:extLst>
      <p:ext uri="{BB962C8B-B14F-4D97-AF65-F5344CB8AC3E}">
        <p14:creationId xmlns:p14="http://schemas.microsoft.com/office/powerpoint/2010/main" val="346782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fade">
                                      <p:cBhvr>
                                        <p:cTn id="18" dur="500"/>
                                        <p:tgtEl>
                                          <p:spTgt spid="2">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animEffect transition="in" filter="fade">
                                      <p:cBhvr>
                                        <p:cTn id="21" dur="500"/>
                                        <p:tgtEl>
                                          <p:spTgt spid="2">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800" dirty="0"/>
              <a:t>Section 194H -Fees Retained by E-Commerce Platforms</a:t>
            </a:r>
            <a:endParaRPr lang="en-IN" sz="2800" dirty="0">
              <a:latin typeface="Cambria" pitchFamily="18" charset="0"/>
            </a:endParaRPr>
          </a:p>
        </p:txBody>
      </p:sp>
      <p:sp>
        <p:nvSpPr>
          <p:cNvPr id="3" name="Rectangle 2"/>
          <p:cNvSpPr/>
          <p:nvPr/>
        </p:nvSpPr>
        <p:spPr>
          <a:xfrm>
            <a:off x="-126124" y="733632"/>
            <a:ext cx="11984295" cy="5970865"/>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Service charges retained by e-commerce platforms- TDS u/s 194H</a:t>
            </a:r>
          </a:p>
          <a:p>
            <a:pPr marL="649288" lvl="0" indent="-285750"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Background</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assessee, was engaged in selling goods through an e-commerce platform. In the course of business, the assessee listed products on the platform.</a:t>
            </a:r>
          </a:p>
          <a:p>
            <a:pPr marL="706438"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Upon sale, the e-commerce operator retained a portion of the sale proceeds towards service charges. The assessee did not deduct TDS under Section 194H on the amount retained by the platform. </a:t>
            </a:r>
          </a:p>
          <a:p>
            <a:pPr marL="706438"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During assessment, the AO treated this retained portion as commission or brokerage, alleging that the assessee was liable to deduct TDS under Section 194H on such payments.</a:t>
            </a:r>
          </a:p>
          <a:p>
            <a:pPr marL="706438"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Legal Position</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S. 194H mandates TDS on commission or brokerage, which is defined to mean any payment received or receivable, directly or indirectly, by a person acting on behalf of another for services in the course of buying or selling goods. </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In case of e-commerce platforms, the platform does not act as an agent of the seller. It does not conclude contracts, negotiate prices, or represent the seller to the buyer. </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The service charges retained are uniformly applicable to all sellers and are levied for providing platform access, logistics, and technology services and not for arranging sales on behalf of the seller.</a:t>
            </a:r>
          </a:p>
        </p:txBody>
      </p:sp>
    </p:spTree>
    <p:extLst>
      <p:ext uri="{BB962C8B-B14F-4D97-AF65-F5344CB8AC3E}">
        <p14:creationId xmlns:p14="http://schemas.microsoft.com/office/powerpoint/2010/main" val="3143055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fade">
                                      <p:cBhvr>
                                        <p:cTn id="19" dur="500"/>
                                        <p:tgtEl>
                                          <p:spTgt spid="3">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fade">
                                      <p:cBhvr>
                                        <p:cTn id="22" dur="500"/>
                                        <p:tgtEl>
                                          <p:spTgt spid="3">
                                            <p:txEl>
                                              <p:pRg st="10" end="1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Effect transition="in" filter="fade">
                                      <p:cBhvr>
                                        <p:cTn id="25" dur="500"/>
                                        <p:tgtEl>
                                          <p:spTgt spid="3">
                                            <p:txEl>
                                              <p:pRg st="11" end="1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12" end="12"/>
                                            </p:txEl>
                                          </p:spTgt>
                                        </p:tgtEl>
                                        <p:attrNameLst>
                                          <p:attrName>style.visibility</p:attrName>
                                        </p:attrNameLst>
                                      </p:cBhvr>
                                      <p:to>
                                        <p:strVal val="visible"/>
                                      </p:to>
                                    </p:set>
                                    <p:animEffect transition="in" filter="fade">
                                      <p:cBhvr>
                                        <p:cTn id="2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800" dirty="0"/>
              <a:t>Section 194H -Fees Retained by E-Commerce Platforms</a:t>
            </a:r>
            <a:endParaRPr lang="en-IN" sz="2800" dirty="0">
              <a:latin typeface="Cambria" pitchFamily="18" charset="0"/>
            </a:endParaRPr>
          </a:p>
        </p:txBody>
      </p:sp>
      <p:sp>
        <p:nvSpPr>
          <p:cNvPr id="3" name="Rectangle 2"/>
          <p:cNvSpPr/>
          <p:nvPr/>
        </p:nvSpPr>
        <p:spPr>
          <a:xfrm>
            <a:off x="-166915" y="1124766"/>
            <a:ext cx="12192000" cy="5663089"/>
          </a:xfrm>
          <a:prstGeom prst="rect">
            <a:avLst/>
          </a:prstGeom>
        </p:spPr>
        <p:txBody>
          <a:bodyPr wrap="square">
            <a:spAutoFit/>
          </a:bodyPr>
          <a:lstStyle/>
          <a:p>
            <a:pPr marL="706438" lvl="0" indent="-342900" algn="just">
              <a:buClr>
                <a:srgbClr val="000000"/>
              </a:buClr>
              <a:buFont typeface="Wingdings" panose="05000000000000000000" pitchFamily="2" charset="2"/>
              <a:buChar char="q"/>
              <a:defRPr/>
            </a:pPr>
            <a:r>
              <a:rPr lang="en-US" sz="2200" b="1" dirty="0">
                <a:solidFill>
                  <a:schemeClr val="accent1">
                    <a:lumMod val="75000"/>
                  </a:schemeClr>
                </a:solidFill>
                <a:latin typeface="Cambria" panose="02040503050406030204" pitchFamily="18" charset="0"/>
                <a:ea typeface="Cambria" panose="02040503050406030204" pitchFamily="18" charset="0"/>
              </a:rPr>
              <a:t>Revenue’s Contention</a:t>
            </a:r>
          </a:p>
          <a:p>
            <a:pPr marL="706438" lvl="0" indent="-342900" algn="just">
              <a:buClr>
                <a:srgbClr val="000000"/>
              </a:buClr>
              <a:buFont typeface="Wingdings" panose="05000000000000000000" pitchFamily="2" charset="2"/>
              <a:buChar char="§"/>
              <a:defRPr/>
            </a:pPr>
            <a:r>
              <a:rPr lang="en-US" sz="2000" dirty="0">
                <a:solidFill>
                  <a:schemeClr val="accent1">
                    <a:lumMod val="75000"/>
                  </a:schemeClr>
                </a:solidFill>
                <a:latin typeface="Cambria" panose="02040503050406030204" pitchFamily="18" charset="0"/>
                <a:ea typeface="Cambria" panose="02040503050406030204" pitchFamily="18" charset="0"/>
              </a:rPr>
              <a:t>The AO contended that the amount retained by the e-commerce platform from the gross sales proceeds amounted to commission within the meaning of Section 194H. </a:t>
            </a:r>
          </a:p>
          <a:p>
            <a:pPr marL="706438" lvl="0" indent="-342900" algn="just">
              <a:buClr>
                <a:srgbClr val="000000"/>
              </a:buClr>
              <a:buFont typeface="Wingdings" panose="05000000000000000000" pitchFamily="2" charset="2"/>
              <a:buChar char="§"/>
              <a:defRPr/>
            </a:pPr>
            <a:endParaRPr lang="en-US" sz="1000" dirty="0">
              <a:solidFill>
                <a:schemeClr val="accent1">
                  <a:lumMod val="75000"/>
                </a:schemeClr>
              </a:solidFill>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solidFill>
                  <a:schemeClr val="accent1">
                    <a:lumMod val="75000"/>
                  </a:schemeClr>
                </a:solidFill>
                <a:latin typeface="Cambria" panose="02040503050406030204" pitchFamily="18" charset="0"/>
                <a:ea typeface="Cambria" panose="02040503050406030204" pitchFamily="18" charset="0"/>
              </a:rPr>
              <a:t>According to the AO, the platform had facilitated the sale of goods on behalf of the assessee and thus acted in the capacity of an agent, making the assessee liable to deduct TDS at 5% u/s 194H on the retained amount.</a:t>
            </a:r>
          </a:p>
          <a:p>
            <a:pPr marL="706438" lvl="0" indent="-342900" algn="just">
              <a:buClr>
                <a:srgbClr val="000000"/>
              </a:buClr>
              <a:buFont typeface="Wingdings" panose="05000000000000000000" pitchFamily="2" charset="2"/>
              <a:buChar char="§"/>
              <a:defRPr/>
            </a:pPr>
            <a:endParaRPr lang="en-US" sz="2000" dirty="0">
              <a:solidFill>
                <a:schemeClr val="accent1">
                  <a:lumMod val="75000"/>
                </a:schemeClr>
              </a:solidFill>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q"/>
              <a:defRPr/>
            </a:pPr>
            <a:r>
              <a:rPr lang="en-US" sz="2000" b="1" dirty="0">
                <a:solidFill>
                  <a:schemeClr val="accent1">
                    <a:lumMod val="75000"/>
                  </a:schemeClr>
                </a:solidFill>
                <a:latin typeface="Cambria" panose="02040503050406030204" pitchFamily="18" charset="0"/>
                <a:ea typeface="Cambria" panose="02040503050406030204" pitchFamily="18" charset="0"/>
              </a:rPr>
              <a:t>Ruling</a:t>
            </a:r>
          </a:p>
          <a:p>
            <a:pPr marL="706438" lvl="0" indent="-342900" algn="just">
              <a:buClr>
                <a:srgbClr val="000000"/>
              </a:buClr>
              <a:buFont typeface="Wingdings" panose="05000000000000000000" pitchFamily="2" charset="2"/>
              <a:buChar char="§"/>
              <a:defRPr/>
            </a:pP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The ITAT Jaipur Bench, in the case of </a:t>
            </a:r>
            <a:r>
              <a:rPr lang="en-US" sz="2000" b="1" i="1" u="sng" kern="0" dirty="0">
                <a:solidFill>
                  <a:schemeClr val="accent1">
                    <a:lumMod val="75000"/>
                  </a:schemeClr>
                </a:solidFill>
                <a:latin typeface="Cambria" panose="02040503050406030204" pitchFamily="18" charset="0"/>
                <a:ea typeface="Cambria" panose="02040503050406030204" pitchFamily="18" charset="0"/>
                <a:cs typeface="Arial"/>
                <a:sym typeface="Arial"/>
              </a:rPr>
              <a:t>Nikhil Sharma [2025] 170 taxmann.com 378</a:t>
            </a: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 rejected the Revenue's argument and ruled in </a:t>
            </a:r>
            <a:r>
              <a:rPr lang="en-US" sz="2000" kern="0" dirty="0" err="1">
                <a:solidFill>
                  <a:schemeClr val="accent1">
                    <a:lumMod val="75000"/>
                  </a:schemeClr>
                </a:solidFill>
                <a:latin typeface="Cambria" panose="02040503050406030204" pitchFamily="18" charset="0"/>
                <a:ea typeface="Cambria" panose="02040503050406030204" pitchFamily="18" charset="0"/>
                <a:cs typeface="Arial"/>
                <a:sym typeface="Arial"/>
              </a:rPr>
              <a:t>favour</a:t>
            </a: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 of the assessee. </a:t>
            </a:r>
          </a:p>
          <a:p>
            <a:pPr marL="706438" lvl="0" indent="-342900" algn="just">
              <a:buClr>
                <a:srgbClr val="000000"/>
              </a:buClr>
              <a:buFont typeface="Wingdings" panose="05000000000000000000" pitchFamily="2" charset="2"/>
              <a:buChar char="§"/>
              <a:defRPr/>
            </a:pPr>
            <a:endParaRPr lang="en-US" sz="1000" kern="0" dirty="0">
              <a:solidFill>
                <a:schemeClr val="accent1">
                  <a:lumMod val="75000"/>
                </a:schemeClr>
              </a:solidFill>
              <a:latin typeface="Cambria" panose="02040503050406030204" pitchFamily="18" charset="0"/>
              <a:ea typeface="Cambria" panose="02040503050406030204" pitchFamily="18" charset="0"/>
              <a:cs typeface="Arial"/>
              <a:sym typeface="Arial"/>
            </a:endParaRPr>
          </a:p>
          <a:p>
            <a:pPr marL="706438" lvl="0" indent="-342900" algn="just">
              <a:buClr>
                <a:srgbClr val="000000"/>
              </a:buClr>
              <a:buFont typeface="Wingdings" panose="05000000000000000000" pitchFamily="2" charset="2"/>
              <a:buChar char="§"/>
              <a:defRPr/>
            </a:pP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The Tribunal observed that: “The </a:t>
            </a:r>
            <a:r>
              <a:rPr lang="en-US" sz="2000" b="1" kern="0" dirty="0">
                <a:solidFill>
                  <a:schemeClr val="accent1">
                    <a:lumMod val="75000"/>
                  </a:schemeClr>
                </a:solidFill>
                <a:latin typeface="Cambria" panose="02040503050406030204" pitchFamily="18" charset="0"/>
                <a:ea typeface="Cambria" panose="02040503050406030204" pitchFamily="18" charset="0"/>
                <a:cs typeface="Arial"/>
                <a:sym typeface="Arial"/>
              </a:rPr>
              <a:t>amount retained by the e-commerce platform was a fee for rendering e-commerce services, and not in the nature of commission or brokerage</a:t>
            </a: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 There was</a:t>
            </a:r>
            <a:r>
              <a:rPr lang="en-US" sz="2000" b="1" kern="0" dirty="0">
                <a:solidFill>
                  <a:schemeClr val="accent1">
                    <a:lumMod val="75000"/>
                  </a:schemeClr>
                </a:solidFill>
                <a:latin typeface="Cambria" panose="02040503050406030204" pitchFamily="18" charset="0"/>
                <a:ea typeface="Cambria" panose="02040503050406030204" pitchFamily="18" charset="0"/>
                <a:cs typeface="Arial"/>
                <a:sym typeface="Arial"/>
              </a:rPr>
              <a:t> no principal-agent</a:t>
            </a: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 relationship between the assessee and the platform, and the platform did not act on behalf of the assessee in buying or selling goods.”</a:t>
            </a:r>
          </a:p>
          <a:p>
            <a:pPr marL="706438" lvl="0" indent="-342900" algn="just">
              <a:buClr>
                <a:srgbClr val="000000"/>
              </a:buClr>
              <a:buFont typeface="Wingdings" panose="05000000000000000000" pitchFamily="2" charset="2"/>
              <a:buChar char="§"/>
              <a:defRPr/>
            </a:pPr>
            <a:endParaRPr lang="en-US" sz="1000" kern="0" dirty="0">
              <a:solidFill>
                <a:schemeClr val="accent1">
                  <a:lumMod val="75000"/>
                </a:schemeClr>
              </a:solidFill>
              <a:latin typeface="Cambria" panose="02040503050406030204" pitchFamily="18" charset="0"/>
              <a:ea typeface="Cambria" panose="02040503050406030204" pitchFamily="18" charset="0"/>
              <a:cs typeface="Arial"/>
              <a:sym typeface="Arial"/>
            </a:endParaRPr>
          </a:p>
          <a:p>
            <a:pPr marL="706438" lvl="0" indent="-342900" algn="just">
              <a:buClr>
                <a:srgbClr val="000000"/>
              </a:buClr>
              <a:buFont typeface="Wingdings" panose="05000000000000000000" pitchFamily="2" charset="2"/>
              <a:buChar char="§"/>
              <a:defRPr/>
            </a:pPr>
            <a:r>
              <a:rPr lang="en-US" sz="2000" kern="0" dirty="0">
                <a:solidFill>
                  <a:schemeClr val="accent1">
                    <a:lumMod val="75000"/>
                  </a:schemeClr>
                </a:solidFill>
                <a:latin typeface="Cambria" panose="02040503050406030204" pitchFamily="18" charset="0"/>
                <a:ea typeface="Cambria" panose="02040503050406030204" pitchFamily="18" charset="0"/>
                <a:cs typeface="Arial"/>
                <a:sym typeface="Arial"/>
              </a:rPr>
              <a:t>Accordingly, it held that the conditions for applicability of Section 194H were not satisfied and therefore, no TDS was required to be deducted by the assessee on the amount retained by the platform.</a:t>
            </a:r>
            <a:endParaRPr kumimoji="0" lang="en-IN" sz="2000" i="0" strike="noStrike" kern="0" cap="none" spc="0" normalizeH="0" baseline="0" noProof="0" dirty="0">
              <a:ln>
                <a:noFill/>
              </a:ln>
              <a:solidFill>
                <a:schemeClr val="accent1">
                  <a:lumMod val="75000"/>
                </a:schemeClr>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4033585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500"/>
                                        <p:tgtEl>
                                          <p:spTgt spid="3">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800" dirty="0"/>
              <a:t>Section 194H –Fees for Payment Gateway</a:t>
            </a:r>
            <a:endParaRPr lang="en-IN" sz="2800" dirty="0">
              <a:latin typeface="Cambria" pitchFamily="18" charset="0"/>
            </a:endParaRPr>
          </a:p>
        </p:txBody>
      </p:sp>
      <p:sp>
        <p:nvSpPr>
          <p:cNvPr id="3" name="Rectangle 2"/>
          <p:cNvSpPr/>
          <p:nvPr/>
        </p:nvSpPr>
        <p:spPr>
          <a:xfrm>
            <a:off x="-333829" y="849745"/>
            <a:ext cx="12192000" cy="5878532"/>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Fee charged by banks for payment gateway services - TDS u/s 194H as commission or brokerage</a:t>
            </a: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Section 194H mandates TDS on </a:t>
            </a:r>
            <a:r>
              <a:rPr lang="en-US" sz="2000" b="1" dirty="0">
                <a:latin typeface="Cambria" panose="02040503050406030204" pitchFamily="18" charset="0"/>
                <a:ea typeface="Cambria" panose="02040503050406030204" pitchFamily="18" charset="0"/>
              </a:rPr>
              <a:t>commission or brokerage</a:t>
            </a:r>
            <a:r>
              <a:rPr lang="en-US" sz="2000" dirty="0">
                <a:latin typeface="Cambria" panose="02040503050406030204" pitchFamily="18" charset="0"/>
                <a:ea typeface="Cambria" panose="02040503050406030204" pitchFamily="18" charset="0"/>
              </a:rPr>
              <a:t> payments and it applies </a:t>
            </a:r>
            <a:r>
              <a:rPr lang="en-US" sz="2000" b="1" dirty="0">
                <a:latin typeface="Cambria" panose="02040503050406030204" pitchFamily="18" charset="0"/>
                <a:ea typeface="Cambria" panose="02040503050406030204" pitchFamily="18" charset="0"/>
              </a:rPr>
              <a:t>only</a:t>
            </a:r>
            <a:r>
              <a:rPr lang="en-US" sz="2000" dirty="0">
                <a:latin typeface="Cambria" panose="02040503050406030204" pitchFamily="18" charset="0"/>
                <a:ea typeface="Cambria" panose="02040503050406030204" pitchFamily="18" charset="0"/>
              </a:rPr>
              <a:t> when:</a:t>
            </a:r>
          </a:p>
          <a:p>
            <a:pPr marL="966788" indent="-342900"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There's a </a:t>
            </a:r>
            <a:r>
              <a:rPr lang="en-US" sz="2000" b="1" dirty="0">
                <a:latin typeface="Cambria" panose="02040503050406030204" pitchFamily="18" charset="0"/>
                <a:ea typeface="Cambria" panose="02040503050406030204" pitchFamily="18" charset="0"/>
              </a:rPr>
              <a:t>relationship of agency</a:t>
            </a:r>
            <a:r>
              <a:rPr lang="en-US" sz="2000" dirty="0">
                <a:latin typeface="Cambria" panose="02040503050406030204" pitchFamily="18" charset="0"/>
                <a:ea typeface="Cambria" panose="02040503050406030204" pitchFamily="18" charset="0"/>
              </a:rPr>
              <a:t>.</a:t>
            </a:r>
          </a:p>
          <a:p>
            <a:pPr marL="966788" indent="-342900"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The recipient is </a:t>
            </a:r>
            <a:r>
              <a:rPr lang="en-US" sz="2000" b="1" dirty="0">
                <a:latin typeface="Cambria" panose="02040503050406030204" pitchFamily="18" charset="0"/>
                <a:ea typeface="Cambria" panose="02040503050406030204" pitchFamily="18" charset="0"/>
              </a:rPr>
              <a:t>acting on behalf of the payer</a:t>
            </a:r>
            <a:r>
              <a:rPr lang="en-US" sz="2000" dirty="0">
                <a:latin typeface="Cambria" panose="02040503050406030204" pitchFamily="18" charset="0"/>
                <a:ea typeface="Cambria" panose="02040503050406030204" pitchFamily="18" charset="0"/>
              </a:rPr>
              <a:t>.</a:t>
            </a:r>
          </a:p>
          <a:p>
            <a:pPr marL="966788" indent="-342900"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Payment is </a:t>
            </a:r>
            <a:r>
              <a:rPr lang="en-US" sz="2000" b="1" dirty="0">
                <a:latin typeface="Cambria" panose="02040503050406030204" pitchFamily="18" charset="0"/>
                <a:ea typeface="Cambria" panose="02040503050406030204" pitchFamily="18" charset="0"/>
              </a:rPr>
              <a:t>for facilitating sale or purchase of goods or services</a:t>
            </a:r>
            <a:r>
              <a:rPr lang="en-US" sz="2000" dirty="0">
                <a:latin typeface="Cambria" panose="02040503050406030204" pitchFamily="18" charset="0"/>
                <a:ea typeface="Cambria" panose="02040503050406030204" pitchFamily="18" charset="0"/>
              </a:rPr>
              <a:t>.</a:t>
            </a:r>
          </a:p>
          <a:p>
            <a:pPr marL="623888" indent="276225" algn="just">
              <a:buFont typeface="Arial" panose="020B0604020202020204" pitchFamily="34" charset="0"/>
              <a:buChar char="•"/>
            </a:pPr>
            <a:endParaRPr lang="en-US" sz="600" dirty="0">
              <a:latin typeface="Cambria" panose="02040503050406030204" pitchFamily="18" charset="0"/>
              <a:ea typeface="Cambria" panose="02040503050406030204" pitchFamily="18" charset="0"/>
            </a:endParaRPr>
          </a:p>
          <a:p>
            <a:pPr marL="623888" indent="-26035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The amount retained by the bank is a fee charged by them for having rendered the banking services and cannot be treated as a commission or brokerage paid in course of use of any services by a person acting on behalf of another for buying or selling of goods/services.</a:t>
            </a:r>
          </a:p>
          <a:p>
            <a:pPr marL="623888" indent="-26035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The intention of the s. 194H is to include and treat commission or brokerage paid when a third person interacts between the seller and the buyer as an agent and thereby renders services in the course. The bank is not concerned with buying or selling of goods/services.</a:t>
            </a:r>
          </a:p>
          <a:p>
            <a:pPr marL="623888" indent="-260350" algn="just">
              <a:buFont typeface="Wingdings" panose="05000000000000000000" pitchFamily="2" charset="2"/>
              <a:buChar char="q"/>
            </a:pPr>
            <a:endParaRPr lang="en-US" sz="600" dirty="0">
              <a:latin typeface="Cambria" panose="02040503050406030204" pitchFamily="18" charset="0"/>
              <a:ea typeface="Cambria" panose="02040503050406030204" pitchFamily="18" charset="0"/>
            </a:endParaRPr>
          </a:p>
          <a:p>
            <a:pPr marL="623888" indent="-26035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In the case of </a:t>
            </a:r>
            <a:r>
              <a:rPr lang="en-US" sz="2000" b="1" dirty="0">
                <a:latin typeface="Cambria" panose="02040503050406030204" pitchFamily="18" charset="0"/>
                <a:ea typeface="Cambria" panose="02040503050406030204" pitchFamily="18" charset="0"/>
              </a:rPr>
              <a:t>Make my Trip Ltd. </a:t>
            </a:r>
            <a:r>
              <a:rPr lang="pt-BR" sz="2000" b="1" dirty="0">
                <a:latin typeface="Cambria" panose="02040503050406030204" pitchFamily="18" charset="0"/>
                <a:ea typeface="Cambria" panose="02040503050406030204" pitchFamily="18" charset="0"/>
              </a:rPr>
              <a:t>[2019] 104 taxmann.com 263 (Delhi)</a:t>
            </a:r>
            <a:r>
              <a:rPr lang="pt-BR" sz="2000" dirty="0">
                <a:latin typeface="Cambria" panose="02040503050406030204" pitchFamily="18" charset="0"/>
                <a:ea typeface="Cambria" panose="02040503050406030204" pitchFamily="18" charset="0"/>
              </a:rPr>
              <a:t>, </a:t>
            </a:r>
            <a:r>
              <a:rPr lang="en-US" sz="2000" b="1" dirty="0">
                <a:latin typeface="Cambria" panose="02040503050406030204" pitchFamily="18" charset="0"/>
                <a:ea typeface="Cambria" panose="02040503050406030204" pitchFamily="18" charset="0"/>
              </a:rPr>
              <a:t>High Court of Delhi </a:t>
            </a:r>
            <a:r>
              <a:rPr lang="en-US" sz="2000" dirty="0">
                <a:latin typeface="Cambria" panose="02040503050406030204" pitchFamily="18" charset="0"/>
                <a:ea typeface="Cambria" panose="02040503050406030204" pitchFamily="18" charset="0"/>
              </a:rPr>
              <a:t>held that “Where assessee, which was selling travel products, </a:t>
            </a:r>
            <a:r>
              <a:rPr lang="en-US" sz="2000" b="1" dirty="0">
                <a:latin typeface="Cambria" panose="02040503050406030204" pitchFamily="18" charset="0"/>
                <a:ea typeface="Cambria" panose="02040503050406030204" pitchFamily="18" charset="0"/>
              </a:rPr>
              <a:t>paid fees to banks for providing payment gateway facility</a:t>
            </a:r>
            <a:r>
              <a:rPr lang="en-US" sz="2000" dirty="0">
                <a:latin typeface="Cambria" panose="02040503050406030204" pitchFamily="18" charset="0"/>
                <a:ea typeface="Cambria" panose="02040503050406030204" pitchFamily="18" charset="0"/>
              </a:rPr>
              <a:t>, same could not be treated as commission or brokerage; hence, not liable to tax under section 194H.”</a:t>
            </a:r>
          </a:p>
          <a:p>
            <a:pPr marL="649288" lvl="0" indent="-285750" algn="just">
              <a:buClr>
                <a:srgbClr val="000000"/>
              </a:buClr>
              <a:buFont typeface="Wingdings" panose="05000000000000000000" pitchFamily="2" charset="2"/>
              <a:buChar char="q"/>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21169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fade">
                                      <p:cBhvr>
                                        <p:cTn id="19" dur="500"/>
                                        <p:tgtEl>
                                          <p:spTgt spid="3">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194H -Distributor Margins 		  </a:t>
            </a:r>
          </a:p>
        </p:txBody>
      </p:sp>
      <p:sp>
        <p:nvSpPr>
          <p:cNvPr id="2" name="TextBox 1"/>
          <p:cNvSpPr txBox="1"/>
          <p:nvPr/>
        </p:nvSpPr>
        <p:spPr>
          <a:xfrm>
            <a:off x="110836" y="858982"/>
            <a:ext cx="11970328" cy="6494085"/>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Distributor margins - TDS u/s 194H</a:t>
            </a:r>
          </a:p>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assessee (manufacturer) sold goods directly to distributors on a principal-to-principal basis.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Distributors offered market-driven discounts to end consumers (e.g., festival offers, competitive pricing).</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manufacturer reimbursed these discounts to distributors, often referred to as “distributor margins.”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distributors purchased the goods outright, and there was no agency relationship involved.</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Legal Standpoint</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 194H mandates TDS on commission or brokerage payments.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Explanation to S.194H defines “commission” as a payment to a person acting on behalf of another, implying an agent-principal relationship.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Payments between parties in a sale transaction on principal-to-principal basis are outside the scope of commission.</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Margin adjustment for resale is not a service rendered by distributor to manufacturer.</a:t>
            </a:r>
          </a:p>
          <a:p>
            <a:pPr algn="just"/>
            <a:endParaRPr lang="en-US" sz="2200" b="1" u="sng" dirty="0">
              <a:latin typeface="Cambria" panose="02040503050406030204" pitchFamily="18" charset="0"/>
              <a:ea typeface="Cambria" panose="02040503050406030204" pitchFamily="18" charset="0"/>
            </a:endParaRPr>
          </a:p>
          <a:p>
            <a:pPr algn="just"/>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9788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fade">
                                      <p:cBhvr>
                                        <p:cTn id="10" dur="500"/>
                                        <p:tgtEl>
                                          <p:spTgt spid="2">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fade">
                                      <p:cBhvr>
                                        <p:cTn id="13" dur="500"/>
                                        <p:tgtEl>
                                          <p:spTgt spid="2">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fade">
                                      <p:cBhvr>
                                        <p:cTn id="16" dur="500"/>
                                        <p:tgtEl>
                                          <p:spTgt spid="2">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animEffect transition="in" filter="fade">
                                      <p:cBhvr>
                                        <p:cTn id="19" dur="500"/>
                                        <p:tgtEl>
                                          <p:spTgt spid="2">
                                            <p:txEl>
                                              <p:pRg st="9" end="9"/>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11" end="11"/>
                                            </p:txEl>
                                          </p:spTgt>
                                        </p:tgtEl>
                                        <p:attrNameLst>
                                          <p:attrName>style.visibility</p:attrName>
                                        </p:attrNameLst>
                                      </p:cBhvr>
                                      <p:to>
                                        <p:strVal val="visible"/>
                                      </p:to>
                                    </p:set>
                                    <p:animEffect transition="in" filter="fade">
                                      <p:cBhvr>
                                        <p:cTn id="22" dur="500"/>
                                        <p:tgtEl>
                                          <p:spTgt spid="2">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animEffect transition="in" filter="fade">
                                      <p:cBhvr>
                                        <p:cTn id="25" dur="500"/>
                                        <p:tgtEl>
                                          <p:spTgt spid="2">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14" end="14"/>
                                            </p:txEl>
                                          </p:spTgt>
                                        </p:tgtEl>
                                        <p:attrNameLst>
                                          <p:attrName>style.visibility</p:attrName>
                                        </p:attrNameLst>
                                      </p:cBhvr>
                                      <p:to>
                                        <p:strVal val="visible"/>
                                      </p:to>
                                    </p:set>
                                    <p:animEffect transition="in" filter="fade">
                                      <p:cBhvr>
                                        <p:cTn id="28" dur="500"/>
                                        <p:tgtEl>
                                          <p:spTgt spid="2">
                                            <p:txEl>
                                              <p:pRg st="14" end="1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
                                            <p:txEl>
                                              <p:pRg st="16" end="16"/>
                                            </p:txEl>
                                          </p:spTgt>
                                        </p:tgtEl>
                                        <p:attrNameLst>
                                          <p:attrName>style.visibility</p:attrName>
                                        </p:attrNameLst>
                                      </p:cBhvr>
                                      <p:to>
                                        <p:strVal val="visible"/>
                                      </p:to>
                                    </p:set>
                                    <p:animEffect transition="in" filter="fade">
                                      <p:cBhvr>
                                        <p:cTn id="31" dur="500"/>
                                        <p:tgtEl>
                                          <p:spTgt spid="2">
                                            <p:txEl>
                                              <p:pRg st="16" end="1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
                                            <p:txEl>
                                              <p:pRg st="18" end="18"/>
                                            </p:txEl>
                                          </p:spTgt>
                                        </p:tgtEl>
                                        <p:attrNameLst>
                                          <p:attrName>style.visibility</p:attrName>
                                        </p:attrNameLst>
                                      </p:cBhvr>
                                      <p:to>
                                        <p:strVal val="visible"/>
                                      </p:to>
                                    </p:set>
                                    <p:animEffect transition="in" filter="fade">
                                      <p:cBhvr>
                                        <p:cTn id="34" dur="500"/>
                                        <p:tgtEl>
                                          <p:spTgt spid="2">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194H -Distributor Margins 		  </a:t>
            </a:r>
          </a:p>
        </p:txBody>
      </p:sp>
      <p:sp>
        <p:nvSpPr>
          <p:cNvPr id="2" name="TextBox 1"/>
          <p:cNvSpPr txBox="1"/>
          <p:nvPr/>
        </p:nvSpPr>
        <p:spPr>
          <a:xfrm>
            <a:off x="110836" y="858982"/>
            <a:ext cx="11970328" cy="6124754"/>
          </a:xfrm>
          <a:prstGeom prst="rect">
            <a:avLst/>
          </a:prstGeom>
          <a:noFill/>
        </p:spPr>
        <p:txBody>
          <a:bodyPr wrap="square" rtlCol="0">
            <a:spAutoFit/>
          </a:bodyPr>
          <a:lstStyle/>
          <a:p>
            <a:pPr algn="just"/>
            <a:endParaRPr lang="en-US" sz="1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Revenue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 treated the reimbursement of discount or margin as “commission” liable for TDS u/s 194H.</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It argued that such margins effectively benefited the manufacturer, helping promote sales, thus constituting a service by distributor.</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Claimed that non-deduction of TDS by the manufacturer treated assessee-in-default u/s 201.</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Court Ruling</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a:t>
            </a:r>
            <a:r>
              <a:rPr lang="en-US" sz="2000" b="1" i="1" u="sng" dirty="0">
                <a:latin typeface="Cambria" panose="02040503050406030204" pitchFamily="18" charset="0"/>
                <a:ea typeface="Cambria" panose="02040503050406030204" pitchFamily="18" charset="0"/>
              </a:rPr>
              <a:t>Acer India Ltd. [2019] 105 taxmann.com 125 (SC), </a:t>
            </a:r>
            <a:r>
              <a:rPr lang="en-US" sz="2000" dirty="0">
                <a:latin typeface="Cambria" panose="02040503050406030204" pitchFamily="18" charset="0"/>
                <a:ea typeface="Cambria" panose="02040503050406030204" pitchFamily="18" charset="0"/>
              </a:rPr>
              <a:t>the Supreme Court upheld the High Court’s view:</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800100" lvl="1" indent="-342900" algn="just">
              <a:buFont typeface="Courier New" panose="02070309020205020404" pitchFamily="49" charset="0"/>
              <a:buChar char="o"/>
            </a:pPr>
            <a:r>
              <a:rPr lang="en-US" sz="2000" b="1" dirty="0">
                <a:latin typeface="Cambria" panose="02040503050406030204" pitchFamily="18" charset="0"/>
                <a:ea typeface="Cambria" panose="02040503050406030204" pitchFamily="18" charset="0"/>
              </a:rPr>
              <a:t>The transaction was principal-to-principal, not agency-based</a:t>
            </a:r>
            <a:r>
              <a:rPr lang="en-US" sz="2000" dirty="0">
                <a:latin typeface="Cambria" panose="02040503050406030204" pitchFamily="18" charset="0"/>
                <a:ea typeface="Cambria" panose="02040503050406030204" pitchFamily="18" charset="0"/>
              </a:rPr>
              <a:t>.</a:t>
            </a:r>
          </a:p>
          <a:p>
            <a:pPr marL="800100" lvl="1" indent="-342900" algn="just">
              <a:buFont typeface="Courier New" panose="02070309020205020404" pitchFamily="49" charset="0"/>
              <a:buChar char="o"/>
            </a:pPr>
            <a:endParaRPr lang="en-US" sz="1000" dirty="0">
              <a:latin typeface="Cambria" panose="02040503050406030204" pitchFamily="18" charset="0"/>
              <a:ea typeface="Cambria" panose="02040503050406030204" pitchFamily="18" charset="0"/>
            </a:endParaRPr>
          </a:p>
          <a:p>
            <a:pPr marL="800100" lvl="1" indent="-342900" algn="just">
              <a:buFont typeface="Courier New" panose="02070309020205020404" pitchFamily="49" charset="0"/>
              <a:buChar char="o"/>
            </a:pPr>
            <a:r>
              <a:rPr lang="en-US" sz="2000" b="1" dirty="0">
                <a:latin typeface="Cambria" panose="02040503050406030204" pitchFamily="18" charset="0"/>
                <a:ea typeface="Cambria" panose="02040503050406030204" pitchFamily="18" charset="0"/>
              </a:rPr>
              <a:t>Distributors’ margins were not commission – they were part of the resale structure</a:t>
            </a:r>
            <a:r>
              <a:rPr lang="en-US" sz="2000" dirty="0">
                <a:latin typeface="Cambria" panose="02040503050406030204" pitchFamily="18" charset="0"/>
                <a:ea typeface="Cambria" panose="02040503050406030204" pitchFamily="18" charset="0"/>
              </a:rPr>
              <a:t>.</a:t>
            </a:r>
          </a:p>
          <a:p>
            <a:pPr marL="800100" lvl="1" indent="-342900" algn="just">
              <a:buFont typeface="Courier New" panose="02070309020205020404" pitchFamily="49" charset="0"/>
              <a:buChar char="o"/>
            </a:pPr>
            <a:endParaRPr lang="en-US" sz="1000" dirty="0">
              <a:latin typeface="Cambria" panose="02040503050406030204" pitchFamily="18" charset="0"/>
              <a:ea typeface="Cambria" panose="02040503050406030204" pitchFamily="18" charset="0"/>
            </a:endParaRPr>
          </a:p>
          <a:p>
            <a:pPr marL="800100" lvl="1" indent="-342900"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There was no service rendered by distributors to the manufacturer.</a:t>
            </a:r>
          </a:p>
          <a:p>
            <a:pPr marL="800100" lvl="1" indent="-342900" algn="just">
              <a:buFont typeface="Courier New" panose="02070309020205020404" pitchFamily="49" charset="0"/>
              <a:buChar char="o"/>
            </a:pPr>
            <a:endParaRPr lang="en-US" sz="1000" dirty="0">
              <a:latin typeface="Cambria" panose="02040503050406030204" pitchFamily="18" charset="0"/>
              <a:ea typeface="Cambria" panose="02040503050406030204" pitchFamily="18" charset="0"/>
            </a:endParaRPr>
          </a:p>
          <a:p>
            <a:pPr marL="800100" lvl="1" indent="-342900" algn="just">
              <a:buFont typeface="Courier New" panose="02070309020205020404" pitchFamily="49" charset="0"/>
              <a:buChar char="o"/>
            </a:pPr>
            <a:r>
              <a:rPr lang="en-US" sz="2000" dirty="0">
                <a:latin typeface="Cambria" panose="02040503050406030204" pitchFamily="18" charset="0"/>
                <a:ea typeface="Cambria" panose="02040503050406030204" pitchFamily="18" charset="0"/>
              </a:rPr>
              <a:t>Hence, Section 194H was not attracted, and </a:t>
            </a:r>
            <a:r>
              <a:rPr lang="en-US" sz="2000" b="1" dirty="0">
                <a:latin typeface="Cambria" panose="02040503050406030204" pitchFamily="18" charset="0"/>
                <a:ea typeface="Cambria" panose="02040503050406030204" pitchFamily="18" charset="0"/>
              </a:rPr>
              <a:t>no TDS was required </a:t>
            </a:r>
            <a:r>
              <a:rPr lang="en-US" sz="2000" dirty="0">
                <a:latin typeface="Cambria" panose="02040503050406030204" pitchFamily="18" charset="0"/>
                <a:ea typeface="Cambria" panose="02040503050406030204" pitchFamily="18" charset="0"/>
              </a:rPr>
              <a:t>on the reimbursement of discount/margin.</a:t>
            </a:r>
          </a:p>
          <a:p>
            <a:pPr marL="342900" indent="-342900" algn="just">
              <a:buFont typeface="Wingdings" panose="05000000000000000000" pitchFamily="2" charset="2"/>
              <a:buChar char="q"/>
            </a:pPr>
            <a:endParaRPr lang="en-US" sz="2000" b="1" dirty="0">
              <a:latin typeface="Cambria" panose="02040503050406030204" pitchFamily="18" charset="0"/>
              <a:ea typeface="Cambria" panose="02040503050406030204" pitchFamily="18" charset="0"/>
            </a:endParaRPr>
          </a:p>
          <a:p>
            <a:pPr algn="just"/>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endParaRPr 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44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6" end="6"/>
                                            </p:txEl>
                                          </p:spTgt>
                                        </p:tgtEl>
                                        <p:attrNameLst>
                                          <p:attrName>style.visibility</p:attrName>
                                        </p:attrNameLst>
                                      </p:cBhvr>
                                      <p:to>
                                        <p:strVal val="visible"/>
                                      </p:to>
                                    </p:set>
                                    <p:animEffect transition="in" filter="fade">
                                      <p:cBhvr>
                                        <p:cTn id="16" dur="500"/>
                                        <p:tgtEl>
                                          <p:spTgt spid="2">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500"/>
                                        <p:tgtEl>
                                          <p:spTgt spid="2">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9" end="9"/>
                                            </p:txEl>
                                          </p:spTgt>
                                        </p:tgtEl>
                                        <p:attrNameLst>
                                          <p:attrName>style.visibility</p:attrName>
                                        </p:attrNameLst>
                                      </p:cBhvr>
                                      <p:to>
                                        <p:strVal val="visible"/>
                                      </p:to>
                                    </p:set>
                                    <p:animEffect transition="in" filter="fade">
                                      <p:cBhvr>
                                        <p:cTn id="24" dur="500"/>
                                        <p:tgtEl>
                                          <p:spTgt spid="2">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2">
                                            <p:txEl>
                                              <p:pRg st="13" end="13"/>
                                            </p:txEl>
                                          </p:spTgt>
                                        </p:tgtEl>
                                        <p:attrNameLst>
                                          <p:attrName>style.visibility</p:attrName>
                                        </p:attrNameLst>
                                      </p:cBhvr>
                                      <p:to>
                                        <p:strVal val="visible"/>
                                      </p:to>
                                    </p:set>
                                    <p:animEffect transition="in" filter="fade">
                                      <p:cBhvr>
                                        <p:cTn id="30" dur="500"/>
                                        <p:tgtEl>
                                          <p:spTgt spid="2">
                                            <p:txEl>
                                              <p:pRg st="13" end="13"/>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animEffect transition="in" filter="fade">
                                      <p:cBhvr>
                                        <p:cTn id="33" dur="500"/>
                                        <p:tgtEl>
                                          <p:spTgt spid="2">
                                            <p:txEl>
                                              <p:pRg st="15" end="1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2">
                                            <p:txEl>
                                              <p:pRg st="17" end="17"/>
                                            </p:txEl>
                                          </p:spTgt>
                                        </p:tgtEl>
                                        <p:attrNameLst>
                                          <p:attrName>style.visibility</p:attrName>
                                        </p:attrNameLst>
                                      </p:cBhvr>
                                      <p:to>
                                        <p:strVal val="visible"/>
                                      </p:to>
                                    </p:set>
                                    <p:animEffect transition="in" filter="fade">
                                      <p:cBhvr>
                                        <p:cTn id="36" dur="500"/>
                                        <p:tgtEl>
                                          <p:spTgt spid="2">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5527"/>
            <a:ext cx="11845636" cy="415636"/>
          </a:xfrm>
        </p:spPr>
        <p:txBody>
          <a:bodyPr/>
          <a:lstStyle/>
          <a:p>
            <a:r>
              <a:rPr lang="en-US" sz="2800" dirty="0">
                <a:latin typeface="Cambria" panose="02040503050406030204" pitchFamily="18" charset="0"/>
                <a:ea typeface="Cambria" panose="02040503050406030204" pitchFamily="18" charset="0"/>
              </a:rPr>
              <a:t>Section 194H- Franchisee/Distributor  </a:t>
            </a:r>
          </a:p>
        </p:txBody>
      </p:sp>
      <p:sp>
        <p:nvSpPr>
          <p:cNvPr id="2" name="TextBox 1"/>
          <p:cNvSpPr txBox="1"/>
          <p:nvPr/>
        </p:nvSpPr>
        <p:spPr>
          <a:xfrm>
            <a:off x="110836" y="858982"/>
            <a:ext cx="11887200" cy="5478423"/>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Income of Franchisee/Distributor from Sale of Prepaid Coupons/Starter kits- 194H</a:t>
            </a:r>
          </a:p>
          <a:p>
            <a:pPr algn="just"/>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Cellular mobile telephone service provider provides starter kits (SIM Cards) and prepaid coupons of a specified value at discounted prices to its distributors. Further, such SIM cards are sold by distributors to end users.</a:t>
            </a:r>
          </a:p>
          <a:p>
            <a:pPr marL="342900" indent="-342900" algn="just">
              <a:buFont typeface="Wingdings" panose="05000000000000000000" pitchFamily="2" charset="2"/>
              <a:buChar char="q"/>
            </a:pPr>
            <a:endParaRPr lang="en-US" sz="6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The AO considered that the difference between the discounted price and the actual sale value is commission or brokerage. Accordingly, the AO contended that the assessee failed to comply with the provisions of tax deduction under section 194H.</a:t>
            </a:r>
          </a:p>
          <a:p>
            <a:pPr marL="342900" indent="-342900" algn="just">
              <a:buFont typeface="Wingdings" panose="05000000000000000000" pitchFamily="2" charset="2"/>
              <a:buChar char="q"/>
            </a:pPr>
            <a:endParaRPr lang="en-US" sz="6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Explanation (</a:t>
            </a:r>
            <a:r>
              <a:rPr lang="en-US" sz="2000" dirty="0" err="1">
                <a:latin typeface="Cambria" panose="02040503050406030204" pitchFamily="18" charset="0"/>
                <a:ea typeface="Cambria" panose="02040503050406030204" pitchFamily="18" charset="0"/>
              </a:rPr>
              <a:t>i</a:t>
            </a:r>
            <a:r>
              <a:rPr lang="en-US" sz="2000" dirty="0">
                <a:latin typeface="Cambria" panose="02040503050406030204" pitchFamily="18" charset="0"/>
                <a:ea typeface="Cambria" panose="02040503050406030204" pitchFamily="18" charset="0"/>
              </a:rPr>
              <a:t>) to s.194H defines that “commission or brokerage” includes any payment received or receivable, directly or indirectly, by a person acting on behalf of another person for services rendered (not being professional services) or for any services in the course of buying or selling of goods or in relation to any transaction relating to any asset, valuable article or thing, not being securities.</a:t>
            </a:r>
          </a:p>
          <a:p>
            <a:pPr marL="342900" indent="-342900" algn="just">
              <a:buFont typeface="Wingdings" panose="05000000000000000000" pitchFamily="2" charset="2"/>
              <a:buChar char="q"/>
            </a:pPr>
            <a:endParaRPr lang="en-US" sz="6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dirty="0">
                <a:latin typeface="Cambria" panose="02040503050406030204" pitchFamily="18" charset="0"/>
                <a:ea typeface="Cambria" panose="02040503050406030204" pitchFamily="18" charset="0"/>
              </a:rPr>
              <a:t>Accordingly, in the case of </a:t>
            </a:r>
            <a:r>
              <a:rPr lang="en-US" sz="2000" b="1" i="1" u="sng" dirty="0">
                <a:latin typeface="Cambria" panose="02040503050406030204" pitchFamily="18" charset="0"/>
                <a:ea typeface="Cambria" panose="02040503050406030204" pitchFamily="18" charset="0"/>
              </a:rPr>
              <a:t>Bharti Cellular Ltd. [2024] 160 taxmann.com 12 (SC) </a:t>
            </a:r>
            <a:r>
              <a:rPr lang="en-US" sz="2000" dirty="0">
                <a:latin typeface="Cambria" panose="02040503050406030204" pitchFamily="18" charset="0"/>
                <a:ea typeface="Cambria" panose="02040503050406030204" pitchFamily="18" charset="0"/>
              </a:rPr>
              <a:t>the </a:t>
            </a:r>
            <a:r>
              <a:rPr lang="en-US" sz="2000" b="1" dirty="0">
                <a:latin typeface="Cambria" panose="02040503050406030204" pitchFamily="18" charset="0"/>
                <a:ea typeface="Cambria" panose="02040503050406030204" pitchFamily="18" charset="0"/>
              </a:rPr>
              <a:t>Supreme Court </a:t>
            </a:r>
            <a:r>
              <a:rPr lang="en-US" sz="2000" dirty="0">
                <a:latin typeface="Cambria" panose="02040503050406030204" pitchFamily="18" charset="0"/>
                <a:ea typeface="Cambria" panose="02040503050406030204" pitchFamily="18" charset="0"/>
              </a:rPr>
              <a:t>held that “the assessee would not be under a legal obligation to deduct tax at source u/s 194H on the income or profit component in the payments received by the distributors or franchisees from the third parties or customers or while selling or transferring the prepaid coupons or starter-kits to the distributors.”</a:t>
            </a:r>
            <a:endParaRPr lang="en-US"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1126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4" end="4"/>
                                            </p:txEl>
                                          </p:spTgt>
                                        </p:tgtEl>
                                        <p:attrNameLst>
                                          <p:attrName>style.visibility</p:attrName>
                                        </p:attrNameLst>
                                      </p:cBhvr>
                                      <p:to>
                                        <p:strVal val="visible"/>
                                      </p:to>
                                    </p:set>
                                    <p:animEffect transition="in" filter="fade">
                                      <p:cBhvr>
                                        <p:cTn id="10" dur="500"/>
                                        <p:tgtEl>
                                          <p:spTgt spid="2">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Effect transition="in" filter="fade">
                                      <p:cBhvr>
                                        <p:cTn id="13" dur="500"/>
                                        <p:tgtEl>
                                          <p:spTgt spid="2">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8" end="8"/>
                                            </p:txEl>
                                          </p:spTgt>
                                        </p:tgtEl>
                                        <p:attrNameLst>
                                          <p:attrName>style.visibility</p:attrName>
                                        </p:attrNameLst>
                                      </p:cBhvr>
                                      <p:to>
                                        <p:strVal val="visible"/>
                                      </p:to>
                                    </p:set>
                                    <p:animEffect transition="in" filter="fade">
                                      <p:cBhvr>
                                        <p:cTn id="18"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a:latin typeface="Cambria" panose="02040503050406030204" pitchFamily="18" charset="0"/>
                <a:ea typeface="Cambria" panose="02040503050406030204" pitchFamily="18" charset="0"/>
              </a:rPr>
              <a:t>Section 194I- Transit Rent </a:t>
            </a:r>
            <a:endParaRPr lang="en-IN" sz="2800" dirty="0">
              <a:latin typeface="Cambria" panose="02040503050406030204" pitchFamily="18" charset="0"/>
              <a:ea typeface="Cambria" panose="02040503050406030204" pitchFamily="18" charset="0"/>
            </a:endParaRPr>
          </a:p>
        </p:txBody>
      </p:sp>
      <p:sp>
        <p:nvSpPr>
          <p:cNvPr id="2" name="TextBox 1"/>
          <p:cNvSpPr txBox="1"/>
          <p:nvPr/>
        </p:nvSpPr>
        <p:spPr>
          <a:xfrm>
            <a:off x="110836" y="858982"/>
            <a:ext cx="11970328" cy="4124206"/>
          </a:xfrm>
          <a:prstGeom prst="rect">
            <a:avLst/>
          </a:prstGeom>
          <a:noFill/>
        </p:spPr>
        <p:txBody>
          <a:bodyPr wrap="square" rtlCol="0">
            <a:spAutoFit/>
          </a:bodyPr>
          <a:lstStyle/>
          <a:p>
            <a:pPr marL="285750" indent="-285750" algn="just">
              <a:buFont typeface="Wingdings" panose="05000000000000000000" pitchFamily="2" charset="2"/>
              <a:buChar char="Ø"/>
            </a:pPr>
            <a:r>
              <a:rPr lang="en-US" sz="2200" b="1" u="sng" dirty="0">
                <a:latin typeface="Cambria" panose="02040503050406030204" pitchFamily="18" charset="0"/>
                <a:ea typeface="Cambria" panose="02040503050406030204" pitchFamily="18" charset="0"/>
              </a:rPr>
              <a:t>Transit rent paid by a developer/builder to a tenant - TDS u/s 194I</a:t>
            </a:r>
          </a:p>
          <a:p>
            <a:pPr marL="285750" indent="-285750" algn="just">
              <a:buFont typeface="Wingdings" panose="05000000000000000000" pitchFamily="2" charset="2"/>
              <a:buChar char="Ø"/>
            </a:pPr>
            <a:endParaRPr lang="en-US" sz="2000" b="1" u="sng"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Term used " Transit Rent", which is commonly referred as Hardship Allowance / Rehabilitation Allowance / Displacement Allowance, which is paid by the Developer / Landlord to the tenant who suffers hardship due to dispossession.</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relevant factor which has to be borne in mind is that section 194-I refers to ‘rent’. The ordinary meaning of the word ‘rent’ would be an amount which the tenant/licensee pays to the landlord/licensor.</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Sarfaraz S. Furniturewalla v. Afshan Sharfali Ashok Kumar in High court of Bombay </a:t>
            </a:r>
            <a:r>
              <a:rPr lang="pt-BR" sz="2000" b="1" i="1" u="sng" dirty="0">
                <a:latin typeface="Cambria" panose="02040503050406030204" pitchFamily="18" charset="0"/>
                <a:ea typeface="Cambria" panose="02040503050406030204" pitchFamily="18" charset="0"/>
              </a:rPr>
              <a:t>[2024] 166 taxmann.com 425 (Bombay)</a:t>
            </a:r>
            <a:r>
              <a:rPr lang="en-US" sz="2000" dirty="0">
                <a:latin typeface="Cambria" panose="02040503050406030204" pitchFamily="18" charset="0"/>
                <a:ea typeface="Cambria" panose="02040503050406030204" pitchFamily="18" charset="0"/>
              </a:rPr>
              <a:t>, it was held that the </a:t>
            </a:r>
            <a:r>
              <a:rPr lang="en-US" sz="2000" b="1" dirty="0">
                <a:latin typeface="Cambria" panose="02040503050406030204" pitchFamily="18" charset="0"/>
                <a:ea typeface="Cambria" panose="02040503050406030204" pitchFamily="18" charset="0"/>
              </a:rPr>
              <a:t>transit rent is not to be considered as revenue receipt</a:t>
            </a:r>
            <a:r>
              <a:rPr lang="en-US" sz="2000" dirty="0">
                <a:latin typeface="Cambria" panose="02040503050406030204" pitchFamily="18" charset="0"/>
                <a:ea typeface="Cambria" panose="02040503050406030204" pitchFamily="18" charset="0"/>
              </a:rPr>
              <a:t> and is not liable to tax. As a result, there will be no question of deduction of tax at source under section 194I from the amount payable by the developer to the tenant.</a:t>
            </a:r>
          </a:p>
        </p:txBody>
      </p:sp>
    </p:spTree>
    <p:extLst>
      <p:ext uri="{BB962C8B-B14F-4D97-AF65-F5344CB8AC3E}">
        <p14:creationId xmlns:p14="http://schemas.microsoft.com/office/powerpoint/2010/main" val="247301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500"/>
                                        <p:tgtEl>
                                          <p:spTgt spid="2">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6" end="6"/>
                                            </p:txEl>
                                          </p:spTgt>
                                        </p:tgtEl>
                                        <p:attrNameLst>
                                          <p:attrName>style.visibility</p:attrName>
                                        </p:attrNameLst>
                                      </p:cBhvr>
                                      <p:to>
                                        <p:strVal val="visible"/>
                                      </p:to>
                                    </p:set>
                                    <p:animEffect transition="in" filter="fade">
                                      <p:cBhvr>
                                        <p:cTn id="18"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6F19A-F60B-BD58-FB5D-17E12B4DE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D222EE-3E4E-E41E-8677-1575E808BB89}"/>
              </a:ext>
            </a:extLst>
          </p:cNvPr>
          <p:cNvSpPr>
            <a:spLocks noGrp="1"/>
          </p:cNvSpPr>
          <p:nvPr>
            <p:ph type="title"/>
          </p:nvPr>
        </p:nvSpPr>
        <p:spPr>
          <a:xfrm>
            <a:off x="0" y="153059"/>
            <a:ext cx="11858171" cy="595086"/>
          </a:xfrm>
        </p:spPr>
        <p:txBody>
          <a:bodyPr/>
          <a:lstStyle/>
          <a:p>
            <a:r>
              <a:rPr lang="en-IN" sz="2800" dirty="0"/>
              <a:t>S.194IA- </a:t>
            </a:r>
            <a:r>
              <a:rPr lang="en-US" sz="2800" dirty="0"/>
              <a:t>Payment on transfer of certain immovable property</a:t>
            </a:r>
            <a:endParaRPr lang="en-IN" sz="2800" dirty="0">
              <a:latin typeface="Cambria" pitchFamily="18" charset="0"/>
            </a:endParaRPr>
          </a:p>
        </p:txBody>
      </p:sp>
      <p:sp>
        <p:nvSpPr>
          <p:cNvPr id="3" name="Rectangle 2">
            <a:extLst>
              <a:ext uri="{FF2B5EF4-FFF2-40B4-BE49-F238E27FC236}">
                <a16:creationId xmlns:a16="http://schemas.microsoft.com/office/drawing/2014/main" id="{10F42792-11B3-A392-D665-1DA85FD13E12}"/>
              </a:ext>
            </a:extLst>
          </p:cNvPr>
          <p:cNvSpPr/>
          <p:nvPr/>
        </p:nvSpPr>
        <p:spPr>
          <a:xfrm>
            <a:off x="0" y="1079253"/>
            <a:ext cx="12192000" cy="6247864"/>
          </a:xfrm>
          <a:prstGeom prst="rect">
            <a:avLst/>
          </a:prstGeom>
        </p:spPr>
        <p:txBody>
          <a:bodyPr wrap="square">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Background</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S.194-IA(1) provides for deduction of tax by any person responsible for paying to a resident any consideration for transfer of any immovable property (other than agricultural land) at the time of credit or payment of such sum to the resident at the rate of 1% of such sum as income-tax thereon. Ss. (2) provides that no deduction of tax shall be made where the consideration for the transfer of immovable property is less than Rs. 50 lakh.</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amended section 194-IA of the Act to provide that in case of transfer of an immovable property (other than agricultural land), TDS is to be deducted at the rate of 1% of such sum paid or credited to the resident or the stamp duty value of such property, whichever is higher.</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It is further amended Ss. (2) of the said section to provide that no deduction shall be made where the consideration for the transfer of immovable property and the stamp duty value of such property, both are less than Rs. 50 Lakh.</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t>
            </a:r>
            <a:r>
              <a:rPr lang="en-US" sz="2000" i="1" dirty="0">
                <a:latin typeface="Cambria" panose="02040503050406030204" pitchFamily="18" charset="0"/>
                <a:ea typeface="Cambria" panose="02040503050406030204" pitchFamily="18" charset="0"/>
              </a:rPr>
              <a:t>Consideration for transfer of any immovable property</a:t>
            </a:r>
            <a:r>
              <a:rPr lang="en-US" sz="2000" dirty="0">
                <a:latin typeface="Cambria" panose="02040503050406030204" pitchFamily="18" charset="0"/>
                <a:ea typeface="Cambria" panose="02040503050406030204" pitchFamily="18" charset="0"/>
              </a:rPr>
              <a:t>” shall include all charges of the nature of club membership fees, car parking fees, electricity or water facility fees, maintenance fee, advance fee or any other charges of similar nature, which are incidental to transfer of the immovable property.</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algn="just"/>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3593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fade">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2B370-BC43-EBEA-B03B-5F649997CA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8711C1-AC8D-D41D-A312-C695BD1BD87B}"/>
              </a:ext>
            </a:extLst>
          </p:cNvPr>
          <p:cNvSpPr>
            <a:spLocks noGrp="1"/>
          </p:cNvSpPr>
          <p:nvPr>
            <p:ph type="title"/>
          </p:nvPr>
        </p:nvSpPr>
        <p:spPr>
          <a:xfrm>
            <a:off x="0" y="153059"/>
            <a:ext cx="11858171" cy="595086"/>
          </a:xfrm>
        </p:spPr>
        <p:txBody>
          <a:bodyPr/>
          <a:lstStyle/>
          <a:p>
            <a:r>
              <a:rPr lang="en-IN" sz="2800" dirty="0"/>
              <a:t>S.194IA- </a:t>
            </a:r>
            <a:r>
              <a:rPr lang="en-US" sz="2800" dirty="0"/>
              <a:t>Payment on transfer of certain immovable property</a:t>
            </a:r>
            <a:endParaRPr lang="en-IN" sz="2800" dirty="0">
              <a:latin typeface="Cambria" pitchFamily="18" charset="0"/>
            </a:endParaRPr>
          </a:p>
        </p:txBody>
      </p:sp>
      <p:sp>
        <p:nvSpPr>
          <p:cNvPr id="3" name="Rectangle 2">
            <a:extLst>
              <a:ext uri="{FF2B5EF4-FFF2-40B4-BE49-F238E27FC236}">
                <a16:creationId xmlns:a16="http://schemas.microsoft.com/office/drawing/2014/main" id="{24FC5269-D65D-D927-E0CC-83823C84CEF0}"/>
              </a:ext>
            </a:extLst>
          </p:cNvPr>
          <p:cNvSpPr/>
          <p:nvPr/>
        </p:nvSpPr>
        <p:spPr>
          <a:xfrm>
            <a:off x="0" y="1079253"/>
            <a:ext cx="12192000" cy="3785652"/>
          </a:xfrm>
          <a:prstGeom prst="rect">
            <a:avLst/>
          </a:prstGeom>
        </p:spPr>
        <p:txBody>
          <a:bodyPr wrap="square">
            <a:spAutoFit/>
          </a:bodyPr>
          <a:lstStyle/>
          <a:p>
            <a:pPr marL="342900" indent="-342900" algn="just">
              <a:buFont typeface="Wingdings" panose="05000000000000000000" pitchFamily="2" charset="2"/>
              <a:buChar char="q"/>
            </a:pPr>
            <a:r>
              <a:rPr lang="en-US" sz="2000" b="1" u="sng" dirty="0">
                <a:latin typeface="Cambria" panose="02040503050406030204" pitchFamily="18" charset="0"/>
                <a:ea typeface="Cambria" panose="02040503050406030204" pitchFamily="18" charset="0"/>
              </a:rPr>
              <a:t>Issues</a:t>
            </a:r>
          </a:p>
          <a:p>
            <a:pPr marL="342900" indent="-342900" algn="just">
              <a:buFont typeface="Wingdings" panose="05000000000000000000" pitchFamily="2" charset="2"/>
              <a:buChar char="q"/>
            </a:pPr>
            <a:endParaRPr lang="en-US" sz="2000" b="1" u="sng" dirty="0">
              <a:latin typeface="Cambria" panose="02040503050406030204" pitchFamily="18" charset="0"/>
              <a:ea typeface="Cambria" panose="02040503050406030204" pitchFamily="18" charset="0"/>
            </a:endParaRPr>
          </a:p>
          <a:p>
            <a:pPr algn="just"/>
            <a:r>
              <a:rPr lang="en-US" sz="2000" dirty="0">
                <a:latin typeface="Cambria" panose="02040503050406030204" pitchFamily="18" charset="0"/>
                <a:ea typeface="Cambria" panose="02040503050406030204" pitchFamily="18" charset="0"/>
              </a:rPr>
              <a:t>       1. Sale Deed Value – 60 lacs</a:t>
            </a:r>
          </a:p>
          <a:p>
            <a:pPr lvl="2" algn="just"/>
            <a:r>
              <a:rPr lang="en-US" sz="2000" dirty="0">
                <a:latin typeface="Cambria" panose="02040503050406030204" pitchFamily="18" charset="0"/>
                <a:ea typeface="Cambria" panose="02040503050406030204" pitchFamily="18" charset="0"/>
              </a:rPr>
              <a:t>- Scenario 1 – 2 Buyers &amp; 2 Sellers ?</a:t>
            </a:r>
          </a:p>
          <a:p>
            <a:pPr lvl="2" algn="just"/>
            <a:r>
              <a:rPr lang="en-US" sz="2000" dirty="0">
                <a:latin typeface="Cambria" panose="02040503050406030204" pitchFamily="18" charset="0"/>
                <a:ea typeface="Cambria" panose="02040503050406030204" pitchFamily="18" charset="0"/>
              </a:rPr>
              <a:t>- Scenario 2 – 2 Buyers &amp; 1 Seller ?</a:t>
            </a:r>
          </a:p>
          <a:p>
            <a:pPr marL="1074738" lvl="2" indent="-160338" algn="just">
              <a:buFontTx/>
              <a:buChar char="-"/>
            </a:pPr>
            <a:r>
              <a:rPr lang="en-US" sz="2000" dirty="0">
                <a:latin typeface="Cambria" panose="02040503050406030204" pitchFamily="18" charset="0"/>
                <a:ea typeface="Cambria" panose="02040503050406030204" pitchFamily="18" charset="0"/>
              </a:rPr>
              <a:t>Scenario 3 - 1 Buyer &amp; 2 Sellers ?</a:t>
            </a:r>
          </a:p>
          <a:p>
            <a:pPr marL="1257300" lvl="2" indent="-342900" algn="just">
              <a:buFontTx/>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2. What would be the date to be put for Form 26QB filling in a scenario where there is no formal written agreement?</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3. Whether TDS refund can be claimed in case of cancellation of agreement / deal?</a:t>
            </a:r>
          </a:p>
          <a:p>
            <a:pPr algn="just"/>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5508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fade">
                                      <p:cBhvr>
                                        <p:cTn id="2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sz="2800" dirty="0">
                <a:latin typeface="Cambria" pitchFamily="18" charset="0"/>
              </a:rPr>
              <a:t>Budget 2025- Rationalization of TDS Rates</a:t>
            </a:r>
            <a:endParaRPr lang="en-IN" sz="2800" dirty="0">
              <a:latin typeface="Cambria"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50923059"/>
              </p:ext>
            </p:extLst>
          </p:nvPr>
        </p:nvGraphicFramePr>
        <p:xfrm>
          <a:off x="220715" y="835571"/>
          <a:ext cx="11650718" cy="5328745"/>
        </p:xfrm>
        <a:graphic>
          <a:graphicData uri="http://schemas.openxmlformats.org/drawingml/2006/table">
            <a:tbl>
              <a:tblPr>
                <a:tableStyleId>{D7AC3CCA-C797-4891-BE02-D94E43425B78}</a:tableStyleId>
              </a:tblPr>
              <a:tblGrid>
                <a:gridCol w="5970535">
                  <a:extLst>
                    <a:ext uri="{9D8B030D-6E8A-4147-A177-3AD203B41FA5}">
                      <a16:colId xmlns:a16="http://schemas.microsoft.com/office/drawing/2014/main" val="1708434962"/>
                    </a:ext>
                  </a:extLst>
                </a:gridCol>
                <a:gridCol w="1857375">
                  <a:extLst>
                    <a:ext uri="{9D8B030D-6E8A-4147-A177-3AD203B41FA5}">
                      <a16:colId xmlns:a16="http://schemas.microsoft.com/office/drawing/2014/main" val="3898491505"/>
                    </a:ext>
                  </a:extLst>
                </a:gridCol>
                <a:gridCol w="1533525">
                  <a:extLst>
                    <a:ext uri="{9D8B030D-6E8A-4147-A177-3AD203B41FA5}">
                      <a16:colId xmlns:a16="http://schemas.microsoft.com/office/drawing/2014/main" val="4143299662"/>
                    </a:ext>
                  </a:extLst>
                </a:gridCol>
                <a:gridCol w="2289283">
                  <a:extLst>
                    <a:ext uri="{9D8B030D-6E8A-4147-A177-3AD203B41FA5}">
                      <a16:colId xmlns:a16="http://schemas.microsoft.com/office/drawing/2014/main" val="1942822979"/>
                    </a:ext>
                  </a:extLst>
                </a:gridCol>
              </a:tblGrid>
              <a:tr h="560648">
                <a:tc>
                  <a:txBody>
                    <a:bodyPr/>
                    <a:lstStyle/>
                    <a:p>
                      <a:pPr algn="ctr" fontAlgn="ctr"/>
                      <a:r>
                        <a:rPr lang="en-IN" sz="2000" b="1" dirty="0">
                          <a:solidFill>
                            <a:schemeClr val="bg1"/>
                          </a:solidFill>
                          <a:effectLst/>
                          <a:latin typeface="Cambria" panose="02040503050406030204" pitchFamily="18" charset="0"/>
                          <a:ea typeface="Cambria" panose="02040503050406030204" pitchFamily="18" charset="0"/>
                        </a:rPr>
                        <a:t>Section</a:t>
                      </a:r>
                    </a:p>
                  </a:txBody>
                  <a:tcPr anchor="ctr">
                    <a:solidFill>
                      <a:srgbClr val="3F5378"/>
                    </a:solidFill>
                  </a:tcPr>
                </a:tc>
                <a:tc>
                  <a:txBody>
                    <a:bodyPr/>
                    <a:lstStyle/>
                    <a:p>
                      <a:pPr algn="ctr" fontAlgn="ctr"/>
                      <a:r>
                        <a:rPr lang="en-IN" sz="2000" b="1" dirty="0">
                          <a:solidFill>
                            <a:schemeClr val="bg1"/>
                          </a:solidFill>
                          <a:effectLst/>
                          <a:latin typeface="Cambria" panose="02040503050406030204" pitchFamily="18" charset="0"/>
                          <a:ea typeface="Cambria" panose="02040503050406030204" pitchFamily="18" charset="0"/>
                        </a:rPr>
                        <a:t>Current Rate</a:t>
                      </a:r>
                    </a:p>
                  </a:txBody>
                  <a:tcPr anchor="ctr">
                    <a:solidFill>
                      <a:srgbClr val="3F5378"/>
                    </a:solidFill>
                  </a:tcPr>
                </a:tc>
                <a:tc>
                  <a:txBody>
                    <a:bodyPr/>
                    <a:lstStyle/>
                    <a:p>
                      <a:pPr algn="ctr" fontAlgn="ctr"/>
                      <a:r>
                        <a:rPr lang="en-IN" sz="2000" b="1" dirty="0">
                          <a:solidFill>
                            <a:schemeClr val="bg1"/>
                          </a:solidFill>
                          <a:effectLst/>
                          <a:latin typeface="Cambria" panose="02040503050406030204" pitchFamily="18" charset="0"/>
                          <a:ea typeface="Cambria" panose="02040503050406030204" pitchFamily="18" charset="0"/>
                        </a:rPr>
                        <a:t>New Rates</a:t>
                      </a:r>
                    </a:p>
                  </a:txBody>
                  <a:tcPr anchor="ctr">
                    <a:solidFill>
                      <a:srgbClr val="3F5378"/>
                    </a:solidFill>
                  </a:tcPr>
                </a:tc>
                <a:tc>
                  <a:txBody>
                    <a:bodyPr/>
                    <a:lstStyle/>
                    <a:p>
                      <a:pPr algn="ctr" fontAlgn="ctr"/>
                      <a:r>
                        <a:rPr lang="en-IN" sz="2000" b="1" dirty="0">
                          <a:solidFill>
                            <a:schemeClr val="bg1"/>
                          </a:solidFill>
                          <a:effectLst/>
                          <a:latin typeface="Cambria" panose="02040503050406030204" pitchFamily="18" charset="0"/>
                          <a:ea typeface="Cambria" panose="02040503050406030204" pitchFamily="18" charset="0"/>
                        </a:rPr>
                        <a:t>Effective Date</a:t>
                      </a:r>
                    </a:p>
                  </a:txBody>
                  <a:tcPr anchor="ctr">
                    <a:solidFill>
                      <a:srgbClr val="3F5378"/>
                    </a:solidFill>
                  </a:tcPr>
                </a:tc>
                <a:extLst>
                  <a:ext uri="{0D108BD9-81ED-4DB2-BD59-A6C34878D82A}">
                    <a16:rowId xmlns:a16="http://schemas.microsoft.com/office/drawing/2014/main" val="86642896"/>
                  </a:ext>
                </a:extLst>
              </a:tr>
              <a:tr h="700523">
                <a:tc>
                  <a:txBody>
                    <a:bodyPr/>
                    <a:lstStyle/>
                    <a:p>
                      <a:r>
                        <a:rPr lang="en-US" sz="2000" dirty="0">
                          <a:effectLst/>
                          <a:latin typeface="Cambria" panose="02040503050406030204" pitchFamily="18" charset="0"/>
                          <a:ea typeface="Cambria" panose="02040503050406030204" pitchFamily="18" charset="0"/>
                        </a:rPr>
                        <a:t>Section 194H – Payment of commission or brokerage</a:t>
                      </a:r>
                    </a:p>
                  </a:txBody>
                  <a:tcPr anchor="ctr"/>
                </a:tc>
                <a:tc>
                  <a:txBody>
                    <a:bodyPr/>
                    <a:lstStyle/>
                    <a:p>
                      <a:r>
                        <a:rPr lang="en-IN" sz="2000" dirty="0">
                          <a:effectLst/>
                          <a:latin typeface="Cambria" panose="02040503050406030204" pitchFamily="18" charset="0"/>
                          <a:ea typeface="Cambria" panose="02040503050406030204" pitchFamily="18" charset="0"/>
                        </a:rPr>
                        <a:t>5%</a:t>
                      </a:r>
                    </a:p>
                  </a:txBody>
                  <a:tcPr anchor="ctr"/>
                </a:tc>
                <a:tc>
                  <a:txBody>
                    <a:bodyPr/>
                    <a:lstStyle/>
                    <a:p>
                      <a:r>
                        <a:rPr lang="en-IN" sz="2000" dirty="0">
                          <a:effectLst/>
                          <a:latin typeface="Cambria" panose="02040503050406030204" pitchFamily="18" charset="0"/>
                          <a:ea typeface="Cambria" panose="02040503050406030204" pitchFamily="18" charset="0"/>
                        </a:rPr>
                        <a:t>2%</a:t>
                      </a:r>
                    </a:p>
                  </a:txBody>
                  <a:tcPr anchor="ctr"/>
                </a:tc>
                <a:tc>
                  <a:txBody>
                    <a:bodyPr/>
                    <a:lstStyle/>
                    <a:p>
                      <a:r>
                        <a:rPr lang="en-IN" sz="2000" dirty="0">
                          <a:effectLst/>
                          <a:latin typeface="Cambria" panose="02040503050406030204" pitchFamily="18" charset="0"/>
                          <a:ea typeface="Cambria" panose="02040503050406030204" pitchFamily="18" charset="0"/>
                        </a:rPr>
                        <a:t>October 1, 2024</a:t>
                      </a:r>
                    </a:p>
                  </a:txBody>
                  <a:tcPr anchor="ctr"/>
                </a:tc>
                <a:extLst>
                  <a:ext uri="{0D108BD9-81ED-4DB2-BD59-A6C34878D82A}">
                    <a16:rowId xmlns:a16="http://schemas.microsoft.com/office/drawing/2014/main" val="1994290244"/>
                  </a:ext>
                </a:extLst>
              </a:tr>
              <a:tr h="911436">
                <a:tc>
                  <a:txBody>
                    <a:bodyPr/>
                    <a:lstStyle/>
                    <a:p>
                      <a:r>
                        <a:rPr lang="en-US" sz="2000" dirty="0">
                          <a:effectLst/>
                          <a:latin typeface="Cambria" panose="02040503050406030204" pitchFamily="18" charset="0"/>
                          <a:ea typeface="Cambria" panose="02040503050406030204" pitchFamily="18" charset="0"/>
                        </a:rPr>
                        <a:t>Section 194-IB – Payment of rent by certain individuals or HUF</a:t>
                      </a:r>
                    </a:p>
                  </a:txBody>
                  <a:tcPr anchor="ctr"/>
                </a:tc>
                <a:tc>
                  <a:txBody>
                    <a:bodyPr/>
                    <a:lstStyle/>
                    <a:p>
                      <a:r>
                        <a:rPr lang="en-IN" sz="2000" dirty="0">
                          <a:effectLst/>
                          <a:latin typeface="Cambria" panose="02040503050406030204" pitchFamily="18" charset="0"/>
                          <a:ea typeface="Cambria" panose="02040503050406030204" pitchFamily="18" charset="0"/>
                        </a:rPr>
                        <a:t>5%</a:t>
                      </a:r>
                    </a:p>
                  </a:txBody>
                  <a:tcPr anchor="ctr"/>
                </a:tc>
                <a:tc>
                  <a:txBody>
                    <a:bodyPr/>
                    <a:lstStyle/>
                    <a:p>
                      <a:r>
                        <a:rPr lang="en-IN" sz="2000" dirty="0">
                          <a:effectLst/>
                          <a:latin typeface="Cambria" panose="02040503050406030204" pitchFamily="18" charset="0"/>
                          <a:ea typeface="Cambria" panose="02040503050406030204" pitchFamily="18" charset="0"/>
                        </a:rPr>
                        <a:t>2%</a:t>
                      </a:r>
                    </a:p>
                  </a:txBody>
                  <a:tcPr anchor="ctr"/>
                </a:tc>
                <a:tc>
                  <a:txBody>
                    <a:bodyPr/>
                    <a:lstStyle/>
                    <a:p>
                      <a:r>
                        <a:rPr lang="en-IN" sz="2000" dirty="0">
                          <a:effectLst/>
                          <a:latin typeface="Cambria" panose="02040503050406030204" pitchFamily="18" charset="0"/>
                          <a:ea typeface="Cambria" panose="02040503050406030204" pitchFamily="18" charset="0"/>
                        </a:rPr>
                        <a:t>October 1, 2024</a:t>
                      </a:r>
                    </a:p>
                  </a:txBody>
                  <a:tcPr anchor="ctr"/>
                </a:tc>
                <a:extLst>
                  <a:ext uri="{0D108BD9-81ED-4DB2-BD59-A6C34878D82A}">
                    <a16:rowId xmlns:a16="http://schemas.microsoft.com/office/drawing/2014/main" val="348034654"/>
                  </a:ext>
                </a:extLst>
              </a:tr>
              <a:tr h="911436">
                <a:tc>
                  <a:txBody>
                    <a:bodyPr/>
                    <a:lstStyle/>
                    <a:p>
                      <a:r>
                        <a:rPr lang="en-US" sz="2000" dirty="0">
                          <a:effectLst/>
                          <a:latin typeface="Cambria" panose="02040503050406030204" pitchFamily="18" charset="0"/>
                          <a:ea typeface="Cambria" panose="02040503050406030204" pitchFamily="18" charset="0"/>
                        </a:rPr>
                        <a:t>Section 194M – Payment of certain sums by certain individuals or Hindu undivided family</a:t>
                      </a:r>
                    </a:p>
                  </a:txBody>
                  <a:tcPr anchor="ctr"/>
                </a:tc>
                <a:tc>
                  <a:txBody>
                    <a:bodyPr/>
                    <a:lstStyle/>
                    <a:p>
                      <a:r>
                        <a:rPr lang="en-IN" sz="2000" dirty="0">
                          <a:effectLst/>
                          <a:latin typeface="Cambria" panose="02040503050406030204" pitchFamily="18" charset="0"/>
                          <a:ea typeface="Cambria" panose="02040503050406030204" pitchFamily="18" charset="0"/>
                        </a:rPr>
                        <a:t>5%</a:t>
                      </a:r>
                    </a:p>
                  </a:txBody>
                  <a:tcPr anchor="ctr"/>
                </a:tc>
                <a:tc>
                  <a:txBody>
                    <a:bodyPr/>
                    <a:lstStyle/>
                    <a:p>
                      <a:r>
                        <a:rPr lang="en-IN" sz="2000" dirty="0">
                          <a:effectLst/>
                          <a:latin typeface="Cambria" panose="02040503050406030204" pitchFamily="18" charset="0"/>
                          <a:ea typeface="Cambria" panose="02040503050406030204" pitchFamily="18" charset="0"/>
                        </a:rPr>
                        <a:t>2%</a:t>
                      </a:r>
                    </a:p>
                  </a:txBody>
                  <a:tcPr anchor="ctr"/>
                </a:tc>
                <a:tc>
                  <a:txBody>
                    <a:bodyPr/>
                    <a:lstStyle/>
                    <a:p>
                      <a:r>
                        <a:rPr lang="en-IN" sz="2000" dirty="0">
                          <a:effectLst/>
                          <a:latin typeface="Cambria" panose="02040503050406030204" pitchFamily="18" charset="0"/>
                          <a:ea typeface="Cambria" panose="02040503050406030204" pitchFamily="18" charset="0"/>
                        </a:rPr>
                        <a:t>October 1, 2024</a:t>
                      </a:r>
                    </a:p>
                  </a:txBody>
                  <a:tcPr anchor="ctr"/>
                </a:tc>
                <a:extLst>
                  <a:ext uri="{0D108BD9-81ED-4DB2-BD59-A6C34878D82A}">
                    <a16:rowId xmlns:a16="http://schemas.microsoft.com/office/drawing/2014/main" val="279625429"/>
                  </a:ext>
                </a:extLst>
              </a:tr>
              <a:tr h="1122351">
                <a:tc>
                  <a:txBody>
                    <a:bodyPr/>
                    <a:lstStyle/>
                    <a:p>
                      <a:r>
                        <a:rPr lang="en-US" sz="2000" dirty="0">
                          <a:effectLst/>
                          <a:latin typeface="Cambria" panose="02040503050406030204" pitchFamily="18" charset="0"/>
                          <a:ea typeface="Cambria" panose="02040503050406030204" pitchFamily="18" charset="0"/>
                        </a:rPr>
                        <a:t>Section 194-O – Payment of certain sums by e-commerce operator to e-commerce participant</a:t>
                      </a:r>
                    </a:p>
                  </a:txBody>
                  <a:tcPr anchor="ctr"/>
                </a:tc>
                <a:tc>
                  <a:txBody>
                    <a:bodyPr/>
                    <a:lstStyle/>
                    <a:p>
                      <a:r>
                        <a:rPr lang="en-IN" sz="2000" dirty="0">
                          <a:effectLst/>
                          <a:latin typeface="Cambria" panose="02040503050406030204" pitchFamily="18" charset="0"/>
                          <a:ea typeface="Cambria" panose="02040503050406030204" pitchFamily="18" charset="0"/>
                        </a:rPr>
                        <a:t>1%</a:t>
                      </a:r>
                    </a:p>
                  </a:txBody>
                  <a:tcPr anchor="ctr"/>
                </a:tc>
                <a:tc>
                  <a:txBody>
                    <a:bodyPr/>
                    <a:lstStyle/>
                    <a:p>
                      <a:r>
                        <a:rPr lang="en-IN" sz="2000" dirty="0">
                          <a:effectLst/>
                          <a:latin typeface="Cambria" panose="02040503050406030204" pitchFamily="18" charset="0"/>
                          <a:ea typeface="Cambria" panose="02040503050406030204" pitchFamily="18" charset="0"/>
                        </a:rPr>
                        <a:t>0.1%</a:t>
                      </a:r>
                    </a:p>
                  </a:txBody>
                  <a:tcPr anchor="ctr"/>
                </a:tc>
                <a:tc>
                  <a:txBody>
                    <a:bodyPr/>
                    <a:lstStyle/>
                    <a:p>
                      <a:r>
                        <a:rPr lang="en-IN" sz="2000" dirty="0">
                          <a:effectLst/>
                          <a:latin typeface="Cambria" panose="02040503050406030204" pitchFamily="18" charset="0"/>
                          <a:ea typeface="Cambria" panose="02040503050406030204" pitchFamily="18" charset="0"/>
                        </a:rPr>
                        <a:t>October 1, 2024</a:t>
                      </a:r>
                    </a:p>
                  </a:txBody>
                  <a:tcPr anchor="ctr"/>
                </a:tc>
                <a:extLst>
                  <a:ext uri="{0D108BD9-81ED-4DB2-BD59-A6C34878D82A}">
                    <a16:rowId xmlns:a16="http://schemas.microsoft.com/office/drawing/2014/main" val="2685120701"/>
                  </a:ext>
                </a:extLst>
              </a:tr>
              <a:tr h="1122351">
                <a:tc>
                  <a:txBody>
                    <a:bodyPr/>
                    <a:lstStyle/>
                    <a:p>
                      <a:r>
                        <a:rPr lang="en-US" sz="2000" dirty="0">
                          <a:effectLst/>
                          <a:latin typeface="Cambria" panose="02040503050406030204" pitchFamily="18" charset="0"/>
                          <a:ea typeface="Cambria" panose="02040503050406030204" pitchFamily="18" charset="0"/>
                        </a:rPr>
                        <a:t>Section 194F – Payments on account of repurchase of units by Mutual Fund or Unit Trust of India</a:t>
                      </a:r>
                    </a:p>
                  </a:txBody>
                  <a:tcPr anchor="ctr"/>
                </a:tc>
                <a:tc>
                  <a:txBody>
                    <a:bodyPr/>
                    <a:lstStyle/>
                    <a:p>
                      <a:r>
                        <a:rPr lang="en-IN" sz="2000" dirty="0">
                          <a:effectLst/>
                          <a:latin typeface="Cambria" panose="02040503050406030204" pitchFamily="18" charset="0"/>
                          <a:ea typeface="Cambria" panose="02040503050406030204" pitchFamily="18" charset="0"/>
                        </a:rPr>
                        <a:t>Omitted</a:t>
                      </a:r>
                    </a:p>
                  </a:txBody>
                  <a:tcPr anchor="ctr"/>
                </a:tc>
                <a:tc>
                  <a:txBody>
                    <a:bodyPr/>
                    <a:lstStyle/>
                    <a:p>
                      <a:r>
                        <a:rPr lang="en-IN" sz="2000" dirty="0">
                          <a:effectLst/>
                          <a:latin typeface="Cambria" panose="02040503050406030204" pitchFamily="18" charset="0"/>
                          <a:ea typeface="Cambria" panose="02040503050406030204" pitchFamily="18" charset="0"/>
                        </a:rPr>
                        <a:t>—</a:t>
                      </a:r>
                    </a:p>
                  </a:txBody>
                  <a:tcPr anchor="ctr"/>
                </a:tc>
                <a:tc>
                  <a:txBody>
                    <a:bodyPr/>
                    <a:lstStyle/>
                    <a:p>
                      <a:r>
                        <a:rPr lang="en-IN" sz="2000" dirty="0">
                          <a:effectLst/>
                          <a:latin typeface="Cambria" panose="02040503050406030204" pitchFamily="18" charset="0"/>
                          <a:ea typeface="Cambria" panose="02040503050406030204" pitchFamily="18" charset="0"/>
                        </a:rPr>
                        <a:t>October 1, 2024</a:t>
                      </a:r>
                    </a:p>
                  </a:txBody>
                  <a:tcPr anchor="ctr"/>
                </a:tc>
                <a:extLst>
                  <a:ext uri="{0D108BD9-81ED-4DB2-BD59-A6C34878D82A}">
                    <a16:rowId xmlns:a16="http://schemas.microsoft.com/office/drawing/2014/main" val="2136734943"/>
                  </a:ext>
                </a:extLst>
              </a:tr>
            </a:tbl>
          </a:graphicData>
        </a:graphic>
      </p:graphicFrame>
    </p:spTree>
    <p:extLst>
      <p:ext uri="{BB962C8B-B14F-4D97-AF65-F5344CB8AC3E}">
        <p14:creationId xmlns:p14="http://schemas.microsoft.com/office/powerpoint/2010/main" val="18291316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3059"/>
            <a:ext cx="11858171" cy="595086"/>
          </a:xfrm>
        </p:spPr>
        <p:txBody>
          <a:bodyPr/>
          <a:lstStyle/>
          <a:p>
            <a:r>
              <a:rPr lang="en-IN" sz="2800" dirty="0"/>
              <a:t>Section 194I- Common Area Maintenance (CAM) Charges</a:t>
            </a:r>
            <a:endParaRPr lang="en-IN" sz="2800" dirty="0">
              <a:latin typeface="Cambria" pitchFamily="18" charset="0"/>
            </a:endParaRPr>
          </a:p>
        </p:txBody>
      </p:sp>
      <p:sp>
        <p:nvSpPr>
          <p:cNvPr id="4" name="TextBox 3"/>
          <p:cNvSpPr txBox="1"/>
          <p:nvPr/>
        </p:nvSpPr>
        <p:spPr>
          <a:xfrm>
            <a:off x="-276226" y="852919"/>
            <a:ext cx="12468225" cy="5632311"/>
          </a:xfrm>
          <a:prstGeom prst="rect">
            <a:avLst/>
          </a:prstGeom>
          <a:noFill/>
        </p:spPr>
        <p:txBody>
          <a:bodyPr wrap="square" rtlCol="0">
            <a:spAutoFit/>
          </a:bodyPr>
          <a:lstStyle/>
          <a:p>
            <a:pPr marL="649288" lvl="0" indent="-285750" algn="just">
              <a:buClr>
                <a:srgbClr val="000000"/>
              </a:buClr>
              <a:buFont typeface="Wingdings" panose="05000000000000000000" pitchFamily="2" charset="2"/>
              <a:buChar char="Ø"/>
              <a:defRPr/>
            </a:pPr>
            <a:r>
              <a:rPr lang="en-US" sz="2000" b="1" u="sng" dirty="0">
                <a:latin typeface="Cambria" panose="02040503050406030204" pitchFamily="18" charset="0"/>
                <a:ea typeface="Cambria" panose="02040503050406030204" pitchFamily="18" charset="0"/>
              </a:rPr>
              <a:t>CAM charges paid as  part of rent - TDS u/s 194C or 194I</a:t>
            </a:r>
          </a:p>
          <a:p>
            <a:pPr marL="363538" lvl="0" algn="just">
              <a:buClr>
                <a:srgbClr val="000000"/>
              </a:buClr>
              <a:defRPr/>
            </a:pPr>
            <a:endParaRPr lang="en-US" sz="1000" b="1" u="sng" dirty="0">
              <a:latin typeface="Cambria" panose="02040503050406030204" pitchFamily="18" charset="0"/>
              <a:ea typeface="Cambria" panose="02040503050406030204" pitchFamily="18" charset="0"/>
            </a:endParaRPr>
          </a:p>
          <a:p>
            <a:pPr marL="711200" lvl="0" indent="-347663"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Background</a:t>
            </a:r>
          </a:p>
          <a:p>
            <a:pPr marL="363537" lvl="0" algn="just">
              <a:buClr>
                <a:srgbClr val="000000"/>
              </a:buClr>
              <a:defRPr/>
            </a:pPr>
            <a:endParaRPr lang="en-US" sz="1000" b="1"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assessee had taken commercial space (shops) in a mall on lease. Under the lease arrangement, Rent was paid for use of the premises, and Common Area Maintenance (CAM) charges paid for shared services such as maintenance, security, and housekeeping. </a:t>
            </a:r>
          </a:p>
          <a:p>
            <a:pPr marL="706437"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assesses accordingly deducted TDS @ 10% on rent under Section 194-I (applicable to rent payments), and Deducted TDS @ 2% on CAM charges u/s 194C, treating them as contractual service payments.</a:t>
            </a:r>
            <a:endParaRPr lang="en-US" sz="2000" b="1"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
              <a:defRPr/>
            </a:pPr>
            <a:endParaRPr lang="en-US" sz="2000" b="1"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sym typeface="Arial"/>
              </a:rPr>
              <a:t>Legal Standpoint</a:t>
            </a:r>
          </a:p>
          <a:p>
            <a:pPr marL="363537" lvl="0" algn="just">
              <a:buClr>
                <a:srgbClr val="000000"/>
              </a:buClr>
              <a:defRPr/>
            </a:pPr>
            <a:endParaRPr lang="en-US" sz="1000" b="1"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 194I applies to “rent”, which includes payments for use of land, building, plant, machinery, etc.</a:t>
            </a:r>
          </a:p>
          <a:p>
            <a:pPr marL="706437" lvl="0" indent="-342900" algn="just">
              <a:buClr>
                <a:srgbClr val="000000"/>
              </a:buClr>
              <a:buFont typeface="Wingdings" panose="05000000000000000000" pitchFamily="2" charset="2"/>
              <a:buChar char="§"/>
              <a:defRPr/>
            </a:pPr>
            <a:endParaRPr lang="en-US" sz="1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S. 194C applies to payments made under a contract for carrying out any work, including services such as maintenance, housekeeping, and security.</a:t>
            </a:r>
          </a:p>
          <a:p>
            <a:pPr marL="706437" lvl="0" indent="-342900" algn="just">
              <a:buClr>
                <a:srgbClr val="000000"/>
              </a:buClr>
              <a:buFont typeface="Wingdings" panose="05000000000000000000" pitchFamily="2" charset="2"/>
              <a:buChar char="§"/>
              <a:defRPr/>
            </a:pPr>
            <a:endParaRPr lang="en-US" sz="1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key distinction lies in whether the payment is: </a:t>
            </a:r>
          </a:p>
          <a:p>
            <a:pPr marL="1076325" lvl="0" indent="-361950" algn="just">
              <a:buClr>
                <a:srgbClr val="000000"/>
              </a:buClr>
              <a:buFont typeface="Arial" panose="020B0604020202020204" pitchFamily="34" charset="0"/>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For use of immovable property → TDS under Section 194-I, or</a:t>
            </a:r>
          </a:p>
          <a:p>
            <a:pPr marL="1076325" lvl="0" indent="-361950" algn="just">
              <a:buClr>
                <a:srgbClr val="000000"/>
              </a:buClr>
              <a:buFont typeface="Arial" panose="020B0604020202020204" pitchFamily="34" charset="0"/>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For services rendered under a contract → TDS under Section 194C.</a:t>
            </a:r>
            <a:endParaRPr lang="en-IN" sz="2000" dirty="0"/>
          </a:p>
        </p:txBody>
      </p:sp>
    </p:spTree>
    <p:extLst>
      <p:ext uri="{BB962C8B-B14F-4D97-AF65-F5344CB8AC3E}">
        <p14:creationId xmlns:p14="http://schemas.microsoft.com/office/powerpoint/2010/main" val="137271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fade">
                                      <p:cBhvr>
                                        <p:cTn id="15" dur="500"/>
                                        <p:tgtEl>
                                          <p:spTgt spid="4">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Effect transition="in" filter="fade">
                                      <p:cBhvr>
                                        <p:cTn id="18" dur="500"/>
                                        <p:tgtEl>
                                          <p:spTgt spid="4">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fade">
                                      <p:cBhvr>
                                        <p:cTn id="21" dur="500"/>
                                        <p:tgtEl>
                                          <p:spTgt spid="4">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10" end="10"/>
                                            </p:txEl>
                                          </p:spTgt>
                                        </p:tgtEl>
                                        <p:attrNameLst>
                                          <p:attrName>style.visibility</p:attrName>
                                        </p:attrNameLst>
                                      </p:cBhvr>
                                      <p:to>
                                        <p:strVal val="visible"/>
                                      </p:to>
                                    </p:set>
                                    <p:animEffect transition="in" filter="fade">
                                      <p:cBhvr>
                                        <p:cTn id="24" dur="500"/>
                                        <p:tgtEl>
                                          <p:spTgt spid="4">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12" end="12"/>
                                            </p:txEl>
                                          </p:spTgt>
                                        </p:tgtEl>
                                        <p:attrNameLst>
                                          <p:attrName>style.visibility</p:attrName>
                                        </p:attrNameLst>
                                      </p:cBhvr>
                                      <p:to>
                                        <p:strVal val="visible"/>
                                      </p:to>
                                    </p:set>
                                    <p:animEffect transition="in" filter="fade">
                                      <p:cBhvr>
                                        <p:cTn id="27" dur="500"/>
                                        <p:tgtEl>
                                          <p:spTgt spid="4">
                                            <p:txEl>
                                              <p:pRg st="12" end="1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14" end="14"/>
                                            </p:txEl>
                                          </p:spTgt>
                                        </p:tgtEl>
                                        <p:attrNameLst>
                                          <p:attrName>style.visibility</p:attrName>
                                        </p:attrNameLst>
                                      </p:cBhvr>
                                      <p:to>
                                        <p:strVal val="visible"/>
                                      </p:to>
                                    </p:set>
                                    <p:animEffect transition="in" filter="fade">
                                      <p:cBhvr>
                                        <p:cTn id="30" dur="500"/>
                                        <p:tgtEl>
                                          <p:spTgt spid="4">
                                            <p:txEl>
                                              <p:pRg st="14" end="14"/>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15" end="15"/>
                                            </p:txEl>
                                          </p:spTgt>
                                        </p:tgtEl>
                                        <p:attrNameLst>
                                          <p:attrName>style.visibility</p:attrName>
                                        </p:attrNameLst>
                                      </p:cBhvr>
                                      <p:to>
                                        <p:strVal val="visible"/>
                                      </p:to>
                                    </p:set>
                                    <p:animEffect transition="in" filter="fade">
                                      <p:cBhvr>
                                        <p:cTn id="33" dur="500"/>
                                        <p:tgtEl>
                                          <p:spTgt spid="4">
                                            <p:txEl>
                                              <p:pRg st="15" end="1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
                                            <p:txEl>
                                              <p:pRg st="16" end="16"/>
                                            </p:txEl>
                                          </p:spTgt>
                                        </p:tgtEl>
                                        <p:attrNameLst>
                                          <p:attrName>style.visibility</p:attrName>
                                        </p:attrNameLst>
                                      </p:cBhvr>
                                      <p:to>
                                        <p:strVal val="visible"/>
                                      </p:to>
                                    </p:set>
                                    <p:animEffect transition="in" filter="fade">
                                      <p:cBhvr>
                                        <p:cTn id="36"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3059"/>
            <a:ext cx="11858171" cy="595086"/>
          </a:xfrm>
        </p:spPr>
        <p:txBody>
          <a:bodyPr/>
          <a:lstStyle/>
          <a:p>
            <a:r>
              <a:rPr lang="en-IN" sz="2800" dirty="0"/>
              <a:t>Section 194I- Common Area Maintenance (CAM) Charges</a:t>
            </a:r>
            <a:endParaRPr lang="en-IN" sz="2800" dirty="0">
              <a:latin typeface="Cambria" pitchFamily="18" charset="0"/>
            </a:endParaRPr>
          </a:p>
        </p:txBody>
      </p:sp>
      <p:sp>
        <p:nvSpPr>
          <p:cNvPr id="3" name="Rectangle 2"/>
          <p:cNvSpPr/>
          <p:nvPr/>
        </p:nvSpPr>
        <p:spPr>
          <a:xfrm>
            <a:off x="0" y="1079253"/>
            <a:ext cx="12192000" cy="5324535"/>
          </a:xfrm>
          <a:prstGeom prst="rect">
            <a:avLst/>
          </a:prstGeom>
        </p:spPr>
        <p:txBody>
          <a:bodyPr wrap="square">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marL="342900" indent="-342900" algn="just">
              <a:buFont typeface="Wingdings" panose="05000000000000000000" pitchFamily="2" charset="2"/>
              <a:buChar char="q"/>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AO contended that CAM charges were integral to the leasing arrangement, and hence, constituted a composite rent payment. Therefore, according to the AO, TDS should have been deducted at 10% under Section 194-I on the entire amount, including CAM charges.</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Disallowance under Section 40(a)(</a:t>
            </a:r>
            <a:r>
              <a:rPr lang="en-US" sz="2000" dirty="0" err="1">
                <a:latin typeface="Cambria" panose="02040503050406030204" pitchFamily="18" charset="0"/>
                <a:ea typeface="Cambria" panose="02040503050406030204" pitchFamily="18" charset="0"/>
              </a:rPr>
              <a:t>ia</a:t>
            </a:r>
            <a:r>
              <a:rPr lang="en-US" sz="2000" dirty="0">
                <a:latin typeface="Cambria" panose="02040503050406030204" pitchFamily="18" charset="0"/>
                <a:ea typeface="Cambria" panose="02040503050406030204" pitchFamily="18" charset="0"/>
              </a:rPr>
              <a:t>) was proposed for the differential TDS deducted under Section 194C.</a:t>
            </a:r>
          </a:p>
          <a:p>
            <a:pPr algn="just"/>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q"/>
            </a:pPr>
            <a:endParaRPr lang="en-US" sz="1000" b="1"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ITAT Delhi in </a:t>
            </a:r>
            <a:r>
              <a:rPr lang="en-US" sz="2000" b="1" i="1" u="sng" dirty="0">
                <a:latin typeface="Cambria" panose="02040503050406030204" pitchFamily="18" charset="0"/>
                <a:ea typeface="Cambria" panose="02040503050406030204" pitchFamily="18" charset="0"/>
              </a:rPr>
              <a:t>Benetton India P Ltd. [2024] 167 taxmann.com 76 (Delhi - Trib.) and Diamond Tree [2025] 173 taxmann.com 764 (Delhi - Trib.)</a:t>
            </a:r>
            <a:r>
              <a:rPr lang="en-US" sz="2000" dirty="0">
                <a:latin typeface="Cambria" panose="02040503050406030204" pitchFamily="18" charset="0"/>
                <a:ea typeface="Cambria" panose="02040503050406030204" pitchFamily="18" charset="0"/>
              </a:rPr>
              <a:t> held that “</a:t>
            </a:r>
            <a:r>
              <a:rPr lang="en-US" sz="2000" b="1" i="1" u="sng" dirty="0">
                <a:latin typeface="Cambria" panose="02040503050406030204" pitchFamily="18" charset="0"/>
                <a:ea typeface="Cambria" panose="02040503050406030204" pitchFamily="18" charset="0"/>
              </a:rPr>
              <a:t>CAM charges are for separate and distinct services, such as maintenance of common areas, security services, and housekeeping, and do not relate to the use of land or building. </a:t>
            </a:r>
            <a:r>
              <a:rPr lang="en-US" sz="2000" dirty="0">
                <a:latin typeface="Cambria" panose="02040503050406030204" pitchFamily="18" charset="0"/>
                <a:ea typeface="Cambria" panose="02040503050406030204" pitchFamily="18" charset="0"/>
              </a:rPr>
              <a:t>Hence, such payments are not “rent” under Section 194-I, but </a:t>
            </a:r>
            <a:r>
              <a:rPr lang="en-US" sz="2000" b="1" dirty="0">
                <a:latin typeface="Cambria" panose="02040503050406030204" pitchFamily="18" charset="0"/>
                <a:ea typeface="Cambria" panose="02040503050406030204" pitchFamily="18" charset="0"/>
              </a:rPr>
              <a:t>are in the nature of contractual payments</a:t>
            </a:r>
            <a:r>
              <a:rPr lang="en-US" sz="2000" dirty="0">
                <a:latin typeface="Cambria" panose="02040503050406030204" pitchFamily="18" charset="0"/>
                <a:ea typeface="Cambria" panose="02040503050406030204" pitchFamily="18" charset="0"/>
              </a:rPr>
              <a:t> covered under Section 194C.”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As a result, TDS @ 2% under Section 194C on CAM charges was held to be appropriate and legally compliant.</a:t>
            </a:r>
            <a:endParaRPr kumimoji="0" lang="en-IN" sz="2000"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350752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500"/>
                                        <p:tgtEl>
                                          <p:spTgt spid="3">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EA6BC-94B4-7E10-BF4E-67DC43A91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8C4FC-FF0D-6D3F-307A-77727D3843ED}"/>
              </a:ext>
            </a:extLst>
          </p:cNvPr>
          <p:cNvSpPr>
            <a:spLocks noGrp="1"/>
          </p:cNvSpPr>
          <p:nvPr>
            <p:ph type="title"/>
          </p:nvPr>
        </p:nvSpPr>
        <p:spPr>
          <a:xfrm>
            <a:off x="0" y="153059"/>
            <a:ext cx="11858171" cy="595086"/>
          </a:xfrm>
        </p:spPr>
        <p:txBody>
          <a:bodyPr/>
          <a:lstStyle/>
          <a:p>
            <a:r>
              <a:rPr lang="en-IN" sz="2800" dirty="0"/>
              <a:t>Section 194J- Payment for Interconnect usage charges</a:t>
            </a:r>
            <a:endParaRPr lang="en-IN" sz="2800" dirty="0">
              <a:latin typeface="Cambria" pitchFamily="18" charset="0"/>
            </a:endParaRPr>
          </a:p>
        </p:txBody>
      </p:sp>
      <p:sp>
        <p:nvSpPr>
          <p:cNvPr id="4" name="TextBox 3">
            <a:extLst>
              <a:ext uri="{FF2B5EF4-FFF2-40B4-BE49-F238E27FC236}">
                <a16:creationId xmlns:a16="http://schemas.microsoft.com/office/drawing/2014/main" id="{75E4DAC2-FF82-9722-13C2-9A3C83A07267}"/>
              </a:ext>
            </a:extLst>
          </p:cNvPr>
          <p:cNvSpPr txBox="1"/>
          <p:nvPr/>
        </p:nvSpPr>
        <p:spPr>
          <a:xfrm>
            <a:off x="-276226" y="852919"/>
            <a:ext cx="12468225" cy="5478423"/>
          </a:xfrm>
          <a:prstGeom prst="rect">
            <a:avLst/>
          </a:prstGeom>
          <a:noFill/>
        </p:spPr>
        <p:txBody>
          <a:bodyPr wrap="square" rtlCol="0">
            <a:spAutoFit/>
          </a:bodyPr>
          <a:lstStyle/>
          <a:p>
            <a:pPr marL="649288" lvl="0" indent="-285750" algn="just">
              <a:buClr>
                <a:srgbClr val="000000"/>
              </a:buClr>
              <a:buFont typeface="Wingdings" panose="05000000000000000000" pitchFamily="2" charset="2"/>
              <a:buChar char="Ø"/>
              <a:defRPr/>
            </a:pPr>
            <a:r>
              <a:rPr lang="en-US" sz="2000" b="1" u="sng" dirty="0">
                <a:latin typeface="Cambria" panose="02040503050406030204" pitchFamily="18" charset="0"/>
                <a:ea typeface="Cambria" panose="02040503050406030204" pitchFamily="18" charset="0"/>
              </a:rPr>
              <a:t>Whether Inter connect usage charges paid to the other telecom operators – TDS u/s 194J ?</a:t>
            </a:r>
          </a:p>
          <a:p>
            <a:pPr marL="363538" lvl="0" algn="just">
              <a:buClr>
                <a:srgbClr val="000000"/>
              </a:buClr>
              <a:defRPr/>
            </a:pPr>
            <a:endParaRPr lang="en-US" sz="1000" b="1" u="sng" dirty="0">
              <a:latin typeface="Cambria" panose="02040503050406030204" pitchFamily="18" charset="0"/>
              <a:ea typeface="Cambria" panose="02040503050406030204" pitchFamily="18" charset="0"/>
            </a:endParaRPr>
          </a:p>
          <a:p>
            <a:pPr marL="711200" lvl="0" indent="-347663"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Background</a:t>
            </a:r>
          </a:p>
          <a:p>
            <a:pPr marL="711200" lvl="0" indent="-347663" algn="just">
              <a:buClr>
                <a:srgbClr val="000000"/>
              </a:buClr>
              <a:buFont typeface="Wingdings" panose="05000000000000000000" pitchFamily="2" charset="2"/>
              <a:buChar char="q"/>
              <a:defRPr/>
            </a:pPr>
            <a:endParaRPr lang="en-US" sz="1000" b="1"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a telecom operator, made payment on account of interconnect usage charges (IUC) to other telecom operators for roaming services. </a:t>
            </a:r>
          </a:p>
          <a:p>
            <a:pPr marL="706437" lvl="0" indent="-342900" algn="just">
              <a:buClr>
                <a:srgbClr val="000000"/>
              </a:buClr>
              <a:buFont typeface="Wingdings" panose="05000000000000000000" pitchFamily="2" charset="2"/>
              <a:buChar char="§"/>
              <a:defRPr/>
            </a:pPr>
            <a:endParaRPr lang="en-US" sz="1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a:t>
            </a:r>
            <a:r>
              <a:rPr lang="en-US" sz="2000" dirty="0" err="1">
                <a:latin typeface="Cambria" panose="02040503050406030204" pitchFamily="18" charset="0"/>
                <a:ea typeface="Cambria" panose="02040503050406030204" pitchFamily="18" charset="0"/>
              </a:rPr>
              <a:t>assessee</a:t>
            </a:r>
            <a:r>
              <a:rPr lang="en-US" sz="2000" dirty="0">
                <a:latin typeface="Cambria" panose="02040503050406030204" pitchFamily="18" charset="0"/>
                <a:ea typeface="Cambria" panose="02040503050406030204" pitchFamily="18" charset="0"/>
              </a:rPr>
              <a:t> argued that roaming services were fully automated without requiring human intervention.</a:t>
            </a:r>
          </a:p>
          <a:p>
            <a:pPr marL="706437" lvl="0" indent="-342900" algn="just">
              <a:buClr>
                <a:srgbClr val="000000"/>
              </a:buClr>
              <a:buFont typeface="Wingdings" panose="05000000000000000000" pitchFamily="2" charset="2"/>
              <a:buChar char="§"/>
              <a:defRPr/>
            </a:pPr>
            <a:endParaRPr lang="en-US" sz="2000" dirty="0">
              <a:latin typeface="Cambria" panose="02040503050406030204" pitchFamily="18" charset="0"/>
              <a:ea typeface="Cambria" panose="02040503050406030204" pitchFamily="18" charset="0"/>
            </a:endParaRPr>
          </a:p>
          <a:p>
            <a:pPr marL="706437"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However, the revenue contended that human intervention was necessary for the effective provision of roaming services, which would classify the charges as "fees for technical services" under section 194J.</a:t>
            </a:r>
          </a:p>
          <a:p>
            <a:pPr marL="706437" lvl="0" indent="-342900" algn="just">
              <a:buClr>
                <a:srgbClr val="000000"/>
              </a:buClr>
              <a:buFont typeface="Wingdings" panose="05000000000000000000" pitchFamily="2" charset="2"/>
              <a:buChar char="§"/>
              <a:defRPr/>
            </a:pPr>
            <a:endParaRPr lang="en-US" sz="2000" b="1"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sym typeface="Arial"/>
              </a:rPr>
              <a:t>Legal Standpoint</a:t>
            </a:r>
          </a:p>
          <a:p>
            <a:pPr marL="706437" lvl="0" indent="-342900" algn="just">
              <a:buClr>
                <a:srgbClr val="000000"/>
              </a:buClr>
              <a:buFont typeface="Wingdings" panose="05000000000000000000" pitchFamily="2" charset="2"/>
              <a:buChar char="q"/>
              <a:defRPr/>
            </a:pPr>
            <a:endParaRPr lang="en-US" sz="2000" b="1" dirty="0">
              <a:latin typeface="Cambria" panose="02040503050406030204" pitchFamily="18" charset="0"/>
              <a:ea typeface="Cambria" panose="02040503050406030204" pitchFamily="18" charset="0"/>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Whether the roaming charges paid by the </a:t>
            </a:r>
            <a:r>
              <a:rPr lang="en-US" sz="2000" kern="0" dirty="0" err="1">
                <a:solidFill>
                  <a:schemeClr val="tx1">
                    <a:lumMod val="75000"/>
                  </a:schemeClr>
                </a:solidFill>
                <a:latin typeface="Cambria" panose="02040503050406030204" pitchFamily="18" charset="0"/>
                <a:ea typeface="Cambria" panose="02040503050406030204" pitchFamily="18" charset="0"/>
                <a:cs typeface="Arial"/>
                <a:sym typeface="Arial"/>
              </a:rPr>
              <a:t>assessee</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to other telecom operators constituted "fees for technical services" u/s 194J, which mandates TDS deduction. </a:t>
            </a:r>
          </a:p>
          <a:p>
            <a:pPr marL="706437" lvl="0" indent="-342900" algn="just">
              <a:buClr>
                <a:srgbClr val="000000"/>
              </a:buClr>
              <a:buFont typeface="Wingdings" panose="05000000000000000000" pitchFamily="2" charset="2"/>
              <a:buChar char="§"/>
              <a:defRPr/>
            </a:pPr>
            <a:endPar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endParaRPr>
          </a:p>
          <a:p>
            <a:pPr marL="706437" lvl="0" indent="-342900" algn="just">
              <a:buClr>
                <a:srgbClr val="000000"/>
              </a:buClr>
              <a:buFont typeface="Wingdings" panose="05000000000000000000" pitchFamily="2" charset="2"/>
              <a:buChar char="§"/>
              <a:defRPr/>
            </a:pP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The </a:t>
            </a:r>
            <a:r>
              <a:rPr lang="en-US" sz="2000" kern="0" dirty="0" err="1">
                <a:solidFill>
                  <a:schemeClr val="tx1">
                    <a:lumMod val="75000"/>
                  </a:schemeClr>
                </a:solidFill>
                <a:latin typeface="Cambria" panose="02040503050406030204" pitchFamily="18" charset="0"/>
                <a:ea typeface="Cambria" panose="02040503050406030204" pitchFamily="18" charset="0"/>
                <a:cs typeface="Arial"/>
                <a:sym typeface="Arial"/>
              </a:rPr>
              <a:t>assessee</a:t>
            </a:r>
            <a:r>
              <a:rPr lang="en-US" sz="2000" kern="0" dirty="0">
                <a:solidFill>
                  <a:schemeClr val="tx1">
                    <a:lumMod val="75000"/>
                  </a:schemeClr>
                </a:solidFill>
                <a:latin typeface="Cambria" panose="02040503050406030204" pitchFamily="18" charset="0"/>
                <a:ea typeface="Cambria" panose="02040503050406030204" pitchFamily="18" charset="0"/>
                <a:cs typeface="Arial"/>
                <a:sym typeface="Arial"/>
              </a:rPr>
              <a:t> argued that since the roaming services were automated and did not involve human intervention, they should not be treated as technical services. </a:t>
            </a:r>
          </a:p>
        </p:txBody>
      </p:sp>
    </p:spTree>
    <p:extLst>
      <p:ext uri="{BB962C8B-B14F-4D97-AF65-F5344CB8AC3E}">
        <p14:creationId xmlns:p14="http://schemas.microsoft.com/office/powerpoint/2010/main" val="394978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fade">
                                      <p:cBhvr>
                                        <p:cTn id="15" dur="500"/>
                                        <p:tgtEl>
                                          <p:spTgt spid="4">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6" end="6"/>
                                            </p:txEl>
                                          </p:spTgt>
                                        </p:tgtEl>
                                        <p:attrNameLst>
                                          <p:attrName>style.visibility</p:attrName>
                                        </p:attrNameLst>
                                      </p:cBhvr>
                                      <p:to>
                                        <p:strVal val="visible"/>
                                      </p:to>
                                    </p:set>
                                    <p:animEffect transition="in" filter="fade">
                                      <p:cBhvr>
                                        <p:cTn id="18" dur="500"/>
                                        <p:tgtEl>
                                          <p:spTgt spid="4">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fade">
                                      <p:cBhvr>
                                        <p:cTn id="21" dur="500"/>
                                        <p:tgtEl>
                                          <p:spTgt spid="4">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10" end="10"/>
                                            </p:txEl>
                                          </p:spTgt>
                                        </p:tgtEl>
                                        <p:attrNameLst>
                                          <p:attrName>style.visibility</p:attrName>
                                        </p:attrNameLst>
                                      </p:cBhvr>
                                      <p:to>
                                        <p:strVal val="visible"/>
                                      </p:to>
                                    </p:set>
                                    <p:animEffect transition="in" filter="fade">
                                      <p:cBhvr>
                                        <p:cTn id="24" dur="500"/>
                                        <p:tgtEl>
                                          <p:spTgt spid="4">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12" end="12"/>
                                            </p:txEl>
                                          </p:spTgt>
                                        </p:tgtEl>
                                        <p:attrNameLst>
                                          <p:attrName>style.visibility</p:attrName>
                                        </p:attrNameLst>
                                      </p:cBhvr>
                                      <p:to>
                                        <p:strVal val="visible"/>
                                      </p:to>
                                    </p:set>
                                    <p:animEffect transition="in" filter="fade">
                                      <p:cBhvr>
                                        <p:cTn id="27" dur="500"/>
                                        <p:tgtEl>
                                          <p:spTgt spid="4">
                                            <p:txEl>
                                              <p:pRg st="12" end="1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14" end="14"/>
                                            </p:txEl>
                                          </p:spTgt>
                                        </p:tgtEl>
                                        <p:attrNameLst>
                                          <p:attrName>style.visibility</p:attrName>
                                        </p:attrNameLst>
                                      </p:cBhvr>
                                      <p:to>
                                        <p:strVal val="visible"/>
                                      </p:to>
                                    </p:set>
                                    <p:animEffect transition="in" filter="fade">
                                      <p:cBhvr>
                                        <p:cTn id="30"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7BC6-0733-83D3-C934-829EF8DD2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36DE6-284B-36C7-EBDC-38F090F38504}"/>
              </a:ext>
            </a:extLst>
          </p:cNvPr>
          <p:cNvSpPr>
            <a:spLocks noGrp="1"/>
          </p:cNvSpPr>
          <p:nvPr>
            <p:ph type="title"/>
          </p:nvPr>
        </p:nvSpPr>
        <p:spPr>
          <a:xfrm>
            <a:off x="0" y="153059"/>
            <a:ext cx="11858171" cy="595086"/>
          </a:xfrm>
        </p:spPr>
        <p:txBody>
          <a:bodyPr/>
          <a:lstStyle/>
          <a:p>
            <a:r>
              <a:rPr lang="en-IN" sz="2800" dirty="0"/>
              <a:t>Section 194J- Payment for Interconnect usage charges</a:t>
            </a:r>
            <a:endParaRPr lang="en-IN" sz="2800" dirty="0">
              <a:latin typeface="Cambria" pitchFamily="18" charset="0"/>
            </a:endParaRPr>
          </a:p>
        </p:txBody>
      </p:sp>
      <p:sp>
        <p:nvSpPr>
          <p:cNvPr id="3" name="Rectangle 2">
            <a:extLst>
              <a:ext uri="{FF2B5EF4-FFF2-40B4-BE49-F238E27FC236}">
                <a16:creationId xmlns:a16="http://schemas.microsoft.com/office/drawing/2014/main" id="{6C2040B5-8F18-A818-5163-0C4097DEF01F}"/>
              </a:ext>
            </a:extLst>
          </p:cNvPr>
          <p:cNvSpPr/>
          <p:nvPr/>
        </p:nvSpPr>
        <p:spPr>
          <a:xfrm>
            <a:off x="0" y="766732"/>
            <a:ext cx="12192000" cy="5478423"/>
          </a:xfrm>
          <a:prstGeom prst="rect">
            <a:avLst/>
          </a:prstGeom>
        </p:spPr>
        <p:txBody>
          <a:bodyPr wrap="square">
            <a:spAutoFit/>
          </a:bodyPr>
          <a:lstStyle/>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AO/Revenue’s Contention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revenue argued that the roaming services involved necessary human intervention, which made the charges subject to TDS u/s 194J. Further, the revenue also relied on various judicial precedents to support the argument that human intervention was essential in providing roaming services.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According to the revenue, the services could not be rendered effectively without human coordination, troubleshooting, and technical expertise. </a:t>
            </a:r>
          </a:p>
          <a:p>
            <a:pPr marL="342900" indent="-342900" algn="just">
              <a:buFont typeface="Wingdings" panose="05000000000000000000" pitchFamily="2" charset="2"/>
              <a:buChar char="§"/>
            </a:pPr>
            <a:endParaRPr lang="en-US" sz="2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q"/>
            </a:pPr>
            <a:r>
              <a:rPr lang="en-US" sz="2000" b="1" dirty="0">
                <a:latin typeface="Cambria" panose="02040503050406030204" pitchFamily="18" charset="0"/>
                <a:ea typeface="Cambria" panose="02040503050406030204" pitchFamily="18" charset="0"/>
              </a:rPr>
              <a:t>Decision</a:t>
            </a: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ITAT Delhi in </a:t>
            </a:r>
            <a:r>
              <a:rPr lang="en-US" sz="2000" b="1" i="1" u="sng" dirty="0">
                <a:latin typeface="Cambria" panose="02040503050406030204" pitchFamily="18" charset="0"/>
                <a:ea typeface="Cambria" panose="02040503050406030204" pitchFamily="18" charset="0"/>
              </a:rPr>
              <a:t>Tata Teleservices Ltd. [2025] 170 taxmann.com 13 (Delhi - Trib.) </a:t>
            </a:r>
            <a:r>
              <a:rPr lang="en-US" sz="2000" dirty="0">
                <a:latin typeface="Cambria" panose="02040503050406030204" pitchFamily="18" charset="0"/>
                <a:ea typeface="Cambria" panose="02040503050406030204" pitchFamily="18" charset="0"/>
              </a:rPr>
              <a:t>followed the decision of the Karnataka High Court in </a:t>
            </a:r>
            <a:r>
              <a:rPr lang="en-US" sz="2000" b="1" i="1" u="sng" dirty="0">
                <a:latin typeface="Cambria" panose="02040503050406030204" pitchFamily="18" charset="0"/>
                <a:ea typeface="Cambria" panose="02040503050406030204" pitchFamily="18" charset="0"/>
              </a:rPr>
              <a:t>Vodafone South Ltd. [2016] 72 taxmann.com 347/241 Taxman 497 (Karnataka)</a:t>
            </a:r>
            <a:r>
              <a:rPr lang="en-US" sz="2000" dirty="0">
                <a:latin typeface="Cambria" panose="02040503050406030204" pitchFamily="18" charset="0"/>
                <a:ea typeface="Cambria" panose="02040503050406030204" pitchFamily="18" charset="0"/>
              </a:rPr>
              <a:t>, which held that </a:t>
            </a:r>
            <a:r>
              <a:rPr lang="en-US" sz="2000" b="1" i="1" u="sng" dirty="0">
                <a:latin typeface="Cambria" panose="02040503050406030204" pitchFamily="18" charset="0"/>
                <a:ea typeface="Cambria" panose="02040503050406030204" pitchFamily="18" charset="0"/>
              </a:rPr>
              <a:t>“roaming charges did not involve human intervention and were not classified as "fees for technical services" under section 194J”</a:t>
            </a:r>
            <a:r>
              <a:rPr lang="en-US" sz="2000" dirty="0">
                <a:latin typeface="Cambria" panose="02040503050406030204" pitchFamily="18" charset="0"/>
                <a:ea typeface="Cambria" panose="02040503050406030204" pitchFamily="18" charset="0"/>
              </a:rPr>
              <a:t>.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 court dismissed the revenue's argument, referencing the assessment in Vodafone South Ltd., where it was concluded that after the initial installation, interconnect services were automated and did not require human involvement. </a:t>
            </a:r>
          </a:p>
          <a:p>
            <a:pPr marL="342900" indent="-342900" algn="just">
              <a:buFont typeface="Wingdings" panose="05000000000000000000" pitchFamily="2" charset="2"/>
              <a:buChar char="§"/>
            </a:pPr>
            <a:endParaRPr lang="en-US" sz="1000" dirty="0">
              <a:latin typeface="Cambria" panose="02040503050406030204" pitchFamily="18" charset="0"/>
              <a:ea typeface="Cambria" panose="02040503050406030204" pitchFamily="18" charset="0"/>
            </a:endParaRPr>
          </a:p>
          <a:p>
            <a:pPr marL="342900" indent="-342900" algn="just">
              <a:buFont typeface="Wingdings" panose="05000000000000000000" pitchFamily="2" charset="2"/>
              <a:buChar char="§"/>
            </a:pPr>
            <a:r>
              <a:rPr lang="en-US" sz="2000" dirty="0">
                <a:latin typeface="Cambria" panose="02040503050406030204" pitchFamily="18" charset="0"/>
                <a:ea typeface="Cambria" panose="02040503050406030204" pitchFamily="18" charset="0"/>
              </a:rPr>
              <a:t>Therefore, the charges paid were not subject to TDS u/s 194J. </a:t>
            </a:r>
            <a:endParaRPr kumimoji="0" lang="en-IN" sz="2000"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138591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500"/>
                                        <p:tgtEl>
                                          <p:spTgt spid="3">
                                            <p:txEl>
                                              <p:pRg st="8" end="8"/>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animEffect transition="in" filter="fade">
                                      <p:cBhvr>
                                        <p:cTn id="29"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800" dirty="0"/>
              <a:t>Section 194-O - E-Commerce Operator Liability</a:t>
            </a:r>
            <a:endParaRPr lang="en-IN" sz="2800" dirty="0">
              <a:latin typeface="Cambria" pitchFamily="18" charset="0"/>
            </a:endParaRPr>
          </a:p>
        </p:txBody>
      </p:sp>
      <p:sp>
        <p:nvSpPr>
          <p:cNvPr id="3" name="Rectangle 2"/>
          <p:cNvSpPr/>
          <p:nvPr/>
        </p:nvSpPr>
        <p:spPr>
          <a:xfrm>
            <a:off x="-254001" y="1032625"/>
            <a:ext cx="12313921" cy="4971935"/>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Whether an agent using an E-commerce platform to book tickets is liable to deduct TDS under Section 194-O, which deals with e-commerce operators making payments to e-commerce participants?</a:t>
            </a:r>
          </a:p>
          <a:p>
            <a:pPr marL="649288" lvl="0" indent="-285750" algn="just">
              <a:buClr>
                <a:srgbClr val="000000"/>
              </a:buClr>
              <a:buFont typeface="Wingdings" panose="05000000000000000000" pitchFamily="2" charset="2"/>
              <a:buChar char="Ø"/>
              <a:defRPr/>
            </a:pPr>
            <a:endParaRPr lang="en-US" sz="1000" b="1" u="sng"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Section 194-O applies to e-commerce operators who directly facilitate sales or services on an online platform using Computer Reservation System (CRS).</a:t>
            </a:r>
          </a:p>
          <a:p>
            <a:pPr marL="363538" lvl="0" algn="just">
              <a:buClr>
                <a:srgbClr val="000000"/>
              </a:buClr>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Agent using the platform of E-commerce for booking tickets merely had access to the system.</a:t>
            </a:r>
          </a:p>
          <a:p>
            <a:pPr marL="363538" lvl="0" algn="just">
              <a:buClr>
                <a:srgbClr val="000000"/>
              </a:buClr>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The agent is not the owner or operator of the CRS system and the agent was granted access to the CRS system via a subscriber agreement.</a:t>
            </a:r>
          </a:p>
          <a:p>
            <a:pPr marL="649288" lvl="0" indent="-285750" algn="just">
              <a:buClr>
                <a:srgbClr val="000000"/>
              </a:buClr>
              <a:buFont typeface="Wingdings" panose="05000000000000000000" pitchFamily="2" charset="2"/>
              <a:buChar char="q"/>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In the case of </a:t>
            </a:r>
            <a:r>
              <a:rPr lang="en-US" sz="2000" b="1" i="1" u="sng" dirty="0">
                <a:latin typeface="Cambria" panose="02040503050406030204" pitchFamily="18" charset="0"/>
                <a:ea typeface="Cambria" panose="02040503050406030204" pitchFamily="18" charset="0"/>
              </a:rPr>
              <a:t>Riya Travels and Tours(India) </a:t>
            </a:r>
            <a:r>
              <a:rPr lang="en-US" sz="2000" b="1" i="1" u="sng" dirty="0" err="1">
                <a:latin typeface="Cambria" panose="02040503050406030204" pitchFamily="18" charset="0"/>
                <a:ea typeface="Cambria" panose="02040503050406030204" pitchFamily="18" charset="0"/>
              </a:rPr>
              <a:t>Pvt</a:t>
            </a:r>
            <a:r>
              <a:rPr lang="en-US" sz="2000" b="1" i="1" u="sng" dirty="0">
                <a:latin typeface="Cambria" panose="02040503050406030204" pitchFamily="18" charset="0"/>
                <a:ea typeface="Cambria" panose="02040503050406030204" pitchFamily="18" charset="0"/>
              </a:rPr>
              <a:t> Ltd </a:t>
            </a:r>
            <a:r>
              <a:rPr lang="pt-BR" sz="2000" b="1" i="1" u="sng" dirty="0">
                <a:latin typeface="Cambria" panose="02040503050406030204" pitchFamily="18" charset="0"/>
                <a:ea typeface="Cambria" panose="02040503050406030204" pitchFamily="18" charset="0"/>
              </a:rPr>
              <a:t>[2025] 172 taxmann.com 652 (Mumbai - Trib.)</a:t>
            </a:r>
            <a:r>
              <a:rPr lang="en-US" sz="2000" dirty="0">
                <a:latin typeface="Cambria" panose="02040503050406030204" pitchFamily="18" charset="0"/>
                <a:ea typeface="Cambria" panose="02040503050406030204" pitchFamily="18" charset="0"/>
              </a:rPr>
              <a:t>, the </a:t>
            </a:r>
            <a:r>
              <a:rPr lang="en-US" sz="2000" b="1" dirty="0">
                <a:latin typeface="Cambria" panose="02040503050406030204" pitchFamily="18" charset="0"/>
                <a:ea typeface="Cambria" panose="02040503050406030204" pitchFamily="18" charset="0"/>
              </a:rPr>
              <a:t>ITAT Mumbai </a:t>
            </a:r>
            <a:r>
              <a:rPr lang="en-US" sz="2000" dirty="0">
                <a:latin typeface="Cambria" panose="02040503050406030204" pitchFamily="18" charset="0"/>
                <a:ea typeface="Cambria" panose="02040503050406030204" pitchFamily="18" charset="0"/>
              </a:rPr>
              <a:t>held that “Where assessee, engaged in travel services, used Computerized Reservation System (CRS) for air ticket bookings but</a:t>
            </a:r>
            <a:r>
              <a:rPr lang="en-US" sz="2000" b="1" dirty="0">
                <a:latin typeface="Cambria" panose="02040503050406030204" pitchFamily="18" charset="0"/>
                <a:ea typeface="Cambria" panose="02040503050406030204" pitchFamily="18" charset="0"/>
              </a:rPr>
              <a:t> did not own, operate, or manage CRS platform</a:t>
            </a:r>
            <a:r>
              <a:rPr lang="en-US" sz="2000" dirty="0">
                <a:latin typeface="Cambria" panose="02040503050406030204" pitchFamily="18" charset="0"/>
                <a:ea typeface="Cambria" panose="02040503050406030204" pitchFamily="18" charset="0"/>
              </a:rPr>
              <a:t>, section 194-O was not applicable to assesse.”</a:t>
            </a:r>
          </a:p>
          <a:p>
            <a:pPr marL="649288" lvl="0" indent="-285750" algn="just">
              <a:buClr>
                <a:srgbClr val="000000"/>
              </a:buClr>
              <a:buFont typeface="Wingdings" panose="05000000000000000000" pitchFamily="2" charset="2"/>
              <a:buChar char="q"/>
              <a:defRPr/>
            </a:pPr>
            <a:endParaRPr lang="en-US" sz="2000" dirty="0">
              <a:latin typeface="Cambria" panose="02040503050406030204" pitchFamily="18" charset="0"/>
              <a:ea typeface="Cambria" panose="02040503050406030204" pitchFamily="18" charset="0"/>
            </a:endParaRPr>
          </a:p>
          <a:p>
            <a:pPr marL="363538" lvl="0" algn="just">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156877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09916-2AFC-EEEC-36F3-57296BBC1F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023A9-D84B-736B-7F7B-EB43125E1BDA}"/>
              </a:ext>
            </a:extLst>
          </p:cNvPr>
          <p:cNvSpPr>
            <a:spLocks noGrp="1"/>
          </p:cNvSpPr>
          <p:nvPr>
            <p:ph type="title"/>
          </p:nvPr>
        </p:nvSpPr>
        <p:spPr>
          <a:xfrm>
            <a:off x="0" y="138546"/>
            <a:ext cx="11858171" cy="595086"/>
          </a:xfrm>
        </p:spPr>
        <p:txBody>
          <a:bodyPr/>
          <a:lstStyle/>
          <a:p>
            <a:r>
              <a:rPr lang="en-US" sz="2800" dirty="0"/>
              <a:t>Section 194Q - TDS on Payment of Electricity Charges</a:t>
            </a:r>
            <a:endParaRPr lang="en-IN" sz="2800" dirty="0">
              <a:latin typeface="Cambria" pitchFamily="18" charset="0"/>
            </a:endParaRPr>
          </a:p>
        </p:txBody>
      </p:sp>
      <p:sp>
        <p:nvSpPr>
          <p:cNvPr id="3" name="Rectangle 2">
            <a:extLst>
              <a:ext uri="{FF2B5EF4-FFF2-40B4-BE49-F238E27FC236}">
                <a16:creationId xmlns:a16="http://schemas.microsoft.com/office/drawing/2014/main" id="{9BD98FBB-964B-69FA-7ED5-6C73B504106E}"/>
              </a:ext>
            </a:extLst>
          </p:cNvPr>
          <p:cNvSpPr/>
          <p:nvPr/>
        </p:nvSpPr>
        <p:spPr>
          <a:xfrm>
            <a:off x="0" y="733632"/>
            <a:ext cx="12059920" cy="5724644"/>
          </a:xfrm>
          <a:prstGeom prst="rect">
            <a:avLst/>
          </a:prstGeom>
        </p:spPr>
        <p:txBody>
          <a:bodyPr wrap="square">
            <a:spAutoFit/>
          </a:bodyPr>
          <a:lstStyle/>
          <a:p>
            <a:pPr marL="442913" lvl="0" indent="-358775" algn="just">
              <a:buClr>
                <a:srgbClr val="000000"/>
              </a:buClr>
              <a:defRPr/>
            </a:pPr>
            <a:endParaRPr lang="en-US" sz="6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Specified buyer have to deduct TDS on purchase of goods, who is responsible for paying any sum to resident seller for purchase of any goods of the value or aggregate of the value exceeding Rs. 50 lakhs in any previous year. Buyer shall deduct an amount equal to 0.1%, at the time of credit of such sum to the account of the seller or at the time of payment, whichever is earlier, on amount exceeding Rs. 50 lakhs.</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Definitions of “</a:t>
            </a:r>
            <a:r>
              <a:rPr lang="en-US" sz="2000" u="sng" dirty="0">
                <a:latin typeface="Cambria" panose="02040503050406030204" pitchFamily="18" charset="0"/>
                <a:ea typeface="Cambria" panose="02040503050406030204" pitchFamily="18" charset="0"/>
              </a:rPr>
              <a:t>Goods</a:t>
            </a:r>
            <a:r>
              <a:rPr lang="en-US" sz="2000" dirty="0">
                <a:latin typeface="Cambria" panose="02040503050406030204" pitchFamily="18" charset="0"/>
                <a:ea typeface="Cambria" panose="02040503050406030204" pitchFamily="18" charset="0"/>
              </a:rPr>
              <a:t>” under various law-</a:t>
            </a:r>
          </a:p>
          <a:p>
            <a:pPr marL="990600" lvl="0" indent="-35877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As per Sale of Goods Act, 1930 - </a:t>
            </a:r>
            <a:r>
              <a:rPr lang="en-US" sz="2000" i="1" dirty="0">
                <a:latin typeface="Cambria" panose="02040503050406030204" pitchFamily="18" charset="0"/>
                <a:ea typeface="Cambria" panose="02040503050406030204" pitchFamily="18" charset="0"/>
              </a:rPr>
              <a:t>'Goods' means every kind of movable property other than actionable claims and money; and includes stock and shares, growing crops, grass, and things attached to or forming part of the land which are agreed to be severed before sale or under the contract of sale"</a:t>
            </a:r>
          </a:p>
          <a:p>
            <a:pPr marL="990600" lvl="0" indent="-358775" algn="just">
              <a:buClr>
                <a:srgbClr val="000000"/>
              </a:buClr>
              <a:buFont typeface="Wingdings" panose="05000000000000000000" pitchFamily="2" charset="2"/>
              <a:buChar char="§"/>
              <a:defRPr/>
            </a:pPr>
            <a:endParaRPr lang="en-US" sz="2000" dirty="0">
              <a:latin typeface="Cambria" panose="02040503050406030204" pitchFamily="18" charset="0"/>
              <a:ea typeface="Cambria" panose="02040503050406030204" pitchFamily="18" charset="0"/>
            </a:endParaRPr>
          </a:p>
          <a:p>
            <a:pPr marL="990600" lvl="0" indent="-35877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As per CGST 2017 - </a:t>
            </a:r>
            <a:r>
              <a:rPr lang="en-US" sz="2000" i="1" dirty="0">
                <a:latin typeface="Cambria" panose="02040503050406030204" pitchFamily="18" charset="0"/>
                <a:ea typeface="Cambria" panose="02040503050406030204" pitchFamily="18" charset="0"/>
              </a:rPr>
              <a:t>'Goods' means every kind of movable property other than money and securities but includes actionable claim, growing crops, grass and things attached to or forming part of the land which are agreed to be severed before supply or under a contract of supply“</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From perusal of meaning of 'goods' under different statute, it can be summed as (including):</a:t>
            </a:r>
          </a:p>
          <a:p>
            <a:pPr marL="990600" lvl="0" indent="-35877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Movable property</a:t>
            </a:r>
          </a:p>
          <a:p>
            <a:pPr marL="990600" lvl="0" indent="-35877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Any Commodity</a:t>
            </a:r>
          </a:p>
          <a:p>
            <a:pPr marL="990600" lvl="0" indent="-35877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Non necessarily to be tangible</a:t>
            </a:r>
          </a:p>
        </p:txBody>
      </p:sp>
    </p:spTree>
    <p:extLst>
      <p:ext uri="{BB962C8B-B14F-4D97-AF65-F5344CB8AC3E}">
        <p14:creationId xmlns:p14="http://schemas.microsoft.com/office/powerpoint/2010/main" val="94900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fade">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fade">
                                      <p:cBhvr>
                                        <p:cTn id="32" dur="500"/>
                                        <p:tgtEl>
                                          <p:spTgt spid="3">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30C7E-CDB7-B180-5262-A38C403EC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4790B-6D88-022B-B10B-162FFFC0B9F5}"/>
              </a:ext>
            </a:extLst>
          </p:cNvPr>
          <p:cNvSpPr>
            <a:spLocks noGrp="1"/>
          </p:cNvSpPr>
          <p:nvPr>
            <p:ph type="title"/>
          </p:nvPr>
        </p:nvSpPr>
        <p:spPr>
          <a:xfrm>
            <a:off x="0" y="138546"/>
            <a:ext cx="11858171" cy="595086"/>
          </a:xfrm>
        </p:spPr>
        <p:txBody>
          <a:bodyPr/>
          <a:lstStyle/>
          <a:p>
            <a:r>
              <a:rPr lang="en-US" sz="2800" dirty="0"/>
              <a:t>Section 194Q - TDS on Payment of Electricity Charges</a:t>
            </a:r>
            <a:endParaRPr lang="en-IN" sz="2800" dirty="0">
              <a:latin typeface="Cambria" pitchFamily="18" charset="0"/>
            </a:endParaRPr>
          </a:p>
        </p:txBody>
      </p:sp>
      <p:sp>
        <p:nvSpPr>
          <p:cNvPr id="3" name="Rectangle 2">
            <a:extLst>
              <a:ext uri="{FF2B5EF4-FFF2-40B4-BE49-F238E27FC236}">
                <a16:creationId xmlns:a16="http://schemas.microsoft.com/office/drawing/2014/main" id="{B8FEFB49-316D-4CA0-8820-66E8BDCDCB95}"/>
              </a:ext>
            </a:extLst>
          </p:cNvPr>
          <p:cNvSpPr/>
          <p:nvPr/>
        </p:nvSpPr>
        <p:spPr>
          <a:xfrm>
            <a:off x="0" y="733632"/>
            <a:ext cx="12059920" cy="6032421"/>
          </a:xfrm>
          <a:prstGeom prst="rect">
            <a:avLst/>
          </a:prstGeom>
        </p:spPr>
        <p:txBody>
          <a:bodyPr wrap="square">
            <a:spAutoFit/>
          </a:bodyPr>
          <a:lstStyle/>
          <a:p>
            <a:pPr marL="442913" lvl="0" indent="-358775" algn="just">
              <a:buClr>
                <a:srgbClr val="000000"/>
              </a:buClr>
              <a:defRPr/>
            </a:pPr>
            <a:endParaRPr lang="en-US" sz="6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Further, Hon'ble Supreme Court of India in case of </a:t>
            </a:r>
            <a:r>
              <a:rPr lang="en-US" sz="2000" b="1" i="1" u="sng" dirty="0">
                <a:latin typeface="Cambria" panose="02040503050406030204" pitchFamily="18" charset="0"/>
                <a:ea typeface="Cambria" panose="02040503050406030204" pitchFamily="18" charset="0"/>
              </a:rPr>
              <a:t>'State of Andhra Pradesh v. NTPC Ltd. [2002] 2002 taxmann.com 2376 (SC) </a:t>
            </a:r>
            <a:r>
              <a:rPr lang="en-US" sz="2000" dirty="0">
                <a:latin typeface="Cambria" panose="02040503050406030204" pitchFamily="18" charset="0"/>
                <a:ea typeface="Cambria" panose="02040503050406030204" pitchFamily="18" charset="0"/>
              </a:rPr>
              <a:t>held that </a:t>
            </a:r>
            <a:r>
              <a:rPr lang="en-US" sz="2000" u="sng" dirty="0">
                <a:latin typeface="Cambria" panose="02040503050406030204" pitchFamily="18" charset="0"/>
                <a:ea typeface="Cambria" panose="02040503050406030204" pitchFamily="18" charset="0"/>
              </a:rPr>
              <a:t>‘electricity’ falls under the meaning of goods</a:t>
            </a:r>
            <a:r>
              <a:rPr lang="en-US" sz="2000" dirty="0">
                <a:latin typeface="Cambria" panose="02040503050406030204" pitchFamily="18" charset="0"/>
                <a:ea typeface="Cambria" panose="02040503050406030204" pitchFamily="18" charset="0"/>
              </a:rPr>
              <a:t>. Though SC was dealing with Sales Tax Act, the principles enunciated in the judgment squarely applicable for Sec 194Q also.</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Further, through S.196 of the IT Act, exception has been made on applicability of TDS provisions in case of payment being made to specified persons as follows:</a:t>
            </a:r>
          </a:p>
          <a:p>
            <a:pPr marL="715963" lvl="0" indent="-84138" algn="just">
              <a:buClr>
                <a:srgbClr val="000000"/>
              </a:buClr>
              <a:tabLst>
                <a:tab pos="715963" algn="l"/>
              </a:tabLst>
              <a:defRPr/>
            </a:pPr>
            <a:endParaRPr lang="en-US" sz="2000" dirty="0">
              <a:latin typeface="Cambria" panose="02040503050406030204" pitchFamily="18" charset="0"/>
              <a:ea typeface="Cambria" panose="02040503050406030204" pitchFamily="18" charset="0"/>
            </a:endParaRPr>
          </a:p>
          <a:p>
            <a:pPr marL="715963" lvl="0" indent="-84138" algn="just">
              <a:buClr>
                <a:srgbClr val="000000"/>
              </a:buClr>
              <a:tabLst>
                <a:tab pos="715963" algn="l"/>
              </a:tabLst>
              <a:defRPr/>
            </a:pPr>
            <a:r>
              <a:rPr lang="en-US" sz="2000" i="1" dirty="0">
                <a:latin typeface="Cambria" panose="02040503050406030204" pitchFamily="18" charset="0"/>
                <a:ea typeface="Cambria" panose="02040503050406030204" pitchFamily="18" charset="0"/>
              </a:rPr>
              <a:t>"Notwithstanding anything contained in the foregoing provisions of this Chapter, no deduction of tax shall be made by any person from any sums payable to—</a:t>
            </a:r>
          </a:p>
          <a:p>
            <a:pPr marL="998538" lvl="2" algn="just">
              <a:buClr>
                <a:srgbClr val="000000"/>
              </a:buClr>
              <a:defRPr/>
            </a:pPr>
            <a:r>
              <a:rPr lang="en-US" sz="2000" i="1" dirty="0">
                <a:latin typeface="Cambria" panose="02040503050406030204" pitchFamily="18" charset="0"/>
                <a:ea typeface="Cambria" panose="02040503050406030204" pitchFamily="18" charset="0"/>
              </a:rPr>
              <a:t>(</a:t>
            </a:r>
            <a:r>
              <a:rPr lang="en-US" sz="2000" i="1" dirty="0" err="1">
                <a:latin typeface="Cambria" panose="02040503050406030204" pitchFamily="18" charset="0"/>
                <a:ea typeface="Cambria" panose="02040503050406030204" pitchFamily="18" charset="0"/>
              </a:rPr>
              <a:t>i</a:t>
            </a:r>
            <a:r>
              <a:rPr lang="en-US" sz="2000" i="1" dirty="0">
                <a:latin typeface="Cambria" panose="02040503050406030204" pitchFamily="18" charset="0"/>
                <a:ea typeface="Cambria" panose="02040503050406030204" pitchFamily="18" charset="0"/>
              </a:rPr>
              <a:t>) the Government, or</a:t>
            </a:r>
          </a:p>
          <a:p>
            <a:pPr marL="998538" lvl="2" algn="just">
              <a:buClr>
                <a:srgbClr val="000000"/>
              </a:buClr>
              <a:defRPr/>
            </a:pPr>
            <a:r>
              <a:rPr lang="en-US" sz="2000" i="1" dirty="0">
                <a:latin typeface="Cambria" panose="02040503050406030204" pitchFamily="18" charset="0"/>
                <a:ea typeface="Cambria" panose="02040503050406030204" pitchFamily="18" charset="0"/>
              </a:rPr>
              <a:t>(ii) the Reserve Bank of India, or</a:t>
            </a:r>
          </a:p>
          <a:p>
            <a:pPr marL="998538" lvl="2" algn="just">
              <a:buClr>
                <a:srgbClr val="000000"/>
              </a:buClr>
              <a:defRPr/>
            </a:pPr>
            <a:r>
              <a:rPr lang="en-US" sz="2000" i="1" dirty="0">
                <a:latin typeface="Cambria" panose="02040503050406030204" pitchFamily="18" charset="0"/>
                <a:ea typeface="Cambria" panose="02040503050406030204" pitchFamily="18" charset="0"/>
              </a:rPr>
              <a:t>(iii) a corporation established by or under a Central Act which is, under any law for the time being in   force, exempt from income-tax on its income, or</a:t>
            </a:r>
          </a:p>
          <a:p>
            <a:pPr marL="998538" lvl="2" algn="just">
              <a:buClr>
                <a:srgbClr val="000000"/>
              </a:buClr>
              <a:defRPr/>
            </a:pPr>
            <a:r>
              <a:rPr lang="en-US" sz="2000" i="1" dirty="0">
                <a:latin typeface="Cambria" panose="02040503050406030204" pitchFamily="18" charset="0"/>
                <a:ea typeface="Cambria" panose="02040503050406030204" pitchFamily="18" charset="0"/>
              </a:rPr>
              <a:t>(iv) a Mutual Fund specified under clause (23D) of section 10 ,</a:t>
            </a:r>
          </a:p>
          <a:p>
            <a:pPr marL="715963" lvl="0" algn="just">
              <a:buClr>
                <a:srgbClr val="000000"/>
              </a:buClr>
              <a:defRPr/>
            </a:pPr>
            <a:r>
              <a:rPr lang="en-US" sz="2000" i="1" dirty="0">
                <a:latin typeface="Cambria" panose="02040503050406030204" pitchFamily="18" charset="0"/>
                <a:ea typeface="Cambria" panose="02040503050406030204" pitchFamily="18" charset="0"/>
              </a:rPr>
              <a:t>where such sum is payable to it by way of interest or dividend in respect of any securities or shares owned by it or in which it has full beneficial interest, or any other income accruing or arising to it.“</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Thus, it is ample clear that central/state undertakings and private companies engaged in generation and transmission of electricity is not outside the purview of Sec 194-Q. </a:t>
            </a:r>
          </a:p>
        </p:txBody>
      </p:sp>
    </p:spTree>
    <p:extLst>
      <p:ext uri="{BB962C8B-B14F-4D97-AF65-F5344CB8AC3E}">
        <p14:creationId xmlns:p14="http://schemas.microsoft.com/office/powerpoint/2010/main" val="3525569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fade">
                                      <p:cBhvr>
                                        <p:cTn id="12" dur="500"/>
                                        <p:tgtEl>
                                          <p:spTgt spid="3">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2" end="12"/>
                                            </p:txEl>
                                          </p:spTgt>
                                        </p:tgtEl>
                                        <p:attrNameLst>
                                          <p:attrName>style.visibility</p:attrName>
                                        </p:attrNameLst>
                                      </p:cBhvr>
                                      <p:to>
                                        <p:strVal val="visible"/>
                                      </p:to>
                                    </p:set>
                                    <p:animEffect transition="in" filter="fade">
                                      <p:cBhvr>
                                        <p:cTn id="17" dur="500"/>
                                        <p:tgtEl>
                                          <p:spTgt spid="3">
                                            <p:txEl>
                                              <p:pRg st="12" end="1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1283C-D31D-5720-1CF5-7A0978B8A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EA2EB9-FFD7-3203-5D7E-73D9024826B0}"/>
              </a:ext>
            </a:extLst>
          </p:cNvPr>
          <p:cNvSpPr>
            <a:spLocks noGrp="1"/>
          </p:cNvSpPr>
          <p:nvPr>
            <p:ph type="title"/>
          </p:nvPr>
        </p:nvSpPr>
        <p:spPr>
          <a:xfrm>
            <a:off x="0" y="138546"/>
            <a:ext cx="11858171" cy="595086"/>
          </a:xfrm>
        </p:spPr>
        <p:txBody>
          <a:bodyPr/>
          <a:lstStyle/>
          <a:p>
            <a:r>
              <a:rPr lang="en-US" sz="2800" dirty="0"/>
              <a:t>Section 194Q - TDS on Payment of Electricity Charges</a:t>
            </a:r>
            <a:endParaRPr lang="en-IN" sz="2800" dirty="0">
              <a:latin typeface="Cambria" pitchFamily="18" charset="0"/>
            </a:endParaRPr>
          </a:p>
        </p:txBody>
      </p:sp>
      <p:sp>
        <p:nvSpPr>
          <p:cNvPr id="3" name="Rectangle 2">
            <a:extLst>
              <a:ext uri="{FF2B5EF4-FFF2-40B4-BE49-F238E27FC236}">
                <a16:creationId xmlns:a16="http://schemas.microsoft.com/office/drawing/2014/main" id="{B9F2F346-E27C-94FA-D36F-63C39D024AC8}"/>
              </a:ext>
            </a:extLst>
          </p:cNvPr>
          <p:cNvSpPr/>
          <p:nvPr/>
        </p:nvSpPr>
        <p:spPr>
          <a:xfrm>
            <a:off x="0" y="733632"/>
            <a:ext cx="12059920" cy="3877985"/>
          </a:xfrm>
          <a:prstGeom prst="rect">
            <a:avLst/>
          </a:prstGeom>
        </p:spPr>
        <p:txBody>
          <a:bodyPr wrap="square">
            <a:spAutoFit/>
          </a:bodyPr>
          <a:lstStyle/>
          <a:p>
            <a:pPr marL="442913" lvl="0" indent="-358775" algn="just">
              <a:buClr>
                <a:srgbClr val="000000"/>
              </a:buClr>
              <a:defRPr/>
            </a:pPr>
            <a:endParaRPr lang="en-US" sz="6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dirty="0">
                <a:latin typeface="Cambria" panose="02040503050406030204" pitchFamily="18" charset="0"/>
                <a:ea typeface="Cambria" panose="02040503050406030204" pitchFamily="18" charset="0"/>
              </a:rPr>
              <a:t>Further, CBDT vide its circular No. 13/2021 dated 30-06-2021 clarified that Section 194-Q will not be applicable in relation to-</a:t>
            </a:r>
          </a:p>
          <a:p>
            <a:pPr marL="990600" lvl="1" indent="-449263" algn="just">
              <a:buClr>
                <a:srgbClr val="000000"/>
              </a:buClr>
              <a:defRPr/>
            </a:pPr>
            <a:r>
              <a:rPr lang="en-US" sz="2000" dirty="0">
                <a:latin typeface="Cambria" panose="02040503050406030204" pitchFamily="18" charset="0"/>
                <a:ea typeface="Cambria" panose="02040503050406030204" pitchFamily="18" charset="0"/>
              </a:rPr>
              <a:t>(</a:t>
            </a:r>
            <a:r>
              <a:rPr lang="en-US" sz="2000" dirty="0" err="1">
                <a:latin typeface="Cambria" panose="02040503050406030204" pitchFamily="18" charset="0"/>
                <a:ea typeface="Cambria" panose="02040503050406030204" pitchFamily="18" charset="0"/>
              </a:rPr>
              <a:t>i</a:t>
            </a:r>
            <a:r>
              <a:rPr lang="en-US" sz="2000" dirty="0">
                <a:latin typeface="Cambria" panose="02040503050406030204" pitchFamily="18" charset="0"/>
                <a:ea typeface="Cambria" panose="02040503050406030204" pitchFamily="18" charset="0"/>
              </a:rPr>
              <a:t>)  Transactions in securities and commodities which are traded through recognized stock exchange or  cleared and settled by the recognized clearing corporation, including recognized stock exchanges or  recognized clearing corporation located in International Financial Service Centre</a:t>
            </a:r>
          </a:p>
          <a:p>
            <a:pPr marL="990600" lvl="0" indent="-454025" algn="just">
              <a:buClr>
                <a:srgbClr val="000000"/>
              </a:buClr>
              <a:defRPr/>
            </a:pPr>
            <a:r>
              <a:rPr lang="en-US" sz="2000" dirty="0">
                <a:latin typeface="Cambria" panose="02040503050406030204" pitchFamily="18" charset="0"/>
                <a:ea typeface="Cambria" panose="02040503050406030204" pitchFamily="18" charset="0"/>
              </a:rPr>
              <a:t>(ii) Transaction in electricity, renewable energy certificates and energy saving certificates traded through power exchanges registered in accordance with Regulation 21 of the CERC.</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b="1" i="1" u="sng" dirty="0">
                <a:latin typeface="Cambria" panose="02040503050406030204" pitchFamily="18" charset="0"/>
                <a:ea typeface="Cambria" panose="02040503050406030204" pitchFamily="18" charset="0"/>
              </a:rPr>
              <a:t>Therefore, TDS u/s 194Q will be triggered on purchase of electricity directly from companies engaged in power generation/distribution.</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0444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F9198-9D8C-A049-3EB4-91EEB38051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ACE08-78F7-7733-965B-681459899228}"/>
              </a:ext>
            </a:extLst>
          </p:cNvPr>
          <p:cNvSpPr>
            <a:spLocks noGrp="1"/>
          </p:cNvSpPr>
          <p:nvPr>
            <p:ph type="title"/>
          </p:nvPr>
        </p:nvSpPr>
        <p:spPr>
          <a:xfrm>
            <a:off x="0" y="138546"/>
            <a:ext cx="11858171" cy="595086"/>
          </a:xfrm>
        </p:spPr>
        <p:txBody>
          <a:bodyPr/>
          <a:lstStyle/>
          <a:p>
            <a:r>
              <a:rPr lang="en-US" sz="2800" dirty="0"/>
              <a:t>Section 194Q - TDS on Sale of Unlisted Securities</a:t>
            </a:r>
            <a:endParaRPr lang="en-IN" sz="2800" dirty="0">
              <a:latin typeface="Cambria" pitchFamily="18" charset="0"/>
            </a:endParaRPr>
          </a:p>
        </p:txBody>
      </p:sp>
      <p:sp>
        <p:nvSpPr>
          <p:cNvPr id="3" name="Rectangle 2">
            <a:extLst>
              <a:ext uri="{FF2B5EF4-FFF2-40B4-BE49-F238E27FC236}">
                <a16:creationId xmlns:a16="http://schemas.microsoft.com/office/drawing/2014/main" id="{D0A6FF45-9165-3E52-2198-66CD17EE9544}"/>
              </a:ext>
            </a:extLst>
          </p:cNvPr>
          <p:cNvSpPr/>
          <p:nvPr/>
        </p:nvSpPr>
        <p:spPr>
          <a:xfrm>
            <a:off x="0" y="733632"/>
            <a:ext cx="12059920" cy="6032421"/>
          </a:xfrm>
          <a:prstGeom prst="rect">
            <a:avLst/>
          </a:prstGeom>
        </p:spPr>
        <p:txBody>
          <a:bodyPr wrap="square">
            <a:spAutoFit/>
          </a:bodyPr>
          <a:lstStyle/>
          <a:p>
            <a:pPr marL="442913" lvl="0" indent="-358775" algn="just">
              <a:buClr>
                <a:srgbClr val="000000"/>
              </a:buClr>
              <a:defRPr/>
            </a:pPr>
            <a:endParaRPr lang="en-US" sz="6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u="sng" dirty="0">
                <a:latin typeface="Cambria" panose="02040503050406030204" pitchFamily="18" charset="0"/>
                <a:ea typeface="Cambria" panose="02040503050406030204" pitchFamily="18" charset="0"/>
              </a:rPr>
              <a:t>What Qualifies as “Goods”?</a:t>
            </a:r>
          </a:p>
          <a:p>
            <a:pPr marL="442913" lvl="0" algn="just">
              <a:buClr>
                <a:srgbClr val="000000"/>
              </a:buClr>
              <a:defRPr/>
            </a:pPr>
            <a:r>
              <a:rPr lang="en-US" sz="2000" dirty="0">
                <a:latin typeface="Cambria" panose="02040503050406030204" pitchFamily="18" charset="0"/>
                <a:ea typeface="Cambria" panose="02040503050406030204" pitchFamily="18" charset="0"/>
              </a:rPr>
              <a:t>The term “goods” is not defined under the Income Tax Act. Therefore, reference is made to: </a:t>
            </a:r>
          </a:p>
          <a:p>
            <a:pPr marL="785813"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Sale of Goods Act, 1930, which includes stocks and shares under “goods”. </a:t>
            </a:r>
          </a:p>
          <a:p>
            <a:pPr marL="785813"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Central Goods and Services Tax (CGST) Act, which excludes securities from the definition of goods. </a:t>
            </a:r>
          </a:p>
          <a:p>
            <a:pPr marL="442913" lvl="0" algn="just">
              <a:buClr>
                <a:srgbClr val="000000"/>
              </a:buClr>
              <a:defRPr/>
            </a:pPr>
            <a:r>
              <a:rPr lang="en-US" sz="2000" b="1" i="1" dirty="0">
                <a:latin typeface="Cambria" panose="02040503050406030204" pitchFamily="18" charset="0"/>
                <a:ea typeface="Cambria" panose="02040503050406030204" pitchFamily="18" charset="0"/>
              </a:rPr>
              <a:t>This leads to a grey area regarding unlisted shares, as they are not traded like typical commodities and fall outside the GST definition.</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a:p>
            <a:pPr marL="442913" lvl="0" indent="-358775" algn="just">
              <a:buClr>
                <a:srgbClr val="000000"/>
              </a:buClr>
              <a:buFont typeface="Wingdings" panose="05000000000000000000" pitchFamily="2" charset="2"/>
              <a:buChar char="Ø"/>
              <a:defRPr/>
            </a:pPr>
            <a:r>
              <a:rPr lang="en-US" sz="2000" u="sng" dirty="0">
                <a:latin typeface="Cambria" panose="02040503050406030204" pitchFamily="18" charset="0"/>
                <a:ea typeface="Cambria" panose="02040503050406030204" pitchFamily="18" charset="0"/>
              </a:rPr>
              <a:t>CBDT Circular No. 13/2021 — The Key Clarification </a:t>
            </a:r>
          </a:p>
          <a:p>
            <a:pPr marL="442913" lvl="0" algn="just">
              <a:buClr>
                <a:srgbClr val="000000"/>
              </a:buClr>
              <a:defRPr/>
            </a:pPr>
            <a:r>
              <a:rPr lang="en-US" sz="2000" dirty="0">
                <a:latin typeface="Cambria" panose="02040503050406030204" pitchFamily="18" charset="0"/>
                <a:ea typeface="Cambria" panose="02040503050406030204" pitchFamily="18" charset="0"/>
              </a:rPr>
              <a:t>The CBDT Circular No. 13/2021, dated June 30, 2021, clarified that Section 194Q shall not apply to: </a:t>
            </a:r>
          </a:p>
          <a:p>
            <a:pPr marL="785813"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Transactions in securities and commodities that are traded through recognized stock exchanges and settled by recognized clearing corporations (including those in IFSCs). 		</a:t>
            </a:r>
          </a:p>
          <a:p>
            <a:pPr marL="811213" lvl="0" indent="-3683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Transactions involving electricity and energy certificates traded on registered power exchanges. </a:t>
            </a:r>
          </a:p>
          <a:p>
            <a:pPr marL="442913" lvl="0" algn="just">
              <a:buClr>
                <a:srgbClr val="000000"/>
              </a:buClr>
              <a:defRPr/>
            </a:pPr>
            <a:endParaRPr lang="en-US" sz="2000" b="1" i="1" dirty="0">
              <a:latin typeface="Cambria" panose="02040503050406030204" pitchFamily="18" charset="0"/>
              <a:ea typeface="Cambria" panose="02040503050406030204" pitchFamily="18" charset="0"/>
            </a:endParaRPr>
          </a:p>
          <a:p>
            <a:pPr marL="442913" lvl="0" algn="just">
              <a:buClr>
                <a:srgbClr val="000000"/>
              </a:buClr>
              <a:defRPr/>
            </a:pPr>
            <a:r>
              <a:rPr lang="en-US" sz="2000" b="1" i="1" dirty="0">
                <a:latin typeface="Cambria" panose="02040503050406030204" pitchFamily="18" charset="0"/>
                <a:ea typeface="Cambria" panose="02040503050406030204" pitchFamily="18" charset="0"/>
              </a:rPr>
              <a:t>Implication: The exclusion is only for exchange-traded transactions. Therefore, off-market sales of unlisted shares are not exempt and are covered under Section 194Q. </a:t>
            </a:r>
          </a:p>
          <a:p>
            <a:pPr marL="84138" lvl="0" algn="just">
              <a:buClr>
                <a:srgbClr val="000000"/>
              </a:buClr>
              <a:defRPr/>
            </a:pPr>
            <a:endParaRPr lang="en-US" sz="2000" dirty="0">
              <a:latin typeface="Cambria" panose="02040503050406030204" pitchFamily="18" charset="0"/>
              <a:ea typeface="Cambria" panose="02040503050406030204" pitchFamily="18" charset="0"/>
            </a:endParaRPr>
          </a:p>
          <a:p>
            <a:pPr marL="84138" lvl="0" algn="just">
              <a:buClr>
                <a:srgbClr val="000000"/>
              </a:buClr>
              <a:defRPr/>
            </a:pPr>
            <a:r>
              <a:rPr lang="en-US" sz="2000" b="1" u="sng" dirty="0">
                <a:latin typeface="Cambria" panose="02040503050406030204" pitchFamily="18" charset="0"/>
                <a:ea typeface="Cambria" panose="02040503050406030204" pitchFamily="18" charset="0"/>
              </a:rPr>
              <a:t>Important: The obligation arises even if the transaction is a one-time deal, as long as the value crosses Rs. 50 lakhs in a year.</a:t>
            </a:r>
          </a:p>
          <a:p>
            <a:pPr marL="442913" lvl="0" indent="-358775" algn="just">
              <a:buClr>
                <a:srgbClr val="000000"/>
              </a:buClr>
              <a:buFont typeface="Wingdings" panose="05000000000000000000" pitchFamily="2" charset="2"/>
              <a:buChar char="Ø"/>
              <a:defRPr/>
            </a:pP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8026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500"/>
                                        <p:tgtEl>
                                          <p:spTgt spid="3">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fade">
                                      <p:cBhvr>
                                        <p:cTn id="17" dur="500"/>
                                        <p:tgtEl>
                                          <p:spTgt spid="3">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10" end="10"/>
                                            </p:txEl>
                                          </p:spTgt>
                                        </p:tgtEl>
                                        <p:attrNameLst>
                                          <p:attrName>style.visibility</p:attrName>
                                        </p:attrNameLst>
                                      </p:cBhvr>
                                      <p:to>
                                        <p:strVal val="visible"/>
                                      </p:to>
                                    </p:set>
                                    <p:animEffect transition="in" filter="fade">
                                      <p:cBhvr>
                                        <p:cTn id="22" dur="500"/>
                                        <p:tgtEl>
                                          <p:spTgt spid="3">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animEffect transition="in" filter="fade">
                                      <p:cBhvr>
                                        <p:cTn id="27" dur="500"/>
                                        <p:tgtEl>
                                          <p:spTgt spid="3">
                                            <p:txEl>
                                              <p:pRg st="12" end="1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4" end="14"/>
                                            </p:txEl>
                                          </p:spTgt>
                                        </p:tgtEl>
                                        <p:attrNameLst>
                                          <p:attrName>style.visibility</p:attrName>
                                        </p:attrNameLst>
                                      </p:cBhvr>
                                      <p:to>
                                        <p:strVal val="visible"/>
                                      </p:to>
                                    </p:set>
                                    <p:animEffect transition="in" filter="fade">
                                      <p:cBhvr>
                                        <p:cTn id="32" dur="500"/>
                                        <p:tgtEl>
                                          <p:spTgt spid="3">
                                            <p:txEl>
                                              <p:pRg st="14" end="1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Effect transition="in" filter="fade">
                                      <p:cBhvr>
                                        <p:cTn id="37" dur="500"/>
                                        <p:tgtEl>
                                          <p:spTgt spid="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fade">
                                      <p:cBhvr>
                                        <p:cTn id="42" dur="5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fade">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500"/>
                                        <p:tgtEl>
                                          <p:spTgt spid="3">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874969"/>
            <a:ext cx="12313921" cy="5786199"/>
          </a:xfrm>
          <a:prstGeom prst="rect">
            <a:avLst/>
          </a:prstGeom>
        </p:spPr>
        <p:txBody>
          <a:bodyPr wrap="square">
            <a:spAutoFit/>
          </a:bodyPr>
          <a:lstStyle/>
          <a:p>
            <a:pPr marL="649288" lvl="0" indent="-285750">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Is provider of a benefit or perquisite required to verify its taxability u/s 28(iv) before deducting TDS u/s 194R?</a:t>
            </a:r>
          </a:p>
          <a:p>
            <a:pPr marL="649288" lvl="0" indent="-285750">
              <a:buClr>
                <a:srgbClr val="000000"/>
              </a:buClr>
              <a:buFont typeface="Wingdings" panose="05000000000000000000" pitchFamily="2" charset="2"/>
              <a:buChar char="Ø"/>
              <a:defRPr/>
            </a:pPr>
            <a:endParaRPr lang="en-US" sz="1000" b="1" u="sng"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Legal Standpoint</a:t>
            </a:r>
          </a:p>
          <a:p>
            <a:pPr marL="363538" lvl="0" algn="just">
              <a:buClr>
                <a:srgbClr val="000000"/>
              </a:buClr>
              <a:defRPr/>
            </a:pPr>
            <a:endParaRPr lang="en-US" sz="1000" b="1"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b="1" dirty="0">
                <a:latin typeface="Cambria" panose="02040503050406030204" pitchFamily="18" charset="0"/>
                <a:ea typeface="Cambria" panose="02040503050406030204" pitchFamily="18" charset="0"/>
              </a:rPr>
              <a:t>Section 194R </a:t>
            </a:r>
            <a:r>
              <a:rPr lang="en-US" sz="2000" dirty="0">
                <a:latin typeface="Cambria" panose="02040503050406030204" pitchFamily="18" charset="0"/>
                <a:ea typeface="Cambria" panose="02040503050406030204" pitchFamily="18" charset="0"/>
              </a:rPr>
              <a:t>(Inserted by Finance Act, 2022; effective from 1st July 2022) mandates:</a:t>
            </a:r>
          </a:p>
          <a:p>
            <a:pPr marL="630238" lvl="0" algn="just">
              <a:buClr>
                <a:srgbClr val="000000"/>
              </a:buClr>
              <a:defRPr/>
            </a:pPr>
            <a:r>
              <a:rPr lang="en-US" sz="2000" dirty="0">
                <a:latin typeface="Cambria" panose="02040503050406030204" pitchFamily="18" charset="0"/>
                <a:ea typeface="Cambria" panose="02040503050406030204" pitchFamily="18" charset="0"/>
              </a:rPr>
              <a:t>“Any person providing to a resident any benefit or perquisite arising from business or profession shall, before providing such benefit or perquisite, ensure that TDS @10% is deducted on the value of such benefit or perquisite.”</a:t>
            </a:r>
          </a:p>
          <a:p>
            <a:pPr marL="706438" lvl="0" indent="-342900" algn="just">
              <a:buClr>
                <a:srgbClr val="000000"/>
              </a:buClr>
              <a:buFont typeface="Wingdings" panose="05000000000000000000" pitchFamily="2" charset="2"/>
              <a:buChar char="§"/>
              <a:defRPr/>
            </a:pPr>
            <a:endParaRPr lang="en-US" sz="2000" b="1"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b="1" dirty="0">
                <a:latin typeface="Cambria" panose="02040503050406030204" pitchFamily="18" charset="0"/>
                <a:ea typeface="Cambria" panose="02040503050406030204" pitchFamily="18" charset="0"/>
              </a:rPr>
              <a:t>S. 28(iv) </a:t>
            </a:r>
            <a:r>
              <a:rPr lang="en-US" sz="2000" dirty="0">
                <a:latin typeface="Cambria" panose="02040503050406030204" pitchFamily="18" charset="0"/>
                <a:ea typeface="Cambria" panose="02040503050406030204" pitchFamily="18" charset="0"/>
              </a:rPr>
              <a:t>defines the scope of taxability which is chargeable to income tax under the head PGBP.</a:t>
            </a: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Requirement of defining the taxability of the Benefit</a:t>
            </a:r>
          </a:p>
          <a:p>
            <a:pPr marL="706438" lvl="0" indent="-342900" algn="just">
              <a:buClr>
                <a:srgbClr val="000000"/>
              </a:buClr>
              <a:buFont typeface="Wingdings" panose="05000000000000000000" pitchFamily="2" charset="2"/>
              <a:buChar char="q"/>
              <a:defRPr/>
            </a:pPr>
            <a:endParaRPr lang="en-US" sz="1000" b="1"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questions arises as to whether taxability of the particular is benefit/perquisite is a prerequisite for the application of S.194R as in the case of Section 195 wherein there is requirement to know whether payment made by deductor is taxable in the hands of the recipient.</a:t>
            </a:r>
          </a:p>
          <a:p>
            <a:pPr marL="706438" lvl="0" indent="-342900" algn="just">
              <a:buClr>
                <a:srgbClr val="000000"/>
              </a:buClr>
              <a:buFont typeface="Wingdings" panose="05000000000000000000" pitchFamily="2" charset="2"/>
              <a:buChar char="q"/>
              <a:defRPr/>
            </a:pPr>
            <a:endParaRPr lang="en-US" sz="2000" dirty="0">
              <a:latin typeface="Cambria" panose="02040503050406030204" pitchFamily="18" charset="0"/>
              <a:ea typeface="Cambria" panose="02040503050406030204" pitchFamily="18" charset="0"/>
            </a:endParaRP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927529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fade">
                                      <p:cBhvr>
                                        <p:cTn id="16" dur="500"/>
                                        <p:tgtEl>
                                          <p:spTgt spid="3">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fade">
                                      <p:cBhvr>
                                        <p:cTn id="19" dur="500"/>
                                        <p:tgtEl>
                                          <p:spTgt spid="3">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fade">
                                      <p:cBhvr>
                                        <p:cTn id="2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sz="2800" dirty="0">
                <a:latin typeface="Cambria" pitchFamily="18" charset="0"/>
              </a:rPr>
              <a:t>Budget 2025- Key changes in Thresholds for TDS</a:t>
            </a:r>
            <a:endParaRPr lang="en-IN" sz="2800" dirty="0">
              <a:latin typeface="Cambria"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9220126"/>
              </p:ext>
            </p:extLst>
          </p:nvPr>
        </p:nvGraphicFramePr>
        <p:xfrm>
          <a:off x="204952" y="900386"/>
          <a:ext cx="11813628" cy="5279699"/>
        </p:xfrm>
        <a:graphic>
          <a:graphicData uri="http://schemas.openxmlformats.org/drawingml/2006/table">
            <a:tbl>
              <a:tblPr>
                <a:tableStyleId>{D7AC3CCA-C797-4891-BE02-D94E43425B78}</a:tableStyleId>
              </a:tblPr>
              <a:tblGrid>
                <a:gridCol w="3937876">
                  <a:extLst>
                    <a:ext uri="{9D8B030D-6E8A-4147-A177-3AD203B41FA5}">
                      <a16:colId xmlns:a16="http://schemas.microsoft.com/office/drawing/2014/main" val="1708434962"/>
                    </a:ext>
                  </a:extLst>
                </a:gridCol>
                <a:gridCol w="3937876">
                  <a:extLst>
                    <a:ext uri="{9D8B030D-6E8A-4147-A177-3AD203B41FA5}">
                      <a16:colId xmlns:a16="http://schemas.microsoft.com/office/drawing/2014/main" val="3898491505"/>
                    </a:ext>
                  </a:extLst>
                </a:gridCol>
                <a:gridCol w="3937876">
                  <a:extLst>
                    <a:ext uri="{9D8B030D-6E8A-4147-A177-3AD203B41FA5}">
                      <a16:colId xmlns:a16="http://schemas.microsoft.com/office/drawing/2014/main" val="4143299662"/>
                    </a:ext>
                  </a:extLst>
                </a:gridCol>
              </a:tblGrid>
              <a:tr h="402358">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Section</a:t>
                      </a:r>
                    </a:p>
                  </a:txBody>
                  <a:tcPr marL="36254" marR="36254" marT="18127" marB="18127"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Before April 1, 2025</a:t>
                      </a:r>
                    </a:p>
                  </a:txBody>
                  <a:tcPr marL="36254" marR="36254" marT="18127" marB="18127"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From April 1, 2025</a:t>
                      </a:r>
                    </a:p>
                  </a:txBody>
                  <a:tcPr marL="36254" marR="36254" marT="18127" marB="18127" anchor="ctr">
                    <a:solidFill>
                      <a:srgbClr val="3F5378"/>
                    </a:solidFill>
                  </a:tcPr>
                </a:tc>
                <a:extLst>
                  <a:ext uri="{0D108BD9-81ED-4DB2-BD59-A6C34878D82A}">
                    <a16:rowId xmlns:a16="http://schemas.microsoft.com/office/drawing/2014/main" val="86642896"/>
                  </a:ext>
                </a:extLst>
              </a:tr>
              <a:tr h="424932">
                <a:tc>
                  <a:txBody>
                    <a:bodyPr/>
                    <a:lstStyle/>
                    <a:p>
                      <a:pPr algn="just"/>
                      <a:r>
                        <a:rPr lang="en-IN" sz="2000" dirty="0">
                          <a:effectLst/>
                          <a:latin typeface="Cambria" panose="02040503050406030204" pitchFamily="18" charset="0"/>
                          <a:ea typeface="Cambria" panose="02040503050406030204" pitchFamily="18" charset="0"/>
                        </a:rPr>
                        <a:t>193 - Interest on Securities</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NIL</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1994290244"/>
                  </a:ext>
                </a:extLst>
              </a:tr>
              <a:tr h="1468526">
                <a:tc>
                  <a:txBody>
                    <a:bodyPr/>
                    <a:lstStyle/>
                    <a:p>
                      <a:pPr algn="just"/>
                      <a:r>
                        <a:rPr lang="en-US" sz="2000" dirty="0">
                          <a:effectLst/>
                          <a:latin typeface="Cambria" panose="02040503050406030204" pitchFamily="18" charset="0"/>
                          <a:ea typeface="Cambria" panose="02040503050406030204" pitchFamily="18" charset="0"/>
                        </a:rPr>
                        <a:t>194A - Interest other than interest on securities</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marL="514350" indent="-514350" algn="just">
                        <a:buAutoNum type="romanLcParenBoth"/>
                      </a:pPr>
                      <a:r>
                        <a:rPr lang="en-US" sz="2000" dirty="0">
                          <a:effectLst/>
                          <a:latin typeface="Cambria" panose="02040503050406030204" pitchFamily="18" charset="0"/>
                          <a:ea typeface="Cambria" panose="02040503050406030204" pitchFamily="18" charset="0"/>
                        </a:rPr>
                        <a:t>₹50,000 for senior citizens </a:t>
                      </a:r>
                    </a:p>
                    <a:p>
                      <a:pPr marL="514350" indent="-514350" algn="just">
                        <a:buAutoNum type="romanLcParenBoth"/>
                      </a:pPr>
                      <a:r>
                        <a:rPr lang="en-US" sz="2000" dirty="0">
                          <a:effectLst/>
                          <a:latin typeface="Cambria" panose="02040503050406030204" pitchFamily="18" charset="0"/>
                          <a:ea typeface="Cambria" panose="02040503050406030204" pitchFamily="18" charset="0"/>
                        </a:rPr>
                        <a:t>₹40,000 for others (banks, co-op societies, post offices) </a:t>
                      </a:r>
                    </a:p>
                    <a:p>
                      <a:pPr marL="514350" indent="-514350" algn="just">
                        <a:buAutoNum type="romanLcParenBoth"/>
                      </a:pPr>
                      <a:r>
                        <a:rPr lang="en-US" sz="2000" dirty="0">
                          <a:effectLst/>
                          <a:latin typeface="Cambria" panose="02040503050406030204" pitchFamily="18" charset="0"/>
                          <a:ea typeface="Cambria" panose="02040503050406030204" pitchFamily="18" charset="0"/>
                        </a:rPr>
                        <a:t>₹5,000 in other cases</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marL="514350" indent="-514350" algn="just">
                        <a:buAutoNum type="romanLcParenBoth"/>
                      </a:pPr>
                      <a:r>
                        <a:rPr lang="en-US" sz="2000" dirty="0">
                          <a:effectLst/>
                          <a:latin typeface="Cambria" panose="02040503050406030204" pitchFamily="18" charset="0"/>
                          <a:ea typeface="Cambria" panose="02040503050406030204" pitchFamily="18" charset="0"/>
                        </a:rPr>
                        <a:t>₹1,00,000 for senior citizens </a:t>
                      </a:r>
                    </a:p>
                    <a:p>
                      <a:pPr marL="514350" indent="-514350" algn="just">
                        <a:buAutoNum type="romanLcParenBoth"/>
                      </a:pPr>
                      <a:r>
                        <a:rPr lang="en-US" sz="2000" dirty="0">
                          <a:effectLst/>
                          <a:latin typeface="Cambria" panose="02040503050406030204" pitchFamily="18" charset="0"/>
                          <a:ea typeface="Cambria" panose="02040503050406030204" pitchFamily="18" charset="0"/>
                        </a:rPr>
                        <a:t>₹50,000 for others (banks, co-op societies, post offices) </a:t>
                      </a:r>
                    </a:p>
                    <a:p>
                      <a:pPr marL="514350" indent="-514350" algn="just">
                        <a:buAutoNum type="romanLcParenBoth"/>
                      </a:pPr>
                      <a:r>
                        <a:rPr lang="en-US" sz="2000" dirty="0">
                          <a:effectLst/>
                          <a:latin typeface="Cambria" panose="02040503050406030204" pitchFamily="18" charset="0"/>
                          <a:ea typeface="Cambria" panose="02040503050406030204" pitchFamily="18" charset="0"/>
                        </a:rPr>
                        <a:t>₹10,000 in other cases</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348034654"/>
                  </a:ext>
                </a:extLst>
              </a:tr>
              <a:tr h="757748">
                <a:tc>
                  <a:txBody>
                    <a:bodyPr/>
                    <a:lstStyle/>
                    <a:p>
                      <a:pPr algn="just"/>
                      <a:r>
                        <a:rPr lang="en-US" sz="2000" dirty="0">
                          <a:effectLst/>
                          <a:latin typeface="Cambria" panose="02040503050406030204" pitchFamily="18" charset="0"/>
                          <a:ea typeface="Cambria" panose="02040503050406030204" pitchFamily="18" charset="0"/>
                        </a:rPr>
                        <a:t>194 - Dividend for an individual shareholder</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₹5,000</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79625429"/>
                  </a:ext>
                </a:extLst>
              </a:tr>
              <a:tr h="710639">
                <a:tc>
                  <a:txBody>
                    <a:bodyPr/>
                    <a:lstStyle/>
                    <a:p>
                      <a:pPr algn="just"/>
                      <a:r>
                        <a:rPr lang="en-US" sz="2000">
                          <a:effectLst/>
                          <a:latin typeface="Cambria" panose="02040503050406030204" pitchFamily="18" charset="0"/>
                          <a:ea typeface="Cambria" panose="02040503050406030204" pitchFamily="18" charset="0"/>
                        </a:rPr>
                        <a:t>194K - Income from mutual fund units</a:t>
                      </a:r>
                      <a:endParaRPr lang="en-US"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₹5,000</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685120701"/>
                  </a:ext>
                </a:extLst>
              </a:tr>
              <a:tr h="757748">
                <a:tc>
                  <a:txBody>
                    <a:bodyPr/>
                    <a:lstStyle/>
                    <a:p>
                      <a:pPr algn="just"/>
                      <a:r>
                        <a:rPr lang="en-US" sz="2000">
                          <a:effectLst/>
                          <a:latin typeface="Cambria" panose="02040503050406030204" pitchFamily="18" charset="0"/>
                          <a:ea typeface="Cambria" panose="02040503050406030204" pitchFamily="18" charset="0"/>
                        </a:rPr>
                        <a:t>194B - Lottery, crossword puzzle winnings</a:t>
                      </a:r>
                      <a:endParaRPr lang="en-US"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US" sz="2000" dirty="0">
                          <a:effectLst/>
                          <a:latin typeface="Cambria" panose="02040503050406030204" pitchFamily="18" charset="0"/>
                          <a:ea typeface="Cambria" panose="02040503050406030204" pitchFamily="18" charset="0"/>
                        </a:rPr>
                        <a:t>Aggregate exceeding ₹10,000 in a financial year</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₹10,000 per transaction</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136734943"/>
                  </a:ext>
                </a:extLst>
              </a:tr>
              <a:tr h="757748">
                <a:tc>
                  <a:txBody>
                    <a:bodyPr/>
                    <a:lstStyle/>
                    <a:p>
                      <a:pPr algn="just"/>
                      <a:r>
                        <a:rPr lang="en-US" sz="2000" dirty="0">
                          <a:effectLst/>
                          <a:latin typeface="Cambria" panose="02040503050406030204" pitchFamily="18" charset="0"/>
                          <a:ea typeface="Cambria" panose="02040503050406030204" pitchFamily="18" charset="0"/>
                        </a:rPr>
                        <a:t>194BB - Winnings from a horse race</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US" sz="2000" dirty="0">
                          <a:effectLst/>
                          <a:latin typeface="Cambria" panose="02040503050406030204" pitchFamily="18" charset="0"/>
                          <a:ea typeface="Cambria" panose="02040503050406030204" pitchFamily="18" charset="0"/>
                        </a:rPr>
                        <a:t>Aggregate exceeding ₹10,000 in a financial year</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₹10,000 per transaction</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610735335"/>
                  </a:ext>
                </a:extLst>
              </a:tr>
            </a:tbl>
          </a:graphicData>
        </a:graphic>
      </p:graphicFrame>
    </p:spTree>
    <p:extLst>
      <p:ext uri="{BB962C8B-B14F-4D97-AF65-F5344CB8AC3E}">
        <p14:creationId xmlns:p14="http://schemas.microsoft.com/office/powerpoint/2010/main" val="786006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solidFill>
                  <a:srgbClr val="FFFFFF"/>
                </a:solidFill>
              </a:rPr>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874969"/>
            <a:ext cx="12419876" cy="4339650"/>
          </a:xfrm>
          <a:prstGeom prst="rect">
            <a:avLst/>
          </a:prstGeom>
        </p:spPr>
        <p:txBody>
          <a:bodyPr wrap="square">
            <a:spAutoFit/>
          </a:bodyPr>
          <a:lstStyle/>
          <a:p>
            <a:pPr marL="363538" lvl="0">
              <a:buClr>
                <a:srgbClr val="000000"/>
              </a:buClr>
              <a:defRPr/>
            </a:pPr>
            <a:endParaRPr lang="en-US" sz="1000" b="1" u="sng"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CBDT Clarification-Circular No. 12/2022</a:t>
            </a:r>
          </a:p>
          <a:p>
            <a:pPr marL="363538" lvl="0" algn="just">
              <a:buClr>
                <a:srgbClr val="000000"/>
              </a:buClr>
              <a:defRPr/>
            </a:pPr>
            <a:endParaRPr lang="en-US" sz="1000" b="1"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deductor under Section 194R is </a:t>
            </a:r>
            <a:r>
              <a:rPr lang="en-US" sz="2000" b="1" dirty="0">
                <a:latin typeface="Cambria" panose="02040503050406030204" pitchFamily="18" charset="0"/>
                <a:ea typeface="Cambria" panose="02040503050406030204" pitchFamily="18" charset="0"/>
              </a:rPr>
              <a:t>NOT required </a:t>
            </a:r>
            <a:r>
              <a:rPr lang="en-US" sz="2000" dirty="0">
                <a:latin typeface="Cambria" panose="02040503050406030204" pitchFamily="18" charset="0"/>
                <a:ea typeface="Cambria" panose="02040503050406030204" pitchFamily="18" charset="0"/>
              </a:rPr>
              <a:t>to:</a:t>
            </a:r>
          </a:p>
          <a:p>
            <a:pPr marL="363538" lvl="0" algn="just">
              <a:buClr>
                <a:srgbClr val="000000"/>
              </a:buClr>
              <a:defRPr/>
            </a:pPr>
            <a:endParaRPr lang="en-US" sz="1000" dirty="0">
              <a:latin typeface="Cambria" panose="02040503050406030204" pitchFamily="18" charset="0"/>
              <a:ea typeface="Cambria" panose="02040503050406030204" pitchFamily="18" charset="0"/>
            </a:endParaRPr>
          </a:p>
          <a:p>
            <a:pPr marL="1071563" lvl="0" indent="-346075" algn="just">
              <a:buClr>
                <a:srgbClr val="000000"/>
              </a:buClr>
              <a:buFont typeface="Courier New" panose="02070309020205020404" pitchFamily="49" charset="0"/>
              <a:buChar char="o"/>
              <a:defRPr/>
            </a:pPr>
            <a:r>
              <a:rPr lang="en-US" sz="2000" dirty="0">
                <a:latin typeface="Cambria" panose="02040503050406030204" pitchFamily="18" charset="0"/>
                <a:ea typeface="Cambria" panose="02040503050406030204" pitchFamily="18" charset="0"/>
              </a:rPr>
              <a:t>Verify whether the benefit/perquisite is taxable in the hands of the recipient.</a:t>
            </a:r>
          </a:p>
          <a:p>
            <a:pPr marL="1071563" lvl="0" indent="-346075" algn="just">
              <a:buClr>
                <a:srgbClr val="000000"/>
              </a:buClr>
              <a:buFont typeface="Courier New" panose="02070309020205020404" pitchFamily="49" charset="0"/>
              <a:buChar char="o"/>
              <a:defRPr/>
            </a:pPr>
            <a:r>
              <a:rPr lang="en-US" sz="2000" dirty="0">
                <a:latin typeface="Cambria" panose="02040503050406030204" pitchFamily="18" charset="0"/>
                <a:ea typeface="Cambria" panose="02040503050406030204" pitchFamily="18" charset="0"/>
              </a:rPr>
              <a:t>Determine under which section (e.g., 28(iv), 41(1), etc.) it is taxable.</a:t>
            </a: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Conclusion</a:t>
            </a:r>
          </a:p>
          <a:p>
            <a:pPr marL="363538" lvl="0" algn="just">
              <a:buClr>
                <a:srgbClr val="000000"/>
              </a:buClr>
              <a:defRPr/>
            </a:pPr>
            <a:endParaRPr lang="en-US" sz="1000" b="1" dirty="0">
              <a:latin typeface="Cambria" panose="02040503050406030204" pitchFamily="18" charset="0"/>
              <a:ea typeface="Cambria" panose="02040503050406030204" pitchFamily="18" charset="0"/>
            </a:endParaRPr>
          </a:p>
          <a:p>
            <a:pPr marL="706438" lvl="0" indent="-342900"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Section 194R imposes a standalone TDS obligation. </a:t>
            </a:r>
          </a:p>
          <a:p>
            <a:pPr marL="706438" lvl="0" indent="-342900"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The deductor’s responsibility ends at deducting tax; </a:t>
            </a:r>
          </a:p>
          <a:p>
            <a:pPr marL="706438" lvl="0" indent="-342900"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Taxability in the recipient’s hands is not relevant for this purpose.</a:t>
            </a: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35267282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solidFill>
                  <a:srgbClr val="FFFFFF"/>
                </a:solidFill>
              </a:rPr>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733632"/>
            <a:ext cx="12313921" cy="6863417"/>
          </a:xfrm>
          <a:prstGeom prst="rect">
            <a:avLst/>
          </a:prstGeom>
        </p:spPr>
        <p:txBody>
          <a:bodyPr wrap="square">
            <a:spAutoFit/>
          </a:bodyPr>
          <a:lstStyle/>
          <a:p>
            <a:pPr marL="649288" lvl="0" indent="-285750">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Whether reimbursement of out-of-pocket expenses incurred by service provider in the course of rendering service is benefit/perquisite?</a:t>
            </a:r>
          </a:p>
          <a:p>
            <a:pPr marL="363538" lvl="0">
              <a:buClr>
                <a:srgbClr val="000000"/>
              </a:buClr>
              <a:defRPr/>
            </a:pPr>
            <a:endParaRPr lang="en-US" sz="1000" b="1" u="sng"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u="sng" dirty="0">
                <a:latin typeface="Cambria" panose="02040503050406030204" pitchFamily="18" charset="0"/>
                <a:ea typeface="Cambria" panose="02040503050406030204" pitchFamily="18" charset="0"/>
              </a:rPr>
              <a:t>Clarification as per circular No. 12/2022- </a:t>
            </a:r>
          </a:p>
          <a:p>
            <a:pPr marL="649288" lvl="0" indent="-285750" algn="just">
              <a:buClr>
                <a:srgbClr val="000000"/>
              </a:buClr>
              <a:buFont typeface="Wingdings" panose="05000000000000000000" pitchFamily="2" charset="2"/>
              <a:buChar char="q"/>
              <a:defRPr/>
            </a:pPr>
            <a:endParaRPr lang="en-US" sz="1000" b="1" u="sng" dirty="0">
              <a:latin typeface="Cambria" panose="02040503050406030204" pitchFamily="18" charset="0"/>
              <a:ea typeface="Cambria" panose="02040503050406030204" pitchFamily="18" charset="0"/>
            </a:endParaRPr>
          </a:p>
          <a:p>
            <a:pPr marL="725488" lvl="0" algn="just">
              <a:buClr>
                <a:srgbClr val="000000"/>
              </a:buClr>
              <a:defRPr/>
            </a:pPr>
            <a:r>
              <a:rPr lang="en-US" sz="2000" dirty="0">
                <a:latin typeface="Cambria" panose="02040503050406030204" pitchFamily="18" charset="0"/>
                <a:ea typeface="Cambria" panose="02040503050406030204" pitchFamily="18" charset="0"/>
              </a:rPr>
              <a:t>Any expenditure which is the </a:t>
            </a:r>
            <a:r>
              <a:rPr lang="en-US" sz="2000" b="1" dirty="0">
                <a:latin typeface="Cambria" panose="02040503050406030204" pitchFamily="18" charset="0"/>
                <a:ea typeface="Cambria" panose="02040503050406030204" pitchFamily="18" charset="0"/>
              </a:rPr>
              <a:t>liability of a person carrying out business or profession</a:t>
            </a:r>
            <a:r>
              <a:rPr lang="en-US" sz="2000" dirty="0">
                <a:latin typeface="Cambria" panose="02040503050406030204" pitchFamily="18" charset="0"/>
                <a:ea typeface="Cambria" panose="02040503050406030204" pitchFamily="18" charset="0"/>
              </a:rPr>
              <a:t>, if </a:t>
            </a:r>
            <a:r>
              <a:rPr lang="en-US" sz="2000" b="1" dirty="0">
                <a:latin typeface="Cambria" panose="02040503050406030204" pitchFamily="18" charset="0"/>
                <a:ea typeface="Cambria" panose="02040503050406030204" pitchFamily="18" charset="0"/>
              </a:rPr>
              <a:t>met</a:t>
            </a:r>
            <a:r>
              <a:rPr lang="en-US" sz="2000" dirty="0">
                <a:latin typeface="Cambria" panose="02040503050406030204" pitchFamily="18" charset="0"/>
                <a:ea typeface="Cambria" panose="02040503050406030204" pitchFamily="18" charset="0"/>
              </a:rPr>
              <a:t> by the       </a:t>
            </a:r>
            <a:r>
              <a:rPr lang="en-US" sz="2000" b="1" dirty="0">
                <a:latin typeface="Cambria" panose="02040503050406030204" pitchFamily="18" charset="0"/>
                <a:ea typeface="Cambria" panose="02040503050406030204" pitchFamily="18" charset="0"/>
              </a:rPr>
              <a:t>other person is in effect benefit/perquisite </a:t>
            </a:r>
            <a:r>
              <a:rPr lang="en-US" sz="2000" dirty="0">
                <a:latin typeface="Cambria" panose="02040503050406030204" pitchFamily="18" charset="0"/>
                <a:ea typeface="Cambria" panose="02040503050406030204" pitchFamily="18" charset="0"/>
              </a:rPr>
              <a:t>provided by the second person to the first-person in the course of business/profession.</a:t>
            </a:r>
          </a:p>
          <a:p>
            <a:pPr marL="363538" lvl="0" algn="just">
              <a:buClr>
                <a:srgbClr val="000000"/>
              </a:buClr>
              <a:defRPr/>
            </a:pPr>
            <a:endParaRPr lang="en-US" sz="10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u="sng" dirty="0">
                <a:latin typeface="Cambria" panose="02040503050406030204" pitchFamily="18" charset="0"/>
                <a:ea typeface="Cambria" panose="02040503050406030204" pitchFamily="18" charset="0"/>
              </a:rPr>
              <a:t>Case Study</a:t>
            </a:r>
          </a:p>
          <a:p>
            <a:pPr marL="649288" lvl="0" indent="-285750" algn="just">
              <a:buClr>
                <a:srgbClr val="000000"/>
              </a:buClr>
              <a:buFont typeface="Wingdings" panose="05000000000000000000" pitchFamily="2" charset="2"/>
              <a:buChar char="q"/>
              <a:defRPr/>
            </a:pPr>
            <a:endParaRPr lang="en-US" sz="1000" b="1" u="sng"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Assume that Auditor is rendering service to a Company for which he is receiving Audit fee. </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In the course of rendering that service, he travel to different city from the place where is regularly carrying on profession. For this purpose, he pays for boarding and lodging expense incurred exclusively for the purposes of rendering the service to Co.. </a:t>
            </a: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Ordinarily, the expenditure incurred by the consultant is part of his professional expenditure which is deductible from the fee that he receives from company. </a:t>
            </a:r>
            <a:endParaRPr lang="en-US" sz="1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In such a case, the fee received by the consultant is his income and the expenditure incurred on travel is his expenditure deductible from such income in computing his total income. </a:t>
            </a:r>
            <a:endParaRPr lang="en-US" sz="1000" dirty="0">
              <a:latin typeface="Cambria" panose="02040503050406030204" pitchFamily="18" charset="0"/>
              <a:ea typeface="Cambria" panose="02040503050406030204" pitchFamily="18" charset="0"/>
            </a:endParaRPr>
          </a:p>
          <a:p>
            <a:pPr marL="706438" lvl="0" indent="-342900"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Now, if this travel expenditure is met by the company, it is benefit or perquisite provided by company to the consultant.</a:t>
            </a:r>
          </a:p>
          <a:p>
            <a:pPr marL="649288" lvl="0" indent="-285750" algn="just">
              <a:buClr>
                <a:srgbClr val="000000"/>
              </a:buClr>
              <a:buFont typeface="Wingdings" panose="05000000000000000000" pitchFamily="2" charset="2"/>
              <a:buChar char="q"/>
              <a:defRPr/>
            </a:pPr>
            <a:endParaRPr lang="en-US" sz="1000" b="1" dirty="0">
              <a:latin typeface="Cambria" panose="02040503050406030204" pitchFamily="18" charset="0"/>
              <a:ea typeface="Cambria" panose="02040503050406030204" pitchFamily="18" charset="0"/>
            </a:endParaRP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124191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fade">
                                      <p:cBhvr>
                                        <p:cTn id="16" dur="500"/>
                                        <p:tgtEl>
                                          <p:spTgt spid="3">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fade">
                                      <p:cBhvr>
                                        <p:cTn id="19" dur="500"/>
                                        <p:tgtEl>
                                          <p:spTgt spid="3">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fade">
                                      <p:cBhvr>
                                        <p:cTn id="22" dur="500"/>
                                        <p:tgtEl>
                                          <p:spTgt spid="3">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2" end="12"/>
                                            </p:txEl>
                                          </p:spTgt>
                                        </p:tgtEl>
                                        <p:attrNameLst>
                                          <p:attrName>style.visibility</p:attrName>
                                        </p:attrNameLst>
                                      </p:cBhvr>
                                      <p:to>
                                        <p:strVal val="visible"/>
                                      </p:to>
                                    </p:set>
                                    <p:animEffect transition="in" filter="fade">
                                      <p:cBhvr>
                                        <p:cTn id="25" dur="500"/>
                                        <p:tgtEl>
                                          <p:spTgt spid="3">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13" end="13"/>
                                            </p:txEl>
                                          </p:spTgt>
                                        </p:tgtEl>
                                        <p:attrNameLst>
                                          <p:attrName>style.visibility</p:attrName>
                                        </p:attrNameLst>
                                      </p:cBhvr>
                                      <p:to>
                                        <p:strVal val="visible"/>
                                      </p:to>
                                    </p:set>
                                    <p:animEffect transition="in" filter="fade">
                                      <p:cBhvr>
                                        <p:cTn id="28"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solidFill>
                  <a:srgbClr val="FFFFFF"/>
                </a:solidFill>
              </a:rPr>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874969"/>
            <a:ext cx="12313921" cy="861774"/>
          </a:xfrm>
          <a:prstGeom prst="rect">
            <a:avLst/>
          </a:prstGeom>
        </p:spPr>
        <p:txBody>
          <a:bodyPr wrap="square">
            <a:spAutoFit/>
          </a:bodyPr>
          <a:lstStyle/>
          <a:p>
            <a:pPr marL="649288" lvl="0" indent="-285750" algn="just">
              <a:buClr>
                <a:srgbClr val="000000"/>
              </a:buClr>
              <a:buFont typeface="Wingdings" panose="05000000000000000000" pitchFamily="2" charset="2"/>
              <a:buChar char="q"/>
              <a:defRPr/>
            </a:pPr>
            <a:endParaRPr lang="en-US" sz="1000" b="1" dirty="0">
              <a:latin typeface="Cambria" panose="02040503050406030204" pitchFamily="18" charset="0"/>
              <a:ea typeface="Cambria" panose="02040503050406030204" pitchFamily="18" charset="0"/>
            </a:endParaRP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3970162554"/>
              </p:ext>
            </p:extLst>
          </p:nvPr>
        </p:nvGraphicFramePr>
        <p:xfrm>
          <a:off x="108650" y="733632"/>
          <a:ext cx="11977394" cy="5985822"/>
        </p:xfrm>
        <a:graphic>
          <a:graphicData uri="http://schemas.openxmlformats.org/drawingml/2006/table">
            <a:tbl>
              <a:tblPr>
                <a:tableStyleId>{D7AC3CCA-C797-4891-BE02-D94E43425B78}</a:tableStyleId>
              </a:tblPr>
              <a:tblGrid>
                <a:gridCol w="3300335">
                  <a:extLst>
                    <a:ext uri="{9D8B030D-6E8A-4147-A177-3AD203B41FA5}">
                      <a16:colId xmlns:a16="http://schemas.microsoft.com/office/drawing/2014/main" val="1588908905"/>
                    </a:ext>
                  </a:extLst>
                </a:gridCol>
                <a:gridCol w="1569724">
                  <a:extLst>
                    <a:ext uri="{9D8B030D-6E8A-4147-A177-3AD203B41FA5}">
                      <a16:colId xmlns:a16="http://schemas.microsoft.com/office/drawing/2014/main" val="64270491"/>
                    </a:ext>
                  </a:extLst>
                </a:gridCol>
                <a:gridCol w="1527178">
                  <a:extLst>
                    <a:ext uri="{9D8B030D-6E8A-4147-A177-3AD203B41FA5}">
                      <a16:colId xmlns:a16="http://schemas.microsoft.com/office/drawing/2014/main" val="3331236386"/>
                    </a:ext>
                  </a:extLst>
                </a:gridCol>
                <a:gridCol w="2705762">
                  <a:extLst>
                    <a:ext uri="{9D8B030D-6E8A-4147-A177-3AD203B41FA5}">
                      <a16:colId xmlns:a16="http://schemas.microsoft.com/office/drawing/2014/main" val="4118187842"/>
                    </a:ext>
                  </a:extLst>
                </a:gridCol>
                <a:gridCol w="2874395">
                  <a:extLst>
                    <a:ext uri="{9D8B030D-6E8A-4147-A177-3AD203B41FA5}">
                      <a16:colId xmlns:a16="http://schemas.microsoft.com/office/drawing/2014/main" val="4054096021"/>
                    </a:ext>
                  </a:extLst>
                </a:gridCol>
              </a:tblGrid>
              <a:tr h="685208">
                <a:tc>
                  <a:txBody>
                    <a:bodyPr/>
                    <a:lstStyle/>
                    <a:p>
                      <a:pPr algn="ctr"/>
                      <a:r>
                        <a:rPr lang="en-US" sz="2000" b="1" i="0" u="none" strike="noStrike" cap="none" dirty="0">
                          <a:solidFill>
                            <a:schemeClr val="bg1"/>
                          </a:solidFill>
                          <a:latin typeface="Cambria" panose="02040503050406030204" pitchFamily="18" charset="0"/>
                          <a:ea typeface="Cambria" panose="02040503050406030204" pitchFamily="18" charset="0"/>
                          <a:cs typeface="+mn-cs"/>
                          <a:sym typeface="Arial"/>
                        </a:rPr>
                        <a:t>Travel/boarding/lodging </a:t>
                      </a:r>
                      <a:r>
                        <a:rPr lang="en-US" sz="2000" b="1" i="0" u="none" strike="noStrike" cap="none" dirty="0" err="1">
                          <a:solidFill>
                            <a:schemeClr val="bg1"/>
                          </a:solidFill>
                          <a:latin typeface="Cambria" panose="02040503050406030204" pitchFamily="18" charset="0"/>
                          <a:ea typeface="Cambria" panose="02040503050406030204" pitchFamily="18" charset="0"/>
                          <a:cs typeface="+mn-cs"/>
                          <a:sym typeface="Arial"/>
                        </a:rPr>
                        <a:t>exps</a:t>
                      </a:r>
                      <a:endParaRPr lang="en-IN" sz="2000" b="1" i="0" u="none" strike="noStrike" cap="none" dirty="0">
                        <a:solidFill>
                          <a:schemeClr val="bg1"/>
                        </a:solidFill>
                        <a:latin typeface="Cambria" panose="02040503050406030204" pitchFamily="18" charset="0"/>
                        <a:ea typeface="Cambria" panose="02040503050406030204" pitchFamily="18" charset="0"/>
                        <a:cs typeface="+mn-cs"/>
                        <a:sym typeface="Arial"/>
                      </a:endParaRPr>
                    </a:p>
                  </a:txBody>
                  <a:tcPr marL="45524" marR="45524" marT="22762" marB="22762" anchor="ctr">
                    <a:solidFill>
                      <a:schemeClr val="accent2"/>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Invoice in Name of</a:t>
                      </a:r>
                    </a:p>
                  </a:txBody>
                  <a:tcPr marL="45524" marR="45524" marT="22762" marB="22762" anchor="ctr">
                    <a:solidFill>
                      <a:schemeClr val="accent2"/>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Who Pays Initially</a:t>
                      </a:r>
                    </a:p>
                  </a:txBody>
                  <a:tcPr marL="45524" marR="45524" marT="22762" marB="22762" anchor="ctr">
                    <a:solidFill>
                      <a:schemeClr val="accent2"/>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TDS under Section 194R</a:t>
                      </a:r>
                    </a:p>
                  </a:txBody>
                  <a:tcPr marL="45524" marR="45524" marT="22762" marB="22762" anchor="ctr">
                    <a:solidFill>
                      <a:schemeClr val="accent2"/>
                    </a:solidFill>
                  </a:tcPr>
                </a:tc>
                <a:tc>
                  <a:txBody>
                    <a:bodyPr/>
                    <a:lstStyle/>
                    <a:p>
                      <a:pPr algn="ctr"/>
                      <a:r>
                        <a:rPr lang="en-IN" sz="2000" b="1" dirty="0">
                          <a:solidFill>
                            <a:schemeClr val="bg1"/>
                          </a:solidFill>
                          <a:latin typeface="Cambria" panose="02040503050406030204" pitchFamily="18" charset="0"/>
                          <a:ea typeface="Cambria" panose="02040503050406030204" pitchFamily="18" charset="0"/>
                        </a:rPr>
                        <a:t>Remarks</a:t>
                      </a:r>
                    </a:p>
                  </a:txBody>
                  <a:tcPr marL="45524" marR="45524" marT="22762" marB="22762" anchor="ctr">
                    <a:solidFill>
                      <a:schemeClr val="accent2"/>
                    </a:solidFill>
                  </a:tcPr>
                </a:tc>
                <a:extLst>
                  <a:ext uri="{0D108BD9-81ED-4DB2-BD59-A6C34878D82A}">
                    <a16:rowId xmlns:a16="http://schemas.microsoft.com/office/drawing/2014/main" val="2943375312"/>
                  </a:ext>
                </a:extLst>
              </a:tr>
              <a:tr h="1151702">
                <a:tc>
                  <a:txBody>
                    <a:bodyPr/>
                    <a:lstStyle/>
                    <a:p>
                      <a:pPr algn="just"/>
                      <a:r>
                        <a:rPr lang="en-US" sz="2000" dirty="0">
                          <a:latin typeface="Cambria" panose="02040503050406030204" pitchFamily="18" charset="0"/>
                          <a:ea typeface="Cambria" panose="02040503050406030204" pitchFamily="18" charset="0"/>
                        </a:rPr>
                        <a:t>Incurred by Auditor &amp; reimbursed by Co.</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Auditor</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Auditor</a:t>
                      </a:r>
                    </a:p>
                  </a:txBody>
                  <a:tcPr marL="45524" marR="45524" marT="22762" marB="22762" anchor="ctr"/>
                </a:tc>
                <a:tc>
                  <a:txBody>
                    <a:bodyPr/>
                    <a:lstStyle/>
                    <a:p>
                      <a:pPr algn="l"/>
                      <a:r>
                        <a:rPr lang="en-IN" sz="2000" dirty="0">
                          <a:latin typeface="Cambria" panose="02040503050406030204" pitchFamily="18" charset="0"/>
                          <a:ea typeface="Cambria" panose="02040503050406030204" pitchFamily="18" charset="0"/>
                        </a:rPr>
                        <a:t>✅ TDS Applicable</a:t>
                      </a:r>
                    </a:p>
                  </a:txBody>
                  <a:tcPr marL="45524" marR="45524" marT="22762" marB="22762" anchor="ctr"/>
                </a:tc>
                <a:tc>
                  <a:txBody>
                    <a:bodyPr/>
                    <a:lstStyle/>
                    <a:p>
                      <a:pPr algn="just"/>
                      <a:r>
                        <a:rPr lang="en-US" sz="2000" dirty="0">
                          <a:latin typeface="Cambria" panose="02040503050406030204" pitchFamily="18" charset="0"/>
                          <a:ea typeface="Cambria" panose="02040503050406030204" pitchFamily="18" charset="0"/>
                        </a:rPr>
                        <a:t>Treated as benefit /perquisite to the Auditor</a:t>
                      </a:r>
                    </a:p>
                  </a:txBody>
                  <a:tcPr marL="45524" marR="45524" marT="22762" marB="22762" anchor="ctr"/>
                </a:tc>
                <a:extLst>
                  <a:ext uri="{0D108BD9-81ED-4DB2-BD59-A6C34878D82A}">
                    <a16:rowId xmlns:a16="http://schemas.microsoft.com/office/drawing/2014/main" val="657290870"/>
                  </a:ext>
                </a:extLst>
              </a:tr>
              <a:tr h="1322801">
                <a:tc>
                  <a:txBody>
                    <a:bodyPr/>
                    <a:lstStyle/>
                    <a:p>
                      <a:pPr algn="just"/>
                      <a:r>
                        <a:rPr lang="en-US" sz="2000" dirty="0">
                          <a:latin typeface="Cambria" panose="02040503050406030204" pitchFamily="18" charset="0"/>
                          <a:ea typeface="Cambria" panose="02040503050406030204" pitchFamily="18" charset="0"/>
                        </a:rPr>
                        <a:t>Incurred by Auditor</a:t>
                      </a:r>
                      <a:r>
                        <a:rPr lang="en-US" sz="2000" baseline="0" dirty="0">
                          <a:latin typeface="Cambria" panose="02040503050406030204" pitchFamily="18" charset="0"/>
                          <a:ea typeface="Cambria" panose="02040503050406030204" pitchFamily="18" charset="0"/>
                        </a:rPr>
                        <a:t> &amp; </a:t>
                      </a:r>
                      <a:r>
                        <a:rPr lang="en-US" sz="2000" dirty="0">
                          <a:latin typeface="Cambria" panose="02040503050406030204" pitchFamily="18" charset="0"/>
                          <a:ea typeface="Cambria" panose="02040503050406030204" pitchFamily="18" charset="0"/>
                        </a:rPr>
                        <a:t>reimbursed by Co</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Company </a:t>
                      </a:r>
                    </a:p>
                  </a:txBody>
                  <a:tcPr marL="45524" marR="45524" marT="22762" marB="22762" anchor="ctr"/>
                </a:tc>
                <a:tc>
                  <a:txBody>
                    <a:bodyPr/>
                    <a:lstStyle/>
                    <a:p>
                      <a:pPr algn="just"/>
                      <a:r>
                        <a:rPr lang="en-US" sz="2000" dirty="0">
                          <a:latin typeface="Cambria" panose="02040503050406030204" pitchFamily="18" charset="0"/>
                          <a:ea typeface="Cambria" panose="02040503050406030204" pitchFamily="18" charset="0"/>
                        </a:rPr>
                        <a:t>Auditor</a:t>
                      </a:r>
                      <a:endParaRPr lang="en-IN" sz="2000" dirty="0">
                        <a:latin typeface="Cambria" panose="02040503050406030204" pitchFamily="18" charset="0"/>
                        <a:ea typeface="Cambria" panose="02040503050406030204" pitchFamily="18" charset="0"/>
                      </a:endParaRPr>
                    </a:p>
                  </a:txBody>
                  <a:tcPr marL="45524" marR="45524" marT="22762" marB="22762" anchor="ctr"/>
                </a:tc>
                <a:tc>
                  <a:txBody>
                    <a:bodyPr/>
                    <a:lstStyle/>
                    <a:p>
                      <a:pPr algn="l"/>
                      <a:r>
                        <a:rPr lang="en-IN" sz="2000" dirty="0">
                          <a:latin typeface="Cambria" panose="02040503050406030204" pitchFamily="18" charset="0"/>
                          <a:ea typeface="Cambria" panose="02040503050406030204" pitchFamily="18" charset="0"/>
                        </a:rPr>
                        <a:t>❌ TDS Not Applicable</a:t>
                      </a:r>
                    </a:p>
                  </a:txBody>
                  <a:tcPr marL="45524" marR="45524" marT="22762" marB="22762" anchor="ctr"/>
                </a:tc>
                <a:tc>
                  <a:txBody>
                    <a:bodyPr/>
                    <a:lstStyle/>
                    <a:p>
                      <a:pPr algn="just"/>
                      <a:r>
                        <a:rPr lang="en-US" sz="2000" dirty="0">
                          <a:latin typeface="Cambria" panose="02040503050406030204" pitchFamily="18" charset="0"/>
                          <a:ea typeface="Cambria" panose="02040503050406030204" pitchFamily="18" charset="0"/>
                        </a:rPr>
                        <a:t>Reimbursement of exp incurred on behalf of Co.– Not a benefit</a:t>
                      </a:r>
                    </a:p>
                  </a:txBody>
                  <a:tcPr marL="45524" marR="45524" marT="22762" marB="22762" anchor="ctr"/>
                </a:tc>
                <a:extLst>
                  <a:ext uri="{0D108BD9-81ED-4DB2-BD59-A6C34878D82A}">
                    <a16:rowId xmlns:a16="http://schemas.microsoft.com/office/drawing/2014/main" val="712276233"/>
                  </a:ext>
                </a:extLst>
              </a:tr>
              <a:tr h="1322801">
                <a:tc>
                  <a:txBody>
                    <a:bodyPr/>
                    <a:lstStyle/>
                    <a:p>
                      <a:pPr algn="just"/>
                      <a:r>
                        <a:rPr lang="en-US" sz="2000" dirty="0">
                          <a:latin typeface="Cambria" panose="02040503050406030204" pitchFamily="18" charset="0"/>
                          <a:ea typeface="Cambria" panose="02040503050406030204" pitchFamily="18" charset="0"/>
                        </a:rPr>
                        <a:t>Directly paid by Co</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Auditor</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Company </a:t>
                      </a:r>
                    </a:p>
                  </a:txBody>
                  <a:tcPr marL="45524" marR="45524" marT="22762" marB="22762" anchor="ctr"/>
                </a:tc>
                <a:tc>
                  <a:txBody>
                    <a:bodyPr/>
                    <a:lstStyle/>
                    <a:p>
                      <a:pPr algn="l"/>
                      <a:r>
                        <a:rPr lang="en-IN" sz="2000" dirty="0">
                          <a:latin typeface="Cambria" panose="02040503050406030204" pitchFamily="18" charset="0"/>
                          <a:ea typeface="Cambria" panose="02040503050406030204" pitchFamily="18" charset="0"/>
                        </a:rPr>
                        <a:t>✅ TDS Applicable</a:t>
                      </a:r>
                    </a:p>
                  </a:txBody>
                  <a:tcPr marL="45524" marR="45524" marT="22762" marB="22762" anchor="ctr"/>
                </a:tc>
                <a:tc>
                  <a:txBody>
                    <a:bodyPr/>
                    <a:lstStyle/>
                    <a:p>
                      <a:pPr algn="just"/>
                      <a:r>
                        <a:rPr lang="en-US" sz="2000" dirty="0">
                          <a:latin typeface="Cambria" panose="02040503050406030204" pitchFamily="18" charset="0"/>
                          <a:ea typeface="Cambria" panose="02040503050406030204" pitchFamily="18" charset="0"/>
                        </a:rPr>
                        <a:t>Treated as benefit /perquisite paid on behalf of the Auditor</a:t>
                      </a:r>
                    </a:p>
                  </a:txBody>
                  <a:tcPr marL="45524" marR="45524" marT="22762" marB="22762" anchor="ctr"/>
                </a:tc>
                <a:extLst>
                  <a:ext uri="{0D108BD9-81ED-4DB2-BD59-A6C34878D82A}">
                    <a16:rowId xmlns:a16="http://schemas.microsoft.com/office/drawing/2014/main" val="541867127"/>
                  </a:ext>
                </a:extLst>
              </a:tr>
              <a:tr h="1503310">
                <a:tc>
                  <a:txBody>
                    <a:bodyPr/>
                    <a:lstStyle/>
                    <a:p>
                      <a:pPr algn="just"/>
                      <a:r>
                        <a:rPr lang="en-US" sz="2000" dirty="0">
                          <a:latin typeface="Cambria" panose="02040503050406030204" pitchFamily="18" charset="0"/>
                          <a:ea typeface="Cambria" panose="02040503050406030204" pitchFamily="18" charset="0"/>
                        </a:rPr>
                        <a:t>Directly paid by Co</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Company </a:t>
                      </a:r>
                    </a:p>
                  </a:txBody>
                  <a:tcPr marL="45524" marR="45524" marT="22762" marB="22762" anchor="ctr"/>
                </a:tc>
                <a:tc>
                  <a:txBody>
                    <a:bodyPr/>
                    <a:lstStyle/>
                    <a:p>
                      <a:pPr algn="just"/>
                      <a:r>
                        <a:rPr lang="en-IN" sz="2000" dirty="0">
                          <a:latin typeface="Cambria" panose="02040503050406030204" pitchFamily="18" charset="0"/>
                          <a:ea typeface="Cambria" panose="02040503050406030204" pitchFamily="18" charset="0"/>
                        </a:rPr>
                        <a:t>Company </a:t>
                      </a:r>
                    </a:p>
                  </a:txBody>
                  <a:tcPr marL="45524" marR="45524" marT="22762" marB="22762" anchor="ctr"/>
                </a:tc>
                <a:tc>
                  <a:txBody>
                    <a:bodyPr/>
                    <a:lstStyle/>
                    <a:p>
                      <a:pPr algn="l"/>
                      <a:r>
                        <a:rPr lang="en-IN" sz="2000" dirty="0">
                          <a:latin typeface="Cambria" panose="02040503050406030204" pitchFamily="18" charset="0"/>
                          <a:ea typeface="Cambria" panose="02040503050406030204" pitchFamily="18" charset="0"/>
                        </a:rPr>
                        <a:t>❌ TDS Not Applicable</a:t>
                      </a:r>
                    </a:p>
                  </a:txBody>
                  <a:tcPr marL="45524" marR="45524" marT="22762" marB="22762" anchor="ctr"/>
                </a:tc>
                <a:tc>
                  <a:txBody>
                    <a:bodyPr/>
                    <a:lstStyle/>
                    <a:p>
                      <a:pPr algn="just"/>
                      <a:r>
                        <a:rPr lang="en-US" sz="2000" dirty="0">
                          <a:latin typeface="Cambria" panose="02040503050406030204" pitchFamily="18" charset="0"/>
                          <a:ea typeface="Cambria" panose="02040503050406030204" pitchFamily="18" charset="0"/>
                        </a:rPr>
                        <a:t>Exp is directly borne by X in its own name for services rendered to it</a:t>
                      </a:r>
                    </a:p>
                  </a:txBody>
                  <a:tcPr marL="45524" marR="45524" marT="22762" marB="22762" anchor="ctr"/>
                </a:tc>
                <a:extLst>
                  <a:ext uri="{0D108BD9-81ED-4DB2-BD59-A6C34878D82A}">
                    <a16:rowId xmlns:a16="http://schemas.microsoft.com/office/drawing/2014/main" val="3397752708"/>
                  </a:ext>
                </a:extLst>
              </a:tr>
            </a:tbl>
          </a:graphicData>
        </a:graphic>
      </p:graphicFrame>
    </p:spTree>
    <p:extLst>
      <p:ext uri="{BB962C8B-B14F-4D97-AF65-F5344CB8AC3E}">
        <p14:creationId xmlns:p14="http://schemas.microsoft.com/office/powerpoint/2010/main" val="7680580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solidFill>
                  <a:srgbClr val="FFFFFF"/>
                </a:solidFill>
              </a:rPr>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886032"/>
            <a:ext cx="12313921" cy="5047536"/>
          </a:xfrm>
          <a:prstGeom prst="rect">
            <a:avLst/>
          </a:prstGeom>
        </p:spPr>
        <p:txBody>
          <a:bodyPr wrap="square">
            <a:spAutoFit/>
          </a:bodyPr>
          <a:lstStyle/>
          <a:p>
            <a:pPr marL="649288" indent="-285750">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Exception – when invoice is in the name of Service Provider (Auditor) but still Not Treated as Benefit/Perquisite </a:t>
            </a:r>
            <a:endParaRPr lang="en-US" sz="1000" b="1" u="sng"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b="1" u="sng" dirty="0">
                <a:latin typeface="Cambria" panose="02040503050406030204" pitchFamily="18" charset="0"/>
                <a:ea typeface="Cambria" panose="02040503050406030204" pitchFamily="18" charset="0"/>
              </a:rPr>
              <a:t>When service provider acts as a "Pure Agent" under GST</a:t>
            </a:r>
          </a:p>
          <a:p>
            <a:pPr marL="649288" lvl="0" indent="-285750" algn="just">
              <a:buClr>
                <a:srgbClr val="000000"/>
              </a:buClr>
              <a:buFont typeface="Wingdings" panose="05000000000000000000" pitchFamily="2" charset="2"/>
              <a:buChar char="q"/>
              <a:defRPr/>
            </a:pPr>
            <a:endParaRPr lang="en-US" sz="1000" b="1" u="sng" dirty="0">
              <a:latin typeface="Cambria" panose="02040503050406030204" pitchFamily="18" charset="0"/>
              <a:ea typeface="Cambria" panose="02040503050406030204" pitchFamily="18" charset="0"/>
            </a:endParaRPr>
          </a:p>
          <a:p>
            <a:pPr marL="630238" lvl="0" indent="-268288"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A pure agent is one who:</a:t>
            </a:r>
          </a:p>
          <a:p>
            <a:pPr marL="966788" lvl="0" indent="-342900" algn="just">
              <a:buClr>
                <a:srgbClr val="000000"/>
              </a:buClr>
              <a:buFont typeface="Courier New" panose="02070309020205020404" pitchFamily="49" charset="0"/>
              <a:buChar char="o"/>
              <a:tabLst>
                <a:tab pos="987425" algn="l"/>
              </a:tabLst>
              <a:defRPr/>
            </a:pPr>
            <a:r>
              <a:rPr lang="en-US" sz="2000" dirty="0">
                <a:latin typeface="Cambria" panose="02040503050406030204" pitchFamily="18" charset="0"/>
                <a:ea typeface="Cambria" panose="02040503050406030204" pitchFamily="18" charset="0"/>
              </a:rPr>
              <a:t>Has a contractual agreement with the service recipient to act as their pure agent.</a:t>
            </a:r>
          </a:p>
          <a:p>
            <a:pPr marL="966788" lvl="0" indent="-342900" algn="just">
              <a:buClr>
                <a:srgbClr val="000000"/>
              </a:buClr>
              <a:buFont typeface="Courier New" panose="02070309020205020404" pitchFamily="49" charset="0"/>
              <a:buChar char="o"/>
              <a:tabLst>
                <a:tab pos="987425" algn="l"/>
              </a:tabLst>
              <a:defRPr/>
            </a:pPr>
            <a:endParaRPr lang="en-US" sz="1000" dirty="0">
              <a:latin typeface="Cambria" panose="02040503050406030204" pitchFamily="18" charset="0"/>
              <a:ea typeface="Cambria" panose="02040503050406030204" pitchFamily="18" charset="0"/>
            </a:endParaRPr>
          </a:p>
          <a:p>
            <a:pPr marL="966788" lvl="0" indent="-342900" algn="just">
              <a:buClr>
                <a:srgbClr val="000000"/>
              </a:buClr>
              <a:buFont typeface="Courier New" panose="02070309020205020404" pitchFamily="49" charset="0"/>
              <a:buChar char="o"/>
              <a:tabLst>
                <a:tab pos="987425" algn="l"/>
              </a:tabLst>
              <a:defRPr/>
            </a:pPr>
            <a:r>
              <a:rPr lang="en-US" sz="2000" dirty="0">
                <a:latin typeface="Cambria" panose="02040503050406030204" pitchFamily="18" charset="0"/>
                <a:ea typeface="Cambria" panose="02040503050406030204" pitchFamily="18" charset="0"/>
              </a:rPr>
              <a:t>Does not hold title or use the goods/services procured.</a:t>
            </a:r>
          </a:p>
          <a:p>
            <a:pPr marL="966788" lvl="0" indent="-342900" algn="just">
              <a:buClr>
                <a:srgbClr val="000000"/>
              </a:buClr>
              <a:buFont typeface="Courier New" panose="02070309020205020404" pitchFamily="49" charset="0"/>
              <a:buChar char="o"/>
              <a:tabLst>
                <a:tab pos="987425" algn="l"/>
              </a:tabLst>
              <a:defRPr/>
            </a:pPr>
            <a:endParaRPr lang="en-US" sz="1000" dirty="0">
              <a:latin typeface="Cambria" panose="02040503050406030204" pitchFamily="18" charset="0"/>
              <a:ea typeface="Cambria" panose="02040503050406030204" pitchFamily="18" charset="0"/>
            </a:endParaRPr>
          </a:p>
          <a:p>
            <a:pPr marL="966788" lvl="0" indent="-342900" algn="just">
              <a:buClr>
                <a:srgbClr val="000000"/>
              </a:buClr>
              <a:buFont typeface="Courier New" panose="02070309020205020404" pitchFamily="49" charset="0"/>
              <a:buChar char="o"/>
              <a:tabLst>
                <a:tab pos="987425" algn="l"/>
              </a:tabLst>
              <a:defRPr/>
            </a:pPr>
            <a:r>
              <a:rPr lang="en-US" sz="2000" dirty="0">
                <a:latin typeface="Cambria" panose="02040503050406030204" pitchFamily="18" charset="0"/>
                <a:ea typeface="Cambria" panose="02040503050406030204" pitchFamily="18" charset="0"/>
              </a:rPr>
              <a:t>Incurs the expense on authorization of the recipient.</a:t>
            </a:r>
          </a:p>
          <a:p>
            <a:pPr marL="966788" lvl="0" indent="-342900" algn="just">
              <a:buClr>
                <a:srgbClr val="000000"/>
              </a:buClr>
              <a:buFont typeface="Courier New" panose="02070309020205020404" pitchFamily="49" charset="0"/>
              <a:buChar char="o"/>
              <a:tabLst>
                <a:tab pos="987425" algn="l"/>
              </a:tabLst>
              <a:defRPr/>
            </a:pPr>
            <a:endParaRPr lang="en-US" sz="1000" dirty="0">
              <a:latin typeface="Cambria" panose="02040503050406030204" pitchFamily="18" charset="0"/>
              <a:ea typeface="Cambria" panose="02040503050406030204" pitchFamily="18" charset="0"/>
            </a:endParaRPr>
          </a:p>
          <a:p>
            <a:pPr marL="966788" lvl="0" indent="-342900" algn="just">
              <a:buClr>
                <a:srgbClr val="000000"/>
              </a:buClr>
              <a:buFont typeface="Courier New" panose="02070309020205020404" pitchFamily="49" charset="0"/>
              <a:buChar char="o"/>
              <a:tabLst>
                <a:tab pos="987425" algn="l"/>
              </a:tabLst>
              <a:defRPr/>
            </a:pPr>
            <a:r>
              <a:rPr lang="en-US" sz="2000" dirty="0">
                <a:latin typeface="Cambria" panose="02040503050406030204" pitchFamily="18" charset="0"/>
                <a:ea typeface="Cambria" panose="02040503050406030204" pitchFamily="18" charset="0"/>
              </a:rPr>
              <a:t>Charges only the actual amount incurred, separately shown in invoice.</a:t>
            </a:r>
          </a:p>
          <a:p>
            <a:pPr marL="966788" lvl="0" indent="-342900" algn="just">
              <a:buClr>
                <a:srgbClr val="000000"/>
              </a:buClr>
              <a:buFont typeface="Courier New" panose="02070309020205020404" pitchFamily="49" charset="0"/>
              <a:buChar char="o"/>
              <a:tabLst>
                <a:tab pos="987425" algn="l"/>
              </a:tabLst>
              <a:defRPr/>
            </a:pPr>
            <a:endParaRPr lang="en-US" sz="1000" dirty="0">
              <a:latin typeface="Cambria" panose="02040503050406030204" pitchFamily="18" charset="0"/>
              <a:ea typeface="Cambria" panose="02040503050406030204" pitchFamily="18" charset="0"/>
            </a:endParaRPr>
          </a:p>
          <a:p>
            <a:pPr marL="966788" lvl="0" indent="-342900" algn="just">
              <a:buClr>
                <a:srgbClr val="000000"/>
              </a:buClr>
              <a:buFont typeface="Courier New" panose="02070309020205020404" pitchFamily="49" charset="0"/>
              <a:buChar char="o"/>
              <a:tabLst>
                <a:tab pos="987425" algn="l"/>
              </a:tabLst>
              <a:defRPr/>
            </a:pPr>
            <a:r>
              <a:rPr lang="en-US" sz="2000" dirty="0">
                <a:latin typeface="Cambria" panose="02040503050406030204" pitchFamily="18" charset="0"/>
                <a:ea typeface="Cambria" panose="02040503050406030204" pitchFamily="18" charset="0"/>
              </a:rPr>
              <a:t>Supplies these goods/services in addition to their own service.</a:t>
            </a:r>
          </a:p>
          <a:p>
            <a:pPr marL="361950" lvl="0" algn="just">
              <a:buClr>
                <a:srgbClr val="000000"/>
              </a:buClr>
              <a:defRPr/>
            </a:pPr>
            <a:endParaRPr lang="en-US" sz="2000" dirty="0">
              <a:latin typeface="Cambria" panose="02040503050406030204" pitchFamily="18" charset="0"/>
              <a:ea typeface="Cambria" panose="02040503050406030204" pitchFamily="18" charset="0"/>
            </a:endParaRPr>
          </a:p>
          <a:p>
            <a:pPr marL="363538" lvl="0" algn="just">
              <a:buClr>
                <a:srgbClr val="000000"/>
              </a:buClr>
              <a:defRPr/>
            </a:pPr>
            <a:endParaRPr lang="en-US" sz="2000" dirty="0">
              <a:latin typeface="Cambria" panose="02040503050406030204" pitchFamily="18" charset="0"/>
              <a:ea typeface="Cambria" panose="02040503050406030204" pitchFamily="18" charset="0"/>
            </a:endParaRP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33171459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sz="2000" dirty="0">
                <a:solidFill>
                  <a:srgbClr val="FFFFFF"/>
                </a:solidFill>
              </a:rPr>
              <a:t>S. 194R- TDS on benefits/perquisites provided to a resident in respect of businesses or professions.</a:t>
            </a:r>
            <a:endParaRPr lang="en-IN" sz="2000" dirty="0">
              <a:latin typeface="Cambria" pitchFamily="18" charset="0"/>
            </a:endParaRPr>
          </a:p>
        </p:txBody>
      </p:sp>
      <p:sp>
        <p:nvSpPr>
          <p:cNvPr id="3" name="Rectangle 2"/>
          <p:cNvSpPr/>
          <p:nvPr/>
        </p:nvSpPr>
        <p:spPr>
          <a:xfrm>
            <a:off x="-227876" y="874969"/>
            <a:ext cx="12313921" cy="1477328"/>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200" b="1" u="sng" dirty="0">
                <a:latin typeface="Cambria" panose="02040503050406030204" pitchFamily="18" charset="0"/>
                <a:ea typeface="Cambria" panose="02040503050406030204" pitchFamily="18" charset="0"/>
              </a:rPr>
              <a:t>Product given to a social media influencer for promotion considered a benefit or perquisite under Section 194R?</a:t>
            </a:r>
            <a:endParaRPr lang="en-US" sz="1000" b="1" u="sng" dirty="0">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endParaRPr lang="en-US" sz="2000" dirty="0">
              <a:latin typeface="Cambria" panose="02040503050406030204" pitchFamily="18" charset="0"/>
              <a:ea typeface="Cambria" panose="02040503050406030204" pitchFamily="18" charset="0"/>
            </a:endParaRPr>
          </a:p>
          <a:p>
            <a:pPr marL="363538" lvl="0">
              <a:buClr>
                <a:srgbClr val="000000"/>
              </a:buClr>
              <a:defRPr/>
            </a:pPr>
            <a:endParaRPr kumimoji="0" lang="en-IN" sz="2000" b="1" i="0"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4056454245"/>
              </p:ext>
            </p:extLst>
          </p:nvPr>
        </p:nvGraphicFramePr>
        <p:xfrm>
          <a:off x="362608" y="1907629"/>
          <a:ext cx="11004330" cy="3544482"/>
        </p:xfrm>
        <a:graphic>
          <a:graphicData uri="http://schemas.openxmlformats.org/drawingml/2006/table">
            <a:tbl>
              <a:tblPr>
                <a:tableStyleId>{D7AC3CCA-C797-4891-BE02-D94E43425B78}</a:tableStyleId>
              </a:tblPr>
              <a:tblGrid>
                <a:gridCol w="3668110">
                  <a:extLst>
                    <a:ext uri="{9D8B030D-6E8A-4147-A177-3AD203B41FA5}">
                      <a16:colId xmlns:a16="http://schemas.microsoft.com/office/drawing/2014/main" val="1138049391"/>
                    </a:ext>
                  </a:extLst>
                </a:gridCol>
                <a:gridCol w="3668110">
                  <a:extLst>
                    <a:ext uri="{9D8B030D-6E8A-4147-A177-3AD203B41FA5}">
                      <a16:colId xmlns:a16="http://schemas.microsoft.com/office/drawing/2014/main" val="3009694954"/>
                    </a:ext>
                  </a:extLst>
                </a:gridCol>
                <a:gridCol w="3668110">
                  <a:extLst>
                    <a:ext uri="{9D8B030D-6E8A-4147-A177-3AD203B41FA5}">
                      <a16:colId xmlns:a16="http://schemas.microsoft.com/office/drawing/2014/main" val="62924802"/>
                    </a:ext>
                  </a:extLst>
                </a:gridCol>
              </a:tblGrid>
              <a:tr h="749794">
                <a:tc>
                  <a:txBody>
                    <a:bodyPr/>
                    <a:lstStyle/>
                    <a:p>
                      <a:pPr algn="ctr"/>
                      <a:r>
                        <a:rPr lang="en-IN" sz="2200" b="1" dirty="0">
                          <a:solidFill>
                            <a:schemeClr val="bg1"/>
                          </a:solidFill>
                          <a:latin typeface="Cambria" panose="02040503050406030204" pitchFamily="18" charset="0"/>
                          <a:ea typeface="Cambria" panose="02040503050406030204" pitchFamily="18" charset="0"/>
                        </a:rPr>
                        <a:t>Scenario</a:t>
                      </a:r>
                    </a:p>
                  </a:txBody>
                  <a:tcPr anchor="ctr">
                    <a:solidFill>
                      <a:schemeClr val="accent2"/>
                    </a:solidFill>
                  </a:tcPr>
                </a:tc>
                <a:tc>
                  <a:txBody>
                    <a:bodyPr/>
                    <a:lstStyle/>
                    <a:p>
                      <a:pPr algn="ctr"/>
                      <a:r>
                        <a:rPr lang="en-US" sz="2200" b="1" dirty="0">
                          <a:solidFill>
                            <a:schemeClr val="bg1"/>
                          </a:solidFill>
                          <a:latin typeface="Cambria" panose="02040503050406030204" pitchFamily="18" charset="0"/>
                          <a:ea typeface="Cambria" panose="02040503050406030204" pitchFamily="18" charset="0"/>
                        </a:rPr>
                        <a:t>TDS Applicability u/s 194R</a:t>
                      </a:r>
                    </a:p>
                  </a:txBody>
                  <a:tcPr anchor="ctr">
                    <a:solidFill>
                      <a:schemeClr val="accent2"/>
                    </a:solidFill>
                  </a:tcPr>
                </a:tc>
                <a:tc>
                  <a:txBody>
                    <a:bodyPr/>
                    <a:lstStyle/>
                    <a:p>
                      <a:pPr algn="ctr"/>
                      <a:r>
                        <a:rPr lang="en-IN" sz="2200" b="1" dirty="0">
                          <a:solidFill>
                            <a:schemeClr val="bg1"/>
                          </a:solidFill>
                          <a:latin typeface="Cambria" panose="02040503050406030204" pitchFamily="18" charset="0"/>
                          <a:ea typeface="Cambria" panose="02040503050406030204" pitchFamily="18" charset="0"/>
                        </a:rPr>
                        <a:t>Remarks</a:t>
                      </a:r>
                    </a:p>
                  </a:txBody>
                  <a:tcPr anchor="ctr">
                    <a:solidFill>
                      <a:schemeClr val="accent2"/>
                    </a:solidFill>
                  </a:tcPr>
                </a:tc>
                <a:extLst>
                  <a:ext uri="{0D108BD9-81ED-4DB2-BD59-A6C34878D82A}">
                    <a16:rowId xmlns:a16="http://schemas.microsoft.com/office/drawing/2014/main" val="3323164259"/>
                  </a:ext>
                </a:extLst>
              </a:tr>
              <a:tr h="1397344">
                <a:tc>
                  <a:txBody>
                    <a:bodyPr/>
                    <a:lstStyle/>
                    <a:p>
                      <a:pPr algn="just"/>
                      <a:r>
                        <a:rPr lang="en-US" sz="2200" dirty="0">
                          <a:latin typeface="Cambria" panose="02040503050406030204" pitchFamily="18" charset="0"/>
                          <a:ea typeface="Cambria" panose="02040503050406030204" pitchFamily="18" charset="0"/>
                        </a:rPr>
                        <a:t>Product is </a:t>
                      </a:r>
                      <a:r>
                        <a:rPr lang="en-US" sz="2200" b="1" i="0" u="sng" dirty="0">
                          <a:latin typeface="Cambria" panose="02040503050406030204" pitchFamily="18" charset="0"/>
                          <a:ea typeface="Cambria" panose="02040503050406030204" pitchFamily="18" charset="0"/>
                        </a:rPr>
                        <a:t>given</a:t>
                      </a:r>
                      <a:r>
                        <a:rPr lang="en-US" sz="2200" dirty="0">
                          <a:latin typeface="Cambria" panose="02040503050406030204" pitchFamily="18" charset="0"/>
                          <a:ea typeface="Cambria" panose="02040503050406030204" pitchFamily="18" charset="0"/>
                        </a:rPr>
                        <a:t> for </a:t>
                      </a:r>
                      <a:r>
                        <a:rPr lang="en-US" sz="2200" b="0" i="0" u="none" dirty="0">
                          <a:latin typeface="Cambria" panose="02040503050406030204" pitchFamily="18" charset="0"/>
                          <a:ea typeface="Cambria" panose="02040503050406030204" pitchFamily="18" charset="0"/>
                        </a:rPr>
                        <a:t>promotion </a:t>
                      </a:r>
                      <a:r>
                        <a:rPr lang="en-US" sz="2200" b="0" u="none" dirty="0">
                          <a:latin typeface="Cambria" panose="02040503050406030204" pitchFamily="18" charset="0"/>
                          <a:ea typeface="Cambria" panose="02040503050406030204" pitchFamily="18" charset="0"/>
                        </a:rPr>
                        <a:t>and </a:t>
                      </a:r>
                      <a:r>
                        <a:rPr lang="en-US" sz="2200" b="1" u="sng" dirty="0">
                          <a:latin typeface="Cambria" panose="02040503050406030204" pitchFamily="18" charset="0"/>
                          <a:ea typeface="Cambria" panose="02040503050406030204" pitchFamily="18" charset="0"/>
                        </a:rPr>
                        <a:t>returned </a:t>
                      </a:r>
                      <a:r>
                        <a:rPr lang="en-US" sz="2200" dirty="0">
                          <a:latin typeface="Cambria" panose="02040503050406030204" pitchFamily="18" charset="0"/>
                          <a:ea typeface="Cambria" panose="02040503050406030204" pitchFamily="18" charset="0"/>
                        </a:rPr>
                        <a:t>after use</a:t>
                      </a:r>
                    </a:p>
                  </a:txBody>
                  <a:tcPr anchor="ctr"/>
                </a:tc>
                <a:tc>
                  <a:txBody>
                    <a:bodyPr/>
                    <a:lstStyle/>
                    <a:p>
                      <a:pPr algn="l"/>
                      <a:r>
                        <a:rPr lang="en-IN" sz="2200" dirty="0">
                          <a:latin typeface="Cambria" panose="02040503050406030204" pitchFamily="18" charset="0"/>
                          <a:ea typeface="Cambria" panose="02040503050406030204" pitchFamily="18" charset="0"/>
                        </a:rPr>
                        <a:t>❌ Not Applicable</a:t>
                      </a:r>
                    </a:p>
                  </a:txBody>
                  <a:tcPr anchor="ctr"/>
                </a:tc>
                <a:tc>
                  <a:txBody>
                    <a:bodyPr/>
                    <a:lstStyle/>
                    <a:p>
                      <a:pPr algn="just"/>
                      <a:r>
                        <a:rPr lang="en-US" sz="2200">
                          <a:latin typeface="Cambria" panose="02040503050406030204" pitchFamily="18" charset="0"/>
                          <a:ea typeface="Cambria" panose="02040503050406030204" pitchFamily="18" charset="0"/>
                        </a:rPr>
                        <a:t>Not treated as a benefit/perquisite</a:t>
                      </a:r>
                    </a:p>
                  </a:txBody>
                  <a:tcPr anchor="ctr"/>
                </a:tc>
                <a:extLst>
                  <a:ext uri="{0D108BD9-81ED-4DB2-BD59-A6C34878D82A}">
                    <a16:rowId xmlns:a16="http://schemas.microsoft.com/office/drawing/2014/main" val="883335716"/>
                  </a:ext>
                </a:extLst>
              </a:tr>
              <a:tr h="1397344">
                <a:tc>
                  <a:txBody>
                    <a:bodyPr/>
                    <a:lstStyle/>
                    <a:p>
                      <a:pPr algn="just"/>
                      <a:r>
                        <a:rPr lang="en-US" sz="2200" dirty="0">
                          <a:latin typeface="Cambria" panose="02040503050406030204" pitchFamily="18" charset="0"/>
                          <a:ea typeface="Cambria" panose="02040503050406030204" pitchFamily="18" charset="0"/>
                        </a:rPr>
                        <a:t>Product is </a:t>
                      </a:r>
                      <a:r>
                        <a:rPr lang="en-US" sz="2200" b="1" u="sng" dirty="0">
                          <a:latin typeface="Cambria" panose="02040503050406030204" pitchFamily="18" charset="0"/>
                          <a:ea typeface="Cambria" panose="02040503050406030204" pitchFamily="18" charset="0"/>
                        </a:rPr>
                        <a:t>given</a:t>
                      </a:r>
                      <a:r>
                        <a:rPr lang="en-US" sz="2200" b="0" u="none" dirty="0">
                          <a:latin typeface="Cambria" panose="02040503050406030204" pitchFamily="18" charset="0"/>
                          <a:ea typeface="Cambria" panose="02040503050406030204" pitchFamily="18" charset="0"/>
                        </a:rPr>
                        <a:t> and</a:t>
                      </a:r>
                      <a:r>
                        <a:rPr lang="en-US" sz="2200" b="1" u="sng" dirty="0">
                          <a:latin typeface="Cambria" panose="02040503050406030204" pitchFamily="18" charset="0"/>
                          <a:ea typeface="Cambria" panose="02040503050406030204" pitchFamily="18" charset="0"/>
                        </a:rPr>
                        <a:t> retained</a:t>
                      </a:r>
                      <a:r>
                        <a:rPr lang="en-US" sz="2200" b="1" dirty="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by the influencer after promotion</a:t>
                      </a:r>
                    </a:p>
                  </a:txBody>
                  <a:tcPr anchor="ctr"/>
                </a:tc>
                <a:tc>
                  <a:txBody>
                    <a:bodyPr/>
                    <a:lstStyle/>
                    <a:p>
                      <a:pPr algn="l"/>
                      <a:r>
                        <a:rPr lang="en-IN" sz="2200" dirty="0">
                          <a:latin typeface="Cambria" panose="02040503050406030204" pitchFamily="18" charset="0"/>
                          <a:ea typeface="Cambria" panose="02040503050406030204" pitchFamily="18" charset="0"/>
                        </a:rPr>
                        <a:t>✅ Applicable @10%</a:t>
                      </a:r>
                    </a:p>
                  </a:txBody>
                  <a:tcPr anchor="ctr"/>
                </a:tc>
                <a:tc>
                  <a:txBody>
                    <a:bodyPr/>
                    <a:lstStyle/>
                    <a:p>
                      <a:pPr algn="just"/>
                      <a:r>
                        <a:rPr lang="en-US" sz="2200" dirty="0">
                          <a:latin typeface="Cambria" panose="02040503050406030204" pitchFamily="18" charset="0"/>
                          <a:ea typeface="Cambria" panose="02040503050406030204" pitchFamily="18" charset="0"/>
                        </a:rPr>
                        <a:t>Treated as a benefit/perquisite – TDS to be deducted</a:t>
                      </a:r>
                    </a:p>
                  </a:txBody>
                  <a:tcPr anchor="ctr"/>
                </a:tc>
                <a:extLst>
                  <a:ext uri="{0D108BD9-81ED-4DB2-BD59-A6C34878D82A}">
                    <a16:rowId xmlns:a16="http://schemas.microsoft.com/office/drawing/2014/main" val="1713924035"/>
                  </a:ext>
                </a:extLst>
              </a:tr>
            </a:tbl>
          </a:graphicData>
        </a:graphic>
      </p:graphicFrame>
    </p:spTree>
    <p:extLst>
      <p:ext uri="{BB962C8B-B14F-4D97-AF65-F5344CB8AC3E}">
        <p14:creationId xmlns:p14="http://schemas.microsoft.com/office/powerpoint/2010/main" val="33758775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dirty="0">
                <a:latin typeface="Cambria" pitchFamily="18" charset="0"/>
              </a:rPr>
              <a:t>194T- TDS on Partner’s Remuneration </a:t>
            </a:r>
            <a:endParaRPr lang="en-IN" dirty="0">
              <a:latin typeface="Cambria" pitchFamily="18" charset="0"/>
            </a:endParaRPr>
          </a:p>
        </p:txBody>
      </p:sp>
      <p:sp>
        <p:nvSpPr>
          <p:cNvPr id="22" name="TextBox 21"/>
          <p:cNvSpPr txBox="1"/>
          <p:nvPr/>
        </p:nvSpPr>
        <p:spPr>
          <a:xfrm>
            <a:off x="180114" y="942974"/>
            <a:ext cx="12087225" cy="400110"/>
          </a:xfrm>
          <a:prstGeom prst="rect">
            <a:avLst/>
          </a:prstGeom>
          <a:noFill/>
        </p:spPr>
        <p:txBody>
          <a:bodyPr wrap="square" rtlCol="0">
            <a:spAutoFit/>
          </a:bodyPr>
          <a:lstStyle/>
          <a:p>
            <a:pPr marL="285750" indent="-285750">
              <a:buFont typeface="Wingdings" panose="05000000000000000000" pitchFamily="2" charset="2"/>
              <a:buChar char="Ø"/>
            </a:pPr>
            <a:r>
              <a:rPr lang="en-US" sz="2000" b="1" u="sng" dirty="0">
                <a:latin typeface="Cambria" panose="02040503050406030204" pitchFamily="18" charset="0"/>
                <a:ea typeface="Cambria" panose="02040503050406030204" pitchFamily="18" charset="0"/>
              </a:rPr>
              <a:t>194T- TDS on Partner’s Remuneration (</a:t>
            </a:r>
            <a:r>
              <a:rPr lang="en-IN" sz="2000" b="1" u="sng" dirty="0">
                <a:solidFill>
                  <a:schemeClr val="bg2"/>
                </a:solidFill>
                <a:latin typeface="Cambria" panose="02040503050406030204" pitchFamily="18" charset="0"/>
                <a:ea typeface="Cambria" panose="02040503050406030204" pitchFamily="18" charset="0"/>
              </a:rPr>
              <a:t>Applicable from 01</a:t>
            </a:r>
            <a:r>
              <a:rPr lang="en-IN" sz="2000" b="1" u="sng" baseline="30000" dirty="0">
                <a:solidFill>
                  <a:schemeClr val="bg2"/>
                </a:solidFill>
                <a:latin typeface="Cambria" panose="02040503050406030204" pitchFamily="18" charset="0"/>
                <a:ea typeface="Cambria" panose="02040503050406030204" pitchFamily="18" charset="0"/>
              </a:rPr>
              <a:t>st</a:t>
            </a:r>
            <a:r>
              <a:rPr lang="en-IN" sz="2000" b="1" u="sng" dirty="0">
                <a:solidFill>
                  <a:schemeClr val="bg2"/>
                </a:solidFill>
                <a:latin typeface="Cambria" panose="02040503050406030204" pitchFamily="18" charset="0"/>
                <a:ea typeface="Cambria" panose="02040503050406030204" pitchFamily="18" charset="0"/>
              </a:rPr>
              <a:t> April, 2025)</a:t>
            </a:r>
            <a:endParaRPr lang="en-IN" sz="2000" u="sng" dirty="0">
              <a:solidFill>
                <a:schemeClr val="bg2"/>
              </a:solidFill>
              <a:latin typeface="Cambria" panose="02040503050406030204" pitchFamily="18" charset="0"/>
              <a:ea typeface="Cambria" panose="02040503050406030204" pitchFamily="18" charset="0"/>
            </a:endParaRPr>
          </a:p>
        </p:txBody>
      </p:sp>
      <p:sp>
        <p:nvSpPr>
          <p:cNvPr id="23" name="TextBox 22"/>
          <p:cNvSpPr txBox="1"/>
          <p:nvPr/>
        </p:nvSpPr>
        <p:spPr>
          <a:xfrm>
            <a:off x="5098249" y="1636412"/>
            <a:ext cx="1314450" cy="369332"/>
          </a:xfrm>
          <a:prstGeom prst="rect">
            <a:avLst/>
          </a:prstGeom>
          <a:noFill/>
        </p:spPr>
        <p:txBody>
          <a:bodyPr wrap="square" rtlCol="0">
            <a:spAutoFit/>
          </a:bodyPr>
          <a:lstStyle/>
          <a:p>
            <a:r>
              <a:rPr lang="en-IN" b="1" dirty="0">
                <a:latin typeface="Cambria" panose="02040503050406030204" pitchFamily="18" charset="0"/>
                <a:ea typeface="Cambria" panose="02040503050406030204" pitchFamily="18" charset="0"/>
              </a:rPr>
              <a:t>TDS RATE</a:t>
            </a:r>
          </a:p>
        </p:txBody>
      </p:sp>
      <p:cxnSp>
        <p:nvCxnSpPr>
          <p:cNvPr id="25" name="Straight Arrow Connector 24"/>
          <p:cNvCxnSpPr>
            <a:stCxn id="23" idx="2"/>
          </p:cNvCxnSpPr>
          <p:nvPr/>
        </p:nvCxnSpPr>
        <p:spPr>
          <a:xfrm flipH="1">
            <a:off x="5752239" y="2005744"/>
            <a:ext cx="3235" cy="3374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5176018" y="2375076"/>
            <a:ext cx="1152441" cy="507293"/>
          </a:xfrm>
          <a:prstGeom prst="ellipse">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7" name="TextBox 26"/>
          <p:cNvSpPr txBox="1"/>
          <p:nvPr/>
        </p:nvSpPr>
        <p:spPr>
          <a:xfrm>
            <a:off x="5452202" y="2436265"/>
            <a:ext cx="685800" cy="369332"/>
          </a:xfrm>
          <a:prstGeom prst="rect">
            <a:avLst/>
          </a:prstGeom>
          <a:noFill/>
        </p:spPr>
        <p:txBody>
          <a:bodyPr wrap="square" rtlCol="0">
            <a:spAutoFit/>
          </a:bodyPr>
          <a:lstStyle/>
          <a:p>
            <a:r>
              <a:rPr lang="en-IN" dirty="0"/>
              <a:t>10%</a:t>
            </a:r>
          </a:p>
        </p:txBody>
      </p:sp>
      <p:cxnSp>
        <p:nvCxnSpPr>
          <p:cNvPr id="31" name="Straight Arrow Connector 30"/>
          <p:cNvCxnSpPr/>
          <p:nvPr/>
        </p:nvCxnSpPr>
        <p:spPr>
          <a:xfrm flipH="1">
            <a:off x="5752239" y="2960780"/>
            <a:ext cx="2" cy="4128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012563" y="3304782"/>
            <a:ext cx="3479349" cy="369332"/>
          </a:xfrm>
          <a:prstGeom prst="rect">
            <a:avLst/>
          </a:prstGeom>
          <a:noFill/>
        </p:spPr>
        <p:txBody>
          <a:bodyPr wrap="square" rtlCol="0">
            <a:spAutoFit/>
          </a:bodyPr>
          <a:lstStyle/>
          <a:p>
            <a:r>
              <a:rPr lang="en-IN" b="1" dirty="0">
                <a:solidFill>
                  <a:schemeClr val="bg2"/>
                </a:solidFill>
                <a:latin typeface="Cambria" panose="02040503050406030204" pitchFamily="18" charset="0"/>
                <a:ea typeface="Cambria" panose="02040503050406030204" pitchFamily="18" charset="0"/>
              </a:rPr>
              <a:t>Nature of Payment to Partners</a:t>
            </a:r>
          </a:p>
        </p:txBody>
      </p:sp>
      <p:sp>
        <p:nvSpPr>
          <p:cNvPr id="35" name="Rounded Rectangle 34"/>
          <p:cNvSpPr/>
          <p:nvPr/>
        </p:nvSpPr>
        <p:spPr>
          <a:xfrm>
            <a:off x="369764" y="3900488"/>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Rounded Rectangle 40"/>
          <p:cNvSpPr/>
          <p:nvPr/>
        </p:nvSpPr>
        <p:spPr>
          <a:xfrm>
            <a:off x="5598991" y="4814082"/>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2" name="Rounded Rectangle 41"/>
          <p:cNvSpPr/>
          <p:nvPr/>
        </p:nvSpPr>
        <p:spPr>
          <a:xfrm>
            <a:off x="2143809" y="4824409"/>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3" name="Rounded Rectangle 42"/>
          <p:cNvSpPr/>
          <p:nvPr/>
        </p:nvSpPr>
        <p:spPr>
          <a:xfrm>
            <a:off x="3843581" y="3896201"/>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4" name="Rounded Rectangle 43"/>
          <p:cNvSpPr/>
          <p:nvPr/>
        </p:nvSpPr>
        <p:spPr>
          <a:xfrm>
            <a:off x="7327325" y="3900488"/>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5" name="Rounded Rectangle 44"/>
          <p:cNvSpPr/>
          <p:nvPr/>
        </p:nvSpPr>
        <p:spPr>
          <a:xfrm>
            <a:off x="9375648" y="4828358"/>
            <a:ext cx="2157412" cy="40005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6" name="TextBox 45"/>
          <p:cNvSpPr txBox="1"/>
          <p:nvPr/>
        </p:nvSpPr>
        <p:spPr>
          <a:xfrm>
            <a:off x="954274" y="3896201"/>
            <a:ext cx="867626"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Salary</a:t>
            </a:r>
          </a:p>
        </p:txBody>
      </p:sp>
      <p:sp>
        <p:nvSpPr>
          <p:cNvPr id="47" name="TextBox 46"/>
          <p:cNvSpPr txBox="1"/>
          <p:nvPr/>
        </p:nvSpPr>
        <p:spPr>
          <a:xfrm>
            <a:off x="4169575" y="3896201"/>
            <a:ext cx="1548237"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Commission</a:t>
            </a:r>
          </a:p>
        </p:txBody>
      </p:sp>
      <p:sp>
        <p:nvSpPr>
          <p:cNvPr id="48" name="TextBox 47"/>
          <p:cNvSpPr txBox="1"/>
          <p:nvPr/>
        </p:nvSpPr>
        <p:spPr>
          <a:xfrm>
            <a:off x="2372629" y="4845043"/>
            <a:ext cx="1699772"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Remuneration</a:t>
            </a:r>
          </a:p>
        </p:txBody>
      </p:sp>
      <p:sp>
        <p:nvSpPr>
          <p:cNvPr id="49" name="TextBox 48"/>
          <p:cNvSpPr txBox="1"/>
          <p:nvPr/>
        </p:nvSpPr>
        <p:spPr>
          <a:xfrm>
            <a:off x="6250690" y="4844237"/>
            <a:ext cx="854013"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Bonus</a:t>
            </a:r>
          </a:p>
        </p:txBody>
      </p:sp>
      <p:sp>
        <p:nvSpPr>
          <p:cNvPr id="50" name="TextBox 49"/>
          <p:cNvSpPr txBox="1"/>
          <p:nvPr/>
        </p:nvSpPr>
        <p:spPr>
          <a:xfrm>
            <a:off x="7438164" y="3915789"/>
            <a:ext cx="2157413"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Interest</a:t>
            </a:r>
            <a:r>
              <a:rPr lang="en-IN" dirty="0"/>
              <a:t> </a:t>
            </a:r>
            <a:r>
              <a:rPr lang="en-IN" dirty="0">
                <a:latin typeface="Cambria" panose="02040503050406030204" pitchFamily="18" charset="0"/>
                <a:ea typeface="Cambria" panose="02040503050406030204" pitchFamily="18" charset="0"/>
              </a:rPr>
              <a:t>on</a:t>
            </a:r>
            <a:r>
              <a:rPr lang="en-IN" dirty="0"/>
              <a:t> </a:t>
            </a:r>
            <a:r>
              <a:rPr lang="en-IN" dirty="0">
                <a:latin typeface="Cambria" panose="02040503050406030204" pitchFamily="18" charset="0"/>
                <a:ea typeface="Cambria" panose="02040503050406030204" pitchFamily="18" charset="0"/>
              </a:rPr>
              <a:t>Capital</a:t>
            </a:r>
          </a:p>
        </p:txBody>
      </p:sp>
      <p:sp>
        <p:nvSpPr>
          <p:cNvPr id="51" name="TextBox 50"/>
          <p:cNvSpPr txBox="1"/>
          <p:nvPr/>
        </p:nvSpPr>
        <p:spPr>
          <a:xfrm>
            <a:off x="9595577" y="4856707"/>
            <a:ext cx="2157412" cy="369332"/>
          </a:xfrm>
          <a:prstGeom prst="rect">
            <a:avLst/>
          </a:prstGeom>
          <a:noFill/>
        </p:spPr>
        <p:txBody>
          <a:bodyPr wrap="square" rtlCol="0">
            <a:spAutoFit/>
          </a:bodyPr>
          <a:lstStyle/>
          <a:p>
            <a:r>
              <a:rPr lang="en-IN" dirty="0">
                <a:latin typeface="Cambria" panose="02040503050406030204" pitchFamily="18" charset="0"/>
                <a:ea typeface="Cambria" panose="02040503050406030204" pitchFamily="18" charset="0"/>
              </a:rPr>
              <a:t>Interest</a:t>
            </a:r>
            <a:r>
              <a:rPr lang="en-IN" dirty="0"/>
              <a:t> </a:t>
            </a:r>
            <a:r>
              <a:rPr lang="en-IN" dirty="0">
                <a:latin typeface="Cambria" panose="02040503050406030204" pitchFamily="18" charset="0"/>
                <a:ea typeface="Cambria" panose="02040503050406030204" pitchFamily="18" charset="0"/>
              </a:rPr>
              <a:t>on</a:t>
            </a:r>
            <a:r>
              <a:rPr lang="en-IN" dirty="0"/>
              <a:t> </a:t>
            </a:r>
            <a:r>
              <a:rPr lang="en-IN" dirty="0">
                <a:latin typeface="Cambria" panose="02040503050406030204" pitchFamily="18" charset="0"/>
                <a:ea typeface="Cambria" panose="02040503050406030204" pitchFamily="18" charset="0"/>
              </a:rPr>
              <a:t>Loan</a:t>
            </a:r>
          </a:p>
        </p:txBody>
      </p:sp>
      <p:sp>
        <p:nvSpPr>
          <p:cNvPr id="52" name="Rectangle 51"/>
          <p:cNvSpPr/>
          <p:nvPr/>
        </p:nvSpPr>
        <p:spPr>
          <a:xfrm>
            <a:off x="255897" y="5767627"/>
            <a:ext cx="9954476" cy="8429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3" name="TextBox 52"/>
          <p:cNvSpPr txBox="1"/>
          <p:nvPr/>
        </p:nvSpPr>
        <p:spPr>
          <a:xfrm>
            <a:off x="359142" y="5831088"/>
            <a:ext cx="9825889" cy="646331"/>
          </a:xfrm>
          <a:prstGeom prst="rect">
            <a:avLst/>
          </a:prstGeom>
          <a:noFill/>
        </p:spPr>
        <p:txBody>
          <a:bodyPr wrap="square" rtlCol="0">
            <a:spAutoFit/>
          </a:bodyPr>
          <a:lstStyle/>
          <a:p>
            <a:r>
              <a:rPr lang="en-IN" dirty="0"/>
              <a:t>Threshold Limit: TDS to be deducted only in cases where aggregate payments to a partner exceeds 20,000 in a financial year. </a:t>
            </a:r>
          </a:p>
        </p:txBody>
      </p:sp>
    </p:spTree>
    <p:extLst>
      <p:ext uri="{BB962C8B-B14F-4D97-AF65-F5344CB8AC3E}">
        <p14:creationId xmlns:p14="http://schemas.microsoft.com/office/powerpoint/2010/main" val="23414168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dirty="0"/>
              <a:t>194T- Challenges in Timely Deposit of TDS on Remuneration to Working Partners</a:t>
            </a:r>
            <a:endParaRPr lang="en-IN" dirty="0">
              <a:latin typeface="Cambria" pitchFamily="18" charset="0"/>
            </a:endParaRPr>
          </a:p>
        </p:txBody>
      </p:sp>
      <p:sp>
        <p:nvSpPr>
          <p:cNvPr id="3" name="Rectangle 2"/>
          <p:cNvSpPr/>
          <p:nvPr/>
        </p:nvSpPr>
        <p:spPr>
          <a:xfrm>
            <a:off x="1" y="733632"/>
            <a:ext cx="11858170" cy="5447645"/>
          </a:xfrm>
          <a:prstGeom prst="rect">
            <a:avLst/>
          </a:prstGeom>
        </p:spPr>
        <p:txBody>
          <a:bodyPr wrap="square">
            <a:spAutoFit/>
          </a:bodyPr>
          <a:lstStyle/>
          <a:p>
            <a:pPr marL="355600" lvl="0" indent="-355600">
              <a:buClr>
                <a:srgbClr val="000000"/>
              </a:buClr>
              <a:buFont typeface="Wingdings" panose="05000000000000000000" pitchFamily="2" charset="2"/>
              <a:buChar char="Ø"/>
              <a:defRPr/>
            </a:pPr>
            <a:r>
              <a:rPr lang="en-US" sz="2200" b="1" u="sng" dirty="0">
                <a:solidFill>
                  <a:schemeClr val="accent1">
                    <a:lumMod val="75000"/>
                  </a:schemeClr>
                </a:solidFill>
                <a:latin typeface="Cambria" panose="02040503050406030204" pitchFamily="18" charset="0"/>
                <a:ea typeface="Cambria" panose="02040503050406030204" pitchFamily="18" charset="0"/>
              </a:rPr>
              <a:t>Practical Issue - Impossibility to deposit tax deducted at source in time.</a:t>
            </a:r>
          </a:p>
          <a:p>
            <a:pPr marL="363538" lvl="0">
              <a:buClr>
                <a:srgbClr val="000000"/>
              </a:buClr>
              <a:defRPr/>
            </a:pPr>
            <a:endParaRPr lang="en-US" sz="1000" b="1" u="sng" dirty="0">
              <a:solidFill>
                <a:schemeClr val="accent1">
                  <a:lumMod val="75000"/>
                </a:schemeClr>
              </a:solidFill>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solidFill>
                <a:schemeClr val="accent1">
                  <a:lumMod val="75000"/>
                </a:schemeClr>
              </a:solidFill>
              <a:latin typeface="Cambria" panose="02040503050406030204" pitchFamily="18" charset="0"/>
              <a:ea typeface="Cambria" panose="02040503050406030204" pitchFamily="18" charset="0"/>
            </a:endParaRPr>
          </a:p>
          <a:p>
            <a:pPr marL="3429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U/s 200 - TDS must be deposited within 7 days from the end of the month in which it is deducted, except for deductions in March, which must be deposited by 30th April.</a:t>
            </a:r>
          </a:p>
          <a:p>
            <a:pPr marL="342900" lvl="0" indent="-342900" algn="just">
              <a:buClr>
                <a:srgbClr val="000000"/>
              </a:buClr>
              <a:buFont typeface="Wingdings" panose="05000000000000000000" pitchFamily="2" charset="2"/>
              <a:buChar char="q"/>
              <a:defRPr/>
            </a:pPr>
            <a:endParaRPr lang="en-US" sz="1000" dirty="0">
              <a:latin typeface="Cambria" panose="02040503050406030204" pitchFamily="18" charset="0"/>
              <a:ea typeface="Cambria" panose="02040503050406030204" pitchFamily="18" charset="0"/>
            </a:endParaRPr>
          </a:p>
          <a:p>
            <a:pPr marL="3429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In a partnership firm, remuneration such as bonus or commission payable to a working partner is often determined based on the firm's "book profit" as defined in Explanation 3 to Section 40(b)(v). This definition requires the net profit to be computed as per Chapter IV-D, increased by any partner remuneration already deducted.</a:t>
            </a:r>
          </a:p>
          <a:p>
            <a:pPr marL="342900" lvl="0" indent="-342900" algn="just">
              <a:buClr>
                <a:srgbClr val="000000"/>
              </a:buClr>
              <a:buFont typeface="Wingdings" panose="05000000000000000000" pitchFamily="2" charset="2"/>
              <a:buChar char="q"/>
              <a:defRPr/>
            </a:pPr>
            <a:endParaRPr lang="en-US" sz="1000" dirty="0">
              <a:latin typeface="Cambria" panose="02040503050406030204" pitchFamily="18" charset="0"/>
              <a:ea typeface="Cambria" panose="02040503050406030204" pitchFamily="18" charset="0"/>
              <a:sym typeface="Arial"/>
            </a:endParaRPr>
          </a:p>
          <a:p>
            <a:pPr marL="3429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Although firms </a:t>
            </a:r>
            <a:r>
              <a:rPr lang="en-US" sz="2000" b="1" dirty="0">
                <a:latin typeface="Cambria" panose="02040503050406030204" pitchFamily="18" charset="0"/>
                <a:ea typeface="Cambria" panose="02040503050406030204" pitchFamily="18" charset="0"/>
                <a:sym typeface="Arial"/>
              </a:rPr>
              <a:t>typically credit remuneration to a partner's account as of 31st March</a:t>
            </a:r>
            <a:r>
              <a:rPr lang="en-US" sz="2000" dirty="0">
                <a:latin typeface="Cambria" panose="02040503050406030204" pitchFamily="18" charset="0"/>
                <a:ea typeface="Cambria" panose="02040503050406030204" pitchFamily="18" charset="0"/>
                <a:sym typeface="Arial"/>
              </a:rPr>
              <a:t>, the </a:t>
            </a:r>
            <a:r>
              <a:rPr lang="en-US" sz="2000" b="1" dirty="0">
                <a:latin typeface="Cambria" panose="02040503050406030204" pitchFamily="18" charset="0"/>
                <a:ea typeface="Cambria" panose="02040503050406030204" pitchFamily="18" charset="0"/>
                <a:sym typeface="Arial"/>
              </a:rPr>
              <a:t>actual </a:t>
            </a:r>
            <a:r>
              <a:rPr lang="en-US" sz="2000" dirty="0">
                <a:latin typeface="Cambria" panose="02040503050406030204" pitchFamily="18" charset="0"/>
                <a:ea typeface="Cambria" panose="02040503050406030204" pitchFamily="18" charset="0"/>
                <a:sym typeface="Arial"/>
              </a:rPr>
              <a:t>amount is </a:t>
            </a:r>
            <a:r>
              <a:rPr lang="en-US" sz="2000" b="1" dirty="0">
                <a:latin typeface="Cambria" panose="02040503050406030204" pitchFamily="18" charset="0"/>
                <a:ea typeface="Cambria" panose="02040503050406030204" pitchFamily="18" charset="0"/>
                <a:sym typeface="Arial"/>
              </a:rPr>
              <a:t>not quantified until </a:t>
            </a:r>
            <a:r>
              <a:rPr lang="en-US" sz="2000" b="1" dirty="0" err="1">
                <a:latin typeface="Cambria" panose="02040503050406030204" pitchFamily="18" charset="0"/>
                <a:ea typeface="Cambria" panose="02040503050406030204" pitchFamily="18" charset="0"/>
                <a:sym typeface="Arial"/>
              </a:rPr>
              <a:t>finalisation</a:t>
            </a:r>
            <a:r>
              <a:rPr lang="en-US" sz="2000" b="1" dirty="0">
                <a:latin typeface="Cambria" panose="02040503050406030204" pitchFamily="18" charset="0"/>
                <a:ea typeface="Cambria" panose="02040503050406030204" pitchFamily="18" charset="0"/>
                <a:sym typeface="Arial"/>
              </a:rPr>
              <a:t> of accounts, </a:t>
            </a:r>
            <a:r>
              <a:rPr lang="en-US" sz="2000" dirty="0">
                <a:latin typeface="Cambria" panose="02040503050406030204" pitchFamily="18" charset="0"/>
                <a:ea typeface="Cambria" panose="02040503050406030204" pitchFamily="18" charset="0"/>
                <a:sym typeface="Arial"/>
              </a:rPr>
              <a:t>which may occur after 30th April. </a:t>
            </a:r>
          </a:p>
          <a:p>
            <a:pPr marL="342900" lvl="0" indent="-342900" algn="just">
              <a:buClr>
                <a:srgbClr val="000000"/>
              </a:buClr>
              <a:buFont typeface="Wingdings" panose="05000000000000000000" pitchFamily="2" charset="2"/>
              <a:buChar char="q"/>
              <a:defRPr/>
            </a:pPr>
            <a:endParaRPr lang="en-US" sz="1000" dirty="0">
              <a:latin typeface="Cambria" panose="02040503050406030204" pitchFamily="18" charset="0"/>
              <a:ea typeface="Cambria" panose="02040503050406030204" pitchFamily="18" charset="0"/>
              <a:sym typeface="Arial"/>
            </a:endParaRPr>
          </a:p>
          <a:p>
            <a:pPr marL="3429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Consequently, </a:t>
            </a:r>
            <a:r>
              <a:rPr lang="en-US" sz="2000" b="1" dirty="0">
                <a:latin typeface="Cambria" panose="02040503050406030204" pitchFamily="18" charset="0"/>
                <a:ea typeface="Cambria" panose="02040503050406030204" pitchFamily="18" charset="0"/>
                <a:sym typeface="Arial"/>
              </a:rPr>
              <a:t>the firm may be unable to determine the correct TDS u/s 194T in time</a:t>
            </a:r>
            <a:r>
              <a:rPr lang="en-US" sz="2000" dirty="0">
                <a:latin typeface="Cambria" panose="02040503050406030204" pitchFamily="18" charset="0"/>
                <a:ea typeface="Cambria" panose="02040503050406030204" pitchFamily="18" charset="0"/>
                <a:sym typeface="Arial"/>
              </a:rPr>
              <a:t>, leading to late deposit and potential penal interest and disallowances.</a:t>
            </a:r>
          </a:p>
          <a:p>
            <a:pPr marL="342900" lvl="0" indent="-342900" algn="just">
              <a:buClr>
                <a:srgbClr val="000000"/>
              </a:buClr>
              <a:buFont typeface="Wingdings" panose="05000000000000000000" pitchFamily="2" charset="2"/>
              <a:buChar char="q"/>
              <a:defRPr/>
            </a:pPr>
            <a:endParaRPr lang="en-US" sz="1000" dirty="0">
              <a:latin typeface="Cambria" panose="02040503050406030204" pitchFamily="18" charset="0"/>
              <a:ea typeface="Cambria" panose="02040503050406030204" pitchFamily="18" charset="0"/>
              <a:sym typeface="Arial"/>
            </a:endParaRPr>
          </a:p>
          <a:p>
            <a:pPr marL="3429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This </a:t>
            </a:r>
            <a:r>
              <a:rPr lang="en-US" sz="2000" b="1" dirty="0">
                <a:latin typeface="Cambria" panose="02040503050406030204" pitchFamily="18" charset="0"/>
                <a:ea typeface="Cambria" panose="02040503050406030204" pitchFamily="18" charset="0"/>
                <a:sym typeface="Arial"/>
              </a:rPr>
              <a:t>issue stems from the wording in TDS provisions requiring deduction “at the time of credit or payment, whichever is earlier,”</a:t>
            </a:r>
            <a:r>
              <a:rPr lang="en-US" sz="2000" dirty="0">
                <a:latin typeface="Cambria" panose="02040503050406030204" pitchFamily="18" charset="0"/>
                <a:ea typeface="Cambria" panose="02040503050406030204" pitchFamily="18" charset="0"/>
                <a:sym typeface="Arial"/>
              </a:rPr>
              <a:t> which creates compliance challenges when the credited amount is provisional and unquantified. </a:t>
            </a:r>
            <a:endParaRPr lang="en-IN" sz="2000" dirty="0">
              <a:latin typeface="Cambria" panose="02040503050406030204" pitchFamily="18" charset="0"/>
              <a:ea typeface="Cambria" panose="02040503050406030204" pitchFamily="18" charset="0"/>
              <a:sym typeface="Arial"/>
            </a:endParaRPr>
          </a:p>
        </p:txBody>
      </p:sp>
    </p:spTree>
    <p:extLst>
      <p:ext uri="{BB962C8B-B14F-4D97-AF65-F5344CB8AC3E}">
        <p14:creationId xmlns:p14="http://schemas.microsoft.com/office/powerpoint/2010/main" val="23905704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dirty="0"/>
              <a:t>194T- Ambiguity in TDS Deduction on Periodic Withdrawals by Working Partners</a:t>
            </a:r>
            <a:endParaRPr lang="en-IN" dirty="0">
              <a:latin typeface="Cambria" pitchFamily="18" charset="0"/>
            </a:endParaRPr>
          </a:p>
        </p:txBody>
      </p:sp>
      <p:sp>
        <p:nvSpPr>
          <p:cNvPr id="3" name="Rectangle 2"/>
          <p:cNvSpPr/>
          <p:nvPr/>
        </p:nvSpPr>
        <p:spPr>
          <a:xfrm>
            <a:off x="-396241" y="733632"/>
            <a:ext cx="12254411" cy="6247864"/>
          </a:xfrm>
          <a:prstGeom prst="rect">
            <a:avLst/>
          </a:prstGeom>
        </p:spPr>
        <p:txBody>
          <a:bodyPr wrap="square">
            <a:spAutoFit/>
          </a:bodyPr>
          <a:lstStyle/>
          <a:p>
            <a:pPr marL="649288" lvl="0" indent="-285750">
              <a:buClr>
                <a:srgbClr val="000000"/>
              </a:buClr>
              <a:buFont typeface="Wingdings" panose="05000000000000000000" pitchFamily="2" charset="2"/>
              <a:buChar char="Ø"/>
              <a:defRPr/>
            </a:pPr>
            <a:r>
              <a:rPr lang="en-US" sz="2200" b="1" u="sng" dirty="0">
                <a:solidFill>
                  <a:schemeClr val="accent1">
                    <a:lumMod val="75000"/>
                  </a:schemeClr>
                </a:solidFill>
                <a:latin typeface="Cambria" panose="02040503050406030204" pitchFamily="18" charset="0"/>
                <a:ea typeface="Cambria" panose="02040503050406030204" pitchFamily="18" charset="0"/>
              </a:rPr>
              <a:t>Practical Issue- Determination of character of amounts paid to a partner during the year</a:t>
            </a:r>
          </a:p>
          <a:p>
            <a:pPr marL="649288" lvl="0" indent="-285750">
              <a:buClr>
                <a:srgbClr val="000000"/>
              </a:buClr>
              <a:buFont typeface="Wingdings" panose="05000000000000000000" pitchFamily="2" charset="2"/>
              <a:buChar char="Ø"/>
              <a:defRPr/>
            </a:pPr>
            <a:endParaRPr lang="en-US" sz="600" dirty="0">
              <a:solidFill>
                <a:schemeClr val="accent1">
                  <a:lumMod val="75000"/>
                </a:schemeClr>
              </a:solidFill>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rPr>
              <a:t>During FY, a working partner may make multiple withdrawals which may be fixed monthly amounts or variable sums &amp; may ultimately be adjusted against remuneration payable under the partnership deed.</a:t>
            </a:r>
          </a:p>
          <a:p>
            <a:pPr marL="649288" lvl="0" indent="-285750" algn="just">
              <a:buClr>
                <a:srgbClr val="000000"/>
              </a:buClr>
              <a:buFont typeface="Wingdings" panose="05000000000000000000" pitchFamily="2" charset="2"/>
              <a:buChar char="q"/>
              <a:defRPr/>
            </a:pPr>
            <a:endParaRPr lang="en-US" sz="800" dirty="0">
              <a:latin typeface="Cambria" panose="02040503050406030204" pitchFamily="18" charset="0"/>
              <a:ea typeface="Cambria" panose="02040503050406030204" pitchFamily="18" charset="0"/>
            </a:endParaRPr>
          </a:p>
          <a:p>
            <a:pPr marL="649288" lvl="0" indent="-28575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A key issue arises regarding the nature of such payments:</a:t>
            </a:r>
          </a:p>
          <a:p>
            <a:pPr marL="893763" lvl="0" indent="-26352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are these withdrawals to be treated as remuneration (salary) u/s 40(b)(v),</a:t>
            </a:r>
          </a:p>
          <a:p>
            <a:pPr marL="630238" lvl="0" algn="just">
              <a:buClr>
                <a:srgbClr val="000000"/>
              </a:buClr>
              <a:defRPr/>
            </a:pPr>
            <a:r>
              <a:rPr lang="en-US" sz="2000" dirty="0">
                <a:latin typeface="Cambria" panose="02040503050406030204" pitchFamily="18" charset="0"/>
                <a:ea typeface="Cambria" panose="02040503050406030204" pitchFamily="18" charset="0"/>
                <a:sym typeface="Arial"/>
              </a:rPr>
              <a:t>					</a:t>
            </a:r>
            <a:r>
              <a:rPr lang="en-US" sz="1500" dirty="0">
                <a:latin typeface="Cambria" panose="02040503050406030204" pitchFamily="18" charset="0"/>
                <a:ea typeface="Cambria" panose="02040503050406030204" pitchFamily="18" charset="0"/>
                <a:sym typeface="Arial"/>
              </a:rPr>
              <a:t>Or </a:t>
            </a:r>
          </a:p>
          <a:p>
            <a:pPr marL="893763" lvl="0" indent="-26352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are they merely "on account" payments, pending final determination?</a:t>
            </a:r>
          </a:p>
          <a:p>
            <a:pPr marL="893763" lvl="0" indent="-263525" algn="just">
              <a:buClr>
                <a:srgbClr val="000000"/>
              </a:buClr>
              <a:buFont typeface="Wingdings" panose="05000000000000000000" pitchFamily="2" charset="2"/>
              <a:buChar char="§"/>
              <a:defRPr/>
            </a:pPr>
            <a:endParaRPr lang="en-US" sz="800" dirty="0">
              <a:latin typeface="Cambria" panose="02040503050406030204" pitchFamily="18" charset="0"/>
              <a:ea typeface="Cambria" panose="02040503050406030204" pitchFamily="18" charset="0"/>
              <a:sym typeface="Arial"/>
            </a:endParaRPr>
          </a:p>
          <a:p>
            <a:pPr marL="630238" lvl="0" indent="-274638"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Remuneration is based on the terms of the partnership deed &amp; linked to the firm’s book profit, </a:t>
            </a:r>
            <a:r>
              <a:rPr lang="en-US" sz="2000" b="1" dirty="0">
                <a:latin typeface="Cambria" panose="02040503050406030204" pitchFamily="18" charset="0"/>
                <a:ea typeface="Cambria" panose="02040503050406030204" pitchFamily="18" charset="0"/>
                <a:sym typeface="Arial"/>
              </a:rPr>
              <a:t>the final quantum of remuneration can only be determined after the close of FY &amp; on finalization of a/cs.</a:t>
            </a:r>
          </a:p>
          <a:p>
            <a:pPr marL="630238" lvl="0" indent="-274638" algn="just">
              <a:buClr>
                <a:srgbClr val="000000"/>
              </a:buClr>
              <a:buFont typeface="Wingdings" panose="05000000000000000000" pitchFamily="2" charset="2"/>
              <a:buChar char="q"/>
              <a:defRPr/>
            </a:pPr>
            <a:endParaRPr lang="en-US" sz="800" b="1" dirty="0">
              <a:latin typeface="Cambria" panose="02040503050406030204" pitchFamily="18" charset="0"/>
              <a:ea typeface="Cambria" panose="02040503050406030204" pitchFamily="18" charset="0"/>
              <a:sym typeface="Arial"/>
            </a:endParaRPr>
          </a:p>
          <a:p>
            <a:pPr marL="355600" lvl="0" algn="just">
              <a:buClr>
                <a:srgbClr val="000000"/>
              </a:buClr>
              <a:defRPr/>
            </a:pPr>
            <a:r>
              <a:rPr lang="en-US" sz="2000" dirty="0">
                <a:latin typeface="Cambria" panose="02040503050406030204" pitchFamily="18" charset="0"/>
                <a:ea typeface="Cambria" panose="02040503050406030204" pitchFamily="18" charset="0"/>
                <a:sym typeface="Arial"/>
              </a:rPr>
              <a:t>	This gives rise to ambiguity about the timing of TDS deduction:</a:t>
            </a:r>
          </a:p>
          <a:p>
            <a:pPr marL="1350963" lvl="1" indent="-26352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Should tax be deducted at the time of each withdrawal, assuming it is salary?</a:t>
            </a:r>
          </a:p>
          <a:p>
            <a:pPr marL="630238" lvl="0" algn="just">
              <a:buClr>
                <a:srgbClr val="000000"/>
              </a:buClr>
              <a:defRPr/>
            </a:pPr>
            <a:r>
              <a:rPr lang="en-US" sz="2000" dirty="0">
                <a:latin typeface="Cambria" panose="02040503050406030204" pitchFamily="18" charset="0"/>
                <a:ea typeface="Cambria" panose="02040503050406030204" pitchFamily="18" charset="0"/>
                <a:sym typeface="Arial"/>
              </a:rPr>
              <a:t>					</a:t>
            </a:r>
            <a:r>
              <a:rPr lang="en-US" sz="1500" dirty="0">
                <a:latin typeface="Cambria" panose="02040503050406030204" pitchFamily="18" charset="0"/>
                <a:ea typeface="Cambria" panose="02040503050406030204" pitchFamily="18" charset="0"/>
                <a:sym typeface="Arial"/>
              </a:rPr>
              <a:t>Or</a:t>
            </a:r>
            <a:r>
              <a:rPr lang="en-US" sz="2000" dirty="0">
                <a:latin typeface="Cambria" panose="02040503050406030204" pitchFamily="18" charset="0"/>
                <a:ea typeface="Cambria" panose="02040503050406030204" pitchFamily="18" charset="0"/>
                <a:sym typeface="Arial"/>
              </a:rPr>
              <a:t> </a:t>
            </a:r>
          </a:p>
          <a:p>
            <a:pPr marL="1350963" lvl="1" indent="-263525" algn="just">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only at year-end, once actual remuneration is determined?</a:t>
            </a:r>
          </a:p>
          <a:p>
            <a:pPr marL="893763" lvl="0" indent="-263525" algn="just">
              <a:buClr>
                <a:srgbClr val="000000"/>
              </a:buClr>
              <a:buFont typeface="Wingdings" panose="05000000000000000000" pitchFamily="2" charset="2"/>
              <a:buChar char="§"/>
              <a:defRPr/>
            </a:pPr>
            <a:endParaRPr lang="en-US" sz="800" dirty="0">
              <a:latin typeface="Cambria" panose="02040503050406030204" pitchFamily="18" charset="0"/>
              <a:ea typeface="Cambria" panose="02040503050406030204" pitchFamily="18" charset="0"/>
              <a:sym typeface="Arial"/>
            </a:endParaRPr>
          </a:p>
          <a:p>
            <a:pPr marL="6985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Furthermore, if TDS u/s 194T is to be deducted during the year, should it be </a:t>
            </a:r>
            <a:r>
              <a:rPr lang="en-US" sz="2000" b="1" dirty="0">
                <a:latin typeface="Cambria" panose="02040503050406030204" pitchFamily="18" charset="0"/>
                <a:ea typeface="Cambria" panose="02040503050406030204" pitchFamily="18" charset="0"/>
                <a:sym typeface="Arial"/>
              </a:rPr>
              <a:t>deposited monthly (within 7 days) </a:t>
            </a:r>
            <a:r>
              <a:rPr lang="en-US" sz="2000" dirty="0">
                <a:latin typeface="Cambria" panose="02040503050406030204" pitchFamily="18" charset="0"/>
                <a:ea typeface="Cambria" panose="02040503050406030204" pitchFamily="18" charset="0"/>
                <a:sym typeface="Arial"/>
              </a:rPr>
              <a:t>of payment, </a:t>
            </a:r>
            <a:r>
              <a:rPr lang="en-US" sz="2000" b="1" dirty="0">
                <a:latin typeface="Cambria" panose="02040503050406030204" pitchFamily="18" charset="0"/>
                <a:ea typeface="Cambria" panose="02040503050406030204" pitchFamily="18" charset="0"/>
                <a:sym typeface="Arial"/>
              </a:rPr>
              <a:t>or</a:t>
            </a:r>
            <a:r>
              <a:rPr lang="en-US" sz="2000" dirty="0">
                <a:latin typeface="Cambria" panose="02040503050406030204" pitchFamily="18" charset="0"/>
                <a:ea typeface="Cambria" panose="02040503050406030204" pitchFamily="18" charset="0"/>
                <a:sym typeface="Arial"/>
              </a:rPr>
              <a:t> only </a:t>
            </a:r>
            <a:r>
              <a:rPr lang="en-US" sz="2000" b="1" dirty="0">
                <a:latin typeface="Cambria" panose="02040503050406030204" pitchFamily="18" charset="0"/>
                <a:ea typeface="Cambria" panose="02040503050406030204" pitchFamily="18" charset="0"/>
                <a:sym typeface="Arial"/>
              </a:rPr>
              <a:t>after final remuneration is computed as per 40(b)(v)</a:t>
            </a:r>
            <a:r>
              <a:rPr lang="en-US" sz="2000" dirty="0">
                <a:latin typeface="Cambria" panose="02040503050406030204" pitchFamily="18" charset="0"/>
                <a:ea typeface="Cambria" panose="02040503050406030204" pitchFamily="18" charset="0"/>
                <a:sym typeface="Arial"/>
              </a:rPr>
              <a:t>. </a:t>
            </a:r>
          </a:p>
          <a:p>
            <a:pPr marL="698500" lvl="0" indent="-342900" algn="just">
              <a:buClr>
                <a:srgbClr val="000000"/>
              </a:buClr>
              <a:buFont typeface="Wingdings" panose="05000000000000000000" pitchFamily="2" charset="2"/>
              <a:buChar char="q"/>
              <a:defRPr/>
            </a:pPr>
            <a:endParaRPr lang="en-US" sz="1000" dirty="0">
              <a:latin typeface="Cambria" panose="02040503050406030204" pitchFamily="18" charset="0"/>
              <a:ea typeface="Cambria" panose="02040503050406030204" pitchFamily="18" charset="0"/>
              <a:sym typeface="Arial"/>
            </a:endParaRPr>
          </a:p>
          <a:p>
            <a:pPr marL="698500" lvl="0" indent="-342900" algn="just">
              <a:buClr>
                <a:srgbClr val="000000"/>
              </a:buClr>
              <a:buFont typeface="Wingdings" panose="05000000000000000000" pitchFamily="2" charset="2"/>
              <a:buChar char="q"/>
              <a:defRPr/>
            </a:pPr>
            <a:r>
              <a:rPr lang="en-US" sz="2000" dirty="0">
                <a:latin typeface="Cambria" panose="02040503050406030204" pitchFamily="18" charset="0"/>
                <a:ea typeface="Cambria" panose="02040503050406030204" pitchFamily="18" charset="0"/>
                <a:sym typeface="Arial"/>
              </a:rPr>
              <a:t>This creates practical and interpretational challenges, and may lead to compliance uncertainty and potential disputes, unless clarified by law or administrative guidance.</a:t>
            </a:r>
            <a:endParaRPr lang="en-IN" sz="2000" dirty="0">
              <a:latin typeface="Cambria" panose="02040503050406030204" pitchFamily="18" charset="0"/>
              <a:ea typeface="Cambria" panose="02040503050406030204" pitchFamily="18" charset="0"/>
              <a:sym typeface="Arial"/>
            </a:endParaRPr>
          </a:p>
        </p:txBody>
      </p:sp>
    </p:spTree>
    <p:extLst>
      <p:ext uri="{BB962C8B-B14F-4D97-AF65-F5344CB8AC3E}">
        <p14:creationId xmlns:p14="http://schemas.microsoft.com/office/powerpoint/2010/main" val="766363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6"/>
            <a:ext cx="11858171" cy="595086"/>
          </a:xfrm>
        </p:spPr>
        <p:txBody>
          <a:bodyPr/>
          <a:lstStyle/>
          <a:p>
            <a:r>
              <a:rPr lang="en-US" dirty="0"/>
              <a:t>Payment to Non-Resident Partner: Section 194T vs Section 195</a:t>
            </a:r>
            <a:endParaRPr lang="en-IN" dirty="0">
              <a:latin typeface="Cambria" pitchFamily="18" charset="0"/>
            </a:endParaRPr>
          </a:p>
        </p:txBody>
      </p:sp>
      <p:sp>
        <p:nvSpPr>
          <p:cNvPr id="3" name="Rectangle 2"/>
          <p:cNvSpPr/>
          <p:nvPr/>
        </p:nvSpPr>
        <p:spPr>
          <a:xfrm>
            <a:off x="1" y="931024"/>
            <a:ext cx="11858170" cy="4985980"/>
          </a:xfrm>
          <a:prstGeom prst="rect">
            <a:avLst/>
          </a:prstGeom>
        </p:spPr>
        <p:txBody>
          <a:bodyPr wrap="square">
            <a:spAutoFit/>
          </a:bodyPr>
          <a:lstStyle/>
          <a:p>
            <a:pPr marL="355600" lvl="0" indent="-355600">
              <a:buClr>
                <a:srgbClr val="000000"/>
              </a:buClr>
              <a:buFont typeface="Wingdings" panose="05000000000000000000" pitchFamily="2" charset="2"/>
              <a:buChar char="Ø"/>
              <a:defRPr/>
            </a:pPr>
            <a:r>
              <a:rPr lang="en-US" sz="2200" b="1" u="sng" dirty="0">
                <a:solidFill>
                  <a:schemeClr val="accent1">
                    <a:lumMod val="75000"/>
                  </a:schemeClr>
                </a:solidFill>
                <a:latin typeface="Cambria" panose="02040503050406030204" pitchFamily="18" charset="0"/>
                <a:ea typeface="Cambria" panose="02040503050406030204" pitchFamily="18" charset="0"/>
              </a:rPr>
              <a:t>Case of a Non-Resident Partner</a:t>
            </a:r>
          </a:p>
          <a:p>
            <a:pPr lvl="0">
              <a:buClr>
                <a:srgbClr val="000000"/>
              </a:buClr>
              <a:defRPr/>
            </a:pPr>
            <a:endParaRPr lang="en-US" sz="1000" b="1" u="sng" dirty="0">
              <a:solidFill>
                <a:schemeClr val="accent1">
                  <a:lumMod val="75000"/>
                </a:schemeClr>
              </a:solidFill>
              <a:latin typeface="Cambria" panose="02040503050406030204" pitchFamily="18" charset="0"/>
              <a:ea typeface="Cambria" panose="02040503050406030204" pitchFamily="18" charset="0"/>
            </a:endParaRPr>
          </a:p>
          <a:p>
            <a:pPr marL="649288" lvl="0" indent="-285750">
              <a:buClr>
                <a:srgbClr val="000000"/>
              </a:buClr>
              <a:buFont typeface="Wingdings" panose="05000000000000000000" pitchFamily="2" charset="2"/>
              <a:buChar char="Ø"/>
              <a:defRPr/>
            </a:pPr>
            <a:endParaRPr lang="en-US" sz="600" dirty="0">
              <a:solidFill>
                <a:schemeClr val="accent1">
                  <a:lumMod val="75000"/>
                </a:schemeClr>
              </a:solidFill>
              <a:latin typeface="Cambria" panose="02040503050406030204" pitchFamily="18" charset="0"/>
              <a:ea typeface="Cambria" panose="02040503050406030204" pitchFamily="18" charset="0"/>
            </a:endParaRPr>
          </a:p>
          <a:p>
            <a:pPr marL="342900" lvl="0" indent="-342900" algn="just">
              <a:buClr>
                <a:srgbClr val="000000"/>
              </a:buClr>
              <a:buFont typeface="Wingdings" panose="05000000000000000000" pitchFamily="2" charset="2"/>
              <a:buChar char="q"/>
              <a:defRPr/>
            </a:pPr>
            <a:r>
              <a:rPr lang="en-US" sz="2000" b="1" dirty="0">
                <a:latin typeface="Cambria" panose="02040503050406030204" pitchFamily="18" charset="0"/>
                <a:ea typeface="Cambria" panose="02040503050406030204" pitchFamily="18" charset="0"/>
              </a:rPr>
              <a:t>If the partner is a non-resident, the question arises:</a:t>
            </a:r>
          </a:p>
          <a:p>
            <a:pPr marL="725488" lvl="0" indent="-363538" algn="just">
              <a:buClr>
                <a:srgbClr val="000000"/>
              </a:buClr>
              <a:buFont typeface="Wingdings" panose="05000000000000000000" pitchFamily="2" charset="2"/>
              <a:buChar char="§"/>
              <a:tabLst>
                <a:tab pos="630238" algn="l"/>
              </a:tabLst>
              <a:defRPr/>
            </a:pPr>
            <a:r>
              <a:rPr lang="en-US" sz="2000" dirty="0">
                <a:latin typeface="Cambria" panose="02040503050406030204" pitchFamily="18" charset="0"/>
                <a:ea typeface="Cambria" panose="02040503050406030204" pitchFamily="18" charset="0"/>
              </a:rPr>
              <a:t>Should the firm deduct TDS u/s 194T or u/s195 (which specifically deals with payments to non-residents)?</a:t>
            </a:r>
          </a:p>
          <a:p>
            <a:pPr marL="361950" lvl="0" algn="just">
              <a:buClr>
                <a:srgbClr val="000000"/>
              </a:buClr>
              <a:tabLst>
                <a:tab pos="630238" algn="l"/>
              </a:tabLst>
              <a:defRPr/>
            </a:pPr>
            <a:endParaRPr lang="en-IN" sz="2000" dirty="0">
              <a:latin typeface="Cambria" panose="02040503050406030204" pitchFamily="18" charset="0"/>
              <a:ea typeface="Cambria" panose="02040503050406030204" pitchFamily="18" charset="0"/>
              <a:sym typeface="Arial"/>
            </a:endParaRPr>
          </a:p>
          <a:p>
            <a:pPr marL="361950" lvl="0" indent="-361950" algn="just">
              <a:buClr>
                <a:srgbClr val="000000"/>
              </a:buClr>
              <a:buFont typeface="Wingdings" panose="05000000000000000000" pitchFamily="2" charset="2"/>
              <a:buChar char="q"/>
              <a:tabLst>
                <a:tab pos="361950" algn="l"/>
              </a:tabLst>
              <a:defRPr/>
            </a:pPr>
            <a:r>
              <a:rPr lang="en-US" sz="2000" b="1" dirty="0">
                <a:latin typeface="Cambria" panose="02040503050406030204" pitchFamily="18" charset="0"/>
                <a:ea typeface="Cambria" panose="02040503050406030204" pitchFamily="18" charset="0"/>
              </a:rPr>
              <a:t>Section 195 – A More Specific Provision</a:t>
            </a:r>
          </a:p>
          <a:p>
            <a:pPr marL="725488" lvl="0" indent="-363538" algn="just">
              <a:buClr>
                <a:srgbClr val="000000"/>
              </a:buClr>
              <a:buFont typeface="Wingdings" panose="05000000000000000000" pitchFamily="2" charset="2"/>
              <a:buChar char="§"/>
              <a:tabLst>
                <a:tab pos="725488" algn="l"/>
              </a:tabLst>
              <a:defRPr/>
            </a:pPr>
            <a:r>
              <a:rPr lang="en-US" sz="2000" dirty="0">
                <a:latin typeface="Cambria" panose="02040503050406030204" pitchFamily="18" charset="0"/>
                <a:ea typeface="Cambria" panose="02040503050406030204" pitchFamily="18" charset="0"/>
              </a:rPr>
              <a:t>Covers payments made to non-residents, including individuals and foreign companies.</a:t>
            </a:r>
          </a:p>
          <a:p>
            <a:pPr marL="725488" lvl="0" indent="-363538" algn="just">
              <a:buClr>
                <a:srgbClr val="000000"/>
              </a:buClr>
              <a:buFont typeface="Wingdings" panose="05000000000000000000" pitchFamily="2" charset="2"/>
              <a:buChar char="§"/>
              <a:tabLst>
                <a:tab pos="725488" algn="l"/>
              </a:tabLst>
              <a:defRPr/>
            </a:pPr>
            <a:endParaRPr lang="en-US" sz="1000" dirty="0">
              <a:latin typeface="Cambria" panose="02040503050406030204" pitchFamily="18" charset="0"/>
              <a:ea typeface="Cambria" panose="02040503050406030204" pitchFamily="18" charset="0"/>
            </a:endParaRPr>
          </a:p>
          <a:p>
            <a:pPr marL="725488" lvl="0" indent="-363538" algn="just">
              <a:buClr>
                <a:srgbClr val="000000"/>
              </a:buClr>
              <a:buFont typeface="Wingdings" panose="05000000000000000000" pitchFamily="2" charset="2"/>
              <a:buChar char="§"/>
              <a:tabLst>
                <a:tab pos="725488" algn="l"/>
              </a:tabLst>
              <a:defRPr/>
            </a:pPr>
            <a:r>
              <a:rPr lang="en-US" sz="2000" dirty="0">
                <a:latin typeface="Cambria" panose="02040503050406030204" pitchFamily="18" charset="0"/>
                <a:ea typeface="Cambria" panose="02040503050406030204" pitchFamily="18" charset="0"/>
              </a:rPr>
              <a:t>Applies when the payment is chargeable under the provisions of the Act (except salary).</a:t>
            </a:r>
          </a:p>
          <a:p>
            <a:pPr marL="725488" lvl="0" indent="-363538" algn="just">
              <a:buClr>
                <a:srgbClr val="000000"/>
              </a:buClr>
              <a:buFont typeface="Wingdings" panose="05000000000000000000" pitchFamily="2" charset="2"/>
              <a:buChar char="§"/>
              <a:tabLst>
                <a:tab pos="725488" algn="l"/>
              </a:tabLst>
              <a:defRPr/>
            </a:pPr>
            <a:endParaRPr lang="en-US" sz="1000" dirty="0">
              <a:latin typeface="Cambria" panose="02040503050406030204" pitchFamily="18" charset="0"/>
              <a:ea typeface="Cambria" panose="02040503050406030204" pitchFamily="18" charset="0"/>
            </a:endParaRPr>
          </a:p>
          <a:p>
            <a:pPr marL="725488" lvl="0" indent="-363538" algn="just">
              <a:buClr>
                <a:srgbClr val="000000"/>
              </a:buClr>
              <a:buFont typeface="Wingdings" panose="05000000000000000000" pitchFamily="2" charset="2"/>
              <a:buChar char="§"/>
              <a:tabLst>
                <a:tab pos="725488" algn="l"/>
              </a:tabLst>
              <a:defRPr/>
            </a:pPr>
            <a:r>
              <a:rPr lang="en-US" sz="2000" dirty="0">
                <a:latin typeface="Cambria" panose="02040503050406030204" pitchFamily="18" charset="0"/>
                <a:ea typeface="Cambria" panose="02040503050406030204" pitchFamily="18" charset="0"/>
              </a:rPr>
              <a:t>Requires deduction of tax at the time of credit or payment, whichever is earlier.</a:t>
            </a:r>
          </a:p>
          <a:p>
            <a:pPr marL="361950" lvl="0" algn="just">
              <a:buClr>
                <a:srgbClr val="000000"/>
              </a:buClr>
              <a:tabLst>
                <a:tab pos="725488" algn="l"/>
              </a:tabLst>
              <a:defRPr/>
            </a:pPr>
            <a:endParaRPr lang="en-US" sz="2000" dirty="0">
              <a:latin typeface="Cambria" panose="02040503050406030204" pitchFamily="18" charset="0"/>
              <a:ea typeface="Cambria" panose="02040503050406030204" pitchFamily="18" charset="0"/>
            </a:endParaRPr>
          </a:p>
          <a:p>
            <a:pPr marL="361950" lvl="0" indent="-361950" algn="just">
              <a:buClr>
                <a:srgbClr val="000000"/>
              </a:buClr>
              <a:buFont typeface="Wingdings" panose="05000000000000000000" pitchFamily="2" charset="2"/>
              <a:buChar char="q"/>
              <a:tabLst>
                <a:tab pos="725488" algn="l"/>
              </a:tabLst>
              <a:defRPr/>
            </a:pPr>
            <a:r>
              <a:rPr lang="en-US" sz="2000" b="1" dirty="0">
                <a:latin typeface="Cambria" panose="02040503050406030204" pitchFamily="18" charset="0"/>
                <a:ea typeface="Cambria" panose="02040503050406030204" pitchFamily="18" charset="0"/>
              </a:rPr>
              <a:t>Interpretation: General vs Specific Provision</a:t>
            </a:r>
          </a:p>
          <a:p>
            <a:pPr marL="725488" lvl="0" indent="-363538" algn="just">
              <a:buClr>
                <a:srgbClr val="000000"/>
              </a:buClr>
              <a:buFont typeface="Wingdings" panose="05000000000000000000" pitchFamily="2" charset="2"/>
              <a:buChar char="§"/>
              <a:tabLst>
                <a:tab pos="725488" algn="l"/>
              </a:tabLst>
              <a:defRPr/>
            </a:pPr>
            <a:r>
              <a:rPr lang="en-US" sz="2000" dirty="0">
                <a:latin typeface="Cambria" panose="02040503050406030204" pitchFamily="18" charset="0"/>
                <a:ea typeface="Cambria" panose="02040503050406030204" pitchFamily="18" charset="0"/>
              </a:rPr>
              <a:t>Section 194T is a general provision applicable to all partners.</a:t>
            </a:r>
          </a:p>
          <a:p>
            <a:pPr marL="725488" lvl="0" indent="-363538" algn="just">
              <a:buClr>
                <a:srgbClr val="000000"/>
              </a:buClr>
              <a:buFont typeface="Wingdings" panose="05000000000000000000" pitchFamily="2" charset="2"/>
              <a:buChar char="§"/>
              <a:tabLst>
                <a:tab pos="725488" algn="l"/>
              </a:tabLst>
              <a:defRPr/>
            </a:pPr>
            <a:endParaRPr lang="en-US" sz="1000" dirty="0">
              <a:latin typeface="Cambria" panose="02040503050406030204" pitchFamily="18" charset="0"/>
              <a:ea typeface="Cambria" panose="02040503050406030204" pitchFamily="18" charset="0"/>
            </a:endParaRPr>
          </a:p>
          <a:p>
            <a:pPr marL="725488" lvl="0" indent="-363538" algn="just">
              <a:buClr>
                <a:srgbClr val="000000"/>
              </a:buClr>
              <a:buFont typeface="Wingdings" panose="05000000000000000000" pitchFamily="2" charset="2"/>
              <a:buChar char="§"/>
              <a:tabLst>
                <a:tab pos="725488" algn="l"/>
              </a:tabLst>
              <a:defRPr/>
            </a:pPr>
            <a:r>
              <a:rPr lang="en-US" sz="2000" dirty="0">
                <a:latin typeface="Cambria" panose="02040503050406030204" pitchFamily="18" charset="0"/>
                <a:ea typeface="Cambria" panose="02040503050406030204" pitchFamily="18" charset="0"/>
              </a:rPr>
              <a:t>Section 195 is a specific provision dealing with payments to non-residents.</a:t>
            </a:r>
          </a:p>
        </p:txBody>
      </p:sp>
    </p:spTree>
    <p:extLst>
      <p:ext uri="{BB962C8B-B14F-4D97-AF65-F5344CB8AC3E}">
        <p14:creationId xmlns:p14="http://schemas.microsoft.com/office/powerpoint/2010/main" val="3442131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sz="2800" dirty="0">
                <a:latin typeface="Cambria" panose="02040503050406030204" pitchFamily="18" charset="0"/>
                <a:ea typeface="Cambria" panose="02040503050406030204" pitchFamily="18" charset="0"/>
              </a:rPr>
              <a:t>TDS Penalty</a:t>
            </a:r>
            <a:endParaRPr lang="en-IN" sz="2800" dirty="0">
              <a:latin typeface="Cambria" panose="02040503050406030204" pitchFamily="18" charset="0"/>
              <a:ea typeface="Cambria" panose="02040503050406030204" pitchFamily="18" charset="0"/>
            </a:endParaRPr>
          </a:p>
        </p:txBody>
      </p:sp>
      <p:pic>
        <p:nvPicPr>
          <p:cNvPr id="5" name="Image 0" descr="preencoded.png"/>
          <p:cNvPicPr>
            <a:picLocks noChangeAspect="1"/>
          </p:cNvPicPr>
          <p:nvPr/>
        </p:nvPicPr>
        <p:blipFill>
          <a:blip r:embed="rId2">
            <a:duotone>
              <a:prstClr val="black"/>
              <a:srgbClr val="3F5378">
                <a:tint val="45000"/>
                <a:satMod val="400000"/>
              </a:srgbClr>
            </a:duotone>
          </a:blip>
          <a:stretch>
            <a:fillRect/>
          </a:stretch>
        </p:blipFill>
        <p:spPr>
          <a:xfrm>
            <a:off x="440454" y="814665"/>
            <a:ext cx="709608" cy="851575"/>
          </a:xfrm>
          <a:prstGeom prst="rect">
            <a:avLst/>
          </a:prstGeom>
        </p:spPr>
      </p:pic>
      <p:sp>
        <p:nvSpPr>
          <p:cNvPr id="6" name="Text 1"/>
          <p:cNvSpPr/>
          <p:nvPr/>
        </p:nvSpPr>
        <p:spPr>
          <a:xfrm>
            <a:off x="1448140" y="847670"/>
            <a:ext cx="2084935" cy="183419"/>
          </a:xfrm>
          <a:prstGeom prst="rect">
            <a:avLst/>
          </a:prstGeom>
          <a:noFill/>
          <a:ln/>
        </p:spPr>
        <p:txBody>
          <a:bodyPr wrap="none" lIns="0" tIns="0" rIns="0" bIns="0" rtlCol="0" anchor="t"/>
          <a:lstStyle/>
          <a:p>
            <a:pPr>
              <a:lnSpc>
                <a:spcPts val="2208"/>
              </a:lnSpc>
            </a:pPr>
            <a:r>
              <a:rPr lang="en-US" dirty="0">
                <a:solidFill>
                  <a:srgbClr val="3C3939"/>
                </a:solidFill>
                <a:latin typeface="Cambria" panose="02040503050406030204" pitchFamily="18" charset="0"/>
                <a:ea typeface="Cambria" panose="02040503050406030204" pitchFamily="18" charset="0"/>
                <a:cs typeface="Raleway" pitchFamily="34" charset="-120"/>
              </a:rPr>
              <a:t>Interest for Late Deduction</a:t>
            </a:r>
            <a:endParaRPr lang="en-US" dirty="0">
              <a:latin typeface="Cambria" panose="02040503050406030204" pitchFamily="18" charset="0"/>
              <a:ea typeface="Cambria" panose="02040503050406030204" pitchFamily="18" charset="0"/>
            </a:endParaRPr>
          </a:p>
        </p:txBody>
      </p:sp>
      <p:sp>
        <p:nvSpPr>
          <p:cNvPr id="7" name="Text 2"/>
          <p:cNvSpPr/>
          <p:nvPr/>
        </p:nvSpPr>
        <p:spPr>
          <a:xfrm>
            <a:off x="1448139" y="1241862"/>
            <a:ext cx="7263570" cy="187844"/>
          </a:xfrm>
          <a:prstGeom prst="rect">
            <a:avLst/>
          </a:prstGeom>
          <a:noFill/>
          <a:ln/>
        </p:spPr>
        <p:txBody>
          <a:bodyPr wrap="none" lIns="0" tIns="0" rIns="0" bIns="0" rtlCol="0" anchor="t"/>
          <a:lstStyle/>
          <a:p>
            <a:pPr>
              <a:lnSpc>
                <a:spcPts val="2250"/>
              </a:lnSpc>
            </a:pPr>
            <a:r>
              <a:rPr lang="en-US" dirty="0">
                <a:solidFill>
                  <a:srgbClr val="3C3939"/>
                </a:solidFill>
                <a:latin typeface="Cambria" panose="02040503050406030204" pitchFamily="18" charset="0"/>
                <a:ea typeface="Cambria" panose="02040503050406030204" pitchFamily="18" charset="0"/>
                <a:cs typeface="Roboto" pitchFamily="34" charset="-120"/>
              </a:rPr>
              <a:t>1% per month or part thereof from the date tax was deductible until deduction.- Section 201(1A)</a:t>
            </a:r>
            <a:endParaRPr lang="en-US" dirty="0">
              <a:latin typeface="Cambria" panose="02040503050406030204" pitchFamily="18" charset="0"/>
              <a:ea typeface="Cambria" panose="02040503050406030204" pitchFamily="18" charset="0"/>
            </a:endParaRPr>
          </a:p>
        </p:txBody>
      </p:sp>
      <p:pic>
        <p:nvPicPr>
          <p:cNvPr id="8" name="Image 1" descr="preencoded.png"/>
          <p:cNvPicPr>
            <a:picLocks noChangeAspect="1"/>
          </p:cNvPicPr>
          <p:nvPr/>
        </p:nvPicPr>
        <p:blipFill>
          <a:blip r:embed="rId3">
            <a:duotone>
              <a:prstClr val="black"/>
              <a:srgbClr val="3F5378">
                <a:tint val="45000"/>
                <a:satMod val="400000"/>
              </a:srgbClr>
            </a:duotone>
          </a:blip>
          <a:stretch>
            <a:fillRect/>
          </a:stretch>
        </p:blipFill>
        <p:spPr>
          <a:xfrm>
            <a:off x="440454" y="1904384"/>
            <a:ext cx="709608" cy="851575"/>
          </a:xfrm>
          <a:prstGeom prst="rect">
            <a:avLst/>
          </a:prstGeom>
        </p:spPr>
      </p:pic>
      <p:sp>
        <p:nvSpPr>
          <p:cNvPr id="9" name="Text 3"/>
          <p:cNvSpPr/>
          <p:nvPr/>
        </p:nvSpPr>
        <p:spPr>
          <a:xfrm>
            <a:off x="1448139" y="1937390"/>
            <a:ext cx="1967811" cy="183419"/>
          </a:xfrm>
          <a:prstGeom prst="rect">
            <a:avLst/>
          </a:prstGeom>
          <a:noFill/>
          <a:ln/>
        </p:spPr>
        <p:txBody>
          <a:bodyPr wrap="none" lIns="0" tIns="0" rIns="0" bIns="0" rtlCol="0" anchor="t"/>
          <a:lstStyle/>
          <a:p>
            <a:pPr>
              <a:lnSpc>
                <a:spcPts val="2208"/>
              </a:lnSpc>
            </a:pPr>
            <a:r>
              <a:rPr lang="en-US" dirty="0">
                <a:solidFill>
                  <a:srgbClr val="3C3939"/>
                </a:solidFill>
                <a:latin typeface="Cambria" panose="02040503050406030204" pitchFamily="18" charset="0"/>
                <a:ea typeface="Cambria" panose="02040503050406030204" pitchFamily="18" charset="0"/>
                <a:cs typeface="Raleway" pitchFamily="34" charset="-120"/>
              </a:rPr>
              <a:t>Interest for Late Payment</a:t>
            </a:r>
            <a:endParaRPr lang="en-US" dirty="0">
              <a:latin typeface="Cambria" panose="02040503050406030204" pitchFamily="18" charset="0"/>
              <a:ea typeface="Cambria" panose="02040503050406030204" pitchFamily="18" charset="0"/>
            </a:endParaRPr>
          </a:p>
        </p:txBody>
      </p:sp>
      <p:sp>
        <p:nvSpPr>
          <p:cNvPr id="10" name="Text 4"/>
          <p:cNvSpPr/>
          <p:nvPr/>
        </p:nvSpPr>
        <p:spPr>
          <a:xfrm>
            <a:off x="1448139" y="2331581"/>
            <a:ext cx="7263570" cy="187844"/>
          </a:xfrm>
          <a:prstGeom prst="rect">
            <a:avLst/>
          </a:prstGeom>
          <a:noFill/>
          <a:ln/>
        </p:spPr>
        <p:txBody>
          <a:bodyPr wrap="none" lIns="0" tIns="0" rIns="0" bIns="0" rtlCol="0" anchor="t"/>
          <a:lstStyle/>
          <a:p>
            <a:pPr>
              <a:lnSpc>
                <a:spcPts val="2250"/>
              </a:lnSpc>
            </a:pPr>
            <a:r>
              <a:rPr lang="en-US" dirty="0">
                <a:solidFill>
                  <a:srgbClr val="3C3939"/>
                </a:solidFill>
                <a:latin typeface="Cambria" panose="02040503050406030204" pitchFamily="18" charset="0"/>
                <a:ea typeface="Cambria" panose="02040503050406030204" pitchFamily="18" charset="0"/>
                <a:cs typeface="Roboto" pitchFamily="34" charset="-120"/>
              </a:rPr>
              <a:t>1.5% per month or part thereof from deduction date to deposit date.</a:t>
            </a:r>
            <a:endParaRPr lang="en-US" dirty="0">
              <a:latin typeface="Cambria" panose="02040503050406030204" pitchFamily="18" charset="0"/>
              <a:ea typeface="Cambria" panose="02040503050406030204" pitchFamily="18" charset="0"/>
            </a:endParaRPr>
          </a:p>
        </p:txBody>
      </p:sp>
      <p:pic>
        <p:nvPicPr>
          <p:cNvPr id="11" name="Image 2" descr="preencoded.png"/>
          <p:cNvPicPr>
            <a:picLocks noChangeAspect="1"/>
          </p:cNvPicPr>
          <p:nvPr/>
        </p:nvPicPr>
        <p:blipFill>
          <a:blip r:embed="rId4">
            <a:duotone>
              <a:prstClr val="black"/>
              <a:srgbClr val="3F5378">
                <a:tint val="45000"/>
                <a:satMod val="400000"/>
              </a:srgbClr>
            </a:duotone>
          </a:blip>
          <a:stretch>
            <a:fillRect/>
          </a:stretch>
        </p:blipFill>
        <p:spPr>
          <a:xfrm>
            <a:off x="440454" y="2994104"/>
            <a:ext cx="709608" cy="851575"/>
          </a:xfrm>
          <a:prstGeom prst="rect">
            <a:avLst/>
          </a:prstGeom>
        </p:spPr>
      </p:pic>
      <p:sp>
        <p:nvSpPr>
          <p:cNvPr id="12" name="Text 5"/>
          <p:cNvSpPr/>
          <p:nvPr/>
        </p:nvSpPr>
        <p:spPr>
          <a:xfrm>
            <a:off x="1448139" y="3027109"/>
            <a:ext cx="2900441" cy="183419"/>
          </a:xfrm>
          <a:prstGeom prst="rect">
            <a:avLst/>
          </a:prstGeom>
          <a:noFill/>
          <a:ln/>
        </p:spPr>
        <p:txBody>
          <a:bodyPr wrap="none" lIns="0" tIns="0" rIns="0" bIns="0" rtlCol="0" anchor="t"/>
          <a:lstStyle/>
          <a:p>
            <a:pPr>
              <a:lnSpc>
                <a:spcPts val="2208"/>
              </a:lnSpc>
            </a:pPr>
            <a:r>
              <a:rPr lang="en-US" dirty="0">
                <a:solidFill>
                  <a:srgbClr val="3C3939"/>
                </a:solidFill>
                <a:latin typeface="Cambria" panose="02040503050406030204" pitchFamily="18" charset="0"/>
                <a:ea typeface="Cambria" panose="02040503050406030204" pitchFamily="18" charset="0"/>
                <a:cs typeface="Raleway" pitchFamily="34" charset="-120"/>
              </a:rPr>
              <a:t>Disallowance for Domestic Payments</a:t>
            </a:r>
            <a:endParaRPr lang="en-US" dirty="0">
              <a:latin typeface="Cambria" panose="02040503050406030204" pitchFamily="18" charset="0"/>
              <a:ea typeface="Cambria" panose="02040503050406030204" pitchFamily="18" charset="0"/>
            </a:endParaRPr>
          </a:p>
        </p:txBody>
      </p:sp>
      <p:sp>
        <p:nvSpPr>
          <p:cNvPr id="13" name="Text 6"/>
          <p:cNvSpPr/>
          <p:nvPr/>
        </p:nvSpPr>
        <p:spPr>
          <a:xfrm>
            <a:off x="1448139" y="3421301"/>
            <a:ext cx="7263570" cy="187844"/>
          </a:xfrm>
          <a:prstGeom prst="rect">
            <a:avLst/>
          </a:prstGeom>
          <a:noFill/>
          <a:ln/>
        </p:spPr>
        <p:txBody>
          <a:bodyPr wrap="none" lIns="0" tIns="0" rIns="0" bIns="0" rtlCol="0" anchor="t"/>
          <a:lstStyle/>
          <a:p>
            <a:pPr>
              <a:lnSpc>
                <a:spcPts val="2250"/>
              </a:lnSpc>
            </a:pPr>
            <a:r>
              <a:rPr lang="en-US" dirty="0">
                <a:solidFill>
                  <a:srgbClr val="3C3939"/>
                </a:solidFill>
                <a:latin typeface="Cambria" panose="02040503050406030204" pitchFamily="18" charset="0"/>
                <a:ea typeface="Cambria" panose="02040503050406030204" pitchFamily="18" charset="0"/>
                <a:cs typeface="Roboto" pitchFamily="34" charset="-120"/>
              </a:rPr>
              <a:t>30% of the expense amount disallowed if TDS not deducted.</a:t>
            </a:r>
            <a:endParaRPr lang="en-US" dirty="0">
              <a:latin typeface="Cambria" panose="02040503050406030204" pitchFamily="18" charset="0"/>
              <a:ea typeface="Cambria" panose="02040503050406030204" pitchFamily="18" charset="0"/>
            </a:endParaRPr>
          </a:p>
        </p:txBody>
      </p:sp>
      <p:pic>
        <p:nvPicPr>
          <p:cNvPr id="14" name="Image 3" descr="preencoded.png"/>
          <p:cNvPicPr>
            <a:picLocks noChangeAspect="1"/>
          </p:cNvPicPr>
          <p:nvPr/>
        </p:nvPicPr>
        <p:blipFill>
          <a:blip r:embed="rId5">
            <a:duotone>
              <a:prstClr val="black"/>
              <a:srgbClr val="3F5378">
                <a:tint val="45000"/>
                <a:satMod val="400000"/>
              </a:srgbClr>
            </a:duotone>
          </a:blip>
          <a:stretch>
            <a:fillRect/>
          </a:stretch>
        </p:blipFill>
        <p:spPr>
          <a:xfrm>
            <a:off x="440454" y="4083823"/>
            <a:ext cx="709608" cy="851575"/>
          </a:xfrm>
          <a:prstGeom prst="rect">
            <a:avLst/>
          </a:prstGeom>
        </p:spPr>
      </p:pic>
      <p:sp>
        <p:nvSpPr>
          <p:cNvPr id="15" name="Text 7"/>
          <p:cNvSpPr/>
          <p:nvPr/>
        </p:nvSpPr>
        <p:spPr>
          <a:xfrm>
            <a:off x="1448139" y="4116829"/>
            <a:ext cx="3240717" cy="183419"/>
          </a:xfrm>
          <a:prstGeom prst="rect">
            <a:avLst/>
          </a:prstGeom>
          <a:noFill/>
          <a:ln/>
        </p:spPr>
        <p:txBody>
          <a:bodyPr wrap="none" lIns="0" tIns="0" rIns="0" bIns="0" rtlCol="0" anchor="t"/>
          <a:lstStyle/>
          <a:p>
            <a:pPr>
              <a:lnSpc>
                <a:spcPts val="2208"/>
              </a:lnSpc>
            </a:pPr>
            <a:r>
              <a:rPr lang="en-US" dirty="0">
                <a:solidFill>
                  <a:srgbClr val="3C3939"/>
                </a:solidFill>
                <a:latin typeface="Cambria" panose="02040503050406030204" pitchFamily="18" charset="0"/>
                <a:ea typeface="Cambria" panose="02040503050406030204" pitchFamily="18" charset="0"/>
                <a:cs typeface="Raleway" pitchFamily="34" charset="-120"/>
              </a:rPr>
              <a:t>Disallowance for Non-Resident Payments</a:t>
            </a:r>
            <a:endParaRPr lang="en-US" dirty="0">
              <a:latin typeface="Cambria" panose="02040503050406030204" pitchFamily="18" charset="0"/>
              <a:ea typeface="Cambria" panose="02040503050406030204" pitchFamily="18" charset="0"/>
            </a:endParaRPr>
          </a:p>
        </p:txBody>
      </p:sp>
      <p:sp>
        <p:nvSpPr>
          <p:cNvPr id="16" name="Text 8"/>
          <p:cNvSpPr/>
          <p:nvPr/>
        </p:nvSpPr>
        <p:spPr>
          <a:xfrm>
            <a:off x="1448139" y="4511020"/>
            <a:ext cx="7263570" cy="187844"/>
          </a:xfrm>
          <a:prstGeom prst="rect">
            <a:avLst/>
          </a:prstGeom>
          <a:noFill/>
          <a:ln/>
        </p:spPr>
        <p:txBody>
          <a:bodyPr wrap="none" lIns="0" tIns="0" rIns="0" bIns="0" rtlCol="0" anchor="t"/>
          <a:lstStyle/>
          <a:p>
            <a:pPr>
              <a:lnSpc>
                <a:spcPts val="2250"/>
              </a:lnSpc>
            </a:pPr>
            <a:r>
              <a:rPr lang="en-US" dirty="0">
                <a:solidFill>
                  <a:srgbClr val="3C3939"/>
                </a:solidFill>
                <a:latin typeface="Cambria" panose="02040503050406030204" pitchFamily="18" charset="0"/>
                <a:ea typeface="Cambria" panose="02040503050406030204" pitchFamily="18" charset="0"/>
                <a:cs typeface="Roboto" pitchFamily="34" charset="-120"/>
              </a:rPr>
              <a:t>Entire expense amount disallowed if TDS not deducted.</a:t>
            </a:r>
            <a:endParaRPr lang="en-US" dirty="0">
              <a:latin typeface="Cambria" panose="02040503050406030204" pitchFamily="18" charset="0"/>
              <a:ea typeface="Cambria" panose="02040503050406030204" pitchFamily="18" charset="0"/>
            </a:endParaRPr>
          </a:p>
        </p:txBody>
      </p:sp>
      <p:sp>
        <p:nvSpPr>
          <p:cNvPr id="19" name="Text 2"/>
          <p:cNvSpPr/>
          <p:nvPr/>
        </p:nvSpPr>
        <p:spPr>
          <a:xfrm>
            <a:off x="821446" y="4960209"/>
            <a:ext cx="2835235" cy="354330"/>
          </a:xfrm>
          <a:prstGeom prst="rect">
            <a:avLst/>
          </a:prstGeom>
          <a:noFill/>
          <a:ln/>
        </p:spPr>
        <p:txBody>
          <a:bodyPr wrap="none" lIns="0" tIns="0" rIns="0" bIns="0" rtlCol="0" anchor="t"/>
          <a:lstStyle/>
          <a:p>
            <a:pPr marL="0" indent="0" algn="l">
              <a:lnSpc>
                <a:spcPts val="2750"/>
              </a:lnSpc>
              <a:buNone/>
            </a:pPr>
            <a:r>
              <a:rPr lang="en-US" dirty="0">
                <a:solidFill>
                  <a:srgbClr val="3C3939"/>
                </a:solidFill>
                <a:latin typeface="Cambria" panose="02040503050406030204" pitchFamily="18" charset="0"/>
                <a:ea typeface="Cambria" panose="02040503050406030204" pitchFamily="18" charset="0"/>
                <a:cs typeface="Raleway" pitchFamily="34" charset="-120"/>
              </a:rPr>
              <a:t>Late Filing Fee</a:t>
            </a:r>
            <a:endParaRPr lang="en-US" dirty="0">
              <a:latin typeface="Cambria" panose="02040503050406030204" pitchFamily="18" charset="0"/>
              <a:ea typeface="Cambria" panose="02040503050406030204" pitchFamily="18" charset="0"/>
            </a:endParaRPr>
          </a:p>
        </p:txBody>
      </p:sp>
      <p:sp>
        <p:nvSpPr>
          <p:cNvPr id="20" name="Text 3"/>
          <p:cNvSpPr/>
          <p:nvPr/>
        </p:nvSpPr>
        <p:spPr>
          <a:xfrm>
            <a:off x="821446" y="5362862"/>
            <a:ext cx="3421499" cy="725805"/>
          </a:xfrm>
          <a:prstGeom prst="rect">
            <a:avLst/>
          </a:prstGeom>
          <a:noFill/>
          <a:ln/>
        </p:spPr>
        <p:txBody>
          <a:bodyPr wrap="square" lIns="0" tIns="0" rIns="0" bIns="0" rtlCol="0" anchor="t"/>
          <a:lstStyle/>
          <a:p>
            <a:pPr marL="0" indent="0" algn="l">
              <a:lnSpc>
                <a:spcPts val="2850"/>
              </a:lnSpc>
              <a:buNone/>
            </a:pPr>
            <a:r>
              <a:rPr lang="en-US" dirty="0">
                <a:solidFill>
                  <a:srgbClr val="3C3939"/>
                </a:solidFill>
                <a:latin typeface="Cambria" panose="02040503050406030204" pitchFamily="18" charset="0"/>
                <a:ea typeface="Cambria" panose="02040503050406030204" pitchFamily="18" charset="0"/>
                <a:cs typeface="Roboto" pitchFamily="34" charset="-120"/>
              </a:rPr>
              <a:t>₹200 per day charged until fee equals TDS amount.</a:t>
            </a:r>
            <a:endParaRPr lang="en-US" dirty="0">
              <a:latin typeface="Cambria" panose="02040503050406030204" pitchFamily="18" charset="0"/>
              <a:ea typeface="Cambria" panose="02040503050406030204" pitchFamily="18" charset="0"/>
            </a:endParaRPr>
          </a:p>
        </p:txBody>
      </p:sp>
      <p:sp>
        <p:nvSpPr>
          <p:cNvPr id="21" name="Text 5"/>
          <p:cNvSpPr/>
          <p:nvPr/>
        </p:nvSpPr>
        <p:spPr>
          <a:xfrm>
            <a:off x="4433571" y="4960209"/>
            <a:ext cx="3421499" cy="708660"/>
          </a:xfrm>
          <a:prstGeom prst="rect">
            <a:avLst/>
          </a:prstGeom>
          <a:noFill/>
          <a:ln/>
        </p:spPr>
        <p:txBody>
          <a:bodyPr wrap="square" lIns="0" tIns="0" rIns="0" bIns="0" rtlCol="0" anchor="t"/>
          <a:lstStyle/>
          <a:p>
            <a:pPr marL="0" indent="0" algn="l">
              <a:lnSpc>
                <a:spcPts val="2750"/>
              </a:lnSpc>
              <a:buNone/>
            </a:pPr>
            <a:r>
              <a:rPr lang="en-US" dirty="0">
                <a:solidFill>
                  <a:srgbClr val="3C3939"/>
                </a:solidFill>
                <a:latin typeface="Cambria" panose="02040503050406030204" pitchFamily="18" charset="0"/>
                <a:ea typeface="Cambria" panose="02040503050406030204" pitchFamily="18" charset="0"/>
                <a:cs typeface="Raleway" pitchFamily="34" charset="-120"/>
              </a:rPr>
              <a:t>Penalty under Section 271H</a:t>
            </a:r>
            <a:endParaRPr lang="en-US" dirty="0">
              <a:latin typeface="Cambria" panose="02040503050406030204" pitchFamily="18" charset="0"/>
              <a:ea typeface="Cambria" panose="02040503050406030204" pitchFamily="18" charset="0"/>
            </a:endParaRPr>
          </a:p>
        </p:txBody>
      </p:sp>
      <p:sp>
        <p:nvSpPr>
          <p:cNvPr id="22" name="Text 6"/>
          <p:cNvSpPr/>
          <p:nvPr/>
        </p:nvSpPr>
        <p:spPr>
          <a:xfrm>
            <a:off x="4239168" y="5385860"/>
            <a:ext cx="3421499" cy="1088708"/>
          </a:xfrm>
          <a:prstGeom prst="rect">
            <a:avLst/>
          </a:prstGeom>
          <a:noFill/>
          <a:ln/>
        </p:spPr>
        <p:txBody>
          <a:bodyPr wrap="square" lIns="0" tIns="0" rIns="0" bIns="0" rtlCol="0" anchor="t"/>
          <a:lstStyle/>
          <a:p>
            <a:pPr marL="0" indent="0" algn="l">
              <a:lnSpc>
                <a:spcPts val="2850"/>
              </a:lnSpc>
              <a:buNone/>
            </a:pPr>
            <a:r>
              <a:rPr lang="en-US" dirty="0">
                <a:solidFill>
                  <a:srgbClr val="3C3939"/>
                </a:solidFill>
                <a:latin typeface="Cambria" panose="02040503050406030204" pitchFamily="18" charset="0"/>
                <a:ea typeface="Cambria" panose="02040503050406030204" pitchFamily="18" charset="0"/>
                <a:cs typeface="Roboto" pitchFamily="34" charset="-120"/>
              </a:rPr>
              <a:t>₹10,000 to ₹1,00,000 for non-filing or incorrect filing, additional to interest.</a:t>
            </a:r>
            <a:endParaRPr lang="en-US" dirty="0">
              <a:latin typeface="Cambria" panose="02040503050406030204" pitchFamily="18" charset="0"/>
              <a:ea typeface="Cambria" panose="02040503050406030204" pitchFamily="18" charset="0"/>
            </a:endParaRPr>
          </a:p>
        </p:txBody>
      </p:sp>
      <p:sp>
        <p:nvSpPr>
          <p:cNvPr id="23" name="Shape 7"/>
          <p:cNvSpPr/>
          <p:nvPr/>
        </p:nvSpPr>
        <p:spPr>
          <a:xfrm>
            <a:off x="7766493" y="4933142"/>
            <a:ext cx="361507" cy="350058"/>
          </a:xfrm>
          <a:prstGeom prst="roundRect">
            <a:avLst>
              <a:gd name="adj" fmla="val 18669"/>
            </a:avLst>
          </a:prstGeom>
          <a:solidFill>
            <a:srgbClr val="3F5378"/>
          </a:solidFill>
          <a:ln w="7620">
            <a:solidFill>
              <a:srgbClr val="C7C7D0"/>
            </a:solidFill>
            <a:prstDash val="solid"/>
          </a:ln>
        </p:spPr>
        <p:txBody>
          <a:bodyPr/>
          <a:lstStyle/>
          <a:p>
            <a:endParaRPr lang="en-IN"/>
          </a:p>
        </p:txBody>
      </p:sp>
      <p:sp>
        <p:nvSpPr>
          <p:cNvPr id="24" name="Text 8"/>
          <p:cNvSpPr/>
          <p:nvPr/>
        </p:nvSpPr>
        <p:spPr>
          <a:xfrm>
            <a:off x="8215975" y="4950049"/>
            <a:ext cx="2835235" cy="354330"/>
          </a:xfrm>
          <a:prstGeom prst="rect">
            <a:avLst/>
          </a:prstGeom>
          <a:noFill/>
          <a:ln/>
        </p:spPr>
        <p:txBody>
          <a:bodyPr wrap="none" lIns="0" tIns="0" rIns="0" bIns="0" rtlCol="0" anchor="t"/>
          <a:lstStyle/>
          <a:p>
            <a:pPr marL="0" indent="0" algn="l">
              <a:lnSpc>
                <a:spcPts val="2750"/>
              </a:lnSpc>
              <a:buNone/>
            </a:pPr>
            <a:r>
              <a:rPr lang="en-US" dirty="0">
                <a:solidFill>
                  <a:srgbClr val="3C3939"/>
                </a:solidFill>
                <a:latin typeface="Cambria" panose="02040503050406030204" pitchFamily="18" charset="0"/>
                <a:ea typeface="Cambria" panose="02040503050406030204" pitchFamily="18" charset="0"/>
                <a:cs typeface="Raleway" pitchFamily="34" charset="-120"/>
              </a:rPr>
              <a:t>Prosecution</a:t>
            </a:r>
            <a:endParaRPr lang="en-US" dirty="0">
              <a:latin typeface="Cambria" panose="02040503050406030204" pitchFamily="18" charset="0"/>
              <a:ea typeface="Cambria" panose="02040503050406030204" pitchFamily="18" charset="0"/>
            </a:endParaRPr>
          </a:p>
        </p:txBody>
      </p:sp>
      <p:sp>
        <p:nvSpPr>
          <p:cNvPr id="25" name="Text 9"/>
          <p:cNvSpPr/>
          <p:nvPr/>
        </p:nvSpPr>
        <p:spPr>
          <a:xfrm>
            <a:off x="8128000" y="5295451"/>
            <a:ext cx="3307569" cy="1488302"/>
          </a:xfrm>
          <a:prstGeom prst="rect">
            <a:avLst/>
          </a:prstGeom>
          <a:noFill/>
          <a:ln/>
        </p:spPr>
        <p:txBody>
          <a:bodyPr wrap="square" lIns="0" tIns="0" rIns="0" bIns="0" rtlCol="0" anchor="t"/>
          <a:lstStyle/>
          <a:p>
            <a:pPr marL="0" indent="0" algn="l">
              <a:lnSpc>
                <a:spcPts val="2850"/>
              </a:lnSpc>
              <a:buNone/>
            </a:pPr>
            <a:r>
              <a:rPr lang="en-US" dirty="0">
                <a:solidFill>
                  <a:srgbClr val="3C3939"/>
                </a:solidFill>
                <a:latin typeface="Cambria" panose="02040503050406030204" pitchFamily="18" charset="0"/>
                <a:ea typeface="Cambria" panose="02040503050406030204" pitchFamily="18" charset="0"/>
                <a:cs typeface="Roboto" pitchFamily="34" charset="-120"/>
              </a:rPr>
              <a:t>Rigorous imprisonment from 3 months to 7 years plus fine for failure to remit TDS timely.</a:t>
            </a:r>
            <a:endParaRPr lang="en-US" dirty="0">
              <a:latin typeface="Cambria" panose="02040503050406030204" pitchFamily="18" charset="0"/>
              <a:ea typeface="Cambria" panose="02040503050406030204" pitchFamily="18" charset="0"/>
            </a:endParaRPr>
          </a:p>
        </p:txBody>
      </p:sp>
      <p:sp>
        <p:nvSpPr>
          <p:cNvPr id="26" name="Shape 1"/>
          <p:cNvSpPr/>
          <p:nvPr/>
        </p:nvSpPr>
        <p:spPr>
          <a:xfrm>
            <a:off x="277661" y="4943302"/>
            <a:ext cx="361507" cy="350058"/>
          </a:xfrm>
          <a:prstGeom prst="roundRect">
            <a:avLst>
              <a:gd name="adj" fmla="val 18669"/>
            </a:avLst>
          </a:prstGeom>
          <a:solidFill>
            <a:srgbClr val="3F5378"/>
          </a:solidFill>
          <a:ln w="7620">
            <a:solidFill>
              <a:srgbClr val="C7C7D0"/>
            </a:solidFill>
            <a:prstDash val="solid"/>
          </a:ln>
        </p:spPr>
        <p:txBody>
          <a:bodyPr/>
          <a:lstStyle/>
          <a:p>
            <a:endParaRPr lang="en-IN"/>
          </a:p>
        </p:txBody>
      </p:sp>
      <p:sp>
        <p:nvSpPr>
          <p:cNvPr id="27" name="Shape 4"/>
          <p:cNvSpPr/>
          <p:nvPr/>
        </p:nvSpPr>
        <p:spPr>
          <a:xfrm>
            <a:off x="3877661" y="4943302"/>
            <a:ext cx="361507" cy="350058"/>
          </a:xfrm>
          <a:prstGeom prst="roundRect">
            <a:avLst>
              <a:gd name="adj" fmla="val 18669"/>
            </a:avLst>
          </a:prstGeom>
          <a:solidFill>
            <a:srgbClr val="3F5378"/>
          </a:solidFill>
          <a:ln w="7620">
            <a:solidFill>
              <a:srgbClr val="C7C7D0"/>
            </a:solidFill>
            <a:prstDash val="solid"/>
          </a:ln>
        </p:spPr>
        <p:txBody>
          <a:bodyPr/>
          <a:lstStyle/>
          <a:p>
            <a:endParaRPr lang="en-IN"/>
          </a:p>
        </p:txBody>
      </p:sp>
    </p:spTree>
    <p:extLst>
      <p:ext uri="{BB962C8B-B14F-4D97-AF65-F5344CB8AC3E}">
        <p14:creationId xmlns:p14="http://schemas.microsoft.com/office/powerpoint/2010/main" val="173349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sz="2800" dirty="0">
                <a:latin typeface="Cambria" pitchFamily="18" charset="0"/>
              </a:rPr>
              <a:t>Budget 2025- Key changes in Thresholds for TDS</a:t>
            </a:r>
            <a:endParaRPr lang="en-IN" sz="2800" dirty="0">
              <a:latin typeface="Cambria"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676228545"/>
              </p:ext>
            </p:extLst>
          </p:nvPr>
        </p:nvGraphicFramePr>
        <p:xfrm>
          <a:off x="315311" y="1042278"/>
          <a:ext cx="11619186" cy="4664839"/>
        </p:xfrm>
        <a:graphic>
          <a:graphicData uri="http://schemas.openxmlformats.org/drawingml/2006/table">
            <a:tbl>
              <a:tblPr>
                <a:tableStyleId>{D7AC3CCA-C797-4891-BE02-D94E43425B78}</a:tableStyleId>
              </a:tblPr>
              <a:tblGrid>
                <a:gridCol w="3873062">
                  <a:extLst>
                    <a:ext uri="{9D8B030D-6E8A-4147-A177-3AD203B41FA5}">
                      <a16:colId xmlns:a16="http://schemas.microsoft.com/office/drawing/2014/main" val="1708434962"/>
                    </a:ext>
                  </a:extLst>
                </a:gridCol>
                <a:gridCol w="3873062">
                  <a:extLst>
                    <a:ext uri="{9D8B030D-6E8A-4147-A177-3AD203B41FA5}">
                      <a16:colId xmlns:a16="http://schemas.microsoft.com/office/drawing/2014/main" val="3898491505"/>
                    </a:ext>
                  </a:extLst>
                </a:gridCol>
                <a:gridCol w="3873062">
                  <a:extLst>
                    <a:ext uri="{9D8B030D-6E8A-4147-A177-3AD203B41FA5}">
                      <a16:colId xmlns:a16="http://schemas.microsoft.com/office/drawing/2014/main" val="4143299662"/>
                    </a:ext>
                  </a:extLst>
                </a:gridCol>
              </a:tblGrid>
              <a:tr h="422046">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Section</a:t>
                      </a:r>
                    </a:p>
                  </a:txBody>
                  <a:tcPr marL="36254" marR="36254" marT="18127" marB="18127"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Before April 1, 2025</a:t>
                      </a:r>
                    </a:p>
                  </a:txBody>
                  <a:tcPr marL="36254" marR="36254" marT="18127" marB="18127" anchor="ctr">
                    <a:solidFill>
                      <a:srgbClr val="3F5378"/>
                    </a:solidFill>
                  </a:tcPr>
                </a:tc>
                <a:tc>
                  <a:txBody>
                    <a:bodyPr/>
                    <a:lstStyle/>
                    <a:p>
                      <a:pPr algn="ctr"/>
                      <a:r>
                        <a:rPr lang="en-IN" sz="2000" b="1" dirty="0">
                          <a:solidFill>
                            <a:schemeClr val="bg1"/>
                          </a:solidFill>
                          <a:effectLst/>
                          <a:latin typeface="Cambria" panose="02040503050406030204" pitchFamily="18" charset="0"/>
                          <a:ea typeface="Cambria" panose="02040503050406030204" pitchFamily="18" charset="0"/>
                        </a:rPr>
                        <a:t>From April 1, 2025</a:t>
                      </a:r>
                    </a:p>
                  </a:txBody>
                  <a:tcPr marL="36254" marR="36254" marT="18127" marB="18127" anchor="ctr">
                    <a:solidFill>
                      <a:srgbClr val="3F5378"/>
                    </a:solidFill>
                  </a:tcPr>
                </a:tc>
                <a:extLst>
                  <a:ext uri="{0D108BD9-81ED-4DB2-BD59-A6C34878D82A}">
                    <a16:rowId xmlns:a16="http://schemas.microsoft.com/office/drawing/2014/main" val="86642896"/>
                  </a:ext>
                </a:extLst>
              </a:tr>
              <a:tr h="494228">
                <a:tc>
                  <a:txBody>
                    <a:bodyPr/>
                    <a:lstStyle/>
                    <a:p>
                      <a:pPr algn="just"/>
                      <a:r>
                        <a:rPr lang="en-IN" sz="2000" dirty="0">
                          <a:effectLst/>
                          <a:latin typeface="Cambria" panose="02040503050406030204" pitchFamily="18" charset="0"/>
                          <a:ea typeface="Cambria" panose="02040503050406030204" pitchFamily="18" charset="0"/>
                        </a:rPr>
                        <a:t>194D - Insurance commission</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₹15,000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₹20,000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1994290244"/>
                  </a:ext>
                </a:extLst>
              </a:tr>
              <a:tr h="1345845">
                <a:tc>
                  <a:txBody>
                    <a:bodyPr/>
                    <a:lstStyle/>
                    <a:p>
                      <a:pPr algn="just"/>
                      <a:r>
                        <a:rPr lang="en-US" sz="2000" dirty="0">
                          <a:effectLst/>
                          <a:latin typeface="Cambria" panose="02040503050406030204" pitchFamily="18" charset="0"/>
                          <a:ea typeface="Cambria" panose="02040503050406030204" pitchFamily="18" charset="0"/>
                        </a:rPr>
                        <a:t>194G - Commission, prize, etc. on lottery tickets</a:t>
                      </a:r>
                      <a:endParaRPr lang="en-US"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₹15,000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₹20,000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348034654"/>
                  </a:ext>
                </a:extLst>
              </a:tr>
              <a:tr h="494228">
                <a:tc>
                  <a:txBody>
                    <a:bodyPr/>
                    <a:lstStyle/>
                    <a:p>
                      <a:pPr algn="just"/>
                      <a:r>
                        <a:rPr lang="en-IN" sz="2000">
                          <a:effectLst/>
                          <a:latin typeface="Cambria" panose="02040503050406030204" pitchFamily="18" charset="0"/>
                          <a:ea typeface="Cambria" panose="02040503050406030204" pitchFamily="18" charset="0"/>
                        </a:rPr>
                        <a:t>194H - Commission or brokerage</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₹15,000</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₹20,000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79625429"/>
                  </a:ext>
                </a:extLst>
              </a:tr>
              <a:tr h="494228">
                <a:tc>
                  <a:txBody>
                    <a:bodyPr/>
                    <a:lstStyle/>
                    <a:p>
                      <a:pPr algn="just"/>
                      <a:r>
                        <a:rPr lang="en-IN" sz="2000">
                          <a:effectLst/>
                          <a:latin typeface="Cambria" panose="02040503050406030204" pitchFamily="18" charset="0"/>
                          <a:ea typeface="Cambria" panose="02040503050406030204" pitchFamily="18" charset="0"/>
                        </a:rPr>
                        <a:t>194-I - Rent</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₹2,40,000 per financial year</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₹50,000 per month</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685120701"/>
                  </a:ext>
                </a:extLst>
              </a:tr>
              <a:tr h="707132">
                <a:tc>
                  <a:txBody>
                    <a:bodyPr/>
                    <a:lstStyle/>
                    <a:p>
                      <a:pPr algn="just"/>
                      <a:r>
                        <a:rPr lang="en-IN" sz="2000">
                          <a:effectLst/>
                          <a:latin typeface="Cambria" panose="02040503050406030204" pitchFamily="18" charset="0"/>
                          <a:ea typeface="Cambria" panose="02040503050406030204" pitchFamily="18" charset="0"/>
                        </a:rPr>
                        <a:t>194J - Professional/technical fees</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₹30,000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₹50,000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2136734943"/>
                  </a:ext>
                </a:extLst>
              </a:tr>
              <a:tr h="707132">
                <a:tc>
                  <a:txBody>
                    <a:bodyPr/>
                    <a:lstStyle/>
                    <a:p>
                      <a:pPr algn="just"/>
                      <a:r>
                        <a:rPr lang="en-IN" sz="2000" dirty="0">
                          <a:effectLst/>
                          <a:latin typeface="Cambria" panose="02040503050406030204" pitchFamily="18" charset="0"/>
                          <a:ea typeface="Cambria" panose="02040503050406030204" pitchFamily="18" charset="0"/>
                        </a:rPr>
                        <a:t>194LA - Enhanced compensation income</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a:effectLst/>
                          <a:latin typeface="Cambria" panose="02040503050406030204" pitchFamily="18" charset="0"/>
                          <a:ea typeface="Cambria" panose="02040503050406030204" pitchFamily="18" charset="0"/>
                        </a:rPr>
                        <a:t>₹2,50,000</a:t>
                      </a:r>
                      <a:endParaRPr lang="en-IN" sz="200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tc>
                  <a:txBody>
                    <a:bodyPr/>
                    <a:lstStyle/>
                    <a:p>
                      <a:pPr algn="just"/>
                      <a:r>
                        <a:rPr lang="en-IN" sz="2000" dirty="0">
                          <a:effectLst/>
                          <a:latin typeface="Cambria" panose="02040503050406030204" pitchFamily="18" charset="0"/>
                          <a:ea typeface="Cambria" panose="02040503050406030204" pitchFamily="18" charset="0"/>
                        </a:rPr>
                        <a:t>₹5,00,000</a:t>
                      </a:r>
                      <a:endParaRPr lang="en-IN" sz="2000" dirty="0">
                        <a:solidFill>
                          <a:srgbClr val="4B5675"/>
                        </a:solidFill>
                        <a:effectLst/>
                        <a:latin typeface="Cambria" panose="02040503050406030204" pitchFamily="18" charset="0"/>
                        <a:ea typeface="Cambria" panose="02040503050406030204" pitchFamily="18" charset="0"/>
                      </a:endParaRPr>
                    </a:p>
                  </a:txBody>
                  <a:tcPr marL="36254" marR="36254" marT="18127" marB="18127" anchor="ctr"/>
                </a:tc>
                <a:extLst>
                  <a:ext uri="{0D108BD9-81ED-4DB2-BD59-A6C34878D82A}">
                    <a16:rowId xmlns:a16="http://schemas.microsoft.com/office/drawing/2014/main" val="610735335"/>
                  </a:ext>
                </a:extLst>
              </a:tr>
            </a:tbl>
          </a:graphicData>
        </a:graphic>
      </p:graphicFrame>
    </p:spTree>
    <p:extLst>
      <p:ext uri="{BB962C8B-B14F-4D97-AF65-F5344CB8AC3E}">
        <p14:creationId xmlns:p14="http://schemas.microsoft.com/office/powerpoint/2010/main" val="2180842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836268" cy="595086"/>
          </a:xfrm>
        </p:spPr>
        <p:txBody>
          <a:bodyPr/>
          <a:lstStyle/>
          <a:p>
            <a:r>
              <a:rPr lang="en-US" sz="100" dirty="0">
                <a:latin typeface="Cambria" pitchFamily="18" charset="0"/>
              </a:rPr>
              <a:t>.</a:t>
            </a:r>
            <a:endParaRPr lang="en-IN" sz="100" dirty="0">
              <a:latin typeface="Cambria" pitchFamily="18" charset="0"/>
            </a:endParaRPr>
          </a:p>
        </p:txBody>
      </p:sp>
      <p:sp>
        <p:nvSpPr>
          <p:cNvPr id="3" name="Rectangle 2"/>
          <p:cNvSpPr/>
          <p:nvPr/>
        </p:nvSpPr>
        <p:spPr>
          <a:xfrm>
            <a:off x="159657" y="792185"/>
            <a:ext cx="11872686" cy="830997"/>
          </a:xfrm>
          <a:prstGeom prst="rect">
            <a:avLst/>
          </a:prstGeom>
        </p:spPr>
        <p:txBody>
          <a:bodyPr wrap="square">
            <a:spAutoFit/>
          </a:bodyPr>
          <a:lstStyle/>
          <a:p>
            <a:pPr marR="0" lvl="0" algn="just" defTabSz="914400" rtl="0" eaLnBrk="1" fontAlgn="auto" latinLnBrk="0" hangingPunct="1">
              <a:lnSpc>
                <a:spcPct val="100000"/>
              </a:lnSpc>
              <a:spcBef>
                <a:spcPts val="0"/>
              </a:spcBef>
              <a:spcAft>
                <a:spcPts val="0"/>
              </a:spcAft>
              <a:buClr>
                <a:srgbClr val="000000"/>
              </a:buClr>
              <a:buSzTx/>
              <a:tabLst/>
              <a:defRPr/>
            </a:pPr>
            <a:endParaRPr kumimoji="0" lang="en-US" sz="2400" b="0" i="0" u="none" strike="noStrike" kern="0" cap="none" spc="0" normalizeH="0" baseline="0" noProof="0" dirty="0">
              <a:ln>
                <a:noFill/>
              </a:ln>
              <a:solidFill>
                <a:srgbClr val="000000"/>
              </a:solidFill>
              <a:effectLst/>
              <a:uLnTx/>
              <a:uFillTx/>
              <a:latin typeface="Cambria" pitchFamily="18" charset="0"/>
              <a:ea typeface="+mn-ea"/>
              <a:cs typeface="Arial"/>
              <a:sym typeface="Arial"/>
            </a:endParaRPr>
          </a:p>
          <a:p>
            <a:pPr marL="457200" marR="0" lvl="0" indent="-457200" algn="just" defTabSz="914400" rtl="0" eaLnBrk="1" fontAlgn="auto" latinLnBrk="0" hangingPunct="1">
              <a:lnSpc>
                <a:spcPct val="100000"/>
              </a:lnSpc>
              <a:spcBef>
                <a:spcPts val="0"/>
              </a:spcBef>
              <a:spcAft>
                <a:spcPts val="0"/>
              </a:spcAft>
              <a:buClr>
                <a:srgbClr val="000000"/>
              </a:buClr>
              <a:buSzTx/>
              <a:buFont typeface="Wingdings" pitchFamily="2" charset="2"/>
              <a:buChar char="q"/>
              <a:tabLst/>
              <a:defRPr/>
            </a:pPr>
            <a:endParaRPr kumimoji="0" lang="en-US" sz="2400" b="0" i="0" u="none" strike="noStrike" kern="0" cap="none" spc="0" normalizeH="0" baseline="0" noProof="0" dirty="0">
              <a:ln>
                <a:noFill/>
              </a:ln>
              <a:solidFill>
                <a:srgbClr val="000000"/>
              </a:solidFill>
              <a:effectLst/>
              <a:uLnTx/>
              <a:uFillTx/>
              <a:latin typeface="Cambria" pitchFamily="18" charset="0"/>
              <a:ea typeface="+mn-ea"/>
              <a:cs typeface="Arial"/>
              <a:sym typeface="Arial"/>
            </a:endParaRPr>
          </a:p>
        </p:txBody>
      </p:sp>
      <p:pic>
        <p:nvPicPr>
          <p:cNvPr id="5" name="Picture 4"/>
          <p:cNvPicPr>
            <a:picLocks noChangeAspect="1"/>
          </p:cNvPicPr>
          <p:nvPr/>
        </p:nvPicPr>
        <p:blipFill>
          <a:blip r:embed="rId2"/>
          <a:stretch>
            <a:fillRect/>
          </a:stretch>
        </p:blipFill>
        <p:spPr>
          <a:xfrm>
            <a:off x="159657" y="485131"/>
            <a:ext cx="11821169" cy="3895682"/>
          </a:xfrm>
          <a:prstGeom prst="rect">
            <a:avLst/>
          </a:prstGeom>
        </p:spPr>
      </p:pic>
    </p:spTree>
    <p:extLst>
      <p:ext uri="{BB962C8B-B14F-4D97-AF65-F5344CB8AC3E}">
        <p14:creationId xmlns:p14="http://schemas.microsoft.com/office/powerpoint/2010/main" val="27643481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p:nvPr/>
        </p:nvSpPr>
        <p:spPr>
          <a:xfrm>
            <a:off x="0" y="150371"/>
            <a:ext cx="9836268" cy="28950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865"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LETS GET </a:t>
            </a:r>
            <a:r>
              <a:rPr lang="en-US" sz="2400" b="1" dirty="0">
                <a:solidFill>
                  <a:srgbClr val="FFC000"/>
                </a:solidFill>
                <a:latin typeface="Calibri" panose="020F0502020204030204" pitchFamily="34" charset="0"/>
                <a:ea typeface="Calibri" panose="020F0502020204030204" pitchFamily="34" charset="0"/>
                <a:cs typeface="Calibri" panose="020F0502020204030204" pitchFamily="34" charset="0"/>
              </a:rPr>
              <a:t>CONNECTED</a:t>
            </a:r>
            <a:endParaRPr lang="en-IN" sz="2400" b="1" dirty="0">
              <a:solidFill>
                <a:srgbClr val="FFC000"/>
              </a:solidFill>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15662" t="35695" r="12698" b="34722"/>
          <a:stretch>
            <a:fillRect/>
          </a:stretch>
        </p:blipFill>
        <p:spPr>
          <a:xfrm>
            <a:off x="2295525" y="844548"/>
            <a:ext cx="7832861" cy="5753102"/>
          </a:xfrm>
          <a:prstGeom prst="rect">
            <a:avLst/>
          </a:prstGeom>
        </p:spPr>
      </p:pic>
    </p:spTree>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40560"/>
            <a:ext cx="12344401" cy="595086"/>
          </a:xfrm>
        </p:spPr>
        <p:txBody>
          <a:bodyPr/>
          <a:lstStyle/>
          <a:p>
            <a:r>
              <a:rPr lang="en-US" sz="2800" dirty="0">
                <a:solidFill>
                  <a:schemeClr val="bg1"/>
                </a:solidFill>
                <a:latin typeface="Cambria" panose="02040503050406030204" pitchFamily="18" charset="0"/>
                <a:ea typeface="Cambria" panose="02040503050406030204" pitchFamily="18" charset="0"/>
              </a:rPr>
              <a:t>Whether TDS is applicable on the component of GST on Goods &amp; Services</a:t>
            </a:r>
            <a:endParaRPr lang="en-IN" sz="3200" dirty="0">
              <a:solidFill>
                <a:schemeClr val="bg1"/>
              </a:solidFill>
              <a:latin typeface="Cambria" panose="02040503050406030204" pitchFamily="18" charset="0"/>
              <a:ea typeface="Cambria" panose="02040503050406030204" pitchFamily="18" charset="0"/>
            </a:endParaRPr>
          </a:p>
        </p:txBody>
      </p:sp>
      <p:sp>
        <p:nvSpPr>
          <p:cNvPr id="3" name="Rectangle 2"/>
          <p:cNvSpPr/>
          <p:nvPr/>
        </p:nvSpPr>
        <p:spPr>
          <a:xfrm>
            <a:off x="0" y="735646"/>
            <a:ext cx="11944350" cy="5729132"/>
          </a:xfrm>
          <a:prstGeom prst="rect">
            <a:avLst/>
          </a:prstGeom>
        </p:spPr>
        <p:txBody>
          <a:bodyPr wrap="square">
            <a:spAutoFit/>
          </a:bodyPr>
          <a:lstStyle/>
          <a:p>
            <a:pPr marL="342900" lvl="0" indent="-342900">
              <a:lnSpc>
                <a:spcPct val="150000"/>
              </a:lnSpc>
              <a:buClr>
                <a:srgbClr val="000000"/>
              </a:buClr>
              <a:buFont typeface="Wingdings" panose="05000000000000000000" pitchFamily="2" charset="2"/>
              <a:buChar char="Ø"/>
              <a:defRPr/>
            </a:pPr>
            <a:r>
              <a:rPr lang="en-US" sz="2000" b="1" dirty="0">
                <a:latin typeface="Cambria" panose="02040503050406030204" pitchFamily="18" charset="0"/>
                <a:ea typeface="Cambria" panose="02040503050406030204" pitchFamily="18" charset="0"/>
                <a:sym typeface="Arial"/>
              </a:rPr>
              <a:t>Background:</a:t>
            </a:r>
          </a:p>
          <a:p>
            <a:pPr marL="630238" lvl="0" indent="-268288">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GST implemented from 01.07.2017, replacing Service Tax.</a:t>
            </a:r>
          </a:p>
          <a:p>
            <a:pPr marL="630238" lvl="0" indent="-268288">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sym typeface="Arial"/>
              </a:rPr>
              <a:t>Circular 1/2014 (re: Service Tax): No TDS on Service Tax if separately indicated.</a:t>
            </a:r>
          </a:p>
          <a:p>
            <a:pPr marL="361950" lvl="0" indent="-361950">
              <a:lnSpc>
                <a:spcPct val="150000"/>
              </a:lnSpc>
              <a:buClr>
                <a:srgbClr val="000000"/>
              </a:buClr>
              <a:buFont typeface="Wingdings" panose="05000000000000000000" pitchFamily="2" charset="2"/>
              <a:buChar char="Ø"/>
              <a:defRPr/>
            </a:pPr>
            <a:r>
              <a:rPr lang="en-US" sz="2000" b="1" dirty="0">
                <a:latin typeface="Cambria" panose="02040503050406030204" pitchFamily="18" charset="0"/>
                <a:ea typeface="Cambria" panose="02040503050406030204" pitchFamily="18" charset="0"/>
                <a:sym typeface="Arial"/>
              </a:rPr>
              <a:t>Clarification</a:t>
            </a:r>
          </a:p>
          <a:p>
            <a:pPr marL="630238" lvl="0" indent="-268288">
              <a:lnSpc>
                <a:spcPct val="150000"/>
              </a:lnSpc>
              <a:buClr>
                <a:srgbClr val="000000"/>
              </a:buClr>
              <a:buFont typeface="Wingdings" panose="05000000000000000000" pitchFamily="2" charset="2"/>
              <a:buChar char="§"/>
              <a:defRPr/>
            </a:pPr>
            <a:r>
              <a:rPr lang="en-US" sz="2000" b="1" dirty="0">
                <a:latin typeface="Cambria" panose="02040503050406030204" pitchFamily="18" charset="0"/>
                <a:ea typeface="Cambria" panose="02040503050406030204" pitchFamily="18" charset="0"/>
                <a:sym typeface="Arial"/>
              </a:rPr>
              <a:t>Circular 23/2017 (dated 19.07.2017</a:t>
            </a:r>
            <a:r>
              <a:rPr lang="en-US" sz="2000" dirty="0">
                <a:latin typeface="Cambria" panose="02040503050406030204" pitchFamily="18" charset="0"/>
                <a:ea typeface="Cambria" panose="02040503050406030204" pitchFamily="18" charset="0"/>
                <a:sym typeface="Arial"/>
              </a:rPr>
              <a:t>):Extends same principle to GST on services.</a:t>
            </a:r>
          </a:p>
          <a:p>
            <a:pPr marL="361950" lvl="0">
              <a:buClr>
                <a:srgbClr val="000000"/>
              </a:buClr>
              <a:defRPr/>
            </a:pPr>
            <a:r>
              <a:rPr lang="en-US" sz="2000" dirty="0">
                <a:latin typeface="Cambria" panose="02040503050406030204" pitchFamily="18" charset="0"/>
                <a:ea typeface="Cambria" panose="02040503050406030204" pitchFamily="18" charset="0"/>
                <a:sym typeface="Arial"/>
              </a:rPr>
              <a:t>	TDS not applicable on GST component, if:</a:t>
            </a:r>
          </a:p>
          <a:p>
            <a:pPr marL="1435100" lvl="0" indent="-363538">
              <a:lnSpc>
                <a:spcPct val="150000"/>
              </a:lnSpc>
              <a:buClr>
                <a:srgbClr val="000000"/>
              </a:buClr>
              <a:buFont typeface="+mj-lt"/>
              <a:buAutoNum type="arabicPeriod"/>
              <a:defRPr/>
            </a:pPr>
            <a:r>
              <a:rPr lang="en-US" sz="2000" dirty="0">
                <a:latin typeface="Cambria" panose="02040503050406030204" pitchFamily="18" charset="0"/>
                <a:ea typeface="Cambria" panose="02040503050406030204" pitchFamily="18" charset="0"/>
                <a:sym typeface="Arial"/>
              </a:rPr>
              <a:t>Shown separately in invoice</a:t>
            </a:r>
          </a:p>
          <a:p>
            <a:pPr marL="1435100" lvl="0" indent="-363538">
              <a:lnSpc>
                <a:spcPct val="150000"/>
              </a:lnSpc>
              <a:buClr>
                <a:srgbClr val="000000"/>
              </a:buClr>
              <a:buFont typeface="+mj-lt"/>
              <a:buAutoNum type="arabicPeriod"/>
              <a:defRPr/>
            </a:pPr>
            <a:r>
              <a:rPr lang="en-US" sz="2000" dirty="0">
                <a:latin typeface="Cambria" panose="02040503050406030204" pitchFamily="18" charset="0"/>
                <a:ea typeface="Cambria" panose="02040503050406030204" pitchFamily="18" charset="0"/>
                <a:sym typeface="Arial"/>
              </a:rPr>
              <a:t>Payment is made to a resident service provider</a:t>
            </a:r>
          </a:p>
          <a:p>
            <a:pPr marL="1435100" lvl="0" indent="-363538">
              <a:lnSpc>
                <a:spcPct val="150000"/>
              </a:lnSpc>
              <a:buClr>
                <a:srgbClr val="000000"/>
              </a:buClr>
              <a:buFont typeface="+mj-lt"/>
              <a:buAutoNum type="arabicPeriod"/>
              <a:defRPr/>
            </a:pPr>
            <a:r>
              <a:rPr lang="en-US" sz="2000" dirty="0">
                <a:latin typeface="Cambria" panose="02040503050406030204" pitchFamily="18" charset="0"/>
                <a:ea typeface="Cambria" panose="02040503050406030204" pitchFamily="18" charset="0"/>
                <a:sym typeface="Arial"/>
              </a:rPr>
              <a:t>As per terms of contract/agreement.</a:t>
            </a:r>
          </a:p>
          <a:p>
            <a:pPr marL="630238" indent="-268288" algn="just">
              <a:lnSpc>
                <a:spcPct val="150000"/>
              </a:lnSpc>
              <a:buClr>
                <a:srgbClr val="000000"/>
              </a:buClr>
              <a:buFont typeface="Wingdings" panose="05000000000000000000" pitchFamily="2" charset="2"/>
              <a:buChar char="§"/>
              <a:defRPr/>
            </a:pPr>
            <a:r>
              <a:rPr lang="en-US" sz="2000" b="1" dirty="0">
                <a:latin typeface="Cambria" panose="02040503050406030204" pitchFamily="18" charset="0"/>
                <a:ea typeface="Cambria" panose="02040503050406030204" pitchFamily="18" charset="0"/>
                <a:sym typeface="Arial"/>
              </a:rPr>
              <a:t>Circular 13/2021(dated 30.06.2021): </a:t>
            </a:r>
            <a:r>
              <a:rPr lang="en-US" sz="2000" dirty="0">
                <a:latin typeface="Cambria" panose="02040503050406030204" pitchFamily="18" charset="0"/>
                <a:ea typeface="Cambria" panose="02040503050406030204" pitchFamily="18" charset="0"/>
                <a:sym typeface="Arial"/>
              </a:rPr>
              <a:t>Clarifies on TDS u/s 194Q on GST on goods. It states that: </a:t>
            </a:r>
            <a:r>
              <a:rPr lang="en-US" sz="2000" i="1" dirty="0">
                <a:latin typeface="Cambria" panose="02040503050406030204" pitchFamily="18" charset="0"/>
                <a:ea typeface="Cambria" panose="02040503050406030204" pitchFamily="18" charset="0"/>
                <a:sym typeface="Arial"/>
              </a:rPr>
              <a:t>Accordingly w.r.t TDS u/s 194Q, when tax is deducted at the time of credit of amount in the account of seller &amp; in terms of the agreement or contract, the </a:t>
            </a:r>
            <a:r>
              <a:rPr lang="en-US" sz="2000" b="1" i="1" dirty="0">
                <a:latin typeface="Cambria" panose="02040503050406030204" pitchFamily="18" charset="0"/>
                <a:ea typeface="Cambria" panose="02040503050406030204" pitchFamily="18" charset="0"/>
                <a:sym typeface="Arial"/>
              </a:rPr>
              <a:t>component of GST in the invoice to the seller is indicated separately</a:t>
            </a:r>
            <a:r>
              <a:rPr lang="en-US" sz="2000" i="1" dirty="0">
                <a:latin typeface="Cambria" panose="02040503050406030204" pitchFamily="18" charset="0"/>
                <a:ea typeface="Cambria" panose="02040503050406030204" pitchFamily="18" charset="0"/>
                <a:sym typeface="Arial"/>
              </a:rPr>
              <a:t>, tax shall be deducted u/s 194Q on the amount credited without including GST.</a:t>
            </a:r>
            <a:endParaRPr kumimoji="0" lang="en-IN" b="1" i="1" u="sng" strike="noStrike" kern="0" cap="none" spc="0" normalizeH="0" baseline="0" noProof="0" dirty="0">
              <a:ln>
                <a:noFill/>
              </a:ln>
              <a:solidFill>
                <a:srgbClr val="000000"/>
              </a:solidFill>
              <a:effectLst/>
              <a:uLnTx/>
              <a:uFillTx/>
              <a:latin typeface="Cambria" panose="02040503050406030204" pitchFamily="18" charset="0"/>
              <a:ea typeface="Cambria" panose="02040503050406030204" pitchFamily="18" charset="0"/>
              <a:cs typeface="Arial"/>
              <a:sym typeface="Arial"/>
            </a:endParaRPr>
          </a:p>
        </p:txBody>
      </p:sp>
    </p:spTree>
    <p:extLst>
      <p:ext uri="{BB962C8B-B14F-4D97-AF65-F5344CB8AC3E}">
        <p14:creationId xmlns:p14="http://schemas.microsoft.com/office/powerpoint/2010/main" val="353152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115"/>
            <a:ext cx="9790386" cy="595086"/>
          </a:xfrm>
        </p:spPr>
        <p:txBody>
          <a:bodyPr/>
          <a:lstStyle/>
          <a:p>
            <a:pPr algn="ctr"/>
            <a:r>
              <a:rPr lang="en-US" sz="2800" dirty="0">
                <a:solidFill>
                  <a:schemeClr val="bg1"/>
                </a:solidFill>
                <a:latin typeface="Cambria" panose="02040503050406030204" pitchFamily="18" charset="0"/>
                <a:ea typeface="Cambria" panose="02040503050406030204" pitchFamily="18" charset="0"/>
              </a:rPr>
              <a:t>Whether TDS is applicable on reimbursement of expenses</a:t>
            </a:r>
            <a:endParaRPr lang="en-IN" sz="2800" dirty="0">
              <a:solidFill>
                <a:schemeClr val="bg1"/>
              </a:solidFill>
              <a:latin typeface="Cambria" panose="02040503050406030204" pitchFamily="18" charset="0"/>
              <a:ea typeface="Cambria" panose="02040503050406030204" pitchFamily="18" charset="0"/>
            </a:endParaRPr>
          </a:p>
        </p:txBody>
      </p:sp>
      <p:sp>
        <p:nvSpPr>
          <p:cNvPr id="3" name="Rectangle 2"/>
          <p:cNvSpPr/>
          <p:nvPr/>
        </p:nvSpPr>
        <p:spPr>
          <a:xfrm>
            <a:off x="-355797" y="751842"/>
            <a:ext cx="12192000" cy="5016758"/>
          </a:xfrm>
          <a:prstGeom prst="rect">
            <a:avLst/>
          </a:prstGeom>
        </p:spPr>
        <p:txBody>
          <a:bodyPr wrap="square">
            <a:spAutoFit/>
          </a:bodyPr>
          <a:lstStyle/>
          <a:p>
            <a:pPr marL="649288" lvl="0" indent="-285750" algn="just">
              <a:buClr>
                <a:srgbClr val="000000"/>
              </a:buClr>
              <a:buFont typeface="Wingdings" panose="05000000000000000000" pitchFamily="2" charset="2"/>
              <a:buChar char="Ø"/>
              <a:defRPr/>
            </a:pPr>
            <a:r>
              <a:rPr lang="en-US" sz="2000" b="1" u="sng" dirty="0">
                <a:latin typeface="Cambria" panose="02040503050406030204" pitchFamily="18" charset="0"/>
                <a:ea typeface="Cambria" panose="02040503050406030204" pitchFamily="18" charset="0"/>
              </a:rPr>
              <a:t>Legal Standpoint:</a:t>
            </a:r>
          </a:p>
          <a:p>
            <a:pPr marL="993775" lvl="0" indent="-268288"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Section 4(2) &amp; TDS Provisions (Sections 192–195)</a:t>
            </a:r>
          </a:p>
          <a:p>
            <a:pPr marL="993775" lvl="0" indent="-268288"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TDS applies only on income chargeable to tax.</a:t>
            </a:r>
          </a:p>
          <a:p>
            <a:pPr marL="993775" lvl="0" indent="-268288"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Reimbursements ≠ Income ⇒ Should not attract TDS.</a:t>
            </a:r>
          </a:p>
          <a:p>
            <a:pPr marL="630238" lvl="0" indent="-268288" algn="just">
              <a:lnSpc>
                <a:spcPct val="150000"/>
              </a:lnSpc>
              <a:buClr>
                <a:srgbClr val="000000"/>
              </a:buClr>
              <a:buFont typeface="Wingdings" panose="05000000000000000000" pitchFamily="2" charset="2"/>
              <a:buChar char="Ø"/>
              <a:defRPr/>
            </a:pPr>
            <a:r>
              <a:rPr lang="en-US" sz="2000" b="1" u="sng" dirty="0">
                <a:latin typeface="Cambria" panose="02040503050406030204" pitchFamily="18" charset="0"/>
                <a:ea typeface="Cambria" panose="02040503050406030204" pitchFamily="18" charset="0"/>
              </a:rPr>
              <a:t>Clarification</a:t>
            </a:r>
          </a:p>
          <a:p>
            <a:pPr marL="993775" lvl="0" indent="-268288" algn="just">
              <a:lnSpc>
                <a:spcPct val="150000"/>
              </a:lnSpc>
              <a:buClr>
                <a:srgbClr val="000000"/>
              </a:buClr>
              <a:buFont typeface="Wingdings" panose="05000000000000000000" pitchFamily="2" charset="2"/>
              <a:buChar char="§"/>
              <a:defRPr/>
            </a:pPr>
            <a:r>
              <a:rPr lang="en-US" sz="2000" b="1" u="sng" dirty="0">
                <a:latin typeface="Cambria" panose="02040503050406030204" pitchFamily="18" charset="0"/>
                <a:ea typeface="Cambria" panose="02040503050406030204" pitchFamily="18" charset="0"/>
              </a:rPr>
              <a:t>CBDT Circular No. 715, Q.30 (08.08.1995)</a:t>
            </a:r>
            <a:r>
              <a:rPr lang="en-US" sz="2000" dirty="0">
                <a:latin typeface="Cambria" panose="02040503050406030204" pitchFamily="18" charset="0"/>
                <a:ea typeface="Cambria" panose="02040503050406030204" pitchFamily="18" charset="0"/>
              </a:rPr>
              <a:t>:TDS under Sections 194C/194J is to be made on the gross amount of the bill, including reimbursement.</a:t>
            </a:r>
          </a:p>
          <a:p>
            <a:pPr marL="630238" lvl="0" indent="-268288" algn="just">
              <a:lnSpc>
                <a:spcPct val="150000"/>
              </a:lnSpc>
              <a:buClr>
                <a:srgbClr val="000000"/>
              </a:buClr>
              <a:buFont typeface="Wingdings" panose="05000000000000000000" pitchFamily="2" charset="2"/>
              <a:buChar char="Ø"/>
              <a:defRPr/>
            </a:pPr>
            <a:r>
              <a:rPr lang="en-US" sz="2000" b="1" u="sng" dirty="0">
                <a:latin typeface="Cambria" panose="02040503050406030204" pitchFamily="18" charset="0"/>
                <a:ea typeface="Cambria" panose="02040503050406030204" pitchFamily="18" charset="0"/>
              </a:rPr>
              <a:t>Judicial View: </a:t>
            </a:r>
          </a:p>
          <a:p>
            <a:pPr marL="993775" lvl="0" indent="-268288" algn="just">
              <a:lnSpc>
                <a:spcPct val="150000"/>
              </a:lnSpc>
              <a:buClr>
                <a:srgbClr val="000000"/>
              </a:buClr>
              <a:buFont typeface="Wingdings" panose="05000000000000000000" pitchFamily="2" charset="2"/>
              <a:buChar char="§"/>
              <a:defRPr/>
            </a:pPr>
            <a:r>
              <a:rPr lang="en-US" sz="2000" dirty="0">
                <a:latin typeface="Cambria" panose="02040503050406030204" pitchFamily="18" charset="0"/>
                <a:ea typeface="Cambria" panose="02040503050406030204" pitchFamily="18" charset="0"/>
              </a:rPr>
              <a:t>Delhi High court - </a:t>
            </a:r>
            <a:r>
              <a:rPr lang="en-US" sz="2000" b="1" i="1" dirty="0">
                <a:latin typeface="Cambria" panose="02040503050406030204" pitchFamily="18" charset="0"/>
                <a:ea typeface="Cambria" panose="02040503050406030204" pitchFamily="18" charset="0"/>
              </a:rPr>
              <a:t>DLF Commercial Project Corporation., 379 ITR 538</a:t>
            </a:r>
            <a:r>
              <a:rPr lang="en-US" sz="2000" b="1" dirty="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confirmed by Supreme Court [260 Taxman 1].</a:t>
            </a:r>
          </a:p>
          <a:p>
            <a:pPr marL="993775" lvl="0" indent="-268288" algn="just">
              <a:lnSpc>
                <a:spcPct val="150000"/>
              </a:lnSpc>
              <a:buClr>
                <a:srgbClr val="000000"/>
              </a:buClr>
              <a:buFont typeface="Wingdings" panose="05000000000000000000" pitchFamily="2" charset="2"/>
              <a:buChar char="§"/>
              <a:tabLst>
                <a:tab pos="993775" algn="l"/>
              </a:tabLst>
              <a:defRPr/>
            </a:pPr>
            <a:r>
              <a:rPr lang="en-US" sz="2000" dirty="0">
                <a:latin typeface="Cambria" panose="02040503050406030204" pitchFamily="18" charset="0"/>
                <a:ea typeface="Cambria" panose="02040503050406030204" pitchFamily="18" charset="0"/>
              </a:rPr>
              <a:t>Reimbursements are not taxable in the hands of the payee if actuals are claimed.</a:t>
            </a:r>
          </a:p>
        </p:txBody>
      </p:sp>
    </p:spTree>
    <p:extLst>
      <p:ext uri="{BB962C8B-B14F-4D97-AF65-F5344CB8AC3E}">
        <p14:creationId xmlns:p14="http://schemas.microsoft.com/office/powerpoint/2010/main" val="137858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lerio template">
  <a:themeElements>
    <a:clrScheme name="Custom 347">
      <a:dk1>
        <a:srgbClr val="263248"/>
      </a:dk1>
      <a:lt1>
        <a:srgbClr val="FFFFFF"/>
      </a:lt1>
      <a:dk2>
        <a:srgbClr val="434343"/>
      </a:dk2>
      <a:lt2>
        <a:srgbClr val="E0E4E9"/>
      </a:lt2>
      <a:accent1>
        <a:srgbClr val="3F5378"/>
      </a:accent1>
      <a:accent2>
        <a:srgbClr val="263248"/>
      </a:accent2>
      <a:accent3>
        <a:srgbClr val="92A8C8"/>
      </a:accent3>
      <a:accent4>
        <a:srgbClr val="C7D3E6"/>
      </a:accent4>
      <a:accent5>
        <a:srgbClr val="FF9800"/>
      </a:accent5>
      <a:accent6>
        <a:srgbClr val="D26F00"/>
      </a:accent6>
      <a:hlink>
        <a:srgbClr val="3F5378"/>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alerio template">
  <a:themeElements>
    <a:clrScheme name="Custom 347">
      <a:dk1>
        <a:srgbClr val="263248"/>
      </a:dk1>
      <a:lt1>
        <a:srgbClr val="FFFFFF"/>
      </a:lt1>
      <a:dk2>
        <a:srgbClr val="434343"/>
      </a:dk2>
      <a:lt2>
        <a:srgbClr val="E0E4E9"/>
      </a:lt2>
      <a:accent1>
        <a:srgbClr val="3F5378"/>
      </a:accent1>
      <a:accent2>
        <a:srgbClr val="263248"/>
      </a:accent2>
      <a:accent3>
        <a:srgbClr val="92A8C8"/>
      </a:accent3>
      <a:accent4>
        <a:srgbClr val="C7D3E6"/>
      </a:accent4>
      <a:accent5>
        <a:srgbClr val="FF9800"/>
      </a:accent5>
      <a:accent6>
        <a:srgbClr val="D26F00"/>
      </a:accent6>
      <a:hlink>
        <a:srgbClr val="3F5378"/>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Salerio template">
  <a:themeElements>
    <a:clrScheme name="Custom 347">
      <a:dk1>
        <a:srgbClr val="263248"/>
      </a:dk1>
      <a:lt1>
        <a:srgbClr val="FFFFFF"/>
      </a:lt1>
      <a:dk2>
        <a:srgbClr val="434343"/>
      </a:dk2>
      <a:lt2>
        <a:srgbClr val="E0E4E9"/>
      </a:lt2>
      <a:accent1>
        <a:srgbClr val="3F5378"/>
      </a:accent1>
      <a:accent2>
        <a:srgbClr val="263248"/>
      </a:accent2>
      <a:accent3>
        <a:srgbClr val="92A8C8"/>
      </a:accent3>
      <a:accent4>
        <a:srgbClr val="C7D3E6"/>
      </a:accent4>
      <a:accent5>
        <a:srgbClr val="FF9800"/>
      </a:accent5>
      <a:accent6>
        <a:srgbClr val="D26F00"/>
      </a:accent6>
      <a:hlink>
        <a:srgbClr val="3F5378"/>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4623</TotalTime>
  <Words>10753</Words>
  <Application>Microsoft Office PowerPoint</Application>
  <PresentationFormat>Widescreen</PresentationFormat>
  <Paragraphs>1032</Paragraphs>
  <Slides>71</Slides>
  <Notes>2</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71</vt:i4>
      </vt:variant>
    </vt:vector>
  </HeadingPairs>
  <TitlesOfParts>
    <vt:vector size="85" baseType="lpstr">
      <vt:lpstr>Arial</vt:lpstr>
      <vt:lpstr>Arvo</vt:lpstr>
      <vt:lpstr>Calibri</vt:lpstr>
      <vt:lpstr>Cambria</vt:lpstr>
      <vt:lpstr>Courier New</vt:lpstr>
      <vt:lpstr>Raleway</vt:lpstr>
      <vt:lpstr>Roboto</vt:lpstr>
      <vt:lpstr>Roboto Condensed</vt:lpstr>
      <vt:lpstr>Roboto Condensed Light</vt:lpstr>
      <vt:lpstr>Times New Roman</vt:lpstr>
      <vt:lpstr>Wingdings</vt:lpstr>
      <vt:lpstr>Salerio template</vt:lpstr>
      <vt:lpstr>1_Salerio template</vt:lpstr>
      <vt:lpstr>2_Salerio template</vt:lpstr>
      <vt:lpstr>PowerPoint Presentation</vt:lpstr>
      <vt:lpstr>Tax Deducted at Source</vt:lpstr>
      <vt:lpstr>TDS Return Forms</vt:lpstr>
      <vt:lpstr>TDS Certificates</vt:lpstr>
      <vt:lpstr>Budget 2025- Rationalization of TDS Rates</vt:lpstr>
      <vt:lpstr>Budget 2025- Key changes in Thresholds for TDS</vt:lpstr>
      <vt:lpstr>Budget 2025- Key changes in Thresholds for TDS</vt:lpstr>
      <vt:lpstr>Whether TDS is applicable on the component of GST on Goods &amp; Services</vt:lpstr>
      <vt:lpstr>Whether TDS is applicable on reimbursement of expenses</vt:lpstr>
      <vt:lpstr>Section 192-Commission to Director  </vt:lpstr>
      <vt:lpstr>Section 192- Payments to Medical Professionals  </vt:lpstr>
      <vt:lpstr>Section 192- TDS on Tips</vt:lpstr>
      <vt:lpstr>Section 192- TDS on Tips</vt:lpstr>
      <vt:lpstr>Section 192 - Mistakes in Salary Estimation   </vt:lpstr>
      <vt:lpstr>Section 192 - Mistakes in Salary Estimation </vt:lpstr>
      <vt:lpstr>Section 192- Foreign Allowance</vt:lpstr>
      <vt:lpstr>Section 192- Foreign Allowance</vt:lpstr>
      <vt:lpstr>Section 192- Salary Reimbursement</vt:lpstr>
      <vt:lpstr>Section 192- Salary Reimbursement</vt:lpstr>
      <vt:lpstr>Section 194A – Reimbursement of Interest</vt:lpstr>
      <vt:lpstr>Section 194A – Reimbursement of Interest</vt:lpstr>
      <vt:lpstr>Section 194A –Delayed Payments</vt:lpstr>
      <vt:lpstr>Section 194A –Delayed Payments</vt:lpstr>
      <vt:lpstr>Section 194A –Retained Interest </vt:lpstr>
      <vt:lpstr>Section 194A –Interest payment to NBFC</vt:lpstr>
      <vt:lpstr>Section 194A –Interest payment to NBFC</vt:lpstr>
      <vt:lpstr>Section 194C- Repair Contracts    </vt:lpstr>
      <vt:lpstr>Section 194C-Repair Contracts      </vt:lpstr>
      <vt:lpstr>Section 194C- Aircraft Landing Charges    </vt:lpstr>
      <vt:lpstr>Section 194C- Aircraft Landing Charges    </vt:lpstr>
      <vt:lpstr>Section 194C- Bill Management Services   </vt:lpstr>
      <vt:lpstr>Section 194C- Bill Management Services    </vt:lpstr>
      <vt:lpstr>TDS 194C- Freight Charges Reimbursement   </vt:lpstr>
      <vt:lpstr>TDS 194C- Freight Charges Reimbursement     </vt:lpstr>
      <vt:lpstr>TDS 194C v. 194H - Commission to Consigning &amp; Forwarding Agent   </vt:lpstr>
      <vt:lpstr>TDS 194Cv.194H - Commission to Consigning &amp; Forwarding Agent   </vt:lpstr>
      <vt:lpstr>TDS 194C- Payment of License Fee   </vt:lpstr>
      <vt:lpstr>TDS 194C- Payment by License Fee     </vt:lpstr>
      <vt:lpstr>TDS 194C- Payment for Advertisement Space </vt:lpstr>
      <vt:lpstr>TDS 194C- Payment for Advertisement Space     </vt:lpstr>
      <vt:lpstr>Section 194H -Fees Retained by E-Commerce Platforms</vt:lpstr>
      <vt:lpstr>Section 194H -Fees Retained by E-Commerce Platforms</vt:lpstr>
      <vt:lpstr>Section 194H –Fees for Payment Gateway</vt:lpstr>
      <vt:lpstr>Section 194H -Distributor Margins     </vt:lpstr>
      <vt:lpstr>Section 194H -Distributor Margins     </vt:lpstr>
      <vt:lpstr>Section 194H- Franchisee/Distributor  </vt:lpstr>
      <vt:lpstr>Section 194I- Transit Rent </vt:lpstr>
      <vt:lpstr>S.194IA- Payment on transfer of certain immovable property</vt:lpstr>
      <vt:lpstr>S.194IA- Payment on transfer of certain immovable property</vt:lpstr>
      <vt:lpstr>Section 194I- Common Area Maintenance (CAM) Charges</vt:lpstr>
      <vt:lpstr>Section 194I- Common Area Maintenance (CAM) Charges</vt:lpstr>
      <vt:lpstr>Section 194J- Payment for Interconnect usage charges</vt:lpstr>
      <vt:lpstr>Section 194J- Payment for Interconnect usage charges</vt:lpstr>
      <vt:lpstr>Section 194-O - E-Commerce Operator Liability</vt:lpstr>
      <vt:lpstr>Section 194Q - TDS on Payment of Electricity Charges</vt:lpstr>
      <vt:lpstr>Section 194Q - TDS on Payment of Electricity Charges</vt:lpstr>
      <vt:lpstr>Section 194Q - TDS on Payment of Electricity Charges</vt:lpstr>
      <vt:lpstr>Section 194Q - TDS on Sale of Unlisted Securities</vt:lpstr>
      <vt:lpstr>S. 194R- TDS on benefits/perquisites provided to a resident in respect of businesses or professions.</vt:lpstr>
      <vt:lpstr>S. 194R- TDS on benefits/perquisites provided to a resident in respect of businesses or professions.</vt:lpstr>
      <vt:lpstr>S. 194R- TDS on benefits/perquisites provided to a resident in respect of businesses or professions.</vt:lpstr>
      <vt:lpstr>S. 194R- TDS on benefits/perquisites provided to a resident in respect of businesses or professions.</vt:lpstr>
      <vt:lpstr>S. 194R- TDS on benefits/perquisites provided to a resident in respect of businesses or professions.</vt:lpstr>
      <vt:lpstr>S. 194R- TDS on benefits/perquisites provided to a resident in respect of businesses or professions.</vt:lpstr>
      <vt:lpstr>194T- TDS on Partner’s Remuneration </vt:lpstr>
      <vt:lpstr>194T- Challenges in Timely Deposit of TDS on Remuneration to Working Partners</vt:lpstr>
      <vt:lpstr>194T- Ambiguity in TDS Deduction on Periodic Withdrawals by Working Partners</vt:lpstr>
      <vt:lpstr>Payment to Non-Resident Partner: Section 194T vs Section 195</vt:lpstr>
      <vt:lpstr>TDS Penalty</vt:lpstr>
      <vt:lpst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pc14</dc:creator>
  <cp:lastModifiedBy>pc14</cp:lastModifiedBy>
  <cp:revision>431</cp:revision>
  <dcterms:created xsi:type="dcterms:W3CDTF">2025-04-14T06:14:18Z</dcterms:created>
  <dcterms:modified xsi:type="dcterms:W3CDTF">2025-11-14T06:59:28Z</dcterms:modified>
</cp:coreProperties>
</file>