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68" r:id="rId2"/>
    <p:sldId id="333" r:id="rId3"/>
    <p:sldId id="328" r:id="rId4"/>
    <p:sldId id="310" r:id="rId5"/>
    <p:sldId id="329" r:id="rId6"/>
    <p:sldId id="313" r:id="rId7"/>
    <p:sldId id="330" r:id="rId8"/>
    <p:sldId id="271" r:id="rId9"/>
    <p:sldId id="311" r:id="rId10"/>
    <p:sldId id="325" r:id="rId11"/>
    <p:sldId id="288" r:id="rId12"/>
    <p:sldId id="331" r:id="rId13"/>
    <p:sldId id="320" r:id="rId14"/>
    <p:sldId id="318" r:id="rId15"/>
    <p:sldId id="319" r:id="rId16"/>
    <p:sldId id="321" r:id="rId17"/>
    <p:sldId id="324" r:id="rId18"/>
    <p:sldId id="280" r:id="rId19"/>
    <p:sldId id="276" r:id="rId20"/>
    <p:sldId id="332" r:id="rId21"/>
    <p:sldId id="334" r:id="rId22"/>
    <p:sldId id="299" r:id="rId23"/>
    <p:sldId id="274" r:id="rId24"/>
    <p:sldId id="300" r:id="rId25"/>
    <p:sldId id="314" r:id="rId26"/>
    <p:sldId id="315" r:id="rId27"/>
    <p:sldId id="336" r:id="rId28"/>
    <p:sldId id="337" r:id="rId29"/>
    <p:sldId id="290" r:id="rId30"/>
    <p:sldId id="305" r:id="rId31"/>
    <p:sldId id="326" r:id="rId32"/>
    <p:sldId id="327" r:id="rId33"/>
    <p:sldId id="304" r:id="rId34"/>
    <p:sldId id="338" r:id="rId35"/>
    <p:sldId id="285" r:id="rId36"/>
    <p:sldId id="291" r:id="rId37"/>
    <p:sldId id="29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9CC9045-EB57-472C-AEEA-DBDB999C1A73}">
          <p14:sldIdLst>
            <p14:sldId id="268"/>
            <p14:sldId id="333"/>
            <p14:sldId id="328"/>
            <p14:sldId id="310"/>
            <p14:sldId id="329"/>
            <p14:sldId id="313"/>
            <p14:sldId id="330"/>
            <p14:sldId id="271"/>
            <p14:sldId id="311"/>
            <p14:sldId id="325"/>
            <p14:sldId id="288"/>
            <p14:sldId id="331"/>
            <p14:sldId id="320"/>
            <p14:sldId id="318"/>
            <p14:sldId id="319"/>
            <p14:sldId id="321"/>
            <p14:sldId id="324"/>
            <p14:sldId id="280"/>
            <p14:sldId id="276"/>
            <p14:sldId id="332"/>
            <p14:sldId id="334"/>
            <p14:sldId id="299"/>
            <p14:sldId id="274"/>
            <p14:sldId id="300"/>
            <p14:sldId id="314"/>
            <p14:sldId id="315"/>
            <p14:sldId id="336"/>
            <p14:sldId id="337"/>
            <p14:sldId id="290"/>
            <p14:sldId id="305"/>
            <p14:sldId id="326"/>
            <p14:sldId id="327"/>
            <p14:sldId id="304"/>
            <p14:sldId id="338"/>
            <p14:sldId id="285"/>
            <p14:sldId id="291"/>
            <p14:sldId id="292"/>
          </p14:sldIdLst>
        </p14:section>
        <p14:section name="Appendix" id="{C0BC82F8-6DB3-4199-AC48-EE599FD4211D}">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5168"/>
    <a:srgbClr val="806B83"/>
    <a:srgbClr val="404155"/>
    <a:srgbClr val="FFE600"/>
    <a:srgbClr val="91238E"/>
    <a:srgbClr val="D193CF"/>
    <a:srgbClr val="7F9CDD"/>
    <a:srgbClr val="9182DD"/>
    <a:srgbClr val="9792DD"/>
    <a:srgbClr val="D2DD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0F12AB-5EF1-4E23-BE49-EBBA6D300867}" v="58" dt="2025-09-27T09:59:45.566"/>
    <p1510:client id="{89E17F85-566B-46A4-B039-46A82E26D96C}" v="1" dt="2025-09-27T10:39:34.8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1" d="100"/>
          <a:sy n="51" d="100"/>
        </p:scale>
        <p:origin x="1232" y="4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havik P Mehta" userId="4ac13a5c-e02e-43f1-ac7d-d301b99876ae" providerId="ADAL" clId="{4C0F12AB-5EF1-4E23-BE49-EBBA6D300867}"/>
    <pc:docChg chg="custSel addSld delSld modSld sldOrd modSection">
      <pc:chgData name="Bhavik P Mehta" userId="4ac13a5c-e02e-43f1-ac7d-d301b99876ae" providerId="ADAL" clId="{4C0F12AB-5EF1-4E23-BE49-EBBA6D300867}" dt="2025-09-27T09:59:45.566" v="552"/>
      <pc:docMkLst>
        <pc:docMk/>
      </pc:docMkLst>
      <pc:sldChg chg="modSp mod">
        <pc:chgData name="Bhavik P Mehta" userId="4ac13a5c-e02e-43f1-ac7d-d301b99876ae" providerId="ADAL" clId="{4C0F12AB-5EF1-4E23-BE49-EBBA6D300867}" dt="2025-09-27T09:16:36.486" v="318" actId="6549"/>
        <pc:sldMkLst>
          <pc:docMk/>
          <pc:sldMk cId="764278609" sldId="268"/>
        </pc:sldMkLst>
        <pc:spChg chg="mod">
          <ac:chgData name="Bhavik P Mehta" userId="4ac13a5c-e02e-43f1-ac7d-d301b99876ae" providerId="ADAL" clId="{4C0F12AB-5EF1-4E23-BE49-EBBA6D300867}" dt="2025-09-27T09:16:36.486" v="318" actId="6549"/>
          <ac:spMkLst>
            <pc:docMk/>
            <pc:sldMk cId="764278609" sldId="268"/>
            <ac:spMk id="5" creationId="{E5DA6497-E9AF-BED4-0A03-8A6E4403232D}"/>
          </ac:spMkLst>
        </pc:spChg>
      </pc:sldChg>
      <pc:sldChg chg="del">
        <pc:chgData name="Bhavik P Mehta" userId="4ac13a5c-e02e-43f1-ac7d-d301b99876ae" providerId="ADAL" clId="{4C0F12AB-5EF1-4E23-BE49-EBBA6D300867}" dt="2025-09-26T17:59:01.088" v="13" actId="47"/>
        <pc:sldMkLst>
          <pc:docMk/>
          <pc:sldMk cId="1453463987" sldId="269"/>
        </pc:sldMkLst>
      </pc:sldChg>
      <pc:sldChg chg="del">
        <pc:chgData name="Bhavik P Mehta" userId="4ac13a5c-e02e-43f1-ac7d-d301b99876ae" providerId="ADAL" clId="{4C0F12AB-5EF1-4E23-BE49-EBBA6D300867}" dt="2025-09-26T17:58:41.952" v="6" actId="47"/>
        <pc:sldMkLst>
          <pc:docMk/>
          <pc:sldMk cId="2256524237" sldId="270"/>
        </pc:sldMkLst>
      </pc:sldChg>
      <pc:sldChg chg="del">
        <pc:chgData name="Bhavik P Mehta" userId="4ac13a5c-e02e-43f1-ac7d-d301b99876ae" providerId="ADAL" clId="{4C0F12AB-5EF1-4E23-BE49-EBBA6D300867}" dt="2025-09-26T17:59:02.837" v="14" actId="47"/>
        <pc:sldMkLst>
          <pc:docMk/>
          <pc:sldMk cId="1157867878" sldId="272"/>
        </pc:sldMkLst>
      </pc:sldChg>
      <pc:sldChg chg="del">
        <pc:chgData name="Bhavik P Mehta" userId="4ac13a5c-e02e-43f1-ac7d-d301b99876ae" providerId="ADAL" clId="{4C0F12AB-5EF1-4E23-BE49-EBBA6D300867}" dt="2025-09-26T17:59:04.199" v="15" actId="47"/>
        <pc:sldMkLst>
          <pc:docMk/>
          <pc:sldMk cId="1082182513" sldId="273"/>
        </pc:sldMkLst>
      </pc:sldChg>
      <pc:sldChg chg="ord">
        <pc:chgData name="Bhavik P Mehta" userId="4ac13a5c-e02e-43f1-ac7d-d301b99876ae" providerId="ADAL" clId="{4C0F12AB-5EF1-4E23-BE49-EBBA6D300867}" dt="2025-09-26T18:07:34.110" v="47"/>
        <pc:sldMkLst>
          <pc:docMk/>
          <pc:sldMk cId="3489621513" sldId="274"/>
        </pc:sldMkLst>
      </pc:sldChg>
      <pc:sldChg chg="del">
        <pc:chgData name="Bhavik P Mehta" userId="4ac13a5c-e02e-43f1-ac7d-d301b99876ae" providerId="ADAL" clId="{4C0F12AB-5EF1-4E23-BE49-EBBA6D300867}" dt="2025-09-26T17:59:08.009" v="16" actId="47"/>
        <pc:sldMkLst>
          <pc:docMk/>
          <pc:sldMk cId="2395730831" sldId="275"/>
        </pc:sldMkLst>
      </pc:sldChg>
      <pc:sldChg chg="modSp mod ord">
        <pc:chgData name="Bhavik P Mehta" userId="4ac13a5c-e02e-43f1-ac7d-d301b99876ae" providerId="ADAL" clId="{4C0F12AB-5EF1-4E23-BE49-EBBA6D300867}" dt="2025-09-27T09:50:21.124" v="480"/>
        <pc:sldMkLst>
          <pc:docMk/>
          <pc:sldMk cId="1433413147" sldId="276"/>
        </pc:sldMkLst>
        <pc:spChg chg="mod">
          <ac:chgData name="Bhavik P Mehta" userId="4ac13a5c-e02e-43f1-ac7d-d301b99876ae" providerId="ADAL" clId="{4C0F12AB-5EF1-4E23-BE49-EBBA6D300867}" dt="2025-09-26T18:27:32.749" v="54" actId="20577"/>
          <ac:spMkLst>
            <pc:docMk/>
            <pc:sldMk cId="1433413147" sldId="276"/>
            <ac:spMk id="6" creationId="{52D54A77-652F-9388-A1B3-15985C298052}"/>
          </ac:spMkLst>
        </pc:spChg>
      </pc:sldChg>
      <pc:sldChg chg="del">
        <pc:chgData name="Bhavik P Mehta" userId="4ac13a5c-e02e-43f1-ac7d-d301b99876ae" providerId="ADAL" clId="{4C0F12AB-5EF1-4E23-BE49-EBBA6D300867}" dt="2025-09-26T17:59:11.412" v="18" actId="47"/>
        <pc:sldMkLst>
          <pc:docMk/>
          <pc:sldMk cId="3021194562" sldId="277"/>
        </pc:sldMkLst>
      </pc:sldChg>
      <pc:sldChg chg="del">
        <pc:chgData name="Bhavik P Mehta" userId="4ac13a5c-e02e-43f1-ac7d-d301b99876ae" providerId="ADAL" clId="{4C0F12AB-5EF1-4E23-BE49-EBBA6D300867}" dt="2025-09-26T17:59:13.817" v="19" actId="47"/>
        <pc:sldMkLst>
          <pc:docMk/>
          <pc:sldMk cId="3549267399" sldId="278"/>
        </pc:sldMkLst>
      </pc:sldChg>
      <pc:sldChg chg="del">
        <pc:chgData name="Bhavik P Mehta" userId="4ac13a5c-e02e-43f1-ac7d-d301b99876ae" providerId="ADAL" clId="{4C0F12AB-5EF1-4E23-BE49-EBBA6D300867}" dt="2025-09-26T17:59:18.234" v="20" actId="47"/>
        <pc:sldMkLst>
          <pc:docMk/>
          <pc:sldMk cId="4074127165" sldId="279"/>
        </pc:sldMkLst>
      </pc:sldChg>
      <pc:sldChg chg="del">
        <pc:chgData name="Bhavik P Mehta" userId="4ac13a5c-e02e-43f1-ac7d-d301b99876ae" providerId="ADAL" clId="{4C0F12AB-5EF1-4E23-BE49-EBBA6D300867}" dt="2025-09-26T17:59:09.969" v="17" actId="47"/>
        <pc:sldMkLst>
          <pc:docMk/>
          <pc:sldMk cId="203609147" sldId="281"/>
        </pc:sldMkLst>
      </pc:sldChg>
      <pc:sldChg chg="del">
        <pc:chgData name="Bhavik P Mehta" userId="4ac13a5c-e02e-43f1-ac7d-d301b99876ae" providerId="ADAL" clId="{4C0F12AB-5EF1-4E23-BE49-EBBA6D300867}" dt="2025-09-26T18:00:31.581" v="26" actId="47"/>
        <pc:sldMkLst>
          <pc:docMk/>
          <pc:sldMk cId="1518168787" sldId="282"/>
        </pc:sldMkLst>
      </pc:sldChg>
      <pc:sldChg chg="del">
        <pc:chgData name="Bhavik P Mehta" userId="4ac13a5c-e02e-43f1-ac7d-d301b99876ae" providerId="ADAL" clId="{4C0F12AB-5EF1-4E23-BE49-EBBA6D300867}" dt="2025-09-26T18:00:33.079" v="27" actId="47"/>
        <pc:sldMkLst>
          <pc:docMk/>
          <pc:sldMk cId="15666194" sldId="283"/>
        </pc:sldMkLst>
      </pc:sldChg>
      <pc:sldChg chg="del mod ord modShow">
        <pc:chgData name="Bhavik P Mehta" userId="4ac13a5c-e02e-43f1-ac7d-d301b99876ae" providerId="ADAL" clId="{4C0F12AB-5EF1-4E23-BE49-EBBA6D300867}" dt="2025-09-27T09:54:55.025" v="536" actId="47"/>
        <pc:sldMkLst>
          <pc:docMk/>
          <pc:sldMk cId="2927961078" sldId="284"/>
        </pc:sldMkLst>
      </pc:sldChg>
      <pc:sldChg chg="del">
        <pc:chgData name="Bhavik P Mehta" userId="4ac13a5c-e02e-43f1-ac7d-d301b99876ae" providerId="ADAL" clId="{4C0F12AB-5EF1-4E23-BE49-EBBA6D300867}" dt="2025-09-26T18:00:34.351" v="28" actId="47"/>
        <pc:sldMkLst>
          <pc:docMk/>
          <pc:sldMk cId="3083648077" sldId="286"/>
        </pc:sldMkLst>
      </pc:sldChg>
      <pc:sldChg chg="del">
        <pc:chgData name="Bhavik P Mehta" userId="4ac13a5c-e02e-43f1-ac7d-d301b99876ae" providerId="ADAL" clId="{4C0F12AB-5EF1-4E23-BE49-EBBA6D300867}" dt="2025-09-26T18:02:08.123" v="35" actId="47"/>
        <pc:sldMkLst>
          <pc:docMk/>
          <pc:sldMk cId="1574266308" sldId="287"/>
        </pc:sldMkLst>
      </pc:sldChg>
      <pc:sldChg chg="mod ord modShow">
        <pc:chgData name="Bhavik P Mehta" userId="4ac13a5c-e02e-43f1-ac7d-d301b99876ae" providerId="ADAL" clId="{4C0F12AB-5EF1-4E23-BE49-EBBA6D300867}" dt="2025-09-26T17:59:54.688" v="25"/>
        <pc:sldMkLst>
          <pc:docMk/>
          <pc:sldMk cId="3267408907" sldId="288"/>
        </pc:sldMkLst>
      </pc:sldChg>
      <pc:sldChg chg="del">
        <pc:chgData name="Bhavik P Mehta" userId="4ac13a5c-e02e-43f1-ac7d-d301b99876ae" providerId="ADAL" clId="{4C0F12AB-5EF1-4E23-BE49-EBBA6D300867}" dt="2025-09-26T18:02:30.626" v="36" actId="47"/>
        <pc:sldMkLst>
          <pc:docMk/>
          <pc:sldMk cId="153038402" sldId="289"/>
        </pc:sldMkLst>
      </pc:sldChg>
      <pc:sldChg chg="mod ord modShow">
        <pc:chgData name="Bhavik P Mehta" userId="4ac13a5c-e02e-43f1-ac7d-d301b99876ae" providerId="ADAL" clId="{4C0F12AB-5EF1-4E23-BE49-EBBA6D300867}" dt="2025-09-26T18:01:41.031" v="34"/>
        <pc:sldMkLst>
          <pc:docMk/>
          <pc:sldMk cId="3992828430" sldId="291"/>
        </pc:sldMkLst>
      </pc:sldChg>
      <pc:sldChg chg="addSp modSp mod ord modShow">
        <pc:chgData name="Bhavik P Mehta" userId="4ac13a5c-e02e-43f1-ac7d-d301b99876ae" providerId="ADAL" clId="{4C0F12AB-5EF1-4E23-BE49-EBBA6D300867}" dt="2025-09-27T09:54:43.462" v="534" actId="1035"/>
        <pc:sldMkLst>
          <pc:docMk/>
          <pc:sldMk cId="719743789" sldId="292"/>
        </pc:sldMkLst>
        <pc:spChg chg="add mod">
          <ac:chgData name="Bhavik P Mehta" userId="4ac13a5c-e02e-43f1-ac7d-d301b99876ae" providerId="ADAL" clId="{4C0F12AB-5EF1-4E23-BE49-EBBA6D300867}" dt="2025-09-27T09:54:43.462" v="534" actId="1035"/>
          <ac:spMkLst>
            <pc:docMk/>
            <pc:sldMk cId="719743789" sldId="292"/>
            <ac:spMk id="3" creationId="{F14B137C-366B-1EAB-BA24-579CEED15F49}"/>
          </ac:spMkLst>
        </pc:spChg>
      </pc:sldChg>
      <pc:sldChg chg="del">
        <pc:chgData name="Bhavik P Mehta" userId="4ac13a5c-e02e-43f1-ac7d-d301b99876ae" providerId="ADAL" clId="{4C0F12AB-5EF1-4E23-BE49-EBBA6D300867}" dt="2025-09-26T17:58:30.236" v="3" actId="47"/>
        <pc:sldMkLst>
          <pc:docMk/>
          <pc:sldMk cId="922084699" sldId="293"/>
        </pc:sldMkLst>
      </pc:sldChg>
      <pc:sldChg chg="del">
        <pc:chgData name="Bhavik P Mehta" userId="4ac13a5c-e02e-43f1-ac7d-d301b99876ae" providerId="ADAL" clId="{4C0F12AB-5EF1-4E23-BE49-EBBA6D300867}" dt="2025-09-26T17:58:57.068" v="12" actId="47"/>
        <pc:sldMkLst>
          <pc:docMk/>
          <pc:sldMk cId="2159986950" sldId="294"/>
        </pc:sldMkLst>
      </pc:sldChg>
      <pc:sldChg chg="del">
        <pc:chgData name="Bhavik P Mehta" userId="4ac13a5c-e02e-43f1-ac7d-d301b99876ae" providerId="ADAL" clId="{4C0F12AB-5EF1-4E23-BE49-EBBA6D300867}" dt="2025-09-26T17:58:52.624" v="10" actId="47"/>
        <pc:sldMkLst>
          <pc:docMk/>
          <pc:sldMk cId="3918992378" sldId="295"/>
        </pc:sldMkLst>
      </pc:sldChg>
      <pc:sldChg chg="del">
        <pc:chgData name="Bhavik P Mehta" userId="4ac13a5c-e02e-43f1-ac7d-d301b99876ae" providerId="ADAL" clId="{4C0F12AB-5EF1-4E23-BE49-EBBA6D300867}" dt="2025-09-26T17:58:55.535" v="11" actId="47"/>
        <pc:sldMkLst>
          <pc:docMk/>
          <pc:sldMk cId="659406149" sldId="296"/>
        </pc:sldMkLst>
      </pc:sldChg>
      <pc:sldChg chg="del ord">
        <pc:chgData name="Bhavik P Mehta" userId="4ac13a5c-e02e-43f1-ac7d-d301b99876ae" providerId="ADAL" clId="{4C0F12AB-5EF1-4E23-BE49-EBBA6D300867}" dt="2025-09-27T09:54:56.970" v="538" actId="47"/>
        <pc:sldMkLst>
          <pc:docMk/>
          <pc:sldMk cId="1982400509" sldId="297"/>
        </pc:sldMkLst>
      </pc:sldChg>
      <pc:sldChg chg="del">
        <pc:chgData name="Bhavik P Mehta" userId="4ac13a5c-e02e-43f1-ac7d-d301b99876ae" providerId="ADAL" clId="{4C0F12AB-5EF1-4E23-BE49-EBBA6D300867}" dt="2025-09-26T17:58:28.037" v="2" actId="47"/>
        <pc:sldMkLst>
          <pc:docMk/>
          <pc:sldMk cId="2362098495" sldId="298"/>
        </pc:sldMkLst>
      </pc:sldChg>
      <pc:sldChg chg="del">
        <pc:chgData name="Bhavik P Mehta" userId="4ac13a5c-e02e-43f1-ac7d-d301b99876ae" providerId="ADAL" clId="{4C0F12AB-5EF1-4E23-BE49-EBBA6D300867}" dt="2025-09-26T17:58:34.672" v="4" actId="47"/>
        <pc:sldMkLst>
          <pc:docMk/>
          <pc:sldMk cId="402544852" sldId="301"/>
        </pc:sldMkLst>
      </pc:sldChg>
      <pc:sldChg chg="del">
        <pc:chgData name="Bhavik P Mehta" userId="4ac13a5c-e02e-43f1-ac7d-d301b99876ae" providerId="ADAL" clId="{4C0F12AB-5EF1-4E23-BE49-EBBA6D300867}" dt="2025-09-27T09:48:13.471" v="455" actId="47"/>
        <pc:sldMkLst>
          <pc:docMk/>
          <pc:sldMk cId="2336594384" sldId="302"/>
        </pc:sldMkLst>
      </pc:sldChg>
      <pc:sldChg chg="del ord">
        <pc:chgData name="Bhavik P Mehta" userId="4ac13a5c-e02e-43f1-ac7d-d301b99876ae" providerId="ADAL" clId="{4C0F12AB-5EF1-4E23-BE49-EBBA6D300867}" dt="2025-09-27T09:54:58.762" v="539" actId="47"/>
        <pc:sldMkLst>
          <pc:docMk/>
          <pc:sldMk cId="726077663" sldId="303"/>
        </pc:sldMkLst>
      </pc:sldChg>
      <pc:sldChg chg="ord">
        <pc:chgData name="Bhavik P Mehta" userId="4ac13a5c-e02e-43f1-ac7d-d301b99876ae" providerId="ADAL" clId="{4C0F12AB-5EF1-4E23-BE49-EBBA6D300867}" dt="2025-09-27T09:48:00.497" v="452"/>
        <pc:sldMkLst>
          <pc:docMk/>
          <pc:sldMk cId="3329335928" sldId="304"/>
        </pc:sldMkLst>
      </pc:sldChg>
      <pc:sldChg chg="modSp mod">
        <pc:chgData name="Bhavik P Mehta" userId="4ac13a5c-e02e-43f1-ac7d-d301b99876ae" providerId="ADAL" clId="{4C0F12AB-5EF1-4E23-BE49-EBBA6D300867}" dt="2025-09-26T18:10:04.679" v="52" actId="6549"/>
        <pc:sldMkLst>
          <pc:docMk/>
          <pc:sldMk cId="4000772460" sldId="305"/>
        </pc:sldMkLst>
        <pc:spChg chg="mod">
          <ac:chgData name="Bhavik P Mehta" userId="4ac13a5c-e02e-43f1-ac7d-d301b99876ae" providerId="ADAL" clId="{4C0F12AB-5EF1-4E23-BE49-EBBA6D300867}" dt="2025-09-26T18:10:04.679" v="52" actId="6549"/>
          <ac:spMkLst>
            <pc:docMk/>
            <pc:sldMk cId="4000772460" sldId="305"/>
            <ac:spMk id="13" creationId="{1376D41F-EFA9-1816-4445-A477903399B7}"/>
          </ac:spMkLst>
        </pc:spChg>
      </pc:sldChg>
      <pc:sldChg chg="delSp modSp del mod ord">
        <pc:chgData name="Bhavik P Mehta" userId="4ac13a5c-e02e-43f1-ac7d-d301b99876ae" providerId="ADAL" clId="{4C0F12AB-5EF1-4E23-BE49-EBBA6D300867}" dt="2025-09-27T09:44:05.530" v="426" actId="47"/>
        <pc:sldMkLst>
          <pc:docMk/>
          <pc:sldMk cId="2617014665" sldId="306"/>
        </pc:sldMkLst>
        <pc:spChg chg="mod topLvl">
          <ac:chgData name="Bhavik P Mehta" userId="4ac13a5c-e02e-43f1-ac7d-d301b99876ae" providerId="ADAL" clId="{4C0F12AB-5EF1-4E23-BE49-EBBA6D300867}" dt="2025-09-27T09:30:20.767" v="405" actId="165"/>
          <ac:spMkLst>
            <pc:docMk/>
            <pc:sldMk cId="2617014665" sldId="306"/>
            <ac:spMk id="3" creationId="{4679DB17-0CCC-4A5A-0102-340075FBBA24}"/>
          </ac:spMkLst>
        </pc:spChg>
        <pc:spChg chg="mod topLvl">
          <ac:chgData name="Bhavik P Mehta" userId="4ac13a5c-e02e-43f1-ac7d-d301b99876ae" providerId="ADAL" clId="{4C0F12AB-5EF1-4E23-BE49-EBBA6D300867}" dt="2025-09-27T09:30:20.767" v="405" actId="165"/>
          <ac:spMkLst>
            <pc:docMk/>
            <pc:sldMk cId="2617014665" sldId="306"/>
            <ac:spMk id="10" creationId="{B45E6289-3D00-087F-28F3-A1497FB06329}"/>
          </ac:spMkLst>
        </pc:spChg>
        <pc:spChg chg="mod topLvl">
          <ac:chgData name="Bhavik P Mehta" userId="4ac13a5c-e02e-43f1-ac7d-d301b99876ae" providerId="ADAL" clId="{4C0F12AB-5EF1-4E23-BE49-EBBA6D300867}" dt="2025-09-27T09:30:20.767" v="405" actId="165"/>
          <ac:spMkLst>
            <pc:docMk/>
            <pc:sldMk cId="2617014665" sldId="306"/>
            <ac:spMk id="12" creationId="{1E74FBBC-A4AD-3292-54FC-2B8F95D2747E}"/>
          </ac:spMkLst>
        </pc:spChg>
        <pc:spChg chg="mod topLvl">
          <ac:chgData name="Bhavik P Mehta" userId="4ac13a5c-e02e-43f1-ac7d-d301b99876ae" providerId="ADAL" clId="{4C0F12AB-5EF1-4E23-BE49-EBBA6D300867}" dt="2025-09-27T09:30:20.767" v="405" actId="165"/>
          <ac:spMkLst>
            <pc:docMk/>
            <pc:sldMk cId="2617014665" sldId="306"/>
            <ac:spMk id="13" creationId="{511C51A4-E114-86F5-234A-3535B0CFEC64}"/>
          </ac:spMkLst>
        </pc:spChg>
        <pc:spChg chg="mod">
          <ac:chgData name="Bhavik P Mehta" userId="4ac13a5c-e02e-43f1-ac7d-d301b99876ae" providerId="ADAL" clId="{4C0F12AB-5EF1-4E23-BE49-EBBA6D300867}" dt="2025-09-27T09:21:58" v="388" actId="20577"/>
          <ac:spMkLst>
            <pc:docMk/>
            <pc:sldMk cId="2617014665" sldId="306"/>
            <ac:spMk id="14" creationId="{05787A1E-F39B-0F7F-6B99-756704B4BE26}"/>
          </ac:spMkLst>
        </pc:spChg>
        <pc:spChg chg="mod topLvl">
          <ac:chgData name="Bhavik P Mehta" userId="4ac13a5c-e02e-43f1-ac7d-d301b99876ae" providerId="ADAL" clId="{4C0F12AB-5EF1-4E23-BE49-EBBA6D300867}" dt="2025-09-27T09:30:20.767" v="405" actId="165"/>
          <ac:spMkLst>
            <pc:docMk/>
            <pc:sldMk cId="2617014665" sldId="306"/>
            <ac:spMk id="15" creationId="{FED55016-B8A2-764E-F879-2B3984B7AA5F}"/>
          </ac:spMkLst>
        </pc:spChg>
        <pc:spChg chg="mod topLvl">
          <ac:chgData name="Bhavik P Mehta" userId="4ac13a5c-e02e-43f1-ac7d-d301b99876ae" providerId="ADAL" clId="{4C0F12AB-5EF1-4E23-BE49-EBBA6D300867}" dt="2025-09-27T09:30:20.767" v="405" actId="165"/>
          <ac:spMkLst>
            <pc:docMk/>
            <pc:sldMk cId="2617014665" sldId="306"/>
            <ac:spMk id="16" creationId="{064E952F-6937-12D7-95E4-286BB9950328}"/>
          </ac:spMkLst>
        </pc:spChg>
        <pc:spChg chg="mod topLvl">
          <ac:chgData name="Bhavik P Mehta" userId="4ac13a5c-e02e-43f1-ac7d-d301b99876ae" providerId="ADAL" clId="{4C0F12AB-5EF1-4E23-BE49-EBBA6D300867}" dt="2025-09-27T09:30:20.767" v="405" actId="165"/>
          <ac:spMkLst>
            <pc:docMk/>
            <pc:sldMk cId="2617014665" sldId="306"/>
            <ac:spMk id="17" creationId="{CB9F8FB8-84CF-80E2-7C4D-42315C970CD6}"/>
          </ac:spMkLst>
        </pc:spChg>
        <pc:spChg chg="mod topLvl">
          <ac:chgData name="Bhavik P Mehta" userId="4ac13a5c-e02e-43f1-ac7d-d301b99876ae" providerId="ADAL" clId="{4C0F12AB-5EF1-4E23-BE49-EBBA6D300867}" dt="2025-09-27T09:30:20.767" v="405" actId="165"/>
          <ac:spMkLst>
            <pc:docMk/>
            <pc:sldMk cId="2617014665" sldId="306"/>
            <ac:spMk id="18" creationId="{90B44871-0851-11D2-D471-C3C6CE14F1D4}"/>
          </ac:spMkLst>
        </pc:spChg>
        <pc:spChg chg="mod topLvl">
          <ac:chgData name="Bhavik P Mehta" userId="4ac13a5c-e02e-43f1-ac7d-d301b99876ae" providerId="ADAL" clId="{4C0F12AB-5EF1-4E23-BE49-EBBA6D300867}" dt="2025-09-27T09:30:20.767" v="405" actId="165"/>
          <ac:spMkLst>
            <pc:docMk/>
            <pc:sldMk cId="2617014665" sldId="306"/>
            <ac:spMk id="19" creationId="{92997FC4-D7C5-1B63-458C-39A4C1D341B3}"/>
          </ac:spMkLst>
        </pc:spChg>
        <pc:spChg chg="mod topLvl">
          <ac:chgData name="Bhavik P Mehta" userId="4ac13a5c-e02e-43f1-ac7d-d301b99876ae" providerId="ADAL" clId="{4C0F12AB-5EF1-4E23-BE49-EBBA6D300867}" dt="2025-09-27T09:30:20.767" v="405" actId="165"/>
          <ac:spMkLst>
            <pc:docMk/>
            <pc:sldMk cId="2617014665" sldId="306"/>
            <ac:spMk id="25" creationId="{E514E47E-2049-ACAC-286F-F93C9027902E}"/>
          </ac:spMkLst>
        </pc:spChg>
      </pc:sldChg>
      <pc:sldChg chg="del">
        <pc:chgData name="Bhavik P Mehta" userId="4ac13a5c-e02e-43f1-ac7d-d301b99876ae" providerId="ADAL" clId="{4C0F12AB-5EF1-4E23-BE49-EBBA6D300867}" dt="2025-09-26T17:58:38.445" v="5" actId="47"/>
        <pc:sldMkLst>
          <pc:docMk/>
          <pc:sldMk cId="2759219880" sldId="307"/>
        </pc:sldMkLst>
      </pc:sldChg>
      <pc:sldChg chg="del">
        <pc:chgData name="Bhavik P Mehta" userId="4ac13a5c-e02e-43f1-ac7d-d301b99876ae" providerId="ADAL" clId="{4C0F12AB-5EF1-4E23-BE49-EBBA6D300867}" dt="2025-09-26T17:58:46.728" v="8" actId="47"/>
        <pc:sldMkLst>
          <pc:docMk/>
          <pc:sldMk cId="3215904445" sldId="308"/>
        </pc:sldMkLst>
      </pc:sldChg>
      <pc:sldChg chg="modSp mod ord">
        <pc:chgData name="Bhavik P Mehta" userId="4ac13a5c-e02e-43f1-ac7d-d301b99876ae" providerId="ADAL" clId="{4C0F12AB-5EF1-4E23-BE49-EBBA6D300867}" dt="2025-09-27T09:52:41.475" v="485" actId="207"/>
        <pc:sldMkLst>
          <pc:docMk/>
          <pc:sldMk cId="4077556095" sldId="311"/>
        </pc:sldMkLst>
        <pc:spChg chg="mod">
          <ac:chgData name="Bhavik P Mehta" userId="4ac13a5c-e02e-43f1-ac7d-d301b99876ae" providerId="ADAL" clId="{4C0F12AB-5EF1-4E23-BE49-EBBA6D300867}" dt="2025-09-27T09:52:41.475" v="485" actId="207"/>
          <ac:spMkLst>
            <pc:docMk/>
            <pc:sldMk cId="4077556095" sldId="311"/>
            <ac:spMk id="24" creationId="{64E07C8E-8567-F006-F3E0-E8EEA0BA62DB}"/>
          </ac:spMkLst>
        </pc:spChg>
      </pc:sldChg>
      <pc:sldChg chg="del">
        <pc:chgData name="Bhavik P Mehta" userId="4ac13a5c-e02e-43f1-ac7d-d301b99876ae" providerId="ADAL" clId="{4C0F12AB-5EF1-4E23-BE49-EBBA6D300867}" dt="2025-09-26T17:58:50.375" v="9" actId="47"/>
        <pc:sldMkLst>
          <pc:docMk/>
          <pc:sldMk cId="2740618471" sldId="312"/>
        </pc:sldMkLst>
      </pc:sldChg>
      <pc:sldChg chg="del">
        <pc:chgData name="Bhavik P Mehta" userId="4ac13a5c-e02e-43f1-ac7d-d301b99876ae" providerId="ADAL" clId="{4C0F12AB-5EF1-4E23-BE49-EBBA6D300867}" dt="2025-09-26T17:58:43.932" v="7" actId="47"/>
        <pc:sldMkLst>
          <pc:docMk/>
          <pc:sldMk cId="2702857899" sldId="316"/>
        </pc:sldMkLst>
      </pc:sldChg>
      <pc:sldChg chg="del ord">
        <pc:chgData name="Bhavik P Mehta" userId="4ac13a5c-e02e-43f1-ac7d-d301b99876ae" providerId="ADAL" clId="{4C0F12AB-5EF1-4E23-BE49-EBBA6D300867}" dt="2025-09-27T09:54:56.021" v="537" actId="47"/>
        <pc:sldMkLst>
          <pc:docMk/>
          <pc:sldMk cId="3454974412" sldId="317"/>
        </pc:sldMkLst>
      </pc:sldChg>
      <pc:sldChg chg="del">
        <pc:chgData name="Bhavik P Mehta" userId="4ac13a5c-e02e-43f1-ac7d-d301b99876ae" providerId="ADAL" clId="{4C0F12AB-5EF1-4E23-BE49-EBBA6D300867}" dt="2025-09-26T17:58:22.591" v="0" actId="47"/>
        <pc:sldMkLst>
          <pc:docMk/>
          <pc:sldMk cId="3205499536" sldId="322"/>
        </pc:sldMkLst>
      </pc:sldChg>
      <pc:sldChg chg="del">
        <pc:chgData name="Bhavik P Mehta" userId="4ac13a5c-e02e-43f1-ac7d-d301b99876ae" providerId="ADAL" clId="{4C0F12AB-5EF1-4E23-BE49-EBBA6D300867}" dt="2025-09-26T17:58:23.710" v="1" actId="47"/>
        <pc:sldMkLst>
          <pc:docMk/>
          <pc:sldMk cId="2345866625" sldId="323"/>
        </pc:sldMkLst>
      </pc:sldChg>
      <pc:sldChg chg="addSp delSp modSp add mod ord">
        <pc:chgData name="Bhavik P Mehta" userId="4ac13a5c-e02e-43f1-ac7d-d301b99876ae" providerId="ADAL" clId="{4C0F12AB-5EF1-4E23-BE49-EBBA6D300867}" dt="2025-09-26T19:10:40.956" v="259" actId="255"/>
        <pc:sldMkLst>
          <pc:docMk/>
          <pc:sldMk cId="361049886" sldId="325"/>
        </pc:sldMkLst>
        <pc:spChg chg="mod">
          <ac:chgData name="Bhavik P Mehta" userId="4ac13a5c-e02e-43f1-ac7d-d301b99876ae" providerId="ADAL" clId="{4C0F12AB-5EF1-4E23-BE49-EBBA6D300867}" dt="2025-09-26T19:07:50.567" v="58"/>
          <ac:spMkLst>
            <pc:docMk/>
            <pc:sldMk cId="361049886" sldId="325"/>
            <ac:spMk id="2" creationId="{8238F68A-141F-B005-3BDC-E93990D7B4BB}"/>
          </ac:spMkLst>
        </pc:spChg>
        <pc:spChg chg="add mod">
          <ac:chgData name="Bhavik P Mehta" userId="4ac13a5c-e02e-43f1-ac7d-d301b99876ae" providerId="ADAL" clId="{4C0F12AB-5EF1-4E23-BE49-EBBA6D300867}" dt="2025-09-26T19:09:30.532" v="252"/>
          <ac:spMkLst>
            <pc:docMk/>
            <pc:sldMk cId="361049886" sldId="325"/>
            <ac:spMk id="3" creationId="{054B075F-6BBF-6808-D5A4-EEDB450D5599}"/>
          </ac:spMkLst>
        </pc:spChg>
        <pc:spChg chg="mod">
          <ac:chgData name="Bhavik P Mehta" userId="4ac13a5c-e02e-43f1-ac7d-d301b99876ae" providerId="ADAL" clId="{4C0F12AB-5EF1-4E23-BE49-EBBA6D300867}" dt="2025-09-26T19:10:40.956" v="259" actId="255"/>
          <ac:spMkLst>
            <pc:docMk/>
            <pc:sldMk cId="361049886" sldId="325"/>
            <ac:spMk id="4" creationId="{B3A4CC36-1499-8B78-BCC8-B0EACB66D36B}"/>
          </ac:spMkLst>
        </pc:spChg>
        <pc:spChg chg="mod">
          <ac:chgData name="Bhavik P Mehta" userId="4ac13a5c-e02e-43f1-ac7d-d301b99876ae" providerId="ADAL" clId="{4C0F12AB-5EF1-4E23-BE49-EBBA6D300867}" dt="2025-09-26T19:09:21.985" v="251"/>
          <ac:spMkLst>
            <pc:docMk/>
            <pc:sldMk cId="361049886" sldId="325"/>
            <ac:spMk id="5" creationId="{CBF13420-202A-1FE9-D6D6-CF5213514DAD}"/>
          </ac:spMkLst>
        </pc:spChg>
        <pc:spChg chg="del mod">
          <ac:chgData name="Bhavik P Mehta" userId="4ac13a5c-e02e-43f1-ac7d-d301b99876ae" providerId="ADAL" clId="{4C0F12AB-5EF1-4E23-BE49-EBBA6D300867}" dt="2025-09-26T19:08:21.684" v="62" actId="478"/>
          <ac:spMkLst>
            <pc:docMk/>
            <pc:sldMk cId="361049886" sldId="325"/>
            <ac:spMk id="6" creationId="{490C773E-B6CB-DA76-0A2A-1BA931E7608D}"/>
          </ac:spMkLst>
        </pc:spChg>
        <pc:spChg chg="del">
          <ac:chgData name="Bhavik P Mehta" userId="4ac13a5c-e02e-43f1-ac7d-d301b99876ae" providerId="ADAL" clId="{4C0F12AB-5EF1-4E23-BE49-EBBA6D300867}" dt="2025-09-26T19:08:26.737" v="63" actId="478"/>
          <ac:spMkLst>
            <pc:docMk/>
            <pc:sldMk cId="361049886" sldId="325"/>
            <ac:spMk id="7" creationId="{64E02705-7D26-BD0B-0A95-13726CC63CC5}"/>
          </ac:spMkLst>
        </pc:spChg>
        <pc:spChg chg="del">
          <ac:chgData name="Bhavik P Mehta" userId="4ac13a5c-e02e-43f1-ac7d-d301b99876ae" providerId="ADAL" clId="{4C0F12AB-5EF1-4E23-BE49-EBBA6D300867}" dt="2025-09-26T19:08:30.518" v="64" actId="478"/>
          <ac:spMkLst>
            <pc:docMk/>
            <pc:sldMk cId="361049886" sldId="325"/>
            <ac:spMk id="8" creationId="{CBEF3393-BCEA-FD4D-8BA2-25285ECB8BA4}"/>
          </ac:spMkLst>
        </pc:spChg>
        <pc:spChg chg="del">
          <ac:chgData name="Bhavik P Mehta" userId="4ac13a5c-e02e-43f1-ac7d-d301b99876ae" providerId="ADAL" clId="{4C0F12AB-5EF1-4E23-BE49-EBBA6D300867}" dt="2025-09-26T19:08:33.603" v="65" actId="478"/>
          <ac:spMkLst>
            <pc:docMk/>
            <pc:sldMk cId="361049886" sldId="325"/>
            <ac:spMk id="9" creationId="{F2216B09-08AB-8A57-D0D6-38C000DFD9E9}"/>
          </ac:spMkLst>
        </pc:spChg>
        <pc:spChg chg="del">
          <ac:chgData name="Bhavik P Mehta" userId="4ac13a5c-e02e-43f1-ac7d-d301b99876ae" providerId="ADAL" clId="{4C0F12AB-5EF1-4E23-BE49-EBBA6D300867}" dt="2025-09-26T19:08:36.889" v="66" actId="478"/>
          <ac:spMkLst>
            <pc:docMk/>
            <pc:sldMk cId="361049886" sldId="325"/>
            <ac:spMk id="10" creationId="{0A75E75B-BF4B-C9FE-AA68-8A9C6E660973}"/>
          </ac:spMkLst>
        </pc:spChg>
        <pc:spChg chg="add mod">
          <ac:chgData name="Bhavik P Mehta" userId="4ac13a5c-e02e-43f1-ac7d-d301b99876ae" providerId="ADAL" clId="{4C0F12AB-5EF1-4E23-BE49-EBBA6D300867}" dt="2025-09-26T19:09:39.378" v="253"/>
          <ac:spMkLst>
            <pc:docMk/>
            <pc:sldMk cId="361049886" sldId="325"/>
            <ac:spMk id="11" creationId="{9A443B3F-931B-7545-E810-C1F203B1C416}"/>
          </ac:spMkLst>
        </pc:spChg>
        <pc:spChg chg="add mod">
          <ac:chgData name="Bhavik P Mehta" userId="4ac13a5c-e02e-43f1-ac7d-d301b99876ae" providerId="ADAL" clId="{4C0F12AB-5EF1-4E23-BE49-EBBA6D300867}" dt="2025-09-26T19:09:46.939" v="254"/>
          <ac:spMkLst>
            <pc:docMk/>
            <pc:sldMk cId="361049886" sldId="325"/>
            <ac:spMk id="12" creationId="{AA1EFD0E-DB8D-963A-980F-6D33FB1DD847}"/>
          </ac:spMkLst>
        </pc:spChg>
        <pc:spChg chg="add mod">
          <ac:chgData name="Bhavik P Mehta" userId="4ac13a5c-e02e-43f1-ac7d-d301b99876ae" providerId="ADAL" clId="{4C0F12AB-5EF1-4E23-BE49-EBBA6D300867}" dt="2025-09-26T19:09:57.624" v="255"/>
          <ac:spMkLst>
            <pc:docMk/>
            <pc:sldMk cId="361049886" sldId="325"/>
            <ac:spMk id="13" creationId="{9FF92300-F0EF-1719-A054-08C1988995EF}"/>
          </ac:spMkLst>
        </pc:spChg>
        <pc:spChg chg="add mod">
          <ac:chgData name="Bhavik P Mehta" userId="4ac13a5c-e02e-43f1-ac7d-d301b99876ae" providerId="ADAL" clId="{4C0F12AB-5EF1-4E23-BE49-EBBA6D300867}" dt="2025-09-26T19:10:07.943" v="256"/>
          <ac:spMkLst>
            <pc:docMk/>
            <pc:sldMk cId="361049886" sldId="325"/>
            <ac:spMk id="14" creationId="{CFA49A93-6B5F-7A3A-B2D0-5B0F057EEB2C}"/>
          </ac:spMkLst>
        </pc:spChg>
      </pc:sldChg>
      <pc:sldChg chg="addSp delSp modSp add mod">
        <pc:chgData name="Bhavik P Mehta" userId="4ac13a5c-e02e-43f1-ac7d-d301b99876ae" providerId="ADAL" clId="{4C0F12AB-5EF1-4E23-BE49-EBBA6D300867}" dt="2025-09-26T19:17:17.220" v="297" actId="255"/>
        <pc:sldMkLst>
          <pc:docMk/>
          <pc:sldMk cId="1521481094" sldId="326"/>
        </pc:sldMkLst>
        <pc:spChg chg="mod">
          <ac:chgData name="Bhavik P Mehta" userId="4ac13a5c-e02e-43f1-ac7d-d301b99876ae" providerId="ADAL" clId="{4C0F12AB-5EF1-4E23-BE49-EBBA6D300867}" dt="2025-09-26T19:15:42.663" v="263" actId="6549"/>
          <ac:spMkLst>
            <pc:docMk/>
            <pc:sldMk cId="1521481094" sldId="326"/>
            <ac:spMk id="3" creationId="{1F774154-2FF5-B3F1-168B-E926836F8DF5}"/>
          </ac:spMkLst>
        </pc:spChg>
        <pc:spChg chg="add mod">
          <ac:chgData name="Bhavik P Mehta" userId="4ac13a5c-e02e-43f1-ac7d-d301b99876ae" providerId="ADAL" clId="{4C0F12AB-5EF1-4E23-BE49-EBBA6D300867}" dt="2025-09-26T19:17:17.220" v="297" actId="255"/>
          <ac:spMkLst>
            <pc:docMk/>
            <pc:sldMk cId="1521481094" sldId="326"/>
            <ac:spMk id="5" creationId="{BD29FC0E-E2FD-09D3-D125-19EA6E85C568}"/>
          </ac:spMkLst>
        </pc:spChg>
        <pc:spChg chg="add mod">
          <ac:chgData name="Bhavik P Mehta" userId="4ac13a5c-e02e-43f1-ac7d-d301b99876ae" providerId="ADAL" clId="{4C0F12AB-5EF1-4E23-BE49-EBBA6D300867}" dt="2025-09-26T19:16:57.797" v="293" actId="20577"/>
          <ac:spMkLst>
            <pc:docMk/>
            <pc:sldMk cId="1521481094" sldId="326"/>
            <ac:spMk id="6" creationId="{3C6F573D-75AB-9DBA-9087-F404442C7DDE}"/>
          </ac:spMkLst>
        </pc:spChg>
        <pc:grpChg chg="del">
          <ac:chgData name="Bhavik P Mehta" userId="4ac13a5c-e02e-43f1-ac7d-d301b99876ae" providerId="ADAL" clId="{4C0F12AB-5EF1-4E23-BE49-EBBA6D300867}" dt="2025-09-26T19:15:49.489" v="264" actId="478"/>
          <ac:grpSpMkLst>
            <pc:docMk/>
            <pc:sldMk cId="1521481094" sldId="326"/>
            <ac:grpSpMk id="17" creationId="{8F126E3C-85EB-6ED9-031D-341547B25A76}"/>
          </ac:grpSpMkLst>
        </pc:grpChg>
        <pc:picChg chg="del">
          <ac:chgData name="Bhavik P Mehta" userId="4ac13a5c-e02e-43f1-ac7d-d301b99876ae" providerId="ADAL" clId="{4C0F12AB-5EF1-4E23-BE49-EBBA6D300867}" dt="2025-09-26T19:15:57.946" v="265" actId="478"/>
          <ac:picMkLst>
            <pc:docMk/>
            <pc:sldMk cId="1521481094" sldId="326"/>
            <ac:picMk id="2" creationId="{AE593137-6DD0-F4BE-9271-AE6E4D6CFBC5}"/>
          </ac:picMkLst>
        </pc:picChg>
      </pc:sldChg>
      <pc:sldChg chg="modSp add mod ord">
        <pc:chgData name="Bhavik P Mehta" userId="4ac13a5c-e02e-43f1-ac7d-d301b99876ae" providerId="ADAL" clId="{4C0F12AB-5EF1-4E23-BE49-EBBA6D300867}" dt="2025-09-27T09:48:02.150" v="454"/>
        <pc:sldMkLst>
          <pc:docMk/>
          <pc:sldMk cId="399102891" sldId="327"/>
        </pc:sldMkLst>
        <pc:spChg chg="mod">
          <ac:chgData name="Bhavik P Mehta" userId="4ac13a5c-e02e-43f1-ac7d-d301b99876ae" providerId="ADAL" clId="{4C0F12AB-5EF1-4E23-BE49-EBBA6D300867}" dt="2025-09-26T19:19:13.735" v="316" actId="255"/>
          <ac:spMkLst>
            <pc:docMk/>
            <pc:sldMk cId="399102891" sldId="327"/>
            <ac:spMk id="5" creationId="{2D0D2207-D367-2E68-8010-FB0510FFBE19}"/>
          </ac:spMkLst>
        </pc:spChg>
        <pc:spChg chg="mod">
          <ac:chgData name="Bhavik P Mehta" userId="4ac13a5c-e02e-43f1-ac7d-d301b99876ae" providerId="ADAL" clId="{4C0F12AB-5EF1-4E23-BE49-EBBA6D300867}" dt="2025-09-26T19:19:59.528" v="317" actId="108"/>
          <ac:spMkLst>
            <pc:docMk/>
            <pc:sldMk cId="399102891" sldId="327"/>
            <ac:spMk id="6" creationId="{8A04AF9D-F169-88C2-298B-8312070F5B14}"/>
          </ac:spMkLst>
        </pc:spChg>
      </pc:sldChg>
      <pc:sldChg chg="addSp delSp modSp add mod ord modShow">
        <pc:chgData name="Bhavik P Mehta" userId="4ac13a5c-e02e-43f1-ac7d-d301b99876ae" providerId="ADAL" clId="{4C0F12AB-5EF1-4E23-BE49-EBBA6D300867}" dt="2025-09-27T09:18:05.464" v="331" actId="1076"/>
        <pc:sldMkLst>
          <pc:docMk/>
          <pc:sldMk cId="866790759" sldId="328"/>
        </pc:sldMkLst>
        <pc:spChg chg="mod">
          <ac:chgData name="Bhavik P Mehta" userId="4ac13a5c-e02e-43f1-ac7d-d301b99876ae" providerId="ADAL" clId="{4C0F12AB-5EF1-4E23-BE49-EBBA6D300867}" dt="2025-09-27T09:18:05.464" v="331" actId="1076"/>
          <ac:spMkLst>
            <pc:docMk/>
            <pc:sldMk cId="866790759" sldId="328"/>
            <ac:spMk id="2" creationId="{78C37C63-E01C-B344-A717-E1A2C6FB91F8}"/>
          </ac:spMkLst>
        </pc:spChg>
        <pc:spChg chg="del">
          <ac:chgData name="Bhavik P Mehta" userId="4ac13a5c-e02e-43f1-ac7d-d301b99876ae" providerId="ADAL" clId="{4C0F12AB-5EF1-4E23-BE49-EBBA6D300867}" dt="2025-09-27T09:17:27.768" v="324" actId="478"/>
          <ac:spMkLst>
            <pc:docMk/>
            <pc:sldMk cId="866790759" sldId="328"/>
            <ac:spMk id="4" creationId="{10DF0B0D-521A-5683-DD00-DD38E0B3E3C5}"/>
          </ac:spMkLst>
        </pc:spChg>
        <pc:picChg chg="add mod">
          <ac:chgData name="Bhavik P Mehta" userId="4ac13a5c-e02e-43f1-ac7d-d301b99876ae" providerId="ADAL" clId="{4C0F12AB-5EF1-4E23-BE49-EBBA6D300867}" dt="2025-09-27T09:17:59.784" v="330" actId="1076"/>
          <ac:picMkLst>
            <pc:docMk/>
            <pc:sldMk cId="866790759" sldId="328"/>
            <ac:picMk id="3" creationId="{DAD59E49-E228-D14D-B13F-171759C70D25}"/>
          </ac:picMkLst>
        </pc:picChg>
      </pc:sldChg>
      <pc:sldChg chg="modSp add ord">
        <pc:chgData name="Bhavik P Mehta" userId="4ac13a5c-e02e-43f1-ac7d-d301b99876ae" providerId="ADAL" clId="{4C0F12AB-5EF1-4E23-BE49-EBBA6D300867}" dt="2025-09-27T09:19:46.838" v="335"/>
        <pc:sldMkLst>
          <pc:docMk/>
          <pc:sldMk cId="2285907684" sldId="329"/>
        </pc:sldMkLst>
        <pc:spChg chg="mod">
          <ac:chgData name="Bhavik P Mehta" userId="4ac13a5c-e02e-43f1-ac7d-d301b99876ae" providerId="ADAL" clId="{4C0F12AB-5EF1-4E23-BE49-EBBA6D300867}" dt="2025-09-27T09:19:46.838" v="335"/>
          <ac:spMkLst>
            <pc:docMk/>
            <pc:sldMk cId="2285907684" sldId="329"/>
            <ac:spMk id="2" creationId="{7174A503-21C4-0C11-2583-D6861FA071CC}"/>
          </ac:spMkLst>
        </pc:spChg>
      </pc:sldChg>
      <pc:sldChg chg="modSp add mod ord">
        <pc:chgData name="Bhavik P Mehta" userId="4ac13a5c-e02e-43f1-ac7d-d301b99876ae" providerId="ADAL" clId="{4C0F12AB-5EF1-4E23-BE49-EBBA6D300867}" dt="2025-09-27T09:21:45.218" v="382" actId="6549"/>
        <pc:sldMkLst>
          <pc:docMk/>
          <pc:sldMk cId="726162779" sldId="330"/>
        </pc:sldMkLst>
        <pc:spChg chg="mod">
          <ac:chgData name="Bhavik P Mehta" userId="4ac13a5c-e02e-43f1-ac7d-d301b99876ae" providerId="ADAL" clId="{4C0F12AB-5EF1-4E23-BE49-EBBA6D300867}" dt="2025-09-27T09:21:45.218" v="382" actId="6549"/>
          <ac:spMkLst>
            <pc:docMk/>
            <pc:sldMk cId="726162779" sldId="330"/>
            <ac:spMk id="2" creationId="{FF68C718-D6A7-42D1-56F0-E73F078468FC}"/>
          </ac:spMkLst>
        </pc:spChg>
      </pc:sldChg>
      <pc:sldChg chg="modSp add">
        <pc:chgData name="Bhavik P Mehta" userId="4ac13a5c-e02e-43f1-ac7d-d301b99876ae" providerId="ADAL" clId="{4C0F12AB-5EF1-4E23-BE49-EBBA6D300867}" dt="2025-09-27T09:22:59.273" v="402"/>
        <pc:sldMkLst>
          <pc:docMk/>
          <pc:sldMk cId="995003934" sldId="331"/>
        </pc:sldMkLst>
        <pc:spChg chg="mod">
          <ac:chgData name="Bhavik P Mehta" userId="4ac13a5c-e02e-43f1-ac7d-d301b99876ae" providerId="ADAL" clId="{4C0F12AB-5EF1-4E23-BE49-EBBA6D300867}" dt="2025-09-27T09:22:59.273" v="402"/>
          <ac:spMkLst>
            <pc:docMk/>
            <pc:sldMk cId="995003934" sldId="331"/>
            <ac:spMk id="2" creationId="{D067941D-B0D7-75E2-FA80-27DBCA0BBD59}"/>
          </ac:spMkLst>
        </pc:spChg>
      </pc:sldChg>
      <pc:sldChg chg="modSp add mod ord">
        <pc:chgData name="Bhavik P Mehta" userId="4ac13a5c-e02e-43f1-ac7d-d301b99876ae" providerId="ADAL" clId="{4C0F12AB-5EF1-4E23-BE49-EBBA6D300867}" dt="2025-09-27T09:50:13.314" v="478"/>
        <pc:sldMkLst>
          <pc:docMk/>
          <pc:sldMk cId="2920544571" sldId="332"/>
        </pc:sldMkLst>
        <pc:spChg chg="mod">
          <ac:chgData name="Bhavik P Mehta" userId="4ac13a5c-e02e-43f1-ac7d-d301b99876ae" providerId="ADAL" clId="{4C0F12AB-5EF1-4E23-BE49-EBBA6D300867}" dt="2025-09-27T09:38:25.276" v="421" actId="20577"/>
          <ac:spMkLst>
            <pc:docMk/>
            <pc:sldMk cId="2920544571" sldId="332"/>
            <ac:spMk id="2" creationId="{B4FC6ABC-3F67-8E70-0346-2750D32148AE}"/>
          </ac:spMkLst>
        </pc:spChg>
      </pc:sldChg>
      <pc:sldChg chg="modSp add mod">
        <pc:chgData name="Bhavik P Mehta" userId="4ac13a5c-e02e-43f1-ac7d-d301b99876ae" providerId="ADAL" clId="{4C0F12AB-5EF1-4E23-BE49-EBBA6D300867}" dt="2025-09-27T09:48:41.824" v="476" actId="20577"/>
        <pc:sldMkLst>
          <pc:docMk/>
          <pc:sldMk cId="3494685367" sldId="333"/>
        </pc:sldMkLst>
        <pc:spChg chg="mod">
          <ac:chgData name="Bhavik P Mehta" userId="4ac13a5c-e02e-43f1-ac7d-d301b99876ae" providerId="ADAL" clId="{4C0F12AB-5EF1-4E23-BE49-EBBA6D300867}" dt="2025-09-27T09:43:57.156" v="425"/>
          <ac:spMkLst>
            <pc:docMk/>
            <pc:sldMk cId="3494685367" sldId="333"/>
            <ac:spMk id="3" creationId="{4679DB17-0CCC-4A5A-0102-340075FBBA24}"/>
          </ac:spMkLst>
        </pc:spChg>
        <pc:spChg chg="mod">
          <ac:chgData name="Bhavik P Mehta" userId="4ac13a5c-e02e-43f1-ac7d-d301b99876ae" providerId="ADAL" clId="{4C0F12AB-5EF1-4E23-BE49-EBBA6D300867}" dt="2025-09-27T09:43:57.156" v="425"/>
          <ac:spMkLst>
            <pc:docMk/>
            <pc:sldMk cId="3494685367" sldId="333"/>
            <ac:spMk id="10" creationId="{B45E6289-3D00-087F-28F3-A1497FB06329}"/>
          </ac:spMkLst>
        </pc:spChg>
        <pc:spChg chg="mod">
          <ac:chgData name="Bhavik P Mehta" userId="4ac13a5c-e02e-43f1-ac7d-d301b99876ae" providerId="ADAL" clId="{4C0F12AB-5EF1-4E23-BE49-EBBA6D300867}" dt="2025-09-27T09:43:57.156" v="425"/>
          <ac:spMkLst>
            <pc:docMk/>
            <pc:sldMk cId="3494685367" sldId="333"/>
            <ac:spMk id="11" creationId="{1BBCD1E8-58D7-6AA0-A55C-88BE1DB72925}"/>
          </ac:spMkLst>
        </pc:spChg>
        <pc:spChg chg="mod">
          <ac:chgData name="Bhavik P Mehta" userId="4ac13a5c-e02e-43f1-ac7d-d301b99876ae" providerId="ADAL" clId="{4C0F12AB-5EF1-4E23-BE49-EBBA6D300867}" dt="2025-09-27T09:43:57.156" v="425"/>
          <ac:spMkLst>
            <pc:docMk/>
            <pc:sldMk cId="3494685367" sldId="333"/>
            <ac:spMk id="12" creationId="{1E74FBBC-A4AD-3292-54FC-2B8F95D2747E}"/>
          </ac:spMkLst>
        </pc:spChg>
        <pc:spChg chg="mod">
          <ac:chgData name="Bhavik P Mehta" userId="4ac13a5c-e02e-43f1-ac7d-d301b99876ae" providerId="ADAL" clId="{4C0F12AB-5EF1-4E23-BE49-EBBA6D300867}" dt="2025-09-27T09:43:57.156" v="425"/>
          <ac:spMkLst>
            <pc:docMk/>
            <pc:sldMk cId="3494685367" sldId="333"/>
            <ac:spMk id="13" creationId="{511C51A4-E114-86F5-234A-3535B0CFEC64}"/>
          </ac:spMkLst>
        </pc:spChg>
        <pc:spChg chg="mod">
          <ac:chgData name="Bhavik P Mehta" userId="4ac13a5c-e02e-43f1-ac7d-d301b99876ae" providerId="ADAL" clId="{4C0F12AB-5EF1-4E23-BE49-EBBA6D300867}" dt="2025-09-27T09:43:57.156" v="425"/>
          <ac:spMkLst>
            <pc:docMk/>
            <pc:sldMk cId="3494685367" sldId="333"/>
            <ac:spMk id="14" creationId="{05787A1E-F39B-0F7F-6B99-756704B4BE26}"/>
          </ac:spMkLst>
        </pc:spChg>
        <pc:spChg chg="mod">
          <ac:chgData name="Bhavik P Mehta" userId="4ac13a5c-e02e-43f1-ac7d-d301b99876ae" providerId="ADAL" clId="{4C0F12AB-5EF1-4E23-BE49-EBBA6D300867}" dt="2025-09-27T09:43:57.156" v="425"/>
          <ac:spMkLst>
            <pc:docMk/>
            <pc:sldMk cId="3494685367" sldId="333"/>
            <ac:spMk id="15" creationId="{FED55016-B8A2-764E-F879-2B3984B7AA5F}"/>
          </ac:spMkLst>
        </pc:spChg>
        <pc:spChg chg="mod">
          <ac:chgData name="Bhavik P Mehta" userId="4ac13a5c-e02e-43f1-ac7d-d301b99876ae" providerId="ADAL" clId="{4C0F12AB-5EF1-4E23-BE49-EBBA6D300867}" dt="2025-09-27T09:43:57.156" v="425"/>
          <ac:spMkLst>
            <pc:docMk/>
            <pc:sldMk cId="3494685367" sldId="333"/>
            <ac:spMk id="16" creationId="{064E952F-6937-12D7-95E4-286BB9950328}"/>
          </ac:spMkLst>
        </pc:spChg>
        <pc:spChg chg="mod">
          <ac:chgData name="Bhavik P Mehta" userId="4ac13a5c-e02e-43f1-ac7d-d301b99876ae" providerId="ADAL" clId="{4C0F12AB-5EF1-4E23-BE49-EBBA6D300867}" dt="2025-09-27T09:43:57.156" v="425"/>
          <ac:spMkLst>
            <pc:docMk/>
            <pc:sldMk cId="3494685367" sldId="333"/>
            <ac:spMk id="17" creationId="{CB9F8FB8-84CF-80E2-7C4D-42315C970CD6}"/>
          </ac:spMkLst>
        </pc:spChg>
        <pc:spChg chg="mod">
          <ac:chgData name="Bhavik P Mehta" userId="4ac13a5c-e02e-43f1-ac7d-d301b99876ae" providerId="ADAL" clId="{4C0F12AB-5EF1-4E23-BE49-EBBA6D300867}" dt="2025-09-27T09:48:30.674" v="456"/>
          <ac:spMkLst>
            <pc:docMk/>
            <pc:sldMk cId="3494685367" sldId="333"/>
            <ac:spMk id="29" creationId="{F7596239-BD15-22A0-A6AF-AC412B606932}"/>
          </ac:spMkLst>
        </pc:spChg>
        <pc:spChg chg="mod">
          <ac:chgData name="Bhavik P Mehta" userId="4ac13a5c-e02e-43f1-ac7d-d301b99876ae" providerId="ADAL" clId="{4C0F12AB-5EF1-4E23-BE49-EBBA6D300867}" dt="2025-09-27T09:48:41.824" v="476" actId="20577"/>
          <ac:spMkLst>
            <pc:docMk/>
            <pc:sldMk cId="3494685367" sldId="333"/>
            <ac:spMk id="30" creationId="{D23781B6-4FFB-E2A3-D127-3AA8C9A7400B}"/>
          </ac:spMkLst>
        </pc:spChg>
        <pc:spChg chg="mod">
          <ac:chgData name="Bhavik P Mehta" userId="4ac13a5c-e02e-43f1-ac7d-d301b99876ae" providerId="ADAL" clId="{4C0F12AB-5EF1-4E23-BE49-EBBA6D300867}" dt="2025-09-27T09:48:30.674" v="456"/>
          <ac:spMkLst>
            <pc:docMk/>
            <pc:sldMk cId="3494685367" sldId="333"/>
            <ac:spMk id="31" creationId="{72B9DF64-97A7-F404-6711-468B5169CD10}"/>
          </ac:spMkLst>
        </pc:spChg>
        <pc:spChg chg="mod">
          <ac:chgData name="Bhavik P Mehta" userId="4ac13a5c-e02e-43f1-ac7d-d301b99876ae" providerId="ADAL" clId="{4C0F12AB-5EF1-4E23-BE49-EBBA6D300867}" dt="2025-09-27T09:48:30.674" v="456"/>
          <ac:spMkLst>
            <pc:docMk/>
            <pc:sldMk cId="3494685367" sldId="333"/>
            <ac:spMk id="32" creationId="{64DBAC50-E02E-9CA9-347B-134C16D987F5}"/>
          </ac:spMkLst>
        </pc:spChg>
        <pc:spChg chg="mod">
          <ac:chgData name="Bhavik P Mehta" userId="4ac13a5c-e02e-43f1-ac7d-d301b99876ae" providerId="ADAL" clId="{4C0F12AB-5EF1-4E23-BE49-EBBA6D300867}" dt="2025-09-27T09:48:30.674" v="456"/>
          <ac:spMkLst>
            <pc:docMk/>
            <pc:sldMk cId="3494685367" sldId="333"/>
            <ac:spMk id="33" creationId="{7EE2D42C-1D21-6052-815D-26E9012AFF24}"/>
          </ac:spMkLst>
        </pc:spChg>
        <pc:spChg chg="mod">
          <ac:chgData name="Bhavik P Mehta" userId="4ac13a5c-e02e-43f1-ac7d-d301b99876ae" providerId="ADAL" clId="{4C0F12AB-5EF1-4E23-BE49-EBBA6D300867}" dt="2025-09-27T09:48:30.674" v="456"/>
          <ac:spMkLst>
            <pc:docMk/>
            <pc:sldMk cId="3494685367" sldId="333"/>
            <ac:spMk id="34" creationId="{827D02C1-AF5E-9A4F-0760-A8429CF0089E}"/>
          </ac:spMkLst>
        </pc:spChg>
        <pc:spChg chg="mod">
          <ac:chgData name="Bhavik P Mehta" userId="4ac13a5c-e02e-43f1-ac7d-d301b99876ae" providerId="ADAL" clId="{4C0F12AB-5EF1-4E23-BE49-EBBA6D300867}" dt="2025-09-27T09:48:30.674" v="456"/>
          <ac:spMkLst>
            <pc:docMk/>
            <pc:sldMk cId="3494685367" sldId="333"/>
            <ac:spMk id="35" creationId="{64000085-9C82-593F-03C5-3B7AF2880270}"/>
          </ac:spMkLst>
        </pc:spChg>
        <pc:spChg chg="mod">
          <ac:chgData name="Bhavik P Mehta" userId="4ac13a5c-e02e-43f1-ac7d-d301b99876ae" providerId="ADAL" clId="{4C0F12AB-5EF1-4E23-BE49-EBBA6D300867}" dt="2025-09-27T09:48:30.674" v="456"/>
          <ac:spMkLst>
            <pc:docMk/>
            <pc:sldMk cId="3494685367" sldId="333"/>
            <ac:spMk id="36" creationId="{98848C2E-9134-CE99-D53D-7DAD649D7CEB}"/>
          </ac:spMkLst>
        </pc:spChg>
        <pc:spChg chg="mod">
          <ac:chgData name="Bhavik P Mehta" userId="4ac13a5c-e02e-43f1-ac7d-d301b99876ae" providerId="ADAL" clId="{4C0F12AB-5EF1-4E23-BE49-EBBA6D300867}" dt="2025-09-27T09:48:30.674" v="456"/>
          <ac:spMkLst>
            <pc:docMk/>
            <pc:sldMk cId="3494685367" sldId="333"/>
            <ac:spMk id="37" creationId="{336F39C8-CEA7-5475-E439-A8D9886F0A9B}"/>
          </ac:spMkLst>
        </pc:spChg>
        <pc:grpChg chg="mod">
          <ac:chgData name="Bhavik P Mehta" userId="4ac13a5c-e02e-43f1-ac7d-d301b99876ae" providerId="ADAL" clId="{4C0F12AB-5EF1-4E23-BE49-EBBA6D300867}" dt="2025-09-27T09:43:57.156" v="425"/>
          <ac:grpSpMkLst>
            <pc:docMk/>
            <pc:sldMk cId="3494685367" sldId="333"/>
            <ac:grpSpMk id="2" creationId="{473C86D5-F8B7-E0D7-E7B6-654A504D2304}"/>
          </ac:grpSpMkLst>
        </pc:grpChg>
        <pc:grpChg chg="mod">
          <ac:chgData name="Bhavik P Mehta" userId="4ac13a5c-e02e-43f1-ac7d-d301b99876ae" providerId="ADAL" clId="{4C0F12AB-5EF1-4E23-BE49-EBBA6D300867}" dt="2025-09-27T09:48:30.674" v="456"/>
          <ac:grpSpMkLst>
            <pc:docMk/>
            <pc:sldMk cId="3494685367" sldId="333"/>
            <ac:grpSpMk id="7" creationId="{186B6175-F95A-67F6-8ABE-A4ED737C84E9}"/>
          </ac:grpSpMkLst>
        </pc:grpChg>
      </pc:sldChg>
      <pc:sldChg chg="modSp add ord">
        <pc:chgData name="Bhavik P Mehta" userId="4ac13a5c-e02e-43f1-ac7d-d301b99876ae" providerId="ADAL" clId="{4C0F12AB-5EF1-4E23-BE49-EBBA6D300867}" dt="2025-09-27T09:44:38.558" v="430"/>
        <pc:sldMkLst>
          <pc:docMk/>
          <pc:sldMk cId="793415939" sldId="334"/>
        </pc:sldMkLst>
        <pc:spChg chg="mod">
          <ac:chgData name="Bhavik P Mehta" userId="4ac13a5c-e02e-43f1-ac7d-d301b99876ae" providerId="ADAL" clId="{4C0F12AB-5EF1-4E23-BE49-EBBA6D300867}" dt="2025-09-27T09:44:38.558" v="430"/>
          <ac:spMkLst>
            <pc:docMk/>
            <pc:sldMk cId="793415939" sldId="334"/>
            <ac:spMk id="2" creationId="{E98E9270-4B8B-85BF-D932-D3805FB22B72}"/>
          </ac:spMkLst>
        </pc:spChg>
      </pc:sldChg>
      <pc:sldChg chg="add del ord">
        <pc:chgData name="Bhavik P Mehta" userId="4ac13a5c-e02e-43f1-ac7d-d301b99876ae" providerId="ADAL" clId="{4C0F12AB-5EF1-4E23-BE49-EBBA6D300867}" dt="2025-09-27T09:54:49.055" v="535" actId="47"/>
        <pc:sldMkLst>
          <pc:docMk/>
          <pc:sldMk cId="0" sldId="335"/>
        </pc:sldMkLst>
      </pc:sldChg>
      <pc:sldChg chg="add del ord">
        <pc:chgData name="Bhavik P Mehta" userId="4ac13a5c-e02e-43f1-ac7d-d301b99876ae" providerId="ADAL" clId="{4C0F12AB-5EF1-4E23-BE49-EBBA6D300867}" dt="2025-09-27T09:58:58.802" v="546" actId="47"/>
        <pc:sldMkLst>
          <pc:docMk/>
          <pc:sldMk cId="1543916358" sldId="335"/>
        </pc:sldMkLst>
      </pc:sldChg>
      <pc:sldChg chg="modSp add">
        <pc:chgData name="Bhavik P Mehta" userId="4ac13a5c-e02e-43f1-ac7d-d301b99876ae" providerId="ADAL" clId="{4C0F12AB-5EF1-4E23-BE49-EBBA6D300867}" dt="2025-09-27T09:59:13.273" v="547"/>
        <pc:sldMkLst>
          <pc:docMk/>
          <pc:sldMk cId="3981063952" sldId="336"/>
        </pc:sldMkLst>
        <pc:spChg chg="mod">
          <ac:chgData name="Bhavik P Mehta" userId="4ac13a5c-e02e-43f1-ac7d-d301b99876ae" providerId="ADAL" clId="{4C0F12AB-5EF1-4E23-BE49-EBBA6D300867}" dt="2025-09-27T09:59:13.273" v="547"/>
          <ac:spMkLst>
            <pc:docMk/>
            <pc:sldMk cId="3981063952" sldId="336"/>
            <ac:spMk id="2" creationId="{BDAB5D7B-A332-80DF-1783-ABABBCF8598E}"/>
          </ac:spMkLst>
        </pc:spChg>
      </pc:sldChg>
      <pc:sldChg chg="add">
        <pc:chgData name="Bhavik P Mehta" userId="4ac13a5c-e02e-43f1-ac7d-d301b99876ae" providerId="ADAL" clId="{4C0F12AB-5EF1-4E23-BE49-EBBA6D300867}" dt="2025-09-27T09:59:17.959" v="548"/>
        <pc:sldMkLst>
          <pc:docMk/>
          <pc:sldMk cId="2590988811" sldId="337"/>
        </pc:sldMkLst>
      </pc:sldChg>
      <pc:sldChg chg="modSp add ord">
        <pc:chgData name="Bhavik P Mehta" userId="4ac13a5c-e02e-43f1-ac7d-d301b99876ae" providerId="ADAL" clId="{4C0F12AB-5EF1-4E23-BE49-EBBA6D300867}" dt="2025-09-27T09:59:45.566" v="552"/>
        <pc:sldMkLst>
          <pc:docMk/>
          <pc:sldMk cId="3495413314" sldId="338"/>
        </pc:sldMkLst>
        <pc:spChg chg="mod">
          <ac:chgData name="Bhavik P Mehta" userId="4ac13a5c-e02e-43f1-ac7d-d301b99876ae" providerId="ADAL" clId="{4C0F12AB-5EF1-4E23-BE49-EBBA6D300867}" dt="2025-09-27T09:59:45.566" v="552"/>
          <ac:spMkLst>
            <pc:docMk/>
            <pc:sldMk cId="3495413314" sldId="338"/>
            <ac:spMk id="2" creationId="{3F79B8CD-C417-FA93-2665-9BBF3CC743BC}"/>
          </ac:spMkLst>
        </pc:spChg>
      </pc:sldChg>
      <pc:sldMasterChg chg="delSldLayout">
        <pc:chgData name="Bhavik P Mehta" userId="4ac13a5c-e02e-43f1-ac7d-d301b99876ae" providerId="ADAL" clId="{4C0F12AB-5EF1-4E23-BE49-EBBA6D300867}" dt="2025-09-27T09:54:49.055" v="535" actId="47"/>
        <pc:sldMasterMkLst>
          <pc:docMk/>
          <pc:sldMasterMk cId="289156496" sldId="2147483660"/>
        </pc:sldMasterMkLst>
        <pc:sldLayoutChg chg="del">
          <pc:chgData name="Bhavik P Mehta" userId="4ac13a5c-e02e-43f1-ac7d-d301b99876ae" providerId="ADAL" clId="{4C0F12AB-5EF1-4E23-BE49-EBBA6D300867}" dt="2025-09-27T09:54:49.055" v="535" actId="47"/>
          <pc:sldLayoutMkLst>
            <pc:docMk/>
            <pc:sldMasterMk cId="289156496" sldId="2147483660"/>
            <pc:sldLayoutMk cId="2483756347" sldId="2147483665"/>
          </pc:sldLayoutMkLst>
        </pc:sldLayoutChg>
      </pc:sldMasterChg>
    </pc:docChg>
  </pc:docChgLst>
  <pc:docChgLst>
    <pc:chgData name="Bhavik P Mehta" userId="4ac13a5c-e02e-43f1-ac7d-d301b99876ae" providerId="ADAL" clId="{89E17F85-566B-46A4-B039-46A82E26D96C}"/>
    <pc:docChg chg="modSld">
      <pc:chgData name="Bhavik P Mehta" userId="4ac13a5c-e02e-43f1-ac7d-d301b99876ae" providerId="ADAL" clId="{89E17F85-566B-46A4-B039-46A82E26D96C}" dt="2025-09-27T10:40:21.955" v="49" actId="255"/>
      <pc:docMkLst>
        <pc:docMk/>
      </pc:docMkLst>
      <pc:sldChg chg="addSp modSp mod">
        <pc:chgData name="Bhavik P Mehta" userId="4ac13a5c-e02e-43f1-ac7d-d301b99876ae" providerId="ADAL" clId="{89E17F85-566B-46A4-B039-46A82E26D96C}" dt="2025-09-27T10:40:21.955" v="49" actId="255"/>
        <pc:sldMkLst>
          <pc:docMk/>
          <pc:sldMk cId="764278609" sldId="268"/>
        </pc:sldMkLst>
        <pc:spChg chg="add mod">
          <ac:chgData name="Bhavik P Mehta" userId="4ac13a5c-e02e-43f1-ac7d-d301b99876ae" providerId="ADAL" clId="{89E17F85-566B-46A4-B039-46A82E26D96C}" dt="2025-09-27T10:40:21.955" v="49" actId="255"/>
          <ac:spMkLst>
            <pc:docMk/>
            <pc:sldMk cId="764278609" sldId="268"/>
            <ac:spMk id="3" creationId="{2CEB7D24-E090-602E-93B6-0140EC7DEFE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r>
              <a:rPr lang="en-US"/>
              <a:t>Time series by AI Application</a:t>
            </a:r>
          </a:p>
        </c:rich>
      </c:tx>
      <c:layout>
        <c:manualLayout>
          <c:xMode val="edge"/>
          <c:yMode val="edge"/>
          <c:x val="0.16023201419849711"/>
          <c:y val="1.292705400836645E-2"/>
        </c:manualLayout>
      </c:layout>
      <c:overlay val="0"/>
      <c:spPr>
        <a:noFill/>
        <a:ln>
          <a:noFill/>
        </a:ln>
        <a:effectLst/>
      </c:spPr>
      <c:txPr>
        <a:bodyPr rot="0" spcFirstLastPara="1" vertOverflow="ellipsis" vert="horz" wrap="square" anchor="ctr" anchorCtr="1"/>
        <a:lstStyle/>
        <a:p>
          <a:pPr>
            <a:defRPr sz="2200" b="0" i="0" u="none" strike="noStrike" kern="1200" cap="none" spc="0" normalizeH="0" baseline="0">
              <a:solidFill>
                <a:schemeClr val="tx1">
                  <a:lumMod val="65000"/>
                  <a:lumOff val="35000"/>
                </a:schemeClr>
              </a:solidFill>
              <a:latin typeface="+mj-lt"/>
              <a:ea typeface="+mj-ea"/>
              <a:cs typeface="+mj-cs"/>
            </a:defRPr>
          </a:pPr>
          <a:endParaRPr lang="en-US"/>
        </a:p>
      </c:txPr>
    </c:title>
    <c:autoTitleDeleted val="0"/>
    <c:plotArea>
      <c:layout/>
      <c:barChart>
        <c:barDir val="col"/>
        <c:grouping val="clustered"/>
        <c:varyColors val="0"/>
        <c:ser>
          <c:idx val="0"/>
          <c:order val="0"/>
          <c:tx>
            <c:strRef>
              <c:f>Sheet1!$B$1</c:f>
              <c:strCache>
                <c:ptCount val="1"/>
                <c:pt idx="0">
                  <c:v>Hours saved per Audit</c:v>
                </c:pt>
              </c:strCache>
            </c:strRef>
          </c:tx>
          <c:spPr>
            <a:solidFill>
              <a:schemeClr val="accent1"/>
            </a:solidFill>
            <a:ln>
              <a:noFill/>
            </a:ln>
            <a:effectLst/>
          </c:spPr>
          <c:invertIfNegative val="0"/>
          <c:cat>
            <c:strRef>
              <c:f>Sheet1!$A$2:$A$7</c:f>
              <c:strCache>
                <c:ptCount val="6"/>
                <c:pt idx="0">
                  <c:v>Data Entry</c:v>
                </c:pt>
                <c:pt idx="1">
                  <c:v>Reconciliation</c:v>
                </c:pt>
                <c:pt idx="2">
                  <c:v>Risk Assessment</c:v>
                </c:pt>
                <c:pt idx="3">
                  <c:v>Repost Generation</c:v>
                </c:pt>
                <c:pt idx="4">
                  <c:v>Compliance Testing</c:v>
                </c:pt>
                <c:pt idx="5">
                  <c:v>Anomaly Detection</c:v>
                </c:pt>
              </c:strCache>
            </c:strRef>
          </c:cat>
          <c:val>
            <c:numRef>
              <c:f>Sheet1!$B$2:$B$7</c:f>
              <c:numCache>
                <c:formatCode>General</c:formatCode>
                <c:ptCount val="6"/>
                <c:pt idx="0">
                  <c:v>12</c:v>
                </c:pt>
                <c:pt idx="1">
                  <c:v>8</c:v>
                </c:pt>
                <c:pt idx="2">
                  <c:v>15</c:v>
                </c:pt>
                <c:pt idx="3">
                  <c:v>6</c:v>
                </c:pt>
                <c:pt idx="4">
                  <c:v>10</c:v>
                </c:pt>
                <c:pt idx="5">
                  <c:v>20</c:v>
                </c:pt>
              </c:numCache>
            </c:numRef>
          </c:val>
          <c:extLst>
            <c:ext xmlns:c16="http://schemas.microsoft.com/office/drawing/2014/chart" uri="{C3380CC4-5D6E-409C-BE32-E72D297353CC}">
              <c16:uniqueId val="{00000000-CB6A-4617-A672-B634A78B1B0C}"/>
            </c:ext>
          </c:extLst>
        </c:ser>
        <c:dLbls>
          <c:showLegendKey val="0"/>
          <c:showVal val="0"/>
          <c:showCatName val="0"/>
          <c:showSerName val="0"/>
          <c:showPercent val="0"/>
          <c:showBubbleSize val="0"/>
        </c:dLbls>
        <c:gapWidth val="199"/>
        <c:axId val="1493572512"/>
        <c:axId val="1493571072"/>
      </c:barChart>
      <c:catAx>
        <c:axId val="1493572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n-US"/>
          </a:p>
        </c:txPr>
        <c:crossAx val="1493571072"/>
        <c:crosses val="autoZero"/>
        <c:auto val="1"/>
        <c:lblAlgn val="ctr"/>
        <c:lblOffset val="100"/>
        <c:noMultiLvlLbl val="0"/>
      </c:catAx>
      <c:valAx>
        <c:axId val="149357107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9357251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EC9942-EC19-4CAC-AC5A-371C72CCEE23}" type="datetimeFigureOut">
              <a:rPr lang="en-IN" smtClean="0"/>
              <a:t>27-09-2025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3FB006-86E6-4B3E-968F-9F3B89D21B83}" type="slidenum">
              <a:rPr lang="en-IN" smtClean="0"/>
              <a:t>‹#›</a:t>
            </a:fld>
            <a:endParaRPr lang="en-IN"/>
          </a:p>
        </p:txBody>
      </p:sp>
    </p:spTree>
    <p:extLst>
      <p:ext uri="{BB962C8B-B14F-4D97-AF65-F5344CB8AC3E}">
        <p14:creationId xmlns:p14="http://schemas.microsoft.com/office/powerpoint/2010/main" val="3110177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CD3FB006-86E6-4B3E-968F-9F3B89D21B83}" type="slidenum">
              <a:rPr lang="en-IN" smtClean="0"/>
              <a:t>1</a:t>
            </a:fld>
            <a:endParaRPr lang="en-IN"/>
          </a:p>
        </p:txBody>
      </p:sp>
    </p:spTree>
    <p:extLst>
      <p:ext uri="{BB962C8B-B14F-4D97-AF65-F5344CB8AC3E}">
        <p14:creationId xmlns:p14="http://schemas.microsoft.com/office/powerpoint/2010/main" val="1049580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DD0D3-A7DA-D865-C1B2-233DBFE222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976D41-3B40-0014-9D01-B2749E6BA1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7538E9-6325-6C24-E45C-138A71658B93}"/>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58F4FFF3-A32E-29FF-B157-34E2025CE042}"/>
              </a:ext>
            </a:extLst>
          </p:cNvPr>
          <p:cNvSpPr>
            <a:spLocks noGrp="1"/>
          </p:cNvSpPr>
          <p:nvPr>
            <p:ph type="sldNum" sz="quarter" idx="5"/>
          </p:nvPr>
        </p:nvSpPr>
        <p:spPr/>
        <p:txBody>
          <a:bodyPr/>
          <a:lstStyle/>
          <a:p>
            <a:fld id="{CD3FB006-86E6-4B3E-968F-9F3B89D21B83}" type="slidenum">
              <a:rPr lang="en-IN" smtClean="0"/>
              <a:t>16</a:t>
            </a:fld>
            <a:endParaRPr lang="en-IN"/>
          </a:p>
        </p:txBody>
      </p:sp>
    </p:spTree>
    <p:extLst>
      <p:ext uri="{BB962C8B-B14F-4D97-AF65-F5344CB8AC3E}">
        <p14:creationId xmlns:p14="http://schemas.microsoft.com/office/powerpoint/2010/main" val="3175731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7BCB7-B5FE-0D45-ABCF-E3D1CC5A9D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FD6C8F-956D-40FE-F19C-86788326F5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441643-514B-D85A-F652-D5758FDB8F65}"/>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037FE9C7-6E45-FF9E-FE13-C819D8C57086}"/>
              </a:ext>
            </a:extLst>
          </p:cNvPr>
          <p:cNvSpPr>
            <a:spLocks noGrp="1"/>
          </p:cNvSpPr>
          <p:nvPr>
            <p:ph type="sldNum" sz="quarter" idx="5"/>
          </p:nvPr>
        </p:nvSpPr>
        <p:spPr/>
        <p:txBody>
          <a:bodyPr/>
          <a:lstStyle/>
          <a:p>
            <a:fld id="{CD3FB006-86E6-4B3E-968F-9F3B89D21B83}" type="slidenum">
              <a:rPr lang="en-IN" smtClean="0"/>
              <a:t>17</a:t>
            </a:fld>
            <a:endParaRPr lang="en-IN"/>
          </a:p>
        </p:txBody>
      </p:sp>
    </p:spTree>
    <p:extLst>
      <p:ext uri="{BB962C8B-B14F-4D97-AF65-F5344CB8AC3E}">
        <p14:creationId xmlns:p14="http://schemas.microsoft.com/office/powerpoint/2010/main" val="3710306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DD300-9317-A500-69F8-C7B685DD90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C569A1-5EC9-3B57-6519-A50A06EEFE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D462C0-9B4F-9EFA-816B-8F068B2FFB2E}"/>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66006449-5A1E-8CB1-6FAA-CC8F5867FA20}"/>
              </a:ext>
            </a:extLst>
          </p:cNvPr>
          <p:cNvSpPr>
            <a:spLocks noGrp="1"/>
          </p:cNvSpPr>
          <p:nvPr>
            <p:ph type="sldNum" sz="quarter" idx="5"/>
          </p:nvPr>
        </p:nvSpPr>
        <p:spPr/>
        <p:txBody>
          <a:bodyPr/>
          <a:lstStyle/>
          <a:p>
            <a:fld id="{CD3FB006-86E6-4B3E-968F-9F3B89D21B83}" type="slidenum">
              <a:rPr lang="en-IN" smtClean="0"/>
              <a:t>22</a:t>
            </a:fld>
            <a:endParaRPr lang="en-IN"/>
          </a:p>
        </p:txBody>
      </p:sp>
    </p:spTree>
    <p:extLst>
      <p:ext uri="{BB962C8B-B14F-4D97-AF65-F5344CB8AC3E}">
        <p14:creationId xmlns:p14="http://schemas.microsoft.com/office/powerpoint/2010/main" val="3619067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CD3FB006-86E6-4B3E-968F-9F3B89D21B83}" type="slidenum">
              <a:rPr lang="en-IN" smtClean="0"/>
              <a:t>23</a:t>
            </a:fld>
            <a:endParaRPr lang="en-IN"/>
          </a:p>
        </p:txBody>
      </p:sp>
    </p:spTree>
    <p:extLst>
      <p:ext uri="{BB962C8B-B14F-4D97-AF65-F5344CB8AC3E}">
        <p14:creationId xmlns:p14="http://schemas.microsoft.com/office/powerpoint/2010/main" val="16731674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30977-F6C8-24CD-0B73-A642246FF7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F02756-16A9-46B2-E6AF-EA2CCD4D43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4FD3E6-52B6-7428-954F-1DF542040E2F}"/>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65D37E2F-A5F7-6F8D-6BEC-3914C9CFE4F3}"/>
              </a:ext>
            </a:extLst>
          </p:cNvPr>
          <p:cNvSpPr>
            <a:spLocks noGrp="1"/>
          </p:cNvSpPr>
          <p:nvPr>
            <p:ph type="sldNum" sz="quarter" idx="5"/>
          </p:nvPr>
        </p:nvSpPr>
        <p:spPr/>
        <p:txBody>
          <a:bodyPr/>
          <a:lstStyle/>
          <a:p>
            <a:fld id="{CD3FB006-86E6-4B3E-968F-9F3B89D21B83}" type="slidenum">
              <a:rPr lang="en-IN" smtClean="0"/>
              <a:t>24</a:t>
            </a:fld>
            <a:endParaRPr lang="en-IN"/>
          </a:p>
        </p:txBody>
      </p:sp>
    </p:spTree>
    <p:extLst>
      <p:ext uri="{BB962C8B-B14F-4D97-AF65-F5344CB8AC3E}">
        <p14:creationId xmlns:p14="http://schemas.microsoft.com/office/powerpoint/2010/main" val="2415467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1F7A4-A4DA-D2EB-7305-95C3AA7EDD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38B46-BEA9-1D86-972E-FD1D9853E9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25358-87CC-19FA-C381-07DC187419A4}"/>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3CE55299-9C53-237C-B82F-453F6A7DD9CF}"/>
              </a:ext>
            </a:extLst>
          </p:cNvPr>
          <p:cNvSpPr>
            <a:spLocks noGrp="1"/>
          </p:cNvSpPr>
          <p:nvPr>
            <p:ph type="sldNum" sz="quarter" idx="5"/>
          </p:nvPr>
        </p:nvSpPr>
        <p:spPr/>
        <p:txBody>
          <a:bodyPr/>
          <a:lstStyle/>
          <a:p>
            <a:fld id="{CD3FB006-86E6-4B3E-968F-9F3B89D21B83}" type="slidenum">
              <a:rPr lang="en-IN" smtClean="0"/>
              <a:t>25</a:t>
            </a:fld>
            <a:endParaRPr lang="en-IN"/>
          </a:p>
        </p:txBody>
      </p:sp>
    </p:spTree>
    <p:extLst>
      <p:ext uri="{BB962C8B-B14F-4D97-AF65-F5344CB8AC3E}">
        <p14:creationId xmlns:p14="http://schemas.microsoft.com/office/powerpoint/2010/main" val="776186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9E85A-5E93-5996-4228-25BC7A8A34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6C970E-E74E-92AD-F8B8-38F6D57EF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74699D-F7FF-20A9-EDE7-ADBFAE4D3B07}"/>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769C8682-0FE0-4090-234C-165E9909A794}"/>
              </a:ext>
            </a:extLst>
          </p:cNvPr>
          <p:cNvSpPr>
            <a:spLocks noGrp="1"/>
          </p:cNvSpPr>
          <p:nvPr>
            <p:ph type="sldNum" sz="quarter" idx="5"/>
          </p:nvPr>
        </p:nvSpPr>
        <p:spPr/>
        <p:txBody>
          <a:bodyPr/>
          <a:lstStyle/>
          <a:p>
            <a:fld id="{CD3FB006-86E6-4B3E-968F-9F3B89D21B83}" type="slidenum">
              <a:rPr lang="en-IN" smtClean="0"/>
              <a:t>26</a:t>
            </a:fld>
            <a:endParaRPr lang="en-IN"/>
          </a:p>
        </p:txBody>
      </p:sp>
    </p:spTree>
    <p:extLst>
      <p:ext uri="{BB962C8B-B14F-4D97-AF65-F5344CB8AC3E}">
        <p14:creationId xmlns:p14="http://schemas.microsoft.com/office/powerpoint/2010/main" val="3867338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3BC91-FB94-6CF3-5347-4DC9D47957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6F8326-D3CC-0AF0-C4AB-3F22F13F36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C3167D-9219-D7B3-2029-7FA0E4F66045}"/>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F7006B41-341D-16BB-5EF8-181524AE8CFD}"/>
              </a:ext>
            </a:extLst>
          </p:cNvPr>
          <p:cNvSpPr>
            <a:spLocks noGrp="1"/>
          </p:cNvSpPr>
          <p:nvPr>
            <p:ph type="sldNum" sz="quarter" idx="5"/>
          </p:nvPr>
        </p:nvSpPr>
        <p:spPr/>
        <p:txBody>
          <a:bodyPr/>
          <a:lstStyle/>
          <a:p>
            <a:fld id="{CD3FB006-86E6-4B3E-968F-9F3B89D21B83}" type="slidenum">
              <a:rPr lang="en-IN" smtClean="0"/>
              <a:t>30</a:t>
            </a:fld>
            <a:endParaRPr lang="en-IN"/>
          </a:p>
        </p:txBody>
      </p:sp>
    </p:spTree>
    <p:extLst>
      <p:ext uri="{BB962C8B-B14F-4D97-AF65-F5344CB8AC3E}">
        <p14:creationId xmlns:p14="http://schemas.microsoft.com/office/powerpoint/2010/main" val="2059576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748B4-E9D8-6135-48E1-DAFE24FF98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ABF66F-D438-D498-77F8-C908D4ED9C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B3E430-F736-0DBD-9F35-FABBA414854A}"/>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02D0E27A-0AD3-58B2-99D8-B5AB74C4BCEE}"/>
              </a:ext>
            </a:extLst>
          </p:cNvPr>
          <p:cNvSpPr>
            <a:spLocks noGrp="1"/>
          </p:cNvSpPr>
          <p:nvPr>
            <p:ph type="sldNum" sz="quarter" idx="5"/>
          </p:nvPr>
        </p:nvSpPr>
        <p:spPr/>
        <p:txBody>
          <a:bodyPr/>
          <a:lstStyle/>
          <a:p>
            <a:fld id="{CD3FB006-86E6-4B3E-968F-9F3B89D21B83}" type="slidenum">
              <a:rPr lang="en-IN" smtClean="0"/>
              <a:t>31</a:t>
            </a:fld>
            <a:endParaRPr lang="en-IN"/>
          </a:p>
        </p:txBody>
      </p:sp>
    </p:spTree>
    <p:extLst>
      <p:ext uri="{BB962C8B-B14F-4D97-AF65-F5344CB8AC3E}">
        <p14:creationId xmlns:p14="http://schemas.microsoft.com/office/powerpoint/2010/main" val="2404009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3CB0D-95E3-F6CF-FF10-5C1575F10B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977760-5D5F-A76B-7C96-17DFF7963F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B840AC-BFA9-589D-9564-70A14A19440E}"/>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6C8E9972-CF31-6075-3BE1-A7263530F569}"/>
              </a:ext>
            </a:extLst>
          </p:cNvPr>
          <p:cNvSpPr>
            <a:spLocks noGrp="1"/>
          </p:cNvSpPr>
          <p:nvPr>
            <p:ph type="sldNum" sz="quarter" idx="5"/>
          </p:nvPr>
        </p:nvSpPr>
        <p:spPr/>
        <p:txBody>
          <a:bodyPr/>
          <a:lstStyle/>
          <a:p>
            <a:fld id="{CD3FB006-86E6-4B3E-968F-9F3B89D21B83}" type="slidenum">
              <a:rPr lang="en-IN" smtClean="0"/>
              <a:t>32</a:t>
            </a:fld>
            <a:endParaRPr lang="en-IN"/>
          </a:p>
        </p:txBody>
      </p:sp>
    </p:spTree>
    <p:extLst>
      <p:ext uri="{BB962C8B-B14F-4D97-AF65-F5344CB8AC3E}">
        <p14:creationId xmlns:p14="http://schemas.microsoft.com/office/powerpoint/2010/main" val="2366963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50439-8DBB-52B0-8374-F3F6731BFA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F30286-D9F4-8B69-93C2-8BF344220F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D8076C-03A6-08CB-2670-25E9283CB0B6}"/>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C4EEA635-FC5E-8DCA-C064-AAF72A70A0DA}"/>
              </a:ext>
            </a:extLst>
          </p:cNvPr>
          <p:cNvSpPr>
            <a:spLocks noGrp="1"/>
          </p:cNvSpPr>
          <p:nvPr>
            <p:ph type="sldNum" sz="quarter" idx="5"/>
          </p:nvPr>
        </p:nvSpPr>
        <p:spPr/>
        <p:txBody>
          <a:bodyPr/>
          <a:lstStyle/>
          <a:p>
            <a:fld id="{CD3FB006-86E6-4B3E-968F-9F3B89D21B83}" type="slidenum">
              <a:rPr lang="en-IN" smtClean="0"/>
              <a:t>2</a:t>
            </a:fld>
            <a:endParaRPr lang="en-IN"/>
          </a:p>
        </p:txBody>
      </p:sp>
    </p:spTree>
    <p:extLst>
      <p:ext uri="{BB962C8B-B14F-4D97-AF65-F5344CB8AC3E}">
        <p14:creationId xmlns:p14="http://schemas.microsoft.com/office/powerpoint/2010/main" val="3164950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9ABA8-4A26-4740-8CCE-BD1E204CF9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D1759F-86D7-636E-B596-F987FB4FE6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D57C48-6A10-5CF1-D60D-208D6B15F18E}"/>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2E819A6D-CCC6-87FD-6D94-763CDA3C7260}"/>
              </a:ext>
            </a:extLst>
          </p:cNvPr>
          <p:cNvSpPr>
            <a:spLocks noGrp="1"/>
          </p:cNvSpPr>
          <p:nvPr>
            <p:ph type="sldNum" sz="quarter" idx="5"/>
          </p:nvPr>
        </p:nvSpPr>
        <p:spPr/>
        <p:txBody>
          <a:bodyPr/>
          <a:lstStyle/>
          <a:p>
            <a:fld id="{CD3FB006-86E6-4B3E-968F-9F3B89D21B83}" type="slidenum">
              <a:rPr lang="en-IN" smtClean="0"/>
              <a:t>33</a:t>
            </a:fld>
            <a:endParaRPr lang="en-IN"/>
          </a:p>
        </p:txBody>
      </p:sp>
    </p:spTree>
    <p:extLst>
      <p:ext uri="{BB962C8B-B14F-4D97-AF65-F5344CB8AC3E}">
        <p14:creationId xmlns:p14="http://schemas.microsoft.com/office/powerpoint/2010/main" val="4274784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86A5A-225B-2513-0ECE-00AFE5DFE4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90B3ED-9279-FBFA-F85E-668A5A7539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3A3446-F2AD-C18D-CF6B-48B54D5D9C5D}"/>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06FCE06C-9748-B3AD-17EE-B61B87BB2C6C}"/>
              </a:ext>
            </a:extLst>
          </p:cNvPr>
          <p:cNvSpPr>
            <a:spLocks noGrp="1"/>
          </p:cNvSpPr>
          <p:nvPr>
            <p:ph type="sldNum" sz="quarter" idx="5"/>
          </p:nvPr>
        </p:nvSpPr>
        <p:spPr/>
        <p:txBody>
          <a:bodyPr/>
          <a:lstStyle/>
          <a:p>
            <a:fld id="{CD3FB006-86E6-4B3E-968F-9F3B89D21B83}" type="slidenum">
              <a:rPr lang="en-IN" smtClean="0"/>
              <a:t>4</a:t>
            </a:fld>
            <a:endParaRPr lang="en-IN"/>
          </a:p>
        </p:txBody>
      </p:sp>
    </p:spTree>
    <p:extLst>
      <p:ext uri="{BB962C8B-B14F-4D97-AF65-F5344CB8AC3E}">
        <p14:creationId xmlns:p14="http://schemas.microsoft.com/office/powerpoint/2010/main" val="1489743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C98AC-5763-D747-631F-93ABCFE75E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87B2B8-3580-C19D-08E7-12C2F59C9A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FF4B51-4A9A-0EBA-2D98-9B7F298D165C}"/>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FB93BB3E-E9D9-835A-C3CF-2E39E628B9B6}"/>
              </a:ext>
            </a:extLst>
          </p:cNvPr>
          <p:cNvSpPr>
            <a:spLocks noGrp="1"/>
          </p:cNvSpPr>
          <p:nvPr>
            <p:ph type="sldNum" sz="quarter" idx="5"/>
          </p:nvPr>
        </p:nvSpPr>
        <p:spPr/>
        <p:txBody>
          <a:bodyPr/>
          <a:lstStyle/>
          <a:p>
            <a:fld id="{CD3FB006-86E6-4B3E-968F-9F3B89D21B83}" type="slidenum">
              <a:rPr lang="en-IN" smtClean="0"/>
              <a:t>6</a:t>
            </a:fld>
            <a:endParaRPr lang="en-IN"/>
          </a:p>
        </p:txBody>
      </p:sp>
    </p:spTree>
    <p:extLst>
      <p:ext uri="{BB962C8B-B14F-4D97-AF65-F5344CB8AC3E}">
        <p14:creationId xmlns:p14="http://schemas.microsoft.com/office/powerpoint/2010/main" val="392915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72D72-31D5-47CD-23AF-5C45038A67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4810AE-BBCC-B568-2953-7438E41FB8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06D24C-1686-81D9-52C6-DB1ECFF4A19E}"/>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E74F01EE-E0A7-B433-9C43-2EDF226B0618}"/>
              </a:ext>
            </a:extLst>
          </p:cNvPr>
          <p:cNvSpPr>
            <a:spLocks noGrp="1"/>
          </p:cNvSpPr>
          <p:nvPr>
            <p:ph type="sldNum" sz="quarter" idx="5"/>
          </p:nvPr>
        </p:nvSpPr>
        <p:spPr/>
        <p:txBody>
          <a:bodyPr/>
          <a:lstStyle/>
          <a:p>
            <a:fld id="{CD3FB006-86E6-4B3E-968F-9F3B89D21B83}" type="slidenum">
              <a:rPr lang="en-IN" smtClean="0"/>
              <a:t>9</a:t>
            </a:fld>
            <a:endParaRPr lang="en-IN"/>
          </a:p>
        </p:txBody>
      </p:sp>
    </p:spTree>
    <p:extLst>
      <p:ext uri="{BB962C8B-B14F-4D97-AF65-F5344CB8AC3E}">
        <p14:creationId xmlns:p14="http://schemas.microsoft.com/office/powerpoint/2010/main" val="4067461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CD3FB006-86E6-4B3E-968F-9F3B89D21B83}" type="slidenum">
              <a:rPr lang="en-IN" smtClean="0"/>
              <a:t>11</a:t>
            </a:fld>
            <a:endParaRPr lang="en-IN"/>
          </a:p>
        </p:txBody>
      </p:sp>
    </p:spTree>
    <p:extLst>
      <p:ext uri="{BB962C8B-B14F-4D97-AF65-F5344CB8AC3E}">
        <p14:creationId xmlns:p14="http://schemas.microsoft.com/office/powerpoint/2010/main" val="1476304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2AB84-74AA-14CA-9B0A-A8E9C44716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1D1998-94A9-E940-A897-A7283AA83C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CEAEB6-BA48-B076-FA46-4172398219A6}"/>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8E13DAE9-CCFD-FC71-A5C2-F1752A092EB0}"/>
              </a:ext>
            </a:extLst>
          </p:cNvPr>
          <p:cNvSpPr>
            <a:spLocks noGrp="1"/>
          </p:cNvSpPr>
          <p:nvPr>
            <p:ph type="sldNum" sz="quarter" idx="5"/>
          </p:nvPr>
        </p:nvSpPr>
        <p:spPr/>
        <p:txBody>
          <a:bodyPr/>
          <a:lstStyle/>
          <a:p>
            <a:fld id="{CD3FB006-86E6-4B3E-968F-9F3B89D21B83}" type="slidenum">
              <a:rPr lang="en-IN" smtClean="0"/>
              <a:t>13</a:t>
            </a:fld>
            <a:endParaRPr lang="en-IN"/>
          </a:p>
        </p:txBody>
      </p:sp>
    </p:spTree>
    <p:extLst>
      <p:ext uri="{BB962C8B-B14F-4D97-AF65-F5344CB8AC3E}">
        <p14:creationId xmlns:p14="http://schemas.microsoft.com/office/powerpoint/2010/main" val="2968702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FA2C6-27AD-5BD9-E3D1-F955DA0B19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4A5129-057E-23B7-A411-9F83784A83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48ECC9-2550-EF35-25CA-AC0279C99F1D}"/>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B6EBB888-556A-0408-3DE8-D00E8033E6D4}"/>
              </a:ext>
            </a:extLst>
          </p:cNvPr>
          <p:cNvSpPr>
            <a:spLocks noGrp="1"/>
          </p:cNvSpPr>
          <p:nvPr>
            <p:ph type="sldNum" sz="quarter" idx="5"/>
          </p:nvPr>
        </p:nvSpPr>
        <p:spPr/>
        <p:txBody>
          <a:bodyPr/>
          <a:lstStyle/>
          <a:p>
            <a:fld id="{CD3FB006-86E6-4B3E-968F-9F3B89D21B83}" type="slidenum">
              <a:rPr lang="en-IN" smtClean="0"/>
              <a:t>14</a:t>
            </a:fld>
            <a:endParaRPr lang="en-IN"/>
          </a:p>
        </p:txBody>
      </p:sp>
    </p:spTree>
    <p:extLst>
      <p:ext uri="{BB962C8B-B14F-4D97-AF65-F5344CB8AC3E}">
        <p14:creationId xmlns:p14="http://schemas.microsoft.com/office/powerpoint/2010/main" val="3763432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F44E4-1C0B-2F33-A7D3-1672E5634A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83E907-F1BB-A486-259F-985613D0F1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0E45F1-2D91-680F-01A2-28B376068785}"/>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71984842-B9D7-B132-9CB5-E7BF704CEC6C}"/>
              </a:ext>
            </a:extLst>
          </p:cNvPr>
          <p:cNvSpPr>
            <a:spLocks noGrp="1"/>
          </p:cNvSpPr>
          <p:nvPr>
            <p:ph type="sldNum" sz="quarter" idx="5"/>
          </p:nvPr>
        </p:nvSpPr>
        <p:spPr/>
        <p:txBody>
          <a:bodyPr/>
          <a:lstStyle/>
          <a:p>
            <a:fld id="{CD3FB006-86E6-4B3E-968F-9F3B89D21B83}" type="slidenum">
              <a:rPr lang="en-IN" smtClean="0"/>
              <a:t>15</a:t>
            </a:fld>
            <a:endParaRPr lang="en-IN"/>
          </a:p>
        </p:txBody>
      </p:sp>
    </p:spTree>
    <p:extLst>
      <p:ext uri="{BB962C8B-B14F-4D97-AF65-F5344CB8AC3E}">
        <p14:creationId xmlns:p14="http://schemas.microsoft.com/office/powerpoint/2010/main" val="2498498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46400" y="1814367"/>
            <a:ext cx="6541600" cy="2241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73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1046400" y="4365701"/>
            <a:ext cx="6541600" cy="540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2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p:nvPr/>
        </p:nvSpPr>
        <p:spPr>
          <a:xfrm rot="-7951736" flipH="1">
            <a:off x="4706568" y="-2412045"/>
            <a:ext cx="9396760" cy="7210669"/>
          </a:xfrm>
          <a:custGeom>
            <a:avLst/>
            <a:gdLst/>
            <a:ahLst/>
            <a:cxnLst/>
            <a:rect l="l" t="t" r="r" b="b"/>
            <a:pathLst>
              <a:path w="143718" h="110283" extrusionOk="0">
                <a:moveTo>
                  <a:pt x="1276" y="1047"/>
                </a:moveTo>
                <a:lnTo>
                  <a:pt x="17534" y="16565"/>
                </a:lnTo>
                <a:cubicBezTo>
                  <a:pt x="17483" y="16667"/>
                  <a:pt x="17457" y="16743"/>
                  <a:pt x="17432" y="16845"/>
                </a:cubicBezTo>
                <a:lnTo>
                  <a:pt x="1889" y="17279"/>
                </a:lnTo>
                <a:cubicBezTo>
                  <a:pt x="1812" y="16845"/>
                  <a:pt x="1480" y="16514"/>
                  <a:pt x="1046" y="16462"/>
                </a:cubicBezTo>
                <a:lnTo>
                  <a:pt x="1046" y="1149"/>
                </a:lnTo>
                <a:cubicBezTo>
                  <a:pt x="1123" y="1124"/>
                  <a:pt x="1225" y="1098"/>
                  <a:pt x="1276" y="1047"/>
                </a:cubicBezTo>
                <a:close/>
                <a:moveTo>
                  <a:pt x="17432" y="17050"/>
                </a:moveTo>
                <a:cubicBezTo>
                  <a:pt x="17457" y="17177"/>
                  <a:pt x="17508" y="17279"/>
                  <a:pt x="17585" y="17381"/>
                </a:cubicBezTo>
                <a:lnTo>
                  <a:pt x="11638" y="24936"/>
                </a:lnTo>
                <a:cubicBezTo>
                  <a:pt x="11485" y="24859"/>
                  <a:pt x="11306" y="24808"/>
                  <a:pt x="11128" y="24808"/>
                </a:cubicBezTo>
                <a:cubicBezTo>
                  <a:pt x="10873" y="24808"/>
                  <a:pt x="10643" y="24910"/>
                  <a:pt x="10464" y="25064"/>
                </a:cubicBezTo>
                <a:lnTo>
                  <a:pt x="1736" y="17917"/>
                </a:lnTo>
                <a:cubicBezTo>
                  <a:pt x="1812" y="17790"/>
                  <a:pt x="1863" y="17637"/>
                  <a:pt x="1889" y="17483"/>
                </a:cubicBezTo>
                <a:lnTo>
                  <a:pt x="17432" y="17050"/>
                </a:lnTo>
                <a:close/>
                <a:moveTo>
                  <a:pt x="17764" y="17483"/>
                </a:moveTo>
                <a:cubicBezTo>
                  <a:pt x="17840" y="17534"/>
                  <a:pt x="17942" y="17585"/>
                  <a:pt x="18070" y="17585"/>
                </a:cubicBezTo>
                <a:cubicBezTo>
                  <a:pt x="18070" y="17585"/>
                  <a:pt x="18095" y="17560"/>
                  <a:pt x="18121" y="17560"/>
                </a:cubicBezTo>
                <a:lnTo>
                  <a:pt x="20061" y="25089"/>
                </a:lnTo>
                <a:lnTo>
                  <a:pt x="12047" y="25574"/>
                </a:lnTo>
                <a:cubicBezTo>
                  <a:pt x="12021" y="25395"/>
                  <a:pt x="11919" y="25191"/>
                  <a:pt x="11791" y="25064"/>
                </a:cubicBezTo>
                <a:lnTo>
                  <a:pt x="17764" y="17483"/>
                </a:lnTo>
                <a:close/>
                <a:moveTo>
                  <a:pt x="20112" y="25268"/>
                </a:moveTo>
                <a:lnTo>
                  <a:pt x="22460" y="34405"/>
                </a:lnTo>
                <a:cubicBezTo>
                  <a:pt x="22332" y="34456"/>
                  <a:pt x="22230" y="34507"/>
                  <a:pt x="22128" y="34609"/>
                </a:cubicBezTo>
                <a:lnTo>
                  <a:pt x="14726" y="28560"/>
                </a:lnTo>
                <a:lnTo>
                  <a:pt x="11919" y="26263"/>
                </a:lnTo>
                <a:cubicBezTo>
                  <a:pt x="12021" y="26135"/>
                  <a:pt x="12072" y="25957"/>
                  <a:pt x="12072" y="25778"/>
                </a:cubicBezTo>
                <a:lnTo>
                  <a:pt x="20112" y="25268"/>
                </a:lnTo>
                <a:close/>
                <a:moveTo>
                  <a:pt x="45507" y="23660"/>
                </a:moveTo>
                <a:cubicBezTo>
                  <a:pt x="45507" y="23711"/>
                  <a:pt x="45532" y="23762"/>
                  <a:pt x="45532" y="23787"/>
                </a:cubicBezTo>
                <a:lnTo>
                  <a:pt x="23583" y="34762"/>
                </a:lnTo>
                <a:cubicBezTo>
                  <a:pt x="23404" y="34507"/>
                  <a:pt x="23123" y="34328"/>
                  <a:pt x="22792" y="34328"/>
                </a:cubicBezTo>
                <a:cubicBezTo>
                  <a:pt x="22741" y="34328"/>
                  <a:pt x="22690" y="34328"/>
                  <a:pt x="22664" y="34354"/>
                </a:cubicBezTo>
                <a:lnTo>
                  <a:pt x="20316" y="25242"/>
                </a:lnTo>
                <a:lnTo>
                  <a:pt x="45507" y="23660"/>
                </a:lnTo>
                <a:close/>
                <a:moveTo>
                  <a:pt x="45634" y="23966"/>
                </a:moveTo>
                <a:cubicBezTo>
                  <a:pt x="45634" y="23992"/>
                  <a:pt x="45634" y="23992"/>
                  <a:pt x="45634" y="23992"/>
                </a:cubicBezTo>
                <a:lnTo>
                  <a:pt x="30908" y="36855"/>
                </a:lnTo>
                <a:lnTo>
                  <a:pt x="23736" y="35375"/>
                </a:lnTo>
                <a:cubicBezTo>
                  <a:pt x="23736" y="35349"/>
                  <a:pt x="23736" y="35298"/>
                  <a:pt x="23736" y="35273"/>
                </a:cubicBezTo>
                <a:cubicBezTo>
                  <a:pt x="23736" y="35170"/>
                  <a:pt x="23710" y="35043"/>
                  <a:pt x="23685" y="34941"/>
                </a:cubicBezTo>
                <a:lnTo>
                  <a:pt x="45634" y="23966"/>
                </a:lnTo>
                <a:close/>
                <a:moveTo>
                  <a:pt x="1608" y="18070"/>
                </a:moveTo>
                <a:lnTo>
                  <a:pt x="10337" y="25217"/>
                </a:lnTo>
                <a:cubicBezTo>
                  <a:pt x="10235" y="25370"/>
                  <a:pt x="10183" y="25548"/>
                  <a:pt x="10183" y="25753"/>
                </a:cubicBezTo>
                <a:cubicBezTo>
                  <a:pt x="10183" y="26008"/>
                  <a:pt x="10311" y="26238"/>
                  <a:pt x="10464" y="26416"/>
                </a:cubicBezTo>
                <a:lnTo>
                  <a:pt x="1455" y="37876"/>
                </a:lnTo>
                <a:cubicBezTo>
                  <a:pt x="1327" y="37799"/>
                  <a:pt x="1200" y="37774"/>
                  <a:pt x="1046" y="37748"/>
                </a:cubicBezTo>
                <a:lnTo>
                  <a:pt x="1046" y="18351"/>
                </a:lnTo>
                <a:cubicBezTo>
                  <a:pt x="1276" y="18326"/>
                  <a:pt x="1455" y="18224"/>
                  <a:pt x="1608" y="18070"/>
                </a:cubicBezTo>
                <a:close/>
                <a:moveTo>
                  <a:pt x="11791" y="26416"/>
                </a:moveTo>
                <a:lnTo>
                  <a:pt x="21924" y="34686"/>
                </a:lnTo>
                <a:lnTo>
                  <a:pt x="22000" y="34762"/>
                </a:lnTo>
                <a:cubicBezTo>
                  <a:pt x="21898" y="34915"/>
                  <a:pt x="21847" y="35094"/>
                  <a:pt x="21847" y="35273"/>
                </a:cubicBezTo>
                <a:cubicBezTo>
                  <a:pt x="21847" y="35298"/>
                  <a:pt x="21847" y="35324"/>
                  <a:pt x="21847" y="35324"/>
                </a:cubicBezTo>
                <a:lnTo>
                  <a:pt x="10822" y="37034"/>
                </a:lnTo>
                <a:lnTo>
                  <a:pt x="1863" y="38437"/>
                </a:lnTo>
                <a:cubicBezTo>
                  <a:pt x="1812" y="38284"/>
                  <a:pt x="1736" y="38131"/>
                  <a:pt x="1608" y="38003"/>
                </a:cubicBezTo>
                <a:lnTo>
                  <a:pt x="10643" y="26544"/>
                </a:lnTo>
                <a:cubicBezTo>
                  <a:pt x="10770" y="26620"/>
                  <a:pt x="10949" y="26697"/>
                  <a:pt x="11128" y="26697"/>
                </a:cubicBezTo>
                <a:cubicBezTo>
                  <a:pt x="11383" y="26697"/>
                  <a:pt x="11638" y="26569"/>
                  <a:pt x="11791" y="26416"/>
                </a:cubicBezTo>
                <a:close/>
                <a:moveTo>
                  <a:pt x="45762" y="24145"/>
                </a:moveTo>
                <a:cubicBezTo>
                  <a:pt x="45915" y="24272"/>
                  <a:pt x="46119" y="24349"/>
                  <a:pt x="46323" y="24349"/>
                </a:cubicBezTo>
                <a:cubicBezTo>
                  <a:pt x="46400" y="24349"/>
                  <a:pt x="46476" y="24349"/>
                  <a:pt x="46553" y="24323"/>
                </a:cubicBezTo>
                <a:lnTo>
                  <a:pt x="52985" y="40734"/>
                </a:lnTo>
                <a:cubicBezTo>
                  <a:pt x="52781" y="40836"/>
                  <a:pt x="52602" y="41041"/>
                  <a:pt x="52525" y="41270"/>
                </a:cubicBezTo>
                <a:lnTo>
                  <a:pt x="31163" y="36906"/>
                </a:lnTo>
                <a:lnTo>
                  <a:pt x="45762" y="24145"/>
                </a:lnTo>
                <a:close/>
                <a:moveTo>
                  <a:pt x="23685" y="35579"/>
                </a:moveTo>
                <a:lnTo>
                  <a:pt x="23813" y="35604"/>
                </a:lnTo>
                <a:lnTo>
                  <a:pt x="30729" y="37008"/>
                </a:lnTo>
                <a:lnTo>
                  <a:pt x="18836" y="47396"/>
                </a:lnTo>
                <a:cubicBezTo>
                  <a:pt x="18810" y="47370"/>
                  <a:pt x="18759" y="47345"/>
                  <a:pt x="18734" y="47319"/>
                </a:cubicBezTo>
                <a:lnTo>
                  <a:pt x="21158" y="40275"/>
                </a:lnTo>
                <a:lnTo>
                  <a:pt x="22562" y="36191"/>
                </a:lnTo>
                <a:cubicBezTo>
                  <a:pt x="22638" y="36217"/>
                  <a:pt x="22715" y="36217"/>
                  <a:pt x="22792" y="36217"/>
                </a:cubicBezTo>
                <a:cubicBezTo>
                  <a:pt x="23200" y="36217"/>
                  <a:pt x="23557" y="35962"/>
                  <a:pt x="23685" y="35579"/>
                </a:cubicBezTo>
                <a:close/>
                <a:moveTo>
                  <a:pt x="21873" y="35528"/>
                </a:moveTo>
                <a:cubicBezTo>
                  <a:pt x="21949" y="35783"/>
                  <a:pt x="22128" y="36013"/>
                  <a:pt x="22383" y="36140"/>
                </a:cubicBezTo>
                <a:lnTo>
                  <a:pt x="20980" y="40224"/>
                </a:lnTo>
                <a:lnTo>
                  <a:pt x="18555" y="47243"/>
                </a:lnTo>
                <a:lnTo>
                  <a:pt x="18453" y="47243"/>
                </a:lnTo>
                <a:cubicBezTo>
                  <a:pt x="18249" y="47243"/>
                  <a:pt x="18070" y="47345"/>
                  <a:pt x="17942" y="47498"/>
                </a:cubicBezTo>
                <a:lnTo>
                  <a:pt x="12404" y="44563"/>
                </a:lnTo>
                <a:lnTo>
                  <a:pt x="1812" y="39024"/>
                </a:lnTo>
                <a:cubicBezTo>
                  <a:pt x="1863" y="38922"/>
                  <a:pt x="1889" y="38820"/>
                  <a:pt x="1889" y="38693"/>
                </a:cubicBezTo>
                <a:cubicBezTo>
                  <a:pt x="1889" y="38667"/>
                  <a:pt x="1889" y="38641"/>
                  <a:pt x="1889" y="38641"/>
                </a:cubicBezTo>
                <a:lnTo>
                  <a:pt x="21873" y="35528"/>
                </a:lnTo>
                <a:close/>
                <a:moveTo>
                  <a:pt x="30959" y="37059"/>
                </a:moveTo>
                <a:lnTo>
                  <a:pt x="52474" y="41474"/>
                </a:lnTo>
                <a:cubicBezTo>
                  <a:pt x="52474" y="41500"/>
                  <a:pt x="52474" y="41551"/>
                  <a:pt x="52474" y="41577"/>
                </a:cubicBezTo>
                <a:cubicBezTo>
                  <a:pt x="52474" y="41602"/>
                  <a:pt x="52474" y="41602"/>
                  <a:pt x="52500" y="41628"/>
                </a:cubicBezTo>
                <a:lnTo>
                  <a:pt x="44282" y="43108"/>
                </a:lnTo>
                <a:lnTo>
                  <a:pt x="19014" y="47651"/>
                </a:lnTo>
                <a:cubicBezTo>
                  <a:pt x="18989" y="47600"/>
                  <a:pt x="18989" y="47574"/>
                  <a:pt x="18963" y="47523"/>
                </a:cubicBezTo>
                <a:lnTo>
                  <a:pt x="30959" y="37059"/>
                </a:lnTo>
                <a:close/>
                <a:moveTo>
                  <a:pt x="52653" y="42113"/>
                </a:moveTo>
                <a:cubicBezTo>
                  <a:pt x="52704" y="42189"/>
                  <a:pt x="52781" y="42240"/>
                  <a:pt x="52832" y="42317"/>
                </a:cubicBezTo>
                <a:lnTo>
                  <a:pt x="45992" y="53036"/>
                </a:lnTo>
                <a:cubicBezTo>
                  <a:pt x="45864" y="52985"/>
                  <a:pt x="45736" y="52934"/>
                  <a:pt x="45583" y="52934"/>
                </a:cubicBezTo>
                <a:cubicBezTo>
                  <a:pt x="45124" y="52934"/>
                  <a:pt x="44766" y="53240"/>
                  <a:pt x="44664" y="53623"/>
                </a:cubicBezTo>
                <a:lnTo>
                  <a:pt x="34864" y="52066"/>
                </a:lnTo>
                <a:lnTo>
                  <a:pt x="35604" y="51632"/>
                </a:lnTo>
                <a:lnTo>
                  <a:pt x="45966" y="45839"/>
                </a:lnTo>
                <a:lnTo>
                  <a:pt x="52653" y="42113"/>
                </a:lnTo>
                <a:close/>
                <a:moveTo>
                  <a:pt x="53010" y="42419"/>
                </a:moveTo>
                <a:cubicBezTo>
                  <a:pt x="53138" y="42470"/>
                  <a:pt x="53265" y="42521"/>
                  <a:pt x="53419" y="42521"/>
                </a:cubicBezTo>
                <a:cubicBezTo>
                  <a:pt x="53546" y="42521"/>
                  <a:pt x="53648" y="42495"/>
                  <a:pt x="53750" y="42444"/>
                </a:cubicBezTo>
                <a:lnTo>
                  <a:pt x="60616" y="56201"/>
                </a:lnTo>
                <a:lnTo>
                  <a:pt x="60616" y="56201"/>
                </a:lnTo>
                <a:lnTo>
                  <a:pt x="51709" y="54772"/>
                </a:lnTo>
                <a:lnTo>
                  <a:pt x="46502" y="53929"/>
                </a:lnTo>
                <a:cubicBezTo>
                  <a:pt x="46502" y="53904"/>
                  <a:pt x="46528" y="53904"/>
                  <a:pt x="46528" y="53878"/>
                </a:cubicBezTo>
                <a:cubicBezTo>
                  <a:pt x="46528" y="53572"/>
                  <a:pt x="46374" y="53317"/>
                  <a:pt x="46170" y="53138"/>
                </a:cubicBezTo>
                <a:lnTo>
                  <a:pt x="46579" y="52500"/>
                </a:lnTo>
                <a:lnTo>
                  <a:pt x="53010" y="42419"/>
                </a:lnTo>
                <a:close/>
                <a:moveTo>
                  <a:pt x="52525" y="41832"/>
                </a:moveTo>
                <a:cubicBezTo>
                  <a:pt x="52525" y="41857"/>
                  <a:pt x="52551" y="41908"/>
                  <a:pt x="52551" y="41934"/>
                </a:cubicBezTo>
                <a:lnTo>
                  <a:pt x="42163" y="47753"/>
                </a:lnTo>
                <a:lnTo>
                  <a:pt x="34557" y="51990"/>
                </a:lnTo>
                <a:lnTo>
                  <a:pt x="34430" y="51990"/>
                </a:lnTo>
                <a:lnTo>
                  <a:pt x="34455" y="52041"/>
                </a:lnTo>
                <a:lnTo>
                  <a:pt x="26901" y="56277"/>
                </a:lnTo>
                <a:lnTo>
                  <a:pt x="23557" y="58141"/>
                </a:lnTo>
                <a:cubicBezTo>
                  <a:pt x="23379" y="57911"/>
                  <a:pt x="23098" y="57732"/>
                  <a:pt x="22792" y="57732"/>
                </a:cubicBezTo>
                <a:cubicBezTo>
                  <a:pt x="22690" y="57732"/>
                  <a:pt x="22613" y="57758"/>
                  <a:pt x="22536" y="57783"/>
                </a:cubicBezTo>
                <a:lnTo>
                  <a:pt x="19857" y="51096"/>
                </a:lnTo>
                <a:lnTo>
                  <a:pt x="18759" y="48391"/>
                </a:lnTo>
                <a:cubicBezTo>
                  <a:pt x="18938" y="48263"/>
                  <a:pt x="19065" y="48085"/>
                  <a:pt x="19065" y="47855"/>
                </a:cubicBezTo>
                <a:lnTo>
                  <a:pt x="24987" y="46783"/>
                </a:lnTo>
                <a:lnTo>
                  <a:pt x="52525" y="41832"/>
                </a:lnTo>
                <a:close/>
                <a:moveTo>
                  <a:pt x="54108" y="42215"/>
                </a:moveTo>
                <a:lnTo>
                  <a:pt x="74909" y="58421"/>
                </a:lnTo>
                <a:cubicBezTo>
                  <a:pt x="74909" y="58447"/>
                  <a:pt x="74883" y="58472"/>
                  <a:pt x="74883" y="58498"/>
                </a:cubicBezTo>
                <a:lnTo>
                  <a:pt x="60871" y="56226"/>
                </a:lnTo>
                <a:lnTo>
                  <a:pt x="53929" y="42368"/>
                </a:lnTo>
                <a:cubicBezTo>
                  <a:pt x="54006" y="42317"/>
                  <a:pt x="54057" y="42266"/>
                  <a:pt x="54108" y="42215"/>
                </a:cubicBezTo>
                <a:close/>
                <a:moveTo>
                  <a:pt x="60973" y="56456"/>
                </a:moveTo>
                <a:lnTo>
                  <a:pt x="74858" y="58702"/>
                </a:lnTo>
                <a:lnTo>
                  <a:pt x="63321" y="61203"/>
                </a:lnTo>
                <a:lnTo>
                  <a:pt x="60973" y="56456"/>
                </a:lnTo>
                <a:close/>
                <a:moveTo>
                  <a:pt x="46476" y="54134"/>
                </a:moveTo>
                <a:lnTo>
                  <a:pt x="60718" y="56405"/>
                </a:lnTo>
                <a:lnTo>
                  <a:pt x="63117" y="61229"/>
                </a:lnTo>
                <a:lnTo>
                  <a:pt x="58447" y="62250"/>
                </a:lnTo>
                <a:cubicBezTo>
                  <a:pt x="58370" y="61969"/>
                  <a:pt x="58115" y="61790"/>
                  <a:pt x="57808" y="61790"/>
                </a:cubicBezTo>
                <a:cubicBezTo>
                  <a:pt x="57604" y="61790"/>
                  <a:pt x="57426" y="61867"/>
                  <a:pt x="57298" y="61995"/>
                </a:cubicBezTo>
                <a:lnTo>
                  <a:pt x="46400" y="54338"/>
                </a:lnTo>
                <a:cubicBezTo>
                  <a:pt x="46425" y="54261"/>
                  <a:pt x="46451" y="54185"/>
                  <a:pt x="46476" y="54134"/>
                </a:cubicBezTo>
                <a:close/>
                <a:moveTo>
                  <a:pt x="1736" y="39203"/>
                </a:moveTo>
                <a:lnTo>
                  <a:pt x="4543" y="40683"/>
                </a:lnTo>
                <a:lnTo>
                  <a:pt x="17866" y="47676"/>
                </a:lnTo>
                <a:cubicBezTo>
                  <a:pt x="17840" y="47727"/>
                  <a:pt x="17815" y="47779"/>
                  <a:pt x="17815" y="47855"/>
                </a:cubicBezTo>
                <a:cubicBezTo>
                  <a:pt x="17815" y="47983"/>
                  <a:pt x="17866" y="48085"/>
                  <a:pt x="17917" y="48187"/>
                </a:cubicBezTo>
                <a:lnTo>
                  <a:pt x="1940" y="62530"/>
                </a:lnTo>
                <a:lnTo>
                  <a:pt x="1582" y="62862"/>
                </a:lnTo>
                <a:cubicBezTo>
                  <a:pt x="1429" y="62735"/>
                  <a:pt x="1251" y="62633"/>
                  <a:pt x="1046" y="62607"/>
                </a:cubicBezTo>
                <a:lnTo>
                  <a:pt x="1046" y="39611"/>
                </a:lnTo>
                <a:cubicBezTo>
                  <a:pt x="1327" y="39586"/>
                  <a:pt x="1582" y="39433"/>
                  <a:pt x="1736" y="39203"/>
                </a:cubicBezTo>
                <a:close/>
                <a:moveTo>
                  <a:pt x="18070" y="48340"/>
                </a:moveTo>
                <a:cubicBezTo>
                  <a:pt x="18172" y="48417"/>
                  <a:pt x="18300" y="48468"/>
                  <a:pt x="18453" y="48468"/>
                </a:cubicBezTo>
                <a:lnTo>
                  <a:pt x="18580" y="48468"/>
                </a:lnTo>
                <a:lnTo>
                  <a:pt x="22358" y="57860"/>
                </a:lnTo>
                <a:cubicBezTo>
                  <a:pt x="22051" y="58013"/>
                  <a:pt x="21847" y="58319"/>
                  <a:pt x="21847" y="58677"/>
                </a:cubicBezTo>
                <a:cubicBezTo>
                  <a:pt x="21847" y="58728"/>
                  <a:pt x="21847" y="58753"/>
                  <a:pt x="21847" y="58779"/>
                </a:cubicBezTo>
                <a:lnTo>
                  <a:pt x="1838" y="63245"/>
                </a:lnTo>
                <a:cubicBezTo>
                  <a:pt x="1812" y="63169"/>
                  <a:pt x="1761" y="63066"/>
                  <a:pt x="1710" y="62990"/>
                </a:cubicBezTo>
                <a:lnTo>
                  <a:pt x="7019" y="58243"/>
                </a:lnTo>
                <a:lnTo>
                  <a:pt x="18070" y="48340"/>
                </a:lnTo>
                <a:close/>
                <a:moveTo>
                  <a:pt x="46272" y="54491"/>
                </a:moveTo>
                <a:lnTo>
                  <a:pt x="57196" y="62173"/>
                </a:lnTo>
                <a:cubicBezTo>
                  <a:pt x="57145" y="62275"/>
                  <a:pt x="57119" y="62377"/>
                  <a:pt x="57119" y="62479"/>
                </a:cubicBezTo>
                <a:cubicBezTo>
                  <a:pt x="57119" y="62505"/>
                  <a:pt x="57119" y="62505"/>
                  <a:pt x="57119" y="62530"/>
                </a:cubicBezTo>
                <a:lnTo>
                  <a:pt x="46732" y="64776"/>
                </a:lnTo>
                <a:cubicBezTo>
                  <a:pt x="46604" y="64419"/>
                  <a:pt x="46298" y="64164"/>
                  <a:pt x="45915" y="64113"/>
                </a:cubicBezTo>
                <a:lnTo>
                  <a:pt x="45685" y="54823"/>
                </a:lnTo>
                <a:cubicBezTo>
                  <a:pt x="45915" y="54797"/>
                  <a:pt x="46145" y="54670"/>
                  <a:pt x="46272" y="54491"/>
                </a:cubicBezTo>
                <a:close/>
                <a:moveTo>
                  <a:pt x="99206" y="51607"/>
                </a:moveTo>
                <a:lnTo>
                  <a:pt x="118960" y="60872"/>
                </a:lnTo>
                <a:cubicBezTo>
                  <a:pt x="118935" y="60948"/>
                  <a:pt x="118935" y="61025"/>
                  <a:pt x="118935" y="61101"/>
                </a:cubicBezTo>
                <a:cubicBezTo>
                  <a:pt x="118935" y="61127"/>
                  <a:pt x="118935" y="61127"/>
                  <a:pt x="118935" y="61152"/>
                </a:cubicBezTo>
                <a:lnTo>
                  <a:pt x="103009" y="64802"/>
                </a:lnTo>
                <a:lnTo>
                  <a:pt x="98772" y="51990"/>
                </a:lnTo>
                <a:cubicBezTo>
                  <a:pt x="98951" y="51913"/>
                  <a:pt x="99104" y="51760"/>
                  <a:pt x="99206" y="51607"/>
                </a:cubicBezTo>
                <a:close/>
                <a:moveTo>
                  <a:pt x="34685" y="52219"/>
                </a:moveTo>
                <a:lnTo>
                  <a:pt x="44639" y="53827"/>
                </a:lnTo>
                <a:cubicBezTo>
                  <a:pt x="44639" y="53853"/>
                  <a:pt x="44639" y="53853"/>
                  <a:pt x="44639" y="53878"/>
                </a:cubicBezTo>
                <a:cubicBezTo>
                  <a:pt x="44639" y="54185"/>
                  <a:pt x="44766" y="54440"/>
                  <a:pt x="44996" y="54619"/>
                </a:cubicBezTo>
                <a:lnTo>
                  <a:pt x="40989" y="60897"/>
                </a:lnTo>
                <a:lnTo>
                  <a:pt x="37493" y="66333"/>
                </a:lnTo>
                <a:cubicBezTo>
                  <a:pt x="37416" y="66308"/>
                  <a:pt x="37339" y="66282"/>
                  <a:pt x="37237" y="66257"/>
                </a:cubicBezTo>
                <a:lnTo>
                  <a:pt x="34685" y="52219"/>
                </a:lnTo>
                <a:close/>
                <a:moveTo>
                  <a:pt x="34481" y="52270"/>
                </a:moveTo>
                <a:lnTo>
                  <a:pt x="37033" y="66282"/>
                </a:lnTo>
                <a:cubicBezTo>
                  <a:pt x="36906" y="66308"/>
                  <a:pt x="36778" y="66359"/>
                  <a:pt x="36676" y="66461"/>
                </a:cubicBezTo>
                <a:lnTo>
                  <a:pt x="23659" y="59059"/>
                </a:lnTo>
                <a:cubicBezTo>
                  <a:pt x="23710" y="58957"/>
                  <a:pt x="23736" y="58830"/>
                  <a:pt x="23736" y="58677"/>
                </a:cubicBezTo>
                <a:cubicBezTo>
                  <a:pt x="23736" y="58549"/>
                  <a:pt x="23710" y="58421"/>
                  <a:pt x="23659" y="58319"/>
                </a:cubicBezTo>
                <a:lnTo>
                  <a:pt x="34481" y="52270"/>
                </a:lnTo>
                <a:close/>
                <a:moveTo>
                  <a:pt x="97624" y="51683"/>
                </a:moveTo>
                <a:cubicBezTo>
                  <a:pt x="97726" y="51811"/>
                  <a:pt x="97879" y="51939"/>
                  <a:pt x="98057" y="51990"/>
                </a:cubicBezTo>
                <a:lnTo>
                  <a:pt x="94229" y="66206"/>
                </a:lnTo>
                <a:lnTo>
                  <a:pt x="94127" y="66206"/>
                </a:lnTo>
                <a:cubicBezTo>
                  <a:pt x="93872" y="66206"/>
                  <a:pt x="93668" y="66333"/>
                  <a:pt x="93540" y="66538"/>
                </a:cubicBezTo>
                <a:lnTo>
                  <a:pt x="81162" y="61101"/>
                </a:lnTo>
                <a:lnTo>
                  <a:pt x="97624" y="51683"/>
                </a:lnTo>
                <a:close/>
                <a:moveTo>
                  <a:pt x="98593" y="52041"/>
                </a:moveTo>
                <a:lnTo>
                  <a:pt x="102805" y="64828"/>
                </a:lnTo>
                <a:lnTo>
                  <a:pt x="94791" y="66665"/>
                </a:lnTo>
                <a:cubicBezTo>
                  <a:pt x="94714" y="66486"/>
                  <a:pt x="94586" y="66333"/>
                  <a:pt x="94408" y="66257"/>
                </a:cubicBezTo>
                <a:lnTo>
                  <a:pt x="98236" y="52041"/>
                </a:lnTo>
                <a:cubicBezTo>
                  <a:pt x="98287" y="52066"/>
                  <a:pt x="98338" y="52066"/>
                  <a:pt x="98389" y="52066"/>
                </a:cubicBezTo>
                <a:cubicBezTo>
                  <a:pt x="98466" y="52066"/>
                  <a:pt x="98517" y="52066"/>
                  <a:pt x="98593" y="52041"/>
                </a:cubicBezTo>
                <a:close/>
                <a:moveTo>
                  <a:pt x="45149" y="54721"/>
                </a:moveTo>
                <a:cubicBezTo>
                  <a:pt x="45251" y="54772"/>
                  <a:pt x="45379" y="54797"/>
                  <a:pt x="45507" y="54823"/>
                </a:cubicBezTo>
                <a:lnTo>
                  <a:pt x="45711" y="64138"/>
                </a:lnTo>
                <a:cubicBezTo>
                  <a:pt x="45251" y="64189"/>
                  <a:pt x="44894" y="64572"/>
                  <a:pt x="44894" y="65057"/>
                </a:cubicBezTo>
                <a:cubicBezTo>
                  <a:pt x="44894" y="65108"/>
                  <a:pt x="44894" y="65134"/>
                  <a:pt x="44894" y="65159"/>
                </a:cubicBezTo>
                <a:lnTo>
                  <a:pt x="37850" y="66691"/>
                </a:lnTo>
                <a:cubicBezTo>
                  <a:pt x="37799" y="66589"/>
                  <a:pt x="37748" y="66512"/>
                  <a:pt x="37671" y="66461"/>
                </a:cubicBezTo>
                <a:lnTo>
                  <a:pt x="40223" y="62454"/>
                </a:lnTo>
                <a:lnTo>
                  <a:pt x="45149" y="54721"/>
                </a:lnTo>
                <a:close/>
                <a:moveTo>
                  <a:pt x="74909" y="58906"/>
                </a:moveTo>
                <a:cubicBezTo>
                  <a:pt x="74909" y="58957"/>
                  <a:pt x="74960" y="59008"/>
                  <a:pt x="74985" y="59059"/>
                </a:cubicBezTo>
                <a:lnTo>
                  <a:pt x="67635" y="68248"/>
                </a:lnTo>
                <a:cubicBezTo>
                  <a:pt x="67507" y="68145"/>
                  <a:pt x="67328" y="68094"/>
                  <a:pt x="67150" y="68094"/>
                </a:cubicBezTo>
                <a:cubicBezTo>
                  <a:pt x="67022" y="68094"/>
                  <a:pt x="66920" y="68120"/>
                  <a:pt x="66818" y="68145"/>
                </a:cubicBezTo>
                <a:lnTo>
                  <a:pt x="63423" y="61382"/>
                </a:lnTo>
                <a:lnTo>
                  <a:pt x="74909" y="58906"/>
                </a:lnTo>
                <a:close/>
                <a:moveTo>
                  <a:pt x="63219" y="61408"/>
                </a:moveTo>
                <a:lnTo>
                  <a:pt x="66614" y="68248"/>
                </a:lnTo>
                <a:cubicBezTo>
                  <a:pt x="66563" y="68299"/>
                  <a:pt x="66486" y="68350"/>
                  <a:pt x="66435" y="68426"/>
                </a:cubicBezTo>
                <a:lnTo>
                  <a:pt x="58421" y="62786"/>
                </a:lnTo>
                <a:cubicBezTo>
                  <a:pt x="58472" y="62709"/>
                  <a:pt x="58498" y="62582"/>
                  <a:pt x="58498" y="62479"/>
                </a:cubicBezTo>
                <a:cubicBezTo>
                  <a:pt x="58498" y="62454"/>
                  <a:pt x="58498" y="62454"/>
                  <a:pt x="58498" y="62428"/>
                </a:cubicBezTo>
                <a:lnTo>
                  <a:pt x="63219" y="61408"/>
                </a:lnTo>
                <a:close/>
                <a:moveTo>
                  <a:pt x="75878" y="59008"/>
                </a:moveTo>
                <a:lnTo>
                  <a:pt x="80728" y="61127"/>
                </a:lnTo>
                <a:lnTo>
                  <a:pt x="67915" y="68477"/>
                </a:lnTo>
                <a:cubicBezTo>
                  <a:pt x="67864" y="68452"/>
                  <a:pt x="67839" y="68401"/>
                  <a:pt x="67813" y="68375"/>
                </a:cubicBezTo>
                <a:lnTo>
                  <a:pt x="75138" y="59187"/>
                </a:lnTo>
                <a:cubicBezTo>
                  <a:pt x="75215" y="59213"/>
                  <a:pt x="75317" y="59238"/>
                  <a:pt x="75419" y="59238"/>
                </a:cubicBezTo>
                <a:cubicBezTo>
                  <a:pt x="75598" y="59238"/>
                  <a:pt x="75776" y="59136"/>
                  <a:pt x="75878" y="59008"/>
                </a:cubicBezTo>
                <a:close/>
                <a:moveTo>
                  <a:pt x="80957" y="61229"/>
                </a:moveTo>
                <a:lnTo>
                  <a:pt x="93463" y="66716"/>
                </a:lnTo>
                <a:cubicBezTo>
                  <a:pt x="93438" y="66767"/>
                  <a:pt x="93438" y="66818"/>
                  <a:pt x="93438" y="66869"/>
                </a:cubicBezTo>
                <a:lnTo>
                  <a:pt x="84964" y="67533"/>
                </a:lnTo>
                <a:lnTo>
                  <a:pt x="68069" y="68860"/>
                </a:lnTo>
                <a:cubicBezTo>
                  <a:pt x="68043" y="68783"/>
                  <a:pt x="68017" y="68732"/>
                  <a:pt x="67992" y="68656"/>
                </a:cubicBezTo>
                <a:lnTo>
                  <a:pt x="80957" y="61229"/>
                </a:lnTo>
                <a:close/>
                <a:moveTo>
                  <a:pt x="118986" y="61356"/>
                </a:moveTo>
                <a:lnTo>
                  <a:pt x="110997" y="65746"/>
                </a:lnTo>
                <a:lnTo>
                  <a:pt x="104515" y="69345"/>
                </a:lnTo>
                <a:lnTo>
                  <a:pt x="103060" y="64981"/>
                </a:lnTo>
                <a:lnTo>
                  <a:pt x="118986" y="61356"/>
                </a:lnTo>
                <a:close/>
                <a:moveTo>
                  <a:pt x="23557" y="59238"/>
                </a:moveTo>
                <a:lnTo>
                  <a:pt x="36548" y="66614"/>
                </a:lnTo>
                <a:cubicBezTo>
                  <a:pt x="36497" y="66742"/>
                  <a:pt x="36446" y="66844"/>
                  <a:pt x="36446" y="66997"/>
                </a:cubicBezTo>
                <a:cubicBezTo>
                  <a:pt x="36446" y="67227"/>
                  <a:pt x="36574" y="67456"/>
                  <a:pt x="36752" y="67584"/>
                </a:cubicBezTo>
                <a:lnTo>
                  <a:pt x="34175" y="72050"/>
                </a:lnTo>
                <a:lnTo>
                  <a:pt x="23481" y="59340"/>
                </a:lnTo>
                <a:cubicBezTo>
                  <a:pt x="23506" y="59315"/>
                  <a:pt x="23532" y="59264"/>
                  <a:pt x="23557" y="59238"/>
                </a:cubicBezTo>
                <a:close/>
                <a:moveTo>
                  <a:pt x="119088" y="61535"/>
                </a:moveTo>
                <a:cubicBezTo>
                  <a:pt x="119088" y="61561"/>
                  <a:pt x="119114" y="61586"/>
                  <a:pt x="119139" y="61612"/>
                </a:cubicBezTo>
                <a:lnTo>
                  <a:pt x="111891" y="71412"/>
                </a:lnTo>
                <a:lnTo>
                  <a:pt x="107705" y="77078"/>
                </a:lnTo>
                <a:cubicBezTo>
                  <a:pt x="107552" y="77002"/>
                  <a:pt x="107399" y="76951"/>
                  <a:pt x="107220" y="76951"/>
                </a:cubicBezTo>
                <a:cubicBezTo>
                  <a:pt x="107143" y="76951"/>
                  <a:pt x="107092" y="76951"/>
                  <a:pt x="107016" y="76976"/>
                </a:cubicBezTo>
                <a:lnTo>
                  <a:pt x="104566" y="69524"/>
                </a:lnTo>
                <a:lnTo>
                  <a:pt x="111431" y="65746"/>
                </a:lnTo>
                <a:lnTo>
                  <a:pt x="119088" y="61535"/>
                </a:lnTo>
                <a:close/>
                <a:moveTo>
                  <a:pt x="119981" y="61739"/>
                </a:moveTo>
                <a:lnTo>
                  <a:pt x="127664" y="73199"/>
                </a:lnTo>
                <a:lnTo>
                  <a:pt x="123172" y="78916"/>
                </a:lnTo>
                <a:lnTo>
                  <a:pt x="108164" y="77869"/>
                </a:lnTo>
                <a:cubicBezTo>
                  <a:pt x="108164" y="77614"/>
                  <a:pt x="108037" y="77385"/>
                  <a:pt x="107858" y="77206"/>
                </a:cubicBezTo>
                <a:lnTo>
                  <a:pt x="119318" y="61739"/>
                </a:lnTo>
                <a:cubicBezTo>
                  <a:pt x="119420" y="61790"/>
                  <a:pt x="119547" y="61816"/>
                  <a:pt x="119675" y="61816"/>
                </a:cubicBezTo>
                <a:cubicBezTo>
                  <a:pt x="119777" y="61816"/>
                  <a:pt x="119879" y="61790"/>
                  <a:pt x="119981" y="61739"/>
                </a:cubicBezTo>
                <a:close/>
                <a:moveTo>
                  <a:pt x="142288" y="55027"/>
                </a:moveTo>
                <a:cubicBezTo>
                  <a:pt x="142288" y="55052"/>
                  <a:pt x="142314" y="55052"/>
                  <a:pt x="142339" y="55052"/>
                </a:cubicBezTo>
                <a:lnTo>
                  <a:pt x="132283" y="78916"/>
                </a:lnTo>
                <a:cubicBezTo>
                  <a:pt x="132232" y="78916"/>
                  <a:pt x="132156" y="78890"/>
                  <a:pt x="132105" y="78890"/>
                </a:cubicBezTo>
                <a:cubicBezTo>
                  <a:pt x="131977" y="78890"/>
                  <a:pt x="131875" y="78916"/>
                  <a:pt x="131773" y="78967"/>
                </a:cubicBezTo>
                <a:lnTo>
                  <a:pt x="127919" y="73224"/>
                </a:lnTo>
                <a:lnTo>
                  <a:pt x="142288" y="55027"/>
                </a:lnTo>
                <a:close/>
                <a:moveTo>
                  <a:pt x="102881" y="65032"/>
                </a:moveTo>
                <a:lnTo>
                  <a:pt x="104336" y="69422"/>
                </a:lnTo>
                <a:lnTo>
                  <a:pt x="86955" y="78992"/>
                </a:lnTo>
                <a:cubicBezTo>
                  <a:pt x="86930" y="78967"/>
                  <a:pt x="86904" y="78941"/>
                  <a:pt x="86879" y="78916"/>
                </a:cubicBezTo>
                <a:lnTo>
                  <a:pt x="91268" y="71770"/>
                </a:lnTo>
                <a:lnTo>
                  <a:pt x="93846" y="67558"/>
                </a:lnTo>
                <a:cubicBezTo>
                  <a:pt x="93923" y="67609"/>
                  <a:pt x="94025" y="67609"/>
                  <a:pt x="94127" y="67609"/>
                </a:cubicBezTo>
                <a:cubicBezTo>
                  <a:pt x="94510" y="67609"/>
                  <a:pt x="94842" y="67303"/>
                  <a:pt x="94842" y="66920"/>
                </a:cubicBezTo>
                <a:cubicBezTo>
                  <a:pt x="94842" y="66895"/>
                  <a:pt x="94842" y="66869"/>
                  <a:pt x="94842" y="66844"/>
                </a:cubicBezTo>
                <a:lnTo>
                  <a:pt x="102881" y="65032"/>
                </a:lnTo>
                <a:close/>
                <a:moveTo>
                  <a:pt x="104387" y="69626"/>
                </a:moveTo>
                <a:lnTo>
                  <a:pt x="106837" y="77053"/>
                </a:lnTo>
                <a:cubicBezTo>
                  <a:pt x="106531" y="77180"/>
                  <a:pt x="106301" y="77512"/>
                  <a:pt x="106276" y="77869"/>
                </a:cubicBezTo>
                <a:lnTo>
                  <a:pt x="87083" y="79222"/>
                </a:lnTo>
                <a:cubicBezTo>
                  <a:pt x="87083" y="79197"/>
                  <a:pt x="87057" y="79197"/>
                  <a:pt x="87057" y="79171"/>
                </a:cubicBezTo>
                <a:lnTo>
                  <a:pt x="104387" y="69626"/>
                </a:lnTo>
                <a:close/>
                <a:moveTo>
                  <a:pt x="142518" y="55129"/>
                </a:moveTo>
                <a:cubicBezTo>
                  <a:pt x="142569" y="55155"/>
                  <a:pt x="142620" y="55180"/>
                  <a:pt x="142696" y="55180"/>
                </a:cubicBezTo>
                <a:lnTo>
                  <a:pt x="142696" y="77818"/>
                </a:lnTo>
                <a:lnTo>
                  <a:pt x="132794" y="79426"/>
                </a:lnTo>
                <a:cubicBezTo>
                  <a:pt x="132743" y="79248"/>
                  <a:pt x="132640" y="79095"/>
                  <a:pt x="132462" y="78992"/>
                </a:cubicBezTo>
                <a:lnTo>
                  <a:pt x="142518" y="55129"/>
                </a:lnTo>
                <a:close/>
                <a:moveTo>
                  <a:pt x="127791" y="73378"/>
                </a:moveTo>
                <a:lnTo>
                  <a:pt x="131620" y="79069"/>
                </a:lnTo>
                <a:cubicBezTo>
                  <a:pt x="131492" y="79171"/>
                  <a:pt x="131415" y="79324"/>
                  <a:pt x="131364" y="79477"/>
                </a:cubicBezTo>
                <a:lnTo>
                  <a:pt x="128914" y="79299"/>
                </a:lnTo>
                <a:lnTo>
                  <a:pt x="123401" y="78916"/>
                </a:lnTo>
                <a:lnTo>
                  <a:pt x="127791" y="73378"/>
                </a:lnTo>
                <a:close/>
                <a:moveTo>
                  <a:pt x="58319" y="62964"/>
                </a:moveTo>
                <a:lnTo>
                  <a:pt x="63959" y="66920"/>
                </a:lnTo>
                <a:lnTo>
                  <a:pt x="66307" y="68579"/>
                </a:lnTo>
                <a:cubicBezTo>
                  <a:pt x="66231" y="68707"/>
                  <a:pt x="66205" y="68860"/>
                  <a:pt x="66205" y="69039"/>
                </a:cubicBezTo>
                <a:cubicBezTo>
                  <a:pt x="66205" y="69447"/>
                  <a:pt x="66461" y="69779"/>
                  <a:pt x="66818" y="69906"/>
                </a:cubicBezTo>
                <a:lnTo>
                  <a:pt x="64674" y="78023"/>
                </a:lnTo>
                <a:lnTo>
                  <a:pt x="64113" y="80218"/>
                </a:lnTo>
                <a:lnTo>
                  <a:pt x="64010" y="80218"/>
                </a:lnTo>
                <a:cubicBezTo>
                  <a:pt x="63959" y="80218"/>
                  <a:pt x="63934" y="80218"/>
                  <a:pt x="63883" y="80243"/>
                </a:cubicBezTo>
                <a:lnTo>
                  <a:pt x="58115" y="63092"/>
                </a:lnTo>
                <a:cubicBezTo>
                  <a:pt x="58191" y="63066"/>
                  <a:pt x="58268" y="63015"/>
                  <a:pt x="58319" y="62964"/>
                </a:cubicBezTo>
                <a:close/>
                <a:moveTo>
                  <a:pt x="57145" y="62735"/>
                </a:moveTo>
                <a:cubicBezTo>
                  <a:pt x="57247" y="62990"/>
                  <a:pt x="57502" y="63169"/>
                  <a:pt x="57808" y="63169"/>
                </a:cubicBezTo>
                <a:lnTo>
                  <a:pt x="57936" y="63169"/>
                </a:lnTo>
                <a:lnTo>
                  <a:pt x="63704" y="80294"/>
                </a:lnTo>
                <a:cubicBezTo>
                  <a:pt x="63628" y="80320"/>
                  <a:pt x="63577" y="80371"/>
                  <a:pt x="63551" y="80396"/>
                </a:cubicBezTo>
                <a:lnTo>
                  <a:pt x="46604" y="65619"/>
                </a:lnTo>
                <a:cubicBezTo>
                  <a:pt x="46706" y="65440"/>
                  <a:pt x="46783" y="65261"/>
                  <a:pt x="46783" y="65057"/>
                </a:cubicBezTo>
                <a:cubicBezTo>
                  <a:pt x="46783" y="65032"/>
                  <a:pt x="46783" y="65006"/>
                  <a:pt x="46757" y="64955"/>
                </a:cubicBezTo>
                <a:lnTo>
                  <a:pt x="57145" y="62735"/>
                </a:lnTo>
                <a:close/>
                <a:moveTo>
                  <a:pt x="93438" y="67073"/>
                </a:moveTo>
                <a:cubicBezTo>
                  <a:pt x="93438" y="67073"/>
                  <a:pt x="93463" y="67099"/>
                  <a:pt x="93463" y="67125"/>
                </a:cubicBezTo>
                <a:lnTo>
                  <a:pt x="79426" y="73658"/>
                </a:lnTo>
                <a:lnTo>
                  <a:pt x="64623" y="80549"/>
                </a:lnTo>
                <a:cubicBezTo>
                  <a:pt x="64546" y="80422"/>
                  <a:pt x="64444" y="80320"/>
                  <a:pt x="64291" y="80269"/>
                </a:cubicBezTo>
                <a:lnTo>
                  <a:pt x="66205" y="72969"/>
                </a:lnTo>
                <a:lnTo>
                  <a:pt x="66997" y="69958"/>
                </a:lnTo>
                <a:cubicBezTo>
                  <a:pt x="67048" y="69983"/>
                  <a:pt x="67099" y="69983"/>
                  <a:pt x="67124" y="69983"/>
                </a:cubicBezTo>
                <a:cubicBezTo>
                  <a:pt x="67660" y="69983"/>
                  <a:pt x="68069" y="69575"/>
                  <a:pt x="68069" y="69064"/>
                </a:cubicBezTo>
                <a:lnTo>
                  <a:pt x="87670" y="67507"/>
                </a:lnTo>
                <a:lnTo>
                  <a:pt x="93438" y="67073"/>
                </a:lnTo>
                <a:close/>
                <a:moveTo>
                  <a:pt x="93540" y="67303"/>
                </a:moveTo>
                <a:cubicBezTo>
                  <a:pt x="93566" y="67354"/>
                  <a:pt x="93617" y="67405"/>
                  <a:pt x="93693" y="67456"/>
                </a:cubicBezTo>
                <a:lnTo>
                  <a:pt x="86725" y="78814"/>
                </a:lnTo>
                <a:cubicBezTo>
                  <a:pt x="86649" y="78788"/>
                  <a:pt x="86572" y="78763"/>
                  <a:pt x="86496" y="78763"/>
                </a:cubicBezTo>
                <a:cubicBezTo>
                  <a:pt x="86190" y="78763"/>
                  <a:pt x="85934" y="78992"/>
                  <a:pt x="85909" y="79299"/>
                </a:cubicBezTo>
                <a:lnTo>
                  <a:pt x="64725" y="80805"/>
                </a:lnTo>
                <a:cubicBezTo>
                  <a:pt x="64725" y="80779"/>
                  <a:pt x="64725" y="80754"/>
                  <a:pt x="64700" y="80728"/>
                </a:cubicBezTo>
                <a:lnTo>
                  <a:pt x="79656" y="73760"/>
                </a:lnTo>
                <a:lnTo>
                  <a:pt x="93540" y="67303"/>
                </a:lnTo>
                <a:close/>
                <a:moveTo>
                  <a:pt x="23328" y="59468"/>
                </a:moveTo>
                <a:lnTo>
                  <a:pt x="34073" y="72229"/>
                </a:lnTo>
                <a:lnTo>
                  <a:pt x="28432" y="82081"/>
                </a:lnTo>
                <a:cubicBezTo>
                  <a:pt x="28304" y="82030"/>
                  <a:pt x="28177" y="81979"/>
                  <a:pt x="28049" y="81979"/>
                </a:cubicBezTo>
                <a:cubicBezTo>
                  <a:pt x="27998" y="81979"/>
                  <a:pt x="27973" y="82004"/>
                  <a:pt x="27947" y="82004"/>
                </a:cubicBezTo>
                <a:lnTo>
                  <a:pt x="24323" y="65312"/>
                </a:lnTo>
                <a:lnTo>
                  <a:pt x="23072" y="59570"/>
                </a:lnTo>
                <a:cubicBezTo>
                  <a:pt x="23174" y="59544"/>
                  <a:pt x="23251" y="59519"/>
                  <a:pt x="23328" y="59468"/>
                </a:cubicBezTo>
                <a:close/>
                <a:moveTo>
                  <a:pt x="21898" y="58983"/>
                </a:moveTo>
                <a:cubicBezTo>
                  <a:pt x="22026" y="59366"/>
                  <a:pt x="22383" y="59621"/>
                  <a:pt x="22792" y="59621"/>
                </a:cubicBezTo>
                <a:lnTo>
                  <a:pt x="22894" y="59621"/>
                </a:lnTo>
                <a:lnTo>
                  <a:pt x="27743" y="82055"/>
                </a:lnTo>
                <a:cubicBezTo>
                  <a:pt x="27590" y="82106"/>
                  <a:pt x="27437" y="82183"/>
                  <a:pt x="27335" y="82310"/>
                </a:cubicBezTo>
                <a:lnTo>
                  <a:pt x="1761" y="64011"/>
                </a:lnTo>
                <a:cubicBezTo>
                  <a:pt x="1838" y="63883"/>
                  <a:pt x="1889" y="63730"/>
                  <a:pt x="1889" y="63551"/>
                </a:cubicBezTo>
                <a:cubicBezTo>
                  <a:pt x="1889" y="63526"/>
                  <a:pt x="1889" y="63475"/>
                  <a:pt x="1889" y="63449"/>
                </a:cubicBezTo>
                <a:lnTo>
                  <a:pt x="21898" y="58983"/>
                </a:lnTo>
                <a:close/>
                <a:moveTo>
                  <a:pt x="1659" y="64189"/>
                </a:moveTo>
                <a:lnTo>
                  <a:pt x="20061" y="77359"/>
                </a:lnTo>
                <a:lnTo>
                  <a:pt x="27207" y="82464"/>
                </a:lnTo>
                <a:cubicBezTo>
                  <a:pt x="27181" y="82515"/>
                  <a:pt x="27156" y="82566"/>
                  <a:pt x="27156" y="82617"/>
                </a:cubicBezTo>
                <a:lnTo>
                  <a:pt x="1582" y="76746"/>
                </a:lnTo>
                <a:cubicBezTo>
                  <a:pt x="1582" y="76721"/>
                  <a:pt x="1582" y="76721"/>
                  <a:pt x="1582" y="76695"/>
                </a:cubicBezTo>
                <a:cubicBezTo>
                  <a:pt x="1582" y="76389"/>
                  <a:pt x="1353" y="76108"/>
                  <a:pt x="1046" y="76057"/>
                </a:cubicBezTo>
                <a:lnTo>
                  <a:pt x="1046" y="64496"/>
                </a:lnTo>
                <a:cubicBezTo>
                  <a:pt x="1276" y="64470"/>
                  <a:pt x="1506" y="64343"/>
                  <a:pt x="1659" y="64189"/>
                </a:cubicBezTo>
                <a:close/>
                <a:moveTo>
                  <a:pt x="142339" y="78074"/>
                </a:moveTo>
                <a:lnTo>
                  <a:pt x="132283" y="84684"/>
                </a:lnTo>
                <a:cubicBezTo>
                  <a:pt x="132130" y="84531"/>
                  <a:pt x="131951" y="84403"/>
                  <a:pt x="131747" y="84378"/>
                </a:cubicBezTo>
                <a:lnTo>
                  <a:pt x="132130" y="80371"/>
                </a:lnTo>
                <a:cubicBezTo>
                  <a:pt x="132513" y="80345"/>
                  <a:pt x="132845" y="80039"/>
                  <a:pt x="132845" y="79631"/>
                </a:cubicBezTo>
                <a:cubicBezTo>
                  <a:pt x="132819" y="79631"/>
                  <a:pt x="132819" y="79605"/>
                  <a:pt x="132819" y="79605"/>
                </a:cubicBezTo>
                <a:lnTo>
                  <a:pt x="142339" y="78074"/>
                </a:lnTo>
                <a:close/>
                <a:moveTo>
                  <a:pt x="142671" y="78074"/>
                </a:moveTo>
                <a:lnTo>
                  <a:pt x="142671" y="82489"/>
                </a:lnTo>
                <a:lnTo>
                  <a:pt x="142696" y="82489"/>
                </a:lnTo>
                <a:lnTo>
                  <a:pt x="132436" y="84965"/>
                </a:lnTo>
                <a:cubicBezTo>
                  <a:pt x="132411" y="84939"/>
                  <a:pt x="132411" y="84888"/>
                  <a:pt x="132385" y="84863"/>
                </a:cubicBezTo>
                <a:lnTo>
                  <a:pt x="142671" y="78074"/>
                </a:lnTo>
                <a:close/>
                <a:moveTo>
                  <a:pt x="106301" y="78074"/>
                </a:moveTo>
                <a:cubicBezTo>
                  <a:pt x="106301" y="78099"/>
                  <a:pt x="106327" y="78125"/>
                  <a:pt x="106327" y="78176"/>
                </a:cubicBezTo>
                <a:lnTo>
                  <a:pt x="87874" y="85807"/>
                </a:lnTo>
                <a:lnTo>
                  <a:pt x="86700" y="79937"/>
                </a:lnTo>
                <a:cubicBezTo>
                  <a:pt x="86904" y="79835"/>
                  <a:pt x="87057" y="79656"/>
                  <a:pt x="87083" y="79426"/>
                </a:cubicBezTo>
                <a:lnTo>
                  <a:pt x="94535" y="78890"/>
                </a:lnTo>
                <a:lnTo>
                  <a:pt x="106301" y="78074"/>
                </a:lnTo>
                <a:close/>
                <a:moveTo>
                  <a:pt x="37493" y="67660"/>
                </a:moveTo>
                <a:lnTo>
                  <a:pt x="45941" y="86011"/>
                </a:lnTo>
                <a:lnTo>
                  <a:pt x="34328" y="72203"/>
                </a:lnTo>
                <a:lnTo>
                  <a:pt x="36931" y="67686"/>
                </a:lnTo>
                <a:cubicBezTo>
                  <a:pt x="37008" y="67712"/>
                  <a:pt x="37084" y="67737"/>
                  <a:pt x="37186" y="67737"/>
                </a:cubicBezTo>
                <a:cubicBezTo>
                  <a:pt x="37288" y="67737"/>
                  <a:pt x="37390" y="67712"/>
                  <a:pt x="37493" y="67660"/>
                </a:cubicBezTo>
                <a:close/>
                <a:moveTo>
                  <a:pt x="44945" y="65363"/>
                </a:moveTo>
                <a:cubicBezTo>
                  <a:pt x="45047" y="65695"/>
                  <a:pt x="45379" y="65976"/>
                  <a:pt x="45762" y="66002"/>
                </a:cubicBezTo>
                <a:lnTo>
                  <a:pt x="46221" y="86011"/>
                </a:lnTo>
                <a:cubicBezTo>
                  <a:pt x="46196" y="86011"/>
                  <a:pt x="46196" y="86037"/>
                  <a:pt x="46170" y="86037"/>
                </a:cubicBezTo>
                <a:lnTo>
                  <a:pt x="37646" y="67533"/>
                </a:lnTo>
                <a:cubicBezTo>
                  <a:pt x="37824" y="67405"/>
                  <a:pt x="37901" y="67201"/>
                  <a:pt x="37901" y="66997"/>
                </a:cubicBezTo>
                <a:cubicBezTo>
                  <a:pt x="37901" y="66946"/>
                  <a:pt x="37901" y="66920"/>
                  <a:pt x="37901" y="66869"/>
                </a:cubicBezTo>
                <a:lnTo>
                  <a:pt x="44945" y="65363"/>
                </a:lnTo>
                <a:close/>
                <a:moveTo>
                  <a:pt x="46476" y="65746"/>
                </a:moveTo>
                <a:lnTo>
                  <a:pt x="63398" y="80549"/>
                </a:lnTo>
                <a:cubicBezTo>
                  <a:pt x="63321" y="80651"/>
                  <a:pt x="63296" y="80805"/>
                  <a:pt x="63296" y="80958"/>
                </a:cubicBezTo>
                <a:cubicBezTo>
                  <a:pt x="63296" y="80983"/>
                  <a:pt x="63296" y="81034"/>
                  <a:pt x="63296" y="81085"/>
                </a:cubicBezTo>
                <a:lnTo>
                  <a:pt x="54031" y="84046"/>
                </a:lnTo>
                <a:lnTo>
                  <a:pt x="46885" y="86343"/>
                </a:lnTo>
                <a:cubicBezTo>
                  <a:pt x="46808" y="86164"/>
                  <a:pt x="46630" y="86037"/>
                  <a:pt x="46425" y="86011"/>
                </a:cubicBezTo>
                <a:lnTo>
                  <a:pt x="46272" y="80166"/>
                </a:lnTo>
                <a:lnTo>
                  <a:pt x="45941" y="66002"/>
                </a:lnTo>
                <a:cubicBezTo>
                  <a:pt x="46145" y="65976"/>
                  <a:pt x="46323" y="65874"/>
                  <a:pt x="46476" y="65746"/>
                </a:cubicBezTo>
                <a:close/>
                <a:moveTo>
                  <a:pt x="34226" y="72408"/>
                </a:moveTo>
                <a:lnTo>
                  <a:pt x="45864" y="86215"/>
                </a:lnTo>
                <a:cubicBezTo>
                  <a:pt x="45813" y="86266"/>
                  <a:pt x="45787" y="86343"/>
                  <a:pt x="45762" y="86419"/>
                </a:cubicBezTo>
                <a:lnTo>
                  <a:pt x="28968" y="83025"/>
                </a:lnTo>
                <a:cubicBezTo>
                  <a:pt x="28968" y="82999"/>
                  <a:pt x="28994" y="82974"/>
                  <a:pt x="28994" y="82948"/>
                </a:cubicBezTo>
                <a:cubicBezTo>
                  <a:pt x="28994" y="82617"/>
                  <a:pt x="28815" y="82361"/>
                  <a:pt x="28585" y="82183"/>
                </a:cubicBezTo>
                <a:lnTo>
                  <a:pt x="34226" y="72408"/>
                </a:lnTo>
                <a:close/>
                <a:moveTo>
                  <a:pt x="85909" y="79503"/>
                </a:moveTo>
                <a:cubicBezTo>
                  <a:pt x="85934" y="79631"/>
                  <a:pt x="86011" y="79733"/>
                  <a:pt x="86113" y="79809"/>
                </a:cubicBezTo>
                <a:lnTo>
                  <a:pt x="81059" y="88053"/>
                </a:lnTo>
                <a:cubicBezTo>
                  <a:pt x="80932" y="87976"/>
                  <a:pt x="80804" y="87951"/>
                  <a:pt x="80651" y="87951"/>
                </a:cubicBezTo>
                <a:cubicBezTo>
                  <a:pt x="80319" y="87951"/>
                  <a:pt x="80013" y="88129"/>
                  <a:pt x="79860" y="88410"/>
                </a:cubicBezTo>
                <a:lnTo>
                  <a:pt x="72509" y="84888"/>
                </a:lnTo>
                <a:lnTo>
                  <a:pt x="64700" y="81162"/>
                </a:lnTo>
                <a:cubicBezTo>
                  <a:pt x="64725" y="81111"/>
                  <a:pt x="64751" y="81060"/>
                  <a:pt x="64751" y="81009"/>
                </a:cubicBezTo>
                <a:lnTo>
                  <a:pt x="85909" y="79503"/>
                </a:lnTo>
                <a:close/>
                <a:moveTo>
                  <a:pt x="86266" y="79911"/>
                </a:moveTo>
                <a:cubicBezTo>
                  <a:pt x="86343" y="79937"/>
                  <a:pt x="86419" y="79962"/>
                  <a:pt x="86496" y="79962"/>
                </a:cubicBezTo>
                <a:lnTo>
                  <a:pt x="86521" y="79962"/>
                </a:lnTo>
                <a:lnTo>
                  <a:pt x="87695" y="85884"/>
                </a:lnTo>
                <a:lnTo>
                  <a:pt x="84326" y="87262"/>
                </a:lnTo>
                <a:lnTo>
                  <a:pt x="81493" y="88436"/>
                </a:lnTo>
                <a:cubicBezTo>
                  <a:pt x="81417" y="88334"/>
                  <a:pt x="81340" y="88232"/>
                  <a:pt x="81238" y="88155"/>
                </a:cubicBezTo>
                <a:lnTo>
                  <a:pt x="86266" y="79911"/>
                </a:lnTo>
                <a:close/>
                <a:moveTo>
                  <a:pt x="108164" y="78074"/>
                </a:moveTo>
                <a:lnTo>
                  <a:pt x="110793" y="78252"/>
                </a:lnTo>
                <a:lnTo>
                  <a:pt x="123018" y="79095"/>
                </a:lnTo>
                <a:lnTo>
                  <a:pt x="115617" y="88487"/>
                </a:lnTo>
                <a:cubicBezTo>
                  <a:pt x="115464" y="88385"/>
                  <a:pt x="115285" y="88334"/>
                  <a:pt x="115107" y="88334"/>
                </a:cubicBezTo>
                <a:cubicBezTo>
                  <a:pt x="114953" y="88334"/>
                  <a:pt x="114800" y="88385"/>
                  <a:pt x="114647" y="88461"/>
                </a:cubicBezTo>
                <a:lnTo>
                  <a:pt x="112912" y="85909"/>
                </a:lnTo>
                <a:lnTo>
                  <a:pt x="107858" y="78610"/>
                </a:lnTo>
                <a:cubicBezTo>
                  <a:pt x="108011" y="78482"/>
                  <a:pt x="108113" y="78278"/>
                  <a:pt x="108164" y="78074"/>
                </a:cubicBezTo>
                <a:close/>
                <a:moveTo>
                  <a:pt x="123274" y="79120"/>
                </a:moveTo>
                <a:lnTo>
                  <a:pt x="131364" y="79682"/>
                </a:lnTo>
                <a:cubicBezTo>
                  <a:pt x="131364" y="79758"/>
                  <a:pt x="131390" y="79835"/>
                  <a:pt x="131415" y="79886"/>
                </a:cubicBezTo>
                <a:lnTo>
                  <a:pt x="124244" y="83969"/>
                </a:lnTo>
                <a:lnTo>
                  <a:pt x="115872" y="88742"/>
                </a:lnTo>
                <a:cubicBezTo>
                  <a:pt x="115847" y="88691"/>
                  <a:pt x="115796" y="88640"/>
                  <a:pt x="115770" y="88614"/>
                </a:cubicBezTo>
                <a:lnTo>
                  <a:pt x="123274" y="79120"/>
                </a:lnTo>
                <a:close/>
                <a:moveTo>
                  <a:pt x="131517" y="80064"/>
                </a:moveTo>
                <a:cubicBezTo>
                  <a:pt x="131620" y="80192"/>
                  <a:pt x="131747" y="80294"/>
                  <a:pt x="131926" y="80345"/>
                </a:cubicBezTo>
                <a:lnTo>
                  <a:pt x="131543" y="84352"/>
                </a:lnTo>
                <a:cubicBezTo>
                  <a:pt x="131007" y="84352"/>
                  <a:pt x="130599" y="84761"/>
                  <a:pt x="130599" y="85296"/>
                </a:cubicBezTo>
                <a:cubicBezTo>
                  <a:pt x="130599" y="85322"/>
                  <a:pt x="130599" y="85373"/>
                  <a:pt x="130624" y="85424"/>
                </a:cubicBezTo>
                <a:lnTo>
                  <a:pt x="116000" y="88972"/>
                </a:lnTo>
                <a:cubicBezTo>
                  <a:pt x="115974" y="88946"/>
                  <a:pt x="115974" y="88921"/>
                  <a:pt x="115974" y="88895"/>
                </a:cubicBezTo>
                <a:lnTo>
                  <a:pt x="130190" y="80830"/>
                </a:lnTo>
                <a:lnTo>
                  <a:pt x="131517" y="80064"/>
                </a:lnTo>
                <a:close/>
                <a:moveTo>
                  <a:pt x="64623" y="81341"/>
                </a:moveTo>
                <a:lnTo>
                  <a:pt x="68120" y="83025"/>
                </a:lnTo>
                <a:lnTo>
                  <a:pt x="79758" y="88589"/>
                </a:lnTo>
                <a:cubicBezTo>
                  <a:pt x="79732" y="88691"/>
                  <a:pt x="79707" y="88793"/>
                  <a:pt x="79707" y="88895"/>
                </a:cubicBezTo>
                <a:cubicBezTo>
                  <a:pt x="79707" y="88946"/>
                  <a:pt x="79732" y="88997"/>
                  <a:pt x="79732" y="89074"/>
                </a:cubicBezTo>
                <a:lnTo>
                  <a:pt x="70570" y="91805"/>
                </a:lnTo>
                <a:lnTo>
                  <a:pt x="64470" y="81519"/>
                </a:lnTo>
                <a:cubicBezTo>
                  <a:pt x="64521" y="81468"/>
                  <a:pt x="64572" y="81417"/>
                  <a:pt x="64623" y="81341"/>
                </a:cubicBezTo>
                <a:close/>
                <a:moveTo>
                  <a:pt x="64291" y="81621"/>
                </a:moveTo>
                <a:lnTo>
                  <a:pt x="70391" y="91856"/>
                </a:lnTo>
                <a:lnTo>
                  <a:pt x="63194" y="94025"/>
                </a:lnTo>
                <a:cubicBezTo>
                  <a:pt x="63092" y="93847"/>
                  <a:pt x="62939" y="93744"/>
                  <a:pt x="62760" y="93719"/>
                </a:cubicBezTo>
                <a:lnTo>
                  <a:pt x="64036" y="81672"/>
                </a:lnTo>
                <a:cubicBezTo>
                  <a:pt x="64138" y="81672"/>
                  <a:pt x="64215" y="81672"/>
                  <a:pt x="64291" y="81621"/>
                </a:cubicBezTo>
                <a:close/>
                <a:moveTo>
                  <a:pt x="63372" y="81264"/>
                </a:moveTo>
                <a:cubicBezTo>
                  <a:pt x="63398" y="81341"/>
                  <a:pt x="63449" y="81417"/>
                  <a:pt x="63526" y="81494"/>
                </a:cubicBezTo>
                <a:lnTo>
                  <a:pt x="53470" y="96322"/>
                </a:lnTo>
                <a:cubicBezTo>
                  <a:pt x="53342" y="96246"/>
                  <a:pt x="53189" y="96220"/>
                  <a:pt x="53036" y="96220"/>
                </a:cubicBezTo>
                <a:cubicBezTo>
                  <a:pt x="52883" y="96220"/>
                  <a:pt x="52730" y="96246"/>
                  <a:pt x="52602" y="96322"/>
                </a:cubicBezTo>
                <a:lnTo>
                  <a:pt x="46757" y="87083"/>
                </a:lnTo>
                <a:cubicBezTo>
                  <a:pt x="46885" y="86981"/>
                  <a:pt x="46961" y="86802"/>
                  <a:pt x="46961" y="86624"/>
                </a:cubicBezTo>
                <a:cubicBezTo>
                  <a:pt x="46961" y="86598"/>
                  <a:pt x="46961" y="86573"/>
                  <a:pt x="46961" y="86522"/>
                </a:cubicBezTo>
                <a:lnTo>
                  <a:pt x="54108" y="84225"/>
                </a:lnTo>
                <a:lnTo>
                  <a:pt x="63372" y="81264"/>
                </a:lnTo>
                <a:close/>
                <a:moveTo>
                  <a:pt x="63704" y="81596"/>
                </a:moveTo>
                <a:cubicBezTo>
                  <a:pt x="63730" y="81621"/>
                  <a:pt x="63781" y="81647"/>
                  <a:pt x="63832" y="81672"/>
                </a:cubicBezTo>
                <a:lnTo>
                  <a:pt x="62556" y="93719"/>
                </a:lnTo>
                <a:cubicBezTo>
                  <a:pt x="62249" y="93770"/>
                  <a:pt x="62020" y="94025"/>
                  <a:pt x="62020" y="94331"/>
                </a:cubicBezTo>
                <a:cubicBezTo>
                  <a:pt x="62020" y="94331"/>
                  <a:pt x="62020" y="94357"/>
                  <a:pt x="62020" y="94357"/>
                </a:cubicBezTo>
                <a:lnTo>
                  <a:pt x="53904" y="96782"/>
                </a:lnTo>
                <a:cubicBezTo>
                  <a:pt x="53852" y="96654"/>
                  <a:pt x="53750" y="96526"/>
                  <a:pt x="53623" y="96424"/>
                </a:cubicBezTo>
                <a:lnTo>
                  <a:pt x="63704" y="81596"/>
                </a:lnTo>
                <a:close/>
                <a:moveTo>
                  <a:pt x="130650" y="85603"/>
                </a:moveTo>
                <a:cubicBezTo>
                  <a:pt x="130777" y="85909"/>
                  <a:pt x="131033" y="86139"/>
                  <a:pt x="131364" y="86215"/>
                </a:cubicBezTo>
                <a:lnTo>
                  <a:pt x="130292" y="97011"/>
                </a:lnTo>
                <a:lnTo>
                  <a:pt x="115974" y="89635"/>
                </a:lnTo>
                <a:cubicBezTo>
                  <a:pt x="116025" y="89533"/>
                  <a:pt x="116051" y="89406"/>
                  <a:pt x="116051" y="89278"/>
                </a:cubicBezTo>
                <a:cubicBezTo>
                  <a:pt x="116051" y="89252"/>
                  <a:pt x="116051" y="89201"/>
                  <a:pt x="116025" y="89150"/>
                </a:cubicBezTo>
                <a:lnTo>
                  <a:pt x="130650" y="85603"/>
                </a:lnTo>
                <a:close/>
                <a:moveTo>
                  <a:pt x="106403" y="78354"/>
                </a:moveTo>
                <a:cubicBezTo>
                  <a:pt x="106454" y="78456"/>
                  <a:pt x="106531" y="78559"/>
                  <a:pt x="106633" y="78635"/>
                </a:cubicBezTo>
                <a:lnTo>
                  <a:pt x="105357" y="80626"/>
                </a:lnTo>
                <a:lnTo>
                  <a:pt x="91422" y="102269"/>
                </a:lnTo>
                <a:cubicBezTo>
                  <a:pt x="91345" y="102243"/>
                  <a:pt x="91243" y="102218"/>
                  <a:pt x="91141" y="102218"/>
                </a:cubicBezTo>
                <a:lnTo>
                  <a:pt x="91115" y="102218"/>
                </a:lnTo>
                <a:lnTo>
                  <a:pt x="87925" y="86011"/>
                </a:lnTo>
                <a:lnTo>
                  <a:pt x="106403" y="78354"/>
                </a:lnTo>
                <a:close/>
                <a:moveTo>
                  <a:pt x="87721" y="86088"/>
                </a:moveTo>
                <a:lnTo>
                  <a:pt x="89431" y="94689"/>
                </a:lnTo>
                <a:lnTo>
                  <a:pt x="90937" y="102269"/>
                </a:lnTo>
                <a:cubicBezTo>
                  <a:pt x="90886" y="102269"/>
                  <a:pt x="90860" y="102294"/>
                  <a:pt x="90835" y="102294"/>
                </a:cubicBezTo>
                <a:lnTo>
                  <a:pt x="84122" y="93336"/>
                </a:lnTo>
                <a:lnTo>
                  <a:pt x="81289" y="89584"/>
                </a:lnTo>
                <a:cubicBezTo>
                  <a:pt x="81493" y="89406"/>
                  <a:pt x="81595" y="89176"/>
                  <a:pt x="81595" y="88895"/>
                </a:cubicBezTo>
                <a:cubicBezTo>
                  <a:pt x="81595" y="88793"/>
                  <a:pt x="81595" y="88717"/>
                  <a:pt x="81570" y="88640"/>
                </a:cubicBezTo>
                <a:lnTo>
                  <a:pt x="86700" y="86522"/>
                </a:lnTo>
                <a:lnTo>
                  <a:pt x="87721" y="86088"/>
                </a:lnTo>
                <a:close/>
                <a:moveTo>
                  <a:pt x="107679" y="78737"/>
                </a:moveTo>
                <a:lnTo>
                  <a:pt x="109185" y="80881"/>
                </a:lnTo>
                <a:lnTo>
                  <a:pt x="114494" y="88563"/>
                </a:lnTo>
                <a:cubicBezTo>
                  <a:pt x="114290" y="88742"/>
                  <a:pt x="114162" y="88997"/>
                  <a:pt x="114162" y="89278"/>
                </a:cubicBezTo>
                <a:cubicBezTo>
                  <a:pt x="114162" y="89431"/>
                  <a:pt x="114188" y="89559"/>
                  <a:pt x="114239" y="89661"/>
                </a:cubicBezTo>
                <a:lnTo>
                  <a:pt x="91677" y="102473"/>
                </a:lnTo>
                <a:cubicBezTo>
                  <a:pt x="91651" y="102448"/>
                  <a:pt x="91626" y="102422"/>
                  <a:pt x="91600" y="102397"/>
                </a:cubicBezTo>
                <a:lnTo>
                  <a:pt x="106812" y="78737"/>
                </a:lnTo>
                <a:cubicBezTo>
                  <a:pt x="106939" y="78814"/>
                  <a:pt x="107067" y="78839"/>
                  <a:pt x="107220" y="78839"/>
                </a:cubicBezTo>
                <a:cubicBezTo>
                  <a:pt x="107399" y="78839"/>
                  <a:pt x="107552" y="78814"/>
                  <a:pt x="107679" y="78737"/>
                </a:cubicBezTo>
                <a:close/>
                <a:moveTo>
                  <a:pt x="142671" y="82693"/>
                </a:moveTo>
                <a:lnTo>
                  <a:pt x="142671" y="102830"/>
                </a:lnTo>
                <a:lnTo>
                  <a:pt x="142696" y="102830"/>
                </a:lnTo>
                <a:cubicBezTo>
                  <a:pt x="142492" y="102856"/>
                  <a:pt x="142314" y="102984"/>
                  <a:pt x="142186" y="103137"/>
                </a:cubicBezTo>
                <a:lnTo>
                  <a:pt x="130497" y="97113"/>
                </a:lnTo>
                <a:lnTo>
                  <a:pt x="131543" y="86241"/>
                </a:lnTo>
                <a:cubicBezTo>
                  <a:pt x="132079" y="86241"/>
                  <a:pt x="132487" y="85807"/>
                  <a:pt x="132487" y="85296"/>
                </a:cubicBezTo>
                <a:cubicBezTo>
                  <a:pt x="132487" y="85245"/>
                  <a:pt x="132487" y="85220"/>
                  <a:pt x="132462" y="85169"/>
                </a:cubicBezTo>
                <a:lnTo>
                  <a:pt x="142671" y="82693"/>
                </a:lnTo>
                <a:close/>
                <a:moveTo>
                  <a:pt x="114341" y="89839"/>
                </a:moveTo>
                <a:cubicBezTo>
                  <a:pt x="114417" y="89942"/>
                  <a:pt x="114545" y="90044"/>
                  <a:pt x="114673" y="90120"/>
                </a:cubicBezTo>
                <a:lnTo>
                  <a:pt x="108802" y="105893"/>
                </a:lnTo>
                <a:lnTo>
                  <a:pt x="100074" y="104362"/>
                </a:lnTo>
                <a:lnTo>
                  <a:pt x="91830" y="102907"/>
                </a:lnTo>
                <a:cubicBezTo>
                  <a:pt x="91830" y="102907"/>
                  <a:pt x="91830" y="102907"/>
                  <a:pt x="91830" y="102881"/>
                </a:cubicBezTo>
                <a:cubicBezTo>
                  <a:pt x="91830" y="102805"/>
                  <a:pt x="91804" y="102728"/>
                  <a:pt x="91779" y="102652"/>
                </a:cubicBezTo>
                <a:lnTo>
                  <a:pt x="114341" y="89839"/>
                </a:lnTo>
                <a:close/>
                <a:moveTo>
                  <a:pt x="115898" y="89814"/>
                </a:moveTo>
                <a:lnTo>
                  <a:pt x="130267" y="97215"/>
                </a:lnTo>
                <a:lnTo>
                  <a:pt x="129144" y="108930"/>
                </a:lnTo>
                <a:cubicBezTo>
                  <a:pt x="129042" y="108930"/>
                  <a:pt x="128940" y="108956"/>
                  <a:pt x="128863" y="109007"/>
                </a:cubicBezTo>
                <a:lnTo>
                  <a:pt x="115719" y="89993"/>
                </a:lnTo>
                <a:cubicBezTo>
                  <a:pt x="115770" y="89942"/>
                  <a:pt x="115847" y="89865"/>
                  <a:pt x="115898" y="89814"/>
                </a:cubicBezTo>
                <a:close/>
                <a:moveTo>
                  <a:pt x="70493" y="92034"/>
                </a:moveTo>
                <a:lnTo>
                  <a:pt x="80651" y="109160"/>
                </a:lnTo>
                <a:lnTo>
                  <a:pt x="63117" y="94740"/>
                </a:lnTo>
                <a:cubicBezTo>
                  <a:pt x="63219" y="94638"/>
                  <a:pt x="63270" y="94485"/>
                  <a:pt x="63270" y="94331"/>
                </a:cubicBezTo>
                <a:cubicBezTo>
                  <a:pt x="63270" y="94280"/>
                  <a:pt x="63270" y="94229"/>
                  <a:pt x="63270" y="94204"/>
                </a:cubicBezTo>
                <a:lnTo>
                  <a:pt x="70493" y="92034"/>
                </a:lnTo>
                <a:close/>
                <a:moveTo>
                  <a:pt x="79783" y="89252"/>
                </a:moveTo>
                <a:cubicBezTo>
                  <a:pt x="79911" y="89584"/>
                  <a:pt x="80217" y="89814"/>
                  <a:pt x="80575" y="89839"/>
                </a:cubicBezTo>
                <a:lnTo>
                  <a:pt x="80804" y="102728"/>
                </a:lnTo>
                <a:lnTo>
                  <a:pt x="80932" y="109237"/>
                </a:lnTo>
                <a:lnTo>
                  <a:pt x="70672" y="91983"/>
                </a:lnTo>
                <a:lnTo>
                  <a:pt x="79783" y="89252"/>
                </a:lnTo>
                <a:close/>
                <a:moveTo>
                  <a:pt x="130471" y="97318"/>
                </a:moveTo>
                <a:lnTo>
                  <a:pt x="142109" y="103315"/>
                </a:lnTo>
                <a:cubicBezTo>
                  <a:pt x="142084" y="103392"/>
                  <a:pt x="142058" y="103468"/>
                  <a:pt x="142058" y="103545"/>
                </a:cubicBezTo>
                <a:cubicBezTo>
                  <a:pt x="142058" y="103622"/>
                  <a:pt x="142058" y="103698"/>
                  <a:pt x="142084" y="103749"/>
                </a:cubicBezTo>
                <a:lnTo>
                  <a:pt x="129731" y="109237"/>
                </a:lnTo>
                <a:cubicBezTo>
                  <a:pt x="129654" y="109109"/>
                  <a:pt x="129501" y="109007"/>
                  <a:pt x="129323" y="108956"/>
                </a:cubicBezTo>
                <a:lnTo>
                  <a:pt x="130471" y="97318"/>
                </a:lnTo>
                <a:close/>
                <a:moveTo>
                  <a:pt x="62071" y="94561"/>
                </a:moveTo>
                <a:cubicBezTo>
                  <a:pt x="62122" y="94714"/>
                  <a:pt x="62249" y="94842"/>
                  <a:pt x="62428" y="94918"/>
                </a:cubicBezTo>
                <a:lnTo>
                  <a:pt x="60871" y="109313"/>
                </a:lnTo>
                <a:lnTo>
                  <a:pt x="53623" y="97879"/>
                </a:lnTo>
                <a:cubicBezTo>
                  <a:pt x="53827" y="97726"/>
                  <a:pt x="53980" y="97445"/>
                  <a:pt x="53980" y="97164"/>
                </a:cubicBezTo>
                <a:cubicBezTo>
                  <a:pt x="53980" y="97088"/>
                  <a:pt x="53980" y="97037"/>
                  <a:pt x="53955" y="96986"/>
                </a:cubicBezTo>
                <a:lnTo>
                  <a:pt x="62071" y="94561"/>
                </a:lnTo>
                <a:close/>
                <a:moveTo>
                  <a:pt x="115566" y="90095"/>
                </a:moveTo>
                <a:lnTo>
                  <a:pt x="119675" y="96041"/>
                </a:lnTo>
                <a:lnTo>
                  <a:pt x="128710" y="109109"/>
                </a:lnTo>
                <a:cubicBezTo>
                  <a:pt x="128633" y="109186"/>
                  <a:pt x="128557" y="109288"/>
                  <a:pt x="128531" y="109390"/>
                </a:cubicBezTo>
                <a:lnTo>
                  <a:pt x="108981" y="105944"/>
                </a:lnTo>
                <a:lnTo>
                  <a:pt x="114877" y="90197"/>
                </a:lnTo>
                <a:cubicBezTo>
                  <a:pt x="114953" y="90222"/>
                  <a:pt x="115030" y="90222"/>
                  <a:pt x="115107" y="90222"/>
                </a:cubicBezTo>
                <a:cubicBezTo>
                  <a:pt x="115260" y="90222"/>
                  <a:pt x="115413" y="90171"/>
                  <a:pt x="115566" y="90095"/>
                </a:cubicBezTo>
                <a:close/>
                <a:moveTo>
                  <a:pt x="81136" y="89712"/>
                </a:moveTo>
                <a:lnTo>
                  <a:pt x="84173" y="93719"/>
                </a:lnTo>
                <a:lnTo>
                  <a:pt x="90681" y="102422"/>
                </a:lnTo>
                <a:cubicBezTo>
                  <a:pt x="90554" y="102550"/>
                  <a:pt x="90477" y="102703"/>
                  <a:pt x="90477" y="102881"/>
                </a:cubicBezTo>
                <a:cubicBezTo>
                  <a:pt x="90477" y="102984"/>
                  <a:pt x="90503" y="103086"/>
                  <a:pt x="90554" y="103162"/>
                </a:cubicBezTo>
                <a:lnTo>
                  <a:pt x="81136" y="109415"/>
                </a:lnTo>
                <a:lnTo>
                  <a:pt x="81008" y="102805"/>
                </a:lnTo>
                <a:lnTo>
                  <a:pt x="80779" y="89814"/>
                </a:lnTo>
                <a:cubicBezTo>
                  <a:pt x="80906" y="89814"/>
                  <a:pt x="81034" y="89763"/>
                  <a:pt x="81136" y="89712"/>
                </a:cubicBezTo>
                <a:close/>
                <a:moveTo>
                  <a:pt x="62964" y="94867"/>
                </a:moveTo>
                <a:lnTo>
                  <a:pt x="80753" y="109492"/>
                </a:lnTo>
                <a:lnTo>
                  <a:pt x="61050" y="109492"/>
                </a:lnTo>
                <a:lnTo>
                  <a:pt x="61764" y="102805"/>
                </a:lnTo>
                <a:lnTo>
                  <a:pt x="62607" y="94944"/>
                </a:lnTo>
                <a:lnTo>
                  <a:pt x="62658" y="94944"/>
                </a:lnTo>
                <a:cubicBezTo>
                  <a:pt x="62760" y="94944"/>
                  <a:pt x="62862" y="94918"/>
                  <a:pt x="62964" y="94867"/>
                </a:cubicBezTo>
                <a:close/>
                <a:moveTo>
                  <a:pt x="91779" y="103111"/>
                </a:moveTo>
                <a:lnTo>
                  <a:pt x="108726" y="106097"/>
                </a:lnTo>
                <a:lnTo>
                  <a:pt x="107450" y="109492"/>
                </a:lnTo>
                <a:lnTo>
                  <a:pt x="81366" y="109492"/>
                </a:lnTo>
                <a:lnTo>
                  <a:pt x="90656" y="103341"/>
                </a:lnTo>
                <a:cubicBezTo>
                  <a:pt x="90784" y="103468"/>
                  <a:pt x="90962" y="103571"/>
                  <a:pt x="91141" y="103571"/>
                </a:cubicBezTo>
                <a:cubicBezTo>
                  <a:pt x="91447" y="103571"/>
                  <a:pt x="91702" y="103366"/>
                  <a:pt x="91779" y="103111"/>
                </a:cubicBezTo>
                <a:close/>
                <a:moveTo>
                  <a:pt x="108905" y="106123"/>
                </a:moveTo>
                <a:lnTo>
                  <a:pt x="128021" y="109492"/>
                </a:lnTo>
                <a:lnTo>
                  <a:pt x="107654" y="109492"/>
                </a:lnTo>
                <a:lnTo>
                  <a:pt x="108905" y="106123"/>
                </a:lnTo>
                <a:close/>
                <a:moveTo>
                  <a:pt x="142160" y="103928"/>
                </a:moveTo>
                <a:cubicBezTo>
                  <a:pt x="142288" y="104107"/>
                  <a:pt x="142467" y="104234"/>
                  <a:pt x="142696" y="104260"/>
                </a:cubicBezTo>
                <a:lnTo>
                  <a:pt x="142696" y="109492"/>
                </a:lnTo>
                <a:lnTo>
                  <a:pt x="129833" y="109492"/>
                </a:lnTo>
                <a:cubicBezTo>
                  <a:pt x="129833" y="109466"/>
                  <a:pt x="129833" y="109441"/>
                  <a:pt x="129807" y="109415"/>
                </a:cubicBezTo>
                <a:lnTo>
                  <a:pt x="142160" y="103928"/>
                </a:lnTo>
                <a:close/>
                <a:moveTo>
                  <a:pt x="944" y="1"/>
                </a:moveTo>
                <a:cubicBezTo>
                  <a:pt x="638" y="1"/>
                  <a:pt x="383" y="256"/>
                  <a:pt x="383" y="588"/>
                </a:cubicBezTo>
                <a:cubicBezTo>
                  <a:pt x="383" y="868"/>
                  <a:pt x="587" y="1098"/>
                  <a:pt x="842" y="1149"/>
                </a:cubicBezTo>
                <a:lnTo>
                  <a:pt x="842" y="16462"/>
                </a:lnTo>
                <a:cubicBezTo>
                  <a:pt x="357" y="16514"/>
                  <a:pt x="0" y="16922"/>
                  <a:pt x="0" y="17407"/>
                </a:cubicBezTo>
                <a:cubicBezTo>
                  <a:pt x="0" y="17892"/>
                  <a:pt x="357" y="18300"/>
                  <a:pt x="842" y="18351"/>
                </a:cubicBezTo>
                <a:lnTo>
                  <a:pt x="842" y="37748"/>
                </a:lnTo>
                <a:cubicBezTo>
                  <a:pt x="357" y="37799"/>
                  <a:pt x="0" y="38208"/>
                  <a:pt x="0" y="38693"/>
                </a:cubicBezTo>
                <a:cubicBezTo>
                  <a:pt x="0" y="39177"/>
                  <a:pt x="357" y="39560"/>
                  <a:pt x="842" y="39611"/>
                </a:cubicBezTo>
                <a:lnTo>
                  <a:pt x="842" y="62607"/>
                </a:lnTo>
                <a:cubicBezTo>
                  <a:pt x="357" y="62658"/>
                  <a:pt x="0" y="63066"/>
                  <a:pt x="0" y="63551"/>
                </a:cubicBezTo>
                <a:cubicBezTo>
                  <a:pt x="0" y="64036"/>
                  <a:pt x="357" y="64445"/>
                  <a:pt x="842" y="64496"/>
                </a:cubicBezTo>
                <a:lnTo>
                  <a:pt x="842" y="76057"/>
                </a:lnTo>
                <a:cubicBezTo>
                  <a:pt x="536" y="76108"/>
                  <a:pt x="306" y="76364"/>
                  <a:pt x="306" y="76695"/>
                </a:cubicBezTo>
                <a:cubicBezTo>
                  <a:pt x="306" y="77053"/>
                  <a:pt x="587" y="77333"/>
                  <a:pt x="944" y="77333"/>
                </a:cubicBezTo>
                <a:cubicBezTo>
                  <a:pt x="1225" y="77333"/>
                  <a:pt x="1455" y="77180"/>
                  <a:pt x="1557" y="76925"/>
                </a:cubicBezTo>
                <a:lnTo>
                  <a:pt x="27105" y="82821"/>
                </a:lnTo>
                <a:cubicBezTo>
                  <a:pt x="27105" y="82872"/>
                  <a:pt x="27079" y="82897"/>
                  <a:pt x="27079" y="82923"/>
                </a:cubicBezTo>
                <a:cubicBezTo>
                  <a:pt x="27079" y="83459"/>
                  <a:pt x="27513" y="83867"/>
                  <a:pt x="28024" y="83867"/>
                </a:cubicBezTo>
                <a:cubicBezTo>
                  <a:pt x="28458" y="83867"/>
                  <a:pt x="28815" y="83586"/>
                  <a:pt x="28943" y="83204"/>
                </a:cubicBezTo>
                <a:lnTo>
                  <a:pt x="45711" y="86598"/>
                </a:lnTo>
                <a:cubicBezTo>
                  <a:pt x="45711" y="86598"/>
                  <a:pt x="45711" y="86624"/>
                  <a:pt x="45711" y="86624"/>
                </a:cubicBezTo>
                <a:cubicBezTo>
                  <a:pt x="45711" y="86955"/>
                  <a:pt x="45992" y="87236"/>
                  <a:pt x="46323" y="87236"/>
                </a:cubicBezTo>
                <a:cubicBezTo>
                  <a:pt x="46425" y="87236"/>
                  <a:pt x="46502" y="87211"/>
                  <a:pt x="46579" y="87185"/>
                </a:cubicBezTo>
                <a:lnTo>
                  <a:pt x="52449" y="96424"/>
                </a:lnTo>
                <a:cubicBezTo>
                  <a:pt x="52219" y="96577"/>
                  <a:pt x="52091" y="96858"/>
                  <a:pt x="52091" y="97139"/>
                </a:cubicBezTo>
                <a:cubicBezTo>
                  <a:pt x="52091" y="97675"/>
                  <a:pt x="52500" y="98083"/>
                  <a:pt x="53036" y="98083"/>
                </a:cubicBezTo>
                <a:cubicBezTo>
                  <a:pt x="53163" y="98083"/>
                  <a:pt x="53317" y="98058"/>
                  <a:pt x="53444" y="97981"/>
                </a:cubicBezTo>
                <a:lnTo>
                  <a:pt x="60846" y="109619"/>
                </a:lnTo>
                <a:lnTo>
                  <a:pt x="60820" y="109696"/>
                </a:lnTo>
                <a:lnTo>
                  <a:pt x="60871" y="109696"/>
                </a:lnTo>
                <a:lnTo>
                  <a:pt x="60999" y="109900"/>
                </a:lnTo>
                <a:lnTo>
                  <a:pt x="61024" y="109696"/>
                </a:lnTo>
                <a:lnTo>
                  <a:pt x="80932" y="109696"/>
                </a:lnTo>
                <a:lnTo>
                  <a:pt x="80932" y="109773"/>
                </a:lnTo>
                <a:lnTo>
                  <a:pt x="81008" y="109747"/>
                </a:lnTo>
                <a:lnTo>
                  <a:pt x="81136" y="109977"/>
                </a:lnTo>
                <a:lnTo>
                  <a:pt x="81136" y="109696"/>
                </a:lnTo>
                <a:lnTo>
                  <a:pt x="128506" y="109696"/>
                </a:lnTo>
                <a:cubicBezTo>
                  <a:pt x="128531" y="110028"/>
                  <a:pt x="128812" y="110283"/>
                  <a:pt x="129169" y="110283"/>
                </a:cubicBezTo>
                <a:cubicBezTo>
                  <a:pt x="129501" y="110283"/>
                  <a:pt x="129782" y="110028"/>
                  <a:pt x="129807" y="109696"/>
                </a:cubicBezTo>
                <a:lnTo>
                  <a:pt x="142875" y="109696"/>
                </a:lnTo>
                <a:lnTo>
                  <a:pt x="142875" y="104260"/>
                </a:lnTo>
                <a:cubicBezTo>
                  <a:pt x="143232" y="104209"/>
                  <a:pt x="143513" y="103902"/>
                  <a:pt x="143513" y="103545"/>
                </a:cubicBezTo>
                <a:cubicBezTo>
                  <a:pt x="143513" y="103188"/>
                  <a:pt x="143232" y="102881"/>
                  <a:pt x="142875" y="102830"/>
                </a:cubicBezTo>
                <a:lnTo>
                  <a:pt x="142875" y="82642"/>
                </a:lnTo>
                <a:lnTo>
                  <a:pt x="142875" y="82438"/>
                </a:lnTo>
                <a:lnTo>
                  <a:pt x="142875" y="77997"/>
                </a:lnTo>
                <a:lnTo>
                  <a:pt x="142875" y="77716"/>
                </a:lnTo>
                <a:lnTo>
                  <a:pt x="142875" y="55180"/>
                </a:lnTo>
                <a:cubicBezTo>
                  <a:pt x="143360" y="55129"/>
                  <a:pt x="143717" y="54721"/>
                  <a:pt x="143717" y="54236"/>
                </a:cubicBezTo>
                <a:cubicBezTo>
                  <a:pt x="143717" y="53725"/>
                  <a:pt x="143309" y="53291"/>
                  <a:pt x="142773" y="53291"/>
                </a:cubicBezTo>
                <a:cubicBezTo>
                  <a:pt x="142262" y="53291"/>
                  <a:pt x="141829" y="53725"/>
                  <a:pt x="141829" y="54236"/>
                </a:cubicBezTo>
                <a:cubicBezTo>
                  <a:pt x="141829" y="54516"/>
                  <a:pt x="141956" y="54746"/>
                  <a:pt x="142135" y="54925"/>
                </a:cubicBezTo>
                <a:lnTo>
                  <a:pt x="127791" y="73046"/>
                </a:lnTo>
                <a:lnTo>
                  <a:pt x="120160" y="61637"/>
                </a:lnTo>
                <a:cubicBezTo>
                  <a:pt x="120288" y="61510"/>
                  <a:pt x="120390" y="61305"/>
                  <a:pt x="120390" y="61101"/>
                </a:cubicBezTo>
                <a:cubicBezTo>
                  <a:pt x="120390" y="60693"/>
                  <a:pt x="120058" y="60361"/>
                  <a:pt x="119675" y="60361"/>
                </a:cubicBezTo>
                <a:cubicBezTo>
                  <a:pt x="119394" y="60361"/>
                  <a:pt x="119190" y="60489"/>
                  <a:pt x="119037" y="60693"/>
                </a:cubicBezTo>
                <a:lnTo>
                  <a:pt x="99283" y="51428"/>
                </a:lnTo>
                <a:cubicBezTo>
                  <a:pt x="99308" y="51326"/>
                  <a:pt x="99334" y="51224"/>
                  <a:pt x="99334" y="51122"/>
                </a:cubicBezTo>
                <a:cubicBezTo>
                  <a:pt x="99334" y="50586"/>
                  <a:pt x="98900" y="50178"/>
                  <a:pt x="98389" y="50178"/>
                </a:cubicBezTo>
                <a:cubicBezTo>
                  <a:pt x="97879" y="50178"/>
                  <a:pt x="97445" y="50612"/>
                  <a:pt x="97445" y="51122"/>
                </a:cubicBezTo>
                <a:cubicBezTo>
                  <a:pt x="97445" y="51250"/>
                  <a:pt x="97470" y="51377"/>
                  <a:pt x="97522" y="51505"/>
                </a:cubicBezTo>
                <a:lnTo>
                  <a:pt x="80957" y="60999"/>
                </a:lnTo>
                <a:lnTo>
                  <a:pt x="75955" y="58804"/>
                </a:lnTo>
                <a:cubicBezTo>
                  <a:pt x="75955" y="58779"/>
                  <a:pt x="75981" y="58728"/>
                  <a:pt x="75981" y="58677"/>
                </a:cubicBezTo>
                <a:cubicBezTo>
                  <a:pt x="75981" y="58370"/>
                  <a:pt x="75725" y="58115"/>
                  <a:pt x="75419" y="58115"/>
                </a:cubicBezTo>
                <a:cubicBezTo>
                  <a:pt x="75266" y="58115"/>
                  <a:pt x="75138" y="58166"/>
                  <a:pt x="75036" y="58268"/>
                </a:cubicBezTo>
                <a:lnTo>
                  <a:pt x="54235" y="42061"/>
                </a:lnTo>
                <a:cubicBezTo>
                  <a:pt x="54312" y="41934"/>
                  <a:pt x="54363" y="41755"/>
                  <a:pt x="54363" y="41577"/>
                </a:cubicBezTo>
                <a:cubicBezTo>
                  <a:pt x="54363" y="41041"/>
                  <a:pt x="53955" y="40632"/>
                  <a:pt x="53419" y="40632"/>
                </a:cubicBezTo>
                <a:cubicBezTo>
                  <a:pt x="53342" y="40632"/>
                  <a:pt x="53265" y="40632"/>
                  <a:pt x="53189" y="40658"/>
                </a:cubicBezTo>
                <a:lnTo>
                  <a:pt x="46732" y="24247"/>
                </a:lnTo>
                <a:cubicBezTo>
                  <a:pt x="47012" y="24119"/>
                  <a:pt x="47191" y="23838"/>
                  <a:pt x="47191" y="23507"/>
                </a:cubicBezTo>
                <a:cubicBezTo>
                  <a:pt x="47191" y="23047"/>
                  <a:pt x="46808" y="22664"/>
                  <a:pt x="46349" y="22664"/>
                </a:cubicBezTo>
                <a:cubicBezTo>
                  <a:pt x="45889" y="22664"/>
                  <a:pt x="45507" y="23022"/>
                  <a:pt x="45481" y="23456"/>
                </a:cubicBezTo>
                <a:lnTo>
                  <a:pt x="20265" y="25064"/>
                </a:lnTo>
                <a:lnTo>
                  <a:pt x="18325" y="17534"/>
                </a:lnTo>
                <a:cubicBezTo>
                  <a:pt x="18529" y="17432"/>
                  <a:pt x="18708" y="17203"/>
                  <a:pt x="18708" y="16947"/>
                </a:cubicBezTo>
                <a:cubicBezTo>
                  <a:pt x="18708" y="16590"/>
                  <a:pt x="18402" y="16309"/>
                  <a:pt x="18070" y="16309"/>
                </a:cubicBezTo>
                <a:cubicBezTo>
                  <a:pt x="17917" y="16309"/>
                  <a:pt x="17789" y="16360"/>
                  <a:pt x="17687" y="16437"/>
                </a:cubicBezTo>
                <a:lnTo>
                  <a:pt x="1429" y="894"/>
                </a:lnTo>
                <a:cubicBezTo>
                  <a:pt x="1480" y="817"/>
                  <a:pt x="1506" y="690"/>
                  <a:pt x="1506" y="588"/>
                </a:cubicBezTo>
                <a:cubicBezTo>
                  <a:pt x="1506" y="256"/>
                  <a:pt x="1251" y="1"/>
                  <a:pt x="94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extLst>
      <p:ext uri="{BB962C8B-B14F-4D97-AF65-F5344CB8AC3E}">
        <p14:creationId xmlns:p14="http://schemas.microsoft.com/office/powerpoint/2010/main" val="738381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six columns" userDrawn="1">
  <p:cSld name="Title and six columns">
    <p:spTree>
      <p:nvGrpSpPr>
        <p:cNvPr id="1" name="Shape 189"/>
        <p:cNvGrpSpPr/>
        <p:nvPr/>
      </p:nvGrpSpPr>
      <p:grpSpPr>
        <a:xfrm>
          <a:off x="0" y="0"/>
          <a:ext cx="0" cy="0"/>
          <a:chOff x="0" y="0"/>
          <a:chExt cx="0" cy="0"/>
        </a:xfrm>
      </p:grpSpPr>
      <p:sp>
        <p:nvSpPr>
          <p:cNvPr id="2" name="Google Shape;193;p24">
            <a:extLst>
              <a:ext uri="{FF2B5EF4-FFF2-40B4-BE49-F238E27FC236}">
                <a16:creationId xmlns:a16="http://schemas.microsoft.com/office/drawing/2014/main" id="{59F6F5CC-C57F-7223-1541-6F01FBB8E1C6}"/>
              </a:ext>
            </a:extLst>
          </p:cNvPr>
          <p:cNvSpPr/>
          <p:nvPr userDrawn="1"/>
        </p:nvSpPr>
        <p:spPr>
          <a:xfrm rot="-6076843" flipH="1">
            <a:off x="6865488" y="-2630154"/>
            <a:ext cx="9396737" cy="7210652"/>
          </a:xfrm>
          <a:custGeom>
            <a:avLst/>
            <a:gdLst/>
            <a:ahLst/>
            <a:cxnLst/>
            <a:rect l="l" t="t" r="r" b="b"/>
            <a:pathLst>
              <a:path w="143718" h="110283" extrusionOk="0">
                <a:moveTo>
                  <a:pt x="1276" y="1047"/>
                </a:moveTo>
                <a:lnTo>
                  <a:pt x="17534" y="16565"/>
                </a:lnTo>
                <a:cubicBezTo>
                  <a:pt x="17483" y="16667"/>
                  <a:pt x="17457" y="16743"/>
                  <a:pt x="17432" y="16845"/>
                </a:cubicBezTo>
                <a:lnTo>
                  <a:pt x="1889" y="17279"/>
                </a:lnTo>
                <a:cubicBezTo>
                  <a:pt x="1812" y="16845"/>
                  <a:pt x="1480" y="16514"/>
                  <a:pt x="1046" y="16462"/>
                </a:cubicBezTo>
                <a:lnTo>
                  <a:pt x="1046" y="1149"/>
                </a:lnTo>
                <a:cubicBezTo>
                  <a:pt x="1123" y="1124"/>
                  <a:pt x="1225" y="1098"/>
                  <a:pt x="1276" y="1047"/>
                </a:cubicBezTo>
                <a:close/>
                <a:moveTo>
                  <a:pt x="17432" y="17050"/>
                </a:moveTo>
                <a:cubicBezTo>
                  <a:pt x="17457" y="17177"/>
                  <a:pt x="17508" y="17279"/>
                  <a:pt x="17585" y="17381"/>
                </a:cubicBezTo>
                <a:lnTo>
                  <a:pt x="11638" y="24936"/>
                </a:lnTo>
                <a:cubicBezTo>
                  <a:pt x="11485" y="24859"/>
                  <a:pt x="11306" y="24808"/>
                  <a:pt x="11128" y="24808"/>
                </a:cubicBezTo>
                <a:cubicBezTo>
                  <a:pt x="10873" y="24808"/>
                  <a:pt x="10643" y="24910"/>
                  <a:pt x="10464" y="25064"/>
                </a:cubicBezTo>
                <a:lnTo>
                  <a:pt x="1736" y="17917"/>
                </a:lnTo>
                <a:cubicBezTo>
                  <a:pt x="1812" y="17790"/>
                  <a:pt x="1863" y="17637"/>
                  <a:pt x="1889" y="17483"/>
                </a:cubicBezTo>
                <a:lnTo>
                  <a:pt x="17432" y="17050"/>
                </a:lnTo>
                <a:close/>
                <a:moveTo>
                  <a:pt x="17764" y="17483"/>
                </a:moveTo>
                <a:cubicBezTo>
                  <a:pt x="17840" y="17534"/>
                  <a:pt x="17942" y="17585"/>
                  <a:pt x="18070" y="17585"/>
                </a:cubicBezTo>
                <a:cubicBezTo>
                  <a:pt x="18070" y="17585"/>
                  <a:pt x="18095" y="17560"/>
                  <a:pt x="18121" y="17560"/>
                </a:cubicBezTo>
                <a:lnTo>
                  <a:pt x="20061" y="25089"/>
                </a:lnTo>
                <a:lnTo>
                  <a:pt x="12047" y="25574"/>
                </a:lnTo>
                <a:cubicBezTo>
                  <a:pt x="12021" y="25395"/>
                  <a:pt x="11919" y="25191"/>
                  <a:pt x="11791" y="25064"/>
                </a:cubicBezTo>
                <a:lnTo>
                  <a:pt x="17764" y="17483"/>
                </a:lnTo>
                <a:close/>
                <a:moveTo>
                  <a:pt x="20112" y="25268"/>
                </a:moveTo>
                <a:lnTo>
                  <a:pt x="22460" y="34405"/>
                </a:lnTo>
                <a:cubicBezTo>
                  <a:pt x="22332" y="34456"/>
                  <a:pt x="22230" y="34507"/>
                  <a:pt x="22128" y="34609"/>
                </a:cubicBezTo>
                <a:lnTo>
                  <a:pt x="14726" y="28560"/>
                </a:lnTo>
                <a:lnTo>
                  <a:pt x="11919" y="26263"/>
                </a:lnTo>
                <a:cubicBezTo>
                  <a:pt x="12021" y="26135"/>
                  <a:pt x="12072" y="25957"/>
                  <a:pt x="12072" y="25778"/>
                </a:cubicBezTo>
                <a:lnTo>
                  <a:pt x="20112" y="25268"/>
                </a:lnTo>
                <a:close/>
                <a:moveTo>
                  <a:pt x="45507" y="23660"/>
                </a:moveTo>
                <a:cubicBezTo>
                  <a:pt x="45507" y="23711"/>
                  <a:pt x="45532" y="23762"/>
                  <a:pt x="45532" y="23787"/>
                </a:cubicBezTo>
                <a:lnTo>
                  <a:pt x="23583" y="34762"/>
                </a:lnTo>
                <a:cubicBezTo>
                  <a:pt x="23404" y="34507"/>
                  <a:pt x="23123" y="34328"/>
                  <a:pt x="22792" y="34328"/>
                </a:cubicBezTo>
                <a:cubicBezTo>
                  <a:pt x="22741" y="34328"/>
                  <a:pt x="22690" y="34328"/>
                  <a:pt x="22664" y="34354"/>
                </a:cubicBezTo>
                <a:lnTo>
                  <a:pt x="20316" y="25242"/>
                </a:lnTo>
                <a:lnTo>
                  <a:pt x="45507" y="23660"/>
                </a:lnTo>
                <a:close/>
                <a:moveTo>
                  <a:pt x="45634" y="23966"/>
                </a:moveTo>
                <a:cubicBezTo>
                  <a:pt x="45634" y="23992"/>
                  <a:pt x="45634" y="23992"/>
                  <a:pt x="45634" y="23992"/>
                </a:cubicBezTo>
                <a:lnTo>
                  <a:pt x="30908" y="36855"/>
                </a:lnTo>
                <a:lnTo>
                  <a:pt x="23736" y="35375"/>
                </a:lnTo>
                <a:cubicBezTo>
                  <a:pt x="23736" y="35349"/>
                  <a:pt x="23736" y="35298"/>
                  <a:pt x="23736" y="35273"/>
                </a:cubicBezTo>
                <a:cubicBezTo>
                  <a:pt x="23736" y="35170"/>
                  <a:pt x="23710" y="35043"/>
                  <a:pt x="23685" y="34941"/>
                </a:cubicBezTo>
                <a:lnTo>
                  <a:pt x="45634" y="23966"/>
                </a:lnTo>
                <a:close/>
                <a:moveTo>
                  <a:pt x="1608" y="18070"/>
                </a:moveTo>
                <a:lnTo>
                  <a:pt x="10337" y="25217"/>
                </a:lnTo>
                <a:cubicBezTo>
                  <a:pt x="10235" y="25370"/>
                  <a:pt x="10183" y="25548"/>
                  <a:pt x="10183" y="25753"/>
                </a:cubicBezTo>
                <a:cubicBezTo>
                  <a:pt x="10183" y="26008"/>
                  <a:pt x="10311" y="26238"/>
                  <a:pt x="10464" y="26416"/>
                </a:cubicBezTo>
                <a:lnTo>
                  <a:pt x="1455" y="37876"/>
                </a:lnTo>
                <a:cubicBezTo>
                  <a:pt x="1327" y="37799"/>
                  <a:pt x="1200" y="37774"/>
                  <a:pt x="1046" y="37748"/>
                </a:cubicBezTo>
                <a:lnTo>
                  <a:pt x="1046" y="18351"/>
                </a:lnTo>
                <a:cubicBezTo>
                  <a:pt x="1276" y="18326"/>
                  <a:pt x="1455" y="18224"/>
                  <a:pt x="1608" y="18070"/>
                </a:cubicBezTo>
                <a:close/>
                <a:moveTo>
                  <a:pt x="11791" y="26416"/>
                </a:moveTo>
                <a:lnTo>
                  <a:pt x="21924" y="34686"/>
                </a:lnTo>
                <a:lnTo>
                  <a:pt x="22000" y="34762"/>
                </a:lnTo>
                <a:cubicBezTo>
                  <a:pt x="21898" y="34915"/>
                  <a:pt x="21847" y="35094"/>
                  <a:pt x="21847" y="35273"/>
                </a:cubicBezTo>
                <a:cubicBezTo>
                  <a:pt x="21847" y="35298"/>
                  <a:pt x="21847" y="35324"/>
                  <a:pt x="21847" y="35324"/>
                </a:cubicBezTo>
                <a:lnTo>
                  <a:pt x="10822" y="37034"/>
                </a:lnTo>
                <a:lnTo>
                  <a:pt x="1863" y="38437"/>
                </a:lnTo>
                <a:cubicBezTo>
                  <a:pt x="1812" y="38284"/>
                  <a:pt x="1736" y="38131"/>
                  <a:pt x="1608" y="38003"/>
                </a:cubicBezTo>
                <a:lnTo>
                  <a:pt x="10643" y="26544"/>
                </a:lnTo>
                <a:cubicBezTo>
                  <a:pt x="10770" y="26620"/>
                  <a:pt x="10949" y="26697"/>
                  <a:pt x="11128" y="26697"/>
                </a:cubicBezTo>
                <a:cubicBezTo>
                  <a:pt x="11383" y="26697"/>
                  <a:pt x="11638" y="26569"/>
                  <a:pt x="11791" y="26416"/>
                </a:cubicBezTo>
                <a:close/>
                <a:moveTo>
                  <a:pt x="45762" y="24145"/>
                </a:moveTo>
                <a:cubicBezTo>
                  <a:pt x="45915" y="24272"/>
                  <a:pt x="46119" y="24349"/>
                  <a:pt x="46323" y="24349"/>
                </a:cubicBezTo>
                <a:cubicBezTo>
                  <a:pt x="46400" y="24349"/>
                  <a:pt x="46476" y="24349"/>
                  <a:pt x="46553" y="24323"/>
                </a:cubicBezTo>
                <a:lnTo>
                  <a:pt x="52985" y="40734"/>
                </a:lnTo>
                <a:cubicBezTo>
                  <a:pt x="52781" y="40836"/>
                  <a:pt x="52602" y="41041"/>
                  <a:pt x="52525" y="41270"/>
                </a:cubicBezTo>
                <a:lnTo>
                  <a:pt x="31163" y="36906"/>
                </a:lnTo>
                <a:lnTo>
                  <a:pt x="45762" y="24145"/>
                </a:lnTo>
                <a:close/>
                <a:moveTo>
                  <a:pt x="23685" y="35579"/>
                </a:moveTo>
                <a:lnTo>
                  <a:pt x="23813" y="35604"/>
                </a:lnTo>
                <a:lnTo>
                  <a:pt x="30729" y="37008"/>
                </a:lnTo>
                <a:lnTo>
                  <a:pt x="18836" y="47396"/>
                </a:lnTo>
                <a:cubicBezTo>
                  <a:pt x="18810" y="47370"/>
                  <a:pt x="18759" y="47345"/>
                  <a:pt x="18734" y="47319"/>
                </a:cubicBezTo>
                <a:lnTo>
                  <a:pt x="21158" y="40275"/>
                </a:lnTo>
                <a:lnTo>
                  <a:pt x="22562" y="36191"/>
                </a:lnTo>
                <a:cubicBezTo>
                  <a:pt x="22638" y="36217"/>
                  <a:pt x="22715" y="36217"/>
                  <a:pt x="22792" y="36217"/>
                </a:cubicBezTo>
                <a:cubicBezTo>
                  <a:pt x="23200" y="36217"/>
                  <a:pt x="23557" y="35962"/>
                  <a:pt x="23685" y="35579"/>
                </a:cubicBezTo>
                <a:close/>
                <a:moveTo>
                  <a:pt x="21873" y="35528"/>
                </a:moveTo>
                <a:cubicBezTo>
                  <a:pt x="21949" y="35783"/>
                  <a:pt x="22128" y="36013"/>
                  <a:pt x="22383" y="36140"/>
                </a:cubicBezTo>
                <a:lnTo>
                  <a:pt x="20980" y="40224"/>
                </a:lnTo>
                <a:lnTo>
                  <a:pt x="18555" y="47243"/>
                </a:lnTo>
                <a:lnTo>
                  <a:pt x="18453" y="47243"/>
                </a:lnTo>
                <a:cubicBezTo>
                  <a:pt x="18249" y="47243"/>
                  <a:pt x="18070" y="47345"/>
                  <a:pt x="17942" y="47498"/>
                </a:cubicBezTo>
                <a:lnTo>
                  <a:pt x="12404" y="44563"/>
                </a:lnTo>
                <a:lnTo>
                  <a:pt x="1812" y="39024"/>
                </a:lnTo>
                <a:cubicBezTo>
                  <a:pt x="1863" y="38922"/>
                  <a:pt x="1889" y="38820"/>
                  <a:pt x="1889" y="38693"/>
                </a:cubicBezTo>
                <a:cubicBezTo>
                  <a:pt x="1889" y="38667"/>
                  <a:pt x="1889" y="38641"/>
                  <a:pt x="1889" y="38641"/>
                </a:cubicBezTo>
                <a:lnTo>
                  <a:pt x="21873" y="35528"/>
                </a:lnTo>
                <a:close/>
                <a:moveTo>
                  <a:pt x="30959" y="37059"/>
                </a:moveTo>
                <a:lnTo>
                  <a:pt x="52474" y="41474"/>
                </a:lnTo>
                <a:cubicBezTo>
                  <a:pt x="52474" y="41500"/>
                  <a:pt x="52474" y="41551"/>
                  <a:pt x="52474" y="41577"/>
                </a:cubicBezTo>
                <a:cubicBezTo>
                  <a:pt x="52474" y="41602"/>
                  <a:pt x="52474" y="41602"/>
                  <a:pt x="52500" y="41628"/>
                </a:cubicBezTo>
                <a:lnTo>
                  <a:pt x="44282" y="43108"/>
                </a:lnTo>
                <a:lnTo>
                  <a:pt x="19014" y="47651"/>
                </a:lnTo>
                <a:cubicBezTo>
                  <a:pt x="18989" y="47600"/>
                  <a:pt x="18989" y="47574"/>
                  <a:pt x="18963" y="47523"/>
                </a:cubicBezTo>
                <a:lnTo>
                  <a:pt x="30959" y="37059"/>
                </a:lnTo>
                <a:close/>
                <a:moveTo>
                  <a:pt x="52653" y="42113"/>
                </a:moveTo>
                <a:cubicBezTo>
                  <a:pt x="52704" y="42189"/>
                  <a:pt x="52781" y="42240"/>
                  <a:pt x="52832" y="42317"/>
                </a:cubicBezTo>
                <a:lnTo>
                  <a:pt x="45992" y="53036"/>
                </a:lnTo>
                <a:cubicBezTo>
                  <a:pt x="45864" y="52985"/>
                  <a:pt x="45736" y="52934"/>
                  <a:pt x="45583" y="52934"/>
                </a:cubicBezTo>
                <a:cubicBezTo>
                  <a:pt x="45124" y="52934"/>
                  <a:pt x="44766" y="53240"/>
                  <a:pt x="44664" y="53623"/>
                </a:cubicBezTo>
                <a:lnTo>
                  <a:pt x="34864" y="52066"/>
                </a:lnTo>
                <a:lnTo>
                  <a:pt x="35604" y="51632"/>
                </a:lnTo>
                <a:lnTo>
                  <a:pt x="45966" y="45839"/>
                </a:lnTo>
                <a:lnTo>
                  <a:pt x="52653" y="42113"/>
                </a:lnTo>
                <a:close/>
                <a:moveTo>
                  <a:pt x="53010" y="42419"/>
                </a:moveTo>
                <a:cubicBezTo>
                  <a:pt x="53138" y="42470"/>
                  <a:pt x="53265" y="42521"/>
                  <a:pt x="53419" y="42521"/>
                </a:cubicBezTo>
                <a:cubicBezTo>
                  <a:pt x="53546" y="42521"/>
                  <a:pt x="53648" y="42495"/>
                  <a:pt x="53750" y="42444"/>
                </a:cubicBezTo>
                <a:lnTo>
                  <a:pt x="60616" y="56201"/>
                </a:lnTo>
                <a:lnTo>
                  <a:pt x="60616" y="56201"/>
                </a:lnTo>
                <a:lnTo>
                  <a:pt x="51709" y="54772"/>
                </a:lnTo>
                <a:lnTo>
                  <a:pt x="46502" y="53929"/>
                </a:lnTo>
                <a:cubicBezTo>
                  <a:pt x="46502" y="53904"/>
                  <a:pt x="46528" y="53904"/>
                  <a:pt x="46528" y="53878"/>
                </a:cubicBezTo>
                <a:cubicBezTo>
                  <a:pt x="46528" y="53572"/>
                  <a:pt x="46374" y="53317"/>
                  <a:pt x="46170" y="53138"/>
                </a:cubicBezTo>
                <a:lnTo>
                  <a:pt x="46579" y="52500"/>
                </a:lnTo>
                <a:lnTo>
                  <a:pt x="53010" y="42419"/>
                </a:lnTo>
                <a:close/>
                <a:moveTo>
                  <a:pt x="52525" y="41832"/>
                </a:moveTo>
                <a:cubicBezTo>
                  <a:pt x="52525" y="41857"/>
                  <a:pt x="52551" y="41908"/>
                  <a:pt x="52551" y="41934"/>
                </a:cubicBezTo>
                <a:lnTo>
                  <a:pt x="42163" y="47753"/>
                </a:lnTo>
                <a:lnTo>
                  <a:pt x="34557" y="51990"/>
                </a:lnTo>
                <a:lnTo>
                  <a:pt x="34430" y="51990"/>
                </a:lnTo>
                <a:lnTo>
                  <a:pt x="34455" y="52041"/>
                </a:lnTo>
                <a:lnTo>
                  <a:pt x="26901" y="56277"/>
                </a:lnTo>
                <a:lnTo>
                  <a:pt x="23557" y="58141"/>
                </a:lnTo>
                <a:cubicBezTo>
                  <a:pt x="23379" y="57911"/>
                  <a:pt x="23098" y="57732"/>
                  <a:pt x="22792" y="57732"/>
                </a:cubicBezTo>
                <a:cubicBezTo>
                  <a:pt x="22690" y="57732"/>
                  <a:pt x="22613" y="57758"/>
                  <a:pt x="22536" y="57783"/>
                </a:cubicBezTo>
                <a:lnTo>
                  <a:pt x="19857" y="51096"/>
                </a:lnTo>
                <a:lnTo>
                  <a:pt x="18759" y="48391"/>
                </a:lnTo>
                <a:cubicBezTo>
                  <a:pt x="18938" y="48263"/>
                  <a:pt x="19065" y="48085"/>
                  <a:pt x="19065" y="47855"/>
                </a:cubicBezTo>
                <a:lnTo>
                  <a:pt x="24987" y="46783"/>
                </a:lnTo>
                <a:lnTo>
                  <a:pt x="52525" y="41832"/>
                </a:lnTo>
                <a:close/>
                <a:moveTo>
                  <a:pt x="54108" y="42215"/>
                </a:moveTo>
                <a:lnTo>
                  <a:pt x="74909" y="58421"/>
                </a:lnTo>
                <a:cubicBezTo>
                  <a:pt x="74909" y="58447"/>
                  <a:pt x="74883" y="58472"/>
                  <a:pt x="74883" y="58498"/>
                </a:cubicBezTo>
                <a:lnTo>
                  <a:pt x="60871" y="56226"/>
                </a:lnTo>
                <a:lnTo>
                  <a:pt x="53929" y="42368"/>
                </a:lnTo>
                <a:cubicBezTo>
                  <a:pt x="54006" y="42317"/>
                  <a:pt x="54057" y="42266"/>
                  <a:pt x="54108" y="42215"/>
                </a:cubicBezTo>
                <a:close/>
                <a:moveTo>
                  <a:pt x="60973" y="56456"/>
                </a:moveTo>
                <a:lnTo>
                  <a:pt x="74858" y="58702"/>
                </a:lnTo>
                <a:lnTo>
                  <a:pt x="63321" y="61203"/>
                </a:lnTo>
                <a:lnTo>
                  <a:pt x="60973" y="56456"/>
                </a:lnTo>
                <a:close/>
                <a:moveTo>
                  <a:pt x="46476" y="54134"/>
                </a:moveTo>
                <a:lnTo>
                  <a:pt x="60718" y="56405"/>
                </a:lnTo>
                <a:lnTo>
                  <a:pt x="63117" y="61229"/>
                </a:lnTo>
                <a:lnTo>
                  <a:pt x="58447" y="62250"/>
                </a:lnTo>
                <a:cubicBezTo>
                  <a:pt x="58370" y="61969"/>
                  <a:pt x="58115" y="61790"/>
                  <a:pt x="57808" y="61790"/>
                </a:cubicBezTo>
                <a:cubicBezTo>
                  <a:pt x="57604" y="61790"/>
                  <a:pt x="57426" y="61867"/>
                  <a:pt x="57298" y="61995"/>
                </a:cubicBezTo>
                <a:lnTo>
                  <a:pt x="46400" y="54338"/>
                </a:lnTo>
                <a:cubicBezTo>
                  <a:pt x="46425" y="54261"/>
                  <a:pt x="46451" y="54185"/>
                  <a:pt x="46476" y="54134"/>
                </a:cubicBezTo>
                <a:close/>
                <a:moveTo>
                  <a:pt x="1736" y="39203"/>
                </a:moveTo>
                <a:lnTo>
                  <a:pt x="4543" y="40683"/>
                </a:lnTo>
                <a:lnTo>
                  <a:pt x="17866" y="47676"/>
                </a:lnTo>
                <a:cubicBezTo>
                  <a:pt x="17840" y="47727"/>
                  <a:pt x="17815" y="47779"/>
                  <a:pt x="17815" y="47855"/>
                </a:cubicBezTo>
                <a:cubicBezTo>
                  <a:pt x="17815" y="47983"/>
                  <a:pt x="17866" y="48085"/>
                  <a:pt x="17917" y="48187"/>
                </a:cubicBezTo>
                <a:lnTo>
                  <a:pt x="1940" y="62530"/>
                </a:lnTo>
                <a:lnTo>
                  <a:pt x="1582" y="62862"/>
                </a:lnTo>
                <a:cubicBezTo>
                  <a:pt x="1429" y="62735"/>
                  <a:pt x="1251" y="62633"/>
                  <a:pt x="1046" y="62607"/>
                </a:cubicBezTo>
                <a:lnTo>
                  <a:pt x="1046" y="39611"/>
                </a:lnTo>
                <a:cubicBezTo>
                  <a:pt x="1327" y="39586"/>
                  <a:pt x="1582" y="39433"/>
                  <a:pt x="1736" y="39203"/>
                </a:cubicBezTo>
                <a:close/>
                <a:moveTo>
                  <a:pt x="18070" y="48340"/>
                </a:moveTo>
                <a:cubicBezTo>
                  <a:pt x="18172" y="48417"/>
                  <a:pt x="18300" y="48468"/>
                  <a:pt x="18453" y="48468"/>
                </a:cubicBezTo>
                <a:lnTo>
                  <a:pt x="18580" y="48468"/>
                </a:lnTo>
                <a:lnTo>
                  <a:pt x="22358" y="57860"/>
                </a:lnTo>
                <a:cubicBezTo>
                  <a:pt x="22051" y="58013"/>
                  <a:pt x="21847" y="58319"/>
                  <a:pt x="21847" y="58677"/>
                </a:cubicBezTo>
                <a:cubicBezTo>
                  <a:pt x="21847" y="58728"/>
                  <a:pt x="21847" y="58753"/>
                  <a:pt x="21847" y="58779"/>
                </a:cubicBezTo>
                <a:lnTo>
                  <a:pt x="1838" y="63245"/>
                </a:lnTo>
                <a:cubicBezTo>
                  <a:pt x="1812" y="63169"/>
                  <a:pt x="1761" y="63066"/>
                  <a:pt x="1710" y="62990"/>
                </a:cubicBezTo>
                <a:lnTo>
                  <a:pt x="7019" y="58243"/>
                </a:lnTo>
                <a:lnTo>
                  <a:pt x="18070" y="48340"/>
                </a:lnTo>
                <a:close/>
                <a:moveTo>
                  <a:pt x="46272" y="54491"/>
                </a:moveTo>
                <a:lnTo>
                  <a:pt x="57196" y="62173"/>
                </a:lnTo>
                <a:cubicBezTo>
                  <a:pt x="57145" y="62275"/>
                  <a:pt x="57119" y="62377"/>
                  <a:pt x="57119" y="62479"/>
                </a:cubicBezTo>
                <a:cubicBezTo>
                  <a:pt x="57119" y="62505"/>
                  <a:pt x="57119" y="62505"/>
                  <a:pt x="57119" y="62530"/>
                </a:cubicBezTo>
                <a:lnTo>
                  <a:pt x="46732" y="64776"/>
                </a:lnTo>
                <a:cubicBezTo>
                  <a:pt x="46604" y="64419"/>
                  <a:pt x="46298" y="64164"/>
                  <a:pt x="45915" y="64113"/>
                </a:cubicBezTo>
                <a:lnTo>
                  <a:pt x="45685" y="54823"/>
                </a:lnTo>
                <a:cubicBezTo>
                  <a:pt x="45915" y="54797"/>
                  <a:pt x="46145" y="54670"/>
                  <a:pt x="46272" y="54491"/>
                </a:cubicBezTo>
                <a:close/>
                <a:moveTo>
                  <a:pt x="99206" y="51607"/>
                </a:moveTo>
                <a:lnTo>
                  <a:pt x="118960" y="60872"/>
                </a:lnTo>
                <a:cubicBezTo>
                  <a:pt x="118935" y="60948"/>
                  <a:pt x="118935" y="61025"/>
                  <a:pt x="118935" y="61101"/>
                </a:cubicBezTo>
                <a:cubicBezTo>
                  <a:pt x="118935" y="61127"/>
                  <a:pt x="118935" y="61127"/>
                  <a:pt x="118935" y="61152"/>
                </a:cubicBezTo>
                <a:lnTo>
                  <a:pt x="103009" y="64802"/>
                </a:lnTo>
                <a:lnTo>
                  <a:pt x="98772" y="51990"/>
                </a:lnTo>
                <a:cubicBezTo>
                  <a:pt x="98951" y="51913"/>
                  <a:pt x="99104" y="51760"/>
                  <a:pt x="99206" y="51607"/>
                </a:cubicBezTo>
                <a:close/>
                <a:moveTo>
                  <a:pt x="34685" y="52219"/>
                </a:moveTo>
                <a:lnTo>
                  <a:pt x="44639" y="53827"/>
                </a:lnTo>
                <a:cubicBezTo>
                  <a:pt x="44639" y="53853"/>
                  <a:pt x="44639" y="53853"/>
                  <a:pt x="44639" y="53878"/>
                </a:cubicBezTo>
                <a:cubicBezTo>
                  <a:pt x="44639" y="54185"/>
                  <a:pt x="44766" y="54440"/>
                  <a:pt x="44996" y="54619"/>
                </a:cubicBezTo>
                <a:lnTo>
                  <a:pt x="40989" y="60897"/>
                </a:lnTo>
                <a:lnTo>
                  <a:pt x="37493" y="66333"/>
                </a:lnTo>
                <a:cubicBezTo>
                  <a:pt x="37416" y="66308"/>
                  <a:pt x="37339" y="66282"/>
                  <a:pt x="37237" y="66257"/>
                </a:cubicBezTo>
                <a:lnTo>
                  <a:pt x="34685" y="52219"/>
                </a:lnTo>
                <a:close/>
                <a:moveTo>
                  <a:pt x="34481" y="52270"/>
                </a:moveTo>
                <a:lnTo>
                  <a:pt x="37033" y="66282"/>
                </a:lnTo>
                <a:cubicBezTo>
                  <a:pt x="36906" y="66308"/>
                  <a:pt x="36778" y="66359"/>
                  <a:pt x="36676" y="66461"/>
                </a:cubicBezTo>
                <a:lnTo>
                  <a:pt x="23659" y="59059"/>
                </a:lnTo>
                <a:cubicBezTo>
                  <a:pt x="23710" y="58957"/>
                  <a:pt x="23736" y="58830"/>
                  <a:pt x="23736" y="58677"/>
                </a:cubicBezTo>
                <a:cubicBezTo>
                  <a:pt x="23736" y="58549"/>
                  <a:pt x="23710" y="58421"/>
                  <a:pt x="23659" y="58319"/>
                </a:cubicBezTo>
                <a:lnTo>
                  <a:pt x="34481" y="52270"/>
                </a:lnTo>
                <a:close/>
                <a:moveTo>
                  <a:pt x="97624" y="51683"/>
                </a:moveTo>
                <a:cubicBezTo>
                  <a:pt x="97726" y="51811"/>
                  <a:pt x="97879" y="51939"/>
                  <a:pt x="98057" y="51990"/>
                </a:cubicBezTo>
                <a:lnTo>
                  <a:pt x="94229" y="66206"/>
                </a:lnTo>
                <a:lnTo>
                  <a:pt x="94127" y="66206"/>
                </a:lnTo>
                <a:cubicBezTo>
                  <a:pt x="93872" y="66206"/>
                  <a:pt x="93668" y="66333"/>
                  <a:pt x="93540" y="66538"/>
                </a:cubicBezTo>
                <a:lnTo>
                  <a:pt x="81162" y="61101"/>
                </a:lnTo>
                <a:lnTo>
                  <a:pt x="97624" y="51683"/>
                </a:lnTo>
                <a:close/>
                <a:moveTo>
                  <a:pt x="98593" y="52041"/>
                </a:moveTo>
                <a:lnTo>
                  <a:pt x="102805" y="64828"/>
                </a:lnTo>
                <a:lnTo>
                  <a:pt x="94791" y="66665"/>
                </a:lnTo>
                <a:cubicBezTo>
                  <a:pt x="94714" y="66486"/>
                  <a:pt x="94586" y="66333"/>
                  <a:pt x="94408" y="66257"/>
                </a:cubicBezTo>
                <a:lnTo>
                  <a:pt x="98236" y="52041"/>
                </a:lnTo>
                <a:cubicBezTo>
                  <a:pt x="98287" y="52066"/>
                  <a:pt x="98338" y="52066"/>
                  <a:pt x="98389" y="52066"/>
                </a:cubicBezTo>
                <a:cubicBezTo>
                  <a:pt x="98466" y="52066"/>
                  <a:pt x="98517" y="52066"/>
                  <a:pt x="98593" y="52041"/>
                </a:cubicBezTo>
                <a:close/>
                <a:moveTo>
                  <a:pt x="45149" y="54721"/>
                </a:moveTo>
                <a:cubicBezTo>
                  <a:pt x="45251" y="54772"/>
                  <a:pt x="45379" y="54797"/>
                  <a:pt x="45507" y="54823"/>
                </a:cubicBezTo>
                <a:lnTo>
                  <a:pt x="45711" y="64138"/>
                </a:lnTo>
                <a:cubicBezTo>
                  <a:pt x="45251" y="64189"/>
                  <a:pt x="44894" y="64572"/>
                  <a:pt x="44894" y="65057"/>
                </a:cubicBezTo>
                <a:cubicBezTo>
                  <a:pt x="44894" y="65108"/>
                  <a:pt x="44894" y="65134"/>
                  <a:pt x="44894" y="65159"/>
                </a:cubicBezTo>
                <a:lnTo>
                  <a:pt x="37850" y="66691"/>
                </a:lnTo>
                <a:cubicBezTo>
                  <a:pt x="37799" y="66589"/>
                  <a:pt x="37748" y="66512"/>
                  <a:pt x="37671" y="66461"/>
                </a:cubicBezTo>
                <a:lnTo>
                  <a:pt x="40223" y="62454"/>
                </a:lnTo>
                <a:lnTo>
                  <a:pt x="45149" y="54721"/>
                </a:lnTo>
                <a:close/>
                <a:moveTo>
                  <a:pt x="74909" y="58906"/>
                </a:moveTo>
                <a:cubicBezTo>
                  <a:pt x="74909" y="58957"/>
                  <a:pt x="74960" y="59008"/>
                  <a:pt x="74985" y="59059"/>
                </a:cubicBezTo>
                <a:lnTo>
                  <a:pt x="67635" y="68248"/>
                </a:lnTo>
                <a:cubicBezTo>
                  <a:pt x="67507" y="68145"/>
                  <a:pt x="67328" y="68094"/>
                  <a:pt x="67150" y="68094"/>
                </a:cubicBezTo>
                <a:cubicBezTo>
                  <a:pt x="67022" y="68094"/>
                  <a:pt x="66920" y="68120"/>
                  <a:pt x="66818" y="68145"/>
                </a:cubicBezTo>
                <a:lnTo>
                  <a:pt x="63423" y="61382"/>
                </a:lnTo>
                <a:lnTo>
                  <a:pt x="74909" y="58906"/>
                </a:lnTo>
                <a:close/>
                <a:moveTo>
                  <a:pt x="63219" y="61408"/>
                </a:moveTo>
                <a:lnTo>
                  <a:pt x="66614" y="68248"/>
                </a:lnTo>
                <a:cubicBezTo>
                  <a:pt x="66563" y="68299"/>
                  <a:pt x="66486" y="68350"/>
                  <a:pt x="66435" y="68426"/>
                </a:cubicBezTo>
                <a:lnTo>
                  <a:pt x="58421" y="62786"/>
                </a:lnTo>
                <a:cubicBezTo>
                  <a:pt x="58472" y="62709"/>
                  <a:pt x="58498" y="62582"/>
                  <a:pt x="58498" y="62479"/>
                </a:cubicBezTo>
                <a:cubicBezTo>
                  <a:pt x="58498" y="62454"/>
                  <a:pt x="58498" y="62454"/>
                  <a:pt x="58498" y="62428"/>
                </a:cubicBezTo>
                <a:lnTo>
                  <a:pt x="63219" y="61408"/>
                </a:lnTo>
                <a:close/>
                <a:moveTo>
                  <a:pt x="75878" y="59008"/>
                </a:moveTo>
                <a:lnTo>
                  <a:pt x="80728" y="61127"/>
                </a:lnTo>
                <a:lnTo>
                  <a:pt x="67915" y="68477"/>
                </a:lnTo>
                <a:cubicBezTo>
                  <a:pt x="67864" y="68452"/>
                  <a:pt x="67839" y="68401"/>
                  <a:pt x="67813" y="68375"/>
                </a:cubicBezTo>
                <a:lnTo>
                  <a:pt x="75138" y="59187"/>
                </a:lnTo>
                <a:cubicBezTo>
                  <a:pt x="75215" y="59213"/>
                  <a:pt x="75317" y="59238"/>
                  <a:pt x="75419" y="59238"/>
                </a:cubicBezTo>
                <a:cubicBezTo>
                  <a:pt x="75598" y="59238"/>
                  <a:pt x="75776" y="59136"/>
                  <a:pt x="75878" y="59008"/>
                </a:cubicBezTo>
                <a:close/>
                <a:moveTo>
                  <a:pt x="80957" y="61229"/>
                </a:moveTo>
                <a:lnTo>
                  <a:pt x="93463" y="66716"/>
                </a:lnTo>
                <a:cubicBezTo>
                  <a:pt x="93438" y="66767"/>
                  <a:pt x="93438" y="66818"/>
                  <a:pt x="93438" y="66869"/>
                </a:cubicBezTo>
                <a:lnTo>
                  <a:pt x="84964" y="67533"/>
                </a:lnTo>
                <a:lnTo>
                  <a:pt x="68069" y="68860"/>
                </a:lnTo>
                <a:cubicBezTo>
                  <a:pt x="68043" y="68783"/>
                  <a:pt x="68017" y="68732"/>
                  <a:pt x="67992" y="68656"/>
                </a:cubicBezTo>
                <a:lnTo>
                  <a:pt x="80957" y="61229"/>
                </a:lnTo>
                <a:close/>
                <a:moveTo>
                  <a:pt x="118986" y="61356"/>
                </a:moveTo>
                <a:lnTo>
                  <a:pt x="110997" y="65746"/>
                </a:lnTo>
                <a:lnTo>
                  <a:pt x="104515" y="69345"/>
                </a:lnTo>
                <a:lnTo>
                  <a:pt x="103060" y="64981"/>
                </a:lnTo>
                <a:lnTo>
                  <a:pt x="118986" y="61356"/>
                </a:lnTo>
                <a:close/>
                <a:moveTo>
                  <a:pt x="23557" y="59238"/>
                </a:moveTo>
                <a:lnTo>
                  <a:pt x="36548" y="66614"/>
                </a:lnTo>
                <a:cubicBezTo>
                  <a:pt x="36497" y="66742"/>
                  <a:pt x="36446" y="66844"/>
                  <a:pt x="36446" y="66997"/>
                </a:cubicBezTo>
                <a:cubicBezTo>
                  <a:pt x="36446" y="67227"/>
                  <a:pt x="36574" y="67456"/>
                  <a:pt x="36752" y="67584"/>
                </a:cubicBezTo>
                <a:lnTo>
                  <a:pt x="34175" y="72050"/>
                </a:lnTo>
                <a:lnTo>
                  <a:pt x="23481" y="59340"/>
                </a:lnTo>
                <a:cubicBezTo>
                  <a:pt x="23506" y="59315"/>
                  <a:pt x="23532" y="59264"/>
                  <a:pt x="23557" y="59238"/>
                </a:cubicBezTo>
                <a:close/>
                <a:moveTo>
                  <a:pt x="119088" y="61535"/>
                </a:moveTo>
                <a:cubicBezTo>
                  <a:pt x="119088" y="61561"/>
                  <a:pt x="119114" y="61586"/>
                  <a:pt x="119139" y="61612"/>
                </a:cubicBezTo>
                <a:lnTo>
                  <a:pt x="111891" y="71412"/>
                </a:lnTo>
                <a:lnTo>
                  <a:pt x="107705" y="77078"/>
                </a:lnTo>
                <a:cubicBezTo>
                  <a:pt x="107552" y="77002"/>
                  <a:pt x="107399" y="76951"/>
                  <a:pt x="107220" y="76951"/>
                </a:cubicBezTo>
                <a:cubicBezTo>
                  <a:pt x="107143" y="76951"/>
                  <a:pt x="107092" y="76951"/>
                  <a:pt x="107016" y="76976"/>
                </a:cubicBezTo>
                <a:lnTo>
                  <a:pt x="104566" y="69524"/>
                </a:lnTo>
                <a:lnTo>
                  <a:pt x="111431" y="65746"/>
                </a:lnTo>
                <a:lnTo>
                  <a:pt x="119088" y="61535"/>
                </a:lnTo>
                <a:close/>
                <a:moveTo>
                  <a:pt x="119981" y="61739"/>
                </a:moveTo>
                <a:lnTo>
                  <a:pt x="127664" y="73199"/>
                </a:lnTo>
                <a:lnTo>
                  <a:pt x="123172" y="78916"/>
                </a:lnTo>
                <a:lnTo>
                  <a:pt x="108164" y="77869"/>
                </a:lnTo>
                <a:cubicBezTo>
                  <a:pt x="108164" y="77614"/>
                  <a:pt x="108037" y="77385"/>
                  <a:pt x="107858" y="77206"/>
                </a:cubicBezTo>
                <a:lnTo>
                  <a:pt x="119318" y="61739"/>
                </a:lnTo>
                <a:cubicBezTo>
                  <a:pt x="119420" y="61790"/>
                  <a:pt x="119547" y="61816"/>
                  <a:pt x="119675" y="61816"/>
                </a:cubicBezTo>
                <a:cubicBezTo>
                  <a:pt x="119777" y="61816"/>
                  <a:pt x="119879" y="61790"/>
                  <a:pt x="119981" y="61739"/>
                </a:cubicBezTo>
                <a:close/>
                <a:moveTo>
                  <a:pt x="142288" y="55027"/>
                </a:moveTo>
                <a:cubicBezTo>
                  <a:pt x="142288" y="55052"/>
                  <a:pt x="142314" y="55052"/>
                  <a:pt x="142339" y="55052"/>
                </a:cubicBezTo>
                <a:lnTo>
                  <a:pt x="132283" y="78916"/>
                </a:lnTo>
                <a:cubicBezTo>
                  <a:pt x="132232" y="78916"/>
                  <a:pt x="132156" y="78890"/>
                  <a:pt x="132105" y="78890"/>
                </a:cubicBezTo>
                <a:cubicBezTo>
                  <a:pt x="131977" y="78890"/>
                  <a:pt x="131875" y="78916"/>
                  <a:pt x="131773" y="78967"/>
                </a:cubicBezTo>
                <a:lnTo>
                  <a:pt x="127919" y="73224"/>
                </a:lnTo>
                <a:lnTo>
                  <a:pt x="142288" y="55027"/>
                </a:lnTo>
                <a:close/>
                <a:moveTo>
                  <a:pt x="102881" y="65032"/>
                </a:moveTo>
                <a:lnTo>
                  <a:pt x="104336" y="69422"/>
                </a:lnTo>
                <a:lnTo>
                  <a:pt x="86955" y="78992"/>
                </a:lnTo>
                <a:cubicBezTo>
                  <a:pt x="86930" y="78967"/>
                  <a:pt x="86904" y="78941"/>
                  <a:pt x="86879" y="78916"/>
                </a:cubicBezTo>
                <a:lnTo>
                  <a:pt x="91268" y="71770"/>
                </a:lnTo>
                <a:lnTo>
                  <a:pt x="93846" y="67558"/>
                </a:lnTo>
                <a:cubicBezTo>
                  <a:pt x="93923" y="67609"/>
                  <a:pt x="94025" y="67609"/>
                  <a:pt x="94127" y="67609"/>
                </a:cubicBezTo>
                <a:cubicBezTo>
                  <a:pt x="94510" y="67609"/>
                  <a:pt x="94842" y="67303"/>
                  <a:pt x="94842" y="66920"/>
                </a:cubicBezTo>
                <a:cubicBezTo>
                  <a:pt x="94842" y="66895"/>
                  <a:pt x="94842" y="66869"/>
                  <a:pt x="94842" y="66844"/>
                </a:cubicBezTo>
                <a:lnTo>
                  <a:pt x="102881" y="65032"/>
                </a:lnTo>
                <a:close/>
                <a:moveTo>
                  <a:pt x="104387" y="69626"/>
                </a:moveTo>
                <a:lnTo>
                  <a:pt x="106837" y="77053"/>
                </a:lnTo>
                <a:cubicBezTo>
                  <a:pt x="106531" y="77180"/>
                  <a:pt x="106301" y="77512"/>
                  <a:pt x="106276" y="77869"/>
                </a:cubicBezTo>
                <a:lnTo>
                  <a:pt x="87083" y="79222"/>
                </a:lnTo>
                <a:cubicBezTo>
                  <a:pt x="87083" y="79197"/>
                  <a:pt x="87057" y="79197"/>
                  <a:pt x="87057" y="79171"/>
                </a:cubicBezTo>
                <a:lnTo>
                  <a:pt x="104387" y="69626"/>
                </a:lnTo>
                <a:close/>
                <a:moveTo>
                  <a:pt x="142518" y="55129"/>
                </a:moveTo>
                <a:cubicBezTo>
                  <a:pt x="142569" y="55155"/>
                  <a:pt x="142620" y="55180"/>
                  <a:pt x="142696" y="55180"/>
                </a:cubicBezTo>
                <a:lnTo>
                  <a:pt x="142696" y="77818"/>
                </a:lnTo>
                <a:lnTo>
                  <a:pt x="132794" y="79426"/>
                </a:lnTo>
                <a:cubicBezTo>
                  <a:pt x="132743" y="79248"/>
                  <a:pt x="132640" y="79095"/>
                  <a:pt x="132462" y="78992"/>
                </a:cubicBezTo>
                <a:lnTo>
                  <a:pt x="142518" y="55129"/>
                </a:lnTo>
                <a:close/>
                <a:moveTo>
                  <a:pt x="127791" y="73378"/>
                </a:moveTo>
                <a:lnTo>
                  <a:pt x="131620" y="79069"/>
                </a:lnTo>
                <a:cubicBezTo>
                  <a:pt x="131492" y="79171"/>
                  <a:pt x="131415" y="79324"/>
                  <a:pt x="131364" y="79477"/>
                </a:cubicBezTo>
                <a:lnTo>
                  <a:pt x="128914" y="79299"/>
                </a:lnTo>
                <a:lnTo>
                  <a:pt x="123401" y="78916"/>
                </a:lnTo>
                <a:lnTo>
                  <a:pt x="127791" y="73378"/>
                </a:lnTo>
                <a:close/>
                <a:moveTo>
                  <a:pt x="58319" y="62964"/>
                </a:moveTo>
                <a:lnTo>
                  <a:pt x="63959" y="66920"/>
                </a:lnTo>
                <a:lnTo>
                  <a:pt x="66307" y="68579"/>
                </a:lnTo>
                <a:cubicBezTo>
                  <a:pt x="66231" y="68707"/>
                  <a:pt x="66205" y="68860"/>
                  <a:pt x="66205" y="69039"/>
                </a:cubicBezTo>
                <a:cubicBezTo>
                  <a:pt x="66205" y="69447"/>
                  <a:pt x="66461" y="69779"/>
                  <a:pt x="66818" y="69906"/>
                </a:cubicBezTo>
                <a:lnTo>
                  <a:pt x="64674" y="78023"/>
                </a:lnTo>
                <a:lnTo>
                  <a:pt x="64113" y="80218"/>
                </a:lnTo>
                <a:lnTo>
                  <a:pt x="64010" y="80218"/>
                </a:lnTo>
                <a:cubicBezTo>
                  <a:pt x="63959" y="80218"/>
                  <a:pt x="63934" y="80218"/>
                  <a:pt x="63883" y="80243"/>
                </a:cubicBezTo>
                <a:lnTo>
                  <a:pt x="58115" y="63092"/>
                </a:lnTo>
                <a:cubicBezTo>
                  <a:pt x="58191" y="63066"/>
                  <a:pt x="58268" y="63015"/>
                  <a:pt x="58319" y="62964"/>
                </a:cubicBezTo>
                <a:close/>
                <a:moveTo>
                  <a:pt x="57145" y="62735"/>
                </a:moveTo>
                <a:cubicBezTo>
                  <a:pt x="57247" y="62990"/>
                  <a:pt x="57502" y="63169"/>
                  <a:pt x="57808" y="63169"/>
                </a:cubicBezTo>
                <a:lnTo>
                  <a:pt x="57936" y="63169"/>
                </a:lnTo>
                <a:lnTo>
                  <a:pt x="63704" y="80294"/>
                </a:lnTo>
                <a:cubicBezTo>
                  <a:pt x="63628" y="80320"/>
                  <a:pt x="63577" y="80371"/>
                  <a:pt x="63551" y="80396"/>
                </a:cubicBezTo>
                <a:lnTo>
                  <a:pt x="46604" y="65619"/>
                </a:lnTo>
                <a:cubicBezTo>
                  <a:pt x="46706" y="65440"/>
                  <a:pt x="46783" y="65261"/>
                  <a:pt x="46783" y="65057"/>
                </a:cubicBezTo>
                <a:cubicBezTo>
                  <a:pt x="46783" y="65032"/>
                  <a:pt x="46783" y="65006"/>
                  <a:pt x="46757" y="64955"/>
                </a:cubicBezTo>
                <a:lnTo>
                  <a:pt x="57145" y="62735"/>
                </a:lnTo>
                <a:close/>
                <a:moveTo>
                  <a:pt x="93438" y="67073"/>
                </a:moveTo>
                <a:cubicBezTo>
                  <a:pt x="93438" y="67073"/>
                  <a:pt x="93463" y="67099"/>
                  <a:pt x="93463" y="67125"/>
                </a:cubicBezTo>
                <a:lnTo>
                  <a:pt x="79426" y="73658"/>
                </a:lnTo>
                <a:lnTo>
                  <a:pt x="64623" y="80549"/>
                </a:lnTo>
                <a:cubicBezTo>
                  <a:pt x="64546" y="80422"/>
                  <a:pt x="64444" y="80320"/>
                  <a:pt x="64291" y="80269"/>
                </a:cubicBezTo>
                <a:lnTo>
                  <a:pt x="66205" y="72969"/>
                </a:lnTo>
                <a:lnTo>
                  <a:pt x="66997" y="69958"/>
                </a:lnTo>
                <a:cubicBezTo>
                  <a:pt x="67048" y="69983"/>
                  <a:pt x="67099" y="69983"/>
                  <a:pt x="67124" y="69983"/>
                </a:cubicBezTo>
                <a:cubicBezTo>
                  <a:pt x="67660" y="69983"/>
                  <a:pt x="68069" y="69575"/>
                  <a:pt x="68069" y="69064"/>
                </a:cubicBezTo>
                <a:lnTo>
                  <a:pt x="87670" y="67507"/>
                </a:lnTo>
                <a:lnTo>
                  <a:pt x="93438" y="67073"/>
                </a:lnTo>
                <a:close/>
                <a:moveTo>
                  <a:pt x="93540" y="67303"/>
                </a:moveTo>
                <a:cubicBezTo>
                  <a:pt x="93566" y="67354"/>
                  <a:pt x="93617" y="67405"/>
                  <a:pt x="93693" y="67456"/>
                </a:cubicBezTo>
                <a:lnTo>
                  <a:pt x="86725" y="78814"/>
                </a:lnTo>
                <a:cubicBezTo>
                  <a:pt x="86649" y="78788"/>
                  <a:pt x="86572" y="78763"/>
                  <a:pt x="86496" y="78763"/>
                </a:cubicBezTo>
                <a:cubicBezTo>
                  <a:pt x="86190" y="78763"/>
                  <a:pt x="85934" y="78992"/>
                  <a:pt x="85909" y="79299"/>
                </a:cubicBezTo>
                <a:lnTo>
                  <a:pt x="64725" y="80805"/>
                </a:lnTo>
                <a:cubicBezTo>
                  <a:pt x="64725" y="80779"/>
                  <a:pt x="64725" y="80754"/>
                  <a:pt x="64700" y="80728"/>
                </a:cubicBezTo>
                <a:lnTo>
                  <a:pt x="79656" y="73760"/>
                </a:lnTo>
                <a:lnTo>
                  <a:pt x="93540" y="67303"/>
                </a:lnTo>
                <a:close/>
                <a:moveTo>
                  <a:pt x="23328" y="59468"/>
                </a:moveTo>
                <a:lnTo>
                  <a:pt x="34073" y="72229"/>
                </a:lnTo>
                <a:lnTo>
                  <a:pt x="28432" y="82081"/>
                </a:lnTo>
                <a:cubicBezTo>
                  <a:pt x="28304" y="82030"/>
                  <a:pt x="28177" y="81979"/>
                  <a:pt x="28049" y="81979"/>
                </a:cubicBezTo>
                <a:cubicBezTo>
                  <a:pt x="27998" y="81979"/>
                  <a:pt x="27973" y="82004"/>
                  <a:pt x="27947" y="82004"/>
                </a:cubicBezTo>
                <a:lnTo>
                  <a:pt x="24323" y="65312"/>
                </a:lnTo>
                <a:lnTo>
                  <a:pt x="23072" y="59570"/>
                </a:lnTo>
                <a:cubicBezTo>
                  <a:pt x="23174" y="59544"/>
                  <a:pt x="23251" y="59519"/>
                  <a:pt x="23328" y="59468"/>
                </a:cubicBezTo>
                <a:close/>
                <a:moveTo>
                  <a:pt x="21898" y="58983"/>
                </a:moveTo>
                <a:cubicBezTo>
                  <a:pt x="22026" y="59366"/>
                  <a:pt x="22383" y="59621"/>
                  <a:pt x="22792" y="59621"/>
                </a:cubicBezTo>
                <a:lnTo>
                  <a:pt x="22894" y="59621"/>
                </a:lnTo>
                <a:lnTo>
                  <a:pt x="27743" y="82055"/>
                </a:lnTo>
                <a:cubicBezTo>
                  <a:pt x="27590" y="82106"/>
                  <a:pt x="27437" y="82183"/>
                  <a:pt x="27335" y="82310"/>
                </a:cubicBezTo>
                <a:lnTo>
                  <a:pt x="1761" y="64011"/>
                </a:lnTo>
                <a:cubicBezTo>
                  <a:pt x="1838" y="63883"/>
                  <a:pt x="1889" y="63730"/>
                  <a:pt x="1889" y="63551"/>
                </a:cubicBezTo>
                <a:cubicBezTo>
                  <a:pt x="1889" y="63526"/>
                  <a:pt x="1889" y="63475"/>
                  <a:pt x="1889" y="63449"/>
                </a:cubicBezTo>
                <a:lnTo>
                  <a:pt x="21898" y="58983"/>
                </a:lnTo>
                <a:close/>
                <a:moveTo>
                  <a:pt x="1659" y="64189"/>
                </a:moveTo>
                <a:lnTo>
                  <a:pt x="20061" y="77359"/>
                </a:lnTo>
                <a:lnTo>
                  <a:pt x="27207" y="82464"/>
                </a:lnTo>
                <a:cubicBezTo>
                  <a:pt x="27181" y="82515"/>
                  <a:pt x="27156" y="82566"/>
                  <a:pt x="27156" y="82617"/>
                </a:cubicBezTo>
                <a:lnTo>
                  <a:pt x="1582" y="76746"/>
                </a:lnTo>
                <a:cubicBezTo>
                  <a:pt x="1582" y="76721"/>
                  <a:pt x="1582" y="76721"/>
                  <a:pt x="1582" y="76695"/>
                </a:cubicBezTo>
                <a:cubicBezTo>
                  <a:pt x="1582" y="76389"/>
                  <a:pt x="1353" y="76108"/>
                  <a:pt x="1046" y="76057"/>
                </a:cubicBezTo>
                <a:lnTo>
                  <a:pt x="1046" y="64496"/>
                </a:lnTo>
                <a:cubicBezTo>
                  <a:pt x="1276" y="64470"/>
                  <a:pt x="1506" y="64343"/>
                  <a:pt x="1659" y="64189"/>
                </a:cubicBezTo>
                <a:close/>
                <a:moveTo>
                  <a:pt x="142339" y="78074"/>
                </a:moveTo>
                <a:lnTo>
                  <a:pt x="132283" y="84684"/>
                </a:lnTo>
                <a:cubicBezTo>
                  <a:pt x="132130" y="84531"/>
                  <a:pt x="131951" y="84403"/>
                  <a:pt x="131747" y="84378"/>
                </a:cubicBezTo>
                <a:lnTo>
                  <a:pt x="132130" y="80371"/>
                </a:lnTo>
                <a:cubicBezTo>
                  <a:pt x="132513" y="80345"/>
                  <a:pt x="132845" y="80039"/>
                  <a:pt x="132845" y="79631"/>
                </a:cubicBezTo>
                <a:cubicBezTo>
                  <a:pt x="132819" y="79631"/>
                  <a:pt x="132819" y="79605"/>
                  <a:pt x="132819" y="79605"/>
                </a:cubicBezTo>
                <a:lnTo>
                  <a:pt x="142339" y="78074"/>
                </a:lnTo>
                <a:close/>
                <a:moveTo>
                  <a:pt x="142671" y="78074"/>
                </a:moveTo>
                <a:lnTo>
                  <a:pt x="142671" y="82489"/>
                </a:lnTo>
                <a:lnTo>
                  <a:pt x="142696" y="82489"/>
                </a:lnTo>
                <a:lnTo>
                  <a:pt x="132436" y="84965"/>
                </a:lnTo>
                <a:cubicBezTo>
                  <a:pt x="132411" y="84939"/>
                  <a:pt x="132411" y="84888"/>
                  <a:pt x="132385" y="84863"/>
                </a:cubicBezTo>
                <a:lnTo>
                  <a:pt x="142671" y="78074"/>
                </a:lnTo>
                <a:close/>
                <a:moveTo>
                  <a:pt x="106301" y="78074"/>
                </a:moveTo>
                <a:cubicBezTo>
                  <a:pt x="106301" y="78099"/>
                  <a:pt x="106327" y="78125"/>
                  <a:pt x="106327" y="78176"/>
                </a:cubicBezTo>
                <a:lnTo>
                  <a:pt x="87874" y="85807"/>
                </a:lnTo>
                <a:lnTo>
                  <a:pt x="86700" y="79937"/>
                </a:lnTo>
                <a:cubicBezTo>
                  <a:pt x="86904" y="79835"/>
                  <a:pt x="87057" y="79656"/>
                  <a:pt x="87083" y="79426"/>
                </a:cubicBezTo>
                <a:lnTo>
                  <a:pt x="94535" y="78890"/>
                </a:lnTo>
                <a:lnTo>
                  <a:pt x="106301" y="78074"/>
                </a:lnTo>
                <a:close/>
                <a:moveTo>
                  <a:pt x="37493" y="67660"/>
                </a:moveTo>
                <a:lnTo>
                  <a:pt x="45941" y="86011"/>
                </a:lnTo>
                <a:lnTo>
                  <a:pt x="34328" y="72203"/>
                </a:lnTo>
                <a:lnTo>
                  <a:pt x="36931" y="67686"/>
                </a:lnTo>
                <a:cubicBezTo>
                  <a:pt x="37008" y="67712"/>
                  <a:pt x="37084" y="67737"/>
                  <a:pt x="37186" y="67737"/>
                </a:cubicBezTo>
                <a:cubicBezTo>
                  <a:pt x="37288" y="67737"/>
                  <a:pt x="37390" y="67712"/>
                  <a:pt x="37493" y="67660"/>
                </a:cubicBezTo>
                <a:close/>
                <a:moveTo>
                  <a:pt x="44945" y="65363"/>
                </a:moveTo>
                <a:cubicBezTo>
                  <a:pt x="45047" y="65695"/>
                  <a:pt x="45379" y="65976"/>
                  <a:pt x="45762" y="66002"/>
                </a:cubicBezTo>
                <a:lnTo>
                  <a:pt x="46221" y="86011"/>
                </a:lnTo>
                <a:cubicBezTo>
                  <a:pt x="46196" y="86011"/>
                  <a:pt x="46196" y="86037"/>
                  <a:pt x="46170" y="86037"/>
                </a:cubicBezTo>
                <a:lnTo>
                  <a:pt x="37646" y="67533"/>
                </a:lnTo>
                <a:cubicBezTo>
                  <a:pt x="37824" y="67405"/>
                  <a:pt x="37901" y="67201"/>
                  <a:pt x="37901" y="66997"/>
                </a:cubicBezTo>
                <a:cubicBezTo>
                  <a:pt x="37901" y="66946"/>
                  <a:pt x="37901" y="66920"/>
                  <a:pt x="37901" y="66869"/>
                </a:cubicBezTo>
                <a:lnTo>
                  <a:pt x="44945" y="65363"/>
                </a:lnTo>
                <a:close/>
                <a:moveTo>
                  <a:pt x="46476" y="65746"/>
                </a:moveTo>
                <a:lnTo>
                  <a:pt x="63398" y="80549"/>
                </a:lnTo>
                <a:cubicBezTo>
                  <a:pt x="63321" y="80651"/>
                  <a:pt x="63296" y="80805"/>
                  <a:pt x="63296" y="80958"/>
                </a:cubicBezTo>
                <a:cubicBezTo>
                  <a:pt x="63296" y="80983"/>
                  <a:pt x="63296" y="81034"/>
                  <a:pt x="63296" y="81085"/>
                </a:cubicBezTo>
                <a:lnTo>
                  <a:pt x="54031" y="84046"/>
                </a:lnTo>
                <a:lnTo>
                  <a:pt x="46885" y="86343"/>
                </a:lnTo>
                <a:cubicBezTo>
                  <a:pt x="46808" y="86164"/>
                  <a:pt x="46630" y="86037"/>
                  <a:pt x="46425" y="86011"/>
                </a:cubicBezTo>
                <a:lnTo>
                  <a:pt x="46272" y="80166"/>
                </a:lnTo>
                <a:lnTo>
                  <a:pt x="45941" y="66002"/>
                </a:lnTo>
                <a:cubicBezTo>
                  <a:pt x="46145" y="65976"/>
                  <a:pt x="46323" y="65874"/>
                  <a:pt x="46476" y="65746"/>
                </a:cubicBezTo>
                <a:close/>
                <a:moveTo>
                  <a:pt x="34226" y="72408"/>
                </a:moveTo>
                <a:lnTo>
                  <a:pt x="45864" y="86215"/>
                </a:lnTo>
                <a:cubicBezTo>
                  <a:pt x="45813" y="86266"/>
                  <a:pt x="45787" y="86343"/>
                  <a:pt x="45762" y="86419"/>
                </a:cubicBezTo>
                <a:lnTo>
                  <a:pt x="28968" y="83025"/>
                </a:lnTo>
                <a:cubicBezTo>
                  <a:pt x="28968" y="82999"/>
                  <a:pt x="28994" y="82974"/>
                  <a:pt x="28994" y="82948"/>
                </a:cubicBezTo>
                <a:cubicBezTo>
                  <a:pt x="28994" y="82617"/>
                  <a:pt x="28815" y="82361"/>
                  <a:pt x="28585" y="82183"/>
                </a:cubicBezTo>
                <a:lnTo>
                  <a:pt x="34226" y="72408"/>
                </a:lnTo>
                <a:close/>
                <a:moveTo>
                  <a:pt x="85909" y="79503"/>
                </a:moveTo>
                <a:cubicBezTo>
                  <a:pt x="85934" y="79631"/>
                  <a:pt x="86011" y="79733"/>
                  <a:pt x="86113" y="79809"/>
                </a:cubicBezTo>
                <a:lnTo>
                  <a:pt x="81059" y="88053"/>
                </a:lnTo>
                <a:cubicBezTo>
                  <a:pt x="80932" y="87976"/>
                  <a:pt x="80804" y="87951"/>
                  <a:pt x="80651" y="87951"/>
                </a:cubicBezTo>
                <a:cubicBezTo>
                  <a:pt x="80319" y="87951"/>
                  <a:pt x="80013" y="88129"/>
                  <a:pt x="79860" y="88410"/>
                </a:cubicBezTo>
                <a:lnTo>
                  <a:pt x="72509" y="84888"/>
                </a:lnTo>
                <a:lnTo>
                  <a:pt x="64700" y="81162"/>
                </a:lnTo>
                <a:cubicBezTo>
                  <a:pt x="64725" y="81111"/>
                  <a:pt x="64751" y="81060"/>
                  <a:pt x="64751" y="81009"/>
                </a:cubicBezTo>
                <a:lnTo>
                  <a:pt x="85909" y="79503"/>
                </a:lnTo>
                <a:close/>
                <a:moveTo>
                  <a:pt x="86266" y="79911"/>
                </a:moveTo>
                <a:cubicBezTo>
                  <a:pt x="86343" y="79937"/>
                  <a:pt x="86419" y="79962"/>
                  <a:pt x="86496" y="79962"/>
                </a:cubicBezTo>
                <a:lnTo>
                  <a:pt x="86521" y="79962"/>
                </a:lnTo>
                <a:lnTo>
                  <a:pt x="87695" y="85884"/>
                </a:lnTo>
                <a:lnTo>
                  <a:pt x="84326" y="87262"/>
                </a:lnTo>
                <a:lnTo>
                  <a:pt x="81493" y="88436"/>
                </a:lnTo>
                <a:cubicBezTo>
                  <a:pt x="81417" y="88334"/>
                  <a:pt x="81340" y="88232"/>
                  <a:pt x="81238" y="88155"/>
                </a:cubicBezTo>
                <a:lnTo>
                  <a:pt x="86266" y="79911"/>
                </a:lnTo>
                <a:close/>
                <a:moveTo>
                  <a:pt x="108164" y="78074"/>
                </a:moveTo>
                <a:lnTo>
                  <a:pt x="110793" y="78252"/>
                </a:lnTo>
                <a:lnTo>
                  <a:pt x="123018" y="79095"/>
                </a:lnTo>
                <a:lnTo>
                  <a:pt x="115617" y="88487"/>
                </a:lnTo>
                <a:cubicBezTo>
                  <a:pt x="115464" y="88385"/>
                  <a:pt x="115285" y="88334"/>
                  <a:pt x="115107" y="88334"/>
                </a:cubicBezTo>
                <a:cubicBezTo>
                  <a:pt x="114953" y="88334"/>
                  <a:pt x="114800" y="88385"/>
                  <a:pt x="114647" y="88461"/>
                </a:cubicBezTo>
                <a:lnTo>
                  <a:pt x="112912" y="85909"/>
                </a:lnTo>
                <a:lnTo>
                  <a:pt x="107858" y="78610"/>
                </a:lnTo>
                <a:cubicBezTo>
                  <a:pt x="108011" y="78482"/>
                  <a:pt x="108113" y="78278"/>
                  <a:pt x="108164" y="78074"/>
                </a:cubicBezTo>
                <a:close/>
                <a:moveTo>
                  <a:pt x="123274" y="79120"/>
                </a:moveTo>
                <a:lnTo>
                  <a:pt x="131364" y="79682"/>
                </a:lnTo>
                <a:cubicBezTo>
                  <a:pt x="131364" y="79758"/>
                  <a:pt x="131390" y="79835"/>
                  <a:pt x="131415" y="79886"/>
                </a:cubicBezTo>
                <a:lnTo>
                  <a:pt x="124244" y="83969"/>
                </a:lnTo>
                <a:lnTo>
                  <a:pt x="115872" y="88742"/>
                </a:lnTo>
                <a:cubicBezTo>
                  <a:pt x="115847" y="88691"/>
                  <a:pt x="115796" y="88640"/>
                  <a:pt x="115770" y="88614"/>
                </a:cubicBezTo>
                <a:lnTo>
                  <a:pt x="123274" y="79120"/>
                </a:lnTo>
                <a:close/>
                <a:moveTo>
                  <a:pt x="131517" y="80064"/>
                </a:moveTo>
                <a:cubicBezTo>
                  <a:pt x="131620" y="80192"/>
                  <a:pt x="131747" y="80294"/>
                  <a:pt x="131926" y="80345"/>
                </a:cubicBezTo>
                <a:lnTo>
                  <a:pt x="131543" y="84352"/>
                </a:lnTo>
                <a:cubicBezTo>
                  <a:pt x="131007" y="84352"/>
                  <a:pt x="130599" y="84761"/>
                  <a:pt x="130599" y="85296"/>
                </a:cubicBezTo>
                <a:cubicBezTo>
                  <a:pt x="130599" y="85322"/>
                  <a:pt x="130599" y="85373"/>
                  <a:pt x="130624" y="85424"/>
                </a:cubicBezTo>
                <a:lnTo>
                  <a:pt x="116000" y="88972"/>
                </a:lnTo>
                <a:cubicBezTo>
                  <a:pt x="115974" y="88946"/>
                  <a:pt x="115974" y="88921"/>
                  <a:pt x="115974" y="88895"/>
                </a:cubicBezTo>
                <a:lnTo>
                  <a:pt x="130190" y="80830"/>
                </a:lnTo>
                <a:lnTo>
                  <a:pt x="131517" y="80064"/>
                </a:lnTo>
                <a:close/>
                <a:moveTo>
                  <a:pt x="64623" y="81341"/>
                </a:moveTo>
                <a:lnTo>
                  <a:pt x="68120" y="83025"/>
                </a:lnTo>
                <a:lnTo>
                  <a:pt x="79758" y="88589"/>
                </a:lnTo>
                <a:cubicBezTo>
                  <a:pt x="79732" y="88691"/>
                  <a:pt x="79707" y="88793"/>
                  <a:pt x="79707" y="88895"/>
                </a:cubicBezTo>
                <a:cubicBezTo>
                  <a:pt x="79707" y="88946"/>
                  <a:pt x="79732" y="88997"/>
                  <a:pt x="79732" y="89074"/>
                </a:cubicBezTo>
                <a:lnTo>
                  <a:pt x="70570" y="91805"/>
                </a:lnTo>
                <a:lnTo>
                  <a:pt x="64470" y="81519"/>
                </a:lnTo>
                <a:cubicBezTo>
                  <a:pt x="64521" y="81468"/>
                  <a:pt x="64572" y="81417"/>
                  <a:pt x="64623" y="81341"/>
                </a:cubicBezTo>
                <a:close/>
                <a:moveTo>
                  <a:pt x="64291" y="81621"/>
                </a:moveTo>
                <a:lnTo>
                  <a:pt x="70391" y="91856"/>
                </a:lnTo>
                <a:lnTo>
                  <a:pt x="63194" y="94025"/>
                </a:lnTo>
                <a:cubicBezTo>
                  <a:pt x="63092" y="93847"/>
                  <a:pt x="62939" y="93744"/>
                  <a:pt x="62760" y="93719"/>
                </a:cubicBezTo>
                <a:lnTo>
                  <a:pt x="64036" y="81672"/>
                </a:lnTo>
                <a:cubicBezTo>
                  <a:pt x="64138" y="81672"/>
                  <a:pt x="64215" y="81672"/>
                  <a:pt x="64291" y="81621"/>
                </a:cubicBezTo>
                <a:close/>
                <a:moveTo>
                  <a:pt x="63372" y="81264"/>
                </a:moveTo>
                <a:cubicBezTo>
                  <a:pt x="63398" y="81341"/>
                  <a:pt x="63449" y="81417"/>
                  <a:pt x="63526" y="81494"/>
                </a:cubicBezTo>
                <a:lnTo>
                  <a:pt x="53470" y="96322"/>
                </a:lnTo>
                <a:cubicBezTo>
                  <a:pt x="53342" y="96246"/>
                  <a:pt x="53189" y="96220"/>
                  <a:pt x="53036" y="96220"/>
                </a:cubicBezTo>
                <a:cubicBezTo>
                  <a:pt x="52883" y="96220"/>
                  <a:pt x="52730" y="96246"/>
                  <a:pt x="52602" y="96322"/>
                </a:cubicBezTo>
                <a:lnTo>
                  <a:pt x="46757" y="87083"/>
                </a:lnTo>
                <a:cubicBezTo>
                  <a:pt x="46885" y="86981"/>
                  <a:pt x="46961" y="86802"/>
                  <a:pt x="46961" y="86624"/>
                </a:cubicBezTo>
                <a:cubicBezTo>
                  <a:pt x="46961" y="86598"/>
                  <a:pt x="46961" y="86573"/>
                  <a:pt x="46961" y="86522"/>
                </a:cubicBezTo>
                <a:lnTo>
                  <a:pt x="54108" y="84225"/>
                </a:lnTo>
                <a:lnTo>
                  <a:pt x="63372" y="81264"/>
                </a:lnTo>
                <a:close/>
                <a:moveTo>
                  <a:pt x="63704" y="81596"/>
                </a:moveTo>
                <a:cubicBezTo>
                  <a:pt x="63730" y="81621"/>
                  <a:pt x="63781" y="81647"/>
                  <a:pt x="63832" y="81672"/>
                </a:cubicBezTo>
                <a:lnTo>
                  <a:pt x="62556" y="93719"/>
                </a:lnTo>
                <a:cubicBezTo>
                  <a:pt x="62249" y="93770"/>
                  <a:pt x="62020" y="94025"/>
                  <a:pt x="62020" y="94331"/>
                </a:cubicBezTo>
                <a:cubicBezTo>
                  <a:pt x="62020" y="94331"/>
                  <a:pt x="62020" y="94357"/>
                  <a:pt x="62020" y="94357"/>
                </a:cubicBezTo>
                <a:lnTo>
                  <a:pt x="53904" y="96782"/>
                </a:lnTo>
                <a:cubicBezTo>
                  <a:pt x="53852" y="96654"/>
                  <a:pt x="53750" y="96526"/>
                  <a:pt x="53623" y="96424"/>
                </a:cubicBezTo>
                <a:lnTo>
                  <a:pt x="63704" y="81596"/>
                </a:lnTo>
                <a:close/>
                <a:moveTo>
                  <a:pt x="130650" y="85603"/>
                </a:moveTo>
                <a:cubicBezTo>
                  <a:pt x="130777" y="85909"/>
                  <a:pt x="131033" y="86139"/>
                  <a:pt x="131364" y="86215"/>
                </a:cubicBezTo>
                <a:lnTo>
                  <a:pt x="130292" y="97011"/>
                </a:lnTo>
                <a:lnTo>
                  <a:pt x="115974" y="89635"/>
                </a:lnTo>
                <a:cubicBezTo>
                  <a:pt x="116025" y="89533"/>
                  <a:pt x="116051" y="89406"/>
                  <a:pt x="116051" y="89278"/>
                </a:cubicBezTo>
                <a:cubicBezTo>
                  <a:pt x="116051" y="89252"/>
                  <a:pt x="116051" y="89201"/>
                  <a:pt x="116025" y="89150"/>
                </a:cubicBezTo>
                <a:lnTo>
                  <a:pt x="130650" y="85603"/>
                </a:lnTo>
                <a:close/>
                <a:moveTo>
                  <a:pt x="106403" y="78354"/>
                </a:moveTo>
                <a:cubicBezTo>
                  <a:pt x="106454" y="78456"/>
                  <a:pt x="106531" y="78559"/>
                  <a:pt x="106633" y="78635"/>
                </a:cubicBezTo>
                <a:lnTo>
                  <a:pt x="105357" y="80626"/>
                </a:lnTo>
                <a:lnTo>
                  <a:pt x="91422" y="102269"/>
                </a:lnTo>
                <a:cubicBezTo>
                  <a:pt x="91345" y="102243"/>
                  <a:pt x="91243" y="102218"/>
                  <a:pt x="91141" y="102218"/>
                </a:cubicBezTo>
                <a:lnTo>
                  <a:pt x="91115" y="102218"/>
                </a:lnTo>
                <a:lnTo>
                  <a:pt x="87925" y="86011"/>
                </a:lnTo>
                <a:lnTo>
                  <a:pt x="106403" y="78354"/>
                </a:lnTo>
                <a:close/>
                <a:moveTo>
                  <a:pt x="87721" y="86088"/>
                </a:moveTo>
                <a:lnTo>
                  <a:pt x="89431" y="94689"/>
                </a:lnTo>
                <a:lnTo>
                  <a:pt x="90937" y="102269"/>
                </a:lnTo>
                <a:cubicBezTo>
                  <a:pt x="90886" y="102269"/>
                  <a:pt x="90860" y="102294"/>
                  <a:pt x="90835" y="102294"/>
                </a:cubicBezTo>
                <a:lnTo>
                  <a:pt x="84122" y="93336"/>
                </a:lnTo>
                <a:lnTo>
                  <a:pt x="81289" y="89584"/>
                </a:lnTo>
                <a:cubicBezTo>
                  <a:pt x="81493" y="89406"/>
                  <a:pt x="81595" y="89176"/>
                  <a:pt x="81595" y="88895"/>
                </a:cubicBezTo>
                <a:cubicBezTo>
                  <a:pt x="81595" y="88793"/>
                  <a:pt x="81595" y="88717"/>
                  <a:pt x="81570" y="88640"/>
                </a:cubicBezTo>
                <a:lnTo>
                  <a:pt x="86700" y="86522"/>
                </a:lnTo>
                <a:lnTo>
                  <a:pt x="87721" y="86088"/>
                </a:lnTo>
                <a:close/>
                <a:moveTo>
                  <a:pt x="107679" y="78737"/>
                </a:moveTo>
                <a:lnTo>
                  <a:pt x="109185" y="80881"/>
                </a:lnTo>
                <a:lnTo>
                  <a:pt x="114494" y="88563"/>
                </a:lnTo>
                <a:cubicBezTo>
                  <a:pt x="114290" y="88742"/>
                  <a:pt x="114162" y="88997"/>
                  <a:pt x="114162" y="89278"/>
                </a:cubicBezTo>
                <a:cubicBezTo>
                  <a:pt x="114162" y="89431"/>
                  <a:pt x="114188" y="89559"/>
                  <a:pt x="114239" y="89661"/>
                </a:cubicBezTo>
                <a:lnTo>
                  <a:pt x="91677" y="102473"/>
                </a:lnTo>
                <a:cubicBezTo>
                  <a:pt x="91651" y="102448"/>
                  <a:pt x="91626" y="102422"/>
                  <a:pt x="91600" y="102397"/>
                </a:cubicBezTo>
                <a:lnTo>
                  <a:pt x="106812" y="78737"/>
                </a:lnTo>
                <a:cubicBezTo>
                  <a:pt x="106939" y="78814"/>
                  <a:pt x="107067" y="78839"/>
                  <a:pt x="107220" y="78839"/>
                </a:cubicBezTo>
                <a:cubicBezTo>
                  <a:pt x="107399" y="78839"/>
                  <a:pt x="107552" y="78814"/>
                  <a:pt x="107679" y="78737"/>
                </a:cubicBezTo>
                <a:close/>
                <a:moveTo>
                  <a:pt x="142671" y="82693"/>
                </a:moveTo>
                <a:lnTo>
                  <a:pt x="142671" y="102830"/>
                </a:lnTo>
                <a:lnTo>
                  <a:pt x="142696" y="102830"/>
                </a:lnTo>
                <a:cubicBezTo>
                  <a:pt x="142492" y="102856"/>
                  <a:pt x="142314" y="102984"/>
                  <a:pt x="142186" y="103137"/>
                </a:cubicBezTo>
                <a:lnTo>
                  <a:pt x="130497" y="97113"/>
                </a:lnTo>
                <a:lnTo>
                  <a:pt x="131543" y="86241"/>
                </a:lnTo>
                <a:cubicBezTo>
                  <a:pt x="132079" y="86241"/>
                  <a:pt x="132487" y="85807"/>
                  <a:pt x="132487" y="85296"/>
                </a:cubicBezTo>
                <a:cubicBezTo>
                  <a:pt x="132487" y="85245"/>
                  <a:pt x="132487" y="85220"/>
                  <a:pt x="132462" y="85169"/>
                </a:cubicBezTo>
                <a:lnTo>
                  <a:pt x="142671" y="82693"/>
                </a:lnTo>
                <a:close/>
                <a:moveTo>
                  <a:pt x="114341" y="89839"/>
                </a:moveTo>
                <a:cubicBezTo>
                  <a:pt x="114417" y="89942"/>
                  <a:pt x="114545" y="90044"/>
                  <a:pt x="114673" y="90120"/>
                </a:cubicBezTo>
                <a:lnTo>
                  <a:pt x="108802" y="105893"/>
                </a:lnTo>
                <a:lnTo>
                  <a:pt x="100074" y="104362"/>
                </a:lnTo>
                <a:lnTo>
                  <a:pt x="91830" y="102907"/>
                </a:lnTo>
                <a:cubicBezTo>
                  <a:pt x="91830" y="102907"/>
                  <a:pt x="91830" y="102907"/>
                  <a:pt x="91830" y="102881"/>
                </a:cubicBezTo>
                <a:cubicBezTo>
                  <a:pt x="91830" y="102805"/>
                  <a:pt x="91804" y="102728"/>
                  <a:pt x="91779" y="102652"/>
                </a:cubicBezTo>
                <a:lnTo>
                  <a:pt x="114341" y="89839"/>
                </a:lnTo>
                <a:close/>
                <a:moveTo>
                  <a:pt x="115898" y="89814"/>
                </a:moveTo>
                <a:lnTo>
                  <a:pt x="130267" y="97215"/>
                </a:lnTo>
                <a:lnTo>
                  <a:pt x="129144" y="108930"/>
                </a:lnTo>
                <a:cubicBezTo>
                  <a:pt x="129042" y="108930"/>
                  <a:pt x="128940" y="108956"/>
                  <a:pt x="128863" y="109007"/>
                </a:cubicBezTo>
                <a:lnTo>
                  <a:pt x="115719" y="89993"/>
                </a:lnTo>
                <a:cubicBezTo>
                  <a:pt x="115770" y="89942"/>
                  <a:pt x="115847" y="89865"/>
                  <a:pt x="115898" y="89814"/>
                </a:cubicBezTo>
                <a:close/>
                <a:moveTo>
                  <a:pt x="70493" y="92034"/>
                </a:moveTo>
                <a:lnTo>
                  <a:pt x="80651" y="109160"/>
                </a:lnTo>
                <a:lnTo>
                  <a:pt x="63117" y="94740"/>
                </a:lnTo>
                <a:cubicBezTo>
                  <a:pt x="63219" y="94638"/>
                  <a:pt x="63270" y="94485"/>
                  <a:pt x="63270" y="94331"/>
                </a:cubicBezTo>
                <a:cubicBezTo>
                  <a:pt x="63270" y="94280"/>
                  <a:pt x="63270" y="94229"/>
                  <a:pt x="63270" y="94204"/>
                </a:cubicBezTo>
                <a:lnTo>
                  <a:pt x="70493" y="92034"/>
                </a:lnTo>
                <a:close/>
                <a:moveTo>
                  <a:pt x="79783" y="89252"/>
                </a:moveTo>
                <a:cubicBezTo>
                  <a:pt x="79911" y="89584"/>
                  <a:pt x="80217" y="89814"/>
                  <a:pt x="80575" y="89839"/>
                </a:cubicBezTo>
                <a:lnTo>
                  <a:pt x="80804" y="102728"/>
                </a:lnTo>
                <a:lnTo>
                  <a:pt x="80932" y="109237"/>
                </a:lnTo>
                <a:lnTo>
                  <a:pt x="70672" y="91983"/>
                </a:lnTo>
                <a:lnTo>
                  <a:pt x="79783" y="89252"/>
                </a:lnTo>
                <a:close/>
                <a:moveTo>
                  <a:pt x="130471" y="97318"/>
                </a:moveTo>
                <a:lnTo>
                  <a:pt x="142109" y="103315"/>
                </a:lnTo>
                <a:cubicBezTo>
                  <a:pt x="142084" y="103392"/>
                  <a:pt x="142058" y="103468"/>
                  <a:pt x="142058" y="103545"/>
                </a:cubicBezTo>
                <a:cubicBezTo>
                  <a:pt x="142058" y="103622"/>
                  <a:pt x="142058" y="103698"/>
                  <a:pt x="142084" y="103749"/>
                </a:cubicBezTo>
                <a:lnTo>
                  <a:pt x="129731" y="109237"/>
                </a:lnTo>
                <a:cubicBezTo>
                  <a:pt x="129654" y="109109"/>
                  <a:pt x="129501" y="109007"/>
                  <a:pt x="129323" y="108956"/>
                </a:cubicBezTo>
                <a:lnTo>
                  <a:pt x="130471" y="97318"/>
                </a:lnTo>
                <a:close/>
                <a:moveTo>
                  <a:pt x="62071" y="94561"/>
                </a:moveTo>
                <a:cubicBezTo>
                  <a:pt x="62122" y="94714"/>
                  <a:pt x="62249" y="94842"/>
                  <a:pt x="62428" y="94918"/>
                </a:cubicBezTo>
                <a:lnTo>
                  <a:pt x="60871" y="109313"/>
                </a:lnTo>
                <a:lnTo>
                  <a:pt x="53623" y="97879"/>
                </a:lnTo>
                <a:cubicBezTo>
                  <a:pt x="53827" y="97726"/>
                  <a:pt x="53980" y="97445"/>
                  <a:pt x="53980" y="97164"/>
                </a:cubicBezTo>
                <a:cubicBezTo>
                  <a:pt x="53980" y="97088"/>
                  <a:pt x="53980" y="97037"/>
                  <a:pt x="53955" y="96986"/>
                </a:cubicBezTo>
                <a:lnTo>
                  <a:pt x="62071" y="94561"/>
                </a:lnTo>
                <a:close/>
                <a:moveTo>
                  <a:pt x="115566" y="90095"/>
                </a:moveTo>
                <a:lnTo>
                  <a:pt x="119675" y="96041"/>
                </a:lnTo>
                <a:lnTo>
                  <a:pt x="128710" y="109109"/>
                </a:lnTo>
                <a:cubicBezTo>
                  <a:pt x="128633" y="109186"/>
                  <a:pt x="128557" y="109288"/>
                  <a:pt x="128531" y="109390"/>
                </a:cubicBezTo>
                <a:lnTo>
                  <a:pt x="108981" y="105944"/>
                </a:lnTo>
                <a:lnTo>
                  <a:pt x="114877" y="90197"/>
                </a:lnTo>
                <a:cubicBezTo>
                  <a:pt x="114953" y="90222"/>
                  <a:pt x="115030" y="90222"/>
                  <a:pt x="115107" y="90222"/>
                </a:cubicBezTo>
                <a:cubicBezTo>
                  <a:pt x="115260" y="90222"/>
                  <a:pt x="115413" y="90171"/>
                  <a:pt x="115566" y="90095"/>
                </a:cubicBezTo>
                <a:close/>
                <a:moveTo>
                  <a:pt x="81136" y="89712"/>
                </a:moveTo>
                <a:lnTo>
                  <a:pt x="84173" y="93719"/>
                </a:lnTo>
                <a:lnTo>
                  <a:pt x="90681" y="102422"/>
                </a:lnTo>
                <a:cubicBezTo>
                  <a:pt x="90554" y="102550"/>
                  <a:pt x="90477" y="102703"/>
                  <a:pt x="90477" y="102881"/>
                </a:cubicBezTo>
                <a:cubicBezTo>
                  <a:pt x="90477" y="102984"/>
                  <a:pt x="90503" y="103086"/>
                  <a:pt x="90554" y="103162"/>
                </a:cubicBezTo>
                <a:lnTo>
                  <a:pt x="81136" y="109415"/>
                </a:lnTo>
                <a:lnTo>
                  <a:pt x="81008" y="102805"/>
                </a:lnTo>
                <a:lnTo>
                  <a:pt x="80779" y="89814"/>
                </a:lnTo>
                <a:cubicBezTo>
                  <a:pt x="80906" y="89814"/>
                  <a:pt x="81034" y="89763"/>
                  <a:pt x="81136" y="89712"/>
                </a:cubicBezTo>
                <a:close/>
                <a:moveTo>
                  <a:pt x="62964" y="94867"/>
                </a:moveTo>
                <a:lnTo>
                  <a:pt x="80753" y="109492"/>
                </a:lnTo>
                <a:lnTo>
                  <a:pt x="61050" y="109492"/>
                </a:lnTo>
                <a:lnTo>
                  <a:pt x="61764" y="102805"/>
                </a:lnTo>
                <a:lnTo>
                  <a:pt x="62607" y="94944"/>
                </a:lnTo>
                <a:lnTo>
                  <a:pt x="62658" y="94944"/>
                </a:lnTo>
                <a:cubicBezTo>
                  <a:pt x="62760" y="94944"/>
                  <a:pt x="62862" y="94918"/>
                  <a:pt x="62964" y="94867"/>
                </a:cubicBezTo>
                <a:close/>
                <a:moveTo>
                  <a:pt x="91779" y="103111"/>
                </a:moveTo>
                <a:lnTo>
                  <a:pt x="108726" y="106097"/>
                </a:lnTo>
                <a:lnTo>
                  <a:pt x="107450" y="109492"/>
                </a:lnTo>
                <a:lnTo>
                  <a:pt x="81366" y="109492"/>
                </a:lnTo>
                <a:lnTo>
                  <a:pt x="90656" y="103341"/>
                </a:lnTo>
                <a:cubicBezTo>
                  <a:pt x="90784" y="103468"/>
                  <a:pt x="90962" y="103571"/>
                  <a:pt x="91141" y="103571"/>
                </a:cubicBezTo>
                <a:cubicBezTo>
                  <a:pt x="91447" y="103571"/>
                  <a:pt x="91702" y="103366"/>
                  <a:pt x="91779" y="103111"/>
                </a:cubicBezTo>
                <a:close/>
                <a:moveTo>
                  <a:pt x="108905" y="106123"/>
                </a:moveTo>
                <a:lnTo>
                  <a:pt x="128021" y="109492"/>
                </a:lnTo>
                <a:lnTo>
                  <a:pt x="107654" y="109492"/>
                </a:lnTo>
                <a:lnTo>
                  <a:pt x="108905" y="106123"/>
                </a:lnTo>
                <a:close/>
                <a:moveTo>
                  <a:pt x="142160" y="103928"/>
                </a:moveTo>
                <a:cubicBezTo>
                  <a:pt x="142288" y="104107"/>
                  <a:pt x="142467" y="104234"/>
                  <a:pt x="142696" y="104260"/>
                </a:cubicBezTo>
                <a:lnTo>
                  <a:pt x="142696" y="109492"/>
                </a:lnTo>
                <a:lnTo>
                  <a:pt x="129833" y="109492"/>
                </a:lnTo>
                <a:cubicBezTo>
                  <a:pt x="129833" y="109466"/>
                  <a:pt x="129833" y="109441"/>
                  <a:pt x="129807" y="109415"/>
                </a:cubicBezTo>
                <a:lnTo>
                  <a:pt x="142160" y="103928"/>
                </a:lnTo>
                <a:close/>
                <a:moveTo>
                  <a:pt x="944" y="1"/>
                </a:moveTo>
                <a:cubicBezTo>
                  <a:pt x="638" y="1"/>
                  <a:pt x="383" y="256"/>
                  <a:pt x="383" y="588"/>
                </a:cubicBezTo>
                <a:cubicBezTo>
                  <a:pt x="383" y="868"/>
                  <a:pt x="587" y="1098"/>
                  <a:pt x="842" y="1149"/>
                </a:cubicBezTo>
                <a:lnTo>
                  <a:pt x="842" y="16462"/>
                </a:lnTo>
                <a:cubicBezTo>
                  <a:pt x="357" y="16514"/>
                  <a:pt x="0" y="16922"/>
                  <a:pt x="0" y="17407"/>
                </a:cubicBezTo>
                <a:cubicBezTo>
                  <a:pt x="0" y="17892"/>
                  <a:pt x="357" y="18300"/>
                  <a:pt x="842" y="18351"/>
                </a:cubicBezTo>
                <a:lnTo>
                  <a:pt x="842" y="37748"/>
                </a:lnTo>
                <a:cubicBezTo>
                  <a:pt x="357" y="37799"/>
                  <a:pt x="0" y="38208"/>
                  <a:pt x="0" y="38693"/>
                </a:cubicBezTo>
                <a:cubicBezTo>
                  <a:pt x="0" y="39177"/>
                  <a:pt x="357" y="39560"/>
                  <a:pt x="842" y="39611"/>
                </a:cubicBezTo>
                <a:lnTo>
                  <a:pt x="842" y="62607"/>
                </a:lnTo>
                <a:cubicBezTo>
                  <a:pt x="357" y="62658"/>
                  <a:pt x="0" y="63066"/>
                  <a:pt x="0" y="63551"/>
                </a:cubicBezTo>
                <a:cubicBezTo>
                  <a:pt x="0" y="64036"/>
                  <a:pt x="357" y="64445"/>
                  <a:pt x="842" y="64496"/>
                </a:cubicBezTo>
                <a:lnTo>
                  <a:pt x="842" y="76057"/>
                </a:lnTo>
                <a:cubicBezTo>
                  <a:pt x="536" y="76108"/>
                  <a:pt x="306" y="76364"/>
                  <a:pt x="306" y="76695"/>
                </a:cubicBezTo>
                <a:cubicBezTo>
                  <a:pt x="306" y="77053"/>
                  <a:pt x="587" y="77333"/>
                  <a:pt x="944" y="77333"/>
                </a:cubicBezTo>
                <a:cubicBezTo>
                  <a:pt x="1225" y="77333"/>
                  <a:pt x="1455" y="77180"/>
                  <a:pt x="1557" y="76925"/>
                </a:cubicBezTo>
                <a:lnTo>
                  <a:pt x="27105" y="82821"/>
                </a:lnTo>
                <a:cubicBezTo>
                  <a:pt x="27105" y="82872"/>
                  <a:pt x="27079" y="82897"/>
                  <a:pt x="27079" y="82923"/>
                </a:cubicBezTo>
                <a:cubicBezTo>
                  <a:pt x="27079" y="83459"/>
                  <a:pt x="27513" y="83867"/>
                  <a:pt x="28024" y="83867"/>
                </a:cubicBezTo>
                <a:cubicBezTo>
                  <a:pt x="28458" y="83867"/>
                  <a:pt x="28815" y="83586"/>
                  <a:pt x="28943" y="83204"/>
                </a:cubicBezTo>
                <a:lnTo>
                  <a:pt x="45711" y="86598"/>
                </a:lnTo>
                <a:cubicBezTo>
                  <a:pt x="45711" y="86598"/>
                  <a:pt x="45711" y="86624"/>
                  <a:pt x="45711" y="86624"/>
                </a:cubicBezTo>
                <a:cubicBezTo>
                  <a:pt x="45711" y="86955"/>
                  <a:pt x="45992" y="87236"/>
                  <a:pt x="46323" y="87236"/>
                </a:cubicBezTo>
                <a:cubicBezTo>
                  <a:pt x="46425" y="87236"/>
                  <a:pt x="46502" y="87211"/>
                  <a:pt x="46579" y="87185"/>
                </a:cubicBezTo>
                <a:lnTo>
                  <a:pt x="52449" y="96424"/>
                </a:lnTo>
                <a:cubicBezTo>
                  <a:pt x="52219" y="96577"/>
                  <a:pt x="52091" y="96858"/>
                  <a:pt x="52091" y="97139"/>
                </a:cubicBezTo>
                <a:cubicBezTo>
                  <a:pt x="52091" y="97675"/>
                  <a:pt x="52500" y="98083"/>
                  <a:pt x="53036" y="98083"/>
                </a:cubicBezTo>
                <a:cubicBezTo>
                  <a:pt x="53163" y="98083"/>
                  <a:pt x="53317" y="98058"/>
                  <a:pt x="53444" y="97981"/>
                </a:cubicBezTo>
                <a:lnTo>
                  <a:pt x="60846" y="109619"/>
                </a:lnTo>
                <a:lnTo>
                  <a:pt x="60820" y="109696"/>
                </a:lnTo>
                <a:lnTo>
                  <a:pt x="60871" y="109696"/>
                </a:lnTo>
                <a:lnTo>
                  <a:pt x="60999" y="109900"/>
                </a:lnTo>
                <a:lnTo>
                  <a:pt x="61024" y="109696"/>
                </a:lnTo>
                <a:lnTo>
                  <a:pt x="80932" y="109696"/>
                </a:lnTo>
                <a:lnTo>
                  <a:pt x="80932" y="109773"/>
                </a:lnTo>
                <a:lnTo>
                  <a:pt x="81008" y="109747"/>
                </a:lnTo>
                <a:lnTo>
                  <a:pt x="81136" y="109977"/>
                </a:lnTo>
                <a:lnTo>
                  <a:pt x="81136" y="109696"/>
                </a:lnTo>
                <a:lnTo>
                  <a:pt x="128506" y="109696"/>
                </a:lnTo>
                <a:cubicBezTo>
                  <a:pt x="128531" y="110028"/>
                  <a:pt x="128812" y="110283"/>
                  <a:pt x="129169" y="110283"/>
                </a:cubicBezTo>
                <a:cubicBezTo>
                  <a:pt x="129501" y="110283"/>
                  <a:pt x="129782" y="110028"/>
                  <a:pt x="129807" y="109696"/>
                </a:cubicBezTo>
                <a:lnTo>
                  <a:pt x="142875" y="109696"/>
                </a:lnTo>
                <a:lnTo>
                  <a:pt x="142875" y="104260"/>
                </a:lnTo>
                <a:cubicBezTo>
                  <a:pt x="143232" y="104209"/>
                  <a:pt x="143513" y="103902"/>
                  <a:pt x="143513" y="103545"/>
                </a:cubicBezTo>
                <a:cubicBezTo>
                  <a:pt x="143513" y="103188"/>
                  <a:pt x="143232" y="102881"/>
                  <a:pt x="142875" y="102830"/>
                </a:cubicBezTo>
                <a:lnTo>
                  <a:pt x="142875" y="82642"/>
                </a:lnTo>
                <a:lnTo>
                  <a:pt x="142875" y="82438"/>
                </a:lnTo>
                <a:lnTo>
                  <a:pt x="142875" y="77997"/>
                </a:lnTo>
                <a:lnTo>
                  <a:pt x="142875" y="77716"/>
                </a:lnTo>
                <a:lnTo>
                  <a:pt x="142875" y="55180"/>
                </a:lnTo>
                <a:cubicBezTo>
                  <a:pt x="143360" y="55129"/>
                  <a:pt x="143717" y="54721"/>
                  <a:pt x="143717" y="54236"/>
                </a:cubicBezTo>
                <a:cubicBezTo>
                  <a:pt x="143717" y="53725"/>
                  <a:pt x="143309" y="53291"/>
                  <a:pt x="142773" y="53291"/>
                </a:cubicBezTo>
                <a:cubicBezTo>
                  <a:pt x="142262" y="53291"/>
                  <a:pt x="141829" y="53725"/>
                  <a:pt x="141829" y="54236"/>
                </a:cubicBezTo>
                <a:cubicBezTo>
                  <a:pt x="141829" y="54516"/>
                  <a:pt x="141956" y="54746"/>
                  <a:pt x="142135" y="54925"/>
                </a:cubicBezTo>
                <a:lnTo>
                  <a:pt x="127791" y="73046"/>
                </a:lnTo>
                <a:lnTo>
                  <a:pt x="120160" y="61637"/>
                </a:lnTo>
                <a:cubicBezTo>
                  <a:pt x="120288" y="61510"/>
                  <a:pt x="120390" y="61305"/>
                  <a:pt x="120390" y="61101"/>
                </a:cubicBezTo>
                <a:cubicBezTo>
                  <a:pt x="120390" y="60693"/>
                  <a:pt x="120058" y="60361"/>
                  <a:pt x="119675" y="60361"/>
                </a:cubicBezTo>
                <a:cubicBezTo>
                  <a:pt x="119394" y="60361"/>
                  <a:pt x="119190" y="60489"/>
                  <a:pt x="119037" y="60693"/>
                </a:cubicBezTo>
                <a:lnTo>
                  <a:pt x="99283" y="51428"/>
                </a:lnTo>
                <a:cubicBezTo>
                  <a:pt x="99308" y="51326"/>
                  <a:pt x="99334" y="51224"/>
                  <a:pt x="99334" y="51122"/>
                </a:cubicBezTo>
                <a:cubicBezTo>
                  <a:pt x="99334" y="50586"/>
                  <a:pt x="98900" y="50178"/>
                  <a:pt x="98389" y="50178"/>
                </a:cubicBezTo>
                <a:cubicBezTo>
                  <a:pt x="97879" y="50178"/>
                  <a:pt x="97445" y="50612"/>
                  <a:pt x="97445" y="51122"/>
                </a:cubicBezTo>
                <a:cubicBezTo>
                  <a:pt x="97445" y="51250"/>
                  <a:pt x="97470" y="51377"/>
                  <a:pt x="97522" y="51505"/>
                </a:cubicBezTo>
                <a:lnTo>
                  <a:pt x="80957" y="60999"/>
                </a:lnTo>
                <a:lnTo>
                  <a:pt x="75955" y="58804"/>
                </a:lnTo>
                <a:cubicBezTo>
                  <a:pt x="75955" y="58779"/>
                  <a:pt x="75981" y="58728"/>
                  <a:pt x="75981" y="58677"/>
                </a:cubicBezTo>
                <a:cubicBezTo>
                  <a:pt x="75981" y="58370"/>
                  <a:pt x="75725" y="58115"/>
                  <a:pt x="75419" y="58115"/>
                </a:cubicBezTo>
                <a:cubicBezTo>
                  <a:pt x="75266" y="58115"/>
                  <a:pt x="75138" y="58166"/>
                  <a:pt x="75036" y="58268"/>
                </a:cubicBezTo>
                <a:lnTo>
                  <a:pt x="54235" y="42061"/>
                </a:lnTo>
                <a:cubicBezTo>
                  <a:pt x="54312" y="41934"/>
                  <a:pt x="54363" y="41755"/>
                  <a:pt x="54363" y="41577"/>
                </a:cubicBezTo>
                <a:cubicBezTo>
                  <a:pt x="54363" y="41041"/>
                  <a:pt x="53955" y="40632"/>
                  <a:pt x="53419" y="40632"/>
                </a:cubicBezTo>
                <a:cubicBezTo>
                  <a:pt x="53342" y="40632"/>
                  <a:pt x="53265" y="40632"/>
                  <a:pt x="53189" y="40658"/>
                </a:cubicBezTo>
                <a:lnTo>
                  <a:pt x="46732" y="24247"/>
                </a:lnTo>
                <a:cubicBezTo>
                  <a:pt x="47012" y="24119"/>
                  <a:pt x="47191" y="23838"/>
                  <a:pt x="47191" y="23507"/>
                </a:cubicBezTo>
                <a:cubicBezTo>
                  <a:pt x="47191" y="23047"/>
                  <a:pt x="46808" y="22664"/>
                  <a:pt x="46349" y="22664"/>
                </a:cubicBezTo>
                <a:cubicBezTo>
                  <a:pt x="45889" y="22664"/>
                  <a:pt x="45507" y="23022"/>
                  <a:pt x="45481" y="23456"/>
                </a:cubicBezTo>
                <a:lnTo>
                  <a:pt x="20265" y="25064"/>
                </a:lnTo>
                <a:lnTo>
                  <a:pt x="18325" y="17534"/>
                </a:lnTo>
                <a:cubicBezTo>
                  <a:pt x="18529" y="17432"/>
                  <a:pt x="18708" y="17203"/>
                  <a:pt x="18708" y="16947"/>
                </a:cubicBezTo>
                <a:cubicBezTo>
                  <a:pt x="18708" y="16590"/>
                  <a:pt x="18402" y="16309"/>
                  <a:pt x="18070" y="16309"/>
                </a:cubicBezTo>
                <a:cubicBezTo>
                  <a:pt x="17917" y="16309"/>
                  <a:pt x="17789" y="16360"/>
                  <a:pt x="17687" y="16437"/>
                </a:cubicBezTo>
                <a:lnTo>
                  <a:pt x="1429" y="894"/>
                </a:lnTo>
                <a:cubicBezTo>
                  <a:pt x="1480" y="817"/>
                  <a:pt x="1506" y="690"/>
                  <a:pt x="1506" y="588"/>
                </a:cubicBezTo>
                <a:cubicBezTo>
                  <a:pt x="1506" y="256"/>
                  <a:pt x="1251" y="1"/>
                  <a:pt x="94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extLst>
      <p:ext uri="{BB962C8B-B14F-4D97-AF65-F5344CB8AC3E}">
        <p14:creationId xmlns:p14="http://schemas.microsoft.com/office/powerpoint/2010/main" val="4078643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sp>
        <p:nvSpPr>
          <p:cNvPr id="2" name="Google Shape;193;p24">
            <a:extLst>
              <a:ext uri="{FF2B5EF4-FFF2-40B4-BE49-F238E27FC236}">
                <a16:creationId xmlns:a16="http://schemas.microsoft.com/office/drawing/2014/main" id="{E87A1873-E7EC-5C99-CECF-F79B8F27ED68}"/>
              </a:ext>
            </a:extLst>
          </p:cNvPr>
          <p:cNvSpPr/>
          <p:nvPr userDrawn="1"/>
        </p:nvSpPr>
        <p:spPr>
          <a:xfrm rot="-6076843" flipH="1">
            <a:off x="6865488" y="-2630154"/>
            <a:ext cx="9396737" cy="7210652"/>
          </a:xfrm>
          <a:custGeom>
            <a:avLst/>
            <a:gdLst/>
            <a:ahLst/>
            <a:cxnLst/>
            <a:rect l="l" t="t" r="r" b="b"/>
            <a:pathLst>
              <a:path w="143718" h="110283" extrusionOk="0">
                <a:moveTo>
                  <a:pt x="1276" y="1047"/>
                </a:moveTo>
                <a:lnTo>
                  <a:pt x="17534" y="16565"/>
                </a:lnTo>
                <a:cubicBezTo>
                  <a:pt x="17483" y="16667"/>
                  <a:pt x="17457" y="16743"/>
                  <a:pt x="17432" y="16845"/>
                </a:cubicBezTo>
                <a:lnTo>
                  <a:pt x="1889" y="17279"/>
                </a:lnTo>
                <a:cubicBezTo>
                  <a:pt x="1812" y="16845"/>
                  <a:pt x="1480" y="16514"/>
                  <a:pt x="1046" y="16462"/>
                </a:cubicBezTo>
                <a:lnTo>
                  <a:pt x="1046" y="1149"/>
                </a:lnTo>
                <a:cubicBezTo>
                  <a:pt x="1123" y="1124"/>
                  <a:pt x="1225" y="1098"/>
                  <a:pt x="1276" y="1047"/>
                </a:cubicBezTo>
                <a:close/>
                <a:moveTo>
                  <a:pt x="17432" y="17050"/>
                </a:moveTo>
                <a:cubicBezTo>
                  <a:pt x="17457" y="17177"/>
                  <a:pt x="17508" y="17279"/>
                  <a:pt x="17585" y="17381"/>
                </a:cubicBezTo>
                <a:lnTo>
                  <a:pt x="11638" y="24936"/>
                </a:lnTo>
                <a:cubicBezTo>
                  <a:pt x="11485" y="24859"/>
                  <a:pt x="11306" y="24808"/>
                  <a:pt x="11128" y="24808"/>
                </a:cubicBezTo>
                <a:cubicBezTo>
                  <a:pt x="10873" y="24808"/>
                  <a:pt x="10643" y="24910"/>
                  <a:pt x="10464" y="25064"/>
                </a:cubicBezTo>
                <a:lnTo>
                  <a:pt x="1736" y="17917"/>
                </a:lnTo>
                <a:cubicBezTo>
                  <a:pt x="1812" y="17790"/>
                  <a:pt x="1863" y="17637"/>
                  <a:pt x="1889" y="17483"/>
                </a:cubicBezTo>
                <a:lnTo>
                  <a:pt x="17432" y="17050"/>
                </a:lnTo>
                <a:close/>
                <a:moveTo>
                  <a:pt x="17764" y="17483"/>
                </a:moveTo>
                <a:cubicBezTo>
                  <a:pt x="17840" y="17534"/>
                  <a:pt x="17942" y="17585"/>
                  <a:pt x="18070" y="17585"/>
                </a:cubicBezTo>
                <a:cubicBezTo>
                  <a:pt x="18070" y="17585"/>
                  <a:pt x="18095" y="17560"/>
                  <a:pt x="18121" y="17560"/>
                </a:cubicBezTo>
                <a:lnTo>
                  <a:pt x="20061" y="25089"/>
                </a:lnTo>
                <a:lnTo>
                  <a:pt x="12047" y="25574"/>
                </a:lnTo>
                <a:cubicBezTo>
                  <a:pt x="12021" y="25395"/>
                  <a:pt x="11919" y="25191"/>
                  <a:pt x="11791" y="25064"/>
                </a:cubicBezTo>
                <a:lnTo>
                  <a:pt x="17764" y="17483"/>
                </a:lnTo>
                <a:close/>
                <a:moveTo>
                  <a:pt x="20112" y="25268"/>
                </a:moveTo>
                <a:lnTo>
                  <a:pt x="22460" y="34405"/>
                </a:lnTo>
                <a:cubicBezTo>
                  <a:pt x="22332" y="34456"/>
                  <a:pt x="22230" y="34507"/>
                  <a:pt x="22128" y="34609"/>
                </a:cubicBezTo>
                <a:lnTo>
                  <a:pt x="14726" y="28560"/>
                </a:lnTo>
                <a:lnTo>
                  <a:pt x="11919" y="26263"/>
                </a:lnTo>
                <a:cubicBezTo>
                  <a:pt x="12021" y="26135"/>
                  <a:pt x="12072" y="25957"/>
                  <a:pt x="12072" y="25778"/>
                </a:cubicBezTo>
                <a:lnTo>
                  <a:pt x="20112" y="25268"/>
                </a:lnTo>
                <a:close/>
                <a:moveTo>
                  <a:pt x="45507" y="23660"/>
                </a:moveTo>
                <a:cubicBezTo>
                  <a:pt x="45507" y="23711"/>
                  <a:pt x="45532" y="23762"/>
                  <a:pt x="45532" y="23787"/>
                </a:cubicBezTo>
                <a:lnTo>
                  <a:pt x="23583" y="34762"/>
                </a:lnTo>
                <a:cubicBezTo>
                  <a:pt x="23404" y="34507"/>
                  <a:pt x="23123" y="34328"/>
                  <a:pt x="22792" y="34328"/>
                </a:cubicBezTo>
                <a:cubicBezTo>
                  <a:pt x="22741" y="34328"/>
                  <a:pt x="22690" y="34328"/>
                  <a:pt x="22664" y="34354"/>
                </a:cubicBezTo>
                <a:lnTo>
                  <a:pt x="20316" y="25242"/>
                </a:lnTo>
                <a:lnTo>
                  <a:pt x="45507" y="23660"/>
                </a:lnTo>
                <a:close/>
                <a:moveTo>
                  <a:pt x="45634" y="23966"/>
                </a:moveTo>
                <a:cubicBezTo>
                  <a:pt x="45634" y="23992"/>
                  <a:pt x="45634" y="23992"/>
                  <a:pt x="45634" y="23992"/>
                </a:cubicBezTo>
                <a:lnTo>
                  <a:pt x="30908" y="36855"/>
                </a:lnTo>
                <a:lnTo>
                  <a:pt x="23736" y="35375"/>
                </a:lnTo>
                <a:cubicBezTo>
                  <a:pt x="23736" y="35349"/>
                  <a:pt x="23736" y="35298"/>
                  <a:pt x="23736" y="35273"/>
                </a:cubicBezTo>
                <a:cubicBezTo>
                  <a:pt x="23736" y="35170"/>
                  <a:pt x="23710" y="35043"/>
                  <a:pt x="23685" y="34941"/>
                </a:cubicBezTo>
                <a:lnTo>
                  <a:pt x="45634" y="23966"/>
                </a:lnTo>
                <a:close/>
                <a:moveTo>
                  <a:pt x="1608" y="18070"/>
                </a:moveTo>
                <a:lnTo>
                  <a:pt x="10337" y="25217"/>
                </a:lnTo>
                <a:cubicBezTo>
                  <a:pt x="10235" y="25370"/>
                  <a:pt x="10183" y="25548"/>
                  <a:pt x="10183" y="25753"/>
                </a:cubicBezTo>
                <a:cubicBezTo>
                  <a:pt x="10183" y="26008"/>
                  <a:pt x="10311" y="26238"/>
                  <a:pt x="10464" y="26416"/>
                </a:cubicBezTo>
                <a:lnTo>
                  <a:pt x="1455" y="37876"/>
                </a:lnTo>
                <a:cubicBezTo>
                  <a:pt x="1327" y="37799"/>
                  <a:pt x="1200" y="37774"/>
                  <a:pt x="1046" y="37748"/>
                </a:cubicBezTo>
                <a:lnTo>
                  <a:pt x="1046" y="18351"/>
                </a:lnTo>
                <a:cubicBezTo>
                  <a:pt x="1276" y="18326"/>
                  <a:pt x="1455" y="18224"/>
                  <a:pt x="1608" y="18070"/>
                </a:cubicBezTo>
                <a:close/>
                <a:moveTo>
                  <a:pt x="11791" y="26416"/>
                </a:moveTo>
                <a:lnTo>
                  <a:pt x="21924" y="34686"/>
                </a:lnTo>
                <a:lnTo>
                  <a:pt x="22000" y="34762"/>
                </a:lnTo>
                <a:cubicBezTo>
                  <a:pt x="21898" y="34915"/>
                  <a:pt x="21847" y="35094"/>
                  <a:pt x="21847" y="35273"/>
                </a:cubicBezTo>
                <a:cubicBezTo>
                  <a:pt x="21847" y="35298"/>
                  <a:pt x="21847" y="35324"/>
                  <a:pt x="21847" y="35324"/>
                </a:cubicBezTo>
                <a:lnTo>
                  <a:pt x="10822" y="37034"/>
                </a:lnTo>
                <a:lnTo>
                  <a:pt x="1863" y="38437"/>
                </a:lnTo>
                <a:cubicBezTo>
                  <a:pt x="1812" y="38284"/>
                  <a:pt x="1736" y="38131"/>
                  <a:pt x="1608" y="38003"/>
                </a:cubicBezTo>
                <a:lnTo>
                  <a:pt x="10643" y="26544"/>
                </a:lnTo>
                <a:cubicBezTo>
                  <a:pt x="10770" y="26620"/>
                  <a:pt x="10949" y="26697"/>
                  <a:pt x="11128" y="26697"/>
                </a:cubicBezTo>
                <a:cubicBezTo>
                  <a:pt x="11383" y="26697"/>
                  <a:pt x="11638" y="26569"/>
                  <a:pt x="11791" y="26416"/>
                </a:cubicBezTo>
                <a:close/>
                <a:moveTo>
                  <a:pt x="45762" y="24145"/>
                </a:moveTo>
                <a:cubicBezTo>
                  <a:pt x="45915" y="24272"/>
                  <a:pt x="46119" y="24349"/>
                  <a:pt x="46323" y="24349"/>
                </a:cubicBezTo>
                <a:cubicBezTo>
                  <a:pt x="46400" y="24349"/>
                  <a:pt x="46476" y="24349"/>
                  <a:pt x="46553" y="24323"/>
                </a:cubicBezTo>
                <a:lnTo>
                  <a:pt x="52985" y="40734"/>
                </a:lnTo>
                <a:cubicBezTo>
                  <a:pt x="52781" y="40836"/>
                  <a:pt x="52602" y="41041"/>
                  <a:pt x="52525" y="41270"/>
                </a:cubicBezTo>
                <a:lnTo>
                  <a:pt x="31163" y="36906"/>
                </a:lnTo>
                <a:lnTo>
                  <a:pt x="45762" y="24145"/>
                </a:lnTo>
                <a:close/>
                <a:moveTo>
                  <a:pt x="23685" y="35579"/>
                </a:moveTo>
                <a:lnTo>
                  <a:pt x="23813" y="35604"/>
                </a:lnTo>
                <a:lnTo>
                  <a:pt x="30729" y="37008"/>
                </a:lnTo>
                <a:lnTo>
                  <a:pt x="18836" y="47396"/>
                </a:lnTo>
                <a:cubicBezTo>
                  <a:pt x="18810" y="47370"/>
                  <a:pt x="18759" y="47345"/>
                  <a:pt x="18734" y="47319"/>
                </a:cubicBezTo>
                <a:lnTo>
                  <a:pt x="21158" y="40275"/>
                </a:lnTo>
                <a:lnTo>
                  <a:pt x="22562" y="36191"/>
                </a:lnTo>
                <a:cubicBezTo>
                  <a:pt x="22638" y="36217"/>
                  <a:pt x="22715" y="36217"/>
                  <a:pt x="22792" y="36217"/>
                </a:cubicBezTo>
                <a:cubicBezTo>
                  <a:pt x="23200" y="36217"/>
                  <a:pt x="23557" y="35962"/>
                  <a:pt x="23685" y="35579"/>
                </a:cubicBezTo>
                <a:close/>
                <a:moveTo>
                  <a:pt x="21873" y="35528"/>
                </a:moveTo>
                <a:cubicBezTo>
                  <a:pt x="21949" y="35783"/>
                  <a:pt x="22128" y="36013"/>
                  <a:pt x="22383" y="36140"/>
                </a:cubicBezTo>
                <a:lnTo>
                  <a:pt x="20980" y="40224"/>
                </a:lnTo>
                <a:lnTo>
                  <a:pt x="18555" y="47243"/>
                </a:lnTo>
                <a:lnTo>
                  <a:pt x="18453" y="47243"/>
                </a:lnTo>
                <a:cubicBezTo>
                  <a:pt x="18249" y="47243"/>
                  <a:pt x="18070" y="47345"/>
                  <a:pt x="17942" y="47498"/>
                </a:cubicBezTo>
                <a:lnTo>
                  <a:pt x="12404" y="44563"/>
                </a:lnTo>
                <a:lnTo>
                  <a:pt x="1812" y="39024"/>
                </a:lnTo>
                <a:cubicBezTo>
                  <a:pt x="1863" y="38922"/>
                  <a:pt x="1889" y="38820"/>
                  <a:pt x="1889" y="38693"/>
                </a:cubicBezTo>
                <a:cubicBezTo>
                  <a:pt x="1889" y="38667"/>
                  <a:pt x="1889" y="38641"/>
                  <a:pt x="1889" y="38641"/>
                </a:cubicBezTo>
                <a:lnTo>
                  <a:pt x="21873" y="35528"/>
                </a:lnTo>
                <a:close/>
                <a:moveTo>
                  <a:pt x="30959" y="37059"/>
                </a:moveTo>
                <a:lnTo>
                  <a:pt x="52474" y="41474"/>
                </a:lnTo>
                <a:cubicBezTo>
                  <a:pt x="52474" y="41500"/>
                  <a:pt x="52474" y="41551"/>
                  <a:pt x="52474" y="41577"/>
                </a:cubicBezTo>
                <a:cubicBezTo>
                  <a:pt x="52474" y="41602"/>
                  <a:pt x="52474" y="41602"/>
                  <a:pt x="52500" y="41628"/>
                </a:cubicBezTo>
                <a:lnTo>
                  <a:pt x="44282" y="43108"/>
                </a:lnTo>
                <a:lnTo>
                  <a:pt x="19014" y="47651"/>
                </a:lnTo>
                <a:cubicBezTo>
                  <a:pt x="18989" y="47600"/>
                  <a:pt x="18989" y="47574"/>
                  <a:pt x="18963" y="47523"/>
                </a:cubicBezTo>
                <a:lnTo>
                  <a:pt x="30959" y="37059"/>
                </a:lnTo>
                <a:close/>
                <a:moveTo>
                  <a:pt x="52653" y="42113"/>
                </a:moveTo>
                <a:cubicBezTo>
                  <a:pt x="52704" y="42189"/>
                  <a:pt x="52781" y="42240"/>
                  <a:pt x="52832" y="42317"/>
                </a:cubicBezTo>
                <a:lnTo>
                  <a:pt x="45992" y="53036"/>
                </a:lnTo>
                <a:cubicBezTo>
                  <a:pt x="45864" y="52985"/>
                  <a:pt x="45736" y="52934"/>
                  <a:pt x="45583" y="52934"/>
                </a:cubicBezTo>
                <a:cubicBezTo>
                  <a:pt x="45124" y="52934"/>
                  <a:pt x="44766" y="53240"/>
                  <a:pt x="44664" y="53623"/>
                </a:cubicBezTo>
                <a:lnTo>
                  <a:pt x="34864" y="52066"/>
                </a:lnTo>
                <a:lnTo>
                  <a:pt x="35604" y="51632"/>
                </a:lnTo>
                <a:lnTo>
                  <a:pt x="45966" y="45839"/>
                </a:lnTo>
                <a:lnTo>
                  <a:pt x="52653" y="42113"/>
                </a:lnTo>
                <a:close/>
                <a:moveTo>
                  <a:pt x="53010" y="42419"/>
                </a:moveTo>
                <a:cubicBezTo>
                  <a:pt x="53138" y="42470"/>
                  <a:pt x="53265" y="42521"/>
                  <a:pt x="53419" y="42521"/>
                </a:cubicBezTo>
                <a:cubicBezTo>
                  <a:pt x="53546" y="42521"/>
                  <a:pt x="53648" y="42495"/>
                  <a:pt x="53750" y="42444"/>
                </a:cubicBezTo>
                <a:lnTo>
                  <a:pt x="60616" y="56201"/>
                </a:lnTo>
                <a:lnTo>
                  <a:pt x="60616" y="56201"/>
                </a:lnTo>
                <a:lnTo>
                  <a:pt x="51709" y="54772"/>
                </a:lnTo>
                <a:lnTo>
                  <a:pt x="46502" y="53929"/>
                </a:lnTo>
                <a:cubicBezTo>
                  <a:pt x="46502" y="53904"/>
                  <a:pt x="46528" y="53904"/>
                  <a:pt x="46528" y="53878"/>
                </a:cubicBezTo>
                <a:cubicBezTo>
                  <a:pt x="46528" y="53572"/>
                  <a:pt x="46374" y="53317"/>
                  <a:pt x="46170" y="53138"/>
                </a:cubicBezTo>
                <a:lnTo>
                  <a:pt x="46579" y="52500"/>
                </a:lnTo>
                <a:lnTo>
                  <a:pt x="53010" y="42419"/>
                </a:lnTo>
                <a:close/>
                <a:moveTo>
                  <a:pt x="52525" y="41832"/>
                </a:moveTo>
                <a:cubicBezTo>
                  <a:pt x="52525" y="41857"/>
                  <a:pt x="52551" y="41908"/>
                  <a:pt x="52551" y="41934"/>
                </a:cubicBezTo>
                <a:lnTo>
                  <a:pt x="42163" y="47753"/>
                </a:lnTo>
                <a:lnTo>
                  <a:pt x="34557" y="51990"/>
                </a:lnTo>
                <a:lnTo>
                  <a:pt x="34430" y="51990"/>
                </a:lnTo>
                <a:lnTo>
                  <a:pt x="34455" y="52041"/>
                </a:lnTo>
                <a:lnTo>
                  <a:pt x="26901" y="56277"/>
                </a:lnTo>
                <a:lnTo>
                  <a:pt x="23557" y="58141"/>
                </a:lnTo>
                <a:cubicBezTo>
                  <a:pt x="23379" y="57911"/>
                  <a:pt x="23098" y="57732"/>
                  <a:pt x="22792" y="57732"/>
                </a:cubicBezTo>
                <a:cubicBezTo>
                  <a:pt x="22690" y="57732"/>
                  <a:pt x="22613" y="57758"/>
                  <a:pt x="22536" y="57783"/>
                </a:cubicBezTo>
                <a:lnTo>
                  <a:pt x="19857" y="51096"/>
                </a:lnTo>
                <a:lnTo>
                  <a:pt x="18759" y="48391"/>
                </a:lnTo>
                <a:cubicBezTo>
                  <a:pt x="18938" y="48263"/>
                  <a:pt x="19065" y="48085"/>
                  <a:pt x="19065" y="47855"/>
                </a:cubicBezTo>
                <a:lnTo>
                  <a:pt x="24987" y="46783"/>
                </a:lnTo>
                <a:lnTo>
                  <a:pt x="52525" y="41832"/>
                </a:lnTo>
                <a:close/>
                <a:moveTo>
                  <a:pt x="54108" y="42215"/>
                </a:moveTo>
                <a:lnTo>
                  <a:pt x="74909" y="58421"/>
                </a:lnTo>
                <a:cubicBezTo>
                  <a:pt x="74909" y="58447"/>
                  <a:pt x="74883" y="58472"/>
                  <a:pt x="74883" y="58498"/>
                </a:cubicBezTo>
                <a:lnTo>
                  <a:pt x="60871" y="56226"/>
                </a:lnTo>
                <a:lnTo>
                  <a:pt x="53929" y="42368"/>
                </a:lnTo>
                <a:cubicBezTo>
                  <a:pt x="54006" y="42317"/>
                  <a:pt x="54057" y="42266"/>
                  <a:pt x="54108" y="42215"/>
                </a:cubicBezTo>
                <a:close/>
                <a:moveTo>
                  <a:pt x="60973" y="56456"/>
                </a:moveTo>
                <a:lnTo>
                  <a:pt x="74858" y="58702"/>
                </a:lnTo>
                <a:lnTo>
                  <a:pt x="63321" y="61203"/>
                </a:lnTo>
                <a:lnTo>
                  <a:pt x="60973" y="56456"/>
                </a:lnTo>
                <a:close/>
                <a:moveTo>
                  <a:pt x="46476" y="54134"/>
                </a:moveTo>
                <a:lnTo>
                  <a:pt x="60718" y="56405"/>
                </a:lnTo>
                <a:lnTo>
                  <a:pt x="63117" y="61229"/>
                </a:lnTo>
                <a:lnTo>
                  <a:pt x="58447" y="62250"/>
                </a:lnTo>
                <a:cubicBezTo>
                  <a:pt x="58370" y="61969"/>
                  <a:pt x="58115" y="61790"/>
                  <a:pt x="57808" y="61790"/>
                </a:cubicBezTo>
                <a:cubicBezTo>
                  <a:pt x="57604" y="61790"/>
                  <a:pt x="57426" y="61867"/>
                  <a:pt x="57298" y="61995"/>
                </a:cubicBezTo>
                <a:lnTo>
                  <a:pt x="46400" y="54338"/>
                </a:lnTo>
                <a:cubicBezTo>
                  <a:pt x="46425" y="54261"/>
                  <a:pt x="46451" y="54185"/>
                  <a:pt x="46476" y="54134"/>
                </a:cubicBezTo>
                <a:close/>
                <a:moveTo>
                  <a:pt x="1736" y="39203"/>
                </a:moveTo>
                <a:lnTo>
                  <a:pt x="4543" y="40683"/>
                </a:lnTo>
                <a:lnTo>
                  <a:pt x="17866" y="47676"/>
                </a:lnTo>
                <a:cubicBezTo>
                  <a:pt x="17840" y="47727"/>
                  <a:pt x="17815" y="47779"/>
                  <a:pt x="17815" y="47855"/>
                </a:cubicBezTo>
                <a:cubicBezTo>
                  <a:pt x="17815" y="47983"/>
                  <a:pt x="17866" y="48085"/>
                  <a:pt x="17917" y="48187"/>
                </a:cubicBezTo>
                <a:lnTo>
                  <a:pt x="1940" y="62530"/>
                </a:lnTo>
                <a:lnTo>
                  <a:pt x="1582" y="62862"/>
                </a:lnTo>
                <a:cubicBezTo>
                  <a:pt x="1429" y="62735"/>
                  <a:pt x="1251" y="62633"/>
                  <a:pt x="1046" y="62607"/>
                </a:cubicBezTo>
                <a:lnTo>
                  <a:pt x="1046" y="39611"/>
                </a:lnTo>
                <a:cubicBezTo>
                  <a:pt x="1327" y="39586"/>
                  <a:pt x="1582" y="39433"/>
                  <a:pt x="1736" y="39203"/>
                </a:cubicBezTo>
                <a:close/>
                <a:moveTo>
                  <a:pt x="18070" y="48340"/>
                </a:moveTo>
                <a:cubicBezTo>
                  <a:pt x="18172" y="48417"/>
                  <a:pt x="18300" y="48468"/>
                  <a:pt x="18453" y="48468"/>
                </a:cubicBezTo>
                <a:lnTo>
                  <a:pt x="18580" y="48468"/>
                </a:lnTo>
                <a:lnTo>
                  <a:pt x="22358" y="57860"/>
                </a:lnTo>
                <a:cubicBezTo>
                  <a:pt x="22051" y="58013"/>
                  <a:pt x="21847" y="58319"/>
                  <a:pt x="21847" y="58677"/>
                </a:cubicBezTo>
                <a:cubicBezTo>
                  <a:pt x="21847" y="58728"/>
                  <a:pt x="21847" y="58753"/>
                  <a:pt x="21847" y="58779"/>
                </a:cubicBezTo>
                <a:lnTo>
                  <a:pt x="1838" y="63245"/>
                </a:lnTo>
                <a:cubicBezTo>
                  <a:pt x="1812" y="63169"/>
                  <a:pt x="1761" y="63066"/>
                  <a:pt x="1710" y="62990"/>
                </a:cubicBezTo>
                <a:lnTo>
                  <a:pt x="7019" y="58243"/>
                </a:lnTo>
                <a:lnTo>
                  <a:pt x="18070" y="48340"/>
                </a:lnTo>
                <a:close/>
                <a:moveTo>
                  <a:pt x="46272" y="54491"/>
                </a:moveTo>
                <a:lnTo>
                  <a:pt x="57196" y="62173"/>
                </a:lnTo>
                <a:cubicBezTo>
                  <a:pt x="57145" y="62275"/>
                  <a:pt x="57119" y="62377"/>
                  <a:pt x="57119" y="62479"/>
                </a:cubicBezTo>
                <a:cubicBezTo>
                  <a:pt x="57119" y="62505"/>
                  <a:pt x="57119" y="62505"/>
                  <a:pt x="57119" y="62530"/>
                </a:cubicBezTo>
                <a:lnTo>
                  <a:pt x="46732" y="64776"/>
                </a:lnTo>
                <a:cubicBezTo>
                  <a:pt x="46604" y="64419"/>
                  <a:pt x="46298" y="64164"/>
                  <a:pt x="45915" y="64113"/>
                </a:cubicBezTo>
                <a:lnTo>
                  <a:pt x="45685" y="54823"/>
                </a:lnTo>
                <a:cubicBezTo>
                  <a:pt x="45915" y="54797"/>
                  <a:pt x="46145" y="54670"/>
                  <a:pt x="46272" y="54491"/>
                </a:cubicBezTo>
                <a:close/>
                <a:moveTo>
                  <a:pt x="99206" y="51607"/>
                </a:moveTo>
                <a:lnTo>
                  <a:pt x="118960" y="60872"/>
                </a:lnTo>
                <a:cubicBezTo>
                  <a:pt x="118935" y="60948"/>
                  <a:pt x="118935" y="61025"/>
                  <a:pt x="118935" y="61101"/>
                </a:cubicBezTo>
                <a:cubicBezTo>
                  <a:pt x="118935" y="61127"/>
                  <a:pt x="118935" y="61127"/>
                  <a:pt x="118935" y="61152"/>
                </a:cubicBezTo>
                <a:lnTo>
                  <a:pt x="103009" y="64802"/>
                </a:lnTo>
                <a:lnTo>
                  <a:pt x="98772" y="51990"/>
                </a:lnTo>
                <a:cubicBezTo>
                  <a:pt x="98951" y="51913"/>
                  <a:pt x="99104" y="51760"/>
                  <a:pt x="99206" y="51607"/>
                </a:cubicBezTo>
                <a:close/>
                <a:moveTo>
                  <a:pt x="34685" y="52219"/>
                </a:moveTo>
                <a:lnTo>
                  <a:pt x="44639" y="53827"/>
                </a:lnTo>
                <a:cubicBezTo>
                  <a:pt x="44639" y="53853"/>
                  <a:pt x="44639" y="53853"/>
                  <a:pt x="44639" y="53878"/>
                </a:cubicBezTo>
                <a:cubicBezTo>
                  <a:pt x="44639" y="54185"/>
                  <a:pt x="44766" y="54440"/>
                  <a:pt x="44996" y="54619"/>
                </a:cubicBezTo>
                <a:lnTo>
                  <a:pt x="40989" y="60897"/>
                </a:lnTo>
                <a:lnTo>
                  <a:pt x="37493" y="66333"/>
                </a:lnTo>
                <a:cubicBezTo>
                  <a:pt x="37416" y="66308"/>
                  <a:pt x="37339" y="66282"/>
                  <a:pt x="37237" y="66257"/>
                </a:cubicBezTo>
                <a:lnTo>
                  <a:pt x="34685" y="52219"/>
                </a:lnTo>
                <a:close/>
                <a:moveTo>
                  <a:pt x="34481" y="52270"/>
                </a:moveTo>
                <a:lnTo>
                  <a:pt x="37033" y="66282"/>
                </a:lnTo>
                <a:cubicBezTo>
                  <a:pt x="36906" y="66308"/>
                  <a:pt x="36778" y="66359"/>
                  <a:pt x="36676" y="66461"/>
                </a:cubicBezTo>
                <a:lnTo>
                  <a:pt x="23659" y="59059"/>
                </a:lnTo>
                <a:cubicBezTo>
                  <a:pt x="23710" y="58957"/>
                  <a:pt x="23736" y="58830"/>
                  <a:pt x="23736" y="58677"/>
                </a:cubicBezTo>
                <a:cubicBezTo>
                  <a:pt x="23736" y="58549"/>
                  <a:pt x="23710" y="58421"/>
                  <a:pt x="23659" y="58319"/>
                </a:cubicBezTo>
                <a:lnTo>
                  <a:pt x="34481" y="52270"/>
                </a:lnTo>
                <a:close/>
                <a:moveTo>
                  <a:pt x="97624" y="51683"/>
                </a:moveTo>
                <a:cubicBezTo>
                  <a:pt x="97726" y="51811"/>
                  <a:pt x="97879" y="51939"/>
                  <a:pt x="98057" y="51990"/>
                </a:cubicBezTo>
                <a:lnTo>
                  <a:pt x="94229" y="66206"/>
                </a:lnTo>
                <a:lnTo>
                  <a:pt x="94127" y="66206"/>
                </a:lnTo>
                <a:cubicBezTo>
                  <a:pt x="93872" y="66206"/>
                  <a:pt x="93668" y="66333"/>
                  <a:pt x="93540" y="66538"/>
                </a:cubicBezTo>
                <a:lnTo>
                  <a:pt x="81162" y="61101"/>
                </a:lnTo>
                <a:lnTo>
                  <a:pt x="97624" y="51683"/>
                </a:lnTo>
                <a:close/>
                <a:moveTo>
                  <a:pt x="98593" y="52041"/>
                </a:moveTo>
                <a:lnTo>
                  <a:pt x="102805" y="64828"/>
                </a:lnTo>
                <a:lnTo>
                  <a:pt x="94791" y="66665"/>
                </a:lnTo>
                <a:cubicBezTo>
                  <a:pt x="94714" y="66486"/>
                  <a:pt x="94586" y="66333"/>
                  <a:pt x="94408" y="66257"/>
                </a:cubicBezTo>
                <a:lnTo>
                  <a:pt x="98236" y="52041"/>
                </a:lnTo>
                <a:cubicBezTo>
                  <a:pt x="98287" y="52066"/>
                  <a:pt x="98338" y="52066"/>
                  <a:pt x="98389" y="52066"/>
                </a:cubicBezTo>
                <a:cubicBezTo>
                  <a:pt x="98466" y="52066"/>
                  <a:pt x="98517" y="52066"/>
                  <a:pt x="98593" y="52041"/>
                </a:cubicBezTo>
                <a:close/>
                <a:moveTo>
                  <a:pt x="45149" y="54721"/>
                </a:moveTo>
                <a:cubicBezTo>
                  <a:pt x="45251" y="54772"/>
                  <a:pt x="45379" y="54797"/>
                  <a:pt x="45507" y="54823"/>
                </a:cubicBezTo>
                <a:lnTo>
                  <a:pt x="45711" y="64138"/>
                </a:lnTo>
                <a:cubicBezTo>
                  <a:pt x="45251" y="64189"/>
                  <a:pt x="44894" y="64572"/>
                  <a:pt x="44894" y="65057"/>
                </a:cubicBezTo>
                <a:cubicBezTo>
                  <a:pt x="44894" y="65108"/>
                  <a:pt x="44894" y="65134"/>
                  <a:pt x="44894" y="65159"/>
                </a:cubicBezTo>
                <a:lnTo>
                  <a:pt x="37850" y="66691"/>
                </a:lnTo>
                <a:cubicBezTo>
                  <a:pt x="37799" y="66589"/>
                  <a:pt x="37748" y="66512"/>
                  <a:pt x="37671" y="66461"/>
                </a:cubicBezTo>
                <a:lnTo>
                  <a:pt x="40223" y="62454"/>
                </a:lnTo>
                <a:lnTo>
                  <a:pt x="45149" y="54721"/>
                </a:lnTo>
                <a:close/>
                <a:moveTo>
                  <a:pt x="74909" y="58906"/>
                </a:moveTo>
                <a:cubicBezTo>
                  <a:pt x="74909" y="58957"/>
                  <a:pt x="74960" y="59008"/>
                  <a:pt x="74985" y="59059"/>
                </a:cubicBezTo>
                <a:lnTo>
                  <a:pt x="67635" y="68248"/>
                </a:lnTo>
                <a:cubicBezTo>
                  <a:pt x="67507" y="68145"/>
                  <a:pt x="67328" y="68094"/>
                  <a:pt x="67150" y="68094"/>
                </a:cubicBezTo>
                <a:cubicBezTo>
                  <a:pt x="67022" y="68094"/>
                  <a:pt x="66920" y="68120"/>
                  <a:pt x="66818" y="68145"/>
                </a:cubicBezTo>
                <a:lnTo>
                  <a:pt x="63423" y="61382"/>
                </a:lnTo>
                <a:lnTo>
                  <a:pt x="74909" y="58906"/>
                </a:lnTo>
                <a:close/>
                <a:moveTo>
                  <a:pt x="63219" y="61408"/>
                </a:moveTo>
                <a:lnTo>
                  <a:pt x="66614" y="68248"/>
                </a:lnTo>
                <a:cubicBezTo>
                  <a:pt x="66563" y="68299"/>
                  <a:pt x="66486" y="68350"/>
                  <a:pt x="66435" y="68426"/>
                </a:cubicBezTo>
                <a:lnTo>
                  <a:pt x="58421" y="62786"/>
                </a:lnTo>
                <a:cubicBezTo>
                  <a:pt x="58472" y="62709"/>
                  <a:pt x="58498" y="62582"/>
                  <a:pt x="58498" y="62479"/>
                </a:cubicBezTo>
                <a:cubicBezTo>
                  <a:pt x="58498" y="62454"/>
                  <a:pt x="58498" y="62454"/>
                  <a:pt x="58498" y="62428"/>
                </a:cubicBezTo>
                <a:lnTo>
                  <a:pt x="63219" y="61408"/>
                </a:lnTo>
                <a:close/>
                <a:moveTo>
                  <a:pt x="75878" y="59008"/>
                </a:moveTo>
                <a:lnTo>
                  <a:pt x="80728" y="61127"/>
                </a:lnTo>
                <a:lnTo>
                  <a:pt x="67915" y="68477"/>
                </a:lnTo>
                <a:cubicBezTo>
                  <a:pt x="67864" y="68452"/>
                  <a:pt x="67839" y="68401"/>
                  <a:pt x="67813" y="68375"/>
                </a:cubicBezTo>
                <a:lnTo>
                  <a:pt x="75138" y="59187"/>
                </a:lnTo>
                <a:cubicBezTo>
                  <a:pt x="75215" y="59213"/>
                  <a:pt x="75317" y="59238"/>
                  <a:pt x="75419" y="59238"/>
                </a:cubicBezTo>
                <a:cubicBezTo>
                  <a:pt x="75598" y="59238"/>
                  <a:pt x="75776" y="59136"/>
                  <a:pt x="75878" y="59008"/>
                </a:cubicBezTo>
                <a:close/>
                <a:moveTo>
                  <a:pt x="80957" y="61229"/>
                </a:moveTo>
                <a:lnTo>
                  <a:pt x="93463" y="66716"/>
                </a:lnTo>
                <a:cubicBezTo>
                  <a:pt x="93438" y="66767"/>
                  <a:pt x="93438" y="66818"/>
                  <a:pt x="93438" y="66869"/>
                </a:cubicBezTo>
                <a:lnTo>
                  <a:pt x="84964" y="67533"/>
                </a:lnTo>
                <a:lnTo>
                  <a:pt x="68069" y="68860"/>
                </a:lnTo>
                <a:cubicBezTo>
                  <a:pt x="68043" y="68783"/>
                  <a:pt x="68017" y="68732"/>
                  <a:pt x="67992" y="68656"/>
                </a:cubicBezTo>
                <a:lnTo>
                  <a:pt x="80957" y="61229"/>
                </a:lnTo>
                <a:close/>
                <a:moveTo>
                  <a:pt x="118986" y="61356"/>
                </a:moveTo>
                <a:lnTo>
                  <a:pt x="110997" y="65746"/>
                </a:lnTo>
                <a:lnTo>
                  <a:pt x="104515" y="69345"/>
                </a:lnTo>
                <a:lnTo>
                  <a:pt x="103060" y="64981"/>
                </a:lnTo>
                <a:lnTo>
                  <a:pt x="118986" y="61356"/>
                </a:lnTo>
                <a:close/>
                <a:moveTo>
                  <a:pt x="23557" y="59238"/>
                </a:moveTo>
                <a:lnTo>
                  <a:pt x="36548" y="66614"/>
                </a:lnTo>
                <a:cubicBezTo>
                  <a:pt x="36497" y="66742"/>
                  <a:pt x="36446" y="66844"/>
                  <a:pt x="36446" y="66997"/>
                </a:cubicBezTo>
                <a:cubicBezTo>
                  <a:pt x="36446" y="67227"/>
                  <a:pt x="36574" y="67456"/>
                  <a:pt x="36752" y="67584"/>
                </a:cubicBezTo>
                <a:lnTo>
                  <a:pt x="34175" y="72050"/>
                </a:lnTo>
                <a:lnTo>
                  <a:pt x="23481" y="59340"/>
                </a:lnTo>
                <a:cubicBezTo>
                  <a:pt x="23506" y="59315"/>
                  <a:pt x="23532" y="59264"/>
                  <a:pt x="23557" y="59238"/>
                </a:cubicBezTo>
                <a:close/>
                <a:moveTo>
                  <a:pt x="119088" y="61535"/>
                </a:moveTo>
                <a:cubicBezTo>
                  <a:pt x="119088" y="61561"/>
                  <a:pt x="119114" y="61586"/>
                  <a:pt x="119139" y="61612"/>
                </a:cubicBezTo>
                <a:lnTo>
                  <a:pt x="111891" y="71412"/>
                </a:lnTo>
                <a:lnTo>
                  <a:pt x="107705" y="77078"/>
                </a:lnTo>
                <a:cubicBezTo>
                  <a:pt x="107552" y="77002"/>
                  <a:pt x="107399" y="76951"/>
                  <a:pt x="107220" y="76951"/>
                </a:cubicBezTo>
                <a:cubicBezTo>
                  <a:pt x="107143" y="76951"/>
                  <a:pt x="107092" y="76951"/>
                  <a:pt x="107016" y="76976"/>
                </a:cubicBezTo>
                <a:lnTo>
                  <a:pt x="104566" y="69524"/>
                </a:lnTo>
                <a:lnTo>
                  <a:pt x="111431" y="65746"/>
                </a:lnTo>
                <a:lnTo>
                  <a:pt x="119088" y="61535"/>
                </a:lnTo>
                <a:close/>
                <a:moveTo>
                  <a:pt x="119981" y="61739"/>
                </a:moveTo>
                <a:lnTo>
                  <a:pt x="127664" y="73199"/>
                </a:lnTo>
                <a:lnTo>
                  <a:pt x="123172" y="78916"/>
                </a:lnTo>
                <a:lnTo>
                  <a:pt x="108164" y="77869"/>
                </a:lnTo>
                <a:cubicBezTo>
                  <a:pt x="108164" y="77614"/>
                  <a:pt x="108037" y="77385"/>
                  <a:pt x="107858" y="77206"/>
                </a:cubicBezTo>
                <a:lnTo>
                  <a:pt x="119318" y="61739"/>
                </a:lnTo>
                <a:cubicBezTo>
                  <a:pt x="119420" y="61790"/>
                  <a:pt x="119547" y="61816"/>
                  <a:pt x="119675" y="61816"/>
                </a:cubicBezTo>
                <a:cubicBezTo>
                  <a:pt x="119777" y="61816"/>
                  <a:pt x="119879" y="61790"/>
                  <a:pt x="119981" y="61739"/>
                </a:cubicBezTo>
                <a:close/>
                <a:moveTo>
                  <a:pt x="142288" y="55027"/>
                </a:moveTo>
                <a:cubicBezTo>
                  <a:pt x="142288" y="55052"/>
                  <a:pt x="142314" y="55052"/>
                  <a:pt x="142339" y="55052"/>
                </a:cubicBezTo>
                <a:lnTo>
                  <a:pt x="132283" y="78916"/>
                </a:lnTo>
                <a:cubicBezTo>
                  <a:pt x="132232" y="78916"/>
                  <a:pt x="132156" y="78890"/>
                  <a:pt x="132105" y="78890"/>
                </a:cubicBezTo>
                <a:cubicBezTo>
                  <a:pt x="131977" y="78890"/>
                  <a:pt x="131875" y="78916"/>
                  <a:pt x="131773" y="78967"/>
                </a:cubicBezTo>
                <a:lnTo>
                  <a:pt x="127919" y="73224"/>
                </a:lnTo>
                <a:lnTo>
                  <a:pt x="142288" y="55027"/>
                </a:lnTo>
                <a:close/>
                <a:moveTo>
                  <a:pt x="102881" y="65032"/>
                </a:moveTo>
                <a:lnTo>
                  <a:pt x="104336" y="69422"/>
                </a:lnTo>
                <a:lnTo>
                  <a:pt x="86955" y="78992"/>
                </a:lnTo>
                <a:cubicBezTo>
                  <a:pt x="86930" y="78967"/>
                  <a:pt x="86904" y="78941"/>
                  <a:pt x="86879" y="78916"/>
                </a:cubicBezTo>
                <a:lnTo>
                  <a:pt x="91268" y="71770"/>
                </a:lnTo>
                <a:lnTo>
                  <a:pt x="93846" y="67558"/>
                </a:lnTo>
                <a:cubicBezTo>
                  <a:pt x="93923" y="67609"/>
                  <a:pt x="94025" y="67609"/>
                  <a:pt x="94127" y="67609"/>
                </a:cubicBezTo>
                <a:cubicBezTo>
                  <a:pt x="94510" y="67609"/>
                  <a:pt x="94842" y="67303"/>
                  <a:pt x="94842" y="66920"/>
                </a:cubicBezTo>
                <a:cubicBezTo>
                  <a:pt x="94842" y="66895"/>
                  <a:pt x="94842" y="66869"/>
                  <a:pt x="94842" y="66844"/>
                </a:cubicBezTo>
                <a:lnTo>
                  <a:pt x="102881" y="65032"/>
                </a:lnTo>
                <a:close/>
                <a:moveTo>
                  <a:pt x="104387" y="69626"/>
                </a:moveTo>
                <a:lnTo>
                  <a:pt x="106837" y="77053"/>
                </a:lnTo>
                <a:cubicBezTo>
                  <a:pt x="106531" y="77180"/>
                  <a:pt x="106301" y="77512"/>
                  <a:pt x="106276" y="77869"/>
                </a:cubicBezTo>
                <a:lnTo>
                  <a:pt x="87083" y="79222"/>
                </a:lnTo>
                <a:cubicBezTo>
                  <a:pt x="87083" y="79197"/>
                  <a:pt x="87057" y="79197"/>
                  <a:pt x="87057" y="79171"/>
                </a:cubicBezTo>
                <a:lnTo>
                  <a:pt x="104387" y="69626"/>
                </a:lnTo>
                <a:close/>
                <a:moveTo>
                  <a:pt x="142518" y="55129"/>
                </a:moveTo>
                <a:cubicBezTo>
                  <a:pt x="142569" y="55155"/>
                  <a:pt x="142620" y="55180"/>
                  <a:pt x="142696" y="55180"/>
                </a:cubicBezTo>
                <a:lnTo>
                  <a:pt x="142696" y="77818"/>
                </a:lnTo>
                <a:lnTo>
                  <a:pt x="132794" y="79426"/>
                </a:lnTo>
                <a:cubicBezTo>
                  <a:pt x="132743" y="79248"/>
                  <a:pt x="132640" y="79095"/>
                  <a:pt x="132462" y="78992"/>
                </a:cubicBezTo>
                <a:lnTo>
                  <a:pt x="142518" y="55129"/>
                </a:lnTo>
                <a:close/>
                <a:moveTo>
                  <a:pt x="127791" y="73378"/>
                </a:moveTo>
                <a:lnTo>
                  <a:pt x="131620" y="79069"/>
                </a:lnTo>
                <a:cubicBezTo>
                  <a:pt x="131492" y="79171"/>
                  <a:pt x="131415" y="79324"/>
                  <a:pt x="131364" y="79477"/>
                </a:cubicBezTo>
                <a:lnTo>
                  <a:pt x="128914" y="79299"/>
                </a:lnTo>
                <a:lnTo>
                  <a:pt x="123401" y="78916"/>
                </a:lnTo>
                <a:lnTo>
                  <a:pt x="127791" y="73378"/>
                </a:lnTo>
                <a:close/>
                <a:moveTo>
                  <a:pt x="58319" y="62964"/>
                </a:moveTo>
                <a:lnTo>
                  <a:pt x="63959" y="66920"/>
                </a:lnTo>
                <a:lnTo>
                  <a:pt x="66307" y="68579"/>
                </a:lnTo>
                <a:cubicBezTo>
                  <a:pt x="66231" y="68707"/>
                  <a:pt x="66205" y="68860"/>
                  <a:pt x="66205" y="69039"/>
                </a:cubicBezTo>
                <a:cubicBezTo>
                  <a:pt x="66205" y="69447"/>
                  <a:pt x="66461" y="69779"/>
                  <a:pt x="66818" y="69906"/>
                </a:cubicBezTo>
                <a:lnTo>
                  <a:pt x="64674" y="78023"/>
                </a:lnTo>
                <a:lnTo>
                  <a:pt x="64113" y="80218"/>
                </a:lnTo>
                <a:lnTo>
                  <a:pt x="64010" y="80218"/>
                </a:lnTo>
                <a:cubicBezTo>
                  <a:pt x="63959" y="80218"/>
                  <a:pt x="63934" y="80218"/>
                  <a:pt x="63883" y="80243"/>
                </a:cubicBezTo>
                <a:lnTo>
                  <a:pt x="58115" y="63092"/>
                </a:lnTo>
                <a:cubicBezTo>
                  <a:pt x="58191" y="63066"/>
                  <a:pt x="58268" y="63015"/>
                  <a:pt x="58319" y="62964"/>
                </a:cubicBezTo>
                <a:close/>
                <a:moveTo>
                  <a:pt x="57145" y="62735"/>
                </a:moveTo>
                <a:cubicBezTo>
                  <a:pt x="57247" y="62990"/>
                  <a:pt x="57502" y="63169"/>
                  <a:pt x="57808" y="63169"/>
                </a:cubicBezTo>
                <a:lnTo>
                  <a:pt x="57936" y="63169"/>
                </a:lnTo>
                <a:lnTo>
                  <a:pt x="63704" y="80294"/>
                </a:lnTo>
                <a:cubicBezTo>
                  <a:pt x="63628" y="80320"/>
                  <a:pt x="63577" y="80371"/>
                  <a:pt x="63551" y="80396"/>
                </a:cubicBezTo>
                <a:lnTo>
                  <a:pt x="46604" y="65619"/>
                </a:lnTo>
                <a:cubicBezTo>
                  <a:pt x="46706" y="65440"/>
                  <a:pt x="46783" y="65261"/>
                  <a:pt x="46783" y="65057"/>
                </a:cubicBezTo>
                <a:cubicBezTo>
                  <a:pt x="46783" y="65032"/>
                  <a:pt x="46783" y="65006"/>
                  <a:pt x="46757" y="64955"/>
                </a:cubicBezTo>
                <a:lnTo>
                  <a:pt x="57145" y="62735"/>
                </a:lnTo>
                <a:close/>
                <a:moveTo>
                  <a:pt x="93438" y="67073"/>
                </a:moveTo>
                <a:cubicBezTo>
                  <a:pt x="93438" y="67073"/>
                  <a:pt x="93463" y="67099"/>
                  <a:pt x="93463" y="67125"/>
                </a:cubicBezTo>
                <a:lnTo>
                  <a:pt x="79426" y="73658"/>
                </a:lnTo>
                <a:lnTo>
                  <a:pt x="64623" y="80549"/>
                </a:lnTo>
                <a:cubicBezTo>
                  <a:pt x="64546" y="80422"/>
                  <a:pt x="64444" y="80320"/>
                  <a:pt x="64291" y="80269"/>
                </a:cubicBezTo>
                <a:lnTo>
                  <a:pt x="66205" y="72969"/>
                </a:lnTo>
                <a:lnTo>
                  <a:pt x="66997" y="69958"/>
                </a:lnTo>
                <a:cubicBezTo>
                  <a:pt x="67048" y="69983"/>
                  <a:pt x="67099" y="69983"/>
                  <a:pt x="67124" y="69983"/>
                </a:cubicBezTo>
                <a:cubicBezTo>
                  <a:pt x="67660" y="69983"/>
                  <a:pt x="68069" y="69575"/>
                  <a:pt x="68069" y="69064"/>
                </a:cubicBezTo>
                <a:lnTo>
                  <a:pt x="87670" y="67507"/>
                </a:lnTo>
                <a:lnTo>
                  <a:pt x="93438" y="67073"/>
                </a:lnTo>
                <a:close/>
                <a:moveTo>
                  <a:pt x="93540" y="67303"/>
                </a:moveTo>
                <a:cubicBezTo>
                  <a:pt x="93566" y="67354"/>
                  <a:pt x="93617" y="67405"/>
                  <a:pt x="93693" y="67456"/>
                </a:cubicBezTo>
                <a:lnTo>
                  <a:pt x="86725" y="78814"/>
                </a:lnTo>
                <a:cubicBezTo>
                  <a:pt x="86649" y="78788"/>
                  <a:pt x="86572" y="78763"/>
                  <a:pt x="86496" y="78763"/>
                </a:cubicBezTo>
                <a:cubicBezTo>
                  <a:pt x="86190" y="78763"/>
                  <a:pt x="85934" y="78992"/>
                  <a:pt x="85909" y="79299"/>
                </a:cubicBezTo>
                <a:lnTo>
                  <a:pt x="64725" y="80805"/>
                </a:lnTo>
                <a:cubicBezTo>
                  <a:pt x="64725" y="80779"/>
                  <a:pt x="64725" y="80754"/>
                  <a:pt x="64700" y="80728"/>
                </a:cubicBezTo>
                <a:lnTo>
                  <a:pt x="79656" y="73760"/>
                </a:lnTo>
                <a:lnTo>
                  <a:pt x="93540" y="67303"/>
                </a:lnTo>
                <a:close/>
                <a:moveTo>
                  <a:pt x="23328" y="59468"/>
                </a:moveTo>
                <a:lnTo>
                  <a:pt x="34073" y="72229"/>
                </a:lnTo>
                <a:lnTo>
                  <a:pt x="28432" y="82081"/>
                </a:lnTo>
                <a:cubicBezTo>
                  <a:pt x="28304" y="82030"/>
                  <a:pt x="28177" y="81979"/>
                  <a:pt x="28049" y="81979"/>
                </a:cubicBezTo>
                <a:cubicBezTo>
                  <a:pt x="27998" y="81979"/>
                  <a:pt x="27973" y="82004"/>
                  <a:pt x="27947" y="82004"/>
                </a:cubicBezTo>
                <a:lnTo>
                  <a:pt x="24323" y="65312"/>
                </a:lnTo>
                <a:lnTo>
                  <a:pt x="23072" y="59570"/>
                </a:lnTo>
                <a:cubicBezTo>
                  <a:pt x="23174" y="59544"/>
                  <a:pt x="23251" y="59519"/>
                  <a:pt x="23328" y="59468"/>
                </a:cubicBezTo>
                <a:close/>
                <a:moveTo>
                  <a:pt x="21898" y="58983"/>
                </a:moveTo>
                <a:cubicBezTo>
                  <a:pt x="22026" y="59366"/>
                  <a:pt x="22383" y="59621"/>
                  <a:pt x="22792" y="59621"/>
                </a:cubicBezTo>
                <a:lnTo>
                  <a:pt x="22894" y="59621"/>
                </a:lnTo>
                <a:lnTo>
                  <a:pt x="27743" y="82055"/>
                </a:lnTo>
                <a:cubicBezTo>
                  <a:pt x="27590" y="82106"/>
                  <a:pt x="27437" y="82183"/>
                  <a:pt x="27335" y="82310"/>
                </a:cubicBezTo>
                <a:lnTo>
                  <a:pt x="1761" y="64011"/>
                </a:lnTo>
                <a:cubicBezTo>
                  <a:pt x="1838" y="63883"/>
                  <a:pt x="1889" y="63730"/>
                  <a:pt x="1889" y="63551"/>
                </a:cubicBezTo>
                <a:cubicBezTo>
                  <a:pt x="1889" y="63526"/>
                  <a:pt x="1889" y="63475"/>
                  <a:pt x="1889" y="63449"/>
                </a:cubicBezTo>
                <a:lnTo>
                  <a:pt x="21898" y="58983"/>
                </a:lnTo>
                <a:close/>
                <a:moveTo>
                  <a:pt x="1659" y="64189"/>
                </a:moveTo>
                <a:lnTo>
                  <a:pt x="20061" y="77359"/>
                </a:lnTo>
                <a:lnTo>
                  <a:pt x="27207" y="82464"/>
                </a:lnTo>
                <a:cubicBezTo>
                  <a:pt x="27181" y="82515"/>
                  <a:pt x="27156" y="82566"/>
                  <a:pt x="27156" y="82617"/>
                </a:cubicBezTo>
                <a:lnTo>
                  <a:pt x="1582" y="76746"/>
                </a:lnTo>
                <a:cubicBezTo>
                  <a:pt x="1582" y="76721"/>
                  <a:pt x="1582" y="76721"/>
                  <a:pt x="1582" y="76695"/>
                </a:cubicBezTo>
                <a:cubicBezTo>
                  <a:pt x="1582" y="76389"/>
                  <a:pt x="1353" y="76108"/>
                  <a:pt x="1046" y="76057"/>
                </a:cubicBezTo>
                <a:lnTo>
                  <a:pt x="1046" y="64496"/>
                </a:lnTo>
                <a:cubicBezTo>
                  <a:pt x="1276" y="64470"/>
                  <a:pt x="1506" y="64343"/>
                  <a:pt x="1659" y="64189"/>
                </a:cubicBezTo>
                <a:close/>
                <a:moveTo>
                  <a:pt x="142339" y="78074"/>
                </a:moveTo>
                <a:lnTo>
                  <a:pt x="132283" y="84684"/>
                </a:lnTo>
                <a:cubicBezTo>
                  <a:pt x="132130" y="84531"/>
                  <a:pt x="131951" y="84403"/>
                  <a:pt x="131747" y="84378"/>
                </a:cubicBezTo>
                <a:lnTo>
                  <a:pt x="132130" y="80371"/>
                </a:lnTo>
                <a:cubicBezTo>
                  <a:pt x="132513" y="80345"/>
                  <a:pt x="132845" y="80039"/>
                  <a:pt x="132845" y="79631"/>
                </a:cubicBezTo>
                <a:cubicBezTo>
                  <a:pt x="132819" y="79631"/>
                  <a:pt x="132819" y="79605"/>
                  <a:pt x="132819" y="79605"/>
                </a:cubicBezTo>
                <a:lnTo>
                  <a:pt x="142339" y="78074"/>
                </a:lnTo>
                <a:close/>
                <a:moveTo>
                  <a:pt x="142671" y="78074"/>
                </a:moveTo>
                <a:lnTo>
                  <a:pt x="142671" y="82489"/>
                </a:lnTo>
                <a:lnTo>
                  <a:pt x="142696" y="82489"/>
                </a:lnTo>
                <a:lnTo>
                  <a:pt x="132436" y="84965"/>
                </a:lnTo>
                <a:cubicBezTo>
                  <a:pt x="132411" y="84939"/>
                  <a:pt x="132411" y="84888"/>
                  <a:pt x="132385" y="84863"/>
                </a:cubicBezTo>
                <a:lnTo>
                  <a:pt x="142671" y="78074"/>
                </a:lnTo>
                <a:close/>
                <a:moveTo>
                  <a:pt x="106301" y="78074"/>
                </a:moveTo>
                <a:cubicBezTo>
                  <a:pt x="106301" y="78099"/>
                  <a:pt x="106327" y="78125"/>
                  <a:pt x="106327" y="78176"/>
                </a:cubicBezTo>
                <a:lnTo>
                  <a:pt x="87874" y="85807"/>
                </a:lnTo>
                <a:lnTo>
                  <a:pt x="86700" y="79937"/>
                </a:lnTo>
                <a:cubicBezTo>
                  <a:pt x="86904" y="79835"/>
                  <a:pt x="87057" y="79656"/>
                  <a:pt x="87083" y="79426"/>
                </a:cubicBezTo>
                <a:lnTo>
                  <a:pt x="94535" y="78890"/>
                </a:lnTo>
                <a:lnTo>
                  <a:pt x="106301" y="78074"/>
                </a:lnTo>
                <a:close/>
                <a:moveTo>
                  <a:pt x="37493" y="67660"/>
                </a:moveTo>
                <a:lnTo>
                  <a:pt x="45941" y="86011"/>
                </a:lnTo>
                <a:lnTo>
                  <a:pt x="34328" y="72203"/>
                </a:lnTo>
                <a:lnTo>
                  <a:pt x="36931" y="67686"/>
                </a:lnTo>
                <a:cubicBezTo>
                  <a:pt x="37008" y="67712"/>
                  <a:pt x="37084" y="67737"/>
                  <a:pt x="37186" y="67737"/>
                </a:cubicBezTo>
                <a:cubicBezTo>
                  <a:pt x="37288" y="67737"/>
                  <a:pt x="37390" y="67712"/>
                  <a:pt x="37493" y="67660"/>
                </a:cubicBezTo>
                <a:close/>
                <a:moveTo>
                  <a:pt x="44945" y="65363"/>
                </a:moveTo>
                <a:cubicBezTo>
                  <a:pt x="45047" y="65695"/>
                  <a:pt x="45379" y="65976"/>
                  <a:pt x="45762" y="66002"/>
                </a:cubicBezTo>
                <a:lnTo>
                  <a:pt x="46221" y="86011"/>
                </a:lnTo>
                <a:cubicBezTo>
                  <a:pt x="46196" y="86011"/>
                  <a:pt x="46196" y="86037"/>
                  <a:pt x="46170" y="86037"/>
                </a:cubicBezTo>
                <a:lnTo>
                  <a:pt x="37646" y="67533"/>
                </a:lnTo>
                <a:cubicBezTo>
                  <a:pt x="37824" y="67405"/>
                  <a:pt x="37901" y="67201"/>
                  <a:pt x="37901" y="66997"/>
                </a:cubicBezTo>
                <a:cubicBezTo>
                  <a:pt x="37901" y="66946"/>
                  <a:pt x="37901" y="66920"/>
                  <a:pt x="37901" y="66869"/>
                </a:cubicBezTo>
                <a:lnTo>
                  <a:pt x="44945" y="65363"/>
                </a:lnTo>
                <a:close/>
                <a:moveTo>
                  <a:pt x="46476" y="65746"/>
                </a:moveTo>
                <a:lnTo>
                  <a:pt x="63398" y="80549"/>
                </a:lnTo>
                <a:cubicBezTo>
                  <a:pt x="63321" y="80651"/>
                  <a:pt x="63296" y="80805"/>
                  <a:pt x="63296" y="80958"/>
                </a:cubicBezTo>
                <a:cubicBezTo>
                  <a:pt x="63296" y="80983"/>
                  <a:pt x="63296" y="81034"/>
                  <a:pt x="63296" y="81085"/>
                </a:cubicBezTo>
                <a:lnTo>
                  <a:pt x="54031" y="84046"/>
                </a:lnTo>
                <a:lnTo>
                  <a:pt x="46885" y="86343"/>
                </a:lnTo>
                <a:cubicBezTo>
                  <a:pt x="46808" y="86164"/>
                  <a:pt x="46630" y="86037"/>
                  <a:pt x="46425" y="86011"/>
                </a:cubicBezTo>
                <a:lnTo>
                  <a:pt x="46272" y="80166"/>
                </a:lnTo>
                <a:lnTo>
                  <a:pt x="45941" y="66002"/>
                </a:lnTo>
                <a:cubicBezTo>
                  <a:pt x="46145" y="65976"/>
                  <a:pt x="46323" y="65874"/>
                  <a:pt x="46476" y="65746"/>
                </a:cubicBezTo>
                <a:close/>
                <a:moveTo>
                  <a:pt x="34226" y="72408"/>
                </a:moveTo>
                <a:lnTo>
                  <a:pt x="45864" y="86215"/>
                </a:lnTo>
                <a:cubicBezTo>
                  <a:pt x="45813" y="86266"/>
                  <a:pt x="45787" y="86343"/>
                  <a:pt x="45762" y="86419"/>
                </a:cubicBezTo>
                <a:lnTo>
                  <a:pt x="28968" y="83025"/>
                </a:lnTo>
                <a:cubicBezTo>
                  <a:pt x="28968" y="82999"/>
                  <a:pt x="28994" y="82974"/>
                  <a:pt x="28994" y="82948"/>
                </a:cubicBezTo>
                <a:cubicBezTo>
                  <a:pt x="28994" y="82617"/>
                  <a:pt x="28815" y="82361"/>
                  <a:pt x="28585" y="82183"/>
                </a:cubicBezTo>
                <a:lnTo>
                  <a:pt x="34226" y="72408"/>
                </a:lnTo>
                <a:close/>
                <a:moveTo>
                  <a:pt x="85909" y="79503"/>
                </a:moveTo>
                <a:cubicBezTo>
                  <a:pt x="85934" y="79631"/>
                  <a:pt x="86011" y="79733"/>
                  <a:pt x="86113" y="79809"/>
                </a:cubicBezTo>
                <a:lnTo>
                  <a:pt x="81059" y="88053"/>
                </a:lnTo>
                <a:cubicBezTo>
                  <a:pt x="80932" y="87976"/>
                  <a:pt x="80804" y="87951"/>
                  <a:pt x="80651" y="87951"/>
                </a:cubicBezTo>
                <a:cubicBezTo>
                  <a:pt x="80319" y="87951"/>
                  <a:pt x="80013" y="88129"/>
                  <a:pt x="79860" y="88410"/>
                </a:cubicBezTo>
                <a:lnTo>
                  <a:pt x="72509" y="84888"/>
                </a:lnTo>
                <a:lnTo>
                  <a:pt x="64700" y="81162"/>
                </a:lnTo>
                <a:cubicBezTo>
                  <a:pt x="64725" y="81111"/>
                  <a:pt x="64751" y="81060"/>
                  <a:pt x="64751" y="81009"/>
                </a:cubicBezTo>
                <a:lnTo>
                  <a:pt x="85909" y="79503"/>
                </a:lnTo>
                <a:close/>
                <a:moveTo>
                  <a:pt x="86266" y="79911"/>
                </a:moveTo>
                <a:cubicBezTo>
                  <a:pt x="86343" y="79937"/>
                  <a:pt x="86419" y="79962"/>
                  <a:pt x="86496" y="79962"/>
                </a:cubicBezTo>
                <a:lnTo>
                  <a:pt x="86521" y="79962"/>
                </a:lnTo>
                <a:lnTo>
                  <a:pt x="87695" y="85884"/>
                </a:lnTo>
                <a:lnTo>
                  <a:pt x="84326" y="87262"/>
                </a:lnTo>
                <a:lnTo>
                  <a:pt x="81493" y="88436"/>
                </a:lnTo>
                <a:cubicBezTo>
                  <a:pt x="81417" y="88334"/>
                  <a:pt x="81340" y="88232"/>
                  <a:pt x="81238" y="88155"/>
                </a:cubicBezTo>
                <a:lnTo>
                  <a:pt x="86266" y="79911"/>
                </a:lnTo>
                <a:close/>
                <a:moveTo>
                  <a:pt x="108164" y="78074"/>
                </a:moveTo>
                <a:lnTo>
                  <a:pt x="110793" y="78252"/>
                </a:lnTo>
                <a:lnTo>
                  <a:pt x="123018" y="79095"/>
                </a:lnTo>
                <a:lnTo>
                  <a:pt x="115617" y="88487"/>
                </a:lnTo>
                <a:cubicBezTo>
                  <a:pt x="115464" y="88385"/>
                  <a:pt x="115285" y="88334"/>
                  <a:pt x="115107" y="88334"/>
                </a:cubicBezTo>
                <a:cubicBezTo>
                  <a:pt x="114953" y="88334"/>
                  <a:pt x="114800" y="88385"/>
                  <a:pt x="114647" y="88461"/>
                </a:cubicBezTo>
                <a:lnTo>
                  <a:pt x="112912" y="85909"/>
                </a:lnTo>
                <a:lnTo>
                  <a:pt x="107858" y="78610"/>
                </a:lnTo>
                <a:cubicBezTo>
                  <a:pt x="108011" y="78482"/>
                  <a:pt x="108113" y="78278"/>
                  <a:pt x="108164" y="78074"/>
                </a:cubicBezTo>
                <a:close/>
                <a:moveTo>
                  <a:pt x="123274" y="79120"/>
                </a:moveTo>
                <a:lnTo>
                  <a:pt x="131364" y="79682"/>
                </a:lnTo>
                <a:cubicBezTo>
                  <a:pt x="131364" y="79758"/>
                  <a:pt x="131390" y="79835"/>
                  <a:pt x="131415" y="79886"/>
                </a:cubicBezTo>
                <a:lnTo>
                  <a:pt x="124244" y="83969"/>
                </a:lnTo>
                <a:lnTo>
                  <a:pt x="115872" y="88742"/>
                </a:lnTo>
                <a:cubicBezTo>
                  <a:pt x="115847" y="88691"/>
                  <a:pt x="115796" y="88640"/>
                  <a:pt x="115770" y="88614"/>
                </a:cubicBezTo>
                <a:lnTo>
                  <a:pt x="123274" y="79120"/>
                </a:lnTo>
                <a:close/>
                <a:moveTo>
                  <a:pt x="131517" y="80064"/>
                </a:moveTo>
                <a:cubicBezTo>
                  <a:pt x="131620" y="80192"/>
                  <a:pt x="131747" y="80294"/>
                  <a:pt x="131926" y="80345"/>
                </a:cubicBezTo>
                <a:lnTo>
                  <a:pt x="131543" y="84352"/>
                </a:lnTo>
                <a:cubicBezTo>
                  <a:pt x="131007" y="84352"/>
                  <a:pt x="130599" y="84761"/>
                  <a:pt x="130599" y="85296"/>
                </a:cubicBezTo>
                <a:cubicBezTo>
                  <a:pt x="130599" y="85322"/>
                  <a:pt x="130599" y="85373"/>
                  <a:pt x="130624" y="85424"/>
                </a:cubicBezTo>
                <a:lnTo>
                  <a:pt x="116000" y="88972"/>
                </a:lnTo>
                <a:cubicBezTo>
                  <a:pt x="115974" y="88946"/>
                  <a:pt x="115974" y="88921"/>
                  <a:pt x="115974" y="88895"/>
                </a:cubicBezTo>
                <a:lnTo>
                  <a:pt x="130190" y="80830"/>
                </a:lnTo>
                <a:lnTo>
                  <a:pt x="131517" y="80064"/>
                </a:lnTo>
                <a:close/>
                <a:moveTo>
                  <a:pt x="64623" y="81341"/>
                </a:moveTo>
                <a:lnTo>
                  <a:pt x="68120" y="83025"/>
                </a:lnTo>
                <a:lnTo>
                  <a:pt x="79758" y="88589"/>
                </a:lnTo>
                <a:cubicBezTo>
                  <a:pt x="79732" y="88691"/>
                  <a:pt x="79707" y="88793"/>
                  <a:pt x="79707" y="88895"/>
                </a:cubicBezTo>
                <a:cubicBezTo>
                  <a:pt x="79707" y="88946"/>
                  <a:pt x="79732" y="88997"/>
                  <a:pt x="79732" y="89074"/>
                </a:cubicBezTo>
                <a:lnTo>
                  <a:pt x="70570" y="91805"/>
                </a:lnTo>
                <a:lnTo>
                  <a:pt x="64470" y="81519"/>
                </a:lnTo>
                <a:cubicBezTo>
                  <a:pt x="64521" y="81468"/>
                  <a:pt x="64572" y="81417"/>
                  <a:pt x="64623" y="81341"/>
                </a:cubicBezTo>
                <a:close/>
                <a:moveTo>
                  <a:pt x="64291" y="81621"/>
                </a:moveTo>
                <a:lnTo>
                  <a:pt x="70391" y="91856"/>
                </a:lnTo>
                <a:lnTo>
                  <a:pt x="63194" y="94025"/>
                </a:lnTo>
                <a:cubicBezTo>
                  <a:pt x="63092" y="93847"/>
                  <a:pt x="62939" y="93744"/>
                  <a:pt x="62760" y="93719"/>
                </a:cubicBezTo>
                <a:lnTo>
                  <a:pt x="64036" y="81672"/>
                </a:lnTo>
                <a:cubicBezTo>
                  <a:pt x="64138" y="81672"/>
                  <a:pt x="64215" y="81672"/>
                  <a:pt x="64291" y="81621"/>
                </a:cubicBezTo>
                <a:close/>
                <a:moveTo>
                  <a:pt x="63372" y="81264"/>
                </a:moveTo>
                <a:cubicBezTo>
                  <a:pt x="63398" y="81341"/>
                  <a:pt x="63449" y="81417"/>
                  <a:pt x="63526" y="81494"/>
                </a:cubicBezTo>
                <a:lnTo>
                  <a:pt x="53470" y="96322"/>
                </a:lnTo>
                <a:cubicBezTo>
                  <a:pt x="53342" y="96246"/>
                  <a:pt x="53189" y="96220"/>
                  <a:pt x="53036" y="96220"/>
                </a:cubicBezTo>
                <a:cubicBezTo>
                  <a:pt x="52883" y="96220"/>
                  <a:pt x="52730" y="96246"/>
                  <a:pt x="52602" y="96322"/>
                </a:cubicBezTo>
                <a:lnTo>
                  <a:pt x="46757" y="87083"/>
                </a:lnTo>
                <a:cubicBezTo>
                  <a:pt x="46885" y="86981"/>
                  <a:pt x="46961" y="86802"/>
                  <a:pt x="46961" y="86624"/>
                </a:cubicBezTo>
                <a:cubicBezTo>
                  <a:pt x="46961" y="86598"/>
                  <a:pt x="46961" y="86573"/>
                  <a:pt x="46961" y="86522"/>
                </a:cubicBezTo>
                <a:lnTo>
                  <a:pt x="54108" y="84225"/>
                </a:lnTo>
                <a:lnTo>
                  <a:pt x="63372" y="81264"/>
                </a:lnTo>
                <a:close/>
                <a:moveTo>
                  <a:pt x="63704" y="81596"/>
                </a:moveTo>
                <a:cubicBezTo>
                  <a:pt x="63730" y="81621"/>
                  <a:pt x="63781" y="81647"/>
                  <a:pt x="63832" y="81672"/>
                </a:cubicBezTo>
                <a:lnTo>
                  <a:pt x="62556" y="93719"/>
                </a:lnTo>
                <a:cubicBezTo>
                  <a:pt x="62249" y="93770"/>
                  <a:pt x="62020" y="94025"/>
                  <a:pt x="62020" y="94331"/>
                </a:cubicBezTo>
                <a:cubicBezTo>
                  <a:pt x="62020" y="94331"/>
                  <a:pt x="62020" y="94357"/>
                  <a:pt x="62020" y="94357"/>
                </a:cubicBezTo>
                <a:lnTo>
                  <a:pt x="53904" y="96782"/>
                </a:lnTo>
                <a:cubicBezTo>
                  <a:pt x="53852" y="96654"/>
                  <a:pt x="53750" y="96526"/>
                  <a:pt x="53623" y="96424"/>
                </a:cubicBezTo>
                <a:lnTo>
                  <a:pt x="63704" y="81596"/>
                </a:lnTo>
                <a:close/>
                <a:moveTo>
                  <a:pt x="130650" y="85603"/>
                </a:moveTo>
                <a:cubicBezTo>
                  <a:pt x="130777" y="85909"/>
                  <a:pt x="131033" y="86139"/>
                  <a:pt x="131364" y="86215"/>
                </a:cubicBezTo>
                <a:lnTo>
                  <a:pt x="130292" y="97011"/>
                </a:lnTo>
                <a:lnTo>
                  <a:pt x="115974" y="89635"/>
                </a:lnTo>
                <a:cubicBezTo>
                  <a:pt x="116025" y="89533"/>
                  <a:pt x="116051" y="89406"/>
                  <a:pt x="116051" y="89278"/>
                </a:cubicBezTo>
                <a:cubicBezTo>
                  <a:pt x="116051" y="89252"/>
                  <a:pt x="116051" y="89201"/>
                  <a:pt x="116025" y="89150"/>
                </a:cubicBezTo>
                <a:lnTo>
                  <a:pt x="130650" y="85603"/>
                </a:lnTo>
                <a:close/>
                <a:moveTo>
                  <a:pt x="106403" y="78354"/>
                </a:moveTo>
                <a:cubicBezTo>
                  <a:pt x="106454" y="78456"/>
                  <a:pt x="106531" y="78559"/>
                  <a:pt x="106633" y="78635"/>
                </a:cubicBezTo>
                <a:lnTo>
                  <a:pt x="105357" y="80626"/>
                </a:lnTo>
                <a:lnTo>
                  <a:pt x="91422" y="102269"/>
                </a:lnTo>
                <a:cubicBezTo>
                  <a:pt x="91345" y="102243"/>
                  <a:pt x="91243" y="102218"/>
                  <a:pt x="91141" y="102218"/>
                </a:cubicBezTo>
                <a:lnTo>
                  <a:pt x="91115" y="102218"/>
                </a:lnTo>
                <a:lnTo>
                  <a:pt x="87925" y="86011"/>
                </a:lnTo>
                <a:lnTo>
                  <a:pt x="106403" y="78354"/>
                </a:lnTo>
                <a:close/>
                <a:moveTo>
                  <a:pt x="87721" y="86088"/>
                </a:moveTo>
                <a:lnTo>
                  <a:pt x="89431" y="94689"/>
                </a:lnTo>
                <a:lnTo>
                  <a:pt x="90937" y="102269"/>
                </a:lnTo>
                <a:cubicBezTo>
                  <a:pt x="90886" y="102269"/>
                  <a:pt x="90860" y="102294"/>
                  <a:pt x="90835" y="102294"/>
                </a:cubicBezTo>
                <a:lnTo>
                  <a:pt x="84122" y="93336"/>
                </a:lnTo>
                <a:lnTo>
                  <a:pt x="81289" y="89584"/>
                </a:lnTo>
                <a:cubicBezTo>
                  <a:pt x="81493" y="89406"/>
                  <a:pt x="81595" y="89176"/>
                  <a:pt x="81595" y="88895"/>
                </a:cubicBezTo>
                <a:cubicBezTo>
                  <a:pt x="81595" y="88793"/>
                  <a:pt x="81595" y="88717"/>
                  <a:pt x="81570" y="88640"/>
                </a:cubicBezTo>
                <a:lnTo>
                  <a:pt x="86700" y="86522"/>
                </a:lnTo>
                <a:lnTo>
                  <a:pt x="87721" y="86088"/>
                </a:lnTo>
                <a:close/>
                <a:moveTo>
                  <a:pt x="107679" y="78737"/>
                </a:moveTo>
                <a:lnTo>
                  <a:pt x="109185" y="80881"/>
                </a:lnTo>
                <a:lnTo>
                  <a:pt x="114494" y="88563"/>
                </a:lnTo>
                <a:cubicBezTo>
                  <a:pt x="114290" y="88742"/>
                  <a:pt x="114162" y="88997"/>
                  <a:pt x="114162" y="89278"/>
                </a:cubicBezTo>
                <a:cubicBezTo>
                  <a:pt x="114162" y="89431"/>
                  <a:pt x="114188" y="89559"/>
                  <a:pt x="114239" y="89661"/>
                </a:cubicBezTo>
                <a:lnTo>
                  <a:pt x="91677" y="102473"/>
                </a:lnTo>
                <a:cubicBezTo>
                  <a:pt x="91651" y="102448"/>
                  <a:pt x="91626" y="102422"/>
                  <a:pt x="91600" y="102397"/>
                </a:cubicBezTo>
                <a:lnTo>
                  <a:pt x="106812" y="78737"/>
                </a:lnTo>
                <a:cubicBezTo>
                  <a:pt x="106939" y="78814"/>
                  <a:pt x="107067" y="78839"/>
                  <a:pt x="107220" y="78839"/>
                </a:cubicBezTo>
                <a:cubicBezTo>
                  <a:pt x="107399" y="78839"/>
                  <a:pt x="107552" y="78814"/>
                  <a:pt x="107679" y="78737"/>
                </a:cubicBezTo>
                <a:close/>
                <a:moveTo>
                  <a:pt x="142671" y="82693"/>
                </a:moveTo>
                <a:lnTo>
                  <a:pt x="142671" y="102830"/>
                </a:lnTo>
                <a:lnTo>
                  <a:pt x="142696" y="102830"/>
                </a:lnTo>
                <a:cubicBezTo>
                  <a:pt x="142492" y="102856"/>
                  <a:pt x="142314" y="102984"/>
                  <a:pt x="142186" y="103137"/>
                </a:cubicBezTo>
                <a:lnTo>
                  <a:pt x="130497" y="97113"/>
                </a:lnTo>
                <a:lnTo>
                  <a:pt x="131543" y="86241"/>
                </a:lnTo>
                <a:cubicBezTo>
                  <a:pt x="132079" y="86241"/>
                  <a:pt x="132487" y="85807"/>
                  <a:pt x="132487" y="85296"/>
                </a:cubicBezTo>
                <a:cubicBezTo>
                  <a:pt x="132487" y="85245"/>
                  <a:pt x="132487" y="85220"/>
                  <a:pt x="132462" y="85169"/>
                </a:cubicBezTo>
                <a:lnTo>
                  <a:pt x="142671" y="82693"/>
                </a:lnTo>
                <a:close/>
                <a:moveTo>
                  <a:pt x="114341" y="89839"/>
                </a:moveTo>
                <a:cubicBezTo>
                  <a:pt x="114417" y="89942"/>
                  <a:pt x="114545" y="90044"/>
                  <a:pt x="114673" y="90120"/>
                </a:cubicBezTo>
                <a:lnTo>
                  <a:pt x="108802" y="105893"/>
                </a:lnTo>
                <a:lnTo>
                  <a:pt x="100074" y="104362"/>
                </a:lnTo>
                <a:lnTo>
                  <a:pt x="91830" y="102907"/>
                </a:lnTo>
                <a:cubicBezTo>
                  <a:pt x="91830" y="102907"/>
                  <a:pt x="91830" y="102907"/>
                  <a:pt x="91830" y="102881"/>
                </a:cubicBezTo>
                <a:cubicBezTo>
                  <a:pt x="91830" y="102805"/>
                  <a:pt x="91804" y="102728"/>
                  <a:pt x="91779" y="102652"/>
                </a:cubicBezTo>
                <a:lnTo>
                  <a:pt x="114341" y="89839"/>
                </a:lnTo>
                <a:close/>
                <a:moveTo>
                  <a:pt x="115898" y="89814"/>
                </a:moveTo>
                <a:lnTo>
                  <a:pt x="130267" y="97215"/>
                </a:lnTo>
                <a:lnTo>
                  <a:pt x="129144" y="108930"/>
                </a:lnTo>
                <a:cubicBezTo>
                  <a:pt x="129042" y="108930"/>
                  <a:pt x="128940" y="108956"/>
                  <a:pt x="128863" y="109007"/>
                </a:cubicBezTo>
                <a:lnTo>
                  <a:pt x="115719" y="89993"/>
                </a:lnTo>
                <a:cubicBezTo>
                  <a:pt x="115770" y="89942"/>
                  <a:pt x="115847" y="89865"/>
                  <a:pt x="115898" y="89814"/>
                </a:cubicBezTo>
                <a:close/>
                <a:moveTo>
                  <a:pt x="70493" y="92034"/>
                </a:moveTo>
                <a:lnTo>
                  <a:pt x="80651" y="109160"/>
                </a:lnTo>
                <a:lnTo>
                  <a:pt x="63117" y="94740"/>
                </a:lnTo>
                <a:cubicBezTo>
                  <a:pt x="63219" y="94638"/>
                  <a:pt x="63270" y="94485"/>
                  <a:pt x="63270" y="94331"/>
                </a:cubicBezTo>
                <a:cubicBezTo>
                  <a:pt x="63270" y="94280"/>
                  <a:pt x="63270" y="94229"/>
                  <a:pt x="63270" y="94204"/>
                </a:cubicBezTo>
                <a:lnTo>
                  <a:pt x="70493" y="92034"/>
                </a:lnTo>
                <a:close/>
                <a:moveTo>
                  <a:pt x="79783" y="89252"/>
                </a:moveTo>
                <a:cubicBezTo>
                  <a:pt x="79911" y="89584"/>
                  <a:pt x="80217" y="89814"/>
                  <a:pt x="80575" y="89839"/>
                </a:cubicBezTo>
                <a:lnTo>
                  <a:pt x="80804" y="102728"/>
                </a:lnTo>
                <a:lnTo>
                  <a:pt x="80932" y="109237"/>
                </a:lnTo>
                <a:lnTo>
                  <a:pt x="70672" y="91983"/>
                </a:lnTo>
                <a:lnTo>
                  <a:pt x="79783" y="89252"/>
                </a:lnTo>
                <a:close/>
                <a:moveTo>
                  <a:pt x="130471" y="97318"/>
                </a:moveTo>
                <a:lnTo>
                  <a:pt x="142109" y="103315"/>
                </a:lnTo>
                <a:cubicBezTo>
                  <a:pt x="142084" y="103392"/>
                  <a:pt x="142058" y="103468"/>
                  <a:pt x="142058" y="103545"/>
                </a:cubicBezTo>
                <a:cubicBezTo>
                  <a:pt x="142058" y="103622"/>
                  <a:pt x="142058" y="103698"/>
                  <a:pt x="142084" y="103749"/>
                </a:cubicBezTo>
                <a:lnTo>
                  <a:pt x="129731" y="109237"/>
                </a:lnTo>
                <a:cubicBezTo>
                  <a:pt x="129654" y="109109"/>
                  <a:pt x="129501" y="109007"/>
                  <a:pt x="129323" y="108956"/>
                </a:cubicBezTo>
                <a:lnTo>
                  <a:pt x="130471" y="97318"/>
                </a:lnTo>
                <a:close/>
                <a:moveTo>
                  <a:pt x="62071" y="94561"/>
                </a:moveTo>
                <a:cubicBezTo>
                  <a:pt x="62122" y="94714"/>
                  <a:pt x="62249" y="94842"/>
                  <a:pt x="62428" y="94918"/>
                </a:cubicBezTo>
                <a:lnTo>
                  <a:pt x="60871" y="109313"/>
                </a:lnTo>
                <a:lnTo>
                  <a:pt x="53623" y="97879"/>
                </a:lnTo>
                <a:cubicBezTo>
                  <a:pt x="53827" y="97726"/>
                  <a:pt x="53980" y="97445"/>
                  <a:pt x="53980" y="97164"/>
                </a:cubicBezTo>
                <a:cubicBezTo>
                  <a:pt x="53980" y="97088"/>
                  <a:pt x="53980" y="97037"/>
                  <a:pt x="53955" y="96986"/>
                </a:cubicBezTo>
                <a:lnTo>
                  <a:pt x="62071" y="94561"/>
                </a:lnTo>
                <a:close/>
                <a:moveTo>
                  <a:pt x="115566" y="90095"/>
                </a:moveTo>
                <a:lnTo>
                  <a:pt x="119675" y="96041"/>
                </a:lnTo>
                <a:lnTo>
                  <a:pt x="128710" y="109109"/>
                </a:lnTo>
                <a:cubicBezTo>
                  <a:pt x="128633" y="109186"/>
                  <a:pt x="128557" y="109288"/>
                  <a:pt x="128531" y="109390"/>
                </a:cubicBezTo>
                <a:lnTo>
                  <a:pt x="108981" y="105944"/>
                </a:lnTo>
                <a:lnTo>
                  <a:pt x="114877" y="90197"/>
                </a:lnTo>
                <a:cubicBezTo>
                  <a:pt x="114953" y="90222"/>
                  <a:pt x="115030" y="90222"/>
                  <a:pt x="115107" y="90222"/>
                </a:cubicBezTo>
                <a:cubicBezTo>
                  <a:pt x="115260" y="90222"/>
                  <a:pt x="115413" y="90171"/>
                  <a:pt x="115566" y="90095"/>
                </a:cubicBezTo>
                <a:close/>
                <a:moveTo>
                  <a:pt x="81136" y="89712"/>
                </a:moveTo>
                <a:lnTo>
                  <a:pt x="84173" y="93719"/>
                </a:lnTo>
                <a:lnTo>
                  <a:pt x="90681" y="102422"/>
                </a:lnTo>
                <a:cubicBezTo>
                  <a:pt x="90554" y="102550"/>
                  <a:pt x="90477" y="102703"/>
                  <a:pt x="90477" y="102881"/>
                </a:cubicBezTo>
                <a:cubicBezTo>
                  <a:pt x="90477" y="102984"/>
                  <a:pt x="90503" y="103086"/>
                  <a:pt x="90554" y="103162"/>
                </a:cubicBezTo>
                <a:lnTo>
                  <a:pt x="81136" y="109415"/>
                </a:lnTo>
                <a:lnTo>
                  <a:pt x="81008" y="102805"/>
                </a:lnTo>
                <a:lnTo>
                  <a:pt x="80779" y="89814"/>
                </a:lnTo>
                <a:cubicBezTo>
                  <a:pt x="80906" y="89814"/>
                  <a:pt x="81034" y="89763"/>
                  <a:pt x="81136" y="89712"/>
                </a:cubicBezTo>
                <a:close/>
                <a:moveTo>
                  <a:pt x="62964" y="94867"/>
                </a:moveTo>
                <a:lnTo>
                  <a:pt x="80753" y="109492"/>
                </a:lnTo>
                <a:lnTo>
                  <a:pt x="61050" y="109492"/>
                </a:lnTo>
                <a:lnTo>
                  <a:pt x="61764" y="102805"/>
                </a:lnTo>
                <a:lnTo>
                  <a:pt x="62607" y="94944"/>
                </a:lnTo>
                <a:lnTo>
                  <a:pt x="62658" y="94944"/>
                </a:lnTo>
                <a:cubicBezTo>
                  <a:pt x="62760" y="94944"/>
                  <a:pt x="62862" y="94918"/>
                  <a:pt x="62964" y="94867"/>
                </a:cubicBezTo>
                <a:close/>
                <a:moveTo>
                  <a:pt x="91779" y="103111"/>
                </a:moveTo>
                <a:lnTo>
                  <a:pt x="108726" y="106097"/>
                </a:lnTo>
                <a:lnTo>
                  <a:pt x="107450" y="109492"/>
                </a:lnTo>
                <a:lnTo>
                  <a:pt x="81366" y="109492"/>
                </a:lnTo>
                <a:lnTo>
                  <a:pt x="90656" y="103341"/>
                </a:lnTo>
                <a:cubicBezTo>
                  <a:pt x="90784" y="103468"/>
                  <a:pt x="90962" y="103571"/>
                  <a:pt x="91141" y="103571"/>
                </a:cubicBezTo>
                <a:cubicBezTo>
                  <a:pt x="91447" y="103571"/>
                  <a:pt x="91702" y="103366"/>
                  <a:pt x="91779" y="103111"/>
                </a:cubicBezTo>
                <a:close/>
                <a:moveTo>
                  <a:pt x="108905" y="106123"/>
                </a:moveTo>
                <a:lnTo>
                  <a:pt x="128021" y="109492"/>
                </a:lnTo>
                <a:lnTo>
                  <a:pt x="107654" y="109492"/>
                </a:lnTo>
                <a:lnTo>
                  <a:pt x="108905" y="106123"/>
                </a:lnTo>
                <a:close/>
                <a:moveTo>
                  <a:pt x="142160" y="103928"/>
                </a:moveTo>
                <a:cubicBezTo>
                  <a:pt x="142288" y="104107"/>
                  <a:pt x="142467" y="104234"/>
                  <a:pt x="142696" y="104260"/>
                </a:cubicBezTo>
                <a:lnTo>
                  <a:pt x="142696" y="109492"/>
                </a:lnTo>
                <a:lnTo>
                  <a:pt x="129833" y="109492"/>
                </a:lnTo>
                <a:cubicBezTo>
                  <a:pt x="129833" y="109466"/>
                  <a:pt x="129833" y="109441"/>
                  <a:pt x="129807" y="109415"/>
                </a:cubicBezTo>
                <a:lnTo>
                  <a:pt x="142160" y="103928"/>
                </a:lnTo>
                <a:close/>
                <a:moveTo>
                  <a:pt x="944" y="1"/>
                </a:moveTo>
                <a:cubicBezTo>
                  <a:pt x="638" y="1"/>
                  <a:pt x="383" y="256"/>
                  <a:pt x="383" y="588"/>
                </a:cubicBezTo>
                <a:cubicBezTo>
                  <a:pt x="383" y="868"/>
                  <a:pt x="587" y="1098"/>
                  <a:pt x="842" y="1149"/>
                </a:cubicBezTo>
                <a:lnTo>
                  <a:pt x="842" y="16462"/>
                </a:lnTo>
                <a:cubicBezTo>
                  <a:pt x="357" y="16514"/>
                  <a:pt x="0" y="16922"/>
                  <a:pt x="0" y="17407"/>
                </a:cubicBezTo>
                <a:cubicBezTo>
                  <a:pt x="0" y="17892"/>
                  <a:pt x="357" y="18300"/>
                  <a:pt x="842" y="18351"/>
                </a:cubicBezTo>
                <a:lnTo>
                  <a:pt x="842" y="37748"/>
                </a:lnTo>
                <a:cubicBezTo>
                  <a:pt x="357" y="37799"/>
                  <a:pt x="0" y="38208"/>
                  <a:pt x="0" y="38693"/>
                </a:cubicBezTo>
                <a:cubicBezTo>
                  <a:pt x="0" y="39177"/>
                  <a:pt x="357" y="39560"/>
                  <a:pt x="842" y="39611"/>
                </a:cubicBezTo>
                <a:lnTo>
                  <a:pt x="842" y="62607"/>
                </a:lnTo>
                <a:cubicBezTo>
                  <a:pt x="357" y="62658"/>
                  <a:pt x="0" y="63066"/>
                  <a:pt x="0" y="63551"/>
                </a:cubicBezTo>
                <a:cubicBezTo>
                  <a:pt x="0" y="64036"/>
                  <a:pt x="357" y="64445"/>
                  <a:pt x="842" y="64496"/>
                </a:cubicBezTo>
                <a:lnTo>
                  <a:pt x="842" y="76057"/>
                </a:lnTo>
                <a:cubicBezTo>
                  <a:pt x="536" y="76108"/>
                  <a:pt x="306" y="76364"/>
                  <a:pt x="306" y="76695"/>
                </a:cubicBezTo>
                <a:cubicBezTo>
                  <a:pt x="306" y="77053"/>
                  <a:pt x="587" y="77333"/>
                  <a:pt x="944" y="77333"/>
                </a:cubicBezTo>
                <a:cubicBezTo>
                  <a:pt x="1225" y="77333"/>
                  <a:pt x="1455" y="77180"/>
                  <a:pt x="1557" y="76925"/>
                </a:cubicBezTo>
                <a:lnTo>
                  <a:pt x="27105" y="82821"/>
                </a:lnTo>
                <a:cubicBezTo>
                  <a:pt x="27105" y="82872"/>
                  <a:pt x="27079" y="82897"/>
                  <a:pt x="27079" y="82923"/>
                </a:cubicBezTo>
                <a:cubicBezTo>
                  <a:pt x="27079" y="83459"/>
                  <a:pt x="27513" y="83867"/>
                  <a:pt x="28024" y="83867"/>
                </a:cubicBezTo>
                <a:cubicBezTo>
                  <a:pt x="28458" y="83867"/>
                  <a:pt x="28815" y="83586"/>
                  <a:pt x="28943" y="83204"/>
                </a:cubicBezTo>
                <a:lnTo>
                  <a:pt x="45711" y="86598"/>
                </a:lnTo>
                <a:cubicBezTo>
                  <a:pt x="45711" y="86598"/>
                  <a:pt x="45711" y="86624"/>
                  <a:pt x="45711" y="86624"/>
                </a:cubicBezTo>
                <a:cubicBezTo>
                  <a:pt x="45711" y="86955"/>
                  <a:pt x="45992" y="87236"/>
                  <a:pt x="46323" y="87236"/>
                </a:cubicBezTo>
                <a:cubicBezTo>
                  <a:pt x="46425" y="87236"/>
                  <a:pt x="46502" y="87211"/>
                  <a:pt x="46579" y="87185"/>
                </a:cubicBezTo>
                <a:lnTo>
                  <a:pt x="52449" y="96424"/>
                </a:lnTo>
                <a:cubicBezTo>
                  <a:pt x="52219" y="96577"/>
                  <a:pt x="52091" y="96858"/>
                  <a:pt x="52091" y="97139"/>
                </a:cubicBezTo>
                <a:cubicBezTo>
                  <a:pt x="52091" y="97675"/>
                  <a:pt x="52500" y="98083"/>
                  <a:pt x="53036" y="98083"/>
                </a:cubicBezTo>
                <a:cubicBezTo>
                  <a:pt x="53163" y="98083"/>
                  <a:pt x="53317" y="98058"/>
                  <a:pt x="53444" y="97981"/>
                </a:cubicBezTo>
                <a:lnTo>
                  <a:pt x="60846" y="109619"/>
                </a:lnTo>
                <a:lnTo>
                  <a:pt x="60820" y="109696"/>
                </a:lnTo>
                <a:lnTo>
                  <a:pt x="60871" y="109696"/>
                </a:lnTo>
                <a:lnTo>
                  <a:pt x="60999" y="109900"/>
                </a:lnTo>
                <a:lnTo>
                  <a:pt x="61024" y="109696"/>
                </a:lnTo>
                <a:lnTo>
                  <a:pt x="80932" y="109696"/>
                </a:lnTo>
                <a:lnTo>
                  <a:pt x="80932" y="109773"/>
                </a:lnTo>
                <a:lnTo>
                  <a:pt x="81008" y="109747"/>
                </a:lnTo>
                <a:lnTo>
                  <a:pt x="81136" y="109977"/>
                </a:lnTo>
                <a:lnTo>
                  <a:pt x="81136" y="109696"/>
                </a:lnTo>
                <a:lnTo>
                  <a:pt x="128506" y="109696"/>
                </a:lnTo>
                <a:cubicBezTo>
                  <a:pt x="128531" y="110028"/>
                  <a:pt x="128812" y="110283"/>
                  <a:pt x="129169" y="110283"/>
                </a:cubicBezTo>
                <a:cubicBezTo>
                  <a:pt x="129501" y="110283"/>
                  <a:pt x="129782" y="110028"/>
                  <a:pt x="129807" y="109696"/>
                </a:cubicBezTo>
                <a:lnTo>
                  <a:pt x="142875" y="109696"/>
                </a:lnTo>
                <a:lnTo>
                  <a:pt x="142875" y="104260"/>
                </a:lnTo>
                <a:cubicBezTo>
                  <a:pt x="143232" y="104209"/>
                  <a:pt x="143513" y="103902"/>
                  <a:pt x="143513" y="103545"/>
                </a:cubicBezTo>
                <a:cubicBezTo>
                  <a:pt x="143513" y="103188"/>
                  <a:pt x="143232" y="102881"/>
                  <a:pt x="142875" y="102830"/>
                </a:cubicBezTo>
                <a:lnTo>
                  <a:pt x="142875" y="82642"/>
                </a:lnTo>
                <a:lnTo>
                  <a:pt x="142875" y="82438"/>
                </a:lnTo>
                <a:lnTo>
                  <a:pt x="142875" y="77997"/>
                </a:lnTo>
                <a:lnTo>
                  <a:pt x="142875" y="77716"/>
                </a:lnTo>
                <a:lnTo>
                  <a:pt x="142875" y="55180"/>
                </a:lnTo>
                <a:cubicBezTo>
                  <a:pt x="143360" y="55129"/>
                  <a:pt x="143717" y="54721"/>
                  <a:pt x="143717" y="54236"/>
                </a:cubicBezTo>
                <a:cubicBezTo>
                  <a:pt x="143717" y="53725"/>
                  <a:pt x="143309" y="53291"/>
                  <a:pt x="142773" y="53291"/>
                </a:cubicBezTo>
                <a:cubicBezTo>
                  <a:pt x="142262" y="53291"/>
                  <a:pt x="141829" y="53725"/>
                  <a:pt x="141829" y="54236"/>
                </a:cubicBezTo>
                <a:cubicBezTo>
                  <a:pt x="141829" y="54516"/>
                  <a:pt x="141956" y="54746"/>
                  <a:pt x="142135" y="54925"/>
                </a:cubicBezTo>
                <a:lnTo>
                  <a:pt x="127791" y="73046"/>
                </a:lnTo>
                <a:lnTo>
                  <a:pt x="120160" y="61637"/>
                </a:lnTo>
                <a:cubicBezTo>
                  <a:pt x="120288" y="61510"/>
                  <a:pt x="120390" y="61305"/>
                  <a:pt x="120390" y="61101"/>
                </a:cubicBezTo>
                <a:cubicBezTo>
                  <a:pt x="120390" y="60693"/>
                  <a:pt x="120058" y="60361"/>
                  <a:pt x="119675" y="60361"/>
                </a:cubicBezTo>
                <a:cubicBezTo>
                  <a:pt x="119394" y="60361"/>
                  <a:pt x="119190" y="60489"/>
                  <a:pt x="119037" y="60693"/>
                </a:cubicBezTo>
                <a:lnTo>
                  <a:pt x="99283" y="51428"/>
                </a:lnTo>
                <a:cubicBezTo>
                  <a:pt x="99308" y="51326"/>
                  <a:pt x="99334" y="51224"/>
                  <a:pt x="99334" y="51122"/>
                </a:cubicBezTo>
                <a:cubicBezTo>
                  <a:pt x="99334" y="50586"/>
                  <a:pt x="98900" y="50178"/>
                  <a:pt x="98389" y="50178"/>
                </a:cubicBezTo>
                <a:cubicBezTo>
                  <a:pt x="97879" y="50178"/>
                  <a:pt x="97445" y="50612"/>
                  <a:pt x="97445" y="51122"/>
                </a:cubicBezTo>
                <a:cubicBezTo>
                  <a:pt x="97445" y="51250"/>
                  <a:pt x="97470" y="51377"/>
                  <a:pt x="97522" y="51505"/>
                </a:cubicBezTo>
                <a:lnTo>
                  <a:pt x="80957" y="60999"/>
                </a:lnTo>
                <a:lnTo>
                  <a:pt x="75955" y="58804"/>
                </a:lnTo>
                <a:cubicBezTo>
                  <a:pt x="75955" y="58779"/>
                  <a:pt x="75981" y="58728"/>
                  <a:pt x="75981" y="58677"/>
                </a:cubicBezTo>
                <a:cubicBezTo>
                  <a:pt x="75981" y="58370"/>
                  <a:pt x="75725" y="58115"/>
                  <a:pt x="75419" y="58115"/>
                </a:cubicBezTo>
                <a:cubicBezTo>
                  <a:pt x="75266" y="58115"/>
                  <a:pt x="75138" y="58166"/>
                  <a:pt x="75036" y="58268"/>
                </a:cubicBezTo>
                <a:lnTo>
                  <a:pt x="54235" y="42061"/>
                </a:lnTo>
                <a:cubicBezTo>
                  <a:pt x="54312" y="41934"/>
                  <a:pt x="54363" y="41755"/>
                  <a:pt x="54363" y="41577"/>
                </a:cubicBezTo>
                <a:cubicBezTo>
                  <a:pt x="54363" y="41041"/>
                  <a:pt x="53955" y="40632"/>
                  <a:pt x="53419" y="40632"/>
                </a:cubicBezTo>
                <a:cubicBezTo>
                  <a:pt x="53342" y="40632"/>
                  <a:pt x="53265" y="40632"/>
                  <a:pt x="53189" y="40658"/>
                </a:cubicBezTo>
                <a:lnTo>
                  <a:pt x="46732" y="24247"/>
                </a:lnTo>
                <a:cubicBezTo>
                  <a:pt x="47012" y="24119"/>
                  <a:pt x="47191" y="23838"/>
                  <a:pt x="47191" y="23507"/>
                </a:cubicBezTo>
                <a:cubicBezTo>
                  <a:pt x="47191" y="23047"/>
                  <a:pt x="46808" y="22664"/>
                  <a:pt x="46349" y="22664"/>
                </a:cubicBezTo>
                <a:cubicBezTo>
                  <a:pt x="45889" y="22664"/>
                  <a:pt x="45507" y="23022"/>
                  <a:pt x="45481" y="23456"/>
                </a:cubicBezTo>
                <a:lnTo>
                  <a:pt x="20265" y="25064"/>
                </a:lnTo>
                <a:lnTo>
                  <a:pt x="18325" y="17534"/>
                </a:lnTo>
                <a:cubicBezTo>
                  <a:pt x="18529" y="17432"/>
                  <a:pt x="18708" y="17203"/>
                  <a:pt x="18708" y="16947"/>
                </a:cubicBezTo>
                <a:cubicBezTo>
                  <a:pt x="18708" y="16590"/>
                  <a:pt x="18402" y="16309"/>
                  <a:pt x="18070" y="16309"/>
                </a:cubicBezTo>
                <a:cubicBezTo>
                  <a:pt x="17917" y="16309"/>
                  <a:pt x="17789" y="16360"/>
                  <a:pt x="17687" y="16437"/>
                </a:cubicBezTo>
                <a:lnTo>
                  <a:pt x="1429" y="894"/>
                </a:lnTo>
                <a:cubicBezTo>
                  <a:pt x="1480" y="817"/>
                  <a:pt x="1506" y="690"/>
                  <a:pt x="1506" y="588"/>
                </a:cubicBezTo>
                <a:cubicBezTo>
                  <a:pt x="1506" y="256"/>
                  <a:pt x="1251" y="1"/>
                  <a:pt x="94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Tree>
    <p:extLst>
      <p:ext uri="{BB962C8B-B14F-4D97-AF65-F5344CB8AC3E}">
        <p14:creationId xmlns:p14="http://schemas.microsoft.com/office/powerpoint/2010/main" val="207949620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Rectangle 6">
            <a:extLst>
              <a:ext uri="{FF2B5EF4-FFF2-40B4-BE49-F238E27FC236}">
                <a16:creationId xmlns:a16="http://schemas.microsoft.com/office/drawing/2014/main" id="{B2B06295-99ED-928A-6A22-13D1170F1A76}"/>
              </a:ext>
            </a:extLst>
          </p:cNvPr>
          <p:cNvSpPr/>
          <p:nvPr userDrawn="1"/>
        </p:nvSpPr>
        <p:spPr>
          <a:xfrm>
            <a:off x="-59285" y="852528"/>
            <a:ext cx="12439877" cy="6005472"/>
          </a:xfrm>
          <a:custGeom>
            <a:avLst/>
            <a:gdLst>
              <a:gd name="connsiteX0" fmla="*/ 0 w 12192000"/>
              <a:gd name="connsiteY0" fmla="*/ 0 h 347197"/>
              <a:gd name="connsiteX1" fmla="*/ 12192000 w 12192000"/>
              <a:gd name="connsiteY1" fmla="*/ 0 h 347197"/>
              <a:gd name="connsiteX2" fmla="*/ 12192000 w 12192000"/>
              <a:gd name="connsiteY2" fmla="*/ 347197 h 347197"/>
              <a:gd name="connsiteX3" fmla="*/ 0 w 12192000"/>
              <a:gd name="connsiteY3" fmla="*/ 347197 h 347197"/>
              <a:gd name="connsiteX4" fmla="*/ 0 w 12192000"/>
              <a:gd name="connsiteY4" fmla="*/ 0 h 347197"/>
              <a:gd name="connsiteX0" fmla="*/ 0 w 12192000"/>
              <a:gd name="connsiteY0" fmla="*/ 5647765 h 5994962"/>
              <a:gd name="connsiteX1" fmla="*/ 12183036 w 12192000"/>
              <a:gd name="connsiteY1" fmla="*/ 0 h 5994962"/>
              <a:gd name="connsiteX2" fmla="*/ 12192000 w 12192000"/>
              <a:gd name="connsiteY2" fmla="*/ 5994962 h 5994962"/>
              <a:gd name="connsiteX3" fmla="*/ 0 w 12192000"/>
              <a:gd name="connsiteY3" fmla="*/ 5994962 h 5994962"/>
              <a:gd name="connsiteX4" fmla="*/ 0 w 12192000"/>
              <a:gd name="connsiteY4" fmla="*/ 5647765 h 5994962"/>
              <a:gd name="connsiteX0" fmla="*/ 0 w 12374049"/>
              <a:gd name="connsiteY0" fmla="*/ 5647765 h 5994962"/>
              <a:gd name="connsiteX1" fmla="*/ 12183036 w 12374049"/>
              <a:gd name="connsiteY1" fmla="*/ 0 h 5994962"/>
              <a:gd name="connsiteX2" fmla="*/ 12192000 w 12374049"/>
              <a:gd name="connsiteY2" fmla="*/ 5994962 h 5994962"/>
              <a:gd name="connsiteX3" fmla="*/ 0 w 12374049"/>
              <a:gd name="connsiteY3" fmla="*/ 5994962 h 5994962"/>
              <a:gd name="connsiteX4" fmla="*/ 0 w 12374049"/>
              <a:gd name="connsiteY4" fmla="*/ 5647765 h 5994962"/>
              <a:gd name="connsiteX0" fmla="*/ 0 w 12418108"/>
              <a:gd name="connsiteY0" fmla="*/ 5755342 h 5994962"/>
              <a:gd name="connsiteX1" fmla="*/ 12227859 w 12418108"/>
              <a:gd name="connsiteY1" fmla="*/ 0 h 5994962"/>
              <a:gd name="connsiteX2" fmla="*/ 12236823 w 12418108"/>
              <a:gd name="connsiteY2" fmla="*/ 5994962 h 5994962"/>
              <a:gd name="connsiteX3" fmla="*/ 44823 w 12418108"/>
              <a:gd name="connsiteY3" fmla="*/ 5994962 h 5994962"/>
              <a:gd name="connsiteX4" fmla="*/ 0 w 12418108"/>
              <a:gd name="connsiteY4" fmla="*/ 5755342 h 599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8108" h="5994962">
                <a:moveTo>
                  <a:pt x="0" y="5755342"/>
                </a:moveTo>
                <a:cubicBezTo>
                  <a:pt x="4061012" y="3872754"/>
                  <a:pt x="13904259" y="9789458"/>
                  <a:pt x="12227859" y="0"/>
                </a:cubicBezTo>
                <a:lnTo>
                  <a:pt x="12236823" y="5994962"/>
                </a:lnTo>
                <a:lnTo>
                  <a:pt x="44823" y="5994962"/>
                </a:lnTo>
                <a:lnTo>
                  <a:pt x="0" y="5755342"/>
                </a:lnTo>
                <a:close/>
              </a:path>
            </a:pathLst>
          </a:custGeom>
          <a:gradFill flip="none" rotWithShape="1">
            <a:gsLst>
              <a:gs pos="0">
                <a:srgbClr val="341475"/>
              </a:gs>
              <a:gs pos="48000">
                <a:srgbClr val="900B92"/>
              </a:gs>
              <a:gs pos="100000">
                <a:srgbClr val="FC0066"/>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89">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156496"/>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17" Type="http://schemas.openxmlformats.org/officeDocument/2006/relationships/image" Target="../media/image23.png"/><Relationship Id="rId2" Type="http://schemas.openxmlformats.org/officeDocument/2006/relationships/notesSlide" Target="../notesSlides/notesSlide12.xml"/><Relationship Id="rId16" Type="http://schemas.openxmlformats.org/officeDocument/2006/relationships/image" Target="../media/image22.svg"/><Relationship Id="rId1" Type="http://schemas.openxmlformats.org/officeDocument/2006/relationships/slideLayout" Target="../slideLayouts/slideLayout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9.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hyperlink" Target="https://kpmg.com/us/en/media/news/ai-adoption-across-us-finance-functions-reaches-highest-levels.html#:~:text=Importantly%2C%2092%25%20of%20companies%20report,to%20drive%20further%20AI%20adoption." TargetMode="External"/><Relationship Id="rId4" Type="http://schemas.openxmlformats.org/officeDocument/2006/relationships/hyperlink" Target="https://www.spaceo.ai/blog/ai-implementation-roadmap/"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hyperlink" Target="https://tax.thomsonreuters.com/blog/how-large-tax-and-accounting-firms-can-use-ai-tri/" TargetMode="External"/><Relationship Id="rId5" Type="http://schemas.openxmlformats.org/officeDocument/2006/relationships/hyperlink" Target="https://www.mordorintelligence.com/industry-reports/artificial-intelligence-in-accounting-market" TargetMode="Externa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hyperlink" Target="https://www.pwc.com/us/en/tech-effect/ai-analytics/ai-predictions.html" TargetMode="External"/><Relationship Id="rId3" Type="http://schemas.openxmlformats.org/officeDocument/2006/relationships/image" Target="../media/image3.png"/><Relationship Id="rId7" Type="http://schemas.openxmlformats.org/officeDocument/2006/relationships/hyperlink" Target="https://www.cfoconnect.eu/en/resources/reports/the-state-of-ai-in-finance-2025-report-download-the-report/"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www.wolterskluwer.com/en-in/news/pr-2025-wolters-kluwer-survey-increasing-adoption-agentic-ai" TargetMode="External"/><Relationship Id="rId5" Type="http://schemas.openxmlformats.org/officeDocument/2006/relationships/hyperlink" Target="https://www.protiviti.com/sites/default/files/2025-09/fintrends25-foresee-booklet-0925-na-en-protiviti-2025.pdf" TargetMode="External"/><Relationship Id="rId10" Type="http://schemas.openxmlformats.org/officeDocument/2006/relationships/hyperlink" Target="https://www.internationalaccountingbulletin.com/news/wolters-kluwer-agentic-ai-adoption-in-finance/" TargetMode="External"/><Relationship Id="rId4" Type="http://schemas.openxmlformats.org/officeDocument/2006/relationships/hyperlink" Target="https://assets.kpmg.com/content/dam/kpmgsites/au/pdf/2025/kpmg-global-ai-in-finance.pdf.coredownload.inline.pdf" TargetMode="External"/><Relationship Id="rId9" Type="http://schemas.openxmlformats.org/officeDocument/2006/relationships/hyperlink" Target="https://baincapitalventures.com/insight/ai-and-the-office-of-the-cfo-in-2025/"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hyperlink" Target="https://frankfurt-main-finance.com/en/ai-revolutionizes-financial-reporting/?utm_source=chatgpt.com" TargetMode="External"/><Relationship Id="rId3" Type="http://schemas.openxmlformats.org/officeDocument/2006/relationships/hyperlink" Target="https://reports.weforum.org/docs/WEF_Artificial_Intelligence_in_Financial_Services_2025.pdf" TargetMode="External"/><Relationship Id="rId7" Type="http://schemas.openxmlformats.org/officeDocument/2006/relationships/hyperlink" Target="https://www.deloitte.com/us/en/services/audit-assurance/blogs/accounting-finance/generative-ai-in-financial-reporting.html"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www.isaca.org/-/media/files/isacadp/feature/downloads/a/auditing-artificial-intelligence_res_eng_1218.pdf" TargetMode="External"/><Relationship Id="rId11" Type="http://schemas.openxmlformats.org/officeDocument/2006/relationships/hyperlink" Target="https://www.mckinsey.com/capabilities/operations/our-insights/ai-driven-operations-forecasting-in-data-light-environments" TargetMode="External"/><Relationship Id="rId5" Type="http://schemas.openxmlformats.org/officeDocument/2006/relationships/hyperlink" Target="https://www.pwc.com/us/en/tech-effect/ai-analytics/ai-predictions.html" TargetMode="External"/><Relationship Id="rId10" Type="http://schemas.openxmlformats.org/officeDocument/2006/relationships/hyperlink" Target="https://turingitlabs.com/invoice-processing-automation/?utm_source=chatgpt.com" TargetMode="External"/><Relationship Id="rId4" Type="http://schemas.openxmlformats.org/officeDocument/2006/relationships/hyperlink" Target="https://kpmg.com/xx/en/our-insights/ai-and-technology/kpmg-global-ai-in-finance-report.html" TargetMode="External"/><Relationship Id="rId9" Type="http://schemas.openxmlformats.org/officeDocument/2006/relationships/hyperlink" Target="https://kpmg.com/kpmg-us/content/dam/kpmg/pdf/2024/kpmgus-ai-in-financial-reporting-and-audit-may-24.pdf?utm_source=chatgpt.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around a table&#10;&#10;AI-generated content may be incorrect.">
            <a:extLst>
              <a:ext uri="{FF2B5EF4-FFF2-40B4-BE49-F238E27FC236}">
                <a16:creationId xmlns:a16="http://schemas.microsoft.com/office/drawing/2014/main" id="{E24F00C4-E84C-28D7-C37B-0E95C03E3D91}"/>
              </a:ext>
            </a:extLst>
          </p:cNvPr>
          <p:cNvPicPr>
            <a:picLocks noChangeAspect="1"/>
          </p:cNvPicPr>
          <p:nvPr/>
        </p:nvPicPr>
        <p:blipFill>
          <a:blip r:embed="rId3">
            <a:extLst>
              <a:ext uri="{28A0092B-C50C-407E-A947-70E740481C1C}">
                <a14:useLocalDpi xmlns:a14="http://schemas.microsoft.com/office/drawing/2010/main" val="0"/>
              </a:ext>
            </a:extLst>
          </a:blip>
          <a:srcRect l="10924"/>
          <a:stretch>
            <a:fillRect/>
          </a:stretch>
        </p:blipFill>
        <p:spPr>
          <a:xfrm>
            <a:off x="-1" y="0"/>
            <a:ext cx="5048251" cy="6858000"/>
          </a:xfrm>
          <a:prstGeom prst="rect">
            <a:avLst/>
          </a:prstGeom>
        </p:spPr>
      </p:pic>
      <p:sp>
        <p:nvSpPr>
          <p:cNvPr id="5" name="Text 1">
            <a:extLst>
              <a:ext uri="{FF2B5EF4-FFF2-40B4-BE49-F238E27FC236}">
                <a16:creationId xmlns:a16="http://schemas.microsoft.com/office/drawing/2014/main" id="{E5DA6497-E9AF-BED4-0A03-8A6E4403232D}"/>
              </a:ext>
            </a:extLst>
          </p:cNvPr>
          <p:cNvSpPr/>
          <p:nvPr/>
        </p:nvSpPr>
        <p:spPr>
          <a:xfrm>
            <a:off x="5237400" y="3429000"/>
            <a:ext cx="6021149" cy="1088708"/>
          </a:xfrm>
          <a:prstGeom prst="rect">
            <a:avLst/>
          </a:prstGeom>
          <a:noFill/>
          <a:ln/>
        </p:spPr>
        <p:txBody>
          <a:bodyPr wrap="square" lIns="0" tIns="0" rIns="0" bIns="0" rtlCol="0" anchor="t"/>
          <a:lstStyle/>
          <a:p>
            <a:pPr marL="0" indent="0" algn="l">
              <a:lnSpc>
                <a:spcPts val="2850"/>
              </a:lnSpc>
              <a:buNone/>
            </a:pPr>
            <a:r>
              <a:rPr lang="en-US" sz="1600" dirty="0">
                <a:solidFill>
                  <a:srgbClr val="404155"/>
                </a:solidFill>
                <a:latin typeface="Nobile" pitchFamily="34" charset="0"/>
                <a:ea typeface="Nobile" pitchFamily="34" charset="-122"/>
                <a:cs typeface="Nobile" pitchFamily="34" charset="-120"/>
              </a:rPr>
              <a:t>.</a:t>
            </a:r>
            <a:endParaRPr lang="en-US" sz="1600" dirty="0"/>
          </a:p>
        </p:txBody>
      </p:sp>
      <p:sp>
        <p:nvSpPr>
          <p:cNvPr id="6" name="Text 0">
            <a:extLst>
              <a:ext uri="{FF2B5EF4-FFF2-40B4-BE49-F238E27FC236}">
                <a16:creationId xmlns:a16="http://schemas.microsoft.com/office/drawing/2014/main" id="{383803DA-31AE-FCF8-FF03-F7EA2DC37871}"/>
              </a:ext>
            </a:extLst>
          </p:cNvPr>
          <p:cNvSpPr/>
          <p:nvPr/>
        </p:nvSpPr>
        <p:spPr>
          <a:xfrm>
            <a:off x="5237400" y="1531263"/>
            <a:ext cx="5659200" cy="2126337"/>
          </a:xfrm>
          <a:prstGeom prst="rect">
            <a:avLst/>
          </a:prstGeom>
          <a:noFill/>
          <a:ln/>
        </p:spPr>
        <p:txBody>
          <a:bodyPr wrap="square" lIns="0" tIns="0" rIns="0" bIns="0" rtlCol="0" anchor="t"/>
          <a:lstStyle/>
          <a:p>
            <a:pPr marL="0" indent="0" algn="l">
              <a:lnSpc>
                <a:spcPts val="5550"/>
              </a:lnSpc>
              <a:buNone/>
            </a:pPr>
            <a:r>
              <a:rPr lang="en-US" sz="3600" dirty="0">
                <a:solidFill>
                  <a:srgbClr val="1B1B27"/>
                </a:solidFill>
                <a:latin typeface="Alexandria" pitchFamily="34" charset="0"/>
                <a:ea typeface="Alexandria" pitchFamily="34" charset="-122"/>
                <a:cs typeface="Alexandria" pitchFamily="34" charset="-120"/>
              </a:rPr>
              <a:t>The AI Audit Journey: </a:t>
            </a:r>
            <a:r>
              <a:rPr lang="en-US" sz="2800" dirty="0">
                <a:solidFill>
                  <a:srgbClr val="1B1B27"/>
                </a:solidFill>
                <a:latin typeface="Alexandria" pitchFamily="34" charset="0"/>
                <a:ea typeface="Alexandria" pitchFamily="34" charset="-122"/>
                <a:cs typeface="Alexandria" pitchFamily="34" charset="-120"/>
              </a:rPr>
              <a:t>Charting the Future of Assurance</a:t>
            </a:r>
            <a:endParaRPr lang="en-US" sz="3600" dirty="0"/>
          </a:p>
        </p:txBody>
      </p:sp>
      <p:cxnSp>
        <p:nvCxnSpPr>
          <p:cNvPr id="8" name="Straight Connector 7">
            <a:extLst>
              <a:ext uri="{FF2B5EF4-FFF2-40B4-BE49-F238E27FC236}">
                <a16:creationId xmlns:a16="http://schemas.microsoft.com/office/drawing/2014/main" id="{C225A4B6-465B-8BBB-66A0-38F55AF133E6}"/>
              </a:ext>
            </a:extLst>
          </p:cNvPr>
          <p:cNvCxnSpPr/>
          <p:nvPr/>
        </p:nvCxnSpPr>
        <p:spPr>
          <a:xfrm>
            <a:off x="5237400" y="3190875"/>
            <a:ext cx="53163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6">
            <a:extLst>
              <a:ext uri="{FF2B5EF4-FFF2-40B4-BE49-F238E27FC236}">
                <a16:creationId xmlns:a16="http://schemas.microsoft.com/office/drawing/2014/main" id="{94EDBC23-8C91-2E8F-7BBD-F5C5A81B2B1B}"/>
              </a:ext>
            </a:extLst>
          </p:cNvPr>
          <p:cNvSpPr/>
          <p:nvPr/>
        </p:nvSpPr>
        <p:spPr>
          <a:xfrm>
            <a:off x="-57150" y="852528"/>
            <a:ext cx="12439877" cy="6005472"/>
          </a:xfrm>
          <a:custGeom>
            <a:avLst/>
            <a:gdLst>
              <a:gd name="connsiteX0" fmla="*/ 0 w 12192000"/>
              <a:gd name="connsiteY0" fmla="*/ 0 h 347197"/>
              <a:gd name="connsiteX1" fmla="*/ 12192000 w 12192000"/>
              <a:gd name="connsiteY1" fmla="*/ 0 h 347197"/>
              <a:gd name="connsiteX2" fmla="*/ 12192000 w 12192000"/>
              <a:gd name="connsiteY2" fmla="*/ 347197 h 347197"/>
              <a:gd name="connsiteX3" fmla="*/ 0 w 12192000"/>
              <a:gd name="connsiteY3" fmla="*/ 347197 h 347197"/>
              <a:gd name="connsiteX4" fmla="*/ 0 w 12192000"/>
              <a:gd name="connsiteY4" fmla="*/ 0 h 347197"/>
              <a:gd name="connsiteX0" fmla="*/ 0 w 12192000"/>
              <a:gd name="connsiteY0" fmla="*/ 5647765 h 5994962"/>
              <a:gd name="connsiteX1" fmla="*/ 12183036 w 12192000"/>
              <a:gd name="connsiteY1" fmla="*/ 0 h 5994962"/>
              <a:gd name="connsiteX2" fmla="*/ 12192000 w 12192000"/>
              <a:gd name="connsiteY2" fmla="*/ 5994962 h 5994962"/>
              <a:gd name="connsiteX3" fmla="*/ 0 w 12192000"/>
              <a:gd name="connsiteY3" fmla="*/ 5994962 h 5994962"/>
              <a:gd name="connsiteX4" fmla="*/ 0 w 12192000"/>
              <a:gd name="connsiteY4" fmla="*/ 5647765 h 5994962"/>
              <a:gd name="connsiteX0" fmla="*/ 0 w 12374049"/>
              <a:gd name="connsiteY0" fmla="*/ 5647765 h 5994962"/>
              <a:gd name="connsiteX1" fmla="*/ 12183036 w 12374049"/>
              <a:gd name="connsiteY1" fmla="*/ 0 h 5994962"/>
              <a:gd name="connsiteX2" fmla="*/ 12192000 w 12374049"/>
              <a:gd name="connsiteY2" fmla="*/ 5994962 h 5994962"/>
              <a:gd name="connsiteX3" fmla="*/ 0 w 12374049"/>
              <a:gd name="connsiteY3" fmla="*/ 5994962 h 5994962"/>
              <a:gd name="connsiteX4" fmla="*/ 0 w 12374049"/>
              <a:gd name="connsiteY4" fmla="*/ 5647765 h 5994962"/>
              <a:gd name="connsiteX0" fmla="*/ 0 w 12418108"/>
              <a:gd name="connsiteY0" fmla="*/ 5755342 h 5994962"/>
              <a:gd name="connsiteX1" fmla="*/ 12227859 w 12418108"/>
              <a:gd name="connsiteY1" fmla="*/ 0 h 5994962"/>
              <a:gd name="connsiteX2" fmla="*/ 12236823 w 12418108"/>
              <a:gd name="connsiteY2" fmla="*/ 5994962 h 5994962"/>
              <a:gd name="connsiteX3" fmla="*/ 44823 w 12418108"/>
              <a:gd name="connsiteY3" fmla="*/ 5994962 h 5994962"/>
              <a:gd name="connsiteX4" fmla="*/ 0 w 12418108"/>
              <a:gd name="connsiteY4" fmla="*/ 5755342 h 599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8108" h="5994962">
                <a:moveTo>
                  <a:pt x="0" y="5755342"/>
                </a:moveTo>
                <a:cubicBezTo>
                  <a:pt x="4061012" y="3872754"/>
                  <a:pt x="13904259" y="9789458"/>
                  <a:pt x="12227859" y="0"/>
                </a:cubicBezTo>
                <a:lnTo>
                  <a:pt x="12236823" y="5994962"/>
                </a:lnTo>
                <a:lnTo>
                  <a:pt x="44823" y="5994962"/>
                </a:lnTo>
                <a:lnTo>
                  <a:pt x="0" y="5755342"/>
                </a:lnTo>
                <a:close/>
              </a:path>
            </a:pathLst>
          </a:custGeom>
          <a:gradFill flip="none" rotWithShape="1">
            <a:gsLst>
              <a:gs pos="0">
                <a:srgbClr val="341475"/>
              </a:gs>
              <a:gs pos="48000">
                <a:srgbClr val="900B92"/>
              </a:gs>
              <a:gs pos="100000">
                <a:srgbClr val="FC0066"/>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89">
              <a:latin typeface="Times New Roman" panose="02020603050405020304" pitchFamily="18" charset="0"/>
              <a:cs typeface="Times New Roman" panose="02020603050405020304" pitchFamily="18" charset="0"/>
            </a:endParaRPr>
          </a:p>
        </p:txBody>
      </p:sp>
      <p:sp>
        <p:nvSpPr>
          <p:cNvPr id="3" name="Text 0">
            <a:extLst>
              <a:ext uri="{FF2B5EF4-FFF2-40B4-BE49-F238E27FC236}">
                <a16:creationId xmlns:a16="http://schemas.microsoft.com/office/drawing/2014/main" id="{2CEB7D24-E090-602E-93B6-0140EC7DEFE1}"/>
              </a:ext>
            </a:extLst>
          </p:cNvPr>
          <p:cNvSpPr/>
          <p:nvPr/>
        </p:nvSpPr>
        <p:spPr>
          <a:xfrm>
            <a:off x="5389800" y="3412251"/>
            <a:ext cx="5659200" cy="2126337"/>
          </a:xfrm>
          <a:prstGeom prst="rect">
            <a:avLst/>
          </a:prstGeom>
          <a:noFill/>
          <a:ln/>
        </p:spPr>
        <p:txBody>
          <a:bodyPr wrap="square" lIns="0" tIns="0" rIns="0" bIns="0" rtlCol="0" anchor="t"/>
          <a:lstStyle/>
          <a:p>
            <a:pPr marL="0" indent="0" algn="l">
              <a:lnSpc>
                <a:spcPts val="5550"/>
              </a:lnSpc>
              <a:buNone/>
            </a:pPr>
            <a:r>
              <a:rPr lang="en-US" sz="2400" dirty="0">
                <a:solidFill>
                  <a:srgbClr val="1B1B27"/>
                </a:solidFill>
                <a:latin typeface="Alexandria" pitchFamily="34" charset="0"/>
                <a:ea typeface="Alexandria" pitchFamily="34" charset="-122"/>
                <a:cs typeface="Alexandria" pitchFamily="34" charset="-120"/>
              </a:rPr>
              <a:t>September 28, 2025</a:t>
            </a:r>
            <a:endParaRPr lang="en-US" sz="2400" dirty="0"/>
          </a:p>
        </p:txBody>
      </p:sp>
    </p:spTree>
    <p:extLst>
      <p:ext uri="{BB962C8B-B14F-4D97-AF65-F5344CB8AC3E}">
        <p14:creationId xmlns:p14="http://schemas.microsoft.com/office/powerpoint/2010/main" val="764278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BEA24-8EE4-E802-E7A8-CD511819D508}"/>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8238F68A-141F-B005-3BDC-E93990D7B4BB}"/>
              </a:ext>
            </a:extLst>
          </p:cNvPr>
          <p:cNvSpPr/>
          <p:nvPr/>
        </p:nvSpPr>
        <p:spPr>
          <a:xfrm>
            <a:off x="400050" y="314325"/>
            <a:ext cx="8764905" cy="357188"/>
          </a:xfrm>
          <a:prstGeom prst="rect">
            <a:avLst/>
          </a:prstGeom>
          <a:noFill/>
          <a:ln/>
        </p:spPr>
        <p:txBody>
          <a:bodyPr wrap="none" lIns="0" tIns="0" rIns="0" bIns="0" rtlCol="0" anchor="t"/>
          <a:lstStyle/>
          <a:p>
            <a:r>
              <a:rPr lang="en-IN" sz="2800" b="1" dirty="0"/>
              <a:t>AI Technology Fundamentals for Audit &amp; Finance</a:t>
            </a:r>
          </a:p>
        </p:txBody>
      </p:sp>
      <p:sp>
        <p:nvSpPr>
          <p:cNvPr id="4" name="Rectangle: Rounded Corners 3">
            <a:extLst>
              <a:ext uri="{FF2B5EF4-FFF2-40B4-BE49-F238E27FC236}">
                <a16:creationId xmlns:a16="http://schemas.microsoft.com/office/drawing/2014/main" id="{B3A4CC36-1499-8B78-BCC8-B0EACB66D36B}"/>
              </a:ext>
            </a:extLst>
          </p:cNvPr>
          <p:cNvSpPr/>
          <p:nvPr/>
        </p:nvSpPr>
        <p:spPr>
          <a:xfrm>
            <a:off x="150471" y="836265"/>
            <a:ext cx="10637134" cy="1018572"/>
          </a:xfrm>
          <a:prstGeom prst="roundRect">
            <a:avLst/>
          </a:prstGeom>
          <a:solidFill>
            <a:schemeClr val="bg1">
              <a:lumMod val="95000"/>
            </a:schemeClr>
          </a:solidFill>
        </p:spPr>
        <p:style>
          <a:lnRef idx="1">
            <a:schemeClr val="accent1"/>
          </a:lnRef>
          <a:fillRef idx="2">
            <a:schemeClr val="accent1"/>
          </a:fillRef>
          <a:effectRef idx="1">
            <a:schemeClr val="accent1"/>
          </a:effectRef>
          <a:fontRef idx="minor">
            <a:schemeClr val="dk1"/>
          </a:fontRef>
        </p:style>
        <p:txBody>
          <a:bodyPr rtlCol="0" anchor="ctr"/>
          <a:lstStyle/>
          <a:p>
            <a:r>
              <a:rPr lang="en-IN" sz="1600" dirty="0"/>
              <a:t>Understanding the core AI technologies is crucial for appreciating their transformative potential in audit and finance. These advanced computational methods enable systems to perform tasks that typically require human intelligence, such as learning, problem-solving, and decision-making, offering unprecedented capabilities for efficiency, accuracy, and insight.</a:t>
            </a:r>
          </a:p>
        </p:txBody>
      </p:sp>
      <p:sp>
        <p:nvSpPr>
          <p:cNvPr id="5" name="Rectangle: Rounded Corners 4">
            <a:extLst>
              <a:ext uri="{FF2B5EF4-FFF2-40B4-BE49-F238E27FC236}">
                <a16:creationId xmlns:a16="http://schemas.microsoft.com/office/drawing/2014/main" id="{CBF13420-202A-1FE9-D6D6-CF5213514DAD}"/>
              </a:ext>
            </a:extLst>
          </p:cNvPr>
          <p:cNvSpPr/>
          <p:nvPr/>
        </p:nvSpPr>
        <p:spPr>
          <a:xfrm>
            <a:off x="243067" y="2079100"/>
            <a:ext cx="2864313" cy="1803968"/>
          </a:xfrm>
          <a:prstGeom prst="roundRect">
            <a:avLst/>
          </a:prstGeom>
          <a:solidFill>
            <a:schemeClr val="bg1">
              <a:lumMod val="95000"/>
            </a:schemeClr>
          </a:solidFill>
        </p:spPr>
        <p:style>
          <a:lnRef idx="1">
            <a:schemeClr val="accent1"/>
          </a:lnRef>
          <a:fillRef idx="2">
            <a:schemeClr val="accent1"/>
          </a:fillRef>
          <a:effectRef idx="1">
            <a:schemeClr val="accent1"/>
          </a:effectRef>
          <a:fontRef idx="minor">
            <a:schemeClr val="dk1"/>
          </a:fontRef>
        </p:style>
        <p:txBody>
          <a:bodyPr rtlCol="0" anchor="ctr"/>
          <a:lstStyle/>
          <a:p>
            <a:r>
              <a:rPr lang="en-IN" sz="2000" b="1" dirty="0"/>
              <a:t>Machine Learning (ML)</a:t>
            </a:r>
          </a:p>
          <a:p>
            <a:r>
              <a:rPr lang="en-IN" sz="2000" dirty="0"/>
              <a:t>Pattern recognition, predictive analytics, anomaly detection</a:t>
            </a:r>
          </a:p>
        </p:txBody>
      </p:sp>
      <p:sp>
        <p:nvSpPr>
          <p:cNvPr id="3" name="Rectangle: Rounded Corners 2">
            <a:extLst>
              <a:ext uri="{FF2B5EF4-FFF2-40B4-BE49-F238E27FC236}">
                <a16:creationId xmlns:a16="http://schemas.microsoft.com/office/drawing/2014/main" id="{054B075F-6BBF-6808-D5A4-EEDB450D5599}"/>
              </a:ext>
            </a:extLst>
          </p:cNvPr>
          <p:cNvSpPr/>
          <p:nvPr/>
        </p:nvSpPr>
        <p:spPr>
          <a:xfrm>
            <a:off x="3952851" y="2106240"/>
            <a:ext cx="2864313" cy="1803968"/>
          </a:xfrm>
          <a:prstGeom prst="roundRect">
            <a:avLst/>
          </a:prstGeom>
          <a:solidFill>
            <a:schemeClr val="bg1">
              <a:lumMod val="95000"/>
            </a:schemeClr>
          </a:solidFill>
        </p:spPr>
        <p:style>
          <a:lnRef idx="1">
            <a:schemeClr val="accent1"/>
          </a:lnRef>
          <a:fillRef idx="2">
            <a:schemeClr val="accent1"/>
          </a:fillRef>
          <a:effectRef idx="1">
            <a:schemeClr val="accent1"/>
          </a:effectRef>
          <a:fontRef idx="minor">
            <a:schemeClr val="dk1"/>
          </a:fontRef>
        </p:style>
        <p:txBody>
          <a:bodyPr rtlCol="0" anchor="ctr"/>
          <a:lstStyle/>
          <a:p>
            <a:r>
              <a:rPr lang="en-IN" sz="2000" b="1" dirty="0"/>
              <a:t>Natural Language Processing (NLP)</a:t>
            </a:r>
          </a:p>
          <a:p>
            <a:r>
              <a:rPr lang="en-IN" sz="2000" dirty="0"/>
              <a:t>Document analysis, contract review, regulatory text processing</a:t>
            </a:r>
          </a:p>
        </p:txBody>
      </p:sp>
      <p:sp>
        <p:nvSpPr>
          <p:cNvPr id="11" name="Rectangle: Rounded Corners 10">
            <a:extLst>
              <a:ext uri="{FF2B5EF4-FFF2-40B4-BE49-F238E27FC236}">
                <a16:creationId xmlns:a16="http://schemas.microsoft.com/office/drawing/2014/main" id="{9A443B3F-931B-7545-E810-C1F203B1C416}"/>
              </a:ext>
            </a:extLst>
          </p:cNvPr>
          <p:cNvSpPr/>
          <p:nvPr/>
        </p:nvSpPr>
        <p:spPr>
          <a:xfrm>
            <a:off x="7499797" y="2108328"/>
            <a:ext cx="2864313" cy="1803968"/>
          </a:xfrm>
          <a:prstGeom prst="roundRect">
            <a:avLst/>
          </a:prstGeom>
          <a:solidFill>
            <a:schemeClr val="bg1">
              <a:lumMod val="95000"/>
            </a:schemeClr>
          </a:solidFill>
        </p:spPr>
        <p:style>
          <a:lnRef idx="1">
            <a:schemeClr val="accent1"/>
          </a:lnRef>
          <a:fillRef idx="2">
            <a:schemeClr val="accent1"/>
          </a:fillRef>
          <a:effectRef idx="1">
            <a:schemeClr val="accent1"/>
          </a:effectRef>
          <a:fontRef idx="minor">
            <a:schemeClr val="dk1"/>
          </a:fontRef>
        </p:style>
        <p:txBody>
          <a:bodyPr rtlCol="0" anchor="ctr"/>
          <a:lstStyle/>
          <a:p>
            <a:r>
              <a:rPr lang="en-IN" sz="2000" b="1" dirty="0"/>
              <a:t>Robotic Process Automation (RPA)</a:t>
            </a:r>
          </a:p>
          <a:p>
            <a:r>
              <a:rPr lang="en-IN" sz="2000" dirty="0"/>
              <a:t>Task automation, data entry, workflow management</a:t>
            </a:r>
          </a:p>
        </p:txBody>
      </p:sp>
      <p:sp>
        <p:nvSpPr>
          <p:cNvPr id="12" name="Rectangle: Rounded Corners 11">
            <a:extLst>
              <a:ext uri="{FF2B5EF4-FFF2-40B4-BE49-F238E27FC236}">
                <a16:creationId xmlns:a16="http://schemas.microsoft.com/office/drawing/2014/main" id="{AA1EFD0E-DB8D-963A-980F-6D33FB1DD847}"/>
              </a:ext>
            </a:extLst>
          </p:cNvPr>
          <p:cNvSpPr/>
          <p:nvPr/>
        </p:nvSpPr>
        <p:spPr>
          <a:xfrm>
            <a:off x="345363" y="4173030"/>
            <a:ext cx="2864313" cy="1803968"/>
          </a:xfrm>
          <a:prstGeom prst="roundRect">
            <a:avLst/>
          </a:prstGeom>
          <a:solidFill>
            <a:schemeClr val="bg1">
              <a:lumMod val="95000"/>
            </a:schemeClr>
          </a:solidFill>
        </p:spPr>
        <p:style>
          <a:lnRef idx="1">
            <a:schemeClr val="accent1"/>
          </a:lnRef>
          <a:fillRef idx="2">
            <a:schemeClr val="accent1"/>
          </a:fillRef>
          <a:effectRef idx="1">
            <a:schemeClr val="accent1"/>
          </a:effectRef>
          <a:fontRef idx="minor">
            <a:schemeClr val="dk1"/>
          </a:fontRef>
        </p:style>
        <p:txBody>
          <a:bodyPr rtlCol="0" anchor="ctr"/>
          <a:lstStyle/>
          <a:p>
            <a:r>
              <a:rPr lang="en-IN" sz="2000" b="1" dirty="0"/>
              <a:t>Computer Vision</a:t>
            </a:r>
          </a:p>
          <a:p>
            <a:r>
              <a:rPr lang="en-IN" sz="2000" dirty="0"/>
              <a:t>Document scanning, image analysis, physical asset verification</a:t>
            </a:r>
          </a:p>
        </p:txBody>
      </p:sp>
      <p:sp>
        <p:nvSpPr>
          <p:cNvPr id="13" name="Rectangle: Rounded Corners 12">
            <a:extLst>
              <a:ext uri="{FF2B5EF4-FFF2-40B4-BE49-F238E27FC236}">
                <a16:creationId xmlns:a16="http://schemas.microsoft.com/office/drawing/2014/main" id="{9FF92300-F0EF-1719-A054-08C1988995EF}"/>
              </a:ext>
            </a:extLst>
          </p:cNvPr>
          <p:cNvSpPr/>
          <p:nvPr/>
        </p:nvSpPr>
        <p:spPr>
          <a:xfrm>
            <a:off x="4055147" y="4200170"/>
            <a:ext cx="2864313" cy="1803968"/>
          </a:xfrm>
          <a:prstGeom prst="roundRect">
            <a:avLst/>
          </a:prstGeom>
          <a:solidFill>
            <a:schemeClr val="bg1">
              <a:lumMod val="95000"/>
            </a:schemeClr>
          </a:solidFill>
        </p:spPr>
        <p:style>
          <a:lnRef idx="1">
            <a:schemeClr val="accent1"/>
          </a:lnRef>
          <a:fillRef idx="2">
            <a:schemeClr val="accent1"/>
          </a:fillRef>
          <a:effectRef idx="1">
            <a:schemeClr val="accent1"/>
          </a:effectRef>
          <a:fontRef idx="minor">
            <a:schemeClr val="dk1"/>
          </a:fontRef>
        </p:style>
        <p:txBody>
          <a:bodyPr rtlCol="0" anchor="ctr"/>
          <a:lstStyle/>
          <a:p>
            <a:r>
              <a:rPr lang="en-IN" sz="2000" b="1" dirty="0"/>
              <a:t>Deep Learning</a:t>
            </a:r>
          </a:p>
          <a:p>
            <a:r>
              <a:rPr lang="en-IN" sz="2000" dirty="0"/>
              <a:t>Complex pattern recognition, fraud detection, risk assessment</a:t>
            </a:r>
          </a:p>
        </p:txBody>
      </p:sp>
      <p:sp>
        <p:nvSpPr>
          <p:cNvPr id="14" name="Rectangle: Rounded Corners 13">
            <a:extLst>
              <a:ext uri="{FF2B5EF4-FFF2-40B4-BE49-F238E27FC236}">
                <a16:creationId xmlns:a16="http://schemas.microsoft.com/office/drawing/2014/main" id="{CFA49A93-6B5F-7A3A-B2D0-5B0F057EEB2C}"/>
              </a:ext>
            </a:extLst>
          </p:cNvPr>
          <p:cNvSpPr/>
          <p:nvPr/>
        </p:nvSpPr>
        <p:spPr>
          <a:xfrm>
            <a:off x="7602093" y="4202258"/>
            <a:ext cx="2864313" cy="1803968"/>
          </a:xfrm>
          <a:prstGeom prst="roundRect">
            <a:avLst/>
          </a:prstGeom>
          <a:solidFill>
            <a:schemeClr val="bg1">
              <a:lumMod val="95000"/>
            </a:schemeClr>
          </a:solidFill>
        </p:spPr>
        <p:style>
          <a:lnRef idx="1">
            <a:schemeClr val="accent1"/>
          </a:lnRef>
          <a:fillRef idx="2">
            <a:schemeClr val="accent1"/>
          </a:fillRef>
          <a:effectRef idx="1">
            <a:schemeClr val="accent1"/>
          </a:effectRef>
          <a:fontRef idx="minor">
            <a:schemeClr val="dk1"/>
          </a:fontRef>
        </p:style>
        <p:txBody>
          <a:bodyPr rtlCol="0" anchor="ctr"/>
          <a:lstStyle/>
          <a:p>
            <a:r>
              <a:rPr lang="en-IN" sz="2000" b="1" dirty="0"/>
              <a:t>Generative AI</a:t>
            </a:r>
          </a:p>
          <a:p>
            <a:r>
              <a:rPr lang="en-IN" sz="2000" dirty="0"/>
              <a:t>Report generation, memo writing, audit documentation</a:t>
            </a:r>
          </a:p>
        </p:txBody>
      </p:sp>
    </p:spTree>
    <p:extLst>
      <p:ext uri="{BB962C8B-B14F-4D97-AF65-F5344CB8AC3E}">
        <p14:creationId xmlns:p14="http://schemas.microsoft.com/office/powerpoint/2010/main" val="3610498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5F8454-64FA-1673-52BD-A64253D916C2}"/>
              </a:ext>
            </a:extLst>
          </p:cNvPr>
          <p:cNvSpPr txBox="1"/>
          <p:nvPr/>
        </p:nvSpPr>
        <p:spPr>
          <a:xfrm>
            <a:off x="300942" y="300942"/>
            <a:ext cx="9919504" cy="738664"/>
          </a:xfrm>
          <a:prstGeom prst="rect">
            <a:avLst/>
          </a:prstGeom>
          <a:noFill/>
        </p:spPr>
        <p:txBody>
          <a:bodyPr wrap="square" rtlCol="0">
            <a:spAutoFit/>
          </a:bodyPr>
          <a:lstStyle/>
          <a:p>
            <a:r>
              <a:rPr lang="en-IN" sz="2800" b="1">
                <a:solidFill>
                  <a:srgbClr val="002060"/>
                </a:solidFill>
              </a:rPr>
              <a:t>The AI Lifecycle: A New Audit Trail</a:t>
            </a:r>
            <a:br>
              <a:rPr lang="en-IN" sz="2800" b="1">
                <a:solidFill>
                  <a:srgbClr val="002060"/>
                </a:solidFill>
              </a:rPr>
            </a:br>
            <a:r>
              <a:rPr lang="en-IN" sz="1400">
                <a:solidFill>
                  <a:srgbClr val="002060"/>
                </a:solidFill>
              </a:rPr>
              <a:t>From Data to Decision</a:t>
            </a:r>
          </a:p>
        </p:txBody>
      </p:sp>
      <p:sp>
        <p:nvSpPr>
          <p:cNvPr id="4" name="TextBox 3">
            <a:extLst>
              <a:ext uri="{FF2B5EF4-FFF2-40B4-BE49-F238E27FC236}">
                <a16:creationId xmlns:a16="http://schemas.microsoft.com/office/drawing/2014/main" id="{AFB8C806-6E9F-28BD-77C2-6C25BE2ACD5B}"/>
              </a:ext>
            </a:extLst>
          </p:cNvPr>
          <p:cNvSpPr txBox="1"/>
          <p:nvPr/>
        </p:nvSpPr>
        <p:spPr>
          <a:xfrm>
            <a:off x="300942" y="1904961"/>
            <a:ext cx="1956121" cy="1815882"/>
          </a:xfrm>
          <a:prstGeom prst="rect">
            <a:avLst/>
          </a:prstGeom>
          <a:noFill/>
        </p:spPr>
        <p:txBody>
          <a:bodyPr wrap="square">
            <a:spAutoFit/>
          </a:bodyPr>
          <a:lstStyle/>
          <a:p>
            <a:pPr marL="0" indent="0">
              <a:buNone/>
            </a:pPr>
            <a:r>
              <a:rPr lang="en-IN" sz="1400">
                <a:solidFill>
                  <a:srgbClr val="002060"/>
                </a:solidFill>
              </a:rPr>
              <a:t>The traditional audit trail is linear, but the AI audit trail is a continuous loop. Each stage presents unique risks and requires specific audit procedures.</a:t>
            </a:r>
          </a:p>
        </p:txBody>
      </p:sp>
      <p:pic>
        <p:nvPicPr>
          <p:cNvPr id="8" name="Picture 7" descr="A diagram of a diagram&#10;&#10;AI-generated content may be incorrect.">
            <a:extLst>
              <a:ext uri="{FF2B5EF4-FFF2-40B4-BE49-F238E27FC236}">
                <a16:creationId xmlns:a16="http://schemas.microsoft.com/office/drawing/2014/main" id="{7B54C2A5-2E07-DD23-1F25-8686CD0584EF}"/>
              </a:ext>
            </a:extLst>
          </p:cNvPr>
          <p:cNvPicPr>
            <a:picLocks noChangeAspect="1"/>
          </p:cNvPicPr>
          <p:nvPr/>
        </p:nvPicPr>
        <p:blipFill>
          <a:blip r:embed="rId3"/>
          <a:stretch>
            <a:fillRect/>
          </a:stretch>
        </p:blipFill>
        <p:spPr>
          <a:xfrm>
            <a:off x="3379809" y="1039606"/>
            <a:ext cx="7407640" cy="5094976"/>
          </a:xfrm>
          <a:prstGeom prst="rect">
            <a:avLst/>
          </a:prstGeom>
        </p:spPr>
      </p:pic>
    </p:spTree>
    <p:extLst>
      <p:ext uri="{BB962C8B-B14F-4D97-AF65-F5344CB8AC3E}">
        <p14:creationId xmlns:p14="http://schemas.microsoft.com/office/powerpoint/2010/main" val="3267408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2A7E5-6D4A-ADEA-C7D3-BED22948063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067941D-B0D7-75E2-FA80-27DBCA0BBD59}"/>
              </a:ext>
            </a:extLst>
          </p:cNvPr>
          <p:cNvSpPr txBox="1"/>
          <p:nvPr/>
        </p:nvSpPr>
        <p:spPr>
          <a:xfrm>
            <a:off x="5658434" y="2145915"/>
            <a:ext cx="5251736" cy="1077218"/>
          </a:xfrm>
          <a:prstGeom prst="rect">
            <a:avLst/>
          </a:prstGeom>
          <a:noFill/>
        </p:spPr>
        <p:txBody>
          <a:bodyPr wrap="square" rtlCol="0">
            <a:spAutoFit/>
          </a:bodyPr>
          <a:lstStyle/>
          <a:p>
            <a:pPr lvl="0" algn="ctr">
              <a:defRPr/>
            </a:pPr>
            <a:r>
              <a:rPr lang="en-IN" sz="3200" dirty="0">
                <a:solidFill>
                  <a:schemeClr val="tx2">
                    <a:lumMod val="25000"/>
                  </a:schemeClr>
                </a:solidFill>
                <a:latin typeface="EYInterstate" panose="02000503020000020004" pitchFamily="2" charset="0"/>
              </a:rPr>
              <a:t>Analytics &amp; AI Use Cases in Statutory Audit</a:t>
            </a:r>
          </a:p>
        </p:txBody>
      </p:sp>
      <p:pic>
        <p:nvPicPr>
          <p:cNvPr id="3" name="Picture 2" descr="A group of people in a room with a large projection screen&#10;&#10;AI-generated content may be incorrect.">
            <a:extLst>
              <a:ext uri="{FF2B5EF4-FFF2-40B4-BE49-F238E27FC236}">
                <a16:creationId xmlns:a16="http://schemas.microsoft.com/office/drawing/2014/main" id="{D2A47F18-D5A5-E65A-7B0C-A4D14C23E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477"/>
            <a:ext cx="5384521" cy="6922954"/>
          </a:xfrm>
          <a:prstGeom prst="roundRect">
            <a:avLst>
              <a:gd name="adj" fmla="val 0"/>
            </a:avLst>
          </a:prstGeom>
        </p:spPr>
      </p:pic>
    </p:spTree>
    <p:extLst>
      <p:ext uri="{BB962C8B-B14F-4D97-AF65-F5344CB8AC3E}">
        <p14:creationId xmlns:p14="http://schemas.microsoft.com/office/powerpoint/2010/main" val="995003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F8A6C-0C5B-C4C3-883B-54D963B45BC2}"/>
            </a:ext>
          </a:extLst>
        </p:cNvPr>
        <p:cNvGrpSpPr/>
        <p:nvPr/>
      </p:nvGrpSpPr>
      <p:grpSpPr>
        <a:xfrm>
          <a:off x="0" y="0"/>
          <a:ext cx="0" cy="0"/>
          <a:chOff x="0" y="0"/>
          <a:chExt cx="0" cy="0"/>
        </a:xfrm>
      </p:grpSpPr>
      <p:sp>
        <p:nvSpPr>
          <p:cNvPr id="16" name="Text 0">
            <a:extLst>
              <a:ext uri="{FF2B5EF4-FFF2-40B4-BE49-F238E27FC236}">
                <a16:creationId xmlns:a16="http://schemas.microsoft.com/office/drawing/2014/main" id="{4CE3AF65-C653-472E-0722-3DFA32D0E7FE}"/>
              </a:ext>
            </a:extLst>
          </p:cNvPr>
          <p:cNvSpPr/>
          <p:nvPr/>
        </p:nvSpPr>
        <p:spPr>
          <a:xfrm>
            <a:off x="436799" y="10007"/>
            <a:ext cx="8836999" cy="739987"/>
          </a:xfrm>
          <a:prstGeom prst="rect">
            <a:avLst/>
          </a:prstGeom>
          <a:noFill/>
          <a:ln/>
        </p:spPr>
        <p:txBody>
          <a:bodyPr wrap="square" lIns="0" tIns="0" rIns="0" bIns="0" rtlCol="0" anchor="t"/>
          <a:lstStyle/>
          <a:p>
            <a:pPr marL="0" indent="0" algn="l">
              <a:lnSpc>
                <a:spcPts val="5550"/>
              </a:lnSpc>
              <a:buNone/>
            </a:pPr>
            <a:r>
              <a:rPr lang="en-US" sz="2800" dirty="0">
                <a:solidFill>
                  <a:srgbClr val="1B1B27"/>
                </a:solidFill>
                <a:latin typeface="Alexandria" pitchFamily="34" charset="0"/>
                <a:cs typeface="Alexandria" pitchFamily="34" charset="-120"/>
              </a:rPr>
              <a:t>AI Use Cases in Statutory Audit -  Planning Phase</a:t>
            </a:r>
            <a:endParaRPr lang="en-US" sz="2800" dirty="0"/>
          </a:p>
        </p:txBody>
      </p:sp>
      <p:cxnSp>
        <p:nvCxnSpPr>
          <p:cNvPr id="3" name="Straight Connector 2">
            <a:extLst>
              <a:ext uri="{FF2B5EF4-FFF2-40B4-BE49-F238E27FC236}">
                <a16:creationId xmlns:a16="http://schemas.microsoft.com/office/drawing/2014/main" id="{261D2AE6-E47C-FB36-E84E-90DEAFB705E1}"/>
              </a:ext>
            </a:extLst>
          </p:cNvPr>
          <p:cNvCxnSpPr>
            <a:cxnSpLocks/>
          </p:cNvCxnSpPr>
          <p:nvPr/>
        </p:nvCxnSpPr>
        <p:spPr>
          <a:xfrm>
            <a:off x="436800" y="736168"/>
            <a:ext cx="10716304"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6261D11-4071-C7C7-846D-E0614F69B727}"/>
              </a:ext>
            </a:extLst>
          </p:cNvPr>
          <p:cNvSpPr txBox="1"/>
          <p:nvPr/>
        </p:nvSpPr>
        <p:spPr>
          <a:xfrm>
            <a:off x="199098" y="6565677"/>
            <a:ext cx="3908323" cy="261610"/>
          </a:xfrm>
          <a:prstGeom prst="rect">
            <a:avLst/>
          </a:prstGeom>
          <a:noFill/>
        </p:spPr>
        <p:txBody>
          <a:bodyPr wrap="square" rtlCol="0">
            <a:spAutoFit/>
          </a:bodyPr>
          <a:lstStyle/>
          <a:p>
            <a:pPr marL="0" marR="0" lvl="0" indent="0" algn="l" rtl="0">
              <a:spcBef>
                <a:spcPts val="0"/>
              </a:spcBef>
              <a:spcAft>
                <a:spcPts val="0"/>
              </a:spcAft>
              <a:buNone/>
            </a:pPr>
            <a:r>
              <a:rPr lang="en-US" sz="1050" b="0" i="0" u="none" strike="noStrike" cap="none">
                <a:solidFill>
                  <a:schemeClr val="bg1"/>
                </a:solidFill>
                <a:latin typeface="Farro"/>
                <a:sym typeface="Farro"/>
              </a:rPr>
              <a:t>The AI Audit Journey: Charting the future of Assurance</a:t>
            </a:r>
            <a:endParaRPr lang="en-US" sz="1000" b="0">
              <a:solidFill>
                <a:schemeClr val="bg1"/>
              </a:solidFill>
            </a:endParaRPr>
          </a:p>
        </p:txBody>
      </p:sp>
      <p:sp>
        <p:nvSpPr>
          <p:cNvPr id="4" name="Freeform 5" descr="Creative listing layouts&#10;3 Pointer layout">
            <a:extLst>
              <a:ext uri="{FF2B5EF4-FFF2-40B4-BE49-F238E27FC236}">
                <a16:creationId xmlns:a16="http://schemas.microsoft.com/office/drawing/2014/main" id="{22138EE7-0DB0-22A8-FC13-0CD5D0988AA4}"/>
              </a:ext>
            </a:extLst>
          </p:cNvPr>
          <p:cNvSpPr/>
          <p:nvPr/>
        </p:nvSpPr>
        <p:spPr>
          <a:xfrm>
            <a:off x="5249492" y="1157709"/>
            <a:ext cx="4024307" cy="73998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850"/>
              </a:lnSpc>
              <a:buSzPct val="100000"/>
            </a:pPr>
            <a:r>
              <a:rPr lang="en-US" sz="1600" dirty="0">
                <a:solidFill>
                  <a:srgbClr val="404155"/>
                </a:solidFill>
                <a:latin typeface="+mj-lt"/>
                <a:ea typeface="Nobile" pitchFamily="34" charset="-122"/>
                <a:cs typeface="Nobile" pitchFamily="34" charset="-120"/>
              </a:rPr>
              <a:t>AI-powered client acceptance and continuance assessments</a:t>
            </a:r>
            <a:endParaRPr lang="en-US" sz="1600" dirty="0">
              <a:latin typeface="+mj-lt"/>
            </a:endParaRPr>
          </a:p>
        </p:txBody>
      </p:sp>
      <p:sp>
        <p:nvSpPr>
          <p:cNvPr id="5" name="Freeform 5" descr="Creative listing layouts&#10;3 Pointer layout">
            <a:extLst>
              <a:ext uri="{FF2B5EF4-FFF2-40B4-BE49-F238E27FC236}">
                <a16:creationId xmlns:a16="http://schemas.microsoft.com/office/drawing/2014/main" id="{E76B6F1C-D8F1-691C-B46D-DF070C8C6871}"/>
              </a:ext>
            </a:extLst>
          </p:cNvPr>
          <p:cNvSpPr/>
          <p:nvPr/>
        </p:nvSpPr>
        <p:spPr>
          <a:xfrm>
            <a:off x="567846" y="1157709"/>
            <a:ext cx="4024307" cy="73998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850"/>
              </a:lnSpc>
              <a:buSzPct val="100000"/>
            </a:pPr>
            <a:r>
              <a:rPr lang="en-US" sz="1600" dirty="0">
                <a:solidFill>
                  <a:srgbClr val="404155"/>
                </a:solidFill>
                <a:latin typeface="Nobile" pitchFamily="34" charset="0"/>
                <a:ea typeface="Nobile" pitchFamily="34" charset="-122"/>
                <a:cs typeface="Nobile" pitchFamily="34" charset="-120"/>
              </a:rPr>
              <a:t>Automated engagement letter and proposal generation</a:t>
            </a:r>
            <a:endParaRPr lang="en-US" sz="1600" dirty="0">
              <a:latin typeface="+mj-lt"/>
            </a:endParaRPr>
          </a:p>
        </p:txBody>
      </p:sp>
      <p:sp>
        <p:nvSpPr>
          <p:cNvPr id="7" name="Freeform 5" descr="Creative listing layouts&#10;3 Pointer layout">
            <a:extLst>
              <a:ext uri="{FF2B5EF4-FFF2-40B4-BE49-F238E27FC236}">
                <a16:creationId xmlns:a16="http://schemas.microsoft.com/office/drawing/2014/main" id="{7BB0D1AF-DAD8-9796-B79E-A8A575F64CBB}"/>
              </a:ext>
            </a:extLst>
          </p:cNvPr>
          <p:cNvSpPr/>
          <p:nvPr/>
        </p:nvSpPr>
        <p:spPr>
          <a:xfrm>
            <a:off x="1482246" y="2305412"/>
            <a:ext cx="4024307" cy="73998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850"/>
              </a:lnSpc>
              <a:buSzPct val="100000"/>
            </a:pPr>
            <a:r>
              <a:rPr lang="en-US" sz="1600" dirty="0">
                <a:solidFill>
                  <a:srgbClr val="404155"/>
                </a:solidFill>
                <a:latin typeface="Nobile" pitchFamily="34" charset="0"/>
                <a:ea typeface="Nobile" pitchFamily="34" charset="-122"/>
                <a:cs typeface="Nobile" pitchFamily="34" charset="-120"/>
              </a:rPr>
              <a:t>Client industry benchmarking and trend analysis</a:t>
            </a:r>
            <a:endParaRPr lang="en-US" sz="1600" dirty="0">
              <a:latin typeface="+mj-lt"/>
            </a:endParaRPr>
          </a:p>
        </p:txBody>
      </p:sp>
      <p:sp>
        <p:nvSpPr>
          <p:cNvPr id="9" name="Freeform 5" descr="Creative listing layouts&#10;3 Pointer layout">
            <a:extLst>
              <a:ext uri="{FF2B5EF4-FFF2-40B4-BE49-F238E27FC236}">
                <a16:creationId xmlns:a16="http://schemas.microsoft.com/office/drawing/2014/main" id="{C04CF736-5409-6B02-1A98-A444870B9DDB}"/>
              </a:ext>
            </a:extLst>
          </p:cNvPr>
          <p:cNvSpPr/>
          <p:nvPr/>
        </p:nvSpPr>
        <p:spPr>
          <a:xfrm>
            <a:off x="6331896" y="2305412"/>
            <a:ext cx="4024307" cy="73998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850"/>
              </a:lnSpc>
              <a:buSzPct val="100000"/>
            </a:pPr>
            <a:r>
              <a:rPr lang="en-US" sz="1600" dirty="0">
                <a:solidFill>
                  <a:srgbClr val="404155"/>
                </a:solidFill>
                <a:latin typeface="Nobile" pitchFamily="34" charset="0"/>
                <a:ea typeface="Nobile" pitchFamily="34" charset="-122"/>
                <a:cs typeface="Nobile" pitchFamily="34" charset="-120"/>
              </a:rPr>
              <a:t>Automated audit scoping based on client complexity</a:t>
            </a:r>
            <a:endParaRPr lang="en-US" sz="1600" dirty="0"/>
          </a:p>
        </p:txBody>
      </p:sp>
      <p:sp>
        <p:nvSpPr>
          <p:cNvPr id="11" name="Freeform 5" descr="Creative listing layouts&#10;3 Pointer layout">
            <a:extLst>
              <a:ext uri="{FF2B5EF4-FFF2-40B4-BE49-F238E27FC236}">
                <a16:creationId xmlns:a16="http://schemas.microsoft.com/office/drawing/2014/main" id="{D3448BCE-1D97-5000-A80B-FB974619FE51}"/>
              </a:ext>
            </a:extLst>
          </p:cNvPr>
          <p:cNvSpPr/>
          <p:nvPr/>
        </p:nvSpPr>
        <p:spPr>
          <a:xfrm>
            <a:off x="567846" y="3522637"/>
            <a:ext cx="4024307" cy="73998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850"/>
              </a:lnSpc>
              <a:buSzPct val="100000"/>
            </a:pPr>
            <a:r>
              <a:rPr lang="en-US" sz="1600" dirty="0">
                <a:solidFill>
                  <a:srgbClr val="404155"/>
                </a:solidFill>
                <a:latin typeface="Nobile" pitchFamily="34" charset="0"/>
                <a:ea typeface="Nobile" pitchFamily="34" charset="-122"/>
                <a:cs typeface="Nobile" pitchFamily="34" charset="-120"/>
              </a:rPr>
              <a:t>AI-driven preliminary analytical procedures</a:t>
            </a:r>
            <a:endParaRPr lang="en-US" sz="1600" dirty="0">
              <a:latin typeface="+mj-lt"/>
            </a:endParaRPr>
          </a:p>
        </p:txBody>
      </p:sp>
      <p:sp>
        <p:nvSpPr>
          <p:cNvPr id="12" name="Freeform 5" descr="Creative listing layouts&#10;3 Pointer layout">
            <a:extLst>
              <a:ext uri="{FF2B5EF4-FFF2-40B4-BE49-F238E27FC236}">
                <a16:creationId xmlns:a16="http://schemas.microsoft.com/office/drawing/2014/main" id="{85674440-AC99-398C-6E7D-B2EC8E9BC91C}"/>
              </a:ext>
            </a:extLst>
          </p:cNvPr>
          <p:cNvSpPr/>
          <p:nvPr/>
        </p:nvSpPr>
        <p:spPr>
          <a:xfrm>
            <a:off x="5506553" y="3522637"/>
            <a:ext cx="4024307" cy="73998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850"/>
              </a:lnSpc>
              <a:buSzPct val="100000"/>
            </a:pPr>
            <a:r>
              <a:rPr lang="en-US" sz="1600" dirty="0">
                <a:solidFill>
                  <a:srgbClr val="404155"/>
                </a:solidFill>
                <a:latin typeface="Nobile" pitchFamily="34" charset="0"/>
                <a:ea typeface="Nobile" pitchFamily="34" charset="-122"/>
                <a:cs typeface="Nobile" pitchFamily="34" charset="-120"/>
              </a:rPr>
              <a:t>Automated materiality calculations and threshold setting</a:t>
            </a:r>
            <a:endParaRPr lang="en-US" sz="1600" dirty="0"/>
          </a:p>
        </p:txBody>
      </p:sp>
      <p:sp>
        <p:nvSpPr>
          <p:cNvPr id="13" name="Freeform 5" descr="Creative listing layouts&#10;3 Pointer layout">
            <a:extLst>
              <a:ext uri="{FF2B5EF4-FFF2-40B4-BE49-F238E27FC236}">
                <a16:creationId xmlns:a16="http://schemas.microsoft.com/office/drawing/2014/main" id="{71828899-F9D8-F739-3058-F6ED2D531AD4}"/>
              </a:ext>
            </a:extLst>
          </p:cNvPr>
          <p:cNvSpPr/>
          <p:nvPr/>
        </p:nvSpPr>
        <p:spPr>
          <a:xfrm>
            <a:off x="1386213" y="4727504"/>
            <a:ext cx="4024307" cy="73998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850"/>
              </a:lnSpc>
              <a:buSzPct val="100000"/>
            </a:pPr>
            <a:r>
              <a:rPr lang="en-US" sz="1600" dirty="0">
                <a:solidFill>
                  <a:srgbClr val="404155"/>
                </a:solidFill>
                <a:latin typeface="Nobile" pitchFamily="34" charset="0"/>
                <a:ea typeface="Nobile" pitchFamily="34" charset="-122"/>
                <a:cs typeface="Nobile" pitchFamily="34" charset="-120"/>
              </a:rPr>
              <a:t>Sentiment analysis on business segments, employee segment &amp; news segment</a:t>
            </a:r>
            <a:endParaRPr lang="en-US" sz="1600" dirty="0">
              <a:latin typeface="+mj-lt"/>
            </a:endParaRPr>
          </a:p>
        </p:txBody>
      </p:sp>
      <p:sp>
        <p:nvSpPr>
          <p:cNvPr id="14" name="Freeform 5" descr="Creative listing layouts&#10;3 Pointer layout">
            <a:extLst>
              <a:ext uri="{FF2B5EF4-FFF2-40B4-BE49-F238E27FC236}">
                <a16:creationId xmlns:a16="http://schemas.microsoft.com/office/drawing/2014/main" id="{8825F49B-D10A-AE58-BCB4-56C8067895B2}"/>
              </a:ext>
            </a:extLst>
          </p:cNvPr>
          <p:cNvSpPr/>
          <p:nvPr/>
        </p:nvSpPr>
        <p:spPr>
          <a:xfrm>
            <a:off x="6247675" y="4677117"/>
            <a:ext cx="4024307" cy="73998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850"/>
              </a:lnSpc>
              <a:buSzPct val="100000"/>
            </a:pPr>
            <a:r>
              <a:rPr lang="en-US" sz="1600" dirty="0">
                <a:solidFill>
                  <a:srgbClr val="404155"/>
                </a:solidFill>
                <a:latin typeface="Nobile" pitchFamily="34" charset="0"/>
                <a:ea typeface="Nobile" pitchFamily="34" charset="-122"/>
                <a:cs typeface="Nobile" pitchFamily="34" charset="-120"/>
              </a:rPr>
              <a:t>Intelligent audit team composition and scheduling</a:t>
            </a:r>
            <a:endParaRPr lang="en-US" sz="1600" dirty="0"/>
          </a:p>
        </p:txBody>
      </p:sp>
    </p:spTree>
    <p:extLst>
      <p:ext uri="{BB962C8B-B14F-4D97-AF65-F5344CB8AC3E}">
        <p14:creationId xmlns:p14="http://schemas.microsoft.com/office/powerpoint/2010/main" val="456548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B28EA-EEB2-FACF-A5A2-0285B0A5E9EB}"/>
            </a:ext>
          </a:extLst>
        </p:cNvPr>
        <p:cNvGrpSpPr/>
        <p:nvPr/>
      </p:nvGrpSpPr>
      <p:grpSpPr>
        <a:xfrm>
          <a:off x="0" y="0"/>
          <a:ext cx="0" cy="0"/>
          <a:chOff x="0" y="0"/>
          <a:chExt cx="0" cy="0"/>
        </a:xfrm>
      </p:grpSpPr>
      <p:sp>
        <p:nvSpPr>
          <p:cNvPr id="16" name="Text 0">
            <a:extLst>
              <a:ext uri="{FF2B5EF4-FFF2-40B4-BE49-F238E27FC236}">
                <a16:creationId xmlns:a16="http://schemas.microsoft.com/office/drawing/2014/main" id="{4E95D8E6-3740-4E53-12D2-41BE82C70984}"/>
              </a:ext>
            </a:extLst>
          </p:cNvPr>
          <p:cNvSpPr/>
          <p:nvPr/>
        </p:nvSpPr>
        <p:spPr>
          <a:xfrm>
            <a:off x="436799" y="10007"/>
            <a:ext cx="8836999" cy="739987"/>
          </a:xfrm>
          <a:prstGeom prst="rect">
            <a:avLst/>
          </a:prstGeom>
          <a:noFill/>
          <a:ln/>
        </p:spPr>
        <p:txBody>
          <a:bodyPr wrap="square" lIns="0" tIns="0" rIns="0" bIns="0" rtlCol="0" anchor="t"/>
          <a:lstStyle/>
          <a:p>
            <a:pPr marL="0" indent="0" algn="l">
              <a:lnSpc>
                <a:spcPts val="5550"/>
              </a:lnSpc>
              <a:buNone/>
            </a:pPr>
            <a:r>
              <a:rPr lang="en-US" sz="2800" dirty="0">
                <a:solidFill>
                  <a:srgbClr val="1B1B27"/>
                </a:solidFill>
                <a:latin typeface="Alexandria" pitchFamily="34" charset="0"/>
                <a:cs typeface="Alexandria" pitchFamily="34" charset="-120"/>
              </a:rPr>
              <a:t>AI Use Cases in Statutory Audit -  Execution Phase</a:t>
            </a:r>
            <a:endParaRPr lang="en-US" sz="2800" dirty="0"/>
          </a:p>
        </p:txBody>
      </p:sp>
      <p:cxnSp>
        <p:nvCxnSpPr>
          <p:cNvPr id="3" name="Straight Connector 2">
            <a:extLst>
              <a:ext uri="{FF2B5EF4-FFF2-40B4-BE49-F238E27FC236}">
                <a16:creationId xmlns:a16="http://schemas.microsoft.com/office/drawing/2014/main" id="{378B5F2A-8516-FE54-ACB9-E8C589789E3F}"/>
              </a:ext>
            </a:extLst>
          </p:cNvPr>
          <p:cNvCxnSpPr>
            <a:cxnSpLocks/>
          </p:cNvCxnSpPr>
          <p:nvPr/>
        </p:nvCxnSpPr>
        <p:spPr>
          <a:xfrm>
            <a:off x="436800" y="736168"/>
            <a:ext cx="10716304"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A7CA4DD-A3BD-0AA2-4F50-239A8BA48041}"/>
              </a:ext>
            </a:extLst>
          </p:cNvPr>
          <p:cNvSpPr txBox="1"/>
          <p:nvPr/>
        </p:nvSpPr>
        <p:spPr>
          <a:xfrm>
            <a:off x="199098" y="6565677"/>
            <a:ext cx="3908323" cy="261610"/>
          </a:xfrm>
          <a:prstGeom prst="rect">
            <a:avLst/>
          </a:prstGeom>
          <a:noFill/>
        </p:spPr>
        <p:txBody>
          <a:bodyPr wrap="square" rtlCol="0">
            <a:spAutoFit/>
          </a:bodyPr>
          <a:lstStyle/>
          <a:p>
            <a:pPr marL="0" marR="0" lvl="0" indent="0" algn="l" rtl="0">
              <a:spcBef>
                <a:spcPts val="0"/>
              </a:spcBef>
              <a:spcAft>
                <a:spcPts val="0"/>
              </a:spcAft>
              <a:buNone/>
            </a:pPr>
            <a:r>
              <a:rPr lang="en-US" sz="1050" b="0" i="0" u="none" strike="noStrike" cap="none">
                <a:solidFill>
                  <a:schemeClr val="bg1"/>
                </a:solidFill>
                <a:latin typeface="Farro"/>
                <a:sym typeface="Farro"/>
              </a:rPr>
              <a:t>The AI Audit Journey: Charting the future of Assurance</a:t>
            </a:r>
            <a:endParaRPr lang="en-US" sz="1000" b="0">
              <a:solidFill>
                <a:schemeClr val="bg1"/>
              </a:solidFill>
            </a:endParaRPr>
          </a:p>
        </p:txBody>
      </p:sp>
      <p:sp>
        <p:nvSpPr>
          <p:cNvPr id="4" name="Freeform 5" descr="Creative listing layouts&#10;3 Pointer layout">
            <a:extLst>
              <a:ext uri="{FF2B5EF4-FFF2-40B4-BE49-F238E27FC236}">
                <a16:creationId xmlns:a16="http://schemas.microsoft.com/office/drawing/2014/main" id="{5BA551E3-400C-2D82-3B58-CD0FBBC9659E}"/>
              </a:ext>
            </a:extLst>
          </p:cNvPr>
          <p:cNvSpPr/>
          <p:nvPr/>
        </p:nvSpPr>
        <p:spPr>
          <a:xfrm>
            <a:off x="5249492" y="1157709"/>
            <a:ext cx="4024307" cy="73998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850"/>
              </a:lnSpc>
              <a:buSzPct val="100000"/>
            </a:pPr>
            <a:r>
              <a:rPr lang="en-US" sz="1600" dirty="0">
                <a:solidFill>
                  <a:srgbClr val="404155"/>
                </a:solidFill>
                <a:latin typeface="+mj-lt"/>
                <a:ea typeface="Nobile" pitchFamily="34" charset="-122"/>
                <a:cs typeface="Nobile" pitchFamily="34" charset="-120"/>
              </a:rPr>
              <a:t>Extracted key contract terms for performing agreement synopsis, IND AS 116 computation etc.</a:t>
            </a:r>
            <a:endParaRPr lang="en-US" sz="1600" dirty="0">
              <a:latin typeface="+mj-lt"/>
            </a:endParaRPr>
          </a:p>
        </p:txBody>
      </p:sp>
      <p:sp>
        <p:nvSpPr>
          <p:cNvPr id="5" name="Freeform 5" descr="Creative listing layouts&#10;3 Pointer layout">
            <a:extLst>
              <a:ext uri="{FF2B5EF4-FFF2-40B4-BE49-F238E27FC236}">
                <a16:creationId xmlns:a16="http://schemas.microsoft.com/office/drawing/2014/main" id="{DE90032F-B970-0AC8-E586-C9FA5A921183}"/>
              </a:ext>
            </a:extLst>
          </p:cNvPr>
          <p:cNvSpPr/>
          <p:nvPr/>
        </p:nvSpPr>
        <p:spPr>
          <a:xfrm>
            <a:off x="567846" y="1157709"/>
            <a:ext cx="4024307" cy="73998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850"/>
              </a:lnSpc>
              <a:buSzPct val="100000"/>
            </a:pPr>
            <a:r>
              <a:rPr lang="en-US" sz="1600" dirty="0">
                <a:solidFill>
                  <a:srgbClr val="404155"/>
                </a:solidFill>
                <a:latin typeface="Nobile" pitchFamily="34" charset="0"/>
                <a:ea typeface="Nobile" pitchFamily="34" charset="-122"/>
                <a:cs typeface="Nobile" pitchFamily="34" charset="-120"/>
              </a:rPr>
              <a:t>AI based automated reconciliations </a:t>
            </a:r>
            <a:r>
              <a:rPr lang="en-US" sz="1600" dirty="0" err="1">
                <a:solidFill>
                  <a:srgbClr val="404155"/>
                </a:solidFill>
                <a:latin typeface="Nobile" pitchFamily="34" charset="0"/>
                <a:ea typeface="Nobile" pitchFamily="34" charset="-122"/>
                <a:cs typeface="Nobile" pitchFamily="34" charset="-120"/>
              </a:rPr>
              <a:t>eg</a:t>
            </a:r>
            <a:r>
              <a:rPr lang="en-US" sz="1600" dirty="0">
                <a:solidFill>
                  <a:srgbClr val="404155"/>
                </a:solidFill>
                <a:latin typeface="Nobile" pitchFamily="34" charset="0"/>
                <a:ea typeface="Nobile" pitchFamily="34" charset="-122"/>
                <a:cs typeface="Nobile" pitchFamily="34" charset="-120"/>
              </a:rPr>
              <a:t>: Bank reconciliation, Intercompany etc.</a:t>
            </a:r>
            <a:endParaRPr lang="en-US" sz="1600" dirty="0">
              <a:latin typeface="+mj-lt"/>
            </a:endParaRPr>
          </a:p>
        </p:txBody>
      </p:sp>
      <p:sp>
        <p:nvSpPr>
          <p:cNvPr id="7" name="Freeform 5" descr="Creative listing layouts&#10;3 Pointer layout">
            <a:extLst>
              <a:ext uri="{FF2B5EF4-FFF2-40B4-BE49-F238E27FC236}">
                <a16:creationId xmlns:a16="http://schemas.microsoft.com/office/drawing/2014/main" id="{2A57E618-478C-D877-6594-3F38F2AD7038}"/>
              </a:ext>
            </a:extLst>
          </p:cNvPr>
          <p:cNvSpPr/>
          <p:nvPr/>
        </p:nvSpPr>
        <p:spPr>
          <a:xfrm>
            <a:off x="1482246" y="2305412"/>
            <a:ext cx="4024307" cy="73998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850"/>
              </a:lnSpc>
              <a:buSzPct val="100000"/>
            </a:pPr>
            <a:r>
              <a:rPr lang="en-US" sz="1600" dirty="0">
                <a:solidFill>
                  <a:srgbClr val="404155"/>
                </a:solidFill>
                <a:latin typeface="Nobile" pitchFamily="34" charset="0"/>
                <a:ea typeface="Nobile" pitchFamily="34" charset="-122"/>
                <a:cs typeface="Nobile" pitchFamily="34" charset="-120"/>
              </a:rPr>
              <a:t>AI powered Overall analytical review with variance reasons</a:t>
            </a:r>
            <a:endParaRPr lang="en-US" sz="1600" dirty="0">
              <a:latin typeface="+mj-lt"/>
            </a:endParaRPr>
          </a:p>
        </p:txBody>
      </p:sp>
      <p:sp>
        <p:nvSpPr>
          <p:cNvPr id="9" name="Freeform 5" descr="Creative listing layouts&#10;3 Pointer layout">
            <a:extLst>
              <a:ext uri="{FF2B5EF4-FFF2-40B4-BE49-F238E27FC236}">
                <a16:creationId xmlns:a16="http://schemas.microsoft.com/office/drawing/2014/main" id="{66AB0A8A-373E-5645-0270-57D0698A47C4}"/>
              </a:ext>
            </a:extLst>
          </p:cNvPr>
          <p:cNvSpPr/>
          <p:nvPr/>
        </p:nvSpPr>
        <p:spPr>
          <a:xfrm>
            <a:off x="6331896" y="2305412"/>
            <a:ext cx="4024307" cy="73998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850"/>
              </a:lnSpc>
              <a:buSzPct val="100000"/>
            </a:pPr>
            <a:r>
              <a:rPr lang="en-US" sz="1600" dirty="0">
                <a:solidFill>
                  <a:srgbClr val="404155"/>
                </a:solidFill>
                <a:latin typeface="Nobile" pitchFamily="34" charset="0"/>
                <a:ea typeface="Nobile" pitchFamily="34" charset="-122"/>
                <a:cs typeface="Nobile" pitchFamily="34" charset="-120"/>
              </a:rPr>
              <a:t>Journal entry testing and anomaly detection </a:t>
            </a:r>
            <a:r>
              <a:rPr lang="en-US" sz="1600" dirty="0" err="1">
                <a:solidFill>
                  <a:srgbClr val="404155"/>
                </a:solidFill>
                <a:latin typeface="Nobile" pitchFamily="34" charset="0"/>
                <a:ea typeface="Nobile" pitchFamily="34" charset="-122"/>
                <a:cs typeface="Nobile" pitchFamily="34" charset="-120"/>
              </a:rPr>
              <a:t>eg</a:t>
            </a:r>
            <a:r>
              <a:rPr lang="en-US" sz="1600" dirty="0">
                <a:solidFill>
                  <a:srgbClr val="404155"/>
                </a:solidFill>
                <a:latin typeface="Nobile" pitchFamily="34" charset="0"/>
                <a:ea typeface="Nobile" pitchFamily="34" charset="-122"/>
                <a:cs typeface="Nobile" pitchFamily="34" charset="-120"/>
              </a:rPr>
              <a:t>: pattern recognition in entries</a:t>
            </a:r>
            <a:endParaRPr lang="en-US" sz="1600" dirty="0"/>
          </a:p>
        </p:txBody>
      </p:sp>
      <p:sp>
        <p:nvSpPr>
          <p:cNvPr id="11" name="Freeform 5" descr="Creative listing layouts&#10;3 Pointer layout">
            <a:extLst>
              <a:ext uri="{FF2B5EF4-FFF2-40B4-BE49-F238E27FC236}">
                <a16:creationId xmlns:a16="http://schemas.microsoft.com/office/drawing/2014/main" id="{E2DD944B-E019-D454-AF1A-18E32E7F4BD1}"/>
              </a:ext>
            </a:extLst>
          </p:cNvPr>
          <p:cNvSpPr/>
          <p:nvPr/>
        </p:nvSpPr>
        <p:spPr>
          <a:xfrm>
            <a:off x="567846" y="3522637"/>
            <a:ext cx="4024307" cy="73998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850"/>
              </a:lnSpc>
              <a:buSzPct val="100000"/>
            </a:pPr>
            <a:r>
              <a:rPr lang="en-US" sz="1600" dirty="0">
                <a:solidFill>
                  <a:srgbClr val="404155"/>
                </a:solidFill>
                <a:latin typeface="Nobile" pitchFamily="34" charset="0"/>
                <a:ea typeface="Nobile" pitchFamily="34" charset="-122"/>
                <a:cs typeface="Nobile" pitchFamily="34" charset="-120"/>
              </a:rPr>
              <a:t>Regression analysis – by using operational data</a:t>
            </a:r>
            <a:endParaRPr lang="en-US" sz="1600" dirty="0">
              <a:latin typeface="+mj-lt"/>
            </a:endParaRPr>
          </a:p>
        </p:txBody>
      </p:sp>
      <p:sp>
        <p:nvSpPr>
          <p:cNvPr id="12" name="Freeform 5" descr="Creative listing layouts&#10;3 Pointer layout">
            <a:extLst>
              <a:ext uri="{FF2B5EF4-FFF2-40B4-BE49-F238E27FC236}">
                <a16:creationId xmlns:a16="http://schemas.microsoft.com/office/drawing/2014/main" id="{A44D2C3C-7A9E-B981-4069-2392A2659CEE}"/>
              </a:ext>
            </a:extLst>
          </p:cNvPr>
          <p:cNvSpPr/>
          <p:nvPr/>
        </p:nvSpPr>
        <p:spPr>
          <a:xfrm>
            <a:off x="5506553" y="3522637"/>
            <a:ext cx="4024307" cy="73998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850"/>
              </a:lnSpc>
              <a:buSzPct val="100000"/>
            </a:pPr>
            <a:r>
              <a:rPr lang="en-US" sz="1600" dirty="0">
                <a:solidFill>
                  <a:srgbClr val="404155"/>
                </a:solidFill>
                <a:latin typeface="Nobile" pitchFamily="34" charset="0"/>
                <a:ea typeface="Nobile" pitchFamily="34" charset="-122"/>
                <a:cs typeface="Nobile" pitchFamily="34" charset="-120"/>
              </a:rPr>
              <a:t>Process Mining – with AI element embedded in it</a:t>
            </a:r>
            <a:endParaRPr lang="en-US" sz="1600" dirty="0"/>
          </a:p>
        </p:txBody>
      </p:sp>
      <p:sp>
        <p:nvSpPr>
          <p:cNvPr id="13" name="Freeform 5" descr="Creative listing layouts&#10;3 Pointer layout">
            <a:extLst>
              <a:ext uri="{FF2B5EF4-FFF2-40B4-BE49-F238E27FC236}">
                <a16:creationId xmlns:a16="http://schemas.microsoft.com/office/drawing/2014/main" id="{F9FEDF0A-F99F-3087-1B0C-1470A15EFA15}"/>
              </a:ext>
            </a:extLst>
          </p:cNvPr>
          <p:cNvSpPr/>
          <p:nvPr/>
        </p:nvSpPr>
        <p:spPr>
          <a:xfrm>
            <a:off x="1386213" y="4727504"/>
            <a:ext cx="4024307" cy="73998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850"/>
              </a:lnSpc>
              <a:buSzPct val="100000"/>
            </a:pPr>
            <a:r>
              <a:rPr lang="en-US" sz="1600" dirty="0">
                <a:solidFill>
                  <a:srgbClr val="404155"/>
                </a:solidFill>
                <a:latin typeface="Nobile" pitchFamily="34" charset="0"/>
                <a:ea typeface="Nobile" pitchFamily="34" charset="-122"/>
                <a:cs typeface="Nobile" pitchFamily="34" charset="-120"/>
              </a:rPr>
              <a:t>Automated Sampling for identifying Test of controls, Key item testing and anomalies</a:t>
            </a:r>
            <a:endParaRPr lang="en-US" sz="1600" dirty="0">
              <a:latin typeface="+mj-lt"/>
            </a:endParaRPr>
          </a:p>
        </p:txBody>
      </p:sp>
      <p:sp>
        <p:nvSpPr>
          <p:cNvPr id="14" name="Freeform 5" descr="Creative listing layouts&#10;3 Pointer layout">
            <a:extLst>
              <a:ext uri="{FF2B5EF4-FFF2-40B4-BE49-F238E27FC236}">
                <a16:creationId xmlns:a16="http://schemas.microsoft.com/office/drawing/2014/main" id="{0CD1B85D-5960-FAB2-F467-04F446217C3E}"/>
              </a:ext>
            </a:extLst>
          </p:cNvPr>
          <p:cNvSpPr/>
          <p:nvPr/>
        </p:nvSpPr>
        <p:spPr>
          <a:xfrm>
            <a:off x="6247675" y="4677117"/>
            <a:ext cx="4024307" cy="73998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850"/>
              </a:lnSpc>
              <a:buSzPct val="100000"/>
            </a:pPr>
            <a:r>
              <a:rPr lang="en-US" sz="1600" dirty="0">
                <a:solidFill>
                  <a:srgbClr val="404155"/>
                </a:solidFill>
                <a:latin typeface="Nobile" pitchFamily="34" charset="0"/>
                <a:ea typeface="Nobile" pitchFamily="34" charset="-122"/>
                <a:cs typeface="Nobile" pitchFamily="34" charset="-120"/>
              </a:rPr>
              <a:t>Invoice testing – OCR technology and auto-populates the workpaper</a:t>
            </a:r>
            <a:endParaRPr lang="en-US" sz="1600" dirty="0"/>
          </a:p>
        </p:txBody>
      </p:sp>
    </p:spTree>
    <p:extLst>
      <p:ext uri="{BB962C8B-B14F-4D97-AF65-F5344CB8AC3E}">
        <p14:creationId xmlns:p14="http://schemas.microsoft.com/office/powerpoint/2010/main" val="2194141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F3452-E601-070C-3A59-F6F3D748617A}"/>
            </a:ext>
          </a:extLst>
        </p:cNvPr>
        <p:cNvGrpSpPr/>
        <p:nvPr/>
      </p:nvGrpSpPr>
      <p:grpSpPr>
        <a:xfrm>
          <a:off x="0" y="0"/>
          <a:ext cx="0" cy="0"/>
          <a:chOff x="0" y="0"/>
          <a:chExt cx="0" cy="0"/>
        </a:xfrm>
      </p:grpSpPr>
      <p:sp>
        <p:nvSpPr>
          <p:cNvPr id="16" name="Text 0">
            <a:extLst>
              <a:ext uri="{FF2B5EF4-FFF2-40B4-BE49-F238E27FC236}">
                <a16:creationId xmlns:a16="http://schemas.microsoft.com/office/drawing/2014/main" id="{92A8B519-B16E-8CA2-DE5B-76D8E6AAAF46}"/>
              </a:ext>
            </a:extLst>
          </p:cNvPr>
          <p:cNvSpPr/>
          <p:nvPr/>
        </p:nvSpPr>
        <p:spPr>
          <a:xfrm>
            <a:off x="436799" y="10007"/>
            <a:ext cx="8836999" cy="739987"/>
          </a:xfrm>
          <a:prstGeom prst="rect">
            <a:avLst/>
          </a:prstGeom>
          <a:noFill/>
          <a:ln/>
        </p:spPr>
        <p:txBody>
          <a:bodyPr wrap="square" lIns="0" tIns="0" rIns="0" bIns="0" rtlCol="0" anchor="t"/>
          <a:lstStyle/>
          <a:p>
            <a:pPr marL="0" indent="0" algn="l">
              <a:lnSpc>
                <a:spcPts val="5550"/>
              </a:lnSpc>
              <a:buNone/>
            </a:pPr>
            <a:r>
              <a:rPr lang="en-US" sz="2800" dirty="0">
                <a:solidFill>
                  <a:srgbClr val="1B1B27"/>
                </a:solidFill>
                <a:latin typeface="Alexandria" pitchFamily="34" charset="0"/>
                <a:cs typeface="Alexandria" pitchFamily="34" charset="-120"/>
              </a:rPr>
              <a:t>AI Use Cases in Statutory Audit -  Execution Phase</a:t>
            </a:r>
            <a:endParaRPr lang="en-US" sz="2800" dirty="0"/>
          </a:p>
        </p:txBody>
      </p:sp>
      <p:cxnSp>
        <p:nvCxnSpPr>
          <p:cNvPr id="3" name="Straight Connector 2">
            <a:extLst>
              <a:ext uri="{FF2B5EF4-FFF2-40B4-BE49-F238E27FC236}">
                <a16:creationId xmlns:a16="http://schemas.microsoft.com/office/drawing/2014/main" id="{BEE93AF8-4579-5EF6-422B-70A01BD310C9}"/>
              </a:ext>
            </a:extLst>
          </p:cNvPr>
          <p:cNvCxnSpPr>
            <a:cxnSpLocks/>
          </p:cNvCxnSpPr>
          <p:nvPr/>
        </p:nvCxnSpPr>
        <p:spPr>
          <a:xfrm>
            <a:off x="436800" y="736168"/>
            <a:ext cx="10716304"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2518DD3-823B-35CA-7842-051509F0529A}"/>
              </a:ext>
            </a:extLst>
          </p:cNvPr>
          <p:cNvSpPr txBox="1"/>
          <p:nvPr/>
        </p:nvSpPr>
        <p:spPr>
          <a:xfrm>
            <a:off x="199098" y="6565677"/>
            <a:ext cx="3908323" cy="261610"/>
          </a:xfrm>
          <a:prstGeom prst="rect">
            <a:avLst/>
          </a:prstGeom>
          <a:noFill/>
        </p:spPr>
        <p:txBody>
          <a:bodyPr wrap="square" rtlCol="0">
            <a:spAutoFit/>
          </a:bodyPr>
          <a:lstStyle/>
          <a:p>
            <a:pPr marL="0" marR="0" lvl="0" indent="0" algn="l" rtl="0">
              <a:spcBef>
                <a:spcPts val="0"/>
              </a:spcBef>
              <a:spcAft>
                <a:spcPts val="0"/>
              </a:spcAft>
              <a:buNone/>
            </a:pPr>
            <a:r>
              <a:rPr lang="en-US" sz="1050" b="0" i="0" u="none" strike="noStrike" cap="none">
                <a:solidFill>
                  <a:schemeClr val="bg1"/>
                </a:solidFill>
                <a:latin typeface="Farro"/>
                <a:sym typeface="Farro"/>
              </a:rPr>
              <a:t>The AI Audit Journey: Charting the future of Assurance</a:t>
            </a:r>
            <a:endParaRPr lang="en-US" sz="1000" b="0">
              <a:solidFill>
                <a:schemeClr val="bg1"/>
              </a:solidFill>
            </a:endParaRPr>
          </a:p>
        </p:txBody>
      </p:sp>
      <p:sp>
        <p:nvSpPr>
          <p:cNvPr id="4" name="Freeform 5" descr="Creative listing layouts&#10;3 Pointer layout">
            <a:extLst>
              <a:ext uri="{FF2B5EF4-FFF2-40B4-BE49-F238E27FC236}">
                <a16:creationId xmlns:a16="http://schemas.microsoft.com/office/drawing/2014/main" id="{5C34E30C-09F9-44AF-11FF-C87A2E5262D8}"/>
              </a:ext>
            </a:extLst>
          </p:cNvPr>
          <p:cNvSpPr/>
          <p:nvPr/>
        </p:nvSpPr>
        <p:spPr>
          <a:xfrm>
            <a:off x="5249492" y="1157709"/>
            <a:ext cx="4024307" cy="73998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850"/>
              </a:lnSpc>
              <a:buSzPct val="100000"/>
            </a:pPr>
            <a:r>
              <a:rPr lang="en-US" sz="1600" dirty="0">
                <a:solidFill>
                  <a:schemeClr val="tx1"/>
                </a:solidFill>
                <a:latin typeface="+mj-lt"/>
              </a:rPr>
              <a:t>Consolidated Overall Analytical review with Audit co-pilot</a:t>
            </a:r>
          </a:p>
        </p:txBody>
      </p:sp>
      <p:sp>
        <p:nvSpPr>
          <p:cNvPr id="5" name="Freeform 5" descr="Creative listing layouts&#10;3 Pointer layout">
            <a:extLst>
              <a:ext uri="{FF2B5EF4-FFF2-40B4-BE49-F238E27FC236}">
                <a16:creationId xmlns:a16="http://schemas.microsoft.com/office/drawing/2014/main" id="{6EAFEAEB-1017-7077-E395-3602E38B6FB3}"/>
              </a:ext>
            </a:extLst>
          </p:cNvPr>
          <p:cNvSpPr/>
          <p:nvPr/>
        </p:nvSpPr>
        <p:spPr>
          <a:xfrm>
            <a:off x="567846" y="1157709"/>
            <a:ext cx="4024307" cy="73998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850"/>
              </a:lnSpc>
              <a:buSzPct val="100000"/>
            </a:pPr>
            <a:r>
              <a:rPr lang="en-US" sz="1600" dirty="0">
                <a:solidFill>
                  <a:srgbClr val="404155"/>
                </a:solidFill>
                <a:latin typeface="Nobile" pitchFamily="34" charset="0"/>
                <a:ea typeface="Nobile" pitchFamily="34" charset="-122"/>
                <a:cs typeface="Nobile" pitchFamily="34" charset="-120"/>
              </a:rPr>
              <a:t>Data Extraction tools with pre-defined scripts.</a:t>
            </a:r>
            <a:endParaRPr lang="en-US" sz="1600" dirty="0">
              <a:latin typeface="+mj-lt"/>
            </a:endParaRPr>
          </a:p>
        </p:txBody>
      </p:sp>
      <p:sp>
        <p:nvSpPr>
          <p:cNvPr id="7" name="Freeform 5" descr="Creative listing layouts&#10;3 Pointer layout">
            <a:extLst>
              <a:ext uri="{FF2B5EF4-FFF2-40B4-BE49-F238E27FC236}">
                <a16:creationId xmlns:a16="http://schemas.microsoft.com/office/drawing/2014/main" id="{85FEE492-63FD-CF72-C9B5-7CCBE81DBF10}"/>
              </a:ext>
            </a:extLst>
          </p:cNvPr>
          <p:cNvSpPr/>
          <p:nvPr/>
        </p:nvSpPr>
        <p:spPr>
          <a:xfrm>
            <a:off x="1482246" y="2305412"/>
            <a:ext cx="4024307" cy="73998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850"/>
              </a:lnSpc>
              <a:buSzPct val="100000"/>
            </a:pPr>
            <a:r>
              <a:rPr lang="en-US" sz="1600" dirty="0">
                <a:solidFill>
                  <a:srgbClr val="404155"/>
                </a:solidFill>
                <a:latin typeface="Nobile" pitchFamily="34" charset="0"/>
              </a:rPr>
              <a:t>Correlation analysis – Revenue vs Debtors vs Bank Receipts</a:t>
            </a:r>
            <a:endParaRPr lang="en-US" sz="1600" dirty="0">
              <a:latin typeface="+mj-lt"/>
            </a:endParaRPr>
          </a:p>
        </p:txBody>
      </p:sp>
      <p:sp>
        <p:nvSpPr>
          <p:cNvPr id="9" name="Freeform 5" descr="Creative listing layouts&#10;3 Pointer layout">
            <a:extLst>
              <a:ext uri="{FF2B5EF4-FFF2-40B4-BE49-F238E27FC236}">
                <a16:creationId xmlns:a16="http://schemas.microsoft.com/office/drawing/2014/main" id="{9AAE35CD-BFF6-081A-27B6-B5FE2EC333A7}"/>
              </a:ext>
            </a:extLst>
          </p:cNvPr>
          <p:cNvSpPr/>
          <p:nvPr/>
        </p:nvSpPr>
        <p:spPr>
          <a:xfrm>
            <a:off x="6331896" y="2305412"/>
            <a:ext cx="4024307" cy="73998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850"/>
              </a:lnSpc>
              <a:buSzPct val="100000"/>
            </a:pPr>
            <a:r>
              <a:rPr lang="en-US" sz="1600" dirty="0">
                <a:solidFill>
                  <a:schemeClr val="tx1"/>
                </a:solidFill>
              </a:rPr>
              <a:t>Extracting the details from the statutory challans and creating an automated workpaper</a:t>
            </a:r>
          </a:p>
        </p:txBody>
      </p:sp>
      <p:sp>
        <p:nvSpPr>
          <p:cNvPr id="11" name="Freeform 5" descr="Creative listing layouts&#10;3 Pointer layout">
            <a:extLst>
              <a:ext uri="{FF2B5EF4-FFF2-40B4-BE49-F238E27FC236}">
                <a16:creationId xmlns:a16="http://schemas.microsoft.com/office/drawing/2014/main" id="{8C9890AC-3EAB-2440-36BE-01B56015FE05}"/>
              </a:ext>
            </a:extLst>
          </p:cNvPr>
          <p:cNvSpPr/>
          <p:nvPr/>
        </p:nvSpPr>
        <p:spPr>
          <a:xfrm>
            <a:off x="567846" y="3522637"/>
            <a:ext cx="4024307" cy="73998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850"/>
              </a:lnSpc>
              <a:buSzPct val="100000"/>
            </a:pPr>
            <a:r>
              <a:rPr lang="en-US" sz="1600" dirty="0">
                <a:solidFill>
                  <a:srgbClr val="404155"/>
                </a:solidFill>
                <a:latin typeface="Nobile" pitchFamily="34" charset="0"/>
              </a:rPr>
              <a:t>4 way match – Payroll register vs Attendance records vs Payment advice vs Financial statements</a:t>
            </a:r>
            <a:endParaRPr lang="en-US" sz="1600" dirty="0">
              <a:latin typeface="+mj-lt"/>
            </a:endParaRPr>
          </a:p>
        </p:txBody>
      </p:sp>
      <p:sp>
        <p:nvSpPr>
          <p:cNvPr id="12" name="Freeform 5" descr="Creative listing layouts&#10;3 Pointer layout">
            <a:extLst>
              <a:ext uri="{FF2B5EF4-FFF2-40B4-BE49-F238E27FC236}">
                <a16:creationId xmlns:a16="http://schemas.microsoft.com/office/drawing/2014/main" id="{F3772E54-3B3F-2759-1A25-D37428C92D8E}"/>
              </a:ext>
            </a:extLst>
          </p:cNvPr>
          <p:cNvSpPr/>
          <p:nvPr/>
        </p:nvSpPr>
        <p:spPr>
          <a:xfrm>
            <a:off x="5506553" y="3522637"/>
            <a:ext cx="4024307" cy="73998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850"/>
              </a:lnSpc>
              <a:buSzPct val="100000"/>
            </a:pPr>
            <a:r>
              <a:rPr lang="en-US" sz="1600" dirty="0">
                <a:solidFill>
                  <a:srgbClr val="404155"/>
                </a:solidFill>
                <a:latin typeface="Nobile" pitchFamily="34" charset="0"/>
              </a:rPr>
              <a:t>Gen AI assistant to answer the questions in the </a:t>
            </a:r>
            <a:r>
              <a:rPr lang="en-US" sz="1600" dirty="0" err="1">
                <a:solidFill>
                  <a:srgbClr val="404155"/>
                </a:solidFill>
                <a:latin typeface="Nobile" pitchFamily="34" charset="0"/>
              </a:rPr>
              <a:t>PowerBi</a:t>
            </a:r>
            <a:r>
              <a:rPr lang="en-US" sz="1600" dirty="0">
                <a:solidFill>
                  <a:srgbClr val="404155"/>
                </a:solidFill>
                <a:latin typeface="Nobile" pitchFamily="34" charset="0"/>
              </a:rPr>
              <a:t> dashboard</a:t>
            </a:r>
            <a:endParaRPr lang="en-US" sz="1600" dirty="0"/>
          </a:p>
        </p:txBody>
      </p:sp>
      <p:sp>
        <p:nvSpPr>
          <p:cNvPr id="13" name="Freeform 5" descr="Creative listing layouts&#10;3 Pointer layout">
            <a:extLst>
              <a:ext uri="{FF2B5EF4-FFF2-40B4-BE49-F238E27FC236}">
                <a16:creationId xmlns:a16="http://schemas.microsoft.com/office/drawing/2014/main" id="{6500F086-2374-493D-C0AF-7F1AA28865A9}"/>
              </a:ext>
            </a:extLst>
          </p:cNvPr>
          <p:cNvSpPr/>
          <p:nvPr/>
        </p:nvSpPr>
        <p:spPr>
          <a:xfrm>
            <a:off x="1386213" y="4727504"/>
            <a:ext cx="4024307" cy="73998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850"/>
              </a:lnSpc>
              <a:buSzPct val="100000"/>
            </a:pPr>
            <a:r>
              <a:rPr lang="en-US" sz="1600" dirty="0">
                <a:solidFill>
                  <a:srgbClr val="404155"/>
                </a:solidFill>
                <a:latin typeface="Nobile" pitchFamily="34" charset="0"/>
              </a:rPr>
              <a:t>Vendor redistribution with optimized costing</a:t>
            </a:r>
            <a:endParaRPr lang="en-US" sz="1600" dirty="0">
              <a:latin typeface="+mj-lt"/>
            </a:endParaRPr>
          </a:p>
        </p:txBody>
      </p:sp>
      <p:sp>
        <p:nvSpPr>
          <p:cNvPr id="14" name="Freeform 5" descr="Creative listing layouts&#10;3 Pointer layout">
            <a:extLst>
              <a:ext uri="{FF2B5EF4-FFF2-40B4-BE49-F238E27FC236}">
                <a16:creationId xmlns:a16="http://schemas.microsoft.com/office/drawing/2014/main" id="{B577FD73-414D-4DF7-BCB1-A59A40EA9433}"/>
              </a:ext>
            </a:extLst>
          </p:cNvPr>
          <p:cNvSpPr/>
          <p:nvPr/>
        </p:nvSpPr>
        <p:spPr>
          <a:xfrm>
            <a:off x="6247675" y="4677117"/>
            <a:ext cx="4024307" cy="73998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850"/>
              </a:lnSpc>
              <a:buSzPct val="100000"/>
            </a:pPr>
            <a:r>
              <a:rPr lang="en-US" sz="1600" dirty="0">
                <a:solidFill>
                  <a:schemeClr val="tx1"/>
                </a:solidFill>
              </a:rPr>
              <a:t>Automated cut off testing procedures</a:t>
            </a:r>
          </a:p>
        </p:txBody>
      </p:sp>
    </p:spTree>
    <p:extLst>
      <p:ext uri="{BB962C8B-B14F-4D97-AF65-F5344CB8AC3E}">
        <p14:creationId xmlns:p14="http://schemas.microsoft.com/office/powerpoint/2010/main" val="405927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D31AC-F326-D672-C280-FA4AC87BA2FD}"/>
            </a:ext>
          </a:extLst>
        </p:cNvPr>
        <p:cNvGrpSpPr/>
        <p:nvPr/>
      </p:nvGrpSpPr>
      <p:grpSpPr>
        <a:xfrm>
          <a:off x="0" y="0"/>
          <a:ext cx="0" cy="0"/>
          <a:chOff x="0" y="0"/>
          <a:chExt cx="0" cy="0"/>
        </a:xfrm>
      </p:grpSpPr>
      <p:sp>
        <p:nvSpPr>
          <p:cNvPr id="16" name="Text 0">
            <a:extLst>
              <a:ext uri="{FF2B5EF4-FFF2-40B4-BE49-F238E27FC236}">
                <a16:creationId xmlns:a16="http://schemas.microsoft.com/office/drawing/2014/main" id="{AEB49EE8-CC32-C151-FFBD-6D9C200B3786}"/>
              </a:ext>
            </a:extLst>
          </p:cNvPr>
          <p:cNvSpPr/>
          <p:nvPr/>
        </p:nvSpPr>
        <p:spPr>
          <a:xfrm>
            <a:off x="436799" y="10007"/>
            <a:ext cx="8836999" cy="739987"/>
          </a:xfrm>
          <a:prstGeom prst="rect">
            <a:avLst/>
          </a:prstGeom>
          <a:noFill/>
          <a:ln/>
        </p:spPr>
        <p:txBody>
          <a:bodyPr wrap="square" lIns="0" tIns="0" rIns="0" bIns="0" rtlCol="0" anchor="t"/>
          <a:lstStyle/>
          <a:p>
            <a:pPr marL="0" indent="0" algn="l">
              <a:lnSpc>
                <a:spcPts val="5550"/>
              </a:lnSpc>
              <a:buNone/>
            </a:pPr>
            <a:r>
              <a:rPr lang="en-US" sz="2800" dirty="0">
                <a:solidFill>
                  <a:srgbClr val="1B1B27"/>
                </a:solidFill>
                <a:latin typeface="Alexandria" pitchFamily="34" charset="0"/>
                <a:cs typeface="Alexandria" pitchFamily="34" charset="-120"/>
              </a:rPr>
              <a:t>AI Use Cases in Statutory Audit -  External Assurance</a:t>
            </a:r>
            <a:endParaRPr lang="en-US" sz="2800" dirty="0"/>
          </a:p>
        </p:txBody>
      </p:sp>
      <p:cxnSp>
        <p:nvCxnSpPr>
          <p:cNvPr id="3" name="Straight Connector 2">
            <a:extLst>
              <a:ext uri="{FF2B5EF4-FFF2-40B4-BE49-F238E27FC236}">
                <a16:creationId xmlns:a16="http://schemas.microsoft.com/office/drawing/2014/main" id="{E3D253CC-7650-4E8B-3C64-4E2837CAD0FD}"/>
              </a:ext>
            </a:extLst>
          </p:cNvPr>
          <p:cNvCxnSpPr>
            <a:cxnSpLocks/>
          </p:cNvCxnSpPr>
          <p:nvPr/>
        </p:nvCxnSpPr>
        <p:spPr>
          <a:xfrm>
            <a:off x="436800" y="736168"/>
            <a:ext cx="10716304"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CA8BF2B-AF1D-0D8D-7207-85F9A19FF0CC}"/>
              </a:ext>
            </a:extLst>
          </p:cNvPr>
          <p:cNvSpPr txBox="1"/>
          <p:nvPr/>
        </p:nvSpPr>
        <p:spPr>
          <a:xfrm>
            <a:off x="199098" y="6565677"/>
            <a:ext cx="3908323" cy="261610"/>
          </a:xfrm>
          <a:prstGeom prst="rect">
            <a:avLst/>
          </a:prstGeom>
          <a:noFill/>
        </p:spPr>
        <p:txBody>
          <a:bodyPr wrap="square" rtlCol="0">
            <a:spAutoFit/>
          </a:bodyPr>
          <a:lstStyle/>
          <a:p>
            <a:pPr marL="0" marR="0" lvl="0" indent="0" algn="l" rtl="0">
              <a:spcBef>
                <a:spcPts val="0"/>
              </a:spcBef>
              <a:spcAft>
                <a:spcPts val="0"/>
              </a:spcAft>
              <a:buNone/>
            </a:pPr>
            <a:r>
              <a:rPr lang="en-US" sz="1050" b="0" i="0" u="none" strike="noStrike" cap="none">
                <a:solidFill>
                  <a:schemeClr val="bg1"/>
                </a:solidFill>
                <a:latin typeface="Farro"/>
                <a:sym typeface="Farro"/>
              </a:rPr>
              <a:t>The AI Audit Journey: Charting the future of Assurance</a:t>
            </a:r>
            <a:endParaRPr lang="en-US" sz="1000" b="0">
              <a:solidFill>
                <a:schemeClr val="bg1"/>
              </a:solidFill>
            </a:endParaRPr>
          </a:p>
        </p:txBody>
      </p:sp>
      <p:sp>
        <p:nvSpPr>
          <p:cNvPr id="4" name="Freeform 5" descr="Creative listing layouts&#10;3 Pointer layout">
            <a:extLst>
              <a:ext uri="{FF2B5EF4-FFF2-40B4-BE49-F238E27FC236}">
                <a16:creationId xmlns:a16="http://schemas.microsoft.com/office/drawing/2014/main" id="{946E81E0-ADAE-8401-D307-BADF1204642E}"/>
              </a:ext>
            </a:extLst>
          </p:cNvPr>
          <p:cNvSpPr/>
          <p:nvPr/>
        </p:nvSpPr>
        <p:spPr>
          <a:xfrm>
            <a:off x="5249492" y="1157709"/>
            <a:ext cx="4024307" cy="73998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850"/>
              </a:lnSpc>
              <a:buSzPct val="100000"/>
            </a:pPr>
            <a:r>
              <a:rPr lang="en-US" sz="1600" dirty="0">
                <a:solidFill>
                  <a:srgbClr val="404155"/>
                </a:solidFill>
                <a:latin typeface="Nobile" pitchFamily="34" charset="0"/>
                <a:ea typeface="Nobile" pitchFamily="34" charset="-122"/>
                <a:cs typeface="Nobile" pitchFamily="34" charset="-120"/>
              </a:rPr>
              <a:t>Identification of MSME and transactions</a:t>
            </a:r>
            <a:endParaRPr lang="en-US" sz="1600" dirty="0"/>
          </a:p>
        </p:txBody>
      </p:sp>
      <p:sp>
        <p:nvSpPr>
          <p:cNvPr id="5" name="Freeform 5" descr="Creative listing layouts&#10;3 Pointer layout">
            <a:extLst>
              <a:ext uri="{FF2B5EF4-FFF2-40B4-BE49-F238E27FC236}">
                <a16:creationId xmlns:a16="http://schemas.microsoft.com/office/drawing/2014/main" id="{1DA4E5BE-4D32-39A7-0B21-E723525CC3AE}"/>
              </a:ext>
            </a:extLst>
          </p:cNvPr>
          <p:cNvSpPr/>
          <p:nvPr/>
        </p:nvSpPr>
        <p:spPr>
          <a:xfrm>
            <a:off x="567846" y="1157709"/>
            <a:ext cx="4024307" cy="73998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850"/>
              </a:lnSpc>
              <a:buSzPct val="100000"/>
            </a:pPr>
            <a:r>
              <a:rPr lang="en-US" sz="1600" dirty="0">
                <a:solidFill>
                  <a:srgbClr val="404155"/>
                </a:solidFill>
                <a:latin typeface="Nobile" pitchFamily="34" charset="0"/>
                <a:ea typeface="Nobile" pitchFamily="34" charset="-122"/>
                <a:cs typeface="Nobile" pitchFamily="34" charset="-120"/>
              </a:rPr>
              <a:t>Identification of struck off parties and transactions</a:t>
            </a:r>
            <a:endParaRPr lang="en-US" sz="1600" dirty="0">
              <a:latin typeface="+mj-lt"/>
            </a:endParaRPr>
          </a:p>
        </p:txBody>
      </p:sp>
      <p:sp>
        <p:nvSpPr>
          <p:cNvPr id="7" name="Freeform 5" descr="Creative listing layouts&#10;3 Pointer layout">
            <a:extLst>
              <a:ext uri="{FF2B5EF4-FFF2-40B4-BE49-F238E27FC236}">
                <a16:creationId xmlns:a16="http://schemas.microsoft.com/office/drawing/2014/main" id="{CCE52932-BA7F-A156-EA7E-4E42C8B0FF16}"/>
              </a:ext>
            </a:extLst>
          </p:cNvPr>
          <p:cNvSpPr/>
          <p:nvPr/>
        </p:nvSpPr>
        <p:spPr>
          <a:xfrm>
            <a:off x="1482246" y="2305412"/>
            <a:ext cx="4024307" cy="73998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850"/>
              </a:lnSpc>
              <a:buSzPct val="100000"/>
            </a:pPr>
            <a:r>
              <a:rPr lang="en-US" sz="1600" dirty="0">
                <a:solidFill>
                  <a:srgbClr val="404155"/>
                </a:solidFill>
                <a:latin typeface="Nobile" pitchFamily="34" charset="0"/>
                <a:ea typeface="Nobile" pitchFamily="34" charset="-122"/>
                <a:cs typeface="Nobile" pitchFamily="34" charset="-120"/>
              </a:rPr>
              <a:t>AI-powered related party transaction identification</a:t>
            </a:r>
            <a:endParaRPr lang="en-US" sz="1600" dirty="0">
              <a:latin typeface="+mj-lt"/>
            </a:endParaRPr>
          </a:p>
        </p:txBody>
      </p:sp>
      <p:sp>
        <p:nvSpPr>
          <p:cNvPr id="9" name="Freeform 5" descr="Creative listing layouts&#10;3 Pointer layout">
            <a:extLst>
              <a:ext uri="{FF2B5EF4-FFF2-40B4-BE49-F238E27FC236}">
                <a16:creationId xmlns:a16="http://schemas.microsoft.com/office/drawing/2014/main" id="{F65531A5-769C-773F-DB63-074984EC72EC}"/>
              </a:ext>
            </a:extLst>
          </p:cNvPr>
          <p:cNvSpPr/>
          <p:nvPr/>
        </p:nvSpPr>
        <p:spPr>
          <a:xfrm>
            <a:off x="6331896" y="2305412"/>
            <a:ext cx="4024307" cy="73998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850"/>
              </a:lnSpc>
              <a:buSzPct val="100000"/>
            </a:pPr>
            <a:r>
              <a:rPr lang="en-US" sz="1600" dirty="0">
                <a:solidFill>
                  <a:schemeClr val="tx1"/>
                </a:solidFill>
              </a:rPr>
              <a:t>Performing credit risk analysis using CIBIL scores</a:t>
            </a:r>
          </a:p>
        </p:txBody>
      </p:sp>
      <p:sp>
        <p:nvSpPr>
          <p:cNvPr id="11" name="Freeform 5" descr="Creative listing layouts&#10;3 Pointer layout">
            <a:extLst>
              <a:ext uri="{FF2B5EF4-FFF2-40B4-BE49-F238E27FC236}">
                <a16:creationId xmlns:a16="http://schemas.microsoft.com/office/drawing/2014/main" id="{A9B9A421-7A47-1EB7-ED6C-46EF70E88258}"/>
              </a:ext>
            </a:extLst>
          </p:cNvPr>
          <p:cNvSpPr/>
          <p:nvPr/>
        </p:nvSpPr>
        <p:spPr>
          <a:xfrm>
            <a:off x="567846" y="3522637"/>
            <a:ext cx="4024307" cy="73998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850"/>
              </a:lnSpc>
              <a:buSzPct val="100000"/>
            </a:pPr>
            <a:r>
              <a:rPr lang="en-US" sz="1600" dirty="0">
                <a:solidFill>
                  <a:srgbClr val="404155"/>
                </a:solidFill>
                <a:latin typeface="Nobile" pitchFamily="34" charset="0"/>
              </a:rPr>
              <a:t>Reperformance of Foreign exchange gain/loss using RBI exchange rates</a:t>
            </a:r>
            <a:endParaRPr lang="en-US" sz="1600" dirty="0">
              <a:latin typeface="+mj-lt"/>
            </a:endParaRPr>
          </a:p>
        </p:txBody>
      </p:sp>
      <p:sp>
        <p:nvSpPr>
          <p:cNvPr id="12" name="Freeform 5" descr="Creative listing layouts&#10;3 Pointer layout">
            <a:extLst>
              <a:ext uri="{FF2B5EF4-FFF2-40B4-BE49-F238E27FC236}">
                <a16:creationId xmlns:a16="http://schemas.microsoft.com/office/drawing/2014/main" id="{15827157-FA8C-8C42-0CDE-2AC720150F5E}"/>
              </a:ext>
            </a:extLst>
          </p:cNvPr>
          <p:cNvSpPr/>
          <p:nvPr/>
        </p:nvSpPr>
        <p:spPr>
          <a:xfrm>
            <a:off x="5506553" y="3522637"/>
            <a:ext cx="4024307" cy="73998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850"/>
              </a:lnSpc>
              <a:buSzPct val="100000"/>
            </a:pPr>
            <a:r>
              <a:rPr lang="en-US" sz="1600" dirty="0">
                <a:solidFill>
                  <a:srgbClr val="404155"/>
                </a:solidFill>
                <a:latin typeface="Nobile" pitchFamily="34" charset="0"/>
              </a:rPr>
              <a:t>GST validation and input tax credit</a:t>
            </a:r>
            <a:endParaRPr lang="en-US" sz="1600" dirty="0"/>
          </a:p>
        </p:txBody>
      </p:sp>
      <p:sp>
        <p:nvSpPr>
          <p:cNvPr id="13" name="Freeform 5" descr="Creative listing layouts&#10;3 Pointer layout">
            <a:extLst>
              <a:ext uri="{FF2B5EF4-FFF2-40B4-BE49-F238E27FC236}">
                <a16:creationId xmlns:a16="http://schemas.microsoft.com/office/drawing/2014/main" id="{73E6CCC9-9415-AC37-42F6-9D3334718512}"/>
              </a:ext>
            </a:extLst>
          </p:cNvPr>
          <p:cNvSpPr/>
          <p:nvPr/>
        </p:nvSpPr>
        <p:spPr>
          <a:xfrm>
            <a:off x="1386213" y="4727504"/>
            <a:ext cx="4024307" cy="73998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850"/>
              </a:lnSpc>
              <a:buSzPct val="100000"/>
            </a:pPr>
            <a:r>
              <a:rPr lang="en-US" sz="1600" dirty="0">
                <a:solidFill>
                  <a:srgbClr val="404155"/>
                </a:solidFill>
                <a:latin typeface="Nobile" pitchFamily="34" charset="0"/>
              </a:rPr>
              <a:t>PAN validation and identification of dummy employees</a:t>
            </a:r>
            <a:endParaRPr lang="en-US" sz="1600" dirty="0">
              <a:latin typeface="+mj-lt"/>
            </a:endParaRPr>
          </a:p>
        </p:txBody>
      </p:sp>
      <p:sp>
        <p:nvSpPr>
          <p:cNvPr id="14" name="Freeform 5" descr="Creative listing layouts&#10;3 Pointer layout">
            <a:extLst>
              <a:ext uri="{FF2B5EF4-FFF2-40B4-BE49-F238E27FC236}">
                <a16:creationId xmlns:a16="http://schemas.microsoft.com/office/drawing/2014/main" id="{F61419A3-5638-7EE2-28A9-5242B7831848}"/>
              </a:ext>
            </a:extLst>
          </p:cNvPr>
          <p:cNvSpPr/>
          <p:nvPr/>
        </p:nvSpPr>
        <p:spPr>
          <a:xfrm>
            <a:off x="6247675" y="4677117"/>
            <a:ext cx="4024307" cy="73998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850"/>
              </a:lnSpc>
              <a:buSzPct val="100000"/>
            </a:pPr>
            <a:r>
              <a:rPr lang="en-US" sz="1600" dirty="0">
                <a:solidFill>
                  <a:schemeClr val="tx1"/>
                </a:solidFill>
              </a:rPr>
              <a:t>Validating the NAV for the Mutual fund caption</a:t>
            </a:r>
          </a:p>
        </p:txBody>
      </p:sp>
    </p:spTree>
    <p:extLst>
      <p:ext uri="{BB962C8B-B14F-4D97-AF65-F5344CB8AC3E}">
        <p14:creationId xmlns:p14="http://schemas.microsoft.com/office/powerpoint/2010/main" val="3804107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D6AB0-4FD1-2CC5-AD48-54CEE662E963}"/>
            </a:ext>
          </a:extLst>
        </p:cNvPr>
        <p:cNvGrpSpPr/>
        <p:nvPr/>
      </p:nvGrpSpPr>
      <p:grpSpPr>
        <a:xfrm>
          <a:off x="0" y="0"/>
          <a:ext cx="0" cy="0"/>
          <a:chOff x="0" y="0"/>
          <a:chExt cx="0" cy="0"/>
        </a:xfrm>
      </p:grpSpPr>
      <p:sp>
        <p:nvSpPr>
          <p:cNvPr id="16" name="Text 0">
            <a:extLst>
              <a:ext uri="{FF2B5EF4-FFF2-40B4-BE49-F238E27FC236}">
                <a16:creationId xmlns:a16="http://schemas.microsoft.com/office/drawing/2014/main" id="{3FC57FF2-6A7C-FF2B-F5E9-1ED5D09C02BE}"/>
              </a:ext>
            </a:extLst>
          </p:cNvPr>
          <p:cNvSpPr/>
          <p:nvPr/>
        </p:nvSpPr>
        <p:spPr>
          <a:xfrm>
            <a:off x="436799" y="10007"/>
            <a:ext cx="8836999" cy="739987"/>
          </a:xfrm>
          <a:prstGeom prst="rect">
            <a:avLst/>
          </a:prstGeom>
          <a:noFill/>
          <a:ln/>
        </p:spPr>
        <p:txBody>
          <a:bodyPr wrap="square" lIns="0" tIns="0" rIns="0" bIns="0" rtlCol="0" anchor="t"/>
          <a:lstStyle/>
          <a:p>
            <a:pPr marL="0" indent="0" algn="l">
              <a:lnSpc>
                <a:spcPts val="5550"/>
              </a:lnSpc>
              <a:buNone/>
            </a:pPr>
            <a:r>
              <a:rPr lang="en-US" sz="2800" dirty="0">
                <a:solidFill>
                  <a:srgbClr val="1B1B27"/>
                </a:solidFill>
                <a:latin typeface="Alexandria" pitchFamily="34" charset="0"/>
                <a:cs typeface="Alexandria" pitchFamily="34" charset="-120"/>
              </a:rPr>
              <a:t>AI Use Cases in Statutory Audit -  Reporting</a:t>
            </a:r>
            <a:endParaRPr lang="en-US" sz="2800" dirty="0"/>
          </a:p>
        </p:txBody>
      </p:sp>
      <p:cxnSp>
        <p:nvCxnSpPr>
          <p:cNvPr id="3" name="Straight Connector 2">
            <a:extLst>
              <a:ext uri="{FF2B5EF4-FFF2-40B4-BE49-F238E27FC236}">
                <a16:creationId xmlns:a16="http://schemas.microsoft.com/office/drawing/2014/main" id="{615E9DF4-F16B-A627-D692-DD5E83D6535E}"/>
              </a:ext>
            </a:extLst>
          </p:cNvPr>
          <p:cNvCxnSpPr>
            <a:cxnSpLocks/>
          </p:cNvCxnSpPr>
          <p:nvPr/>
        </p:nvCxnSpPr>
        <p:spPr>
          <a:xfrm>
            <a:off x="436800" y="736168"/>
            <a:ext cx="10716304"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47CBF48-D0B8-6207-6C66-BFD56E473386}"/>
              </a:ext>
            </a:extLst>
          </p:cNvPr>
          <p:cNvSpPr txBox="1"/>
          <p:nvPr/>
        </p:nvSpPr>
        <p:spPr>
          <a:xfrm>
            <a:off x="199098" y="6565677"/>
            <a:ext cx="3908323" cy="261610"/>
          </a:xfrm>
          <a:prstGeom prst="rect">
            <a:avLst/>
          </a:prstGeom>
          <a:noFill/>
        </p:spPr>
        <p:txBody>
          <a:bodyPr wrap="square" rtlCol="0">
            <a:spAutoFit/>
          </a:bodyPr>
          <a:lstStyle/>
          <a:p>
            <a:pPr marL="0" marR="0" lvl="0" indent="0" algn="l" rtl="0">
              <a:spcBef>
                <a:spcPts val="0"/>
              </a:spcBef>
              <a:spcAft>
                <a:spcPts val="0"/>
              </a:spcAft>
              <a:buNone/>
            </a:pPr>
            <a:r>
              <a:rPr lang="en-US" sz="1050" b="0" i="0" u="none" strike="noStrike" cap="none">
                <a:solidFill>
                  <a:schemeClr val="bg1"/>
                </a:solidFill>
                <a:latin typeface="Farro"/>
                <a:sym typeface="Farro"/>
              </a:rPr>
              <a:t>The AI Audit Journey: Charting the future of Assurance</a:t>
            </a:r>
            <a:endParaRPr lang="en-US" sz="1000" b="0">
              <a:solidFill>
                <a:schemeClr val="bg1"/>
              </a:solidFill>
            </a:endParaRPr>
          </a:p>
        </p:txBody>
      </p:sp>
      <p:sp>
        <p:nvSpPr>
          <p:cNvPr id="4" name="Freeform 5" descr="Creative listing layouts&#10;3 Pointer layout">
            <a:extLst>
              <a:ext uri="{FF2B5EF4-FFF2-40B4-BE49-F238E27FC236}">
                <a16:creationId xmlns:a16="http://schemas.microsoft.com/office/drawing/2014/main" id="{8178DB27-A41C-460A-31E4-0C6A8B1C0F5C}"/>
              </a:ext>
            </a:extLst>
          </p:cNvPr>
          <p:cNvSpPr/>
          <p:nvPr/>
        </p:nvSpPr>
        <p:spPr>
          <a:xfrm>
            <a:off x="5249492" y="1157709"/>
            <a:ext cx="4024307" cy="73998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850"/>
              </a:lnSpc>
              <a:buSzPct val="100000"/>
            </a:pPr>
            <a:r>
              <a:rPr lang="en-US" sz="1600" dirty="0">
                <a:solidFill>
                  <a:schemeClr val="tx1"/>
                </a:solidFill>
              </a:rPr>
              <a:t>Peer Benchmarking for audit report qualifications, ICFR reports and KAM</a:t>
            </a:r>
          </a:p>
        </p:txBody>
      </p:sp>
      <p:sp>
        <p:nvSpPr>
          <p:cNvPr id="5" name="Freeform 5" descr="Creative listing layouts&#10;3 Pointer layout">
            <a:extLst>
              <a:ext uri="{FF2B5EF4-FFF2-40B4-BE49-F238E27FC236}">
                <a16:creationId xmlns:a16="http://schemas.microsoft.com/office/drawing/2014/main" id="{73C0BB92-464C-BAE5-4509-6F800B8521DC}"/>
              </a:ext>
            </a:extLst>
          </p:cNvPr>
          <p:cNvSpPr/>
          <p:nvPr/>
        </p:nvSpPr>
        <p:spPr>
          <a:xfrm>
            <a:off x="567846" y="1157709"/>
            <a:ext cx="4024307" cy="73998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850"/>
              </a:lnSpc>
              <a:buSzPct val="100000"/>
            </a:pPr>
            <a:r>
              <a:rPr lang="en-US" sz="1600" dirty="0">
                <a:solidFill>
                  <a:srgbClr val="404155"/>
                </a:solidFill>
                <a:latin typeface="Nobile" pitchFamily="34" charset="0"/>
                <a:ea typeface="Nobile" pitchFamily="34" charset="-122"/>
                <a:cs typeface="Nobile" pitchFamily="34" charset="-120"/>
              </a:rPr>
              <a:t>Automated audit opinion drafting assistance</a:t>
            </a:r>
            <a:endParaRPr lang="en-US" sz="1600" dirty="0">
              <a:latin typeface="+mj-lt"/>
            </a:endParaRPr>
          </a:p>
        </p:txBody>
      </p:sp>
      <p:sp>
        <p:nvSpPr>
          <p:cNvPr id="7" name="Freeform 5" descr="Creative listing layouts&#10;3 Pointer layout">
            <a:extLst>
              <a:ext uri="{FF2B5EF4-FFF2-40B4-BE49-F238E27FC236}">
                <a16:creationId xmlns:a16="http://schemas.microsoft.com/office/drawing/2014/main" id="{931F4DBA-55AC-18B0-633E-3BE0A6ACDEA2}"/>
              </a:ext>
            </a:extLst>
          </p:cNvPr>
          <p:cNvSpPr/>
          <p:nvPr/>
        </p:nvSpPr>
        <p:spPr>
          <a:xfrm>
            <a:off x="1482246" y="2305412"/>
            <a:ext cx="4024307" cy="73998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850"/>
              </a:lnSpc>
              <a:buSzPct val="100000"/>
            </a:pPr>
            <a:r>
              <a:rPr lang="en-US" sz="1600" dirty="0">
                <a:solidFill>
                  <a:srgbClr val="404155"/>
                </a:solidFill>
                <a:latin typeface="Nobile" pitchFamily="34" charset="0"/>
              </a:rPr>
              <a:t>AI powered casting, cross-referencing and prior year figure comparison</a:t>
            </a:r>
            <a:endParaRPr lang="en-US" sz="1600" dirty="0">
              <a:latin typeface="+mj-lt"/>
            </a:endParaRPr>
          </a:p>
        </p:txBody>
      </p:sp>
      <p:sp>
        <p:nvSpPr>
          <p:cNvPr id="9" name="Freeform 5" descr="Creative listing layouts&#10;3 Pointer layout">
            <a:extLst>
              <a:ext uri="{FF2B5EF4-FFF2-40B4-BE49-F238E27FC236}">
                <a16:creationId xmlns:a16="http://schemas.microsoft.com/office/drawing/2014/main" id="{E76A8138-D0F9-D86D-788D-4A4BE8B8C835}"/>
              </a:ext>
            </a:extLst>
          </p:cNvPr>
          <p:cNvSpPr/>
          <p:nvPr/>
        </p:nvSpPr>
        <p:spPr>
          <a:xfrm>
            <a:off x="6331896" y="2305412"/>
            <a:ext cx="4024307" cy="73998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850"/>
              </a:lnSpc>
              <a:buSzPct val="100000"/>
            </a:pPr>
            <a:r>
              <a:rPr lang="en-US" sz="1600" dirty="0">
                <a:solidFill>
                  <a:schemeClr val="tx1"/>
                </a:solidFill>
              </a:rPr>
              <a:t>Automated preparation of cash flow statements</a:t>
            </a:r>
          </a:p>
        </p:txBody>
      </p:sp>
      <p:sp>
        <p:nvSpPr>
          <p:cNvPr id="11" name="Freeform 5" descr="Creative listing layouts&#10;3 Pointer layout">
            <a:extLst>
              <a:ext uri="{FF2B5EF4-FFF2-40B4-BE49-F238E27FC236}">
                <a16:creationId xmlns:a16="http://schemas.microsoft.com/office/drawing/2014/main" id="{D7059521-33ED-C72E-9A28-89CD8DBF343A}"/>
              </a:ext>
            </a:extLst>
          </p:cNvPr>
          <p:cNvSpPr/>
          <p:nvPr/>
        </p:nvSpPr>
        <p:spPr>
          <a:xfrm>
            <a:off x="567846" y="3522637"/>
            <a:ext cx="4024307" cy="73998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850"/>
              </a:lnSpc>
              <a:buSzPct val="100000"/>
            </a:pPr>
            <a:r>
              <a:rPr lang="en-US" sz="1600" dirty="0">
                <a:solidFill>
                  <a:srgbClr val="404155"/>
                </a:solidFill>
                <a:latin typeface="Nobile" pitchFamily="34" charset="0"/>
                <a:ea typeface="Nobile" pitchFamily="34" charset="-122"/>
                <a:cs typeface="Nobile" pitchFamily="34" charset="-120"/>
              </a:rPr>
              <a:t>AI-generated management letter points</a:t>
            </a:r>
            <a:endParaRPr lang="en-US" sz="1600" dirty="0">
              <a:latin typeface="+mj-lt"/>
            </a:endParaRPr>
          </a:p>
        </p:txBody>
      </p:sp>
      <p:sp>
        <p:nvSpPr>
          <p:cNvPr id="12" name="Freeform 5" descr="Creative listing layouts&#10;3 Pointer layout">
            <a:extLst>
              <a:ext uri="{FF2B5EF4-FFF2-40B4-BE49-F238E27FC236}">
                <a16:creationId xmlns:a16="http://schemas.microsoft.com/office/drawing/2014/main" id="{1ED24387-85DA-ADD9-47AD-9E02CFBA25CF}"/>
              </a:ext>
            </a:extLst>
          </p:cNvPr>
          <p:cNvSpPr/>
          <p:nvPr/>
        </p:nvSpPr>
        <p:spPr>
          <a:xfrm>
            <a:off x="5506553" y="3522637"/>
            <a:ext cx="4024307" cy="73998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850"/>
              </a:lnSpc>
              <a:buSzPct val="100000"/>
            </a:pPr>
            <a:r>
              <a:rPr lang="en-US" sz="1600" dirty="0">
                <a:solidFill>
                  <a:srgbClr val="404155"/>
                </a:solidFill>
                <a:latin typeface="Nobile" pitchFamily="34" charset="0"/>
              </a:rPr>
              <a:t>AI powered insights generation on the financial statement closure process</a:t>
            </a:r>
            <a:endParaRPr lang="en-US" sz="1600" dirty="0"/>
          </a:p>
        </p:txBody>
      </p:sp>
      <p:sp>
        <p:nvSpPr>
          <p:cNvPr id="13" name="Freeform 5" descr="Creative listing layouts&#10;3 Pointer layout">
            <a:extLst>
              <a:ext uri="{FF2B5EF4-FFF2-40B4-BE49-F238E27FC236}">
                <a16:creationId xmlns:a16="http://schemas.microsoft.com/office/drawing/2014/main" id="{7C37F11F-D1B1-EE95-D810-16086598B5CA}"/>
              </a:ext>
            </a:extLst>
          </p:cNvPr>
          <p:cNvSpPr/>
          <p:nvPr/>
        </p:nvSpPr>
        <p:spPr>
          <a:xfrm>
            <a:off x="1386213" y="4727504"/>
            <a:ext cx="4024307" cy="73998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850"/>
              </a:lnSpc>
              <a:buSzPct val="100000"/>
            </a:pPr>
            <a:r>
              <a:rPr lang="en-US" sz="1600" dirty="0">
                <a:solidFill>
                  <a:srgbClr val="404155"/>
                </a:solidFill>
                <a:latin typeface="Nobile" pitchFamily="34" charset="0"/>
                <a:ea typeface="Nobile" pitchFamily="34" charset="-122"/>
                <a:cs typeface="Nobile" pitchFamily="34" charset="-120"/>
              </a:rPr>
              <a:t>Automated disclosure checklist validation</a:t>
            </a:r>
            <a:endParaRPr lang="en-US" sz="1600" dirty="0">
              <a:latin typeface="+mj-lt"/>
            </a:endParaRPr>
          </a:p>
        </p:txBody>
      </p:sp>
      <p:sp>
        <p:nvSpPr>
          <p:cNvPr id="14" name="Freeform 5" descr="Creative listing layouts&#10;3 Pointer layout">
            <a:extLst>
              <a:ext uri="{FF2B5EF4-FFF2-40B4-BE49-F238E27FC236}">
                <a16:creationId xmlns:a16="http://schemas.microsoft.com/office/drawing/2014/main" id="{2E60BDDE-7265-E47E-9E65-A436DAEA5250}"/>
              </a:ext>
            </a:extLst>
          </p:cNvPr>
          <p:cNvSpPr/>
          <p:nvPr/>
        </p:nvSpPr>
        <p:spPr>
          <a:xfrm>
            <a:off x="6247675" y="4677117"/>
            <a:ext cx="4024307" cy="73998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ts val="1850"/>
              </a:lnSpc>
              <a:buSzPct val="100000"/>
            </a:pPr>
            <a:r>
              <a:rPr lang="en-US" sz="1600" dirty="0">
                <a:solidFill>
                  <a:srgbClr val="404155"/>
                </a:solidFill>
                <a:latin typeface="Nobile" pitchFamily="34" charset="0"/>
                <a:ea typeface="Nobile" pitchFamily="34" charset="-122"/>
                <a:cs typeface="Nobile" pitchFamily="34" charset="-120"/>
              </a:rPr>
              <a:t>AI-generated consultation memos and recommendations</a:t>
            </a:r>
            <a:endParaRPr lang="en-US" sz="1600" dirty="0"/>
          </a:p>
        </p:txBody>
      </p:sp>
    </p:spTree>
    <p:extLst>
      <p:ext uri="{BB962C8B-B14F-4D97-AF65-F5344CB8AC3E}">
        <p14:creationId xmlns:p14="http://schemas.microsoft.com/office/powerpoint/2010/main" val="3789316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B71A78-CAA8-80D0-6F2E-EE0B7C8EBDF4}"/>
              </a:ext>
            </a:extLst>
          </p:cNvPr>
          <p:cNvSpPr txBox="1"/>
          <p:nvPr/>
        </p:nvSpPr>
        <p:spPr>
          <a:xfrm>
            <a:off x="359229" y="359229"/>
            <a:ext cx="6074228" cy="523220"/>
          </a:xfrm>
          <a:prstGeom prst="rect">
            <a:avLst/>
          </a:prstGeom>
          <a:noFill/>
        </p:spPr>
        <p:txBody>
          <a:bodyPr wrap="square" rtlCol="0">
            <a:spAutoFit/>
          </a:bodyPr>
          <a:lstStyle/>
          <a:p>
            <a:r>
              <a:rPr lang="en-IN" sz="2800" b="1">
                <a:solidFill>
                  <a:srgbClr val="002060"/>
                </a:solidFill>
              </a:rPr>
              <a:t>AI Applications in Tax Audit</a:t>
            </a:r>
          </a:p>
        </p:txBody>
      </p:sp>
      <p:sp>
        <p:nvSpPr>
          <p:cNvPr id="3" name="Rectangle 2">
            <a:extLst>
              <a:ext uri="{FF2B5EF4-FFF2-40B4-BE49-F238E27FC236}">
                <a16:creationId xmlns:a16="http://schemas.microsoft.com/office/drawing/2014/main" id="{12A82B72-1A37-F4AE-51AE-0BF6F694DDE2}"/>
              </a:ext>
            </a:extLst>
          </p:cNvPr>
          <p:cNvSpPr/>
          <p:nvPr/>
        </p:nvSpPr>
        <p:spPr>
          <a:xfrm>
            <a:off x="359228" y="1284514"/>
            <a:ext cx="3211285" cy="4561115"/>
          </a:xfrm>
          <a:prstGeom prst="rect">
            <a:avLst/>
          </a:prstGeom>
          <a:solidFill>
            <a:schemeClr val="bg1">
              <a:lumMod val="9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IN"/>
          </a:p>
          <a:p>
            <a:pPr algn="ctr"/>
            <a:endParaRPr lang="en-IN"/>
          </a:p>
          <a:p>
            <a:pPr algn="ctr"/>
            <a:endParaRPr lang="en-IN"/>
          </a:p>
          <a:p>
            <a:pPr algn="ctr"/>
            <a:endParaRPr lang="en-IN"/>
          </a:p>
          <a:p>
            <a:pPr algn="ctr"/>
            <a:endParaRPr lang="en-IN"/>
          </a:p>
          <a:p>
            <a:pPr algn="ctr"/>
            <a:endParaRPr lang="en-IN"/>
          </a:p>
          <a:p>
            <a:pPr algn="ctr"/>
            <a:endParaRPr lang="en-IN"/>
          </a:p>
          <a:p>
            <a:pPr algn="ctr"/>
            <a:r>
              <a:rPr lang="en-IN" b="1">
                <a:solidFill>
                  <a:srgbClr val="002060"/>
                </a:solidFill>
              </a:rPr>
              <a:t>Automated Data Analysis </a:t>
            </a:r>
            <a:r>
              <a:rPr lang="en-IN" sz="2400" b="1">
                <a:solidFill>
                  <a:srgbClr val="002060"/>
                </a:solidFill>
              </a:rPr>
              <a:t>Return Scrutiny</a:t>
            </a:r>
          </a:p>
          <a:p>
            <a:pPr marL="285750" indent="-285750" algn="ctr">
              <a:buFont typeface="Arial" panose="020B0604020202020204" pitchFamily="34" charset="0"/>
              <a:buChar char="•"/>
            </a:pPr>
            <a:r>
              <a:rPr lang="en-IN">
                <a:solidFill>
                  <a:srgbClr val="002060"/>
                </a:solidFill>
              </a:rPr>
              <a:t>AI cross-references tax returns with financial data</a:t>
            </a:r>
          </a:p>
          <a:p>
            <a:pPr marL="285750" indent="-285750" algn="ctr">
              <a:buFont typeface="Arial" panose="020B0604020202020204" pitchFamily="34" charset="0"/>
              <a:buChar char="•"/>
            </a:pPr>
            <a:r>
              <a:rPr lang="en-IN">
                <a:solidFill>
                  <a:srgbClr val="002060"/>
                </a:solidFill>
              </a:rPr>
              <a:t>Identifies discrepancies and potential audit triggers</a:t>
            </a:r>
          </a:p>
          <a:p>
            <a:pPr marL="285750" indent="-285750" algn="ctr">
              <a:buFont typeface="Arial" panose="020B0604020202020204" pitchFamily="34" charset="0"/>
              <a:buChar char="•"/>
            </a:pPr>
            <a:r>
              <a:rPr lang="en-IN">
                <a:solidFill>
                  <a:srgbClr val="002060"/>
                </a:solidFill>
              </a:rPr>
              <a:t>Automated calculation verification and compliance checks</a:t>
            </a:r>
          </a:p>
        </p:txBody>
      </p:sp>
      <p:sp>
        <p:nvSpPr>
          <p:cNvPr id="4" name="Rectangle 3">
            <a:extLst>
              <a:ext uri="{FF2B5EF4-FFF2-40B4-BE49-F238E27FC236}">
                <a16:creationId xmlns:a16="http://schemas.microsoft.com/office/drawing/2014/main" id="{047588AC-6ABF-B82A-C7DD-21ECC24DCF0B}"/>
              </a:ext>
            </a:extLst>
          </p:cNvPr>
          <p:cNvSpPr/>
          <p:nvPr/>
        </p:nvSpPr>
        <p:spPr>
          <a:xfrm>
            <a:off x="4321628" y="1284514"/>
            <a:ext cx="3211285" cy="4561115"/>
          </a:xfrm>
          <a:prstGeom prst="rect">
            <a:avLst/>
          </a:prstGeom>
          <a:solidFill>
            <a:schemeClr val="bg1">
              <a:lumMod val="9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IN" b="1">
              <a:solidFill>
                <a:srgbClr val="002060"/>
              </a:solidFill>
            </a:endParaRPr>
          </a:p>
          <a:p>
            <a:pPr algn="ctr"/>
            <a:endParaRPr lang="en-IN" b="1">
              <a:solidFill>
                <a:srgbClr val="002060"/>
              </a:solidFill>
            </a:endParaRPr>
          </a:p>
          <a:p>
            <a:pPr algn="ctr"/>
            <a:endParaRPr lang="en-IN" b="1">
              <a:solidFill>
                <a:srgbClr val="002060"/>
              </a:solidFill>
            </a:endParaRPr>
          </a:p>
          <a:p>
            <a:pPr algn="ctr"/>
            <a:endParaRPr lang="en-IN" b="1">
              <a:solidFill>
                <a:srgbClr val="002060"/>
              </a:solidFill>
            </a:endParaRPr>
          </a:p>
          <a:p>
            <a:pPr algn="ctr"/>
            <a:endParaRPr lang="en-IN" b="1">
              <a:solidFill>
                <a:srgbClr val="002060"/>
              </a:solidFill>
            </a:endParaRPr>
          </a:p>
          <a:p>
            <a:pPr algn="ctr"/>
            <a:endParaRPr lang="en-IN" b="1">
              <a:solidFill>
                <a:srgbClr val="002060"/>
              </a:solidFill>
            </a:endParaRPr>
          </a:p>
          <a:p>
            <a:pPr algn="ctr"/>
            <a:endParaRPr lang="en-IN" b="1">
              <a:solidFill>
                <a:srgbClr val="002060"/>
              </a:solidFill>
            </a:endParaRPr>
          </a:p>
          <a:p>
            <a:pPr algn="ctr"/>
            <a:endParaRPr lang="en-IN" b="1">
              <a:solidFill>
                <a:srgbClr val="002060"/>
              </a:solidFill>
            </a:endParaRPr>
          </a:p>
          <a:p>
            <a:pPr algn="ctr"/>
            <a:r>
              <a:rPr lang="en-IN" b="1">
                <a:solidFill>
                  <a:srgbClr val="002060"/>
                </a:solidFill>
              </a:rPr>
              <a:t>Intelligent Risk Scoring </a:t>
            </a:r>
            <a:r>
              <a:rPr lang="en-IN" sz="2400" b="1">
                <a:solidFill>
                  <a:srgbClr val="002060"/>
                </a:solidFill>
              </a:rPr>
              <a:t>Audit Selection</a:t>
            </a:r>
          </a:p>
          <a:p>
            <a:pPr marL="285750" indent="-285750" algn="ctr">
              <a:buFont typeface="Arial" panose="020B0604020202020204" pitchFamily="34" charset="0"/>
              <a:buChar char="•"/>
            </a:pPr>
            <a:r>
              <a:rPr lang="en-IN">
                <a:solidFill>
                  <a:srgbClr val="002060"/>
                </a:solidFill>
              </a:rPr>
              <a:t>AI-driven taxpayer risk profiling and scoring</a:t>
            </a:r>
          </a:p>
          <a:p>
            <a:pPr marL="285750" indent="-285750" algn="ctr">
              <a:buFont typeface="Arial" panose="020B0604020202020204" pitchFamily="34" charset="0"/>
              <a:buChar char="•"/>
            </a:pPr>
            <a:r>
              <a:rPr lang="en-IN">
                <a:solidFill>
                  <a:srgbClr val="002060"/>
                </a:solidFill>
              </a:rPr>
              <a:t>Predictive analytics for audit case selection</a:t>
            </a:r>
          </a:p>
          <a:p>
            <a:pPr marL="285750" indent="-285750" algn="ctr">
              <a:buFont typeface="Arial" panose="020B0604020202020204" pitchFamily="34" charset="0"/>
              <a:buChar char="•"/>
            </a:pPr>
            <a:r>
              <a:rPr lang="en-IN" err="1">
                <a:solidFill>
                  <a:srgbClr val="002060"/>
                </a:solidFill>
              </a:rPr>
              <a:t>Behavioral</a:t>
            </a:r>
            <a:r>
              <a:rPr lang="en-IN">
                <a:solidFill>
                  <a:srgbClr val="002060"/>
                </a:solidFill>
              </a:rPr>
              <a:t> pattern analysis for Fraud detection</a:t>
            </a:r>
          </a:p>
          <a:p>
            <a:pPr marL="285750" indent="-285750" algn="ctr">
              <a:buFont typeface="Arial" panose="020B0604020202020204" pitchFamily="34" charset="0"/>
              <a:buChar char="•"/>
            </a:pPr>
            <a:endParaRPr lang="en-IN"/>
          </a:p>
        </p:txBody>
      </p:sp>
      <p:sp>
        <p:nvSpPr>
          <p:cNvPr id="5" name="Rectangle 4">
            <a:extLst>
              <a:ext uri="{FF2B5EF4-FFF2-40B4-BE49-F238E27FC236}">
                <a16:creationId xmlns:a16="http://schemas.microsoft.com/office/drawing/2014/main" id="{DFF68A05-4BFF-C781-8094-6840F26B85DE}"/>
              </a:ext>
            </a:extLst>
          </p:cNvPr>
          <p:cNvSpPr/>
          <p:nvPr/>
        </p:nvSpPr>
        <p:spPr>
          <a:xfrm>
            <a:off x="7908620" y="1284514"/>
            <a:ext cx="3211285" cy="4561115"/>
          </a:xfrm>
          <a:prstGeom prst="rect">
            <a:avLst/>
          </a:prstGeom>
          <a:solidFill>
            <a:schemeClr val="bg1">
              <a:lumMod val="9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endParaRPr lang="en-IN" b="1">
              <a:solidFill>
                <a:srgbClr val="002060"/>
              </a:solidFill>
            </a:endParaRPr>
          </a:p>
          <a:p>
            <a:pPr algn="ctr"/>
            <a:endParaRPr lang="en-IN" b="1">
              <a:solidFill>
                <a:srgbClr val="002060"/>
              </a:solidFill>
            </a:endParaRPr>
          </a:p>
          <a:p>
            <a:pPr algn="ctr"/>
            <a:endParaRPr lang="en-IN" b="1">
              <a:solidFill>
                <a:srgbClr val="002060"/>
              </a:solidFill>
            </a:endParaRPr>
          </a:p>
          <a:p>
            <a:pPr algn="ctr"/>
            <a:endParaRPr lang="en-IN" b="1">
              <a:solidFill>
                <a:srgbClr val="002060"/>
              </a:solidFill>
            </a:endParaRPr>
          </a:p>
          <a:p>
            <a:pPr algn="ctr"/>
            <a:endParaRPr lang="en-IN" b="1">
              <a:solidFill>
                <a:srgbClr val="002060"/>
              </a:solidFill>
            </a:endParaRPr>
          </a:p>
          <a:p>
            <a:pPr algn="ctr"/>
            <a:endParaRPr lang="en-IN" b="1">
              <a:solidFill>
                <a:srgbClr val="002060"/>
              </a:solidFill>
            </a:endParaRPr>
          </a:p>
          <a:p>
            <a:pPr algn="ctr"/>
            <a:endParaRPr lang="en-IN" b="1">
              <a:solidFill>
                <a:srgbClr val="002060"/>
              </a:solidFill>
            </a:endParaRPr>
          </a:p>
          <a:p>
            <a:pPr algn="ctr"/>
            <a:endParaRPr lang="en-IN" b="1">
              <a:solidFill>
                <a:srgbClr val="002060"/>
              </a:solidFill>
            </a:endParaRPr>
          </a:p>
          <a:p>
            <a:pPr algn="ctr"/>
            <a:r>
              <a:rPr lang="en-IN" b="1">
                <a:solidFill>
                  <a:srgbClr val="002060"/>
                </a:solidFill>
              </a:rPr>
              <a:t>Report Generation </a:t>
            </a:r>
            <a:r>
              <a:rPr lang="en-IN" sz="2400" b="1">
                <a:solidFill>
                  <a:srgbClr val="002060"/>
                </a:solidFill>
              </a:rPr>
              <a:t>Documentation</a:t>
            </a:r>
          </a:p>
          <a:p>
            <a:pPr marL="285750" indent="-285750" algn="ctr">
              <a:buFont typeface="Arial" panose="020B0604020202020204" pitchFamily="34" charset="0"/>
              <a:buChar char="•"/>
            </a:pPr>
            <a:r>
              <a:rPr lang="en-IN">
                <a:solidFill>
                  <a:srgbClr val="002060"/>
                </a:solidFill>
              </a:rPr>
              <a:t>Automated Audit Report generation with citation</a:t>
            </a:r>
          </a:p>
          <a:p>
            <a:pPr marL="285750" indent="-285750" algn="ctr">
              <a:buFont typeface="Arial" panose="020B0604020202020204" pitchFamily="34" charset="0"/>
              <a:buChar char="•"/>
            </a:pPr>
            <a:r>
              <a:rPr lang="en-IN">
                <a:solidFill>
                  <a:srgbClr val="002060"/>
                </a:solidFill>
              </a:rPr>
              <a:t>Regulatory compliance documentation</a:t>
            </a:r>
          </a:p>
          <a:p>
            <a:pPr marL="285750" indent="-285750" algn="ctr">
              <a:buFont typeface="Arial" panose="020B0604020202020204" pitchFamily="34" charset="0"/>
              <a:buChar char="•"/>
            </a:pPr>
            <a:r>
              <a:rPr lang="en-IN">
                <a:solidFill>
                  <a:srgbClr val="002060"/>
                </a:solidFill>
              </a:rPr>
              <a:t>Evidence trail and working paper preparation</a:t>
            </a:r>
          </a:p>
        </p:txBody>
      </p:sp>
      <p:pic>
        <p:nvPicPr>
          <p:cNvPr id="7" name="Picture 6">
            <a:extLst>
              <a:ext uri="{FF2B5EF4-FFF2-40B4-BE49-F238E27FC236}">
                <a16:creationId xmlns:a16="http://schemas.microsoft.com/office/drawing/2014/main" id="{D97294B8-2408-79E4-1C2B-D70F52D9CE0F}"/>
              </a:ext>
            </a:extLst>
          </p:cNvPr>
          <p:cNvPicPr>
            <a:picLocks noChangeAspect="1"/>
          </p:cNvPicPr>
          <p:nvPr/>
        </p:nvPicPr>
        <p:blipFill>
          <a:blip r:embed="rId2"/>
          <a:stretch>
            <a:fillRect/>
          </a:stretch>
        </p:blipFill>
        <p:spPr>
          <a:xfrm>
            <a:off x="359228" y="1284514"/>
            <a:ext cx="3145971" cy="2010056"/>
          </a:xfrm>
          <a:prstGeom prst="rect">
            <a:avLst/>
          </a:prstGeom>
        </p:spPr>
      </p:pic>
      <p:pic>
        <p:nvPicPr>
          <p:cNvPr id="9" name="Picture 8">
            <a:extLst>
              <a:ext uri="{FF2B5EF4-FFF2-40B4-BE49-F238E27FC236}">
                <a16:creationId xmlns:a16="http://schemas.microsoft.com/office/drawing/2014/main" id="{9222067D-308F-191C-78FA-493A46548C73}"/>
              </a:ext>
            </a:extLst>
          </p:cNvPr>
          <p:cNvPicPr>
            <a:picLocks noChangeAspect="1"/>
          </p:cNvPicPr>
          <p:nvPr/>
        </p:nvPicPr>
        <p:blipFill>
          <a:blip r:embed="rId3"/>
          <a:stretch>
            <a:fillRect/>
          </a:stretch>
        </p:blipFill>
        <p:spPr>
          <a:xfrm>
            <a:off x="4321628" y="1284514"/>
            <a:ext cx="3211285" cy="1914792"/>
          </a:xfrm>
          <a:prstGeom prst="rect">
            <a:avLst/>
          </a:prstGeom>
        </p:spPr>
      </p:pic>
      <p:pic>
        <p:nvPicPr>
          <p:cNvPr id="11" name="Picture 10">
            <a:extLst>
              <a:ext uri="{FF2B5EF4-FFF2-40B4-BE49-F238E27FC236}">
                <a16:creationId xmlns:a16="http://schemas.microsoft.com/office/drawing/2014/main" id="{5A2DAC44-1164-3D22-635C-F45C4C4CC86C}"/>
              </a:ext>
            </a:extLst>
          </p:cNvPr>
          <p:cNvPicPr>
            <a:picLocks noChangeAspect="1"/>
          </p:cNvPicPr>
          <p:nvPr/>
        </p:nvPicPr>
        <p:blipFill>
          <a:blip r:embed="rId4"/>
          <a:stretch>
            <a:fillRect/>
          </a:stretch>
        </p:blipFill>
        <p:spPr>
          <a:xfrm>
            <a:off x="7908620" y="1360725"/>
            <a:ext cx="3211285" cy="1933845"/>
          </a:xfrm>
          <a:prstGeom prst="rect">
            <a:avLst/>
          </a:prstGeom>
        </p:spPr>
      </p:pic>
    </p:spTree>
    <p:extLst>
      <p:ext uri="{BB962C8B-B14F-4D97-AF65-F5344CB8AC3E}">
        <p14:creationId xmlns:p14="http://schemas.microsoft.com/office/powerpoint/2010/main" val="3403676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340D90-53F4-4436-F610-D6B2B1D047E0}"/>
              </a:ext>
            </a:extLst>
          </p:cNvPr>
          <p:cNvSpPr txBox="1"/>
          <p:nvPr/>
        </p:nvSpPr>
        <p:spPr>
          <a:xfrm>
            <a:off x="217714" y="391886"/>
            <a:ext cx="7663543" cy="523220"/>
          </a:xfrm>
          <a:prstGeom prst="rect">
            <a:avLst/>
          </a:prstGeom>
          <a:noFill/>
        </p:spPr>
        <p:txBody>
          <a:bodyPr wrap="square" rtlCol="0">
            <a:spAutoFit/>
          </a:bodyPr>
          <a:lstStyle/>
          <a:p>
            <a:r>
              <a:rPr lang="en-IN" sz="2800" b="1">
                <a:solidFill>
                  <a:srgbClr val="002060"/>
                </a:solidFill>
              </a:rPr>
              <a:t>AI impact on Audit Efficiency</a:t>
            </a:r>
          </a:p>
        </p:txBody>
      </p:sp>
      <p:graphicFrame>
        <p:nvGraphicFramePr>
          <p:cNvPr id="5" name="Chart 4">
            <a:extLst>
              <a:ext uri="{FF2B5EF4-FFF2-40B4-BE49-F238E27FC236}">
                <a16:creationId xmlns:a16="http://schemas.microsoft.com/office/drawing/2014/main" id="{D9B92C40-1053-203F-DA99-69887FDB5F29}"/>
              </a:ext>
            </a:extLst>
          </p:cNvPr>
          <p:cNvGraphicFramePr/>
          <p:nvPr>
            <p:extLst>
              <p:ext uri="{D42A27DB-BD31-4B8C-83A1-F6EECF244321}">
                <p14:modId xmlns:p14="http://schemas.microsoft.com/office/powerpoint/2010/main" val="3708473613"/>
              </p:ext>
            </p:extLst>
          </p:nvPr>
        </p:nvGraphicFramePr>
        <p:xfrm>
          <a:off x="217714" y="1458686"/>
          <a:ext cx="5388429" cy="3929743"/>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Rounded Corners 5">
            <a:extLst>
              <a:ext uri="{FF2B5EF4-FFF2-40B4-BE49-F238E27FC236}">
                <a16:creationId xmlns:a16="http://schemas.microsoft.com/office/drawing/2014/main" id="{52D54A77-652F-9388-A1B3-15985C298052}"/>
              </a:ext>
            </a:extLst>
          </p:cNvPr>
          <p:cNvSpPr/>
          <p:nvPr/>
        </p:nvSpPr>
        <p:spPr>
          <a:xfrm>
            <a:off x="6237514" y="740229"/>
            <a:ext cx="5029200" cy="1807028"/>
          </a:xfrm>
          <a:prstGeom prst="roundRect">
            <a:avLst/>
          </a:prstGeom>
          <a:solidFill>
            <a:schemeClr val="bg1">
              <a:lumMod val="9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IN" b="1" dirty="0">
                <a:solidFill>
                  <a:srgbClr val="002060"/>
                </a:solidFill>
              </a:rPr>
              <a:t>Time Efficiency</a:t>
            </a:r>
            <a:br>
              <a:rPr lang="en-IN" dirty="0">
                <a:solidFill>
                  <a:srgbClr val="002060"/>
                </a:solidFill>
              </a:rPr>
            </a:br>
            <a:r>
              <a:rPr lang="en-IN" dirty="0">
                <a:solidFill>
                  <a:srgbClr val="002060"/>
                </a:solidFill>
              </a:rPr>
              <a:t>AI saves 4-12 hours per week, enabling focus on high-value advisory services  </a:t>
            </a:r>
          </a:p>
        </p:txBody>
      </p:sp>
      <p:sp>
        <p:nvSpPr>
          <p:cNvPr id="7" name="Rectangle: Rounded Corners 6">
            <a:extLst>
              <a:ext uri="{FF2B5EF4-FFF2-40B4-BE49-F238E27FC236}">
                <a16:creationId xmlns:a16="http://schemas.microsoft.com/office/drawing/2014/main" id="{9AB7B34B-3A41-299C-0BA1-4529B74B3ADC}"/>
              </a:ext>
            </a:extLst>
          </p:cNvPr>
          <p:cNvSpPr/>
          <p:nvPr/>
        </p:nvSpPr>
        <p:spPr>
          <a:xfrm>
            <a:off x="6237514" y="3402492"/>
            <a:ext cx="5029200" cy="1807028"/>
          </a:xfrm>
          <a:prstGeom prst="roundRect">
            <a:avLst/>
          </a:prstGeom>
          <a:solidFill>
            <a:schemeClr val="bg1">
              <a:lumMod val="95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IN" b="1">
                <a:solidFill>
                  <a:srgbClr val="002060"/>
                </a:solidFill>
              </a:rPr>
              <a:t>Quality Enhancement</a:t>
            </a:r>
            <a:br>
              <a:rPr lang="en-IN" b="1">
                <a:solidFill>
                  <a:srgbClr val="002060"/>
                </a:solidFill>
              </a:rPr>
            </a:br>
            <a:r>
              <a:rPr lang="en-IN">
                <a:solidFill>
                  <a:srgbClr val="002060"/>
                </a:solidFill>
              </a:rPr>
              <a:t>100% population testing reduces sampling risk and improves audit quality significantly </a:t>
            </a:r>
          </a:p>
        </p:txBody>
      </p:sp>
    </p:spTree>
    <p:extLst>
      <p:ext uri="{BB962C8B-B14F-4D97-AF65-F5344CB8AC3E}">
        <p14:creationId xmlns:p14="http://schemas.microsoft.com/office/powerpoint/2010/main" val="1433413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FB167-B949-76C2-774E-5C8A31AF868F}"/>
            </a:ext>
          </a:extLst>
        </p:cNvPr>
        <p:cNvGrpSpPr/>
        <p:nvPr/>
      </p:nvGrpSpPr>
      <p:grpSpPr>
        <a:xfrm>
          <a:off x="0" y="0"/>
          <a:ext cx="0" cy="0"/>
          <a:chOff x="0" y="0"/>
          <a:chExt cx="0" cy="0"/>
        </a:xfrm>
      </p:grpSpPr>
      <p:pic>
        <p:nvPicPr>
          <p:cNvPr id="49" name="Picture 48" descr="A city skyline with neon lights&#10;&#10;AI-generated content may be incorrect.">
            <a:extLst>
              <a:ext uri="{FF2B5EF4-FFF2-40B4-BE49-F238E27FC236}">
                <a16:creationId xmlns:a16="http://schemas.microsoft.com/office/drawing/2014/main" id="{B5C1B151-DAAB-8A0E-F388-BBA2C8BBC2F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3228" t="20247" r="3439" b="23264"/>
          <a:stretch>
            <a:fillRect/>
          </a:stretch>
        </p:blipFill>
        <p:spPr>
          <a:xfrm>
            <a:off x="0" y="0"/>
            <a:ext cx="12192000" cy="7379058"/>
          </a:xfrm>
          <a:prstGeom prst="rect">
            <a:avLst/>
          </a:prstGeom>
        </p:spPr>
      </p:pic>
      <p:sp>
        <p:nvSpPr>
          <p:cNvPr id="50" name="Rectangle 49">
            <a:extLst>
              <a:ext uri="{FF2B5EF4-FFF2-40B4-BE49-F238E27FC236}">
                <a16:creationId xmlns:a16="http://schemas.microsoft.com/office/drawing/2014/main" id="{3733619D-8FE8-1F82-1012-16CC1D9D5D96}"/>
              </a:ext>
            </a:extLst>
          </p:cNvPr>
          <p:cNvSpPr/>
          <p:nvPr/>
        </p:nvSpPr>
        <p:spPr>
          <a:xfrm rot="5400000" flipV="1">
            <a:off x="2406472" y="-2454486"/>
            <a:ext cx="7379058" cy="12192001"/>
          </a:xfrm>
          <a:prstGeom prst="rect">
            <a:avLst/>
          </a:prstGeom>
          <a:gradFill flip="none" rotWithShape="1">
            <a:gsLst>
              <a:gs pos="50400">
                <a:srgbClr val="000000">
                  <a:alpha val="48000"/>
                </a:srgbClr>
              </a:gs>
              <a:gs pos="0">
                <a:srgbClr val="000000">
                  <a:alpha val="82000"/>
                </a:srgbClr>
              </a:gs>
              <a:gs pos="100000">
                <a:srgbClr val="000000">
                  <a:alpha val="98000"/>
                </a:srgbClr>
              </a:gs>
            </a:gsLst>
            <a:lin ang="10800000" scaled="1"/>
            <a:tileRect/>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E2E38"/>
              </a:solidFill>
              <a:effectLst/>
              <a:uLnTx/>
              <a:uFillTx/>
              <a:latin typeface="EYInterstate Light"/>
              <a:ea typeface="+mn-ea"/>
              <a:cs typeface="+mn-cs"/>
            </a:endParaRPr>
          </a:p>
        </p:txBody>
      </p:sp>
      <p:sp>
        <p:nvSpPr>
          <p:cNvPr id="5" name="Text 1">
            <a:extLst>
              <a:ext uri="{FF2B5EF4-FFF2-40B4-BE49-F238E27FC236}">
                <a16:creationId xmlns:a16="http://schemas.microsoft.com/office/drawing/2014/main" id="{F0FA95D4-C830-EAD3-FE3D-3D35BED43FAB}"/>
              </a:ext>
            </a:extLst>
          </p:cNvPr>
          <p:cNvSpPr/>
          <p:nvPr/>
        </p:nvSpPr>
        <p:spPr>
          <a:xfrm>
            <a:off x="436800" y="1456398"/>
            <a:ext cx="6021149" cy="3948885"/>
          </a:xfrm>
          <a:prstGeom prst="rect">
            <a:avLst/>
          </a:prstGeom>
          <a:noFill/>
          <a:ln/>
        </p:spPr>
        <p:txBody>
          <a:bodyPr wrap="square" lIns="0" tIns="0" rIns="0" bIns="0" rtlCol="0" anchor="t"/>
          <a:lstStyle/>
          <a:p>
            <a:pPr marL="285750" indent="-285750" algn="l">
              <a:lnSpc>
                <a:spcPts val="2850"/>
              </a:lnSpc>
              <a:buFont typeface="Arial" panose="020B0604020202020204" pitchFamily="34" charset="0"/>
              <a:buChar char="•"/>
            </a:pPr>
            <a:endParaRPr lang="en-US" sz="1400">
              <a:latin typeface="EYInterstate" panose="02000503020000020004" pitchFamily="2" charset="0"/>
            </a:endParaRPr>
          </a:p>
        </p:txBody>
      </p:sp>
      <p:sp>
        <p:nvSpPr>
          <p:cNvPr id="6" name="Text 0">
            <a:extLst>
              <a:ext uri="{FF2B5EF4-FFF2-40B4-BE49-F238E27FC236}">
                <a16:creationId xmlns:a16="http://schemas.microsoft.com/office/drawing/2014/main" id="{3AB51D46-3F89-5E1F-099D-A438BCCD4802}"/>
              </a:ext>
            </a:extLst>
          </p:cNvPr>
          <p:cNvSpPr/>
          <p:nvPr/>
        </p:nvSpPr>
        <p:spPr>
          <a:xfrm>
            <a:off x="436800" y="299774"/>
            <a:ext cx="5659200" cy="739987"/>
          </a:xfrm>
          <a:prstGeom prst="rect">
            <a:avLst/>
          </a:prstGeom>
          <a:noFill/>
          <a:ln/>
        </p:spPr>
        <p:txBody>
          <a:bodyPr wrap="square" lIns="0" tIns="0" rIns="0" bIns="0" rtlCol="0" anchor="t"/>
          <a:lstStyle/>
          <a:p>
            <a:pPr marL="0" indent="0" algn="l">
              <a:lnSpc>
                <a:spcPts val="5550"/>
              </a:lnSpc>
              <a:buNone/>
            </a:pPr>
            <a:endParaRPr lang="en-US" sz="3200"/>
          </a:p>
        </p:txBody>
      </p:sp>
      <p:cxnSp>
        <p:nvCxnSpPr>
          <p:cNvPr id="8" name="Straight Connector 7">
            <a:extLst>
              <a:ext uri="{FF2B5EF4-FFF2-40B4-BE49-F238E27FC236}">
                <a16:creationId xmlns:a16="http://schemas.microsoft.com/office/drawing/2014/main" id="{62B799CE-2721-3B7C-3041-F30C3AC17767}"/>
              </a:ext>
            </a:extLst>
          </p:cNvPr>
          <p:cNvCxnSpPr>
            <a:cxnSpLocks/>
          </p:cNvCxnSpPr>
          <p:nvPr/>
        </p:nvCxnSpPr>
        <p:spPr>
          <a:xfrm flipV="1">
            <a:off x="414945" y="963196"/>
            <a:ext cx="11405580" cy="5475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A90B1624-9337-6533-63DC-4604656D80F2}"/>
              </a:ext>
            </a:extLst>
          </p:cNvPr>
          <p:cNvSpPr/>
          <p:nvPr/>
        </p:nvSpPr>
        <p:spPr>
          <a:xfrm>
            <a:off x="414945" y="39866"/>
            <a:ext cx="6000169" cy="923330"/>
          </a:xfrm>
          <a:prstGeom prst="rect">
            <a:avLst/>
          </a:prstGeom>
        </p:spPr>
        <p:txBody>
          <a:bodyPr wrap="none" lIns="0" tIns="0" rIns="0" bIns="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chemeClr val="bg1"/>
                </a:solidFill>
                <a:effectLst/>
                <a:uLnTx/>
                <a:uFillTx/>
                <a:latin typeface="EYInterstate Light"/>
                <a:ea typeface="+mn-ea"/>
                <a:cs typeface="+mn-cs"/>
              </a:rPr>
              <a:t>Setting the Stage</a:t>
            </a:r>
          </a:p>
        </p:txBody>
      </p:sp>
      <p:grpSp>
        <p:nvGrpSpPr>
          <p:cNvPr id="2" name="Group 1">
            <a:extLst>
              <a:ext uri="{FF2B5EF4-FFF2-40B4-BE49-F238E27FC236}">
                <a16:creationId xmlns:a16="http://schemas.microsoft.com/office/drawing/2014/main" id="{473C86D5-F8B7-E0D7-E7B6-654A504D2304}"/>
              </a:ext>
            </a:extLst>
          </p:cNvPr>
          <p:cNvGrpSpPr/>
          <p:nvPr/>
        </p:nvGrpSpPr>
        <p:grpSpPr>
          <a:xfrm>
            <a:off x="1070448" y="1552850"/>
            <a:ext cx="9858027" cy="1803996"/>
            <a:chOff x="1" y="1452717"/>
            <a:chExt cx="9858027" cy="1803996"/>
          </a:xfrm>
        </p:grpSpPr>
        <p:sp>
          <p:nvSpPr>
            <p:cNvPr id="3" name="Rectangle 17">
              <a:extLst>
                <a:ext uri="{FF2B5EF4-FFF2-40B4-BE49-F238E27FC236}">
                  <a16:creationId xmlns:a16="http://schemas.microsoft.com/office/drawing/2014/main" id="{4679DB17-0CCC-4A5A-0102-340075FBBA24}"/>
                </a:ext>
              </a:extLst>
            </p:cNvPr>
            <p:cNvSpPr/>
            <p:nvPr/>
          </p:nvSpPr>
          <p:spPr>
            <a:xfrm>
              <a:off x="1" y="1452717"/>
              <a:ext cx="9858027" cy="1779971"/>
            </a:xfrm>
            <a:prstGeom prst="rect">
              <a:avLst/>
            </a:prstGeom>
            <a:solidFill>
              <a:schemeClr val="bg1"/>
            </a:solidFill>
            <a:ln w="25400" cap="rnd" cmpd="sng" algn="ctr">
              <a:noFill/>
              <a:prstDash val="sysDot"/>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0" cap="none" spc="0" normalizeH="0" baseline="0" noProof="0">
                <a:ln>
                  <a:noFill/>
                </a:ln>
                <a:solidFill>
                  <a:schemeClr val="tx2">
                    <a:lumMod val="25000"/>
                  </a:schemeClr>
                </a:solidFill>
                <a:effectLst/>
                <a:uLnTx/>
                <a:uFillTx/>
                <a:latin typeface="EYInterstate" panose="02000503020000020004" pitchFamily="2" charset="0"/>
              </a:endParaRPr>
            </a:p>
          </p:txBody>
        </p:sp>
        <p:sp>
          <p:nvSpPr>
            <p:cNvPr id="10" name="Rectangle 9">
              <a:extLst>
                <a:ext uri="{FF2B5EF4-FFF2-40B4-BE49-F238E27FC236}">
                  <a16:creationId xmlns:a16="http://schemas.microsoft.com/office/drawing/2014/main" id="{B45E6289-3D00-087F-28F3-A1497FB06329}"/>
                </a:ext>
              </a:extLst>
            </p:cNvPr>
            <p:cNvSpPr/>
            <p:nvPr/>
          </p:nvSpPr>
          <p:spPr>
            <a:xfrm>
              <a:off x="414945" y="2314004"/>
              <a:ext cx="1801658" cy="738664"/>
            </a:xfrm>
            <a:prstGeom prst="rect">
              <a:avLst/>
            </a:prstGeom>
            <a:solidFill>
              <a:schemeClr val="bg1"/>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i="0" u="none" strike="noStrike" kern="1200" cap="none" spc="0" normalizeH="0" baseline="0" noProof="0">
                  <a:ln>
                    <a:noFill/>
                  </a:ln>
                  <a:solidFill>
                    <a:schemeClr val="tx2">
                      <a:lumMod val="25000"/>
                    </a:schemeClr>
                  </a:solidFill>
                  <a:effectLst/>
                  <a:uLnTx/>
                  <a:uFillTx/>
                  <a:latin typeface="EYInterstate" panose="02000503020000020004" pitchFamily="2" charset="0"/>
                </a:rPr>
                <a:t>Evolution of Technology in Assurance</a:t>
              </a:r>
            </a:p>
          </p:txBody>
        </p:sp>
        <p:sp>
          <p:nvSpPr>
            <p:cNvPr id="11" name="Textfeld 4">
              <a:extLst>
                <a:ext uri="{FF2B5EF4-FFF2-40B4-BE49-F238E27FC236}">
                  <a16:creationId xmlns:a16="http://schemas.microsoft.com/office/drawing/2014/main" id="{1BBCD1E8-58D7-6AA0-A55C-88BE1DB72925}"/>
                </a:ext>
              </a:extLst>
            </p:cNvPr>
            <p:cNvSpPr txBox="1"/>
            <p:nvPr/>
          </p:nvSpPr>
          <p:spPr bwMode="gray">
            <a:xfrm>
              <a:off x="1012181" y="1575718"/>
              <a:ext cx="607185" cy="430887"/>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0" cap="none" spc="0" normalizeH="0" baseline="0" noProof="0">
                  <a:ln w="12700">
                    <a:noFill/>
                  </a:ln>
                  <a:solidFill>
                    <a:schemeClr val="tx2">
                      <a:lumMod val="25000"/>
                    </a:schemeClr>
                  </a:solidFill>
                  <a:effectLst/>
                  <a:uLnTx/>
                  <a:uFillTx/>
                  <a:latin typeface="EYInterstate" panose="02000503020000020004" pitchFamily="2" charset="0"/>
                </a:rPr>
                <a:t>1</a:t>
              </a:r>
              <a:endParaRPr kumimoji="0" lang="en-US" sz="2000" i="0" u="none" strike="noStrike" kern="0" cap="none" spc="0" normalizeH="0" baseline="0" noProof="0">
                <a:ln w="12700">
                  <a:noFill/>
                </a:ln>
                <a:solidFill>
                  <a:schemeClr val="tx2">
                    <a:lumMod val="25000"/>
                  </a:schemeClr>
                </a:solidFill>
                <a:effectLst/>
                <a:uLnTx/>
                <a:uFillTx/>
                <a:latin typeface="EYInterstate" panose="02000503020000020004" pitchFamily="2" charset="0"/>
              </a:endParaRPr>
            </a:p>
          </p:txBody>
        </p:sp>
        <p:sp>
          <p:nvSpPr>
            <p:cNvPr id="12" name="Rectangle 11">
              <a:extLst>
                <a:ext uri="{FF2B5EF4-FFF2-40B4-BE49-F238E27FC236}">
                  <a16:creationId xmlns:a16="http://schemas.microsoft.com/office/drawing/2014/main" id="{1E74FBBC-A4AD-3292-54FC-2B8F95D2747E}"/>
                </a:ext>
              </a:extLst>
            </p:cNvPr>
            <p:cNvSpPr/>
            <p:nvPr/>
          </p:nvSpPr>
          <p:spPr>
            <a:xfrm>
              <a:off x="2855591" y="2314004"/>
              <a:ext cx="1801658" cy="738664"/>
            </a:xfrm>
            <a:prstGeom prst="rect">
              <a:avLst/>
            </a:prstGeom>
            <a:solidFill>
              <a:schemeClr val="bg1"/>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i="0" u="none" strike="noStrike" kern="1200" cap="none" spc="0" normalizeH="0" baseline="0" noProof="0">
                  <a:ln>
                    <a:noFill/>
                  </a:ln>
                  <a:solidFill>
                    <a:schemeClr val="tx2">
                      <a:lumMod val="25000"/>
                    </a:schemeClr>
                  </a:solidFill>
                  <a:effectLst/>
                  <a:uLnTx/>
                  <a:uFillTx/>
                  <a:latin typeface="EYInterstate" panose="02000503020000020004" pitchFamily="2" charset="0"/>
                </a:rPr>
                <a:t>What CFOs and CEOs are saying about AI</a:t>
              </a:r>
            </a:p>
          </p:txBody>
        </p:sp>
        <p:sp>
          <p:nvSpPr>
            <p:cNvPr id="13" name="Textfeld 4">
              <a:extLst>
                <a:ext uri="{FF2B5EF4-FFF2-40B4-BE49-F238E27FC236}">
                  <a16:creationId xmlns:a16="http://schemas.microsoft.com/office/drawing/2014/main" id="{511C51A4-E114-86F5-234A-3535B0CFEC64}"/>
                </a:ext>
              </a:extLst>
            </p:cNvPr>
            <p:cNvSpPr txBox="1"/>
            <p:nvPr/>
          </p:nvSpPr>
          <p:spPr bwMode="gray">
            <a:xfrm>
              <a:off x="3452827" y="1575718"/>
              <a:ext cx="607185" cy="430887"/>
            </a:xfrm>
            <a:prstGeom prst="rect">
              <a:avLst/>
            </a:prstGeom>
            <a:solidFill>
              <a:schemeClr val="bg1"/>
            </a:solidFill>
          </p:spPr>
          <p:txBody>
            <a:bodyPr wrap="squar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9600" b="0" i="0" u="none" strike="noStrike" kern="0" cap="none" spc="0" normalizeH="0" baseline="0">
                  <a:ln w="12700">
                    <a:noFill/>
                  </a:ln>
                  <a:solidFill>
                    <a:schemeClr val="tx1">
                      <a:alpha val="40000"/>
                    </a:schemeClr>
                  </a:solidFill>
                  <a:effectLst/>
                  <a:uLnTx/>
                  <a:uFillTx/>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0" cap="none" spc="0" normalizeH="0" baseline="0" noProof="0">
                  <a:ln w="12700">
                    <a:noFill/>
                  </a:ln>
                  <a:solidFill>
                    <a:schemeClr val="tx2">
                      <a:lumMod val="25000"/>
                    </a:schemeClr>
                  </a:solidFill>
                  <a:effectLst/>
                  <a:uLnTx/>
                  <a:uFillTx/>
                  <a:latin typeface="EYInterstate" panose="02000503020000020004" pitchFamily="2" charset="0"/>
                </a:rPr>
                <a:t>2</a:t>
              </a:r>
            </a:p>
          </p:txBody>
        </p:sp>
        <p:sp>
          <p:nvSpPr>
            <p:cNvPr id="14" name="Rectangle 13">
              <a:extLst>
                <a:ext uri="{FF2B5EF4-FFF2-40B4-BE49-F238E27FC236}">
                  <a16:creationId xmlns:a16="http://schemas.microsoft.com/office/drawing/2014/main" id="{05787A1E-F39B-0F7F-6B99-756704B4BE26}"/>
                </a:ext>
              </a:extLst>
            </p:cNvPr>
            <p:cNvSpPr/>
            <p:nvPr/>
          </p:nvSpPr>
          <p:spPr>
            <a:xfrm>
              <a:off x="5296236" y="2314005"/>
              <a:ext cx="1801658" cy="492443"/>
            </a:xfrm>
            <a:prstGeom prst="rect">
              <a:avLst/>
            </a:prstGeom>
            <a:solidFill>
              <a:schemeClr val="bg1"/>
            </a:solidFill>
          </p:spPr>
          <p:txBody>
            <a:bodyPr wrap="square" lIns="0" tIns="0" rIns="0" bIns="0">
              <a:spAutoFit/>
            </a:bodyPr>
            <a:lstStyle/>
            <a:p>
              <a:pPr lvl="0" algn="ctr">
                <a:defRPr/>
              </a:pPr>
              <a:r>
                <a:rPr lang="en-IN" sz="1600" dirty="0">
                  <a:solidFill>
                    <a:schemeClr val="tx2">
                      <a:lumMod val="25000"/>
                    </a:schemeClr>
                  </a:solidFill>
                  <a:latin typeface="EYInterstate" panose="02000503020000020004" pitchFamily="2" charset="0"/>
                </a:rPr>
                <a:t>Current state of Audit Landscape</a:t>
              </a:r>
            </a:p>
          </p:txBody>
        </p:sp>
        <p:sp>
          <p:nvSpPr>
            <p:cNvPr id="15" name="Textfeld 4">
              <a:extLst>
                <a:ext uri="{FF2B5EF4-FFF2-40B4-BE49-F238E27FC236}">
                  <a16:creationId xmlns:a16="http://schemas.microsoft.com/office/drawing/2014/main" id="{FED55016-B8A2-764E-F879-2B3984B7AA5F}"/>
                </a:ext>
              </a:extLst>
            </p:cNvPr>
            <p:cNvSpPr txBox="1"/>
            <p:nvPr/>
          </p:nvSpPr>
          <p:spPr bwMode="gray">
            <a:xfrm>
              <a:off x="5893473" y="1575718"/>
              <a:ext cx="607185" cy="430887"/>
            </a:xfrm>
            <a:prstGeom prst="rect">
              <a:avLst/>
            </a:prstGeom>
            <a:solidFill>
              <a:schemeClr val="bg1"/>
            </a:solidFill>
          </p:spPr>
          <p:txBody>
            <a:bodyPr wrap="squar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9600" b="0" i="0" u="none" strike="noStrike" kern="0" cap="none" spc="0" normalizeH="0" baseline="0">
                  <a:ln w="12700">
                    <a:noFill/>
                  </a:ln>
                  <a:solidFill>
                    <a:schemeClr val="tx1">
                      <a:alpha val="40000"/>
                    </a:schemeClr>
                  </a:solidFill>
                  <a:effectLst/>
                  <a:uLnTx/>
                  <a:uFillTx/>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0" cap="none" spc="0" normalizeH="0" baseline="0" noProof="0">
                  <a:ln w="12700">
                    <a:noFill/>
                  </a:ln>
                  <a:solidFill>
                    <a:schemeClr val="tx2">
                      <a:lumMod val="25000"/>
                    </a:schemeClr>
                  </a:solidFill>
                  <a:effectLst/>
                  <a:uLnTx/>
                  <a:uFillTx/>
                  <a:latin typeface="EYInterstate" panose="02000503020000020004" pitchFamily="2" charset="0"/>
                </a:rPr>
                <a:t>3</a:t>
              </a:r>
            </a:p>
          </p:txBody>
        </p:sp>
        <p:sp>
          <p:nvSpPr>
            <p:cNvPr id="16" name="Rectangle 15">
              <a:extLst>
                <a:ext uri="{FF2B5EF4-FFF2-40B4-BE49-F238E27FC236}">
                  <a16:creationId xmlns:a16="http://schemas.microsoft.com/office/drawing/2014/main" id="{064E952F-6937-12D7-95E4-286BB9950328}"/>
                </a:ext>
              </a:extLst>
            </p:cNvPr>
            <p:cNvSpPr/>
            <p:nvPr/>
          </p:nvSpPr>
          <p:spPr>
            <a:xfrm>
              <a:off x="7736882" y="2314005"/>
              <a:ext cx="1801658" cy="492443"/>
            </a:xfrm>
            <a:prstGeom prst="rect">
              <a:avLst/>
            </a:prstGeom>
            <a:solidFill>
              <a:schemeClr val="bg1"/>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i="0" u="none" strike="noStrike" kern="1200" cap="none" spc="0" normalizeH="0" baseline="0" noProof="0">
                  <a:ln>
                    <a:noFill/>
                  </a:ln>
                  <a:solidFill>
                    <a:schemeClr val="tx2">
                      <a:lumMod val="25000"/>
                    </a:schemeClr>
                  </a:solidFill>
                  <a:effectLst/>
                  <a:uLnTx/>
                  <a:uFillTx/>
                  <a:latin typeface="EYInterstate" panose="02000503020000020004" pitchFamily="2" charset="0"/>
                </a:rPr>
                <a:t>AI Use Cases in Statutory Audit</a:t>
              </a:r>
            </a:p>
          </p:txBody>
        </p:sp>
        <p:sp>
          <p:nvSpPr>
            <p:cNvPr id="17" name="Textfeld 4">
              <a:extLst>
                <a:ext uri="{FF2B5EF4-FFF2-40B4-BE49-F238E27FC236}">
                  <a16:creationId xmlns:a16="http://schemas.microsoft.com/office/drawing/2014/main" id="{CB9F8FB8-84CF-80E2-7C4D-42315C970CD6}"/>
                </a:ext>
              </a:extLst>
            </p:cNvPr>
            <p:cNvSpPr txBox="1"/>
            <p:nvPr/>
          </p:nvSpPr>
          <p:spPr bwMode="gray">
            <a:xfrm>
              <a:off x="8334119" y="1575718"/>
              <a:ext cx="607185" cy="430887"/>
            </a:xfrm>
            <a:prstGeom prst="rect">
              <a:avLst/>
            </a:prstGeom>
            <a:solidFill>
              <a:schemeClr val="bg1"/>
            </a:solidFill>
          </p:spPr>
          <p:txBody>
            <a:bodyPr wrap="squar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9600" b="0" i="0" u="none" strike="noStrike" kern="0" cap="none" spc="0" normalizeH="0" baseline="0">
                  <a:ln w="12700">
                    <a:noFill/>
                  </a:ln>
                  <a:solidFill>
                    <a:schemeClr val="tx1">
                      <a:alpha val="40000"/>
                    </a:schemeClr>
                  </a:solidFill>
                  <a:effectLst/>
                  <a:uLnTx/>
                  <a:uFillTx/>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0" cap="none" spc="0" normalizeH="0" baseline="0" noProof="0">
                  <a:ln w="12700">
                    <a:noFill/>
                  </a:ln>
                  <a:solidFill>
                    <a:schemeClr val="tx2">
                      <a:lumMod val="25000"/>
                    </a:schemeClr>
                  </a:solidFill>
                  <a:effectLst/>
                  <a:uLnTx/>
                  <a:uFillTx/>
                  <a:latin typeface="EYInterstate" panose="02000503020000020004" pitchFamily="2" charset="0"/>
                </a:rPr>
                <a:t>4</a:t>
              </a:r>
            </a:p>
          </p:txBody>
        </p:sp>
        <p:cxnSp>
          <p:nvCxnSpPr>
            <p:cNvPr id="20" name="Gerader Verbinder 5">
              <a:extLst>
                <a:ext uri="{FF2B5EF4-FFF2-40B4-BE49-F238E27FC236}">
                  <a16:creationId xmlns:a16="http://schemas.microsoft.com/office/drawing/2014/main" id="{B42A0115-D3D8-3ED4-27FE-711A4A9D3B8B}"/>
                </a:ext>
              </a:extLst>
            </p:cNvPr>
            <p:cNvCxnSpPr>
              <a:cxnSpLocks/>
            </p:cNvCxnSpPr>
            <p:nvPr/>
          </p:nvCxnSpPr>
          <p:spPr>
            <a:xfrm>
              <a:off x="2536097" y="1611438"/>
              <a:ext cx="0" cy="1645275"/>
            </a:xfrm>
            <a:prstGeom prst="line">
              <a:avLst/>
            </a:prstGeom>
            <a:solidFill>
              <a:schemeClr val="bg1"/>
            </a:solidFill>
            <a:ln w="19050" cap="rnd" cmpd="sng" algn="ctr">
              <a:solidFill>
                <a:schemeClr val="tx1">
                  <a:alpha val="50196"/>
                </a:schemeClr>
              </a:solidFill>
              <a:prstDash val="sysDot"/>
              <a:round/>
              <a:tailEnd type="none"/>
            </a:ln>
            <a:effectLst/>
          </p:spPr>
        </p:cxnSp>
        <p:cxnSp>
          <p:nvCxnSpPr>
            <p:cNvPr id="21" name="Gerader Verbinder 5">
              <a:extLst>
                <a:ext uri="{FF2B5EF4-FFF2-40B4-BE49-F238E27FC236}">
                  <a16:creationId xmlns:a16="http://schemas.microsoft.com/office/drawing/2014/main" id="{BCA87108-43A5-7B2C-FA25-140E8E87A991}"/>
                </a:ext>
              </a:extLst>
            </p:cNvPr>
            <p:cNvCxnSpPr>
              <a:cxnSpLocks/>
            </p:cNvCxnSpPr>
            <p:nvPr/>
          </p:nvCxnSpPr>
          <p:spPr>
            <a:xfrm>
              <a:off x="4976742" y="1611438"/>
              <a:ext cx="0" cy="1645275"/>
            </a:xfrm>
            <a:prstGeom prst="line">
              <a:avLst/>
            </a:prstGeom>
            <a:solidFill>
              <a:schemeClr val="bg1"/>
            </a:solidFill>
            <a:ln w="19050" cap="rnd" cmpd="sng" algn="ctr">
              <a:solidFill>
                <a:schemeClr val="tx1">
                  <a:alpha val="50196"/>
                </a:schemeClr>
              </a:solidFill>
              <a:prstDash val="sysDot"/>
              <a:round/>
              <a:tailEnd type="none"/>
            </a:ln>
            <a:effectLst/>
          </p:spPr>
        </p:cxnSp>
        <p:cxnSp>
          <p:nvCxnSpPr>
            <p:cNvPr id="22" name="Gerader Verbinder 5">
              <a:extLst>
                <a:ext uri="{FF2B5EF4-FFF2-40B4-BE49-F238E27FC236}">
                  <a16:creationId xmlns:a16="http://schemas.microsoft.com/office/drawing/2014/main" id="{02D26814-1868-112F-04C3-D403A9DC2FA7}"/>
                </a:ext>
              </a:extLst>
            </p:cNvPr>
            <p:cNvCxnSpPr>
              <a:cxnSpLocks/>
            </p:cNvCxnSpPr>
            <p:nvPr/>
          </p:nvCxnSpPr>
          <p:spPr>
            <a:xfrm>
              <a:off x="7417388" y="1611438"/>
              <a:ext cx="0" cy="1645275"/>
            </a:xfrm>
            <a:prstGeom prst="line">
              <a:avLst/>
            </a:prstGeom>
            <a:solidFill>
              <a:schemeClr val="bg1"/>
            </a:solidFill>
            <a:ln w="19050" cap="rnd" cmpd="sng" algn="ctr">
              <a:solidFill>
                <a:schemeClr val="tx1">
                  <a:alpha val="50196"/>
                </a:schemeClr>
              </a:solidFill>
              <a:prstDash val="sysDot"/>
              <a:round/>
              <a:tailEnd type="none"/>
            </a:ln>
            <a:effectLst/>
          </p:spPr>
        </p:cxnSp>
      </p:grpSp>
      <p:sp>
        <p:nvSpPr>
          <p:cNvPr id="25" name="Rectangle 24">
            <a:extLst>
              <a:ext uri="{FF2B5EF4-FFF2-40B4-BE49-F238E27FC236}">
                <a16:creationId xmlns:a16="http://schemas.microsoft.com/office/drawing/2014/main" id="{E514E47E-2049-ACAC-286F-F93C9027902E}"/>
              </a:ext>
            </a:extLst>
          </p:cNvPr>
          <p:cNvSpPr/>
          <p:nvPr/>
        </p:nvSpPr>
        <p:spPr>
          <a:xfrm>
            <a:off x="95452" y="1452717"/>
            <a:ext cx="12203228" cy="2321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i="0" u="none" strike="noStrike" kern="1200" cap="none" spc="0" normalizeH="0" baseline="0" noProof="0">
              <a:ln>
                <a:noFill/>
              </a:ln>
              <a:solidFill>
                <a:schemeClr val="tx2">
                  <a:lumMod val="25000"/>
                </a:schemeClr>
              </a:solidFill>
              <a:effectLst/>
              <a:uLnTx/>
              <a:uFillTx/>
              <a:latin typeface="EYInterstate" panose="02000503020000020004" pitchFamily="2" charset="0"/>
            </a:endParaRPr>
          </a:p>
        </p:txBody>
      </p:sp>
      <p:sp>
        <p:nvSpPr>
          <p:cNvPr id="26" name="Rectangle 25">
            <a:extLst>
              <a:ext uri="{FF2B5EF4-FFF2-40B4-BE49-F238E27FC236}">
                <a16:creationId xmlns:a16="http://schemas.microsoft.com/office/drawing/2014/main" id="{7F8B99A5-F99D-646F-8A7C-D7DB23B8126F}"/>
              </a:ext>
            </a:extLst>
          </p:cNvPr>
          <p:cNvSpPr/>
          <p:nvPr/>
        </p:nvSpPr>
        <p:spPr>
          <a:xfrm>
            <a:off x="95452" y="3392055"/>
            <a:ext cx="12203228" cy="2321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i="0" u="none" strike="noStrike" kern="1200" cap="none" spc="0" normalizeH="0" baseline="0" noProof="0">
              <a:ln>
                <a:noFill/>
              </a:ln>
              <a:solidFill>
                <a:schemeClr val="tx2">
                  <a:lumMod val="25000"/>
                </a:schemeClr>
              </a:solidFill>
              <a:effectLst/>
              <a:uLnTx/>
              <a:uFillTx/>
              <a:latin typeface="EYInterstate" panose="02000503020000020004" pitchFamily="2" charset="0"/>
            </a:endParaRPr>
          </a:p>
        </p:txBody>
      </p:sp>
      <p:grpSp>
        <p:nvGrpSpPr>
          <p:cNvPr id="7" name="Group 6">
            <a:extLst>
              <a:ext uri="{FF2B5EF4-FFF2-40B4-BE49-F238E27FC236}">
                <a16:creationId xmlns:a16="http://schemas.microsoft.com/office/drawing/2014/main" id="{186B6175-F95A-67F6-8ABE-A4ED737C84E9}"/>
              </a:ext>
            </a:extLst>
          </p:cNvPr>
          <p:cNvGrpSpPr/>
          <p:nvPr/>
        </p:nvGrpSpPr>
        <p:grpSpPr>
          <a:xfrm>
            <a:off x="1067560" y="3556737"/>
            <a:ext cx="9858033" cy="1989955"/>
            <a:chOff x="1" y="3491901"/>
            <a:chExt cx="9858033" cy="1989955"/>
          </a:xfrm>
        </p:grpSpPr>
        <p:sp>
          <p:nvSpPr>
            <p:cNvPr id="29" name="Rectangle 17">
              <a:extLst>
                <a:ext uri="{FF2B5EF4-FFF2-40B4-BE49-F238E27FC236}">
                  <a16:creationId xmlns:a16="http://schemas.microsoft.com/office/drawing/2014/main" id="{F7596239-BD15-22A0-A6AF-AC412B606932}"/>
                </a:ext>
              </a:extLst>
            </p:cNvPr>
            <p:cNvSpPr/>
            <p:nvPr/>
          </p:nvSpPr>
          <p:spPr>
            <a:xfrm>
              <a:off x="1" y="3491901"/>
              <a:ext cx="9858028" cy="1989955"/>
            </a:xfrm>
            <a:prstGeom prst="rect">
              <a:avLst/>
            </a:prstGeom>
            <a:solidFill>
              <a:schemeClr val="accent4">
                <a:lumMod val="40000"/>
                <a:lumOff val="60000"/>
              </a:schemeClr>
            </a:solidFill>
            <a:ln w="25400" cap="rnd" cmpd="sng" algn="ctr">
              <a:noFill/>
              <a:prstDash val="sysDot"/>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i="0" u="none" strike="noStrike" kern="0" cap="none" spc="0" normalizeH="0" baseline="0" noProof="0">
                <a:ln>
                  <a:noFill/>
                </a:ln>
                <a:solidFill>
                  <a:schemeClr val="tx2">
                    <a:lumMod val="25000"/>
                  </a:schemeClr>
                </a:solidFill>
                <a:effectLst/>
                <a:uLnTx/>
                <a:uFillTx/>
                <a:latin typeface="EYInterstate" panose="02000503020000020004" pitchFamily="2" charset="0"/>
              </a:endParaRPr>
            </a:p>
          </p:txBody>
        </p:sp>
        <p:sp>
          <p:nvSpPr>
            <p:cNvPr id="30" name="Rectangle 29">
              <a:extLst>
                <a:ext uri="{FF2B5EF4-FFF2-40B4-BE49-F238E27FC236}">
                  <a16:creationId xmlns:a16="http://schemas.microsoft.com/office/drawing/2014/main" id="{D23781B6-4FFB-E2A3-D127-3AA8C9A7400B}"/>
                </a:ext>
              </a:extLst>
            </p:cNvPr>
            <p:cNvSpPr/>
            <p:nvPr/>
          </p:nvSpPr>
          <p:spPr>
            <a:xfrm>
              <a:off x="414945" y="4350316"/>
              <a:ext cx="1801658" cy="492443"/>
            </a:xfrm>
            <a:prstGeom prst="rect">
              <a:avLst/>
            </a:prstGeom>
            <a:solidFill>
              <a:schemeClr val="accent4">
                <a:lumMod val="40000"/>
                <a:lumOff val="60000"/>
              </a:schemeClr>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i="0" u="none" strike="noStrike" kern="1200" cap="none" spc="0" normalizeH="0" baseline="0" noProof="0" dirty="0">
                  <a:ln>
                    <a:noFill/>
                  </a:ln>
                  <a:solidFill>
                    <a:schemeClr val="tx2">
                      <a:lumMod val="25000"/>
                    </a:schemeClr>
                  </a:solidFill>
                  <a:effectLst/>
                  <a:uLnTx/>
                  <a:uFillTx/>
                  <a:latin typeface="EYInterstate" panose="02000503020000020004" pitchFamily="2" charset="0"/>
                </a:rPr>
                <a:t>AI Use cases live demos</a:t>
              </a:r>
            </a:p>
          </p:txBody>
        </p:sp>
        <p:sp>
          <p:nvSpPr>
            <p:cNvPr id="31" name="Textfeld 4">
              <a:extLst>
                <a:ext uri="{FF2B5EF4-FFF2-40B4-BE49-F238E27FC236}">
                  <a16:creationId xmlns:a16="http://schemas.microsoft.com/office/drawing/2014/main" id="{72B9DF64-97A7-F404-6711-468B5169CD10}"/>
                </a:ext>
              </a:extLst>
            </p:cNvPr>
            <p:cNvSpPr txBox="1"/>
            <p:nvPr/>
          </p:nvSpPr>
          <p:spPr bwMode="gray">
            <a:xfrm>
              <a:off x="1012181" y="3614492"/>
              <a:ext cx="607185" cy="430887"/>
            </a:xfrm>
            <a:prstGeom prst="rect">
              <a:avLst/>
            </a:prstGeom>
            <a:solidFill>
              <a:schemeClr val="accent4">
                <a:lumMod val="40000"/>
                <a:lumOff val="60000"/>
              </a:schemeClr>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0" cap="none" spc="0" normalizeH="0" baseline="0" noProof="0" dirty="0">
                  <a:ln w="12700">
                    <a:noFill/>
                  </a:ln>
                  <a:solidFill>
                    <a:schemeClr val="tx2">
                      <a:lumMod val="25000"/>
                    </a:schemeClr>
                  </a:solidFill>
                  <a:effectLst/>
                  <a:uLnTx/>
                  <a:uFillTx/>
                  <a:latin typeface="EYInterstate" panose="02000503020000020004" pitchFamily="2" charset="0"/>
                </a:rPr>
                <a:t>5</a:t>
              </a:r>
              <a:endParaRPr kumimoji="0" lang="en-US" sz="2000" i="0" u="none" strike="noStrike" kern="0" cap="none" spc="0" normalizeH="0" baseline="0" noProof="0" dirty="0">
                <a:ln w="12700">
                  <a:noFill/>
                </a:ln>
                <a:solidFill>
                  <a:schemeClr val="tx2">
                    <a:lumMod val="25000"/>
                  </a:schemeClr>
                </a:solidFill>
                <a:effectLst/>
                <a:uLnTx/>
                <a:uFillTx/>
                <a:latin typeface="EYInterstate" panose="02000503020000020004" pitchFamily="2" charset="0"/>
              </a:endParaRPr>
            </a:p>
          </p:txBody>
        </p:sp>
        <p:sp>
          <p:nvSpPr>
            <p:cNvPr id="32" name="Rectangle 31">
              <a:extLst>
                <a:ext uri="{FF2B5EF4-FFF2-40B4-BE49-F238E27FC236}">
                  <a16:creationId xmlns:a16="http://schemas.microsoft.com/office/drawing/2014/main" id="{64DBAC50-E02E-9CA9-347B-134C16D987F5}"/>
                </a:ext>
              </a:extLst>
            </p:cNvPr>
            <p:cNvSpPr/>
            <p:nvPr/>
          </p:nvSpPr>
          <p:spPr>
            <a:xfrm>
              <a:off x="2855591" y="4350316"/>
              <a:ext cx="1801658" cy="492443"/>
            </a:xfrm>
            <a:prstGeom prst="rect">
              <a:avLst/>
            </a:prstGeom>
            <a:solidFill>
              <a:schemeClr val="accent4">
                <a:lumMod val="40000"/>
                <a:lumOff val="60000"/>
              </a:schemeClr>
            </a:solidFill>
          </p:spPr>
          <p:txBody>
            <a:bodyPr wrap="square" lIns="0" tIns="0" rIns="0" bIns="0">
              <a:spAutoFit/>
            </a:bodyPr>
            <a:lstStyle/>
            <a:p>
              <a:pPr lvl="0" algn="ctr">
                <a:defRPr/>
              </a:pPr>
              <a:r>
                <a:rPr lang="en-IN" sz="1600" dirty="0">
                  <a:solidFill>
                    <a:schemeClr val="tx2">
                      <a:lumMod val="25000"/>
                    </a:schemeClr>
                  </a:solidFill>
                  <a:latin typeface="EYInterstate" panose="02000503020000020004" pitchFamily="2" charset="0"/>
                </a:rPr>
                <a:t>AI Implementation Framework</a:t>
              </a:r>
            </a:p>
          </p:txBody>
        </p:sp>
        <p:sp>
          <p:nvSpPr>
            <p:cNvPr id="33" name="Textfeld 4">
              <a:extLst>
                <a:ext uri="{FF2B5EF4-FFF2-40B4-BE49-F238E27FC236}">
                  <a16:creationId xmlns:a16="http://schemas.microsoft.com/office/drawing/2014/main" id="{7EE2D42C-1D21-6052-815D-26E9012AFF24}"/>
                </a:ext>
              </a:extLst>
            </p:cNvPr>
            <p:cNvSpPr txBox="1"/>
            <p:nvPr/>
          </p:nvSpPr>
          <p:spPr bwMode="gray">
            <a:xfrm>
              <a:off x="3452827" y="3614492"/>
              <a:ext cx="607185" cy="430887"/>
            </a:xfrm>
            <a:prstGeom prst="rect">
              <a:avLst/>
            </a:prstGeom>
            <a:solidFill>
              <a:schemeClr val="accent4">
                <a:lumMod val="40000"/>
                <a:lumOff val="60000"/>
              </a:schemeClr>
            </a:solidFill>
          </p:spPr>
          <p:txBody>
            <a:bodyPr wrap="squar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9600" b="0" i="0" u="none" strike="noStrike" kern="0" cap="none" spc="0" normalizeH="0" baseline="0">
                  <a:ln w="12700">
                    <a:noFill/>
                  </a:ln>
                  <a:solidFill>
                    <a:schemeClr val="tx1">
                      <a:alpha val="40000"/>
                    </a:schemeClr>
                  </a:solidFill>
                  <a:effectLst/>
                  <a:uLnTx/>
                  <a:uFillTx/>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0" cap="none" spc="0" normalizeH="0" baseline="0" noProof="0" dirty="0">
                  <a:ln w="12700">
                    <a:noFill/>
                  </a:ln>
                  <a:solidFill>
                    <a:schemeClr val="tx2">
                      <a:lumMod val="25000"/>
                    </a:schemeClr>
                  </a:solidFill>
                  <a:effectLst/>
                  <a:uLnTx/>
                  <a:uFillTx/>
                  <a:latin typeface="EYInterstate" panose="02000503020000020004" pitchFamily="2" charset="0"/>
                </a:rPr>
                <a:t>6</a:t>
              </a:r>
            </a:p>
          </p:txBody>
        </p:sp>
        <p:sp>
          <p:nvSpPr>
            <p:cNvPr id="34" name="Rectangle 33">
              <a:extLst>
                <a:ext uri="{FF2B5EF4-FFF2-40B4-BE49-F238E27FC236}">
                  <a16:creationId xmlns:a16="http://schemas.microsoft.com/office/drawing/2014/main" id="{827D02C1-AF5E-9A4F-0760-A8429CF0089E}"/>
                </a:ext>
              </a:extLst>
            </p:cNvPr>
            <p:cNvSpPr/>
            <p:nvPr/>
          </p:nvSpPr>
          <p:spPr>
            <a:xfrm>
              <a:off x="5296236" y="4350317"/>
              <a:ext cx="1801658" cy="492443"/>
            </a:xfrm>
            <a:prstGeom prst="rect">
              <a:avLst/>
            </a:prstGeom>
            <a:solidFill>
              <a:schemeClr val="accent4">
                <a:lumMod val="40000"/>
                <a:lumOff val="60000"/>
              </a:schemeClr>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i="0" u="none" strike="noStrike" kern="1200" cap="none" spc="0" normalizeH="0" baseline="0" noProof="0" dirty="0">
                  <a:ln>
                    <a:noFill/>
                  </a:ln>
                  <a:solidFill>
                    <a:schemeClr val="tx2">
                      <a:lumMod val="25000"/>
                    </a:schemeClr>
                  </a:solidFill>
                  <a:effectLst/>
                  <a:uLnTx/>
                  <a:uFillTx/>
                  <a:latin typeface="EYInterstate" panose="02000503020000020004" pitchFamily="2" charset="0"/>
                </a:rPr>
                <a:t>Future of AI in Audit Practice</a:t>
              </a:r>
            </a:p>
          </p:txBody>
        </p:sp>
        <p:sp>
          <p:nvSpPr>
            <p:cNvPr id="35" name="Textfeld 4">
              <a:extLst>
                <a:ext uri="{FF2B5EF4-FFF2-40B4-BE49-F238E27FC236}">
                  <a16:creationId xmlns:a16="http://schemas.microsoft.com/office/drawing/2014/main" id="{64000085-9C82-593F-03C5-3B7AF2880270}"/>
                </a:ext>
              </a:extLst>
            </p:cNvPr>
            <p:cNvSpPr txBox="1"/>
            <p:nvPr/>
          </p:nvSpPr>
          <p:spPr bwMode="gray">
            <a:xfrm>
              <a:off x="5893473" y="3614492"/>
              <a:ext cx="607185" cy="430887"/>
            </a:xfrm>
            <a:prstGeom prst="rect">
              <a:avLst/>
            </a:prstGeom>
            <a:solidFill>
              <a:schemeClr val="accent4">
                <a:lumMod val="40000"/>
                <a:lumOff val="60000"/>
              </a:schemeClr>
            </a:solidFill>
          </p:spPr>
          <p:txBody>
            <a:bodyPr wrap="squar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9600" b="0" i="0" u="none" strike="noStrike" kern="0" cap="none" spc="0" normalizeH="0" baseline="0">
                  <a:ln w="12700">
                    <a:noFill/>
                  </a:ln>
                  <a:solidFill>
                    <a:schemeClr val="tx1">
                      <a:alpha val="40000"/>
                    </a:schemeClr>
                  </a:solidFill>
                  <a:effectLst/>
                  <a:uLnTx/>
                  <a:uFillTx/>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0" cap="none" spc="0" normalizeH="0" baseline="0" noProof="0" dirty="0">
                  <a:ln w="12700">
                    <a:noFill/>
                  </a:ln>
                  <a:solidFill>
                    <a:schemeClr val="tx2">
                      <a:lumMod val="25000"/>
                    </a:schemeClr>
                  </a:solidFill>
                  <a:effectLst/>
                  <a:uLnTx/>
                  <a:uFillTx/>
                  <a:latin typeface="EYInterstate" panose="02000503020000020004" pitchFamily="2" charset="0"/>
                </a:rPr>
                <a:t>7</a:t>
              </a:r>
            </a:p>
          </p:txBody>
        </p:sp>
        <p:sp>
          <p:nvSpPr>
            <p:cNvPr id="36" name="Rectangle 35">
              <a:extLst>
                <a:ext uri="{FF2B5EF4-FFF2-40B4-BE49-F238E27FC236}">
                  <a16:creationId xmlns:a16="http://schemas.microsoft.com/office/drawing/2014/main" id="{98848C2E-9134-CE99-D53D-7DAD649D7CEB}"/>
                </a:ext>
              </a:extLst>
            </p:cNvPr>
            <p:cNvSpPr/>
            <p:nvPr/>
          </p:nvSpPr>
          <p:spPr>
            <a:xfrm>
              <a:off x="7474539" y="4204746"/>
              <a:ext cx="2383495" cy="492443"/>
            </a:xfrm>
            <a:prstGeom prst="rect">
              <a:avLst/>
            </a:prstGeom>
            <a:solidFill>
              <a:schemeClr val="accent4">
                <a:lumMod val="40000"/>
                <a:lumOff val="60000"/>
              </a:schemeClr>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i="0" u="none" strike="noStrike" kern="1200" cap="none" spc="0" normalizeH="0" baseline="0" noProof="0" dirty="0">
                  <a:ln>
                    <a:noFill/>
                  </a:ln>
                  <a:solidFill>
                    <a:schemeClr val="tx2">
                      <a:lumMod val="25000"/>
                    </a:schemeClr>
                  </a:solidFill>
                  <a:effectLst/>
                  <a:uLnTx/>
                  <a:uFillTx/>
                  <a:latin typeface="EYInterstate" panose="02000503020000020004" pitchFamily="2" charset="0"/>
                </a:rPr>
                <a:t>Future Skills for Chartered Accountants</a:t>
              </a:r>
            </a:p>
          </p:txBody>
        </p:sp>
        <p:sp>
          <p:nvSpPr>
            <p:cNvPr id="37" name="Textfeld 4">
              <a:extLst>
                <a:ext uri="{FF2B5EF4-FFF2-40B4-BE49-F238E27FC236}">
                  <a16:creationId xmlns:a16="http://schemas.microsoft.com/office/drawing/2014/main" id="{336F39C8-CEA7-5475-E439-A8D9886F0A9B}"/>
                </a:ext>
              </a:extLst>
            </p:cNvPr>
            <p:cNvSpPr txBox="1"/>
            <p:nvPr/>
          </p:nvSpPr>
          <p:spPr bwMode="gray">
            <a:xfrm>
              <a:off x="8334119" y="3614492"/>
              <a:ext cx="607185" cy="430887"/>
            </a:xfrm>
            <a:prstGeom prst="rect">
              <a:avLst/>
            </a:prstGeom>
            <a:solidFill>
              <a:schemeClr val="accent4">
                <a:lumMod val="40000"/>
                <a:lumOff val="60000"/>
              </a:schemeClr>
            </a:solidFill>
          </p:spPr>
          <p:txBody>
            <a:bodyPr wrap="squar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9600" b="0" i="0" u="none" strike="noStrike" kern="0" cap="none" spc="0" normalizeH="0" baseline="0">
                  <a:ln w="12700">
                    <a:noFill/>
                  </a:ln>
                  <a:solidFill>
                    <a:schemeClr val="tx1">
                      <a:alpha val="40000"/>
                    </a:schemeClr>
                  </a:solidFill>
                  <a:effectLst/>
                  <a:uLnTx/>
                  <a:uFillTx/>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0" cap="none" spc="0" normalizeH="0" baseline="0" noProof="0" dirty="0">
                  <a:ln w="12700">
                    <a:noFill/>
                  </a:ln>
                  <a:solidFill>
                    <a:schemeClr val="tx2">
                      <a:lumMod val="25000"/>
                    </a:schemeClr>
                  </a:solidFill>
                  <a:effectLst/>
                  <a:uLnTx/>
                  <a:uFillTx/>
                  <a:latin typeface="EYInterstate" panose="02000503020000020004" pitchFamily="2" charset="0"/>
                </a:rPr>
                <a:t>8</a:t>
              </a:r>
            </a:p>
          </p:txBody>
        </p:sp>
        <p:cxnSp>
          <p:nvCxnSpPr>
            <p:cNvPr id="40" name="Gerader Verbinder 5">
              <a:extLst>
                <a:ext uri="{FF2B5EF4-FFF2-40B4-BE49-F238E27FC236}">
                  <a16:creationId xmlns:a16="http://schemas.microsoft.com/office/drawing/2014/main" id="{EFB5101E-B457-E61A-C5BF-F3F6EEB50EDA}"/>
                </a:ext>
              </a:extLst>
            </p:cNvPr>
            <p:cNvCxnSpPr>
              <a:cxnSpLocks/>
            </p:cNvCxnSpPr>
            <p:nvPr/>
          </p:nvCxnSpPr>
          <p:spPr>
            <a:xfrm>
              <a:off x="2536097" y="3650093"/>
              <a:ext cx="0" cy="1639788"/>
            </a:xfrm>
            <a:prstGeom prst="line">
              <a:avLst/>
            </a:prstGeom>
            <a:solidFill>
              <a:schemeClr val="accent4">
                <a:lumMod val="40000"/>
                <a:lumOff val="60000"/>
              </a:schemeClr>
            </a:solidFill>
            <a:ln w="19050" cap="rnd" cmpd="sng" algn="ctr">
              <a:solidFill>
                <a:schemeClr val="tx1">
                  <a:alpha val="50196"/>
                </a:schemeClr>
              </a:solidFill>
              <a:prstDash val="sysDot"/>
              <a:round/>
              <a:tailEnd type="none"/>
            </a:ln>
            <a:effectLst/>
          </p:spPr>
        </p:cxnSp>
        <p:cxnSp>
          <p:nvCxnSpPr>
            <p:cNvPr id="41" name="Gerader Verbinder 5">
              <a:extLst>
                <a:ext uri="{FF2B5EF4-FFF2-40B4-BE49-F238E27FC236}">
                  <a16:creationId xmlns:a16="http://schemas.microsoft.com/office/drawing/2014/main" id="{48BACEED-627B-5C33-A1FE-45BE92EE6B36}"/>
                </a:ext>
              </a:extLst>
            </p:cNvPr>
            <p:cNvCxnSpPr>
              <a:cxnSpLocks/>
            </p:cNvCxnSpPr>
            <p:nvPr/>
          </p:nvCxnSpPr>
          <p:spPr>
            <a:xfrm>
              <a:off x="4976742" y="3650093"/>
              <a:ext cx="0" cy="1639788"/>
            </a:xfrm>
            <a:prstGeom prst="line">
              <a:avLst/>
            </a:prstGeom>
            <a:solidFill>
              <a:schemeClr val="accent4">
                <a:lumMod val="40000"/>
                <a:lumOff val="60000"/>
              </a:schemeClr>
            </a:solidFill>
            <a:ln w="19050" cap="rnd" cmpd="sng" algn="ctr">
              <a:solidFill>
                <a:schemeClr val="tx1">
                  <a:alpha val="50196"/>
                </a:schemeClr>
              </a:solidFill>
              <a:prstDash val="sysDot"/>
              <a:round/>
              <a:tailEnd type="none"/>
            </a:ln>
            <a:effectLst/>
          </p:spPr>
        </p:cxnSp>
        <p:cxnSp>
          <p:nvCxnSpPr>
            <p:cNvPr id="42" name="Gerader Verbinder 5">
              <a:extLst>
                <a:ext uri="{FF2B5EF4-FFF2-40B4-BE49-F238E27FC236}">
                  <a16:creationId xmlns:a16="http://schemas.microsoft.com/office/drawing/2014/main" id="{1D1F9AF8-26D4-C0D3-5529-E89EF22B613C}"/>
                </a:ext>
              </a:extLst>
            </p:cNvPr>
            <p:cNvCxnSpPr>
              <a:cxnSpLocks/>
            </p:cNvCxnSpPr>
            <p:nvPr/>
          </p:nvCxnSpPr>
          <p:spPr>
            <a:xfrm>
              <a:off x="7417388" y="3650093"/>
              <a:ext cx="0" cy="1639788"/>
            </a:xfrm>
            <a:prstGeom prst="line">
              <a:avLst/>
            </a:prstGeom>
            <a:solidFill>
              <a:schemeClr val="accent4">
                <a:lumMod val="40000"/>
                <a:lumOff val="60000"/>
              </a:schemeClr>
            </a:solidFill>
            <a:ln w="19050" cap="rnd" cmpd="sng" algn="ctr">
              <a:solidFill>
                <a:schemeClr val="tx1">
                  <a:alpha val="50196"/>
                </a:schemeClr>
              </a:solidFill>
              <a:prstDash val="sysDot"/>
              <a:round/>
              <a:tailEnd type="none"/>
            </a:ln>
            <a:effectLst/>
          </p:spPr>
        </p:cxnSp>
        <p:cxnSp>
          <p:nvCxnSpPr>
            <p:cNvPr id="43" name="Gerader Verbinder 5">
              <a:extLst>
                <a:ext uri="{FF2B5EF4-FFF2-40B4-BE49-F238E27FC236}">
                  <a16:creationId xmlns:a16="http://schemas.microsoft.com/office/drawing/2014/main" id="{F06C7DD8-0AE9-DD4D-89F3-725F4349612A}"/>
                </a:ext>
              </a:extLst>
            </p:cNvPr>
            <p:cNvCxnSpPr>
              <a:cxnSpLocks/>
            </p:cNvCxnSpPr>
            <p:nvPr/>
          </p:nvCxnSpPr>
          <p:spPr>
            <a:xfrm>
              <a:off x="9858034" y="3650093"/>
              <a:ext cx="0" cy="1639788"/>
            </a:xfrm>
            <a:prstGeom prst="line">
              <a:avLst/>
            </a:prstGeom>
            <a:solidFill>
              <a:schemeClr val="accent4">
                <a:lumMod val="40000"/>
                <a:lumOff val="60000"/>
              </a:schemeClr>
            </a:solidFill>
            <a:ln w="19050" cap="rnd" cmpd="sng" algn="ctr">
              <a:solidFill>
                <a:schemeClr val="tx1">
                  <a:alpha val="50196"/>
                </a:schemeClr>
              </a:solidFill>
              <a:prstDash val="sysDot"/>
              <a:round/>
              <a:tailEnd type="none"/>
            </a:ln>
            <a:effectLst/>
          </p:spPr>
        </p:cxnSp>
      </p:grpSp>
      <p:sp>
        <p:nvSpPr>
          <p:cNvPr id="44" name="Rectangle 43">
            <a:extLst>
              <a:ext uri="{FF2B5EF4-FFF2-40B4-BE49-F238E27FC236}">
                <a16:creationId xmlns:a16="http://schemas.microsoft.com/office/drawing/2014/main" id="{BE23831D-9084-B3B3-3753-758F90B42683}"/>
              </a:ext>
            </a:extLst>
          </p:cNvPr>
          <p:cNvSpPr/>
          <p:nvPr/>
        </p:nvSpPr>
        <p:spPr>
          <a:xfrm>
            <a:off x="95452" y="3491901"/>
            <a:ext cx="12203228" cy="23137"/>
          </a:xfrm>
          <a:prstGeom prst="rect">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i="0" u="none" strike="noStrike" kern="1200" cap="none" spc="0" normalizeH="0" baseline="0" noProof="0">
              <a:ln>
                <a:noFill/>
              </a:ln>
              <a:solidFill>
                <a:schemeClr val="tx2">
                  <a:lumMod val="25000"/>
                </a:schemeClr>
              </a:solidFill>
              <a:effectLst/>
              <a:uLnTx/>
              <a:uFillTx/>
              <a:latin typeface="EYInterstate" panose="02000503020000020004" pitchFamily="2" charset="0"/>
            </a:endParaRPr>
          </a:p>
        </p:txBody>
      </p:sp>
      <p:sp>
        <p:nvSpPr>
          <p:cNvPr id="45" name="Rectangle 44">
            <a:extLst>
              <a:ext uri="{FF2B5EF4-FFF2-40B4-BE49-F238E27FC236}">
                <a16:creationId xmlns:a16="http://schemas.microsoft.com/office/drawing/2014/main" id="{C45801D2-C350-808B-CA8B-6764487C8170}"/>
              </a:ext>
            </a:extLst>
          </p:cNvPr>
          <p:cNvSpPr/>
          <p:nvPr/>
        </p:nvSpPr>
        <p:spPr>
          <a:xfrm>
            <a:off x="95452" y="5601853"/>
            <a:ext cx="12203228" cy="23137"/>
          </a:xfrm>
          <a:prstGeom prst="rect">
            <a:avLst/>
          </a:prstGeom>
          <a:solidFill>
            <a:schemeClr val="accent4">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i="0" u="none" strike="noStrike" kern="1200" cap="none" spc="0" normalizeH="0" baseline="0" noProof="0">
              <a:ln>
                <a:noFill/>
              </a:ln>
              <a:solidFill>
                <a:schemeClr val="tx2">
                  <a:lumMod val="25000"/>
                </a:schemeClr>
              </a:solidFill>
              <a:effectLst/>
              <a:uLnTx/>
              <a:uFillTx/>
              <a:latin typeface="EYInterstate" panose="02000503020000020004" pitchFamily="2" charset="0"/>
            </a:endParaRPr>
          </a:p>
        </p:txBody>
      </p:sp>
      <p:sp>
        <p:nvSpPr>
          <p:cNvPr id="9" name="Rectangle 6">
            <a:extLst>
              <a:ext uri="{FF2B5EF4-FFF2-40B4-BE49-F238E27FC236}">
                <a16:creationId xmlns:a16="http://schemas.microsoft.com/office/drawing/2014/main" id="{30E36FC4-2049-B902-1700-6510FA698F0A}"/>
              </a:ext>
            </a:extLst>
          </p:cNvPr>
          <p:cNvSpPr/>
          <p:nvPr/>
        </p:nvSpPr>
        <p:spPr>
          <a:xfrm>
            <a:off x="-57150" y="852528"/>
            <a:ext cx="12439877" cy="6005472"/>
          </a:xfrm>
          <a:custGeom>
            <a:avLst/>
            <a:gdLst>
              <a:gd name="connsiteX0" fmla="*/ 0 w 12192000"/>
              <a:gd name="connsiteY0" fmla="*/ 0 h 347197"/>
              <a:gd name="connsiteX1" fmla="*/ 12192000 w 12192000"/>
              <a:gd name="connsiteY1" fmla="*/ 0 h 347197"/>
              <a:gd name="connsiteX2" fmla="*/ 12192000 w 12192000"/>
              <a:gd name="connsiteY2" fmla="*/ 347197 h 347197"/>
              <a:gd name="connsiteX3" fmla="*/ 0 w 12192000"/>
              <a:gd name="connsiteY3" fmla="*/ 347197 h 347197"/>
              <a:gd name="connsiteX4" fmla="*/ 0 w 12192000"/>
              <a:gd name="connsiteY4" fmla="*/ 0 h 347197"/>
              <a:gd name="connsiteX0" fmla="*/ 0 w 12192000"/>
              <a:gd name="connsiteY0" fmla="*/ 5647765 h 5994962"/>
              <a:gd name="connsiteX1" fmla="*/ 12183036 w 12192000"/>
              <a:gd name="connsiteY1" fmla="*/ 0 h 5994962"/>
              <a:gd name="connsiteX2" fmla="*/ 12192000 w 12192000"/>
              <a:gd name="connsiteY2" fmla="*/ 5994962 h 5994962"/>
              <a:gd name="connsiteX3" fmla="*/ 0 w 12192000"/>
              <a:gd name="connsiteY3" fmla="*/ 5994962 h 5994962"/>
              <a:gd name="connsiteX4" fmla="*/ 0 w 12192000"/>
              <a:gd name="connsiteY4" fmla="*/ 5647765 h 5994962"/>
              <a:gd name="connsiteX0" fmla="*/ 0 w 12374049"/>
              <a:gd name="connsiteY0" fmla="*/ 5647765 h 5994962"/>
              <a:gd name="connsiteX1" fmla="*/ 12183036 w 12374049"/>
              <a:gd name="connsiteY1" fmla="*/ 0 h 5994962"/>
              <a:gd name="connsiteX2" fmla="*/ 12192000 w 12374049"/>
              <a:gd name="connsiteY2" fmla="*/ 5994962 h 5994962"/>
              <a:gd name="connsiteX3" fmla="*/ 0 w 12374049"/>
              <a:gd name="connsiteY3" fmla="*/ 5994962 h 5994962"/>
              <a:gd name="connsiteX4" fmla="*/ 0 w 12374049"/>
              <a:gd name="connsiteY4" fmla="*/ 5647765 h 5994962"/>
              <a:gd name="connsiteX0" fmla="*/ 0 w 12418108"/>
              <a:gd name="connsiteY0" fmla="*/ 5755342 h 5994962"/>
              <a:gd name="connsiteX1" fmla="*/ 12227859 w 12418108"/>
              <a:gd name="connsiteY1" fmla="*/ 0 h 5994962"/>
              <a:gd name="connsiteX2" fmla="*/ 12236823 w 12418108"/>
              <a:gd name="connsiteY2" fmla="*/ 5994962 h 5994962"/>
              <a:gd name="connsiteX3" fmla="*/ 44823 w 12418108"/>
              <a:gd name="connsiteY3" fmla="*/ 5994962 h 5994962"/>
              <a:gd name="connsiteX4" fmla="*/ 0 w 12418108"/>
              <a:gd name="connsiteY4" fmla="*/ 5755342 h 599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8108" h="5994962">
                <a:moveTo>
                  <a:pt x="0" y="5755342"/>
                </a:moveTo>
                <a:cubicBezTo>
                  <a:pt x="4061012" y="3872754"/>
                  <a:pt x="13904259" y="9789458"/>
                  <a:pt x="12227859" y="0"/>
                </a:cubicBezTo>
                <a:lnTo>
                  <a:pt x="12236823" y="5994962"/>
                </a:lnTo>
                <a:lnTo>
                  <a:pt x="44823" y="5994962"/>
                </a:lnTo>
                <a:lnTo>
                  <a:pt x="0" y="5755342"/>
                </a:lnTo>
                <a:close/>
              </a:path>
            </a:pathLst>
          </a:custGeom>
          <a:gradFill flip="none" rotWithShape="1">
            <a:gsLst>
              <a:gs pos="0">
                <a:srgbClr val="341475"/>
              </a:gs>
              <a:gs pos="48000">
                <a:srgbClr val="900B92"/>
              </a:gs>
              <a:gs pos="100000">
                <a:srgbClr val="FC0066"/>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89">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AEFFCC31-9F35-DA8B-253E-8D7DF1092C1A}"/>
              </a:ext>
            </a:extLst>
          </p:cNvPr>
          <p:cNvSpPr txBox="1"/>
          <p:nvPr/>
        </p:nvSpPr>
        <p:spPr>
          <a:xfrm>
            <a:off x="199098" y="6565677"/>
            <a:ext cx="3908323" cy="261610"/>
          </a:xfrm>
          <a:prstGeom prst="rect">
            <a:avLst/>
          </a:prstGeom>
          <a:noFill/>
        </p:spPr>
        <p:txBody>
          <a:bodyPr wrap="square" rtlCol="0">
            <a:spAutoFit/>
          </a:bodyPr>
          <a:lstStyle/>
          <a:p>
            <a:pPr marL="0" marR="0" lvl="0" indent="0" algn="l" rtl="0">
              <a:spcBef>
                <a:spcPts val="0"/>
              </a:spcBef>
              <a:spcAft>
                <a:spcPts val="0"/>
              </a:spcAft>
              <a:buNone/>
            </a:pPr>
            <a:r>
              <a:rPr lang="en-US" sz="1050" b="0" i="0" u="none" strike="noStrike" cap="none">
                <a:solidFill>
                  <a:schemeClr val="bg1"/>
                </a:solidFill>
                <a:latin typeface="Farro"/>
                <a:sym typeface="Farro"/>
              </a:rPr>
              <a:t>The AI Audit Journey: Charting the future of Assurance</a:t>
            </a:r>
            <a:endParaRPr lang="en-US" sz="1000" b="0">
              <a:solidFill>
                <a:schemeClr val="bg1"/>
              </a:solidFill>
            </a:endParaRPr>
          </a:p>
        </p:txBody>
      </p:sp>
    </p:spTree>
    <p:extLst>
      <p:ext uri="{BB962C8B-B14F-4D97-AF65-F5344CB8AC3E}">
        <p14:creationId xmlns:p14="http://schemas.microsoft.com/office/powerpoint/2010/main" val="3494685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CF3D7-AF3E-75F3-911E-116FB9FCC37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4FC6ABC-3F67-8E70-0346-2750D32148AE}"/>
              </a:ext>
            </a:extLst>
          </p:cNvPr>
          <p:cNvSpPr txBox="1"/>
          <p:nvPr/>
        </p:nvSpPr>
        <p:spPr>
          <a:xfrm>
            <a:off x="5658434" y="2145915"/>
            <a:ext cx="5251736" cy="1569660"/>
          </a:xfrm>
          <a:prstGeom prst="rect">
            <a:avLst/>
          </a:prstGeom>
          <a:noFill/>
        </p:spPr>
        <p:txBody>
          <a:bodyPr wrap="square" rtlCol="0">
            <a:spAutoFit/>
          </a:bodyPr>
          <a:lstStyle/>
          <a:p>
            <a:pPr lvl="0" algn="ctr">
              <a:defRPr/>
            </a:pPr>
            <a:r>
              <a:rPr lang="en-IN" sz="3200" dirty="0">
                <a:solidFill>
                  <a:schemeClr val="tx2">
                    <a:lumMod val="25000"/>
                  </a:schemeClr>
                </a:solidFill>
                <a:latin typeface="EYInterstate" panose="02000503020000020004" pitchFamily="2" charset="0"/>
              </a:rPr>
              <a:t>Analytics &amp; AI Use Cases in Statutory Audit – Live Demo</a:t>
            </a:r>
          </a:p>
        </p:txBody>
      </p:sp>
      <p:pic>
        <p:nvPicPr>
          <p:cNvPr id="3" name="Picture 2" descr="A group of people in a room with a large projection screen&#10;&#10;AI-generated content may be incorrect.">
            <a:extLst>
              <a:ext uri="{FF2B5EF4-FFF2-40B4-BE49-F238E27FC236}">
                <a16:creationId xmlns:a16="http://schemas.microsoft.com/office/drawing/2014/main" id="{8566B512-BD82-2AB3-FCA3-5230CA5A55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477"/>
            <a:ext cx="5384521" cy="6922954"/>
          </a:xfrm>
          <a:prstGeom prst="roundRect">
            <a:avLst>
              <a:gd name="adj" fmla="val 0"/>
            </a:avLst>
          </a:prstGeom>
        </p:spPr>
      </p:pic>
    </p:spTree>
    <p:extLst>
      <p:ext uri="{BB962C8B-B14F-4D97-AF65-F5344CB8AC3E}">
        <p14:creationId xmlns:p14="http://schemas.microsoft.com/office/powerpoint/2010/main" val="2920544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766C7-4743-4B57-5260-06E77B2CA2C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98E9270-4B8B-85BF-D932-D3805FB22B72}"/>
              </a:ext>
            </a:extLst>
          </p:cNvPr>
          <p:cNvSpPr txBox="1"/>
          <p:nvPr/>
        </p:nvSpPr>
        <p:spPr>
          <a:xfrm>
            <a:off x="5658434" y="2145915"/>
            <a:ext cx="5251736" cy="1077218"/>
          </a:xfrm>
          <a:prstGeom prst="rect">
            <a:avLst/>
          </a:prstGeom>
          <a:noFill/>
        </p:spPr>
        <p:txBody>
          <a:bodyPr wrap="square" rtlCol="0">
            <a:spAutoFit/>
          </a:bodyPr>
          <a:lstStyle/>
          <a:p>
            <a:pPr lvl="0" algn="ctr">
              <a:defRPr/>
            </a:pPr>
            <a:r>
              <a:rPr lang="en-IN" sz="3200" dirty="0">
                <a:solidFill>
                  <a:schemeClr val="tx2">
                    <a:lumMod val="25000"/>
                  </a:schemeClr>
                </a:solidFill>
                <a:latin typeface="EYInterstate" panose="02000503020000020004" pitchFamily="2" charset="0"/>
              </a:rPr>
              <a:t>AI Implementation Framework</a:t>
            </a:r>
          </a:p>
        </p:txBody>
      </p:sp>
      <p:pic>
        <p:nvPicPr>
          <p:cNvPr id="3" name="Picture 2" descr="A group of people in a room with a large projection screen&#10;&#10;AI-generated content may be incorrect.">
            <a:extLst>
              <a:ext uri="{FF2B5EF4-FFF2-40B4-BE49-F238E27FC236}">
                <a16:creationId xmlns:a16="http://schemas.microsoft.com/office/drawing/2014/main" id="{1A5D149C-2EF8-76D9-60CA-13D03A8B0A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477"/>
            <a:ext cx="5384521" cy="6922954"/>
          </a:xfrm>
          <a:prstGeom prst="roundRect">
            <a:avLst>
              <a:gd name="adj" fmla="val 0"/>
            </a:avLst>
          </a:prstGeom>
        </p:spPr>
      </p:pic>
    </p:spTree>
    <p:extLst>
      <p:ext uri="{BB962C8B-B14F-4D97-AF65-F5344CB8AC3E}">
        <p14:creationId xmlns:p14="http://schemas.microsoft.com/office/powerpoint/2010/main" val="793415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976A7-1239-0C63-2281-55253981615C}"/>
            </a:ext>
          </a:extLst>
        </p:cNvPr>
        <p:cNvGrpSpPr/>
        <p:nvPr/>
      </p:nvGrpSpPr>
      <p:grpSpPr>
        <a:xfrm>
          <a:off x="0" y="0"/>
          <a:ext cx="0" cy="0"/>
          <a:chOff x="0" y="0"/>
          <a:chExt cx="0" cy="0"/>
        </a:xfrm>
      </p:grpSpPr>
      <p:pic>
        <p:nvPicPr>
          <p:cNvPr id="168" name="Picture 167" descr="A computer screen shot of a grid&#10;&#10;AI-generated content may be incorrect.">
            <a:extLst>
              <a:ext uri="{FF2B5EF4-FFF2-40B4-BE49-F238E27FC236}">
                <a16:creationId xmlns:a16="http://schemas.microsoft.com/office/drawing/2014/main" id="{435652BE-7D5E-C8F8-40CA-DA68E4D3CC5A}"/>
              </a:ext>
            </a:extLst>
          </p:cNvPr>
          <p:cNvPicPr>
            <a:picLocks noChangeAspect="1"/>
          </p:cNvPicPr>
          <p:nvPr/>
        </p:nvPicPr>
        <p:blipFill>
          <a:blip r:embed="rId3">
            <a:extLst>
              <a:ext uri="{28A0092B-C50C-407E-A947-70E740481C1C}">
                <a14:useLocalDpi xmlns:a14="http://schemas.microsoft.com/office/drawing/2010/main" val="0"/>
              </a:ext>
            </a:extLst>
          </a:blip>
          <a:srcRect l="10695" t="30833" r="24830" b="32164"/>
          <a:stretch>
            <a:fillRect/>
          </a:stretch>
        </p:blipFill>
        <p:spPr>
          <a:xfrm>
            <a:off x="-1125" y="-6392"/>
            <a:ext cx="12193126" cy="6997742"/>
          </a:xfrm>
          <a:prstGeom prst="rect">
            <a:avLst/>
          </a:prstGeom>
        </p:spPr>
      </p:pic>
      <p:sp>
        <p:nvSpPr>
          <p:cNvPr id="164" name="Shape 1">
            <a:extLst>
              <a:ext uri="{FF2B5EF4-FFF2-40B4-BE49-F238E27FC236}">
                <a16:creationId xmlns:a16="http://schemas.microsoft.com/office/drawing/2014/main" id="{8DB4B542-9417-E770-0807-7D13FC8BB6F4}"/>
              </a:ext>
            </a:extLst>
          </p:cNvPr>
          <p:cNvSpPr/>
          <p:nvPr/>
        </p:nvSpPr>
        <p:spPr>
          <a:xfrm>
            <a:off x="398300" y="881480"/>
            <a:ext cx="10907875" cy="5471661"/>
          </a:xfrm>
          <a:prstGeom prst="roundRect">
            <a:avLst>
              <a:gd name="adj" fmla="val 3382"/>
            </a:avLst>
          </a:prstGeom>
          <a:solidFill>
            <a:srgbClr val="F9F9FF">
              <a:alpha val="85000"/>
            </a:srgbClr>
          </a:solidFill>
          <a:ln w="22860">
            <a:solidFill>
              <a:srgbClr val="B8C3DF"/>
            </a:solidFill>
            <a:prstDash val="solid"/>
          </a:ln>
        </p:spPr>
        <p:txBody>
          <a:bodyPr/>
          <a:lstStyle/>
          <a:p>
            <a:endParaRPr lang="en-IN"/>
          </a:p>
        </p:txBody>
      </p:sp>
      <p:pic>
        <p:nvPicPr>
          <p:cNvPr id="15" name="Image 2" descr="preencoded.png">
            <a:extLst>
              <a:ext uri="{FF2B5EF4-FFF2-40B4-BE49-F238E27FC236}">
                <a16:creationId xmlns:a16="http://schemas.microsoft.com/office/drawing/2014/main" id="{685A4F48-8BDF-7B1C-C085-496A41E54DC4}"/>
              </a:ext>
            </a:extLst>
          </p:cNvPr>
          <p:cNvPicPr>
            <a:picLocks noChangeAspect="1"/>
          </p:cNvPicPr>
          <p:nvPr/>
        </p:nvPicPr>
        <p:blipFill>
          <a:blip r:embed="rId4">
            <a:duotone>
              <a:prstClr val="black"/>
              <a:schemeClr val="accent6">
                <a:tint val="45000"/>
                <a:satMod val="400000"/>
              </a:schemeClr>
            </a:duotone>
          </a:blip>
          <a:stretch>
            <a:fillRect/>
          </a:stretch>
        </p:blipFill>
        <p:spPr>
          <a:xfrm>
            <a:off x="3969337" y="1516453"/>
            <a:ext cx="3804203" cy="3939290"/>
          </a:xfrm>
          <a:prstGeom prst="rect">
            <a:avLst/>
          </a:prstGeom>
        </p:spPr>
      </p:pic>
      <p:pic>
        <p:nvPicPr>
          <p:cNvPr id="20" name="Image 3" descr="preencoded.png">
            <a:extLst>
              <a:ext uri="{FF2B5EF4-FFF2-40B4-BE49-F238E27FC236}">
                <a16:creationId xmlns:a16="http://schemas.microsoft.com/office/drawing/2014/main" id="{6099F5F3-D403-8E60-4B3C-5361CDF7A8A9}"/>
              </a:ext>
            </a:extLst>
          </p:cNvPr>
          <p:cNvPicPr>
            <a:picLocks noChangeAspect="1"/>
          </p:cNvPicPr>
          <p:nvPr/>
        </p:nvPicPr>
        <p:blipFill>
          <a:blip r:embed="rId5">
            <a:duotone>
              <a:prstClr val="black"/>
              <a:schemeClr val="accent4">
                <a:tint val="45000"/>
                <a:satMod val="400000"/>
              </a:schemeClr>
            </a:duotone>
          </a:blip>
          <a:stretch>
            <a:fillRect/>
          </a:stretch>
        </p:blipFill>
        <p:spPr>
          <a:xfrm>
            <a:off x="3969337" y="1516453"/>
            <a:ext cx="3804203" cy="3939290"/>
          </a:xfrm>
          <a:prstGeom prst="rect">
            <a:avLst/>
          </a:prstGeom>
        </p:spPr>
      </p:pic>
      <p:pic>
        <p:nvPicPr>
          <p:cNvPr id="24" name="Image 4" descr="preencoded.png">
            <a:extLst>
              <a:ext uri="{FF2B5EF4-FFF2-40B4-BE49-F238E27FC236}">
                <a16:creationId xmlns:a16="http://schemas.microsoft.com/office/drawing/2014/main" id="{28474005-ADC7-FF23-C188-E1947A753C78}"/>
              </a:ext>
            </a:extLst>
          </p:cNvPr>
          <p:cNvPicPr>
            <a:picLocks noChangeAspect="1"/>
          </p:cNvPicPr>
          <p:nvPr/>
        </p:nvPicPr>
        <p:blipFill>
          <a:blip r:embed="rId6">
            <a:duotone>
              <a:prstClr val="black"/>
              <a:schemeClr val="accent3">
                <a:tint val="45000"/>
                <a:satMod val="400000"/>
              </a:schemeClr>
            </a:duotone>
          </a:blip>
          <a:stretch>
            <a:fillRect/>
          </a:stretch>
        </p:blipFill>
        <p:spPr>
          <a:xfrm>
            <a:off x="3969337" y="1516453"/>
            <a:ext cx="3804203" cy="3939290"/>
          </a:xfrm>
          <a:prstGeom prst="rect">
            <a:avLst/>
          </a:prstGeom>
          <a:noFill/>
        </p:spPr>
      </p:pic>
      <p:pic>
        <p:nvPicPr>
          <p:cNvPr id="6" name="Image 0" descr="preencoded.png">
            <a:extLst>
              <a:ext uri="{FF2B5EF4-FFF2-40B4-BE49-F238E27FC236}">
                <a16:creationId xmlns:a16="http://schemas.microsoft.com/office/drawing/2014/main" id="{BDD4B8A2-AB6C-91FF-07CE-AF424F252D56}"/>
              </a:ext>
            </a:extLst>
          </p:cNvPr>
          <p:cNvPicPr>
            <a:picLocks noChangeAspect="1"/>
          </p:cNvPicPr>
          <p:nvPr/>
        </p:nvPicPr>
        <p:blipFill>
          <a:blip r:embed="rId7">
            <a:duotone>
              <a:prstClr val="black"/>
              <a:schemeClr val="accent2">
                <a:tint val="45000"/>
                <a:satMod val="400000"/>
              </a:schemeClr>
            </a:duotone>
          </a:blip>
          <a:stretch>
            <a:fillRect/>
          </a:stretch>
        </p:blipFill>
        <p:spPr>
          <a:xfrm>
            <a:off x="3969337" y="1516453"/>
            <a:ext cx="3804203" cy="3939290"/>
          </a:xfrm>
          <a:prstGeom prst="rect">
            <a:avLst/>
          </a:prstGeom>
        </p:spPr>
      </p:pic>
      <p:pic>
        <p:nvPicPr>
          <p:cNvPr id="11" name="Image 1" descr="preencoded.png">
            <a:extLst>
              <a:ext uri="{FF2B5EF4-FFF2-40B4-BE49-F238E27FC236}">
                <a16:creationId xmlns:a16="http://schemas.microsoft.com/office/drawing/2014/main" id="{917D88D4-3C35-AC2C-9EC8-BE000F90A539}"/>
              </a:ext>
            </a:extLst>
          </p:cNvPr>
          <p:cNvPicPr>
            <a:picLocks noChangeAspect="1"/>
          </p:cNvPicPr>
          <p:nvPr/>
        </p:nvPicPr>
        <p:blipFill>
          <a:blip r:embed="rId8">
            <a:duotone>
              <a:prstClr val="black"/>
              <a:schemeClr val="accent1">
                <a:tint val="45000"/>
                <a:satMod val="400000"/>
              </a:schemeClr>
            </a:duotone>
          </a:blip>
          <a:stretch>
            <a:fillRect/>
          </a:stretch>
        </p:blipFill>
        <p:spPr>
          <a:xfrm>
            <a:off x="3969337" y="1516453"/>
            <a:ext cx="3804203" cy="3939290"/>
          </a:xfrm>
          <a:prstGeom prst="rect">
            <a:avLst/>
          </a:prstGeom>
        </p:spPr>
      </p:pic>
      <p:sp>
        <p:nvSpPr>
          <p:cNvPr id="16" name="Text 0">
            <a:extLst>
              <a:ext uri="{FF2B5EF4-FFF2-40B4-BE49-F238E27FC236}">
                <a16:creationId xmlns:a16="http://schemas.microsoft.com/office/drawing/2014/main" id="{E2079521-A88F-92F9-E1CD-8C0D9D2B7DC4}"/>
              </a:ext>
            </a:extLst>
          </p:cNvPr>
          <p:cNvSpPr/>
          <p:nvPr/>
        </p:nvSpPr>
        <p:spPr>
          <a:xfrm>
            <a:off x="436800" y="10007"/>
            <a:ext cx="6973650" cy="739987"/>
          </a:xfrm>
          <a:prstGeom prst="rect">
            <a:avLst/>
          </a:prstGeom>
          <a:noFill/>
          <a:ln/>
        </p:spPr>
        <p:txBody>
          <a:bodyPr wrap="square" lIns="0" tIns="0" rIns="0" bIns="0" rtlCol="0" anchor="t"/>
          <a:lstStyle/>
          <a:p>
            <a:pPr marL="0" indent="0" algn="l">
              <a:lnSpc>
                <a:spcPts val="5550"/>
              </a:lnSpc>
              <a:buNone/>
            </a:pPr>
            <a:r>
              <a:rPr lang="en-US" sz="2800">
                <a:solidFill>
                  <a:schemeClr val="bg1"/>
                </a:solidFill>
                <a:latin typeface="Alexandria" pitchFamily="34" charset="0"/>
                <a:cs typeface="Alexandria" pitchFamily="34" charset="-120"/>
              </a:rPr>
              <a:t>AI Implementation Framework</a:t>
            </a:r>
            <a:endParaRPr lang="en-US" sz="2800">
              <a:solidFill>
                <a:schemeClr val="bg1"/>
              </a:solidFill>
            </a:endParaRPr>
          </a:p>
        </p:txBody>
      </p:sp>
      <p:cxnSp>
        <p:nvCxnSpPr>
          <p:cNvPr id="3" name="Straight Connector 2">
            <a:extLst>
              <a:ext uri="{FF2B5EF4-FFF2-40B4-BE49-F238E27FC236}">
                <a16:creationId xmlns:a16="http://schemas.microsoft.com/office/drawing/2014/main" id="{CBAAFE36-6C91-F89E-3E77-40E3A5AC2120}"/>
              </a:ext>
            </a:extLst>
          </p:cNvPr>
          <p:cNvCxnSpPr>
            <a:cxnSpLocks/>
          </p:cNvCxnSpPr>
          <p:nvPr/>
        </p:nvCxnSpPr>
        <p:spPr>
          <a:xfrm>
            <a:off x="436800" y="736168"/>
            <a:ext cx="10716304"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DA17F5A-F412-B200-415D-26170595C754}"/>
              </a:ext>
            </a:extLst>
          </p:cNvPr>
          <p:cNvSpPr txBox="1"/>
          <p:nvPr/>
        </p:nvSpPr>
        <p:spPr>
          <a:xfrm>
            <a:off x="199098" y="6565677"/>
            <a:ext cx="3908323" cy="261610"/>
          </a:xfrm>
          <a:prstGeom prst="rect">
            <a:avLst/>
          </a:prstGeom>
          <a:noFill/>
        </p:spPr>
        <p:txBody>
          <a:bodyPr wrap="square" rtlCol="0">
            <a:spAutoFit/>
          </a:bodyPr>
          <a:lstStyle/>
          <a:p>
            <a:pPr marL="0" marR="0" lvl="0" indent="0" algn="l" rtl="0">
              <a:spcBef>
                <a:spcPts val="0"/>
              </a:spcBef>
              <a:spcAft>
                <a:spcPts val="0"/>
              </a:spcAft>
              <a:buNone/>
            </a:pPr>
            <a:r>
              <a:rPr lang="en-US" sz="1050" b="0" i="0" u="none" strike="noStrike" cap="none">
                <a:solidFill>
                  <a:schemeClr val="bg1"/>
                </a:solidFill>
                <a:latin typeface="Farro"/>
                <a:sym typeface="Farro"/>
              </a:rPr>
              <a:t>The AI Audit Journey: Charting the future of Assurance</a:t>
            </a:r>
            <a:endParaRPr lang="en-US" sz="1000" b="0">
              <a:solidFill>
                <a:schemeClr val="bg1"/>
              </a:solidFill>
            </a:endParaRPr>
          </a:p>
        </p:txBody>
      </p:sp>
      <p:sp>
        <p:nvSpPr>
          <p:cNvPr id="4" name="Text 1">
            <a:extLst>
              <a:ext uri="{FF2B5EF4-FFF2-40B4-BE49-F238E27FC236}">
                <a16:creationId xmlns:a16="http://schemas.microsoft.com/office/drawing/2014/main" id="{35AB5BCC-711A-31EC-DCA7-1C404157F394}"/>
              </a:ext>
            </a:extLst>
          </p:cNvPr>
          <p:cNvSpPr/>
          <p:nvPr/>
        </p:nvSpPr>
        <p:spPr>
          <a:xfrm>
            <a:off x="1747395" y="1170092"/>
            <a:ext cx="2142092" cy="277244"/>
          </a:xfrm>
          <a:prstGeom prst="rect">
            <a:avLst/>
          </a:prstGeom>
          <a:noFill/>
          <a:ln/>
        </p:spPr>
        <p:txBody>
          <a:bodyPr wrap="none" lIns="0" tIns="0" rIns="0" bIns="0" rtlCol="0" anchor="t"/>
          <a:lstStyle/>
          <a:p>
            <a:pPr marL="0" indent="0" algn="r">
              <a:lnSpc>
                <a:spcPts val="2550"/>
              </a:lnSpc>
              <a:buNone/>
            </a:pPr>
            <a:r>
              <a:rPr lang="en-US">
                <a:solidFill>
                  <a:srgbClr val="404155"/>
                </a:solidFill>
                <a:latin typeface="Alexandria" pitchFamily="34" charset="0"/>
                <a:ea typeface="Alexandria" pitchFamily="34" charset="-122"/>
                <a:cs typeface="Alexandria" pitchFamily="34" charset="-120"/>
              </a:rPr>
              <a:t>Strategy &amp; Vision</a:t>
            </a:r>
            <a:endParaRPr lang="en-US"/>
          </a:p>
        </p:txBody>
      </p:sp>
      <p:sp>
        <p:nvSpPr>
          <p:cNvPr id="5" name="Text 2">
            <a:extLst>
              <a:ext uri="{FF2B5EF4-FFF2-40B4-BE49-F238E27FC236}">
                <a16:creationId xmlns:a16="http://schemas.microsoft.com/office/drawing/2014/main" id="{90EB8913-2383-2FCF-B316-7CB1C33C86DC}"/>
              </a:ext>
            </a:extLst>
          </p:cNvPr>
          <p:cNvSpPr/>
          <p:nvPr/>
        </p:nvSpPr>
        <p:spPr>
          <a:xfrm>
            <a:off x="613982" y="1553718"/>
            <a:ext cx="3275505" cy="1135827"/>
          </a:xfrm>
          <a:prstGeom prst="rect">
            <a:avLst/>
          </a:prstGeom>
          <a:noFill/>
          <a:ln/>
        </p:spPr>
        <p:txBody>
          <a:bodyPr wrap="square" lIns="0" tIns="0" rIns="0" bIns="0" rtlCol="0" anchor="t"/>
          <a:lstStyle/>
          <a:p>
            <a:pPr marL="0" indent="0" algn="r">
              <a:lnSpc>
                <a:spcPts val="2600"/>
              </a:lnSpc>
              <a:buNone/>
            </a:pPr>
            <a:r>
              <a:rPr lang="en-US" sz="1400">
                <a:solidFill>
                  <a:srgbClr val="404155"/>
                </a:solidFill>
                <a:latin typeface="Nobile" pitchFamily="34" charset="0"/>
                <a:ea typeface="Nobile" pitchFamily="34" charset="-122"/>
                <a:cs typeface="Nobile" pitchFamily="34" charset="-120"/>
              </a:rPr>
              <a:t>Define AI objectives, assess organizational readiness, and establish governance frameworks for successful implementation.</a:t>
            </a:r>
            <a:endParaRPr lang="en-US" sz="1400"/>
          </a:p>
        </p:txBody>
      </p:sp>
      <p:sp>
        <p:nvSpPr>
          <p:cNvPr id="8" name="Text 4">
            <a:extLst>
              <a:ext uri="{FF2B5EF4-FFF2-40B4-BE49-F238E27FC236}">
                <a16:creationId xmlns:a16="http://schemas.microsoft.com/office/drawing/2014/main" id="{CF24F5D6-B9FF-3CF8-39AA-D5AF629C7F6A}"/>
              </a:ext>
            </a:extLst>
          </p:cNvPr>
          <p:cNvSpPr/>
          <p:nvPr/>
        </p:nvSpPr>
        <p:spPr>
          <a:xfrm>
            <a:off x="7773540" y="975815"/>
            <a:ext cx="2142092" cy="277244"/>
          </a:xfrm>
          <a:prstGeom prst="rect">
            <a:avLst/>
          </a:prstGeom>
          <a:noFill/>
          <a:ln/>
        </p:spPr>
        <p:txBody>
          <a:bodyPr wrap="none" lIns="0" tIns="0" rIns="0" bIns="0" rtlCol="0" anchor="t"/>
          <a:lstStyle/>
          <a:p>
            <a:pPr marL="0" indent="0" algn="l">
              <a:lnSpc>
                <a:spcPts val="2550"/>
              </a:lnSpc>
              <a:buNone/>
            </a:pPr>
            <a:r>
              <a:rPr lang="en-US">
                <a:solidFill>
                  <a:srgbClr val="404155"/>
                </a:solidFill>
                <a:latin typeface="Alexandria" pitchFamily="34" charset="0"/>
                <a:ea typeface="Alexandria" pitchFamily="34" charset="-122"/>
                <a:cs typeface="Alexandria" pitchFamily="34" charset="-120"/>
              </a:rPr>
              <a:t>Data Readiness</a:t>
            </a:r>
            <a:endParaRPr lang="en-US"/>
          </a:p>
        </p:txBody>
      </p:sp>
      <p:sp>
        <p:nvSpPr>
          <p:cNvPr id="9" name="Text 5">
            <a:extLst>
              <a:ext uri="{FF2B5EF4-FFF2-40B4-BE49-F238E27FC236}">
                <a16:creationId xmlns:a16="http://schemas.microsoft.com/office/drawing/2014/main" id="{4EC0E173-DA69-5783-E70B-860950752FFB}"/>
              </a:ext>
            </a:extLst>
          </p:cNvPr>
          <p:cNvSpPr/>
          <p:nvPr/>
        </p:nvSpPr>
        <p:spPr>
          <a:xfrm>
            <a:off x="7773540" y="1359441"/>
            <a:ext cx="3275604" cy="851871"/>
          </a:xfrm>
          <a:prstGeom prst="rect">
            <a:avLst/>
          </a:prstGeom>
          <a:noFill/>
          <a:ln/>
        </p:spPr>
        <p:txBody>
          <a:bodyPr wrap="square" lIns="0" tIns="0" rIns="0" bIns="0" rtlCol="0" anchor="t"/>
          <a:lstStyle/>
          <a:p>
            <a:pPr marL="0" indent="0" algn="l">
              <a:lnSpc>
                <a:spcPts val="2600"/>
              </a:lnSpc>
              <a:buNone/>
            </a:pPr>
            <a:r>
              <a:rPr lang="en-US" sz="1400">
                <a:solidFill>
                  <a:srgbClr val="404155"/>
                </a:solidFill>
                <a:latin typeface="Nobile" pitchFamily="34" charset="0"/>
                <a:ea typeface="Nobile" pitchFamily="34" charset="-122"/>
                <a:cs typeface="Nobile" pitchFamily="34" charset="-120"/>
              </a:rPr>
              <a:t>Ensure data quality, establish integration protocols, and create secure data pipelines for AI model training.</a:t>
            </a:r>
            <a:endParaRPr lang="en-US" sz="1400"/>
          </a:p>
        </p:txBody>
      </p:sp>
      <p:sp>
        <p:nvSpPr>
          <p:cNvPr id="10" name="Text 6">
            <a:extLst>
              <a:ext uri="{FF2B5EF4-FFF2-40B4-BE49-F238E27FC236}">
                <a16:creationId xmlns:a16="http://schemas.microsoft.com/office/drawing/2014/main" id="{907AFCAC-B21C-5416-7C11-C165E85F23C7}"/>
              </a:ext>
            </a:extLst>
          </p:cNvPr>
          <p:cNvSpPr/>
          <p:nvPr/>
        </p:nvSpPr>
        <p:spPr>
          <a:xfrm>
            <a:off x="8030571" y="2513455"/>
            <a:ext cx="3275604" cy="283957"/>
          </a:xfrm>
          <a:prstGeom prst="rect">
            <a:avLst/>
          </a:prstGeom>
          <a:noFill/>
          <a:ln/>
        </p:spPr>
        <p:txBody>
          <a:bodyPr wrap="none" lIns="0" tIns="0" rIns="0" bIns="0" rtlCol="0" anchor="t"/>
          <a:lstStyle/>
          <a:p>
            <a:pPr marL="0" indent="0" algn="l">
              <a:lnSpc>
                <a:spcPts val="2600"/>
              </a:lnSpc>
              <a:buNone/>
            </a:pPr>
            <a:endParaRPr lang="en-US" sz="1400"/>
          </a:p>
        </p:txBody>
      </p:sp>
      <p:sp>
        <p:nvSpPr>
          <p:cNvPr id="13" name="Text 8">
            <a:extLst>
              <a:ext uri="{FF2B5EF4-FFF2-40B4-BE49-F238E27FC236}">
                <a16:creationId xmlns:a16="http://schemas.microsoft.com/office/drawing/2014/main" id="{0C105D81-32B4-72E1-2B5F-89AC4A729F2D}"/>
              </a:ext>
            </a:extLst>
          </p:cNvPr>
          <p:cNvSpPr/>
          <p:nvPr/>
        </p:nvSpPr>
        <p:spPr>
          <a:xfrm>
            <a:off x="8211465" y="2903793"/>
            <a:ext cx="2142092" cy="277244"/>
          </a:xfrm>
          <a:prstGeom prst="rect">
            <a:avLst/>
          </a:prstGeom>
          <a:noFill/>
          <a:ln/>
        </p:spPr>
        <p:txBody>
          <a:bodyPr wrap="none" lIns="0" tIns="0" rIns="0" bIns="0" rtlCol="0" anchor="t"/>
          <a:lstStyle/>
          <a:p>
            <a:pPr marL="0" indent="0" algn="l">
              <a:lnSpc>
                <a:spcPts val="2550"/>
              </a:lnSpc>
              <a:buNone/>
            </a:pPr>
            <a:r>
              <a:rPr lang="en-US">
                <a:solidFill>
                  <a:srgbClr val="404155"/>
                </a:solidFill>
                <a:latin typeface="Alexandria" pitchFamily="34" charset="0"/>
                <a:ea typeface="Alexandria" pitchFamily="34" charset="-122"/>
                <a:cs typeface="Alexandria" pitchFamily="34" charset="-120"/>
              </a:rPr>
              <a:t>Model Selection</a:t>
            </a:r>
            <a:endParaRPr lang="en-US"/>
          </a:p>
        </p:txBody>
      </p:sp>
      <p:sp>
        <p:nvSpPr>
          <p:cNvPr id="14" name="Text 9">
            <a:extLst>
              <a:ext uri="{FF2B5EF4-FFF2-40B4-BE49-F238E27FC236}">
                <a16:creationId xmlns:a16="http://schemas.microsoft.com/office/drawing/2014/main" id="{D5507D16-E43B-0130-DB28-62C8D2F093F7}"/>
              </a:ext>
            </a:extLst>
          </p:cNvPr>
          <p:cNvSpPr/>
          <p:nvPr/>
        </p:nvSpPr>
        <p:spPr>
          <a:xfrm>
            <a:off x="8211465" y="3287419"/>
            <a:ext cx="3189960" cy="851871"/>
          </a:xfrm>
          <a:prstGeom prst="rect">
            <a:avLst/>
          </a:prstGeom>
          <a:noFill/>
          <a:ln/>
        </p:spPr>
        <p:txBody>
          <a:bodyPr wrap="square" lIns="0" tIns="0" rIns="0" bIns="0" rtlCol="0" anchor="t"/>
          <a:lstStyle/>
          <a:p>
            <a:pPr marL="0" indent="0" algn="l">
              <a:lnSpc>
                <a:spcPts val="2600"/>
              </a:lnSpc>
              <a:buNone/>
            </a:pPr>
            <a:r>
              <a:rPr lang="en-US" sz="1400">
                <a:solidFill>
                  <a:srgbClr val="404155"/>
                </a:solidFill>
                <a:latin typeface="Nobile" pitchFamily="34" charset="0"/>
                <a:ea typeface="Nobile" pitchFamily="34" charset="-122"/>
                <a:cs typeface="Nobile" pitchFamily="34" charset="-120"/>
              </a:rPr>
              <a:t>Choose appropriate AI tools, evaluate vendor solutions, and conduct pilot testing for specific use cases.</a:t>
            </a:r>
            <a:endParaRPr lang="en-US" sz="1400"/>
          </a:p>
        </p:txBody>
      </p:sp>
      <p:sp>
        <p:nvSpPr>
          <p:cNvPr id="18" name="Text 11">
            <a:extLst>
              <a:ext uri="{FF2B5EF4-FFF2-40B4-BE49-F238E27FC236}">
                <a16:creationId xmlns:a16="http://schemas.microsoft.com/office/drawing/2014/main" id="{B09AC8BD-EF31-B1FD-A749-08EA13D48C3A}"/>
              </a:ext>
            </a:extLst>
          </p:cNvPr>
          <p:cNvSpPr/>
          <p:nvPr/>
        </p:nvSpPr>
        <p:spPr>
          <a:xfrm>
            <a:off x="7773540" y="4886337"/>
            <a:ext cx="2142092" cy="277244"/>
          </a:xfrm>
          <a:prstGeom prst="rect">
            <a:avLst/>
          </a:prstGeom>
          <a:noFill/>
          <a:ln/>
        </p:spPr>
        <p:txBody>
          <a:bodyPr wrap="none" lIns="0" tIns="0" rIns="0" bIns="0" rtlCol="0" anchor="t"/>
          <a:lstStyle/>
          <a:p>
            <a:pPr marL="0" indent="0" algn="l">
              <a:lnSpc>
                <a:spcPts val="2550"/>
              </a:lnSpc>
              <a:buNone/>
            </a:pPr>
            <a:r>
              <a:rPr lang="en-US">
                <a:solidFill>
                  <a:srgbClr val="404155"/>
                </a:solidFill>
                <a:latin typeface="Alexandria" pitchFamily="34" charset="0"/>
                <a:ea typeface="Alexandria" pitchFamily="34" charset="-122"/>
                <a:cs typeface="Alexandria" pitchFamily="34" charset="-120"/>
              </a:rPr>
              <a:t>Deployment</a:t>
            </a:r>
            <a:endParaRPr lang="en-US"/>
          </a:p>
        </p:txBody>
      </p:sp>
      <p:sp>
        <p:nvSpPr>
          <p:cNvPr id="19" name="Text 12">
            <a:extLst>
              <a:ext uri="{FF2B5EF4-FFF2-40B4-BE49-F238E27FC236}">
                <a16:creationId xmlns:a16="http://schemas.microsoft.com/office/drawing/2014/main" id="{7CA731E8-C7DA-43BE-2864-76FABD684EAC}"/>
              </a:ext>
            </a:extLst>
          </p:cNvPr>
          <p:cNvSpPr/>
          <p:nvPr/>
        </p:nvSpPr>
        <p:spPr>
          <a:xfrm>
            <a:off x="7773540" y="5269962"/>
            <a:ext cx="3275604" cy="851871"/>
          </a:xfrm>
          <a:prstGeom prst="rect">
            <a:avLst/>
          </a:prstGeom>
          <a:noFill/>
          <a:ln/>
        </p:spPr>
        <p:txBody>
          <a:bodyPr wrap="square" lIns="0" tIns="0" rIns="0" bIns="0" rtlCol="0" anchor="t"/>
          <a:lstStyle/>
          <a:p>
            <a:pPr marL="0" indent="0" algn="l">
              <a:lnSpc>
                <a:spcPts val="2600"/>
              </a:lnSpc>
              <a:buNone/>
            </a:pPr>
            <a:r>
              <a:rPr lang="en-US" sz="1400">
                <a:solidFill>
                  <a:srgbClr val="404155"/>
                </a:solidFill>
                <a:latin typeface="Nobile" pitchFamily="34" charset="0"/>
                <a:ea typeface="Nobile" pitchFamily="34" charset="-122"/>
                <a:cs typeface="Nobile" pitchFamily="34" charset="-120"/>
              </a:rPr>
              <a:t>Roll out AI solutions systematically, train personnel, and integrate with existing audit and finance workflows.</a:t>
            </a:r>
            <a:endParaRPr lang="en-US" sz="1400"/>
          </a:p>
        </p:txBody>
      </p:sp>
      <p:sp>
        <p:nvSpPr>
          <p:cNvPr id="22" name="Text 14">
            <a:extLst>
              <a:ext uri="{FF2B5EF4-FFF2-40B4-BE49-F238E27FC236}">
                <a16:creationId xmlns:a16="http://schemas.microsoft.com/office/drawing/2014/main" id="{FC8E8868-9849-6650-6860-9479A5EB2AA4}"/>
              </a:ext>
            </a:extLst>
          </p:cNvPr>
          <p:cNvSpPr/>
          <p:nvPr/>
        </p:nvSpPr>
        <p:spPr>
          <a:xfrm>
            <a:off x="1410023" y="4212041"/>
            <a:ext cx="2479465" cy="277244"/>
          </a:xfrm>
          <a:prstGeom prst="rect">
            <a:avLst/>
          </a:prstGeom>
          <a:noFill/>
          <a:ln/>
        </p:spPr>
        <p:txBody>
          <a:bodyPr wrap="none" lIns="0" tIns="0" rIns="0" bIns="0" rtlCol="0" anchor="t"/>
          <a:lstStyle/>
          <a:p>
            <a:pPr marL="0" indent="0" algn="r">
              <a:lnSpc>
                <a:spcPts val="2550"/>
              </a:lnSpc>
              <a:buNone/>
            </a:pPr>
            <a:r>
              <a:rPr lang="en-US">
                <a:solidFill>
                  <a:srgbClr val="404155"/>
                </a:solidFill>
                <a:latin typeface="Alexandria" pitchFamily="34" charset="0"/>
                <a:ea typeface="Alexandria" pitchFamily="34" charset="-122"/>
                <a:cs typeface="Alexandria" pitchFamily="34" charset="-120"/>
              </a:rPr>
              <a:t>Monitoring &amp; Feedback</a:t>
            </a:r>
            <a:endParaRPr lang="en-US"/>
          </a:p>
        </p:txBody>
      </p:sp>
      <p:sp>
        <p:nvSpPr>
          <p:cNvPr id="23" name="Text 15">
            <a:extLst>
              <a:ext uri="{FF2B5EF4-FFF2-40B4-BE49-F238E27FC236}">
                <a16:creationId xmlns:a16="http://schemas.microsoft.com/office/drawing/2014/main" id="{19100CC6-2987-BC97-DEC8-0CCB0766F226}"/>
              </a:ext>
            </a:extLst>
          </p:cNvPr>
          <p:cNvSpPr/>
          <p:nvPr/>
        </p:nvSpPr>
        <p:spPr>
          <a:xfrm>
            <a:off x="613982" y="4595667"/>
            <a:ext cx="3275505" cy="1135827"/>
          </a:xfrm>
          <a:prstGeom prst="rect">
            <a:avLst/>
          </a:prstGeom>
          <a:noFill/>
          <a:ln/>
        </p:spPr>
        <p:txBody>
          <a:bodyPr wrap="square" lIns="0" tIns="0" rIns="0" bIns="0" rtlCol="0" anchor="t"/>
          <a:lstStyle/>
          <a:p>
            <a:pPr marL="0" indent="0" algn="r">
              <a:lnSpc>
                <a:spcPts val="2600"/>
              </a:lnSpc>
              <a:buNone/>
            </a:pPr>
            <a:r>
              <a:rPr lang="en-US" sz="1400">
                <a:solidFill>
                  <a:srgbClr val="404155"/>
                </a:solidFill>
                <a:latin typeface="Nobile" pitchFamily="34" charset="0"/>
                <a:ea typeface="Nobile" pitchFamily="34" charset="-122"/>
                <a:cs typeface="Nobile" pitchFamily="34" charset="-120"/>
              </a:rPr>
              <a:t>Continuously assess performance, refine models, and gather user feedback to optimize AI system effectiveness.</a:t>
            </a:r>
            <a:endParaRPr lang="en-US" sz="1400"/>
          </a:p>
        </p:txBody>
      </p:sp>
      <p:pic>
        <p:nvPicPr>
          <p:cNvPr id="103" name="Graphic 102" descr="Database outline">
            <a:extLst>
              <a:ext uri="{FF2B5EF4-FFF2-40B4-BE49-F238E27FC236}">
                <a16:creationId xmlns:a16="http://schemas.microsoft.com/office/drawing/2014/main" id="{A11827B4-059E-F8A0-3022-317EE551CD0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67425" y="1838325"/>
            <a:ext cx="720000" cy="720000"/>
          </a:xfrm>
          <a:prstGeom prst="rect">
            <a:avLst/>
          </a:prstGeom>
        </p:spPr>
      </p:pic>
      <p:pic>
        <p:nvPicPr>
          <p:cNvPr id="151" name="Graphic 150" descr="Clipboard outline">
            <a:extLst>
              <a:ext uri="{FF2B5EF4-FFF2-40B4-BE49-F238E27FC236}">
                <a16:creationId xmlns:a16="http://schemas.microsoft.com/office/drawing/2014/main" id="{53600C65-2A8F-7FD4-4F38-F5CD9C3E10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05300" y="3676650"/>
            <a:ext cx="720000" cy="720000"/>
          </a:xfrm>
          <a:prstGeom prst="rect">
            <a:avLst/>
          </a:prstGeom>
        </p:spPr>
      </p:pic>
      <p:pic>
        <p:nvPicPr>
          <p:cNvPr id="153" name="Graphic 152" descr="Meeting outline">
            <a:extLst>
              <a:ext uri="{FF2B5EF4-FFF2-40B4-BE49-F238E27FC236}">
                <a16:creationId xmlns:a16="http://schemas.microsoft.com/office/drawing/2014/main" id="{AA6EE574-4197-6D0E-C084-D5671D7A6E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24375" y="2114550"/>
            <a:ext cx="720000" cy="720000"/>
          </a:xfrm>
          <a:prstGeom prst="rect">
            <a:avLst/>
          </a:prstGeom>
        </p:spPr>
      </p:pic>
      <p:pic>
        <p:nvPicPr>
          <p:cNvPr id="155" name="Graphic 154" descr="Illustrator outline">
            <a:extLst>
              <a:ext uri="{FF2B5EF4-FFF2-40B4-BE49-F238E27FC236}">
                <a16:creationId xmlns:a16="http://schemas.microsoft.com/office/drawing/2014/main" id="{3D5276A2-1DF0-DEF6-D91D-2667A0F1434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686425" y="4457700"/>
            <a:ext cx="720000" cy="720000"/>
          </a:xfrm>
          <a:prstGeom prst="rect">
            <a:avLst/>
          </a:prstGeom>
        </p:spPr>
      </p:pic>
      <p:pic>
        <p:nvPicPr>
          <p:cNvPr id="157" name="Graphic 156" descr="Artificial Intelligence outline">
            <a:extLst>
              <a:ext uri="{FF2B5EF4-FFF2-40B4-BE49-F238E27FC236}">
                <a16:creationId xmlns:a16="http://schemas.microsoft.com/office/drawing/2014/main" id="{BB9BC10D-5EA7-CA37-6DE7-3D7DF3F2FAE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762750" y="3324225"/>
            <a:ext cx="720000" cy="720000"/>
          </a:xfrm>
          <a:prstGeom prst="rect">
            <a:avLst/>
          </a:prstGeom>
        </p:spPr>
      </p:pic>
      <p:sp>
        <p:nvSpPr>
          <p:cNvPr id="158" name="Oval 157">
            <a:extLst>
              <a:ext uri="{FF2B5EF4-FFF2-40B4-BE49-F238E27FC236}">
                <a16:creationId xmlns:a16="http://schemas.microsoft.com/office/drawing/2014/main" id="{846038F6-414E-4197-0408-123716363841}"/>
              </a:ext>
            </a:extLst>
          </p:cNvPr>
          <p:cNvSpPr/>
          <p:nvPr/>
        </p:nvSpPr>
        <p:spPr>
          <a:xfrm>
            <a:off x="1747395" y="1170092"/>
            <a:ext cx="333375" cy="333375"/>
          </a:xfrm>
          <a:prstGeom prst="ellipse">
            <a:avLst/>
          </a:prstGeom>
          <a:solidFill>
            <a:srgbClr val="B883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a:t>1</a:t>
            </a:r>
          </a:p>
        </p:txBody>
      </p:sp>
      <p:sp>
        <p:nvSpPr>
          <p:cNvPr id="159" name="Oval 158">
            <a:extLst>
              <a:ext uri="{FF2B5EF4-FFF2-40B4-BE49-F238E27FC236}">
                <a16:creationId xmlns:a16="http://schemas.microsoft.com/office/drawing/2014/main" id="{756E1E09-B901-E59D-79FF-9183BD2A0323}"/>
              </a:ext>
            </a:extLst>
          </p:cNvPr>
          <p:cNvSpPr/>
          <p:nvPr/>
        </p:nvSpPr>
        <p:spPr>
          <a:xfrm>
            <a:off x="7397025" y="975339"/>
            <a:ext cx="333375" cy="333375"/>
          </a:xfrm>
          <a:prstGeom prst="ellipse">
            <a:avLst/>
          </a:prstGeom>
          <a:solidFill>
            <a:srgbClr val="D193C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a:t>2</a:t>
            </a:r>
          </a:p>
        </p:txBody>
      </p:sp>
      <p:sp>
        <p:nvSpPr>
          <p:cNvPr id="160" name="Oval 159">
            <a:extLst>
              <a:ext uri="{FF2B5EF4-FFF2-40B4-BE49-F238E27FC236}">
                <a16:creationId xmlns:a16="http://schemas.microsoft.com/office/drawing/2014/main" id="{94E62EE5-5C8A-D73B-80D1-ECD094F5FA79}"/>
              </a:ext>
            </a:extLst>
          </p:cNvPr>
          <p:cNvSpPr/>
          <p:nvPr/>
        </p:nvSpPr>
        <p:spPr>
          <a:xfrm>
            <a:off x="7825815" y="2932867"/>
            <a:ext cx="333375" cy="333375"/>
          </a:xfrm>
          <a:prstGeom prst="ellipse">
            <a:avLst/>
          </a:prstGeom>
          <a:solidFill>
            <a:srgbClr val="7F9C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a:t>3</a:t>
            </a:r>
          </a:p>
        </p:txBody>
      </p:sp>
      <p:sp>
        <p:nvSpPr>
          <p:cNvPr id="161" name="Oval 160">
            <a:extLst>
              <a:ext uri="{FF2B5EF4-FFF2-40B4-BE49-F238E27FC236}">
                <a16:creationId xmlns:a16="http://schemas.microsoft.com/office/drawing/2014/main" id="{B2204E54-BE0F-4BAB-FB90-28E32081EF20}"/>
              </a:ext>
            </a:extLst>
          </p:cNvPr>
          <p:cNvSpPr/>
          <p:nvPr/>
        </p:nvSpPr>
        <p:spPr>
          <a:xfrm>
            <a:off x="7412175" y="4886337"/>
            <a:ext cx="333375" cy="333375"/>
          </a:xfrm>
          <a:prstGeom prst="ellipse">
            <a:avLst/>
          </a:prstGeom>
          <a:solidFill>
            <a:srgbClr val="9792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a:t>4</a:t>
            </a:r>
          </a:p>
        </p:txBody>
      </p:sp>
      <p:sp>
        <p:nvSpPr>
          <p:cNvPr id="162" name="Oval 161">
            <a:extLst>
              <a:ext uri="{FF2B5EF4-FFF2-40B4-BE49-F238E27FC236}">
                <a16:creationId xmlns:a16="http://schemas.microsoft.com/office/drawing/2014/main" id="{C6FF3152-B04D-C8BE-68CB-D9449B432715}"/>
              </a:ext>
            </a:extLst>
          </p:cNvPr>
          <p:cNvSpPr/>
          <p:nvPr/>
        </p:nvSpPr>
        <p:spPr>
          <a:xfrm>
            <a:off x="1152992" y="4212041"/>
            <a:ext cx="333375" cy="333375"/>
          </a:xfrm>
          <a:prstGeom prst="ellipse">
            <a:avLst/>
          </a:prstGeom>
          <a:solidFill>
            <a:srgbClr val="9182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a:t>5</a:t>
            </a:r>
          </a:p>
        </p:txBody>
      </p:sp>
      <p:sp>
        <p:nvSpPr>
          <p:cNvPr id="169" name="Rectangle 6">
            <a:extLst>
              <a:ext uri="{FF2B5EF4-FFF2-40B4-BE49-F238E27FC236}">
                <a16:creationId xmlns:a16="http://schemas.microsoft.com/office/drawing/2014/main" id="{FB22D92B-EB35-1665-4739-EDD179433B00}"/>
              </a:ext>
            </a:extLst>
          </p:cNvPr>
          <p:cNvSpPr/>
          <p:nvPr/>
        </p:nvSpPr>
        <p:spPr>
          <a:xfrm>
            <a:off x="-57150" y="852528"/>
            <a:ext cx="12439877" cy="6005472"/>
          </a:xfrm>
          <a:custGeom>
            <a:avLst/>
            <a:gdLst>
              <a:gd name="connsiteX0" fmla="*/ 0 w 12192000"/>
              <a:gd name="connsiteY0" fmla="*/ 0 h 347197"/>
              <a:gd name="connsiteX1" fmla="*/ 12192000 w 12192000"/>
              <a:gd name="connsiteY1" fmla="*/ 0 h 347197"/>
              <a:gd name="connsiteX2" fmla="*/ 12192000 w 12192000"/>
              <a:gd name="connsiteY2" fmla="*/ 347197 h 347197"/>
              <a:gd name="connsiteX3" fmla="*/ 0 w 12192000"/>
              <a:gd name="connsiteY3" fmla="*/ 347197 h 347197"/>
              <a:gd name="connsiteX4" fmla="*/ 0 w 12192000"/>
              <a:gd name="connsiteY4" fmla="*/ 0 h 347197"/>
              <a:gd name="connsiteX0" fmla="*/ 0 w 12192000"/>
              <a:gd name="connsiteY0" fmla="*/ 5647765 h 5994962"/>
              <a:gd name="connsiteX1" fmla="*/ 12183036 w 12192000"/>
              <a:gd name="connsiteY1" fmla="*/ 0 h 5994962"/>
              <a:gd name="connsiteX2" fmla="*/ 12192000 w 12192000"/>
              <a:gd name="connsiteY2" fmla="*/ 5994962 h 5994962"/>
              <a:gd name="connsiteX3" fmla="*/ 0 w 12192000"/>
              <a:gd name="connsiteY3" fmla="*/ 5994962 h 5994962"/>
              <a:gd name="connsiteX4" fmla="*/ 0 w 12192000"/>
              <a:gd name="connsiteY4" fmla="*/ 5647765 h 5994962"/>
              <a:gd name="connsiteX0" fmla="*/ 0 w 12374049"/>
              <a:gd name="connsiteY0" fmla="*/ 5647765 h 5994962"/>
              <a:gd name="connsiteX1" fmla="*/ 12183036 w 12374049"/>
              <a:gd name="connsiteY1" fmla="*/ 0 h 5994962"/>
              <a:gd name="connsiteX2" fmla="*/ 12192000 w 12374049"/>
              <a:gd name="connsiteY2" fmla="*/ 5994962 h 5994962"/>
              <a:gd name="connsiteX3" fmla="*/ 0 w 12374049"/>
              <a:gd name="connsiteY3" fmla="*/ 5994962 h 5994962"/>
              <a:gd name="connsiteX4" fmla="*/ 0 w 12374049"/>
              <a:gd name="connsiteY4" fmla="*/ 5647765 h 5994962"/>
              <a:gd name="connsiteX0" fmla="*/ 0 w 12418108"/>
              <a:gd name="connsiteY0" fmla="*/ 5755342 h 5994962"/>
              <a:gd name="connsiteX1" fmla="*/ 12227859 w 12418108"/>
              <a:gd name="connsiteY1" fmla="*/ 0 h 5994962"/>
              <a:gd name="connsiteX2" fmla="*/ 12236823 w 12418108"/>
              <a:gd name="connsiteY2" fmla="*/ 5994962 h 5994962"/>
              <a:gd name="connsiteX3" fmla="*/ 44823 w 12418108"/>
              <a:gd name="connsiteY3" fmla="*/ 5994962 h 5994962"/>
              <a:gd name="connsiteX4" fmla="*/ 0 w 12418108"/>
              <a:gd name="connsiteY4" fmla="*/ 5755342 h 599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8108" h="5994962">
                <a:moveTo>
                  <a:pt x="0" y="5755342"/>
                </a:moveTo>
                <a:cubicBezTo>
                  <a:pt x="4061012" y="3872754"/>
                  <a:pt x="13904259" y="9789458"/>
                  <a:pt x="12227859" y="0"/>
                </a:cubicBezTo>
                <a:lnTo>
                  <a:pt x="12236823" y="5994962"/>
                </a:lnTo>
                <a:lnTo>
                  <a:pt x="44823" y="5994962"/>
                </a:lnTo>
                <a:lnTo>
                  <a:pt x="0" y="5755342"/>
                </a:lnTo>
                <a:close/>
              </a:path>
            </a:pathLst>
          </a:custGeom>
          <a:gradFill flip="none" rotWithShape="1">
            <a:gsLst>
              <a:gs pos="0">
                <a:srgbClr val="341475"/>
              </a:gs>
              <a:gs pos="48000">
                <a:srgbClr val="900B92"/>
              </a:gs>
              <a:gs pos="100000">
                <a:srgbClr val="FC0066"/>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89">
              <a:latin typeface="Times New Roman" panose="02020603050405020304" pitchFamily="18" charset="0"/>
              <a:cs typeface="Times New Roman" panose="02020603050405020304" pitchFamily="18" charset="0"/>
            </a:endParaRPr>
          </a:p>
        </p:txBody>
      </p:sp>
      <p:sp>
        <p:nvSpPr>
          <p:cNvPr id="170" name="TextBox 169">
            <a:extLst>
              <a:ext uri="{FF2B5EF4-FFF2-40B4-BE49-F238E27FC236}">
                <a16:creationId xmlns:a16="http://schemas.microsoft.com/office/drawing/2014/main" id="{E121034F-DECC-848B-A6FB-8B405181FEE9}"/>
              </a:ext>
            </a:extLst>
          </p:cNvPr>
          <p:cNvSpPr txBox="1"/>
          <p:nvPr/>
        </p:nvSpPr>
        <p:spPr>
          <a:xfrm>
            <a:off x="197973" y="6566667"/>
            <a:ext cx="3908323" cy="261610"/>
          </a:xfrm>
          <a:prstGeom prst="rect">
            <a:avLst/>
          </a:prstGeom>
          <a:noFill/>
        </p:spPr>
        <p:txBody>
          <a:bodyPr wrap="square" rtlCol="0">
            <a:spAutoFit/>
          </a:bodyPr>
          <a:lstStyle/>
          <a:p>
            <a:pPr marL="0" marR="0" lvl="0" indent="0" algn="l" rtl="0">
              <a:spcBef>
                <a:spcPts val="0"/>
              </a:spcBef>
              <a:spcAft>
                <a:spcPts val="0"/>
              </a:spcAft>
              <a:buNone/>
            </a:pPr>
            <a:r>
              <a:rPr lang="en-US" sz="1050" b="0" i="0" u="none" strike="noStrike" cap="none">
                <a:solidFill>
                  <a:schemeClr val="bg1"/>
                </a:solidFill>
                <a:latin typeface="Farro"/>
                <a:sym typeface="Farro"/>
              </a:rPr>
              <a:t>The AI Audit Journey: Charting the future of Assurance</a:t>
            </a:r>
            <a:endParaRPr lang="en-US" sz="1000" b="0">
              <a:solidFill>
                <a:schemeClr val="bg1"/>
              </a:solidFill>
            </a:endParaRPr>
          </a:p>
        </p:txBody>
      </p:sp>
    </p:spTree>
    <p:extLst>
      <p:ext uri="{BB962C8B-B14F-4D97-AF65-F5344CB8AC3E}">
        <p14:creationId xmlns:p14="http://schemas.microsoft.com/office/powerpoint/2010/main" val="2735681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BE4CFB-28DC-B662-C4C4-9932BDB689AE}"/>
              </a:ext>
            </a:extLst>
          </p:cNvPr>
          <p:cNvSpPr txBox="1"/>
          <p:nvPr/>
        </p:nvSpPr>
        <p:spPr>
          <a:xfrm>
            <a:off x="1034143" y="266700"/>
            <a:ext cx="6161314" cy="523220"/>
          </a:xfrm>
          <a:prstGeom prst="rect">
            <a:avLst/>
          </a:prstGeom>
          <a:noFill/>
        </p:spPr>
        <p:txBody>
          <a:bodyPr wrap="square" rtlCol="0">
            <a:spAutoFit/>
          </a:bodyPr>
          <a:lstStyle/>
          <a:p>
            <a:r>
              <a:rPr lang="en-IN" sz="2800" b="1">
                <a:solidFill>
                  <a:srgbClr val="002060"/>
                </a:solidFill>
              </a:rPr>
              <a:t>AI Audit Implementation Journey </a:t>
            </a:r>
          </a:p>
        </p:txBody>
      </p:sp>
      <p:sp>
        <p:nvSpPr>
          <p:cNvPr id="3" name="TextBox 2">
            <a:extLst>
              <a:ext uri="{FF2B5EF4-FFF2-40B4-BE49-F238E27FC236}">
                <a16:creationId xmlns:a16="http://schemas.microsoft.com/office/drawing/2014/main" id="{1DE2DBBB-6346-A28E-9E99-4A11C3910F7B}"/>
              </a:ext>
            </a:extLst>
          </p:cNvPr>
          <p:cNvSpPr txBox="1"/>
          <p:nvPr/>
        </p:nvSpPr>
        <p:spPr>
          <a:xfrm>
            <a:off x="489857" y="1600200"/>
            <a:ext cx="5606143" cy="369332"/>
          </a:xfrm>
          <a:prstGeom prst="rect">
            <a:avLst/>
          </a:prstGeom>
          <a:noFill/>
        </p:spPr>
        <p:txBody>
          <a:bodyPr wrap="square" rtlCol="0">
            <a:spAutoFit/>
          </a:bodyPr>
          <a:lstStyle/>
          <a:p>
            <a:r>
              <a:rPr lang="en-IN"/>
              <a:t> </a:t>
            </a:r>
          </a:p>
        </p:txBody>
      </p:sp>
      <p:cxnSp>
        <p:nvCxnSpPr>
          <p:cNvPr id="9" name="Straight Connector 8">
            <a:extLst>
              <a:ext uri="{FF2B5EF4-FFF2-40B4-BE49-F238E27FC236}">
                <a16:creationId xmlns:a16="http://schemas.microsoft.com/office/drawing/2014/main" id="{6541C225-1CF9-507F-170F-5547F6B85F6E}"/>
              </a:ext>
            </a:extLst>
          </p:cNvPr>
          <p:cNvCxnSpPr/>
          <p:nvPr/>
        </p:nvCxnSpPr>
        <p:spPr>
          <a:xfrm>
            <a:off x="6019800" y="1600200"/>
            <a:ext cx="0" cy="45720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F3173556-C8BE-E3A4-4C30-A1D951C64503}"/>
              </a:ext>
            </a:extLst>
          </p:cNvPr>
          <p:cNvSpPr/>
          <p:nvPr/>
        </p:nvSpPr>
        <p:spPr>
          <a:xfrm>
            <a:off x="5687786" y="1076980"/>
            <a:ext cx="664028" cy="5232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a:t>1</a:t>
            </a:r>
          </a:p>
        </p:txBody>
      </p:sp>
      <p:cxnSp>
        <p:nvCxnSpPr>
          <p:cNvPr id="12" name="Straight Connector 11">
            <a:extLst>
              <a:ext uri="{FF2B5EF4-FFF2-40B4-BE49-F238E27FC236}">
                <a16:creationId xmlns:a16="http://schemas.microsoft.com/office/drawing/2014/main" id="{D313B035-4845-6DC3-316A-04D01FA50D37}"/>
              </a:ext>
            </a:extLst>
          </p:cNvPr>
          <p:cNvCxnSpPr>
            <a:cxnSpLocks/>
            <a:stCxn id="10" idx="1"/>
          </p:cNvCxnSpPr>
          <p:nvPr/>
        </p:nvCxnSpPr>
        <p:spPr>
          <a:xfrm flipH="1">
            <a:off x="5023758" y="1338590"/>
            <a:ext cx="664028"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C920FE47-A6CA-BF63-4029-68AA7C74CF25}"/>
              </a:ext>
            </a:extLst>
          </p:cNvPr>
          <p:cNvSpPr/>
          <p:nvPr/>
        </p:nvSpPr>
        <p:spPr>
          <a:xfrm>
            <a:off x="5763986" y="2492752"/>
            <a:ext cx="664028" cy="5232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a:t>2</a:t>
            </a:r>
          </a:p>
        </p:txBody>
      </p:sp>
      <p:cxnSp>
        <p:nvCxnSpPr>
          <p:cNvPr id="18" name="Straight Connector 17">
            <a:extLst>
              <a:ext uri="{FF2B5EF4-FFF2-40B4-BE49-F238E27FC236}">
                <a16:creationId xmlns:a16="http://schemas.microsoft.com/office/drawing/2014/main" id="{EF30A038-9D4D-AD52-BC92-293902D6DDF4}"/>
              </a:ext>
            </a:extLst>
          </p:cNvPr>
          <p:cNvCxnSpPr>
            <a:stCxn id="16" idx="3"/>
          </p:cNvCxnSpPr>
          <p:nvPr/>
        </p:nvCxnSpPr>
        <p:spPr>
          <a:xfrm>
            <a:off x="6428014" y="2754362"/>
            <a:ext cx="680357"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3BC15C89-3BA3-3D31-D8FA-D417190F26AC}"/>
              </a:ext>
            </a:extLst>
          </p:cNvPr>
          <p:cNvSpPr/>
          <p:nvPr/>
        </p:nvSpPr>
        <p:spPr>
          <a:xfrm>
            <a:off x="7032171" y="1272885"/>
            <a:ext cx="4267199" cy="1915881"/>
          </a:xfrm>
          <a:prstGeom prst="roundRect">
            <a:avLst/>
          </a:prstGeom>
          <a:solidFill>
            <a:schemeClr val="bg1">
              <a:lumMod val="95000"/>
            </a:schemeClr>
          </a:solidFill>
        </p:spPr>
        <p:style>
          <a:lnRef idx="3">
            <a:schemeClr val="lt1"/>
          </a:lnRef>
          <a:fillRef idx="1">
            <a:schemeClr val="accent1"/>
          </a:fillRef>
          <a:effectRef idx="1">
            <a:schemeClr val="accent1"/>
          </a:effectRef>
          <a:fontRef idx="minor">
            <a:schemeClr val="lt1"/>
          </a:fontRef>
        </p:style>
        <p:txBody>
          <a:bodyPr rtlCol="0" anchor="ctr"/>
          <a:lstStyle/>
          <a:p>
            <a:r>
              <a:rPr lang="en-IN" b="1">
                <a:solidFill>
                  <a:srgbClr val="002060"/>
                </a:solidFill>
              </a:rPr>
              <a:t>Pilot Implementation</a:t>
            </a:r>
            <a:br>
              <a:rPr lang="en-IN" b="1">
                <a:solidFill>
                  <a:srgbClr val="002060"/>
                </a:solidFill>
              </a:rPr>
            </a:br>
            <a:r>
              <a:rPr lang="en-IN">
                <a:solidFill>
                  <a:srgbClr val="002060"/>
                </a:solidFill>
              </a:rPr>
              <a:t>Start with low-risk areas like data validation, gradually expand to journal entry testing and risk assessment procedures</a:t>
            </a:r>
            <a:br>
              <a:rPr lang="en-IN"/>
            </a:br>
            <a:endParaRPr lang="en-IN"/>
          </a:p>
        </p:txBody>
      </p:sp>
      <p:sp>
        <p:nvSpPr>
          <p:cNvPr id="20" name="Rectangle: Rounded Corners 19">
            <a:extLst>
              <a:ext uri="{FF2B5EF4-FFF2-40B4-BE49-F238E27FC236}">
                <a16:creationId xmlns:a16="http://schemas.microsoft.com/office/drawing/2014/main" id="{206F92B3-D56E-4CEF-5AF0-742D2DDCDC2F}"/>
              </a:ext>
            </a:extLst>
          </p:cNvPr>
          <p:cNvSpPr/>
          <p:nvPr/>
        </p:nvSpPr>
        <p:spPr>
          <a:xfrm>
            <a:off x="5758543" y="3809256"/>
            <a:ext cx="664028" cy="5232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a:t>3</a:t>
            </a:r>
          </a:p>
        </p:txBody>
      </p:sp>
      <p:sp>
        <p:nvSpPr>
          <p:cNvPr id="21" name="Rectangle: Rounded Corners 20">
            <a:extLst>
              <a:ext uri="{FF2B5EF4-FFF2-40B4-BE49-F238E27FC236}">
                <a16:creationId xmlns:a16="http://schemas.microsoft.com/office/drawing/2014/main" id="{4181BBE5-5232-62B0-5D99-A9D2F6F7D8C9}"/>
              </a:ext>
            </a:extLst>
          </p:cNvPr>
          <p:cNvSpPr/>
          <p:nvPr/>
        </p:nvSpPr>
        <p:spPr>
          <a:xfrm>
            <a:off x="566060" y="3809256"/>
            <a:ext cx="4702622" cy="1710154"/>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IN" b="1">
                <a:solidFill>
                  <a:srgbClr val="002060"/>
                </a:solidFill>
              </a:rPr>
              <a:t>Training and charge</a:t>
            </a:r>
            <a:br>
              <a:rPr lang="en-IN" b="1">
                <a:solidFill>
                  <a:srgbClr val="002060"/>
                </a:solidFill>
              </a:rPr>
            </a:br>
            <a:r>
              <a:rPr lang="en-IN">
                <a:solidFill>
                  <a:srgbClr val="002060"/>
                </a:solidFill>
              </a:rPr>
              <a:t>Invest in comprehensive staff training, establish AI governance frameworks, and foster culture of continuous learning </a:t>
            </a:r>
          </a:p>
        </p:txBody>
      </p:sp>
      <p:cxnSp>
        <p:nvCxnSpPr>
          <p:cNvPr id="23" name="Straight Connector 22">
            <a:extLst>
              <a:ext uri="{FF2B5EF4-FFF2-40B4-BE49-F238E27FC236}">
                <a16:creationId xmlns:a16="http://schemas.microsoft.com/office/drawing/2014/main" id="{5E780560-8857-86FF-CDDB-55542745DE89}"/>
              </a:ext>
            </a:extLst>
          </p:cNvPr>
          <p:cNvCxnSpPr>
            <a:stCxn id="20" idx="1"/>
          </p:cNvCxnSpPr>
          <p:nvPr/>
        </p:nvCxnSpPr>
        <p:spPr>
          <a:xfrm flipH="1">
            <a:off x="5268682" y="4070866"/>
            <a:ext cx="489861" cy="391"/>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FD784DE0-F8F4-9CCA-003F-3D889376EE95}"/>
              </a:ext>
            </a:extLst>
          </p:cNvPr>
          <p:cNvSpPr/>
          <p:nvPr/>
        </p:nvSpPr>
        <p:spPr>
          <a:xfrm>
            <a:off x="6768192" y="4016693"/>
            <a:ext cx="4267196" cy="2177490"/>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IN" b="1">
                <a:solidFill>
                  <a:srgbClr val="002060"/>
                </a:solidFill>
              </a:rPr>
              <a:t>Scale &amp; Optimize</a:t>
            </a:r>
            <a:br>
              <a:rPr lang="en-IN" b="1">
                <a:solidFill>
                  <a:srgbClr val="002060"/>
                </a:solidFill>
              </a:rPr>
            </a:br>
            <a:r>
              <a:rPr lang="en-IN">
                <a:solidFill>
                  <a:srgbClr val="002060"/>
                </a:solidFill>
              </a:rPr>
              <a:t>Expand AI across all audit areas, measure ROI, refine algorithms, and develop new AI-enabled service offerings </a:t>
            </a:r>
          </a:p>
        </p:txBody>
      </p:sp>
      <p:sp>
        <p:nvSpPr>
          <p:cNvPr id="25" name="Rectangle: Rounded Corners 24">
            <a:extLst>
              <a:ext uri="{FF2B5EF4-FFF2-40B4-BE49-F238E27FC236}">
                <a16:creationId xmlns:a16="http://schemas.microsoft.com/office/drawing/2014/main" id="{3A73C83D-53E9-452A-4350-B8433F3F5811}"/>
              </a:ext>
            </a:extLst>
          </p:cNvPr>
          <p:cNvSpPr/>
          <p:nvPr/>
        </p:nvSpPr>
        <p:spPr>
          <a:xfrm>
            <a:off x="642260" y="1076980"/>
            <a:ext cx="4441369" cy="1812414"/>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IN" b="1">
                <a:solidFill>
                  <a:srgbClr val="002060"/>
                </a:solidFill>
              </a:rPr>
              <a:t>Assessment Phase</a:t>
            </a:r>
            <a:br>
              <a:rPr lang="en-IN" b="1"/>
            </a:br>
            <a:r>
              <a:rPr lang="en-IN">
                <a:solidFill>
                  <a:srgbClr val="002060"/>
                </a:solidFill>
              </a:rPr>
              <a:t>Evaluate current audit processes, identify high impact use cases, and conduct readiness assessment for AI adaption</a:t>
            </a:r>
            <a:endParaRPr lang="en-IN"/>
          </a:p>
        </p:txBody>
      </p:sp>
      <p:sp>
        <p:nvSpPr>
          <p:cNvPr id="27" name="Rectangle: Rounded Corners 26">
            <a:extLst>
              <a:ext uri="{FF2B5EF4-FFF2-40B4-BE49-F238E27FC236}">
                <a16:creationId xmlns:a16="http://schemas.microsoft.com/office/drawing/2014/main" id="{0B773706-06D4-C36E-995A-56726D33987C}"/>
              </a:ext>
            </a:extLst>
          </p:cNvPr>
          <p:cNvSpPr/>
          <p:nvPr/>
        </p:nvSpPr>
        <p:spPr>
          <a:xfrm>
            <a:off x="5753100" y="5257800"/>
            <a:ext cx="664028" cy="52322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a:t>4</a:t>
            </a:r>
          </a:p>
        </p:txBody>
      </p:sp>
      <p:cxnSp>
        <p:nvCxnSpPr>
          <p:cNvPr id="29" name="Straight Connector 28">
            <a:extLst>
              <a:ext uri="{FF2B5EF4-FFF2-40B4-BE49-F238E27FC236}">
                <a16:creationId xmlns:a16="http://schemas.microsoft.com/office/drawing/2014/main" id="{4A0556C3-59E6-5022-5C75-CF1CD2E71E51}"/>
              </a:ext>
            </a:extLst>
          </p:cNvPr>
          <p:cNvCxnSpPr>
            <a:stCxn id="27" idx="3"/>
          </p:cNvCxnSpPr>
          <p:nvPr/>
        </p:nvCxnSpPr>
        <p:spPr>
          <a:xfrm>
            <a:off x="6417128" y="5519410"/>
            <a:ext cx="77832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96215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26387-6521-0C3C-3E9E-94D8EF1CF290}"/>
            </a:ext>
          </a:extLst>
        </p:cNvPr>
        <p:cNvGrpSpPr/>
        <p:nvPr/>
      </p:nvGrpSpPr>
      <p:grpSpPr>
        <a:xfrm>
          <a:off x="0" y="0"/>
          <a:ext cx="0" cy="0"/>
          <a:chOff x="0" y="0"/>
          <a:chExt cx="0" cy="0"/>
        </a:xfrm>
      </p:grpSpPr>
      <p:pic>
        <p:nvPicPr>
          <p:cNvPr id="88" name="Picture 87" descr="A screenshot of a computer&#10;&#10;AI-generated content may be incorrect.">
            <a:extLst>
              <a:ext uri="{FF2B5EF4-FFF2-40B4-BE49-F238E27FC236}">
                <a16:creationId xmlns:a16="http://schemas.microsoft.com/office/drawing/2014/main" id="{4261A503-D584-E9E5-0686-1D05496D525B}"/>
              </a:ext>
            </a:extLst>
          </p:cNvPr>
          <p:cNvPicPr>
            <a:picLocks noChangeAspect="1"/>
          </p:cNvPicPr>
          <p:nvPr/>
        </p:nvPicPr>
        <p:blipFill>
          <a:blip r:embed="rId3">
            <a:extLst>
              <a:ext uri="{28A0092B-C50C-407E-A947-70E740481C1C}">
                <a14:useLocalDpi xmlns:a14="http://schemas.microsoft.com/office/drawing/2010/main" val="0"/>
              </a:ext>
            </a:extLst>
          </a:blip>
          <a:srcRect l="12167" t="27136" r="12083" b="27137"/>
          <a:stretch>
            <a:fillRect/>
          </a:stretch>
        </p:blipFill>
        <p:spPr>
          <a:xfrm>
            <a:off x="0" y="-13041"/>
            <a:ext cx="12192000" cy="7359745"/>
          </a:xfrm>
          <a:prstGeom prst="rect">
            <a:avLst/>
          </a:prstGeom>
        </p:spPr>
      </p:pic>
      <p:sp>
        <p:nvSpPr>
          <p:cNvPr id="16" name="Text 0">
            <a:extLst>
              <a:ext uri="{FF2B5EF4-FFF2-40B4-BE49-F238E27FC236}">
                <a16:creationId xmlns:a16="http://schemas.microsoft.com/office/drawing/2014/main" id="{9EBC1A4D-4BB2-7711-547D-D4913A2A86D7}"/>
              </a:ext>
            </a:extLst>
          </p:cNvPr>
          <p:cNvSpPr/>
          <p:nvPr/>
        </p:nvSpPr>
        <p:spPr>
          <a:xfrm>
            <a:off x="436800" y="10007"/>
            <a:ext cx="7488000" cy="739987"/>
          </a:xfrm>
          <a:prstGeom prst="rect">
            <a:avLst/>
          </a:prstGeom>
          <a:noFill/>
          <a:ln/>
        </p:spPr>
        <p:txBody>
          <a:bodyPr wrap="square" lIns="0" tIns="0" rIns="0" bIns="0" rtlCol="0" anchor="t"/>
          <a:lstStyle/>
          <a:p>
            <a:pPr marL="0" indent="0" algn="l">
              <a:lnSpc>
                <a:spcPts val="5550"/>
              </a:lnSpc>
              <a:buNone/>
            </a:pPr>
            <a:r>
              <a:rPr lang="en-US" sz="2800">
                <a:solidFill>
                  <a:schemeClr val="bg1"/>
                </a:solidFill>
                <a:latin typeface="Alexandria" pitchFamily="34" charset="0"/>
                <a:cs typeface="Alexandria" pitchFamily="34" charset="-120"/>
              </a:rPr>
              <a:t>Navigating AI Implementation: Challenges</a:t>
            </a:r>
            <a:endParaRPr lang="en-US" sz="2800">
              <a:solidFill>
                <a:schemeClr val="bg1"/>
              </a:solidFill>
            </a:endParaRPr>
          </a:p>
        </p:txBody>
      </p:sp>
      <p:cxnSp>
        <p:nvCxnSpPr>
          <p:cNvPr id="3" name="Straight Connector 2">
            <a:extLst>
              <a:ext uri="{FF2B5EF4-FFF2-40B4-BE49-F238E27FC236}">
                <a16:creationId xmlns:a16="http://schemas.microsoft.com/office/drawing/2014/main" id="{241C862E-253E-6F9B-10ED-9EF98D7F0F4F}"/>
              </a:ext>
            </a:extLst>
          </p:cNvPr>
          <p:cNvCxnSpPr>
            <a:cxnSpLocks/>
          </p:cNvCxnSpPr>
          <p:nvPr/>
        </p:nvCxnSpPr>
        <p:spPr>
          <a:xfrm>
            <a:off x="436800" y="736168"/>
            <a:ext cx="6973650" cy="13826"/>
          </a:xfrm>
          <a:prstGeom prst="line">
            <a:avLst/>
          </a:prstGeom>
        </p:spPr>
        <p:style>
          <a:lnRef idx="1">
            <a:schemeClr val="accent1"/>
          </a:lnRef>
          <a:fillRef idx="0">
            <a:schemeClr val="accent1"/>
          </a:fillRef>
          <a:effectRef idx="0">
            <a:schemeClr val="accent1"/>
          </a:effectRef>
          <a:fontRef idx="minor">
            <a:schemeClr val="tx1"/>
          </a:fontRef>
        </p:style>
      </p:cxnSp>
      <p:sp>
        <p:nvSpPr>
          <p:cNvPr id="38" name="Rectangle 6">
            <a:extLst>
              <a:ext uri="{FF2B5EF4-FFF2-40B4-BE49-F238E27FC236}">
                <a16:creationId xmlns:a16="http://schemas.microsoft.com/office/drawing/2014/main" id="{3E23CD7A-67EA-3B38-E6FE-E568932AED1C}"/>
              </a:ext>
            </a:extLst>
          </p:cNvPr>
          <p:cNvSpPr/>
          <p:nvPr/>
        </p:nvSpPr>
        <p:spPr>
          <a:xfrm>
            <a:off x="-57150" y="852528"/>
            <a:ext cx="12439877" cy="6005472"/>
          </a:xfrm>
          <a:custGeom>
            <a:avLst/>
            <a:gdLst>
              <a:gd name="connsiteX0" fmla="*/ 0 w 12192000"/>
              <a:gd name="connsiteY0" fmla="*/ 0 h 347197"/>
              <a:gd name="connsiteX1" fmla="*/ 12192000 w 12192000"/>
              <a:gd name="connsiteY1" fmla="*/ 0 h 347197"/>
              <a:gd name="connsiteX2" fmla="*/ 12192000 w 12192000"/>
              <a:gd name="connsiteY2" fmla="*/ 347197 h 347197"/>
              <a:gd name="connsiteX3" fmla="*/ 0 w 12192000"/>
              <a:gd name="connsiteY3" fmla="*/ 347197 h 347197"/>
              <a:gd name="connsiteX4" fmla="*/ 0 w 12192000"/>
              <a:gd name="connsiteY4" fmla="*/ 0 h 347197"/>
              <a:gd name="connsiteX0" fmla="*/ 0 w 12192000"/>
              <a:gd name="connsiteY0" fmla="*/ 5647765 h 5994962"/>
              <a:gd name="connsiteX1" fmla="*/ 12183036 w 12192000"/>
              <a:gd name="connsiteY1" fmla="*/ 0 h 5994962"/>
              <a:gd name="connsiteX2" fmla="*/ 12192000 w 12192000"/>
              <a:gd name="connsiteY2" fmla="*/ 5994962 h 5994962"/>
              <a:gd name="connsiteX3" fmla="*/ 0 w 12192000"/>
              <a:gd name="connsiteY3" fmla="*/ 5994962 h 5994962"/>
              <a:gd name="connsiteX4" fmla="*/ 0 w 12192000"/>
              <a:gd name="connsiteY4" fmla="*/ 5647765 h 5994962"/>
              <a:gd name="connsiteX0" fmla="*/ 0 w 12374049"/>
              <a:gd name="connsiteY0" fmla="*/ 5647765 h 5994962"/>
              <a:gd name="connsiteX1" fmla="*/ 12183036 w 12374049"/>
              <a:gd name="connsiteY1" fmla="*/ 0 h 5994962"/>
              <a:gd name="connsiteX2" fmla="*/ 12192000 w 12374049"/>
              <a:gd name="connsiteY2" fmla="*/ 5994962 h 5994962"/>
              <a:gd name="connsiteX3" fmla="*/ 0 w 12374049"/>
              <a:gd name="connsiteY3" fmla="*/ 5994962 h 5994962"/>
              <a:gd name="connsiteX4" fmla="*/ 0 w 12374049"/>
              <a:gd name="connsiteY4" fmla="*/ 5647765 h 5994962"/>
              <a:gd name="connsiteX0" fmla="*/ 0 w 12418108"/>
              <a:gd name="connsiteY0" fmla="*/ 5755342 h 5994962"/>
              <a:gd name="connsiteX1" fmla="*/ 12227859 w 12418108"/>
              <a:gd name="connsiteY1" fmla="*/ 0 h 5994962"/>
              <a:gd name="connsiteX2" fmla="*/ 12236823 w 12418108"/>
              <a:gd name="connsiteY2" fmla="*/ 5994962 h 5994962"/>
              <a:gd name="connsiteX3" fmla="*/ 44823 w 12418108"/>
              <a:gd name="connsiteY3" fmla="*/ 5994962 h 5994962"/>
              <a:gd name="connsiteX4" fmla="*/ 0 w 12418108"/>
              <a:gd name="connsiteY4" fmla="*/ 5755342 h 599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8108" h="5994962">
                <a:moveTo>
                  <a:pt x="0" y="5755342"/>
                </a:moveTo>
                <a:cubicBezTo>
                  <a:pt x="4061012" y="3872754"/>
                  <a:pt x="13904259" y="9789458"/>
                  <a:pt x="12227859" y="0"/>
                </a:cubicBezTo>
                <a:lnTo>
                  <a:pt x="12236823" y="5994962"/>
                </a:lnTo>
                <a:lnTo>
                  <a:pt x="44823" y="5994962"/>
                </a:lnTo>
                <a:lnTo>
                  <a:pt x="0" y="5755342"/>
                </a:lnTo>
                <a:close/>
              </a:path>
            </a:pathLst>
          </a:custGeom>
          <a:gradFill flip="none" rotWithShape="1">
            <a:gsLst>
              <a:gs pos="0">
                <a:srgbClr val="341475"/>
              </a:gs>
              <a:gs pos="48000">
                <a:srgbClr val="900B92"/>
              </a:gs>
              <a:gs pos="100000">
                <a:srgbClr val="FC0066"/>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89">
              <a:latin typeface="Times New Roman" panose="02020603050405020304" pitchFamily="18" charset="0"/>
              <a:cs typeface="Times New Roman" panose="02020603050405020304" pitchFamily="18" charset="0"/>
            </a:endParaRPr>
          </a:p>
        </p:txBody>
      </p:sp>
      <p:sp>
        <p:nvSpPr>
          <p:cNvPr id="67" name="TextBox 66">
            <a:extLst>
              <a:ext uri="{FF2B5EF4-FFF2-40B4-BE49-F238E27FC236}">
                <a16:creationId xmlns:a16="http://schemas.microsoft.com/office/drawing/2014/main" id="{947BFDDE-213B-7EFE-EA52-9AEDDD6E674E}"/>
              </a:ext>
            </a:extLst>
          </p:cNvPr>
          <p:cNvSpPr txBox="1"/>
          <p:nvPr/>
        </p:nvSpPr>
        <p:spPr>
          <a:xfrm>
            <a:off x="199098" y="6565677"/>
            <a:ext cx="3908323" cy="261610"/>
          </a:xfrm>
          <a:prstGeom prst="rect">
            <a:avLst/>
          </a:prstGeom>
          <a:noFill/>
        </p:spPr>
        <p:txBody>
          <a:bodyPr wrap="square" rtlCol="0">
            <a:spAutoFit/>
          </a:bodyPr>
          <a:lstStyle/>
          <a:p>
            <a:pPr marL="0" marR="0" lvl="0" indent="0" algn="l" rtl="0">
              <a:spcBef>
                <a:spcPts val="0"/>
              </a:spcBef>
              <a:spcAft>
                <a:spcPts val="0"/>
              </a:spcAft>
              <a:buNone/>
            </a:pPr>
            <a:r>
              <a:rPr lang="en-US" sz="1050" b="0" i="0" u="none" strike="noStrike" cap="none">
                <a:solidFill>
                  <a:schemeClr val="bg1"/>
                </a:solidFill>
                <a:latin typeface="Farro"/>
                <a:sym typeface="Farro"/>
              </a:rPr>
              <a:t>The AI Audit Journey: Charting the future of Assurance</a:t>
            </a:r>
            <a:endParaRPr lang="en-US" sz="1000" b="0">
              <a:solidFill>
                <a:schemeClr val="bg1"/>
              </a:solidFill>
            </a:endParaRPr>
          </a:p>
        </p:txBody>
      </p:sp>
      <p:sp>
        <p:nvSpPr>
          <p:cNvPr id="4" name="Text 1">
            <a:extLst>
              <a:ext uri="{FF2B5EF4-FFF2-40B4-BE49-F238E27FC236}">
                <a16:creationId xmlns:a16="http://schemas.microsoft.com/office/drawing/2014/main" id="{2B0B4737-68C2-40F1-EFFA-8130CF019F1D}"/>
              </a:ext>
            </a:extLst>
          </p:cNvPr>
          <p:cNvSpPr/>
          <p:nvPr/>
        </p:nvSpPr>
        <p:spPr>
          <a:xfrm>
            <a:off x="436800" y="948113"/>
            <a:ext cx="2874645" cy="212646"/>
          </a:xfrm>
          <a:prstGeom prst="rect">
            <a:avLst/>
          </a:prstGeom>
          <a:noFill/>
          <a:ln/>
        </p:spPr>
        <p:txBody>
          <a:bodyPr wrap="none" lIns="0" tIns="0" rIns="0" bIns="0" rtlCol="0" anchor="t"/>
          <a:lstStyle/>
          <a:p>
            <a:pPr marL="0" indent="0" algn="l">
              <a:lnSpc>
                <a:spcPts val="1650"/>
              </a:lnSpc>
              <a:buNone/>
            </a:pPr>
            <a:r>
              <a:rPr lang="en-US" sz="1300">
                <a:solidFill>
                  <a:schemeClr val="bg1"/>
                </a:solidFill>
                <a:latin typeface="Alexandria" pitchFamily="34" charset="0"/>
                <a:ea typeface="Alexandria" pitchFamily="34" charset="-122"/>
                <a:cs typeface="Alexandria" pitchFamily="34" charset="-120"/>
              </a:rPr>
              <a:t>Top 5 Implementation Challenges</a:t>
            </a:r>
            <a:endParaRPr lang="en-US" sz="1300">
              <a:solidFill>
                <a:schemeClr val="bg1"/>
              </a:solidFill>
            </a:endParaRPr>
          </a:p>
        </p:txBody>
      </p:sp>
      <p:grpSp>
        <p:nvGrpSpPr>
          <p:cNvPr id="85" name="Group 84">
            <a:extLst>
              <a:ext uri="{FF2B5EF4-FFF2-40B4-BE49-F238E27FC236}">
                <a16:creationId xmlns:a16="http://schemas.microsoft.com/office/drawing/2014/main" id="{4FC0B39F-5581-6C96-5F77-AF9A69341E6A}"/>
              </a:ext>
            </a:extLst>
          </p:cNvPr>
          <p:cNvGrpSpPr/>
          <p:nvPr/>
        </p:nvGrpSpPr>
        <p:grpSpPr>
          <a:xfrm>
            <a:off x="436800" y="1263293"/>
            <a:ext cx="10733958" cy="4558989"/>
            <a:chOff x="419817" y="1270311"/>
            <a:chExt cx="7149701" cy="4709133"/>
          </a:xfrm>
        </p:grpSpPr>
        <p:sp>
          <p:nvSpPr>
            <p:cNvPr id="24" name="Shape 2">
              <a:extLst>
                <a:ext uri="{FF2B5EF4-FFF2-40B4-BE49-F238E27FC236}">
                  <a16:creationId xmlns:a16="http://schemas.microsoft.com/office/drawing/2014/main" id="{65F7730C-000C-3607-694F-395291A07DE4}"/>
                </a:ext>
              </a:extLst>
            </p:cNvPr>
            <p:cNvSpPr/>
            <p:nvPr/>
          </p:nvSpPr>
          <p:spPr>
            <a:xfrm>
              <a:off x="419817" y="1270311"/>
              <a:ext cx="7149701" cy="852484"/>
            </a:xfrm>
            <a:prstGeom prst="roundRect">
              <a:avLst>
                <a:gd name="adj" fmla="val 5505"/>
              </a:avLst>
            </a:prstGeom>
            <a:solidFill>
              <a:srgbClr val="F9F9FF">
                <a:alpha val="85000"/>
              </a:srgbClr>
            </a:solidFill>
            <a:ln w="15240">
              <a:solidFill>
                <a:srgbClr val="B8C3DF"/>
              </a:solidFill>
              <a:prstDash val="solid"/>
            </a:ln>
          </p:spPr>
          <p:txBody>
            <a:bodyPr/>
            <a:lstStyle/>
            <a:p>
              <a:endParaRPr lang="en-IN" sz="3200"/>
            </a:p>
          </p:txBody>
        </p:sp>
        <p:sp>
          <p:nvSpPr>
            <p:cNvPr id="26" name="Text 4">
              <a:extLst>
                <a:ext uri="{FF2B5EF4-FFF2-40B4-BE49-F238E27FC236}">
                  <a16:creationId xmlns:a16="http://schemas.microsoft.com/office/drawing/2014/main" id="{42051FC0-6A4A-7098-F8BD-F40779A5801C}"/>
                </a:ext>
              </a:extLst>
            </p:cNvPr>
            <p:cNvSpPr/>
            <p:nvPr/>
          </p:nvSpPr>
          <p:spPr>
            <a:xfrm>
              <a:off x="551019" y="1591737"/>
              <a:ext cx="145575" cy="209514"/>
            </a:xfrm>
            <a:prstGeom prst="rect">
              <a:avLst/>
            </a:prstGeom>
            <a:noFill/>
            <a:ln/>
          </p:spPr>
          <p:txBody>
            <a:bodyPr wrap="none" lIns="0" tIns="0" rIns="0" bIns="0" rtlCol="0" anchor="t"/>
            <a:lstStyle/>
            <a:p>
              <a:pPr marL="0" indent="0" algn="l">
                <a:lnSpc>
                  <a:spcPts val="1300"/>
                </a:lnSpc>
                <a:buNone/>
              </a:pPr>
              <a:r>
                <a:rPr lang="en-US" sz="2000">
                  <a:solidFill>
                    <a:srgbClr val="404155"/>
                  </a:solidFill>
                  <a:latin typeface="Alexandria" pitchFamily="34" charset="0"/>
                  <a:ea typeface="Alexandria" pitchFamily="34" charset="-122"/>
                  <a:cs typeface="Alexandria" pitchFamily="34" charset="-120"/>
                </a:rPr>
                <a:t>1</a:t>
              </a:r>
              <a:endParaRPr lang="en-US" sz="2000"/>
            </a:p>
          </p:txBody>
        </p:sp>
        <p:sp>
          <p:nvSpPr>
            <p:cNvPr id="34" name="Shape 7">
              <a:extLst>
                <a:ext uri="{FF2B5EF4-FFF2-40B4-BE49-F238E27FC236}">
                  <a16:creationId xmlns:a16="http://schemas.microsoft.com/office/drawing/2014/main" id="{40F7E117-817E-8308-2CA3-B7D2C8FC804F}"/>
                </a:ext>
              </a:extLst>
            </p:cNvPr>
            <p:cNvSpPr/>
            <p:nvPr/>
          </p:nvSpPr>
          <p:spPr>
            <a:xfrm>
              <a:off x="419817" y="2234474"/>
              <a:ext cx="7149701" cy="852484"/>
            </a:xfrm>
            <a:prstGeom prst="roundRect">
              <a:avLst>
                <a:gd name="adj" fmla="val 5505"/>
              </a:avLst>
            </a:prstGeom>
            <a:solidFill>
              <a:srgbClr val="F9F9FF">
                <a:alpha val="85000"/>
              </a:srgbClr>
            </a:solidFill>
            <a:ln w="15240">
              <a:solidFill>
                <a:srgbClr val="B8C3DF"/>
              </a:solidFill>
              <a:prstDash val="solid"/>
            </a:ln>
          </p:spPr>
          <p:txBody>
            <a:bodyPr/>
            <a:lstStyle/>
            <a:p>
              <a:endParaRPr lang="en-IN" sz="3200"/>
            </a:p>
          </p:txBody>
        </p:sp>
        <p:sp>
          <p:nvSpPr>
            <p:cNvPr id="36" name="Text 9">
              <a:extLst>
                <a:ext uri="{FF2B5EF4-FFF2-40B4-BE49-F238E27FC236}">
                  <a16:creationId xmlns:a16="http://schemas.microsoft.com/office/drawing/2014/main" id="{9107EEBA-0C1C-DF2A-DB87-A5C572C0C787}"/>
                </a:ext>
              </a:extLst>
            </p:cNvPr>
            <p:cNvSpPr/>
            <p:nvPr/>
          </p:nvSpPr>
          <p:spPr>
            <a:xfrm>
              <a:off x="551019" y="2555900"/>
              <a:ext cx="145575" cy="209514"/>
            </a:xfrm>
            <a:prstGeom prst="rect">
              <a:avLst/>
            </a:prstGeom>
            <a:noFill/>
            <a:ln/>
          </p:spPr>
          <p:txBody>
            <a:bodyPr wrap="none" lIns="0" tIns="0" rIns="0" bIns="0" rtlCol="0" anchor="t"/>
            <a:lstStyle/>
            <a:p>
              <a:pPr marL="0" indent="0" algn="l">
                <a:lnSpc>
                  <a:spcPts val="1300"/>
                </a:lnSpc>
                <a:buNone/>
              </a:pPr>
              <a:r>
                <a:rPr lang="en-US" sz="2000">
                  <a:solidFill>
                    <a:srgbClr val="404155"/>
                  </a:solidFill>
                  <a:latin typeface="Alexandria" pitchFamily="34" charset="0"/>
                  <a:ea typeface="Alexandria" pitchFamily="34" charset="-122"/>
                  <a:cs typeface="Alexandria" pitchFamily="34" charset="-120"/>
                </a:rPr>
                <a:t>2</a:t>
              </a:r>
              <a:endParaRPr lang="en-US" sz="2000"/>
            </a:p>
          </p:txBody>
        </p:sp>
        <p:sp>
          <p:nvSpPr>
            <p:cNvPr id="42" name="Text 10">
              <a:extLst>
                <a:ext uri="{FF2B5EF4-FFF2-40B4-BE49-F238E27FC236}">
                  <a16:creationId xmlns:a16="http://schemas.microsoft.com/office/drawing/2014/main" id="{2DD37557-E2A7-3A28-5197-E2E9A56C2D27}"/>
                </a:ext>
              </a:extLst>
            </p:cNvPr>
            <p:cNvSpPr/>
            <p:nvPr/>
          </p:nvSpPr>
          <p:spPr>
            <a:xfrm>
              <a:off x="918321" y="2361167"/>
              <a:ext cx="1422009" cy="174556"/>
            </a:xfrm>
            <a:prstGeom prst="rect">
              <a:avLst/>
            </a:prstGeom>
            <a:noFill/>
            <a:ln/>
          </p:spPr>
          <p:txBody>
            <a:bodyPr wrap="none" lIns="0" tIns="0" rIns="0" bIns="0" rtlCol="0" anchor="t"/>
            <a:lstStyle/>
            <a:p>
              <a:pPr marL="0" indent="0" algn="l">
                <a:lnSpc>
                  <a:spcPts val="1350"/>
                </a:lnSpc>
                <a:buNone/>
              </a:pPr>
              <a:r>
                <a:rPr lang="en-US">
                  <a:solidFill>
                    <a:schemeClr val="accent5">
                      <a:lumMod val="75000"/>
                    </a:schemeClr>
                  </a:solidFill>
                  <a:latin typeface="Alexandria" pitchFamily="34" charset="0"/>
                  <a:ea typeface="Alexandria" pitchFamily="34" charset="-122"/>
                  <a:cs typeface="Alexandria" pitchFamily="34" charset="-120"/>
                </a:rPr>
                <a:t>Regulatory Compliance</a:t>
              </a:r>
              <a:endParaRPr lang="en-US">
                <a:solidFill>
                  <a:schemeClr val="accent5">
                    <a:lumMod val="75000"/>
                  </a:schemeClr>
                </a:solidFill>
              </a:endParaRPr>
            </a:p>
          </p:txBody>
        </p:sp>
        <p:sp>
          <p:nvSpPr>
            <p:cNvPr id="68" name="Text 11">
              <a:extLst>
                <a:ext uri="{FF2B5EF4-FFF2-40B4-BE49-F238E27FC236}">
                  <a16:creationId xmlns:a16="http://schemas.microsoft.com/office/drawing/2014/main" id="{25C055DB-97FA-81CE-3DE4-E73B10504F50}"/>
                </a:ext>
              </a:extLst>
            </p:cNvPr>
            <p:cNvSpPr/>
            <p:nvPr/>
          </p:nvSpPr>
          <p:spPr>
            <a:xfrm>
              <a:off x="918321" y="2602706"/>
              <a:ext cx="6638149" cy="357558"/>
            </a:xfrm>
            <a:prstGeom prst="rect">
              <a:avLst/>
            </a:prstGeom>
            <a:noFill/>
            <a:ln/>
          </p:spPr>
          <p:txBody>
            <a:bodyPr wrap="square" lIns="0" tIns="0" rIns="0" bIns="0" rtlCol="0" anchor="t"/>
            <a:lstStyle/>
            <a:p>
              <a:pPr marL="0" indent="0" algn="l">
                <a:lnSpc>
                  <a:spcPts val="1400"/>
                </a:lnSpc>
                <a:buNone/>
              </a:pPr>
              <a:r>
                <a:rPr lang="en-US" sz="1100">
                  <a:latin typeface="Nobile" pitchFamily="34" charset="0"/>
                  <a:ea typeface="Nobile" pitchFamily="34" charset="-122"/>
                  <a:cs typeface="Nobile" pitchFamily="34" charset="-120"/>
                </a:rPr>
                <a:t>Adhering to evolving regulations and ethical guidelines surrounding AI use in audit, especially concerning data privacy, security, and algorithmic transparency, poses a significant hurdle.</a:t>
              </a:r>
              <a:endParaRPr lang="en-US" sz="1100"/>
            </a:p>
          </p:txBody>
        </p:sp>
        <p:sp>
          <p:nvSpPr>
            <p:cNvPr id="69" name="Shape 12">
              <a:extLst>
                <a:ext uri="{FF2B5EF4-FFF2-40B4-BE49-F238E27FC236}">
                  <a16:creationId xmlns:a16="http://schemas.microsoft.com/office/drawing/2014/main" id="{4DECE3C2-4948-9EE8-3C09-76DA7344DCC4}"/>
                </a:ext>
              </a:extLst>
            </p:cNvPr>
            <p:cNvSpPr/>
            <p:nvPr/>
          </p:nvSpPr>
          <p:spPr>
            <a:xfrm>
              <a:off x="419817" y="3198635"/>
              <a:ext cx="7149701" cy="852484"/>
            </a:xfrm>
            <a:prstGeom prst="roundRect">
              <a:avLst>
                <a:gd name="adj" fmla="val 5505"/>
              </a:avLst>
            </a:prstGeom>
            <a:solidFill>
              <a:srgbClr val="F9F9FF">
                <a:alpha val="85000"/>
              </a:srgbClr>
            </a:solidFill>
            <a:ln w="15240">
              <a:solidFill>
                <a:srgbClr val="B8C3DF"/>
              </a:solidFill>
              <a:prstDash val="solid"/>
            </a:ln>
          </p:spPr>
          <p:txBody>
            <a:bodyPr/>
            <a:lstStyle/>
            <a:p>
              <a:endParaRPr lang="en-IN" sz="3200"/>
            </a:p>
          </p:txBody>
        </p:sp>
        <p:sp>
          <p:nvSpPr>
            <p:cNvPr id="71" name="Text 14">
              <a:extLst>
                <a:ext uri="{FF2B5EF4-FFF2-40B4-BE49-F238E27FC236}">
                  <a16:creationId xmlns:a16="http://schemas.microsoft.com/office/drawing/2014/main" id="{4908EC6D-C0B2-0E6F-481E-ADFB8A8B3735}"/>
                </a:ext>
              </a:extLst>
            </p:cNvPr>
            <p:cNvSpPr/>
            <p:nvPr/>
          </p:nvSpPr>
          <p:spPr>
            <a:xfrm>
              <a:off x="551019" y="3520061"/>
              <a:ext cx="145575" cy="209514"/>
            </a:xfrm>
            <a:prstGeom prst="rect">
              <a:avLst/>
            </a:prstGeom>
            <a:noFill/>
            <a:ln/>
          </p:spPr>
          <p:txBody>
            <a:bodyPr wrap="none" lIns="0" tIns="0" rIns="0" bIns="0" rtlCol="0" anchor="t"/>
            <a:lstStyle/>
            <a:p>
              <a:pPr marL="0" indent="0" algn="l">
                <a:lnSpc>
                  <a:spcPts val="1300"/>
                </a:lnSpc>
                <a:buNone/>
              </a:pPr>
              <a:r>
                <a:rPr lang="en-US" sz="2000">
                  <a:solidFill>
                    <a:srgbClr val="404155"/>
                  </a:solidFill>
                  <a:latin typeface="Alexandria" pitchFamily="34" charset="0"/>
                  <a:ea typeface="Alexandria" pitchFamily="34" charset="-122"/>
                  <a:cs typeface="Alexandria" pitchFamily="34" charset="-120"/>
                </a:rPr>
                <a:t>3</a:t>
              </a:r>
              <a:endParaRPr lang="en-US" sz="2000"/>
            </a:p>
          </p:txBody>
        </p:sp>
        <p:sp>
          <p:nvSpPr>
            <p:cNvPr id="72" name="Text 15">
              <a:extLst>
                <a:ext uri="{FF2B5EF4-FFF2-40B4-BE49-F238E27FC236}">
                  <a16:creationId xmlns:a16="http://schemas.microsoft.com/office/drawing/2014/main" id="{28F04C2A-00F0-6E49-7E40-49C4113CE992}"/>
                </a:ext>
              </a:extLst>
            </p:cNvPr>
            <p:cNvSpPr/>
            <p:nvPr/>
          </p:nvSpPr>
          <p:spPr>
            <a:xfrm>
              <a:off x="918321" y="3325329"/>
              <a:ext cx="1213739" cy="174556"/>
            </a:xfrm>
            <a:prstGeom prst="rect">
              <a:avLst/>
            </a:prstGeom>
            <a:noFill/>
            <a:ln/>
          </p:spPr>
          <p:txBody>
            <a:bodyPr wrap="none" lIns="0" tIns="0" rIns="0" bIns="0" rtlCol="0" anchor="t"/>
            <a:lstStyle/>
            <a:p>
              <a:pPr marL="0" indent="0" algn="l">
                <a:lnSpc>
                  <a:spcPts val="1350"/>
                </a:lnSpc>
                <a:buNone/>
              </a:pPr>
              <a:r>
                <a:rPr lang="en-US">
                  <a:solidFill>
                    <a:schemeClr val="accent4">
                      <a:lumMod val="75000"/>
                    </a:schemeClr>
                  </a:solidFill>
                  <a:latin typeface="Alexandria" pitchFamily="34" charset="0"/>
                  <a:ea typeface="Alexandria" pitchFamily="34" charset="-122"/>
                  <a:cs typeface="Alexandria" pitchFamily="34" charset="-120"/>
                </a:rPr>
                <a:t>Skill Gaps</a:t>
              </a:r>
              <a:endParaRPr lang="en-US">
                <a:solidFill>
                  <a:schemeClr val="accent4">
                    <a:lumMod val="75000"/>
                  </a:schemeClr>
                </a:solidFill>
              </a:endParaRPr>
            </a:p>
          </p:txBody>
        </p:sp>
        <p:sp>
          <p:nvSpPr>
            <p:cNvPr id="73" name="Text 16">
              <a:extLst>
                <a:ext uri="{FF2B5EF4-FFF2-40B4-BE49-F238E27FC236}">
                  <a16:creationId xmlns:a16="http://schemas.microsoft.com/office/drawing/2014/main" id="{418A041D-A598-E3FA-DED9-4999D59751C3}"/>
                </a:ext>
              </a:extLst>
            </p:cNvPr>
            <p:cNvSpPr/>
            <p:nvPr/>
          </p:nvSpPr>
          <p:spPr>
            <a:xfrm>
              <a:off x="918321" y="3566868"/>
              <a:ext cx="6638149" cy="357558"/>
            </a:xfrm>
            <a:prstGeom prst="rect">
              <a:avLst/>
            </a:prstGeom>
            <a:noFill/>
            <a:ln/>
          </p:spPr>
          <p:txBody>
            <a:bodyPr wrap="square" lIns="0" tIns="0" rIns="0" bIns="0" rtlCol="0" anchor="t"/>
            <a:lstStyle/>
            <a:p>
              <a:pPr marL="0" indent="0" algn="l">
                <a:lnSpc>
                  <a:spcPts val="1400"/>
                </a:lnSpc>
                <a:buNone/>
              </a:pPr>
              <a:r>
                <a:rPr lang="en-US" sz="1100">
                  <a:latin typeface="Nobile" pitchFamily="34" charset="0"/>
                  <a:ea typeface="Nobile" pitchFamily="34" charset="-122"/>
                  <a:cs typeface="Nobile" pitchFamily="34" charset="-120"/>
                </a:rPr>
                <a:t>A shortage of audit professionals with sufficient AI literacy, data science skills, and technological expertise can impede effective implementation and utilization of AI tools.</a:t>
              </a:r>
              <a:endParaRPr lang="en-US" sz="1100"/>
            </a:p>
          </p:txBody>
        </p:sp>
        <p:sp>
          <p:nvSpPr>
            <p:cNvPr id="74" name="Shape 17">
              <a:extLst>
                <a:ext uri="{FF2B5EF4-FFF2-40B4-BE49-F238E27FC236}">
                  <a16:creationId xmlns:a16="http://schemas.microsoft.com/office/drawing/2014/main" id="{8F13DF8C-3835-BE4F-FB63-D94E98A3B2FE}"/>
                </a:ext>
              </a:extLst>
            </p:cNvPr>
            <p:cNvSpPr/>
            <p:nvPr/>
          </p:nvSpPr>
          <p:spPr>
            <a:xfrm>
              <a:off x="419817" y="4162798"/>
              <a:ext cx="7149701" cy="852484"/>
            </a:xfrm>
            <a:prstGeom prst="roundRect">
              <a:avLst>
                <a:gd name="adj" fmla="val 5505"/>
              </a:avLst>
            </a:prstGeom>
            <a:solidFill>
              <a:srgbClr val="F9F9FF">
                <a:alpha val="85000"/>
              </a:srgbClr>
            </a:solidFill>
            <a:ln w="15240">
              <a:solidFill>
                <a:srgbClr val="B8C3DF"/>
              </a:solidFill>
              <a:prstDash val="solid"/>
            </a:ln>
          </p:spPr>
          <p:txBody>
            <a:bodyPr/>
            <a:lstStyle/>
            <a:p>
              <a:endParaRPr lang="en-IN" sz="3200"/>
            </a:p>
          </p:txBody>
        </p:sp>
        <p:sp>
          <p:nvSpPr>
            <p:cNvPr id="76" name="Text 19">
              <a:extLst>
                <a:ext uri="{FF2B5EF4-FFF2-40B4-BE49-F238E27FC236}">
                  <a16:creationId xmlns:a16="http://schemas.microsoft.com/office/drawing/2014/main" id="{A9E193DC-DADC-DA82-1DF6-F31145E3BDFC}"/>
                </a:ext>
              </a:extLst>
            </p:cNvPr>
            <p:cNvSpPr/>
            <p:nvPr/>
          </p:nvSpPr>
          <p:spPr>
            <a:xfrm>
              <a:off x="551019" y="4484224"/>
              <a:ext cx="145575" cy="209514"/>
            </a:xfrm>
            <a:prstGeom prst="rect">
              <a:avLst/>
            </a:prstGeom>
            <a:noFill/>
            <a:ln/>
          </p:spPr>
          <p:txBody>
            <a:bodyPr wrap="none" lIns="0" tIns="0" rIns="0" bIns="0" rtlCol="0" anchor="t"/>
            <a:lstStyle/>
            <a:p>
              <a:pPr marL="0" indent="0" algn="l">
                <a:lnSpc>
                  <a:spcPts val="1300"/>
                </a:lnSpc>
                <a:buNone/>
              </a:pPr>
              <a:r>
                <a:rPr lang="en-US" sz="2000">
                  <a:solidFill>
                    <a:srgbClr val="404155"/>
                  </a:solidFill>
                  <a:latin typeface="Alexandria" pitchFamily="34" charset="0"/>
                  <a:ea typeface="Alexandria" pitchFamily="34" charset="-122"/>
                  <a:cs typeface="Alexandria" pitchFamily="34" charset="-120"/>
                </a:rPr>
                <a:t>4</a:t>
              </a:r>
              <a:endParaRPr lang="en-US" sz="2000"/>
            </a:p>
          </p:txBody>
        </p:sp>
        <p:sp>
          <p:nvSpPr>
            <p:cNvPr id="77" name="Text 20">
              <a:extLst>
                <a:ext uri="{FF2B5EF4-FFF2-40B4-BE49-F238E27FC236}">
                  <a16:creationId xmlns:a16="http://schemas.microsoft.com/office/drawing/2014/main" id="{C94F0143-8FA4-4D59-BA96-D4A8606C1161}"/>
                </a:ext>
              </a:extLst>
            </p:cNvPr>
            <p:cNvSpPr/>
            <p:nvPr/>
          </p:nvSpPr>
          <p:spPr>
            <a:xfrm>
              <a:off x="918321" y="4289491"/>
              <a:ext cx="1390406" cy="174556"/>
            </a:xfrm>
            <a:prstGeom prst="rect">
              <a:avLst/>
            </a:prstGeom>
            <a:noFill/>
            <a:ln/>
          </p:spPr>
          <p:txBody>
            <a:bodyPr wrap="none" lIns="0" tIns="0" rIns="0" bIns="0" rtlCol="0" anchor="t"/>
            <a:lstStyle/>
            <a:p>
              <a:pPr marL="0" indent="0" algn="l">
                <a:lnSpc>
                  <a:spcPts val="1350"/>
                </a:lnSpc>
                <a:buNone/>
              </a:pPr>
              <a:r>
                <a:rPr lang="en-US">
                  <a:solidFill>
                    <a:schemeClr val="accent2">
                      <a:lumMod val="75000"/>
                    </a:schemeClr>
                  </a:solidFill>
                  <a:latin typeface="Alexandria" pitchFamily="34" charset="0"/>
                  <a:ea typeface="Alexandria" pitchFamily="34" charset="-122"/>
                  <a:cs typeface="Alexandria" pitchFamily="34" charset="-120"/>
                </a:rPr>
                <a:t>Integration Complexity</a:t>
              </a:r>
              <a:endParaRPr lang="en-US">
                <a:solidFill>
                  <a:schemeClr val="accent2">
                    <a:lumMod val="75000"/>
                  </a:schemeClr>
                </a:solidFill>
              </a:endParaRPr>
            </a:p>
          </p:txBody>
        </p:sp>
        <p:sp>
          <p:nvSpPr>
            <p:cNvPr id="78" name="Text 21">
              <a:extLst>
                <a:ext uri="{FF2B5EF4-FFF2-40B4-BE49-F238E27FC236}">
                  <a16:creationId xmlns:a16="http://schemas.microsoft.com/office/drawing/2014/main" id="{7B049EF2-2553-3F8A-E322-58DD5E195545}"/>
                </a:ext>
              </a:extLst>
            </p:cNvPr>
            <p:cNvSpPr/>
            <p:nvPr/>
          </p:nvSpPr>
          <p:spPr>
            <a:xfrm>
              <a:off x="918321" y="4531030"/>
              <a:ext cx="6638149" cy="357558"/>
            </a:xfrm>
            <a:prstGeom prst="rect">
              <a:avLst/>
            </a:prstGeom>
            <a:noFill/>
            <a:ln/>
          </p:spPr>
          <p:txBody>
            <a:bodyPr wrap="square" lIns="0" tIns="0" rIns="0" bIns="0" rtlCol="0" anchor="t"/>
            <a:lstStyle/>
            <a:p>
              <a:pPr marL="0" indent="0" algn="l">
                <a:lnSpc>
                  <a:spcPts val="1400"/>
                </a:lnSpc>
                <a:buNone/>
              </a:pPr>
              <a:r>
                <a:rPr lang="en-US" sz="1100">
                  <a:latin typeface="Nobile" pitchFamily="34" charset="0"/>
                  <a:ea typeface="Nobile" pitchFamily="34" charset="-122"/>
                  <a:cs typeface="Nobile" pitchFamily="34" charset="-120"/>
                </a:rPr>
                <a:t>Integrating new AI solutions with existing legacy systems and diverse data sources within the audit ecosystem can be complex, time-consuming, and resource-intensive.</a:t>
              </a:r>
              <a:endParaRPr lang="en-US" sz="1100"/>
            </a:p>
          </p:txBody>
        </p:sp>
        <p:sp>
          <p:nvSpPr>
            <p:cNvPr id="79" name="Shape 22">
              <a:extLst>
                <a:ext uri="{FF2B5EF4-FFF2-40B4-BE49-F238E27FC236}">
                  <a16:creationId xmlns:a16="http://schemas.microsoft.com/office/drawing/2014/main" id="{D786F97F-C2B5-50B5-886E-35DE843E4798}"/>
                </a:ext>
              </a:extLst>
            </p:cNvPr>
            <p:cNvSpPr/>
            <p:nvPr/>
          </p:nvSpPr>
          <p:spPr>
            <a:xfrm>
              <a:off x="419817" y="5126960"/>
              <a:ext cx="7149701" cy="852484"/>
            </a:xfrm>
            <a:prstGeom prst="roundRect">
              <a:avLst>
                <a:gd name="adj" fmla="val 5505"/>
              </a:avLst>
            </a:prstGeom>
            <a:solidFill>
              <a:srgbClr val="F9F9FF">
                <a:alpha val="85000"/>
              </a:srgbClr>
            </a:solidFill>
            <a:ln w="15240">
              <a:solidFill>
                <a:srgbClr val="B8C3DF"/>
              </a:solidFill>
              <a:prstDash val="solid"/>
            </a:ln>
          </p:spPr>
          <p:txBody>
            <a:bodyPr/>
            <a:lstStyle/>
            <a:p>
              <a:endParaRPr lang="en-IN" sz="3200"/>
            </a:p>
          </p:txBody>
        </p:sp>
        <p:sp>
          <p:nvSpPr>
            <p:cNvPr id="81" name="Text 24">
              <a:extLst>
                <a:ext uri="{FF2B5EF4-FFF2-40B4-BE49-F238E27FC236}">
                  <a16:creationId xmlns:a16="http://schemas.microsoft.com/office/drawing/2014/main" id="{0E2858D9-09B1-7B26-F978-AA0C453B35D2}"/>
                </a:ext>
              </a:extLst>
            </p:cNvPr>
            <p:cNvSpPr/>
            <p:nvPr/>
          </p:nvSpPr>
          <p:spPr>
            <a:xfrm>
              <a:off x="551019" y="5448386"/>
              <a:ext cx="145575" cy="209514"/>
            </a:xfrm>
            <a:prstGeom prst="rect">
              <a:avLst/>
            </a:prstGeom>
            <a:noFill/>
            <a:ln/>
          </p:spPr>
          <p:txBody>
            <a:bodyPr wrap="none" lIns="0" tIns="0" rIns="0" bIns="0" rtlCol="0" anchor="t"/>
            <a:lstStyle/>
            <a:p>
              <a:pPr marL="0" indent="0" algn="l">
                <a:lnSpc>
                  <a:spcPts val="1300"/>
                </a:lnSpc>
                <a:buNone/>
              </a:pPr>
              <a:r>
                <a:rPr lang="en-US" sz="2000">
                  <a:solidFill>
                    <a:srgbClr val="404155"/>
                  </a:solidFill>
                  <a:latin typeface="Alexandria" pitchFamily="34" charset="0"/>
                  <a:ea typeface="Alexandria" pitchFamily="34" charset="-122"/>
                  <a:cs typeface="Alexandria" pitchFamily="34" charset="-120"/>
                </a:rPr>
                <a:t>5</a:t>
              </a:r>
              <a:endParaRPr lang="en-US" sz="2000"/>
            </a:p>
          </p:txBody>
        </p:sp>
        <p:sp>
          <p:nvSpPr>
            <p:cNvPr id="82" name="Text 25">
              <a:extLst>
                <a:ext uri="{FF2B5EF4-FFF2-40B4-BE49-F238E27FC236}">
                  <a16:creationId xmlns:a16="http://schemas.microsoft.com/office/drawing/2014/main" id="{995E6F5F-D79C-84BB-D0FC-2A8C2D0BBC32}"/>
                </a:ext>
              </a:extLst>
            </p:cNvPr>
            <p:cNvSpPr/>
            <p:nvPr/>
          </p:nvSpPr>
          <p:spPr>
            <a:xfrm>
              <a:off x="918321" y="5253653"/>
              <a:ext cx="1213739" cy="174556"/>
            </a:xfrm>
            <a:prstGeom prst="rect">
              <a:avLst/>
            </a:prstGeom>
            <a:noFill/>
            <a:ln/>
          </p:spPr>
          <p:txBody>
            <a:bodyPr wrap="none" lIns="0" tIns="0" rIns="0" bIns="0" rtlCol="0" anchor="t"/>
            <a:lstStyle/>
            <a:p>
              <a:pPr marL="0" indent="0" algn="l">
                <a:lnSpc>
                  <a:spcPts val="1350"/>
                </a:lnSpc>
                <a:buNone/>
              </a:pPr>
              <a:r>
                <a:rPr lang="en-US">
                  <a:solidFill>
                    <a:schemeClr val="accent1">
                      <a:lumMod val="75000"/>
                    </a:schemeClr>
                  </a:solidFill>
                  <a:latin typeface="Alexandria" pitchFamily="34" charset="0"/>
                  <a:ea typeface="Alexandria" pitchFamily="34" charset="-122"/>
                  <a:cs typeface="Alexandria" pitchFamily="34" charset="-120"/>
                </a:rPr>
                <a:t>Cost Considerations</a:t>
              </a:r>
              <a:endParaRPr lang="en-US">
                <a:solidFill>
                  <a:schemeClr val="accent1">
                    <a:lumMod val="75000"/>
                  </a:schemeClr>
                </a:solidFill>
              </a:endParaRPr>
            </a:p>
          </p:txBody>
        </p:sp>
        <p:sp>
          <p:nvSpPr>
            <p:cNvPr id="83" name="Text 26">
              <a:extLst>
                <a:ext uri="{FF2B5EF4-FFF2-40B4-BE49-F238E27FC236}">
                  <a16:creationId xmlns:a16="http://schemas.microsoft.com/office/drawing/2014/main" id="{0D4E3BCE-E3B5-B2E1-BF9E-19110EEDDE73}"/>
                </a:ext>
              </a:extLst>
            </p:cNvPr>
            <p:cNvSpPr/>
            <p:nvPr/>
          </p:nvSpPr>
          <p:spPr>
            <a:xfrm>
              <a:off x="918321" y="5495193"/>
              <a:ext cx="6638149" cy="357558"/>
            </a:xfrm>
            <a:prstGeom prst="rect">
              <a:avLst/>
            </a:prstGeom>
            <a:noFill/>
            <a:ln/>
          </p:spPr>
          <p:txBody>
            <a:bodyPr wrap="square" lIns="0" tIns="0" rIns="0" bIns="0" rtlCol="0" anchor="t"/>
            <a:lstStyle/>
            <a:p>
              <a:pPr marL="0" indent="0" algn="l">
                <a:lnSpc>
                  <a:spcPts val="1400"/>
                </a:lnSpc>
                <a:buNone/>
              </a:pPr>
              <a:r>
                <a:rPr lang="en-US" sz="1100">
                  <a:latin typeface="Nobile" pitchFamily="34" charset="0"/>
                  <a:ea typeface="Nobile" pitchFamily="34" charset="-122"/>
                  <a:cs typeface="Nobile" pitchFamily="34" charset="-120"/>
                </a:rPr>
                <a:t>The initial investment in AI infrastructure, software licenses, talent acquisition, and ongoing maintenance costs can be substantial, requiring careful financial planning and ROI justification.</a:t>
              </a:r>
              <a:endParaRPr lang="en-US" sz="1100"/>
            </a:p>
          </p:txBody>
        </p:sp>
        <p:sp>
          <p:nvSpPr>
            <p:cNvPr id="27" name="Text 5">
              <a:extLst>
                <a:ext uri="{FF2B5EF4-FFF2-40B4-BE49-F238E27FC236}">
                  <a16:creationId xmlns:a16="http://schemas.microsoft.com/office/drawing/2014/main" id="{19163010-4870-AA8A-9DA2-A3C3983D725C}"/>
                </a:ext>
              </a:extLst>
            </p:cNvPr>
            <p:cNvSpPr/>
            <p:nvPr/>
          </p:nvSpPr>
          <p:spPr>
            <a:xfrm>
              <a:off x="918321" y="1397004"/>
              <a:ext cx="1213739" cy="174556"/>
            </a:xfrm>
            <a:prstGeom prst="rect">
              <a:avLst/>
            </a:prstGeom>
            <a:noFill/>
            <a:ln/>
          </p:spPr>
          <p:txBody>
            <a:bodyPr wrap="none" lIns="0" tIns="0" rIns="0" bIns="0" rtlCol="0" anchor="t"/>
            <a:lstStyle/>
            <a:p>
              <a:pPr marL="0" indent="0" algn="l">
                <a:lnSpc>
                  <a:spcPts val="1350"/>
                </a:lnSpc>
                <a:buNone/>
              </a:pPr>
              <a:r>
                <a:rPr lang="en-US">
                  <a:solidFill>
                    <a:schemeClr val="accent6">
                      <a:lumMod val="75000"/>
                    </a:schemeClr>
                  </a:solidFill>
                  <a:latin typeface="Alexandria" pitchFamily="34" charset="0"/>
                  <a:ea typeface="Alexandria" pitchFamily="34" charset="-122"/>
                  <a:cs typeface="Alexandria" pitchFamily="34" charset="-120"/>
                </a:rPr>
                <a:t>Data Quality</a:t>
              </a:r>
              <a:endParaRPr lang="en-US">
                <a:solidFill>
                  <a:schemeClr val="accent6">
                    <a:lumMod val="75000"/>
                  </a:schemeClr>
                </a:solidFill>
              </a:endParaRPr>
            </a:p>
          </p:txBody>
        </p:sp>
        <p:sp>
          <p:nvSpPr>
            <p:cNvPr id="28" name="Text 6">
              <a:extLst>
                <a:ext uri="{FF2B5EF4-FFF2-40B4-BE49-F238E27FC236}">
                  <a16:creationId xmlns:a16="http://schemas.microsoft.com/office/drawing/2014/main" id="{C267D67B-5D14-CBF3-2DF3-98B866DC9A8C}"/>
                </a:ext>
              </a:extLst>
            </p:cNvPr>
            <p:cNvSpPr/>
            <p:nvPr/>
          </p:nvSpPr>
          <p:spPr>
            <a:xfrm>
              <a:off x="918321" y="1638544"/>
              <a:ext cx="6638149" cy="357558"/>
            </a:xfrm>
            <a:prstGeom prst="rect">
              <a:avLst/>
            </a:prstGeom>
            <a:noFill/>
            <a:ln/>
          </p:spPr>
          <p:txBody>
            <a:bodyPr wrap="square" lIns="0" tIns="0" rIns="0" bIns="0" rtlCol="0" anchor="t"/>
            <a:lstStyle/>
            <a:p>
              <a:pPr marL="0" indent="0" algn="l">
                <a:lnSpc>
                  <a:spcPts val="1400"/>
                </a:lnSpc>
                <a:buNone/>
              </a:pPr>
              <a:r>
                <a:rPr lang="en-US" sz="1100">
                  <a:latin typeface="Nobile" pitchFamily="34" charset="0"/>
                  <a:ea typeface="Nobile" pitchFamily="34" charset="-122"/>
                  <a:cs typeface="Nobile" pitchFamily="34" charset="-120"/>
                </a:rPr>
                <a:t>Poor data quality, including incompleteness, inconsistency, or inaccuracy, can severely hinder AI model performance and lead to unreliable audit outcomes.</a:t>
              </a:r>
              <a:endParaRPr lang="en-US" sz="1100"/>
            </a:p>
          </p:txBody>
        </p:sp>
      </p:grpSp>
    </p:spTree>
    <p:extLst>
      <p:ext uri="{BB962C8B-B14F-4D97-AF65-F5344CB8AC3E}">
        <p14:creationId xmlns:p14="http://schemas.microsoft.com/office/powerpoint/2010/main" val="9621386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B5CF0-0547-2120-455B-68764F2D6714}"/>
            </a:ext>
          </a:extLst>
        </p:cNvPr>
        <p:cNvGrpSpPr/>
        <p:nvPr/>
      </p:nvGrpSpPr>
      <p:grpSpPr>
        <a:xfrm>
          <a:off x="0" y="0"/>
          <a:ext cx="0" cy="0"/>
          <a:chOff x="0" y="0"/>
          <a:chExt cx="0" cy="0"/>
        </a:xfrm>
      </p:grpSpPr>
      <p:pic>
        <p:nvPicPr>
          <p:cNvPr id="4" name="Picture 3" descr="A computer screen shot of a grid&#10;&#10;AI-generated content may be incorrect.">
            <a:extLst>
              <a:ext uri="{FF2B5EF4-FFF2-40B4-BE49-F238E27FC236}">
                <a16:creationId xmlns:a16="http://schemas.microsoft.com/office/drawing/2014/main" id="{AFF0FD1E-EAEE-5070-ADA4-C74326E55D59}"/>
              </a:ext>
            </a:extLst>
          </p:cNvPr>
          <p:cNvPicPr>
            <a:picLocks noChangeAspect="1"/>
          </p:cNvPicPr>
          <p:nvPr/>
        </p:nvPicPr>
        <p:blipFill>
          <a:blip r:embed="rId3">
            <a:extLst>
              <a:ext uri="{28A0092B-C50C-407E-A947-70E740481C1C}">
                <a14:useLocalDpi xmlns:a14="http://schemas.microsoft.com/office/drawing/2010/main" val="0"/>
              </a:ext>
            </a:extLst>
          </a:blip>
          <a:srcRect l="10695" t="30833" r="24830" b="32164"/>
          <a:stretch>
            <a:fillRect/>
          </a:stretch>
        </p:blipFill>
        <p:spPr>
          <a:xfrm>
            <a:off x="-1125" y="-6392"/>
            <a:ext cx="12193126" cy="6997742"/>
          </a:xfrm>
          <a:prstGeom prst="rect">
            <a:avLst/>
          </a:prstGeom>
        </p:spPr>
      </p:pic>
      <p:sp>
        <p:nvSpPr>
          <p:cNvPr id="32" name="Rectangle 31">
            <a:extLst>
              <a:ext uri="{FF2B5EF4-FFF2-40B4-BE49-F238E27FC236}">
                <a16:creationId xmlns:a16="http://schemas.microsoft.com/office/drawing/2014/main" id="{741E25C8-EB7D-320B-F675-D196C5E923B3}"/>
              </a:ext>
            </a:extLst>
          </p:cNvPr>
          <p:cNvSpPr/>
          <p:nvPr/>
        </p:nvSpPr>
        <p:spPr>
          <a:xfrm rot="5400000" flipV="1">
            <a:off x="2402219" y="-2567604"/>
            <a:ext cx="7463826" cy="12351049"/>
          </a:xfrm>
          <a:prstGeom prst="rect">
            <a:avLst/>
          </a:prstGeom>
          <a:gradFill flip="none" rotWithShape="1">
            <a:gsLst>
              <a:gs pos="50400">
                <a:srgbClr val="000000">
                  <a:alpha val="48000"/>
                </a:srgbClr>
              </a:gs>
              <a:gs pos="0">
                <a:srgbClr val="000000">
                  <a:alpha val="82000"/>
                </a:srgbClr>
              </a:gs>
              <a:gs pos="100000">
                <a:srgbClr val="000000">
                  <a:alpha val="98000"/>
                </a:srgbClr>
              </a:gs>
            </a:gsLst>
            <a:lin ang="10800000" scaled="1"/>
            <a:tileRect/>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E2E38"/>
              </a:solidFill>
              <a:effectLst/>
              <a:uLnTx/>
              <a:uFillTx/>
              <a:latin typeface="EYInterstate Light"/>
              <a:ea typeface="+mn-ea"/>
              <a:cs typeface="+mn-cs"/>
            </a:endParaRPr>
          </a:p>
        </p:txBody>
      </p:sp>
      <p:cxnSp>
        <p:nvCxnSpPr>
          <p:cNvPr id="3" name="Straight Connector 2">
            <a:extLst>
              <a:ext uri="{FF2B5EF4-FFF2-40B4-BE49-F238E27FC236}">
                <a16:creationId xmlns:a16="http://schemas.microsoft.com/office/drawing/2014/main" id="{9740B4A9-79D8-0116-7490-B1266066906F}"/>
              </a:ext>
            </a:extLst>
          </p:cNvPr>
          <p:cNvCxnSpPr>
            <a:cxnSpLocks/>
          </p:cNvCxnSpPr>
          <p:nvPr/>
        </p:nvCxnSpPr>
        <p:spPr>
          <a:xfrm>
            <a:off x="436800" y="736168"/>
            <a:ext cx="7163623" cy="14203"/>
          </a:xfrm>
          <a:prstGeom prst="line">
            <a:avLst/>
          </a:prstGeom>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596C5605-1894-3DFB-2F81-0E6484C711F2}"/>
              </a:ext>
            </a:extLst>
          </p:cNvPr>
          <p:cNvSpPr txBox="1"/>
          <p:nvPr/>
        </p:nvSpPr>
        <p:spPr>
          <a:xfrm>
            <a:off x="199098" y="6565677"/>
            <a:ext cx="3908323" cy="261610"/>
          </a:xfrm>
          <a:prstGeom prst="rect">
            <a:avLst/>
          </a:prstGeom>
          <a:noFill/>
        </p:spPr>
        <p:txBody>
          <a:bodyPr wrap="square" rtlCol="0">
            <a:spAutoFit/>
          </a:bodyPr>
          <a:lstStyle/>
          <a:p>
            <a:pPr marL="0" marR="0" lvl="0" indent="0" algn="l" rtl="0">
              <a:spcBef>
                <a:spcPts val="0"/>
              </a:spcBef>
              <a:spcAft>
                <a:spcPts val="0"/>
              </a:spcAft>
              <a:buNone/>
            </a:pPr>
            <a:r>
              <a:rPr lang="en-US" sz="1050" b="0" i="0" u="none" strike="noStrike" cap="none">
                <a:solidFill>
                  <a:schemeClr val="bg1"/>
                </a:solidFill>
                <a:latin typeface="EYInterstate" panose="02000503020000020004" pitchFamily="2" charset="0"/>
                <a:sym typeface="Farro"/>
              </a:rPr>
              <a:t>The AI Audit Journey: Charting the future of Assurance</a:t>
            </a:r>
            <a:endParaRPr lang="en-US" sz="1000" b="0">
              <a:solidFill>
                <a:schemeClr val="bg1"/>
              </a:solidFill>
              <a:latin typeface="EYInterstate" panose="02000503020000020004" pitchFamily="2" charset="0"/>
            </a:endParaRPr>
          </a:p>
        </p:txBody>
      </p:sp>
      <p:sp>
        <p:nvSpPr>
          <p:cNvPr id="5" name="Text 1">
            <a:extLst>
              <a:ext uri="{FF2B5EF4-FFF2-40B4-BE49-F238E27FC236}">
                <a16:creationId xmlns:a16="http://schemas.microsoft.com/office/drawing/2014/main" id="{DD9C41EC-5FA4-6372-994E-E31328E6F2EC}"/>
              </a:ext>
            </a:extLst>
          </p:cNvPr>
          <p:cNvSpPr/>
          <p:nvPr/>
        </p:nvSpPr>
        <p:spPr>
          <a:xfrm>
            <a:off x="4496631" y="1265236"/>
            <a:ext cx="2874645" cy="212646"/>
          </a:xfrm>
          <a:prstGeom prst="rect">
            <a:avLst/>
          </a:prstGeom>
          <a:noFill/>
          <a:ln/>
        </p:spPr>
        <p:txBody>
          <a:bodyPr wrap="none" lIns="0" tIns="0" rIns="0" bIns="0" rtlCol="0" anchor="t"/>
          <a:lstStyle/>
          <a:p>
            <a:pPr marL="0" indent="0" algn="l">
              <a:lnSpc>
                <a:spcPts val="1650"/>
              </a:lnSpc>
              <a:buNone/>
            </a:pPr>
            <a:r>
              <a:rPr lang="en-US" sz="2400">
                <a:solidFill>
                  <a:schemeClr val="accent3">
                    <a:lumMod val="40000"/>
                    <a:lumOff val="60000"/>
                  </a:schemeClr>
                </a:solidFill>
                <a:latin typeface="Alexandria" panose="020B0604020202020204" charset="-78"/>
                <a:ea typeface="Alexandria" pitchFamily="34" charset="-122"/>
                <a:cs typeface="Alexandria" panose="020B0604020202020204" charset="-78"/>
              </a:rPr>
              <a:t>Critical Success Factors</a:t>
            </a:r>
            <a:endParaRPr lang="en-US" sz="2400">
              <a:solidFill>
                <a:schemeClr val="accent3">
                  <a:lumMod val="40000"/>
                  <a:lumOff val="60000"/>
                </a:schemeClr>
              </a:solidFill>
              <a:latin typeface="Alexandria" panose="020B0604020202020204" charset="-78"/>
              <a:cs typeface="Alexandria" panose="020B0604020202020204" charset="-78"/>
            </a:endParaRPr>
          </a:p>
        </p:txBody>
      </p:sp>
      <p:grpSp>
        <p:nvGrpSpPr>
          <p:cNvPr id="48" name="Group 47">
            <a:extLst>
              <a:ext uri="{FF2B5EF4-FFF2-40B4-BE49-F238E27FC236}">
                <a16:creationId xmlns:a16="http://schemas.microsoft.com/office/drawing/2014/main" id="{E4A61C50-A301-41AE-8068-94E80A3817FD}"/>
              </a:ext>
            </a:extLst>
          </p:cNvPr>
          <p:cNvGrpSpPr/>
          <p:nvPr/>
        </p:nvGrpSpPr>
        <p:grpSpPr>
          <a:xfrm>
            <a:off x="436800" y="1762761"/>
            <a:ext cx="11145599" cy="4185008"/>
            <a:chOff x="396835" y="6905387"/>
            <a:chExt cx="8350330" cy="4500086"/>
          </a:xfrm>
        </p:grpSpPr>
        <p:sp>
          <p:nvSpPr>
            <p:cNvPr id="6" name="Shape 28">
              <a:extLst>
                <a:ext uri="{FF2B5EF4-FFF2-40B4-BE49-F238E27FC236}">
                  <a16:creationId xmlns:a16="http://schemas.microsoft.com/office/drawing/2014/main" id="{237F9F06-A4B8-3E00-A10C-558A11845D88}"/>
                </a:ext>
              </a:extLst>
            </p:cNvPr>
            <p:cNvSpPr/>
            <p:nvPr/>
          </p:nvSpPr>
          <p:spPr>
            <a:xfrm>
              <a:off x="396835" y="6905387"/>
              <a:ext cx="4118491" cy="1484948"/>
            </a:xfrm>
            <a:prstGeom prst="roundRect">
              <a:avLst>
                <a:gd name="adj" fmla="val 3208"/>
              </a:avLst>
            </a:prstGeom>
            <a:solidFill>
              <a:schemeClr val="accent1">
                <a:lumMod val="20000"/>
                <a:lumOff val="80000"/>
              </a:schemeClr>
            </a:solidFill>
            <a:ln w="7620">
              <a:solidFill>
                <a:srgbClr val="B8C3DF"/>
              </a:solidFill>
              <a:prstDash val="solid"/>
            </a:ln>
          </p:spPr>
          <p:txBody>
            <a:bodyPr/>
            <a:lstStyle/>
            <a:p>
              <a:endParaRPr lang="en-IN">
                <a:latin typeface="EYInterstate" panose="02000503020000020004" pitchFamily="2" charset="0"/>
              </a:endParaRPr>
            </a:p>
          </p:txBody>
        </p:sp>
        <p:sp>
          <p:nvSpPr>
            <p:cNvPr id="7" name="Shape 29">
              <a:extLst>
                <a:ext uri="{FF2B5EF4-FFF2-40B4-BE49-F238E27FC236}">
                  <a16:creationId xmlns:a16="http://schemas.microsoft.com/office/drawing/2014/main" id="{E22BE86E-EE24-F38A-13F0-30BCE21660C5}"/>
                </a:ext>
              </a:extLst>
            </p:cNvPr>
            <p:cNvSpPr/>
            <p:nvPr/>
          </p:nvSpPr>
          <p:spPr>
            <a:xfrm>
              <a:off x="517803" y="7026354"/>
              <a:ext cx="340163" cy="340162"/>
            </a:xfrm>
            <a:prstGeom prst="roundRect">
              <a:avLst>
                <a:gd name="adj" fmla="val 26878621"/>
              </a:avLst>
            </a:prstGeom>
            <a:solidFill>
              <a:schemeClr val="tx2">
                <a:lumMod val="25000"/>
              </a:schemeClr>
            </a:solidFill>
            <a:ln/>
          </p:spPr>
          <p:txBody>
            <a:bodyPr/>
            <a:lstStyle/>
            <a:p>
              <a:endParaRPr lang="en-IN">
                <a:latin typeface="EYInterstate" panose="02000503020000020004" pitchFamily="2" charset="0"/>
              </a:endParaRPr>
            </a:p>
          </p:txBody>
        </p:sp>
        <p:pic>
          <p:nvPicPr>
            <p:cNvPr id="8" name="Image 1" descr="preencoded.png">
              <a:extLst>
                <a:ext uri="{FF2B5EF4-FFF2-40B4-BE49-F238E27FC236}">
                  <a16:creationId xmlns:a16="http://schemas.microsoft.com/office/drawing/2014/main" id="{CEF025A7-0C63-EBB4-2838-D1162760F813}"/>
                </a:ext>
              </a:extLst>
            </p:cNvPr>
            <p:cNvPicPr>
              <a:picLocks noChangeAspect="1"/>
            </p:cNvPicPr>
            <p:nvPr/>
          </p:nvPicPr>
          <p:blipFill>
            <a:blip r:embed="rId4"/>
            <a:stretch>
              <a:fillRect/>
            </a:stretch>
          </p:blipFill>
          <p:spPr>
            <a:xfrm>
              <a:off x="611386" y="7100768"/>
              <a:ext cx="152994" cy="191333"/>
            </a:xfrm>
            <a:prstGeom prst="rect">
              <a:avLst/>
            </a:prstGeom>
          </p:spPr>
        </p:pic>
        <p:sp>
          <p:nvSpPr>
            <p:cNvPr id="9" name="Text 30">
              <a:extLst>
                <a:ext uri="{FF2B5EF4-FFF2-40B4-BE49-F238E27FC236}">
                  <a16:creationId xmlns:a16="http://schemas.microsoft.com/office/drawing/2014/main" id="{29CBE990-9017-C6EF-F73E-013C4453A332}"/>
                </a:ext>
              </a:extLst>
            </p:cNvPr>
            <p:cNvSpPr/>
            <p:nvPr/>
          </p:nvSpPr>
          <p:spPr>
            <a:xfrm>
              <a:off x="1113581" y="7123131"/>
              <a:ext cx="1775341" cy="177165"/>
            </a:xfrm>
            <a:prstGeom prst="rect">
              <a:avLst/>
            </a:prstGeom>
            <a:noFill/>
            <a:ln/>
          </p:spPr>
          <p:txBody>
            <a:bodyPr wrap="none" lIns="0" tIns="0" rIns="0" bIns="0" rtlCol="0" anchor="t"/>
            <a:lstStyle/>
            <a:p>
              <a:pPr marL="0" indent="0" algn="l">
                <a:lnSpc>
                  <a:spcPts val="1350"/>
                </a:lnSpc>
                <a:buNone/>
              </a:pPr>
              <a:r>
                <a:rPr lang="en-US" sz="1400">
                  <a:solidFill>
                    <a:srgbClr val="404155"/>
                  </a:solidFill>
                  <a:latin typeface="Nobile" panose="020B0604020202020204" charset="0"/>
                  <a:ea typeface="Alexandria" pitchFamily="34" charset="-122"/>
                  <a:cs typeface="Alexandria" pitchFamily="34" charset="-120"/>
                </a:rPr>
                <a:t>Leadership Commitment</a:t>
              </a:r>
              <a:endParaRPr lang="en-US" sz="1400">
                <a:latin typeface="Nobile" panose="020B0604020202020204" charset="0"/>
              </a:endParaRPr>
            </a:p>
          </p:txBody>
        </p:sp>
        <p:sp>
          <p:nvSpPr>
            <p:cNvPr id="10" name="Text 31">
              <a:extLst>
                <a:ext uri="{FF2B5EF4-FFF2-40B4-BE49-F238E27FC236}">
                  <a16:creationId xmlns:a16="http://schemas.microsoft.com/office/drawing/2014/main" id="{C59A399D-02D2-CA2D-6116-B394FDD64139}"/>
                </a:ext>
              </a:extLst>
            </p:cNvPr>
            <p:cNvSpPr/>
            <p:nvPr/>
          </p:nvSpPr>
          <p:spPr>
            <a:xfrm>
              <a:off x="517803" y="7518040"/>
              <a:ext cx="3738333" cy="751327"/>
            </a:xfrm>
            <a:prstGeom prst="rect">
              <a:avLst/>
            </a:prstGeom>
            <a:noFill/>
            <a:ln/>
          </p:spPr>
          <p:txBody>
            <a:bodyPr wrap="square" lIns="0" tIns="0" rIns="0" bIns="0" rtlCol="0" anchor="t"/>
            <a:lstStyle/>
            <a:p>
              <a:pPr marL="0" indent="0" algn="l">
                <a:lnSpc>
                  <a:spcPts val="1400"/>
                </a:lnSpc>
                <a:buNone/>
              </a:pPr>
              <a:r>
                <a:rPr lang="en-US" sz="1100">
                  <a:solidFill>
                    <a:srgbClr val="404155"/>
                  </a:solidFill>
                  <a:latin typeface="Nobile" panose="020B0604020202020204" charset="0"/>
                  <a:ea typeface="Nobile" pitchFamily="34" charset="-122"/>
                  <a:cs typeface="Nobile" pitchFamily="34" charset="-120"/>
                </a:rPr>
                <a:t>Strong executive sponsorship and a clear strategic vision are essential to drive AI adoption, allocate necessary resources, and overcome organizational resistance.</a:t>
              </a:r>
              <a:endParaRPr lang="en-US" sz="1100">
                <a:latin typeface="Nobile" panose="020B0604020202020204" charset="0"/>
              </a:endParaRPr>
            </a:p>
          </p:txBody>
        </p:sp>
        <p:sp>
          <p:nvSpPr>
            <p:cNvPr id="11" name="Shape 32">
              <a:extLst>
                <a:ext uri="{FF2B5EF4-FFF2-40B4-BE49-F238E27FC236}">
                  <a16:creationId xmlns:a16="http://schemas.microsoft.com/office/drawing/2014/main" id="{481BAA01-05EA-D5C0-6AF3-36D78AFEBD75}"/>
                </a:ext>
              </a:extLst>
            </p:cNvPr>
            <p:cNvSpPr/>
            <p:nvPr/>
          </p:nvSpPr>
          <p:spPr>
            <a:xfrm>
              <a:off x="4628674" y="6905387"/>
              <a:ext cx="4118491" cy="1484948"/>
            </a:xfrm>
            <a:prstGeom prst="roundRect">
              <a:avLst>
                <a:gd name="adj" fmla="val 3208"/>
              </a:avLst>
            </a:prstGeom>
            <a:solidFill>
              <a:schemeClr val="accent2">
                <a:lumMod val="20000"/>
                <a:lumOff val="80000"/>
              </a:schemeClr>
            </a:solidFill>
            <a:ln w="7620">
              <a:solidFill>
                <a:srgbClr val="B8C3DF"/>
              </a:solidFill>
              <a:prstDash val="solid"/>
            </a:ln>
          </p:spPr>
          <p:txBody>
            <a:bodyPr/>
            <a:lstStyle/>
            <a:p>
              <a:endParaRPr lang="en-IN">
                <a:latin typeface="EYInterstate" panose="02000503020000020004" pitchFamily="2" charset="0"/>
              </a:endParaRPr>
            </a:p>
          </p:txBody>
        </p:sp>
        <p:sp>
          <p:nvSpPr>
            <p:cNvPr id="12" name="Shape 33">
              <a:extLst>
                <a:ext uri="{FF2B5EF4-FFF2-40B4-BE49-F238E27FC236}">
                  <a16:creationId xmlns:a16="http://schemas.microsoft.com/office/drawing/2014/main" id="{756AB520-B171-3129-FD89-0E90D214BB04}"/>
                </a:ext>
              </a:extLst>
            </p:cNvPr>
            <p:cNvSpPr/>
            <p:nvPr/>
          </p:nvSpPr>
          <p:spPr>
            <a:xfrm>
              <a:off x="4749641" y="7026354"/>
              <a:ext cx="340163" cy="340162"/>
            </a:xfrm>
            <a:prstGeom prst="roundRect">
              <a:avLst>
                <a:gd name="adj" fmla="val 26878621"/>
              </a:avLst>
            </a:prstGeom>
            <a:solidFill>
              <a:schemeClr val="tx2">
                <a:lumMod val="25000"/>
              </a:schemeClr>
            </a:solidFill>
            <a:ln/>
          </p:spPr>
          <p:txBody>
            <a:bodyPr/>
            <a:lstStyle/>
            <a:p>
              <a:endParaRPr lang="en-IN">
                <a:latin typeface="EYInterstate" panose="02000503020000020004" pitchFamily="2" charset="0"/>
              </a:endParaRPr>
            </a:p>
          </p:txBody>
        </p:sp>
        <p:pic>
          <p:nvPicPr>
            <p:cNvPr id="13" name="Image 2" descr="preencoded.png">
              <a:extLst>
                <a:ext uri="{FF2B5EF4-FFF2-40B4-BE49-F238E27FC236}">
                  <a16:creationId xmlns:a16="http://schemas.microsoft.com/office/drawing/2014/main" id="{F99A78DB-2164-A72E-F0DC-AB742506129A}"/>
                </a:ext>
              </a:extLst>
            </p:cNvPr>
            <p:cNvPicPr>
              <a:picLocks noChangeAspect="1"/>
            </p:cNvPicPr>
            <p:nvPr/>
          </p:nvPicPr>
          <p:blipFill>
            <a:blip r:embed="rId5"/>
            <a:stretch>
              <a:fillRect/>
            </a:stretch>
          </p:blipFill>
          <p:spPr>
            <a:xfrm>
              <a:off x="4843224" y="7100768"/>
              <a:ext cx="152994" cy="191333"/>
            </a:xfrm>
            <a:prstGeom prst="rect">
              <a:avLst/>
            </a:prstGeom>
          </p:spPr>
        </p:pic>
        <p:sp>
          <p:nvSpPr>
            <p:cNvPr id="14" name="Text 34">
              <a:extLst>
                <a:ext uri="{FF2B5EF4-FFF2-40B4-BE49-F238E27FC236}">
                  <a16:creationId xmlns:a16="http://schemas.microsoft.com/office/drawing/2014/main" id="{FCF3DE89-46AB-E4A3-07A9-7017BF6CAB26}"/>
                </a:ext>
              </a:extLst>
            </p:cNvPr>
            <p:cNvSpPr/>
            <p:nvPr/>
          </p:nvSpPr>
          <p:spPr>
            <a:xfrm>
              <a:off x="5500925" y="7107851"/>
              <a:ext cx="1417558" cy="177165"/>
            </a:xfrm>
            <a:prstGeom prst="rect">
              <a:avLst/>
            </a:prstGeom>
            <a:noFill/>
            <a:ln/>
          </p:spPr>
          <p:txBody>
            <a:bodyPr wrap="none" lIns="0" tIns="0" rIns="0" bIns="0" rtlCol="0" anchor="t"/>
            <a:lstStyle/>
            <a:p>
              <a:pPr marL="0" indent="0" algn="l">
                <a:lnSpc>
                  <a:spcPts val="1350"/>
                </a:lnSpc>
                <a:buNone/>
              </a:pPr>
              <a:r>
                <a:rPr lang="en-US" sz="1400">
                  <a:solidFill>
                    <a:srgbClr val="404155"/>
                  </a:solidFill>
                  <a:latin typeface="Nobile" panose="020B0604020202020204" charset="0"/>
                  <a:cs typeface="Alexandria" pitchFamily="34" charset="-120"/>
                </a:rPr>
                <a:t>Phased</a:t>
              </a:r>
              <a:r>
                <a:rPr lang="en-US" sz="1400">
                  <a:solidFill>
                    <a:srgbClr val="404155"/>
                  </a:solidFill>
                  <a:latin typeface="EYInterstate" panose="02000503020000020004" pitchFamily="2" charset="0"/>
                  <a:ea typeface="Alexandria" pitchFamily="34" charset="-122"/>
                  <a:cs typeface="Alexandria" pitchFamily="34" charset="-120"/>
                </a:rPr>
                <a:t> </a:t>
              </a:r>
              <a:r>
                <a:rPr lang="en-US" sz="1400">
                  <a:solidFill>
                    <a:srgbClr val="404155"/>
                  </a:solidFill>
                  <a:latin typeface="Nobile" panose="020B0604020202020204" charset="0"/>
                  <a:cs typeface="Alexandria" pitchFamily="34" charset="-120"/>
                </a:rPr>
                <a:t>Approach</a:t>
              </a:r>
            </a:p>
          </p:txBody>
        </p:sp>
        <p:sp>
          <p:nvSpPr>
            <p:cNvPr id="15" name="Text 35">
              <a:extLst>
                <a:ext uri="{FF2B5EF4-FFF2-40B4-BE49-F238E27FC236}">
                  <a16:creationId xmlns:a16="http://schemas.microsoft.com/office/drawing/2014/main" id="{168E09F1-E15E-37AF-AEC8-E48826AE3AF2}"/>
                </a:ext>
              </a:extLst>
            </p:cNvPr>
            <p:cNvSpPr/>
            <p:nvPr/>
          </p:nvSpPr>
          <p:spPr>
            <a:xfrm>
              <a:off x="4749642" y="7479863"/>
              <a:ext cx="3842331" cy="789504"/>
            </a:xfrm>
            <a:prstGeom prst="rect">
              <a:avLst/>
            </a:prstGeom>
            <a:noFill/>
            <a:ln/>
          </p:spPr>
          <p:txBody>
            <a:bodyPr wrap="square" lIns="0" tIns="0" rIns="0" bIns="0" rtlCol="0" anchor="t"/>
            <a:lstStyle/>
            <a:p>
              <a:pPr marL="0" indent="0" algn="l">
                <a:lnSpc>
                  <a:spcPts val="1400"/>
                </a:lnSpc>
                <a:buNone/>
              </a:pPr>
              <a:r>
                <a:rPr lang="en-US" sz="1100">
                  <a:solidFill>
                    <a:srgbClr val="404155"/>
                  </a:solidFill>
                  <a:latin typeface="Nobile" panose="020B0604020202020204" charset="0"/>
                  <a:ea typeface="Nobile" pitchFamily="34" charset="-122"/>
                  <a:cs typeface="Nobile" pitchFamily="34" charset="-120"/>
                </a:rPr>
                <a:t>Starting with pilot projects and incremental rollouts allows firms to learn, adapt, and scale AI solutions effectively, minimizing disruption and maximizing success rates</a:t>
              </a:r>
              <a:r>
                <a:rPr lang="en-US" sz="1400">
                  <a:solidFill>
                    <a:srgbClr val="404155"/>
                  </a:solidFill>
                  <a:latin typeface="Nobile" panose="020B0604020202020204" charset="0"/>
                  <a:cs typeface="Alexandria" pitchFamily="34" charset="-120"/>
                </a:rPr>
                <a:t>.</a:t>
              </a:r>
            </a:p>
          </p:txBody>
        </p:sp>
        <p:sp>
          <p:nvSpPr>
            <p:cNvPr id="17" name="Shape 36">
              <a:extLst>
                <a:ext uri="{FF2B5EF4-FFF2-40B4-BE49-F238E27FC236}">
                  <a16:creationId xmlns:a16="http://schemas.microsoft.com/office/drawing/2014/main" id="{2363394F-7503-432B-9FAB-C8F5E212A9AC}"/>
                </a:ext>
              </a:extLst>
            </p:cNvPr>
            <p:cNvSpPr/>
            <p:nvPr/>
          </p:nvSpPr>
          <p:spPr>
            <a:xfrm>
              <a:off x="396835" y="8503682"/>
              <a:ext cx="4118491" cy="1484948"/>
            </a:xfrm>
            <a:prstGeom prst="roundRect">
              <a:avLst>
                <a:gd name="adj" fmla="val 3208"/>
              </a:avLst>
            </a:prstGeom>
            <a:solidFill>
              <a:schemeClr val="accent3">
                <a:lumMod val="20000"/>
                <a:lumOff val="80000"/>
              </a:schemeClr>
            </a:solidFill>
            <a:ln w="7620">
              <a:solidFill>
                <a:srgbClr val="B8C3DF"/>
              </a:solidFill>
              <a:prstDash val="solid"/>
            </a:ln>
          </p:spPr>
          <p:txBody>
            <a:bodyPr/>
            <a:lstStyle/>
            <a:p>
              <a:endParaRPr lang="en-IN">
                <a:latin typeface="EYInterstate" panose="02000503020000020004" pitchFamily="2" charset="0"/>
              </a:endParaRPr>
            </a:p>
          </p:txBody>
        </p:sp>
        <p:sp>
          <p:nvSpPr>
            <p:cNvPr id="18" name="Shape 37">
              <a:extLst>
                <a:ext uri="{FF2B5EF4-FFF2-40B4-BE49-F238E27FC236}">
                  <a16:creationId xmlns:a16="http://schemas.microsoft.com/office/drawing/2014/main" id="{E5B339A2-D452-CAB8-0E5F-0D683BF88F31}"/>
                </a:ext>
              </a:extLst>
            </p:cNvPr>
            <p:cNvSpPr/>
            <p:nvPr/>
          </p:nvSpPr>
          <p:spPr>
            <a:xfrm>
              <a:off x="517803" y="8624649"/>
              <a:ext cx="340163" cy="340162"/>
            </a:xfrm>
            <a:prstGeom prst="roundRect">
              <a:avLst>
                <a:gd name="adj" fmla="val 26878621"/>
              </a:avLst>
            </a:prstGeom>
            <a:solidFill>
              <a:schemeClr val="tx2">
                <a:lumMod val="25000"/>
              </a:schemeClr>
            </a:solidFill>
            <a:ln/>
          </p:spPr>
          <p:txBody>
            <a:bodyPr/>
            <a:lstStyle/>
            <a:p>
              <a:endParaRPr lang="en-IN">
                <a:latin typeface="EYInterstate" panose="02000503020000020004" pitchFamily="2" charset="0"/>
              </a:endParaRPr>
            </a:p>
          </p:txBody>
        </p:sp>
        <p:pic>
          <p:nvPicPr>
            <p:cNvPr id="19" name="Image 3" descr="preencoded.png">
              <a:extLst>
                <a:ext uri="{FF2B5EF4-FFF2-40B4-BE49-F238E27FC236}">
                  <a16:creationId xmlns:a16="http://schemas.microsoft.com/office/drawing/2014/main" id="{CD491512-490E-2C1C-1C55-6EF12F903AA3}"/>
                </a:ext>
              </a:extLst>
            </p:cNvPr>
            <p:cNvPicPr>
              <a:picLocks noChangeAspect="1"/>
            </p:cNvPicPr>
            <p:nvPr/>
          </p:nvPicPr>
          <p:blipFill>
            <a:blip r:embed="rId6"/>
            <a:stretch>
              <a:fillRect/>
            </a:stretch>
          </p:blipFill>
          <p:spPr>
            <a:xfrm>
              <a:off x="611386" y="8699063"/>
              <a:ext cx="152994" cy="191333"/>
            </a:xfrm>
            <a:prstGeom prst="rect">
              <a:avLst/>
            </a:prstGeom>
          </p:spPr>
        </p:pic>
        <p:sp>
          <p:nvSpPr>
            <p:cNvPr id="20" name="Text 38">
              <a:extLst>
                <a:ext uri="{FF2B5EF4-FFF2-40B4-BE49-F238E27FC236}">
                  <a16:creationId xmlns:a16="http://schemas.microsoft.com/office/drawing/2014/main" id="{7466218E-0460-13C8-9389-CEF6B6F84C44}"/>
                </a:ext>
              </a:extLst>
            </p:cNvPr>
            <p:cNvSpPr/>
            <p:nvPr/>
          </p:nvSpPr>
          <p:spPr>
            <a:xfrm>
              <a:off x="1113581" y="8712299"/>
              <a:ext cx="1417558" cy="177165"/>
            </a:xfrm>
            <a:prstGeom prst="rect">
              <a:avLst/>
            </a:prstGeom>
            <a:noFill/>
            <a:ln/>
          </p:spPr>
          <p:txBody>
            <a:bodyPr wrap="none" lIns="0" tIns="0" rIns="0" bIns="0" rtlCol="0" anchor="t"/>
            <a:lstStyle/>
            <a:p>
              <a:pPr marL="0" indent="0" algn="l">
                <a:lnSpc>
                  <a:spcPts val="1350"/>
                </a:lnSpc>
                <a:buNone/>
              </a:pPr>
              <a:r>
                <a:rPr lang="en-US" sz="1400">
                  <a:solidFill>
                    <a:srgbClr val="404155"/>
                  </a:solidFill>
                  <a:latin typeface="Nobile" panose="020B0604020202020204" charset="0"/>
                  <a:ea typeface="Alexandria" pitchFamily="34" charset="-122"/>
                  <a:cs typeface="Alexandria" pitchFamily="34" charset="-120"/>
                </a:rPr>
                <a:t>Staff Training</a:t>
              </a:r>
              <a:endParaRPr lang="en-US" sz="1400">
                <a:latin typeface="Nobile" panose="020B0604020202020204" charset="0"/>
              </a:endParaRPr>
            </a:p>
          </p:txBody>
        </p:sp>
        <p:sp>
          <p:nvSpPr>
            <p:cNvPr id="21" name="Text 39">
              <a:extLst>
                <a:ext uri="{FF2B5EF4-FFF2-40B4-BE49-F238E27FC236}">
                  <a16:creationId xmlns:a16="http://schemas.microsoft.com/office/drawing/2014/main" id="{9B2869CA-CDC8-ED4A-BB38-1B6C2D1091F5}"/>
                </a:ext>
              </a:extLst>
            </p:cNvPr>
            <p:cNvSpPr/>
            <p:nvPr/>
          </p:nvSpPr>
          <p:spPr>
            <a:xfrm>
              <a:off x="517804" y="9157718"/>
              <a:ext cx="3997523" cy="709944"/>
            </a:xfrm>
            <a:prstGeom prst="rect">
              <a:avLst/>
            </a:prstGeom>
            <a:noFill/>
            <a:ln/>
          </p:spPr>
          <p:txBody>
            <a:bodyPr wrap="square" lIns="0" tIns="0" rIns="0" bIns="0" rtlCol="0" anchor="t"/>
            <a:lstStyle/>
            <a:p>
              <a:pPr marL="0" indent="0" algn="l">
                <a:lnSpc>
                  <a:spcPts val="1400"/>
                </a:lnSpc>
                <a:buNone/>
              </a:pPr>
              <a:r>
                <a:rPr lang="en-US" sz="1100">
                  <a:solidFill>
                    <a:srgbClr val="404155"/>
                  </a:solidFill>
                  <a:latin typeface="Nobile" panose="020B0604020202020204" charset="0"/>
                  <a:ea typeface="Nobile" pitchFamily="34" charset="-122"/>
                  <a:cs typeface="Nobile" pitchFamily="34" charset="-120"/>
                </a:rPr>
                <a:t>Investing in continuous training and upskilling programs for audit professionals ensures they are equipped with the knowledge and skills to work alongside and leverage AI technologies.</a:t>
              </a:r>
              <a:endParaRPr lang="en-US" sz="1100">
                <a:latin typeface="Nobile" panose="020B0604020202020204" charset="0"/>
              </a:endParaRPr>
            </a:p>
          </p:txBody>
        </p:sp>
        <p:sp>
          <p:nvSpPr>
            <p:cNvPr id="22" name="Shape 40">
              <a:extLst>
                <a:ext uri="{FF2B5EF4-FFF2-40B4-BE49-F238E27FC236}">
                  <a16:creationId xmlns:a16="http://schemas.microsoft.com/office/drawing/2014/main" id="{4DB15B22-647E-8FDC-8AAC-D87C5D6C81AE}"/>
                </a:ext>
              </a:extLst>
            </p:cNvPr>
            <p:cNvSpPr/>
            <p:nvPr/>
          </p:nvSpPr>
          <p:spPr>
            <a:xfrm>
              <a:off x="4628674" y="8503682"/>
              <a:ext cx="4118491" cy="1484948"/>
            </a:xfrm>
            <a:prstGeom prst="roundRect">
              <a:avLst>
                <a:gd name="adj" fmla="val 3208"/>
              </a:avLst>
            </a:prstGeom>
            <a:solidFill>
              <a:schemeClr val="accent5">
                <a:lumMod val="20000"/>
                <a:lumOff val="80000"/>
              </a:schemeClr>
            </a:solidFill>
            <a:ln w="7620">
              <a:solidFill>
                <a:srgbClr val="B8C3DF"/>
              </a:solidFill>
              <a:prstDash val="solid"/>
            </a:ln>
          </p:spPr>
          <p:txBody>
            <a:bodyPr/>
            <a:lstStyle/>
            <a:p>
              <a:endParaRPr lang="en-IN">
                <a:latin typeface="EYInterstate" panose="02000503020000020004" pitchFamily="2" charset="0"/>
              </a:endParaRPr>
            </a:p>
          </p:txBody>
        </p:sp>
        <p:sp>
          <p:nvSpPr>
            <p:cNvPr id="23" name="Shape 41">
              <a:extLst>
                <a:ext uri="{FF2B5EF4-FFF2-40B4-BE49-F238E27FC236}">
                  <a16:creationId xmlns:a16="http://schemas.microsoft.com/office/drawing/2014/main" id="{1F39BE24-B62F-6FA9-0CD3-51A247F94B36}"/>
                </a:ext>
              </a:extLst>
            </p:cNvPr>
            <p:cNvSpPr/>
            <p:nvPr/>
          </p:nvSpPr>
          <p:spPr>
            <a:xfrm>
              <a:off x="4749641" y="8624649"/>
              <a:ext cx="340163" cy="340162"/>
            </a:xfrm>
            <a:prstGeom prst="roundRect">
              <a:avLst>
                <a:gd name="adj" fmla="val 26878621"/>
              </a:avLst>
            </a:prstGeom>
            <a:solidFill>
              <a:schemeClr val="tx2">
                <a:lumMod val="25000"/>
              </a:schemeClr>
            </a:solidFill>
            <a:ln/>
          </p:spPr>
          <p:txBody>
            <a:bodyPr/>
            <a:lstStyle/>
            <a:p>
              <a:endParaRPr lang="en-IN">
                <a:latin typeface="EYInterstate" panose="02000503020000020004" pitchFamily="2" charset="0"/>
              </a:endParaRPr>
            </a:p>
          </p:txBody>
        </p:sp>
        <p:pic>
          <p:nvPicPr>
            <p:cNvPr id="25" name="Image 4" descr="preencoded.png">
              <a:extLst>
                <a:ext uri="{FF2B5EF4-FFF2-40B4-BE49-F238E27FC236}">
                  <a16:creationId xmlns:a16="http://schemas.microsoft.com/office/drawing/2014/main" id="{D61446A6-00AD-B341-5456-D0700F60AF9D}"/>
                </a:ext>
              </a:extLst>
            </p:cNvPr>
            <p:cNvPicPr>
              <a:picLocks noChangeAspect="1"/>
            </p:cNvPicPr>
            <p:nvPr/>
          </p:nvPicPr>
          <p:blipFill>
            <a:blip r:embed="rId7"/>
            <a:stretch>
              <a:fillRect/>
            </a:stretch>
          </p:blipFill>
          <p:spPr>
            <a:xfrm>
              <a:off x="4843224" y="8699063"/>
              <a:ext cx="152994" cy="191333"/>
            </a:xfrm>
            <a:prstGeom prst="rect">
              <a:avLst/>
            </a:prstGeom>
          </p:spPr>
        </p:pic>
        <p:sp>
          <p:nvSpPr>
            <p:cNvPr id="35" name="Text 42">
              <a:extLst>
                <a:ext uri="{FF2B5EF4-FFF2-40B4-BE49-F238E27FC236}">
                  <a16:creationId xmlns:a16="http://schemas.microsoft.com/office/drawing/2014/main" id="{A81778ED-ED98-C70C-150B-473F286CE066}"/>
                </a:ext>
              </a:extLst>
            </p:cNvPr>
            <p:cNvSpPr/>
            <p:nvPr/>
          </p:nvSpPr>
          <p:spPr>
            <a:xfrm>
              <a:off x="5500925" y="8700869"/>
              <a:ext cx="1436131" cy="177165"/>
            </a:xfrm>
            <a:prstGeom prst="rect">
              <a:avLst/>
            </a:prstGeom>
            <a:noFill/>
            <a:ln/>
          </p:spPr>
          <p:txBody>
            <a:bodyPr wrap="none" lIns="0" tIns="0" rIns="0" bIns="0" rtlCol="0" anchor="t"/>
            <a:lstStyle/>
            <a:p>
              <a:pPr marL="0" indent="0" algn="l">
                <a:lnSpc>
                  <a:spcPts val="1350"/>
                </a:lnSpc>
                <a:buNone/>
              </a:pPr>
              <a:r>
                <a:rPr lang="en-US" sz="1400">
                  <a:solidFill>
                    <a:srgbClr val="404155"/>
                  </a:solidFill>
                  <a:latin typeface="Nobile" panose="020B0604020202020204" charset="0"/>
                  <a:ea typeface="Alexandria" pitchFamily="34" charset="-122"/>
                  <a:cs typeface="Alexandria" pitchFamily="34" charset="-120"/>
                </a:rPr>
                <a:t>Vendor Partnerships</a:t>
              </a:r>
              <a:endParaRPr lang="en-US" sz="1400">
                <a:latin typeface="Nobile" panose="020B0604020202020204" charset="0"/>
              </a:endParaRPr>
            </a:p>
          </p:txBody>
        </p:sp>
        <p:sp>
          <p:nvSpPr>
            <p:cNvPr id="39" name="Text 43">
              <a:extLst>
                <a:ext uri="{FF2B5EF4-FFF2-40B4-BE49-F238E27FC236}">
                  <a16:creationId xmlns:a16="http://schemas.microsoft.com/office/drawing/2014/main" id="{8898F037-0430-74A6-FEC9-3C0EBDD8D713}"/>
                </a:ext>
              </a:extLst>
            </p:cNvPr>
            <p:cNvSpPr/>
            <p:nvPr/>
          </p:nvSpPr>
          <p:spPr>
            <a:xfrm>
              <a:off x="4749641" y="9157718"/>
              <a:ext cx="3944562" cy="709944"/>
            </a:xfrm>
            <a:prstGeom prst="rect">
              <a:avLst/>
            </a:prstGeom>
            <a:noFill/>
            <a:ln/>
          </p:spPr>
          <p:txBody>
            <a:bodyPr wrap="square" lIns="0" tIns="0" rIns="0" bIns="0" rtlCol="0" anchor="t"/>
            <a:lstStyle/>
            <a:p>
              <a:pPr marL="0" indent="0" algn="l">
                <a:lnSpc>
                  <a:spcPts val="1400"/>
                </a:lnSpc>
                <a:buNone/>
              </a:pPr>
              <a:r>
                <a:rPr lang="en-US" sz="1100">
                  <a:solidFill>
                    <a:srgbClr val="404155"/>
                  </a:solidFill>
                  <a:latin typeface="Nobile" panose="020B0604020202020204" charset="0"/>
                  <a:ea typeface="Nobile" pitchFamily="34" charset="-122"/>
                  <a:cs typeface="Nobile" pitchFamily="34" charset="-120"/>
                </a:rPr>
                <a:t>Collaborating with specialized AI vendors and technology providers can bring in external expertise, accelerate development, and provide access to cutting-edge tools and platforms.</a:t>
              </a:r>
              <a:endParaRPr lang="en-US" sz="1100">
                <a:latin typeface="Nobile" panose="020B0604020202020204" charset="0"/>
              </a:endParaRPr>
            </a:p>
          </p:txBody>
        </p:sp>
        <p:sp>
          <p:nvSpPr>
            <p:cNvPr id="43" name="Shape 44">
              <a:extLst>
                <a:ext uri="{FF2B5EF4-FFF2-40B4-BE49-F238E27FC236}">
                  <a16:creationId xmlns:a16="http://schemas.microsoft.com/office/drawing/2014/main" id="{DCCC120C-8E77-DEAD-03A5-1A0B998FD059}"/>
                </a:ext>
              </a:extLst>
            </p:cNvPr>
            <p:cNvSpPr/>
            <p:nvPr/>
          </p:nvSpPr>
          <p:spPr>
            <a:xfrm>
              <a:off x="396835" y="10101977"/>
              <a:ext cx="8350329" cy="1303496"/>
            </a:xfrm>
            <a:prstGeom prst="roundRect">
              <a:avLst>
                <a:gd name="adj" fmla="val 3654"/>
              </a:avLst>
            </a:prstGeom>
            <a:solidFill>
              <a:schemeClr val="accent6">
                <a:lumMod val="20000"/>
                <a:lumOff val="80000"/>
              </a:schemeClr>
            </a:solidFill>
            <a:ln w="7620">
              <a:solidFill>
                <a:srgbClr val="B8C3DF"/>
              </a:solidFill>
              <a:prstDash val="solid"/>
            </a:ln>
          </p:spPr>
          <p:txBody>
            <a:bodyPr/>
            <a:lstStyle/>
            <a:p>
              <a:endParaRPr lang="en-IN">
                <a:latin typeface="EYInterstate" panose="02000503020000020004" pitchFamily="2" charset="0"/>
              </a:endParaRPr>
            </a:p>
          </p:txBody>
        </p:sp>
        <p:sp>
          <p:nvSpPr>
            <p:cNvPr id="44" name="Shape 45">
              <a:extLst>
                <a:ext uri="{FF2B5EF4-FFF2-40B4-BE49-F238E27FC236}">
                  <a16:creationId xmlns:a16="http://schemas.microsoft.com/office/drawing/2014/main" id="{3F9DB226-35DF-6E54-0150-445065ACD08A}"/>
                </a:ext>
              </a:extLst>
            </p:cNvPr>
            <p:cNvSpPr/>
            <p:nvPr/>
          </p:nvSpPr>
          <p:spPr>
            <a:xfrm>
              <a:off x="517803" y="10222944"/>
              <a:ext cx="340163" cy="340162"/>
            </a:xfrm>
            <a:prstGeom prst="roundRect">
              <a:avLst>
                <a:gd name="adj" fmla="val 26878621"/>
              </a:avLst>
            </a:prstGeom>
            <a:solidFill>
              <a:schemeClr val="tx2">
                <a:lumMod val="25000"/>
              </a:schemeClr>
            </a:solidFill>
            <a:ln/>
          </p:spPr>
          <p:txBody>
            <a:bodyPr/>
            <a:lstStyle/>
            <a:p>
              <a:endParaRPr lang="en-IN">
                <a:latin typeface="EYInterstate" panose="02000503020000020004" pitchFamily="2" charset="0"/>
              </a:endParaRPr>
            </a:p>
          </p:txBody>
        </p:sp>
        <p:pic>
          <p:nvPicPr>
            <p:cNvPr id="45" name="Image 5" descr="preencoded.png">
              <a:extLst>
                <a:ext uri="{FF2B5EF4-FFF2-40B4-BE49-F238E27FC236}">
                  <a16:creationId xmlns:a16="http://schemas.microsoft.com/office/drawing/2014/main" id="{F73EDF16-3D3B-FDCF-53A3-ADCDAFA82E06}"/>
                </a:ext>
              </a:extLst>
            </p:cNvPr>
            <p:cNvPicPr>
              <a:picLocks noChangeAspect="1"/>
            </p:cNvPicPr>
            <p:nvPr/>
          </p:nvPicPr>
          <p:blipFill>
            <a:blip r:embed="rId8"/>
            <a:stretch>
              <a:fillRect/>
            </a:stretch>
          </p:blipFill>
          <p:spPr>
            <a:xfrm>
              <a:off x="611386" y="10297358"/>
              <a:ext cx="152994" cy="191333"/>
            </a:xfrm>
            <a:prstGeom prst="rect">
              <a:avLst/>
            </a:prstGeom>
          </p:spPr>
        </p:pic>
        <p:sp>
          <p:nvSpPr>
            <p:cNvPr id="46" name="Text 46">
              <a:extLst>
                <a:ext uri="{FF2B5EF4-FFF2-40B4-BE49-F238E27FC236}">
                  <a16:creationId xmlns:a16="http://schemas.microsoft.com/office/drawing/2014/main" id="{93A43CEA-8E96-D417-09B6-F98A1B21F32D}"/>
                </a:ext>
              </a:extLst>
            </p:cNvPr>
            <p:cNvSpPr/>
            <p:nvPr/>
          </p:nvSpPr>
          <p:spPr>
            <a:xfrm>
              <a:off x="1067054" y="10311343"/>
              <a:ext cx="1631394" cy="177165"/>
            </a:xfrm>
            <a:prstGeom prst="rect">
              <a:avLst/>
            </a:prstGeom>
            <a:noFill/>
            <a:ln/>
          </p:spPr>
          <p:txBody>
            <a:bodyPr wrap="none" lIns="0" tIns="0" rIns="0" bIns="0" rtlCol="0" anchor="t"/>
            <a:lstStyle/>
            <a:p>
              <a:pPr marL="0" indent="0" algn="l">
                <a:lnSpc>
                  <a:spcPts val="1350"/>
                </a:lnSpc>
                <a:buNone/>
              </a:pPr>
              <a:r>
                <a:rPr lang="en-US" sz="1400">
                  <a:solidFill>
                    <a:srgbClr val="404155"/>
                  </a:solidFill>
                  <a:latin typeface="Nobile" panose="020B0604020202020204" charset="0"/>
                  <a:ea typeface="Alexandria" pitchFamily="34" charset="-122"/>
                  <a:cs typeface="Alexandria" pitchFamily="34" charset="-120"/>
                </a:rPr>
                <a:t>Continuous Monitoring</a:t>
              </a:r>
              <a:endParaRPr lang="en-US" sz="1400">
                <a:latin typeface="Nobile" panose="020B0604020202020204" charset="0"/>
              </a:endParaRPr>
            </a:p>
          </p:txBody>
        </p:sp>
        <p:sp>
          <p:nvSpPr>
            <p:cNvPr id="47" name="Text 47">
              <a:extLst>
                <a:ext uri="{FF2B5EF4-FFF2-40B4-BE49-F238E27FC236}">
                  <a16:creationId xmlns:a16="http://schemas.microsoft.com/office/drawing/2014/main" id="{33A066EB-AB49-B176-012C-0445083A28C3}"/>
                </a:ext>
              </a:extLst>
            </p:cNvPr>
            <p:cNvSpPr/>
            <p:nvPr/>
          </p:nvSpPr>
          <p:spPr>
            <a:xfrm>
              <a:off x="517803" y="10676453"/>
              <a:ext cx="8108394" cy="608053"/>
            </a:xfrm>
            <a:prstGeom prst="rect">
              <a:avLst/>
            </a:prstGeom>
            <a:noFill/>
            <a:ln/>
          </p:spPr>
          <p:txBody>
            <a:bodyPr wrap="square" lIns="0" tIns="0" rIns="0" bIns="0" rtlCol="0" anchor="t"/>
            <a:lstStyle/>
            <a:p>
              <a:pPr marL="0" indent="0" algn="l">
                <a:lnSpc>
                  <a:spcPts val="1400"/>
                </a:lnSpc>
                <a:buNone/>
              </a:pPr>
              <a:r>
                <a:rPr lang="en-US" sz="1100">
                  <a:solidFill>
                    <a:srgbClr val="404155"/>
                  </a:solidFill>
                  <a:latin typeface="Nobile" panose="020B0604020202020204" charset="0"/>
                  <a:ea typeface="Nobile" pitchFamily="34" charset="-122"/>
                  <a:cs typeface="Nobile" pitchFamily="34" charset="-120"/>
                </a:rPr>
                <a:t>Establishing robust monitoring frameworks to assess AI model performance, data integrity, and compliance ensures ongoing effectiveness and addresses any emerging issues proactively.</a:t>
              </a:r>
              <a:endParaRPr lang="en-US" sz="1100">
                <a:latin typeface="Nobile" panose="020B0604020202020204" charset="0"/>
              </a:endParaRPr>
            </a:p>
          </p:txBody>
        </p:sp>
      </p:grpSp>
      <p:sp>
        <p:nvSpPr>
          <p:cNvPr id="38" name="Rectangle 6">
            <a:extLst>
              <a:ext uri="{FF2B5EF4-FFF2-40B4-BE49-F238E27FC236}">
                <a16:creationId xmlns:a16="http://schemas.microsoft.com/office/drawing/2014/main" id="{277D6430-9252-8449-B231-B77E4418A345}"/>
              </a:ext>
            </a:extLst>
          </p:cNvPr>
          <p:cNvSpPr/>
          <p:nvPr/>
        </p:nvSpPr>
        <p:spPr>
          <a:xfrm>
            <a:off x="-60439" y="852528"/>
            <a:ext cx="12439877" cy="6005472"/>
          </a:xfrm>
          <a:custGeom>
            <a:avLst/>
            <a:gdLst>
              <a:gd name="connsiteX0" fmla="*/ 0 w 12192000"/>
              <a:gd name="connsiteY0" fmla="*/ 0 h 347197"/>
              <a:gd name="connsiteX1" fmla="*/ 12192000 w 12192000"/>
              <a:gd name="connsiteY1" fmla="*/ 0 h 347197"/>
              <a:gd name="connsiteX2" fmla="*/ 12192000 w 12192000"/>
              <a:gd name="connsiteY2" fmla="*/ 347197 h 347197"/>
              <a:gd name="connsiteX3" fmla="*/ 0 w 12192000"/>
              <a:gd name="connsiteY3" fmla="*/ 347197 h 347197"/>
              <a:gd name="connsiteX4" fmla="*/ 0 w 12192000"/>
              <a:gd name="connsiteY4" fmla="*/ 0 h 347197"/>
              <a:gd name="connsiteX0" fmla="*/ 0 w 12192000"/>
              <a:gd name="connsiteY0" fmla="*/ 5647765 h 5994962"/>
              <a:gd name="connsiteX1" fmla="*/ 12183036 w 12192000"/>
              <a:gd name="connsiteY1" fmla="*/ 0 h 5994962"/>
              <a:gd name="connsiteX2" fmla="*/ 12192000 w 12192000"/>
              <a:gd name="connsiteY2" fmla="*/ 5994962 h 5994962"/>
              <a:gd name="connsiteX3" fmla="*/ 0 w 12192000"/>
              <a:gd name="connsiteY3" fmla="*/ 5994962 h 5994962"/>
              <a:gd name="connsiteX4" fmla="*/ 0 w 12192000"/>
              <a:gd name="connsiteY4" fmla="*/ 5647765 h 5994962"/>
              <a:gd name="connsiteX0" fmla="*/ 0 w 12374049"/>
              <a:gd name="connsiteY0" fmla="*/ 5647765 h 5994962"/>
              <a:gd name="connsiteX1" fmla="*/ 12183036 w 12374049"/>
              <a:gd name="connsiteY1" fmla="*/ 0 h 5994962"/>
              <a:gd name="connsiteX2" fmla="*/ 12192000 w 12374049"/>
              <a:gd name="connsiteY2" fmla="*/ 5994962 h 5994962"/>
              <a:gd name="connsiteX3" fmla="*/ 0 w 12374049"/>
              <a:gd name="connsiteY3" fmla="*/ 5994962 h 5994962"/>
              <a:gd name="connsiteX4" fmla="*/ 0 w 12374049"/>
              <a:gd name="connsiteY4" fmla="*/ 5647765 h 5994962"/>
              <a:gd name="connsiteX0" fmla="*/ 0 w 12418108"/>
              <a:gd name="connsiteY0" fmla="*/ 5755342 h 5994962"/>
              <a:gd name="connsiteX1" fmla="*/ 12227859 w 12418108"/>
              <a:gd name="connsiteY1" fmla="*/ 0 h 5994962"/>
              <a:gd name="connsiteX2" fmla="*/ 12236823 w 12418108"/>
              <a:gd name="connsiteY2" fmla="*/ 5994962 h 5994962"/>
              <a:gd name="connsiteX3" fmla="*/ 44823 w 12418108"/>
              <a:gd name="connsiteY3" fmla="*/ 5994962 h 5994962"/>
              <a:gd name="connsiteX4" fmla="*/ 0 w 12418108"/>
              <a:gd name="connsiteY4" fmla="*/ 5755342 h 599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8108" h="5994962">
                <a:moveTo>
                  <a:pt x="0" y="5755342"/>
                </a:moveTo>
                <a:cubicBezTo>
                  <a:pt x="4061012" y="3872754"/>
                  <a:pt x="13904259" y="9789458"/>
                  <a:pt x="12227859" y="0"/>
                </a:cubicBezTo>
                <a:lnTo>
                  <a:pt x="12236823" y="5994962"/>
                </a:lnTo>
                <a:lnTo>
                  <a:pt x="44823" y="5994962"/>
                </a:lnTo>
                <a:lnTo>
                  <a:pt x="0" y="5755342"/>
                </a:lnTo>
                <a:close/>
              </a:path>
            </a:pathLst>
          </a:custGeom>
          <a:gradFill flip="none" rotWithShape="1">
            <a:gsLst>
              <a:gs pos="0">
                <a:srgbClr val="341475"/>
              </a:gs>
              <a:gs pos="48000">
                <a:srgbClr val="900B92"/>
              </a:gs>
              <a:gs pos="100000">
                <a:srgbClr val="FC0066"/>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89">
              <a:latin typeface="EYInterstate" panose="02000503020000020004" pitchFamily="2" charset="0"/>
              <a:cs typeface="Times New Roman" panose="02020603050405020304" pitchFamily="18" charset="0"/>
            </a:endParaRPr>
          </a:p>
        </p:txBody>
      </p:sp>
      <p:sp>
        <p:nvSpPr>
          <p:cNvPr id="33" name="Text 0">
            <a:extLst>
              <a:ext uri="{FF2B5EF4-FFF2-40B4-BE49-F238E27FC236}">
                <a16:creationId xmlns:a16="http://schemas.microsoft.com/office/drawing/2014/main" id="{D7E0AF7C-9561-649F-5145-8BAE8A99828C}"/>
              </a:ext>
            </a:extLst>
          </p:cNvPr>
          <p:cNvSpPr/>
          <p:nvPr/>
        </p:nvSpPr>
        <p:spPr>
          <a:xfrm>
            <a:off x="436800" y="10007"/>
            <a:ext cx="7488000" cy="739987"/>
          </a:xfrm>
          <a:prstGeom prst="rect">
            <a:avLst/>
          </a:prstGeom>
          <a:noFill/>
          <a:ln/>
        </p:spPr>
        <p:txBody>
          <a:bodyPr wrap="square" lIns="0" tIns="0" rIns="0" bIns="0" rtlCol="0" anchor="t"/>
          <a:lstStyle/>
          <a:p>
            <a:pPr marL="0" indent="0" algn="l">
              <a:lnSpc>
                <a:spcPts val="5550"/>
              </a:lnSpc>
              <a:buNone/>
            </a:pPr>
            <a:r>
              <a:rPr lang="en-US" sz="2800">
                <a:solidFill>
                  <a:schemeClr val="bg1"/>
                </a:solidFill>
                <a:latin typeface="Alexandria" pitchFamily="34" charset="0"/>
                <a:cs typeface="Alexandria" pitchFamily="34" charset="-120"/>
              </a:rPr>
              <a:t>Navigating AI Implementation: Success Factors</a:t>
            </a:r>
            <a:endParaRPr lang="en-US" sz="2800">
              <a:solidFill>
                <a:schemeClr val="bg1"/>
              </a:solidFill>
            </a:endParaRPr>
          </a:p>
        </p:txBody>
      </p:sp>
      <p:sp>
        <p:nvSpPr>
          <p:cNvPr id="34" name="TextBox 33">
            <a:extLst>
              <a:ext uri="{FF2B5EF4-FFF2-40B4-BE49-F238E27FC236}">
                <a16:creationId xmlns:a16="http://schemas.microsoft.com/office/drawing/2014/main" id="{79912A5C-93D3-9699-CC00-BAAD5B0BE47E}"/>
              </a:ext>
            </a:extLst>
          </p:cNvPr>
          <p:cNvSpPr txBox="1"/>
          <p:nvPr/>
        </p:nvSpPr>
        <p:spPr>
          <a:xfrm>
            <a:off x="196277" y="6564011"/>
            <a:ext cx="3908323" cy="261610"/>
          </a:xfrm>
          <a:prstGeom prst="rect">
            <a:avLst/>
          </a:prstGeom>
          <a:noFill/>
        </p:spPr>
        <p:txBody>
          <a:bodyPr wrap="square" rtlCol="0">
            <a:spAutoFit/>
          </a:bodyPr>
          <a:lstStyle/>
          <a:p>
            <a:pPr marL="0" marR="0" lvl="0" indent="0" algn="l" rtl="0">
              <a:spcBef>
                <a:spcPts val="0"/>
              </a:spcBef>
              <a:spcAft>
                <a:spcPts val="0"/>
              </a:spcAft>
              <a:buNone/>
            </a:pPr>
            <a:r>
              <a:rPr lang="en-US" sz="1050" b="0" i="0" u="none" strike="noStrike" cap="none">
                <a:solidFill>
                  <a:schemeClr val="bg1"/>
                </a:solidFill>
                <a:latin typeface="Farro"/>
                <a:sym typeface="Farro"/>
              </a:rPr>
              <a:t>The AI Audit Journey: Charting the future of Assurance</a:t>
            </a:r>
            <a:endParaRPr lang="en-US" sz="1000" b="0">
              <a:solidFill>
                <a:schemeClr val="bg1"/>
              </a:solidFill>
            </a:endParaRPr>
          </a:p>
        </p:txBody>
      </p:sp>
    </p:spTree>
    <p:extLst>
      <p:ext uri="{BB962C8B-B14F-4D97-AF65-F5344CB8AC3E}">
        <p14:creationId xmlns:p14="http://schemas.microsoft.com/office/powerpoint/2010/main" val="1467973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B9BB5-6955-046C-D9AD-77102DC5DD31}"/>
            </a:ext>
          </a:extLst>
        </p:cNvPr>
        <p:cNvGrpSpPr/>
        <p:nvPr/>
      </p:nvGrpSpPr>
      <p:grpSpPr>
        <a:xfrm>
          <a:off x="0" y="0"/>
          <a:ext cx="0" cy="0"/>
          <a:chOff x="0" y="0"/>
          <a:chExt cx="0" cy="0"/>
        </a:xfrm>
      </p:grpSpPr>
      <p:pic>
        <p:nvPicPr>
          <p:cNvPr id="4" name="Picture 3" descr="A computer screen shot of a grid&#10;&#10;AI-generated content may be incorrect.">
            <a:extLst>
              <a:ext uri="{FF2B5EF4-FFF2-40B4-BE49-F238E27FC236}">
                <a16:creationId xmlns:a16="http://schemas.microsoft.com/office/drawing/2014/main" id="{529041AC-FD61-55A4-D282-8FC395386100}"/>
              </a:ext>
            </a:extLst>
          </p:cNvPr>
          <p:cNvPicPr>
            <a:picLocks noChangeAspect="1"/>
          </p:cNvPicPr>
          <p:nvPr/>
        </p:nvPicPr>
        <p:blipFill>
          <a:blip r:embed="rId3">
            <a:extLst>
              <a:ext uri="{28A0092B-C50C-407E-A947-70E740481C1C}">
                <a14:useLocalDpi xmlns:a14="http://schemas.microsoft.com/office/drawing/2010/main" val="0"/>
              </a:ext>
            </a:extLst>
          </a:blip>
          <a:srcRect l="10695" t="30833" r="24830" b="32164"/>
          <a:stretch>
            <a:fillRect/>
          </a:stretch>
        </p:blipFill>
        <p:spPr>
          <a:xfrm>
            <a:off x="-1125" y="-6392"/>
            <a:ext cx="12193126" cy="6997742"/>
          </a:xfrm>
          <a:prstGeom prst="rect">
            <a:avLst/>
          </a:prstGeom>
        </p:spPr>
      </p:pic>
      <p:sp>
        <p:nvSpPr>
          <p:cNvPr id="24" name="Rectangle 23">
            <a:extLst>
              <a:ext uri="{FF2B5EF4-FFF2-40B4-BE49-F238E27FC236}">
                <a16:creationId xmlns:a16="http://schemas.microsoft.com/office/drawing/2014/main" id="{1407DE5A-F446-A905-4080-910338465A59}"/>
              </a:ext>
            </a:extLst>
          </p:cNvPr>
          <p:cNvSpPr/>
          <p:nvPr/>
        </p:nvSpPr>
        <p:spPr>
          <a:xfrm rot="5400000" flipV="1">
            <a:off x="2414102" y="-2528378"/>
            <a:ext cx="7463826" cy="12351049"/>
          </a:xfrm>
          <a:prstGeom prst="rect">
            <a:avLst/>
          </a:prstGeom>
          <a:gradFill flip="none" rotWithShape="1">
            <a:gsLst>
              <a:gs pos="50400">
                <a:srgbClr val="000000">
                  <a:alpha val="48000"/>
                </a:srgbClr>
              </a:gs>
              <a:gs pos="0">
                <a:srgbClr val="000000">
                  <a:alpha val="82000"/>
                </a:srgbClr>
              </a:gs>
              <a:gs pos="100000">
                <a:srgbClr val="000000">
                  <a:alpha val="98000"/>
                </a:srgbClr>
              </a:gs>
            </a:gsLst>
            <a:lin ang="10800000" scaled="1"/>
            <a:tileRect/>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E2E38"/>
              </a:solidFill>
              <a:effectLst/>
              <a:uLnTx/>
              <a:uFillTx/>
              <a:latin typeface="EYInterstate Light"/>
              <a:ea typeface="+mn-ea"/>
              <a:cs typeface="+mn-cs"/>
            </a:endParaRPr>
          </a:p>
        </p:txBody>
      </p:sp>
      <p:cxnSp>
        <p:nvCxnSpPr>
          <p:cNvPr id="3" name="Straight Connector 2">
            <a:extLst>
              <a:ext uri="{FF2B5EF4-FFF2-40B4-BE49-F238E27FC236}">
                <a16:creationId xmlns:a16="http://schemas.microsoft.com/office/drawing/2014/main" id="{10F0698D-6386-CB29-9DC0-B343203DD135}"/>
              </a:ext>
            </a:extLst>
          </p:cNvPr>
          <p:cNvCxnSpPr>
            <a:cxnSpLocks/>
          </p:cNvCxnSpPr>
          <p:nvPr/>
        </p:nvCxnSpPr>
        <p:spPr>
          <a:xfrm>
            <a:off x="436800" y="736168"/>
            <a:ext cx="7163623" cy="14203"/>
          </a:xfrm>
          <a:prstGeom prst="line">
            <a:avLst/>
          </a:prstGeom>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4BC850CD-6DED-69C0-D376-5A9D0A2D7314}"/>
              </a:ext>
            </a:extLst>
          </p:cNvPr>
          <p:cNvSpPr txBox="1"/>
          <p:nvPr/>
        </p:nvSpPr>
        <p:spPr>
          <a:xfrm>
            <a:off x="199098" y="6565677"/>
            <a:ext cx="3908323" cy="261610"/>
          </a:xfrm>
          <a:prstGeom prst="rect">
            <a:avLst/>
          </a:prstGeom>
          <a:noFill/>
        </p:spPr>
        <p:txBody>
          <a:bodyPr wrap="square" rtlCol="0">
            <a:spAutoFit/>
          </a:bodyPr>
          <a:lstStyle/>
          <a:p>
            <a:pPr marL="0" marR="0" lvl="0" indent="0" algn="l" rtl="0">
              <a:spcBef>
                <a:spcPts val="0"/>
              </a:spcBef>
              <a:spcAft>
                <a:spcPts val="0"/>
              </a:spcAft>
              <a:buNone/>
            </a:pPr>
            <a:r>
              <a:rPr lang="en-US" sz="1050" b="0" i="0" u="none" strike="noStrike" cap="none">
                <a:solidFill>
                  <a:schemeClr val="bg1"/>
                </a:solidFill>
                <a:latin typeface="EYInterstate" panose="02000503020000020004" pitchFamily="2" charset="0"/>
                <a:sym typeface="Farro"/>
              </a:rPr>
              <a:t>The AI Audit Journey: Charting the future of Assurance</a:t>
            </a:r>
            <a:endParaRPr lang="en-US" sz="1000" b="0">
              <a:solidFill>
                <a:schemeClr val="bg1"/>
              </a:solidFill>
              <a:latin typeface="EYInterstate" panose="02000503020000020004" pitchFamily="2" charset="0"/>
            </a:endParaRPr>
          </a:p>
        </p:txBody>
      </p:sp>
      <p:sp>
        <p:nvSpPr>
          <p:cNvPr id="61" name="Shape 7">
            <a:extLst>
              <a:ext uri="{FF2B5EF4-FFF2-40B4-BE49-F238E27FC236}">
                <a16:creationId xmlns:a16="http://schemas.microsoft.com/office/drawing/2014/main" id="{56A5F341-0BC2-3C98-4F0B-8421847908D5}"/>
              </a:ext>
            </a:extLst>
          </p:cNvPr>
          <p:cNvSpPr/>
          <p:nvPr/>
        </p:nvSpPr>
        <p:spPr>
          <a:xfrm>
            <a:off x="436801" y="1259671"/>
            <a:ext cx="11348800" cy="4214069"/>
          </a:xfrm>
          <a:prstGeom prst="roundRect">
            <a:avLst>
              <a:gd name="adj" fmla="val 3382"/>
            </a:avLst>
          </a:prstGeom>
          <a:solidFill>
            <a:srgbClr val="F9F9FF">
              <a:alpha val="85000"/>
            </a:srgbClr>
          </a:solidFill>
          <a:ln w="22860">
            <a:solidFill>
              <a:srgbClr val="B8C3DF"/>
            </a:solidFill>
            <a:prstDash val="solid"/>
          </a:ln>
        </p:spPr>
        <p:txBody>
          <a:bodyPr/>
          <a:lstStyle/>
          <a:p>
            <a:endParaRPr lang="en-IN" sz="3200">
              <a:latin typeface="EYInterstate" panose="02000503020000020004" pitchFamily="2" charset="0"/>
            </a:endParaRPr>
          </a:p>
        </p:txBody>
      </p:sp>
      <p:sp>
        <p:nvSpPr>
          <p:cNvPr id="38" name="Rectangle 6">
            <a:extLst>
              <a:ext uri="{FF2B5EF4-FFF2-40B4-BE49-F238E27FC236}">
                <a16:creationId xmlns:a16="http://schemas.microsoft.com/office/drawing/2014/main" id="{38C8ACF9-48D3-CFD4-2186-CB219C7BB8C7}"/>
              </a:ext>
            </a:extLst>
          </p:cNvPr>
          <p:cNvSpPr/>
          <p:nvPr/>
        </p:nvSpPr>
        <p:spPr>
          <a:xfrm>
            <a:off x="-60439" y="852528"/>
            <a:ext cx="12439877" cy="6005472"/>
          </a:xfrm>
          <a:custGeom>
            <a:avLst/>
            <a:gdLst>
              <a:gd name="connsiteX0" fmla="*/ 0 w 12192000"/>
              <a:gd name="connsiteY0" fmla="*/ 0 h 347197"/>
              <a:gd name="connsiteX1" fmla="*/ 12192000 w 12192000"/>
              <a:gd name="connsiteY1" fmla="*/ 0 h 347197"/>
              <a:gd name="connsiteX2" fmla="*/ 12192000 w 12192000"/>
              <a:gd name="connsiteY2" fmla="*/ 347197 h 347197"/>
              <a:gd name="connsiteX3" fmla="*/ 0 w 12192000"/>
              <a:gd name="connsiteY3" fmla="*/ 347197 h 347197"/>
              <a:gd name="connsiteX4" fmla="*/ 0 w 12192000"/>
              <a:gd name="connsiteY4" fmla="*/ 0 h 347197"/>
              <a:gd name="connsiteX0" fmla="*/ 0 w 12192000"/>
              <a:gd name="connsiteY0" fmla="*/ 5647765 h 5994962"/>
              <a:gd name="connsiteX1" fmla="*/ 12183036 w 12192000"/>
              <a:gd name="connsiteY1" fmla="*/ 0 h 5994962"/>
              <a:gd name="connsiteX2" fmla="*/ 12192000 w 12192000"/>
              <a:gd name="connsiteY2" fmla="*/ 5994962 h 5994962"/>
              <a:gd name="connsiteX3" fmla="*/ 0 w 12192000"/>
              <a:gd name="connsiteY3" fmla="*/ 5994962 h 5994962"/>
              <a:gd name="connsiteX4" fmla="*/ 0 w 12192000"/>
              <a:gd name="connsiteY4" fmla="*/ 5647765 h 5994962"/>
              <a:gd name="connsiteX0" fmla="*/ 0 w 12374049"/>
              <a:gd name="connsiteY0" fmla="*/ 5647765 h 5994962"/>
              <a:gd name="connsiteX1" fmla="*/ 12183036 w 12374049"/>
              <a:gd name="connsiteY1" fmla="*/ 0 h 5994962"/>
              <a:gd name="connsiteX2" fmla="*/ 12192000 w 12374049"/>
              <a:gd name="connsiteY2" fmla="*/ 5994962 h 5994962"/>
              <a:gd name="connsiteX3" fmla="*/ 0 w 12374049"/>
              <a:gd name="connsiteY3" fmla="*/ 5994962 h 5994962"/>
              <a:gd name="connsiteX4" fmla="*/ 0 w 12374049"/>
              <a:gd name="connsiteY4" fmla="*/ 5647765 h 5994962"/>
              <a:gd name="connsiteX0" fmla="*/ 0 w 12418108"/>
              <a:gd name="connsiteY0" fmla="*/ 5755342 h 5994962"/>
              <a:gd name="connsiteX1" fmla="*/ 12227859 w 12418108"/>
              <a:gd name="connsiteY1" fmla="*/ 0 h 5994962"/>
              <a:gd name="connsiteX2" fmla="*/ 12236823 w 12418108"/>
              <a:gd name="connsiteY2" fmla="*/ 5994962 h 5994962"/>
              <a:gd name="connsiteX3" fmla="*/ 44823 w 12418108"/>
              <a:gd name="connsiteY3" fmla="*/ 5994962 h 5994962"/>
              <a:gd name="connsiteX4" fmla="*/ 0 w 12418108"/>
              <a:gd name="connsiteY4" fmla="*/ 5755342 h 599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8108" h="5994962">
                <a:moveTo>
                  <a:pt x="0" y="5755342"/>
                </a:moveTo>
                <a:cubicBezTo>
                  <a:pt x="4061012" y="3872754"/>
                  <a:pt x="13904259" y="9789458"/>
                  <a:pt x="12227859" y="0"/>
                </a:cubicBezTo>
                <a:lnTo>
                  <a:pt x="12236823" y="5994962"/>
                </a:lnTo>
                <a:lnTo>
                  <a:pt x="44823" y="5994962"/>
                </a:lnTo>
                <a:lnTo>
                  <a:pt x="0" y="5755342"/>
                </a:lnTo>
                <a:close/>
              </a:path>
            </a:pathLst>
          </a:custGeom>
          <a:gradFill flip="none" rotWithShape="1">
            <a:gsLst>
              <a:gs pos="0">
                <a:srgbClr val="341475"/>
              </a:gs>
              <a:gs pos="48000">
                <a:srgbClr val="900B92"/>
              </a:gs>
              <a:gs pos="100000">
                <a:srgbClr val="FC0066"/>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89">
              <a:latin typeface="EYInterstate" panose="02000503020000020004" pitchFamily="2" charset="0"/>
              <a:cs typeface="Times New Roman" panose="02020603050405020304" pitchFamily="18" charset="0"/>
            </a:endParaRPr>
          </a:p>
        </p:txBody>
      </p:sp>
      <p:sp>
        <p:nvSpPr>
          <p:cNvPr id="62" name="Text 48">
            <a:extLst>
              <a:ext uri="{FF2B5EF4-FFF2-40B4-BE49-F238E27FC236}">
                <a16:creationId xmlns:a16="http://schemas.microsoft.com/office/drawing/2014/main" id="{811AA200-0F26-8619-79C1-56395EEBFFE0}"/>
              </a:ext>
            </a:extLst>
          </p:cNvPr>
          <p:cNvSpPr/>
          <p:nvPr/>
        </p:nvSpPr>
        <p:spPr>
          <a:xfrm>
            <a:off x="1016001" y="1384260"/>
            <a:ext cx="9228589" cy="278135"/>
          </a:xfrm>
          <a:prstGeom prst="rect">
            <a:avLst/>
          </a:prstGeom>
          <a:noFill/>
          <a:ln/>
        </p:spPr>
        <p:txBody>
          <a:bodyPr wrap="none" lIns="0" tIns="0" rIns="0" bIns="0" rtlCol="0" anchor="t"/>
          <a:lstStyle/>
          <a:p>
            <a:pPr marL="0" indent="0" algn="l">
              <a:lnSpc>
                <a:spcPts val="1650"/>
              </a:lnSpc>
              <a:buNone/>
            </a:pPr>
            <a:r>
              <a:rPr lang="en-US" sz="2000">
                <a:solidFill>
                  <a:schemeClr val="accent1">
                    <a:lumMod val="75000"/>
                  </a:schemeClr>
                </a:solidFill>
                <a:latin typeface="Alexandria" panose="020B0604020202020204" charset="-78"/>
                <a:ea typeface="Alexandria" pitchFamily="34" charset="-122"/>
                <a:cs typeface="Alexandria" panose="020B0604020202020204" charset="-78"/>
              </a:rPr>
              <a:t>Statistics on Implementation Timelines and Success Rates</a:t>
            </a:r>
            <a:endParaRPr lang="en-US" sz="2000">
              <a:solidFill>
                <a:schemeClr val="accent1">
                  <a:lumMod val="75000"/>
                </a:schemeClr>
              </a:solidFill>
              <a:latin typeface="Alexandria" panose="020B0604020202020204" charset="-78"/>
              <a:cs typeface="Alexandria" panose="020B0604020202020204" charset="-78"/>
            </a:endParaRPr>
          </a:p>
        </p:txBody>
      </p:sp>
      <p:sp>
        <p:nvSpPr>
          <p:cNvPr id="63" name="Text 49">
            <a:extLst>
              <a:ext uri="{FF2B5EF4-FFF2-40B4-BE49-F238E27FC236}">
                <a16:creationId xmlns:a16="http://schemas.microsoft.com/office/drawing/2014/main" id="{D09E3B39-5B62-9F1F-D0F4-74593B66EF11}"/>
              </a:ext>
            </a:extLst>
          </p:cNvPr>
          <p:cNvSpPr/>
          <p:nvPr/>
        </p:nvSpPr>
        <p:spPr>
          <a:xfrm>
            <a:off x="1016001" y="1811451"/>
            <a:ext cx="9829799" cy="981314"/>
          </a:xfrm>
          <a:prstGeom prst="rect">
            <a:avLst/>
          </a:prstGeom>
          <a:noFill/>
          <a:ln/>
        </p:spPr>
        <p:txBody>
          <a:bodyPr wrap="square" lIns="0" tIns="0" rIns="0" bIns="0" rtlCol="0" anchor="t"/>
          <a:lstStyle/>
          <a:p>
            <a:pPr marL="0" indent="0" algn="l">
              <a:buNone/>
            </a:pPr>
            <a:r>
              <a:rPr lang="en-US" b="1">
                <a:solidFill>
                  <a:srgbClr val="404155"/>
                </a:solidFill>
                <a:latin typeface="Nobile" panose="020B0604020202020204" charset="0"/>
                <a:ea typeface="Nobile" pitchFamily="34" charset="-122"/>
                <a:cs typeface="Nobile" pitchFamily="34" charset="-120"/>
              </a:rPr>
              <a:t>Recent industry reports suggest that a typical AI implementation in a large audit firm can take anywhere from 12 to 24 months, depending on scope and complexity. Success rates vary, with firms reporting over 60% achieving significant ROI within two years, while others face challenges in scaling beyond pilot phases.</a:t>
            </a:r>
            <a:endParaRPr lang="en-US" b="1">
              <a:latin typeface="Nobile" panose="020B0604020202020204" charset="0"/>
            </a:endParaRPr>
          </a:p>
        </p:txBody>
      </p:sp>
      <p:sp>
        <p:nvSpPr>
          <p:cNvPr id="64" name="Text 50">
            <a:extLst>
              <a:ext uri="{FF2B5EF4-FFF2-40B4-BE49-F238E27FC236}">
                <a16:creationId xmlns:a16="http://schemas.microsoft.com/office/drawing/2014/main" id="{5E8A8B0C-2FA5-5806-50F3-6D240F2FF941}"/>
              </a:ext>
            </a:extLst>
          </p:cNvPr>
          <p:cNvSpPr/>
          <p:nvPr/>
        </p:nvSpPr>
        <p:spPr>
          <a:xfrm>
            <a:off x="1016001" y="3199905"/>
            <a:ext cx="4310327" cy="231052"/>
          </a:xfrm>
          <a:prstGeom prst="rect">
            <a:avLst/>
          </a:prstGeom>
          <a:noFill/>
          <a:ln/>
        </p:spPr>
        <p:txBody>
          <a:bodyPr wrap="none" lIns="0" tIns="0" rIns="0" bIns="0" rtlCol="0" anchor="t"/>
          <a:lstStyle/>
          <a:p>
            <a:pPr marL="0" indent="0" algn="l">
              <a:lnSpc>
                <a:spcPts val="1650"/>
              </a:lnSpc>
              <a:buNone/>
            </a:pPr>
            <a:r>
              <a:rPr lang="en-US" sz="2000">
                <a:solidFill>
                  <a:schemeClr val="accent1">
                    <a:lumMod val="75000"/>
                  </a:schemeClr>
                </a:solidFill>
                <a:latin typeface="Alexandria" panose="020B0604020202020204" charset="-78"/>
                <a:ea typeface="Alexandria" pitchFamily="34" charset="-122"/>
                <a:cs typeface="Alexandria" panose="020B0604020202020204" charset="-78"/>
              </a:rPr>
              <a:t>Best Practices from Leading Audit Firms</a:t>
            </a:r>
            <a:endParaRPr lang="en-US" sz="2000">
              <a:solidFill>
                <a:schemeClr val="accent1">
                  <a:lumMod val="75000"/>
                </a:schemeClr>
              </a:solidFill>
              <a:latin typeface="Alexandria" panose="020B0604020202020204" charset="-78"/>
              <a:cs typeface="Alexandria" panose="020B0604020202020204" charset="-78"/>
            </a:endParaRPr>
          </a:p>
        </p:txBody>
      </p:sp>
      <p:grpSp>
        <p:nvGrpSpPr>
          <p:cNvPr id="94" name="Group 93">
            <a:extLst>
              <a:ext uri="{FF2B5EF4-FFF2-40B4-BE49-F238E27FC236}">
                <a16:creationId xmlns:a16="http://schemas.microsoft.com/office/drawing/2014/main" id="{32F006FF-E6EE-753C-634A-91C6B69375B9}"/>
              </a:ext>
            </a:extLst>
          </p:cNvPr>
          <p:cNvGrpSpPr/>
          <p:nvPr/>
        </p:nvGrpSpPr>
        <p:grpSpPr>
          <a:xfrm>
            <a:off x="1062288" y="3593884"/>
            <a:ext cx="10541322" cy="1216629"/>
            <a:chOff x="390383" y="13055203"/>
            <a:chExt cx="8356781" cy="921660"/>
          </a:xfrm>
        </p:grpSpPr>
        <p:sp>
          <p:nvSpPr>
            <p:cNvPr id="89" name="Text 51">
              <a:extLst>
                <a:ext uri="{FF2B5EF4-FFF2-40B4-BE49-F238E27FC236}">
                  <a16:creationId xmlns:a16="http://schemas.microsoft.com/office/drawing/2014/main" id="{72BE7D69-7D83-D7A3-67ED-E29DB530CC79}"/>
                </a:ext>
              </a:extLst>
            </p:cNvPr>
            <p:cNvSpPr/>
            <p:nvPr/>
          </p:nvSpPr>
          <p:spPr>
            <a:xfrm>
              <a:off x="396835" y="13055203"/>
              <a:ext cx="8350329" cy="181451"/>
            </a:xfrm>
            <a:prstGeom prst="rect">
              <a:avLst/>
            </a:prstGeom>
            <a:noFill/>
            <a:ln/>
          </p:spPr>
          <p:txBody>
            <a:bodyPr wrap="none" lIns="0" tIns="0" rIns="0" bIns="0" rtlCol="0" anchor="t"/>
            <a:lstStyle/>
            <a:p>
              <a:pPr algn="l">
                <a:lnSpc>
                  <a:spcPts val="1400"/>
                </a:lnSpc>
                <a:buSzPct val="100000"/>
              </a:pPr>
              <a:r>
                <a:rPr lang="en-US" sz="1200">
                  <a:solidFill>
                    <a:schemeClr val="bg2">
                      <a:lumMod val="75000"/>
                    </a:schemeClr>
                  </a:solidFill>
                  <a:latin typeface="Nobile" panose="020B0604020202020204" charset="0"/>
                  <a:ea typeface="Nobile" pitchFamily="34" charset="-122"/>
                  <a:cs typeface="Nobile" pitchFamily="34" charset="-120"/>
                </a:rPr>
                <a:t>- Establishing dedicated AI innovation hubs or centers of excellence.</a:t>
              </a:r>
              <a:endParaRPr lang="en-US" sz="1200">
                <a:solidFill>
                  <a:schemeClr val="bg2">
                    <a:lumMod val="75000"/>
                  </a:schemeClr>
                </a:solidFill>
                <a:latin typeface="Nobile" panose="020B0604020202020204" charset="0"/>
              </a:endParaRPr>
            </a:p>
          </p:txBody>
        </p:sp>
        <p:sp>
          <p:nvSpPr>
            <p:cNvPr id="90" name="Text 52">
              <a:extLst>
                <a:ext uri="{FF2B5EF4-FFF2-40B4-BE49-F238E27FC236}">
                  <a16:creationId xmlns:a16="http://schemas.microsoft.com/office/drawing/2014/main" id="{22807DF9-6B69-CCD1-AFCB-2EABF96CC1F3}"/>
                </a:ext>
              </a:extLst>
            </p:cNvPr>
            <p:cNvSpPr/>
            <p:nvPr/>
          </p:nvSpPr>
          <p:spPr>
            <a:xfrm>
              <a:off x="390383" y="13226897"/>
              <a:ext cx="8350329" cy="181451"/>
            </a:xfrm>
            <a:prstGeom prst="rect">
              <a:avLst/>
            </a:prstGeom>
            <a:noFill/>
            <a:ln/>
          </p:spPr>
          <p:txBody>
            <a:bodyPr wrap="none" lIns="0" tIns="0" rIns="0" bIns="0" rtlCol="0" anchor="t"/>
            <a:lstStyle/>
            <a:p>
              <a:pPr algn="l">
                <a:lnSpc>
                  <a:spcPts val="1400"/>
                </a:lnSpc>
                <a:buSzPct val="100000"/>
              </a:pPr>
              <a:r>
                <a:rPr lang="en-US" sz="1200">
                  <a:solidFill>
                    <a:schemeClr val="bg2">
                      <a:lumMod val="75000"/>
                    </a:schemeClr>
                  </a:solidFill>
                  <a:latin typeface="Nobile" panose="020B0604020202020204" charset="0"/>
                  <a:ea typeface="Nobile" pitchFamily="34" charset="-122"/>
                  <a:cs typeface="Nobile" pitchFamily="34" charset="-120"/>
                </a:rPr>
                <a:t>- Fostering a data-driven culture that prioritizes data governance and quality from the outset.</a:t>
              </a:r>
              <a:endParaRPr lang="en-US" sz="1200">
                <a:solidFill>
                  <a:schemeClr val="bg2">
                    <a:lumMod val="75000"/>
                  </a:schemeClr>
                </a:solidFill>
                <a:latin typeface="Nobile" panose="020B0604020202020204" charset="0"/>
              </a:endParaRPr>
            </a:p>
          </p:txBody>
        </p:sp>
        <p:sp>
          <p:nvSpPr>
            <p:cNvPr id="91" name="Text 53">
              <a:extLst>
                <a:ext uri="{FF2B5EF4-FFF2-40B4-BE49-F238E27FC236}">
                  <a16:creationId xmlns:a16="http://schemas.microsoft.com/office/drawing/2014/main" id="{5F17E343-2F2F-075D-556A-D473FBEA1AB3}"/>
                </a:ext>
              </a:extLst>
            </p:cNvPr>
            <p:cNvSpPr/>
            <p:nvPr/>
          </p:nvSpPr>
          <p:spPr>
            <a:xfrm>
              <a:off x="396835" y="13420157"/>
              <a:ext cx="8350329" cy="181451"/>
            </a:xfrm>
            <a:prstGeom prst="rect">
              <a:avLst/>
            </a:prstGeom>
            <a:noFill/>
            <a:ln/>
          </p:spPr>
          <p:txBody>
            <a:bodyPr wrap="none" lIns="0" tIns="0" rIns="0" bIns="0" rtlCol="0" anchor="t"/>
            <a:lstStyle/>
            <a:p>
              <a:pPr algn="l">
                <a:lnSpc>
                  <a:spcPts val="1400"/>
                </a:lnSpc>
                <a:buSzPct val="100000"/>
              </a:pPr>
              <a:r>
                <a:rPr lang="en-US" sz="1200">
                  <a:solidFill>
                    <a:schemeClr val="bg2">
                      <a:lumMod val="75000"/>
                    </a:schemeClr>
                  </a:solidFill>
                  <a:latin typeface="Nobile" panose="020B0604020202020204" charset="0"/>
                  <a:ea typeface="Nobile" pitchFamily="34" charset="-122"/>
                  <a:cs typeface="Nobile" pitchFamily="34" charset="-120"/>
                </a:rPr>
                <a:t>- Developing ethical AI guidelines and frameworks to ensure responsible use.</a:t>
              </a:r>
              <a:endParaRPr lang="en-US" sz="1200">
                <a:solidFill>
                  <a:schemeClr val="bg2">
                    <a:lumMod val="75000"/>
                  </a:schemeClr>
                </a:solidFill>
                <a:latin typeface="Nobile" panose="020B0604020202020204" charset="0"/>
              </a:endParaRPr>
            </a:p>
          </p:txBody>
        </p:sp>
        <p:sp>
          <p:nvSpPr>
            <p:cNvPr id="92" name="Text 54">
              <a:extLst>
                <a:ext uri="{FF2B5EF4-FFF2-40B4-BE49-F238E27FC236}">
                  <a16:creationId xmlns:a16="http://schemas.microsoft.com/office/drawing/2014/main" id="{2DF946B5-206C-B6FD-022E-42AB35624A13}"/>
                </a:ext>
              </a:extLst>
            </p:cNvPr>
            <p:cNvSpPr/>
            <p:nvPr/>
          </p:nvSpPr>
          <p:spPr>
            <a:xfrm>
              <a:off x="396835" y="13601608"/>
              <a:ext cx="8350329" cy="181451"/>
            </a:xfrm>
            <a:prstGeom prst="rect">
              <a:avLst/>
            </a:prstGeom>
            <a:noFill/>
            <a:ln/>
          </p:spPr>
          <p:txBody>
            <a:bodyPr wrap="none" lIns="0" tIns="0" rIns="0" bIns="0" rtlCol="0" anchor="t"/>
            <a:lstStyle/>
            <a:p>
              <a:pPr algn="l">
                <a:lnSpc>
                  <a:spcPts val="1400"/>
                </a:lnSpc>
                <a:buSzPct val="100000"/>
              </a:pPr>
              <a:r>
                <a:rPr lang="en-US" sz="1200">
                  <a:solidFill>
                    <a:schemeClr val="bg2">
                      <a:lumMod val="75000"/>
                    </a:schemeClr>
                  </a:solidFill>
                  <a:latin typeface="Nobile" panose="020B0604020202020204" charset="0"/>
                  <a:ea typeface="Nobile" pitchFamily="34" charset="-122"/>
                  <a:cs typeface="Nobile" pitchFamily="34" charset="-120"/>
                </a:rPr>
                <a:t>- Promoting cross-functional collaboration between audit, IT, and data science teams.</a:t>
              </a:r>
              <a:endParaRPr lang="en-US" sz="1200">
                <a:solidFill>
                  <a:schemeClr val="bg2">
                    <a:lumMod val="75000"/>
                  </a:schemeClr>
                </a:solidFill>
                <a:latin typeface="Nobile" panose="020B0604020202020204" charset="0"/>
              </a:endParaRPr>
            </a:p>
          </p:txBody>
        </p:sp>
        <p:sp>
          <p:nvSpPr>
            <p:cNvPr id="93" name="Text 55">
              <a:extLst>
                <a:ext uri="{FF2B5EF4-FFF2-40B4-BE49-F238E27FC236}">
                  <a16:creationId xmlns:a16="http://schemas.microsoft.com/office/drawing/2014/main" id="{FD69B878-8AE7-0C46-F6D9-CCD96636675D}"/>
                </a:ext>
              </a:extLst>
            </p:cNvPr>
            <p:cNvSpPr/>
            <p:nvPr/>
          </p:nvSpPr>
          <p:spPr>
            <a:xfrm>
              <a:off x="396835" y="13795412"/>
              <a:ext cx="8350329" cy="181451"/>
            </a:xfrm>
            <a:prstGeom prst="rect">
              <a:avLst/>
            </a:prstGeom>
            <a:noFill/>
            <a:ln/>
          </p:spPr>
          <p:txBody>
            <a:bodyPr wrap="none" lIns="0" tIns="0" rIns="0" bIns="0" rtlCol="0" anchor="t"/>
            <a:lstStyle/>
            <a:p>
              <a:pPr algn="l">
                <a:lnSpc>
                  <a:spcPts val="1400"/>
                </a:lnSpc>
                <a:buSzPct val="100000"/>
              </a:pPr>
              <a:r>
                <a:rPr lang="en-US" sz="1200">
                  <a:solidFill>
                    <a:schemeClr val="bg2">
                      <a:lumMod val="75000"/>
                    </a:schemeClr>
                  </a:solidFill>
                  <a:latin typeface="Nobile" panose="020B0604020202020204" charset="0"/>
                  <a:ea typeface="Nobile" pitchFamily="34" charset="-122"/>
                  <a:cs typeface="Nobile" pitchFamily="34" charset="-120"/>
                </a:rPr>
                <a:t>- Regularly evaluating AI tools and technologies to adapt to rapid advancements.</a:t>
              </a:r>
              <a:endParaRPr lang="en-US" sz="1200">
                <a:solidFill>
                  <a:schemeClr val="bg2">
                    <a:lumMod val="75000"/>
                  </a:schemeClr>
                </a:solidFill>
                <a:latin typeface="Nobile" panose="020B0604020202020204" charset="0"/>
              </a:endParaRPr>
            </a:p>
          </p:txBody>
        </p:sp>
      </p:grpSp>
      <p:sp>
        <p:nvSpPr>
          <p:cNvPr id="26" name="Text 0">
            <a:extLst>
              <a:ext uri="{FF2B5EF4-FFF2-40B4-BE49-F238E27FC236}">
                <a16:creationId xmlns:a16="http://schemas.microsoft.com/office/drawing/2014/main" id="{74E79427-E12E-E7B4-22A5-5DEF149B794E}"/>
              </a:ext>
            </a:extLst>
          </p:cNvPr>
          <p:cNvSpPr/>
          <p:nvPr/>
        </p:nvSpPr>
        <p:spPr>
          <a:xfrm>
            <a:off x="436800" y="10007"/>
            <a:ext cx="7488000" cy="739987"/>
          </a:xfrm>
          <a:prstGeom prst="rect">
            <a:avLst/>
          </a:prstGeom>
          <a:noFill/>
          <a:ln/>
        </p:spPr>
        <p:txBody>
          <a:bodyPr wrap="square" lIns="0" tIns="0" rIns="0" bIns="0" rtlCol="0" anchor="t"/>
          <a:lstStyle/>
          <a:p>
            <a:pPr marL="0" indent="0" algn="l">
              <a:lnSpc>
                <a:spcPts val="5550"/>
              </a:lnSpc>
              <a:buNone/>
            </a:pPr>
            <a:r>
              <a:rPr lang="en-US" sz="2800">
                <a:solidFill>
                  <a:schemeClr val="bg1"/>
                </a:solidFill>
                <a:latin typeface="Alexandria" pitchFamily="34" charset="0"/>
                <a:cs typeface="Alexandria" pitchFamily="34" charset="-120"/>
              </a:rPr>
              <a:t>Navigating AI Implementation: Success Factors</a:t>
            </a:r>
            <a:endParaRPr lang="en-US" sz="2800">
              <a:solidFill>
                <a:schemeClr val="bg1"/>
              </a:solidFill>
            </a:endParaRPr>
          </a:p>
        </p:txBody>
      </p:sp>
      <p:sp>
        <p:nvSpPr>
          <p:cNvPr id="28" name="TextBox 27">
            <a:extLst>
              <a:ext uri="{FF2B5EF4-FFF2-40B4-BE49-F238E27FC236}">
                <a16:creationId xmlns:a16="http://schemas.microsoft.com/office/drawing/2014/main" id="{36589AC3-5931-109C-346A-D1BF0EF7747A}"/>
              </a:ext>
            </a:extLst>
          </p:cNvPr>
          <p:cNvSpPr txBox="1"/>
          <p:nvPr/>
        </p:nvSpPr>
        <p:spPr>
          <a:xfrm>
            <a:off x="196277" y="6564011"/>
            <a:ext cx="3908323" cy="261610"/>
          </a:xfrm>
          <a:prstGeom prst="rect">
            <a:avLst/>
          </a:prstGeom>
          <a:noFill/>
        </p:spPr>
        <p:txBody>
          <a:bodyPr wrap="square" rtlCol="0">
            <a:spAutoFit/>
          </a:bodyPr>
          <a:lstStyle/>
          <a:p>
            <a:pPr marL="0" marR="0" lvl="0" indent="0" algn="l" rtl="0">
              <a:spcBef>
                <a:spcPts val="0"/>
              </a:spcBef>
              <a:spcAft>
                <a:spcPts val="0"/>
              </a:spcAft>
              <a:buNone/>
            </a:pPr>
            <a:r>
              <a:rPr lang="en-US" sz="1050" b="0" i="0" u="none" strike="noStrike" cap="none">
                <a:solidFill>
                  <a:schemeClr val="bg1"/>
                </a:solidFill>
                <a:latin typeface="Farro"/>
                <a:sym typeface="Farro"/>
              </a:rPr>
              <a:t>The AI Audit Journey: Charting the future of Assurance</a:t>
            </a:r>
            <a:endParaRPr lang="en-US" sz="1000" b="0">
              <a:solidFill>
                <a:schemeClr val="bg1"/>
              </a:solidFill>
            </a:endParaRPr>
          </a:p>
        </p:txBody>
      </p:sp>
      <p:sp>
        <p:nvSpPr>
          <p:cNvPr id="29" name="Text 35">
            <a:extLst>
              <a:ext uri="{FF2B5EF4-FFF2-40B4-BE49-F238E27FC236}">
                <a16:creationId xmlns:a16="http://schemas.microsoft.com/office/drawing/2014/main" id="{6687FDFC-1D2F-6163-C738-B786F1679F86}"/>
              </a:ext>
            </a:extLst>
          </p:cNvPr>
          <p:cNvSpPr/>
          <p:nvPr/>
        </p:nvSpPr>
        <p:spPr>
          <a:xfrm>
            <a:off x="7026759" y="4971321"/>
            <a:ext cx="8350329" cy="834032"/>
          </a:xfrm>
          <a:prstGeom prst="rect">
            <a:avLst/>
          </a:prstGeom>
          <a:noFill/>
          <a:ln/>
        </p:spPr>
        <p:txBody>
          <a:bodyPr wrap="none" lIns="0" tIns="0" rIns="0" bIns="0" rtlCol="0" anchor="t"/>
          <a:lstStyle/>
          <a:p>
            <a:pPr>
              <a:lnSpc>
                <a:spcPts val="1100"/>
              </a:lnSpc>
            </a:pPr>
            <a:r>
              <a:rPr lang="en-US" sz="700" b="1">
                <a:solidFill>
                  <a:srgbClr val="404155"/>
                </a:solidFill>
                <a:latin typeface="Nobile" pitchFamily="34" charset="0"/>
                <a:ea typeface="Nobile" pitchFamily="34" charset="-122"/>
                <a:cs typeface="Nobile" pitchFamily="34" charset="-120"/>
              </a:rPr>
              <a:t>Sources</a:t>
            </a:r>
            <a:r>
              <a:rPr lang="en-US" sz="700">
                <a:solidFill>
                  <a:srgbClr val="404155"/>
                </a:solidFill>
                <a:latin typeface="Nobile" pitchFamily="34" charset="0"/>
                <a:ea typeface="Nobile" pitchFamily="34" charset="-122"/>
              </a:rPr>
              <a:t>:</a:t>
            </a:r>
          </a:p>
          <a:p>
            <a:pPr>
              <a:lnSpc>
                <a:spcPts val="1100"/>
              </a:lnSpc>
            </a:pPr>
            <a:r>
              <a:rPr lang="en-IN" sz="800">
                <a:solidFill>
                  <a:srgbClr val="404155"/>
                </a:solidFill>
                <a:latin typeface="Nobile" pitchFamily="34" charset="0"/>
                <a:ea typeface="Nobile" pitchFamily="34" charset="-122"/>
                <a:hlinkClick r:id="rId4"/>
              </a:rPr>
              <a:t>Spaceo AI</a:t>
            </a:r>
            <a:endParaRPr lang="en-IN" sz="800">
              <a:solidFill>
                <a:srgbClr val="404155"/>
              </a:solidFill>
              <a:latin typeface="Nobile" pitchFamily="34" charset="0"/>
              <a:ea typeface="Nobile" pitchFamily="34" charset="-122"/>
            </a:endParaRPr>
          </a:p>
          <a:p>
            <a:pPr>
              <a:lnSpc>
                <a:spcPts val="1100"/>
              </a:lnSpc>
            </a:pPr>
            <a:r>
              <a:rPr lang="en-IN" sz="700">
                <a:solidFill>
                  <a:srgbClr val="404155"/>
                </a:solidFill>
                <a:latin typeface="Nobile" pitchFamily="34" charset="0"/>
                <a:ea typeface="Nobile" pitchFamily="34" charset="-122"/>
                <a:hlinkClick r:id="rId5"/>
              </a:rPr>
              <a:t>KPMG Survey: AI Adoption Across US Finance Functions Reaches Highest Levels, with ROI Exceeding Expectations</a:t>
            </a:r>
            <a:br>
              <a:rPr lang="en-US" sz="700">
                <a:solidFill>
                  <a:srgbClr val="404155"/>
                </a:solidFill>
                <a:latin typeface="Nobile" pitchFamily="34" charset="0"/>
                <a:ea typeface="Nobile" pitchFamily="34" charset="-122"/>
              </a:rPr>
            </a:br>
            <a:endParaRPr lang="en-US" sz="700">
              <a:solidFill>
                <a:srgbClr val="404155"/>
              </a:solidFill>
              <a:latin typeface="Nobile" pitchFamily="34" charset="0"/>
              <a:ea typeface="Nobile" pitchFamily="34" charset="-122"/>
              <a:cs typeface="Nobile" pitchFamily="34" charset="-120"/>
            </a:endParaRPr>
          </a:p>
        </p:txBody>
      </p:sp>
    </p:spTree>
    <p:extLst>
      <p:ext uri="{BB962C8B-B14F-4D97-AF65-F5344CB8AC3E}">
        <p14:creationId xmlns:p14="http://schemas.microsoft.com/office/powerpoint/2010/main" val="4174145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C3AF6-B786-4B65-696A-C4404DA1C32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DAB5D7B-A332-80DF-1783-ABABBCF8598E}"/>
              </a:ext>
            </a:extLst>
          </p:cNvPr>
          <p:cNvSpPr txBox="1"/>
          <p:nvPr/>
        </p:nvSpPr>
        <p:spPr>
          <a:xfrm>
            <a:off x="5658434" y="2145915"/>
            <a:ext cx="5251736" cy="1077218"/>
          </a:xfrm>
          <a:prstGeom prst="rect">
            <a:avLst/>
          </a:prstGeom>
          <a:noFill/>
        </p:spPr>
        <p:txBody>
          <a:bodyPr wrap="square" rtlCol="0">
            <a:spAutoFit/>
          </a:bodyPr>
          <a:lstStyle/>
          <a:p>
            <a:pPr lvl="0" algn="ctr">
              <a:defRPr/>
            </a:pPr>
            <a:r>
              <a:rPr lang="en-IN" sz="3200" b="1" dirty="0">
                <a:solidFill>
                  <a:srgbClr val="002060"/>
                </a:solidFill>
              </a:rPr>
              <a:t>Future of AI in Audit Practice</a:t>
            </a:r>
            <a:endParaRPr lang="en-IN" sz="3200" dirty="0">
              <a:solidFill>
                <a:schemeClr val="tx2">
                  <a:lumMod val="25000"/>
                </a:schemeClr>
              </a:solidFill>
              <a:latin typeface="EYInterstate" panose="02000503020000020004" pitchFamily="2" charset="0"/>
            </a:endParaRPr>
          </a:p>
        </p:txBody>
      </p:sp>
      <p:pic>
        <p:nvPicPr>
          <p:cNvPr id="3" name="Picture 2" descr="A group of people in a room with a large projection screen&#10;&#10;AI-generated content may be incorrect.">
            <a:extLst>
              <a:ext uri="{FF2B5EF4-FFF2-40B4-BE49-F238E27FC236}">
                <a16:creationId xmlns:a16="http://schemas.microsoft.com/office/drawing/2014/main" id="{895B1FF2-2892-4788-8F93-F6F60EDFD8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477"/>
            <a:ext cx="5384521" cy="6922954"/>
          </a:xfrm>
          <a:prstGeom prst="roundRect">
            <a:avLst>
              <a:gd name="adj" fmla="val 0"/>
            </a:avLst>
          </a:prstGeom>
        </p:spPr>
      </p:pic>
    </p:spTree>
    <p:extLst>
      <p:ext uri="{BB962C8B-B14F-4D97-AF65-F5344CB8AC3E}">
        <p14:creationId xmlns:p14="http://schemas.microsoft.com/office/powerpoint/2010/main" val="39810639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4AF41-7C12-FE8B-3747-851352D6730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1B21AC8-EA98-062B-DB8D-F89639ABE87F}"/>
              </a:ext>
            </a:extLst>
          </p:cNvPr>
          <p:cNvSpPr txBox="1"/>
          <p:nvPr/>
        </p:nvSpPr>
        <p:spPr>
          <a:xfrm>
            <a:off x="5658434" y="2145915"/>
            <a:ext cx="5251736" cy="1077218"/>
          </a:xfrm>
          <a:prstGeom prst="rect">
            <a:avLst/>
          </a:prstGeom>
          <a:noFill/>
        </p:spPr>
        <p:txBody>
          <a:bodyPr wrap="square" rtlCol="0">
            <a:spAutoFit/>
          </a:bodyPr>
          <a:lstStyle/>
          <a:p>
            <a:pPr lvl="0" algn="ctr">
              <a:defRPr/>
            </a:pPr>
            <a:r>
              <a:rPr lang="en-IN" sz="3200" b="1" dirty="0">
                <a:solidFill>
                  <a:srgbClr val="002060"/>
                </a:solidFill>
              </a:rPr>
              <a:t>Future of AI in Audit Practice</a:t>
            </a:r>
            <a:endParaRPr lang="en-IN" sz="3200" dirty="0">
              <a:solidFill>
                <a:schemeClr val="tx2">
                  <a:lumMod val="25000"/>
                </a:schemeClr>
              </a:solidFill>
              <a:latin typeface="EYInterstate" panose="02000503020000020004" pitchFamily="2" charset="0"/>
            </a:endParaRPr>
          </a:p>
        </p:txBody>
      </p:sp>
      <p:pic>
        <p:nvPicPr>
          <p:cNvPr id="3" name="Picture 2" descr="A group of people in a room with a large projection screen&#10;&#10;AI-generated content may be incorrect.">
            <a:extLst>
              <a:ext uri="{FF2B5EF4-FFF2-40B4-BE49-F238E27FC236}">
                <a16:creationId xmlns:a16="http://schemas.microsoft.com/office/drawing/2014/main" id="{92BA67C4-EA80-D932-DA21-812BEBB39F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477"/>
            <a:ext cx="5384521" cy="6922954"/>
          </a:xfrm>
          <a:prstGeom prst="roundRect">
            <a:avLst>
              <a:gd name="adj" fmla="val 0"/>
            </a:avLst>
          </a:prstGeom>
        </p:spPr>
      </p:pic>
    </p:spTree>
    <p:extLst>
      <p:ext uri="{BB962C8B-B14F-4D97-AF65-F5344CB8AC3E}">
        <p14:creationId xmlns:p14="http://schemas.microsoft.com/office/powerpoint/2010/main" val="2590988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41AC7D-D4C2-DF64-0F80-D2FAA74A6D6A}"/>
              </a:ext>
            </a:extLst>
          </p:cNvPr>
          <p:cNvSpPr txBox="1"/>
          <p:nvPr/>
        </p:nvSpPr>
        <p:spPr>
          <a:xfrm>
            <a:off x="266218" y="300942"/>
            <a:ext cx="7662440" cy="523220"/>
          </a:xfrm>
          <a:prstGeom prst="rect">
            <a:avLst/>
          </a:prstGeom>
          <a:noFill/>
        </p:spPr>
        <p:txBody>
          <a:bodyPr wrap="square" rtlCol="0">
            <a:spAutoFit/>
          </a:bodyPr>
          <a:lstStyle/>
          <a:p>
            <a:r>
              <a:rPr lang="en-IN" sz="2800" b="1" dirty="0">
                <a:solidFill>
                  <a:srgbClr val="002060"/>
                </a:solidFill>
              </a:rPr>
              <a:t>Future of AI in Audit Practice</a:t>
            </a:r>
          </a:p>
        </p:txBody>
      </p:sp>
      <p:pic>
        <p:nvPicPr>
          <p:cNvPr id="4" name="Picture 3">
            <a:extLst>
              <a:ext uri="{FF2B5EF4-FFF2-40B4-BE49-F238E27FC236}">
                <a16:creationId xmlns:a16="http://schemas.microsoft.com/office/drawing/2014/main" id="{9AE27FCB-EE2B-EB40-1CAE-BFE6984AC9EC}"/>
              </a:ext>
            </a:extLst>
          </p:cNvPr>
          <p:cNvPicPr>
            <a:picLocks noChangeAspect="1"/>
          </p:cNvPicPr>
          <p:nvPr/>
        </p:nvPicPr>
        <p:blipFill>
          <a:blip r:embed="rId2"/>
          <a:stretch>
            <a:fillRect/>
          </a:stretch>
        </p:blipFill>
        <p:spPr>
          <a:xfrm>
            <a:off x="266218" y="991818"/>
            <a:ext cx="3410426" cy="2850977"/>
          </a:xfrm>
          <a:prstGeom prst="rect">
            <a:avLst/>
          </a:prstGeom>
        </p:spPr>
      </p:pic>
      <p:sp>
        <p:nvSpPr>
          <p:cNvPr id="5" name="Rectangle: Rounded Corners 4">
            <a:extLst>
              <a:ext uri="{FF2B5EF4-FFF2-40B4-BE49-F238E27FC236}">
                <a16:creationId xmlns:a16="http://schemas.microsoft.com/office/drawing/2014/main" id="{D8817DC4-C4DB-AB3B-A87C-509F529D98F9}"/>
              </a:ext>
            </a:extLst>
          </p:cNvPr>
          <p:cNvSpPr/>
          <p:nvPr/>
        </p:nvSpPr>
        <p:spPr>
          <a:xfrm>
            <a:off x="381965" y="4143737"/>
            <a:ext cx="3294679" cy="2095017"/>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b="1">
                <a:solidFill>
                  <a:srgbClr val="002060"/>
                </a:solidFill>
              </a:rPr>
              <a:t>Agentic AI Systems</a:t>
            </a:r>
            <a:br>
              <a:rPr lang="en-IN" b="1">
                <a:solidFill>
                  <a:srgbClr val="002060"/>
                </a:solidFill>
              </a:rPr>
            </a:br>
            <a:r>
              <a:rPr lang="en-IN">
                <a:solidFill>
                  <a:srgbClr val="002060"/>
                </a:solidFill>
              </a:rPr>
              <a:t>Autonomous AI Agents will handle end-to-end audit procedures, from risk assessment to report generation</a:t>
            </a:r>
          </a:p>
        </p:txBody>
      </p:sp>
      <p:pic>
        <p:nvPicPr>
          <p:cNvPr id="7" name="Picture 6">
            <a:extLst>
              <a:ext uri="{FF2B5EF4-FFF2-40B4-BE49-F238E27FC236}">
                <a16:creationId xmlns:a16="http://schemas.microsoft.com/office/drawing/2014/main" id="{F1E43749-C77B-65B0-AF67-80770C389A8E}"/>
              </a:ext>
            </a:extLst>
          </p:cNvPr>
          <p:cNvPicPr>
            <a:picLocks noChangeAspect="1"/>
          </p:cNvPicPr>
          <p:nvPr/>
        </p:nvPicPr>
        <p:blipFill>
          <a:blip r:embed="rId3"/>
          <a:stretch>
            <a:fillRect/>
          </a:stretch>
        </p:blipFill>
        <p:spPr>
          <a:xfrm>
            <a:off x="3945312" y="912104"/>
            <a:ext cx="3343742" cy="2930690"/>
          </a:xfrm>
          <a:prstGeom prst="rect">
            <a:avLst/>
          </a:prstGeom>
        </p:spPr>
      </p:pic>
      <p:sp>
        <p:nvSpPr>
          <p:cNvPr id="8" name="Rectangle: Rounded Corners 7">
            <a:extLst>
              <a:ext uri="{FF2B5EF4-FFF2-40B4-BE49-F238E27FC236}">
                <a16:creationId xmlns:a16="http://schemas.microsoft.com/office/drawing/2014/main" id="{BC7BE1DA-38A1-20C6-E6FF-3954116FD950}"/>
              </a:ext>
            </a:extLst>
          </p:cNvPr>
          <p:cNvSpPr/>
          <p:nvPr/>
        </p:nvSpPr>
        <p:spPr>
          <a:xfrm>
            <a:off x="3945312" y="4143737"/>
            <a:ext cx="3294679" cy="2095017"/>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b="1">
                <a:solidFill>
                  <a:srgbClr val="002060"/>
                </a:solidFill>
              </a:rPr>
              <a:t>Global audit networks</a:t>
            </a:r>
            <a:br>
              <a:rPr lang="en-IN" b="1">
                <a:solidFill>
                  <a:srgbClr val="002060"/>
                </a:solidFill>
              </a:rPr>
            </a:br>
            <a:r>
              <a:rPr lang="en-IN">
                <a:solidFill>
                  <a:srgbClr val="002060"/>
                </a:solidFill>
              </a:rPr>
              <a:t>AI powered audit ecosystems will enable real-time collaborations between firms, sharing insights, risk patterns </a:t>
            </a:r>
          </a:p>
        </p:txBody>
      </p:sp>
      <p:pic>
        <p:nvPicPr>
          <p:cNvPr id="6" name="Picture 5">
            <a:extLst>
              <a:ext uri="{FF2B5EF4-FFF2-40B4-BE49-F238E27FC236}">
                <a16:creationId xmlns:a16="http://schemas.microsoft.com/office/drawing/2014/main" id="{B9A3ABEE-2ACA-82AC-6F75-E8301BB23B08}"/>
              </a:ext>
            </a:extLst>
          </p:cNvPr>
          <p:cNvPicPr>
            <a:picLocks noChangeAspect="1"/>
          </p:cNvPicPr>
          <p:nvPr/>
        </p:nvPicPr>
        <p:blipFill>
          <a:blip r:embed="rId4"/>
          <a:stretch>
            <a:fillRect/>
          </a:stretch>
        </p:blipFill>
        <p:spPr>
          <a:xfrm>
            <a:off x="7604645" y="896503"/>
            <a:ext cx="3102705" cy="2946291"/>
          </a:xfrm>
          <a:prstGeom prst="rect">
            <a:avLst/>
          </a:prstGeom>
        </p:spPr>
      </p:pic>
      <p:sp>
        <p:nvSpPr>
          <p:cNvPr id="9" name="Rectangle: Rounded Corners 8">
            <a:extLst>
              <a:ext uri="{FF2B5EF4-FFF2-40B4-BE49-F238E27FC236}">
                <a16:creationId xmlns:a16="http://schemas.microsoft.com/office/drawing/2014/main" id="{C366A916-9F19-7895-01AE-8F235BB2AE16}"/>
              </a:ext>
            </a:extLst>
          </p:cNvPr>
          <p:cNvSpPr/>
          <p:nvPr/>
        </p:nvSpPr>
        <p:spPr>
          <a:xfrm>
            <a:off x="7508659" y="4143736"/>
            <a:ext cx="3294679" cy="2095017"/>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b="1" dirty="0">
                <a:solidFill>
                  <a:srgbClr val="002060"/>
                </a:solidFill>
              </a:rPr>
              <a:t>Continuous assurance</a:t>
            </a:r>
            <a:br>
              <a:rPr lang="en-IN" b="1" dirty="0">
                <a:solidFill>
                  <a:srgbClr val="002060"/>
                </a:solidFill>
              </a:rPr>
            </a:br>
            <a:r>
              <a:rPr lang="en-IN" dirty="0">
                <a:solidFill>
                  <a:srgbClr val="002060"/>
                </a:solidFill>
              </a:rPr>
              <a:t>Shift from periodic audits to continuous monitoring with AI providing real-time assurance on financial data integrity</a:t>
            </a:r>
          </a:p>
        </p:txBody>
      </p:sp>
    </p:spTree>
    <p:extLst>
      <p:ext uri="{BB962C8B-B14F-4D97-AF65-F5344CB8AC3E}">
        <p14:creationId xmlns:p14="http://schemas.microsoft.com/office/powerpoint/2010/main" val="17166254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8DB48-8FE0-C9AF-4981-04FDBE424EF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8C37C63-E01C-B344-A717-E1A2C6FB91F8}"/>
              </a:ext>
            </a:extLst>
          </p:cNvPr>
          <p:cNvSpPr txBox="1"/>
          <p:nvPr/>
        </p:nvSpPr>
        <p:spPr>
          <a:xfrm>
            <a:off x="5658434" y="2145915"/>
            <a:ext cx="5251736" cy="1015663"/>
          </a:xfrm>
          <a:prstGeom prst="rect">
            <a:avLst/>
          </a:prstGeom>
          <a:noFill/>
        </p:spPr>
        <p:txBody>
          <a:bodyPr wrap="square" rtlCol="0">
            <a:spAutoFit/>
          </a:bodyPr>
          <a:lstStyle/>
          <a:p>
            <a:pPr lvl="0" algn="ctr">
              <a:defRPr/>
            </a:pPr>
            <a:r>
              <a:rPr lang="en-IN" sz="3000" dirty="0">
                <a:solidFill>
                  <a:schemeClr val="tx2">
                    <a:lumMod val="25000"/>
                  </a:schemeClr>
                </a:solidFill>
                <a:latin typeface="EYInterstate" panose="02000503020000020004" pitchFamily="2" charset="0"/>
              </a:rPr>
              <a:t>Evolution of Technology in Assurance</a:t>
            </a:r>
          </a:p>
        </p:txBody>
      </p:sp>
      <p:pic>
        <p:nvPicPr>
          <p:cNvPr id="3" name="Picture 2" descr="A group of people in a room with a large projection screen&#10;&#10;AI-generated content may be incorrect.">
            <a:extLst>
              <a:ext uri="{FF2B5EF4-FFF2-40B4-BE49-F238E27FC236}">
                <a16:creationId xmlns:a16="http://schemas.microsoft.com/office/drawing/2014/main" id="{DAD59E49-E228-D14D-B13F-171759C70D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477"/>
            <a:ext cx="5384521" cy="6922954"/>
          </a:xfrm>
          <a:prstGeom prst="roundRect">
            <a:avLst>
              <a:gd name="adj" fmla="val 0"/>
            </a:avLst>
          </a:prstGeom>
        </p:spPr>
      </p:pic>
    </p:spTree>
    <p:extLst>
      <p:ext uri="{BB962C8B-B14F-4D97-AF65-F5344CB8AC3E}">
        <p14:creationId xmlns:p14="http://schemas.microsoft.com/office/powerpoint/2010/main" val="866790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6EB80-2BE1-7BEB-C449-197041FB82A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3802250-8A27-AF59-6BB6-D165EB54F10B}"/>
              </a:ext>
            </a:extLst>
          </p:cNvPr>
          <p:cNvPicPr>
            <a:picLocks noChangeAspect="1"/>
          </p:cNvPicPr>
          <p:nvPr/>
        </p:nvPicPr>
        <p:blipFill>
          <a:blip r:embed="rId3">
            <a:extLst>
              <a:ext uri="{28A0092B-C50C-407E-A947-70E740481C1C}">
                <a14:useLocalDpi xmlns:a14="http://schemas.microsoft.com/office/drawing/2010/main" val="0"/>
              </a:ext>
            </a:extLst>
          </a:blip>
          <a:srcRect t="4717" b="4717"/>
          <a:stretch/>
        </p:blipFill>
        <p:spPr>
          <a:xfrm>
            <a:off x="-1" y="0"/>
            <a:ext cx="5048251" cy="6858000"/>
          </a:xfrm>
          <a:prstGeom prst="rect">
            <a:avLst/>
          </a:prstGeom>
        </p:spPr>
      </p:pic>
      <p:sp>
        <p:nvSpPr>
          <p:cNvPr id="9" name="Rectangle 6">
            <a:extLst>
              <a:ext uri="{FF2B5EF4-FFF2-40B4-BE49-F238E27FC236}">
                <a16:creationId xmlns:a16="http://schemas.microsoft.com/office/drawing/2014/main" id="{19026C78-553A-B202-5B7B-A50CEC0F0BDE}"/>
              </a:ext>
            </a:extLst>
          </p:cNvPr>
          <p:cNvSpPr/>
          <p:nvPr/>
        </p:nvSpPr>
        <p:spPr>
          <a:xfrm>
            <a:off x="-57150" y="852528"/>
            <a:ext cx="12439877" cy="6005472"/>
          </a:xfrm>
          <a:custGeom>
            <a:avLst/>
            <a:gdLst>
              <a:gd name="connsiteX0" fmla="*/ 0 w 12192000"/>
              <a:gd name="connsiteY0" fmla="*/ 0 h 347197"/>
              <a:gd name="connsiteX1" fmla="*/ 12192000 w 12192000"/>
              <a:gd name="connsiteY1" fmla="*/ 0 h 347197"/>
              <a:gd name="connsiteX2" fmla="*/ 12192000 w 12192000"/>
              <a:gd name="connsiteY2" fmla="*/ 347197 h 347197"/>
              <a:gd name="connsiteX3" fmla="*/ 0 w 12192000"/>
              <a:gd name="connsiteY3" fmla="*/ 347197 h 347197"/>
              <a:gd name="connsiteX4" fmla="*/ 0 w 12192000"/>
              <a:gd name="connsiteY4" fmla="*/ 0 h 347197"/>
              <a:gd name="connsiteX0" fmla="*/ 0 w 12192000"/>
              <a:gd name="connsiteY0" fmla="*/ 5647765 h 5994962"/>
              <a:gd name="connsiteX1" fmla="*/ 12183036 w 12192000"/>
              <a:gd name="connsiteY1" fmla="*/ 0 h 5994962"/>
              <a:gd name="connsiteX2" fmla="*/ 12192000 w 12192000"/>
              <a:gd name="connsiteY2" fmla="*/ 5994962 h 5994962"/>
              <a:gd name="connsiteX3" fmla="*/ 0 w 12192000"/>
              <a:gd name="connsiteY3" fmla="*/ 5994962 h 5994962"/>
              <a:gd name="connsiteX4" fmla="*/ 0 w 12192000"/>
              <a:gd name="connsiteY4" fmla="*/ 5647765 h 5994962"/>
              <a:gd name="connsiteX0" fmla="*/ 0 w 12374049"/>
              <a:gd name="connsiteY0" fmla="*/ 5647765 h 5994962"/>
              <a:gd name="connsiteX1" fmla="*/ 12183036 w 12374049"/>
              <a:gd name="connsiteY1" fmla="*/ 0 h 5994962"/>
              <a:gd name="connsiteX2" fmla="*/ 12192000 w 12374049"/>
              <a:gd name="connsiteY2" fmla="*/ 5994962 h 5994962"/>
              <a:gd name="connsiteX3" fmla="*/ 0 w 12374049"/>
              <a:gd name="connsiteY3" fmla="*/ 5994962 h 5994962"/>
              <a:gd name="connsiteX4" fmla="*/ 0 w 12374049"/>
              <a:gd name="connsiteY4" fmla="*/ 5647765 h 5994962"/>
              <a:gd name="connsiteX0" fmla="*/ 0 w 12418108"/>
              <a:gd name="connsiteY0" fmla="*/ 5755342 h 5994962"/>
              <a:gd name="connsiteX1" fmla="*/ 12227859 w 12418108"/>
              <a:gd name="connsiteY1" fmla="*/ 0 h 5994962"/>
              <a:gd name="connsiteX2" fmla="*/ 12236823 w 12418108"/>
              <a:gd name="connsiteY2" fmla="*/ 5994962 h 5994962"/>
              <a:gd name="connsiteX3" fmla="*/ 44823 w 12418108"/>
              <a:gd name="connsiteY3" fmla="*/ 5994962 h 5994962"/>
              <a:gd name="connsiteX4" fmla="*/ 0 w 12418108"/>
              <a:gd name="connsiteY4" fmla="*/ 5755342 h 599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8108" h="5994962">
                <a:moveTo>
                  <a:pt x="0" y="5755342"/>
                </a:moveTo>
                <a:cubicBezTo>
                  <a:pt x="4061012" y="3872754"/>
                  <a:pt x="13904259" y="9789458"/>
                  <a:pt x="12227859" y="0"/>
                </a:cubicBezTo>
                <a:lnTo>
                  <a:pt x="12236823" y="5994962"/>
                </a:lnTo>
                <a:lnTo>
                  <a:pt x="44823" y="5994962"/>
                </a:lnTo>
                <a:lnTo>
                  <a:pt x="0" y="5755342"/>
                </a:lnTo>
                <a:close/>
              </a:path>
            </a:pathLst>
          </a:custGeom>
          <a:gradFill flip="none" rotWithShape="1">
            <a:gsLst>
              <a:gs pos="0">
                <a:srgbClr val="341475"/>
              </a:gs>
              <a:gs pos="48000">
                <a:srgbClr val="900B92"/>
              </a:gs>
              <a:gs pos="100000">
                <a:srgbClr val="FC0066"/>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89">
              <a:latin typeface="Times New Roman" panose="02020603050405020304" pitchFamily="18" charset="0"/>
              <a:cs typeface="Times New Roman" panose="02020603050405020304" pitchFamily="18" charset="0"/>
            </a:endParaRPr>
          </a:p>
        </p:txBody>
      </p:sp>
      <p:grpSp>
        <p:nvGrpSpPr>
          <p:cNvPr id="17" name="Group 16">
            <a:extLst>
              <a:ext uri="{FF2B5EF4-FFF2-40B4-BE49-F238E27FC236}">
                <a16:creationId xmlns:a16="http://schemas.microsoft.com/office/drawing/2014/main" id="{E7CA8CEC-6B04-4D6C-5015-E3794242EF00}"/>
              </a:ext>
            </a:extLst>
          </p:cNvPr>
          <p:cNvGrpSpPr/>
          <p:nvPr/>
        </p:nvGrpSpPr>
        <p:grpSpPr>
          <a:xfrm>
            <a:off x="5283201" y="259914"/>
            <a:ext cx="5397499" cy="5620186"/>
            <a:chOff x="6203871" y="564713"/>
            <a:chExt cx="7709059" cy="7100173"/>
          </a:xfrm>
        </p:grpSpPr>
        <p:sp>
          <p:nvSpPr>
            <p:cNvPr id="3" name="Text 0">
              <a:extLst>
                <a:ext uri="{FF2B5EF4-FFF2-40B4-BE49-F238E27FC236}">
                  <a16:creationId xmlns:a16="http://schemas.microsoft.com/office/drawing/2014/main" id="{F19C476E-F1C4-21BB-AFFA-49A3E2D79659}"/>
                </a:ext>
              </a:extLst>
            </p:cNvPr>
            <p:cNvSpPr/>
            <p:nvPr/>
          </p:nvSpPr>
          <p:spPr>
            <a:xfrm>
              <a:off x="6203871" y="564713"/>
              <a:ext cx="7709059" cy="1281351"/>
            </a:xfrm>
            <a:prstGeom prst="rect">
              <a:avLst/>
            </a:prstGeom>
            <a:noFill/>
            <a:ln/>
          </p:spPr>
          <p:txBody>
            <a:bodyPr wrap="square" lIns="0" tIns="0" rIns="0" bIns="0" rtlCol="0" anchor="t"/>
            <a:lstStyle/>
            <a:p>
              <a:pPr marL="0" indent="0" algn="l">
                <a:lnSpc>
                  <a:spcPts val="5000"/>
                </a:lnSpc>
                <a:buNone/>
              </a:pPr>
              <a:r>
                <a:rPr lang="en-US" sz="3600" dirty="0">
                  <a:solidFill>
                    <a:srgbClr val="1B1B27"/>
                  </a:solidFill>
                  <a:latin typeface="Alexandria" pitchFamily="34" charset="0"/>
                  <a:ea typeface="Alexandria" pitchFamily="34" charset="-122"/>
                  <a:cs typeface="Alexandria" pitchFamily="34" charset="-120"/>
                </a:rPr>
                <a:t>The Future: Agentic AI in Statutory Audit</a:t>
              </a:r>
              <a:endParaRPr lang="en-US" sz="3600" dirty="0"/>
            </a:p>
          </p:txBody>
        </p:sp>
        <p:pic>
          <p:nvPicPr>
            <p:cNvPr id="4" name="Image 1" descr="preencoded.png">
              <a:extLst>
                <a:ext uri="{FF2B5EF4-FFF2-40B4-BE49-F238E27FC236}">
                  <a16:creationId xmlns:a16="http://schemas.microsoft.com/office/drawing/2014/main" id="{0403E6C8-31FC-315C-6429-BC1484CFCD04}"/>
                </a:ext>
              </a:extLst>
            </p:cNvPr>
            <p:cNvPicPr>
              <a:picLocks noChangeAspect="1"/>
            </p:cNvPicPr>
            <p:nvPr/>
          </p:nvPicPr>
          <p:blipFill>
            <a:blip r:embed="rId4"/>
            <a:stretch>
              <a:fillRect/>
            </a:stretch>
          </p:blipFill>
          <p:spPr>
            <a:xfrm>
              <a:off x="6203871" y="2153483"/>
              <a:ext cx="1025009" cy="1837134"/>
            </a:xfrm>
            <a:prstGeom prst="rect">
              <a:avLst/>
            </a:prstGeom>
          </p:spPr>
        </p:pic>
        <p:sp>
          <p:nvSpPr>
            <p:cNvPr id="7" name="Text 1">
              <a:extLst>
                <a:ext uri="{FF2B5EF4-FFF2-40B4-BE49-F238E27FC236}">
                  <a16:creationId xmlns:a16="http://schemas.microsoft.com/office/drawing/2014/main" id="{9CF3A120-96D8-BC6D-11FD-BD74492F0852}"/>
                </a:ext>
              </a:extLst>
            </p:cNvPr>
            <p:cNvSpPr/>
            <p:nvPr/>
          </p:nvSpPr>
          <p:spPr>
            <a:xfrm>
              <a:off x="7433786" y="2358390"/>
              <a:ext cx="3348157" cy="320278"/>
            </a:xfrm>
            <a:prstGeom prst="rect">
              <a:avLst/>
            </a:prstGeom>
            <a:noFill/>
            <a:ln/>
          </p:spPr>
          <p:txBody>
            <a:bodyPr wrap="none" lIns="0" tIns="0" rIns="0" bIns="0" rtlCol="0" anchor="t"/>
            <a:lstStyle/>
            <a:p>
              <a:pPr marL="0" indent="0" algn="l">
                <a:lnSpc>
                  <a:spcPts val="2500"/>
                </a:lnSpc>
                <a:buNone/>
              </a:pPr>
              <a:r>
                <a:rPr lang="en-US">
                  <a:solidFill>
                    <a:srgbClr val="404155"/>
                  </a:solidFill>
                  <a:latin typeface="Alexandria" pitchFamily="34" charset="0"/>
                  <a:ea typeface="Alexandria" pitchFamily="34" charset="-122"/>
                  <a:cs typeface="Alexandria" pitchFamily="34" charset="-120"/>
                </a:rPr>
                <a:t>Multi-Agent Orchestration</a:t>
              </a:r>
              <a:endParaRPr lang="en-US"/>
            </a:p>
          </p:txBody>
        </p:sp>
        <p:sp>
          <p:nvSpPr>
            <p:cNvPr id="10" name="Text 2">
              <a:extLst>
                <a:ext uri="{FF2B5EF4-FFF2-40B4-BE49-F238E27FC236}">
                  <a16:creationId xmlns:a16="http://schemas.microsoft.com/office/drawing/2014/main" id="{D63573B9-62D4-D1B5-F4C8-34E1D6D0C695}"/>
                </a:ext>
              </a:extLst>
            </p:cNvPr>
            <p:cNvSpPr/>
            <p:nvPr/>
          </p:nvSpPr>
          <p:spPr>
            <a:xfrm>
              <a:off x="7433786" y="2801660"/>
              <a:ext cx="6479143" cy="984052"/>
            </a:xfrm>
            <a:prstGeom prst="rect">
              <a:avLst/>
            </a:prstGeom>
            <a:noFill/>
            <a:ln/>
          </p:spPr>
          <p:txBody>
            <a:bodyPr wrap="square" lIns="0" tIns="0" rIns="0" bIns="0" rtlCol="0" anchor="t"/>
            <a:lstStyle/>
            <a:p>
              <a:pPr marL="0" indent="0" algn="l">
                <a:lnSpc>
                  <a:spcPts val="2550"/>
                </a:lnSpc>
                <a:buNone/>
              </a:pPr>
              <a:r>
                <a:rPr lang="en-US" sz="1400">
                  <a:solidFill>
                    <a:srgbClr val="404155"/>
                  </a:solidFill>
                  <a:latin typeface="Nobile" pitchFamily="34" charset="0"/>
                  <a:ea typeface="Nobile" pitchFamily="34" charset="-122"/>
                  <a:cs typeface="Nobile" pitchFamily="34" charset="-120"/>
                </a:rPr>
                <a:t>Specialized AI agents will collaborate across different audit phases, sharing insights and coordinating complex procedures seamlessly.</a:t>
              </a:r>
              <a:endParaRPr lang="en-US" sz="1400"/>
            </a:p>
          </p:txBody>
        </p:sp>
        <p:pic>
          <p:nvPicPr>
            <p:cNvPr id="11" name="Image 2" descr="preencoded.png">
              <a:extLst>
                <a:ext uri="{FF2B5EF4-FFF2-40B4-BE49-F238E27FC236}">
                  <a16:creationId xmlns:a16="http://schemas.microsoft.com/office/drawing/2014/main" id="{FC3DD45E-49B3-21A8-DDD6-2E6019F0AEC8}"/>
                </a:ext>
              </a:extLst>
            </p:cNvPr>
            <p:cNvPicPr>
              <a:picLocks noChangeAspect="1"/>
            </p:cNvPicPr>
            <p:nvPr/>
          </p:nvPicPr>
          <p:blipFill>
            <a:blip r:embed="rId5"/>
            <a:stretch>
              <a:fillRect/>
            </a:stretch>
          </p:blipFill>
          <p:spPr>
            <a:xfrm>
              <a:off x="6203871" y="3990618"/>
              <a:ext cx="1025009" cy="1837134"/>
            </a:xfrm>
            <a:prstGeom prst="rect">
              <a:avLst/>
            </a:prstGeom>
          </p:spPr>
        </p:pic>
        <p:sp>
          <p:nvSpPr>
            <p:cNvPr id="12" name="Text 3">
              <a:extLst>
                <a:ext uri="{FF2B5EF4-FFF2-40B4-BE49-F238E27FC236}">
                  <a16:creationId xmlns:a16="http://schemas.microsoft.com/office/drawing/2014/main" id="{602FD506-52F1-705C-7C23-6AE03C904972}"/>
                </a:ext>
              </a:extLst>
            </p:cNvPr>
            <p:cNvSpPr/>
            <p:nvPr/>
          </p:nvSpPr>
          <p:spPr>
            <a:xfrm>
              <a:off x="7433786" y="4195524"/>
              <a:ext cx="3242072" cy="320278"/>
            </a:xfrm>
            <a:prstGeom prst="rect">
              <a:avLst/>
            </a:prstGeom>
            <a:noFill/>
            <a:ln/>
          </p:spPr>
          <p:txBody>
            <a:bodyPr wrap="none" lIns="0" tIns="0" rIns="0" bIns="0" rtlCol="0" anchor="t"/>
            <a:lstStyle/>
            <a:p>
              <a:pPr marL="0" indent="0" algn="l">
                <a:lnSpc>
                  <a:spcPts val="2500"/>
                </a:lnSpc>
                <a:buNone/>
              </a:pPr>
              <a:r>
                <a:rPr lang="en-US">
                  <a:solidFill>
                    <a:srgbClr val="404155"/>
                  </a:solidFill>
                  <a:latin typeface="Alexandria" pitchFamily="34" charset="0"/>
                  <a:ea typeface="Alexandria" pitchFamily="34" charset="-122"/>
                  <a:cs typeface="Alexandria" pitchFamily="34" charset="-120"/>
                </a:rPr>
                <a:t>Context-Aware Assistants</a:t>
              </a:r>
              <a:endParaRPr lang="en-US"/>
            </a:p>
          </p:txBody>
        </p:sp>
        <p:sp>
          <p:nvSpPr>
            <p:cNvPr id="13" name="Text 4">
              <a:extLst>
                <a:ext uri="{FF2B5EF4-FFF2-40B4-BE49-F238E27FC236}">
                  <a16:creationId xmlns:a16="http://schemas.microsoft.com/office/drawing/2014/main" id="{1376D41F-EFA9-1816-4445-A477903399B7}"/>
                </a:ext>
              </a:extLst>
            </p:cNvPr>
            <p:cNvSpPr/>
            <p:nvPr/>
          </p:nvSpPr>
          <p:spPr>
            <a:xfrm>
              <a:off x="7433786" y="4638794"/>
              <a:ext cx="6479143" cy="984052"/>
            </a:xfrm>
            <a:prstGeom prst="rect">
              <a:avLst/>
            </a:prstGeom>
            <a:noFill/>
            <a:ln/>
          </p:spPr>
          <p:txBody>
            <a:bodyPr wrap="square" lIns="0" tIns="0" rIns="0" bIns="0" rtlCol="0" anchor="t"/>
            <a:lstStyle/>
            <a:p>
              <a:pPr marL="0" indent="0" algn="l">
                <a:lnSpc>
                  <a:spcPts val="2550"/>
                </a:lnSpc>
                <a:buNone/>
              </a:pPr>
              <a:r>
                <a:rPr lang="en-US" sz="1400" dirty="0">
                  <a:solidFill>
                    <a:srgbClr val="404155"/>
                  </a:solidFill>
                  <a:latin typeface="Nobile" pitchFamily="34" charset="0"/>
                  <a:ea typeface="Nobile" pitchFamily="34" charset="-122"/>
                  <a:cs typeface="Nobile" pitchFamily="34" charset="-120"/>
                </a:rPr>
                <a:t>Advanced systems will provide real-time guidance, regulatory updates, and intelligent recommendations throughout audits.</a:t>
              </a:r>
              <a:endParaRPr lang="en-US" sz="1400" dirty="0"/>
            </a:p>
          </p:txBody>
        </p:sp>
        <p:pic>
          <p:nvPicPr>
            <p:cNvPr id="14" name="Image 3" descr="preencoded.png">
              <a:extLst>
                <a:ext uri="{FF2B5EF4-FFF2-40B4-BE49-F238E27FC236}">
                  <a16:creationId xmlns:a16="http://schemas.microsoft.com/office/drawing/2014/main" id="{F91CCD9F-E21B-ACE2-5B16-AFE196CC8AF5}"/>
                </a:ext>
              </a:extLst>
            </p:cNvPr>
            <p:cNvPicPr>
              <a:picLocks noChangeAspect="1"/>
            </p:cNvPicPr>
            <p:nvPr/>
          </p:nvPicPr>
          <p:blipFill>
            <a:blip r:embed="rId6"/>
            <a:stretch>
              <a:fillRect/>
            </a:stretch>
          </p:blipFill>
          <p:spPr>
            <a:xfrm>
              <a:off x="6203871" y="5827752"/>
              <a:ext cx="1025009" cy="1837134"/>
            </a:xfrm>
            <a:prstGeom prst="rect">
              <a:avLst/>
            </a:prstGeom>
          </p:spPr>
        </p:pic>
        <p:sp>
          <p:nvSpPr>
            <p:cNvPr id="15" name="Text 5">
              <a:extLst>
                <a:ext uri="{FF2B5EF4-FFF2-40B4-BE49-F238E27FC236}">
                  <a16:creationId xmlns:a16="http://schemas.microsoft.com/office/drawing/2014/main" id="{22ED2C52-1517-00E8-6C63-D6DE404EB279}"/>
                </a:ext>
              </a:extLst>
            </p:cNvPr>
            <p:cNvSpPr/>
            <p:nvPr/>
          </p:nvSpPr>
          <p:spPr>
            <a:xfrm>
              <a:off x="7433786" y="6032659"/>
              <a:ext cx="3601760" cy="320278"/>
            </a:xfrm>
            <a:prstGeom prst="rect">
              <a:avLst/>
            </a:prstGeom>
            <a:noFill/>
            <a:ln/>
          </p:spPr>
          <p:txBody>
            <a:bodyPr wrap="none" lIns="0" tIns="0" rIns="0" bIns="0" rtlCol="0" anchor="t"/>
            <a:lstStyle/>
            <a:p>
              <a:pPr marL="0" indent="0" algn="l">
                <a:lnSpc>
                  <a:spcPts val="2500"/>
                </a:lnSpc>
                <a:buNone/>
              </a:pPr>
              <a:r>
                <a:rPr lang="en-US">
                  <a:solidFill>
                    <a:srgbClr val="404155"/>
                  </a:solidFill>
                  <a:latin typeface="Alexandria" pitchFamily="34" charset="0"/>
                  <a:ea typeface="Alexandria" pitchFamily="34" charset="-122"/>
                  <a:cs typeface="Alexandria" pitchFamily="34" charset="-120"/>
                </a:rPr>
                <a:t>Continuous Real-Time Audit</a:t>
              </a:r>
              <a:endParaRPr lang="en-US"/>
            </a:p>
          </p:txBody>
        </p:sp>
        <p:sp>
          <p:nvSpPr>
            <p:cNvPr id="16" name="Text 6">
              <a:extLst>
                <a:ext uri="{FF2B5EF4-FFF2-40B4-BE49-F238E27FC236}">
                  <a16:creationId xmlns:a16="http://schemas.microsoft.com/office/drawing/2014/main" id="{20172CC8-9DB5-A2C2-E8ED-D0D1A1FF9EAD}"/>
                </a:ext>
              </a:extLst>
            </p:cNvPr>
            <p:cNvSpPr/>
            <p:nvPr/>
          </p:nvSpPr>
          <p:spPr>
            <a:xfrm>
              <a:off x="7433786" y="6475928"/>
              <a:ext cx="6479143" cy="984052"/>
            </a:xfrm>
            <a:prstGeom prst="rect">
              <a:avLst/>
            </a:prstGeom>
            <a:noFill/>
            <a:ln/>
          </p:spPr>
          <p:txBody>
            <a:bodyPr wrap="square" lIns="0" tIns="0" rIns="0" bIns="0" rtlCol="0" anchor="t"/>
            <a:lstStyle/>
            <a:p>
              <a:pPr marL="0" indent="0" algn="l">
                <a:lnSpc>
                  <a:spcPts val="2550"/>
                </a:lnSpc>
                <a:buNone/>
              </a:pPr>
              <a:r>
                <a:rPr lang="en-US" sz="1400">
                  <a:solidFill>
                    <a:srgbClr val="404155"/>
                  </a:solidFill>
                  <a:latin typeface="Nobile" pitchFamily="34" charset="0"/>
                  <a:ea typeface="Nobile" pitchFamily="34" charset="-122"/>
                  <a:cs typeface="Nobile" pitchFamily="34" charset="-120"/>
                </a:rPr>
                <a:t>Human-led, AI-augmented processes will enable ongoing monitoring, reduce traditional audit cycles while enhancing assurance quality and stakeholder confidence.</a:t>
              </a:r>
              <a:endParaRPr lang="en-US" sz="1400"/>
            </a:p>
          </p:txBody>
        </p:sp>
      </p:grpSp>
      <p:sp>
        <p:nvSpPr>
          <p:cNvPr id="18" name="TextBox 17">
            <a:extLst>
              <a:ext uri="{FF2B5EF4-FFF2-40B4-BE49-F238E27FC236}">
                <a16:creationId xmlns:a16="http://schemas.microsoft.com/office/drawing/2014/main" id="{9FDF2F36-D61B-232A-598B-97DDDA78C19F}"/>
              </a:ext>
            </a:extLst>
          </p:cNvPr>
          <p:cNvSpPr txBox="1"/>
          <p:nvPr/>
        </p:nvSpPr>
        <p:spPr>
          <a:xfrm>
            <a:off x="199098" y="6565677"/>
            <a:ext cx="3908323" cy="261610"/>
          </a:xfrm>
          <a:prstGeom prst="rect">
            <a:avLst/>
          </a:prstGeom>
          <a:noFill/>
        </p:spPr>
        <p:txBody>
          <a:bodyPr wrap="square" rtlCol="0">
            <a:spAutoFit/>
          </a:bodyPr>
          <a:lstStyle/>
          <a:p>
            <a:pPr marL="0" marR="0" lvl="0" indent="0" algn="l" rtl="0">
              <a:spcBef>
                <a:spcPts val="0"/>
              </a:spcBef>
              <a:spcAft>
                <a:spcPts val="0"/>
              </a:spcAft>
              <a:buNone/>
            </a:pPr>
            <a:r>
              <a:rPr lang="en-US" sz="1050" b="0" i="0" u="none" strike="noStrike" cap="none">
                <a:solidFill>
                  <a:schemeClr val="bg1"/>
                </a:solidFill>
                <a:latin typeface="Farro"/>
                <a:sym typeface="Farro"/>
              </a:rPr>
              <a:t>The AI Audit Journey: Charting the future of Assurance</a:t>
            </a:r>
            <a:endParaRPr lang="en-US" sz="1000" b="0">
              <a:solidFill>
                <a:schemeClr val="bg1"/>
              </a:solidFill>
            </a:endParaRPr>
          </a:p>
        </p:txBody>
      </p:sp>
    </p:spTree>
    <p:extLst>
      <p:ext uri="{BB962C8B-B14F-4D97-AF65-F5344CB8AC3E}">
        <p14:creationId xmlns:p14="http://schemas.microsoft.com/office/powerpoint/2010/main" val="40007724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89D76-C179-0149-1C9D-04E82DC4ECD3}"/>
            </a:ext>
          </a:extLst>
        </p:cNvPr>
        <p:cNvGrpSpPr/>
        <p:nvPr/>
      </p:nvGrpSpPr>
      <p:grpSpPr>
        <a:xfrm>
          <a:off x="0" y="0"/>
          <a:ext cx="0" cy="0"/>
          <a:chOff x="0" y="0"/>
          <a:chExt cx="0" cy="0"/>
        </a:xfrm>
      </p:grpSpPr>
      <p:sp>
        <p:nvSpPr>
          <p:cNvPr id="9" name="Rectangle 6">
            <a:extLst>
              <a:ext uri="{FF2B5EF4-FFF2-40B4-BE49-F238E27FC236}">
                <a16:creationId xmlns:a16="http://schemas.microsoft.com/office/drawing/2014/main" id="{E193EC7E-C115-E210-A9F4-C94A93A3DF41}"/>
              </a:ext>
            </a:extLst>
          </p:cNvPr>
          <p:cNvSpPr/>
          <p:nvPr/>
        </p:nvSpPr>
        <p:spPr>
          <a:xfrm>
            <a:off x="-57150" y="852528"/>
            <a:ext cx="12439877" cy="6005472"/>
          </a:xfrm>
          <a:custGeom>
            <a:avLst/>
            <a:gdLst>
              <a:gd name="connsiteX0" fmla="*/ 0 w 12192000"/>
              <a:gd name="connsiteY0" fmla="*/ 0 h 347197"/>
              <a:gd name="connsiteX1" fmla="*/ 12192000 w 12192000"/>
              <a:gd name="connsiteY1" fmla="*/ 0 h 347197"/>
              <a:gd name="connsiteX2" fmla="*/ 12192000 w 12192000"/>
              <a:gd name="connsiteY2" fmla="*/ 347197 h 347197"/>
              <a:gd name="connsiteX3" fmla="*/ 0 w 12192000"/>
              <a:gd name="connsiteY3" fmla="*/ 347197 h 347197"/>
              <a:gd name="connsiteX4" fmla="*/ 0 w 12192000"/>
              <a:gd name="connsiteY4" fmla="*/ 0 h 347197"/>
              <a:gd name="connsiteX0" fmla="*/ 0 w 12192000"/>
              <a:gd name="connsiteY0" fmla="*/ 5647765 h 5994962"/>
              <a:gd name="connsiteX1" fmla="*/ 12183036 w 12192000"/>
              <a:gd name="connsiteY1" fmla="*/ 0 h 5994962"/>
              <a:gd name="connsiteX2" fmla="*/ 12192000 w 12192000"/>
              <a:gd name="connsiteY2" fmla="*/ 5994962 h 5994962"/>
              <a:gd name="connsiteX3" fmla="*/ 0 w 12192000"/>
              <a:gd name="connsiteY3" fmla="*/ 5994962 h 5994962"/>
              <a:gd name="connsiteX4" fmla="*/ 0 w 12192000"/>
              <a:gd name="connsiteY4" fmla="*/ 5647765 h 5994962"/>
              <a:gd name="connsiteX0" fmla="*/ 0 w 12374049"/>
              <a:gd name="connsiteY0" fmla="*/ 5647765 h 5994962"/>
              <a:gd name="connsiteX1" fmla="*/ 12183036 w 12374049"/>
              <a:gd name="connsiteY1" fmla="*/ 0 h 5994962"/>
              <a:gd name="connsiteX2" fmla="*/ 12192000 w 12374049"/>
              <a:gd name="connsiteY2" fmla="*/ 5994962 h 5994962"/>
              <a:gd name="connsiteX3" fmla="*/ 0 w 12374049"/>
              <a:gd name="connsiteY3" fmla="*/ 5994962 h 5994962"/>
              <a:gd name="connsiteX4" fmla="*/ 0 w 12374049"/>
              <a:gd name="connsiteY4" fmla="*/ 5647765 h 5994962"/>
              <a:gd name="connsiteX0" fmla="*/ 0 w 12418108"/>
              <a:gd name="connsiteY0" fmla="*/ 5755342 h 5994962"/>
              <a:gd name="connsiteX1" fmla="*/ 12227859 w 12418108"/>
              <a:gd name="connsiteY1" fmla="*/ 0 h 5994962"/>
              <a:gd name="connsiteX2" fmla="*/ 12236823 w 12418108"/>
              <a:gd name="connsiteY2" fmla="*/ 5994962 h 5994962"/>
              <a:gd name="connsiteX3" fmla="*/ 44823 w 12418108"/>
              <a:gd name="connsiteY3" fmla="*/ 5994962 h 5994962"/>
              <a:gd name="connsiteX4" fmla="*/ 0 w 12418108"/>
              <a:gd name="connsiteY4" fmla="*/ 5755342 h 599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8108" h="5994962">
                <a:moveTo>
                  <a:pt x="0" y="5755342"/>
                </a:moveTo>
                <a:cubicBezTo>
                  <a:pt x="4061012" y="3872754"/>
                  <a:pt x="13904259" y="9789458"/>
                  <a:pt x="12227859" y="0"/>
                </a:cubicBezTo>
                <a:lnTo>
                  <a:pt x="12236823" y="5994962"/>
                </a:lnTo>
                <a:lnTo>
                  <a:pt x="44823" y="5994962"/>
                </a:lnTo>
                <a:lnTo>
                  <a:pt x="0" y="5755342"/>
                </a:lnTo>
                <a:close/>
              </a:path>
            </a:pathLst>
          </a:custGeom>
          <a:gradFill flip="none" rotWithShape="1">
            <a:gsLst>
              <a:gs pos="0">
                <a:srgbClr val="341475"/>
              </a:gs>
              <a:gs pos="48000">
                <a:srgbClr val="900B92"/>
              </a:gs>
              <a:gs pos="100000">
                <a:srgbClr val="FC0066"/>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89">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E39258B0-1F58-BC96-206C-FA67D2715590}"/>
              </a:ext>
            </a:extLst>
          </p:cNvPr>
          <p:cNvSpPr txBox="1"/>
          <p:nvPr/>
        </p:nvSpPr>
        <p:spPr>
          <a:xfrm>
            <a:off x="199098" y="6565677"/>
            <a:ext cx="3908323" cy="261610"/>
          </a:xfrm>
          <a:prstGeom prst="rect">
            <a:avLst/>
          </a:prstGeom>
          <a:noFill/>
        </p:spPr>
        <p:txBody>
          <a:bodyPr wrap="square" rtlCol="0">
            <a:spAutoFit/>
          </a:bodyPr>
          <a:lstStyle/>
          <a:p>
            <a:pPr marL="0" marR="0" lvl="0" indent="0" algn="l" rtl="0">
              <a:spcBef>
                <a:spcPts val="0"/>
              </a:spcBef>
              <a:spcAft>
                <a:spcPts val="0"/>
              </a:spcAft>
              <a:buNone/>
            </a:pPr>
            <a:r>
              <a:rPr lang="en-US" sz="1050" b="0" i="0" u="none" strike="noStrike" cap="none">
                <a:solidFill>
                  <a:schemeClr val="bg1"/>
                </a:solidFill>
                <a:latin typeface="Farro"/>
                <a:sym typeface="Farro"/>
              </a:rPr>
              <a:t>The AI Audit Journey: Charting the future of Assurance</a:t>
            </a:r>
            <a:endParaRPr lang="en-US" sz="1000" b="0">
              <a:solidFill>
                <a:schemeClr val="bg1"/>
              </a:solidFill>
            </a:endParaRPr>
          </a:p>
        </p:txBody>
      </p:sp>
      <p:sp>
        <p:nvSpPr>
          <p:cNvPr id="5" name="TextBox 4">
            <a:extLst>
              <a:ext uri="{FF2B5EF4-FFF2-40B4-BE49-F238E27FC236}">
                <a16:creationId xmlns:a16="http://schemas.microsoft.com/office/drawing/2014/main" id="{BD29FC0E-E2FD-09D3-D125-19EA6E85C568}"/>
              </a:ext>
            </a:extLst>
          </p:cNvPr>
          <p:cNvSpPr txBox="1"/>
          <p:nvPr/>
        </p:nvSpPr>
        <p:spPr>
          <a:xfrm>
            <a:off x="260410" y="1031447"/>
            <a:ext cx="11124431" cy="4939814"/>
          </a:xfrm>
          <a:prstGeom prst="rect">
            <a:avLst/>
          </a:prstGeom>
          <a:noFill/>
        </p:spPr>
        <p:txBody>
          <a:bodyPr wrap="square" rtlCol="0">
            <a:spAutoFit/>
          </a:bodyPr>
          <a:lstStyle/>
          <a:p>
            <a:r>
              <a:rPr lang="en-IN" sz="1750" b="1" dirty="0"/>
              <a:t>Global Audit Networks</a:t>
            </a:r>
          </a:p>
          <a:p>
            <a:r>
              <a:rPr lang="en-IN" sz="1750" dirty="0"/>
              <a:t>The establishment of interconnected AI systems across international audit firms will foster unparalleled standardization and collaborative intelligence, creating a truly global audit ecosystem.</a:t>
            </a:r>
          </a:p>
          <a:p>
            <a:r>
              <a:rPr lang="en-IN" sz="1750" b="1" dirty="0"/>
              <a:t>Interconnected AI Infrastructure:</a:t>
            </a:r>
            <a:r>
              <a:rPr lang="en-IN" sz="1750" dirty="0"/>
              <a:t> Global audit networks will link disparate AI systems and data repositories from various firm offices and client locations, enabling unified data processing and analysis.</a:t>
            </a:r>
          </a:p>
          <a:p>
            <a:r>
              <a:rPr lang="en-IN" sz="1750" b="1" dirty="0"/>
              <a:t>Standardized AI Protocols:</a:t>
            </a:r>
            <a:r>
              <a:rPr lang="en-IN" sz="1750" dirty="0"/>
              <a:t> The development and adoption of common AI protocols, data taxonomies, and auditing standards will ensure consistent audit quality and reporting across diverse global engagements.</a:t>
            </a:r>
          </a:p>
          <a:p>
            <a:r>
              <a:rPr lang="en-IN" sz="1750" b="1" dirty="0"/>
              <a:t>Cross-Border Data Sharing:</a:t>
            </a:r>
            <a:r>
              <a:rPr lang="en-IN" sz="1750" dirty="0"/>
              <a:t> Secure and compliant mechanisms for sharing anonymized or aggregated audit data across borders will facilitate collaborative intelligence, allowing AI models to learn from a broader and richer dataset while adhering to data privacy regulations (e.g., GDPR, CCPA).</a:t>
            </a:r>
          </a:p>
          <a:p>
            <a:r>
              <a:rPr lang="en-IN" sz="1750" b="1" dirty="0"/>
              <a:t>Unified Risk Databases &amp; Benchmarking:</a:t>
            </a:r>
            <a:r>
              <a:rPr lang="en-IN" sz="1750" dirty="0"/>
              <a:t> Centralized repositories of global risk intelligence and industry benchmarks will provide auditors with deeper context and predictive insights, enhancing the ability to identify systemic risks and outliers.</a:t>
            </a:r>
          </a:p>
          <a:p>
            <a:r>
              <a:rPr lang="en-IN" sz="1750" b="1" dirty="0"/>
              <a:t>Regulatory Harmonization:</a:t>
            </a:r>
            <a:r>
              <a:rPr lang="en-IN" sz="1750" dirty="0"/>
              <a:t> AI will play a crucial role in harmonizing compliance efforts across different regulatory frameworks, translating local requirements into a unified compliance posture for multinational clients.</a:t>
            </a:r>
          </a:p>
          <a:p>
            <a:r>
              <a:rPr lang="en-IN" sz="1750" b="1" dirty="0"/>
              <a:t>Network Effects in Intelligence:</a:t>
            </a:r>
            <a:r>
              <a:rPr lang="en-IN" sz="1750" dirty="0"/>
              <a:t> Every audit performed within the global network will contribute to the collective intelligence of the AI systems, improving algorithms, risk models, and predictive capabilities for all participating firms.</a:t>
            </a:r>
          </a:p>
        </p:txBody>
      </p:sp>
      <p:sp>
        <p:nvSpPr>
          <p:cNvPr id="6" name="Text 0">
            <a:extLst>
              <a:ext uri="{FF2B5EF4-FFF2-40B4-BE49-F238E27FC236}">
                <a16:creationId xmlns:a16="http://schemas.microsoft.com/office/drawing/2014/main" id="{3C6F573D-75AB-9DBA-9087-F404442C7DDE}"/>
              </a:ext>
            </a:extLst>
          </p:cNvPr>
          <p:cNvSpPr/>
          <p:nvPr/>
        </p:nvSpPr>
        <p:spPr>
          <a:xfrm>
            <a:off x="321361" y="259914"/>
            <a:ext cx="10359340" cy="1014261"/>
          </a:xfrm>
          <a:prstGeom prst="rect">
            <a:avLst/>
          </a:prstGeom>
          <a:noFill/>
          <a:ln/>
        </p:spPr>
        <p:txBody>
          <a:bodyPr wrap="square" lIns="0" tIns="0" rIns="0" bIns="0" rtlCol="0" anchor="t"/>
          <a:lstStyle/>
          <a:p>
            <a:pPr marL="0" indent="0" algn="l">
              <a:lnSpc>
                <a:spcPts val="5000"/>
              </a:lnSpc>
              <a:buNone/>
            </a:pPr>
            <a:r>
              <a:rPr lang="en-US" sz="3600" dirty="0">
                <a:solidFill>
                  <a:srgbClr val="1B1B27"/>
                </a:solidFill>
                <a:latin typeface="Alexandria" pitchFamily="34" charset="0"/>
                <a:ea typeface="Alexandria" pitchFamily="34" charset="-122"/>
                <a:cs typeface="Alexandria" pitchFamily="34" charset="-120"/>
              </a:rPr>
              <a:t>The Future: Global audit networks</a:t>
            </a:r>
            <a:endParaRPr lang="en-US" sz="3600" dirty="0"/>
          </a:p>
        </p:txBody>
      </p:sp>
    </p:spTree>
    <p:extLst>
      <p:ext uri="{BB962C8B-B14F-4D97-AF65-F5344CB8AC3E}">
        <p14:creationId xmlns:p14="http://schemas.microsoft.com/office/powerpoint/2010/main" val="15214810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4CCB59-01DC-D461-317B-E8910C8D52D9}"/>
            </a:ext>
          </a:extLst>
        </p:cNvPr>
        <p:cNvGrpSpPr/>
        <p:nvPr/>
      </p:nvGrpSpPr>
      <p:grpSpPr>
        <a:xfrm>
          <a:off x="0" y="0"/>
          <a:ext cx="0" cy="0"/>
          <a:chOff x="0" y="0"/>
          <a:chExt cx="0" cy="0"/>
        </a:xfrm>
      </p:grpSpPr>
      <p:sp>
        <p:nvSpPr>
          <p:cNvPr id="9" name="Rectangle 6">
            <a:extLst>
              <a:ext uri="{FF2B5EF4-FFF2-40B4-BE49-F238E27FC236}">
                <a16:creationId xmlns:a16="http://schemas.microsoft.com/office/drawing/2014/main" id="{E6F3D3D1-B292-BCFF-818A-94DA506BEA8C}"/>
              </a:ext>
            </a:extLst>
          </p:cNvPr>
          <p:cNvSpPr/>
          <p:nvPr/>
        </p:nvSpPr>
        <p:spPr>
          <a:xfrm>
            <a:off x="-57150" y="852528"/>
            <a:ext cx="12439877" cy="6005472"/>
          </a:xfrm>
          <a:custGeom>
            <a:avLst/>
            <a:gdLst>
              <a:gd name="connsiteX0" fmla="*/ 0 w 12192000"/>
              <a:gd name="connsiteY0" fmla="*/ 0 h 347197"/>
              <a:gd name="connsiteX1" fmla="*/ 12192000 w 12192000"/>
              <a:gd name="connsiteY1" fmla="*/ 0 h 347197"/>
              <a:gd name="connsiteX2" fmla="*/ 12192000 w 12192000"/>
              <a:gd name="connsiteY2" fmla="*/ 347197 h 347197"/>
              <a:gd name="connsiteX3" fmla="*/ 0 w 12192000"/>
              <a:gd name="connsiteY3" fmla="*/ 347197 h 347197"/>
              <a:gd name="connsiteX4" fmla="*/ 0 w 12192000"/>
              <a:gd name="connsiteY4" fmla="*/ 0 h 347197"/>
              <a:gd name="connsiteX0" fmla="*/ 0 w 12192000"/>
              <a:gd name="connsiteY0" fmla="*/ 5647765 h 5994962"/>
              <a:gd name="connsiteX1" fmla="*/ 12183036 w 12192000"/>
              <a:gd name="connsiteY1" fmla="*/ 0 h 5994962"/>
              <a:gd name="connsiteX2" fmla="*/ 12192000 w 12192000"/>
              <a:gd name="connsiteY2" fmla="*/ 5994962 h 5994962"/>
              <a:gd name="connsiteX3" fmla="*/ 0 w 12192000"/>
              <a:gd name="connsiteY3" fmla="*/ 5994962 h 5994962"/>
              <a:gd name="connsiteX4" fmla="*/ 0 w 12192000"/>
              <a:gd name="connsiteY4" fmla="*/ 5647765 h 5994962"/>
              <a:gd name="connsiteX0" fmla="*/ 0 w 12374049"/>
              <a:gd name="connsiteY0" fmla="*/ 5647765 h 5994962"/>
              <a:gd name="connsiteX1" fmla="*/ 12183036 w 12374049"/>
              <a:gd name="connsiteY1" fmla="*/ 0 h 5994962"/>
              <a:gd name="connsiteX2" fmla="*/ 12192000 w 12374049"/>
              <a:gd name="connsiteY2" fmla="*/ 5994962 h 5994962"/>
              <a:gd name="connsiteX3" fmla="*/ 0 w 12374049"/>
              <a:gd name="connsiteY3" fmla="*/ 5994962 h 5994962"/>
              <a:gd name="connsiteX4" fmla="*/ 0 w 12374049"/>
              <a:gd name="connsiteY4" fmla="*/ 5647765 h 5994962"/>
              <a:gd name="connsiteX0" fmla="*/ 0 w 12418108"/>
              <a:gd name="connsiteY0" fmla="*/ 5755342 h 5994962"/>
              <a:gd name="connsiteX1" fmla="*/ 12227859 w 12418108"/>
              <a:gd name="connsiteY1" fmla="*/ 0 h 5994962"/>
              <a:gd name="connsiteX2" fmla="*/ 12236823 w 12418108"/>
              <a:gd name="connsiteY2" fmla="*/ 5994962 h 5994962"/>
              <a:gd name="connsiteX3" fmla="*/ 44823 w 12418108"/>
              <a:gd name="connsiteY3" fmla="*/ 5994962 h 5994962"/>
              <a:gd name="connsiteX4" fmla="*/ 0 w 12418108"/>
              <a:gd name="connsiteY4" fmla="*/ 5755342 h 599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8108" h="5994962">
                <a:moveTo>
                  <a:pt x="0" y="5755342"/>
                </a:moveTo>
                <a:cubicBezTo>
                  <a:pt x="4061012" y="3872754"/>
                  <a:pt x="13904259" y="9789458"/>
                  <a:pt x="12227859" y="0"/>
                </a:cubicBezTo>
                <a:lnTo>
                  <a:pt x="12236823" y="5994962"/>
                </a:lnTo>
                <a:lnTo>
                  <a:pt x="44823" y="5994962"/>
                </a:lnTo>
                <a:lnTo>
                  <a:pt x="0" y="5755342"/>
                </a:lnTo>
                <a:close/>
              </a:path>
            </a:pathLst>
          </a:custGeom>
          <a:gradFill flip="none" rotWithShape="1">
            <a:gsLst>
              <a:gs pos="0">
                <a:srgbClr val="341475"/>
              </a:gs>
              <a:gs pos="48000">
                <a:srgbClr val="900B92"/>
              </a:gs>
              <a:gs pos="100000">
                <a:srgbClr val="FC0066"/>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89">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BF8A0D30-EAB2-D4EC-9389-14DC1EEC139F}"/>
              </a:ext>
            </a:extLst>
          </p:cNvPr>
          <p:cNvSpPr txBox="1"/>
          <p:nvPr/>
        </p:nvSpPr>
        <p:spPr>
          <a:xfrm>
            <a:off x="199098" y="6565677"/>
            <a:ext cx="3908323" cy="261610"/>
          </a:xfrm>
          <a:prstGeom prst="rect">
            <a:avLst/>
          </a:prstGeom>
          <a:noFill/>
        </p:spPr>
        <p:txBody>
          <a:bodyPr wrap="square" rtlCol="0">
            <a:spAutoFit/>
          </a:bodyPr>
          <a:lstStyle/>
          <a:p>
            <a:pPr marL="0" marR="0" lvl="0" indent="0" algn="l" rtl="0">
              <a:spcBef>
                <a:spcPts val="0"/>
              </a:spcBef>
              <a:spcAft>
                <a:spcPts val="0"/>
              </a:spcAft>
              <a:buNone/>
            </a:pPr>
            <a:r>
              <a:rPr lang="en-US" sz="1050" b="0" i="0" u="none" strike="noStrike" cap="none">
                <a:solidFill>
                  <a:schemeClr val="bg1"/>
                </a:solidFill>
                <a:latin typeface="Farro"/>
                <a:sym typeface="Farro"/>
              </a:rPr>
              <a:t>The AI Audit Journey: Charting the future of Assurance</a:t>
            </a:r>
            <a:endParaRPr lang="en-US" sz="1000" b="0">
              <a:solidFill>
                <a:schemeClr val="bg1"/>
              </a:solidFill>
            </a:endParaRPr>
          </a:p>
        </p:txBody>
      </p:sp>
      <p:sp>
        <p:nvSpPr>
          <p:cNvPr id="5" name="TextBox 4">
            <a:extLst>
              <a:ext uri="{FF2B5EF4-FFF2-40B4-BE49-F238E27FC236}">
                <a16:creationId xmlns:a16="http://schemas.microsoft.com/office/drawing/2014/main" id="{2D0D2207-D367-2E68-8010-FB0510FFBE19}"/>
              </a:ext>
            </a:extLst>
          </p:cNvPr>
          <p:cNvSpPr txBox="1"/>
          <p:nvPr/>
        </p:nvSpPr>
        <p:spPr>
          <a:xfrm>
            <a:off x="260410" y="1031447"/>
            <a:ext cx="11124431" cy="4939814"/>
          </a:xfrm>
          <a:prstGeom prst="rect">
            <a:avLst/>
          </a:prstGeom>
          <a:noFill/>
        </p:spPr>
        <p:txBody>
          <a:bodyPr wrap="square" rtlCol="0">
            <a:spAutoFit/>
          </a:bodyPr>
          <a:lstStyle/>
          <a:p>
            <a:r>
              <a:rPr lang="en-IN" sz="1750" b="1" dirty="0"/>
              <a:t>24/7 Monitoring Architecture:</a:t>
            </a:r>
            <a:r>
              <a:rPr lang="en-IN" sz="1750" dirty="0"/>
              <a:t> This involves the deployment of AI-powered sensors and direct data feeds integrated into client ERP systems, financial platforms, and operational databases, enabling continuous surveillance of transactions and controls.</a:t>
            </a:r>
          </a:p>
          <a:p>
            <a:r>
              <a:rPr lang="en-IN" sz="1750" b="1" dirty="0"/>
              <a:t>Real-Time Anomaly Detection:</a:t>
            </a:r>
            <a:r>
              <a:rPr lang="en-IN" sz="1750" dirty="0"/>
              <a:t> AI algorithms will continuously </a:t>
            </a:r>
            <a:r>
              <a:rPr lang="en-IN" sz="1750" dirty="0" err="1"/>
              <a:t>analyze</a:t>
            </a:r>
            <a:r>
              <a:rPr lang="en-IN" sz="1750" dirty="0"/>
              <a:t> data streams to detect unusual patterns, anomalies, and potential control breakdowns as they occur, issuing immediate alerts to human auditors.</a:t>
            </a:r>
          </a:p>
          <a:p>
            <a:r>
              <a:rPr lang="en-IN" sz="1750" b="1" dirty="0"/>
              <a:t>Proactive Risk Mitigation:</a:t>
            </a:r>
            <a:r>
              <a:rPr lang="en-IN" sz="1750" dirty="0"/>
              <a:t> Instead of identifying issues post-factum, continuous assurance allows for predictive risk </a:t>
            </a:r>
            <a:r>
              <a:rPr lang="en-IN" sz="1750" dirty="0" err="1"/>
              <a:t>modeling</a:t>
            </a:r>
            <a:r>
              <a:rPr lang="en-IN" sz="1750" dirty="0"/>
              <a:t> and proactive intervention, enabling clients to address financial irregularities or compliance breaches before they escalate.</a:t>
            </a:r>
          </a:p>
          <a:p>
            <a:r>
              <a:rPr lang="en-IN" sz="1750" b="1" dirty="0"/>
              <a:t>New Service Models:</a:t>
            </a:r>
            <a:r>
              <a:rPr lang="en-IN" sz="1750" dirty="0"/>
              <a:t> This will give rise to new assurance service models, including "always-on" monitoring, real-time compliance reporting, and predictive analytics consultations, moving beyond traditional audit cycles.</a:t>
            </a:r>
          </a:p>
          <a:p>
            <a:r>
              <a:rPr lang="en-IN" sz="1750" b="1" dirty="0"/>
              <a:t>Dynamic Audit Opinions:</a:t>
            </a:r>
            <a:r>
              <a:rPr lang="en-IN" sz="1750" dirty="0"/>
              <a:t> Audit opinions may evolve from annual statements to more dynamic, real-time dashboards or attestations that reflect the ongoing financial health and control effectiveness of an organization.</a:t>
            </a:r>
          </a:p>
          <a:p>
            <a:r>
              <a:rPr lang="en-IN" sz="1750" b="1" dirty="0"/>
              <a:t>Technical Architecture:</a:t>
            </a:r>
          </a:p>
          <a:p>
            <a:r>
              <a:rPr lang="en-IN" sz="1750" dirty="0"/>
              <a:t>Cloud-native platforms for scalability and data processing</a:t>
            </a:r>
          </a:p>
          <a:p>
            <a:r>
              <a:rPr lang="en-IN" sz="1750" dirty="0"/>
              <a:t>Distributed ledger technology for immutable audit trails</a:t>
            </a:r>
          </a:p>
          <a:p>
            <a:r>
              <a:rPr lang="en-IN" sz="1750" dirty="0"/>
              <a:t>Advanced cryptography for data security and privacy</a:t>
            </a:r>
          </a:p>
          <a:p>
            <a:r>
              <a:rPr lang="en-IN" sz="1750" dirty="0"/>
              <a:t>Machine learning models for predictive analytics and anomaly detection</a:t>
            </a:r>
          </a:p>
        </p:txBody>
      </p:sp>
      <p:sp>
        <p:nvSpPr>
          <p:cNvPr id="6" name="Text 0">
            <a:extLst>
              <a:ext uri="{FF2B5EF4-FFF2-40B4-BE49-F238E27FC236}">
                <a16:creationId xmlns:a16="http://schemas.microsoft.com/office/drawing/2014/main" id="{8A04AF9D-F169-88C2-298B-8312070F5B14}"/>
              </a:ext>
            </a:extLst>
          </p:cNvPr>
          <p:cNvSpPr/>
          <p:nvPr/>
        </p:nvSpPr>
        <p:spPr>
          <a:xfrm>
            <a:off x="321361" y="259914"/>
            <a:ext cx="10359340" cy="1014261"/>
          </a:xfrm>
          <a:prstGeom prst="rect">
            <a:avLst/>
          </a:prstGeom>
          <a:noFill/>
          <a:ln/>
        </p:spPr>
        <p:txBody>
          <a:bodyPr wrap="square" lIns="0" tIns="0" rIns="0" bIns="0" rtlCol="0" anchor="t"/>
          <a:lstStyle/>
          <a:p>
            <a:pPr>
              <a:lnSpc>
                <a:spcPts val="5000"/>
              </a:lnSpc>
            </a:pPr>
            <a:r>
              <a:rPr lang="en-US" sz="3600" dirty="0">
                <a:solidFill>
                  <a:srgbClr val="1B1B27"/>
                </a:solidFill>
                <a:latin typeface="Alexandria" pitchFamily="34" charset="0"/>
                <a:ea typeface="Alexandria" pitchFamily="34" charset="-122"/>
                <a:cs typeface="Alexandria" pitchFamily="34" charset="-120"/>
              </a:rPr>
              <a:t>The Future: </a:t>
            </a:r>
            <a:r>
              <a:rPr lang="en-IN" sz="3600" dirty="0">
                <a:solidFill>
                  <a:srgbClr val="1B1B27"/>
                </a:solidFill>
                <a:latin typeface="Alexandria" pitchFamily="34" charset="0"/>
                <a:cs typeface="Alexandria" pitchFamily="34" charset="-120"/>
              </a:rPr>
              <a:t>Continuous assurance</a:t>
            </a:r>
            <a:endParaRPr lang="en-US" sz="3600" dirty="0">
              <a:solidFill>
                <a:srgbClr val="1B1B27"/>
              </a:solidFill>
              <a:latin typeface="Alexandria" pitchFamily="34" charset="0"/>
              <a:cs typeface="Alexandria" pitchFamily="34" charset="-120"/>
            </a:endParaRPr>
          </a:p>
        </p:txBody>
      </p:sp>
    </p:spTree>
    <p:extLst>
      <p:ext uri="{BB962C8B-B14F-4D97-AF65-F5344CB8AC3E}">
        <p14:creationId xmlns:p14="http://schemas.microsoft.com/office/powerpoint/2010/main" val="399102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C391E-F57B-87C5-0066-D9F0450BBC32}"/>
            </a:ext>
          </a:extLst>
        </p:cNvPr>
        <p:cNvGrpSpPr/>
        <p:nvPr/>
      </p:nvGrpSpPr>
      <p:grpSpPr>
        <a:xfrm>
          <a:off x="0" y="0"/>
          <a:ext cx="0" cy="0"/>
          <a:chOff x="0" y="0"/>
          <a:chExt cx="0" cy="0"/>
        </a:xfrm>
      </p:grpSpPr>
      <p:pic>
        <p:nvPicPr>
          <p:cNvPr id="100" name="Picture 99" descr="A city skyline with neon lights&#10;&#10;AI-generated content may be incorrect.">
            <a:extLst>
              <a:ext uri="{FF2B5EF4-FFF2-40B4-BE49-F238E27FC236}">
                <a16:creationId xmlns:a16="http://schemas.microsoft.com/office/drawing/2014/main" id="{0028C312-4CC0-6DE7-490E-B6B0F9E224F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3228" t="20247" r="3439" b="23264"/>
          <a:stretch>
            <a:fillRect/>
          </a:stretch>
        </p:blipFill>
        <p:spPr>
          <a:xfrm>
            <a:off x="0" y="0"/>
            <a:ext cx="12192000" cy="7379058"/>
          </a:xfrm>
          <a:prstGeom prst="rect">
            <a:avLst/>
          </a:prstGeom>
        </p:spPr>
      </p:pic>
      <p:sp>
        <p:nvSpPr>
          <p:cNvPr id="16" name="Text 0">
            <a:extLst>
              <a:ext uri="{FF2B5EF4-FFF2-40B4-BE49-F238E27FC236}">
                <a16:creationId xmlns:a16="http://schemas.microsoft.com/office/drawing/2014/main" id="{9D61D93C-C1D8-F3EB-AC5D-48FDA904CFF1}"/>
              </a:ext>
            </a:extLst>
          </p:cNvPr>
          <p:cNvSpPr/>
          <p:nvPr/>
        </p:nvSpPr>
        <p:spPr>
          <a:xfrm>
            <a:off x="436800" y="10007"/>
            <a:ext cx="10078800" cy="739987"/>
          </a:xfrm>
          <a:prstGeom prst="rect">
            <a:avLst/>
          </a:prstGeom>
          <a:noFill/>
          <a:ln/>
        </p:spPr>
        <p:txBody>
          <a:bodyPr wrap="square" lIns="0" tIns="0" rIns="0" bIns="0" rtlCol="0" anchor="t"/>
          <a:lstStyle/>
          <a:p>
            <a:pPr marL="0" indent="0" algn="l">
              <a:lnSpc>
                <a:spcPts val="5550"/>
              </a:lnSpc>
              <a:buNone/>
            </a:pPr>
            <a:r>
              <a:rPr lang="en-US" sz="2800">
                <a:solidFill>
                  <a:schemeClr val="bg1"/>
                </a:solidFill>
                <a:latin typeface="Alexandria" pitchFamily="34" charset="0"/>
                <a:cs typeface="Alexandria" pitchFamily="34" charset="-120"/>
              </a:rPr>
              <a:t>Emerging AI Technologies Transforming Audit: 2025 &amp; Beyond</a:t>
            </a:r>
            <a:endParaRPr lang="en-US" sz="2800">
              <a:solidFill>
                <a:schemeClr val="bg1"/>
              </a:solidFill>
            </a:endParaRPr>
          </a:p>
        </p:txBody>
      </p:sp>
      <p:cxnSp>
        <p:nvCxnSpPr>
          <p:cNvPr id="3" name="Straight Connector 2">
            <a:extLst>
              <a:ext uri="{FF2B5EF4-FFF2-40B4-BE49-F238E27FC236}">
                <a16:creationId xmlns:a16="http://schemas.microsoft.com/office/drawing/2014/main" id="{7049FCBA-FD43-E001-5F60-162F2292D025}"/>
              </a:ext>
            </a:extLst>
          </p:cNvPr>
          <p:cNvCxnSpPr>
            <a:cxnSpLocks/>
          </p:cNvCxnSpPr>
          <p:nvPr/>
        </p:nvCxnSpPr>
        <p:spPr>
          <a:xfrm>
            <a:off x="436800" y="736168"/>
            <a:ext cx="10716304" cy="0"/>
          </a:xfrm>
          <a:prstGeom prst="line">
            <a:avLst/>
          </a:prstGeom>
        </p:spPr>
        <p:style>
          <a:lnRef idx="1">
            <a:schemeClr val="accent1"/>
          </a:lnRef>
          <a:fillRef idx="0">
            <a:schemeClr val="accent1"/>
          </a:fillRef>
          <a:effectRef idx="0">
            <a:schemeClr val="accent1"/>
          </a:effectRef>
          <a:fontRef idx="minor">
            <a:schemeClr val="tx1"/>
          </a:fontRef>
        </p:style>
      </p:cxnSp>
      <p:sp>
        <p:nvSpPr>
          <p:cNvPr id="98" name="Rectangle 6">
            <a:extLst>
              <a:ext uri="{FF2B5EF4-FFF2-40B4-BE49-F238E27FC236}">
                <a16:creationId xmlns:a16="http://schemas.microsoft.com/office/drawing/2014/main" id="{95BA23C1-1C3B-D06D-22F8-84F9026ECBA5}"/>
              </a:ext>
            </a:extLst>
          </p:cNvPr>
          <p:cNvSpPr/>
          <p:nvPr/>
        </p:nvSpPr>
        <p:spPr>
          <a:xfrm>
            <a:off x="-57150" y="852528"/>
            <a:ext cx="12439877" cy="6005472"/>
          </a:xfrm>
          <a:custGeom>
            <a:avLst/>
            <a:gdLst>
              <a:gd name="connsiteX0" fmla="*/ 0 w 12192000"/>
              <a:gd name="connsiteY0" fmla="*/ 0 h 347197"/>
              <a:gd name="connsiteX1" fmla="*/ 12192000 w 12192000"/>
              <a:gd name="connsiteY1" fmla="*/ 0 h 347197"/>
              <a:gd name="connsiteX2" fmla="*/ 12192000 w 12192000"/>
              <a:gd name="connsiteY2" fmla="*/ 347197 h 347197"/>
              <a:gd name="connsiteX3" fmla="*/ 0 w 12192000"/>
              <a:gd name="connsiteY3" fmla="*/ 347197 h 347197"/>
              <a:gd name="connsiteX4" fmla="*/ 0 w 12192000"/>
              <a:gd name="connsiteY4" fmla="*/ 0 h 347197"/>
              <a:gd name="connsiteX0" fmla="*/ 0 w 12192000"/>
              <a:gd name="connsiteY0" fmla="*/ 5647765 h 5994962"/>
              <a:gd name="connsiteX1" fmla="*/ 12183036 w 12192000"/>
              <a:gd name="connsiteY1" fmla="*/ 0 h 5994962"/>
              <a:gd name="connsiteX2" fmla="*/ 12192000 w 12192000"/>
              <a:gd name="connsiteY2" fmla="*/ 5994962 h 5994962"/>
              <a:gd name="connsiteX3" fmla="*/ 0 w 12192000"/>
              <a:gd name="connsiteY3" fmla="*/ 5994962 h 5994962"/>
              <a:gd name="connsiteX4" fmla="*/ 0 w 12192000"/>
              <a:gd name="connsiteY4" fmla="*/ 5647765 h 5994962"/>
              <a:gd name="connsiteX0" fmla="*/ 0 w 12374049"/>
              <a:gd name="connsiteY0" fmla="*/ 5647765 h 5994962"/>
              <a:gd name="connsiteX1" fmla="*/ 12183036 w 12374049"/>
              <a:gd name="connsiteY1" fmla="*/ 0 h 5994962"/>
              <a:gd name="connsiteX2" fmla="*/ 12192000 w 12374049"/>
              <a:gd name="connsiteY2" fmla="*/ 5994962 h 5994962"/>
              <a:gd name="connsiteX3" fmla="*/ 0 w 12374049"/>
              <a:gd name="connsiteY3" fmla="*/ 5994962 h 5994962"/>
              <a:gd name="connsiteX4" fmla="*/ 0 w 12374049"/>
              <a:gd name="connsiteY4" fmla="*/ 5647765 h 5994962"/>
              <a:gd name="connsiteX0" fmla="*/ 0 w 12418108"/>
              <a:gd name="connsiteY0" fmla="*/ 5755342 h 5994962"/>
              <a:gd name="connsiteX1" fmla="*/ 12227859 w 12418108"/>
              <a:gd name="connsiteY1" fmla="*/ 0 h 5994962"/>
              <a:gd name="connsiteX2" fmla="*/ 12236823 w 12418108"/>
              <a:gd name="connsiteY2" fmla="*/ 5994962 h 5994962"/>
              <a:gd name="connsiteX3" fmla="*/ 44823 w 12418108"/>
              <a:gd name="connsiteY3" fmla="*/ 5994962 h 5994962"/>
              <a:gd name="connsiteX4" fmla="*/ 0 w 12418108"/>
              <a:gd name="connsiteY4" fmla="*/ 5755342 h 599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8108" h="5994962">
                <a:moveTo>
                  <a:pt x="0" y="5755342"/>
                </a:moveTo>
                <a:cubicBezTo>
                  <a:pt x="4061012" y="3872754"/>
                  <a:pt x="13904259" y="9789458"/>
                  <a:pt x="12227859" y="0"/>
                </a:cubicBezTo>
                <a:lnTo>
                  <a:pt x="12236823" y="5994962"/>
                </a:lnTo>
                <a:lnTo>
                  <a:pt x="44823" y="5994962"/>
                </a:lnTo>
                <a:lnTo>
                  <a:pt x="0" y="5755342"/>
                </a:lnTo>
                <a:close/>
              </a:path>
            </a:pathLst>
          </a:custGeom>
          <a:gradFill flip="none" rotWithShape="1">
            <a:gsLst>
              <a:gs pos="0">
                <a:srgbClr val="341475"/>
              </a:gs>
              <a:gs pos="48000">
                <a:srgbClr val="900B92"/>
              </a:gs>
              <a:gs pos="100000">
                <a:srgbClr val="FC0066"/>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89">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DB108D26-0FCA-0C93-5201-5DF451717B34}"/>
              </a:ext>
            </a:extLst>
          </p:cNvPr>
          <p:cNvSpPr txBox="1"/>
          <p:nvPr/>
        </p:nvSpPr>
        <p:spPr>
          <a:xfrm>
            <a:off x="199098" y="6565677"/>
            <a:ext cx="3908323" cy="261610"/>
          </a:xfrm>
          <a:prstGeom prst="rect">
            <a:avLst/>
          </a:prstGeom>
          <a:noFill/>
        </p:spPr>
        <p:txBody>
          <a:bodyPr wrap="square" rtlCol="0">
            <a:spAutoFit/>
          </a:bodyPr>
          <a:lstStyle/>
          <a:p>
            <a:pPr marL="0" marR="0" lvl="0" indent="0" algn="l" rtl="0">
              <a:spcBef>
                <a:spcPts val="0"/>
              </a:spcBef>
              <a:spcAft>
                <a:spcPts val="0"/>
              </a:spcAft>
              <a:buNone/>
            </a:pPr>
            <a:r>
              <a:rPr lang="en-US" sz="1050" b="0" i="0" u="none" strike="noStrike" cap="none">
                <a:solidFill>
                  <a:schemeClr val="bg1"/>
                </a:solidFill>
                <a:latin typeface="Farro"/>
                <a:sym typeface="Farro"/>
              </a:rPr>
              <a:t>The AI Audit Journey: Charting the future of Assurance</a:t>
            </a:r>
            <a:endParaRPr lang="en-US" sz="1000" b="0">
              <a:solidFill>
                <a:schemeClr val="bg1"/>
              </a:solidFill>
            </a:endParaRPr>
          </a:p>
        </p:txBody>
      </p:sp>
      <p:sp>
        <p:nvSpPr>
          <p:cNvPr id="96" name="AutoShape 2">
            <a:extLst>
              <a:ext uri="{FF2B5EF4-FFF2-40B4-BE49-F238E27FC236}">
                <a16:creationId xmlns:a16="http://schemas.microsoft.com/office/drawing/2014/main" id="{64917C95-E1F5-190E-D297-5FB9F9CB4859}"/>
              </a:ext>
            </a:extLst>
          </p:cNvPr>
          <p:cNvSpPr>
            <a:spLocks noChangeAspect="1" noChangeArrowheads="1"/>
          </p:cNvSpPr>
          <p:nvPr/>
        </p:nvSpPr>
        <p:spPr bwMode="auto">
          <a:xfrm>
            <a:off x="2572011" y="3748278"/>
            <a:ext cx="4869579" cy="48695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01" name="Rectangle: Rounded Corners 100">
            <a:extLst>
              <a:ext uri="{FF2B5EF4-FFF2-40B4-BE49-F238E27FC236}">
                <a16:creationId xmlns:a16="http://schemas.microsoft.com/office/drawing/2014/main" id="{10F69209-1A1D-354F-63FE-2C69F39B0CFD}"/>
              </a:ext>
            </a:extLst>
          </p:cNvPr>
          <p:cNvSpPr/>
          <p:nvPr/>
        </p:nvSpPr>
        <p:spPr>
          <a:xfrm>
            <a:off x="436800" y="997400"/>
            <a:ext cx="10716304" cy="5084041"/>
          </a:xfrm>
          <a:prstGeom prst="roundRect">
            <a:avLst>
              <a:gd name="adj" fmla="val 5647"/>
            </a:avLst>
          </a:prstGeom>
          <a:solidFill>
            <a:schemeClr val="tx2">
              <a:alpha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ext 28">
            <a:extLst>
              <a:ext uri="{FF2B5EF4-FFF2-40B4-BE49-F238E27FC236}">
                <a16:creationId xmlns:a16="http://schemas.microsoft.com/office/drawing/2014/main" id="{2D13F4BF-68DD-907A-97A0-0BD5B6A5529C}"/>
              </a:ext>
            </a:extLst>
          </p:cNvPr>
          <p:cNvSpPr/>
          <p:nvPr/>
        </p:nvSpPr>
        <p:spPr>
          <a:xfrm>
            <a:off x="3747792" y="1588697"/>
            <a:ext cx="4094321" cy="212646"/>
          </a:xfrm>
          <a:prstGeom prst="rect">
            <a:avLst/>
          </a:prstGeom>
          <a:noFill/>
          <a:ln/>
        </p:spPr>
        <p:txBody>
          <a:bodyPr wrap="none" lIns="0" tIns="0" rIns="0" bIns="0" rtlCol="0" anchor="t"/>
          <a:lstStyle/>
          <a:p>
            <a:pPr marL="0" indent="0" algn="ctr">
              <a:lnSpc>
                <a:spcPts val="1650"/>
              </a:lnSpc>
              <a:buNone/>
            </a:pPr>
            <a:r>
              <a:rPr lang="en-US" sz="2400">
                <a:solidFill>
                  <a:srgbClr val="1B1B27"/>
                </a:solidFill>
                <a:latin typeface="Alexandria" pitchFamily="34" charset="0"/>
                <a:ea typeface="Alexandria" pitchFamily="34" charset="-122"/>
                <a:cs typeface="Alexandria" pitchFamily="34" charset="-120"/>
              </a:rPr>
              <a:t>Statistics on Expected Adoption and Investment</a:t>
            </a:r>
            <a:endParaRPr lang="en-US" sz="2400"/>
          </a:p>
        </p:txBody>
      </p:sp>
      <p:sp>
        <p:nvSpPr>
          <p:cNvPr id="5" name="Text 29">
            <a:extLst>
              <a:ext uri="{FF2B5EF4-FFF2-40B4-BE49-F238E27FC236}">
                <a16:creationId xmlns:a16="http://schemas.microsoft.com/office/drawing/2014/main" id="{3FB8F3D2-B44B-532F-E9D1-700A7BFEB7BC}"/>
              </a:ext>
            </a:extLst>
          </p:cNvPr>
          <p:cNvSpPr/>
          <p:nvPr/>
        </p:nvSpPr>
        <p:spPr>
          <a:xfrm>
            <a:off x="1619787" y="2011320"/>
            <a:ext cx="8350329" cy="745566"/>
          </a:xfrm>
          <a:prstGeom prst="rect">
            <a:avLst/>
          </a:prstGeom>
          <a:noFill/>
          <a:ln/>
        </p:spPr>
        <p:txBody>
          <a:bodyPr wrap="square" lIns="0" tIns="0" rIns="0" bIns="0" rtlCol="0" anchor="t"/>
          <a:lstStyle/>
          <a:p>
            <a:pPr marL="0" indent="0" algn="ctr">
              <a:lnSpc>
                <a:spcPts val="2000"/>
              </a:lnSpc>
              <a:buNone/>
            </a:pPr>
            <a:r>
              <a:rPr lang="en-US" sz="1100">
                <a:latin typeface="Nobile" pitchFamily="34" charset="0"/>
                <a:ea typeface="Nobile" pitchFamily="34" charset="-122"/>
                <a:cs typeface="Nobile" pitchFamily="34" charset="-120"/>
              </a:rPr>
              <a:t>Industry forecasts project that by </a:t>
            </a:r>
            <a:r>
              <a:rPr lang="en-US" sz="2000">
                <a:solidFill>
                  <a:schemeClr val="accent1">
                    <a:lumMod val="75000"/>
                  </a:schemeClr>
                </a:solidFill>
                <a:latin typeface="Nobile" pitchFamily="34" charset="0"/>
                <a:ea typeface="Nobile" pitchFamily="34" charset="-122"/>
                <a:cs typeface="Nobile" pitchFamily="34" charset="-120"/>
              </a:rPr>
              <a:t>2030</a:t>
            </a:r>
            <a:r>
              <a:rPr lang="en-US" sz="1100">
                <a:latin typeface="Nobile" pitchFamily="34" charset="0"/>
                <a:ea typeface="Nobile" pitchFamily="34" charset="-122"/>
                <a:cs typeface="Nobile" pitchFamily="34" charset="-120"/>
              </a:rPr>
              <a:t>, over </a:t>
            </a:r>
            <a:r>
              <a:rPr lang="en-US" sz="2000">
                <a:solidFill>
                  <a:schemeClr val="accent1">
                    <a:lumMod val="75000"/>
                  </a:schemeClr>
                </a:solidFill>
                <a:latin typeface="Nobile" pitchFamily="34" charset="0"/>
                <a:ea typeface="Nobile" pitchFamily="34" charset="-122"/>
                <a:cs typeface="Nobile" pitchFamily="34" charset="-120"/>
              </a:rPr>
              <a:t>90%</a:t>
            </a:r>
            <a:r>
              <a:rPr lang="en-US" sz="1100">
                <a:latin typeface="Nobile" pitchFamily="34" charset="0"/>
                <a:ea typeface="Nobile" pitchFamily="34" charset="-122"/>
                <a:cs typeface="Nobile" pitchFamily="34" charset="-120"/>
              </a:rPr>
              <a:t> </a:t>
            </a:r>
            <a:r>
              <a:rPr lang="en-US" sz="2000">
                <a:solidFill>
                  <a:schemeClr val="accent1">
                    <a:lumMod val="75000"/>
                  </a:schemeClr>
                </a:solidFill>
                <a:latin typeface="Nobile" pitchFamily="34" charset="0"/>
              </a:rPr>
              <a:t>of large audit firms </a:t>
            </a:r>
            <a:r>
              <a:rPr lang="en-US" sz="1100">
                <a:latin typeface="Nobile" pitchFamily="34" charset="0"/>
                <a:ea typeface="Nobile" pitchFamily="34" charset="-122"/>
                <a:cs typeface="Nobile" pitchFamily="34" charset="-120"/>
              </a:rPr>
              <a:t>will have integrated </a:t>
            </a:r>
            <a:r>
              <a:rPr lang="en-US" sz="1100">
                <a:latin typeface="Nobile" pitchFamily="34" charset="0"/>
              </a:rPr>
              <a:t>at least 3 </a:t>
            </a:r>
            <a:r>
              <a:rPr lang="en-US" sz="1100">
                <a:latin typeface="Nobile" pitchFamily="34" charset="0"/>
                <a:ea typeface="Nobile" pitchFamily="34" charset="-122"/>
                <a:cs typeface="Nobile" pitchFamily="34" charset="-120"/>
              </a:rPr>
              <a:t>of these emerging AI technologies into their core operations. Investment in AI R&amp;D for audit solutions is expected to grow by </a:t>
            </a:r>
            <a:r>
              <a:rPr lang="en-US" sz="1600">
                <a:solidFill>
                  <a:schemeClr val="accent1">
                    <a:lumMod val="75000"/>
                  </a:schemeClr>
                </a:solidFill>
                <a:latin typeface="Nobile" pitchFamily="34" charset="0"/>
                <a:ea typeface="Nobile" pitchFamily="34" charset="-122"/>
                <a:cs typeface="Nobile" pitchFamily="34" charset="-120"/>
              </a:rPr>
              <a:t>46% CAGR</a:t>
            </a:r>
            <a:r>
              <a:rPr lang="en-US" sz="1100">
                <a:latin typeface="Nobile" pitchFamily="34" charset="0"/>
                <a:ea typeface="Nobile" pitchFamily="34" charset="-122"/>
                <a:cs typeface="Nobile" pitchFamily="34" charset="-120"/>
              </a:rPr>
              <a:t>, reaching an estimated </a:t>
            </a:r>
            <a:r>
              <a:rPr lang="en-US" sz="2000">
                <a:solidFill>
                  <a:schemeClr val="accent1">
                    <a:lumMod val="75000"/>
                  </a:schemeClr>
                </a:solidFill>
                <a:latin typeface="Nobile" pitchFamily="34" charset="0"/>
                <a:ea typeface="Nobile" pitchFamily="34" charset="-122"/>
                <a:cs typeface="Nobile" pitchFamily="34" charset="-120"/>
              </a:rPr>
              <a:t>$50 billion globally by 2030</a:t>
            </a:r>
            <a:r>
              <a:rPr lang="en-US" sz="1100">
                <a:latin typeface="Nobile" pitchFamily="34" charset="0"/>
                <a:ea typeface="Nobile" pitchFamily="34" charset="-122"/>
                <a:cs typeface="Nobile" pitchFamily="34" charset="-120"/>
              </a:rPr>
              <a:t>, driven by the demand for enhanced efficiency and deeper insights.</a:t>
            </a:r>
            <a:endParaRPr lang="en-US" sz="1100"/>
          </a:p>
        </p:txBody>
      </p:sp>
      <p:sp>
        <p:nvSpPr>
          <p:cNvPr id="6" name="Text 30">
            <a:extLst>
              <a:ext uri="{FF2B5EF4-FFF2-40B4-BE49-F238E27FC236}">
                <a16:creationId xmlns:a16="http://schemas.microsoft.com/office/drawing/2014/main" id="{3660F623-ADB3-41CD-08BF-DBED91317BE9}"/>
              </a:ext>
            </a:extLst>
          </p:cNvPr>
          <p:cNvSpPr/>
          <p:nvPr/>
        </p:nvSpPr>
        <p:spPr>
          <a:xfrm>
            <a:off x="2572011" y="3320321"/>
            <a:ext cx="4335185" cy="212646"/>
          </a:xfrm>
          <a:prstGeom prst="rect">
            <a:avLst/>
          </a:prstGeom>
          <a:noFill/>
          <a:ln/>
        </p:spPr>
        <p:txBody>
          <a:bodyPr wrap="none" lIns="0" tIns="0" rIns="0" bIns="0" rtlCol="0" anchor="t"/>
          <a:lstStyle/>
          <a:p>
            <a:pPr marL="0" indent="0" algn="l">
              <a:lnSpc>
                <a:spcPts val="1650"/>
              </a:lnSpc>
              <a:buNone/>
            </a:pPr>
            <a:r>
              <a:rPr lang="en-US" sz="2400">
                <a:solidFill>
                  <a:srgbClr val="1B1B27"/>
                </a:solidFill>
                <a:latin typeface="Alexandria" pitchFamily="34" charset="0"/>
                <a:ea typeface="Alexandria" pitchFamily="34" charset="-122"/>
                <a:cs typeface="Alexandria" pitchFamily="34" charset="-120"/>
              </a:rPr>
              <a:t>Preparing for the Future of AI-Augmented Auditing</a:t>
            </a:r>
            <a:endParaRPr lang="en-US" sz="2400"/>
          </a:p>
        </p:txBody>
      </p:sp>
      <p:grpSp>
        <p:nvGrpSpPr>
          <p:cNvPr id="27" name="Group 26">
            <a:extLst>
              <a:ext uri="{FF2B5EF4-FFF2-40B4-BE49-F238E27FC236}">
                <a16:creationId xmlns:a16="http://schemas.microsoft.com/office/drawing/2014/main" id="{71A554AB-7B9D-F580-AA10-CBFA6C848466}"/>
              </a:ext>
            </a:extLst>
          </p:cNvPr>
          <p:cNvGrpSpPr/>
          <p:nvPr/>
        </p:nvGrpSpPr>
        <p:grpSpPr>
          <a:xfrm>
            <a:off x="1032171" y="3673084"/>
            <a:ext cx="2228174" cy="989228"/>
            <a:chOff x="1070271" y="3187309"/>
            <a:chExt cx="2228174" cy="989228"/>
          </a:xfrm>
        </p:grpSpPr>
        <p:sp>
          <p:nvSpPr>
            <p:cNvPr id="15" name="Text 1">
              <a:extLst>
                <a:ext uri="{FF2B5EF4-FFF2-40B4-BE49-F238E27FC236}">
                  <a16:creationId xmlns:a16="http://schemas.microsoft.com/office/drawing/2014/main" id="{B67083AA-AC49-C651-CC23-CD7D07B51AA2}"/>
                </a:ext>
              </a:extLst>
            </p:cNvPr>
            <p:cNvSpPr/>
            <p:nvPr/>
          </p:nvSpPr>
          <p:spPr>
            <a:xfrm>
              <a:off x="1070271" y="3187309"/>
              <a:ext cx="2228174" cy="376595"/>
            </a:xfrm>
            <a:prstGeom prst="rect">
              <a:avLst/>
            </a:prstGeom>
            <a:noFill/>
            <a:ln/>
          </p:spPr>
          <p:txBody>
            <a:bodyPr wrap="none" lIns="0" tIns="0" rIns="0" bIns="0" rtlCol="0" anchor="t"/>
            <a:lstStyle/>
            <a:p>
              <a:pPr marL="0" indent="0" algn="ctr">
                <a:lnSpc>
                  <a:spcPts val="2950"/>
                </a:lnSpc>
                <a:buNone/>
              </a:pPr>
              <a:r>
                <a:rPr lang="en-US">
                  <a:solidFill>
                    <a:schemeClr val="accent1">
                      <a:lumMod val="75000"/>
                    </a:schemeClr>
                  </a:solidFill>
                  <a:latin typeface="Alexandria" pitchFamily="34" charset="0"/>
                  <a:ea typeface="Alexandria" pitchFamily="34" charset="-122"/>
                  <a:cs typeface="Alexandria" pitchFamily="34" charset="-120"/>
                </a:rPr>
                <a:t>Upskilling Talent</a:t>
              </a:r>
              <a:endParaRPr lang="en-US">
                <a:solidFill>
                  <a:schemeClr val="accent1">
                    <a:lumMod val="75000"/>
                  </a:schemeClr>
                </a:solidFill>
              </a:endParaRPr>
            </a:p>
          </p:txBody>
        </p:sp>
        <p:sp>
          <p:nvSpPr>
            <p:cNvPr id="17" name="Text 3">
              <a:extLst>
                <a:ext uri="{FF2B5EF4-FFF2-40B4-BE49-F238E27FC236}">
                  <a16:creationId xmlns:a16="http://schemas.microsoft.com/office/drawing/2014/main" id="{1806552C-01F5-E269-2EB1-21351AA3273B}"/>
                </a:ext>
              </a:extLst>
            </p:cNvPr>
            <p:cNvSpPr/>
            <p:nvPr/>
          </p:nvSpPr>
          <p:spPr>
            <a:xfrm>
              <a:off x="1070271" y="3628611"/>
              <a:ext cx="2228174" cy="547926"/>
            </a:xfrm>
            <a:prstGeom prst="rect">
              <a:avLst/>
            </a:prstGeom>
            <a:noFill/>
            <a:ln/>
          </p:spPr>
          <p:txBody>
            <a:bodyPr wrap="square" lIns="0" tIns="0" rIns="0" bIns="0" rtlCol="0" anchor="t"/>
            <a:lstStyle/>
            <a:p>
              <a:pPr algn="ctr">
                <a:lnSpc>
                  <a:spcPts val="1400"/>
                </a:lnSpc>
                <a:buSzPct val="100000"/>
              </a:pPr>
              <a:r>
                <a:rPr lang="en-US" sz="1000">
                  <a:solidFill>
                    <a:srgbClr val="404155"/>
                  </a:solidFill>
                  <a:latin typeface="Nobile" pitchFamily="34" charset="0"/>
                  <a:ea typeface="Nobile" pitchFamily="34" charset="-122"/>
                  <a:cs typeface="Nobile" pitchFamily="34" charset="-120"/>
                </a:rPr>
                <a:t>Focus on developing advanced analytical skills, AI literacy, and data science expertise among audit professionals.</a:t>
              </a:r>
              <a:endParaRPr lang="en-US" sz="1000"/>
            </a:p>
          </p:txBody>
        </p:sp>
      </p:grpSp>
      <p:grpSp>
        <p:nvGrpSpPr>
          <p:cNvPr id="20" name="Group 19">
            <a:extLst>
              <a:ext uri="{FF2B5EF4-FFF2-40B4-BE49-F238E27FC236}">
                <a16:creationId xmlns:a16="http://schemas.microsoft.com/office/drawing/2014/main" id="{CDA631A5-5F7E-F1AD-A473-A686167B1F03}"/>
              </a:ext>
            </a:extLst>
          </p:cNvPr>
          <p:cNvGrpSpPr/>
          <p:nvPr/>
        </p:nvGrpSpPr>
        <p:grpSpPr>
          <a:xfrm>
            <a:off x="3491112" y="3680690"/>
            <a:ext cx="2228174" cy="989228"/>
            <a:chOff x="1222671" y="3339709"/>
            <a:chExt cx="2228174" cy="989228"/>
          </a:xfrm>
        </p:grpSpPr>
        <p:sp>
          <p:nvSpPr>
            <p:cNvPr id="18" name="Text 1">
              <a:extLst>
                <a:ext uri="{FF2B5EF4-FFF2-40B4-BE49-F238E27FC236}">
                  <a16:creationId xmlns:a16="http://schemas.microsoft.com/office/drawing/2014/main" id="{20EC8EB6-B856-F0AF-910D-0874E77A096C}"/>
                </a:ext>
              </a:extLst>
            </p:cNvPr>
            <p:cNvSpPr/>
            <p:nvPr/>
          </p:nvSpPr>
          <p:spPr>
            <a:xfrm>
              <a:off x="1222671" y="3339709"/>
              <a:ext cx="2228174" cy="376595"/>
            </a:xfrm>
            <a:prstGeom prst="rect">
              <a:avLst/>
            </a:prstGeom>
            <a:noFill/>
            <a:ln/>
          </p:spPr>
          <p:txBody>
            <a:bodyPr wrap="none" lIns="0" tIns="0" rIns="0" bIns="0" rtlCol="0" anchor="t"/>
            <a:lstStyle/>
            <a:p>
              <a:pPr marL="0" indent="0" algn="ctr">
                <a:lnSpc>
                  <a:spcPts val="2950"/>
                </a:lnSpc>
                <a:buNone/>
              </a:pPr>
              <a:r>
                <a:rPr lang="en-US">
                  <a:solidFill>
                    <a:schemeClr val="accent1">
                      <a:lumMod val="75000"/>
                    </a:schemeClr>
                  </a:solidFill>
                  <a:latin typeface="Alexandria" pitchFamily="34" charset="0"/>
                  <a:ea typeface="Alexandria" pitchFamily="34" charset="-122"/>
                  <a:cs typeface="Alexandria" pitchFamily="34" charset="-120"/>
                </a:rPr>
                <a:t>Data Governance &amp; Ethics</a:t>
              </a:r>
              <a:endParaRPr lang="en-US">
                <a:solidFill>
                  <a:schemeClr val="accent1">
                    <a:lumMod val="75000"/>
                  </a:schemeClr>
                </a:solidFill>
              </a:endParaRPr>
            </a:p>
          </p:txBody>
        </p:sp>
        <p:sp>
          <p:nvSpPr>
            <p:cNvPr id="19" name="Text 3">
              <a:extLst>
                <a:ext uri="{FF2B5EF4-FFF2-40B4-BE49-F238E27FC236}">
                  <a16:creationId xmlns:a16="http://schemas.microsoft.com/office/drawing/2014/main" id="{B26CDC39-AAA4-621B-D391-101DF231AAAA}"/>
                </a:ext>
              </a:extLst>
            </p:cNvPr>
            <p:cNvSpPr/>
            <p:nvPr/>
          </p:nvSpPr>
          <p:spPr>
            <a:xfrm>
              <a:off x="1222671" y="3781011"/>
              <a:ext cx="2228174" cy="547926"/>
            </a:xfrm>
            <a:prstGeom prst="rect">
              <a:avLst/>
            </a:prstGeom>
            <a:noFill/>
            <a:ln/>
          </p:spPr>
          <p:txBody>
            <a:bodyPr wrap="square" lIns="0" tIns="0" rIns="0" bIns="0" rtlCol="0" anchor="t"/>
            <a:lstStyle/>
            <a:p>
              <a:pPr algn="ctr">
                <a:lnSpc>
                  <a:spcPts val="1400"/>
                </a:lnSpc>
                <a:buSzPct val="100000"/>
              </a:pPr>
              <a:r>
                <a:rPr lang="en-IN" sz="1000">
                  <a:solidFill>
                    <a:srgbClr val="404155"/>
                  </a:solidFill>
                  <a:latin typeface="Nobile" pitchFamily="34" charset="0"/>
                  <a:ea typeface="Nobile" pitchFamily="34" charset="-122"/>
                  <a:cs typeface="Nobile" pitchFamily="34" charset="-120"/>
                </a:rPr>
                <a:t>Establish robust frameworks for managing data quality, privacy, and ethical considerations surrounding autonomous AI decisions.</a:t>
              </a:r>
              <a:endParaRPr lang="en-US" sz="1000"/>
            </a:p>
          </p:txBody>
        </p:sp>
      </p:grpSp>
      <p:grpSp>
        <p:nvGrpSpPr>
          <p:cNvPr id="21" name="Group 20">
            <a:extLst>
              <a:ext uri="{FF2B5EF4-FFF2-40B4-BE49-F238E27FC236}">
                <a16:creationId xmlns:a16="http://schemas.microsoft.com/office/drawing/2014/main" id="{21E45D91-875A-F011-32A7-8E769635CE88}"/>
              </a:ext>
            </a:extLst>
          </p:cNvPr>
          <p:cNvGrpSpPr/>
          <p:nvPr/>
        </p:nvGrpSpPr>
        <p:grpSpPr>
          <a:xfrm>
            <a:off x="6162788" y="3689529"/>
            <a:ext cx="2228174" cy="989228"/>
            <a:chOff x="1222671" y="3339709"/>
            <a:chExt cx="2228174" cy="989228"/>
          </a:xfrm>
        </p:grpSpPr>
        <p:sp>
          <p:nvSpPr>
            <p:cNvPr id="22" name="Text 1">
              <a:extLst>
                <a:ext uri="{FF2B5EF4-FFF2-40B4-BE49-F238E27FC236}">
                  <a16:creationId xmlns:a16="http://schemas.microsoft.com/office/drawing/2014/main" id="{AE67DBD0-9DCA-C831-550B-9E05B7FC73DF}"/>
                </a:ext>
              </a:extLst>
            </p:cNvPr>
            <p:cNvSpPr/>
            <p:nvPr/>
          </p:nvSpPr>
          <p:spPr>
            <a:xfrm>
              <a:off x="1222671" y="3339709"/>
              <a:ext cx="2228174" cy="376595"/>
            </a:xfrm>
            <a:prstGeom prst="rect">
              <a:avLst/>
            </a:prstGeom>
            <a:noFill/>
            <a:ln/>
          </p:spPr>
          <p:txBody>
            <a:bodyPr wrap="none" lIns="0" tIns="0" rIns="0" bIns="0" rtlCol="0" anchor="t"/>
            <a:lstStyle/>
            <a:p>
              <a:pPr marL="0" indent="0" algn="ctr">
                <a:lnSpc>
                  <a:spcPts val="2950"/>
                </a:lnSpc>
                <a:buNone/>
              </a:pPr>
              <a:r>
                <a:rPr lang="en-US">
                  <a:solidFill>
                    <a:schemeClr val="accent1">
                      <a:lumMod val="75000"/>
                    </a:schemeClr>
                  </a:solidFill>
                  <a:latin typeface="Alexandria" pitchFamily="34" charset="0"/>
                  <a:ea typeface="Alexandria" pitchFamily="34" charset="-122"/>
                  <a:cs typeface="Alexandria" pitchFamily="34" charset="-120"/>
                </a:rPr>
                <a:t>Strategic Partnerships</a:t>
              </a:r>
              <a:endParaRPr lang="en-US">
                <a:solidFill>
                  <a:schemeClr val="accent1">
                    <a:lumMod val="75000"/>
                  </a:schemeClr>
                </a:solidFill>
              </a:endParaRPr>
            </a:p>
          </p:txBody>
        </p:sp>
        <p:sp>
          <p:nvSpPr>
            <p:cNvPr id="23" name="Text 3">
              <a:extLst>
                <a:ext uri="{FF2B5EF4-FFF2-40B4-BE49-F238E27FC236}">
                  <a16:creationId xmlns:a16="http://schemas.microsoft.com/office/drawing/2014/main" id="{203C30BD-546C-C478-FD5A-DCA6BC6BCEB7}"/>
                </a:ext>
              </a:extLst>
            </p:cNvPr>
            <p:cNvSpPr/>
            <p:nvPr/>
          </p:nvSpPr>
          <p:spPr>
            <a:xfrm>
              <a:off x="1222671" y="3781011"/>
              <a:ext cx="2228174" cy="547926"/>
            </a:xfrm>
            <a:prstGeom prst="rect">
              <a:avLst/>
            </a:prstGeom>
            <a:noFill/>
            <a:ln/>
          </p:spPr>
          <p:txBody>
            <a:bodyPr wrap="square" lIns="0" tIns="0" rIns="0" bIns="0" rtlCol="0" anchor="t"/>
            <a:lstStyle/>
            <a:p>
              <a:pPr algn="ctr">
                <a:lnSpc>
                  <a:spcPts val="1400"/>
                </a:lnSpc>
                <a:buSzPct val="100000"/>
              </a:pPr>
              <a:r>
                <a:rPr lang="en-IN" sz="1000">
                  <a:solidFill>
                    <a:srgbClr val="404155"/>
                  </a:solidFill>
                  <a:latin typeface="Nobile" pitchFamily="34" charset="0"/>
                  <a:ea typeface="Nobile" pitchFamily="34" charset="-122"/>
                  <a:cs typeface="Nobile" pitchFamily="34" charset="-120"/>
                </a:rPr>
                <a:t>Collaborate with AI developers, academia, and fintech innovators to </a:t>
              </a:r>
            </a:p>
            <a:p>
              <a:pPr algn="ctr">
                <a:lnSpc>
                  <a:spcPts val="1400"/>
                </a:lnSpc>
                <a:buSzPct val="100000"/>
              </a:pPr>
              <a:r>
                <a:rPr lang="en-IN" sz="1000">
                  <a:solidFill>
                    <a:srgbClr val="404155"/>
                  </a:solidFill>
                  <a:latin typeface="Nobile" pitchFamily="34" charset="0"/>
                  <a:ea typeface="Nobile" pitchFamily="34" charset="-122"/>
                  <a:cs typeface="Nobile" pitchFamily="34" charset="-120"/>
                </a:rPr>
                <a:t>co-create bespoke audit solutions.</a:t>
              </a:r>
              <a:endParaRPr lang="en-US" sz="1000"/>
            </a:p>
          </p:txBody>
        </p:sp>
      </p:grpSp>
      <p:grpSp>
        <p:nvGrpSpPr>
          <p:cNvPr id="24" name="Group 23">
            <a:extLst>
              <a:ext uri="{FF2B5EF4-FFF2-40B4-BE49-F238E27FC236}">
                <a16:creationId xmlns:a16="http://schemas.microsoft.com/office/drawing/2014/main" id="{38F09AA4-0126-706B-D444-73D0BA909E47}"/>
              </a:ext>
            </a:extLst>
          </p:cNvPr>
          <p:cNvGrpSpPr/>
          <p:nvPr/>
        </p:nvGrpSpPr>
        <p:grpSpPr>
          <a:xfrm>
            <a:off x="8408994" y="3680690"/>
            <a:ext cx="2228174" cy="989228"/>
            <a:chOff x="1222671" y="3339709"/>
            <a:chExt cx="2228174" cy="989228"/>
          </a:xfrm>
        </p:grpSpPr>
        <p:sp>
          <p:nvSpPr>
            <p:cNvPr id="25" name="Text 1">
              <a:extLst>
                <a:ext uri="{FF2B5EF4-FFF2-40B4-BE49-F238E27FC236}">
                  <a16:creationId xmlns:a16="http://schemas.microsoft.com/office/drawing/2014/main" id="{038216D0-983A-CF35-ABB7-516BE7A392B6}"/>
                </a:ext>
              </a:extLst>
            </p:cNvPr>
            <p:cNvSpPr/>
            <p:nvPr/>
          </p:nvSpPr>
          <p:spPr>
            <a:xfrm>
              <a:off x="1222671" y="3339709"/>
              <a:ext cx="2228174" cy="376595"/>
            </a:xfrm>
            <a:prstGeom prst="rect">
              <a:avLst/>
            </a:prstGeom>
            <a:noFill/>
            <a:ln/>
          </p:spPr>
          <p:txBody>
            <a:bodyPr wrap="none" lIns="0" tIns="0" rIns="0" bIns="0" rtlCol="0" anchor="t"/>
            <a:lstStyle/>
            <a:p>
              <a:pPr marL="0" indent="0" algn="ctr">
                <a:lnSpc>
                  <a:spcPts val="2950"/>
                </a:lnSpc>
                <a:buNone/>
              </a:pPr>
              <a:r>
                <a:rPr lang="en-US">
                  <a:solidFill>
                    <a:schemeClr val="accent1">
                      <a:lumMod val="75000"/>
                    </a:schemeClr>
                  </a:solidFill>
                  <a:latin typeface="Alexandria" pitchFamily="34" charset="0"/>
                  <a:ea typeface="Alexandria" pitchFamily="34" charset="-122"/>
                  <a:cs typeface="Alexandria" pitchFamily="34" charset="-120"/>
                </a:rPr>
                <a:t>Agile Infrastructure</a:t>
              </a:r>
              <a:endParaRPr lang="en-US">
                <a:solidFill>
                  <a:schemeClr val="accent1">
                    <a:lumMod val="75000"/>
                  </a:schemeClr>
                </a:solidFill>
              </a:endParaRPr>
            </a:p>
          </p:txBody>
        </p:sp>
        <p:sp>
          <p:nvSpPr>
            <p:cNvPr id="26" name="Text 3">
              <a:extLst>
                <a:ext uri="{FF2B5EF4-FFF2-40B4-BE49-F238E27FC236}">
                  <a16:creationId xmlns:a16="http://schemas.microsoft.com/office/drawing/2014/main" id="{313FAFC0-2DFB-A9D5-08B6-EF21877F3ADF}"/>
                </a:ext>
              </a:extLst>
            </p:cNvPr>
            <p:cNvSpPr/>
            <p:nvPr/>
          </p:nvSpPr>
          <p:spPr>
            <a:xfrm>
              <a:off x="1222671" y="3781011"/>
              <a:ext cx="2228174" cy="547926"/>
            </a:xfrm>
            <a:prstGeom prst="rect">
              <a:avLst/>
            </a:prstGeom>
            <a:noFill/>
            <a:ln/>
          </p:spPr>
          <p:txBody>
            <a:bodyPr wrap="square" lIns="0" tIns="0" rIns="0" bIns="0" rtlCol="0" anchor="t"/>
            <a:lstStyle/>
            <a:p>
              <a:pPr algn="ctr">
                <a:lnSpc>
                  <a:spcPts val="1400"/>
                </a:lnSpc>
                <a:buSzPct val="100000"/>
              </a:pPr>
              <a:r>
                <a:rPr lang="en-IN" sz="1000">
                  <a:solidFill>
                    <a:srgbClr val="404155"/>
                  </a:solidFill>
                  <a:latin typeface="Nobile" pitchFamily="34" charset="0"/>
                  <a:ea typeface="Nobile" pitchFamily="34" charset="-122"/>
                  <a:cs typeface="Nobile" pitchFamily="34" charset="-120"/>
                </a:rPr>
                <a:t>Invest in flexible, cloud-native IT infrastructure capable of supporting advanced AI models and vast datasets.</a:t>
              </a:r>
              <a:endParaRPr lang="en-US" sz="1000"/>
            </a:p>
          </p:txBody>
        </p:sp>
      </p:grpSp>
      <p:sp>
        <p:nvSpPr>
          <p:cNvPr id="28" name="Text 35">
            <a:extLst>
              <a:ext uri="{FF2B5EF4-FFF2-40B4-BE49-F238E27FC236}">
                <a16:creationId xmlns:a16="http://schemas.microsoft.com/office/drawing/2014/main" id="{0A92666F-1842-4FC3-72A5-3BA6522F2FE3}"/>
              </a:ext>
            </a:extLst>
          </p:cNvPr>
          <p:cNvSpPr/>
          <p:nvPr/>
        </p:nvSpPr>
        <p:spPr>
          <a:xfrm>
            <a:off x="8691265" y="5588456"/>
            <a:ext cx="8350329" cy="834032"/>
          </a:xfrm>
          <a:prstGeom prst="rect">
            <a:avLst/>
          </a:prstGeom>
          <a:noFill/>
          <a:ln/>
        </p:spPr>
        <p:txBody>
          <a:bodyPr wrap="none" lIns="0" tIns="0" rIns="0" bIns="0" rtlCol="0" anchor="t"/>
          <a:lstStyle/>
          <a:p>
            <a:pPr>
              <a:lnSpc>
                <a:spcPts val="1100"/>
              </a:lnSpc>
            </a:pPr>
            <a:r>
              <a:rPr lang="en-US" sz="700" b="1">
                <a:solidFill>
                  <a:srgbClr val="404155"/>
                </a:solidFill>
                <a:latin typeface="Nobile" pitchFamily="34" charset="0"/>
                <a:ea typeface="Nobile" pitchFamily="34" charset="-122"/>
                <a:cs typeface="Nobile" pitchFamily="34" charset="-120"/>
              </a:rPr>
              <a:t>Sources</a:t>
            </a:r>
            <a:r>
              <a:rPr lang="en-US" sz="700">
                <a:solidFill>
                  <a:srgbClr val="404155"/>
                </a:solidFill>
                <a:latin typeface="Nobile" pitchFamily="34" charset="0"/>
                <a:ea typeface="Nobile" pitchFamily="34" charset="-122"/>
              </a:rPr>
              <a:t>:</a:t>
            </a:r>
          </a:p>
          <a:p>
            <a:pPr>
              <a:lnSpc>
                <a:spcPts val="1100"/>
              </a:lnSpc>
            </a:pPr>
            <a:r>
              <a:rPr lang="en-IN" sz="800">
                <a:hlinkClick r:id="rId5"/>
              </a:rPr>
              <a:t>Mordor Intelligence (AI in Accounting Market)</a:t>
            </a:r>
            <a:endParaRPr lang="en-IN" sz="800"/>
          </a:p>
          <a:p>
            <a:pPr>
              <a:lnSpc>
                <a:spcPts val="1100"/>
              </a:lnSpc>
            </a:pPr>
            <a:r>
              <a:rPr lang="en-IN" sz="800">
                <a:hlinkClick r:id="rId6"/>
              </a:rPr>
              <a:t>Thomson Reuters (on large tax &amp; accounting firms)</a:t>
            </a:r>
            <a:br>
              <a:rPr lang="en-US" sz="700">
                <a:solidFill>
                  <a:srgbClr val="404155"/>
                </a:solidFill>
                <a:latin typeface="Nobile" pitchFamily="34" charset="0"/>
                <a:ea typeface="Nobile" pitchFamily="34" charset="-122"/>
              </a:rPr>
            </a:br>
            <a:endParaRPr lang="en-US" sz="700">
              <a:solidFill>
                <a:srgbClr val="404155"/>
              </a:solidFill>
              <a:latin typeface="Nobile" pitchFamily="34" charset="0"/>
              <a:ea typeface="Nobile" pitchFamily="34" charset="-122"/>
              <a:cs typeface="Nobile" pitchFamily="34" charset="-120"/>
            </a:endParaRPr>
          </a:p>
        </p:txBody>
      </p:sp>
    </p:spTree>
    <p:extLst>
      <p:ext uri="{BB962C8B-B14F-4D97-AF65-F5344CB8AC3E}">
        <p14:creationId xmlns:p14="http://schemas.microsoft.com/office/powerpoint/2010/main" val="33293359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B838C-C2BC-78F5-EE1A-01397C34EA0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F79B8CD-C417-FA93-2665-9BBF3CC743BC}"/>
              </a:ext>
            </a:extLst>
          </p:cNvPr>
          <p:cNvSpPr txBox="1"/>
          <p:nvPr/>
        </p:nvSpPr>
        <p:spPr>
          <a:xfrm>
            <a:off x="5658434" y="2145915"/>
            <a:ext cx="5251736" cy="1077218"/>
          </a:xfrm>
          <a:prstGeom prst="rect">
            <a:avLst/>
          </a:prstGeom>
          <a:noFill/>
        </p:spPr>
        <p:txBody>
          <a:bodyPr wrap="square" rtlCol="0">
            <a:spAutoFit/>
          </a:bodyPr>
          <a:lstStyle/>
          <a:p>
            <a:pPr lvl="0" algn="ctr">
              <a:defRPr/>
            </a:pPr>
            <a:r>
              <a:rPr lang="en-IN" sz="3200" b="1" dirty="0">
                <a:solidFill>
                  <a:srgbClr val="002060"/>
                </a:solidFill>
              </a:rPr>
              <a:t>Future Skills for Chartered Accountants</a:t>
            </a:r>
            <a:endParaRPr lang="en-IN" sz="3200" dirty="0">
              <a:solidFill>
                <a:schemeClr val="tx2">
                  <a:lumMod val="25000"/>
                </a:schemeClr>
              </a:solidFill>
              <a:latin typeface="EYInterstate" panose="02000503020000020004" pitchFamily="2" charset="0"/>
            </a:endParaRPr>
          </a:p>
        </p:txBody>
      </p:sp>
      <p:pic>
        <p:nvPicPr>
          <p:cNvPr id="3" name="Picture 2" descr="A group of people in a room with a large projection screen&#10;&#10;AI-generated content may be incorrect.">
            <a:extLst>
              <a:ext uri="{FF2B5EF4-FFF2-40B4-BE49-F238E27FC236}">
                <a16:creationId xmlns:a16="http://schemas.microsoft.com/office/drawing/2014/main" id="{C2855DC1-B8A1-2085-5629-1EEE8DE28D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477"/>
            <a:ext cx="5384521" cy="6922954"/>
          </a:xfrm>
          <a:prstGeom prst="roundRect">
            <a:avLst>
              <a:gd name="adj" fmla="val 0"/>
            </a:avLst>
          </a:prstGeom>
        </p:spPr>
      </p:pic>
    </p:spTree>
    <p:extLst>
      <p:ext uri="{BB962C8B-B14F-4D97-AF65-F5344CB8AC3E}">
        <p14:creationId xmlns:p14="http://schemas.microsoft.com/office/powerpoint/2010/main" val="3495413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758855-3205-7D75-0990-411D6C8A8CB5}"/>
              </a:ext>
            </a:extLst>
          </p:cNvPr>
          <p:cNvSpPr txBox="1"/>
          <p:nvPr/>
        </p:nvSpPr>
        <p:spPr>
          <a:xfrm>
            <a:off x="300942" y="451413"/>
            <a:ext cx="9780607" cy="523220"/>
          </a:xfrm>
          <a:prstGeom prst="rect">
            <a:avLst/>
          </a:prstGeom>
          <a:noFill/>
        </p:spPr>
        <p:txBody>
          <a:bodyPr wrap="square" rtlCol="0">
            <a:spAutoFit/>
          </a:bodyPr>
          <a:lstStyle/>
          <a:p>
            <a:r>
              <a:rPr lang="en-IN" sz="2800" b="1" dirty="0">
                <a:solidFill>
                  <a:srgbClr val="002060"/>
                </a:solidFill>
              </a:rPr>
              <a:t>Future Skills for Chartered Accountants</a:t>
            </a:r>
          </a:p>
        </p:txBody>
      </p:sp>
      <p:cxnSp>
        <p:nvCxnSpPr>
          <p:cNvPr id="4" name="Straight Connector 3">
            <a:extLst>
              <a:ext uri="{FF2B5EF4-FFF2-40B4-BE49-F238E27FC236}">
                <a16:creationId xmlns:a16="http://schemas.microsoft.com/office/drawing/2014/main" id="{0518F6FF-1C3D-D8E5-7A61-69158504B56E}"/>
              </a:ext>
            </a:extLst>
          </p:cNvPr>
          <p:cNvCxnSpPr/>
          <p:nvPr/>
        </p:nvCxnSpPr>
        <p:spPr>
          <a:xfrm>
            <a:off x="462987" y="1226916"/>
            <a:ext cx="0" cy="4919241"/>
          </a:xfrm>
          <a:prstGeom prst="line">
            <a:avLst/>
          </a:prstGeom>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985CA1D4-666F-2334-7819-7E53D7264A8A}"/>
              </a:ext>
            </a:extLst>
          </p:cNvPr>
          <p:cNvSpPr/>
          <p:nvPr/>
        </p:nvSpPr>
        <p:spPr>
          <a:xfrm>
            <a:off x="185195" y="1226916"/>
            <a:ext cx="555582" cy="5232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a:extLst>
              <a:ext uri="{FF2B5EF4-FFF2-40B4-BE49-F238E27FC236}">
                <a16:creationId xmlns:a16="http://schemas.microsoft.com/office/drawing/2014/main" id="{FE66DA26-9FC6-BA5E-4F53-4FC5E45465CE}"/>
              </a:ext>
            </a:extLst>
          </p:cNvPr>
          <p:cNvSpPr txBox="1"/>
          <p:nvPr/>
        </p:nvSpPr>
        <p:spPr>
          <a:xfrm>
            <a:off x="972272" y="1388962"/>
            <a:ext cx="10359341" cy="615553"/>
          </a:xfrm>
          <a:prstGeom prst="rect">
            <a:avLst/>
          </a:prstGeom>
          <a:noFill/>
        </p:spPr>
        <p:txBody>
          <a:bodyPr wrap="square" rtlCol="0">
            <a:spAutoFit/>
          </a:bodyPr>
          <a:lstStyle/>
          <a:p>
            <a:r>
              <a:rPr lang="en-IN" sz="2000" b="1">
                <a:solidFill>
                  <a:srgbClr val="002060"/>
                </a:solidFill>
              </a:rPr>
              <a:t>Technical Proficiency</a:t>
            </a:r>
            <a:br>
              <a:rPr lang="en-IN"/>
            </a:br>
            <a:r>
              <a:rPr lang="en-IN" sz="1400">
                <a:solidFill>
                  <a:srgbClr val="002060"/>
                </a:solidFill>
              </a:rPr>
              <a:t>Master AI Tools, data analytics, and emerging technology while maintaining core accounting expertise</a:t>
            </a:r>
          </a:p>
        </p:txBody>
      </p:sp>
      <p:sp>
        <p:nvSpPr>
          <p:cNvPr id="7" name="Oval 6">
            <a:extLst>
              <a:ext uri="{FF2B5EF4-FFF2-40B4-BE49-F238E27FC236}">
                <a16:creationId xmlns:a16="http://schemas.microsoft.com/office/drawing/2014/main" id="{320D6137-C466-C2C2-7D93-E838CCCB62A6}"/>
              </a:ext>
            </a:extLst>
          </p:cNvPr>
          <p:cNvSpPr/>
          <p:nvPr/>
        </p:nvSpPr>
        <p:spPr>
          <a:xfrm>
            <a:off x="185195" y="2525210"/>
            <a:ext cx="555582" cy="5232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a:extLst>
              <a:ext uri="{FF2B5EF4-FFF2-40B4-BE49-F238E27FC236}">
                <a16:creationId xmlns:a16="http://schemas.microsoft.com/office/drawing/2014/main" id="{7488251C-397A-F2C6-40FF-844226661CD3}"/>
              </a:ext>
            </a:extLst>
          </p:cNvPr>
          <p:cNvSpPr txBox="1"/>
          <p:nvPr/>
        </p:nvSpPr>
        <p:spPr>
          <a:xfrm>
            <a:off x="1018569" y="2474303"/>
            <a:ext cx="10359341" cy="615553"/>
          </a:xfrm>
          <a:prstGeom prst="rect">
            <a:avLst/>
          </a:prstGeom>
          <a:noFill/>
        </p:spPr>
        <p:txBody>
          <a:bodyPr wrap="square" rtlCol="0">
            <a:spAutoFit/>
          </a:bodyPr>
          <a:lstStyle/>
          <a:p>
            <a:r>
              <a:rPr lang="en-IN" sz="2000" b="1">
                <a:solidFill>
                  <a:srgbClr val="002060"/>
                </a:solidFill>
              </a:rPr>
              <a:t>Strategic thinking</a:t>
            </a:r>
            <a:br>
              <a:rPr lang="en-IN"/>
            </a:br>
            <a:r>
              <a:rPr lang="en-IN" sz="1400">
                <a:solidFill>
                  <a:srgbClr val="002060"/>
                </a:solidFill>
              </a:rPr>
              <a:t>Develop ability to interpret AI insights and provide strategic advisory services beyond traditional compliance</a:t>
            </a:r>
          </a:p>
        </p:txBody>
      </p:sp>
      <p:sp>
        <p:nvSpPr>
          <p:cNvPr id="9" name="Oval 8">
            <a:extLst>
              <a:ext uri="{FF2B5EF4-FFF2-40B4-BE49-F238E27FC236}">
                <a16:creationId xmlns:a16="http://schemas.microsoft.com/office/drawing/2014/main" id="{709E32BC-E378-4C7F-35B4-0AC7302A6E98}"/>
              </a:ext>
            </a:extLst>
          </p:cNvPr>
          <p:cNvSpPr/>
          <p:nvPr/>
        </p:nvSpPr>
        <p:spPr>
          <a:xfrm>
            <a:off x="185195" y="3812463"/>
            <a:ext cx="555582" cy="5232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Box 9">
            <a:extLst>
              <a:ext uri="{FF2B5EF4-FFF2-40B4-BE49-F238E27FC236}">
                <a16:creationId xmlns:a16="http://schemas.microsoft.com/office/drawing/2014/main" id="{82AB181D-1AB4-92E7-AF97-A3EA545BEF65}"/>
              </a:ext>
            </a:extLst>
          </p:cNvPr>
          <p:cNvSpPr txBox="1"/>
          <p:nvPr/>
        </p:nvSpPr>
        <p:spPr>
          <a:xfrm>
            <a:off x="1018568" y="3768145"/>
            <a:ext cx="10359341" cy="615553"/>
          </a:xfrm>
          <a:prstGeom prst="rect">
            <a:avLst/>
          </a:prstGeom>
          <a:noFill/>
        </p:spPr>
        <p:txBody>
          <a:bodyPr wrap="square" rtlCol="0">
            <a:spAutoFit/>
          </a:bodyPr>
          <a:lstStyle/>
          <a:p>
            <a:r>
              <a:rPr lang="en-IN" sz="2000" b="1">
                <a:solidFill>
                  <a:srgbClr val="002060"/>
                </a:solidFill>
              </a:rPr>
              <a:t>Client advisory</a:t>
            </a:r>
            <a:br>
              <a:rPr lang="en-IN"/>
            </a:br>
            <a:r>
              <a:rPr lang="en-IN" sz="1400">
                <a:solidFill>
                  <a:srgbClr val="002060"/>
                </a:solidFill>
              </a:rPr>
              <a:t>Transform from compliance-focused to strategic advisor role, leveraging AI for enhanced client value</a:t>
            </a:r>
          </a:p>
        </p:txBody>
      </p:sp>
      <p:sp>
        <p:nvSpPr>
          <p:cNvPr id="11" name="Oval 10">
            <a:extLst>
              <a:ext uri="{FF2B5EF4-FFF2-40B4-BE49-F238E27FC236}">
                <a16:creationId xmlns:a16="http://schemas.microsoft.com/office/drawing/2014/main" id="{A13A6CD7-B393-AF0B-E336-0AB1437D84BB}"/>
              </a:ext>
            </a:extLst>
          </p:cNvPr>
          <p:cNvSpPr/>
          <p:nvPr/>
        </p:nvSpPr>
        <p:spPr>
          <a:xfrm>
            <a:off x="185195" y="5137766"/>
            <a:ext cx="555582" cy="5232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TextBox 12">
            <a:extLst>
              <a:ext uri="{FF2B5EF4-FFF2-40B4-BE49-F238E27FC236}">
                <a16:creationId xmlns:a16="http://schemas.microsoft.com/office/drawing/2014/main" id="{0444B4F9-6E2D-4453-6D7A-CEE501B020D4}"/>
              </a:ext>
            </a:extLst>
          </p:cNvPr>
          <p:cNvSpPr txBox="1"/>
          <p:nvPr/>
        </p:nvSpPr>
        <p:spPr>
          <a:xfrm>
            <a:off x="1018567" y="5137766"/>
            <a:ext cx="10359341" cy="615553"/>
          </a:xfrm>
          <a:prstGeom prst="rect">
            <a:avLst/>
          </a:prstGeom>
          <a:noFill/>
        </p:spPr>
        <p:txBody>
          <a:bodyPr wrap="square" rtlCol="0">
            <a:spAutoFit/>
          </a:bodyPr>
          <a:lstStyle/>
          <a:p>
            <a:r>
              <a:rPr lang="en-IN" sz="2000" b="1">
                <a:solidFill>
                  <a:srgbClr val="002060"/>
                </a:solidFill>
              </a:rPr>
              <a:t>Ethical Leadership</a:t>
            </a:r>
            <a:br>
              <a:rPr lang="en-IN"/>
            </a:br>
            <a:r>
              <a:rPr lang="en-IN" sz="1400">
                <a:solidFill>
                  <a:srgbClr val="002060"/>
                </a:solidFill>
              </a:rPr>
              <a:t>Lead in AI Governance, ethics, and responsible implementation of AI in financial services</a:t>
            </a:r>
          </a:p>
        </p:txBody>
      </p:sp>
    </p:spTree>
    <p:extLst>
      <p:ext uri="{BB962C8B-B14F-4D97-AF65-F5344CB8AC3E}">
        <p14:creationId xmlns:p14="http://schemas.microsoft.com/office/powerpoint/2010/main" val="21099626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8C8CF1-03AD-3D43-3D89-DB2EC37B0885}"/>
              </a:ext>
            </a:extLst>
          </p:cNvPr>
          <p:cNvSpPr txBox="1"/>
          <p:nvPr/>
        </p:nvSpPr>
        <p:spPr>
          <a:xfrm>
            <a:off x="405114" y="370390"/>
            <a:ext cx="5393802" cy="800219"/>
          </a:xfrm>
          <a:prstGeom prst="rect">
            <a:avLst/>
          </a:prstGeom>
          <a:noFill/>
        </p:spPr>
        <p:txBody>
          <a:bodyPr wrap="square" rtlCol="0">
            <a:spAutoFit/>
          </a:bodyPr>
          <a:lstStyle/>
          <a:p>
            <a:r>
              <a:rPr lang="en-IN" sz="2800" b="1">
                <a:solidFill>
                  <a:srgbClr val="002060"/>
                </a:solidFill>
              </a:rPr>
              <a:t>Key Takeaways</a:t>
            </a:r>
            <a:br>
              <a:rPr lang="en-IN" b="1"/>
            </a:br>
            <a:r>
              <a:rPr lang="en-IN">
                <a:solidFill>
                  <a:srgbClr val="002060"/>
                </a:solidFill>
              </a:rPr>
              <a:t>Charting the Path Forward</a:t>
            </a:r>
          </a:p>
        </p:txBody>
      </p:sp>
      <p:sp>
        <p:nvSpPr>
          <p:cNvPr id="4" name="TextBox 3">
            <a:extLst>
              <a:ext uri="{FF2B5EF4-FFF2-40B4-BE49-F238E27FC236}">
                <a16:creationId xmlns:a16="http://schemas.microsoft.com/office/drawing/2014/main" id="{A7D1C371-CE90-77D0-C300-DB744211EC73}"/>
              </a:ext>
            </a:extLst>
          </p:cNvPr>
          <p:cNvSpPr txBox="1"/>
          <p:nvPr/>
        </p:nvSpPr>
        <p:spPr>
          <a:xfrm>
            <a:off x="6574421" y="231494"/>
            <a:ext cx="4499658" cy="6124754"/>
          </a:xfrm>
          <a:prstGeom prst="rect">
            <a:avLst/>
          </a:prstGeom>
          <a:noFill/>
        </p:spPr>
        <p:txBody>
          <a:bodyPr wrap="square">
            <a:spAutoFit/>
          </a:bodyPr>
          <a:lstStyle/>
          <a:p>
            <a:pPr marL="0" indent="0">
              <a:buNone/>
            </a:pPr>
            <a:r>
              <a:rPr lang="en-IN" sz="1400">
                <a:solidFill>
                  <a:srgbClr val="002060"/>
                </a:solidFill>
              </a:rPr>
              <a:t>As we conclude, let's summarize the key insights from our journey into the future of AI audit. This isn't just a new service line; it's a fundamental transformation of the assurance profession.</a:t>
            </a:r>
          </a:p>
          <a:p>
            <a:r>
              <a:rPr lang="en-IN" sz="1400" b="1">
                <a:solidFill>
                  <a:srgbClr val="002060"/>
                </a:solidFill>
              </a:rPr>
              <a:t>AI Audit is not a destination, but a continuous journey.</a:t>
            </a:r>
            <a:r>
              <a:rPr lang="en-IN" sz="1400">
                <a:solidFill>
                  <a:srgbClr val="002060"/>
                </a:solidFill>
              </a:rPr>
              <a:t> The AI landscape is constantly evolving, and so must our approach to audit. We cannot rely on a single, point-in-time check. Instead, we must embed a continuous process of monitoring and assurance into the AI lifecycle.</a:t>
            </a:r>
          </a:p>
          <a:p>
            <a:r>
              <a:rPr lang="en-IN" sz="1400" b="1">
                <a:solidFill>
                  <a:srgbClr val="002060"/>
                </a:solidFill>
              </a:rPr>
              <a:t>Proactive assurance is no longer optional.</a:t>
            </a:r>
            <a:r>
              <a:rPr lang="en-IN" sz="1400">
                <a:solidFill>
                  <a:srgbClr val="002060"/>
                </a:solidFill>
              </a:rPr>
              <a:t> The risks associated with AI—from bias to model drift—are significant and can have severe financial, reputational, and ethical consequences. It is far more effective and valuable to identify and mitigate these risks during the design and development phases than to react to a public failure.</a:t>
            </a:r>
          </a:p>
          <a:p>
            <a:r>
              <a:rPr lang="en-IN" sz="1400" b="1">
                <a:solidFill>
                  <a:srgbClr val="002060"/>
                </a:solidFill>
              </a:rPr>
              <a:t>Embracing new skills and technologies is crucial.</a:t>
            </a:r>
            <a:r>
              <a:rPr lang="en-IN" sz="1400">
                <a:solidFill>
                  <a:srgbClr val="002060"/>
                </a:solidFill>
              </a:rPr>
              <a:t> The auditor of the future will be a hybrid professional with expertise in traditional audit, data science, and ethics. Technology, particularly AI-enabled audit platforms, will be a key enabler, allowing us to perform deeper, more efficient audits.</a:t>
            </a:r>
          </a:p>
          <a:p>
            <a:r>
              <a:rPr lang="en-IN" sz="1400" b="1">
                <a:solidFill>
                  <a:srgbClr val="002060"/>
                </a:solidFill>
              </a:rPr>
              <a:t>The Opportunity:</a:t>
            </a:r>
            <a:r>
              <a:rPr lang="en-IN" sz="1400">
                <a:solidFill>
                  <a:srgbClr val="002060"/>
                </a:solidFill>
              </a:rPr>
              <a:t> For assurance professionals, this journey is an opportunity to move from a compliance-focused role to a strategic advisor, helping organizations navigate a complex new world and build trust with their stakeholders.</a:t>
            </a:r>
          </a:p>
        </p:txBody>
      </p:sp>
      <p:pic>
        <p:nvPicPr>
          <p:cNvPr id="6" name="Picture 5" descr="A person touching their hands&#10;&#10;AI-generated content may be incorrect.">
            <a:extLst>
              <a:ext uri="{FF2B5EF4-FFF2-40B4-BE49-F238E27FC236}">
                <a16:creationId xmlns:a16="http://schemas.microsoft.com/office/drawing/2014/main" id="{0167A069-235A-97CB-D4E5-3766E4BC28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206" y="1317403"/>
            <a:ext cx="5206036" cy="4223194"/>
          </a:xfrm>
          <a:prstGeom prst="rect">
            <a:avLst/>
          </a:prstGeom>
        </p:spPr>
      </p:pic>
    </p:spTree>
    <p:extLst>
      <p:ext uri="{BB962C8B-B14F-4D97-AF65-F5344CB8AC3E}">
        <p14:creationId xmlns:p14="http://schemas.microsoft.com/office/powerpoint/2010/main" val="39928284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D70AFE-9B40-1992-9F49-4FDCA5EE1BBB}"/>
              </a:ext>
            </a:extLst>
          </p:cNvPr>
          <p:cNvSpPr txBox="1"/>
          <p:nvPr/>
        </p:nvSpPr>
        <p:spPr>
          <a:xfrm>
            <a:off x="497711" y="1018572"/>
            <a:ext cx="10868628" cy="3264061"/>
          </a:xfrm>
          <a:prstGeom prst="rect">
            <a:avLst/>
          </a:prstGeom>
          <a:noFill/>
        </p:spPr>
        <p:txBody>
          <a:bodyPr wrap="square" rtlCol="0">
            <a:spAutoFit/>
          </a:bodyPr>
          <a:lstStyle/>
          <a:p>
            <a:endParaRPr lang="en-IN"/>
          </a:p>
        </p:txBody>
      </p:sp>
      <p:sp>
        <p:nvSpPr>
          <p:cNvPr id="4" name="Rectangle: Rounded Corners 3">
            <a:extLst>
              <a:ext uri="{FF2B5EF4-FFF2-40B4-BE49-F238E27FC236}">
                <a16:creationId xmlns:a16="http://schemas.microsoft.com/office/drawing/2014/main" id="{B93DC179-A4CA-3676-E8DD-1190EC842EC8}"/>
              </a:ext>
            </a:extLst>
          </p:cNvPr>
          <p:cNvSpPr/>
          <p:nvPr/>
        </p:nvSpPr>
        <p:spPr>
          <a:xfrm>
            <a:off x="497711" y="2453833"/>
            <a:ext cx="10868628" cy="3183038"/>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b="1">
                <a:solidFill>
                  <a:srgbClr val="002060"/>
                </a:solidFill>
              </a:rPr>
              <a:t>AI will not replace auditors, but auditors who use AI will replace those who don’t. The future belongs to professionals who combine technical expertise with AI capabilities to deliver superior audit quality. </a:t>
            </a:r>
          </a:p>
        </p:txBody>
      </p:sp>
      <p:sp>
        <p:nvSpPr>
          <p:cNvPr id="3" name="Google Shape;449;p49">
            <a:extLst>
              <a:ext uri="{FF2B5EF4-FFF2-40B4-BE49-F238E27FC236}">
                <a16:creationId xmlns:a16="http://schemas.microsoft.com/office/drawing/2014/main" id="{F14B137C-366B-1EAB-BA24-579CEED15F49}"/>
              </a:ext>
            </a:extLst>
          </p:cNvPr>
          <p:cNvSpPr txBox="1"/>
          <p:nvPr/>
        </p:nvSpPr>
        <p:spPr>
          <a:xfrm>
            <a:off x="1033830" y="1368490"/>
            <a:ext cx="10124339" cy="101457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None/>
            </a:pPr>
            <a:r>
              <a:rPr lang="en-US" sz="6600" b="1" i="0" u="none" strike="noStrike" cap="none" dirty="0">
                <a:solidFill>
                  <a:srgbClr val="000000"/>
                </a:solidFill>
                <a:latin typeface="Farro"/>
                <a:ea typeface="Farro"/>
                <a:cs typeface="Farro"/>
                <a:sym typeface="Farro"/>
              </a:rPr>
              <a:t>THANKS</a:t>
            </a:r>
            <a:endParaRPr dirty="0"/>
          </a:p>
        </p:txBody>
      </p:sp>
    </p:spTree>
    <p:extLst>
      <p:ext uri="{BB962C8B-B14F-4D97-AF65-F5344CB8AC3E}">
        <p14:creationId xmlns:p14="http://schemas.microsoft.com/office/powerpoint/2010/main" val="719743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43DD1-97AF-F298-45A1-1565C2793D1E}"/>
            </a:ext>
          </a:extLst>
        </p:cNvPr>
        <p:cNvGrpSpPr/>
        <p:nvPr/>
      </p:nvGrpSpPr>
      <p:grpSpPr>
        <a:xfrm>
          <a:off x="0" y="0"/>
          <a:ext cx="0" cy="0"/>
          <a:chOff x="0" y="0"/>
          <a:chExt cx="0" cy="0"/>
        </a:xfrm>
      </p:grpSpPr>
      <p:pic>
        <p:nvPicPr>
          <p:cNvPr id="23" name="Picture 22" descr="A city skyline with neon lights&#10;&#10;AI-generated content may be incorrect.">
            <a:extLst>
              <a:ext uri="{FF2B5EF4-FFF2-40B4-BE49-F238E27FC236}">
                <a16:creationId xmlns:a16="http://schemas.microsoft.com/office/drawing/2014/main" id="{8EC676DB-F3F9-B3C6-112C-EF1270919A6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3228" t="20247" r="3439" b="23264"/>
          <a:stretch>
            <a:fillRect/>
          </a:stretch>
        </p:blipFill>
        <p:spPr>
          <a:xfrm>
            <a:off x="0" y="0"/>
            <a:ext cx="12192000" cy="7379058"/>
          </a:xfrm>
          <a:prstGeom prst="rect">
            <a:avLst/>
          </a:prstGeom>
        </p:spPr>
      </p:pic>
      <p:sp>
        <p:nvSpPr>
          <p:cNvPr id="24" name="Rectangle 23">
            <a:extLst>
              <a:ext uri="{FF2B5EF4-FFF2-40B4-BE49-F238E27FC236}">
                <a16:creationId xmlns:a16="http://schemas.microsoft.com/office/drawing/2014/main" id="{60384B8E-8DAE-211E-0DAE-7994A08367EA}"/>
              </a:ext>
            </a:extLst>
          </p:cNvPr>
          <p:cNvSpPr/>
          <p:nvPr/>
        </p:nvSpPr>
        <p:spPr>
          <a:xfrm rot="5400000" flipV="1">
            <a:off x="2414102" y="-2528378"/>
            <a:ext cx="7463826" cy="12351049"/>
          </a:xfrm>
          <a:prstGeom prst="rect">
            <a:avLst/>
          </a:prstGeom>
          <a:gradFill flip="none" rotWithShape="1">
            <a:gsLst>
              <a:gs pos="50400">
                <a:srgbClr val="000000">
                  <a:alpha val="48000"/>
                </a:srgbClr>
              </a:gs>
              <a:gs pos="0">
                <a:srgbClr val="000000">
                  <a:alpha val="82000"/>
                </a:srgbClr>
              </a:gs>
              <a:gs pos="100000">
                <a:srgbClr val="000000">
                  <a:alpha val="98000"/>
                </a:srgbClr>
              </a:gs>
            </a:gsLst>
            <a:lin ang="10800000" scaled="1"/>
            <a:tileRect/>
          </a:gra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2E2E38"/>
              </a:solidFill>
              <a:effectLst/>
              <a:uLnTx/>
              <a:uFillTx/>
              <a:latin typeface="EYInterstate Light"/>
              <a:ea typeface="+mn-ea"/>
              <a:cs typeface="+mn-cs"/>
            </a:endParaRPr>
          </a:p>
        </p:txBody>
      </p:sp>
      <p:sp>
        <p:nvSpPr>
          <p:cNvPr id="16" name="Text 0">
            <a:extLst>
              <a:ext uri="{FF2B5EF4-FFF2-40B4-BE49-F238E27FC236}">
                <a16:creationId xmlns:a16="http://schemas.microsoft.com/office/drawing/2014/main" id="{6CC8FECC-C18F-38D7-F7C2-16E4B6CA7B2E}"/>
              </a:ext>
            </a:extLst>
          </p:cNvPr>
          <p:cNvSpPr/>
          <p:nvPr/>
        </p:nvSpPr>
        <p:spPr>
          <a:xfrm>
            <a:off x="436800" y="10007"/>
            <a:ext cx="8730060" cy="739987"/>
          </a:xfrm>
          <a:prstGeom prst="rect">
            <a:avLst/>
          </a:prstGeom>
          <a:noFill/>
          <a:ln/>
        </p:spPr>
        <p:txBody>
          <a:bodyPr wrap="square" lIns="0" tIns="0" rIns="0" bIns="0" rtlCol="0" anchor="t"/>
          <a:lstStyle/>
          <a:p>
            <a:pPr marL="0" indent="0" algn="l">
              <a:lnSpc>
                <a:spcPts val="5550"/>
              </a:lnSpc>
              <a:buNone/>
            </a:pPr>
            <a:r>
              <a:rPr lang="en-IN" sz="3200" b="1">
                <a:solidFill>
                  <a:schemeClr val="bg1"/>
                </a:solidFill>
                <a:latin typeface="EYInterstate Light" panose="02000506000000020004" pitchFamily="2" charset="0"/>
              </a:rPr>
              <a:t>Evolution of Technology in Assurance</a:t>
            </a:r>
          </a:p>
        </p:txBody>
      </p:sp>
      <p:cxnSp>
        <p:nvCxnSpPr>
          <p:cNvPr id="3" name="Straight Connector 2">
            <a:extLst>
              <a:ext uri="{FF2B5EF4-FFF2-40B4-BE49-F238E27FC236}">
                <a16:creationId xmlns:a16="http://schemas.microsoft.com/office/drawing/2014/main" id="{D2574815-9468-8B24-34E7-382FD23E8273}"/>
              </a:ext>
            </a:extLst>
          </p:cNvPr>
          <p:cNvCxnSpPr>
            <a:cxnSpLocks/>
          </p:cNvCxnSpPr>
          <p:nvPr/>
        </p:nvCxnSpPr>
        <p:spPr>
          <a:xfrm>
            <a:off x="436800" y="736168"/>
            <a:ext cx="10716304"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B7DE9DE-2173-1729-3D2C-FE449E1026E5}"/>
              </a:ext>
            </a:extLst>
          </p:cNvPr>
          <p:cNvSpPr txBox="1"/>
          <p:nvPr/>
        </p:nvSpPr>
        <p:spPr>
          <a:xfrm>
            <a:off x="199098" y="6565677"/>
            <a:ext cx="3908323" cy="261610"/>
          </a:xfrm>
          <a:prstGeom prst="rect">
            <a:avLst/>
          </a:prstGeom>
          <a:noFill/>
        </p:spPr>
        <p:txBody>
          <a:bodyPr wrap="square" rtlCol="0">
            <a:spAutoFit/>
          </a:bodyPr>
          <a:lstStyle/>
          <a:p>
            <a:pPr marL="0" marR="0" lvl="0" indent="0" algn="l" rtl="0">
              <a:spcBef>
                <a:spcPts val="0"/>
              </a:spcBef>
              <a:spcAft>
                <a:spcPts val="0"/>
              </a:spcAft>
              <a:buNone/>
            </a:pPr>
            <a:r>
              <a:rPr lang="en-US" sz="1050" b="0" i="0" u="none" strike="noStrike" cap="none">
                <a:solidFill>
                  <a:schemeClr val="bg1"/>
                </a:solidFill>
                <a:latin typeface="Farro"/>
                <a:sym typeface="Farro"/>
              </a:rPr>
              <a:t>The AI Audit Journey: Charting the future of Assurance</a:t>
            </a:r>
            <a:endParaRPr lang="en-US" sz="1000" b="0">
              <a:solidFill>
                <a:schemeClr val="bg1"/>
              </a:solidFill>
            </a:endParaRPr>
          </a:p>
        </p:txBody>
      </p:sp>
      <p:sp>
        <p:nvSpPr>
          <p:cNvPr id="59" name="Rectangle 6">
            <a:extLst>
              <a:ext uri="{FF2B5EF4-FFF2-40B4-BE49-F238E27FC236}">
                <a16:creationId xmlns:a16="http://schemas.microsoft.com/office/drawing/2014/main" id="{189671F4-0E51-1720-B03E-2278635F5218}"/>
              </a:ext>
            </a:extLst>
          </p:cNvPr>
          <p:cNvSpPr/>
          <p:nvPr/>
        </p:nvSpPr>
        <p:spPr>
          <a:xfrm>
            <a:off x="-57150" y="852528"/>
            <a:ext cx="12439877" cy="6005472"/>
          </a:xfrm>
          <a:custGeom>
            <a:avLst/>
            <a:gdLst>
              <a:gd name="connsiteX0" fmla="*/ 0 w 12192000"/>
              <a:gd name="connsiteY0" fmla="*/ 0 h 347197"/>
              <a:gd name="connsiteX1" fmla="*/ 12192000 w 12192000"/>
              <a:gd name="connsiteY1" fmla="*/ 0 h 347197"/>
              <a:gd name="connsiteX2" fmla="*/ 12192000 w 12192000"/>
              <a:gd name="connsiteY2" fmla="*/ 347197 h 347197"/>
              <a:gd name="connsiteX3" fmla="*/ 0 w 12192000"/>
              <a:gd name="connsiteY3" fmla="*/ 347197 h 347197"/>
              <a:gd name="connsiteX4" fmla="*/ 0 w 12192000"/>
              <a:gd name="connsiteY4" fmla="*/ 0 h 347197"/>
              <a:gd name="connsiteX0" fmla="*/ 0 w 12192000"/>
              <a:gd name="connsiteY0" fmla="*/ 5647765 h 5994962"/>
              <a:gd name="connsiteX1" fmla="*/ 12183036 w 12192000"/>
              <a:gd name="connsiteY1" fmla="*/ 0 h 5994962"/>
              <a:gd name="connsiteX2" fmla="*/ 12192000 w 12192000"/>
              <a:gd name="connsiteY2" fmla="*/ 5994962 h 5994962"/>
              <a:gd name="connsiteX3" fmla="*/ 0 w 12192000"/>
              <a:gd name="connsiteY3" fmla="*/ 5994962 h 5994962"/>
              <a:gd name="connsiteX4" fmla="*/ 0 w 12192000"/>
              <a:gd name="connsiteY4" fmla="*/ 5647765 h 5994962"/>
              <a:gd name="connsiteX0" fmla="*/ 0 w 12374049"/>
              <a:gd name="connsiteY0" fmla="*/ 5647765 h 5994962"/>
              <a:gd name="connsiteX1" fmla="*/ 12183036 w 12374049"/>
              <a:gd name="connsiteY1" fmla="*/ 0 h 5994962"/>
              <a:gd name="connsiteX2" fmla="*/ 12192000 w 12374049"/>
              <a:gd name="connsiteY2" fmla="*/ 5994962 h 5994962"/>
              <a:gd name="connsiteX3" fmla="*/ 0 w 12374049"/>
              <a:gd name="connsiteY3" fmla="*/ 5994962 h 5994962"/>
              <a:gd name="connsiteX4" fmla="*/ 0 w 12374049"/>
              <a:gd name="connsiteY4" fmla="*/ 5647765 h 5994962"/>
              <a:gd name="connsiteX0" fmla="*/ 0 w 12418108"/>
              <a:gd name="connsiteY0" fmla="*/ 5755342 h 5994962"/>
              <a:gd name="connsiteX1" fmla="*/ 12227859 w 12418108"/>
              <a:gd name="connsiteY1" fmla="*/ 0 h 5994962"/>
              <a:gd name="connsiteX2" fmla="*/ 12236823 w 12418108"/>
              <a:gd name="connsiteY2" fmla="*/ 5994962 h 5994962"/>
              <a:gd name="connsiteX3" fmla="*/ 44823 w 12418108"/>
              <a:gd name="connsiteY3" fmla="*/ 5994962 h 5994962"/>
              <a:gd name="connsiteX4" fmla="*/ 0 w 12418108"/>
              <a:gd name="connsiteY4" fmla="*/ 5755342 h 599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8108" h="5994962">
                <a:moveTo>
                  <a:pt x="0" y="5755342"/>
                </a:moveTo>
                <a:cubicBezTo>
                  <a:pt x="4061012" y="3872754"/>
                  <a:pt x="13904259" y="9789458"/>
                  <a:pt x="12227859" y="0"/>
                </a:cubicBezTo>
                <a:lnTo>
                  <a:pt x="12236823" y="5994962"/>
                </a:lnTo>
                <a:lnTo>
                  <a:pt x="44823" y="5994962"/>
                </a:lnTo>
                <a:lnTo>
                  <a:pt x="0" y="5755342"/>
                </a:lnTo>
                <a:close/>
              </a:path>
            </a:pathLst>
          </a:custGeom>
          <a:gradFill flip="none" rotWithShape="1">
            <a:gsLst>
              <a:gs pos="0">
                <a:srgbClr val="341475"/>
              </a:gs>
              <a:gs pos="48000">
                <a:srgbClr val="900B92"/>
              </a:gs>
              <a:gs pos="100000">
                <a:srgbClr val="FC0066"/>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89">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A80BAE28-0E30-973A-ABF3-D6DC51255267}"/>
              </a:ext>
            </a:extLst>
          </p:cNvPr>
          <p:cNvSpPr txBox="1"/>
          <p:nvPr/>
        </p:nvSpPr>
        <p:spPr>
          <a:xfrm>
            <a:off x="201102" y="6566677"/>
            <a:ext cx="3908323" cy="261610"/>
          </a:xfrm>
          <a:prstGeom prst="rect">
            <a:avLst/>
          </a:prstGeom>
          <a:noFill/>
        </p:spPr>
        <p:txBody>
          <a:bodyPr wrap="square" rtlCol="0">
            <a:spAutoFit/>
          </a:bodyPr>
          <a:lstStyle/>
          <a:p>
            <a:pPr marL="0" marR="0" lvl="0" indent="0" algn="l" rtl="0">
              <a:spcBef>
                <a:spcPts val="0"/>
              </a:spcBef>
              <a:spcAft>
                <a:spcPts val="0"/>
              </a:spcAft>
              <a:buNone/>
            </a:pPr>
            <a:r>
              <a:rPr lang="en-US" sz="1050" b="0" i="0" u="none" strike="noStrike" cap="none">
                <a:solidFill>
                  <a:schemeClr val="bg1"/>
                </a:solidFill>
                <a:latin typeface="Farro"/>
                <a:sym typeface="Farro"/>
              </a:rPr>
              <a:t>The AI Audit Journey: Charting the future of Assurance</a:t>
            </a:r>
            <a:endParaRPr lang="en-US" sz="1000" b="0">
              <a:solidFill>
                <a:schemeClr val="bg1"/>
              </a:solidFill>
            </a:endParaRPr>
          </a:p>
        </p:txBody>
      </p:sp>
      <p:grpSp>
        <p:nvGrpSpPr>
          <p:cNvPr id="61" name="Group 60">
            <a:extLst>
              <a:ext uri="{FF2B5EF4-FFF2-40B4-BE49-F238E27FC236}">
                <a16:creationId xmlns:a16="http://schemas.microsoft.com/office/drawing/2014/main" id="{173ACA51-7436-0E55-1B36-9626E7B49B62}"/>
              </a:ext>
            </a:extLst>
          </p:cNvPr>
          <p:cNvGrpSpPr/>
          <p:nvPr/>
        </p:nvGrpSpPr>
        <p:grpSpPr>
          <a:xfrm>
            <a:off x="354092" y="1044485"/>
            <a:ext cx="10952085" cy="4784807"/>
            <a:chOff x="354092" y="1044487"/>
            <a:chExt cx="11508712" cy="5085140"/>
          </a:xfrm>
        </p:grpSpPr>
        <p:sp>
          <p:nvSpPr>
            <p:cNvPr id="11" name="TextBox 10">
              <a:extLst>
                <a:ext uri="{FF2B5EF4-FFF2-40B4-BE49-F238E27FC236}">
                  <a16:creationId xmlns:a16="http://schemas.microsoft.com/office/drawing/2014/main" id="{83C8BC32-D856-14A8-5B73-ABFC35B4D245}"/>
                </a:ext>
              </a:extLst>
            </p:cNvPr>
            <p:cNvSpPr txBox="1"/>
            <p:nvPr/>
          </p:nvSpPr>
          <p:spPr>
            <a:xfrm>
              <a:off x="668544" y="4394503"/>
              <a:ext cx="2601678" cy="379015"/>
            </a:xfrm>
            <a:prstGeom prst="rect">
              <a:avLst/>
            </a:prstGeom>
            <a:solidFill>
              <a:schemeClr val="bg1">
                <a:lumMod val="95000"/>
              </a:schemeClr>
            </a:solidFill>
            <a:ln w="3175">
              <a:solidFill>
                <a:schemeClr val="bg1"/>
              </a:solidFill>
              <a:prstDash val="lgDashDot"/>
            </a:ln>
          </p:spPr>
          <p:txBody>
            <a:bodyPr wrap="none" lIns="0" tIns="0" rIns="0" bIns="0" rtlCol="0" anchor="t"/>
            <a:lstStyle>
              <a:defPPr>
                <a:defRPr lang="en-US"/>
              </a:defPPr>
              <a:lvl1pPr indent="0" algn="ctr">
                <a:lnSpc>
                  <a:spcPts val="2500"/>
                </a:lnSpc>
                <a:buNone/>
                <a:defRPr sz="1400" b="1">
                  <a:solidFill>
                    <a:schemeClr val="bg2">
                      <a:lumMod val="75000"/>
                    </a:schemeClr>
                  </a:solidFill>
                  <a:latin typeface="EYInterstate" panose="02000503020000020004" pitchFamily="2" charset="0"/>
                  <a:cs typeface="Alexandria" pitchFamily="34" charset="-120"/>
                </a:defRPr>
              </a:lvl1pPr>
            </a:lstStyle>
            <a:p>
              <a:r>
                <a:rPr lang="en-US"/>
                <a:t>Physical Ledgers</a:t>
              </a:r>
            </a:p>
          </p:txBody>
        </p:sp>
        <p:sp>
          <p:nvSpPr>
            <p:cNvPr id="13" name="TextBox 12">
              <a:extLst>
                <a:ext uri="{FF2B5EF4-FFF2-40B4-BE49-F238E27FC236}">
                  <a16:creationId xmlns:a16="http://schemas.microsoft.com/office/drawing/2014/main" id="{A87116CD-CDFF-62BE-6CE5-A887292E889B}"/>
                </a:ext>
              </a:extLst>
            </p:cNvPr>
            <p:cNvSpPr txBox="1"/>
            <p:nvPr/>
          </p:nvSpPr>
          <p:spPr>
            <a:xfrm>
              <a:off x="354092" y="4743798"/>
              <a:ext cx="3285607" cy="1385829"/>
            </a:xfrm>
            <a:prstGeom prst="rect">
              <a:avLst/>
            </a:prstGeom>
            <a:noFill/>
          </p:spPr>
          <p:txBody>
            <a:bodyPr wrap="square">
              <a:spAutoFit/>
            </a:bodyPr>
            <a:lstStyle/>
            <a:p>
              <a:pPr marL="0" indent="0" algn="ctr">
                <a:lnSpc>
                  <a:spcPts val="2550"/>
                </a:lnSpc>
                <a:buNone/>
              </a:pPr>
              <a:r>
                <a:rPr lang="en-US" sz="1400">
                  <a:solidFill>
                    <a:schemeClr val="bg1"/>
                  </a:solidFill>
                  <a:latin typeface="EYInterstate" panose="02000503020000020004" pitchFamily="2" charset="0"/>
                  <a:ea typeface="Nobile" pitchFamily="34" charset="-122"/>
                  <a:cs typeface="Nobile" pitchFamily="34" charset="-120"/>
                </a:rPr>
                <a:t>Manual bookkeeping, paper-based audit trails, and handwritten journal entries dominated financial record-keeping practices.</a:t>
              </a:r>
              <a:endParaRPr lang="en-US" sz="1400">
                <a:solidFill>
                  <a:schemeClr val="bg1"/>
                </a:solidFill>
                <a:latin typeface="EYInterstate" panose="02000503020000020004" pitchFamily="2" charset="0"/>
              </a:endParaRPr>
            </a:p>
          </p:txBody>
        </p:sp>
        <p:sp>
          <p:nvSpPr>
            <p:cNvPr id="14" name="Text 10">
              <a:extLst>
                <a:ext uri="{FF2B5EF4-FFF2-40B4-BE49-F238E27FC236}">
                  <a16:creationId xmlns:a16="http://schemas.microsoft.com/office/drawing/2014/main" id="{7DD9F980-F8FF-E1F8-A499-542AB0841DDF}"/>
                </a:ext>
              </a:extLst>
            </p:cNvPr>
            <p:cNvSpPr/>
            <p:nvPr/>
          </p:nvSpPr>
          <p:spPr>
            <a:xfrm>
              <a:off x="3214687" y="1044487"/>
              <a:ext cx="2338718" cy="375937"/>
            </a:xfrm>
            <a:prstGeom prst="rect">
              <a:avLst/>
            </a:prstGeom>
            <a:solidFill>
              <a:schemeClr val="bg1">
                <a:lumMod val="95000"/>
              </a:schemeClr>
            </a:solidFill>
            <a:ln w="3175">
              <a:solidFill>
                <a:schemeClr val="bg1"/>
              </a:solidFill>
              <a:prstDash val="lgDashDot"/>
            </a:ln>
          </p:spPr>
          <p:txBody>
            <a:bodyPr wrap="none" lIns="0" tIns="0" rIns="0" bIns="0" rtlCol="0" anchor="t"/>
            <a:lstStyle/>
            <a:p>
              <a:pPr algn="ctr">
                <a:lnSpc>
                  <a:spcPts val="2500"/>
                </a:lnSpc>
              </a:pPr>
              <a:r>
                <a:rPr lang="en-US" sz="1400" b="1">
                  <a:solidFill>
                    <a:schemeClr val="bg2">
                      <a:lumMod val="75000"/>
                    </a:schemeClr>
                  </a:solidFill>
                  <a:latin typeface="EYInterstate" panose="02000503020000020004" pitchFamily="2" charset="0"/>
                </a:rPr>
                <a:t>Desktop Computing</a:t>
              </a:r>
            </a:p>
          </p:txBody>
        </p:sp>
        <p:sp>
          <p:nvSpPr>
            <p:cNvPr id="15" name="Text 11">
              <a:extLst>
                <a:ext uri="{FF2B5EF4-FFF2-40B4-BE49-F238E27FC236}">
                  <a16:creationId xmlns:a16="http://schemas.microsoft.com/office/drawing/2014/main" id="{378F987D-6EBB-AA06-88CC-8FD8CE979163}"/>
                </a:ext>
              </a:extLst>
            </p:cNvPr>
            <p:cNvSpPr/>
            <p:nvPr/>
          </p:nvSpPr>
          <p:spPr>
            <a:xfrm>
              <a:off x="2521696" y="1389349"/>
              <a:ext cx="3694953" cy="728020"/>
            </a:xfrm>
            <a:prstGeom prst="rect">
              <a:avLst/>
            </a:prstGeom>
            <a:noFill/>
            <a:ln/>
          </p:spPr>
          <p:txBody>
            <a:bodyPr wrap="square" lIns="0" tIns="0" rIns="0" bIns="0" rtlCol="0" anchor="t"/>
            <a:lstStyle/>
            <a:p>
              <a:pPr marL="0" indent="0" algn="ctr">
                <a:lnSpc>
                  <a:spcPts val="2550"/>
                </a:lnSpc>
                <a:buNone/>
              </a:pPr>
              <a:r>
                <a:rPr lang="en-US" sz="1400">
                  <a:solidFill>
                    <a:schemeClr val="bg1"/>
                  </a:solidFill>
                  <a:latin typeface="EYInterstate" panose="02000503020000020004" pitchFamily="2" charset="0"/>
                  <a:ea typeface="Nobile" pitchFamily="34" charset="-122"/>
                  <a:cs typeface="Nobile" pitchFamily="34" charset="-120"/>
                </a:rPr>
                <a:t>Introduction of spreadsheet software and basic accounting systems revolutionized data processing and calculation accuracy.</a:t>
              </a:r>
              <a:endParaRPr lang="en-US" sz="1400">
                <a:solidFill>
                  <a:schemeClr val="bg1"/>
                </a:solidFill>
                <a:latin typeface="EYInterstate" panose="02000503020000020004" pitchFamily="2" charset="0"/>
              </a:endParaRPr>
            </a:p>
          </p:txBody>
        </p:sp>
        <p:sp>
          <p:nvSpPr>
            <p:cNvPr id="17" name="Text 15">
              <a:extLst>
                <a:ext uri="{FF2B5EF4-FFF2-40B4-BE49-F238E27FC236}">
                  <a16:creationId xmlns:a16="http://schemas.microsoft.com/office/drawing/2014/main" id="{E9604AFD-354E-63D0-C126-FE14D74196E4}"/>
                </a:ext>
              </a:extLst>
            </p:cNvPr>
            <p:cNvSpPr/>
            <p:nvPr/>
          </p:nvSpPr>
          <p:spPr>
            <a:xfrm>
              <a:off x="4607441" y="4398549"/>
              <a:ext cx="2675875" cy="352919"/>
            </a:xfrm>
            <a:prstGeom prst="rect">
              <a:avLst/>
            </a:prstGeom>
            <a:solidFill>
              <a:schemeClr val="bg1">
                <a:lumMod val="95000"/>
              </a:schemeClr>
            </a:solidFill>
            <a:ln w="3175">
              <a:solidFill>
                <a:schemeClr val="bg1"/>
              </a:solidFill>
              <a:prstDash val="lgDashDot"/>
            </a:ln>
          </p:spPr>
          <p:txBody>
            <a:bodyPr wrap="none" lIns="0" tIns="0" rIns="0" bIns="0" rtlCol="0" anchor="t"/>
            <a:lstStyle/>
            <a:p>
              <a:pPr algn="ctr">
                <a:lnSpc>
                  <a:spcPts val="2500"/>
                </a:lnSpc>
              </a:pPr>
              <a:r>
                <a:rPr lang="en-US" sz="1400" b="1">
                  <a:solidFill>
                    <a:schemeClr val="bg2">
                      <a:lumMod val="75000"/>
                    </a:schemeClr>
                  </a:solidFill>
                  <a:latin typeface="EYInterstate" panose="02000503020000020004" pitchFamily="2" charset="0"/>
                </a:rPr>
                <a:t>Internet &amp; ERP Systems</a:t>
              </a:r>
            </a:p>
          </p:txBody>
        </p:sp>
        <p:sp>
          <p:nvSpPr>
            <p:cNvPr id="18" name="Text 16">
              <a:extLst>
                <a:ext uri="{FF2B5EF4-FFF2-40B4-BE49-F238E27FC236}">
                  <a16:creationId xmlns:a16="http://schemas.microsoft.com/office/drawing/2014/main" id="{C7D65AF9-66E0-931B-3D95-46D6E3D11E26}"/>
                </a:ext>
              </a:extLst>
            </p:cNvPr>
            <p:cNvSpPr/>
            <p:nvPr/>
          </p:nvSpPr>
          <p:spPr>
            <a:xfrm>
              <a:off x="4580384" y="4811965"/>
              <a:ext cx="2800877" cy="728020"/>
            </a:xfrm>
            <a:prstGeom prst="rect">
              <a:avLst/>
            </a:prstGeom>
            <a:noFill/>
            <a:ln/>
          </p:spPr>
          <p:txBody>
            <a:bodyPr wrap="square" lIns="0" tIns="0" rIns="0" bIns="0" rtlCol="0" anchor="t"/>
            <a:lstStyle/>
            <a:p>
              <a:pPr marL="0" indent="0" algn="ctr">
                <a:lnSpc>
                  <a:spcPts val="2550"/>
                </a:lnSpc>
                <a:buNone/>
              </a:pPr>
              <a:r>
                <a:rPr lang="en-US" sz="1400">
                  <a:solidFill>
                    <a:schemeClr val="bg1"/>
                  </a:solidFill>
                  <a:latin typeface="EYInterstate" panose="02000503020000020004" pitchFamily="2" charset="0"/>
                  <a:ea typeface="Nobile" pitchFamily="34" charset="-122"/>
                  <a:cs typeface="Nobile" pitchFamily="34" charset="-120"/>
                </a:rPr>
                <a:t>Enterprise resource planning systems enabled real-time data integration across business functions and departments.</a:t>
              </a:r>
              <a:endParaRPr lang="en-US" sz="1400">
                <a:solidFill>
                  <a:schemeClr val="bg1"/>
                </a:solidFill>
                <a:latin typeface="EYInterstate" panose="02000503020000020004" pitchFamily="2" charset="0"/>
              </a:endParaRPr>
            </a:p>
          </p:txBody>
        </p:sp>
        <p:sp>
          <p:nvSpPr>
            <p:cNvPr id="19" name="Text 20">
              <a:extLst>
                <a:ext uri="{FF2B5EF4-FFF2-40B4-BE49-F238E27FC236}">
                  <a16:creationId xmlns:a16="http://schemas.microsoft.com/office/drawing/2014/main" id="{04450DFC-F124-BD48-DA34-779055006158}"/>
                </a:ext>
              </a:extLst>
            </p:cNvPr>
            <p:cNvSpPr/>
            <p:nvPr/>
          </p:nvSpPr>
          <p:spPr>
            <a:xfrm>
              <a:off x="7343874" y="1047456"/>
              <a:ext cx="2579299" cy="337862"/>
            </a:xfrm>
            <a:prstGeom prst="rect">
              <a:avLst/>
            </a:prstGeom>
            <a:solidFill>
              <a:schemeClr val="bg1">
                <a:lumMod val="95000"/>
              </a:schemeClr>
            </a:solidFill>
            <a:ln w="3175">
              <a:solidFill>
                <a:schemeClr val="bg1"/>
              </a:solidFill>
              <a:prstDash val="lgDashDot"/>
            </a:ln>
          </p:spPr>
          <p:txBody>
            <a:bodyPr wrap="none" lIns="0" tIns="0" rIns="0" bIns="0" rtlCol="0" anchor="t"/>
            <a:lstStyle/>
            <a:p>
              <a:pPr algn="ctr">
                <a:lnSpc>
                  <a:spcPts val="2500"/>
                </a:lnSpc>
              </a:pPr>
              <a:r>
                <a:rPr lang="en-US" sz="1400" b="1">
                  <a:solidFill>
                    <a:schemeClr val="bg2">
                      <a:lumMod val="75000"/>
                    </a:schemeClr>
                  </a:solidFill>
                  <a:latin typeface="EYInterstate" panose="02000503020000020004" pitchFamily="2" charset="0"/>
                </a:rPr>
                <a:t>Mobile-First Workflows</a:t>
              </a:r>
            </a:p>
          </p:txBody>
        </p:sp>
        <p:sp>
          <p:nvSpPr>
            <p:cNvPr id="20" name="Text 21">
              <a:extLst>
                <a:ext uri="{FF2B5EF4-FFF2-40B4-BE49-F238E27FC236}">
                  <a16:creationId xmlns:a16="http://schemas.microsoft.com/office/drawing/2014/main" id="{5F6297E0-2440-8E8A-FB1F-5E2F4B8A5415}"/>
                </a:ext>
              </a:extLst>
            </p:cNvPr>
            <p:cNvSpPr/>
            <p:nvPr/>
          </p:nvSpPr>
          <p:spPr>
            <a:xfrm>
              <a:off x="6941736" y="1385318"/>
              <a:ext cx="3694953" cy="728020"/>
            </a:xfrm>
            <a:prstGeom prst="rect">
              <a:avLst/>
            </a:prstGeom>
            <a:noFill/>
            <a:ln/>
          </p:spPr>
          <p:txBody>
            <a:bodyPr wrap="square" lIns="0" tIns="0" rIns="0" bIns="0" rtlCol="0" anchor="t"/>
            <a:lstStyle/>
            <a:p>
              <a:pPr marL="0" indent="0" algn="ctr">
                <a:lnSpc>
                  <a:spcPts val="2550"/>
                </a:lnSpc>
                <a:buNone/>
              </a:pPr>
              <a:r>
                <a:rPr lang="en-US" sz="1400">
                  <a:solidFill>
                    <a:schemeClr val="bg1"/>
                  </a:solidFill>
                  <a:latin typeface="EYInterstate" panose="02000503020000020004" pitchFamily="2" charset="0"/>
                  <a:ea typeface="Nobile" pitchFamily="34" charset="-122"/>
                  <a:cs typeface="Nobile" pitchFamily="34" charset="-120"/>
                </a:rPr>
                <a:t>Cloud-based platforms allowed auditors to access financial data remotely, improving efficiency and collaboration capabilities.</a:t>
              </a:r>
              <a:endParaRPr lang="en-US" sz="1400">
                <a:solidFill>
                  <a:schemeClr val="bg1"/>
                </a:solidFill>
                <a:latin typeface="EYInterstate" panose="02000503020000020004" pitchFamily="2" charset="0"/>
              </a:endParaRPr>
            </a:p>
          </p:txBody>
        </p:sp>
        <p:sp>
          <p:nvSpPr>
            <p:cNvPr id="21" name="Text 25">
              <a:extLst>
                <a:ext uri="{FF2B5EF4-FFF2-40B4-BE49-F238E27FC236}">
                  <a16:creationId xmlns:a16="http://schemas.microsoft.com/office/drawing/2014/main" id="{E0EBA733-7326-DB68-95F8-CB77E0719A9B}"/>
                </a:ext>
              </a:extLst>
            </p:cNvPr>
            <p:cNvSpPr/>
            <p:nvPr/>
          </p:nvSpPr>
          <p:spPr>
            <a:xfrm>
              <a:off x="9096976" y="4394232"/>
              <a:ext cx="2451923" cy="348379"/>
            </a:xfrm>
            <a:prstGeom prst="rect">
              <a:avLst/>
            </a:prstGeom>
            <a:solidFill>
              <a:schemeClr val="bg1">
                <a:lumMod val="95000"/>
              </a:schemeClr>
            </a:solidFill>
            <a:ln w="3175">
              <a:solidFill>
                <a:schemeClr val="bg1"/>
              </a:solidFill>
              <a:prstDash val="lgDashDot"/>
            </a:ln>
          </p:spPr>
          <p:txBody>
            <a:bodyPr wrap="none" lIns="0" tIns="0" rIns="0" bIns="0" rtlCol="0" anchor="t"/>
            <a:lstStyle/>
            <a:p>
              <a:pPr marL="0" indent="0" algn="ctr">
                <a:lnSpc>
                  <a:spcPts val="2500"/>
                </a:lnSpc>
                <a:buNone/>
              </a:pPr>
              <a:r>
                <a:rPr lang="en-US" sz="1400" b="1">
                  <a:solidFill>
                    <a:schemeClr val="bg2">
                      <a:lumMod val="75000"/>
                    </a:schemeClr>
                  </a:solidFill>
                  <a:latin typeface="EYInterstate" panose="02000503020000020004" pitchFamily="2" charset="0"/>
                  <a:cs typeface="Alexandria" pitchFamily="34" charset="-120"/>
                </a:rPr>
                <a:t>AI &amp; Agentic Systems</a:t>
              </a:r>
            </a:p>
          </p:txBody>
        </p:sp>
        <p:sp>
          <p:nvSpPr>
            <p:cNvPr id="40" name="Bogen 63" descr="Creative listing layouts&#10;4 Pointer layout&#10;Footprint format">
              <a:extLst>
                <a:ext uri="{FF2B5EF4-FFF2-40B4-BE49-F238E27FC236}">
                  <a16:creationId xmlns:a16="http://schemas.microsoft.com/office/drawing/2014/main" id="{EC4BFCAF-78FF-4B09-EA4F-12B0BE91703B}"/>
                </a:ext>
              </a:extLst>
            </p:cNvPr>
            <p:cNvSpPr/>
            <p:nvPr/>
          </p:nvSpPr>
          <p:spPr bwMode="gray">
            <a:xfrm rot="2602569" flipH="1">
              <a:off x="4677863" y="2738276"/>
              <a:ext cx="1691382" cy="1691382"/>
            </a:xfrm>
            <a:prstGeom prst="arc">
              <a:avLst/>
            </a:prstGeom>
            <a:noFill/>
            <a:ln w="12700">
              <a:solidFill>
                <a:schemeClr val="bg1"/>
              </a:solidFill>
              <a:prstDash val="dash"/>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7FED4C16-8586-6D90-0FD4-C01DFB7C2C11}"/>
                </a:ext>
              </a:extLst>
            </p:cNvPr>
            <p:cNvGrpSpPr/>
            <p:nvPr/>
          </p:nvGrpSpPr>
          <p:grpSpPr>
            <a:xfrm>
              <a:off x="1026651" y="2911698"/>
              <a:ext cx="1554304" cy="1051599"/>
              <a:chOff x="740205" y="2491815"/>
              <a:chExt cx="2566920" cy="1779781"/>
            </a:xfrm>
            <a:solidFill>
              <a:schemeClr val="accent2">
                <a:lumMod val="20000"/>
                <a:lumOff val="80000"/>
              </a:schemeClr>
            </a:solidFill>
          </p:grpSpPr>
          <p:sp>
            <p:nvSpPr>
              <p:cNvPr id="10" name="Freeform 6" descr="Creative listing layouts&#10;4 Pointer layout&#10;Footprint format">
                <a:extLst>
                  <a:ext uri="{FF2B5EF4-FFF2-40B4-BE49-F238E27FC236}">
                    <a16:creationId xmlns:a16="http://schemas.microsoft.com/office/drawing/2014/main" id="{53F7B338-F241-AB5B-D8DF-16FAC3C1DE22}"/>
                  </a:ext>
                </a:extLst>
              </p:cNvPr>
              <p:cNvSpPr>
                <a:spLocks/>
              </p:cNvSpPr>
              <p:nvPr/>
            </p:nvSpPr>
            <p:spPr bwMode="gray">
              <a:xfrm rot="19800000">
                <a:off x="740205" y="3425570"/>
                <a:ext cx="636559" cy="846026"/>
              </a:xfrm>
              <a:custGeom>
                <a:avLst/>
                <a:gdLst/>
                <a:ahLst/>
                <a:cxnLst>
                  <a:cxn ang="0">
                    <a:pos x="159" y="0"/>
                  </a:cxn>
                  <a:cxn ang="0">
                    <a:pos x="0" y="131"/>
                  </a:cxn>
                  <a:cxn ang="0">
                    <a:pos x="159" y="263"/>
                  </a:cxn>
                  <a:cxn ang="0">
                    <a:pos x="198" y="259"/>
                  </a:cxn>
                  <a:cxn ang="0">
                    <a:pos x="198" y="203"/>
                  </a:cxn>
                  <a:cxn ang="0">
                    <a:pos x="198" y="22"/>
                  </a:cxn>
                  <a:cxn ang="0">
                    <a:pos x="198" y="4"/>
                  </a:cxn>
                  <a:cxn ang="0">
                    <a:pos x="159" y="0"/>
                  </a:cxn>
                </a:cxnLst>
                <a:rect l="0" t="0" r="r" b="b"/>
                <a:pathLst>
                  <a:path w="198" h="263">
                    <a:moveTo>
                      <a:pt x="159" y="0"/>
                    </a:moveTo>
                    <a:cubicBezTo>
                      <a:pt x="71" y="0"/>
                      <a:pt x="0" y="59"/>
                      <a:pt x="0" y="131"/>
                    </a:cubicBezTo>
                    <a:cubicBezTo>
                      <a:pt x="0" y="204"/>
                      <a:pt x="71" y="263"/>
                      <a:pt x="159" y="263"/>
                    </a:cubicBezTo>
                    <a:cubicBezTo>
                      <a:pt x="173" y="263"/>
                      <a:pt x="186" y="262"/>
                      <a:pt x="198" y="259"/>
                    </a:cubicBezTo>
                    <a:cubicBezTo>
                      <a:pt x="198" y="203"/>
                      <a:pt x="198" y="203"/>
                      <a:pt x="198" y="203"/>
                    </a:cubicBezTo>
                    <a:cubicBezTo>
                      <a:pt x="198" y="22"/>
                      <a:pt x="198" y="22"/>
                      <a:pt x="198" y="22"/>
                    </a:cubicBezTo>
                    <a:cubicBezTo>
                      <a:pt x="198" y="4"/>
                      <a:pt x="198" y="4"/>
                      <a:pt x="198" y="4"/>
                    </a:cubicBezTo>
                    <a:cubicBezTo>
                      <a:pt x="186" y="1"/>
                      <a:pt x="173" y="0"/>
                      <a:pt x="159" y="0"/>
                    </a:cubicBezTo>
                    <a:close/>
                  </a:path>
                </a:pathLst>
              </a:custGeom>
              <a:grpFill/>
              <a:ln w="9525">
                <a:noFill/>
                <a:round/>
                <a:headEnd/>
                <a:tailEnd/>
              </a:ln>
            </p:spPr>
            <p:txBody>
              <a:bodyPr vert="horz" wrap="square" lIns="180000" tIns="45720" rIns="91440" bIns="72000" numCol="1" anchor="ctr" anchorCtr="0" compatLnSpc="1">
                <a:prstTxWarp prst="textNoShape">
                  <a:avLst/>
                </a:prstTxWarp>
              </a:bodyPr>
              <a:lstStyle/>
              <a:p>
                <a:pPr algn="ctr"/>
                <a:endParaRPr lang="en-US" sz="2000">
                  <a:latin typeface="Arial" panose="020B0604020202020204" pitchFamily="34" charset="0"/>
                  <a:cs typeface="Arial" panose="020B0604020202020204" pitchFamily="34" charset="0"/>
                </a:endParaRPr>
              </a:p>
            </p:txBody>
          </p:sp>
          <p:sp>
            <p:nvSpPr>
              <p:cNvPr id="12" name="Freeform 7" descr="Creative listing layouts&#10;4 Pointer layout&#10;Footprint format">
                <a:extLst>
                  <a:ext uri="{FF2B5EF4-FFF2-40B4-BE49-F238E27FC236}">
                    <a16:creationId xmlns:a16="http://schemas.microsoft.com/office/drawing/2014/main" id="{00343217-DCBB-37B5-E343-0DDB66C90C8E}"/>
                  </a:ext>
                </a:extLst>
              </p:cNvPr>
              <p:cNvSpPr>
                <a:spLocks/>
              </p:cNvSpPr>
              <p:nvPr/>
            </p:nvSpPr>
            <p:spPr bwMode="gray">
              <a:xfrm rot="19800000">
                <a:off x="1479058" y="2491815"/>
                <a:ext cx="1828067" cy="1172467"/>
              </a:xfrm>
              <a:custGeom>
                <a:avLst/>
                <a:gdLst/>
                <a:ahLst/>
                <a:cxnLst>
                  <a:cxn ang="0">
                    <a:pos x="213" y="0"/>
                  </a:cxn>
                  <a:cxn ang="0">
                    <a:pos x="0" y="37"/>
                  </a:cxn>
                  <a:cxn ang="0">
                    <a:pos x="0" y="130"/>
                  </a:cxn>
                  <a:cxn ang="0">
                    <a:pos x="0" y="272"/>
                  </a:cxn>
                  <a:cxn ang="0">
                    <a:pos x="0" y="328"/>
                  </a:cxn>
                  <a:cxn ang="0">
                    <a:pos x="213" y="365"/>
                  </a:cxn>
                  <a:cxn ang="0">
                    <a:pos x="569" y="182"/>
                  </a:cxn>
                  <a:cxn ang="0">
                    <a:pos x="213" y="0"/>
                  </a:cxn>
                </a:cxnLst>
                <a:rect l="0" t="0" r="r" b="b"/>
                <a:pathLst>
                  <a:path w="569" h="365">
                    <a:moveTo>
                      <a:pt x="213" y="0"/>
                    </a:moveTo>
                    <a:cubicBezTo>
                      <a:pt x="133" y="0"/>
                      <a:pt x="59" y="14"/>
                      <a:pt x="0" y="37"/>
                    </a:cubicBezTo>
                    <a:cubicBezTo>
                      <a:pt x="0" y="130"/>
                      <a:pt x="0" y="130"/>
                      <a:pt x="0" y="130"/>
                    </a:cubicBezTo>
                    <a:cubicBezTo>
                      <a:pt x="0" y="272"/>
                      <a:pt x="0" y="272"/>
                      <a:pt x="0" y="272"/>
                    </a:cubicBezTo>
                    <a:cubicBezTo>
                      <a:pt x="0" y="328"/>
                      <a:pt x="0" y="328"/>
                      <a:pt x="0" y="328"/>
                    </a:cubicBezTo>
                    <a:cubicBezTo>
                      <a:pt x="59" y="351"/>
                      <a:pt x="133" y="365"/>
                      <a:pt x="213" y="365"/>
                    </a:cubicBezTo>
                    <a:cubicBezTo>
                      <a:pt x="410" y="365"/>
                      <a:pt x="569" y="283"/>
                      <a:pt x="569" y="182"/>
                    </a:cubicBezTo>
                    <a:cubicBezTo>
                      <a:pt x="569" y="82"/>
                      <a:pt x="410" y="0"/>
                      <a:pt x="213" y="0"/>
                    </a:cubicBezTo>
                    <a:close/>
                  </a:path>
                </a:pathLst>
              </a:custGeom>
              <a:grpFill/>
              <a:ln w="9525">
                <a:noFill/>
                <a:round/>
                <a:headEnd/>
                <a:tailEnd/>
              </a:ln>
            </p:spPr>
            <p:txBody>
              <a:bodyPr vert="horz" wrap="square" lIns="432000" tIns="45720" rIns="91440" bIns="72000" numCol="1" anchor="ctr" anchorCtr="0" compatLnSpc="1">
                <a:prstTxWarp prst="textNoShape">
                  <a:avLst/>
                </a:prstTxWarp>
              </a:bodyPr>
              <a:lstStyle/>
              <a:p>
                <a:pPr>
                  <a:lnSpc>
                    <a:spcPct val="95000"/>
                  </a:lnSpc>
                  <a:spcAft>
                    <a:spcPts val="800"/>
                  </a:spcAft>
                  <a:defRPr/>
                </a:pPr>
                <a:r>
                  <a:rPr lang="en-US" b="1">
                    <a:latin typeface="Arial" panose="020B0604020202020204" pitchFamily="34" charset="0"/>
                    <a:cs typeface="Arial" panose="020B0604020202020204" pitchFamily="34" charset="0"/>
                  </a:rPr>
                  <a:t>1980</a:t>
                </a:r>
              </a:p>
            </p:txBody>
          </p:sp>
          <p:cxnSp>
            <p:nvCxnSpPr>
              <p:cNvPr id="25" name="Gerade Verbindung 51" descr="Creative listing layouts&#10;4 Pointer layout&#10;Footprint format">
                <a:extLst>
                  <a:ext uri="{FF2B5EF4-FFF2-40B4-BE49-F238E27FC236}">
                    <a16:creationId xmlns:a16="http://schemas.microsoft.com/office/drawing/2014/main" id="{DBBE28CB-3EAC-12A5-F9E7-44547AB7BC92}"/>
                  </a:ext>
                </a:extLst>
              </p:cNvPr>
              <p:cNvCxnSpPr/>
              <p:nvPr/>
            </p:nvCxnSpPr>
            <p:spPr bwMode="gray">
              <a:xfrm>
                <a:off x="1646372" y="3073967"/>
                <a:ext cx="371440" cy="635699"/>
              </a:xfrm>
              <a:prstGeom prst="line">
                <a:avLst/>
              </a:prstGeom>
              <a:grpFill/>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2BD53FE0-9D64-0590-171A-19BC9F860E27}"/>
                </a:ext>
              </a:extLst>
            </p:cNvPr>
            <p:cNvGrpSpPr/>
            <p:nvPr/>
          </p:nvGrpSpPr>
          <p:grpSpPr>
            <a:xfrm>
              <a:off x="3313838" y="2553822"/>
              <a:ext cx="1554305" cy="1051599"/>
              <a:chOff x="740205" y="2491815"/>
              <a:chExt cx="2566921" cy="1779781"/>
            </a:xfrm>
            <a:solidFill>
              <a:schemeClr val="accent2">
                <a:lumMod val="40000"/>
                <a:lumOff val="60000"/>
              </a:schemeClr>
            </a:solidFill>
          </p:grpSpPr>
          <p:sp>
            <p:nvSpPr>
              <p:cNvPr id="28" name="Freeform 6" descr="Creative listing layouts&#10;4 Pointer layout&#10;Footprint format">
                <a:extLst>
                  <a:ext uri="{FF2B5EF4-FFF2-40B4-BE49-F238E27FC236}">
                    <a16:creationId xmlns:a16="http://schemas.microsoft.com/office/drawing/2014/main" id="{40BC9080-AE2B-FD07-FD6A-09E9538AB2B6}"/>
                  </a:ext>
                </a:extLst>
              </p:cNvPr>
              <p:cNvSpPr>
                <a:spLocks/>
              </p:cNvSpPr>
              <p:nvPr/>
            </p:nvSpPr>
            <p:spPr bwMode="gray">
              <a:xfrm rot="19800000">
                <a:off x="740205" y="3425570"/>
                <a:ext cx="636559" cy="846026"/>
              </a:xfrm>
              <a:custGeom>
                <a:avLst/>
                <a:gdLst/>
                <a:ahLst/>
                <a:cxnLst>
                  <a:cxn ang="0">
                    <a:pos x="159" y="0"/>
                  </a:cxn>
                  <a:cxn ang="0">
                    <a:pos x="0" y="131"/>
                  </a:cxn>
                  <a:cxn ang="0">
                    <a:pos x="159" y="263"/>
                  </a:cxn>
                  <a:cxn ang="0">
                    <a:pos x="198" y="259"/>
                  </a:cxn>
                  <a:cxn ang="0">
                    <a:pos x="198" y="203"/>
                  </a:cxn>
                  <a:cxn ang="0">
                    <a:pos x="198" y="22"/>
                  </a:cxn>
                  <a:cxn ang="0">
                    <a:pos x="198" y="4"/>
                  </a:cxn>
                  <a:cxn ang="0">
                    <a:pos x="159" y="0"/>
                  </a:cxn>
                </a:cxnLst>
                <a:rect l="0" t="0" r="r" b="b"/>
                <a:pathLst>
                  <a:path w="198" h="263">
                    <a:moveTo>
                      <a:pt x="159" y="0"/>
                    </a:moveTo>
                    <a:cubicBezTo>
                      <a:pt x="71" y="0"/>
                      <a:pt x="0" y="59"/>
                      <a:pt x="0" y="131"/>
                    </a:cubicBezTo>
                    <a:cubicBezTo>
                      <a:pt x="0" y="204"/>
                      <a:pt x="71" y="263"/>
                      <a:pt x="159" y="263"/>
                    </a:cubicBezTo>
                    <a:cubicBezTo>
                      <a:pt x="173" y="263"/>
                      <a:pt x="186" y="262"/>
                      <a:pt x="198" y="259"/>
                    </a:cubicBezTo>
                    <a:cubicBezTo>
                      <a:pt x="198" y="203"/>
                      <a:pt x="198" y="203"/>
                      <a:pt x="198" y="203"/>
                    </a:cubicBezTo>
                    <a:cubicBezTo>
                      <a:pt x="198" y="22"/>
                      <a:pt x="198" y="22"/>
                      <a:pt x="198" y="22"/>
                    </a:cubicBezTo>
                    <a:cubicBezTo>
                      <a:pt x="198" y="4"/>
                      <a:pt x="198" y="4"/>
                      <a:pt x="198" y="4"/>
                    </a:cubicBezTo>
                    <a:cubicBezTo>
                      <a:pt x="186" y="1"/>
                      <a:pt x="173" y="0"/>
                      <a:pt x="159" y="0"/>
                    </a:cubicBezTo>
                    <a:close/>
                  </a:path>
                </a:pathLst>
              </a:custGeom>
              <a:grpFill/>
              <a:ln w="9525">
                <a:noFill/>
                <a:round/>
                <a:headEnd/>
                <a:tailEnd/>
              </a:ln>
            </p:spPr>
            <p:txBody>
              <a:bodyPr vert="horz" wrap="square" lIns="180000" tIns="45720" rIns="91440" bIns="72000" numCol="1" anchor="ctr" anchorCtr="0" compatLnSpc="1">
                <a:prstTxWarp prst="textNoShape">
                  <a:avLst/>
                </a:prstTxWarp>
              </a:bodyPr>
              <a:lstStyle/>
              <a:p>
                <a:pPr algn="ctr"/>
                <a:endParaRPr lang="en-US" sz="2000">
                  <a:latin typeface="Arial" panose="020B0604020202020204" pitchFamily="34" charset="0"/>
                  <a:cs typeface="Arial" panose="020B0604020202020204" pitchFamily="34" charset="0"/>
                </a:endParaRPr>
              </a:p>
            </p:txBody>
          </p:sp>
          <p:sp>
            <p:nvSpPr>
              <p:cNvPr id="29" name="Freeform 7" descr="Creative listing layouts&#10;4 Pointer layout&#10;Footprint format">
                <a:extLst>
                  <a:ext uri="{FF2B5EF4-FFF2-40B4-BE49-F238E27FC236}">
                    <a16:creationId xmlns:a16="http://schemas.microsoft.com/office/drawing/2014/main" id="{BA99C8FC-F99B-F43C-1B04-9CBCCAA37690}"/>
                  </a:ext>
                </a:extLst>
              </p:cNvPr>
              <p:cNvSpPr>
                <a:spLocks/>
              </p:cNvSpPr>
              <p:nvPr/>
            </p:nvSpPr>
            <p:spPr bwMode="gray">
              <a:xfrm rot="19800000">
                <a:off x="1479057" y="2491815"/>
                <a:ext cx="1828069" cy="1172467"/>
              </a:xfrm>
              <a:custGeom>
                <a:avLst/>
                <a:gdLst/>
                <a:ahLst/>
                <a:cxnLst>
                  <a:cxn ang="0">
                    <a:pos x="213" y="0"/>
                  </a:cxn>
                  <a:cxn ang="0">
                    <a:pos x="0" y="37"/>
                  </a:cxn>
                  <a:cxn ang="0">
                    <a:pos x="0" y="130"/>
                  </a:cxn>
                  <a:cxn ang="0">
                    <a:pos x="0" y="272"/>
                  </a:cxn>
                  <a:cxn ang="0">
                    <a:pos x="0" y="328"/>
                  </a:cxn>
                  <a:cxn ang="0">
                    <a:pos x="213" y="365"/>
                  </a:cxn>
                  <a:cxn ang="0">
                    <a:pos x="569" y="182"/>
                  </a:cxn>
                  <a:cxn ang="0">
                    <a:pos x="213" y="0"/>
                  </a:cxn>
                </a:cxnLst>
                <a:rect l="0" t="0" r="r" b="b"/>
                <a:pathLst>
                  <a:path w="569" h="365">
                    <a:moveTo>
                      <a:pt x="213" y="0"/>
                    </a:moveTo>
                    <a:cubicBezTo>
                      <a:pt x="133" y="0"/>
                      <a:pt x="59" y="14"/>
                      <a:pt x="0" y="37"/>
                    </a:cubicBezTo>
                    <a:cubicBezTo>
                      <a:pt x="0" y="130"/>
                      <a:pt x="0" y="130"/>
                      <a:pt x="0" y="130"/>
                    </a:cubicBezTo>
                    <a:cubicBezTo>
                      <a:pt x="0" y="272"/>
                      <a:pt x="0" y="272"/>
                      <a:pt x="0" y="272"/>
                    </a:cubicBezTo>
                    <a:cubicBezTo>
                      <a:pt x="0" y="328"/>
                      <a:pt x="0" y="328"/>
                      <a:pt x="0" y="328"/>
                    </a:cubicBezTo>
                    <a:cubicBezTo>
                      <a:pt x="59" y="351"/>
                      <a:pt x="133" y="365"/>
                      <a:pt x="213" y="365"/>
                    </a:cubicBezTo>
                    <a:cubicBezTo>
                      <a:pt x="410" y="365"/>
                      <a:pt x="569" y="283"/>
                      <a:pt x="569" y="182"/>
                    </a:cubicBezTo>
                    <a:cubicBezTo>
                      <a:pt x="569" y="82"/>
                      <a:pt x="410" y="0"/>
                      <a:pt x="213" y="0"/>
                    </a:cubicBezTo>
                    <a:close/>
                  </a:path>
                </a:pathLst>
              </a:custGeom>
              <a:grpFill/>
              <a:ln w="9525">
                <a:noFill/>
                <a:round/>
                <a:headEnd/>
                <a:tailEnd/>
              </a:ln>
            </p:spPr>
            <p:txBody>
              <a:bodyPr vert="horz" wrap="square" lIns="432000" tIns="45720" rIns="91440" bIns="72000" numCol="1" anchor="ctr" anchorCtr="0" compatLnSpc="1">
                <a:prstTxWarp prst="textNoShape">
                  <a:avLst/>
                </a:prstTxWarp>
              </a:bodyPr>
              <a:lstStyle/>
              <a:p>
                <a:pPr>
                  <a:lnSpc>
                    <a:spcPct val="95000"/>
                  </a:lnSpc>
                  <a:spcAft>
                    <a:spcPts val="800"/>
                  </a:spcAft>
                  <a:defRPr/>
                </a:pPr>
                <a:r>
                  <a:rPr lang="en-US" b="1">
                    <a:latin typeface="Arial" panose="020B0604020202020204" pitchFamily="34" charset="0"/>
                    <a:cs typeface="Arial" panose="020B0604020202020204" pitchFamily="34" charset="0"/>
                  </a:rPr>
                  <a:t>1990</a:t>
                </a:r>
              </a:p>
            </p:txBody>
          </p:sp>
          <p:cxnSp>
            <p:nvCxnSpPr>
              <p:cNvPr id="30" name="Gerade Verbindung 51" descr="Creative listing layouts&#10;4 Pointer layout&#10;Footprint format">
                <a:extLst>
                  <a:ext uri="{FF2B5EF4-FFF2-40B4-BE49-F238E27FC236}">
                    <a16:creationId xmlns:a16="http://schemas.microsoft.com/office/drawing/2014/main" id="{FB7F40FC-76FE-2A1A-F0C6-A44AAAFB731A}"/>
                  </a:ext>
                </a:extLst>
              </p:cNvPr>
              <p:cNvCxnSpPr/>
              <p:nvPr/>
            </p:nvCxnSpPr>
            <p:spPr bwMode="gray">
              <a:xfrm>
                <a:off x="1646372" y="3073967"/>
                <a:ext cx="371440" cy="635699"/>
              </a:xfrm>
              <a:prstGeom prst="line">
                <a:avLst/>
              </a:prstGeom>
              <a:grpFill/>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AF3F9745-7286-F0A3-1DD3-4257CEB55BB0}"/>
                </a:ext>
              </a:extLst>
            </p:cNvPr>
            <p:cNvGrpSpPr/>
            <p:nvPr/>
          </p:nvGrpSpPr>
          <p:grpSpPr>
            <a:xfrm>
              <a:off x="5175210" y="3103322"/>
              <a:ext cx="1554305" cy="1051599"/>
              <a:chOff x="740205" y="2491815"/>
              <a:chExt cx="2566921" cy="1779781"/>
            </a:xfrm>
            <a:solidFill>
              <a:schemeClr val="accent3">
                <a:lumMod val="60000"/>
                <a:lumOff val="40000"/>
              </a:schemeClr>
            </a:solidFill>
          </p:grpSpPr>
          <p:sp>
            <p:nvSpPr>
              <p:cNvPr id="32" name="Freeform 6" descr="Creative listing layouts&#10;4 Pointer layout&#10;Footprint format">
                <a:extLst>
                  <a:ext uri="{FF2B5EF4-FFF2-40B4-BE49-F238E27FC236}">
                    <a16:creationId xmlns:a16="http://schemas.microsoft.com/office/drawing/2014/main" id="{8E328773-2C97-427E-18DD-4F29684D7938}"/>
                  </a:ext>
                </a:extLst>
              </p:cNvPr>
              <p:cNvSpPr>
                <a:spLocks/>
              </p:cNvSpPr>
              <p:nvPr/>
            </p:nvSpPr>
            <p:spPr bwMode="gray">
              <a:xfrm rot="19800000">
                <a:off x="740205" y="3425570"/>
                <a:ext cx="636559" cy="846026"/>
              </a:xfrm>
              <a:custGeom>
                <a:avLst/>
                <a:gdLst/>
                <a:ahLst/>
                <a:cxnLst>
                  <a:cxn ang="0">
                    <a:pos x="159" y="0"/>
                  </a:cxn>
                  <a:cxn ang="0">
                    <a:pos x="0" y="131"/>
                  </a:cxn>
                  <a:cxn ang="0">
                    <a:pos x="159" y="263"/>
                  </a:cxn>
                  <a:cxn ang="0">
                    <a:pos x="198" y="259"/>
                  </a:cxn>
                  <a:cxn ang="0">
                    <a:pos x="198" y="203"/>
                  </a:cxn>
                  <a:cxn ang="0">
                    <a:pos x="198" y="22"/>
                  </a:cxn>
                  <a:cxn ang="0">
                    <a:pos x="198" y="4"/>
                  </a:cxn>
                  <a:cxn ang="0">
                    <a:pos x="159" y="0"/>
                  </a:cxn>
                </a:cxnLst>
                <a:rect l="0" t="0" r="r" b="b"/>
                <a:pathLst>
                  <a:path w="198" h="263">
                    <a:moveTo>
                      <a:pt x="159" y="0"/>
                    </a:moveTo>
                    <a:cubicBezTo>
                      <a:pt x="71" y="0"/>
                      <a:pt x="0" y="59"/>
                      <a:pt x="0" y="131"/>
                    </a:cubicBezTo>
                    <a:cubicBezTo>
                      <a:pt x="0" y="204"/>
                      <a:pt x="71" y="263"/>
                      <a:pt x="159" y="263"/>
                    </a:cubicBezTo>
                    <a:cubicBezTo>
                      <a:pt x="173" y="263"/>
                      <a:pt x="186" y="262"/>
                      <a:pt x="198" y="259"/>
                    </a:cubicBezTo>
                    <a:cubicBezTo>
                      <a:pt x="198" y="203"/>
                      <a:pt x="198" y="203"/>
                      <a:pt x="198" y="203"/>
                    </a:cubicBezTo>
                    <a:cubicBezTo>
                      <a:pt x="198" y="22"/>
                      <a:pt x="198" y="22"/>
                      <a:pt x="198" y="22"/>
                    </a:cubicBezTo>
                    <a:cubicBezTo>
                      <a:pt x="198" y="4"/>
                      <a:pt x="198" y="4"/>
                      <a:pt x="198" y="4"/>
                    </a:cubicBezTo>
                    <a:cubicBezTo>
                      <a:pt x="186" y="1"/>
                      <a:pt x="173" y="0"/>
                      <a:pt x="159" y="0"/>
                    </a:cubicBezTo>
                    <a:close/>
                  </a:path>
                </a:pathLst>
              </a:custGeom>
              <a:grpFill/>
              <a:ln w="9525">
                <a:noFill/>
                <a:round/>
                <a:headEnd/>
                <a:tailEnd/>
              </a:ln>
            </p:spPr>
            <p:txBody>
              <a:bodyPr vert="horz" wrap="square" lIns="180000" tIns="45720" rIns="91440" bIns="72000" numCol="1" anchor="ctr" anchorCtr="0" compatLnSpc="1">
                <a:prstTxWarp prst="textNoShape">
                  <a:avLst/>
                </a:prstTxWarp>
              </a:bodyPr>
              <a:lstStyle/>
              <a:p>
                <a:pPr algn="ctr"/>
                <a:endParaRPr lang="en-US" sz="2000">
                  <a:latin typeface="Arial" panose="020B0604020202020204" pitchFamily="34" charset="0"/>
                  <a:cs typeface="Arial" panose="020B0604020202020204" pitchFamily="34" charset="0"/>
                </a:endParaRPr>
              </a:p>
            </p:txBody>
          </p:sp>
          <p:sp>
            <p:nvSpPr>
              <p:cNvPr id="33" name="Freeform 7" descr="Creative listing layouts&#10;4 Pointer layout&#10;Footprint format">
                <a:extLst>
                  <a:ext uri="{FF2B5EF4-FFF2-40B4-BE49-F238E27FC236}">
                    <a16:creationId xmlns:a16="http://schemas.microsoft.com/office/drawing/2014/main" id="{B9AC0770-A640-E48F-B716-B65F111C8517}"/>
                  </a:ext>
                </a:extLst>
              </p:cNvPr>
              <p:cNvSpPr>
                <a:spLocks/>
              </p:cNvSpPr>
              <p:nvPr/>
            </p:nvSpPr>
            <p:spPr bwMode="gray">
              <a:xfrm rot="19800000">
                <a:off x="1479057" y="2491815"/>
                <a:ext cx="1828069" cy="1172467"/>
              </a:xfrm>
              <a:custGeom>
                <a:avLst/>
                <a:gdLst/>
                <a:ahLst/>
                <a:cxnLst>
                  <a:cxn ang="0">
                    <a:pos x="213" y="0"/>
                  </a:cxn>
                  <a:cxn ang="0">
                    <a:pos x="0" y="37"/>
                  </a:cxn>
                  <a:cxn ang="0">
                    <a:pos x="0" y="130"/>
                  </a:cxn>
                  <a:cxn ang="0">
                    <a:pos x="0" y="272"/>
                  </a:cxn>
                  <a:cxn ang="0">
                    <a:pos x="0" y="328"/>
                  </a:cxn>
                  <a:cxn ang="0">
                    <a:pos x="213" y="365"/>
                  </a:cxn>
                  <a:cxn ang="0">
                    <a:pos x="569" y="182"/>
                  </a:cxn>
                  <a:cxn ang="0">
                    <a:pos x="213" y="0"/>
                  </a:cxn>
                </a:cxnLst>
                <a:rect l="0" t="0" r="r" b="b"/>
                <a:pathLst>
                  <a:path w="569" h="365">
                    <a:moveTo>
                      <a:pt x="213" y="0"/>
                    </a:moveTo>
                    <a:cubicBezTo>
                      <a:pt x="133" y="0"/>
                      <a:pt x="59" y="14"/>
                      <a:pt x="0" y="37"/>
                    </a:cubicBezTo>
                    <a:cubicBezTo>
                      <a:pt x="0" y="130"/>
                      <a:pt x="0" y="130"/>
                      <a:pt x="0" y="130"/>
                    </a:cubicBezTo>
                    <a:cubicBezTo>
                      <a:pt x="0" y="272"/>
                      <a:pt x="0" y="272"/>
                      <a:pt x="0" y="272"/>
                    </a:cubicBezTo>
                    <a:cubicBezTo>
                      <a:pt x="0" y="328"/>
                      <a:pt x="0" y="328"/>
                      <a:pt x="0" y="328"/>
                    </a:cubicBezTo>
                    <a:cubicBezTo>
                      <a:pt x="59" y="351"/>
                      <a:pt x="133" y="365"/>
                      <a:pt x="213" y="365"/>
                    </a:cubicBezTo>
                    <a:cubicBezTo>
                      <a:pt x="410" y="365"/>
                      <a:pt x="569" y="283"/>
                      <a:pt x="569" y="182"/>
                    </a:cubicBezTo>
                    <a:cubicBezTo>
                      <a:pt x="569" y="82"/>
                      <a:pt x="410" y="0"/>
                      <a:pt x="213" y="0"/>
                    </a:cubicBezTo>
                    <a:close/>
                  </a:path>
                </a:pathLst>
              </a:custGeom>
              <a:grpFill/>
              <a:ln w="9525">
                <a:noFill/>
                <a:round/>
                <a:headEnd/>
                <a:tailEnd/>
              </a:ln>
            </p:spPr>
            <p:txBody>
              <a:bodyPr vert="horz" wrap="square" lIns="432000" tIns="45720" rIns="91440" bIns="72000" numCol="1" anchor="ctr" anchorCtr="0" compatLnSpc="1">
                <a:prstTxWarp prst="textNoShape">
                  <a:avLst/>
                </a:prstTxWarp>
              </a:bodyPr>
              <a:lstStyle/>
              <a:p>
                <a:pPr>
                  <a:lnSpc>
                    <a:spcPct val="95000"/>
                  </a:lnSpc>
                  <a:spcAft>
                    <a:spcPts val="800"/>
                  </a:spcAft>
                  <a:defRPr/>
                </a:pPr>
                <a:r>
                  <a:rPr lang="en-US" b="1">
                    <a:latin typeface="Arial" panose="020B0604020202020204" pitchFamily="34" charset="0"/>
                    <a:cs typeface="Arial" panose="020B0604020202020204" pitchFamily="34" charset="0"/>
                  </a:rPr>
                  <a:t>2000</a:t>
                </a:r>
              </a:p>
            </p:txBody>
          </p:sp>
          <p:cxnSp>
            <p:nvCxnSpPr>
              <p:cNvPr id="34" name="Gerade Verbindung 51" descr="Creative listing layouts&#10;4 Pointer layout&#10;Footprint format">
                <a:extLst>
                  <a:ext uri="{FF2B5EF4-FFF2-40B4-BE49-F238E27FC236}">
                    <a16:creationId xmlns:a16="http://schemas.microsoft.com/office/drawing/2014/main" id="{50434CF1-9554-EFA0-E750-96C8C424EFF6}"/>
                  </a:ext>
                </a:extLst>
              </p:cNvPr>
              <p:cNvCxnSpPr/>
              <p:nvPr/>
            </p:nvCxnSpPr>
            <p:spPr bwMode="gray">
              <a:xfrm>
                <a:off x="1646372" y="3073967"/>
                <a:ext cx="371440" cy="635699"/>
              </a:xfrm>
              <a:prstGeom prst="line">
                <a:avLst/>
              </a:prstGeom>
              <a:grpFill/>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E1FC599D-1ED9-7FD0-4ABD-8776ECFACBF6}"/>
                </a:ext>
              </a:extLst>
            </p:cNvPr>
            <p:cNvGrpSpPr/>
            <p:nvPr/>
          </p:nvGrpSpPr>
          <p:grpSpPr>
            <a:xfrm>
              <a:off x="7612556" y="2632405"/>
              <a:ext cx="1554305" cy="1051599"/>
              <a:chOff x="740205" y="2491815"/>
              <a:chExt cx="2566921" cy="1779781"/>
            </a:xfrm>
            <a:solidFill>
              <a:schemeClr val="accent1">
                <a:lumMod val="40000"/>
                <a:lumOff val="60000"/>
              </a:schemeClr>
            </a:solidFill>
          </p:grpSpPr>
          <p:sp>
            <p:nvSpPr>
              <p:cNvPr id="36" name="Freeform 6" descr="Creative listing layouts&#10;4 Pointer layout&#10;Footprint format">
                <a:extLst>
                  <a:ext uri="{FF2B5EF4-FFF2-40B4-BE49-F238E27FC236}">
                    <a16:creationId xmlns:a16="http://schemas.microsoft.com/office/drawing/2014/main" id="{46EAF305-974D-0E67-27CA-4C918D1D428A}"/>
                  </a:ext>
                </a:extLst>
              </p:cNvPr>
              <p:cNvSpPr>
                <a:spLocks/>
              </p:cNvSpPr>
              <p:nvPr/>
            </p:nvSpPr>
            <p:spPr bwMode="gray">
              <a:xfrm rot="19800000">
                <a:off x="740205" y="3425570"/>
                <a:ext cx="636559" cy="846026"/>
              </a:xfrm>
              <a:custGeom>
                <a:avLst/>
                <a:gdLst/>
                <a:ahLst/>
                <a:cxnLst>
                  <a:cxn ang="0">
                    <a:pos x="159" y="0"/>
                  </a:cxn>
                  <a:cxn ang="0">
                    <a:pos x="0" y="131"/>
                  </a:cxn>
                  <a:cxn ang="0">
                    <a:pos x="159" y="263"/>
                  </a:cxn>
                  <a:cxn ang="0">
                    <a:pos x="198" y="259"/>
                  </a:cxn>
                  <a:cxn ang="0">
                    <a:pos x="198" y="203"/>
                  </a:cxn>
                  <a:cxn ang="0">
                    <a:pos x="198" y="22"/>
                  </a:cxn>
                  <a:cxn ang="0">
                    <a:pos x="198" y="4"/>
                  </a:cxn>
                  <a:cxn ang="0">
                    <a:pos x="159" y="0"/>
                  </a:cxn>
                </a:cxnLst>
                <a:rect l="0" t="0" r="r" b="b"/>
                <a:pathLst>
                  <a:path w="198" h="263">
                    <a:moveTo>
                      <a:pt x="159" y="0"/>
                    </a:moveTo>
                    <a:cubicBezTo>
                      <a:pt x="71" y="0"/>
                      <a:pt x="0" y="59"/>
                      <a:pt x="0" y="131"/>
                    </a:cubicBezTo>
                    <a:cubicBezTo>
                      <a:pt x="0" y="204"/>
                      <a:pt x="71" y="263"/>
                      <a:pt x="159" y="263"/>
                    </a:cubicBezTo>
                    <a:cubicBezTo>
                      <a:pt x="173" y="263"/>
                      <a:pt x="186" y="262"/>
                      <a:pt x="198" y="259"/>
                    </a:cubicBezTo>
                    <a:cubicBezTo>
                      <a:pt x="198" y="203"/>
                      <a:pt x="198" y="203"/>
                      <a:pt x="198" y="203"/>
                    </a:cubicBezTo>
                    <a:cubicBezTo>
                      <a:pt x="198" y="22"/>
                      <a:pt x="198" y="22"/>
                      <a:pt x="198" y="22"/>
                    </a:cubicBezTo>
                    <a:cubicBezTo>
                      <a:pt x="198" y="4"/>
                      <a:pt x="198" y="4"/>
                      <a:pt x="198" y="4"/>
                    </a:cubicBezTo>
                    <a:cubicBezTo>
                      <a:pt x="186" y="1"/>
                      <a:pt x="173" y="0"/>
                      <a:pt x="159" y="0"/>
                    </a:cubicBezTo>
                    <a:close/>
                  </a:path>
                </a:pathLst>
              </a:custGeom>
              <a:grpFill/>
              <a:ln w="9525">
                <a:noFill/>
                <a:round/>
                <a:headEnd/>
                <a:tailEnd/>
              </a:ln>
            </p:spPr>
            <p:txBody>
              <a:bodyPr vert="horz" wrap="square" lIns="180000" tIns="45720" rIns="91440" bIns="72000" numCol="1" anchor="ctr" anchorCtr="0" compatLnSpc="1">
                <a:prstTxWarp prst="textNoShape">
                  <a:avLst/>
                </a:prstTxWarp>
              </a:bodyPr>
              <a:lstStyle/>
              <a:p>
                <a:pPr algn="ctr"/>
                <a:endParaRPr lang="en-US" sz="2000">
                  <a:latin typeface="Arial" panose="020B0604020202020204" pitchFamily="34" charset="0"/>
                  <a:cs typeface="Arial" panose="020B0604020202020204" pitchFamily="34" charset="0"/>
                </a:endParaRPr>
              </a:p>
            </p:txBody>
          </p:sp>
          <p:sp>
            <p:nvSpPr>
              <p:cNvPr id="37" name="Freeform 7" descr="Creative listing layouts&#10;4 Pointer layout&#10;Footprint format">
                <a:extLst>
                  <a:ext uri="{FF2B5EF4-FFF2-40B4-BE49-F238E27FC236}">
                    <a16:creationId xmlns:a16="http://schemas.microsoft.com/office/drawing/2014/main" id="{82E7D453-BB05-956F-548B-63F6B7B55746}"/>
                  </a:ext>
                </a:extLst>
              </p:cNvPr>
              <p:cNvSpPr>
                <a:spLocks/>
              </p:cNvSpPr>
              <p:nvPr/>
            </p:nvSpPr>
            <p:spPr bwMode="gray">
              <a:xfrm rot="19800000">
                <a:off x="1479057" y="2491815"/>
                <a:ext cx="1828069" cy="1172467"/>
              </a:xfrm>
              <a:custGeom>
                <a:avLst/>
                <a:gdLst/>
                <a:ahLst/>
                <a:cxnLst>
                  <a:cxn ang="0">
                    <a:pos x="213" y="0"/>
                  </a:cxn>
                  <a:cxn ang="0">
                    <a:pos x="0" y="37"/>
                  </a:cxn>
                  <a:cxn ang="0">
                    <a:pos x="0" y="130"/>
                  </a:cxn>
                  <a:cxn ang="0">
                    <a:pos x="0" y="272"/>
                  </a:cxn>
                  <a:cxn ang="0">
                    <a:pos x="0" y="328"/>
                  </a:cxn>
                  <a:cxn ang="0">
                    <a:pos x="213" y="365"/>
                  </a:cxn>
                  <a:cxn ang="0">
                    <a:pos x="569" y="182"/>
                  </a:cxn>
                  <a:cxn ang="0">
                    <a:pos x="213" y="0"/>
                  </a:cxn>
                </a:cxnLst>
                <a:rect l="0" t="0" r="r" b="b"/>
                <a:pathLst>
                  <a:path w="569" h="365">
                    <a:moveTo>
                      <a:pt x="213" y="0"/>
                    </a:moveTo>
                    <a:cubicBezTo>
                      <a:pt x="133" y="0"/>
                      <a:pt x="59" y="14"/>
                      <a:pt x="0" y="37"/>
                    </a:cubicBezTo>
                    <a:cubicBezTo>
                      <a:pt x="0" y="130"/>
                      <a:pt x="0" y="130"/>
                      <a:pt x="0" y="130"/>
                    </a:cubicBezTo>
                    <a:cubicBezTo>
                      <a:pt x="0" y="272"/>
                      <a:pt x="0" y="272"/>
                      <a:pt x="0" y="272"/>
                    </a:cubicBezTo>
                    <a:cubicBezTo>
                      <a:pt x="0" y="328"/>
                      <a:pt x="0" y="328"/>
                      <a:pt x="0" y="328"/>
                    </a:cubicBezTo>
                    <a:cubicBezTo>
                      <a:pt x="59" y="351"/>
                      <a:pt x="133" y="365"/>
                      <a:pt x="213" y="365"/>
                    </a:cubicBezTo>
                    <a:cubicBezTo>
                      <a:pt x="410" y="365"/>
                      <a:pt x="569" y="283"/>
                      <a:pt x="569" y="182"/>
                    </a:cubicBezTo>
                    <a:cubicBezTo>
                      <a:pt x="569" y="82"/>
                      <a:pt x="410" y="0"/>
                      <a:pt x="213" y="0"/>
                    </a:cubicBezTo>
                    <a:close/>
                  </a:path>
                </a:pathLst>
              </a:custGeom>
              <a:grpFill/>
              <a:ln w="9525">
                <a:noFill/>
                <a:round/>
                <a:headEnd/>
                <a:tailEnd/>
              </a:ln>
            </p:spPr>
            <p:txBody>
              <a:bodyPr vert="horz" wrap="square" lIns="432000" tIns="45720" rIns="91440" bIns="72000" numCol="1" anchor="ctr" anchorCtr="0" compatLnSpc="1">
                <a:prstTxWarp prst="textNoShape">
                  <a:avLst/>
                </a:prstTxWarp>
              </a:bodyPr>
              <a:lstStyle/>
              <a:p>
                <a:pPr>
                  <a:lnSpc>
                    <a:spcPct val="95000"/>
                  </a:lnSpc>
                  <a:spcAft>
                    <a:spcPts val="800"/>
                  </a:spcAft>
                  <a:defRPr/>
                </a:pPr>
                <a:r>
                  <a:rPr lang="en-US" b="1">
                    <a:latin typeface="Arial" panose="020B0604020202020204" pitchFamily="34" charset="0"/>
                    <a:cs typeface="Arial" panose="020B0604020202020204" pitchFamily="34" charset="0"/>
                  </a:rPr>
                  <a:t>2010</a:t>
                </a:r>
              </a:p>
            </p:txBody>
          </p:sp>
          <p:cxnSp>
            <p:nvCxnSpPr>
              <p:cNvPr id="38" name="Gerade Verbindung 51" descr="Creative listing layouts&#10;4 Pointer layout&#10;Footprint format">
                <a:extLst>
                  <a:ext uri="{FF2B5EF4-FFF2-40B4-BE49-F238E27FC236}">
                    <a16:creationId xmlns:a16="http://schemas.microsoft.com/office/drawing/2014/main" id="{67A76920-15E0-403A-7DFC-631019225B3B}"/>
                  </a:ext>
                </a:extLst>
              </p:cNvPr>
              <p:cNvCxnSpPr/>
              <p:nvPr/>
            </p:nvCxnSpPr>
            <p:spPr bwMode="gray">
              <a:xfrm>
                <a:off x="1646372" y="3073967"/>
                <a:ext cx="371440" cy="635699"/>
              </a:xfrm>
              <a:prstGeom prst="line">
                <a:avLst/>
              </a:prstGeom>
              <a:grpFill/>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39" name="Bogen 54" descr="Creative listing layouts&#10;4 Pointer layout&#10;Footprint format">
              <a:extLst>
                <a:ext uri="{FF2B5EF4-FFF2-40B4-BE49-F238E27FC236}">
                  <a16:creationId xmlns:a16="http://schemas.microsoft.com/office/drawing/2014/main" id="{0C2E8627-494C-30AC-C4D3-D0E6C4AE3F51}"/>
                </a:ext>
              </a:extLst>
            </p:cNvPr>
            <p:cNvSpPr/>
            <p:nvPr/>
          </p:nvSpPr>
          <p:spPr bwMode="gray">
            <a:xfrm rot="8069656">
              <a:off x="2039072" y="1959958"/>
              <a:ext cx="2098553" cy="2062271"/>
            </a:xfrm>
            <a:prstGeom prst="arc">
              <a:avLst/>
            </a:prstGeom>
            <a:noFill/>
            <a:ln w="12700">
              <a:solidFill>
                <a:schemeClr val="bg1"/>
              </a:solidFill>
              <a:prstDash val="dash"/>
              <a:headEnd type="triangle"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Arial" panose="020B0604020202020204" pitchFamily="34" charset="0"/>
                <a:cs typeface="Arial" panose="020B0604020202020204" pitchFamily="34" charset="0"/>
              </a:endParaRPr>
            </a:p>
          </p:txBody>
        </p:sp>
        <p:sp>
          <p:nvSpPr>
            <p:cNvPr id="42" name="Bogen 54" descr="Creative listing layouts&#10;4 Pointer layout&#10;Footprint format">
              <a:extLst>
                <a:ext uri="{FF2B5EF4-FFF2-40B4-BE49-F238E27FC236}">
                  <a16:creationId xmlns:a16="http://schemas.microsoft.com/office/drawing/2014/main" id="{772FF87C-315E-2C77-3763-5DBD8AA845BF}"/>
                </a:ext>
              </a:extLst>
            </p:cNvPr>
            <p:cNvSpPr/>
            <p:nvPr/>
          </p:nvSpPr>
          <p:spPr bwMode="gray">
            <a:xfrm rot="8069656">
              <a:off x="6198261" y="2069522"/>
              <a:ext cx="2098553" cy="2062271"/>
            </a:xfrm>
            <a:prstGeom prst="arc">
              <a:avLst/>
            </a:prstGeom>
            <a:noFill/>
            <a:ln w="12700">
              <a:solidFill>
                <a:schemeClr val="bg1"/>
              </a:solidFill>
              <a:prstDash val="dash"/>
              <a:headEnd type="triangle"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Arial" panose="020B0604020202020204" pitchFamily="34" charset="0"/>
                <a:cs typeface="Arial" panose="020B0604020202020204" pitchFamily="34" charset="0"/>
              </a:endParaRPr>
            </a:p>
          </p:txBody>
        </p:sp>
        <p:grpSp>
          <p:nvGrpSpPr>
            <p:cNvPr id="44" name="Group 43">
              <a:extLst>
                <a:ext uri="{FF2B5EF4-FFF2-40B4-BE49-F238E27FC236}">
                  <a16:creationId xmlns:a16="http://schemas.microsoft.com/office/drawing/2014/main" id="{08DAE97C-4CCC-C8C6-B6A0-CC206AA8BFA8}"/>
                </a:ext>
              </a:extLst>
            </p:cNvPr>
            <p:cNvGrpSpPr/>
            <p:nvPr/>
          </p:nvGrpSpPr>
          <p:grpSpPr>
            <a:xfrm>
              <a:off x="9863082" y="2994935"/>
              <a:ext cx="1554305" cy="1051599"/>
              <a:chOff x="740205" y="2491815"/>
              <a:chExt cx="2566921" cy="1779781"/>
            </a:xfrm>
            <a:solidFill>
              <a:schemeClr val="accent6">
                <a:lumMod val="60000"/>
                <a:lumOff val="40000"/>
              </a:schemeClr>
            </a:solidFill>
          </p:grpSpPr>
          <p:sp>
            <p:nvSpPr>
              <p:cNvPr id="45" name="Freeform 6" descr="Creative listing layouts&#10;4 Pointer layout&#10;Footprint format">
                <a:extLst>
                  <a:ext uri="{FF2B5EF4-FFF2-40B4-BE49-F238E27FC236}">
                    <a16:creationId xmlns:a16="http://schemas.microsoft.com/office/drawing/2014/main" id="{400A19D0-82AA-C4C3-AD38-66F3F00B252C}"/>
                  </a:ext>
                </a:extLst>
              </p:cNvPr>
              <p:cNvSpPr>
                <a:spLocks/>
              </p:cNvSpPr>
              <p:nvPr/>
            </p:nvSpPr>
            <p:spPr bwMode="gray">
              <a:xfrm rot="19800000">
                <a:off x="740205" y="3425570"/>
                <a:ext cx="636559" cy="846026"/>
              </a:xfrm>
              <a:custGeom>
                <a:avLst/>
                <a:gdLst/>
                <a:ahLst/>
                <a:cxnLst>
                  <a:cxn ang="0">
                    <a:pos x="159" y="0"/>
                  </a:cxn>
                  <a:cxn ang="0">
                    <a:pos x="0" y="131"/>
                  </a:cxn>
                  <a:cxn ang="0">
                    <a:pos x="159" y="263"/>
                  </a:cxn>
                  <a:cxn ang="0">
                    <a:pos x="198" y="259"/>
                  </a:cxn>
                  <a:cxn ang="0">
                    <a:pos x="198" y="203"/>
                  </a:cxn>
                  <a:cxn ang="0">
                    <a:pos x="198" y="22"/>
                  </a:cxn>
                  <a:cxn ang="0">
                    <a:pos x="198" y="4"/>
                  </a:cxn>
                  <a:cxn ang="0">
                    <a:pos x="159" y="0"/>
                  </a:cxn>
                </a:cxnLst>
                <a:rect l="0" t="0" r="r" b="b"/>
                <a:pathLst>
                  <a:path w="198" h="263">
                    <a:moveTo>
                      <a:pt x="159" y="0"/>
                    </a:moveTo>
                    <a:cubicBezTo>
                      <a:pt x="71" y="0"/>
                      <a:pt x="0" y="59"/>
                      <a:pt x="0" y="131"/>
                    </a:cubicBezTo>
                    <a:cubicBezTo>
                      <a:pt x="0" y="204"/>
                      <a:pt x="71" y="263"/>
                      <a:pt x="159" y="263"/>
                    </a:cubicBezTo>
                    <a:cubicBezTo>
                      <a:pt x="173" y="263"/>
                      <a:pt x="186" y="262"/>
                      <a:pt x="198" y="259"/>
                    </a:cubicBezTo>
                    <a:cubicBezTo>
                      <a:pt x="198" y="203"/>
                      <a:pt x="198" y="203"/>
                      <a:pt x="198" y="203"/>
                    </a:cubicBezTo>
                    <a:cubicBezTo>
                      <a:pt x="198" y="22"/>
                      <a:pt x="198" y="22"/>
                      <a:pt x="198" y="22"/>
                    </a:cubicBezTo>
                    <a:cubicBezTo>
                      <a:pt x="198" y="4"/>
                      <a:pt x="198" y="4"/>
                      <a:pt x="198" y="4"/>
                    </a:cubicBezTo>
                    <a:cubicBezTo>
                      <a:pt x="186" y="1"/>
                      <a:pt x="173" y="0"/>
                      <a:pt x="159" y="0"/>
                    </a:cubicBezTo>
                    <a:close/>
                  </a:path>
                </a:pathLst>
              </a:custGeom>
              <a:grpFill/>
              <a:ln w="9525">
                <a:noFill/>
                <a:round/>
                <a:headEnd/>
                <a:tailEnd/>
              </a:ln>
            </p:spPr>
            <p:txBody>
              <a:bodyPr vert="horz" wrap="square" lIns="180000" tIns="45720" rIns="91440" bIns="72000" numCol="1" anchor="ctr" anchorCtr="0" compatLnSpc="1">
                <a:prstTxWarp prst="textNoShape">
                  <a:avLst/>
                </a:prstTxWarp>
              </a:bodyPr>
              <a:lstStyle/>
              <a:p>
                <a:pPr algn="ctr"/>
                <a:endParaRPr lang="en-US" sz="2000">
                  <a:latin typeface="Arial" panose="020B0604020202020204" pitchFamily="34" charset="0"/>
                  <a:cs typeface="Arial" panose="020B0604020202020204" pitchFamily="34" charset="0"/>
                </a:endParaRPr>
              </a:p>
            </p:txBody>
          </p:sp>
          <p:sp>
            <p:nvSpPr>
              <p:cNvPr id="46" name="Freeform 7" descr="Creative listing layouts&#10;4 Pointer layout&#10;Footprint format">
                <a:extLst>
                  <a:ext uri="{FF2B5EF4-FFF2-40B4-BE49-F238E27FC236}">
                    <a16:creationId xmlns:a16="http://schemas.microsoft.com/office/drawing/2014/main" id="{DEB27814-B328-F48F-FFAC-BE079B2C8E9A}"/>
                  </a:ext>
                </a:extLst>
              </p:cNvPr>
              <p:cNvSpPr>
                <a:spLocks/>
              </p:cNvSpPr>
              <p:nvPr/>
            </p:nvSpPr>
            <p:spPr bwMode="gray">
              <a:xfrm rot="19800000">
                <a:off x="1479057" y="2491815"/>
                <a:ext cx="1828069" cy="1172467"/>
              </a:xfrm>
              <a:custGeom>
                <a:avLst/>
                <a:gdLst/>
                <a:ahLst/>
                <a:cxnLst>
                  <a:cxn ang="0">
                    <a:pos x="213" y="0"/>
                  </a:cxn>
                  <a:cxn ang="0">
                    <a:pos x="0" y="37"/>
                  </a:cxn>
                  <a:cxn ang="0">
                    <a:pos x="0" y="130"/>
                  </a:cxn>
                  <a:cxn ang="0">
                    <a:pos x="0" y="272"/>
                  </a:cxn>
                  <a:cxn ang="0">
                    <a:pos x="0" y="328"/>
                  </a:cxn>
                  <a:cxn ang="0">
                    <a:pos x="213" y="365"/>
                  </a:cxn>
                  <a:cxn ang="0">
                    <a:pos x="569" y="182"/>
                  </a:cxn>
                  <a:cxn ang="0">
                    <a:pos x="213" y="0"/>
                  </a:cxn>
                </a:cxnLst>
                <a:rect l="0" t="0" r="r" b="b"/>
                <a:pathLst>
                  <a:path w="569" h="365">
                    <a:moveTo>
                      <a:pt x="213" y="0"/>
                    </a:moveTo>
                    <a:cubicBezTo>
                      <a:pt x="133" y="0"/>
                      <a:pt x="59" y="14"/>
                      <a:pt x="0" y="37"/>
                    </a:cubicBezTo>
                    <a:cubicBezTo>
                      <a:pt x="0" y="130"/>
                      <a:pt x="0" y="130"/>
                      <a:pt x="0" y="130"/>
                    </a:cubicBezTo>
                    <a:cubicBezTo>
                      <a:pt x="0" y="272"/>
                      <a:pt x="0" y="272"/>
                      <a:pt x="0" y="272"/>
                    </a:cubicBezTo>
                    <a:cubicBezTo>
                      <a:pt x="0" y="328"/>
                      <a:pt x="0" y="328"/>
                      <a:pt x="0" y="328"/>
                    </a:cubicBezTo>
                    <a:cubicBezTo>
                      <a:pt x="59" y="351"/>
                      <a:pt x="133" y="365"/>
                      <a:pt x="213" y="365"/>
                    </a:cubicBezTo>
                    <a:cubicBezTo>
                      <a:pt x="410" y="365"/>
                      <a:pt x="569" y="283"/>
                      <a:pt x="569" y="182"/>
                    </a:cubicBezTo>
                    <a:cubicBezTo>
                      <a:pt x="569" y="82"/>
                      <a:pt x="410" y="0"/>
                      <a:pt x="213" y="0"/>
                    </a:cubicBezTo>
                    <a:close/>
                  </a:path>
                </a:pathLst>
              </a:custGeom>
              <a:grpFill/>
              <a:ln w="9525">
                <a:noFill/>
                <a:round/>
                <a:headEnd/>
                <a:tailEnd/>
              </a:ln>
            </p:spPr>
            <p:txBody>
              <a:bodyPr vert="horz" wrap="square" lIns="432000" tIns="45720" rIns="91440" bIns="72000" numCol="1" anchor="ctr" anchorCtr="0" compatLnSpc="1">
                <a:prstTxWarp prst="textNoShape">
                  <a:avLst/>
                </a:prstTxWarp>
              </a:bodyPr>
              <a:lstStyle/>
              <a:p>
                <a:pPr>
                  <a:lnSpc>
                    <a:spcPct val="95000"/>
                  </a:lnSpc>
                  <a:spcAft>
                    <a:spcPts val="800"/>
                  </a:spcAft>
                  <a:defRPr/>
                </a:pPr>
                <a:r>
                  <a:rPr lang="en-US" b="1">
                    <a:latin typeface="Arial" panose="020B0604020202020204" pitchFamily="34" charset="0"/>
                    <a:cs typeface="Arial" panose="020B0604020202020204" pitchFamily="34" charset="0"/>
                  </a:rPr>
                  <a:t>2020</a:t>
                </a:r>
              </a:p>
            </p:txBody>
          </p:sp>
          <p:cxnSp>
            <p:nvCxnSpPr>
              <p:cNvPr id="47" name="Gerade Verbindung 51" descr="Creative listing layouts&#10;4 Pointer layout&#10;Footprint format">
                <a:extLst>
                  <a:ext uri="{FF2B5EF4-FFF2-40B4-BE49-F238E27FC236}">
                    <a16:creationId xmlns:a16="http://schemas.microsoft.com/office/drawing/2014/main" id="{54025797-E54B-F69D-194F-72E323BBC677}"/>
                  </a:ext>
                </a:extLst>
              </p:cNvPr>
              <p:cNvCxnSpPr/>
              <p:nvPr/>
            </p:nvCxnSpPr>
            <p:spPr bwMode="gray">
              <a:xfrm>
                <a:off x="1646372" y="3073967"/>
                <a:ext cx="371440" cy="635699"/>
              </a:xfrm>
              <a:prstGeom prst="line">
                <a:avLst/>
              </a:prstGeom>
              <a:grpFill/>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48" name="Bogen 63" descr="Creative listing layouts&#10;4 Pointer layout&#10;Footprint format">
              <a:extLst>
                <a:ext uri="{FF2B5EF4-FFF2-40B4-BE49-F238E27FC236}">
                  <a16:creationId xmlns:a16="http://schemas.microsoft.com/office/drawing/2014/main" id="{DC514503-4D86-4CBE-DCEE-F44430B2D5AA}"/>
                </a:ext>
              </a:extLst>
            </p:cNvPr>
            <p:cNvSpPr/>
            <p:nvPr/>
          </p:nvSpPr>
          <p:spPr bwMode="gray">
            <a:xfrm rot="2602569" flipH="1">
              <a:off x="9008392" y="2805495"/>
              <a:ext cx="1691382" cy="1691382"/>
            </a:xfrm>
            <a:prstGeom prst="arc">
              <a:avLst/>
            </a:prstGeom>
            <a:noFill/>
            <a:ln w="12700">
              <a:solidFill>
                <a:schemeClr val="bg1"/>
              </a:solidFill>
              <a:prstDash val="dash"/>
              <a:headEnd type="triangle" w="lg" len="lg"/>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Arial" panose="020B0604020202020204" pitchFamily="34" charset="0"/>
                <a:cs typeface="Arial" panose="020B0604020202020204" pitchFamily="34" charset="0"/>
              </a:endParaRPr>
            </a:p>
          </p:txBody>
        </p:sp>
        <p:sp>
          <p:nvSpPr>
            <p:cNvPr id="22" name="Text 26">
              <a:extLst>
                <a:ext uri="{FF2B5EF4-FFF2-40B4-BE49-F238E27FC236}">
                  <a16:creationId xmlns:a16="http://schemas.microsoft.com/office/drawing/2014/main" id="{7354331D-0285-3CBC-B325-0AEA53149B52}"/>
                </a:ext>
              </a:extLst>
            </p:cNvPr>
            <p:cNvSpPr/>
            <p:nvPr/>
          </p:nvSpPr>
          <p:spPr>
            <a:xfrm>
              <a:off x="8873261" y="4742611"/>
              <a:ext cx="2989543" cy="728020"/>
            </a:xfrm>
            <a:prstGeom prst="rect">
              <a:avLst/>
            </a:prstGeom>
            <a:noFill/>
            <a:ln/>
          </p:spPr>
          <p:txBody>
            <a:bodyPr wrap="square" lIns="0" tIns="0" rIns="0" bIns="0" rtlCol="0" anchor="t"/>
            <a:lstStyle/>
            <a:p>
              <a:pPr marL="0" indent="0" algn="ctr">
                <a:lnSpc>
                  <a:spcPts val="2550"/>
                </a:lnSpc>
                <a:buNone/>
              </a:pPr>
              <a:r>
                <a:rPr lang="en-US" sz="1400">
                  <a:solidFill>
                    <a:schemeClr val="bg1"/>
                  </a:solidFill>
                  <a:latin typeface="EYInterstate" panose="02000503020000020004" pitchFamily="2" charset="0"/>
                  <a:ea typeface="Nobile" pitchFamily="34" charset="-122"/>
                  <a:cs typeface="Nobile" pitchFamily="34" charset="-120"/>
                </a:rPr>
                <a:t>Artificial intelligence now automates complex audit procedures, risk assessments, and generates intelligent insights for decision-making.</a:t>
              </a:r>
              <a:endParaRPr lang="en-US" sz="1400">
                <a:solidFill>
                  <a:schemeClr val="bg1"/>
                </a:solidFill>
                <a:latin typeface="EYInterstate" panose="02000503020000020004" pitchFamily="2" charset="0"/>
              </a:endParaRPr>
            </a:p>
          </p:txBody>
        </p:sp>
      </p:grpSp>
    </p:spTree>
    <p:extLst>
      <p:ext uri="{BB962C8B-B14F-4D97-AF65-F5344CB8AC3E}">
        <p14:creationId xmlns:p14="http://schemas.microsoft.com/office/powerpoint/2010/main" val="131053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1AECF-24FD-DAB7-CB01-F9F6F1ADAA9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174A503-21C4-0C11-2583-D6861FA071CC}"/>
              </a:ext>
            </a:extLst>
          </p:cNvPr>
          <p:cNvSpPr txBox="1"/>
          <p:nvPr/>
        </p:nvSpPr>
        <p:spPr>
          <a:xfrm>
            <a:off x="5658434" y="2145915"/>
            <a:ext cx="5251736" cy="1430841"/>
          </a:xfrm>
          <a:prstGeom prst="rect">
            <a:avLst/>
          </a:prstGeom>
          <a:noFill/>
        </p:spPr>
        <p:txBody>
          <a:bodyPr wrap="square" rtlCol="0">
            <a:spAutoFit/>
          </a:bodyPr>
          <a:lstStyle/>
          <a:p>
            <a:pPr>
              <a:lnSpc>
                <a:spcPts val="5550"/>
              </a:lnSpc>
            </a:pPr>
            <a:r>
              <a:rPr lang="en-US" sz="3200" dirty="0">
                <a:solidFill>
                  <a:srgbClr val="1B1B27"/>
                </a:solidFill>
                <a:latin typeface="Alexandria" pitchFamily="34" charset="0"/>
                <a:cs typeface="Alexandria" pitchFamily="34" charset="-120"/>
              </a:rPr>
              <a:t>What CFOs and CEOs are saying about AI</a:t>
            </a:r>
            <a:endParaRPr lang="en-US" sz="3200" dirty="0"/>
          </a:p>
        </p:txBody>
      </p:sp>
      <p:pic>
        <p:nvPicPr>
          <p:cNvPr id="3" name="Picture 2" descr="A group of people in a room with a large projection screen&#10;&#10;AI-generated content may be incorrect.">
            <a:extLst>
              <a:ext uri="{FF2B5EF4-FFF2-40B4-BE49-F238E27FC236}">
                <a16:creationId xmlns:a16="http://schemas.microsoft.com/office/drawing/2014/main" id="{0D493E50-D9F4-2841-2054-CEDDEC600D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477"/>
            <a:ext cx="5384521" cy="6922954"/>
          </a:xfrm>
          <a:prstGeom prst="roundRect">
            <a:avLst>
              <a:gd name="adj" fmla="val 0"/>
            </a:avLst>
          </a:prstGeom>
        </p:spPr>
      </p:pic>
    </p:spTree>
    <p:extLst>
      <p:ext uri="{BB962C8B-B14F-4D97-AF65-F5344CB8AC3E}">
        <p14:creationId xmlns:p14="http://schemas.microsoft.com/office/powerpoint/2010/main" val="2285907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8D20F-0A23-16FA-F6E0-A6AE4BDC7055}"/>
            </a:ext>
          </a:extLst>
        </p:cNvPr>
        <p:cNvGrpSpPr/>
        <p:nvPr/>
      </p:nvGrpSpPr>
      <p:grpSpPr>
        <a:xfrm>
          <a:off x="0" y="0"/>
          <a:ext cx="0" cy="0"/>
          <a:chOff x="0" y="0"/>
          <a:chExt cx="0" cy="0"/>
        </a:xfrm>
      </p:grpSpPr>
      <p:sp>
        <p:nvSpPr>
          <p:cNvPr id="16" name="Text 0">
            <a:extLst>
              <a:ext uri="{FF2B5EF4-FFF2-40B4-BE49-F238E27FC236}">
                <a16:creationId xmlns:a16="http://schemas.microsoft.com/office/drawing/2014/main" id="{FE9D78D9-57C2-4732-82A8-9F97DE2CC1C4}"/>
              </a:ext>
            </a:extLst>
          </p:cNvPr>
          <p:cNvSpPr/>
          <p:nvPr/>
        </p:nvSpPr>
        <p:spPr>
          <a:xfrm>
            <a:off x="436800" y="10007"/>
            <a:ext cx="6973650" cy="739987"/>
          </a:xfrm>
          <a:prstGeom prst="rect">
            <a:avLst/>
          </a:prstGeom>
          <a:noFill/>
          <a:ln/>
        </p:spPr>
        <p:txBody>
          <a:bodyPr wrap="square" lIns="0" tIns="0" rIns="0" bIns="0" rtlCol="0" anchor="t"/>
          <a:lstStyle/>
          <a:p>
            <a:pPr marL="0" indent="0" algn="l">
              <a:lnSpc>
                <a:spcPts val="5550"/>
              </a:lnSpc>
              <a:buNone/>
            </a:pPr>
            <a:r>
              <a:rPr lang="en-US" sz="2800" dirty="0">
                <a:solidFill>
                  <a:srgbClr val="1B1B27"/>
                </a:solidFill>
                <a:latin typeface="Alexandria" pitchFamily="34" charset="0"/>
                <a:cs typeface="Alexandria" pitchFamily="34" charset="-120"/>
              </a:rPr>
              <a:t>What CFOs and CEOs are saying about AI</a:t>
            </a:r>
            <a:endParaRPr lang="en-US" sz="2800" dirty="0"/>
          </a:p>
        </p:txBody>
      </p:sp>
      <p:cxnSp>
        <p:nvCxnSpPr>
          <p:cNvPr id="3" name="Straight Connector 2">
            <a:extLst>
              <a:ext uri="{FF2B5EF4-FFF2-40B4-BE49-F238E27FC236}">
                <a16:creationId xmlns:a16="http://schemas.microsoft.com/office/drawing/2014/main" id="{70954E30-98E6-8348-9656-37FB2E638B2E}"/>
              </a:ext>
            </a:extLst>
          </p:cNvPr>
          <p:cNvCxnSpPr>
            <a:cxnSpLocks/>
          </p:cNvCxnSpPr>
          <p:nvPr/>
        </p:nvCxnSpPr>
        <p:spPr>
          <a:xfrm>
            <a:off x="436800" y="736168"/>
            <a:ext cx="6973650" cy="13826"/>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descr="A group of people in a room with a large projection screen&#10;&#10;AI-generated content may be incorrect.">
            <a:extLst>
              <a:ext uri="{FF2B5EF4-FFF2-40B4-BE49-F238E27FC236}">
                <a16:creationId xmlns:a16="http://schemas.microsoft.com/office/drawing/2014/main" id="{025585A9-45D4-303C-F33E-09D078D02C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1534" y="-100641"/>
            <a:ext cx="5384521" cy="6922954"/>
          </a:xfrm>
          <a:prstGeom prst="roundRect">
            <a:avLst>
              <a:gd name="adj" fmla="val 0"/>
            </a:avLst>
          </a:prstGeom>
        </p:spPr>
      </p:pic>
      <p:grpSp>
        <p:nvGrpSpPr>
          <p:cNvPr id="42" name="Group 41">
            <a:extLst>
              <a:ext uri="{FF2B5EF4-FFF2-40B4-BE49-F238E27FC236}">
                <a16:creationId xmlns:a16="http://schemas.microsoft.com/office/drawing/2014/main" id="{2F8DA534-583D-A3C2-23AD-91DA7D58A741}"/>
              </a:ext>
            </a:extLst>
          </p:cNvPr>
          <p:cNvGrpSpPr/>
          <p:nvPr/>
        </p:nvGrpSpPr>
        <p:grpSpPr>
          <a:xfrm>
            <a:off x="292521" y="1207066"/>
            <a:ext cx="6921213" cy="4511754"/>
            <a:chOff x="69136" y="1153597"/>
            <a:chExt cx="8345328" cy="4511754"/>
          </a:xfrm>
        </p:grpSpPr>
        <p:sp>
          <p:nvSpPr>
            <p:cNvPr id="4" name="Text 1">
              <a:extLst>
                <a:ext uri="{FF2B5EF4-FFF2-40B4-BE49-F238E27FC236}">
                  <a16:creationId xmlns:a16="http://schemas.microsoft.com/office/drawing/2014/main" id="{F28E6AB9-8B0A-06C3-6A4C-756CD765884E}"/>
                </a:ext>
              </a:extLst>
            </p:cNvPr>
            <p:cNvSpPr/>
            <p:nvPr/>
          </p:nvSpPr>
          <p:spPr>
            <a:xfrm>
              <a:off x="69136" y="1153597"/>
              <a:ext cx="2686645" cy="376595"/>
            </a:xfrm>
            <a:prstGeom prst="rect">
              <a:avLst/>
            </a:prstGeom>
            <a:noFill/>
            <a:ln/>
          </p:spPr>
          <p:txBody>
            <a:bodyPr wrap="none" lIns="0" tIns="0" rIns="0" bIns="0" rtlCol="0" anchor="t"/>
            <a:lstStyle/>
            <a:p>
              <a:pPr marL="0" indent="0" algn="ctr">
                <a:lnSpc>
                  <a:spcPts val="2950"/>
                </a:lnSpc>
                <a:buNone/>
              </a:pPr>
              <a:r>
                <a:rPr lang="en-US" sz="3600">
                  <a:solidFill>
                    <a:srgbClr val="404155"/>
                  </a:solidFill>
                  <a:latin typeface="Alexandria" pitchFamily="34" charset="0"/>
                  <a:ea typeface="Alexandria" pitchFamily="34" charset="-122"/>
                  <a:cs typeface="Alexandria" pitchFamily="34" charset="-120"/>
                </a:rPr>
                <a:t>85%</a:t>
              </a:r>
              <a:endParaRPr lang="en-US" sz="3600"/>
            </a:p>
          </p:txBody>
        </p:sp>
        <p:sp>
          <p:nvSpPr>
            <p:cNvPr id="5" name="Text 2">
              <a:extLst>
                <a:ext uri="{FF2B5EF4-FFF2-40B4-BE49-F238E27FC236}">
                  <a16:creationId xmlns:a16="http://schemas.microsoft.com/office/drawing/2014/main" id="{D25F4F1B-481A-3AE2-D4CC-4C7C7BE44AE3}"/>
                </a:ext>
              </a:extLst>
            </p:cNvPr>
            <p:cNvSpPr/>
            <p:nvPr/>
          </p:nvSpPr>
          <p:spPr>
            <a:xfrm>
              <a:off x="699214" y="1672709"/>
              <a:ext cx="1426488" cy="178237"/>
            </a:xfrm>
            <a:prstGeom prst="rect">
              <a:avLst/>
            </a:prstGeom>
            <a:noFill/>
            <a:ln/>
          </p:spPr>
          <p:txBody>
            <a:bodyPr wrap="none" lIns="0" tIns="0" rIns="0" bIns="0" rtlCol="0" anchor="t"/>
            <a:lstStyle/>
            <a:p>
              <a:pPr marL="0" indent="0" algn="ctr">
                <a:lnSpc>
                  <a:spcPts val="1400"/>
                </a:lnSpc>
                <a:buNone/>
              </a:pPr>
              <a:r>
                <a:rPr lang="en-US" sz="1200">
                  <a:solidFill>
                    <a:srgbClr val="404155"/>
                  </a:solidFill>
                  <a:latin typeface="Alexandria" pitchFamily="34" charset="0"/>
                  <a:ea typeface="Alexandria" pitchFamily="34" charset="-122"/>
                  <a:cs typeface="Alexandria" pitchFamily="34" charset="-120"/>
                </a:rPr>
                <a:t>CFOs See AI Value</a:t>
              </a:r>
              <a:endParaRPr lang="en-US" sz="1200"/>
            </a:p>
          </p:txBody>
        </p:sp>
        <p:sp>
          <p:nvSpPr>
            <p:cNvPr id="6" name="Text 3">
              <a:extLst>
                <a:ext uri="{FF2B5EF4-FFF2-40B4-BE49-F238E27FC236}">
                  <a16:creationId xmlns:a16="http://schemas.microsoft.com/office/drawing/2014/main" id="{50504406-44A4-0940-F573-02EC04E3A2DC}"/>
                </a:ext>
              </a:extLst>
            </p:cNvPr>
            <p:cNvSpPr/>
            <p:nvPr/>
          </p:nvSpPr>
          <p:spPr>
            <a:xfrm>
              <a:off x="69136" y="1919407"/>
              <a:ext cx="2686645" cy="547926"/>
            </a:xfrm>
            <a:prstGeom prst="rect">
              <a:avLst/>
            </a:prstGeom>
            <a:noFill/>
            <a:ln/>
          </p:spPr>
          <p:txBody>
            <a:bodyPr wrap="square" lIns="0" tIns="0" rIns="0" bIns="0" rtlCol="0" anchor="t"/>
            <a:lstStyle/>
            <a:p>
              <a:pPr marL="0" indent="0" algn="ctr">
                <a:lnSpc>
                  <a:spcPts val="1400"/>
                </a:lnSpc>
                <a:buNone/>
              </a:pPr>
              <a:r>
                <a:rPr lang="en-US" sz="1000">
                  <a:solidFill>
                    <a:srgbClr val="404155"/>
                  </a:solidFill>
                  <a:latin typeface="Nobile" pitchFamily="34" charset="0"/>
                  <a:ea typeface="Nobile" pitchFamily="34" charset="-122"/>
                  <a:cs typeface="Nobile" pitchFamily="34" charset="-120"/>
                </a:rPr>
                <a:t>Recognize significant potential but only 39% have successfully implemented AI solutions across their organizations.</a:t>
              </a:r>
              <a:endParaRPr lang="en-US" sz="1000"/>
            </a:p>
          </p:txBody>
        </p:sp>
        <p:sp>
          <p:nvSpPr>
            <p:cNvPr id="7" name="Text 4">
              <a:extLst>
                <a:ext uri="{FF2B5EF4-FFF2-40B4-BE49-F238E27FC236}">
                  <a16:creationId xmlns:a16="http://schemas.microsoft.com/office/drawing/2014/main" id="{DD2F84E9-82EC-0E31-5449-FF419F1FC96C}"/>
                </a:ext>
              </a:extLst>
            </p:cNvPr>
            <p:cNvSpPr/>
            <p:nvPr/>
          </p:nvSpPr>
          <p:spPr>
            <a:xfrm>
              <a:off x="2898418" y="1153597"/>
              <a:ext cx="2686645" cy="376595"/>
            </a:xfrm>
            <a:prstGeom prst="rect">
              <a:avLst/>
            </a:prstGeom>
            <a:noFill/>
            <a:ln/>
          </p:spPr>
          <p:txBody>
            <a:bodyPr wrap="none" lIns="0" tIns="0" rIns="0" bIns="0" rtlCol="0" anchor="t"/>
            <a:lstStyle/>
            <a:p>
              <a:pPr marL="0" indent="0" algn="ctr">
                <a:lnSpc>
                  <a:spcPts val="2950"/>
                </a:lnSpc>
                <a:buNone/>
              </a:pPr>
              <a:r>
                <a:rPr lang="en-US" sz="3600">
                  <a:solidFill>
                    <a:srgbClr val="404155"/>
                  </a:solidFill>
                  <a:latin typeface="Alexandria" pitchFamily="34" charset="0"/>
                  <a:ea typeface="Alexandria" pitchFamily="34" charset="-122"/>
                  <a:cs typeface="Alexandria" pitchFamily="34" charset="-120"/>
                </a:rPr>
                <a:t>71%</a:t>
              </a:r>
              <a:endParaRPr lang="en-US" sz="3600"/>
            </a:p>
          </p:txBody>
        </p:sp>
        <p:sp>
          <p:nvSpPr>
            <p:cNvPr id="8" name="Text 5">
              <a:extLst>
                <a:ext uri="{FF2B5EF4-FFF2-40B4-BE49-F238E27FC236}">
                  <a16:creationId xmlns:a16="http://schemas.microsoft.com/office/drawing/2014/main" id="{DB94E83A-CB94-B70F-CE89-9E1759824322}"/>
                </a:ext>
              </a:extLst>
            </p:cNvPr>
            <p:cNvSpPr/>
            <p:nvPr/>
          </p:nvSpPr>
          <p:spPr>
            <a:xfrm>
              <a:off x="3528497" y="1672709"/>
              <a:ext cx="1426488" cy="178237"/>
            </a:xfrm>
            <a:prstGeom prst="rect">
              <a:avLst/>
            </a:prstGeom>
            <a:noFill/>
            <a:ln/>
          </p:spPr>
          <p:txBody>
            <a:bodyPr wrap="none" lIns="0" tIns="0" rIns="0" bIns="0" rtlCol="0" anchor="t"/>
            <a:lstStyle/>
            <a:p>
              <a:pPr marL="0" indent="0" algn="ctr">
                <a:lnSpc>
                  <a:spcPts val="1400"/>
                </a:lnSpc>
                <a:buNone/>
              </a:pPr>
              <a:r>
                <a:rPr lang="en-US" sz="1200">
                  <a:solidFill>
                    <a:srgbClr val="404155"/>
                  </a:solidFill>
                  <a:latin typeface="Alexandria" pitchFamily="34" charset="0"/>
                  <a:ea typeface="Alexandria" pitchFamily="34" charset="-122"/>
                  <a:cs typeface="Alexandria" pitchFamily="34" charset="-120"/>
                </a:rPr>
                <a:t>Active AI Usage</a:t>
              </a:r>
              <a:endParaRPr lang="en-US" sz="1200"/>
            </a:p>
          </p:txBody>
        </p:sp>
        <p:sp>
          <p:nvSpPr>
            <p:cNvPr id="9" name="Text 6">
              <a:extLst>
                <a:ext uri="{FF2B5EF4-FFF2-40B4-BE49-F238E27FC236}">
                  <a16:creationId xmlns:a16="http://schemas.microsoft.com/office/drawing/2014/main" id="{5CA5FB5B-E22B-E851-9465-01E3853DD8BD}"/>
                </a:ext>
              </a:extLst>
            </p:cNvPr>
            <p:cNvSpPr/>
            <p:nvPr/>
          </p:nvSpPr>
          <p:spPr>
            <a:xfrm>
              <a:off x="2898418" y="1919407"/>
              <a:ext cx="2686645" cy="547926"/>
            </a:xfrm>
            <a:prstGeom prst="rect">
              <a:avLst/>
            </a:prstGeom>
            <a:noFill/>
            <a:ln/>
          </p:spPr>
          <p:txBody>
            <a:bodyPr wrap="square" lIns="0" tIns="0" rIns="0" bIns="0" rtlCol="0" anchor="t"/>
            <a:lstStyle/>
            <a:p>
              <a:pPr marL="0" indent="0" algn="ctr">
                <a:lnSpc>
                  <a:spcPts val="1400"/>
                </a:lnSpc>
                <a:buNone/>
              </a:pPr>
              <a:r>
                <a:rPr lang="en-US" sz="1000">
                  <a:solidFill>
                    <a:srgbClr val="404155"/>
                  </a:solidFill>
                  <a:latin typeface="Nobile" pitchFamily="34" charset="0"/>
                  <a:ea typeface="Nobile" pitchFamily="34" charset="-122"/>
                  <a:cs typeface="Nobile" pitchFamily="34" charset="-120"/>
                </a:rPr>
                <a:t>Companies currently using AI in finance operations to automate processes and enhance decision-making capabilities.</a:t>
              </a:r>
              <a:endParaRPr lang="en-US" sz="1000"/>
            </a:p>
          </p:txBody>
        </p:sp>
        <p:sp>
          <p:nvSpPr>
            <p:cNvPr id="10" name="Text 7">
              <a:extLst>
                <a:ext uri="{FF2B5EF4-FFF2-40B4-BE49-F238E27FC236}">
                  <a16:creationId xmlns:a16="http://schemas.microsoft.com/office/drawing/2014/main" id="{D2DD1E56-9C88-3CB4-C49F-2DB02C236B03}"/>
                </a:ext>
              </a:extLst>
            </p:cNvPr>
            <p:cNvSpPr/>
            <p:nvPr/>
          </p:nvSpPr>
          <p:spPr>
            <a:xfrm>
              <a:off x="5727700" y="1153597"/>
              <a:ext cx="2686764" cy="376595"/>
            </a:xfrm>
            <a:prstGeom prst="rect">
              <a:avLst/>
            </a:prstGeom>
            <a:noFill/>
            <a:ln/>
          </p:spPr>
          <p:txBody>
            <a:bodyPr wrap="none" lIns="0" tIns="0" rIns="0" bIns="0" rtlCol="0" anchor="t"/>
            <a:lstStyle/>
            <a:p>
              <a:pPr marL="0" indent="0" algn="ctr">
                <a:lnSpc>
                  <a:spcPts val="2950"/>
                </a:lnSpc>
                <a:buNone/>
              </a:pPr>
              <a:r>
                <a:rPr lang="en-US" sz="3600">
                  <a:solidFill>
                    <a:srgbClr val="404155"/>
                  </a:solidFill>
                  <a:latin typeface="Alexandria" pitchFamily="34" charset="0"/>
                  <a:ea typeface="Alexandria" pitchFamily="34" charset="-122"/>
                  <a:cs typeface="Alexandria" pitchFamily="34" charset="-120"/>
                </a:rPr>
                <a:t>94%</a:t>
              </a:r>
              <a:endParaRPr lang="en-US" sz="3600"/>
            </a:p>
          </p:txBody>
        </p:sp>
        <p:sp>
          <p:nvSpPr>
            <p:cNvPr id="11" name="Text 8">
              <a:extLst>
                <a:ext uri="{FF2B5EF4-FFF2-40B4-BE49-F238E27FC236}">
                  <a16:creationId xmlns:a16="http://schemas.microsoft.com/office/drawing/2014/main" id="{034278AB-ADD1-9228-EB4F-A07BE03FAC2A}"/>
                </a:ext>
              </a:extLst>
            </p:cNvPr>
            <p:cNvSpPr/>
            <p:nvPr/>
          </p:nvSpPr>
          <p:spPr>
            <a:xfrm>
              <a:off x="6357779" y="1672709"/>
              <a:ext cx="1426488" cy="178237"/>
            </a:xfrm>
            <a:prstGeom prst="rect">
              <a:avLst/>
            </a:prstGeom>
            <a:noFill/>
            <a:ln/>
          </p:spPr>
          <p:txBody>
            <a:bodyPr wrap="none" lIns="0" tIns="0" rIns="0" bIns="0" rtlCol="0" anchor="t"/>
            <a:lstStyle/>
            <a:p>
              <a:pPr marL="0" indent="0" algn="ctr">
                <a:lnSpc>
                  <a:spcPts val="1400"/>
                </a:lnSpc>
                <a:buNone/>
              </a:pPr>
              <a:r>
                <a:rPr lang="en-US" sz="1200">
                  <a:solidFill>
                    <a:srgbClr val="404155"/>
                  </a:solidFill>
                  <a:latin typeface="Alexandria" pitchFamily="34" charset="0"/>
                  <a:ea typeface="Alexandria" pitchFamily="34" charset="-122"/>
                  <a:cs typeface="Alexandria" pitchFamily="34" charset="-120"/>
                </a:rPr>
                <a:t>Future Optimism</a:t>
              </a:r>
              <a:endParaRPr lang="en-US" sz="1200"/>
            </a:p>
          </p:txBody>
        </p:sp>
        <p:sp>
          <p:nvSpPr>
            <p:cNvPr id="12" name="Text 9">
              <a:extLst>
                <a:ext uri="{FF2B5EF4-FFF2-40B4-BE49-F238E27FC236}">
                  <a16:creationId xmlns:a16="http://schemas.microsoft.com/office/drawing/2014/main" id="{719FB3BB-7C05-B811-928B-A25585D236E0}"/>
                </a:ext>
              </a:extLst>
            </p:cNvPr>
            <p:cNvSpPr/>
            <p:nvPr/>
          </p:nvSpPr>
          <p:spPr>
            <a:xfrm>
              <a:off x="5727700" y="1919407"/>
              <a:ext cx="2686764" cy="547926"/>
            </a:xfrm>
            <a:prstGeom prst="rect">
              <a:avLst/>
            </a:prstGeom>
            <a:noFill/>
            <a:ln/>
          </p:spPr>
          <p:txBody>
            <a:bodyPr wrap="square" lIns="0" tIns="0" rIns="0" bIns="0" rtlCol="0" anchor="t"/>
            <a:lstStyle/>
            <a:p>
              <a:pPr marL="0" indent="0" algn="ctr">
                <a:lnSpc>
                  <a:spcPts val="1400"/>
                </a:lnSpc>
                <a:buNone/>
              </a:pPr>
              <a:r>
                <a:rPr lang="en-US" sz="1000">
                  <a:solidFill>
                    <a:srgbClr val="404155"/>
                  </a:solidFill>
                  <a:latin typeface="Nobile" pitchFamily="34" charset="0"/>
                  <a:ea typeface="Nobile" pitchFamily="34" charset="-122"/>
                  <a:cs typeface="Nobile" pitchFamily="34" charset="-120"/>
                </a:rPr>
                <a:t>Believe generative AI will significantly benefit </a:t>
              </a:r>
              <a:r>
                <a:rPr lang="en-IN" sz="1000">
                  <a:solidFill>
                    <a:srgbClr val="404155"/>
                  </a:solidFill>
                  <a:latin typeface="Nobile" pitchFamily="34" charset="0"/>
                  <a:ea typeface="Nobile" pitchFamily="34" charset="-122"/>
                  <a:cs typeface="Nobile" pitchFamily="34" charset="-120"/>
                </a:rPr>
                <a:t>at least one activity area within the finance organization</a:t>
              </a:r>
              <a:r>
                <a:rPr lang="en-US" sz="1000">
                  <a:solidFill>
                    <a:srgbClr val="404155"/>
                  </a:solidFill>
                  <a:latin typeface="Nobile" pitchFamily="34" charset="0"/>
                  <a:ea typeface="Nobile" pitchFamily="34" charset="-122"/>
                  <a:cs typeface="Nobile" pitchFamily="34" charset="-120"/>
                </a:rPr>
                <a:t>.</a:t>
              </a:r>
              <a:endParaRPr lang="en-US" sz="1000"/>
            </a:p>
          </p:txBody>
        </p:sp>
        <p:sp>
          <p:nvSpPr>
            <p:cNvPr id="13" name="Text 10">
              <a:extLst>
                <a:ext uri="{FF2B5EF4-FFF2-40B4-BE49-F238E27FC236}">
                  <a16:creationId xmlns:a16="http://schemas.microsoft.com/office/drawing/2014/main" id="{7E7BA4F4-ABBF-7459-91DA-E8199B4C2AC4}"/>
                </a:ext>
              </a:extLst>
            </p:cNvPr>
            <p:cNvSpPr/>
            <p:nvPr/>
          </p:nvSpPr>
          <p:spPr>
            <a:xfrm>
              <a:off x="69136" y="2752606"/>
              <a:ext cx="2686645" cy="376595"/>
            </a:xfrm>
            <a:prstGeom prst="rect">
              <a:avLst/>
            </a:prstGeom>
            <a:noFill/>
            <a:ln/>
          </p:spPr>
          <p:txBody>
            <a:bodyPr wrap="none" lIns="0" tIns="0" rIns="0" bIns="0" rtlCol="0" anchor="t"/>
            <a:lstStyle/>
            <a:p>
              <a:pPr marL="0" indent="0" algn="ctr">
                <a:lnSpc>
                  <a:spcPts val="2950"/>
                </a:lnSpc>
                <a:buNone/>
              </a:pPr>
              <a:r>
                <a:rPr lang="en-US" sz="3600">
                  <a:solidFill>
                    <a:srgbClr val="404155"/>
                  </a:solidFill>
                  <a:latin typeface="Alexandria" pitchFamily="34" charset="0"/>
                  <a:ea typeface="Alexandria" pitchFamily="34" charset="-122"/>
                  <a:cs typeface="Alexandria" pitchFamily="34" charset="-120"/>
                </a:rPr>
                <a:t>72%</a:t>
              </a:r>
              <a:endParaRPr lang="en-US" sz="3600"/>
            </a:p>
          </p:txBody>
        </p:sp>
        <p:sp>
          <p:nvSpPr>
            <p:cNvPr id="14" name="Text 11">
              <a:extLst>
                <a:ext uri="{FF2B5EF4-FFF2-40B4-BE49-F238E27FC236}">
                  <a16:creationId xmlns:a16="http://schemas.microsoft.com/office/drawing/2014/main" id="{9E4A2849-BC6E-2695-E5C4-69909B32EE00}"/>
                </a:ext>
              </a:extLst>
            </p:cNvPr>
            <p:cNvSpPr/>
            <p:nvPr/>
          </p:nvSpPr>
          <p:spPr>
            <a:xfrm>
              <a:off x="390485" y="3271718"/>
              <a:ext cx="2043946" cy="178237"/>
            </a:xfrm>
            <a:prstGeom prst="rect">
              <a:avLst/>
            </a:prstGeom>
            <a:noFill/>
            <a:ln/>
          </p:spPr>
          <p:txBody>
            <a:bodyPr wrap="none" lIns="0" tIns="0" rIns="0" bIns="0" rtlCol="0" anchor="t"/>
            <a:lstStyle/>
            <a:p>
              <a:pPr marL="0" indent="0" algn="ctr">
                <a:lnSpc>
                  <a:spcPts val="1400"/>
                </a:lnSpc>
                <a:buNone/>
              </a:pPr>
              <a:r>
                <a:rPr lang="en-US" sz="1200">
                  <a:solidFill>
                    <a:srgbClr val="404155"/>
                  </a:solidFill>
                  <a:latin typeface="Alexandria" pitchFamily="34" charset="0"/>
                  <a:ea typeface="Alexandria" pitchFamily="34" charset="-122"/>
                  <a:cs typeface="Alexandria" pitchFamily="34" charset="-120"/>
                </a:rPr>
                <a:t>Finance Teams Leveraging AI</a:t>
              </a:r>
              <a:endParaRPr lang="en-US" sz="1200"/>
            </a:p>
          </p:txBody>
        </p:sp>
        <p:sp>
          <p:nvSpPr>
            <p:cNvPr id="15" name="Text 12">
              <a:extLst>
                <a:ext uri="{FF2B5EF4-FFF2-40B4-BE49-F238E27FC236}">
                  <a16:creationId xmlns:a16="http://schemas.microsoft.com/office/drawing/2014/main" id="{FE9F6D83-A43C-FC59-1670-207AA76B2257}"/>
                </a:ext>
              </a:extLst>
            </p:cNvPr>
            <p:cNvSpPr/>
            <p:nvPr/>
          </p:nvSpPr>
          <p:spPr>
            <a:xfrm>
              <a:off x="69136" y="3518416"/>
              <a:ext cx="2686645" cy="365284"/>
            </a:xfrm>
            <a:prstGeom prst="rect">
              <a:avLst/>
            </a:prstGeom>
            <a:noFill/>
            <a:ln/>
          </p:spPr>
          <p:txBody>
            <a:bodyPr wrap="square" lIns="0" tIns="0" rIns="0" bIns="0" rtlCol="0" anchor="t"/>
            <a:lstStyle/>
            <a:p>
              <a:pPr marL="0" indent="0" algn="ctr">
                <a:lnSpc>
                  <a:spcPts val="1400"/>
                </a:lnSpc>
                <a:buNone/>
              </a:pPr>
              <a:r>
                <a:rPr lang="en-US" sz="1000">
                  <a:solidFill>
                    <a:srgbClr val="404155"/>
                  </a:solidFill>
                  <a:latin typeface="Nobile" pitchFamily="34" charset="0"/>
                  <a:ea typeface="Nobile" pitchFamily="34" charset="-122"/>
                  <a:cs typeface="Nobile" pitchFamily="34" charset="-120"/>
                </a:rPr>
                <a:t>72% of finance teams now leveraging AI tools, a significant increase from 34% in 2024.</a:t>
              </a:r>
              <a:endParaRPr lang="en-US" sz="1000"/>
            </a:p>
          </p:txBody>
        </p:sp>
        <p:sp>
          <p:nvSpPr>
            <p:cNvPr id="17" name="Text 13">
              <a:extLst>
                <a:ext uri="{FF2B5EF4-FFF2-40B4-BE49-F238E27FC236}">
                  <a16:creationId xmlns:a16="http://schemas.microsoft.com/office/drawing/2014/main" id="{5C8D3B93-8EEB-61CA-97D9-61491CB33C8C}"/>
                </a:ext>
              </a:extLst>
            </p:cNvPr>
            <p:cNvSpPr/>
            <p:nvPr/>
          </p:nvSpPr>
          <p:spPr>
            <a:xfrm>
              <a:off x="2898418" y="2752606"/>
              <a:ext cx="2686645" cy="376595"/>
            </a:xfrm>
            <a:prstGeom prst="rect">
              <a:avLst/>
            </a:prstGeom>
            <a:noFill/>
            <a:ln/>
          </p:spPr>
          <p:txBody>
            <a:bodyPr wrap="none" lIns="0" tIns="0" rIns="0" bIns="0" rtlCol="0" anchor="t"/>
            <a:lstStyle/>
            <a:p>
              <a:pPr marL="0" indent="0" algn="ctr">
                <a:lnSpc>
                  <a:spcPts val="2950"/>
                </a:lnSpc>
                <a:buNone/>
              </a:pPr>
              <a:r>
                <a:rPr lang="en-US" sz="3600">
                  <a:solidFill>
                    <a:srgbClr val="404155"/>
                  </a:solidFill>
                  <a:latin typeface="Alexandria" pitchFamily="34" charset="0"/>
                  <a:ea typeface="Alexandria" pitchFamily="34" charset="-122"/>
                  <a:cs typeface="Alexandria" pitchFamily="34" charset="-120"/>
                </a:rPr>
                <a:t>67%</a:t>
              </a:r>
              <a:endParaRPr lang="en-US" sz="3600"/>
            </a:p>
          </p:txBody>
        </p:sp>
        <p:sp>
          <p:nvSpPr>
            <p:cNvPr id="18" name="Text 14">
              <a:extLst>
                <a:ext uri="{FF2B5EF4-FFF2-40B4-BE49-F238E27FC236}">
                  <a16:creationId xmlns:a16="http://schemas.microsoft.com/office/drawing/2014/main" id="{5497B3F8-93BA-5697-B41D-FE746B40EDC6}"/>
                </a:ext>
              </a:extLst>
            </p:cNvPr>
            <p:cNvSpPr/>
            <p:nvPr/>
          </p:nvSpPr>
          <p:spPr>
            <a:xfrm>
              <a:off x="3528497" y="3271718"/>
              <a:ext cx="1426488" cy="178237"/>
            </a:xfrm>
            <a:prstGeom prst="rect">
              <a:avLst/>
            </a:prstGeom>
            <a:noFill/>
            <a:ln/>
          </p:spPr>
          <p:txBody>
            <a:bodyPr wrap="none" lIns="0" tIns="0" rIns="0" bIns="0" rtlCol="0" anchor="t"/>
            <a:lstStyle/>
            <a:p>
              <a:pPr marL="0" indent="0" algn="ctr">
                <a:lnSpc>
                  <a:spcPts val="1400"/>
                </a:lnSpc>
                <a:buNone/>
              </a:pPr>
              <a:r>
                <a:rPr lang="en-US" sz="1200">
                  <a:solidFill>
                    <a:srgbClr val="404155"/>
                  </a:solidFill>
                  <a:latin typeface="Alexandria" pitchFamily="34" charset="0"/>
                  <a:ea typeface="Alexandria" pitchFamily="34" charset="-122"/>
                  <a:cs typeface="Alexandria" pitchFamily="34" charset="-120"/>
                </a:rPr>
                <a:t>AI for FP&amp;A</a:t>
              </a:r>
              <a:endParaRPr lang="en-US" sz="1200"/>
            </a:p>
          </p:txBody>
        </p:sp>
        <p:sp>
          <p:nvSpPr>
            <p:cNvPr id="19" name="Text 15">
              <a:extLst>
                <a:ext uri="{FF2B5EF4-FFF2-40B4-BE49-F238E27FC236}">
                  <a16:creationId xmlns:a16="http://schemas.microsoft.com/office/drawing/2014/main" id="{EF784765-F164-BC8E-6AAA-738D819A1BF2}"/>
                </a:ext>
              </a:extLst>
            </p:cNvPr>
            <p:cNvSpPr/>
            <p:nvPr/>
          </p:nvSpPr>
          <p:spPr>
            <a:xfrm>
              <a:off x="2898418" y="3518416"/>
              <a:ext cx="2686645" cy="547926"/>
            </a:xfrm>
            <a:prstGeom prst="rect">
              <a:avLst/>
            </a:prstGeom>
            <a:noFill/>
            <a:ln/>
          </p:spPr>
          <p:txBody>
            <a:bodyPr wrap="square" lIns="0" tIns="0" rIns="0" bIns="0" rtlCol="0" anchor="t"/>
            <a:lstStyle/>
            <a:p>
              <a:pPr marL="0" indent="0" algn="ctr">
                <a:lnSpc>
                  <a:spcPts val="1400"/>
                </a:lnSpc>
                <a:buNone/>
              </a:pPr>
              <a:r>
                <a:rPr lang="en-US" sz="1000">
                  <a:solidFill>
                    <a:srgbClr val="404155"/>
                  </a:solidFill>
                  <a:latin typeface="Nobile" pitchFamily="34" charset="0"/>
                  <a:ea typeface="Nobile" pitchFamily="34" charset="-122"/>
                  <a:cs typeface="Nobile" pitchFamily="34" charset="-120"/>
                </a:rPr>
                <a:t>67% of finance leaders are using AI for Financial Planning &amp; Analysis (FP&amp;A) to navigate economic volatility.</a:t>
              </a:r>
              <a:endParaRPr lang="en-US" sz="1000"/>
            </a:p>
          </p:txBody>
        </p:sp>
        <p:sp>
          <p:nvSpPr>
            <p:cNvPr id="20" name="Text 16">
              <a:extLst>
                <a:ext uri="{FF2B5EF4-FFF2-40B4-BE49-F238E27FC236}">
                  <a16:creationId xmlns:a16="http://schemas.microsoft.com/office/drawing/2014/main" id="{FB582E0A-7C26-CC36-1D97-7811D7A9823D}"/>
                </a:ext>
              </a:extLst>
            </p:cNvPr>
            <p:cNvSpPr/>
            <p:nvPr/>
          </p:nvSpPr>
          <p:spPr>
            <a:xfrm>
              <a:off x="5727700" y="2752606"/>
              <a:ext cx="2686764" cy="376595"/>
            </a:xfrm>
            <a:prstGeom prst="rect">
              <a:avLst/>
            </a:prstGeom>
            <a:noFill/>
            <a:ln/>
          </p:spPr>
          <p:txBody>
            <a:bodyPr wrap="none" lIns="0" tIns="0" rIns="0" bIns="0" rtlCol="0" anchor="t"/>
            <a:lstStyle/>
            <a:p>
              <a:pPr marL="0" indent="0" algn="ctr">
                <a:lnSpc>
                  <a:spcPts val="2950"/>
                </a:lnSpc>
                <a:buNone/>
              </a:pPr>
              <a:r>
                <a:rPr lang="en-US" sz="3600">
                  <a:solidFill>
                    <a:srgbClr val="404155"/>
                  </a:solidFill>
                  <a:latin typeface="Alexandria" pitchFamily="34" charset="0"/>
                  <a:ea typeface="Alexandria" pitchFamily="34" charset="-122"/>
                  <a:cs typeface="Alexandria" pitchFamily="34" charset="-120"/>
                </a:rPr>
                <a:t>44%</a:t>
              </a:r>
              <a:endParaRPr lang="en-US" sz="3600"/>
            </a:p>
          </p:txBody>
        </p:sp>
        <p:sp>
          <p:nvSpPr>
            <p:cNvPr id="21" name="Text 17">
              <a:extLst>
                <a:ext uri="{FF2B5EF4-FFF2-40B4-BE49-F238E27FC236}">
                  <a16:creationId xmlns:a16="http://schemas.microsoft.com/office/drawing/2014/main" id="{B49FA509-F5AF-F8FA-6ECD-98F300BD1F11}"/>
                </a:ext>
              </a:extLst>
            </p:cNvPr>
            <p:cNvSpPr/>
            <p:nvPr/>
          </p:nvSpPr>
          <p:spPr>
            <a:xfrm>
              <a:off x="6357779" y="3271718"/>
              <a:ext cx="1426488" cy="178237"/>
            </a:xfrm>
            <a:prstGeom prst="rect">
              <a:avLst/>
            </a:prstGeom>
            <a:noFill/>
            <a:ln/>
          </p:spPr>
          <p:txBody>
            <a:bodyPr wrap="none" lIns="0" tIns="0" rIns="0" bIns="0" rtlCol="0" anchor="t"/>
            <a:lstStyle/>
            <a:p>
              <a:pPr marL="0" indent="0" algn="ctr">
                <a:lnSpc>
                  <a:spcPts val="1400"/>
                </a:lnSpc>
                <a:buNone/>
              </a:pPr>
              <a:r>
                <a:rPr lang="en-US" sz="1200">
                  <a:solidFill>
                    <a:srgbClr val="404155"/>
                  </a:solidFill>
                  <a:latin typeface="Alexandria" pitchFamily="34" charset="0"/>
                  <a:ea typeface="Alexandria" pitchFamily="34" charset="-122"/>
                  <a:cs typeface="Alexandria" pitchFamily="34" charset="-120"/>
                </a:rPr>
                <a:t>Agentic AI by 2026</a:t>
              </a:r>
              <a:endParaRPr lang="en-US" sz="1200"/>
            </a:p>
          </p:txBody>
        </p:sp>
        <p:sp>
          <p:nvSpPr>
            <p:cNvPr id="22" name="Text 18">
              <a:extLst>
                <a:ext uri="{FF2B5EF4-FFF2-40B4-BE49-F238E27FC236}">
                  <a16:creationId xmlns:a16="http://schemas.microsoft.com/office/drawing/2014/main" id="{0497220E-2388-ACF5-92FF-3759F92D0466}"/>
                </a:ext>
              </a:extLst>
            </p:cNvPr>
            <p:cNvSpPr/>
            <p:nvPr/>
          </p:nvSpPr>
          <p:spPr>
            <a:xfrm>
              <a:off x="5727700" y="3518416"/>
              <a:ext cx="2686764" cy="547926"/>
            </a:xfrm>
            <a:prstGeom prst="rect">
              <a:avLst/>
            </a:prstGeom>
            <a:noFill/>
            <a:ln/>
          </p:spPr>
          <p:txBody>
            <a:bodyPr wrap="square" lIns="0" tIns="0" rIns="0" bIns="0" rtlCol="0" anchor="t"/>
            <a:lstStyle/>
            <a:p>
              <a:pPr marL="0" indent="0" algn="ctr">
                <a:lnSpc>
                  <a:spcPts val="1400"/>
                </a:lnSpc>
                <a:buNone/>
              </a:pPr>
              <a:r>
                <a:rPr lang="en-US" sz="1000">
                  <a:solidFill>
                    <a:srgbClr val="404155"/>
                  </a:solidFill>
                  <a:latin typeface="Nobile" pitchFamily="34" charset="0"/>
                  <a:ea typeface="Nobile" pitchFamily="34" charset="-122"/>
                  <a:cs typeface="Nobile" pitchFamily="34" charset="-120"/>
                </a:rPr>
                <a:t>44% of finance teams are projected to use agentic AI by 2026, marking a 600% increase from current levels.</a:t>
              </a:r>
              <a:endParaRPr lang="en-US" sz="1000"/>
            </a:p>
          </p:txBody>
        </p:sp>
        <p:sp>
          <p:nvSpPr>
            <p:cNvPr id="23" name="Text 19">
              <a:extLst>
                <a:ext uri="{FF2B5EF4-FFF2-40B4-BE49-F238E27FC236}">
                  <a16:creationId xmlns:a16="http://schemas.microsoft.com/office/drawing/2014/main" id="{B9C1C97F-6C07-6FB0-DFB3-FF0CBB32050D}"/>
                </a:ext>
              </a:extLst>
            </p:cNvPr>
            <p:cNvSpPr/>
            <p:nvPr/>
          </p:nvSpPr>
          <p:spPr>
            <a:xfrm>
              <a:off x="1483717" y="4351615"/>
              <a:ext cx="2686764" cy="376595"/>
            </a:xfrm>
            <a:prstGeom prst="rect">
              <a:avLst/>
            </a:prstGeom>
            <a:noFill/>
            <a:ln/>
          </p:spPr>
          <p:txBody>
            <a:bodyPr wrap="none" lIns="0" tIns="0" rIns="0" bIns="0" rtlCol="0" anchor="t"/>
            <a:lstStyle/>
            <a:p>
              <a:pPr marL="0" indent="0" algn="ctr">
                <a:lnSpc>
                  <a:spcPts val="2950"/>
                </a:lnSpc>
                <a:buNone/>
              </a:pPr>
              <a:r>
                <a:rPr lang="en-US" sz="3600">
                  <a:solidFill>
                    <a:srgbClr val="404155"/>
                  </a:solidFill>
                  <a:latin typeface="Alexandria" pitchFamily="34" charset="0"/>
                  <a:ea typeface="Alexandria" pitchFamily="34" charset="-122"/>
                  <a:cs typeface="Alexandria" pitchFamily="34" charset="-120"/>
                </a:rPr>
                <a:t>49%</a:t>
              </a:r>
              <a:endParaRPr lang="en-US" sz="3600"/>
            </a:p>
          </p:txBody>
        </p:sp>
        <p:sp>
          <p:nvSpPr>
            <p:cNvPr id="24" name="Text 20">
              <a:extLst>
                <a:ext uri="{FF2B5EF4-FFF2-40B4-BE49-F238E27FC236}">
                  <a16:creationId xmlns:a16="http://schemas.microsoft.com/office/drawing/2014/main" id="{D0EFD84E-24CA-A27C-E003-2D610D260A9F}"/>
                </a:ext>
              </a:extLst>
            </p:cNvPr>
            <p:cNvSpPr/>
            <p:nvPr/>
          </p:nvSpPr>
          <p:spPr>
            <a:xfrm>
              <a:off x="2024737" y="4870728"/>
              <a:ext cx="1604605" cy="178237"/>
            </a:xfrm>
            <a:prstGeom prst="rect">
              <a:avLst/>
            </a:prstGeom>
            <a:noFill/>
            <a:ln/>
          </p:spPr>
          <p:txBody>
            <a:bodyPr wrap="none" lIns="0" tIns="0" rIns="0" bIns="0" rtlCol="0" anchor="t"/>
            <a:lstStyle/>
            <a:p>
              <a:pPr marL="0" indent="0" algn="ctr">
                <a:lnSpc>
                  <a:spcPts val="1400"/>
                </a:lnSpc>
                <a:buNone/>
              </a:pPr>
              <a:r>
                <a:rPr lang="en-US" sz="1200">
                  <a:solidFill>
                    <a:srgbClr val="404155"/>
                  </a:solidFill>
                  <a:latin typeface="Alexandria" pitchFamily="34" charset="0"/>
                  <a:ea typeface="Alexandria" pitchFamily="34" charset="-122"/>
                  <a:cs typeface="Alexandria" pitchFamily="34" charset="-120"/>
                </a:rPr>
                <a:t>AI in Business Strategy</a:t>
              </a:r>
              <a:endParaRPr lang="en-US" sz="1200"/>
            </a:p>
          </p:txBody>
        </p:sp>
        <p:sp>
          <p:nvSpPr>
            <p:cNvPr id="25" name="Text 21">
              <a:extLst>
                <a:ext uri="{FF2B5EF4-FFF2-40B4-BE49-F238E27FC236}">
                  <a16:creationId xmlns:a16="http://schemas.microsoft.com/office/drawing/2014/main" id="{24A0CDE7-92E2-408F-D585-D7E1DB800604}"/>
                </a:ext>
              </a:extLst>
            </p:cNvPr>
            <p:cNvSpPr/>
            <p:nvPr/>
          </p:nvSpPr>
          <p:spPr>
            <a:xfrm>
              <a:off x="1483717" y="5117425"/>
              <a:ext cx="2686764" cy="365284"/>
            </a:xfrm>
            <a:prstGeom prst="rect">
              <a:avLst/>
            </a:prstGeom>
            <a:noFill/>
            <a:ln/>
          </p:spPr>
          <p:txBody>
            <a:bodyPr wrap="square" lIns="0" tIns="0" rIns="0" bIns="0" rtlCol="0" anchor="t"/>
            <a:lstStyle/>
            <a:p>
              <a:pPr marL="0" indent="0" algn="ctr">
                <a:lnSpc>
                  <a:spcPts val="1400"/>
                </a:lnSpc>
                <a:buNone/>
              </a:pPr>
              <a:r>
                <a:rPr lang="en-US" sz="1000">
                  <a:solidFill>
                    <a:srgbClr val="404155"/>
                  </a:solidFill>
                  <a:latin typeface="Nobile" pitchFamily="34" charset="0"/>
                  <a:ea typeface="Nobile" pitchFamily="34" charset="-122"/>
                  <a:cs typeface="Nobile" pitchFamily="34" charset="-120"/>
                </a:rPr>
                <a:t>49% of tech leaders have fully integrated AI into their core business strategy.</a:t>
              </a:r>
              <a:endParaRPr lang="en-US" sz="1000"/>
            </a:p>
          </p:txBody>
        </p:sp>
        <p:sp>
          <p:nvSpPr>
            <p:cNvPr id="26" name="Text 22">
              <a:extLst>
                <a:ext uri="{FF2B5EF4-FFF2-40B4-BE49-F238E27FC236}">
                  <a16:creationId xmlns:a16="http://schemas.microsoft.com/office/drawing/2014/main" id="{8159F2E6-67CE-ED84-F6A6-DEE8440069CF}"/>
                </a:ext>
              </a:extLst>
            </p:cNvPr>
            <p:cNvSpPr/>
            <p:nvPr/>
          </p:nvSpPr>
          <p:spPr>
            <a:xfrm>
              <a:off x="4313118" y="4351615"/>
              <a:ext cx="2686645" cy="376595"/>
            </a:xfrm>
            <a:prstGeom prst="rect">
              <a:avLst/>
            </a:prstGeom>
            <a:noFill/>
            <a:ln/>
          </p:spPr>
          <p:txBody>
            <a:bodyPr wrap="none" lIns="0" tIns="0" rIns="0" bIns="0" rtlCol="0" anchor="t"/>
            <a:lstStyle/>
            <a:p>
              <a:pPr marL="0" indent="0" algn="ctr">
                <a:lnSpc>
                  <a:spcPts val="2950"/>
                </a:lnSpc>
                <a:buNone/>
              </a:pPr>
              <a:r>
                <a:rPr lang="en-US" sz="3600">
                  <a:solidFill>
                    <a:srgbClr val="404155"/>
                  </a:solidFill>
                  <a:latin typeface="Alexandria" pitchFamily="34" charset="0"/>
                  <a:ea typeface="Alexandria" pitchFamily="34" charset="-122"/>
                  <a:cs typeface="Alexandria" pitchFamily="34" charset="-120"/>
                </a:rPr>
                <a:t>41%</a:t>
              </a:r>
              <a:endParaRPr lang="en-US" sz="3600"/>
            </a:p>
          </p:txBody>
        </p:sp>
        <p:sp>
          <p:nvSpPr>
            <p:cNvPr id="27" name="Text 23">
              <a:extLst>
                <a:ext uri="{FF2B5EF4-FFF2-40B4-BE49-F238E27FC236}">
                  <a16:creationId xmlns:a16="http://schemas.microsoft.com/office/drawing/2014/main" id="{F28F0CEF-4138-C221-0908-B55CB94CF3AF}"/>
                </a:ext>
              </a:extLst>
            </p:cNvPr>
            <p:cNvSpPr/>
            <p:nvPr/>
          </p:nvSpPr>
          <p:spPr>
            <a:xfrm>
              <a:off x="4943197" y="4870728"/>
              <a:ext cx="1426488" cy="178237"/>
            </a:xfrm>
            <a:prstGeom prst="rect">
              <a:avLst/>
            </a:prstGeom>
            <a:noFill/>
            <a:ln/>
          </p:spPr>
          <p:txBody>
            <a:bodyPr wrap="none" lIns="0" tIns="0" rIns="0" bIns="0" rtlCol="0" anchor="t"/>
            <a:lstStyle/>
            <a:p>
              <a:pPr marL="0" indent="0" algn="ctr">
                <a:lnSpc>
                  <a:spcPts val="1400"/>
                </a:lnSpc>
                <a:buNone/>
              </a:pPr>
              <a:r>
                <a:rPr lang="en-US" sz="1200">
                  <a:solidFill>
                    <a:srgbClr val="404155"/>
                  </a:solidFill>
                  <a:latin typeface="Alexandria" pitchFamily="34" charset="0"/>
                  <a:ea typeface="Alexandria" pitchFamily="34" charset="-122"/>
                  <a:cs typeface="Alexandria" pitchFamily="34" charset="-120"/>
                </a:rPr>
                <a:t>Confident CFOs</a:t>
              </a:r>
              <a:endParaRPr lang="en-US" sz="1200"/>
            </a:p>
          </p:txBody>
        </p:sp>
        <p:sp>
          <p:nvSpPr>
            <p:cNvPr id="28" name="Text 24">
              <a:extLst>
                <a:ext uri="{FF2B5EF4-FFF2-40B4-BE49-F238E27FC236}">
                  <a16:creationId xmlns:a16="http://schemas.microsoft.com/office/drawing/2014/main" id="{78C76613-5FC4-C8CE-DB20-18372A9D400F}"/>
                </a:ext>
              </a:extLst>
            </p:cNvPr>
            <p:cNvSpPr/>
            <p:nvPr/>
          </p:nvSpPr>
          <p:spPr>
            <a:xfrm>
              <a:off x="4313118" y="5117425"/>
              <a:ext cx="2686645" cy="547926"/>
            </a:xfrm>
            <a:prstGeom prst="rect">
              <a:avLst/>
            </a:prstGeom>
            <a:noFill/>
            <a:ln/>
          </p:spPr>
          <p:txBody>
            <a:bodyPr wrap="square" lIns="0" tIns="0" rIns="0" bIns="0" rtlCol="0" anchor="t"/>
            <a:lstStyle/>
            <a:p>
              <a:pPr marL="0" indent="0" algn="ctr">
                <a:lnSpc>
                  <a:spcPts val="1400"/>
                </a:lnSpc>
                <a:buNone/>
              </a:pPr>
              <a:r>
                <a:rPr lang="en-US" sz="1000">
                  <a:solidFill>
                    <a:srgbClr val="404155"/>
                  </a:solidFill>
                  <a:latin typeface="Nobile" pitchFamily="34" charset="0"/>
                  <a:ea typeface="Nobile" pitchFamily="34" charset="-122"/>
                  <a:cs typeface="Nobile" pitchFamily="34" charset="-120"/>
                </a:rPr>
                <a:t>Only 41% of CFOs express confidence in their ability to navigate current economic challenges effectively.</a:t>
              </a:r>
              <a:endParaRPr lang="en-US" sz="1000"/>
            </a:p>
          </p:txBody>
        </p:sp>
      </p:grpSp>
      <p:sp>
        <p:nvSpPr>
          <p:cNvPr id="40" name="Rectangle: Rounded Corners 39">
            <a:extLst>
              <a:ext uri="{FF2B5EF4-FFF2-40B4-BE49-F238E27FC236}">
                <a16:creationId xmlns:a16="http://schemas.microsoft.com/office/drawing/2014/main" id="{7275A7E3-3032-DD6C-9B0E-17ADBE22BD76}"/>
              </a:ext>
            </a:extLst>
          </p:cNvPr>
          <p:cNvSpPr/>
          <p:nvPr/>
        </p:nvSpPr>
        <p:spPr>
          <a:xfrm>
            <a:off x="7501534" y="5143272"/>
            <a:ext cx="4728062" cy="1573768"/>
          </a:xfrm>
          <a:prstGeom prst="roundRect">
            <a:avLst>
              <a:gd name="adj" fmla="val 0"/>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Rectangle 6">
            <a:extLst>
              <a:ext uri="{FF2B5EF4-FFF2-40B4-BE49-F238E27FC236}">
                <a16:creationId xmlns:a16="http://schemas.microsoft.com/office/drawing/2014/main" id="{E298A2C4-9F3B-B6E8-20CB-A675AB6A8B8A}"/>
              </a:ext>
            </a:extLst>
          </p:cNvPr>
          <p:cNvSpPr/>
          <p:nvPr/>
        </p:nvSpPr>
        <p:spPr>
          <a:xfrm>
            <a:off x="-57150" y="852528"/>
            <a:ext cx="12439877" cy="6005472"/>
          </a:xfrm>
          <a:custGeom>
            <a:avLst/>
            <a:gdLst>
              <a:gd name="connsiteX0" fmla="*/ 0 w 12192000"/>
              <a:gd name="connsiteY0" fmla="*/ 0 h 347197"/>
              <a:gd name="connsiteX1" fmla="*/ 12192000 w 12192000"/>
              <a:gd name="connsiteY1" fmla="*/ 0 h 347197"/>
              <a:gd name="connsiteX2" fmla="*/ 12192000 w 12192000"/>
              <a:gd name="connsiteY2" fmla="*/ 347197 h 347197"/>
              <a:gd name="connsiteX3" fmla="*/ 0 w 12192000"/>
              <a:gd name="connsiteY3" fmla="*/ 347197 h 347197"/>
              <a:gd name="connsiteX4" fmla="*/ 0 w 12192000"/>
              <a:gd name="connsiteY4" fmla="*/ 0 h 347197"/>
              <a:gd name="connsiteX0" fmla="*/ 0 w 12192000"/>
              <a:gd name="connsiteY0" fmla="*/ 5647765 h 5994962"/>
              <a:gd name="connsiteX1" fmla="*/ 12183036 w 12192000"/>
              <a:gd name="connsiteY1" fmla="*/ 0 h 5994962"/>
              <a:gd name="connsiteX2" fmla="*/ 12192000 w 12192000"/>
              <a:gd name="connsiteY2" fmla="*/ 5994962 h 5994962"/>
              <a:gd name="connsiteX3" fmla="*/ 0 w 12192000"/>
              <a:gd name="connsiteY3" fmla="*/ 5994962 h 5994962"/>
              <a:gd name="connsiteX4" fmla="*/ 0 w 12192000"/>
              <a:gd name="connsiteY4" fmla="*/ 5647765 h 5994962"/>
              <a:gd name="connsiteX0" fmla="*/ 0 w 12374049"/>
              <a:gd name="connsiteY0" fmla="*/ 5647765 h 5994962"/>
              <a:gd name="connsiteX1" fmla="*/ 12183036 w 12374049"/>
              <a:gd name="connsiteY1" fmla="*/ 0 h 5994962"/>
              <a:gd name="connsiteX2" fmla="*/ 12192000 w 12374049"/>
              <a:gd name="connsiteY2" fmla="*/ 5994962 h 5994962"/>
              <a:gd name="connsiteX3" fmla="*/ 0 w 12374049"/>
              <a:gd name="connsiteY3" fmla="*/ 5994962 h 5994962"/>
              <a:gd name="connsiteX4" fmla="*/ 0 w 12374049"/>
              <a:gd name="connsiteY4" fmla="*/ 5647765 h 5994962"/>
              <a:gd name="connsiteX0" fmla="*/ 0 w 12418108"/>
              <a:gd name="connsiteY0" fmla="*/ 5755342 h 5994962"/>
              <a:gd name="connsiteX1" fmla="*/ 12227859 w 12418108"/>
              <a:gd name="connsiteY1" fmla="*/ 0 h 5994962"/>
              <a:gd name="connsiteX2" fmla="*/ 12236823 w 12418108"/>
              <a:gd name="connsiteY2" fmla="*/ 5994962 h 5994962"/>
              <a:gd name="connsiteX3" fmla="*/ 44823 w 12418108"/>
              <a:gd name="connsiteY3" fmla="*/ 5994962 h 5994962"/>
              <a:gd name="connsiteX4" fmla="*/ 0 w 12418108"/>
              <a:gd name="connsiteY4" fmla="*/ 5755342 h 599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8108" h="5994962">
                <a:moveTo>
                  <a:pt x="0" y="5755342"/>
                </a:moveTo>
                <a:cubicBezTo>
                  <a:pt x="4061012" y="3872754"/>
                  <a:pt x="13904259" y="9789458"/>
                  <a:pt x="12227859" y="0"/>
                </a:cubicBezTo>
                <a:lnTo>
                  <a:pt x="12236823" y="5994962"/>
                </a:lnTo>
                <a:lnTo>
                  <a:pt x="44823" y="5994962"/>
                </a:lnTo>
                <a:lnTo>
                  <a:pt x="0" y="5755342"/>
                </a:lnTo>
                <a:close/>
              </a:path>
            </a:pathLst>
          </a:custGeom>
          <a:gradFill flip="none" rotWithShape="1">
            <a:gsLst>
              <a:gs pos="0">
                <a:srgbClr val="341475"/>
              </a:gs>
              <a:gs pos="48000">
                <a:srgbClr val="900B92"/>
              </a:gs>
              <a:gs pos="100000">
                <a:srgbClr val="FC0066"/>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89">
              <a:latin typeface="Times New Roman" panose="02020603050405020304" pitchFamily="18" charset="0"/>
              <a:cs typeface="Times New Roman" panose="02020603050405020304" pitchFamily="18" charset="0"/>
            </a:endParaRPr>
          </a:p>
        </p:txBody>
      </p:sp>
      <p:grpSp>
        <p:nvGrpSpPr>
          <p:cNvPr id="41" name="Group 40">
            <a:extLst>
              <a:ext uri="{FF2B5EF4-FFF2-40B4-BE49-F238E27FC236}">
                <a16:creationId xmlns:a16="http://schemas.microsoft.com/office/drawing/2014/main" id="{79D38DB3-689F-F18A-AF7C-4D00D7F59404}"/>
              </a:ext>
            </a:extLst>
          </p:cNvPr>
          <p:cNvGrpSpPr/>
          <p:nvPr/>
        </p:nvGrpSpPr>
        <p:grpSpPr>
          <a:xfrm>
            <a:off x="1437279" y="5189051"/>
            <a:ext cx="10002679" cy="1401297"/>
            <a:chOff x="1437279" y="4931876"/>
            <a:chExt cx="10002679" cy="1401297"/>
          </a:xfrm>
        </p:grpSpPr>
        <p:sp>
          <p:nvSpPr>
            <p:cNvPr id="29" name="Text 25">
              <a:extLst>
                <a:ext uri="{FF2B5EF4-FFF2-40B4-BE49-F238E27FC236}">
                  <a16:creationId xmlns:a16="http://schemas.microsoft.com/office/drawing/2014/main" id="{224BF4C8-A07A-D1D2-B4B0-6C7DEAC992F5}"/>
                </a:ext>
              </a:extLst>
            </p:cNvPr>
            <p:cNvSpPr/>
            <p:nvPr/>
          </p:nvSpPr>
          <p:spPr>
            <a:xfrm>
              <a:off x="9465875" y="4931876"/>
              <a:ext cx="508516" cy="187997"/>
            </a:xfrm>
            <a:prstGeom prst="rect">
              <a:avLst/>
            </a:prstGeom>
            <a:noFill/>
            <a:ln/>
          </p:spPr>
          <p:txBody>
            <a:bodyPr wrap="none" lIns="0" tIns="0" rIns="0" bIns="0" rtlCol="0" anchor="t"/>
            <a:lstStyle/>
            <a:p>
              <a:pPr marL="0" indent="0" algn="r">
                <a:lnSpc>
                  <a:spcPts val="1400"/>
                </a:lnSpc>
                <a:buNone/>
              </a:pPr>
              <a:r>
                <a:rPr lang="en-US" sz="800" b="1">
                  <a:solidFill>
                    <a:srgbClr val="404155"/>
                  </a:solidFill>
                  <a:latin typeface="Nobile" pitchFamily="34" charset="0"/>
                  <a:ea typeface="Nobile" pitchFamily="34" charset="-122"/>
                  <a:cs typeface="Nobile" pitchFamily="34" charset="-120"/>
                </a:rPr>
                <a:t>Sources</a:t>
              </a:r>
              <a:endParaRPr lang="en-US" sz="800"/>
            </a:p>
          </p:txBody>
        </p:sp>
        <p:sp>
          <p:nvSpPr>
            <p:cNvPr id="31" name="Text 27">
              <a:extLst>
                <a:ext uri="{FF2B5EF4-FFF2-40B4-BE49-F238E27FC236}">
                  <a16:creationId xmlns:a16="http://schemas.microsoft.com/office/drawing/2014/main" id="{55798508-469A-2C5C-C453-726FF5095F46}"/>
                </a:ext>
              </a:extLst>
            </p:cNvPr>
            <p:cNvSpPr/>
            <p:nvPr/>
          </p:nvSpPr>
          <p:spPr>
            <a:xfrm>
              <a:off x="3094629" y="5323642"/>
              <a:ext cx="8345329" cy="182642"/>
            </a:xfrm>
            <a:prstGeom prst="rect">
              <a:avLst/>
            </a:prstGeom>
            <a:noFill/>
            <a:ln/>
          </p:spPr>
          <p:txBody>
            <a:bodyPr wrap="none" lIns="0" tIns="0" rIns="0" bIns="0" rtlCol="0" anchor="t"/>
            <a:lstStyle/>
            <a:p>
              <a:pPr algn="r">
                <a:lnSpc>
                  <a:spcPts val="1400"/>
                </a:lnSpc>
                <a:buSzPct val="100000"/>
              </a:pPr>
              <a:r>
                <a:rPr lang="en-US" sz="800">
                  <a:solidFill>
                    <a:srgbClr val="404155"/>
                  </a:solidFill>
                  <a:latin typeface="Nobile" pitchFamily="34" charset="0"/>
                  <a:ea typeface="Nobile" pitchFamily="34" charset="-122"/>
                  <a:cs typeface="Nobile" pitchFamily="34" charset="-120"/>
                </a:rPr>
                <a:t>KPMG global AI in Finance - </a:t>
              </a:r>
              <a:r>
                <a:rPr lang="en-US" sz="800" u="sng">
                  <a:solidFill>
                    <a:srgbClr val="1B54DA"/>
                  </a:solidFill>
                  <a:latin typeface="Nobile" pitchFamily="34" charset="0"/>
                  <a:ea typeface="Nobile" pitchFamily="34" charset="-122"/>
                  <a:cs typeface="Nobile" pitchFamily="34" charset="-120"/>
                  <a:hlinkClick r:id="rId4">
                    <a:extLst>
                      <a:ext uri="{A12FA001-AC4F-418D-AE19-62706E023703}">
                        <ahyp:hlinkClr xmlns:ahyp="http://schemas.microsoft.com/office/drawing/2018/hyperlinkcolor" val="tx"/>
                      </a:ext>
                    </a:extLst>
                  </a:hlinkClick>
                </a:rPr>
                <a:t>View Study</a:t>
              </a:r>
              <a:endParaRPr lang="en-US" sz="800"/>
            </a:p>
          </p:txBody>
        </p:sp>
        <p:sp>
          <p:nvSpPr>
            <p:cNvPr id="33" name="Text 29">
              <a:extLst>
                <a:ext uri="{FF2B5EF4-FFF2-40B4-BE49-F238E27FC236}">
                  <a16:creationId xmlns:a16="http://schemas.microsoft.com/office/drawing/2014/main" id="{26B04122-FBCC-6117-56D7-F17431B4F2A4}"/>
                </a:ext>
              </a:extLst>
            </p:cNvPr>
            <p:cNvSpPr/>
            <p:nvPr/>
          </p:nvSpPr>
          <p:spPr>
            <a:xfrm>
              <a:off x="2694579" y="5654398"/>
              <a:ext cx="8345329" cy="182642"/>
            </a:xfrm>
            <a:prstGeom prst="rect">
              <a:avLst/>
            </a:prstGeom>
            <a:noFill/>
            <a:ln/>
          </p:spPr>
          <p:txBody>
            <a:bodyPr wrap="none" lIns="0" tIns="0" rIns="0" bIns="0" rtlCol="0" anchor="t"/>
            <a:lstStyle/>
            <a:p>
              <a:pPr algn="r">
                <a:lnSpc>
                  <a:spcPts val="1400"/>
                </a:lnSpc>
                <a:buSzPct val="100000"/>
              </a:pPr>
              <a:r>
                <a:rPr lang="en-US" sz="800">
                  <a:solidFill>
                    <a:srgbClr val="404155"/>
                  </a:solidFill>
                  <a:latin typeface="Nobile" pitchFamily="34" charset="0"/>
                  <a:ea typeface="Nobile" pitchFamily="34" charset="-122"/>
                  <a:cs typeface="Nobile" pitchFamily="34" charset="-120"/>
                </a:rPr>
                <a:t>Protiviti Global Finance Trends Survey 2025 - </a:t>
              </a:r>
              <a:r>
                <a:rPr lang="en-US" sz="800" u="sng">
                  <a:solidFill>
                    <a:srgbClr val="1B54DA"/>
                  </a:solidFill>
                  <a:latin typeface="Nobile" pitchFamily="34" charset="0"/>
                  <a:ea typeface="Nobile" pitchFamily="34" charset="-122"/>
                  <a:cs typeface="Nobile" pitchFamily="34" charset="-120"/>
                  <a:hlinkClick r:id="rId5">
                    <a:extLst>
                      <a:ext uri="{A12FA001-AC4F-418D-AE19-62706E023703}">
                        <ahyp:hlinkClr xmlns:ahyp="http://schemas.microsoft.com/office/drawing/2018/hyperlinkcolor" val="tx"/>
                      </a:ext>
                    </a:extLst>
                  </a:hlinkClick>
                </a:rPr>
                <a:t>Read Report</a:t>
              </a:r>
              <a:endParaRPr lang="en-US" sz="800"/>
            </a:p>
          </p:txBody>
        </p:sp>
        <p:sp>
          <p:nvSpPr>
            <p:cNvPr id="34" name="Text 30">
              <a:extLst>
                <a:ext uri="{FF2B5EF4-FFF2-40B4-BE49-F238E27FC236}">
                  <a16:creationId xmlns:a16="http://schemas.microsoft.com/office/drawing/2014/main" id="{FB031B07-924A-C380-675D-5CA384B11822}"/>
                </a:ext>
              </a:extLst>
            </p:cNvPr>
            <p:cNvSpPr/>
            <p:nvPr/>
          </p:nvSpPr>
          <p:spPr>
            <a:xfrm>
              <a:off x="2408829" y="5819776"/>
              <a:ext cx="8345329" cy="182642"/>
            </a:xfrm>
            <a:prstGeom prst="rect">
              <a:avLst/>
            </a:prstGeom>
            <a:noFill/>
            <a:ln/>
          </p:spPr>
          <p:txBody>
            <a:bodyPr wrap="none" lIns="0" tIns="0" rIns="0" bIns="0" rtlCol="0" anchor="t"/>
            <a:lstStyle/>
            <a:p>
              <a:pPr algn="r">
                <a:lnSpc>
                  <a:spcPts val="1400"/>
                </a:lnSpc>
                <a:buSzPct val="100000"/>
              </a:pPr>
              <a:r>
                <a:rPr lang="en-US" sz="800">
                  <a:solidFill>
                    <a:srgbClr val="404155"/>
                  </a:solidFill>
                  <a:latin typeface="Nobile" pitchFamily="34" charset="0"/>
                  <a:ea typeface="Nobile" pitchFamily="34" charset="-122"/>
                  <a:cs typeface="Nobile" pitchFamily="34" charset="-120"/>
                </a:rPr>
                <a:t>Wolters Kluwer CCH Tagetik Survey 2025 - </a:t>
              </a:r>
              <a:r>
                <a:rPr lang="en-US" sz="800" u="sng">
                  <a:solidFill>
                    <a:srgbClr val="1B54DA"/>
                  </a:solidFill>
                  <a:latin typeface="Nobile" pitchFamily="34" charset="0"/>
                  <a:ea typeface="Nobile" pitchFamily="34" charset="-122"/>
                  <a:cs typeface="Nobile" pitchFamily="34" charset="-120"/>
                  <a:hlinkClick r:id="rId6">
                    <a:extLst>
                      <a:ext uri="{A12FA001-AC4F-418D-AE19-62706E023703}">
                        <ahyp:hlinkClr xmlns:ahyp="http://schemas.microsoft.com/office/drawing/2018/hyperlinkcolor" val="tx"/>
                      </a:ext>
                    </a:extLst>
                  </a:hlinkClick>
                </a:rPr>
                <a:t>View Survey</a:t>
              </a:r>
              <a:endParaRPr lang="en-US" sz="800"/>
            </a:p>
          </p:txBody>
        </p:sp>
        <p:sp>
          <p:nvSpPr>
            <p:cNvPr id="35" name="Text 31">
              <a:extLst>
                <a:ext uri="{FF2B5EF4-FFF2-40B4-BE49-F238E27FC236}">
                  <a16:creationId xmlns:a16="http://schemas.microsoft.com/office/drawing/2014/main" id="{98D466EC-DF4A-0139-A641-76BF954083AD}"/>
                </a:ext>
              </a:extLst>
            </p:cNvPr>
            <p:cNvSpPr/>
            <p:nvPr/>
          </p:nvSpPr>
          <p:spPr>
            <a:xfrm>
              <a:off x="2008779" y="5994679"/>
              <a:ext cx="8345329" cy="182642"/>
            </a:xfrm>
            <a:prstGeom prst="rect">
              <a:avLst/>
            </a:prstGeom>
            <a:noFill/>
            <a:ln/>
          </p:spPr>
          <p:txBody>
            <a:bodyPr wrap="none" lIns="0" tIns="0" rIns="0" bIns="0" rtlCol="0" anchor="t"/>
            <a:lstStyle/>
            <a:p>
              <a:pPr algn="r">
                <a:lnSpc>
                  <a:spcPts val="1400"/>
                </a:lnSpc>
                <a:buSzPct val="100000"/>
              </a:pPr>
              <a:r>
                <a:rPr lang="en-US" sz="800">
                  <a:solidFill>
                    <a:srgbClr val="404155"/>
                  </a:solidFill>
                  <a:latin typeface="Nobile" pitchFamily="34" charset="0"/>
                  <a:ea typeface="Nobile" pitchFamily="34" charset="-122"/>
                  <a:cs typeface="Nobile" pitchFamily="34" charset="-120"/>
                </a:rPr>
                <a:t>CFO Connect State of AI in Finance 2025 - </a:t>
              </a:r>
              <a:r>
                <a:rPr lang="en-US" sz="800" u="sng">
                  <a:solidFill>
                    <a:srgbClr val="1B54DA"/>
                  </a:solidFill>
                  <a:latin typeface="Nobile" pitchFamily="34" charset="0"/>
                  <a:ea typeface="Nobile" pitchFamily="34" charset="-122"/>
                  <a:cs typeface="Nobile" pitchFamily="34" charset="-120"/>
                  <a:hlinkClick r:id="rId7">
                    <a:extLst>
                      <a:ext uri="{A12FA001-AC4F-418D-AE19-62706E023703}">
                        <ahyp:hlinkClr xmlns:ahyp="http://schemas.microsoft.com/office/drawing/2018/hyperlinkcolor" val="tx"/>
                      </a:ext>
                    </a:extLst>
                  </a:hlinkClick>
                </a:rPr>
                <a:t>Explore Insights</a:t>
              </a:r>
              <a:endParaRPr lang="en-US" sz="800"/>
            </a:p>
          </p:txBody>
        </p:sp>
        <p:sp>
          <p:nvSpPr>
            <p:cNvPr id="36" name="Text 32">
              <a:extLst>
                <a:ext uri="{FF2B5EF4-FFF2-40B4-BE49-F238E27FC236}">
                  <a16:creationId xmlns:a16="http://schemas.microsoft.com/office/drawing/2014/main" id="{746F5F41-66E5-0EF0-EE8D-FAC3091158E6}"/>
                </a:ext>
              </a:extLst>
            </p:cNvPr>
            <p:cNvSpPr/>
            <p:nvPr/>
          </p:nvSpPr>
          <p:spPr>
            <a:xfrm>
              <a:off x="1437279" y="6150531"/>
              <a:ext cx="8345329" cy="182642"/>
            </a:xfrm>
            <a:prstGeom prst="rect">
              <a:avLst/>
            </a:prstGeom>
            <a:noFill/>
            <a:ln/>
          </p:spPr>
          <p:txBody>
            <a:bodyPr wrap="none" lIns="0" tIns="0" rIns="0" bIns="0" rtlCol="0" anchor="t"/>
            <a:lstStyle/>
            <a:p>
              <a:pPr algn="r">
                <a:lnSpc>
                  <a:spcPts val="1400"/>
                </a:lnSpc>
                <a:buSzPct val="100000"/>
              </a:pPr>
              <a:r>
                <a:rPr lang="en-US" sz="800">
                  <a:solidFill>
                    <a:srgbClr val="404155"/>
                  </a:solidFill>
                  <a:latin typeface="Nobile" pitchFamily="34" charset="0"/>
                  <a:ea typeface="Nobile" pitchFamily="34" charset="-122"/>
                  <a:cs typeface="Nobile" pitchFamily="34" charset="-120"/>
                </a:rPr>
                <a:t>PwC AI Predictions 2025 - </a:t>
              </a:r>
              <a:r>
                <a:rPr lang="en-US" sz="800" u="sng">
                  <a:solidFill>
                    <a:srgbClr val="1B54DA"/>
                  </a:solidFill>
                  <a:latin typeface="Nobile" pitchFamily="34" charset="0"/>
                  <a:ea typeface="Nobile" pitchFamily="34" charset="-122"/>
                  <a:cs typeface="Nobile" pitchFamily="34" charset="-120"/>
                  <a:hlinkClick r:id="rId8">
                    <a:extLst>
                      <a:ext uri="{A12FA001-AC4F-418D-AE19-62706E023703}">
                        <ahyp:hlinkClr xmlns:ahyp="http://schemas.microsoft.com/office/drawing/2018/hyperlinkcolor" val="tx"/>
                      </a:ext>
                    </a:extLst>
                  </a:hlinkClick>
                </a:rPr>
                <a:t>View Report</a:t>
              </a:r>
              <a:endParaRPr lang="en-US" sz="800"/>
            </a:p>
          </p:txBody>
        </p:sp>
      </p:grpSp>
      <p:sp>
        <p:nvSpPr>
          <p:cNvPr id="44" name="TextBox 43">
            <a:extLst>
              <a:ext uri="{FF2B5EF4-FFF2-40B4-BE49-F238E27FC236}">
                <a16:creationId xmlns:a16="http://schemas.microsoft.com/office/drawing/2014/main" id="{DE66913E-5202-43AC-3CB4-0F55B676171B}"/>
              </a:ext>
            </a:extLst>
          </p:cNvPr>
          <p:cNvSpPr txBox="1"/>
          <p:nvPr/>
        </p:nvSpPr>
        <p:spPr>
          <a:xfrm>
            <a:off x="199098" y="6565677"/>
            <a:ext cx="3908323" cy="261610"/>
          </a:xfrm>
          <a:prstGeom prst="rect">
            <a:avLst/>
          </a:prstGeom>
          <a:noFill/>
        </p:spPr>
        <p:txBody>
          <a:bodyPr wrap="square" rtlCol="0">
            <a:spAutoFit/>
          </a:bodyPr>
          <a:lstStyle/>
          <a:p>
            <a:pPr marL="0" marR="0" lvl="0" indent="0" algn="l" rtl="0">
              <a:spcBef>
                <a:spcPts val="0"/>
              </a:spcBef>
              <a:spcAft>
                <a:spcPts val="0"/>
              </a:spcAft>
              <a:buNone/>
            </a:pPr>
            <a:r>
              <a:rPr lang="en-US" sz="1050" b="0" i="0" u="none" strike="noStrike" cap="none">
                <a:solidFill>
                  <a:schemeClr val="bg1"/>
                </a:solidFill>
                <a:latin typeface="Farro"/>
                <a:sym typeface="Farro"/>
              </a:rPr>
              <a:t>The AI Audit Journey: Charting the future of Assurance</a:t>
            </a:r>
            <a:endParaRPr lang="en-US" sz="1000" b="0">
              <a:solidFill>
                <a:schemeClr val="bg1"/>
              </a:solidFill>
            </a:endParaRPr>
          </a:p>
        </p:txBody>
      </p:sp>
      <p:sp>
        <p:nvSpPr>
          <p:cNvPr id="30" name="Text 27">
            <a:extLst>
              <a:ext uri="{FF2B5EF4-FFF2-40B4-BE49-F238E27FC236}">
                <a16:creationId xmlns:a16="http://schemas.microsoft.com/office/drawing/2014/main" id="{7EA41F4B-8BDB-75DF-F489-94EC356DBBFD}"/>
              </a:ext>
            </a:extLst>
          </p:cNvPr>
          <p:cNvSpPr/>
          <p:nvPr/>
        </p:nvSpPr>
        <p:spPr>
          <a:xfrm>
            <a:off x="2792853" y="5742751"/>
            <a:ext cx="8345329" cy="182642"/>
          </a:xfrm>
          <a:prstGeom prst="rect">
            <a:avLst/>
          </a:prstGeom>
          <a:noFill/>
          <a:ln/>
        </p:spPr>
        <p:txBody>
          <a:bodyPr wrap="none" lIns="0" tIns="0" rIns="0" bIns="0" rtlCol="0" anchor="t"/>
          <a:lstStyle/>
          <a:p>
            <a:pPr algn="r">
              <a:lnSpc>
                <a:spcPts val="1400"/>
              </a:lnSpc>
              <a:buSzPct val="100000"/>
            </a:pPr>
            <a:r>
              <a:rPr lang="en-US" sz="800">
                <a:solidFill>
                  <a:srgbClr val="404155"/>
                </a:solidFill>
                <a:latin typeface="Nobile" pitchFamily="34" charset="0"/>
                <a:ea typeface="Nobile" pitchFamily="34" charset="-122"/>
                <a:cs typeface="Nobile" pitchFamily="34" charset="-120"/>
              </a:rPr>
              <a:t>BCV AI and the Office of the CFO - </a:t>
            </a:r>
            <a:r>
              <a:rPr lang="en-US" sz="800" u="sng">
                <a:solidFill>
                  <a:srgbClr val="1B54DA"/>
                </a:solidFill>
                <a:latin typeface="Nobile" pitchFamily="34" charset="0"/>
                <a:ea typeface="Nobile" pitchFamily="34" charset="-122"/>
                <a:cs typeface="Nobile" pitchFamily="34" charset="-120"/>
                <a:hlinkClick r:id="rId9">
                  <a:extLst>
                    <a:ext uri="{A12FA001-AC4F-418D-AE19-62706E023703}">
                      <ahyp:hlinkClr xmlns:ahyp="http://schemas.microsoft.com/office/drawing/2018/hyperlinkcolor" val="tx"/>
                    </a:ext>
                  </a:extLst>
                </a:hlinkClick>
              </a:rPr>
              <a:t>View Study</a:t>
            </a:r>
            <a:endParaRPr lang="en-US" sz="800"/>
          </a:p>
        </p:txBody>
      </p:sp>
      <p:sp>
        <p:nvSpPr>
          <p:cNvPr id="32" name="Text 27">
            <a:extLst>
              <a:ext uri="{FF2B5EF4-FFF2-40B4-BE49-F238E27FC236}">
                <a16:creationId xmlns:a16="http://schemas.microsoft.com/office/drawing/2014/main" id="{BC329E20-CED1-17CE-AA20-6C73B1D2915B}"/>
              </a:ext>
            </a:extLst>
          </p:cNvPr>
          <p:cNvSpPr/>
          <p:nvPr/>
        </p:nvSpPr>
        <p:spPr>
          <a:xfrm>
            <a:off x="3237785" y="5387821"/>
            <a:ext cx="8345329" cy="182642"/>
          </a:xfrm>
          <a:prstGeom prst="rect">
            <a:avLst/>
          </a:prstGeom>
          <a:noFill/>
          <a:ln/>
        </p:spPr>
        <p:txBody>
          <a:bodyPr wrap="none" lIns="0" tIns="0" rIns="0" bIns="0" rtlCol="0" anchor="t"/>
          <a:lstStyle/>
          <a:p>
            <a:pPr algn="r">
              <a:lnSpc>
                <a:spcPts val="1400"/>
              </a:lnSpc>
              <a:buSzPct val="100000"/>
            </a:pPr>
            <a:r>
              <a:rPr lang="en-US" sz="800">
                <a:solidFill>
                  <a:srgbClr val="404155"/>
                </a:solidFill>
                <a:latin typeface="Nobile" pitchFamily="34" charset="0"/>
                <a:ea typeface="Nobile" pitchFamily="34" charset="-122"/>
                <a:cs typeface="Nobile" pitchFamily="34" charset="-120"/>
              </a:rPr>
              <a:t>International Accounting Bulletin - </a:t>
            </a:r>
            <a:r>
              <a:rPr lang="en-US" sz="800" u="sng">
                <a:solidFill>
                  <a:srgbClr val="1B54DA"/>
                </a:solidFill>
                <a:latin typeface="Nobile" pitchFamily="34" charset="0"/>
                <a:ea typeface="Nobile" pitchFamily="34" charset="-122"/>
                <a:cs typeface="Nobile" pitchFamily="34" charset="-120"/>
                <a:hlinkClick r:id="rId10"/>
              </a:rPr>
              <a:t>View Report</a:t>
            </a:r>
            <a:endParaRPr lang="en-US" sz="800"/>
          </a:p>
        </p:txBody>
      </p:sp>
    </p:spTree>
    <p:extLst>
      <p:ext uri="{BB962C8B-B14F-4D97-AF65-F5344CB8AC3E}">
        <p14:creationId xmlns:p14="http://schemas.microsoft.com/office/powerpoint/2010/main" val="9851411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BDE66-1900-DA0E-AE41-67DF878EB13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F68C718-D6A7-42D1-56F0-E73F078468FC}"/>
              </a:ext>
            </a:extLst>
          </p:cNvPr>
          <p:cNvSpPr txBox="1"/>
          <p:nvPr/>
        </p:nvSpPr>
        <p:spPr>
          <a:xfrm>
            <a:off x="5658434" y="2145915"/>
            <a:ext cx="5251736" cy="1077218"/>
          </a:xfrm>
          <a:prstGeom prst="rect">
            <a:avLst/>
          </a:prstGeom>
          <a:noFill/>
        </p:spPr>
        <p:txBody>
          <a:bodyPr wrap="square" rtlCol="0">
            <a:spAutoFit/>
          </a:bodyPr>
          <a:lstStyle/>
          <a:p>
            <a:pPr lvl="0" algn="ctr">
              <a:defRPr/>
            </a:pPr>
            <a:r>
              <a:rPr lang="en-IN" sz="3200" dirty="0">
                <a:solidFill>
                  <a:schemeClr val="tx2">
                    <a:lumMod val="25000"/>
                  </a:schemeClr>
                </a:solidFill>
                <a:latin typeface="EYInterstate" panose="02000503020000020004" pitchFamily="2" charset="0"/>
              </a:rPr>
              <a:t>Current state of Audit Landscape</a:t>
            </a:r>
          </a:p>
        </p:txBody>
      </p:sp>
      <p:pic>
        <p:nvPicPr>
          <p:cNvPr id="3" name="Picture 2" descr="A group of people in a room with a large projection screen&#10;&#10;AI-generated content may be incorrect.">
            <a:extLst>
              <a:ext uri="{FF2B5EF4-FFF2-40B4-BE49-F238E27FC236}">
                <a16:creationId xmlns:a16="http://schemas.microsoft.com/office/drawing/2014/main" id="{5F6A7D90-E17E-E04F-1AFA-5A8F0A7BE1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477"/>
            <a:ext cx="5384521" cy="6922954"/>
          </a:xfrm>
          <a:prstGeom prst="roundRect">
            <a:avLst>
              <a:gd name="adj" fmla="val 0"/>
            </a:avLst>
          </a:prstGeom>
        </p:spPr>
      </p:pic>
    </p:spTree>
    <p:extLst>
      <p:ext uri="{BB962C8B-B14F-4D97-AF65-F5344CB8AC3E}">
        <p14:creationId xmlns:p14="http://schemas.microsoft.com/office/powerpoint/2010/main" val="726162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C44361AA-D4F9-36CD-1030-4F64F5A3A9B3}"/>
              </a:ext>
            </a:extLst>
          </p:cNvPr>
          <p:cNvSpPr/>
          <p:nvPr/>
        </p:nvSpPr>
        <p:spPr>
          <a:xfrm>
            <a:off x="245422" y="2996117"/>
            <a:ext cx="11946578" cy="1144578"/>
          </a:xfrm>
          <a:prstGeom prst="rect">
            <a:avLst/>
          </a:prstGeom>
          <a:noFill/>
          <a:ln/>
        </p:spPr>
        <p:txBody>
          <a:bodyPr wrap="square" lIns="0" tIns="0" rIns="0" bIns="0" rtlCol="0" anchor="t"/>
          <a:lstStyle/>
          <a:p>
            <a:pPr marL="0" indent="0" algn="l">
              <a:lnSpc>
                <a:spcPts val="5050"/>
              </a:lnSpc>
              <a:buNone/>
            </a:pPr>
            <a:r>
              <a:rPr lang="en-US" sz="2800">
                <a:solidFill>
                  <a:srgbClr val="002060"/>
                </a:solidFill>
                <a:latin typeface="IBM Plex Sans Medium" pitchFamily="34" charset="0"/>
                <a:ea typeface="IBM Plex Sans Medium" pitchFamily="34" charset="-122"/>
                <a:cs typeface="IBM Plex Sans Medium" pitchFamily="34" charset="-120"/>
              </a:rPr>
              <a:t>Current State of Indian Audit Landscape: Challenges &amp; Opportunities</a:t>
            </a:r>
            <a:endParaRPr lang="en-US" sz="2800">
              <a:solidFill>
                <a:srgbClr val="002060"/>
              </a:solidFill>
            </a:endParaRPr>
          </a:p>
        </p:txBody>
      </p:sp>
      <p:sp>
        <p:nvSpPr>
          <p:cNvPr id="3" name="Shape 1">
            <a:extLst>
              <a:ext uri="{FF2B5EF4-FFF2-40B4-BE49-F238E27FC236}">
                <a16:creationId xmlns:a16="http://schemas.microsoft.com/office/drawing/2014/main" id="{337F989A-1BA9-AE23-E8AA-365E34C87858}"/>
              </a:ext>
            </a:extLst>
          </p:cNvPr>
          <p:cNvSpPr/>
          <p:nvPr/>
        </p:nvSpPr>
        <p:spPr>
          <a:xfrm>
            <a:off x="202219" y="3849172"/>
            <a:ext cx="3714005" cy="1797866"/>
          </a:xfrm>
          <a:prstGeom prst="roundRect">
            <a:avLst>
              <a:gd name="adj" fmla="val 1553"/>
            </a:avLst>
          </a:prstGeom>
          <a:solidFill>
            <a:schemeClr val="bg1">
              <a:lumMod val="95000"/>
            </a:schemeClr>
          </a:solidFill>
          <a:ln/>
        </p:spPr>
        <p:txBody>
          <a:bodyPr/>
          <a:lstStyle/>
          <a:p>
            <a:endParaRPr lang="en-IN"/>
          </a:p>
        </p:txBody>
      </p:sp>
      <p:sp>
        <p:nvSpPr>
          <p:cNvPr id="4" name="Shape 1">
            <a:extLst>
              <a:ext uri="{FF2B5EF4-FFF2-40B4-BE49-F238E27FC236}">
                <a16:creationId xmlns:a16="http://schemas.microsoft.com/office/drawing/2014/main" id="{DEBF48F5-5DCF-1CB4-0FD5-9A33ABCBB782}"/>
              </a:ext>
            </a:extLst>
          </p:cNvPr>
          <p:cNvSpPr/>
          <p:nvPr/>
        </p:nvSpPr>
        <p:spPr>
          <a:xfrm>
            <a:off x="4213604" y="3849172"/>
            <a:ext cx="3691818" cy="1797866"/>
          </a:xfrm>
          <a:prstGeom prst="roundRect">
            <a:avLst>
              <a:gd name="adj" fmla="val 1553"/>
            </a:avLst>
          </a:prstGeom>
          <a:solidFill>
            <a:schemeClr val="bg1">
              <a:lumMod val="95000"/>
            </a:schemeClr>
          </a:solidFill>
          <a:ln/>
        </p:spPr>
        <p:txBody>
          <a:bodyPr/>
          <a:lstStyle/>
          <a:p>
            <a:endParaRPr lang="en-IN"/>
          </a:p>
        </p:txBody>
      </p:sp>
      <p:sp>
        <p:nvSpPr>
          <p:cNvPr id="5" name="Shape 1">
            <a:extLst>
              <a:ext uri="{FF2B5EF4-FFF2-40B4-BE49-F238E27FC236}">
                <a16:creationId xmlns:a16="http://schemas.microsoft.com/office/drawing/2014/main" id="{79E431D8-734F-FC3D-4230-25A7439DB05C}"/>
              </a:ext>
            </a:extLst>
          </p:cNvPr>
          <p:cNvSpPr/>
          <p:nvPr/>
        </p:nvSpPr>
        <p:spPr>
          <a:xfrm>
            <a:off x="8202802" y="3849172"/>
            <a:ext cx="3313695" cy="1797866"/>
          </a:xfrm>
          <a:prstGeom prst="roundRect">
            <a:avLst>
              <a:gd name="adj" fmla="val 1553"/>
            </a:avLst>
          </a:prstGeom>
          <a:solidFill>
            <a:schemeClr val="bg1">
              <a:lumMod val="95000"/>
            </a:schemeClr>
          </a:solidFill>
          <a:ln/>
        </p:spPr>
        <p:txBody>
          <a:bodyPr/>
          <a:lstStyle/>
          <a:p>
            <a:endParaRPr lang="en-IN"/>
          </a:p>
        </p:txBody>
      </p:sp>
      <p:sp>
        <p:nvSpPr>
          <p:cNvPr id="6" name="Text 2">
            <a:extLst>
              <a:ext uri="{FF2B5EF4-FFF2-40B4-BE49-F238E27FC236}">
                <a16:creationId xmlns:a16="http://schemas.microsoft.com/office/drawing/2014/main" id="{10890EC9-B83C-EE9D-0467-D453239006CC}"/>
              </a:ext>
            </a:extLst>
          </p:cNvPr>
          <p:cNvSpPr/>
          <p:nvPr/>
        </p:nvSpPr>
        <p:spPr>
          <a:xfrm>
            <a:off x="376612" y="4056221"/>
            <a:ext cx="2588419" cy="323493"/>
          </a:xfrm>
          <a:prstGeom prst="rect">
            <a:avLst/>
          </a:prstGeom>
          <a:noFill/>
          <a:ln/>
        </p:spPr>
        <p:txBody>
          <a:bodyPr wrap="none" lIns="0" tIns="0" rIns="0" bIns="0" rtlCol="0" anchor="t"/>
          <a:lstStyle/>
          <a:p>
            <a:pPr marL="0" indent="0" algn="l">
              <a:lnSpc>
                <a:spcPts val="2500"/>
              </a:lnSpc>
              <a:buNone/>
            </a:pPr>
            <a:r>
              <a:rPr lang="en-US" sz="2000">
                <a:solidFill>
                  <a:srgbClr val="002060"/>
                </a:solidFill>
                <a:latin typeface="IBM Plex Sans Medium" pitchFamily="34" charset="0"/>
                <a:ea typeface="IBM Plex Sans Medium" pitchFamily="34" charset="-122"/>
                <a:cs typeface="IBM Plex Sans Medium" pitchFamily="34" charset="-120"/>
              </a:rPr>
              <a:t>Volume &amp; Complexity</a:t>
            </a:r>
            <a:endParaRPr lang="en-US" sz="2000">
              <a:solidFill>
                <a:srgbClr val="002060"/>
              </a:solidFill>
            </a:endParaRPr>
          </a:p>
        </p:txBody>
      </p:sp>
      <p:sp>
        <p:nvSpPr>
          <p:cNvPr id="7" name="Text 7">
            <a:extLst>
              <a:ext uri="{FF2B5EF4-FFF2-40B4-BE49-F238E27FC236}">
                <a16:creationId xmlns:a16="http://schemas.microsoft.com/office/drawing/2014/main" id="{985A408A-C58C-D842-84DE-82DC6B81B8AE}"/>
              </a:ext>
            </a:extLst>
          </p:cNvPr>
          <p:cNvSpPr/>
          <p:nvPr/>
        </p:nvSpPr>
        <p:spPr>
          <a:xfrm>
            <a:off x="4414651" y="4056220"/>
            <a:ext cx="2588419" cy="323493"/>
          </a:xfrm>
          <a:prstGeom prst="rect">
            <a:avLst/>
          </a:prstGeom>
          <a:noFill/>
          <a:ln/>
        </p:spPr>
        <p:txBody>
          <a:bodyPr wrap="none" lIns="0" tIns="0" rIns="0" bIns="0" rtlCol="0" anchor="t"/>
          <a:lstStyle/>
          <a:p>
            <a:pPr marL="0" indent="0" algn="l">
              <a:lnSpc>
                <a:spcPts val="2500"/>
              </a:lnSpc>
              <a:buNone/>
            </a:pPr>
            <a:r>
              <a:rPr lang="en-US" sz="2000">
                <a:solidFill>
                  <a:srgbClr val="002060"/>
                </a:solidFill>
                <a:latin typeface="IBM Plex Sans Medium" pitchFamily="34" charset="0"/>
                <a:ea typeface="IBM Plex Sans Medium" pitchFamily="34" charset="-122"/>
                <a:cs typeface="IBM Plex Sans Medium" pitchFamily="34" charset="-120"/>
              </a:rPr>
              <a:t>Resource Constraints</a:t>
            </a:r>
            <a:endParaRPr lang="en-US" sz="2000">
              <a:solidFill>
                <a:srgbClr val="002060"/>
              </a:solidFill>
            </a:endParaRPr>
          </a:p>
        </p:txBody>
      </p:sp>
      <p:sp>
        <p:nvSpPr>
          <p:cNvPr id="8" name="Text 12">
            <a:extLst>
              <a:ext uri="{FF2B5EF4-FFF2-40B4-BE49-F238E27FC236}">
                <a16:creationId xmlns:a16="http://schemas.microsoft.com/office/drawing/2014/main" id="{9B2E9063-E9E0-94FC-7D88-0E96A639FF62}"/>
              </a:ext>
            </a:extLst>
          </p:cNvPr>
          <p:cNvSpPr/>
          <p:nvPr/>
        </p:nvSpPr>
        <p:spPr>
          <a:xfrm>
            <a:off x="8452808" y="4056220"/>
            <a:ext cx="2636996" cy="323493"/>
          </a:xfrm>
          <a:prstGeom prst="rect">
            <a:avLst/>
          </a:prstGeom>
          <a:solidFill>
            <a:schemeClr val="bg1">
              <a:lumMod val="95000"/>
            </a:schemeClr>
          </a:solidFill>
          <a:ln/>
        </p:spPr>
        <p:txBody>
          <a:bodyPr/>
          <a:lstStyle/>
          <a:p>
            <a:r>
              <a:rPr lang="en-US" b="1">
                <a:solidFill>
                  <a:srgbClr val="002060"/>
                </a:solidFill>
              </a:rPr>
              <a:t>Digital Transformation</a:t>
            </a:r>
          </a:p>
        </p:txBody>
      </p:sp>
      <p:sp>
        <p:nvSpPr>
          <p:cNvPr id="9" name="Text 3">
            <a:extLst>
              <a:ext uri="{FF2B5EF4-FFF2-40B4-BE49-F238E27FC236}">
                <a16:creationId xmlns:a16="http://schemas.microsoft.com/office/drawing/2014/main" id="{666B4DB1-A1F5-6E01-3ABA-C6FC8E77798B}"/>
              </a:ext>
            </a:extLst>
          </p:cNvPr>
          <p:cNvSpPr/>
          <p:nvPr/>
        </p:nvSpPr>
        <p:spPr>
          <a:xfrm>
            <a:off x="295554" y="4379713"/>
            <a:ext cx="3841433" cy="331232"/>
          </a:xfrm>
          <a:prstGeom prst="rect">
            <a:avLst/>
          </a:prstGeom>
          <a:noFill/>
          <a:ln/>
        </p:spPr>
        <p:txBody>
          <a:bodyPr wrap="none" lIns="0" tIns="0" rIns="0" bIns="0" rtlCol="0" anchor="t"/>
          <a:lstStyle/>
          <a:p>
            <a:pPr marL="342900" indent="-342900" algn="l">
              <a:lnSpc>
                <a:spcPts val="2600"/>
              </a:lnSpc>
              <a:buSzPct val="100000"/>
              <a:buChar char="•"/>
            </a:pPr>
            <a:r>
              <a:rPr lang="en-US" sz="1600">
                <a:solidFill>
                  <a:srgbClr val="002060"/>
                </a:solidFill>
                <a:latin typeface="Roboto" pitchFamily="34" charset="0"/>
                <a:ea typeface="Roboto" pitchFamily="34" charset="-122"/>
                <a:cs typeface="Roboto" pitchFamily="34" charset="-120"/>
              </a:rPr>
              <a:t>Increasing client data volumes</a:t>
            </a:r>
            <a:endParaRPr lang="en-US" sz="1600">
              <a:solidFill>
                <a:srgbClr val="002060"/>
              </a:solidFill>
            </a:endParaRPr>
          </a:p>
        </p:txBody>
      </p:sp>
      <p:sp>
        <p:nvSpPr>
          <p:cNvPr id="10" name="Text 4">
            <a:extLst>
              <a:ext uri="{FF2B5EF4-FFF2-40B4-BE49-F238E27FC236}">
                <a16:creationId xmlns:a16="http://schemas.microsoft.com/office/drawing/2014/main" id="{D08C727A-6F28-207D-6372-2642214DA75E}"/>
              </a:ext>
            </a:extLst>
          </p:cNvPr>
          <p:cNvSpPr/>
          <p:nvPr/>
        </p:nvSpPr>
        <p:spPr>
          <a:xfrm>
            <a:off x="294618" y="4683681"/>
            <a:ext cx="3841433" cy="331232"/>
          </a:xfrm>
          <a:prstGeom prst="rect">
            <a:avLst/>
          </a:prstGeom>
          <a:noFill/>
          <a:ln/>
        </p:spPr>
        <p:txBody>
          <a:bodyPr wrap="none" lIns="0" tIns="0" rIns="0" bIns="0" rtlCol="0" anchor="t"/>
          <a:lstStyle/>
          <a:p>
            <a:pPr marL="342900" indent="-342900" algn="l">
              <a:lnSpc>
                <a:spcPts val="2600"/>
              </a:lnSpc>
              <a:buSzPct val="100000"/>
              <a:buChar char="•"/>
            </a:pPr>
            <a:r>
              <a:rPr lang="en-US" sz="1600">
                <a:solidFill>
                  <a:srgbClr val="002060"/>
                </a:solidFill>
                <a:latin typeface="Roboto" pitchFamily="34" charset="0"/>
                <a:ea typeface="Roboto" pitchFamily="34" charset="-122"/>
                <a:cs typeface="Roboto" pitchFamily="34" charset="-120"/>
              </a:rPr>
              <a:t>Complex regulatory requirements</a:t>
            </a:r>
            <a:endParaRPr lang="en-US" sz="1600">
              <a:solidFill>
                <a:srgbClr val="002060"/>
              </a:solidFill>
            </a:endParaRPr>
          </a:p>
        </p:txBody>
      </p:sp>
      <p:sp>
        <p:nvSpPr>
          <p:cNvPr id="11" name="Text 5">
            <a:extLst>
              <a:ext uri="{FF2B5EF4-FFF2-40B4-BE49-F238E27FC236}">
                <a16:creationId xmlns:a16="http://schemas.microsoft.com/office/drawing/2014/main" id="{0E4A1FC0-F03E-5F36-A3B6-4052B879C06A}"/>
              </a:ext>
            </a:extLst>
          </p:cNvPr>
          <p:cNvSpPr/>
          <p:nvPr/>
        </p:nvSpPr>
        <p:spPr>
          <a:xfrm>
            <a:off x="295554" y="5014912"/>
            <a:ext cx="3841433" cy="331232"/>
          </a:xfrm>
          <a:prstGeom prst="rect">
            <a:avLst/>
          </a:prstGeom>
          <a:noFill/>
          <a:ln/>
        </p:spPr>
        <p:txBody>
          <a:bodyPr wrap="none" lIns="0" tIns="0" rIns="0" bIns="0" rtlCol="0" anchor="t"/>
          <a:lstStyle/>
          <a:p>
            <a:pPr marL="342900" indent="-342900" algn="l">
              <a:lnSpc>
                <a:spcPts val="2600"/>
              </a:lnSpc>
              <a:buSzPct val="100000"/>
              <a:buChar char="•"/>
            </a:pPr>
            <a:r>
              <a:rPr lang="en-US" sz="1600">
                <a:solidFill>
                  <a:srgbClr val="002060"/>
                </a:solidFill>
                <a:latin typeface="Roboto" pitchFamily="34" charset="0"/>
                <a:ea typeface="Roboto" pitchFamily="34" charset="-122"/>
                <a:cs typeface="Roboto" pitchFamily="34" charset="-120"/>
              </a:rPr>
              <a:t>Multiple compliance frameworks</a:t>
            </a:r>
            <a:endParaRPr lang="en-US" sz="1600">
              <a:solidFill>
                <a:srgbClr val="002060"/>
              </a:solidFill>
            </a:endParaRPr>
          </a:p>
        </p:txBody>
      </p:sp>
      <p:sp>
        <p:nvSpPr>
          <p:cNvPr id="12" name="Text 8">
            <a:extLst>
              <a:ext uri="{FF2B5EF4-FFF2-40B4-BE49-F238E27FC236}">
                <a16:creationId xmlns:a16="http://schemas.microsoft.com/office/drawing/2014/main" id="{1DED89C2-E11B-5BC9-5E83-296ACA294556}"/>
              </a:ext>
            </a:extLst>
          </p:cNvPr>
          <p:cNvSpPr/>
          <p:nvPr/>
        </p:nvSpPr>
        <p:spPr>
          <a:xfrm>
            <a:off x="4289284" y="4404597"/>
            <a:ext cx="3841552" cy="331232"/>
          </a:xfrm>
          <a:prstGeom prst="rect">
            <a:avLst/>
          </a:prstGeom>
          <a:noFill/>
          <a:ln/>
        </p:spPr>
        <p:txBody>
          <a:bodyPr wrap="none" lIns="0" tIns="0" rIns="0" bIns="0" rtlCol="0" anchor="t"/>
          <a:lstStyle/>
          <a:p>
            <a:pPr marL="342900" indent="-342900" algn="l">
              <a:lnSpc>
                <a:spcPts val="2600"/>
              </a:lnSpc>
              <a:buSzPct val="100000"/>
              <a:buChar char="•"/>
            </a:pPr>
            <a:r>
              <a:rPr lang="en-US" sz="1600">
                <a:solidFill>
                  <a:srgbClr val="002060"/>
                </a:solidFill>
                <a:latin typeface="Roboto" pitchFamily="34" charset="0"/>
                <a:ea typeface="Roboto" pitchFamily="34" charset="-122"/>
                <a:cs typeface="Roboto" pitchFamily="34" charset="-120"/>
              </a:rPr>
              <a:t>Limited skilled professionals</a:t>
            </a:r>
            <a:endParaRPr lang="en-US" sz="1600">
              <a:solidFill>
                <a:srgbClr val="002060"/>
              </a:solidFill>
            </a:endParaRPr>
          </a:p>
        </p:txBody>
      </p:sp>
      <p:sp>
        <p:nvSpPr>
          <p:cNvPr id="13" name="Text 9">
            <a:extLst>
              <a:ext uri="{FF2B5EF4-FFF2-40B4-BE49-F238E27FC236}">
                <a16:creationId xmlns:a16="http://schemas.microsoft.com/office/drawing/2014/main" id="{FA6576A0-A865-9D28-9525-1940AF1CD45D}"/>
              </a:ext>
            </a:extLst>
          </p:cNvPr>
          <p:cNvSpPr/>
          <p:nvPr/>
        </p:nvSpPr>
        <p:spPr>
          <a:xfrm>
            <a:off x="4289284" y="4708376"/>
            <a:ext cx="3841552" cy="331232"/>
          </a:xfrm>
          <a:prstGeom prst="rect">
            <a:avLst/>
          </a:prstGeom>
          <a:noFill/>
          <a:ln/>
        </p:spPr>
        <p:txBody>
          <a:bodyPr wrap="none" lIns="0" tIns="0" rIns="0" bIns="0" rtlCol="0" anchor="t"/>
          <a:lstStyle/>
          <a:p>
            <a:pPr marL="342900" indent="-342900" algn="l">
              <a:lnSpc>
                <a:spcPts val="2600"/>
              </a:lnSpc>
              <a:buSzPct val="100000"/>
              <a:buChar char="•"/>
            </a:pPr>
            <a:r>
              <a:rPr lang="en-US" sz="1600">
                <a:solidFill>
                  <a:srgbClr val="002060"/>
                </a:solidFill>
                <a:latin typeface="Roboto" pitchFamily="34" charset="0"/>
                <a:ea typeface="Roboto" pitchFamily="34" charset="-122"/>
                <a:cs typeface="Roboto" pitchFamily="34" charset="-120"/>
              </a:rPr>
              <a:t>Time-intensive manual processes</a:t>
            </a:r>
            <a:endParaRPr lang="en-US" sz="1600">
              <a:solidFill>
                <a:srgbClr val="002060"/>
              </a:solidFill>
            </a:endParaRPr>
          </a:p>
        </p:txBody>
      </p:sp>
      <p:sp>
        <p:nvSpPr>
          <p:cNvPr id="14" name="Text 10">
            <a:extLst>
              <a:ext uri="{FF2B5EF4-FFF2-40B4-BE49-F238E27FC236}">
                <a16:creationId xmlns:a16="http://schemas.microsoft.com/office/drawing/2014/main" id="{EC11BE19-F49B-1FC8-6A43-C7451BB418E0}"/>
              </a:ext>
            </a:extLst>
          </p:cNvPr>
          <p:cNvSpPr/>
          <p:nvPr/>
        </p:nvSpPr>
        <p:spPr>
          <a:xfrm>
            <a:off x="4305884" y="5042177"/>
            <a:ext cx="3841552" cy="331232"/>
          </a:xfrm>
          <a:prstGeom prst="rect">
            <a:avLst/>
          </a:prstGeom>
          <a:noFill/>
          <a:ln/>
        </p:spPr>
        <p:txBody>
          <a:bodyPr wrap="none" lIns="0" tIns="0" rIns="0" bIns="0" rtlCol="0" anchor="t"/>
          <a:lstStyle/>
          <a:p>
            <a:pPr marL="342900" indent="-342900" algn="l">
              <a:lnSpc>
                <a:spcPts val="2600"/>
              </a:lnSpc>
              <a:buSzPct val="100000"/>
              <a:buChar char="•"/>
            </a:pPr>
            <a:r>
              <a:rPr lang="en-US" sz="1600">
                <a:solidFill>
                  <a:srgbClr val="002060"/>
                </a:solidFill>
                <a:latin typeface="Roboto" pitchFamily="34" charset="0"/>
                <a:ea typeface="Roboto" pitchFamily="34" charset="-122"/>
                <a:cs typeface="Roboto" pitchFamily="34" charset="-120"/>
              </a:rPr>
              <a:t>Rising client expectations</a:t>
            </a:r>
            <a:endParaRPr lang="en-US" sz="1600">
              <a:solidFill>
                <a:srgbClr val="002060"/>
              </a:solidFill>
            </a:endParaRPr>
          </a:p>
        </p:txBody>
      </p:sp>
      <p:sp>
        <p:nvSpPr>
          <p:cNvPr id="15" name="Text 13">
            <a:extLst>
              <a:ext uri="{FF2B5EF4-FFF2-40B4-BE49-F238E27FC236}">
                <a16:creationId xmlns:a16="http://schemas.microsoft.com/office/drawing/2014/main" id="{C866F49F-E6E1-7446-6144-8EBC1CA6AB09}"/>
              </a:ext>
            </a:extLst>
          </p:cNvPr>
          <p:cNvSpPr/>
          <p:nvPr/>
        </p:nvSpPr>
        <p:spPr>
          <a:xfrm>
            <a:off x="8350567" y="4470012"/>
            <a:ext cx="3841433" cy="331232"/>
          </a:xfrm>
          <a:prstGeom prst="rect">
            <a:avLst/>
          </a:prstGeom>
          <a:noFill/>
          <a:ln/>
        </p:spPr>
        <p:txBody>
          <a:bodyPr wrap="none" lIns="0" tIns="0" rIns="0" bIns="0" rtlCol="0" anchor="t"/>
          <a:lstStyle/>
          <a:p>
            <a:pPr marL="342900" indent="-342900" algn="l">
              <a:lnSpc>
                <a:spcPts val="2600"/>
              </a:lnSpc>
              <a:buSzPct val="100000"/>
              <a:buChar char="•"/>
            </a:pPr>
            <a:r>
              <a:rPr lang="en-US" sz="1600">
                <a:solidFill>
                  <a:srgbClr val="002060"/>
                </a:solidFill>
                <a:latin typeface="Roboto" pitchFamily="34" charset="0"/>
                <a:ea typeface="Roboto" pitchFamily="34" charset="-122"/>
                <a:cs typeface="Roboto" pitchFamily="34" charset="-120"/>
              </a:rPr>
              <a:t>Client systems modernisation</a:t>
            </a:r>
            <a:endParaRPr lang="en-US" sz="1600">
              <a:solidFill>
                <a:srgbClr val="002060"/>
              </a:solidFill>
            </a:endParaRPr>
          </a:p>
        </p:txBody>
      </p:sp>
      <p:sp>
        <p:nvSpPr>
          <p:cNvPr id="16" name="Text 14">
            <a:extLst>
              <a:ext uri="{FF2B5EF4-FFF2-40B4-BE49-F238E27FC236}">
                <a16:creationId xmlns:a16="http://schemas.microsoft.com/office/drawing/2014/main" id="{87301D13-F607-95F9-4ECB-83708999DC10}"/>
              </a:ext>
            </a:extLst>
          </p:cNvPr>
          <p:cNvSpPr/>
          <p:nvPr/>
        </p:nvSpPr>
        <p:spPr>
          <a:xfrm>
            <a:off x="8350566" y="4751832"/>
            <a:ext cx="3841433" cy="331232"/>
          </a:xfrm>
          <a:prstGeom prst="rect">
            <a:avLst/>
          </a:prstGeom>
          <a:noFill/>
          <a:ln/>
        </p:spPr>
        <p:txBody>
          <a:bodyPr wrap="none" lIns="0" tIns="0" rIns="0" bIns="0" rtlCol="0" anchor="t"/>
          <a:lstStyle/>
          <a:p>
            <a:pPr marL="342900" indent="-342900" algn="l">
              <a:lnSpc>
                <a:spcPts val="2600"/>
              </a:lnSpc>
              <a:buSzPct val="100000"/>
              <a:buChar char="•"/>
            </a:pPr>
            <a:r>
              <a:rPr lang="en-US" sz="1600">
                <a:solidFill>
                  <a:srgbClr val="002060"/>
                </a:solidFill>
                <a:latin typeface="Roboto" pitchFamily="34" charset="0"/>
                <a:ea typeface="Roboto" pitchFamily="34" charset="-122"/>
                <a:cs typeface="Roboto" pitchFamily="34" charset="-120"/>
              </a:rPr>
              <a:t>Electronic documentation</a:t>
            </a:r>
          </a:p>
        </p:txBody>
      </p:sp>
      <p:sp>
        <p:nvSpPr>
          <p:cNvPr id="17" name="Text 15">
            <a:extLst>
              <a:ext uri="{FF2B5EF4-FFF2-40B4-BE49-F238E27FC236}">
                <a16:creationId xmlns:a16="http://schemas.microsoft.com/office/drawing/2014/main" id="{EE33DF17-642B-0CD4-5FF3-D4EA65CA5421}"/>
              </a:ext>
            </a:extLst>
          </p:cNvPr>
          <p:cNvSpPr/>
          <p:nvPr/>
        </p:nvSpPr>
        <p:spPr>
          <a:xfrm>
            <a:off x="8332115" y="5083064"/>
            <a:ext cx="3841433" cy="331232"/>
          </a:xfrm>
          <a:prstGeom prst="rect">
            <a:avLst/>
          </a:prstGeom>
          <a:noFill/>
          <a:ln/>
        </p:spPr>
        <p:txBody>
          <a:bodyPr wrap="none" lIns="0" tIns="0" rIns="0" bIns="0" rtlCol="0" anchor="t"/>
          <a:lstStyle/>
          <a:p>
            <a:pPr marL="342900" indent="-342900" algn="l">
              <a:lnSpc>
                <a:spcPts val="2600"/>
              </a:lnSpc>
              <a:buSzPct val="100000"/>
              <a:buChar char="•"/>
            </a:pPr>
            <a:r>
              <a:rPr lang="en-US" sz="1600">
                <a:solidFill>
                  <a:srgbClr val="002060"/>
                </a:solidFill>
                <a:latin typeface="Roboto" pitchFamily="34" charset="0"/>
                <a:ea typeface="Roboto" pitchFamily="34" charset="-122"/>
                <a:cs typeface="Roboto" pitchFamily="34" charset="-120"/>
              </a:rPr>
              <a:t>Real-time data availability</a:t>
            </a:r>
            <a:endParaRPr lang="en-US" sz="1600">
              <a:solidFill>
                <a:srgbClr val="002060"/>
              </a:solidFill>
            </a:endParaRPr>
          </a:p>
        </p:txBody>
      </p:sp>
      <p:pic>
        <p:nvPicPr>
          <p:cNvPr id="21" name="Picture 20" descr="A person sitting at a table using a computer&#10;&#10;AI-generated content may be incorrect.">
            <a:extLst>
              <a:ext uri="{FF2B5EF4-FFF2-40B4-BE49-F238E27FC236}">
                <a16:creationId xmlns:a16="http://schemas.microsoft.com/office/drawing/2014/main" id="{13E3513D-DB04-2407-3DB0-7A42002D4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73548" cy="2797629"/>
          </a:xfrm>
          <a:prstGeom prst="rect">
            <a:avLst/>
          </a:prstGeom>
        </p:spPr>
      </p:pic>
    </p:spTree>
    <p:extLst>
      <p:ext uri="{BB962C8B-B14F-4D97-AF65-F5344CB8AC3E}">
        <p14:creationId xmlns:p14="http://schemas.microsoft.com/office/powerpoint/2010/main" val="1225822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2D320-CB7E-F308-2A70-C6416B75C24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18F1EB3-C94F-958C-8F52-4463BDC3DE39}"/>
              </a:ext>
            </a:extLst>
          </p:cNvPr>
          <p:cNvSpPr/>
          <p:nvPr/>
        </p:nvSpPr>
        <p:spPr>
          <a:xfrm>
            <a:off x="9753600" y="1"/>
            <a:ext cx="2438400" cy="6844174"/>
          </a:xfrm>
          <a:prstGeom prst="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Text 0">
            <a:extLst>
              <a:ext uri="{FF2B5EF4-FFF2-40B4-BE49-F238E27FC236}">
                <a16:creationId xmlns:a16="http://schemas.microsoft.com/office/drawing/2014/main" id="{AA5BFFE0-9941-ABAB-7F92-E0D8436C96BF}"/>
              </a:ext>
            </a:extLst>
          </p:cNvPr>
          <p:cNvSpPr/>
          <p:nvPr/>
        </p:nvSpPr>
        <p:spPr>
          <a:xfrm>
            <a:off x="436800" y="10007"/>
            <a:ext cx="7488000" cy="739987"/>
          </a:xfrm>
          <a:prstGeom prst="rect">
            <a:avLst/>
          </a:prstGeom>
          <a:noFill/>
          <a:ln/>
        </p:spPr>
        <p:txBody>
          <a:bodyPr wrap="square" lIns="0" tIns="0" rIns="0" bIns="0" rtlCol="0" anchor="t"/>
          <a:lstStyle/>
          <a:p>
            <a:pPr marL="0" indent="0" algn="l">
              <a:lnSpc>
                <a:spcPts val="5550"/>
              </a:lnSpc>
              <a:buNone/>
            </a:pPr>
            <a:r>
              <a:rPr lang="en-US" sz="2800">
                <a:solidFill>
                  <a:srgbClr val="1B1B27"/>
                </a:solidFill>
                <a:latin typeface="Alexandria" pitchFamily="34" charset="0"/>
                <a:cs typeface="Alexandria" pitchFamily="34" charset="-120"/>
              </a:rPr>
              <a:t>Current Landscape of AI in Finance Functions</a:t>
            </a:r>
            <a:endParaRPr lang="en-US" sz="2800"/>
          </a:p>
        </p:txBody>
      </p:sp>
      <p:sp>
        <p:nvSpPr>
          <p:cNvPr id="38" name="Rectangle 6">
            <a:extLst>
              <a:ext uri="{FF2B5EF4-FFF2-40B4-BE49-F238E27FC236}">
                <a16:creationId xmlns:a16="http://schemas.microsoft.com/office/drawing/2014/main" id="{52FE045B-643D-F1D9-EA1A-A0FFF636B8BD}"/>
              </a:ext>
            </a:extLst>
          </p:cNvPr>
          <p:cNvSpPr/>
          <p:nvPr/>
        </p:nvSpPr>
        <p:spPr>
          <a:xfrm>
            <a:off x="-57150" y="852528"/>
            <a:ext cx="12439877" cy="6005472"/>
          </a:xfrm>
          <a:custGeom>
            <a:avLst/>
            <a:gdLst>
              <a:gd name="connsiteX0" fmla="*/ 0 w 12192000"/>
              <a:gd name="connsiteY0" fmla="*/ 0 h 347197"/>
              <a:gd name="connsiteX1" fmla="*/ 12192000 w 12192000"/>
              <a:gd name="connsiteY1" fmla="*/ 0 h 347197"/>
              <a:gd name="connsiteX2" fmla="*/ 12192000 w 12192000"/>
              <a:gd name="connsiteY2" fmla="*/ 347197 h 347197"/>
              <a:gd name="connsiteX3" fmla="*/ 0 w 12192000"/>
              <a:gd name="connsiteY3" fmla="*/ 347197 h 347197"/>
              <a:gd name="connsiteX4" fmla="*/ 0 w 12192000"/>
              <a:gd name="connsiteY4" fmla="*/ 0 h 347197"/>
              <a:gd name="connsiteX0" fmla="*/ 0 w 12192000"/>
              <a:gd name="connsiteY0" fmla="*/ 5647765 h 5994962"/>
              <a:gd name="connsiteX1" fmla="*/ 12183036 w 12192000"/>
              <a:gd name="connsiteY1" fmla="*/ 0 h 5994962"/>
              <a:gd name="connsiteX2" fmla="*/ 12192000 w 12192000"/>
              <a:gd name="connsiteY2" fmla="*/ 5994962 h 5994962"/>
              <a:gd name="connsiteX3" fmla="*/ 0 w 12192000"/>
              <a:gd name="connsiteY3" fmla="*/ 5994962 h 5994962"/>
              <a:gd name="connsiteX4" fmla="*/ 0 w 12192000"/>
              <a:gd name="connsiteY4" fmla="*/ 5647765 h 5994962"/>
              <a:gd name="connsiteX0" fmla="*/ 0 w 12374049"/>
              <a:gd name="connsiteY0" fmla="*/ 5647765 h 5994962"/>
              <a:gd name="connsiteX1" fmla="*/ 12183036 w 12374049"/>
              <a:gd name="connsiteY1" fmla="*/ 0 h 5994962"/>
              <a:gd name="connsiteX2" fmla="*/ 12192000 w 12374049"/>
              <a:gd name="connsiteY2" fmla="*/ 5994962 h 5994962"/>
              <a:gd name="connsiteX3" fmla="*/ 0 w 12374049"/>
              <a:gd name="connsiteY3" fmla="*/ 5994962 h 5994962"/>
              <a:gd name="connsiteX4" fmla="*/ 0 w 12374049"/>
              <a:gd name="connsiteY4" fmla="*/ 5647765 h 5994962"/>
              <a:gd name="connsiteX0" fmla="*/ 0 w 12418108"/>
              <a:gd name="connsiteY0" fmla="*/ 5755342 h 5994962"/>
              <a:gd name="connsiteX1" fmla="*/ 12227859 w 12418108"/>
              <a:gd name="connsiteY1" fmla="*/ 0 h 5994962"/>
              <a:gd name="connsiteX2" fmla="*/ 12236823 w 12418108"/>
              <a:gd name="connsiteY2" fmla="*/ 5994962 h 5994962"/>
              <a:gd name="connsiteX3" fmla="*/ 44823 w 12418108"/>
              <a:gd name="connsiteY3" fmla="*/ 5994962 h 5994962"/>
              <a:gd name="connsiteX4" fmla="*/ 0 w 12418108"/>
              <a:gd name="connsiteY4" fmla="*/ 5755342 h 599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18108" h="5994962">
                <a:moveTo>
                  <a:pt x="0" y="5755342"/>
                </a:moveTo>
                <a:cubicBezTo>
                  <a:pt x="4061012" y="3872754"/>
                  <a:pt x="13904259" y="9789458"/>
                  <a:pt x="12227859" y="0"/>
                </a:cubicBezTo>
                <a:lnTo>
                  <a:pt x="12236823" y="5994962"/>
                </a:lnTo>
                <a:lnTo>
                  <a:pt x="44823" y="5994962"/>
                </a:lnTo>
                <a:lnTo>
                  <a:pt x="0" y="5755342"/>
                </a:lnTo>
                <a:close/>
              </a:path>
            </a:pathLst>
          </a:custGeom>
          <a:gradFill flip="none" rotWithShape="1">
            <a:gsLst>
              <a:gs pos="0">
                <a:srgbClr val="341475"/>
              </a:gs>
              <a:gs pos="48000">
                <a:srgbClr val="900B92"/>
              </a:gs>
              <a:gs pos="100000">
                <a:srgbClr val="FC0066"/>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89">
              <a:latin typeface="Times New Roman" panose="02020603050405020304" pitchFamily="18" charset="0"/>
              <a:cs typeface="Times New Roman" panose="02020603050405020304" pitchFamily="18" charset="0"/>
            </a:endParaRPr>
          </a:p>
        </p:txBody>
      </p:sp>
      <p:grpSp>
        <p:nvGrpSpPr>
          <p:cNvPr id="23" name="Group 22">
            <a:extLst>
              <a:ext uri="{FF2B5EF4-FFF2-40B4-BE49-F238E27FC236}">
                <a16:creationId xmlns:a16="http://schemas.microsoft.com/office/drawing/2014/main" id="{DD953376-3A74-5CC5-5F47-9B307A490B64}"/>
              </a:ext>
            </a:extLst>
          </p:cNvPr>
          <p:cNvGrpSpPr/>
          <p:nvPr/>
        </p:nvGrpSpPr>
        <p:grpSpPr>
          <a:xfrm>
            <a:off x="270499" y="736168"/>
            <a:ext cx="9126247" cy="5393628"/>
            <a:chOff x="270499" y="736168"/>
            <a:chExt cx="7423703" cy="5393628"/>
          </a:xfrm>
        </p:grpSpPr>
        <p:cxnSp>
          <p:nvCxnSpPr>
            <p:cNvPr id="3" name="Straight Connector 2">
              <a:extLst>
                <a:ext uri="{FF2B5EF4-FFF2-40B4-BE49-F238E27FC236}">
                  <a16:creationId xmlns:a16="http://schemas.microsoft.com/office/drawing/2014/main" id="{F3436DE3-BC6E-79EB-9FB3-513F9DA5C66E}"/>
                </a:ext>
              </a:extLst>
            </p:cNvPr>
            <p:cNvCxnSpPr>
              <a:cxnSpLocks/>
            </p:cNvCxnSpPr>
            <p:nvPr/>
          </p:nvCxnSpPr>
          <p:spPr>
            <a:xfrm>
              <a:off x="436800" y="736168"/>
              <a:ext cx="6973650" cy="13826"/>
            </a:xfrm>
            <a:prstGeom prst="line">
              <a:avLst/>
            </a:prstGeom>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46550F76-9CE7-30A6-69EF-5C3763D89C20}"/>
                </a:ext>
              </a:extLst>
            </p:cNvPr>
            <p:cNvGrpSpPr/>
            <p:nvPr/>
          </p:nvGrpSpPr>
          <p:grpSpPr>
            <a:xfrm>
              <a:off x="270499" y="891986"/>
              <a:ext cx="3694887" cy="5215176"/>
              <a:chOff x="270499" y="1009468"/>
              <a:chExt cx="3668230" cy="4790651"/>
            </a:xfrm>
          </p:grpSpPr>
          <p:sp>
            <p:nvSpPr>
              <p:cNvPr id="5" name="Freeform 5" descr="Creative listing layouts&#10;3 Pointer layout">
                <a:extLst>
                  <a:ext uri="{FF2B5EF4-FFF2-40B4-BE49-F238E27FC236}">
                    <a16:creationId xmlns:a16="http://schemas.microsoft.com/office/drawing/2014/main" id="{2E4CD5C1-8EDC-815B-0466-6F9AA48F61B0}"/>
                  </a:ext>
                </a:extLst>
              </p:cNvPr>
              <p:cNvSpPr/>
              <p:nvPr/>
            </p:nvSpPr>
            <p:spPr>
              <a:xfrm>
                <a:off x="281924" y="1009468"/>
                <a:ext cx="3632146" cy="110681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a:solidFill>
                    <a:srgbClr val="000000"/>
                  </a:solidFill>
                  <a:latin typeface="EYInterstate" panose="02000503020000020004" pitchFamily="2" charset="0"/>
                </a:endParaRPr>
              </a:p>
            </p:txBody>
          </p:sp>
          <p:sp>
            <p:nvSpPr>
              <p:cNvPr id="7" name="Freeform 5" descr="Creative listing layouts&#10;3 Pointer layout">
                <a:extLst>
                  <a:ext uri="{FF2B5EF4-FFF2-40B4-BE49-F238E27FC236}">
                    <a16:creationId xmlns:a16="http://schemas.microsoft.com/office/drawing/2014/main" id="{80319942-3AF1-7D38-212B-5869E14F76B6}"/>
                  </a:ext>
                </a:extLst>
              </p:cNvPr>
              <p:cNvSpPr/>
              <p:nvPr/>
            </p:nvSpPr>
            <p:spPr>
              <a:xfrm>
                <a:off x="306583" y="2194682"/>
                <a:ext cx="3632146" cy="110681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a:solidFill>
                    <a:srgbClr val="000000"/>
                  </a:solidFill>
                  <a:latin typeface="EYInterstate" panose="02000503020000020004" pitchFamily="2" charset="0"/>
                </a:endParaRPr>
              </a:p>
            </p:txBody>
          </p:sp>
          <p:sp>
            <p:nvSpPr>
              <p:cNvPr id="8" name="Freeform 5" descr="Creative listing layouts&#10;3 Pointer layout">
                <a:extLst>
                  <a:ext uri="{FF2B5EF4-FFF2-40B4-BE49-F238E27FC236}">
                    <a16:creationId xmlns:a16="http://schemas.microsoft.com/office/drawing/2014/main" id="{EA98A993-70EC-2B99-FD8E-D749BA68F786}"/>
                  </a:ext>
                </a:extLst>
              </p:cNvPr>
              <p:cNvSpPr/>
              <p:nvPr/>
            </p:nvSpPr>
            <p:spPr>
              <a:xfrm>
                <a:off x="270499" y="3443720"/>
                <a:ext cx="3632146" cy="110681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a:solidFill>
                    <a:srgbClr val="000000"/>
                  </a:solidFill>
                  <a:latin typeface="EYInterstate" panose="02000503020000020004" pitchFamily="2" charset="0"/>
                </a:endParaRPr>
              </a:p>
            </p:txBody>
          </p:sp>
          <p:sp>
            <p:nvSpPr>
              <p:cNvPr id="43" name="Text 2">
                <a:extLst>
                  <a:ext uri="{FF2B5EF4-FFF2-40B4-BE49-F238E27FC236}">
                    <a16:creationId xmlns:a16="http://schemas.microsoft.com/office/drawing/2014/main" id="{215E571C-C19D-77B9-DCE3-F3BFA859509B}"/>
                  </a:ext>
                </a:extLst>
              </p:cNvPr>
              <p:cNvSpPr/>
              <p:nvPr/>
            </p:nvSpPr>
            <p:spPr>
              <a:xfrm>
                <a:off x="545882" y="1094726"/>
                <a:ext cx="1560006" cy="177891"/>
              </a:xfrm>
              <a:prstGeom prst="rect">
                <a:avLst/>
              </a:prstGeom>
              <a:noFill/>
              <a:ln/>
            </p:spPr>
            <p:txBody>
              <a:bodyPr wrap="none" lIns="0" tIns="0" rIns="0" bIns="0" rtlCol="0" anchor="t"/>
              <a:lstStyle/>
              <a:p>
                <a:pPr marL="0" indent="0" algn="l">
                  <a:lnSpc>
                    <a:spcPts val="1500"/>
                  </a:lnSpc>
                  <a:buNone/>
                </a:pPr>
                <a:r>
                  <a:rPr lang="en-US" sz="1400" b="1">
                    <a:solidFill>
                      <a:srgbClr val="404155"/>
                    </a:solidFill>
                    <a:latin typeface="EYInterstate" panose="02000503020000020004" pitchFamily="2" charset="0"/>
                    <a:ea typeface="Alexandria" pitchFamily="34" charset="-122"/>
                    <a:cs typeface="Alexandria" pitchFamily="34" charset="-120"/>
                  </a:rPr>
                  <a:t>Accelerated AI Adoption</a:t>
                </a:r>
                <a:endParaRPr lang="en-US" sz="1400" b="1">
                  <a:solidFill>
                    <a:srgbClr val="404155"/>
                  </a:solidFill>
                  <a:latin typeface="EYInterstate" panose="02000503020000020004" pitchFamily="2" charset="0"/>
                </a:endParaRPr>
              </a:p>
            </p:txBody>
          </p:sp>
          <p:sp>
            <p:nvSpPr>
              <p:cNvPr id="44" name="Text 3">
                <a:extLst>
                  <a:ext uri="{FF2B5EF4-FFF2-40B4-BE49-F238E27FC236}">
                    <a16:creationId xmlns:a16="http://schemas.microsoft.com/office/drawing/2014/main" id="{712D1388-803F-A9A5-F866-BCC1E2143F0C}"/>
                  </a:ext>
                </a:extLst>
              </p:cNvPr>
              <p:cNvSpPr/>
              <p:nvPr/>
            </p:nvSpPr>
            <p:spPr>
              <a:xfrm>
                <a:off x="545882" y="1270920"/>
                <a:ext cx="3294009" cy="728886"/>
              </a:xfrm>
              <a:prstGeom prst="rect">
                <a:avLst/>
              </a:prstGeom>
              <a:noFill/>
              <a:ln/>
            </p:spPr>
            <p:txBody>
              <a:bodyPr wrap="square" lIns="0" tIns="0" rIns="0" bIns="0" rtlCol="0" anchor="t"/>
              <a:lstStyle/>
              <a:p>
                <a:pPr marL="0" indent="0" algn="l">
                  <a:lnSpc>
                    <a:spcPts val="1500"/>
                  </a:lnSpc>
                  <a:buNone/>
                </a:pPr>
                <a:r>
                  <a:rPr lang="en-US" sz="1000" dirty="0">
                    <a:solidFill>
                      <a:srgbClr val="404155"/>
                    </a:solidFill>
                    <a:latin typeface="EYInterstate" panose="02000503020000020004" pitchFamily="2" charset="0"/>
                    <a:ea typeface="Nobile" pitchFamily="34" charset="-122"/>
                    <a:cs typeface="Nobile" pitchFamily="34" charset="-120"/>
                  </a:rPr>
                  <a:t>Latest 2024-2025 research indicates that 73% of financial reporting leaders expects the use of GenAI to become the norm in financial reporting. Adoption has significantly accelerated in the past six months, transforming finance operations across the board.</a:t>
                </a:r>
                <a:endParaRPr lang="en-US" sz="1000" dirty="0">
                  <a:latin typeface="EYInterstate" panose="02000503020000020004" pitchFamily="2" charset="0"/>
                </a:endParaRPr>
              </a:p>
            </p:txBody>
          </p:sp>
          <p:sp>
            <p:nvSpPr>
              <p:cNvPr id="49" name="Text 8">
                <a:extLst>
                  <a:ext uri="{FF2B5EF4-FFF2-40B4-BE49-F238E27FC236}">
                    <a16:creationId xmlns:a16="http://schemas.microsoft.com/office/drawing/2014/main" id="{BF9E6B8C-B4A1-5104-ACD4-B2F80C3A00BD}"/>
                  </a:ext>
                </a:extLst>
              </p:cNvPr>
              <p:cNvSpPr/>
              <p:nvPr/>
            </p:nvSpPr>
            <p:spPr>
              <a:xfrm>
                <a:off x="545882" y="2425467"/>
                <a:ext cx="2097104" cy="177891"/>
              </a:xfrm>
              <a:prstGeom prst="rect">
                <a:avLst/>
              </a:prstGeom>
              <a:noFill/>
              <a:ln/>
            </p:spPr>
            <p:txBody>
              <a:bodyPr wrap="none" lIns="0" tIns="0" rIns="0" bIns="0" rtlCol="0" anchor="t"/>
              <a:lstStyle/>
              <a:p>
                <a:pPr marL="0" indent="0" algn="l">
                  <a:lnSpc>
                    <a:spcPts val="1500"/>
                  </a:lnSpc>
                  <a:buNone/>
                </a:pPr>
                <a:r>
                  <a:rPr lang="en-US" sz="1400" b="1">
                    <a:solidFill>
                      <a:srgbClr val="404155"/>
                    </a:solidFill>
                    <a:latin typeface="EYInterstate" panose="02000503020000020004" pitchFamily="2" charset="0"/>
                    <a:ea typeface="Alexandria" pitchFamily="34" charset="-122"/>
                    <a:cs typeface="Alexandria" pitchFamily="34" charset="-120"/>
                  </a:rPr>
                  <a:t>Predictive Cash Flow Forecasting</a:t>
                </a:r>
                <a:endParaRPr lang="en-US" sz="1400" b="1">
                  <a:latin typeface="EYInterstate" panose="02000503020000020004" pitchFamily="2" charset="0"/>
                </a:endParaRPr>
              </a:p>
            </p:txBody>
          </p:sp>
          <p:sp>
            <p:nvSpPr>
              <p:cNvPr id="50" name="Text 9">
                <a:extLst>
                  <a:ext uri="{FF2B5EF4-FFF2-40B4-BE49-F238E27FC236}">
                    <a16:creationId xmlns:a16="http://schemas.microsoft.com/office/drawing/2014/main" id="{01ECE557-0405-F547-8B5E-45E490EDB418}"/>
                  </a:ext>
                </a:extLst>
              </p:cNvPr>
              <p:cNvSpPr/>
              <p:nvPr/>
            </p:nvSpPr>
            <p:spPr>
              <a:xfrm>
                <a:off x="545882" y="2576207"/>
                <a:ext cx="3217274" cy="546665"/>
              </a:xfrm>
              <a:prstGeom prst="rect">
                <a:avLst/>
              </a:prstGeom>
              <a:noFill/>
              <a:ln/>
            </p:spPr>
            <p:txBody>
              <a:bodyPr wrap="square" lIns="0" tIns="0" rIns="0" bIns="0" rtlCol="0" anchor="t"/>
              <a:lstStyle/>
              <a:p>
                <a:pPr marL="0" indent="0" algn="l">
                  <a:lnSpc>
                    <a:spcPts val="1500"/>
                  </a:lnSpc>
                  <a:buNone/>
                </a:pPr>
                <a:r>
                  <a:rPr lang="en-US" sz="1000">
                    <a:solidFill>
                      <a:srgbClr val="404155"/>
                    </a:solidFill>
                    <a:latin typeface="EYInterstate" panose="02000503020000020004" pitchFamily="2" charset="0"/>
                    <a:ea typeface="Nobile" pitchFamily="34" charset="-122"/>
                    <a:cs typeface="Nobile" pitchFamily="34" charset="-120"/>
                  </a:rPr>
                  <a:t>Machine learning algorithms analyze historical patterns, market data, and real-time inputs to predict future cash positions with improved accuracy, optimizing liquidity management.</a:t>
                </a:r>
                <a:endParaRPr lang="en-US" sz="1000">
                  <a:latin typeface="EYInterstate" panose="02000503020000020004" pitchFamily="2" charset="0"/>
                </a:endParaRPr>
              </a:p>
            </p:txBody>
          </p:sp>
          <p:sp>
            <p:nvSpPr>
              <p:cNvPr id="55" name="Text 14">
                <a:extLst>
                  <a:ext uri="{FF2B5EF4-FFF2-40B4-BE49-F238E27FC236}">
                    <a16:creationId xmlns:a16="http://schemas.microsoft.com/office/drawing/2014/main" id="{BE7E4B7C-227C-08D5-325C-C71303D2D1CE}"/>
                  </a:ext>
                </a:extLst>
              </p:cNvPr>
              <p:cNvSpPr/>
              <p:nvPr/>
            </p:nvSpPr>
            <p:spPr>
              <a:xfrm>
                <a:off x="545882" y="3573984"/>
                <a:ext cx="2268890" cy="177891"/>
              </a:xfrm>
              <a:prstGeom prst="rect">
                <a:avLst/>
              </a:prstGeom>
              <a:noFill/>
              <a:ln/>
            </p:spPr>
            <p:txBody>
              <a:bodyPr wrap="none" lIns="0" tIns="0" rIns="0" bIns="0" rtlCol="0" anchor="t"/>
              <a:lstStyle/>
              <a:p>
                <a:pPr marL="0" indent="0" algn="l">
                  <a:lnSpc>
                    <a:spcPts val="1500"/>
                  </a:lnSpc>
                  <a:buNone/>
                </a:pPr>
                <a:r>
                  <a:rPr lang="en-US" sz="1400" b="1">
                    <a:solidFill>
                      <a:srgbClr val="404155"/>
                    </a:solidFill>
                    <a:latin typeface="EYInterstate" panose="02000503020000020004" pitchFamily="2" charset="0"/>
                    <a:ea typeface="Alexandria" pitchFamily="34" charset="-122"/>
                    <a:cs typeface="Alexandria" pitchFamily="34" charset="-120"/>
                  </a:rPr>
                  <a:t>Automated Regulatory Compliance</a:t>
                </a:r>
                <a:endParaRPr lang="en-US" sz="1400" b="1">
                  <a:latin typeface="EYInterstate" panose="02000503020000020004" pitchFamily="2" charset="0"/>
                </a:endParaRPr>
              </a:p>
            </p:txBody>
          </p:sp>
          <p:sp>
            <p:nvSpPr>
              <p:cNvPr id="56" name="Text 15">
                <a:extLst>
                  <a:ext uri="{FF2B5EF4-FFF2-40B4-BE49-F238E27FC236}">
                    <a16:creationId xmlns:a16="http://schemas.microsoft.com/office/drawing/2014/main" id="{875CB25A-1534-69C5-C1FA-4F64017DF8E3}"/>
                  </a:ext>
                </a:extLst>
              </p:cNvPr>
              <p:cNvSpPr/>
              <p:nvPr/>
            </p:nvSpPr>
            <p:spPr>
              <a:xfrm>
                <a:off x="559996" y="3779495"/>
                <a:ext cx="3217274" cy="546665"/>
              </a:xfrm>
              <a:prstGeom prst="rect">
                <a:avLst/>
              </a:prstGeom>
              <a:noFill/>
              <a:ln/>
            </p:spPr>
            <p:txBody>
              <a:bodyPr wrap="square" lIns="0" tIns="0" rIns="0" bIns="0" rtlCol="0" anchor="t"/>
              <a:lstStyle/>
              <a:p>
                <a:pPr marL="0" indent="0" algn="l">
                  <a:lnSpc>
                    <a:spcPts val="1500"/>
                  </a:lnSpc>
                  <a:buNone/>
                </a:pPr>
                <a:r>
                  <a:rPr lang="en-US" sz="1000">
                    <a:solidFill>
                      <a:srgbClr val="404155"/>
                    </a:solidFill>
                    <a:latin typeface="EYInterstate" panose="02000503020000020004" pitchFamily="2" charset="0"/>
                    <a:ea typeface="Nobile" pitchFamily="34" charset="-122"/>
                    <a:cs typeface="Nobile" pitchFamily="34" charset="-120"/>
                  </a:rPr>
                  <a:t>AI-driven systems monitor regulatory changes, automate compliance checks, and generate audit trails, ensuring adherence to complex financial regulations like KYC and AML.</a:t>
                </a:r>
                <a:endParaRPr lang="en-US" sz="1000">
                  <a:latin typeface="EYInterstate" panose="02000503020000020004" pitchFamily="2" charset="0"/>
                </a:endParaRPr>
              </a:p>
            </p:txBody>
          </p:sp>
          <p:grpSp>
            <p:nvGrpSpPr>
              <p:cNvPr id="10" name="Group 9">
                <a:extLst>
                  <a:ext uri="{FF2B5EF4-FFF2-40B4-BE49-F238E27FC236}">
                    <a16:creationId xmlns:a16="http://schemas.microsoft.com/office/drawing/2014/main" id="{D8FEBA77-7749-DC9A-F4D0-7A46BDBA71DC}"/>
                  </a:ext>
                </a:extLst>
              </p:cNvPr>
              <p:cNvGrpSpPr/>
              <p:nvPr/>
            </p:nvGrpSpPr>
            <p:grpSpPr>
              <a:xfrm>
                <a:off x="281924" y="4693301"/>
                <a:ext cx="3632146" cy="1106818"/>
                <a:chOff x="289815" y="4820192"/>
                <a:chExt cx="3632146" cy="1106818"/>
              </a:xfrm>
            </p:grpSpPr>
            <p:sp>
              <p:nvSpPr>
                <p:cNvPr id="9" name="Freeform 5" descr="Creative listing layouts&#10;3 Pointer layout">
                  <a:extLst>
                    <a:ext uri="{FF2B5EF4-FFF2-40B4-BE49-F238E27FC236}">
                      <a16:creationId xmlns:a16="http://schemas.microsoft.com/office/drawing/2014/main" id="{7F1104AF-24E8-26E9-880F-AACF283EA101}"/>
                    </a:ext>
                  </a:extLst>
                </p:cNvPr>
                <p:cNvSpPr/>
                <p:nvPr/>
              </p:nvSpPr>
              <p:spPr>
                <a:xfrm>
                  <a:off x="289815" y="4820192"/>
                  <a:ext cx="3632146" cy="1106818"/>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a:solidFill>
                      <a:srgbClr val="000000"/>
                    </a:solidFill>
                    <a:latin typeface="EYInterstate" panose="02000503020000020004" pitchFamily="2" charset="0"/>
                  </a:endParaRPr>
                </a:p>
              </p:txBody>
            </p:sp>
            <p:sp>
              <p:nvSpPr>
                <p:cNvPr id="61" name="Text 20">
                  <a:extLst>
                    <a:ext uri="{FF2B5EF4-FFF2-40B4-BE49-F238E27FC236}">
                      <a16:creationId xmlns:a16="http://schemas.microsoft.com/office/drawing/2014/main" id="{25B33A5D-6214-F433-7866-B8A16AA2BE0B}"/>
                    </a:ext>
                  </a:extLst>
                </p:cNvPr>
                <p:cNvSpPr/>
                <p:nvPr/>
              </p:nvSpPr>
              <p:spPr>
                <a:xfrm>
                  <a:off x="545882" y="4904724"/>
                  <a:ext cx="2307455" cy="177891"/>
                </a:xfrm>
                <a:prstGeom prst="rect">
                  <a:avLst/>
                </a:prstGeom>
                <a:noFill/>
                <a:ln/>
              </p:spPr>
              <p:txBody>
                <a:bodyPr wrap="none" lIns="0" tIns="0" rIns="0" bIns="0" rtlCol="0" anchor="t"/>
                <a:lstStyle/>
                <a:p>
                  <a:pPr marL="0" indent="0" algn="l">
                    <a:lnSpc>
                      <a:spcPts val="1500"/>
                    </a:lnSpc>
                    <a:buNone/>
                  </a:pPr>
                  <a:r>
                    <a:rPr lang="en-US" sz="1400" b="1">
                      <a:solidFill>
                        <a:srgbClr val="404155"/>
                      </a:solidFill>
                      <a:latin typeface="EYInterstate" panose="02000503020000020004" pitchFamily="2" charset="0"/>
                      <a:ea typeface="Alexandria" pitchFamily="34" charset="-122"/>
                      <a:cs typeface="Alexandria" pitchFamily="34" charset="-120"/>
                    </a:rPr>
                    <a:t>Tangible ROI &amp; Performance Metrics</a:t>
                  </a:r>
                  <a:endParaRPr lang="en-US" sz="1400" b="1">
                    <a:latin typeface="EYInterstate" panose="02000503020000020004" pitchFamily="2" charset="0"/>
                  </a:endParaRPr>
                </a:p>
              </p:txBody>
            </p:sp>
            <p:sp>
              <p:nvSpPr>
                <p:cNvPr id="62" name="Text 21">
                  <a:extLst>
                    <a:ext uri="{FF2B5EF4-FFF2-40B4-BE49-F238E27FC236}">
                      <a16:creationId xmlns:a16="http://schemas.microsoft.com/office/drawing/2014/main" id="{42C5C2FF-F39B-27F8-DAC4-D52DDBBC2BE4}"/>
                    </a:ext>
                  </a:extLst>
                </p:cNvPr>
                <p:cNvSpPr/>
                <p:nvPr/>
              </p:nvSpPr>
              <p:spPr>
                <a:xfrm>
                  <a:off x="545540" y="5097373"/>
                  <a:ext cx="3217274" cy="728886"/>
                </a:xfrm>
                <a:prstGeom prst="rect">
                  <a:avLst/>
                </a:prstGeom>
                <a:noFill/>
                <a:ln/>
              </p:spPr>
              <p:txBody>
                <a:bodyPr wrap="square" lIns="0" tIns="0" rIns="0" bIns="0" rtlCol="0" anchor="t"/>
                <a:lstStyle/>
                <a:p>
                  <a:pPr marL="0" indent="0" algn="l">
                    <a:lnSpc>
                      <a:spcPts val="1500"/>
                    </a:lnSpc>
                    <a:buNone/>
                  </a:pPr>
                  <a:r>
                    <a:rPr lang="en-IN" sz="1000">
                      <a:solidFill>
                        <a:srgbClr val="404155"/>
                      </a:solidFill>
                      <a:latin typeface="EYInterstate" panose="02000503020000020004" pitchFamily="2" charset="0"/>
                      <a:ea typeface="Nobile" pitchFamily="34" charset="-122"/>
                      <a:cs typeface="Nobile" pitchFamily="34" charset="-120"/>
                    </a:rPr>
                    <a:t>Companies applying AI forecasting achieve 20–50% improvement in forecast accuracy and 10–15% reduction in operational costs.</a:t>
                  </a:r>
                  <a:endParaRPr lang="en-US" sz="1000">
                    <a:latin typeface="EYInterstate" panose="02000503020000020004" pitchFamily="2" charset="0"/>
                  </a:endParaRPr>
                </a:p>
              </p:txBody>
            </p:sp>
          </p:grpSp>
        </p:grpSp>
        <p:sp>
          <p:nvSpPr>
            <p:cNvPr id="12" name="Freeform 5" descr="Creative listing layouts&#10;3 Pointer layout">
              <a:extLst>
                <a:ext uri="{FF2B5EF4-FFF2-40B4-BE49-F238E27FC236}">
                  <a16:creationId xmlns:a16="http://schemas.microsoft.com/office/drawing/2014/main" id="{4BD9D878-A5E1-FFB3-1C24-8E2A9872CAF9}"/>
                </a:ext>
              </a:extLst>
            </p:cNvPr>
            <p:cNvSpPr/>
            <p:nvPr/>
          </p:nvSpPr>
          <p:spPr>
            <a:xfrm flipH="1">
              <a:off x="4016390" y="947376"/>
              <a:ext cx="3658541" cy="1204899"/>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a:solidFill>
                  <a:srgbClr val="000000"/>
                </a:solidFill>
                <a:latin typeface="EYInterstate" panose="02000503020000020004" pitchFamily="2" charset="0"/>
              </a:endParaRPr>
            </a:p>
          </p:txBody>
        </p:sp>
        <p:sp>
          <p:nvSpPr>
            <p:cNvPr id="13" name="Freeform 5" descr="Creative listing layouts&#10;3 Pointer layout">
              <a:extLst>
                <a:ext uri="{FF2B5EF4-FFF2-40B4-BE49-F238E27FC236}">
                  <a16:creationId xmlns:a16="http://schemas.microsoft.com/office/drawing/2014/main" id="{E8FC106E-5AF7-9E4A-F260-73EE068A30C5}"/>
                </a:ext>
              </a:extLst>
            </p:cNvPr>
            <p:cNvSpPr/>
            <p:nvPr/>
          </p:nvSpPr>
          <p:spPr>
            <a:xfrm flipH="1">
              <a:off x="4016390" y="4924897"/>
              <a:ext cx="3658541" cy="1204899"/>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a:solidFill>
                  <a:srgbClr val="000000"/>
                </a:solidFill>
                <a:latin typeface="EYInterstate" panose="02000503020000020004" pitchFamily="2" charset="0"/>
              </a:endParaRPr>
            </a:p>
          </p:txBody>
        </p:sp>
        <p:sp>
          <p:nvSpPr>
            <p:cNvPr id="14" name="Freeform 5" descr="Creative listing layouts&#10;3 Pointer layout">
              <a:extLst>
                <a:ext uri="{FF2B5EF4-FFF2-40B4-BE49-F238E27FC236}">
                  <a16:creationId xmlns:a16="http://schemas.microsoft.com/office/drawing/2014/main" id="{00CA7CD3-6F58-BF19-8232-C2A617A35E27}"/>
                </a:ext>
              </a:extLst>
            </p:cNvPr>
            <p:cNvSpPr/>
            <p:nvPr/>
          </p:nvSpPr>
          <p:spPr>
            <a:xfrm flipH="1">
              <a:off x="4003357" y="3549481"/>
              <a:ext cx="3658541" cy="1204899"/>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a:solidFill>
                  <a:srgbClr val="000000"/>
                </a:solidFill>
                <a:latin typeface="EYInterstate" panose="02000503020000020004" pitchFamily="2" charset="0"/>
              </a:endParaRPr>
            </a:p>
          </p:txBody>
        </p:sp>
        <p:sp>
          <p:nvSpPr>
            <p:cNvPr id="15" name="Freeform 5" descr="Creative listing layouts&#10;3 Pointer layout">
              <a:extLst>
                <a:ext uri="{FF2B5EF4-FFF2-40B4-BE49-F238E27FC236}">
                  <a16:creationId xmlns:a16="http://schemas.microsoft.com/office/drawing/2014/main" id="{E49B78A7-1AAD-DC5F-73DE-87C0DBB41394}"/>
                </a:ext>
              </a:extLst>
            </p:cNvPr>
            <p:cNvSpPr/>
            <p:nvPr/>
          </p:nvSpPr>
          <p:spPr>
            <a:xfrm flipH="1">
              <a:off x="4035661" y="2279682"/>
              <a:ext cx="3658541" cy="1204899"/>
            </a:xfrm>
            <a:custGeom>
              <a:avLst/>
              <a:gdLst>
                <a:gd name="connsiteX0" fmla="*/ 165100 w 2609878"/>
                <a:gd name="connsiteY0" fmla="*/ 158750 h 4267653"/>
                <a:gd name="connsiteX1" fmla="*/ 228600 w 2609878"/>
                <a:gd name="connsiteY1" fmla="*/ 146050 h 4267653"/>
                <a:gd name="connsiteX2" fmla="*/ 266700 w 2609878"/>
                <a:gd name="connsiteY2" fmla="*/ 114300 h 4267653"/>
                <a:gd name="connsiteX3" fmla="*/ 285750 w 2609878"/>
                <a:gd name="connsiteY3" fmla="*/ 107950 h 4267653"/>
                <a:gd name="connsiteX4" fmla="*/ 304800 w 2609878"/>
                <a:gd name="connsiteY4" fmla="*/ 95250 h 4267653"/>
                <a:gd name="connsiteX5" fmla="*/ 406400 w 2609878"/>
                <a:gd name="connsiteY5" fmla="*/ 82550 h 4267653"/>
                <a:gd name="connsiteX6" fmla="*/ 444500 w 2609878"/>
                <a:gd name="connsiteY6" fmla="*/ 69850 h 4267653"/>
                <a:gd name="connsiteX7" fmla="*/ 463550 w 2609878"/>
                <a:gd name="connsiteY7" fmla="*/ 63500 h 4267653"/>
                <a:gd name="connsiteX8" fmla="*/ 546100 w 2609878"/>
                <a:gd name="connsiteY8" fmla="*/ 50800 h 4267653"/>
                <a:gd name="connsiteX9" fmla="*/ 615950 w 2609878"/>
                <a:gd name="connsiteY9" fmla="*/ 57150 h 4267653"/>
                <a:gd name="connsiteX10" fmla="*/ 685800 w 2609878"/>
                <a:gd name="connsiteY10" fmla="*/ 69850 h 4267653"/>
                <a:gd name="connsiteX11" fmla="*/ 774700 w 2609878"/>
                <a:gd name="connsiteY11" fmla="*/ 76200 h 4267653"/>
                <a:gd name="connsiteX12" fmla="*/ 838200 w 2609878"/>
                <a:gd name="connsiteY12" fmla="*/ 82550 h 4267653"/>
                <a:gd name="connsiteX13" fmla="*/ 869950 w 2609878"/>
                <a:gd name="connsiteY13" fmla="*/ 88900 h 4267653"/>
                <a:gd name="connsiteX14" fmla="*/ 965200 w 2609878"/>
                <a:gd name="connsiteY14" fmla="*/ 95250 h 4267653"/>
                <a:gd name="connsiteX15" fmla="*/ 1155700 w 2609878"/>
                <a:gd name="connsiteY15" fmla="*/ 88900 h 4267653"/>
                <a:gd name="connsiteX16" fmla="*/ 1200150 w 2609878"/>
                <a:gd name="connsiteY16" fmla="*/ 69850 h 4267653"/>
                <a:gd name="connsiteX17" fmla="*/ 1219200 w 2609878"/>
                <a:gd name="connsiteY17" fmla="*/ 50800 h 4267653"/>
                <a:gd name="connsiteX18" fmla="*/ 1257300 w 2609878"/>
                <a:gd name="connsiteY18" fmla="*/ 38100 h 4267653"/>
                <a:gd name="connsiteX19" fmla="*/ 1301750 w 2609878"/>
                <a:gd name="connsiteY19" fmla="*/ 44450 h 4267653"/>
                <a:gd name="connsiteX20" fmla="*/ 1339850 w 2609878"/>
                <a:gd name="connsiteY20" fmla="*/ 57150 h 4267653"/>
                <a:gd name="connsiteX21" fmla="*/ 1377950 w 2609878"/>
                <a:gd name="connsiteY21" fmla="*/ 69850 h 4267653"/>
                <a:gd name="connsiteX22" fmla="*/ 1409700 w 2609878"/>
                <a:gd name="connsiteY22" fmla="*/ 76200 h 4267653"/>
                <a:gd name="connsiteX23" fmla="*/ 1479550 w 2609878"/>
                <a:gd name="connsiteY23" fmla="*/ 63500 h 4267653"/>
                <a:gd name="connsiteX24" fmla="*/ 1498600 w 2609878"/>
                <a:gd name="connsiteY24" fmla="*/ 50800 h 4267653"/>
                <a:gd name="connsiteX25" fmla="*/ 1536700 w 2609878"/>
                <a:gd name="connsiteY25" fmla="*/ 38100 h 4267653"/>
                <a:gd name="connsiteX26" fmla="*/ 1625600 w 2609878"/>
                <a:gd name="connsiteY26" fmla="*/ 44450 h 4267653"/>
                <a:gd name="connsiteX27" fmla="*/ 1663700 w 2609878"/>
                <a:gd name="connsiteY27" fmla="*/ 50800 h 4267653"/>
                <a:gd name="connsiteX28" fmla="*/ 1701800 w 2609878"/>
                <a:gd name="connsiteY28" fmla="*/ 44450 h 4267653"/>
                <a:gd name="connsiteX29" fmla="*/ 1758950 w 2609878"/>
                <a:gd name="connsiteY29" fmla="*/ 25400 h 4267653"/>
                <a:gd name="connsiteX30" fmla="*/ 1778000 w 2609878"/>
                <a:gd name="connsiteY30" fmla="*/ 19050 h 4267653"/>
                <a:gd name="connsiteX31" fmla="*/ 2006600 w 2609878"/>
                <a:gd name="connsiteY31" fmla="*/ 19050 h 4267653"/>
                <a:gd name="connsiteX32" fmla="*/ 2025650 w 2609878"/>
                <a:gd name="connsiteY32" fmla="*/ 12700 h 4267653"/>
                <a:gd name="connsiteX33" fmla="*/ 2209800 w 2609878"/>
                <a:gd name="connsiteY33" fmla="*/ 12700 h 4267653"/>
                <a:gd name="connsiteX34" fmla="*/ 2228850 w 2609878"/>
                <a:gd name="connsiteY34" fmla="*/ 6350 h 4267653"/>
                <a:gd name="connsiteX35" fmla="*/ 2260600 w 2609878"/>
                <a:gd name="connsiteY35" fmla="*/ 0 h 4267653"/>
                <a:gd name="connsiteX36" fmla="*/ 2432050 w 2609878"/>
                <a:gd name="connsiteY36" fmla="*/ 12700 h 4267653"/>
                <a:gd name="connsiteX37" fmla="*/ 2470150 w 2609878"/>
                <a:gd name="connsiteY37" fmla="*/ 25400 h 4267653"/>
                <a:gd name="connsiteX38" fmla="*/ 2489200 w 2609878"/>
                <a:gd name="connsiteY38" fmla="*/ 38100 h 4267653"/>
                <a:gd name="connsiteX39" fmla="*/ 2508250 w 2609878"/>
                <a:gd name="connsiteY39" fmla="*/ 44450 h 4267653"/>
                <a:gd name="connsiteX40" fmla="*/ 2527300 w 2609878"/>
                <a:gd name="connsiteY40" fmla="*/ 82550 h 4267653"/>
                <a:gd name="connsiteX41" fmla="*/ 2546350 w 2609878"/>
                <a:gd name="connsiteY41" fmla="*/ 95250 h 4267653"/>
                <a:gd name="connsiteX42" fmla="*/ 2565400 w 2609878"/>
                <a:gd name="connsiteY42" fmla="*/ 203200 h 4267653"/>
                <a:gd name="connsiteX43" fmla="*/ 2578100 w 2609878"/>
                <a:gd name="connsiteY43" fmla="*/ 241300 h 4267653"/>
                <a:gd name="connsiteX44" fmla="*/ 2584450 w 2609878"/>
                <a:gd name="connsiteY44" fmla="*/ 260350 h 4267653"/>
                <a:gd name="connsiteX45" fmla="*/ 2578100 w 2609878"/>
                <a:gd name="connsiteY45" fmla="*/ 279400 h 4267653"/>
                <a:gd name="connsiteX46" fmla="*/ 2552700 w 2609878"/>
                <a:gd name="connsiteY46" fmla="*/ 317500 h 4267653"/>
                <a:gd name="connsiteX47" fmla="*/ 2540000 w 2609878"/>
                <a:gd name="connsiteY47" fmla="*/ 336550 h 4267653"/>
                <a:gd name="connsiteX48" fmla="*/ 2533650 w 2609878"/>
                <a:gd name="connsiteY48" fmla="*/ 355600 h 4267653"/>
                <a:gd name="connsiteX49" fmla="*/ 2533650 w 2609878"/>
                <a:gd name="connsiteY49" fmla="*/ 495300 h 4267653"/>
                <a:gd name="connsiteX50" fmla="*/ 2514600 w 2609878"/>
                <a:gd name="connsiteY50" fmla="*/ 508000 h 4267653"/>
                <a:gd name="connsiteX51" fmla="*/ 2495550 w 2609878"/>
                <a:gd name="connsiteY51" fmla="*/ 546100 h 4267653"/>
                <a:gd name="connsiteX52" fmla="*/ 2514600 w 2609878"/>
                <a:gd name="connsiteY52" fmla="*/ 584200 h 4267653"/>
                <a:gd name="connsiteX53" fmla="*/ 2533650 w 2609878"/>
                <a:gd name="connsiteY53" fmla="*/ 622300 h 4267653"/>
                <a:gd name="connsiteX54" fmla="*/ 2527300 w 2609878"/>
                <a:gd name="connsiteY54" fmla="*/ 679450 h 4267653"/>
                <a:gd name="connsiteX55" fmla="*/ 2520950 w 2609878"/>
                <a:gd name="connsiteY55" fmla="*/ 730250 h 4267653"/>
                <a:gd name="connsiteX56" fmla="*/ 2533650 w 2609878"/>
                <a:gd name="connsiteY56" fmla="*/ 768350 h 4267653"/>
                <a:gd name="connsiteX57" fmla="*/ 2540000 w 2609878"/>
                <a:gd name="connsiteY57" fmla="*/ 787400 h 4267653"/>
                <a:gd name="connsiteX58" fmla="*/ 2514600 w 2609878"/>
                <a:gd name="connsiteY58" fmla="*/ 825500 h 4267653"/>
                <a:gd name="connsiteX59" fmla="*/ 2501900 w 2609878"/>
                <a:gd name="connsiteY59" fmla="*/ 844550 h 4267653"/>
                <a:gd name="connsiteX60" fmla="*/ 2514600 w 2609878"/>
                <a:gd name="connsiteY60" fmla="*/ 901700 h 4267653"/>
                <a:gd name="connsiteX61" fmla="*/ 2533650 w 2609878"/>
                <a:gd name="connsiteY61" fmla="*/ 914400 h 4267653"/>
                <a:gd name="connsiteX62" fmla="*/ 2540000 w 2609878"/>
                <a:gd name="connsiteY62" fmla="*/ 933450 h 4267653"/>
                <a:gd name="connsiteX63" fmla="*/ 2565400 w 2609878"/>
                <a:gd name="connsiteY63" fmla="*/ 965200 h 4267653"/>
                <a:gd name="connsiteX64" fmla="*/ 2559050 w 2609878"/>
                <a:gd name="connsiteY64" fmla="*/ 996950 h 4267653"/>
                <a:gd name="connsiteX65" fmla="*/ 2546350 w 2609878"/>
                <a:gd name="connsiteY65" fmla="*/ 1016000 h 4267653"/>
                <a:gd name="connsiteX66" fmla="*/ 2552700 w 2609878"/>
                <a:gd name="connsiteY66" fmla="*/ 1047750 h 4267653"/>
                <a:gd name="connsiteX67" fmla="*/ 2578100 w 2609878"/>
                <a:gd name="connsiteY67" fmla="*/ 1104900 h 4267653"/>
                <a:gd name="connsiteX68" fmla="*/ 2571750 w 2609878"/>
                <a:gd name="connsiteY68" fmla="*/ 1130300 h 4267653"/>
                <a:gd name="connsiteX69" fmla="*/ 2559050 w 2609878"/>
                <a:gd name="connsiteY69" fmla="*/ 1149350 h 4267653"/>
                <a:gd name="connsiteX70" fmla="*/ 2552700 w 2609878"/>
                <a:gd name="connsiteY70" fmla="*/ 1168400 h 4267653"/>
                <a:gd name="connsiteX71" fmla="*/ 2565400 w 2609878"/>
                <a:gd name="connsiteY71" fmla="*/ 1257300 h 4267653"/>
                <a:gd name="connsiteX72" fmla="*/ 2578100 w 2609878"/>
                <a:gd name="connsiteY72" fmla="*/ 1295400 h 4267653"/>
                <a:gd name="connsiteX73" fmla="*/ 2584450 w 2609878"/>
                <a:gd name="connsiteY73" fmla="*/ 1314450 h 4267653"/>
                <a:gd name="connsiteX74" fmla="*/ 2584450 w 2609878"/>
                <a:gd name="connsiteY74" fmla="*/ 1435100 h 4267653"/>
                <a:gd name="connsiteX75" fmla="*/ 2565400 w 2609878"/>
                <a:gd name="connsiteY75" fmla="*/ 1441450 h 4267653"/>
                <a:gd name="connsiteX76" fmla="*/ 2559050 w 2609878"/>
                <a:gd name="connsiteY76" fmla="*/ 1479550 h 4267653"/>
                <a:gd name="connsiteX77" fmla="*/ 2584450 w 2609878"/>
                <a:gd name="connsiteY77" fmla="*/ 1555750 h 4267653"/>
                <a:gd name="connsiteX78" fmla="*/ 2590800 w 2609878"/>
                <a:gd name="connsiteY78" fmla="*/ 1625600 h 4267653"/>
                <a:gd name="connsiteX79" fmla="*/ 2584450 w 2609878"/>
                <a:gd name="connsiteY79" fmla="*/ 1644650 h 4267653"/>
                <a:gd name="connsiteX80" fmla="*/ 2565400 w 2609878"/>
                <a:gd name="connsiteY80" fmla="*/ 1657350 h 4267653"/>
                <a:gd name="connsiteX81" fmla="*/ 2559050 w 2609878"/>
                <a:gd name="connsiteY81" fmla="*/ 1746250 h 4267653"/>
                <a:gd name="connsiteX82" fmla="*/ 2533650 w 2609878"/>
                <a:gd name="connsiteY82" fmla="*/ 1784350 h 4267653"/>
                <a:gd name="connsiteX83" fmla="*/ 2527300 w 2609878"/>
                <a:gd name="connsiteY83" fmla="*/ 1803400 h 4267653"/>
                <a:gd name="connsiteX84" fmla="*/ 2508250 w 2609878"/>
                <a:gd name="connsiteY84" fmla="*/ 1822450 h 4267653"/>
                <a:gd name="connsiteX85" fmla="*/ 2501900 w 2609878"/>
                <a:gd name="connsiteY85" fmla="*/ 1841500 h 4267653"/>
                <a:gd name="connsiteX86" fmla="*/ 2514600 w 2609878"/>
                <a:gd name="connsiteY86" fmla="*/ 1911350 h 4267653"/>
                <a:gd name="connsiteX87" fmla="*/ 2527300 w 2609878"/>
                <a:gd name="connsiteY87" fmla="*/ 1981200 h 4267653"/>
                <a:gd name="connsiteX88" fmla="*/ 2540000 w 2609878"/>
                <a:gd name="connsiteY88" fmla="*/ 2000250 h 4267653"/>
                <a:gd name="connsiteX89" fmla="*/ 2546350 w 2609878"/>
                <a:gd name="connsiteY89" fmla="*/ 2051050 h 4267653"/>
                <a:gd name="connsiteX90" fmla="*/ 2552700 w 2609878"/>
                <a:gd name="connsiteY90" fmla="*/ 2076450 h 4267653"/>
                <a:gd name="connsiteX91" fmla="*/ 2540000 w 2609878"/>
                <a:gd name="connsiteY91" fmla="*/ 2101850 h 4267653"/>
                <a:gd name="connsiteX92" fmla="*/ 2533650 w 2609878"/>
                <a:gd name="connsiteY92" fmla="*/ 2133600 h 4267653"/>
                <a:gd name="connsiteX93" fmla="*/ 2527300 w 2609878"/>
                <a:gd name="connsiteY93" fmla="*/ 2152650 h 4267653"/>
                <a:gd name="connsiteX94" fmla="*/ 2533650 w 2609878"/>
                <a:gd name="connsiteY94" fmla="*/ 2203450 h 4267653"/>
                <a:gd name="connsiteX95" fmla="*/ 2546350 w 2609878"/>
                <a:gd name="connsiteY95" fmla="*/ 2241550 h 4267653"/>
                <a:gd name="connsiteX96" fmla="*/ 2552700 w 2609878"/>
                <a:gd name="connsiteY96" fmla="*/ 2260600 h 4267653"/>
                <a:gd name="connsiteX97" fmla="*/ 2546350 w 2609878"/>
                <a:gd name="connsiteY97" fmla="*/ 2381250 h 4267653"/>
                <a:gd name="connsiteX98" fmla="*/ 2533650 w 2609878"/>
                <a:gd name="connsiteY98" fmla="*/ 2419350 h 4267653"/>
                <a:gd name="connsiteX99" fmla="*/ 2527300 w 2609878"/>
                <a:gd name="connsiteY99" fmla="*/ 2438400 h 4267653"/>
                <a:gd name="connsiteX100" fmla="*/ 2520950 w 2609878"/>
                <a:gd name="connsiteY100" fmla="*/ 2457450 h 4267653"/>
                <a:gd name="connsiteX101" fmla="*/ 2527300 w 2609878"/>
                <a:gd name="connsiteY101" fmla="*/ 2578100 h 4267653"/>
                <a:gd name="connsiteX102" fmla="*/ 2546350 w 2609878"/>
                <a:gd name="connsiteY102" fmla="*/ 2597150 h 4267653"/>
                <a:gd name="connsiteX103" fmla="*/ 2565400 w 2609878"/>
                <a:gd name="connsiteY103" fmla="*/ 2654300 h 4267653"/>
                <a:gd name="connsiteX104" fmla="*/ 2571750 w 2609878"/>
                <a:gd name="connsiteY104" fmla="*/ 2673350 h 4267653"/>
                <a:gd name="connsiteX105" fmla="*/ 2552700 w 2609878"/>
                <a:gd name="connsiteY105" fmla="*/ 2686050 h 4267653"/>
                <a:gd name="connsiteX106" fmla="*/ 2559050 w 2609878"/>
                <a:gd name="connsiteY106" fmla="*/ 2705100 h 4267653"/>
                <a:gd name="connsiteX107" fmla="*/ 2578100 w 2609878"/>
                <a:gd name="connsiteY107" fmla="*/ 2743200 h 4267653"/>
                <a:gd name="connsiteX108" fmla="*/ 2584450 w 2609878"/>
                <a:gd name="connsiteY108" fmla="*/ 2813050 h 4267653"/>
                <a:gd name="connsiteX109" fmla="*/ 2590800 w 2609878"/>
                <a:gd name="connsiteY109" fmla="*/ 2857500 h 4267653"/>
                <a:gd name="connsiteX110" fmla="*/ 2578100 w 2609878"/>
                <a:gd name="connsiteY110" fmla="*/ 2895600 h 4267653"/>
                <a:gd name="connsiteX111" fmla="*/ 2578100 w 2609878"/>
                <a:gd name="connsiteY111" fmla="*/ 3073400 h 4267653"/>
                <a:gd name="connsiteX112" fmla="*/ 2584450 w 2609878"/>
                <a:gd name="connsiteY112" fmla="*/ 3092450 h 4267653"/>
                <a:gd name="connsiteX113" fmla="*/ 2603500 w 2609878"/>
                <a:gd name="connsiteY113" fmla="*/ 3105150 h 4267653"/>
                <a:gd name="connsiteX114" fmla="*/ 2603500 w 2609878"/>
                <a:gd name="connsiteY114" fmla="*/ 3206750 h 4267653"/>
                <a:gd name="connsiteX115" fmla="*/ 2584450 w 2609878"/>
                <a:gd name="connsiteY115" fmla="*/ 3213100 h 4267653"/>
                <a:gd name="connsiteX116" fmla="*/ 2565400 w 2609878"/>
                <a:gd name="connsiteY116" fmla="*/ 3225800 h 4267653"/>
                <a:gd name="connsiteX117" fmla="*/ 2546350 w 2609878"/>
                <a:gd name="connsiteY117" fmla="*/ 3263900 h 4267653"/>
                <a:gd name="connsiteX118" fmla="*/ 2552700 w 2609878"/>
                <a:gd name="connsiteY118" fmla="*/ 3295650 h 4267653"/>
                <a:gd name="connsiteX119" fmla="*/ 2578100 w 2609878"/>
                <a:gd name="connsiteY119" fmla="*/ 3333750 h 4267653"/>
                <a:gd name="connsiteX120" fmla="*/ 2565400 w 2609878"/>
                <a:gd name="connsiteY120" fmla="*/ 3352800 h 4267653"/>
                <a:gd name="connsiteX121" fmla="*/ 2527300 w 2609878"/>
                <a:gd name="connsiteY121" fmla="*/ 3384550 h 4267653"/>
                <a:gd name="connsiteX122" fmla="*/ 2533650 w 2609878"/>
                <a:gd name="connsiteY122" fmla="*/ 3460750 h 4267653"/>
                <a:gd name="connsiteX123" fmla="*/ 2540000 w 2609878"/>
                <a:gd name="connsiteY123" fmla="*/ 3479800 h 4267653"/>
                <a:gd name="connsiteX124" fmla="*/ 2559050 w 2609878"/>
                <a:gd name="connsiteY124" fmla="*/ 3492500 h 4267653"/>
                <a:gd name="connsiteX125" fmla="*/ 2565400 w 2609878"/>
                <a:gd name="connsiteY125" fmla="*/ 3549650 h 4267653"/>
                <a:gd name="connsiteX126" fmla="*/ 2508250 w 2609878"/>
                <a:gd name="connsiteY126" fmla="*/ 3575050 h 4267653"/>
                <a:gd name="connsiteX127" fmla="*/ 2489200 w 2609878"/>
                <a:gd name="connsiteY127" fmla="*/ 3581400 h 4267653"/>
                <a:gd name="connsiteX128" fmla="*/ 2508250 w 2609878"/>
                <a:gd name="connsiteY128" fmla="*/ 3600450 h 4267653"/>
                <a:gd name="connsiteX129" fmla="*/ 2546350 w 2609878"/>
                <a:gd name="connsiteY129" fmla="*/ 3663950 h 4267653"/>
                <a:gd name="connsiteX130" fmla="*/ 2565400 w 2609878"/>
                <a:gd name="connsiteY130" fmla="*/ 3721100 h 4267653"/>
                <a:gd name="connsiteX131" fmla="*/ 2578100 w 2609878"/>
                <a:gd name="connsiteY131" fmla="*/ 3740150 h 4267653"/>
                <a:gd name="connsiteX132" fmla="*/ 2590800 w 2609878"/>
                <a:gd name="connsiteY132" fmla="*/ 3765550 h 4267653"/>
                <a:gd name="connsiteX133" fmla="*/ 2603500 w 2609878"/>
                <a:gd name="connsiteY133" fmla="*/ 3816350 h 4267653"/>
                <a:gd name="connsiteX134" fmla="*/ 2597150 w 2609878"/>
                <a:gd name="connsiteY134" fmla="*/ 3854450 h 4267653"/>
                <a:gd name="connsiteX135" fmla="*/ 2578100 w 2609878"/>
                <a:gd name="connsiteY135" fmla="*/ 3860800 h 4267653"/>
                <a:gd name="connsiteX136" fmla="*/ 2571750 w 2609878"/>
                <a:gd name="connsiteY136" fmla="*/ 3879850 h 4267653"/>
                <a:gd name="connsiteX137" fmla="*/ 2584450 w 2609878"/>
                <a:gd name="connsiteY137" fmla="*/ 3898900 h 4267653"/>
                <a:gd name="connsiteX138" fmla="*/ 2546350 w 2609878"/>
                <a:gd name="connsiteY138" fmla="*/ 3924300 h 4267653"/>
                <a:gd name="connsiteX139" fmla="*/ 2552700 w 2609878"/>
                <a:gd name="connsiteY139" fmla="*/ 3949700 h 4267653"/>
                <a:gd name="connsiteX140" fmla="*/ 2571750 w 2609878"/>
                <a:gd name="connsiteY140" fmla="*/ 3962400 h 4267653"/>
                <a:gd name="connsiteX141" fmla="*/ 2584450 w 2609878"/>
                <a:gd name="connsiteY141" fmla="*/ 4000500 h 4267653"/>
                <a:gd name="connsiteX142" fmla="*/ 2578100 w 2609878"/>
                <a:gd name="connsiteY142" fmla="*/ 4159250 h 4267653"/>
                <a:gd name="connsiteX143" fmla="*/ 2565400 w 2609878"/>
                <a:gd name="connsiteY143" fmla="*/ 4197350 h 4267653"/>
                <a:gd name="connsiteX144" fmla="*/ 2559050 w 2609878"/>
                <a:gd name="connsiteY144" fmla="*/ 4216400 h 4267653"/>
                <a:gd name="connsiteX145" fmla="*/ 2533650 w 2609878"/>
                <a:gd name="connsiteY145" fmla="*/ 4222750 h 4267653"/>
                <a:gd name="connsiteX146" fmla="*/ 2336800 w 2609878"/>
                <a:gd name="connsiteY146" fmla="*/ 4241800 h 4267653"/>
                <a:gd name="connsiteX147" fmla="*/ 2209800 w 2609878"/>
                <a:gd name="connsiteY147" fmla="*/ 4248150 h 4267653"/>
                <a:gd name="connsiteX148" fmla="*/ 2133600 w 2609878"/>
                <a:gd name="connsiteY148" fmla="*/ 4254500 h 4267653"/>
                <a:gd name="connsiteX149" fmla="*/ 2114550 w 2609878"/>
                <a:gd name="connsiteY149" fmla="*/ 4260850 h 4267653"/>
                <a:gd name="connsiteX150" fmla="*/ 1949450 w 2609878"/>
                <a:gd name="connsiteY150" fmla="*/ 4260850 h 4267653"/>
                <a:gd name="connsiteX151" fmla="*/ 1739900 w 2609878"/>
                <a:gd name="connsiteY151" fmla="*/ 4254500 h 4267653"/>
                <a:gd name="connsiteX152" fmla="*/ 1651000 w 2609878"/>
                <a:gd name="connsiteY152" fmla="*/ 4241800 h 4267653"/>
                <a:gd name="connsiteX153" fmla="*/ 1612900 w 2609878"/>
                <a:gd name="connsiteY153" fmla="*/ 4229100 h 4267653"/>
                <a:gd name="connsiteX154" fmla="*/ 1530350 w 2609878"/>
                <a:gd name="connsiteY154" fmla="*/ 4222750 h 4267653"/>
                <a:gd name="connsiteX155" fmla="*/ 1466850 w 2609878"/>
                <a:gd name="connsiteY155" fmla="*/ 4235450 h 4267653"/>
                <a:gd name="connsiteX156" fmla="*/ 1308100 w 2609878"/>
                <a:gd name="connsiteY156" fmla="*/ 4229100 h 4267653"/>
                <a:gd name="connsiteX157" fmla="*/ 1270000 w 2609878"/>
                <a:gd name="connsiteY157" fmla="*/ 4210050 h 4267653"/>
                <a:gd name="connsiteX158" fmla="*/ 1219200 w 2609878"/>
                <a:gd name="connsiteY158" fmla="*/ 4184650 h 4267653"/>
                <a:gd name="connsiteX159" fmla="*/ 1181100 w 2609878"/>
                <a:gd name="connsiteY159" fmla="*/ 4171950 h 4267653"/>
                <a:gd name="connsiteX160" fmla="*/ 1162050 w 2609878"/>
                <a:gd name="connsiteY160" fmla="*/ 4165600 h 4267653"/>
                <a:gd name="connsiteX161" fmla="*/ 1143000 w 2609878"/>
                <a:gd name="connsiteY161" fmla="*/ 4171950 h 4267653"/>
                <a:gd name="connsiteX162" fmla="*/ 1136650 w 2609878"/>
                <a:gd name="connsiteY162" fmla="*/ 4191000 h 4267653"/>
                <a:gd name="connsiteX163" fmla="*/ 1117600 w 2609878"/>
                <a:gd name="connsiteY163" fmla="*/ 4210050 h 4267653"/>
                <a:gd name="connsiteX164" fmla="*/ 1092200 w 2609878"/>
                <a:gd name="connsiteY164" fmla="*/ 4222750 h 4267653"/>
                <a:gd name="connsiteX165" fmla="*/ 1054100 w 2609878"/>
                <a:gd name="connsiteY165" fmla="*/ 4235450 h 4267653"/>
                <a:gd name="connsiteX166" fmla="*/ 774700 w 2609878"/>
                <a:gd name="connsiteY166" fmla="*/ 4235450 h 4267653"/>
                <a:gd name="connsiteX167" fmla="*/ 755650 w 2609878"/>
                <a:gd name="connsiteY167" fmla="*/ 4248150 h 4267653"/>
                <a:gd name="connsiteX168" fmla="*/ 717550 w 2609878"/>
                <a:gd name="connsiteY168" fmla="*/ 4260850 h 4267653"/>
                <a:gd name="connsiteX169" fmla="*/ 609600 w 2609878"/>
                <a:gd name="connsiteY169" fmla="*/ 4248150 h 4267653"/>
                <a:gd name="connsiteX170" fmla="*/ 571500 w 2609878"/>
                <a:gd name="connsiteY170" fmla="*/ 4229100 h 4267653"/>
                <a:gd name="connsiteX171" fmla="*/ 539750 w 2609878"/>
                <a:gd name="connsiteY171" fmla="*/ 4222750 h 4267653"/>
                <a:gd name="connsiteX172" fmla="*/ 501650 w 2609878"/>
                <a:gd name="connsiteY172" fmla="*/ 4210050 h 4267653"/>
                <a:gd name="connsiteX173" fmla="*/ 400050 w 2609878"/>
                <a:gd name="connsiteY173" fmla="*/ 4216400 h 4267653"/>
                <a:gd name="connsiteX174" fmla="*/ 387350 w 2609878"/>
                <a:gd name="connsiteY174" fmla="*/ 4241800 h 4267653"/>
                <a:gd name="connsiteX175" fmla="*/ 349250 w 2609878"/>
                <a:gd name="connsiteY175" fmla="*/ 4254500 h 4267653"/>
                <a:gd name="connsiteX176" fmla="*/ 152400 w 2609878"/>
                <a:gd name="connsiteY176" fmla="*/ 4248150 h 4267653"/>
                <a:gd name="connsiteX177" fmla="*/ 107950 w 2609878"/>
                <a:gd name="connsiteY177" fmla="*/ 4235450 h 4267653"/>
                <a:gd name="connsiteX178" fmla="*/ 44450 w 2609878"/>
                <a:gd name="connsiteY178" fmla="*/ 4229100 h 4267653"/>
                <a:gd name="connsiteX179" fmla="*/ 44450 w 2609878"/>
                <a:gd name="connsiteY179" fmla="*/ 4191000 h 4267653"/>
                <a:gd name="connsiteX180" fmla="*/ 63500 w 2609878"/>
                <a:gd name="connsiteY180" fmla="*/ 4184650 h 4267653"/>
                <a:gd name="connsiteX181" fmla="*/ 69850 w 2609878"/>
                <a:gd name="connsiteY181" fmla="*/ 4165600 h 4267653"/>
                <a:gd name="connsiteX182" fmla="*/ 63500 w 2609878"/>
                <a:gd name="connsiteY182" fmla="*/ 4140200 h 4267653"/>
                <a:gd name="connsiteX183" fmla="*/ 31750 w 2609878"/>
                <a:gd name="connsiteY183" fmla="*/ 4083050 h 4267653"/>
                <a:gd name="connsiteX184" fmla="*/ 25400 w 2609878"/>
                <a:gd name="connsiteY184" fmla="*/ 4064000 h 4267653"/>
                <a:gd name="connsiteX185" fmla="*/ 44450 w 2609878"/>
                <a:gd name="connsiteY185" fmla="*/ 4051300 h 4267653"/>
                <a:gd name="connsiteX186" fmla="*/ 57150 w 2609878"/>
                <a:gd name="connsiteY186" fmla="*/ 4025900 h 4267653"/>
                <a:gd name="connsiteX187" fmla="*/ 69850 w 2609878"/>
                <a:gd name="connsiteY187" fmla="*/ 4006850 h 4267653"/>
                <a:gd name="connsiteX188" fmla="*/ 63500 w 2609878"/>
                <a:gd name="connsiteY188" fmla="*/ 3975100 h 4267653"/>
                <a:gd name="connsiteX189" fmla="*/ 44450 w 2609878"/>
                <a:gd name="connsiteY189" fmla="*/ 3962400 h 4267653"/>
                <a:gd name="connsiteX190" fmla="*/ 25400 w 2609878"/>
                <a:gd name="connsiteY190" fmla="*/ 3898900 h 4267653"/>
                <a:gd name="connsiteX191" fmla="*/ 38100 w 2609878"/>
                <a:gd name="connsiteY191" fmla="*/ 3848100 h 4267653"/>
                <a:gd name="connsiteX192" fmla="*/ 50800 w 2609878"/>
                <a:gd name="connsiteY192" fmla="*/ 3829050 h 4267653"/>
                <a:gd name="connsiteX193" fmla="*/ 69850 w 2609878"/>
                <a:gd name="connsiteY193" fmla="*/ 3790950 h 4267653"/>
                <a:gd name="connsiteX194" fmla="*/ 63500 w 2609878"/>
                <a:gd name="connsiteY194" fmla="*/ 3638550 h 4267653"/>
                <a:gd name="connsiteX195" fmla="*/ 76200 w 2609878"/>
                <a:gd name="connsiteY195" fmla="*/ 3619500 h 4267653"/>
                <a:gd name="connsiteX196" fmla="*/ 82550 w 2609878"/>
                <a:gd name="connsiteY196" fmla="*/ 3587750 h 4267653"/>
                <a:gd name="connsiteX197" fmla="*/ 88900 w 2609878"/>
                <a:gd name="connsiteY197" fmla="*/ 3562350 h 4267653"/>
                <a:gd name="connsiteX198" fmla="*/ 76200 w 2609878"/>
                <a:gd name="connsiteY198" fmla="*/ 3460750 h 4267653"/>
                <a:gd name="connsiteX199" fmla="*/ 69850 w 2609878"/>
                <a:gd name="connsiteY199" fmla="*/ 3416300 h 4267653"/>
                <a:gd name="connsiteX200" fmla="*/ 76200 w 2609878"/>
                <a:gd name="connsiteY200" fmla="*/ 3365500 h 4267653"/>
                <a:gd name="connsiteX201" fmla="*/ 88900 w 2609878"/>
                <a:gd name="connsiteY201" fmla="*/ 3327400 h 4267653"/>
                <a:gd name="connsiteX202" fmla="*/ 82550 w 2609878"/>
                <a:gd name="connsiteY202" fmla="*/ 3308350 h 4267653"/>
                <a:gd name="connsiteX203" fmla="*/ 69850 w 2609878"/>
                <a:gd name="connsiteY203" fmla="*/ 3289300 h 4267653"/>
                <a:gd name="connsiteX204" fmla="*/ 82550 w 2609878"/>
                <a:gd name="connsiteY204" fmla="*/ 3225800 h 4267653"/>
                <a:gd name="connsiteX205" fmla="*/ 95250 w 2609878"/>
                <a:gd name="connsiteY205" fmla="*/ 3206750 h 4267653"/>
                <a:gd name="connsiteX206" fmla="*/ 101600 w 2609878"/>
                <a:gd name="connsiteY206" fmla="*/ 3187700 h 4267653"/>
                <a:gd name="connsiteX207" fmla="*/ 120650 w 2609878"/>
                <a:gd name="connsiteY207" fmla="*/ 3149600 h 4267653"/>
                <a:gd name="connsiteX208" fmla="*/ 114300 w 2609878"/>
                <a:gd name="connsiteY208" fmla="*/ 3041650 h 4267653"/>
                <a:gd name="connsiteX209" fmla="*/ 107950 w 2609878"/>
                <a:gd name="connsiteY209" fmla="*/ 3022600 h 4267653"/>
                <a:gd name="connsiteX210" fmla="*/ 101600 w 2609878"/>
                <a:gd name="connsiteY210" fmla="*/ 2997200 h 4267653"/>
                <a:gd name="connsiteX211" fmla="*/ 101600 w 2609878"/>
                <a:gd name="connsiteY211" fmla="*/ 2914650 h 4267653"/>
                <a:gd name="connsiteX212" fmla="*/ 76200 w 2609878"/>
                <a:gd name="connsiteY212" fmla="*/ 2876550 h 4267653"/>
                <a:gd name="connsiteX213" fmla="*/ 63500 w 2609878"/>
                <a:gd name="connsiteY213" fmla="*/ 2838450 h 4267653"/>
                <a:gd name="connsiteX214" fmla="*/ 57150 w 2609878"/>
                <a:gd name="connsiteY214" fmla="*/ 2819400 h 4267653"/>
                <a:gd name="connsiteX215" fmla="*/ 63500 w 2609878"/>
                <a:gd name="connsiteY215" fmla="*/ 2768600 h 4267653"/>
                <a:gd name="connsiteX216" fmla="*/ 82550 w 2609878"/>
                <a:gd name="connsiteY216" fmla="*/ 2730500 h 4267653"/>
                <a:gd name="connsiteX217" fmla="*/ 88900 w 2609878"/>
                <a:gd name="connsiteY217" fmla="*/ 2711450 h 4267653"/>
                <a:gd name="connsiteX218" fmla="*/ 82550 w 2609878"/>
                <a:gd name="connsiteY218" fmla="*/ 2603500 h 4267653"/>
                <a:gd name="connsiteX219" fmla="*/ 95250 w 2609878"/>
                <a:gd name="connsiteY219" fmla="*/ 2584450 h 4267653"/>
                <a:gd name="connsiteX220" fmla="*/ 114300 w 2609878"/>
                <a:gd name="connsiteY220" fmla="*/ 2571750 h 4267653"/>
                <a:gd name="connsiteX221" fmla="*/ 127000 w 2609878"/>
                <a:gd name="connsiteY221" fmla="*/ 2552700 h 4267653"/>
                <a:gd name="connsiteX222" fmla="*/ 120650 w 2609878"/>
                <a:gd name="connsiteY222" fmla="*/ 2533650 h 4267653"/>
                <a:gd name="connsiteX223" fmla="*/ 76200 w 2609878"/>
                <a:gd name="connsiteY223" fmla="*/ 2495550 h 4267653"/>
                <a:gd name="connsiteX224" fmla="*/ 63500 w 2609878"/>
                <a:gd name="connsiteY224" fmla="*/ 2476500 h 4267653"/>
                <a:gd name="connsiteX225" fmla="*/ 69850 w 2609878"/>
                <a:gd name="connsiteY225" fmla="*/ 2343150 h 4267653"/>
                <a:gd name="connsiteX226" fmla="*/ 76200 w 2609878"/>
                <a:gd name="connsiteY226" fmla="*/ 2273300 h 4267653"/>
                <a:gd name="connsiteX227" fmla="*/ 69850 w 2609878"/>
                <a:gd name="connsiteY227" fmla="*/ 2190750 h 4267653"/>
                <a:gd name="connsiteX228" fmla="*/ 63500 w 2609878"/>
                <a:gd name="connsiteY228" fmla="*/ 2165350 h 4267653"/>
                <a:gd name="connsiteX229" fmla="*/ 44450 w 2609878"/>
                <a:gd name="connsiteY229" fmla="*/ 2159000 h 4267653"/>
                <a:gd name="connsiteX230" fmla="*/ 31750 w 2609878"/>
                <a:gd name="connsiteY230" fmla="*/ 2139950 h 4267653"/>
                <a:gd name="connsiteX231" fmla="*/ 44450 w 2609878"/>
                <a:gd name="connsiteY231" fmla="*/ 2089150 h 4267653"/>
                <a:gd name="connsiteX232" fmla="*/ 63500 w 2609878"/>
                <a:gd name="connsiteY232" fmla="*/ 2076450 h 4267653"/>
                <a:gd name="connsiteX233" fmla="*/ 50800 w 2609878"/>
                <a:gd name="connsiteY233" fmla="*/ 1993900 h 4267653"/>
                <a:gd name="connsiteX234" fmla="*/ 44450 w 2609878"/>
                <a:gd name="connsiteY234" fmla="*/ 1974850 h 4267653"/>
                <a:gd name="connsiteX235" fmla="*/ 25400 w 2609878"/>
                <a:gd name="connsiteY235" fmla="*/ 1962150 h 4267653"/>
                <a:gd name="connsiteX236" fmla="*/ 57150 w 2609878"/>
                <a:gd name="connsiteY236" fmla="*/ 1911350 h 4267653"/>
                <a:gd name="connsiteX237" fmla="*/ 82550 w 2609878"/>
                <a:gd name="connsiteY237" fmla="*/ 1873250 h 4267653"/>
                <a:gd name="connsiteX238" fmla="*/ 95250 w 2609878"/>
                <a:gd name="connsiteY238" fmla="*/ 1835150 h 4267653"/>
                <a:gd name="connsiteX239" fmla="*/ 95250 w 2609878"/>
                <a:gd name="connsiteY239" fmla="*/ 1708150 h 4267653"/>
                <a:gd name="connsiteX240" fmla="*/ 88900 w 2609878"/>
                <a:gd name="connsiteY240" fmla="*/ 1689100 h 4267653"/>
                <a:gd name="connsiteX241" fmla="*/ 69850 w 2609878"/>
                <a:gd name="connsiteY241" fmla="*/ 1676400 h 4267653"/>
                <a:gd name="connsiteX242" fmla="*/ 76200 w 2609878"/>
                <a:gd name="connsiteY242" fmla="*/ 1600200 h 4267653"/>
                <a:gd name="connsiteX243" fmla="*/ 101600 w 2609878"/>
                <a:gd name="connsiteY243" fmla="*/ 1562100 h 4267653"/>
                <a:gd name="connsiteX244" fmla="*/ 107950 w 2609878"/>
                <a:gd name="connsiteY244" fmla="*/ 1543050 h 4267653"/>
                <a:gd name="connsiteX245" fmla="*/ 120650 w 2609878"/>
                <a:gd name="connsiteY245" fmla="*/ 1524000 h 4267653"/>
                <a:gd name="connsiteX246" fmla="*/ 139700 w 2609878"/>
                <a:gd name="connsiteY246" fmla="*/ 1485900 h 4267653"/>
                <a:gd name="connsiteX247" fmla="*/ 133350 w 2609878"/>
                <a:gd name="connsiteY247" fmla="*/ 1447800 h 4267653"/>
                <a:gd name="connsiteX248" fmla="*/ 107950 w 2609878"/>
                <a:gd name="connsiteY248" fmla="*/ 1441450 h 4267653"/>
                <a:gd name="connsiteX249" fmla="*/ 88900 w 2609878"/>
                <a:gd name="connsiteY249" fmla="*/ 1435100 h 4267653"/>
                <a:gd name="connsiteX250" fmla="*/ 69850 w 2609878"/>
                <a:gd name="connsiteY250" fmla="*/ 1422400 h 4267653"/>
                <a:gd name="connsiteX251" fmla="*/ 50800 w 2609878"/>
                <a:gd name="connsiteY251" fmla="*/ 1416050 h 4267653"/>
                <a:gd name="connsiteX252" fmla="*/ 25400 w 2609878"/>
                <a:gd name="connsiteY252" fmla="*/ 1358900 h 4267653"/>
                <a:gd name="connsiteX253" fmla="*/ 0 w 2609878"/>
                <a:gd name="connsiteY253" fmla="*/ 1320800 h 4267653"/>
                <a:gd name="connsiteX254" fmla="*/ 19050 w 2609878"/>
                <a:gd name="connsiteY254" fmla="*/ 1238250 h 4267653"/>
                <a:gd name="connsiteX255" fmla="*/ 25400 w 2609878"/>
                <a:gd name="connsiteY255" fmla="*/ 1219200 h 4267653"/>
                <a:gd name="connsiteX256" fmla="*/ 31750 w 2609878"/>
                <a:gd name="connsiteY256" fmla="*/ 1200150 h 4267653"/>
                <a:gd name="connsiteX257" fmla="*/ 63500 w 2609878"/>
                <a:gd name="connsiteY257" fmla="*/ 1143000 h 4267653"/>
                <a:gd name="connsiteX258" fmla="*/ 50800 w 2609878"/>
                <a:gd name="connsiteY258" fmla="*/ 1066800 h 4267653"/>
                <a:gd name="connsiteX259" fmla="*/ 57150 w 2609878"/>
                <a:gd name="connsiteY259" fmla="*/ 1009650 h 4267653"/>
                <a:gd name="connsiteX260" fmla="*/ 76200 w 2609878"/>
                <a:gd name="connsiteY260" fmla="*/ 990600 h 4267653"/>
                <a:gd name="connsiteX261" fmla="*/ 82550 w 2609878"/>
                <a:gd name="connsiteY261" fmla="*/ 889000 h 4267653"/>
                <a:gd name="connsiteX262" fmla="*/ 69850 w 2609878"/>
                <a:gd name="connsiteY262" fmla="*/ 869950 h 4267653"/>
                <a:gd name="connsiteX263" fmla="*/ 82550 w 2609878"/>
                <a:gd name="connsiteY263" fmla="*/ 812800 h 4267653"/>
                <a:gd name="connsiteX264" fmla="*/ 76200 w 2609878"/>
                <a:gd name="connsiteY264" fmla="*/ 781050 h 4267653"/>
                <a:gd name="connsiteX265" fmla="*/ 63500 w 2609878"/>
                <a:gd name="connsiteY265" fmla="*/ 762000 h 4267653"/>
                <a:gd name="connsiteX266" fmla="*/ 82550 w 2609878"/>
                <a:gd name="connsiteY266" fmla="*/ 704850 h 4267653"/>
                <a:gd name="connsiteX267" fmla="*/ 95250 w 2609878"/>
                <a:gd name="connsiteY267" fmla="*/ 666750 h 4267653"/>
                <a:gd name="connsiteX268" fmla="*/ 82550 w 2609878"/>
                <a:gd name="connsiteY268" fmla="*/ 609600 h 4267653"/>
                <a:gd name="connsiteX269" fmla="*/ 95250 w 2609878"/>
                <a:gd name="connsiteY269" fmla="*/ 488950 h 4267653"/>
                <a:gd name="connsiteX270" fmla="*/ 101600 w 2609878"/>
                <a:gd name="connsiteY270" fmla="*/ 469900 h 4267653"/>
                <a:gd name="connsiteX271" fmla="*/ 95250 w 2609878"/>
                <a:gd name="connsiteY271" fmla="*/ 342900 h 4267653"/>
                <a:gd name="connsiteX272" fmla="*/ 101600 w 2609878"/>
                <a:gd name="connsiteY272" fmla="*/ 215900 h 4267653"/>
                <a:gd name="connsiteX273" fmla="*/ 133350 w 2609878"/>
                <a:gd name="connsiteY273" fmla="*/ 209550 h 4267653"/>
                <a:gd name="connsiteX274" fmla="*/ 146050 w 2609878"/>
                <a:gd name="connsiteY274" fmla="*/ 190500 h 4267653"/>
                <a:gd name="connsiteX275" fmla="*/ 165100 w 2609878"/>
                <a:gd name="connsiteY275" fmla="*/ 184150 h 4267653"/>
                <a:gd name="connsiteX276" fmla="*/ 184150 w 2609878"/>
                <a:gd name="connsiteY276" fmla="*/ 171450 h 4267653"/>
                <a:gd name="connsiteX277" fmla="*/ 165100 w 2609878"/>
                <a:gd name="connsiteY277" fmla="*/ 158750 h 426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Lst>
              <a:rect l="l" t="t" r="r" b="b"/>
              <a:pathLst>
                <a:path w="2609878" h="4267653">
                  <a:moveTo>
                    <a:pt x="165100" y="158750"/>
                  </a:moveTo>
                  <a:cubicBezTo>
                    <a:pt x="181481" y="156410"/>
                    <a:pt x="210867" y="154916"/>
                    <a:pt x="228600" y="146050"/>
                  </a:cubicBezTo>
                  <a:cubicBezTo>
                    <a:pt x="270151" y="125275"/>
                    <a:pt x="224569" y="142387"/>
                    <a:pt x="266700" y="114300"/>
                  </a:cubicBezTo>
                  <a:cubicBezTo>
                    <a:pt x="272269" y="110587"/>
                    <a:pt x="279400" y="110067"/>
                    <a:pt x="285750" y="107950"/>
                  </a:cubicBezTo>
                  <a:cubicBezTo>
                    <a:pt x="292100" y="103717"/>
                    <a:pt x="297654" y="97930"/>
                    <a:pt x="304800" y="95250"/>
                  </a:cubicBezTo>
                  <a:cubicBezTo>
                    <a:pt x="325795" y="87377"/>
                    <a:pt x="398758" y="83245"/>
                    <a:pt x="406400" y="82550"/>
                  </a:cubicBezTo>
                  <a:lnTo>
                    <a:pt x="444500" y="69850"/>
                  </a:lnTo>
                  <a:cubicBezTo>
                    <a:pt x="450850" y="67733"/>
                    <a:pt x="456948" y="64600"/>
                    <a:pt x="463550" y="63500"/>
                  </a:cubicBezTo>
                  <a:cubicBezTo>
                    <a:pt x="516413" y="54689"/>
                    <a:pt x="488904" y="58971"/>
                    <a:pt x="546100" y="50800"/>
                  </a:cubicBezTo>
                  <a:cubicBezTo>
                    <a:pt x="569383" y="52917"/>
                    <a:pt x="592751" y="54250"/>
                    <a:pt x="615950" y="57150"/>
                  </a:cubicBezTo>
                  <a:cubicBezTo>
                    <a:pt x="684484" y="65717"/>
                    <a:pt x="608234" y="62093"/>
                    <a:pt x="685800" y="69850"/>
                  </a:cubicBezTo>
                  <a:cubicBezTo>
                    <a:pt x="715361" y="72806"/>
                    <a:pt x="745094" y="73733"/>
                    <a:pt x="774700" y="76200"/>
                  </a:cubicBezTo>
                  <a:cubicBezTo>
                    <a:pt x="795899" y="77967"/>
                    <a:pt x="817114" y="79739"/>
                    <a:pt x="838200" y="82550"/>
                  </a:cubicBezTo>
                  <a:cubicBezTo>
                    <a:pt x="848898" y="83976"/>
                    <a:pt x="859211" y="87826"/>
                    <a:pt x="869950" y="88900"/>
                  </a:cubicBezTo>
                  <a:cubicBezTo>
                    <a:pt x="901613" y="92066"/>
                    <a:pt x="933450" y="93133"/>
                    <a:pt x="965200" y="95250"/>
                  </a:cubicBezTo>
                  <a:cubicBezTo>
                    <a:pt x="1028700" y="93133"/>
                    <a:pt x="1092274" y="92631"/>
                    <a:pt x="1155700" y="88900"/>
                  </a:cubicBezTo>
                  <a:cubicBezTo>
                    <a:pt x="1173932" y="87828"/>
                    <a:pt x="1186581" y="81157"/>
                    <a:pt x="1200150" y="69850"/>
                  </a:cubicBezTo>
                  <a:cubicBezTo>
                    <a:pt x="1207049" y="64101"/>
                    <a:pt x="1211350" y="55161"/>
                    <a:pt x="1219200" y="50800"/>
                  </a:cubicBezTo>
                  <a:cubicBezTo>
                    <a:pt x="1230902" y="44299"/>
                    <a:pt x="1257300" y="38100"/>
                    <a:pt x="1257300" y="38100"/>
                  </a:cubicBezTo>
                  <a:cubicBezTo>
                    <a:pt x="1272117" y="40217"/>
                    <a:pt x="1287166" y="41085"/>
                    <a:pt x="1301750" y="44450"/>
                  </a:cubicBezTo>
                  <a:cubicBezTo>
                    <a:pt x="1314794" y="47460"/>
                    <a:pt x="1327150" y="52917"/>
                    <a:pt x="1339850" y="57150"/>
                  </a:cubicBezTo>
                  <a:lnTo>
                    <a:pt x="1377950" y="69850"/>
                  </a:lnTo>
                  <a:cubicBezTo>
                    <a:pt x="1388189" y="73263"/>
                    <a:pt x="1399117" y="74083"/>
                    <a:pt x="1409700" y="76200"/>
                  </a:cubicBezTo>
                  <a:cubicBezTo>
                    <a:pt x="1427212" y="74011"/>
                    <a:pt x="1459973" y="73289"/>
                    <a:pt x="1479550" y="63500"/>
                  </a:cubicBezTo>
                  <a:cubicBezTo>
                    <a:pt x="1486376" y="60087"/>
                    <a:pt x="1491626" y="53900"/>
                    <a:pt x="1498600" y="50800"/>
                  </a:cubicBezTo>
                  <a:cubicBezTo>
                    <a:pt x="1510833" y="45363"/>
                    <a:pt x="1536700" y="38100"/>
                    <a:pt x="1536700" y="38100"/>
                  </a:cubicBezTo>
                  <a:cubicBezTo>
                    <a:pt x="1566333" y="40217"/>
                    <a:pt x="1596039" y="41494"/>
                    <a:pt x="1625600" y="44450"/>
                  </a:cubicBezTo>
                  <a:cubicBezTo>
                    <a:pt x="1638411" y="45731"/>
                    <a:pt x="1650825" y="50800"/>
                    <a:pt x="1663700" y="50800"/>
                  </a:cubicBezTo>
                  <a:cubicBezTo>
                    <a:pt x="1676575" y="50800"/>
                    <a:pt x="1689100" y="46567"/>
                    <a:pt x="1701800" y="44450"/>
                  </a:cubicBezTo>
                  <a:lnTo>
                    <a:pt x="1758950" y="25400"/>
                  </a:lnTo>
                  <a:lnTo>
                    <a:pt x="1778000" y="19050"/>
                  </a:lnTo>
                  <a:cubicBezTo>
                    <a:pt x="1888450" y="24310"/>
                    <a:pt x="1906051" y="30222"/>
                    <a:pt x="2006600" y="19050"/>
                  </a:cubicBezTo>
                  <a:cubicBezTo>
                    <a:pt x="2013253" y="18311"/>
                    <a:pt x="2019300" y="14817"/>
                    <a:pt x="2025650" y="12700"/>
                  </a:cubicBezTo>
                  <a:cubicBezTo>
                    <a:pt x="2118141" y="18866"/>
                    <a:pt x="2119412" y="23334"/>
                    <a:pt x="2209800" y="12700"/>
                  </a:cubicBezTo>
                  <a:cubicBezTo>
                    <a:pt x="2216448" y="11918"/>
                    <a:pt x="2222356" y="7973"/>
                    <a:pt x="2228850" y="6350"/>
                  </a:cubicBezTo>
                  <a:cubicBezTo>
                    <a:pt x="2239321" y="3732"/>
                    <a:pt x="2250017" y="2117"/>
                    <a:pt x="2260600" y="0"/>
                  </a:cubicBezTo>
                  <a:lnTo>
                    <a:pt x="2432050" y="12700"/>
                  </a:lnTo>
                  <a:cubicBezTo>
                    <a:pt x="2445400" y="13689"/>
                    <a:pt x="2470150" y="25400"/>
                    <a:pt x="2470150" y="25400"/>
                  </a:cubicBezTo>
                  <a:cubicBezTo>
                    <a:pt x="2476500" y="29633"/>
                    <a:pt x="2482374" y="34687"/>
                    <a:pt x="2489200" y="38100"/>
                  </a:cubicBezTo>
                  <a:cubicBezTo>
                    <a:pt x="2495187" y="41093"/>
                    <a:pt x="2503023" y="40269"/>
                    <a:pt x="2508250" y="44450"/>
                  </a:cubicBezTo>
                  <a:cubicBezTo>
                    <a:pt x="2537989" y="68241"/>
                    <a:pt x="2506849" y="56986"/>
                    <a:pt x="2527300" y="82550"/>
                  </a:cubicBezTo>
                  <a:cubicBezTo>
                    <a:pt x="2532068" y="88509"/>
                    <a:pt x="2540000" y="91017"/>
                    <a:pt x="2546350" y="95250"/>
                  </a:cubicBezTo>
                  <a:cubicBezTo>
                    <a:pt x="2575103" y="181510"/>
                    <a:pt x="2542714" y="74646"/>
                    <a:pt x="2565400" y="203200"/>
                  </a:cubicBezTo>
                  <a:cubicBezTo>
                    <a:pt x="2567726" y="216383"/>
                    <a:pt x="2573867" y="228600"/>
                    <a:pt x="2578100" y="241300"/>
                  </a:cubicBezTo>
                  <a:lnTo>
                    <a:pt x="2584450" y="260350"/>
                  </a:lnTo>
                  <a:cubicBezTo>
                    <a:pt x="2582333" y="266700"/>
                    <a:pt x="2581351" y="273549"/>
                    <a:pt x="2578100" y="279400"/>
                  </a:cubicBezTo>
                  <a:cubicBezTo>
                    <a:pt x="2570687" y="292743"/>
                    <a:pt x="2561167" y="304800"/>
                    <a:pt x="2552700" y="317500"/>
                  </a:cubicBezTo>
                  <a:lnTo>
                    <a:pt x="2540000" y="336550"/>
                  </a:lnTo>
                  <a:cubicBezTo>
                    <a:pt x="2536287" y="342119"/>
                    <a:pt x="2535767" y="349250"/>
                    <a:pt x="2533650" y="355600"/>
                  </a:cubicBezTo>
                  <a:cubicBezTo>
                    <a:pt x="2535393" y="379995"/>
                    <a:pt x="2547030" y="461850"/>
                    <a:pt x="2533650" y="495300"/>
                  </a:cubicBezTo>
                  <a:cubicBezTo>
                    <a:pt x="2530816" y="502386"/>
                    <a:pt x="2520950" y="503767"/>
                    <a:pt x="2514600" y="508000"/>
                  </a:cubicBezTo>
                  <a:cubicBezTo>
                    <a:pt x="2508179" y="517632"/>
                    <a:pt x="2495550" y="532955"/>
                    <a:pt x="2495550" y="546100"/>
                  </a:cubicBezTo>
                  <a:cubicBezTo>
                    <a:pt x="2495550" y="562061"/>
                    <a:pt x="2508179" y="571358"/>
                    <a:pt x="2514600" y="584200"/>
                  </a:cubicBezTo>
                  <a:cubicBezTo>
                    <a:pt x="2540890" y="636780"/>
                    <a:pt x="2497254" y="567705"/>
                    <a:pt x="2533650" y="622300"/>
                  </a:cubicBezTo>
                  <a:cubicBezTo>
                    <a:pt x="2531533" y="641350"/>
                    <a:pt x="2531949" y="660855"/>
                    <a:pt x="2527300" y="679450"/>
                  </a:cubicBezTo>
                  <a:cubicBezTo>
                    <a:pt x="2515672" y="725963"/>
                    <a:pt x="2503121" y="664877"/>
                    <a:pt x="2520950" y="730250"/>
                  </a:cubicBezTo>
                  <a:cubicBezTo>
                    <a:pt x="2524472" y="743165"/>
                    <a:pt x="2529417" y="755650"/>
                    <a:pt x="2533650" y="768350"/>
                  </a:cubicBezTo>
                  <a:lnTo>
                    <a:pt x="2540000" y="787400"/>
                  </a:lnTo>
                  <a:lnTo>
                    <a:pt x="2514600" y="825500"/>
                  </a:lnTo>
                  <a:lnTo>
                    <a:pt x="2501900" y="844550"/>
                  </a:lnTo>
                  <a:cubicBezTo>
                    <a:pt x="2501965" y="844940"/>
                    <a:pt x="2508018" y="893473"/>
                    <a:pt x="2514600" y="901700"/>
                  </a:cubicBezTo>
                  <a:cubicBezTo>
                    <a:pt x="2519368" y="907659"/>
                    <a:pt x="2527300" y="910167"/>
                    <a:pt x="2533650" y="914400"/>
                  </a:cubicBezTo>
                  <a:cubicBezTo>
                    <a:pt x="2535767" y="920750"/>
                    <a:pt x="2535819" y="928223"/>
                    <a:pt x="2540000" y="933450"/>
                  </a:cubicBezTo>
                  <a:cubicBezTo>
                    <a:pt x="2572826" y="974482"/>
                    <a:pt x="2549439" y="917317"/>
                    <a:pt x="2565400" y="965200"/>
                  </a:cubicBezTo>
                  <a:cubicBezTo>
                    <a:pt x="2563283" y="975783"/>
                    <a:pt x="2562840" y="986844"/>
                    <a:pt x="2559050" y="996950"/>
                  </a:cubicBezTo>
                  <a:cubicBezTo>
                    <a:pt x="2556370" y="1004096"/>
                    <a:pt x="2547297" y="1008427"/>
                    <a:pt x="2546350" y="1016000"/>
                  </a:cubicBezTo>
                  <a:cubicBezTo>
                    <a:pt x="2545011" y="1026710"/>
                    <a:pt x="2549860" y="1037337"/>
                    <a:pt x="2552700" y="1047750"/>
                  </a:cubicBezTo>
                  <a:cubicBezTo>
                    <a:pt x="2563163" y="1086115"/>
                    <a:pt x="2560625" y="1078688"/>
                    <a:pt x="2578100" y="1104900"/>
                  </a:cubicBezTo>
                  <a:cubicBezTo>
                    <a:pt x="2575983" y="1113367"/>
                    <a:pt x="2575188" y="1122278"/>
                    <a:pt x="2571750" y="1130300"/>
                  </a:cubicBezTo>
                  <a:cubicBezTo>
                    <a:pt x="2568744" y="1137315"/>
                    <a:pt x="2562463" y="1142524"/>
                    <a:pt x="2559050" y="1149350"/>
                  </a:cubicBezTo>
                  <a:cubicBezTo>
                    <a:pt x="2556057" y="1155337"/>
                    <a:pt x="2554817" y="1162050"/>
                    <a:pt x="2552700" y="1168400"/>
                  </a:cubicBezTo>
                  <a:cubicBezTo>
                    <a:pt x="2554580" y="1183436"/>
                    <a:pt x="2560822" y="1238989"/>
                    <a:pt x="2565400" y="1257300"/>
                  </a:cubicBezTo>
                  <a:cubicBezTo>
                    <a:pt x="2568647" y="1270287"/>
                    <a:pt x="2573867" y="1282700"/>
                    <a:pt x="2578100" y="1295400"/>
                  </a:cubicBezTo>
                  <a:lnTo>
                    <a:pt x="2584450" y="1314450"/>
                  </a:lnTo>
                  <a:cubicBezTo>
                    <a:pt x="2585063" y="1322424"/>
                    <a:pt x="2598474" y="1410558"/>
                    <a:pt x="2584450" y="1435100"/>
                  </a:cubicBezTo>
                  <a:cubicBezTo>
                    <a:pt x="2581129" y="1440912"/>
                    <a:pt x="2571750" y="1439333"/>
                    <a:pt x="2565400" y="1441450"/>
                  </a:cubicBezTo>
                  <a:cubicBezTo>
                    <a:pt x="2544616" y="1472626"/>
                    <a:pt x="2554121" y="1447509"/>
                    <a:pt x="2559050" y="1479550"/>
                  </a:cubicBezTo>
                  <a:cubicBezTo>
                    <a:pt x="2570425" y="1553488"/>
                    <a:pt x="2546170" y="1530230"/>
                    <a:pt x="2584450" y="1555750"/>
                  </a:cubicBezTo>
                  <a:cubicBezTo>
                    <a:pt x="2598973" y="1599318"/>
                    <a:pt x="2601058" y="1584570"/>
                    <a:pt x="2590800" y="1625600"/>
                  </a:cubicBezTo>
                  <a:cubicBezTo>
                    <a:pt x="2589177" y="1632094"/>
                    <a:pt x="2588631" y="1639423"/>
                    <a:pt x="2584450" y="1644650"/>
                  </a:cubicBezTo>
                  <a:cubicBezTo>
                    <a:pt x="2579682" y="1650609"/>
                    <a:pt x="2571750" y="1653117"/>
                    <a:pt x="2565400" y="1657350"/>
                  </a:cubicBezTo>
                  <a:cubicBezTo>
                    <a:pt x="2563283" y="1686983"/>
                    <a:pt x="2566255" y="1717428"/>
                    <a:pt x="2559050" y="1746250"/>
                  </a:cubicBezTo>
                  <a:cubicBezTo>
                    <a:pt x="2555348" y="1761058"/>
                    <a:pt x="2538477" y="1769870"/>
                    <a:pt x="2533650" y="1784350"/>
                  </a:cubicBezTo>
                  <a:cubicBezTo>
                    <a:pt x="2531533" y="1790700"/>
                    <a:pt x="2531013" y="1797831"/>
                    <a:pt x="2527300" y="1803400"/>
                  </a:cubicBezTo>
                  <a:cubicBezTo>
                    <a:pt x="2522319" y="1810872"/>
                    <a:pt x="2514600" y="1816100"/>
                    <a:pt x="2508250" y="1822450"/>
                  </a:cubicBezTo>
                  <a:cubicBezTo>
                    <a:pt x="2506133" y="1828800"/>
                    <a:pt x="2501900" y="1834807"/>
                    <a:pt x="2501900" y="1841500"/>
                  </a:cubicBezTo>
                  <a:cubicBezTo>
                    <a:pt x="2501900" y="1877401"/>
                    <a:pt x="2505670" y="1884560"/>
                    <a:pt x="2514600" y="1911350"/>
                  </a:cubicBezTo>
                  <a:cubicBezTo>
                    <a:pt x="2516789" y="1928862"/>
                    <a:pt x="2517511" y="1961623"/>
                    <a:pt x="2527300" y="1981200"/>
                  </a:cubicBezTo>
                  <a:cubicBezTo>
                    <a:pt x="2530713" y="1988026"/>
                    <a:pt x="2535767" y="1993900"/>
                    <a:pt x="2540000" y="2000250"/>
                  </a:cubicBezTo>
                  <a:cubicBezTo>
                    <a:pt x="2542117" y="2017183"/>
                    <a:pt x="2543545" y="2034217"/>
                    <a:pt x="2546350" y="2051050"/>
                  </a:cubicBezTo>
                  <a:cubicBezTo>
                    <a:pt x="2547785" y="2059658"/>
                    <a:pt x="2553782" y="2067790"/>
                    <a:pt x="2552700" y="2076450"/>
                  </a:cubicBezTo>
                  <a:cubicBezTo>
                    <a:pt x="2551526" y="2085843"/>
                    <a:pt x="2544233" y="2093383"/>
                    <a:pt x="2540000" y="2101850"/>
                  </a:cubicBezTo>
                  <a:cubicBezTo>
                    <a:pt x="2537883" y="2112433"/>
                    <a:pt x="2536268" y="2123129"/>
                    <a:pt x="2533650" y="2133600"/>
                  </a:cubicBezTo>
                  <a:cubicBezTo>
                    <a:pt x="2532027" y="2140094"/>
                    <a:pt x="2527300" y="2145957"/>
                    <a:pt x="2527300" y="2152650"/>
                  </a:cubicBezTo>
                  <a:cubicBezTo>
                    <a:pt x="2527300" y="2169715"/>
                    <a:pt x="2530074" y="2186764"/>
                    <a:pt x="2533650" y="2203450"/>
                  </a:cubicBezTo>
                  <a:cubicBezTo>
                    <a:pt x="2536455" y="2216540"/>
                    <a:pt x="2542117" y="2228850"/>
                    <a:pt x="2546350" y="2241550"/>
                  </a:cubicBezTo>
                  <a:lnTo>
                    <a:pt x="2552700" y="2260600"/>
                  </a:lnTo>
                  <a:cubicBezTo>
                    <a:pt x="2550583" y="2300817"/>
                    <a:pt x="2551148" y="2341265"/>
                    <a:pt x="2546350" y="2381250"/>
                  </a:cubicBezTo>
                  <a:cubicBezTo>
                    <a:pt x="2544755" y="2394542"/>
                    <a:pt x="2537883" y="2406650"/>
                    <a:pt x="2533650" y="2419350"/>
                  </a:cubicBezTo>
                  <a:lnTo>
                    <a:pt x="2527300" y="2438400"/>
                  </a:lnTo>
                  <a:lnTo>
                    <a:pt x="2520950" y="2457450"/>
                  </a:lnTo>
                  <a:cubicBezTo>
                    <a:pt x="2523067" y="2497667"/>
                    <a:pt x="2520096" y="2538477"/>
                    <a:pt x="2527300" y="2578100"/>
                  </a:cubicBezTo>
                  <a:cubicBezTo>
                    <a:pt x="2528906" y="2586935"/>
                    <a:pt x="2541989" y="2589300"/>
                    <a:pt x="2546350" y="2597150"/>
                  </a:cubicBezTo>
                  <a:lnTo>
                    <a:pt x="2565400" y="2654300"/>
                  </a:lnTo>
                  <a:lnTo>
                    <a:pt x="2571750" y="2673350"/>
                  </a:lnTo>
                  <a:cubicBezTo>
                    <a:pt x="2565400" y="2677583"/>
                    <a:pt x="2555534" y="2678964"/>
                    <a:pt x="2552700" y="2686050"/>
                  </a:cubicBezTo>
                  <a:cubicBezTo>
                    <a:pt x="2550214" y="2692265"/>
                    <a:pt x="2556057" y="2699113"/>
                    <a:pt x="2559050" y="2705100"/>
                  </a:cubicBezTo>
                  <a:cubicBezTo>
                    <a:pt x="2583669" y="2754339"/>
                    <a:pt x="2562139" y="2695317"/>
                    <a:pt x="2578100" y="2743200"/>
                  </a:cubicBezTo>
                  <a:cubicBezTo>
                    <a:pt x="2580217" y="2766483"/>
                    <a:pt x="2581868" y="2789814"/>
                    <a:pt x="2584450" y="2813050"/>
                  </a:cubicBezTo>
                  <a:cubicBezTo>
                    <a:pt x="2586103" y="2827926"/>
                    <a:pt x="2591948" y="2842577"/>
                    <a:pt x="2590800" y="2857500"/>
                  </a:cubicBezTo>
                  <a:cubicBezTo>
                    <a:pt x="2589773" y="2870848"/>
                    <a:pt x="2578100" y="2895600"/>
                    <a:pt x="2578100" y="2895600"/>
                  </a:cubicBezTo>
                  <a:cubicBezTo>
                    <a:pt x="2572497" y="2985243"/>
                    <a:pt x="2567176" y="2991474"/>
                    <a:pt x="2578100" y="3073400"/>
                  </a:cubicBezTo>
                  <a:cubicBezTo>
                    <a:pt x="2578985" y="3080035"/>
                    <a:pt x="2580269" y="3087223"/>
                    <a:pt x="2584450" y="3092450"/>
                  </a:cubicBezTo>
                  <a:cubicBezTo>
                    <a:pt x="2589218" y="3098409"/>
                    <a:pt x="2597150" y="3100917"/>
                    <a:pt x="2603500" y="3105150"/>
                  </a:cubicBezTo>
                  <a:cubicBezTo>
                    <a:pt x="2604195" y="3112792"/>
                    <a:pt x="2617497" y="3185755"/>
                    <a:pt x="2603500" y="3206750"/>
                  </a:cubicBezTo>
                  <a:cubicBezTo>
                    <a:pt x="2599787" y="3212319"/>
                    <a:pt x="2590800" y="3210983"/>
                    <a:pt x="2584450" y="3213100"/>
                  </a:cubicBezTo>
                  <a:cubicBezTo>
                    <a:pt x="2578100" y="3217333"/>
                    <a:pt x="2570796" y="3220404"/>
                    <a:pt x="2565400" y="3225800"/>
                  </a:cubicBezTo>
                  <a:cubicBezTo>
                    <a:pt x="2553090" y="3238110"/>
                    <a:pt x="2551515" y="3248406"/>
                    <a:pt x="2546350" y="3263900"/>
                  </a:cubicBezTo>
                  <a:cubicBezTo>
                    <a:pt x="2548467" y="3274483"/>
                    <a:pt x="2548234" y="3285824"/>
                    <a:pt x="2552700" y="3295650"/>
                  </a:cubicBezTo>
                  <a:cubicBezTo>
                    <a:pt x="2559016" y="3309545"/>
                    <a:pt x="2578100" y="3333750"/>
                    <a:pt x="2578100" y="3333750"/>
                  </a:cubicBezTo>
                  <a:cubicBezTo>
                    <a:pt x="2573867" y="3340100"/>
                    <a:pt x="2570286" y="3346937"/>
                    <a:pt x="2565400" y="3352800"/>
                  </a:cubicBezTo>
                  <a:cubicBezTo>
                    <a:pt x="2550121" y="3371135"/>
                    <a:pt x="2546031" y="3372063"/>
                    <a:pt x="2527300" y="3384550"/>
                  </a:cubicBezTo>
                  <a:cubicBezTo>
                    <a:pt x="2529417" y="3409950"/>
                    <a:pt x="2530281" y="3435486"/>
                    <a:pt x="2533650" y="3460750"/>
                  </a:cubicBezTo>
                  <a:cubicBezTo>
                    <a:pt x="2534535" y="3467385"/>
                    <a:pt x="2535819" y="3474573"/>
                    <a:pt x="2540000" y="3479800"/>
                  </a:cubicBezTo>
                  <a:cubicBezTo>
                    <a:pt x="2544768" y="3485759"/>
                    <a:pt x="2552700" y="3488267"/>
                    <a:pt x="2559050" y="3492500"/>
                  </a:cubicBezTo>
                  <a:cubicBezTo>
                    <a:pt x="2565151" y="3510803"/>
                    <a:pt x="2580341" y="3530974"/>
                    <a:pt x="2565400" y="3549650"/>
                  </a:cubicBezTo>
                  <a:cubicBezTo>
                    <a:pt x="2554422" y="3563372"/>
                    <a:pt x="2519892" y="3571169"/>
                    <a:pt x="2508250" y="3575050"/>
                  </a:cubicBezTo>
                  <a:lnTo>
                    <a:pt x="2489200" y="3581400"/>
                  </a:lnTo>
                  <a:cubicBezTo>
                    <a:pt x="2495550" y="3587750"/>
                    <a:pt x="2502737" y="3593361"/>
                    <a:pt x="2508250" y="3600450"/>
                  </a:cubicBezTo>
                  <a:cubicBezTo>
                    <a:pt x="2520528" y="3616235"/>
                    <a:pt x="2538219" y="3643621"/>
                    <a:pt x="2546350" y="3663950"/>
                  </a:cubicBezTo>
                  <a:lnTo>
                    <a:pt x="2565400" y="3721100"/>
                  </a:lnTo>
                  <a:cubicBezTo>
                    <a:pt x="2567813" y="3728340"/>
                    <a:pt x="2574314" y="3733524"/>
                    <a:pt x="2578100" y="3740150"/>
                  </a:cubicBezTo>
                  <a:cubicBezTo>
                    <a:pt x="2582796" y="3748369"/>
                    <a:pt x="2587071" y="3756849"/>
                    <a:pt x="2590800" y="3765550"/>
                  </a:cubicBezTo>
                  <a:cubicBezTo>
                    <a:pt x="2598122" y="3782635"/>
                    <a:pt x="2599773" y="3797714"/>
                    <a:pt x="2603500" y="3816350"/>
                  </a:cubicBezTo>
                  <a:cubicBezTo>
                    <a:pt x="2601383" y="3829050"/>
                    <a:pt x="2603538" y="3843271"/>
                    <a:pt x="2597150" y="3854450"/>
                  </a:cubicBezTo>
                  <a:cubicBezTo>
                    <a:pt x="2593829" y="3860262"/>
                    <a:pt x="2582833" y="3856067"/>
                    <a:pt x="2578100" y="3860800"/>
                  </a:cubicBezTo>
                  <a:cubicBezTo>
                    <a:pt x="2573367" y="3865533"/>
                    <a:pt x="2573867" y="3873500"/>
                    <a:pt x="2571750" y="3879850"/>
                  </a:cubicBezTo>
                  <a:cubicBezTo>
                    <a:pt x="2575983" y="3886200"/>
                    <a:pt x="2588236" y="3892274"/>
                    <a:pt x="2584450" y="3898900"/>
                  </a:cubicBezTo>
                  <a:cubicBezTo>
                    <a:pt x="2576877" y="3912152"/>
                    <a:pt x="2546350" y="3924300"/>
                    <a:pt x="2546350" y="3924300"/>
                  </a:cubicBezTo>
                  <a:cubicBezTo>
                    <a:pt x="2548467" y="3932767"/>
                    <a:pt x="2547859" y="3942438"/>
                    <a:pt x="2552700" y="3949700"/>
                  </a:cubicBezTo>
                  <a:cubicBezTo>
                    <a:pt x="2556933" y="3956050"/>
                    <a:pt x="2567705" y="3955928"/>
                    <a:pt x="2571750" y="3962400"/>
                  </a:cubicBezTo>
                  <a:cubicBezTo>
                    <a:pt x="2578845" y="3973752"/>
                    <a:pt x="2584450" y="4000500"/>
                    <a:pt x="2584450" y="4000500"/>
                  </a:cubicBezTo>
                  <a:cubicBezTo>
                    <a:pt x="2582333" y="4053417"/>
                    <a:pt x="2583201" y="4106537"/>
                    <a:pt x="2578100" y="4159250"/>
                  </a:cubicBezTo>
                  <a:cubicBezTo>
                    <a:pt x="2576811" y="4172575"/>
                    <a:pt x="2569633" y="4184650"/>
                    <a:pt x="2565400" y="4197350"/>
                  </a:cubicBezTo>
                  <a:cubicBezTo>
                    <a:pt x="2563283" y="4203700"/>
                    <a:pt x="2565544" y="4214777"/>
                    <a:pt x="2559050" y="4216400"/>
                  </a:cubicBezTo>
                  <a:cubicBezTo>
                    <a:pt x="2550583" y="4218517"/>
                    <a:pt x="2542208" y="4221038"/>
                    <a:pt x="2533650" y="4222750"/>
                  </a:cubicBezTo>
                  <a:cubicBezTo>
                    <a:pt x="2468315" y="4235817"/>
                    <a:pt x="2404776" y="4236362"/>
                    <a:pt x="2336800" y="4241800"/>
                  </a:cubicBezTo>
                  <a:cubicBezTo>
                    <a:pt x="2294549" y="4245180"/>
                    <a:pt x="2252104" y="4245506"/>
                    <a:pt x="2209800" y="4248150"/>
                  </a:cubicBezTo>
                  <a:cubicBezTo>
                    <a:pt x="2184362" y="4249740"/>
                    <a:pt x="2159000" y="4252383"/>
                    <a:pt x="2133600" y="4254500"/>
                  </a:cubicBezTo>
                  <a:cubicBezTo>
                    <a:pt x="2127250" y="4256617"/>
                    <a:pt x="2121114" y="4259537"/>
                    <a:pt x="2114550" y="4260850"/>
                  </a:cubicBezTo>
                  <a:cubicBezTo>
                    <a:pt x="2047443" y="4274271"/>
                    <a:pt x="2038737" y="4264284"/>
                    <a:pt x="1949450" y="4260850"/>
                  </a:cubicBezTo>
                  <a:lnTo>
                    <a:pt x="1739900" y="4254500"/>
                  </a:lnTo>
                  <a:cubicBezTo>
                    <a:pt x="1724864" y="4252620"/>
                    <a:pt x="1669311" y="4246378"/>
                    <a:pt x="1651000" y="4241800"/>
                  </a:cubicBezTo>
                  <a:cubicBezTo>
                    <a:pt x="1638013" y="4238553"/>
                    <a:pt x="1626248" y="4230127"/>
                    <a:pt x="1612900" y="4229100"/>
                  </a:cubicBezTo>
                  <a:lnTo>
                    <a:pt x="1530350" y="4222750"/>
                  </a:lnTo>
                  <a:cubicBezTo>
                    <a:pt x="1513566" y="4226946"/>
                    <a:pt x="1482419" y="4235450"/>
                    <a:pt x="1466850" y="4235450"/>
                  </a:cubicBezTo>
                  <a:cubicBezTo>
                    <a:pt x="1413891" y="4235450"/>
                    <a:pt x="1361017" y="4231217"/>
                    <a:pt x="1308100" y="4229100"/>
                  </a:cubicBezTo>
                  <a:cubicBezTo>
                    <a:pt x="1253505" y="4192704"/>
                    <a:pt x="1322580" y="4236340"/>
                    <a:pt x="1270000" y="4210050"/>
                  </a:cubicBezTo>
                  <a:cubicBezTo>
                    <a:pt x="1213525" y="4181812"/>
                    <a:pt x="1299768" y="4213948"/>
                    <a:pt x="1219200" y="4184650"/>
                  </a:cubicBezTo>
                  <a:cubicBezTo>
                    <a:pt x="1206619" y="4180075"/>
                    <a:pt x="1193800" y="4176183"/>
                    <a:pt x="1181100" y="4171950"/>
                  </a:cubicBezTo>
                  <a:lnTo>
                    <a:pt x="1162050" y="4165600"/>
                  </a:lnTo>
                  <a:cubicBezTo>
                    <a:pt x="1155700" y="4167717"/>
                    <a:pt x="1147733" y="4167217"/>
                    <a:pt x="1143000" y="4171950"/>
                  </a:cubicBezTo>
                  <a:cubicBezTo>
                    <a:pt x="1138267" y="4176683"/>
                    <a:pt x="1140363" y="4185431"/>
                    <a:pt x="1136650" y="4191000"/>
                  </a:cubicBezTo>
                  <a:cubicBezTo>
                    <a:pt x="1131669" y="4198472"/>
                    <a:pt x="1124908" y="4204830"/>
                    <a:pt x="1117600" y="4210050"/>
                  </a:cubicBezTo>
                  <a:cubicBezTo>
                    <a:pt x="1109897" y="4215552"/>
                    <a:pt x="1100989" y="4219234"/>
                    <a:pt x="1092200" y="4222750"/>
                  </a:cubicBezTo>
                  <a:cubicBezTo>
                    <a:pt x="1079771" y="4227722"/>
                    <a:pt x="1054100" y="4235450"/>
                    <a:pt x="1054100" y="4235450"/>
                  </a:cubicBezTo>
                  <a:cubicBezTo>
                    <a:pt x="974275" y="4232494"/>
                    <a:pt x="859287" y="4222762"/>
                    <a:pt x="774700" y="4235450"/>
                  </a:cubicBezTo>
                  <a:cubicBezTo>
                    <a:pt x="767153" y="4236582"/>
                    <a:pt x="762624" y="4245050"/>
                    <a:pt x="755650" y="4248150"/>
                  </a:cubicBezTo>
                  <a:cubicBezTo>
                    <a:pt x="743417" y="4253587"/>
                    <a:pt x="717550" y="4260850"/>
                    <a:pt x="717550" y="4260850"/>
                  </a:cubicBezTo>
                  <a:cubicBezTo>
                    <a:pt x="710082" y="4260276"/>
                    <a:pt x="635279" y="4259155"/>
                    <a:pt x="609600" y="4248150"/>
                  </a:cubicBezTo>
                  <a:cubicBezTo>
                    <a:pt x="566143" y="4229526"/>
                    <a:pt x="614311" y="4239803"/>
                    <a:pt x="571500" y="4229100"/>
                  </a:cubicBezTo>
                  <a:cubicBezTo>
                    <a:pt x="561029" y="4226482"/>
                    <a:pt x="550163" y="4225590"/>
                    <a:pt x="539750" y="4222750"/>
                  </a:cubicBezTo>
                  <a:cubicBezTo>
                    <a:pt x="526835" y="4219228"/>
                    <a:pt x="501650" y="4210050"/>
                    <a:pt x="501650" y="4210050"/>
                  </a:cubicBezTo>
                  <a:cubicBezTo>
                    <a:pt x="467783" y="4212167"/>
                    <a:pt x="432745" y="4207318"/>
                    <a:pt x="400050" y="4216400"/>
                  </a:cubicBezTo>
                  <a:cubicBezTo>
                    <a:pt x="390929" y="4218934"/>
                    <a:pt x="394923" y="4236120"/>
                    <a:pt x="387350" y="4241800"/>
                  </a:cubicBezTo>
                  <a:cubicBezTo>
                    <a:pt x="376640" y="4249832"/>
                    <a:pt x="349250" y="4254500"/>
                    <a:pt x="349250" y="4254500"/>
                  </a:cubicBezTo>
                  <a:cubicBezTo>
                    <a:pt x="283633" y="4252383"/>
                    <a:pt x="217944" y="4251895"/>
                    <a:pt x="152400" y="4248150"/>
                  </a:cubicBezTo>
                  <a:cubicBezTo>
                    <a:pt x="117975" y="4246183"/>
                    <a:pt x="137221" y="4239953"/>
                    <a:pt x="107950" y="4235450"/>
                  </a:cubicBezTo>
                  <a:cubicBezTo>
                    <a:pt x="86925" y="4232215"/>
                    <a:pt x="65617" y="4231217"/>
                    <a:pt x="44450" y="4229100"/>
                  </a:cubicBezTo>
                  <a:cubicBezTo>
                    <a:pt x="40217" y="4216400"/>
                    <a:pt x="31750" y="4203700"/>
                    <a:pt x="44450" y="4191000"/>
                  </a:cubicBezTo>
                  <a:cubicBezTo>
                    <a:pt x="49183" y="4186267"/>
                    <a:pt x="57150" y="4186767"/>
                    <a:pt x="63500" y="4184650"/>
                  </a:cubicBezTo>
                  <a:cubicBezTo>
                    <a:pt x="65617" y="4178300"/>
                    <a:pt x="69850" y="4172293"/>
                    <a:pt x="69850" y="4165600"/>
                  </a:cubicBezTo>
                  <a:cubicBezTo>
                    <a:pt x="69850" y="4156873"/>
                    <a:pt x="65898" y="4148591"/>
                    <a:pt x="63500" y="4140200"/>
                  </a:cubicBezTo>
                  <a:cubicBezTo>
                    <a:pt x="55117" y="4110861"/>
                    <a:pt x="54491" y="4117162"/>
                    <a:pt x="31750" y="4083050"/>
                  </a:cubicBezTo>
                  <a:cubicBezTo>
                    <a:pt x="28037" y="4077481"/>
                    <a:pt x="27517" y="4070350"/>
                    <a:pt x="25400" y="4064000"/>
                  </a:cubicBezTo>
                  <a:cubicBezTo>
                    <a:pt x="31750" y="4059767"/>
                    <a:pt x="39564" y="4057163"/>
                    <a:pt x="44450" y="4051300"/>
                  </a:cubicBezTo>
                  <a:cubicBezTo>
                    <a:pt x="50510" y="4044028"/>
                    <a:pt x="52454" y="4034119"/>
                    <a:pt x="57150" y="4025900"/>
                  </a:cubicBezTo>
                  <a:cubicBezTo>
                    <a:pt x="60936" y="4019274"/>
                    <a:pt x="65617" y="4013200"/>
                    <a:pt x="69850" y="4006850"/>
                  </a:cubicBezTo>
                  <a:cubicBezTo>
                    <a:pt x="67733" y="3996267"/>
                    <a:pt x="68855" y="3984471"/>
                    <a:pt x="63500" y="3975100"/>
                  </a:cubicBezTo>
                  <a:cubicBezTo>
                    <a:pt x="59714" y="3968474"/>
                    <a:pt x="48495" y="3968872"/>
                    <a:pt x="44450" y="3962400"/>
                  </a:cubicBezTo>
                  <a:cubicBezTo>
                    <a:pt x="38008" y="3952093"/>
                    <a:pt x="29118" y="3913771"/>
                    <a:pt x="25400" y="3898900"/>
                  </a:cubicBezTo>
                  <a:cubicBezTo>
                    <a:pt x="27815" y="3886824"/>
                    <a:pt x="31591" y="3861117"/>
                    <a:pt x="38100" y="3848100"/>
                  </a:cubicBezTo>
                  <a:cubicBezTo>
                    <a:pt x="41513" y="3841274"/>
                    <a:pt x="47387" y="3835876"/>
                    <a:pt x="50800" y="3829050"/>
                  </a:cubicBezTo>
                  <a:cubicBezTo>
                    <a:pt x="77090" y="3776470"/>
                    <a:pt x="33454" y="3845545"/>
                    <a:pt x="69850" y="3790950"/>
                  </a:cubicBezTo>
                  <a:cubicBezTo>
                    <a:pt x="47820" y="3724861"/>
                    <a:pt x="48606" y="3742811"/>
                    <a:pt x="63500" y="3638550"/>
                  </a:cubicBezTo>
                  <a:cubicBezTo>
                    <a:pt x="64579" y="3630995"/>
                    <a:pt x="71967" y="3625850"/>
                    <a:pt x="76200" y="3619500"/>
                  </a:cubicBezTo>
                  <a:cubicBezTo>
                    <a:pt x="78317" y="3608917"/>
                    <a:pt x="80209" y="3598286"/>
                    <a:pt x="82550" y="3587750"/>
                  </a:cubicBezTo>
                  <a:cubicBezTo>
                    <a:pt x="84443" y="3579231"/>
                    <a:pt x="88900" y="3571077"/>
                    <a:pt x="88900" y="3562350"/>
                  </a:cubicBezTo>
                  <a:cubicBezTo>
                    <a:pt x="88900" y="3461465"/>
                    <a:pt x="86309" y="3516351"/>
                    <a:pt x="76200" y="3460750"/>
                  </a:cubicBezTo>
                  <a:cubicBezTo>
                    <a:pt x="73523" y="3446024"/>
                    <a:pt x="71967" y="3431117"/>
                    <a:pt x="69850" y="3416300"/>
                  </a:cubicBezTo>
                  <a:cubicBezTo>
                    <a:pt x="71967" y="3399367"/>
                    <a:pt x="72624" y="3382186"/>
                    <a:pt x="76200" y="3365500"/>
                  </a:cubicBezTo>
                  <a:cubicBezTo>
                    <a:pt x="79005" y="3352410"/>
                    <a:pt x="88900" y="3327400"/>
                    <a:pt x="88900" y="3327400"/>
                  </a:cubicBezTo>
                  <a:cubicBezTo>
                    <a:pt x="86783" y="3321050"/>
                    <a:pt x="85543" y="3314337"/>
                    <a:pt x="82550" y="3308350"/>
                  </a:cubicBezTo>
                  <a:cubicBezTo>
                    <a:pt x="79137" y="3301524"/>
                    <a:pt x="70609" y="3296894"/>
                    <a:pt x="69850" y="3289300"/>
                  </a:cubicBezTo>
                  <a:cubicBezTo>
                    <a:pt x="68875" y="3279549"/>
                    <a:pt x="75166" y="3240568"/>
                    <a:pt x="82550" y="3225800"/>
                  </a:cubicBezTo>
                  <a:cubicBezTo>
                    <a:pt x="85963" y="3218974"/>
                    <a:pt x="91837" y="3213576"/>
                    <a:pt x="95250" y="3206750"/>
                  </a:cubicBezTo>
                  <a:cubicBezTo>
                    <a:pt x="98243" y="3200763"/>
                    <a:pt x="98607" y="3193687"/>
                    <a:pt x="101600" y="3187700"/>
                  </a:cubicBezTo>
                  <a:cubicBezTo>
                    <a:pt x="126219" y="3138461"/>
                    <a:pt x="104689" y="3197483"/>
                    <a:pt x="120650" y="3149600"/>
                  </a:cubicBezTo>
                  <a:cubicBezTo>
                    <a:pt x="118533" y="3113617"/>
                    <a:pt x="117887" y="3077517"/>
                    <a:pt x="114300" y="3041650"/>
                  </a:cubicBezTo>
                  <a:cubicBezTo>
                    <a:pt x="113634" y="3034990"/>
                    <a:pt x="109789" y="3029036"/>
                    <a:pt x="107950" y="3022600"/>
                  </a:cubicBezTo>
                  <a:cubicBezTo>
                    <a:pt x="105552" y="3014209"/>
                    <a:pt x="103717" y="3005667"/>
                    <a:pt x="101600" y="2997200"/>
                  </a:cubicBezTo>
                  <a:cubicBezTo>
                    <a:pt x="104522" y="2970904"/>
                    <a:pt x="114599" y="2940647"/>
                    <a:pt x="101600" y="2914650"/>
                  </a:cubicBezTo>
                  <a:cubicBezTo>
                    <a:pt x="94774" y="2900998"/>
                    <a:pt x="84667" y="2889250"/>
                    <a:pt x="76200" y="2876550"/>
                  </a:cubicBezTo>
                  <a:cubicBezTo>
                    <a:pt x="68774" y="2865411"/>
                    <a:pt x="67733" y="2851150"/>
                    <a:pt x="63500" y="2838450"/>
                  </a:cubicBezTo>
                  <a:lnTo>
                    <a:pt x="57150" y="2819400"/>
                  </a:lnTo>
                  <a:cubicBezTo>
                    <a:pt x="59267" y="2802467"/>
                    <a:pt x="60447" y="2785390"/>
                    <a:pt x="63500" y="2768600"/>
                  </a:cubicBezTo>
                  <a:cubicBezTo>
                    <a:pt x="68060" y="2743519"/>
                    <a:pt x="70929" y="2753741"/>
                    <a:pt x="82550" y="2730500"/>
                  </a:cubicBezTo>
                  <a:cubicBezTo>
                    <a:pt x="85543" y="2724513"/>
                    <a:pt x="86783" y="2717800"/>
                    <a:pt x="88900" y="2711450"/>
                  </a:cubicBezTo>
                  <a:cubicBezTo>
                    <a:pt x="72384" y="2661901"/>
                    <a:pt x="68741" y="2667941"/>
                    <a:pt x="82550" y="2603500"/>
                  </a:cubicBezTo>
                  <a:cubicBezTo>
                    <a:pt x="84149" y="2596038"/>
                    <a:pt x="89854" y="2589846"/>
                    <a:pt x="95250" y="2584450"/>
                  </a:cubicBezTo>
                  <a:cubicBezTo>
                    <a:pt x="100646" y="2579054"/>
                    <a:pt x="107950" y="2575983"/>
                    <a:pt x="114300" y="2571750"/>
                  </a:cubicBezTo>
                  <a:cubicBezTo>
                    <a:pt x="118533" y="2565400"/>
                    <a:pt x="125745" y="2560228"/>
                    <a:pt x="127000" y="2552700"/>
                  </a:cubicBezTo>
                  <a:cubicBezTo>
                    <a:pt x="128100" y="2546098"/>
                    <a:pt x="124363" y="2539219"/>
                    <a:pt x="120650" y="2533650"/>
                  </a:cubicBezTo>
                  <a:cubicBezTo>
                    <a:pt x="106826" y="2512914"/>
                    <a:pt x="93806" y="2513156"/>
                    <a:pt x="76200" y="2495550"/>
                  </a:cubicBezTo>
                  <a:cubicBezTo>
                    <a:pt x="70804" y="2490154"/>
                    <a:pt x="67733" y="2482850"/>
                    <a:pt x="63500" y="2476500"/>
                  </a:cubicBezTo>
                  <a:cubicBezTo>
                    <a:pt x="65617" y="2432050"/>
                    <a:pt x="67074" y="2387564"/>
                    <a:pt x="69850" y="2343150"/>
                  </a:cubicBezTo>
                  <a:cubicBezTo>
                    <a:pt x="71308" y="2319816"/>
                    <a:pt x="76200" y="2296679"/>
                    <a:pt x="76200" y="2273300"/>
                  </a:cubicBezTo>
                  <a:cubicBezTo>
                    <a:pt x="76200" y="2245702"/>
                    <a:pt x="73075" y="2218159"/>
                    <a:pt x="69850" y="2190750"/>
                  </a:cubicBezTo>
                  <a:cubicBezTo>
                    <a:pt x="68830" y="2182083"/>
                    <a:pt x="68952" y="2172165"/>
                    <a:pt x="63500" y="2165350"/>
                  </a:cubicBezTo>
                  <a:cubicBezTo>
                    <a:pt x="59319" y="2160123"/>
                    <a:pt x="50800" y="2161117"/>
                    <a:pt x="44450" y="2159000"/>
                  </a:cubicBezTo>
                  <a:cubicBezTo>
                    <a:pt x="40217" y="2152650"/>
                    <a:pt x="32697" y="2147523"/>
                    <a:pt x="31750" y="2139950"/>
                  </a:cubicBezTo>
                  <a:cubicBezTo>
                    <a:pt x="31622" y="2138924"/>
                    <a:pt x="39519" y="2095314"/>
                    <a:pt x="44450" y="2089150"/>
                  </a:cubicBezTo>
                  <a:cubicBezTo>
                    <a:pt x="49218" y="2083191"/>
                    <a:pt x="57150" y="2080683"/>
                    <a:pt x="63500" y="2076450"/>
                  </a:cubicBezTo>
                  <a:cubicBezTo>
                    <a:pt x="58382" y="2030390"/>
                    <a:pt x="60799" y="2028896"/>
                    <a:pt x="50800" y="1993900"/>
                  </a:cubicBezTo>
                  <a:cubicBezTo>
                    <a:pt x="48961" y="1987464"/>
                    <a:pt x="48631" y="1980077"/>
                    <a:pt x="44450" y="1974850"/>
                  </a:cubicBezTo>
                  <a:cubicBezTo>
                    <a:pt x="39682" y="1968891"/>
                    <a:pt x="31750" y="1966383"/>
                    <a:pt x="25400" y="1962150"/>
                  </a:cubicBezTo>
                  <a:cubicBezTo>
                    <a:pt x="40513" y="1916810"/>
                    <a:pt x="26961" y="1931476"/>
                    <a:pt x="57150" y="1911350"/>
                  </a:cubicBezTo>
                  <a:lnTo>
                    <a:pt x="82550" y="1873250"/>
                  </a:lnTo>
                  <a:cubicBezTo>
                    <a:pt x="89976" y="1862111"/>
                    <a:pt x="95250" y="1835150"/>
                    <a:pt x="95250" y="1835150"/>
                  </a:cubicBezTo>
                  <a:cubicBezTo>
                    <a:pt x="100647" y="1764985"/>
                    <a:pt x="106642" y="1765111"/>
                    <a:pt x="95250" y="1708150"/>
                  </a:cubicBezTo>
                  <a:cubicBezTo>
                    <a:pt x="93937" y="1701586"/>
                    <a:pt x="93081" y="1694327"/>
                    <a:pt x="88900" y="1689100"/>
                  </a:cubicBezTo>
                  <a:cubicBezTo>
                    <a:pt x="84132" y="1683141"/>
                    <a:pt x="76200" y="1680633"/>
                    <a:pt x="69850" y="1676400"/>
                  </a:cubicBezTo>
                  <a:cubicBezTo>
                    <a:pt x="71967" y="1651000"/>
                    <a:pt x="69378" y="1624758"/>
                    <a:pt x="76200" y="1600200"/>
                  </a:cubicBezTo>
                  <a:cubicBezTo>
                    <a:pt x="80285" y="1585493"/>
                    <a:pt x="93133" y="1574800"/>
                    <a:pt x="101600" y="1562100"/>
                  </a:cubicBezTo>
                  <a:cubicBezTo>
                    <a:pt x="105313" y="1556531"/>
                    <a:pt x="104957" y="1549037"/>
                    <a:pt x="107950" y="1543050"/>
                  </a:cubicBezTo>
                  <a:cubicBezTo>
                    <a:pt x="111363" y="1536224"/>
                    <a:pt x="117237" y="1530826"/>
                    <a:pt x="120650" y="1524000"/>
                  </a:cubicBezTo>
                  <a:cubicBezTo>
                    <a:pt x="146940" y="1471420"/>
                    <a:pt x="103304" y="1540495"/>
                    <a:pt x="139700" y="1485900"/>
                  </a:cubicBezTo>
                  <a:cubicBezTo>
                    <a:pt x="137583" y="1473200"/>
                    <a:pt x="140834" y="1458277"/>
                    <a:pt x="133350" y="1447800"/>
                  </a:cubicBezTo>
                  <a:cubicBezTo>
                    <a:pt x="128277" y="1440698"/>
                    <a:pt x="116341" y="1443848"/>
                    <a:pt x="107950" y="1441450"/>
                  </a:cubicBezTo>
                  <a:cubicBezTo>
                    <a:pt x="101514" y="1439611"/>
                    <a:pt x="95250" y="1437217"/>
                    <a:pt x="88900" y="1435100"/>
                  </a:cubicBezTo>
                  <a:cubicBezTo>
                    <a:pt x="82550" y="1430867"/>
                    <a:pt x="76676" y="1425813"/>
                    <a:pt x="69850" y="1422400"/>
                  </a:cubicBezTo>
                  <a:cubicBezTo>
                    <a:pt x="63863" y="1419407"/>
                    <a:pt x="56027" y="1420231"/>
                    <a:pt x="50800" y="1416050"/>
                  </a:cubicBezTo>
                  <a:cubicBezTo>
                    <a:pt x="32337" y="1401280"/>
                    <a:pt x="37596" y="1377194"/>
                    <a:pt x="25400" y="1358900"/>
                  </a:cubicBezTo>
                  <a:lnTo>
                    <a:pt x="0" y="1320800"/>
                  </a:lnTo>
                  <a:cubicBezTo>
                    <a:pt x="8243" y="1263098"/>
                    <a:pt x="1617" y="1290549"/>
                    <a:pt x="19050" y="1238250"/>
                  </a:cubicBezTo>
                  <a:lnTo>
                    <a:pt x="25400" y="1219200"/>
                  </a:lnTo>
                  <a:cubicBezTo>
                    <a:pt x="27517" y="1212850"/>
                    <a:pt x="28037" y="1205719"/>
                    <a:pt x="31750" y="1200150"/>
                  </a:cubicBezTo>
                  <a:cubicBezTo>
                    <a:pt x="60863" y="1156481"/>
                    <a:pt x="52323" y="1176530"/>
                    <a:pt x="63500" y="1143000"/>
                  </a:cubicBezTo>
                  <a:cubicBezTo>
                    <a:pt x="53564" y="1113193"/>
                    <a:pt x="50800" y="1109335"/>
                    <a:pt x="50800" y="1066800"/>
                  </a:cubicBezTo>
                  <a:cubicBezTo>
                    <a:pt x="50800" y="1047633"/>
                    <a:pt x="51089" y="1027834"/>
                    <a:pt x="57150" y="1009650"/>
                  </a:cubicBezTo>
                  <a:cubicBezTo>
                    <a:pt x="59990" y="1001131"/>
                    <a:pt x="69850" y="996950"/>
                    <a:pt x="76200" y="990600"/>
                  </a:cubicBezTo>
                  <a:cubicBezTo>
                    <a:pt x="88116" y="942935"/>
                    <a:pt x="95878" y="937868"/>
                    <a:pt x="82550" y="889000"/>
                  </a:cubicBezTo>
                  <a:cubicBezTo>
                    <a:pt x="80542" y="881637"/>
                    <a:pt x="74083" y="876300"/>
                    <a:pt x="69850" y="869950"/>
                  </a:cubicBezTo>
                  <a:cubicBezTo>
                    <a:pt x="76398" y="850305"/>
                    <a:pt x="82550" y="835151"/>
                    <a:pt x="82550" y="812800"/>
                  </a:cubicBezTo>
                  <a:cubicBezTo>
                    <a:pt x="82550" y="802007"/>
                    <a:pt x="79990" y="791156"/>
                    <a:pt x="76200" y="781050"/>
                  </a:cubicBezTo>
                  <a:cubicBezTo>
                    <a:pt x="73520" y="773904"/>
                    <a:pt x="67733" y="768350"/>
                    <a:pt x="63500" y="762000"/>
                  </a:cubicBezTo>
                  <a:cubicBezTo>
                    <a:pt x="77800" y="676203"/>
                    <a:pt x="58740" y="758423"/>
                    <a:pt x="82550" y="704850"/>
                  </a:cubicBezTo>
                  <a:cubicBezTo>
                    <a:pt x="87987" y="692617"/>
                    <a:pt x="95250" y="666750"/>
                    <a:pt x="95250" y="666750"/>
                  </a:cubicBezTo>
                  <a:cubicBezTo>
                    <a:pt x="88702" y="647105"/>
                    <a:pt x="82550" y="631951"/>
                    <a:pt x="82550" y="609600"/>
                  </a:cubicBezTo>
                  <a:cubicBezTo>
                    <a:pt x="82550" y="571927"/>
                    <a:pt x="85660" y="527311"/>
                    <a:pt x="95250" y="488950"/>
                  </a:cubicBezTo>
                  <a:cubicBezTo>
                    <a:pt x="96873" y="482456"/>
                    <a:pt x="99483" y="476250"/>
                    <a:pt x="101600" y="469900"/>
                  </a:cubicBezTo>
                  <a:cubicBezTo>
                    <a:pt x="79012" y="402135"/>
                    <a:pt x="89042" y="448440"/>
                    <a:pt x="95250" y="342900"/>
                  </a:cubicBezTo>
                  <a:cubicBezTo>
                    <a:pt x="97739" y="300587"/>
                    <a:pt x="89956" y="256655"/>
                    <a:pt x="101600" y="215900"/>
                  </a:cubicBezTo>
                  <a:cubicBezTo>
                    <a:pt x="104565" y="205522"/>
                    <a:pt x="122767" y="211667"/>
                    <a:pt x="133350" y="209550"/>
                  </a:cubicBezTo>
                  <a:cubicBezTo>
                    <a:pt x="137583" y="203200"/>
                    <a:pt x="140091" y="195268"/>
                    <a:pt x="146050" y="190500"/>
                  </a:cubicBezTo>
                  <a:cubicBezTo>
                    <a:pt x="151277" y="186319"/>
                    <a:pt x="159113" y="187143"/>
                    <a:pt x="165100" y="184150"/>
                  </a:cubicBezTo>
                  <a:cubicBezTo>
                    <a:pt x="171926" y="180737"/>
                    <a:pt x="177800" y="175683"/>
                    <a:pt x="184150" y="171450"/>
                  </a:cubicBezTo>
                  <a:lnTo>
                    <a:pt x="165100" y="158750"/>
                  </a:lnTo>
                  <a:close/>
                </a:path>
              </a:pathLst>
            </a:custGeom>
            <a:solidFill>
              <a:schemeClr val="tx2">
                <a:lumMod val="9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a:solidFill>
                  <a:srgbClr val="000000"/>
                </a:solidFill>
                <a:latin typeface="EYInterstate" panose="02000503020000020004" pitchFamily="2" charset="0"/>
              </a:endParaRPr>
            </a:p>
          </p:txBody>
        </p:sp>
        <p:sp>
          <p:nvSpPr>
            <p:cNvPr id="46" name="Text 5">
              <a:extLst>
                <a:ext uri="{FF2B5EF4-FFF2-40B4-BE49-F238E27FC236}">
                  <a16:creationId xmlns:a16="http://schemas.microsoft.com/office/drawing/2014/main" id="{F6D8181D-0C7A-0821-ED1D-6767F8E4548B}"/>
                </a:ext>
              </a:extLst>
            </p:cNvPr>
            <p:cNvSpPr/>
            <p:nvPr/>
          </p:nvSpPr>
          <p:spPr>
            <a:xfrm>
              <a:off x="4273485" y="1047284"/>
              <a:ext cx="2062045" cy="177891"/>
            </a:xfrm>
            <a:prstGeom prst="rect">
              <a:avLst/>
            </a:prstGeom>
            <a:noFill/>
            <a:ln/>
          </p:spPr>
          <p:txBody>
            <a:bodyPr wrap="none" lIns="0" tIns="0" rIns="0" bIns="0" rtlCol="0" anchor="t"/>
            <a:lstStyle/>
            <a:p>
              <a:pPr>
                <a:lnSpc>
                  <a:spcPts val="1500"/>
                </a:lnSpc>
              </a:pPr>
              <a:r>
                <a:rPr lang="en-US" sz="1400" b="1">
                  <a:solidFill>
                    <a:srgbClr val="404155"/>
                  </a:solidFill>
                  <a:latin typeface="EYInterstate" panose="02000503020000020004" pitchFamily="2" charset="0"/>
                  <a:ea typeface="Alexandria" pitchFamily="34" charset="-122"/>
                </a:rPr>
                <a:t>Enhanced Payment Automation</a:t>
              </a:r>
            </a:p>
          </p:txBody>
        </p:sp>
        <p:sp>
          <p:nvSpPr>
            <p:cNvPr id="47" name="Text 6">
              <a:extLst>
                <a:ext uri="{FF2B5EF4-FFF2-40B4-BE49-F238E27FC236}">
                  <a16:creationId xmlns:a16="http://schemas.microsoft.com/office/drawing/2014/main" id="{68D53490-A877-4ED3-4E68-81402FF9E3F3}"/>
                </a:ext>
              </a:extLst>
            </p:cNvPr>
            <p:cNvSpPr/>
            <p:nvPr/>
          </p:nvSpPr>
          <p:spPr>
            <a:xfrm>
              <a:off x="4223002" y="1280169"/>
              <a:ext cx="3217375" cy="546665"/>
            </a:xfrm>
            <a:prstGeom prst="rect">
              <a:avLst/>
            </a:prstGeom>
            <a:noFill/>
            <a:ln/>
          </p:spPr>
          <p:txBody>
            <a:bodyPr wrap="square" lIns="0" tIns="0" rIns="0" bIns="0" rtlCol="0" anchor="t"/>
            <a:lstStyle/>
            <a:p>
              <a:pPr marL="0" indent="0" algn="l">
                <a:lnSpc>
                  <a:spcPts val="1500"/>
                </a:lnSpc>
                <a:buNone/>
              </a:pPr>
              <a:r>
                <a:rPr lang="en-US" sz="1000">
                  <a:solidFill>
                    <a:srgbClr val="404155"/>
                  </a:solidFill>
                  <a:latin typeface="EYInterstate" panose="02000503020000020004" pitchFamily="2" charset="0"/>
                  <a:ea typeface="Nobile" pitchFamily="34" charset="-122"/>
                </a:rPr>
                <a:t>AI streamlines invoice processing, vendor payments, and approval workflows, reducing manual intervention by up to 80%. This leads to faster transaction times and fewer errors.</a:t>
              </a:r>
            </a:p>
          </p:txBody>
        </p:sp>
        <p:sp>
          <p:nvSpPr>
            <p:cNvPr id="52" name="Text 11">
              <a:extLst>
                <a:ext uri="{FF2B5EF4-FFF2-40B4-BE49-F238E27FC236}">
                  <a16:creationId xmlns:a16="http://schemas.microsoft.com/office/drawing/2014/main" id="{DF0BBF88-10AC-5D59-8143-89F7F5DAF183}"/>
                </a:ext>
              </a:extLst>
            </p:cNvPr>
            <p:cNvSpPr/>
            <p:nvPr/>
          </p:nvSpPr>
          <p:spPr>
            <a:xfrm>
              <a:off x="4247636" y="2416172"/>
              <a:ext cx="1659171" cy="177891"/>
            </a:xfrm>
            <a:prstGeom prst="rect">
              <a:avLst/>
            </a:prstGeom>
            <a:noFill/>
            <a:ln/>
          </p:spPr>
          <p:txBody>
            <a:bodyPr wrap="none" lIns="0" tIns="0" rIns="0" bIns="0" rtlCol="0" anchor="t"/>
            <a:lstStyle/>
            <a:p>
              <a:pPr marL="0" indent="0" algn="l">
                <a:lnSpc>
                  <a:spcPts val="1500"/>
                </a:lnSpc>
                <a:buNone/>
              </a:pPr>
              <a:r>
                <a:rPr lang="en-US" sz="1400" b="1">
                  <a:solidFill>
                    <a:srgbClr val="404155"/>
                  </a:solidFill>
                  <a:latin typeface="EYInterstate" panose="02000503020000020004" pitchFamily="2" charset="0"/>
                  <a:ea typeface="Alexandria" pitchFamily="34" charset="-122"/>
                </a:rPr>
                <a:t>Proactive Fraud Detection</a:t>
              </a:r>
            </a:p>
          </p:txBody>
        </p:sp>
        <p:sp>
          <p:nvSpPr>
            <p:cNvPr id="53" name="Text 12">
              <a:extLst>
                <a:ext uri="{FF2B5EF4-FFF2-40B4-BE49-F238E27FC236}">
                  <a16:creationId xmlns:a16="http://schemas.microsoft.com/office/drawing/2014/main" id="{179076D3-E76A-D316-5DD3-074B6374A027}"/>
                </a:ext>
              </a:extLst>
            </p:cNvPr>
            <p:cNvSpPr/>
            <p:nvPr/>
          </p:nvSpPr>
          <p:spPr>
            <a:xfrm>
              <a:off x="4247636" y="2638713"/>
              <a:ext cx="3335982" cy="546665"/>
            </a:xfrm>
            <a:prstGeom prst="rect">
              <a:avLst/>
            </a:prstGeom>
            <a:noFill/>
            <a:ln/>
          </p:spPr>
          <p:txBody>
            <a:bodyPr wrap="square" lIns="0" tIns="0" rIns="0" bIns="0" rtlCol="0" anchor="t"/>
            <a:lstStyle/>
            <a:p>
              <a:pPr>
                <a:lnSpc>
                  <a:spcPts val="1500"/>
                </a:lnSpc>
              </a:pPr>
              <a:r>
                <a:rPr lang="en-US" sz="1000">
                  <a:solidFill>
                    <a:srgbClr val="404155"/>
                  </a:solidFill>
                  <a:latin typeface="EYInterstate" panose="02000503020000020004" pitchFamily="2" charset="0"/>
                  <a:ea typeface="Nobile" pitchFamily="34" charset="-122"/>
                </a:rPr>
                <a:t>Advanced analytics and behavioral AI identify suspicious transactions and anomalous patterns in real-time across financial systems, significantly minimizing fraud risks and losses.</a:t>
              </a:r>
            </a:p>
          </p:txBody>
        </p:sp>
        <p:sp>
          <p:nvSpPr>
            <p:cNvPr id="58" name="Text 17">
              <a:extLst>
                <a:ext uri="{FF2B5EF4-FFF2-40B4-BE49-F238E27FC236}">
                  <a16:creationId xmlns:a16="http://schemas.microsoft.com/office/drawing/2014/main" id="{6B103C82-3FD5-40FC-7DFB-CE6609FF9782}"/>
                </a:ext>
              </a:extLst>
            </p:cNvPr>
            <p:cNvSpPr/>
            <p:nvPr/>
          </p:nvSpPr>
          <p:spPr>
            <a:xfrm>
              <a:off x="4273485" y="3627403"/>
              <a:ext cx="1582643" cy="177891"/>
            </a:xfrm>
            <a:prstGeom prst="rect">
              <a:avLst/>
            </a:prstGeom>
            <a:noFill/>
            <a:ln/>
          </p:spPr>
          <p:txBody>
            <a:bodyPr wrap="none" lIns="0" tIns="0" rIns="0" bIns="0" rtlCol="0" anchor="t"/>
            <a:lstStyle/>
            <a:p>
              <a:pPr marL="0" indent="0" algn="l">
                <a:lnSpc>
                  <a:spcPts val="1500"/>
                </a:lnSpc>
                <a:buNone/>
              </a:pPr>
              <a:r>
                <a:rPr lang="en-US" sz="1400" b="1">
                  <a:solidFill>
                    <a:srgbClr val="404155"/>
                  </a:solidFill>
                  <a:latin typeface="EYInterstate" panose="02000503020000020004" pitchFamily="2" charset="0"/>
                  <a:ea typeface="Alexandria" pitchFamily="34" charset="-122"/>
                </a:rPr>
                <a:t>Key</a:t>
              </a:r>
              <a:r>
                <a:rPr lang="en-US">
                  <a:solidFill>
                    <a:srgbClr val="404155"/>
                  </a:solidFill>
                  <a:latin typeface="Alexandria" pitchFamily="34" charset="0"/>
                  <a:ea typeface="Alexandria" pitchFamily="34" charset="-122"/>
                  <a:cs typeface="Alexandria" pitchFamily="34" charset="-120"/>
                </a:rPr>
                <a:t> </a:t>
              </a:r>
              <a:r>
                <a:rPr lang="en-US" sz="1400" b="1">
                  <a:solidFill>
                    <a:srgbClr val="404155"/>
                  </a:solidFill>
                  <a:latin typeface="EYInterstate" panose="02000503020000020004" pitchFamily="2" charset="0"/>
                  <a:ea typeface="Alexandria" pitchFamily="34" charset="-122"/>
                </a:rPr>
                <a:t>Technologies &amp; Tools</a:t>
              </a:r>
            </a:p>
          </p:txBody>
        </p:sp>
        <p:sp>
          <p:nvSpPr>
            <p:cNvPr id="59" name="Text 18">
              <a:extLst>
                <a:ext uri="{FF2B5EF4-FFF2-40B4-BE49-F238E27FC236}">
                  <a16:creationId xmlns:a16="http://schemas.microsoft.com/office/drawing/2014/main" id="{1A38F90A-8254-DBD9-EF08-2B19EB1796B1}"/>
                </a:ext>
              </a:extLst>
            </p:cNvPr>
            <p:cNvSpPr/>
            <p:nvPr/>
          </p:nvSpPr>
          <p:spPr>
            <a:xfrm>
              <a:off x="4223002" y="3886867"/>
              <a:ext cx="3217375" cy="728886"/>
            </a:xfrm>
            <a:prstGeom prst="rect">
              <a:avLst/>
            </a:prstGeom>
            <a:noFill/>
            <a:ln/>
          </p:spPr>
          <p:txBody>
            <a:bodyPr wrap="square" lIns="0" tIns="0" rIns="0" bIns="0" rtlCol="0" anchor="t"/>
            <a:lstStyle/>
            <a:p>
              <a:pPr marL="0" indent="0" algn="l">
                <a:lnSpc>
                  <a:spcPts val="1500"/>
                </a:lnSpc>
                <a:buNone/>
              </a:pPr>
              <a:r>
                <a:rPr lang="en-US" sz="1000">
                  <a:solidFill>
                    <a:srgbClr val="404155"/>
                  </a:solidFill>
                  <a:latin typeface="EYInterstate" panose="02000503020000020004" pitchFamily="2" charset="0"/>
                  <a:ea typeface="Nobile" pitchFamily="34" charset="-122"/>
                </a:rPr>
                <a:t>Implementation relies on cloud AI platforms (e.g., AWS SageMaker, Google Cloud AI), specialized fintech solutions, and Robotic Process Automation (RPA) integrated with advanced machine learning models.</a:t>
              </a:r>
            </a:p>
          </p:txBody>
        </p:sp>
        <p:sp>
          <p:nvSpPr>
            <p:cNvPr id="64" name="Text 23">
              <a:extLst>
                <a:ext uri="{FF2B5EF4-FFF2-40B4-BE49-F238E27FC236}">
                  <a16:creationId xmlns:a16="http://schemas.microsoft.com/office/drawing/2014/main" id="{B19E4CF8-5E72-B9C6-D720-217C3620756F}"/>
                </a:ext>
              </a:extLst>
            </p:cNvPr>
            <p:cNvSpPr/>
            <p:nvPr/>
          </p:nvSpPr>
          <p:spPr>
            <a:xfrm>
              <a:off x="4223002" y="4971424"/>
              <a:ext cx="1954364" cy="177891"/>
            </a:xfrm>
            <a:prstGeom prst="rect">
              <a:avLst/>
            </a:prstGeom>
            <a:noFill/>
            <a:ln/>
          </p:spPr>
          <p:txBody>
            <a:bodyPr wrap="none" lIns="0" tIns="0" rIns="0" bIns="0" rtlCol="0" anchor="t"/>
            <a:lstStyle/>
            <a:p>
              <a:pPr marL="0" indent="0" algn="l">
                <a:lnSpc>
                  <a:spcPts val="1500"/>
                </a:lnSpc>
                <a:buNone/>
              </a:pPr>
              <a:r>
                <a:rPr lang="en-US" sz="1400" b="1">
                  <a:solidFill>
                    <a:srgbClr val="404155"/>
                  </a:solidFill>
                  <a:latin typeface="EYInterstate" panose="02000503020000020004" pitchFamily="2" charset="0"/>
                  <a:ea typeface="Alexandria" pitchFamily="34" charset="-122"/>
                </a:rPr>
                <a:t>Challenges to Implementation</a:t>
              </a:r>
            </a:p>
          </p:txBody>
        </p:sp>
        <p:sp>
          <p:nvSpPr>
            <p:cNvPr id="65" name="Text 24">
              <a:extLst>
                <a:ext uri="{FF2B5EF4-FFF2-40B4-BE49-F238E27FC236}">
                  <a16:creationId xmlns:a16="http://schemas.microsoft.com/office/drawing/2014/main" id="{D81763F2-0E68-D485-24A1-B2F74B5F375F}"/>
                </a:ext>
              </a:extLst>
            </p:cNvPr>
            <p:cNvSpPr/>
            <p:nvPr/>
          </p:nvSpPr>
          <p:spPr>
            <a:xfrm>
              <a:off x="4273485" y="5256390"/>
              <a:ext cx="3217375" cy="728886"/>
            </a:xfrm>
            <a:prstGeom prst="rect">
              <a:avLst/>
            </a:prstGeom>
            <a:noFill/>
            <a:ln/>
          </p:spPr>
          <p:txBody>
            <a:bodyPr wrap="square" lIns="0" tIns="0" rIns="0" bIns="0" rtlCol="0" anchor="t"/>
            <a:lstStyle/>
            <a:p>
              <a:pPr>
                <a:lnSpc>
                  <a:spcPts val="1500"/>
                </a:lnSpc>
              </a:pPr>
              <a:r>
                <a:rPr lang="en-US" sz="1000">
                  <a:solidFill>
                    <a:srgbClr val="404155"/>
                  </a:solidFill>
                  <a:latin typeface="EYInterstate" panose="02000503020000020004" pitchFamily="2" charset="0"/>
                  <a:ea typeface="Nobile" pitchFamily="34" charset="-122"/>
                </a:rPr>
                <a:t>Despite benefits, barriers include data quality issues, ethical concerns regarding algorithmic bias, talent gaps in AI expertise, and the complexity of integrating new AI solutions with legacy systems.</a:t>
              </a:r>
            </a:p>
          </p:txBody>
        </p:sp>
      </p:grpSp>
      <p:sp>
        <p:nvSpPr>
          <p:cNvPr id="67" name="TextBox 66">
            <a:extLst>
              <a:ext uri="{FF2B5EF4-FFF2-40B4-BE49-F238E27FC236}">
                <a16:creationId xmlns:a16="http://schemas.microsoft.com/office/drawing/2014/main" id="{2B2483EF-E9DA-27D1-7D1F-B4D78B440798}"/>
              </a:ext>
            </a:extLst>
          </p:cNvPr>
          <p:cNvSpPr txBox="1"/>
          <p:nvPr/>
        </p:nvSpPr>
        <p:spPr>
          <a:xfrm>
            <a:off x="199098" y="6565677"/>
            <a:ext cx="3908323" cy="261610"/>
          </a:xfrm>
          <a:prstGeom prst="rect">
            <a:avLst/>
          </a:prstGeom>
          <a:noFill/>
        </p:spPr>
        <p:txBody>
          <a:bodyPr wrap="square" rtlCol="0">
            <a:spAutoFit/>
          </a:bodyPr>
          <a:lstStyle/>
          <a:p>
            <a:pPr marL="0" marR="0" lvl="0" indent="0" algn="l" rtl="0">
              <a:spcBef>
                <a:spcPts val="0"/>
              </a:spcBef>
              <a:spcAft>
                <a:spcPts val="0"/>
              </a:spcAft>
              <a:buNone/>
            </a:pPr>
            <a:r>
              <a:rPr lang="en-US" sz="1050" b="0" i="0" u="none" strike="noStrike" cap="none">
                <a:solidFill>
                  <a:schemeClr val="bg1"/>
                </a:solidFill>
                <a:latin typeface="Farro"/>
                <a:sym typeface="Farro"/>
              </a:rPr>
              <a:t>The AI Audit Journey: Charting the future of Assurance</a:t>
            </a:r>
            <a:endParaRPr lang="en-US" sz="1000" b="0">
              <a:solidFill>
                <a:schemeClr val="bg1"/>
              </a:solidFill>
            </a:endParaRPr>
          </a:p>
        </p:txBody>
      </p:sp>
      <p:sp>
        <p:nvSpPr>
          <p:cNvPr id="24" name="TextBox 23">
            <a:extLst>
              <a:ext uri="{FF2B5EF4-FFF2-40B4-BE49-F238E27FC236}">
                <a16:creationId xmlns:a16="http://schemas.microsoft.com/office/drawing/2014/main" id="{64E07C8E-8567-F006-F3E0-E8EEA0BA62DB}"/>
              </a:ext>
            </a:extLst>
          </p:cNvPr>
          <p:cNvSpPr txBox="1"/>
          <p:nvPr/>
        </p:nvSpPr>
        <p:spPr>
          <a:xfrm>
            <a:off x="9876120" y="232968"/>
            <a:ext cx="2074778" cy="5940088"/>
          </a:xfrm>
          <a:prstGeom prst="rect">
            <a:avLst/>
          </a:prstGeom>
          <a:noFill/>
        </p:spPr>
        <p:txBody>
          <a:bodyPr wrap="square" rtlCol="0">
            <a:spAutoFit/>
          </a:bodyPr>
          <a:lstStyle/>
          <a:p>
            <a:pPr algn="ctr"/>
            <a:r>
              <a:rPr lang="en-IN" sz="2000" dirty="0">
                <a:solidFill>
                  <a:schemeClr val="bg1"/>
                </a:solidFill>
                <a:latin typeface="EYInterstate" panose="02000503020000020004" pitchFamily="2" charset="0"/>
              </a:rPr>
              <a:t>Sources</a:t>
            </a:r>
            <a:endParaRPr lang="en-IN" sz="1000" dirty="0">
              <a:solidFill>
                <a:schemeClr val="bg1"/>
              </a:solidFill>
              <a:latin typeface="EYInterstate" panose="02000503020000020004" pitchFamily="2" charset="0"/>
            </a:endParaRPr>
          </a:p>
          <a:p>
            <a:pPr algn="ctr"/>
            <a:endParaRPr lang="en-IN" sz="1000" dirty="0">
              <a:solidFill>
                <a:schemeClr val="bg1"/>
              </a:solidFill>
              <a:latin typeface="EYInterstate" panose="02000503020000020004" pitchFamily="2" charset="0"/>
            </a:endParaRPr>
          </a:p>
          <a:p>
            <a:pPr algn="ctr"/>
            <a:r>
              <a:rPr lang="en-IN" sz="1000" dirty="0">
                <a:solidFill>
                  <a:schemeClr val="bg1"/>
                </a:solidFill>
                <a:latin typeface="EYInterstate" panose="02000503020000020004" pitchFamily="2" charset="0"/>
                <a:hlinkClick r:id="rId3">
                  <a:extLst>
                    <a:ext uri="{A12FA001-AC4F-418D-AE19-62706E023703}">
                      <ahyp:hlinkClr xmlns:ahyp="http://schemas.microsoft.com/office/drawing/2018/hyperlinkcolor" val="tx"/>
                    </a:ext>
                  </a:extLst>
                </a:hlinkClick>
              </a:rPr>
              <a:t>World Economic Forum - Artificial Intelligence in Financial Services 2025</a:t>
            </a:r>
            <a:endParaRPr lang="en-IN" sz="1000" dirty="0">
              <a:solidFill>
                <a:schemeClr val="bg1"/>
              </a:solidFill>
              <a:latin typeface="EYInterstate" panose="02000503020000020004" pitchFamily="2" charset="0"/>
            </a:endParaRPr>
          </a:p>
          <a:p>
            <a:pPr algn="ctr"/>
            <a:endParaRPr lang="en-IN" sz="1000" dirty="0">
              <a:solidFill>
                <a:schemeClr val="bg1"/>
              </a:solidFill>
              <a:latin typeface="EYInterstate" panose="02000503020000020004" pitchFamily="2" charset="0"/>
            </a:endParaRPr>
          </a:p>
          <a:p>
            <a:pPr algn="ctr"/>
            <a:r>
              <a:rPr lang="it-IT" sz="1000" dirty="0">
                <a:solidFill>
                  <a:schemeClr val="bg1"/>
                </a:solidFill>
                <a:latin typeface="EYInterstate" panose="02000503020000020004" pitchFamily="2" charset="0"/>
                <a:hlinkClick r:id="rId4">
                  <a:extLst>
                    <a:ext uri="{A12FA001-AC4F-418D-AE19-62706E023703}">
                      <ahyp:hlinkClr xmlns:ahyp="http://schemas.microsoft.com/office/drawing/2018/hyperlinkcolor" val="tx"/>
                    </a:ext>
                  </a:extLst>
                </a:hlinkClick>
              </a:rPr>
              <a:t>KPMG Global AI in Finance Report 2024</a:t>
            </a:r>
            <a:endParaRPr lang="it-IT" sz="1000" dirty="0">
              <a:solidFill>
                <a:schemeClr val="bg1"/>
              </a:solidFill>
              <a:latin typeface="EYInterstate" panose="02000503020000020004" pitchFamily="2" charset="0"/>
            </a:endParaRPr>
          </a:p>
          <a:p>
            <a:pPr algn="ctr"/>
            <a:endParaRPr lang="en-IN" sz="1000" dirty="0">
              <a:solidFill>
                <a:schemeClr val="bg1"/>
              </a:solidFill>
              <a:latin typeface="EYInterstate" panose="02000503020000020004" pitchFamily="2" charset="0"/>
            </a:endParaRPr>
          </a:p>
          <a:p>
            <a:pPr algn="ctr"/>
            <a:endParaRPr lang="en-IN" sz="1000" dirty="0">
              <a:solidFill>
                <a:schemeClr val="bg1"/>
              </a:solidFill>
              <a:latin typeface="EYInterstate" panose="02000503020000020004" pitchFamily="2" charset="0"/>
            </a:endParaRPr>
          </a:p>
          <a:p>
            <a:pPr algn="ctr"/>
            <a:r>
              <a:rPr lang="en-IN" sz="1000" dirty="0">
                <a:solidFill>
                  <a:schemeClr val="bg1"/>
                </a:solidFill>
                <a:latin typeface="EYInterstate" panose="02000503020000020004" pitchFamily="2" charset="0"/>
                <a:hlinkClick r:id="rId5">
                  <a:extLst>
                    <a:ext uri="{A12FA001-AC4F-418D-AE19-62706E023703}">
                      <ahyp:hlinkClr xmlns:ahyp="http://schemas.microsoft.com/office/drawing/2018/hyperlinkcolor" val="tx"/>
                    </a:ext>
                  </a:extLst>
                </a:hlinkClick>
              </a:rPr>
              <a:t>PwC 2025 AI Business Predictions</a:t>
            </a:r>
            <a:r>
              <a:rPr lang="en-IN" sz="1000" dirty="0">
                <a:solidFill>
                  <a:schemeClr val="bg1"/>
                </a:solidFill>
                <a:latin typeface="EYInterstate" panose="02000503020000020004" pitchFamily="2" charset="0"/>
              </a:rPr>
              <a:t> </a:t>
            </a:r>
          </a:p>
          <a:p>
            <a:pPr algn="ctr"/>
            <a:endParaRPr lang="en-IN" sz="1000" dirty="0">
              <a:solidFill>
                <a:schemeClr val="bg1"/>
              </a:solidFill>
              <a:latin typeface="EYInterstate" panose="02000503020000020004" pitchFamily="2" charset="0"/>
            </a:endParaRPr>
          </a:p>
          <a:p>
            <a:pPr algn="ctr"/>
            <a:r>
              <a:rPr lang="en-IN" sz="1000" dirty="0">
                <a:solidFill>
                  <a:schemeClr val="bg1"/>
                </a:solidFill>
                <a:latin typeface="EYInterstate" panose="02000503020000020004" pitchFamily="2" charset="0"/>
                <a:hlinkClick r:id="rId6">
                  <a:extLst>
                    <a:ext uri="{A12FA001-AC4F-418D-AE19-62706E023703}">
                      <ahyp:hlinkClr xmlns:ahyp="http://schemas.microsoft.com/office/drawing/2018/hyperlinkcolor" val="tx"/>
                    </a:ext>
                  </a:extLst>
                </a:hlinkClick>
              </a:rPr>
              <a:t>ISACA Auditing AI</a:t>
            </a:r>
            <a:endParaRPr lang="en-IN" sz="1000" dirty="0">
              <a:solidFill>
                <a:schemeClr val="bg1"/>
              </a:solidFill>
              <a:latin typeface="EYInterstate" panose="02000503020000020004" pitchFamily="2" charset="0"/>
            </a:endParaRPr>
          </a:p>
          <a:p>
            <a:pPr algn="ctr"/>
            <a:endParaRPr lang="en-IN" sz="1000" dirty="0">
              <a:solidFill>
                <a:schemeClr val="bg1"/>
              </a:solidFill>
              <a:latin typeface="EYInterstate" panose="02000503020000020004" pitchFamily="2" charset="0"/>
            </a:endParaRPr>
          </a:p>
          <a:p>
            <a:pPr algn="ctr"/>
            <a:endParaRPr lang="en-IN" sz="1000" dirty="0">
              <a:solidFill>
                <a:schemeClr val="bg1"/>
              </a:solidFill>
              <a:latin typeface="EYInterstate" panose="02000503020000020004" pitchFamily="2" charset="0"/>
            </a:endParaRPr>
          </a:p>
          <a:p>
            <a:pPr algn="ctr"/>
            <a:r>
              <a:rPr lang="it-IT" sz="1000" dirty="0">
                <a:solidFill>
                  <a:schemeClr val="bg1"/>
                </a:solidFill>
                <a:latin typeface="EYInterstate" panose="02000503020000020004" pitchFamily="2" charset="0"/>
                <a:hlinkClick r:id="rId7">
                  <a:extLst>
                    <a:ext uri="{A12FA001-AC4F-418D-AE19-62706E023703}">
                      <ahyp:hlinkClr xmlns:ahyp="http://schemas.microsoft.com/office/drawing/2018/hyperlinkcolor" val="tx"/>
                    </a:ext>
                  </a:extLst>
                </a:hlinkClick>
              </a:rPr>
              <a:t>Deloitte Generative AI in Finance reports</a:t>
            </a:r>
            <a:endParaRPr lang="it-IT" sz="1000" dirty="0">
              <a:solidFill>
                <a:schemeClr val="bg1"/>
              </a:solidFill>
              <a:latin typeface="EYInterstate" panose="02000503020000020004" pitchFamily="2" charset="0"/>
            </a:endParaRPr>
          </a:p>
          <a:p>
            <a:pPr algn="ctr"/>
            <a:endParaRPr lang="it-IT" sz="1000" dirty="0">
              <a:solidFill>
                <a:schemeClr val="bg1"/>
              </a:solidFill>
              <a:latin typeface="EYInterstate" panose="02000503020000020004" pitchFamily="2" charset="0"/>
            </a:endParaRPr>
          </a:p>
          <a:p>
            <a:pPr algn="ctr"/>
            <a:r>
              <a:rPr lang="en-IN" sz="1000" dirty="0">
                <a:solidFill>
                  <a:schemeClr val="bg1"/>
                </a:solidFill>
                <a:latin typeface="EYInterstate" panose="02000503020000020004" pitchFamily="2" charset="0"/>
                <a:hlinkClick r:id="rId8">
                  <a:extLst>
                    <a:ext uri="{A12FA001-AC4F-418D-AE19-62706E023703}">
                      <ahyp:hlinkClr xmlns:ahyp="http://schemas.microsoft.com/office/drawing/2018/hyperlinkcolor" val="tx"/>
                    </a:ext>
                  </a:extLst>
                </a:hlinkClick>
              </a:rPr>
              <a:t>KPMG Study: AI Revolutionizes Financial Reporting</a:t>
            </a:r>
            <a:endParaRPr lang="en-IN" sz="1000" dirty="0">
              <a:solidFill>
                <a:schemeClr val="bg1"/>
              </a:solidFill>
              <a:latin typeface="EYInterstate" panose="02000503020000020004" pitchFamily="2" charset="0"/>
            </a:endParaRPr>
          </a:p>
          <a:p>
            <a:pPr algn="ctr"/>
            <a:endParaRPr lang="en-IN" sz="1000" dirty="0">
              <a:solidFill>
                <a:schemeClr val="bg1"/>
              </a:solidFill>
              <a:latin typeface="EYInterstate" panose="02000503020000020004" pitchFamily="2" charset="0"/>
            </a:endParaRPr>
          </a:p>
          <a:p>
            <a:pPr algn="ctr"/>
            <a:r>
              <a:rPr lang="en-IN" sz="1000" dirty="0">
                <a:solidFill>
                  <a:schemeClr val="bg1"/>
                </a:solidFill>
                <a:latin typeface="EYInterstate" panose="02000503020000020004" pitchFamily="2" charset="0"/>
                <a:hlinkClick r:id="rId9">
                  <a:extLst>
                    <a:ext uri="{A12FA001-AC4F-418D-AE19-62706E023703}">
                      <ahyp:hlinkClr xmlns:ahyp="http://schemas.microsoft.com/office/drawing/2018/hyperlinkcolor" val="tx"/>
                    </a:ext>
                  </a:extLst>
                </a:hlinkClick>
              </a:rPr>
              <a:t>AI in Financial Reporting and Audit : Navigating the new era</a:t>
            </a:r>
            <a:endParaRPr lang="en-IN" sz="1000" dirty="0">
              <a:solidFill>
                <a:schemeClr val="bg1"/>
              </a:solidFill>
              <a:latin typeface="EYInterstate" panose="02000503020000020004" pitchFamily="2" charset="0"/>
            </a:endParaRPr>
          </a:p>
          <a:p>
            <a:pPr algn="ctr"/>
            <a:endParaRPr lang="en-IN" sz="1000" dirty="0">
              <a:solidFill>
                <a:schemeClr val="bg1"/>
              </a:solidFill>
              <a:latin typeface="EYInterstate" panose="02000503020000020004" pitchFamily="2" charset="0"/>
            </a:endParaRPr>
          </a:p>
          <a:p>
            <a:pPr algn="ctr"/>
            <a:r>
              <a:rPr lang="en-IN" sz="1000" dirty="0">
                <a:solidFill>
                  <a:schemeClr val="bg1"/>
                </a:solidFill>
                <a:latin typeface="EYInterstate" panose="02000503020000020004" pitchFamily="2" charset="0"/>
                <a:hlinkClick r:id="rId10">
                  <a:extLst>
                    <a:ext uri="{A12FA001-AC4F-418D-AE19-62706E023703}">
                      <ahyp:hlinkClr xmlns:ahyp="http://schemas.microsoft.com/office/drawing/2018/hyperlinkcolor" val="tx"/>
                    </a:ext>
                  </a:extLst>
                </a:hlinkClick>
              </a:rPr>
              <a:t>Invoice processing automation: How can it cut processing time?</a:t>
            </a:r>
            <a:endParaRPr lang="en-IN" sz="1000" dirty="0">
              <a:solidFill>
                <a:schemeClr val="bg1"/>
              </a:solidFill>
              <a:latin typeface="EYInterstate" panose="02000503020000020004" pitchFamily="2" charset="0"/>
            </a:endParaRPr>
          </a:p>
          <a:p>
            <a:pPr algn="ctr"/>
            <a:endParaRPr lang="en-IN" sz="1000" dirty="0">
              <a:solidFill>
                <a:schemeClr val="bg1"/>
              </a:solidFill>
              <a:latin typeface="EYInterstate" panose="02000503020000020004" pitchFamily="2" charset="0"/>
            </a:endParaRPr>
          </a:p>
          <a:p>
            <a:pPr algn="ctr"/>
            <a:r>
              <a:rPr lang="en-IN" sz="1000" dirty="0">
                <a:solidFill>
                  <a:schemeClr val="bg1"/>
                </a:solidFill>
                <a:latin typeface="EYInterstate" panose="02000503020000020004" pitchFamily="2" charset="0"/>
                <a:hlinkClick r:id="rId11">
                  <a:extLst>
                    <a:ext uri="{A12FA001-AC4F-418D-AE19-62706E023703}">
                      <ahyp:hlinkClr xmlns:ahyp="http://schemas.microsoft.com/office/drawing/2018/hyperlinkcolor" val="tx"/>
                    </a:ext>
                  </a:extLst>
                </a:hlinkClick>
              </a:rPr>
              <a:t>AI-driven operations forecasting in data-light environments</a:t>
            </a:r>
            <a:endParaRPr lang="en-IN" sz="1000" dirty="0">
              <a:solidFill>
                <a:schemeClr val="bg1"/>
              </a:solidFill>
              <a:latin typeface="EYInterstate" panose="02000503020000020004" pitchFamily="2" charset="0"/>
            </a:endParaRPr>
          </a:p>
          <a:p>
            <a:pPr algn="ctr"/>
            <a:endParaRPr lang="en-IN" sz="1000" dirty="0">
              <a:solidFill>
                <a:schemeClr val="bg1"/>
              </a:solidFill>
              <a:latin typeface="EYInterstate" panose="02000503020000020004" pitchFamily="2" charset="0"/>
            </a:endParaRPr>
          </a:p>
          <a:p>
            <a:pPr algn="ctr"/>
            <a:endParaRPr lang="en-IN" sz="1000" dirty="0">
              <a:solidFill>
                <a:schemeClr val="bg1"/>
              </a:solidFill>
              <a:latin typeface="EYInterstate" panose="02000503020000020004" pitchFamily="2" charset="0"/>
            </a:endParaRPr>
          </a:p>
          <a:p>
            <a:pPr algn="ctr"/>
            <a:endParaRPr lang="en-IN" sz="1000" dirty="0">
              <a:solidFill>
                <a:schemeClr val="bg1"/>
              </a:solidFill>
              <a:latin typeface="EYInterstate" panose="02000503020000020004" pitchFamily="2" charset="0"/>
            </a:endParaRPr>
          </a:p>
          <a:p>
            <a:pPr algn="ctr"/>
            <a:endParaRPr lang="en-IN" sz="1000" dirty="0">
              <a:solidFill>
                <a:schemeClr val="bg1"/>
              </a:solidFill>
              <a:latin typeface="EYInterstate" panose="02000503020000020004" pitchFamily="2" charset="0"/>
            </a:endParaRPr>
          </a:p>
          <a:p>
            <a:pPr algn="ctr"/>
            <a:endParaRPr lang="en-IN" sz="1000" dirty="0">
              <a:solidFill>
                <a:schemeClr val="bg1"/>
              </a:solidFill>
              <a:latin typeface="EYInterstate" panose="02000503020000020004" pitchFamily="2" charset="0"/>
            </a:endParaRPr>
          </a:p>
        </p:txBody>
      </p:sp>
    </p:spTree>
    <p:extLst>
      <p:ext uri="{BB962C8B-B14F-4D97-AF65-F5344CB8AC3E}">
        <p14:creationId xmlns:p14="http://schemas.microsoft.com/office/powerpoint/2010/main" val="4077556095"/>
      </p:ext>
    </p:extLst>
  </p:cSld>
  <p:clrMapOvr>
    <a:masterClrMapping/>
  </p:clrMapOvr>
</p:sld>
</file>

<file path=ppt/theme/theme1.xml><?xml version="1.0" encoding="utf-8"?>
<a:theme xmlns:a="http://schemas.openxmlformats.org/drawingml/2006/main" name="Formal Style Case Report by Slidesgo">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297</TotalTime>
  <Words>3553</Words>
  <Application>Microsoft Office PowerPoint</Application>
  <PresentationFormat>Widescreen</PresentationFormat>
  <Paragraphs>401</Paragraphs>
  <Slides>37</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Alexandria</vt:lpstr>
      <vt:lpstr>Aptos</vt:lpstr>
      <vt:lpstr>Arial</vt:lpstr>
      <vt:lpstr>EYInterstate</vt:lpstr>
      <vt:lpstr>EYInterstate Light</vt:lpstr>
      <vt:lpstr>Farro</vt:lpstr>
      <vt:lpstr>IBM Plex Sans Medium</vt:lpstr>
      <vt:lpstr>Nobile</vt:lpstr>
      <vt:lpstr>Roboto</vt:lpstr>
      <vt:lpstr>Times New Roman</vt:lpstr>
      <vt:lpstr>Formal Style Case Report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Bhavik P Mehta</dc:creator>
  <cp:lastModifiedBy>Bhavik P Mehta</cp:lastModifiedBy>
  <cp:revision>1</cp:revision>
  <dcterms:created xsi:type="dcterms:W3CDTF">2025-09-19T23:40:38Z</dcterms:created>
  <dcterms:modified xsi:type="dcterms:W3CDTF">2025-09-27T10:40:27Z</dcterms:modified>
</cp:coreProperties>
</file>