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797675" cy="9926638"/>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6" d="100"/>
          <a:sy n="116" d="100"/>
        </p:scale>
        <p:origin x="9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107031" tIns="53515" rIns="107031" bIns="53515" rtlCol="0"/>
          <a:lstStyle>
            <a:lvl1pPr algn="l">
              <a:defRPr sz="1400"/>
            </a:lvl1pPr>
          </a:lstStyle>
          <a:p>
            <a:endParaRPr lang="en-US"/>
          </a:p>
        </p:txBody>
      </p:sp>
      <p:sp>
        <p:nvSpPr>
          <p:cNvPr id="3" name="Date Placeholder 2"/>
          <p:cNvSpPr>
            <a:spLocks noGrp="1"/>
          </p:cNvSpPr>
          <p:nvPr>
            <p:ph type="dt" idx="1"/>
          </p:nvPr>
        </p:nvSpPr>
        <p:spPr>
          <a:xfrm>
            <a:off x="3849919" y="0"/>
            <a:ext cx="2945659" cy="498056"/>
          </a:xfrm>
          <a:prstGeom prst="rect">
            <a:avLst/>
          </a:prstGeom>
        </p:spPr>
        <p:txBody>
          <a:bodyPr vert="horz" lIns="107031" tIns="53515" rIns="107031" bIns="53515" rtlCol="0"/>
          <a:lstStyle>
            <a:lvl1pPr algn="r">
              <a:defRPr sz="1400"/>
            </a:lvl1pPr>
          </a:lstStyle>
          <a:p>
            <a:fld id="{174C3494-DDB9-3C45-8EF2-1C0B840081CF}" type="datetimeFigureOut">
              <a:rPr lang="en-US" smtClean="0"/>
              <a:t>6/28/2026</a:t>
            </a:fld>
            <a:endParaRPr lang="en-US"/>
          </a:p>
        </p:txBody>
      </p:sp>
      <p:sp>
        <p:nvSpPr>
          <p:cNvPr id="4" name="Slide Image Placeholder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107031" tIns="53515" rIns="107031" bIns="53515"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107031" tIns="53515" rIns="107031" bIns="535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107031" tIns="53515" rIns="107031" bIns="53515" rtlCol="0" anchor="b"/>
          <a:lstStyle>
            <a:lvl1pPr algn="l">
              <a:defRPr sz="1400"/>
            </a:lvl1pPr>
          </a:lstStyle>
          <a:p>
            <a:endParaRPr lang="en-US"/>
          </a:p>
        </p:txBody>
      </p:sp>
      <p:sp>
        <p:nvSpPr>
          <p:cNvPr id="7" name="Slide Number Placeholder 6"/>
          <p:cNvSpPr>
            <a:spLocks noGrp="1"/>
          </p:cNvSpPr>
          <p:nvPr>
            <p:ph type="sldNum" sz="quarter" idx="5"/>
          </p:nvPr>
        </p:nvSpPr>
        <p:spPr>
          <a:xfrm>
            <a:off x="3849919" y="9428584"/>
            <a:ext cx="2945659" cy="498055"/>
          </a:xfrm>
          <a:prstGeom prst="rect">
            <a:avLst/>
          </a:prstGeom>
        </p:spPr>
        <p:txBody>
          <a:bodyPr vert="horz" lIns="107031" tIns="53515" rIns="107031" bIns="53515" rtlCol="0" anchor="b"/>
          <a:lstStyle>
            <a:lvl1pPr algn="r">
              <a:defRPr sz="1400"/>
            </a:lvl1pPr>
          </a:lstStyle>
          <a:p>
            <a:fld id="{626EFCDE-0FA2-2943-870B-4856E39962FE}" type="slidenum">
              <a:rPr lang="en-US" smtClean="0"/>
              <a:t>‹#›</a:t>
            </a:fld>
            <a:endParaRPr lang="en-US"/>
          </a:p>
        </p:txBody>
      </p:sp>
    </p:spTree>
    <p:extLst>
      <p:ext uri="{BB962C8B-B14F-4D97-AF65-F5344CB8AC3E}">
        <p14:creationId xmlns:p14="http://schemas.microsoft.com/office/powerpoint/2010/main" val="670117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the CAs. Open with the question: 'How many of you feel invisible in the market?' Let hands raise. Pause for effect. Then deliver the tagline.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 energy moment! Move around the room. Play some background music. After 2 rotations, bring them back and ask: 'Did anyone hear a brand statement that really stood out? Why?'</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everyone to write ONE action from each of the three categories. Get them to commit by telling their neighbour what they chose. Close with the final quote slowly and deliberately.</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agenda overview. Explain that each part has an interactive activity. The session total is ~90 minutes.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the question out loud. Let a pause happen. Then deliver the tagline. For the icebreaker, go around each table of 4-5 and have them introduce themselves differently.</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pillar. Emphasise 'niche' strongly — a focused CA is remembered, a generalist is forgotten. Reference ICAI advertising/solicitation guidelines when discussing digital presence.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everyone 3 minutes to write. Then ask volunteers. Refine one live — show how to be more specific about 'who'. This is the highest-impact moment in Part 1.</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Draw this equation on the whiteboard as you explain it. Emphasise that 'self-orientation' (focusing on fees over client wellbeing) is in the denominator — it REDUCES trust.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each trust-builder and ask the room for a real example they've experienced (positive or negative). The 'admit what you don't know' point often surprises people.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out each scenario one at a time. Ask tables to vote (thumbs up/down). Reveal the answer after each vote. The 9 PM phone call scenario usually sparks great debate.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'How many of you followed up with someone after the last CPE event?' Usually very few hands. The follow-up stat (80% value lost) is memorable. Use it.</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E5A"/>
        </a:solidFill>
        <a:effectLst/>
      </p:bgPr>
    </p:bg>
    <p:spTree>
      <p:nvGrpSpPr>
        <p:cNvPr id="1" name=""/>
        <p:cNvGrpSpPr/>
        <p:nvPr/>
      </p:nvGrpSpPr>
      <p:grpSpPr>
        <a:xfrm>
          <a:off x="0" y="0"/>
          <a:ext cx="0" cy="0"/>
          <a:chOff x="0" y="0"/>
          <a:chExt cx="0" cy="0"/>
        </a:xfrm>
      </p:grpSpPr>
      <p:sp>
        <p:nvSpPr>
          <p:cNvPr id="2" name="Shape 0"/>
          <p:cNvSpPr/>
          <p:nvPr/>
        </p:nvSpPr>
        <p:spPr>
          <a:xfrm>
            <a:off x="6583680" y="-1097280"/>
            <a:ext cx="4114800" cy="4114800"/>
          </a:xfrm>
          <a:prstGeom prst="ellipse">
            <a:avLst/>
          </a:prstGeom>
          <a:solidFill>
            <a:srgbClr val="C9A84C">
              <a:alpha val="20000"/>
            </a:srgbClr>
          </a:solidFill>
          <a:ln w="12700">
            <a:solidFill>
              <a:srgbClr val="C9A84C"/>
            </a:solidFill>
            <a:prstDash val="solid"/>
          </a:ln>
        </p:spPr>
        <p:txBody>
          <a:bodyPr/>
          <a:lstStyle/>
          <a:p>
            <a:endParaRPr lang="en-US"/>
          </a:p>
        </p:txBody>
      </p:sp>
      <p:sp>
        <p:nvSpPr>
          <p:cNvPr id="3" name="Shape 1"/>
          <p:cNvSpPr/>
          <p:nvPr/>
        </p:nvSpPr>
        <p:spPr>
          <a:xfrm>
            <a:off x="7772400" y="3200400"/>
            <a:ext cx="2743200" cy="2743200"/>
          </a:xfrm>
          <a:prstGeom prst="ellipse">
            <a:avLst/>
          </a:prstGeom>
          <a:solidFill>
            <a:srgbClr val="C9A84C">
              <a:alpha val="12000"/>
            </a:srgbClr>
          </a:solidFill>
          <a:ln w="12700">
            <a:solidFill>
              <a:srgbClr val="C9A84C"/>
            </a:solidFill>
            <a:prstDash val="solid"/>
          </a:ln>
        </p:spPr>
        <p:txBody>
          <a:bodyPr/>
          <a:lstStyle/>
          <a:p>
            <a:endParaRPr lang="en-US"/>
          </a:p>
        </p:txBody>
      </p:sp>
      <p:sp>
        <p:nvSpPr>
          <p:cNvPr id="4" name="Text 2"/>
          <p:cNvSpPr/>
          <p:nvPr/>
        </p:nvSpPr>
        <p:spPr>
          <a:xfrm>
            <a:off x="548640" y="411480"/>
            <a:ext cx="3200400" cy="274320"/>
          </a:xfrm>
          <a:prstGeom prst="rect">
            <a:avLst/>
          </a:prstGeom>
          <a:noFill/>
          <a:ln/>
        </p:spPr>
        <p:txBody>
          <a:bodyPr wrap="square" rtlCol="0" anchor="ctr"/>
          <a:lstStyle/>
          <a:p>
            <a:pPr marL="0" indent="0">
              <a:buNone/>
            </a:pPr>
            <a:r>
              <a:rPr lang="en-US" sz="1100" b="1" kern="0" spc="500" dirty="0">
                <a:solidFill>
                  <a:srgbClr val="C9A84C"/>
                </a:solidFill>
                <a:latin typeface="Calibri" pitchFamily="34" charset="0"/>
                <a:ea typeface="Calibri" pitchFamily="34" charset="-122"/>
                <a:cs typeface="Calibri" pitchFamily="34" charset="-120"/>
              </a:rPr>
              <a:t>PRE - READ</a:t>
            </a:r>
            <a:endParaRPr lang="en-US" sz="1100" dirty="0"/>
          </a:p>
        </p:txBody>
      </p:sp>
      <p:sp>
        <p:nvSpPr>
          <p:cNvPr id="5" name="Shape 3"/>
          <p:cNvSpPr/>
          <p:nvPr/>
        </p:nvSpPr>
        <p:spPr>
          <a:xfrm>
            <a:off x="548640" y="777240"/>
            <a:ext cx="3840480" cy="347472"/>
          </a:xfrm>
          <a:prstGeom prst="roundRect">
            <a:avLst>
              <a:gd name="adj" fmla="val 13158"/>
            </a:avLst>
          </a:prstGeom>
          <a:solidFill>
            <a:srgbClr val="C9A84C">
              <a:alpha val="85000"/>
            </a:srgbClr>
          </a:solidFill>
          <a:ln w="12700">
            <a:solidFill>
              <a:srgbClr val="C9A84C"/>
            </a:solidFill>
            <a:prstDash val="solid"/>
          </a:ln>
        </p:spPr>
        <p:txBody>
          <a:bodyPr/>
          <a:lstStyle/>
          <a:p>
            <a:endParaRPr lang="en-US"/>
          </a:p>
        </p:txBody>
      </p:sp>
      <p:sp>
        <p:nvSpPr>
          <p:cNvPr id="6" name="Text 4"/>
          <p:cNvSpPr/>
          <p:nvPr/>
        </p:nvSpPr>
        <p:spPr>
          <a:xfrm>
            <a:off x="548640" y="777240"/>
            <a:ext cx="3840480" cy="347472"/>
          </a:xfrm>
          <a:prstGeom prst="rect">
            <a:avLst/>
          </a:prstGeom>
          <a:noFill/>
          <a:ln/>
        </p:spPr>
        <p:txBody>
          <a:bodyPr wrap="square" lIns="0" tIns="0" rIns="0" bIns="0" rtlCol="0" anchor="ctr"/>
          <a:lstStyle/>
          <a:p>
            <a:pPr marL="0" indent="0" algn="ctr">
              <a:buNone/>
            </a:pPr>
            <a:r>
              <a:rPr lang="en-US" sz="1100" b="1" dirty="0">
                <a:solidFill>
                  <a:srgbClr val="1A2E5A"/>
                </a:solidFill>
                <a:latin typeface="Calibri" pitchFamily="34" charset="0"/>
                <a:ea typeface="Calibri" pitchFamily="34" charset="-122"/>
                <a:cs typeface="Calibri" pitchFamily="34" charset="-120"/>
              </a:rPr>
              <a:t>6-Day Real Estate Workshop for CAs</a:t>
            </a:r>
            <a:endParaRPr lang="en-US" sz="1100" dirty="0"/>
          </a:p>
        </p:txBody>
      </p:sp>
      <p:sp>
        <p:nvSpPr>
          <p:cNvPr id="7" name="Text 5"/>
          <p:cNvSpPr/>
          <p:nvPr/>
        </p:nvSpPr>
        <p:spPr>
          <a:xfrm>
            <a:off x="548640" y="1325880"/>
            <a:ext cx="7315200" cy="713232"/>
          </a:xfrm>
          <a:prstGeom prst="rect">
            <a:avLst/>
          </a:prstGeom>
          <a:noFill/>
          <a:ln/>
        </p:spPr>
        <p:txBody>
          <a:bodyPr wrap="square" rtlCol="0" anchor="ctr"/>
          <a:lstStyle/>
          <a:p>
            <a:pPr marL="0" indent="0">
              <a:buNone/>
            </a:pPr>
            <a:r>
              <a:rPr lang="en-US" sz="4800" b="1" dirty="0">
                <a:solidFill>
                  <a:srgbClr val="FFFFFF"/>
                </a:solidFill>
                <a:latin typeface="Cambria" pitchFamily="34" charset="0"/>
                <a:ea typeface="Cambria" pitchFamily="34" charset="-122"/>
                <a:cs typeface="Cambria" pitchFamily="34" charset="-120"/>
              </a:rPr>
              <a:t>Building Your Brand,</a:t>
            </a:r>
            <a:endParaRPr lang="en-US" sz="4800" dirty="0"/>
          </a:p>
        </p:txBody>
      </p:sp>
      <p:sp>
        <p:nvSpPr>
          <p:cNvPr id="8" name="Text 6"/>
          <p:cNvSpPr/>
          <p:nvPr/>
        </p:nvSpPr>
        <p:spPr>
          <a:xfrm>
            <a:off x="548640" y="1993392"/>
            <a:ext cx="7315200" cy="713232"/>
          </a:xfrm>
          <a:prstGeom prst="rect">
            <a:avLst/>
          </a:prstGeom>
          <a:noFill/>
          <a:ln/>
        </p:spPr>
        <p:txBody>
          <a:bodyPr wrap="square" rtlCol="0" anchor="ctr"/>
          <a:lstStyle/>
          <a:p>
            <a:pPr marL="0" indent="0">
              <a:buNone/>
            </a:pPr>
            <a:r>
              <a:rPr lang="en-US" sz="4800" b="1" dirty="0">
                <a:solidFill>
                  <a:srgbClr val="C9A84C"/>
                </a:solidFill>
                <a:latin typeface="Cambria" pitchFamily="34" charset="0"/>
                <a:ea typeface="Cambria" pitchFamily="34" charset="-122"/>
                <a:cs typeface="Cambria" pitchFamily="34" charset="-120"/>
              </a:rPr>
              <a:t>Trust &amp; Network</a:t>
            </a:r>
            <a:endParaRPr lang="en-US" sz="4800" dirty="0"/>
          </a:p>
        </p:txBody>
      </p:sp>
      <p:sp>
        <p:nvSpPr>
          <p:cNvPr id="9" name="Text 7"/>
          <p:cNvSpPr/>
          <p:nvPr/>
        </p:nvSpPr>
        <p:spPr>
          <a:xfrm>
            <a:off x="548640" y="2697480"/>
            <a:ext cx="7315200" cy="457200"/>
          </a:xfrm>
          <a:prstGeom prst="rect">
            <a:avLst/>
          </a:prstGeom>
          <a:noFill/>
          <a:ln/>
        </p:spPr>
        <p:txBody>
          <a:bodyPr wrap="square" rtlCol="0" anchor="ctr"/>
          <a:lstStyle/>
          <a:p>
            <a:pPr marL="0" indent="0">
              <a:buNone/>
            </a:pPr>
            <a:r>
              <a:rPr lang="en-US" sz="2200" dirty="0">
                <a:solidFill>
                  <a:srgbClr val="F0D78C"/>
                </a:solidFill>
                <a:latin typeface="Calibri" pitchFamily="34" charset="0"/>
                <a:ea typeface="Calibri" pitchFamily="34" charset="-122"/>
                <a:cs typeface="Calibri" pitchFamily="34" charset="-120"/>
              </a:rPr>
              <a:t>as a Chartered Accountant</a:t>
            </a:r>
            <a:endParaRPr lang="en-US" sz="2200" dirty="0"/>
          </a:p>
        </p:txBody>
      </p:sp>
      <p:sp>
        <p:nvSpPr>
          <p:cNvPr id="10" name="Shape 8"/>
          <p:cNvSpPr/>
          <p:nvPr/>
        </p:nvSpPr>
        <p:spPr>
          <a:xfrm>
            <a:off x="548640" y="3291840"/>
            <a:ext cx="5669280" cy="548640"/>
          </a:xfrm>
          <a:prstGeom prst="roundRect">
            <a:avLst>
              <a:gd name="adj" fmla="val 13333"/>
            </a:avLst>
          </a:prstGeom>
          <a:solidFill>
            <a:srgbClr val="C9A84C"/>
          </a:solidFill>
          <a:ln w="12700">
            <a:solidFill>
              <a:srgbClr val="C9A84C"/>
            </a:solidFill>
            <a:prstDash val="solid"/>
          </a:ln>
        </p:spPr>
        <p:txBody>
          <a:bodyPr/>
          <a:lstStyle/>
          <a:p>
            <a:endParaRPr lang="en-US"/>
          </a:p>
        </p:txBody>
      </p:sp>
      <p:sp>
        <p:nvSpPr>
          <p:cNvPr id="11" name="Text 9"/>
          <p:cNvSpPr/>
          <p:nvPr/>
        </p:nvSpPr>
        <p:spPr>
          <a:xfrm>
            <a:off x="548640" y="3291840"/>
            <a:ext cx="5669280" cy="548640"/>
          </a:xfrm>
          <a:prstGeom prst="rect">
            <a:avLst/>
          </a:prstGeom>
          <a:noFill/>
          <a:ln/>
        </p:spPr>
        <p:txBody>
          <a:bodyPr wrap="square" lIns="0" tIns="0" rIns="0" bIns="0" rtlCol="0" anchor="ctr"/>
          <a:lstStyle/>
          <a:p>
            <a:pPr marL="0" indent="0" algn="ctr">
              <a:buNone/>
            </a:pPr>
            <a:r>
              <a:rPr lang="en-US" sz="1200" b="1" i="1" dirty="0">
                <a:solidFill>
                  <a:srgbClr val="1A2E5A"/>
                </a:solidFill>
                <a:latin typeface="Calibri" pitchFamily="34" charset="0"/>
                <a:ea typeface="Calibri" pitchFamily="34" charset="-122"/>
                <a:cs typeface="Calibri" pitchFamily="34" charset="-120"/>
              </a:rPr>
              <a:t>"Your degree makes you qualified. Your brand makes you chosen."</a:t>
            </a:r>
            <a:endParaRPr lang="en-US" sz="1200" dirty="0"/>
          </a:p>
        </p:txBody>
      </p:sp>
      <p:sp>
        <p:nvSpPr>
          <p:cNvPr id="12" name="Text 10"/>
          <p:cNvSpPr/>
          <p:nvPr/>
        </p:nvSpPr>
        <p:spPr>
          <a:xfrm>
            <a:off x="548640" y="4069080"/>
            <a:ext cx="3657600" cy="228600"/>
          </a:xfrm>
          <a:prstGeom prst="rect">
            <a:avLst/>
          </a:prstGeom>
          <a:noFill/>
          <a:ln/>
        </p:spPr>
        <p:txBody>
          <a:bodyPr wrap="square" rtlCol="0" anchor="ctr"/>
          <a:lstStyle/>
          <a:p>
            <a:pPr marL="0" indent="0">
              <a:buNone/>
            </a:pPr>
            <a:r>
              <a:rPr lang="en-US" sz="1000" dirty="0">
                <a:solidFill>
                  <a:srgbClr val="AABBCC"/>
                </a:solidFill>
                <a:latin typeface="Calibri" pitchFamily="34" charset="0"/>
                <a:ea typeface="Calibri" pitchFamily="34" charset="-122"/>
                <a:cs typeface="Calibri" pitchFamily="34" charset="-120"/>
              </a:rPr>
              <a:t>Presented by</a:t>
            </a:r>
            <a:endParaRPr lang="en-US" sz="1000" dirty="0"/>
          </a:p>
        </p:txBody>
      </p:sp>
      <p:sp>
        <p:nvSpPr>
          <p:cNvPr id="13" name="Text 11"/>
          <p:cNvSpPr/>
          <p:nvPr/>
        </p:nvSpPr>
        <p:spPr>
          <a:xfrm>
            <a:off x="548640" y="4279392"/>
            <a:ext cx="5029200" cy="347472"/>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CA. Madhukar Hiregange</a:t>
            </a:r>
            <a:endParaRPr lang="en-US" sz="2000" dirty="0"/>
          </a:p>
        </p:txBody>
      </p:sp>
      <p:sp>
        <p:nvSpPr>
          <p:cNvPr id="14" name="Shape 12"/>
          <p:cNvSpPr/>
          <p:nvPr/>
        </p:nvSpPr>
        <p:spPr>
          <a:xfrm>
            <a:off x="0" y="4892040"/>
            <a:ext cx="9144000" cy="251460"/>
          </a:xfrm>
          <a:prstGeom prst="rect">
            <a:avLst/>
          </a:prstGeom>
          <a:solidFill>
            <a:srgbClr val="C9A84C"/>
          </a:solidFill>
          <a:ln w="12700">
            <a:solidFill>
              <a:srgbClr val="C9A84C"/>
            </a:solidFill>
            <a:prstDash val="solid"/>
          </a:ln>
        </p:spPr>
        <p:txBody>
          <a:bodyPr/>
          <a:lstStyle/>
          <a:p>
            <a:endParaRPr lang="en-US"/>
          </a:p>
        </p:txBody>
      </p:sp>
      <p:sp>
        <p:nvSpPr>
          <p:cNvPr id="15" name="Text 13"/>
          <p:cNvSpPr/>
          <p:nvPr/>
        </p:nvSpPr>
        <p:spPr>
          <a:xfrm>
            <a:off x="0" y="4892040"/>
            <a:ext cx="9144000" cy="251460"/>
          </a:xfrm>
          <a:prstGeom prst="rect">
            <a:avLst/>
          </a:prstGeom>
          <a:noFill/>
          <a:ln/>
        </p:spPr>
        <p:txBody>
          <a:bodyPr wrap="square" lIns="0" tIns="0" rIns="0" bIns="0" rtlCol="0" anchor="ctr"/>
          <a:lstStyle/>
          <a:p>
            <a:pPr marL="0" indent="0" algn="ctr">
              <a:buNone/>
            </a:pPr>
            <a:r>
              <a:rPr lang="en-US" sz="1000" b="1" dirty="0">
                <a:solidFill>
                  <a:srgbClr val="1A2E5A"/>
                </a:solidFill>
                <a:latin typeface="Calibri" pitchFamily="34" charset="0"/>
                <a:ea typeface="Calibri" pitchFamily="34" charset="-122"/>
                <a:cs typeface="Calibri" pitchFamily="34" charset="-120"/>
              </a:rPr>
              <a:t>Building Today. Leading Tomorrow.</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7B3F00"/>
        </a:solidFill>
        <a:effectLst/>
      </p:bgPr>
    </p:bg>
    <p:spTree>
      <p:nvGrpSpPr>
        <p:cNvPr id="1" name=""/>
        <p:cNvGrpSpPr/>
        <p:nvPr/>
      </p:nvGrpSpPr>
      <p:grpSpPr>
        <a:xfrm>
          <a:off x="0" y="0"/>
          <a:ext cx="0" cy="0"/>
          <a:chOff x="0" y="0"/>
          <a:chExt cx="0" cy="0"/>
        </a:xfrm>
      </p:grpSpPr>
      <p:sp>
        <p:nvSpPr>
          <p:cNvPr id="2" name="Shape 0"/>
          <p:cNvSpPr/>
          <p:nvPr/>
        </p:nvSpPr>
        <p:spPr>
          <a:xfrm>
            <a:off x="5943600" y="-914400"/>
            <a:ext cx="4572000" cy="4572000"/>
          </a:xfrm>
          <a:prstGeom prst="ellipse">
            <a:avLst/>
          </a:prstGeom>
          <a:solidFill>
            <a:srgbClr val="C9A84C">
              <a:alpha val="12000"/>
            </a:srgbClr>
          </a:solidFill>
          <a:ln w="12700">
            <a:solidFill>
              <a:srgbClr val="C9A84C"/>
            </a:solidFill>
            <a:prstDash val="solid"/>
          </a:ln>
        </p:spPr>
        <p:txBody>
          <a:bodyPr/>
          <a:lstStyle/>
          <a:p>
            <a:endParaRPr lang="en-US"/>
          </a:p>
        </p:txBody>
      </p:sp>
      <p:sp>
        <p:nvSpPr>
          <p:cNvPr id="3" name="Text 1"/>
          <p:cNvSpPr/>
          <p:nvPr/>
        </p:nvSpPr>
        <p:spPr>
          <a:xfrm>
            <a:off x="548640" y="320040"/>
            <a:ext cx="7772400" cy="292608"/>
          </a:xfrm>
          <a:prstGeom prst="rect">
            <a:avLst/>
          </a:prstGeom>
          <a:noFill/>
          <a:ln/>
        </p:spPr>
        <p:txBody>
          <a:bodyPr wrap="square" rtlCol="0" anchor="ctr"/>
          <a:lstStyle/>
          <a:p>
            <a:pPr marL="0" indent="0">
              <a:buNone/>
            </a:pPr>
            <a:r>
              <a:rPr lang="en-US" sz="1100" b="1" kern="0" spc="200" dirty="0">
                <a:solidFill>
                  <a:srgbClr val="F0D78C"/>
                </a:solidFill>
                <a:latin typeface="Calibri" pitchFamily="34" charset="0"/>
                <a:ea typeface="Calibri" pitchFamily="34" charset="-122"/>
                <a:cs typeface="Calibri" pitchFamily="34" charset="-120"/>
              </a:rPr>
              <a:t>⚡  INTERACTIVE ACTIVITY — 10 MINUTES</a:t>
            </a:r>
            <a:endParaRPr lang="en-US" sz="1100" dirty="0"/>
          </a:p>
        </p:txBody>
      </p:sp>
      <p:sp>
        <p:nvSpPr>
          <p:cNvPr id="4" name="Text 2"/>
          <p:cNvSpPr/>
          <p:nvPr/>
        </p:nvSpPr>
        <p:spPr>
          <a:xfrm>
            <a:off x="548640" y="621792"/>
            <a:ext cx="6858000" cy="685800"/>
          </a:xfrm>
          <a:prstGeom prst="rect">
            <a:avLst/>
          </a:prstGeom>
          <a:noFill/>
          <a:ln/>
        </p:spPr>
        <p:txBody>
          <a:bodyPr wrap="square" rtlCol="0" anchor="ctr"/>
          <a:lstStyle/>
          <a:p>
            <a:pPr marL="0" indent="0">
              <a:buNone/>
            </a:pPr>
            <a:r>
              <a:rPr lang="en-US" sz="4000" b="1" dirty="0">
                <a:solidFill>
                  <a:srgbClr val="FFFFFF"/>
                </a:solidFill>
                <a:latin typeface="Cambria" pitchFamily="34" charset="0"/>
                <a:ea typeface="Cambria" pitchFamily="34" charset="-122"/>
                <a:cs typeface="Cambria" pitchFamily="34" charset="-120"/>
              </a:rPr>
              <a:t>Speed Networking</a:t>
            </a:r>
            <a:endParaRPr lang="en-US" sz="4000" dirty="0"/>
          </a:p>
        </p:txBody>
      </p:sp>
      <p:sp>
        <p:nvSpPr>
          <p:cNvPr id="5" name="Shape 3"/>
          <p:cNvSpPr/>
          <p:nvPr/>
        </p:nvSpPr>
        <p:spPr>
          <a:xfrm>
            <a:off x="457200" y="1481328"/>
            <a:ext cx="3931920" cy="1234440"/>
          </a:xfrm>
          <a:prstGeom prst="roundRect">
            <a:avLst>
              <a:gd name="adj" fmla="val 7407"/>
            </a:avLst>
          </a:prstGeom>
          <a:solidFill>
            <a:srgbClr val="FFF8EE"/>
          </a:solidFill>
          <a:ln w="12700">
            <a:solidFill>
              <a:srgbClr val="C9A84C">
                <a:alpha val="70000"/>
              </a:srgbClr>
            </a:solidFill>
            <a:prstDash val="solid"/>
          </a:ln>
        </p:spPr>
        <p:txBody>
          <a:bodyPr/>
          <a:lstStyle/>
          <a:p>
            <a:endParaRPr lang="en-US"/>
          </a:p>
        </p:txBody>
      </p:sp>
      <p:sp>
        <p:nvSpPr>
          <p:cNvPr id="6" name="Shape 4"/>
          <p:cNvSpPr/>
          <p:nvPr/>
        </p:nvSpPr>
        <p:spPr>
          <a:xfrm>
            <a:off x="594360" y="1737360"/>
            <a:ext cx="685800" cy="685800"/>
          </a:xfrm>
          <a:prstGeom prst="ellipse">
            <a:avLst/>
          </a:prstGeom>
          <a:solidFill>
            <a:srgbClr val="C9A84C"/>
          </a:solidFill>
          <a:ln w="12700">
            <a:solidFill>
              <a:srgbClr val="C9A84C"/>
            </a:solidFill>
            <a:prstDash val="solid"/>
          </a:ln>
        </p:spPr>
        <p:txBody>
          <a:bodyPr/>
          <a:lstStyle/>
          <a:p>
            <a:endParaRPr lang="en-US"/>
          </a:p>
        </p:txBody>
      </p:sp>
      <p:sp>
        <p:nvSpPr>
          <p:cNvPr id="7" name="Text 5"/>
          <p:cNvSpPr/>
          <p:nvPr/>
        </p:nvSpPr>
        <p:spPr>
          <a:xfrm>
            <a:off x="594360" y="1737360"/>
            <a:ext cx="685800" cy="685800"/>
          </a:xfrm>
          <a:prstGeom prst="rect">
            <a:avLst/>
          </a:prstGeom>
          <a:noFill/>
          <a:ln/>
        </p:spPr>
        <p:txBody>
          <a:bodyPr wrap="square" lIns="0" tIns="0" rIns="0" bIns="0" rtlCol="0" anchor="ctr"/>
          <a:lstStyle/>
          <a:p>
            <a:pPr marL="0" indent="0" algn="ctr">
              <a:buNone/>
            </a:pPr>
            <a:r>
              <a:rPr lang="en-US" sz="2000" b="1" dirty="0">
                <a:solidFill>
                  <a:srgbClr val="7B3F00"/>
                </a:solidFill>
                <a:latin typeface="Cambria" pitchFamily="34" charset="0"/>
                <a:ea typeface="Cambria" pitchFamily="34" charset="-122"/>
                <a:cs typeface="Cambria" pitchFamily="34" charset="-120"/>
              </a:rPr>
              <a:t>1</a:t>
            </a:r>
            <a:endParaRPr lang="en-US" sz="2000" dirty="0"/>
          </a:p>
        </p:txBody>
      </p:sp>
      <p:sp>
        <p:nvSpPr>
          <p:cNvPr id="8" name="Text 6"/>
          <p:cNvSpPr/>
          <p:nvPr/>
        </p:nvSpPr>
        <p:spPr>
          <a:xfrm>
            <a:off x="1417320" y="1618488"/>
            <a:ext cx="2834640" cy="347472"/>
          </a:xfrm>
          <a:prstGeom prst="rect">
            <a:avLst/>
          </a:prstGeom>
          <a:noFill/>
          <a:ln/>
        </p:spPr>
        <p:txBody>
          <a:bodyPr wrap="square" rtlCol="0" anchor="ctr"/>
          <a:lstStyle/>
          <a:p>
            <a:pPr marL="0" indent="0">
              <a:buNone/>
            </a:pPr>
            <a:r>
              <a:rPr lang="en-US" sz="1600" b="1" dirty="0">
                <a:solidFill>
                  <a:srgbClr val="2D3748"/>
                </a:solidFill>
                <a:latin typeface="Cambria" pitchFamily="34" charset="0"/>
                <a:ea typeface="Cambria" pitchFamily="34" charset="-122"/>
                <a:cs typeface="Cambria" pitchFamily="34" charset="-120"/>
              </a:rPr>
              <a:t>Pair Up</a:t>
            </a:r>
            <a:endParaRPr lang="en-US" sz="1600" dirty="0"/>
          </a:p>
        </p:txBody>
      </p:sp>
      <p:sp>
        <p:nvSpPr>
          <p:cNvPr id="9" name="Text 7"/>
          <p:cNvSpPr/>
          <p:nvPr/>
        </p:nvSpPr>
        <p:spPr>
          <a:xfrm>
            <a:off x="1417320" y="1956816"/>
            <a:ext cx="2834640" cy="658368"/>
          </a:xfrm>
          <a:prstGeom prst="rect">
            <a:avLst/>
          </a:prstGeom>
          <a:noFill/>
          <a:ln/>
        </p:spPr>
        <p:txBody>
          <a:bodyPr wrap="square" rtlCol="0" anchor="ctr"/>
          <a:lstStyle/>
          <a:p>
            <a:pPr marL="0" indent="0">
              <a:buNone/>
            </a:pPr>
            <a:r>
              <a:rPr lang="en-US" sz="1200" dirty="0">
                <a:solidFill>
                  <a:srgbClr val="4A5568"/>
                </a:solidFill>
                <a:latin typeface="Calibri" pitchFamily="34" charset="0"/>
                <a:ea typeface="Calibri" pitchFamily="34" charset="-122"/>
                <a:cs typeface="Calibri" pitchFamily="34" charset="-120"/>
              </a:rPr>
              <a:t>Find a partner you haven't spoken to yet</a:t>
            </a:r>
            <a:endParaRPr lang="en-US" sz="1200" dirty="0"/>
          </a:p>
        </p:txBody>
      </p:sp>
      <p:sp>
        <p:nvSpPr>
          <p:cNvPr id="10" name="Shape 8"/>
          <p:cNvSpPr/>
          <p:nvPr/>
        </p:nvSpPr>
        <p:spPr>
          <a:xfrm>
            <a:off x="457200" y="2898648"/>
            <a:ext cx="3931920" cy="1234440"/>
          </a:xfrm>
          <a:prstGeom prst="roundRect">
            <a:avLst>
              <a:gd name="adj" fmla="val 7407"/>
            </a:avLst>
          </a:prstGeom>
          <a:solidFill>
            <a:srgbClr val="FFF8EE"/>
          </a:solidFill>
          <a:ln w="12700">
            <a:solidFill>
              <a:srgbClr val="C9A84C">
                <a:alpha val="70000"/>
              </a:srgbClr>
            </a:solidFill>
            <a:prstDash val="solid"/>
          </a:ln>
        </p:spPr>
        <p:txBody>
          <a:bodyPr/>
          <a:lstStyle/>
          <a:p>
            <a:endParaRPr lang="en-US"/>
          </a:p>
        </p:txBody>
      </p:sp>
      <p:sp>
        <p:nvSpPr>
          <p:cNvPr id="11" name="Shape 9"/>
          <p:cNvSpPr/>
          <p:nvPr/>
        </p:nvSpPr>
        <p:spPr>
          <a:xfrm>
            <a:off x="594360" y="3154680"/>
            <a:ext cx="685800" cy="685800"/>
          </a:xfrm>
          <a:prstGeom prst="ellipse">
            <a:avLst/>
          </a:prstGeom>
          <a:solidFill>
            <a:srgbClr val="C9A84C"/>
          </a:solidFill>
          <a:ln w="12700">
            <a:solidFill>
              <a:srgbClr val="C9A84C"/>
            </a:solidFill>
            <a:prstDash val="solid"/>
          </a:ln>
        </p:spPr>
        <p:txBody>
          <a:bodyPr/>
          <a:lstStyle/>
          <a:p>
            <a:endParaRPr lang="en-US"/>
          </a:p>
        </p:txBody>
      </p:sp>
      <p:sp>
        <p:nvSpPr>
          <p:cNvPr id="12" name="Text 10"/>
          <p:cNvSpPr/>
          <p:nvPr/>
        </p:nvSpPr>
        <p:spPr>
          <a:xfrm>
            <a:off x="594360" y="3154680"/>
            <a:ext cx="685800" cy="685800"/>
          </a:xfrm>
          <a:prstGeom prst="rect">
            <a:avLst/>
          </a:prstGeom>
          <a:noFill/>
          <a:ln/>
        </p:spPr>
        <p:txBody>
          <a:bodyPr wrap="square" lIns="0" tIns="0" rIns="0" bIns="0" rtlCol="0" anchor="ctr"/>
          <a:lstStyle/>
          <a:p>
            <a:pPr marL="0" indent="0" algn="ctr">
              <a:buNone/>
            </a:pPr>
            <a:r>
              <a:rPr lang="en-US" sz="2000" b="1" dirty="0">
                <a:solidFill>
                  <a:srgbClr val="7B3F00"/>
                </a:solidFill>
                <a:latin typeface="Cambria" pitchFamily="34" charset="0"/>
                <a:ea typeface="Cambria" pitchFamily="34" charset="-122"/>
                <a:cs typeface="Cambria" pitchFamily="34" charset="-120"/>
              </a:rPr>
              <a:t>2</a:t>
            </a:r>
            <a:endParaRPr lang="en-US" sz="2000" dirty="0"/>
          </a:p>
        </p:txBody>
      </p:sp>
      <p:sp>
        <p:nvSpPr>
          <p:cNvPr id="13" name="Text 11"/>
          <p:cNvSpPr/>
          <p:nvPr/>
        </p:nvSpPr>
        <p:spPr>
          <a:xfrm>
            <a:off x="1417320" y="3035808"/>
            <a:ext cx="2834640" cy="347472"/>
          </a:xfrm>
          <a:prstGeom prst="rect">
            <a:avLst/>
          </a:prstGeom>
          <a:noFill/>
          <a:ln/>
        </p:spPr>
        <p:txBody>
          <a:bodyPr wrap="square" rtlCol="0" anchor="ctr"/>
          <a:lstStyle/>
          <a:p>
            <a:pPr marL="0" indent="0">
              <a:buNone/>
            </a:pPr>
            <a:r>
              <a:rPr lang="en-US" sz="1600" b="1" dirty="0">
                <a:solidFill>
                  <a:srgbClr val="2D3748"/>
                </a:solidFill>
                <a:latin typeface="Cambria" pitchFamily="34" charset="0"/>
                <a:ea typeface="Cambria" pitchFamily="34" charset="-122"/>
                <a:cs typeface="Cambria" pitchFamily="34" charset="-120"/>
              </a:rPr>
              <a:t>90 Seconds Each</a:t>
            </a:r>
            <a:endParaRPr lang="en-US" sz="1600" dirty="0"/>
          </a:p>
        </p:txBody>
      </p:sp>
      <p:sp>
        <p:nvSpPr>
          <p:cNvPr id="14" name="Text 12"/>
          <p:cNvSpPr/>
          <p:nvPr/>
        </p:nvSpPr>
        <p:spPr>
          <a:xfrm>
            <a:off x="1417320" y="3374136"/>
            <a:ext cx="2834640" cy="658368"/>
          </a:xfrm>
          <a:prstGeom prst="rect">
            <a:avLst/>
          </a:prstGeom>
          <a:noFill/>
          <a:ln/>
        </p:spPr>
        <p:txBody>
          <a:bodyPr wrap="square" rtlCol="0" anchor="ctr"/>
          <a:lstStyle/>
          <a:p>
            <a:pPr marL="0" indent="0">
              <a:buNone/>
            </a:pPr>
            <a:r>
              <a:rPr lang="en-US" sz="1200" dirty="0">
                <a:solidFill>
                  <a:srgbClr val="4A5568"/>
                </a:solidFill>
                <a:latin typeface="Calibri" pitchFamily="34" charset="0"/>
                <a:ea typeface="Calibri" pitchFamily="34" charset="-122"/>
                <a:cs typeface="Calibri" pitchFamily="34" charset="-120"/>
              </a:rPr>
              <a:t>Deliver your brand statement + ONE ask (referral, advice, connection)</a:t>
            </a:r>
            <a:endParaRPr lang="en-US" sz="1200" dirty="0"/>
          </a:p>
        </p:txBody>
      </p:sp>
      <p:sp>
        <p:nvSpPr>
          <p:cNvPr id="15" name="Shape 13"/>
          <p:cNvSpPr/>
          <p:nvPr/>
        </p:nvSpPr>
        <p:spPr>
          <a:xfrm>
            <a:off x="4663440" y="1481328"/>
            <a:ext cx="3931920" cy="1234440"/>
          </a:xfrm>
          <a:prstGeom prst="roundRect">
            <a:avLst>
              <a:gd name="adj" fmla="val 7407"/>
            </a:avLst>
          </a:prstGeom>
          <a:solidFill>
            <a:srgbClr val="FFF8EE"/>
          </a:solidFill>
          <a:ln w="12700">
            <a:solidFill>
              <a:srgbClr val="C9A84C">
                <a:alpha val="70000"/>
              </a:srgbClr>
            </a:solidFill>
            <a:prstDash val="solid"/>
          </a:ln>
        </p:spPr>
        <p:txBody>
          <a:bodyPr/>
          <a:lstStyle/>
          <a:p>
            <a:endParaRPr lang="en-US"/>
          </a:p>
        </p:txBody>
      </p:sp>
      <p:sp>
        <p:nvSpPr>
          <p:cNvPr id="16" name="Shape 14"/>
          <p:cNvSpPr/>
          <p:nvPr/>
        </p:nvSpPr>
        <p:spPr>
          <a:xfrm>
            <a:off x="4800600" y="1737360"/>
            <a:ext cx="685800" cy="685800"/>
          </a:xfrm>
          <a:prstGeom prst="ellipse">
            <a:avLst/>
          </a:prstGeom>
          <a:solidFill>
            <a:srgbClr val="C9A84C"/>
          </a:solidFill>
          <a:ln w="12700">
            <a:solidFill>
              <a:srgbClr val="C9A84C"/>
            </a:solidFill>
            <a:prstDash val="solid"/>
          </a:ln>
        </p:spPr>
        <p:txBody>
          <a:bodyPr/>
          <a:lstStyle/>
          <a:p>
            <a:endParaRPr lang="en-US"/>
          </a:p>
        </p:txBody>
      </p:sp>
      <p:sp>
        <p:nvSpPr>
          <p:cNvPr id="17" name="Text 15"/>
          <p:cNvSpPr/>
          <p:nvPr/>
        </p:nvSpPr>
        <p:spPr>
          <a:xfrm>
            <a:off x="4800600" y="1737360"/>
            <a:ext cx="685800" cy="685800"/>
          </a:xfrm>
          <a:prstGeom prst="rect">
            <a:avLst/>
          </a:prstGeom>
          <a:noFill/>
          <a:ln/>
        </p:spPr>
        <p:txBody>
          <a:bodyPr wrap="square" lIns="0" tIns="0" rIns="0" bIns="0" rtlCol="0" anchor="ctr"/>
          <a:lstStyle/>
          <a:p>
            <a:pPr marL="0" indent="0" algn="ctr">
              <a:buNone/>
            </a:pPr>
            <a:r>
              <a:rPr lang="en-US" sz="2000" b="1" dirty="0">
                <a:solidFill>
                  <a:srgbClr val="7B3F00"/>
                </a:solidFill>
                <a:latin typeface="Cambria" pitchFamily="34" charset="0"/>
                <a:ea typeface="Cambria" pitchFamily="34" charset="-122"/>
                <a:cs typeface="Cambria" pitchFamily="34" charset="-120"/>
              </a:rPr>
              <a:t>3</a:t>
            </a:r>
            <a:endParaRPr lang="en-US" sz="2000" dirty="0"/>
          </a:p>
        </p:txBody>
      </p:sp>
      <p:sp>
        <p:nvSpPr>
          <p:cNvPr id="18" name="Text 16"/>
          <p:cNvSpPr/>
          <p:nvPr/>
        </p:nvSpPr>
        <p:spPr>
          <a:xfrm>
            <a:off x="5623560" y="1618488"/>
            <a:ext cx="2834640" cy="347472"/>
          </a:xfrm>
          <a:prstGeom prst="rect">
            <a:avLst/>
          </a:prstGeom>
          <a:noFill/>
          <a:ln/>
        </p:spPr>
        <p:txBody>
          <a:bodyPr wrap="square" rtlCol="0" anchor="ctr"/>
          <a:lstStyle/>
          <a:p>
            <a:pPr marL="0" indent="0">
              <a:buNone/>
            </a:pPr>
            <a:r>
              <a:rPr lang="en-US" sz="1600" b="1" dirty="0">
                <a:solidFill>
                  <a:srgbClr val="2D3748"/>
                </a:solidFill>
                <a:latin typeface="Cambria" pitchFamily="34" charset="0"/>
                <a:ea typeface="Cambria" pitchFamily="34" charset="-122"/>
                <a:cs typeface="Cambria" pitchFamily="34" charset="-120"/>
              </a:rPr>
              <a:t>Rotate Twice</a:t>
            </a:r>
            <a:endParaRPr lang="en-US" sz="1600" dirty="0"/>
          </a:p>
        </p:txBody>
      </p:sp>
      <p:sp>
        <p:nvSpPr>
          <p:cNvPr id="19" name="Text 17"/>
          <p:cNvSpPr/>
          <p:nvPr/>
        </p:nvSpPr>
        <p:spPr>
          <a:xfrm>
            <a:off x="5623560" y="1956816"/>
            <a:ext cx="2834640" cy="658368"/>
          </a:xfrm>
          <a:prstGeom prst="rect">
            <a:avLst/>
          </a:prstGeom>
          <a:noFill/>
          <a:ln/>
        </p:spPr>
        <p:txBody>
          <a:bodyPr wrap="square" rtlCol="0" anchor="ctr"/>
          <a:lstStyle/>
          <a:p>
            <a:pPr marL="0" indent="0">
              <a:buNone/>
            </a:pPr>
            <a:r>
              <a:rPr lang="en-US" sz="1200" dirty="0">
                <a:solidFill>
                  <a:srgbClr val="4A5568"/>
                </a:solidFill>
                <a:latin typeface="Calibri" pitchFamily="34" charset="0"/>
                <a:ea typeface="Calibri" pitchFamily="34" charset="-122"/>
                <a:cs typeface="Calibri" pitchFamily="34" charset="-120"/>
              </a:rPr>
              <a:t>Meet at least 3 new peers by the end</a:t>
            </a:r>
            <a:endParaRPr lang="en-US" sz="1200" dirty="0"/>
          </a:p>
        </p:txBody>
      </p:sp>
      <p:sp>
        <p:nvSpPr>
          <p:cNvPr id="20" name="Shape 18"/>
          <p:cNvSpPr/>
          <p:nvPr/>
        </p:nvSpPr>
        <p:spPr>
          <a:xfrm>
            <a:off x="4663440" y="2898648"/>
            <a:ext cx="3931920" cy="1234440"/>
          </a:xfrm>
          <a:prstGeom prst="roundRect">
            <a:avLst>
              <a:gd name="adj" fmla="val 7407"/>
            </a:avLst>
          </a:prstGeom>
          <a:solidFill>
            <a:srgbClr val="FFF8EE"/>
          </a:solidFill>
          <a:ln w="12700">
            <a:solidFill>
              <a:srgbClr val="C9A84C">
                <a:alpha val="70000"/>
              </a:srgbClr>
            </a:solidFill>
            <a:prstDash val="solid"/>
          </a:ln>
        </p:spPr>
        <p:txBody>
          <a:bodyPr/>
          <a:lstStyle/>
          <a:p>
            <a:endParaRPr lang="en-US"/>
          </a:p>
        </p:txBody>
      </p:sp>
      <p:sp>
        <p:nvSpPr>
          <p:cNvPr id="21" name="Shape 19"/>
          <p:cNvSpPr/>
          <p:nvPr/>
        </p:nvSpPr>
        <p:spPr>
          <a:xfrm>
            <a:off x="4800600" y="3154680"/>
            <a:ext cx="685800" cy="685800"/>
          </a:xfrm>
          <a:prstGeom prst="ellipse">
            <a:avLst/>
          </a:prstGeom>
          <a:solidFill>
            <a:srgbClr val="C9A84C"/>
          </a:solidFill>
          <a:ln w="12700">
            <a:solidFill>
              <a:srgbClr val="C9A84C"/>
            </a:solidFill>
            <a:prstDash val="solid"/>
          </a:ln>
        </p:spPr>
        <p:txBody>
          <a:bodyPr/>
          <a:lstStyle/>
          <a:p>
            <a:endParaRPr lang="en-US"/>
          </a:p>
        </p:txBody>
      </p:sp>
      <p:sp>
        <p:nvSpPr>
          <p:cNvPr id="22" name="Text 20"/>
          <p:cNvSpPr/>
          <p:nvPr/>
        </p:nvSpPr>
        <p:spPr>
          <a:xfrm>
            <a:off x="4800600" y="3154680"/>
            <a:ext cx="685800" cy="685800"/>
          </a:xfrm>
          <a:prstGeom prst="rect">
            <a:avLst/>
          </a:prstGeom>
          <a:noFill/>
          <a:ln/>
        </p:spPr>
        <p:txBody>
          <a:bodyPr wrap="square" lIns="0" tIns="0" rIns="0" bIns="0" rtlCol="0" anchor="ctr"/>
          <a:lstStyle/>
          <a:p>
            <a:pPr marL="0" indent="0" algn="ctr">
              <a:buNone/>
            </a:pPr>
            <a:r>
              <a:rPr lang="en-US" sz="2000" b="1" dirty="0">
                <a:solidFill>
                  <a:srgbClr val="7B3F00"/>
                </a:solidFill>
                <a:latin typeface="Cambria" pitchFamily="34" charset="0"/>
                <a:ea typeface="Cambria" pitchFamily="34" charset="-122"/>
                <a:cs typeface="Cambria" pitchFamily="34" charset="-120"/>
              </a:rPr>
              <a:t>4</a:t>
            </a:r>
            <a:endParaRPr lang="en-US" sz="2000" dirty="0"/>
          </a:p>
        </p:txBody>
      </p:sp>
      <p:sp>
        <p:nvSpPr>
          <p:cNvPr id="23" name="Text 21"/>
          <p:cNvSpPr/>
          <p:nvPr/>
        </p:nvSpPr>
        <p:spPr>
          <a:xfrm>
            <a:off x="5623560" y="3035808"/>
            <a:ext cx="2834640" cy="347472"/>
          </a:xfrm>
          <a:prstGeom prst="rect">
            <a:avLst/>
          </a:prstGeom>
          <a:noFill/>
          <a:ln/>
        </p:spPr>
        <p:txBody>
          <a:bodyPr wrap="square" rtlCol="0" anchor="ctr"/>
          <a:lstStyle/>
          <a:p>
            <a:pPr marL="0" indent="0">
              <a:buNone/>
            </a:pPr>
            <a:r>
              <a:rPr lang="en-US" sz="1600" b="1" dirty="0">
                <a:solidFill>
                  <a:srgbClr val="2D3748"/>
                </a:solidFill>
                <a:latin typeface="Cambria" pitchFamily="34" charset="0"/>
                <a:ea typeface="Cambria" pitchFamily="34" charset="-122"/>
                <a:cs typeface="Cambria" pitchFamily="34" charset="-120"/>
              </a:rPr>
              <a:t>Follow Up</a:t>
            </a:r>
            <a:endParaRPr lang="en-US" sz="1600" dirty="0"/>
          </a:p>
        </p:txBody>
      </p:sp>
      <p:sp>
        <p:nvSpPr>
          <p:cNvPr id="24" name="Text 22"/>
          <p:cNvSpPr/>
          <p:nvPr/>
        </p:nvSpPr>
        <p:spPr>
          <a:xfrm>
            <a:off x="5623560" y="3374136"/>
            <a:ext cx="2834640" cy="658368"/>
          </a:xfrm>
          <a:prstGeom prst="rect">
            <a:avLst/>
          </a:prstGeom>
          <a:noFill/>
          <a:ln/>
        </p:spPr>
        <p:txBody>
          <a:bodyPr wrap="square" rtlCol="0" anchor="ctr"/>
          <a:lstStyle/>
          <a:p>
            <a:pPr marL="0" indent="0">
              <a:buNone/>
            </a:pPr>
            <a:r>
              <a:rPr lang="en-US" sz="1200" dirty="0">
                <a:solidFill>
                  <a:srgbClr val="4A5568"/>
                </a:solidFill>
                <a:latin typeface="Calibri" pitchFamily="34" charset="0"/>
                <a:ea typeface="Calibri" pitchFamily="34" charset="-122"/>
                <a:cs typeface="Calibri" pitchFamily="34" charset="-120"/>
              </a:rPr>
              <a:t>Exchange contacts. Message within 48 hours.</a:t>
            </a:r>
            <a:endParaRPr lang="en-US" sz="1200" dirty="0"/>
          </a:p>
        </p:txBody>
      </p:sp>
      <p:sp>
        <p:nvSpPr>
          <p:cNvPr id="25" name="Text 23"/>
          <p:cNvSpPr/>
          <p:nvPr/>
        </p:nvSpPr>
        <p:spPr>
          <a:xfrm>
            <a:off x="548640" y="4553712"/>
            <a:ext cx="8046720" cy="384048"/>
          </a:xfrm>
          <a:prstGeom prst="rect">
            <a:avLst/>
          </a:prstGeom>
          <a:noFill/>
          <a:ln/>
        </p:spPr>
        <p:txBody>
          <a:bodyPr wrap="square" rtlCol="0" anchor="ctr"/>
          <a:lstStyle/>
          <a:p>
            <a:pPr marL="0" indent="0" algn="ctr">
              <a:buNone/>
            </a:pPr>
            <a:r>
              <a:rPr lang="en-US" sz="1100" i="1" dirty="0">
                <a:solidFill>
                  <a:srgbClr val="F0D78C"/>
                </a:solidFill>
                <a:latin typeface="Calibri" pitchFamily="34" charset="0"/>
                <a:ea typeface="Calibri" pitchFamily="34" charset="-122"/>
                <a:cs typeface="Calibri" pitchFamily="34" charset="-120"/>
              </a:rPr>
              <a:t>Goal: Leave this room with 3 new professional contacts and practise your brand statement live.</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2E5A"/>
        </a:solidFill>
        <a:effectLst/>
      </p:bgPr>
    </p:bg>
    <p:spTree>
      <p:nvGrpSpPr>
        <p:cNvPr id="1" name=""/>
        <p:cNvGrpSpPr/>
        <p:nvPr/>
      </p:nvGrpSpPr>
      <p:grpSpPr>
        <a:xfrm>
          <a:off x="0" y="0"/>
          <a:ext cx="0" cy="0"/>
          <a:chOff x="0" y="0"/>
          <a:chExt cx="0" cy="0"/>
        </a:xfrm>
      </p:grpSpPr>
      <p:sp>
        <p:nvSpPr>
          <p:cNvPr id="2" name="Shape 0"/>
          <p:cNvSpPr/>
          <p:nvPr/>
        </p:nvSpPr>
        <p:spPr>
          <a:xfrm>
            <a:off x="7772400" y="-1371600"/>
            <a:ext cx="3200400" cy="3200400"/>
          </a:xfrm>
          <a:prstGeom prst="ellipse">
            <a:avLst/>
          </a:prstGeom>
          <a:solidFill>
            <a:srgbClr val="C9A84C">
              <a:alpha val="15000"/>
            </a:srgbClr>
          </a:solidFill>
          <a:ln w="12700">
            <a:solidFill>
              <a:srgbClr val="C9A84C"/>
            </a:solidFill>
            <a:prstDash val="solid"/>
          </a:ln>
        </p:spPr>
        <p:txBody>
          <a:bodyPr/>
          <a:lstStyle/>
          <a:p>
            <a:endParaRPr lang="en-US"/>
          </a:p>
        </p:txBody>
      </p:sp>
      <p:sp>
        <p:nvSpPr>
          <p:cNvPr id="3" name="Text 1"/>
          <p:cNvSpPr/>
          <p:nvPr/>
        </p:nvSpPr>
        <p:spPr>
          <a:xfrm>
            <a:off x="548640" y="320040"/>
            <a:ext cx="2743200" cy="274320"/>
          </a:xfrm>
          <a:prstGeom prst="rect">
            <a:avLst/>
          </a:prstGeom>
          <a:noFill/>
          <a:ln/>
        </p:spPr>
        <p:txBody>
          <a:bodyPr wrap="square" rtlCol="0" anchor="ctr"/>
          <a:lstStyle/>
          <a:p>
            <a:pPr marL="0" indent="0">
              <a:buNone/>
            </a:pPr>
            <a:r>
              <a:rPr lang="en-US" sz="1100" b="1" kern="0" spc="500" dirty="0">
                <a:solidFill>
                  <a:srgbClr val="C9A84C"/>
                </a:solidFill>
                <a:latin typeface="Calibri" pitchFamily="34" charset="0"/>
                <a:ea typeface="Calibri" pitchFamily="34" charset="-122"/>
                <a:cs typeface="Calibri" pitchFamily="34" charset="-120"/>
              </a:rPr>
              <a:t>CLOSING</a:t>
            </a:r>
            <a:endParaRPr lang="en-US" sz="1100" dirty="0"/>
          </a:p>
        </p:txBody>
      </p:sp>
      <p:sp>
        <p:nvSpPr>
          <p:cNvPr id="4" name="Text 2"/>
          <p:cNvSpPr/>
          <p:nvPr/>
        </p:nvSpPr>
        <p:spPr>
          <a:xfrm>
            <a:off x="548640" y="594360"/>
            <a:ext cx="7772400" cy="658368"/>
          </a:xfrm>
          <a:prstGeom prst="rect">
            <a:avLst/>
          </a:prstGeom>
          <a:noFill/>
          <a:ln/>
        </p:spPr>
        <p:txBody>
          <a:bodyPr wrap="square" rtlCol="0" anchor="ctr"/>
          <a:lstStyle/>
          <a:p>
            <a:pPr marL="0" indent="0">
              <a:buNone/>
            </a:pPr>
            <a:r>
              <a:rPr lang="en-US" sz="3400" b="1" dirty="0">
                <a:solidFill>
                  <a:srgbClr val="FFFFFF"/>
                </a:solidFill>
                <a:latin typeface="Cambria" pitchFamily="34" charset="0"/>
                <a:ea typeface="Cambria" pitchFamily="34" charset="-122"/>
                <a:cs typeface="Cambria" pitchFamily="34" charset="-120"/>
              </a:rPr>
              <a:t>Your Commitment This Week</a:t>
            </a:r>
            <a:endParaRPr lang="en-US" sz="3400" dirty="0"/>
          </a:p>
        </p:txBody>
      </p:sp>
      <p:sp>
        <p:nvSpPr>
          <p:cNvPr id="5" name="Shape 3"/>
          <p:cNvSpPr/>
          <p:nvPr/>
        </p:nvSpPr>
        <p:spPr>
          <a:xfrm>
            <a:off x="548640" y="1417320"/>
            <a:ext cx="8046720" cy="914400"/>
          </a:xfrm>
          <a:prstGeom prst="roundRect">
            <a:avLst>
              <a:gd name="adj" fmla="val 10000"/>
            </a:avLst>
          </a:prstGeom>
          <a:solidFill>
            <a:srgbClr val="263B6B"/>
          </a:solidFill>
          <a:ln w="12700">
            <a:solidFill>
              <a:srgbClr val="C9A84C">
                <a:alpha val="60000"/>
              </a:srgbClr>
            </a:solidFill>
            <a:prstDash val="solid"/>
          </a:ln>
        </p:spPr>
        <p:txBody>
          <a:bodyPr/>
          <a:lstStyle/>
          <a:p>
            <a:endParaRPr lang="en-US"/>
          </a:p>
        </p:txBody>
      </p:sp>
      <p:sp>
        <p:nvSpPr>
          <p:cNvPr id="6" name="Text 4"/>
          <p:cNvSpPr/>
          <p:nvPr/>
        </p:nvSpPr>
        <p:spPr>
          <a:xfrm>
            <a:off x="685800" y="1508760"/>
            <a:ext cx="685800" cy="685800"/>
          </a:xfrm>
          <a:prstGeom prst="rect">
            <a:avLst/>
          </a:prstGeom>
          <a:noFill/>
          <a:ln/>
        </p:spPr>
        <p:txBody>
          <a:bodyPr wrap="square" rtlCol="0" anchor="ctr"/>
          <a:lstStyle/>
          <a:p>
            <a:pPr marL="0" indent="0" algn="ctr">
              <a:buNone/>
            </a:pPr>
            <a:r>
              <a:rPr lang="en-US" sz="2800" dirty="0">
                <a:solidFill>
                  <a:srgbClr val="000000"/>
                </a:solidFill>
                <a:latin typeface="Calibri" pitchFamily="34" charset="0"/>
                <a:ea typeface="Calibri" pitchFamily="34" charset="-122"/>
                <a:cs typeface="Calibri" pitchFamily="34" charset="-120"/>
              </a:rPr>
              <a:t>🎯</a:t>
            </a:r>
            <a:endParaRPr lang="en-US" sz="2800" dirty="0"/>
          </a:p>
        </p:txBody>
      </p:sp>
      <p:sp>
        <p:nvSpPr>
          <p:cNvPr id="7" name="Text 5"/>
          <p:cNvSpPr/>
          <p:nvPr/>
        </p:nvSpPr>
        <p:spPr>
          <a:xfrm>
            <a:off x="1417320" y="1490472"/>
            <a:ext cx="3200400" cy="320040"/>
          </a:xfrm>
          <a:prstGeom prst="rect">
            <a:avLst/>
          </a:prstGeom>
          <a:noFill/>
          <a:ln/>
        </p:spPr>
        <p:txBody>
          <a:bodyPr wrap="square" rtlCol="0" anchor="ctr"/>
          <a:lstStyle/>
          <a:p>
            <a:pPr marL="0" indent="0">
              <a:buNone/>
            </a:pPr>
            <a:r>
              <a:rPr lang="en-US" sz="1400" b="1" dirty="0">
                <a:solidFill>
                  <a:srgbClr val="C9A84C"/>
                </a:solidFill>
                <a:latin typeface="Cambria" pitchFamily="34" charset="0"/>
                <a:ea typeface="Cambria" pitchFamily="34" charset="-122"/>
                <a:cs typeface="Cambria" pitchFamily="34" charset="-120"/>
              </a:rPr>
              <a:t>ONE Branding Move</a:t>
            </a:r>
            <a:endParaRPr lang="en-US" sz="1400" dirty="0"/>
          </a:p>
        </p:txBody>
      </p:sp>
      <p:sp>
        <p:nvSpPr>
          <p:cNvPr id="8" name="Text 6"/>
          <p:cNvSpPr/>
          <p:nvPr/>
        </p:nvSpPr>
        <p:spPr>
          <a:xfrm>
            <a:off x="1417320" y="1810512"/>
            <a:ext cx="6949440" cy="457200"/>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Update your LinkedIn headline. Write your brand statement. Ask a client what they value most about you.</a:t>
            </a:r>
            <a:endParaRPr lang="en-US" sz="1100" dirty="0"/>
          </a:p>
        </p:txBody>
      </p:sp>
      <p:sp>
        <p:nvSpPr>
          <p:cNvPr id="9" name="Shape 7"/>
          <p:cNvSpPr/>
          <p:nvPr/>
        </p:nvSpPr>
        <p:spPr>
          <a:xfrm>
            <a:off x="548640" y="2468880"/>
            <a:ext cx="8046720" cy="914400"/>
          </a:xfrm>
          <a:prstGeom prst="roundRect">
            <a:avLst>
              <a:gd name="adj" fmla="val 10000"/>
            </a:avLst>
          </a:prstGeom>
          <a:solidFill>
            <a:srgbClr val="263B6B"/>
          </a:solidFill>
          <a:ln w="12700">
            <a:solidFill>
              <a:srgbClr val="C9A84C">
                <a:alpha val="60000"/>
              </a:srgbClr>
            </a:solidFill>
            <a:prstDash val="solid"/>
          </a:ln>
        </p:spPr>
        <p:txBody>
          <a:bodyPr/>
          <a:lstStyle/>
          <a:p>
            <a:endParaRPr lang="en-US"/>
          </a:p>
        </p:txBody>
      </p:sp>
      <p:sp>
        <p:nvSpPr>
          <p:cNvPr id="10" name="Text 8"/>
          <p:cNvSpPr/>
          <p:nvPr/>
        </p:nvSpPr>
        <p:spPr>
          <a:xfrm>
            <a:off x="685800" y="2560320"/>
            <a:ext cx="685800" cy="685800"/>
          </a:xfrm>
          <a:prstGeom prst="rect">
            <a:avLst/>
          </a:prstGeom>
          <a:noFill/>
          <a:ln/>
        </p:spPr>
        <p:txBody>
          <a:bodyPr wrap="square" rtlCol="0" anchor="ctr"/>
          <a:lstStyle/>
          <a:p>
            <a:pPr marL="0" indent="0" algn="ctr">
              <a:buNone/>
            </a:pPr>
            <a:r>
              <a:rPr lang="en-US" sz="2800" dirty="0">
                <a:solidFill>
                  <a:srgbClr val="000000"/>
                </a:solidFill>
                <a:latin typeface="Calibri" pitchFamily="34" charset="0"/>
                <a:ea typeface="Calibri" pitchFamily="34" charset="-122"/>
                <a:cs typeface="Calibri" pitchFamily="34" charset="-120"/>
              </a:rPr>
              <a:t>🤝</a:t>
            </a:r>
            <a:endParaRPr lang="en-US" sz="2800" dirty="0"/>
          </a:p>
        </p:txBody>
      </p:sp>
      <p:sp>
        <p:nvSpPr>
          <p:cNvPr id="11" name="Text 9"/>
          <p:cNvSpPr/>
          <p:nvPr/>
        </p:nvSpPr>
        <p:spPr>
          <a:xfrm>
            <a:off x="1417320" y="2542032"/>
            <a:ext cx="3200400" cy="320040"/>
          </a:xfrm>
          <a:prstGeom prst="rect">
            <a:avLst/>
          </a:prstGeom>
          <a:noFill/>
          <a:ln/>
        </p:spPr>
        <p:txBody>
          <a:bodyPr wrap="square" rtlCol="0" anchor="ctr"/>
          <a:lstStyle/>
          <a:p>
            <a:pPr marL="0" indent="0">
              <a:buNone/>
            </a:pPr>
            <a:r>
              <a:rPr lang="en-US" sz="1400" b="1" dirty="0">
                <a:solidFill>
                  <a:srgbClr val="C9A84C"/>
                </a:solidFill>
                <a:latin typeface="Cambria" pitchFamily="34" charset="0"/>
                <a:ea typeface="Cambria" pitchFamily="34" charset="-122"/>
                <a:cs typeface="Cambria" pitchFamily="34" charset="-120"/>
              </a:rPr>
              <a:t>ONE Trust Habit</a:t>
            </a:r>
            <a:endParaRPr lang="en-US" sz="1400" dirty="0"/>
          </a:p>
        </p:txBody>
      </p:sp>
      <p:sp>
        <p:nvSpPr>
          <p:cNvPr id="12" name="Text 10"/>
          <p:cNvSpPr/>
          <p:nvPr/>
        </p:nvSpPr>
        <p:spPr>
          <a:xfrm>
            <a:off x="1417320" y="2862072"/>
            <a:ext cx="6949440" cy="457200"/>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Proactively reach out to one client this week. Meet a deadline early. Admit one thing you don't know — then find out.</a:t>
            </a:r>
            <a:endParaRPr lang="en-US" sz="1100" dirty="0"/>
          </a:p>
        </p:txBody>
      </p:sp>
      <p:sp>
        <p:nvSpPr>
          <p:cNvPr id="13" name="Shape 11"/>
          <p:cNvSpPr/>
          <p:nvPr/>
        </p:nvSpPr>
        <p:spPr>
          <a:xfrm>
            <a:off x="548640" y="3520440"/>
            <a:ext cx="8046720" cy="914400"/>
          </a:xfrm>
          <a:prstGeom prst="roundRect">
            <a:avLst>
              <a:gd name="adj" fmla="val 10000"/>
            </a:avLst>
          </a:prstGeom>
          <a:solidFill>
            <a:srgbClr val="263B6B"/>
          </a:solidFill>
          <a:ln w="12700">
            <a:solidFill>
              <a:srgbClr val="C9A84C">
                <a:alpha val="60000"/>
              </a:srgbClr>
            </a:solidFill>
            <a:prstDash val="solid"/>
          </a:ln>
        </p:spPr>
        <p:txBody>
          <a:bodyPr/>
          <a:lstStyle/>
          <a:p>
            <a:endParaRPr lang="en-US"/>
          </a:p>
        </p:txBody>
      </p:sp>
      <p:sp>
        <p:nvSpPr>
          <p:cNvPr id="14" name="Text 12"/>
          <p:cNvSpPr/>
          <p:nvPr/>
        </p:nvSpPr>
        <p:spPr>
          <a:xfrm>
            <a:off x="685800" y="3611880"/>
            <a:ext cx="685800" cy="685800"/>
          </a:xfrm>
          <a:prstGeom prst="rect">
            <a:avLst/>
          </a:prstGeom>
          <a:noFill/>
          <a:ln/>
        </p:spPr>
        <p:txBody>
          <a:bodyPr wrap="square" rtlCol="0" anchor="ctr"/>
          <a:lstStyle/>
          <a:p>
            <a:pPr marL="0" indent="0" algn="ctr">
              <a:buNone/>
            </a:pPr>
            <a:r>
              <a:rPr lang="en-US" sz="2800" dirty="0">
                <a:solidFill>
                  <a:srgbClr val="000000"/>
                </a:solidFill>
                <a:latin typeface="Calibri" pitchFamily="34" charset="0"/>
                <a:ea typeface="Calibri" pitchFamily="34" charset="-122"/>
                <a:cs typeface="Calibri" pitchFamily="34" charset="-120"/>
              </a:rPr>
              <a:t>📞</a:t>
            </a:r>
            <a:endParaRPr lang="en-US" sz="2800" dirty="0"/>
          </a:p>
        </p:txBody>
      </p:sp>
      <p:sp>
        <p:nvSpPr>
          <p:cNvPr id="15" name="Text 13"/>
          <p:cNvSpPr/>
          <p:nvPr/>
        </p:nvSpPr>
        <p:spPr>
          <a:xfrm>
            <a:off x="1417320" y="3593592"/>
            <a:ext cx="3200400" cy="320040"/>
          </a:xfrm>
          <a:prstGeom prst="rect">
            <a:avLst/>
          </a:prstGeom>
          <a:noFill/>
          <a:ln/>
        </p:spPr>
        <p:txBody>
          <a:bodyPr wrap="square" rtlCol="0" anchor="ctr"/>
          <a:lstStyle/>
          <a:p>
            <a:pPr marL="0" indent="0">
              <a:buNone/>
            </a:pPr>
            <a:r>
              <a:rPr lang="en-US" sz="1400" b="1" dirty="0">
                <a:solidFill>
                  <a:srgbClr val="C9A84C"/>
                </a:solidFill>
                <a:latin typeface="Cambria" pitchFamily="34" charset="0"/>
                <a:ea typeface="Cambria" pitchFamily="34" charset="-122"/>
                <a:cs typeface="Cambria" pitchFamily="34" charset="-120"/>
              </a:rPr>
              <a:t>ONE Person to Connect With</a:t>
            </a:r>
            <a:endParaRPr lang="en-US" sz="1400" dirty="0"/>
          </a:p>
        </p:txBody>
      </p:sp>
      <p:sp>
        <p:nvSpPr>
          <p:cNvPr id="16" name="Text 14"/>
          <p:cNvSpPr/>
          <p:nvPr/>
        </p:nvSpPr>
        <p:spPr>
          <a:xfrm>
            <a:off x="1417320" y="3913632"/>
            <a:ext cx="6949440" cy="457200"/>
          </a:xfrm>
          <a:prstGeom prst="rect">
            <a:avLst/>
          </a:prstGeom>
          <a:noFill/>
          <a:ln/>
        </p:spPr>
        <p:txBody>
          <a:bodyPr wrap="square" rtlCol="0" anchor="ctr"/>
          <a:lstStyle/>
          <a:p>
            <a:pPr marL="0" indent="0">
              <a:buNone/>
            </a:pPr>
            <a:r>
              <a:rPr lang="en-US" sz="1100" dirty="0">
                <a:solidFill>
                  <a:srgbClr val="FFFFFF"/>
                </a:solidFill>
                <a:latin typeface="Calibri" pitchFamily="34" charset="0"/>
                <a:ea typeface="Calibri" pitchFamily="34" charset="-122"/>
                <a:cs typeface="Calibri" pitchFamily="34" charset="-120"/>
              </a:rPr>
              <a:t>Reach out to one person you met today. Send a personalised message. Suggest a coffee or call.</a:t>
            </a:r>
            <a:endParaRPr lang="en-US" sz="1100" dirty="0"/>
          </a:p>
        </p:txBody>
      </p:sp>
      <p:sp>
        <p:nvSpPr>
          <p:cNvPr id="17" name="Shape 15"/>
          <p:cNvSpPr/>
          <p:nvPr/>
        </p:nvSpPr>
        <p:spPr>
          <a:xfrm>
            <a:off x="548640" y="4553712"/>
            <a:ext cx="8046720" cy="384048"/>
          </a:xfrm>
          <a:prstGeom prst="roundRect">
            <a:avLst>
              <a:gd name="adj" fmla="val 19048"/>
            </a:avLst>
          </a:prstGeom>
          <a:solidFill>
            <a:srgbClr val="C9A84C"/>
          </a:solidFill>
          <a:ln w="12700">
            <a:solidFill>
              <a:srgbClr val="C9A84C"/>
            </a:solidFill>
            <a:prstDash val="solid"/>
          </a:ln>
        </p:spPr>
        <p:txBody>
          <a:bodyPr/>
          <a:lstStyle/>
          <a:p>
            <a:endParaRPr lang="en-US"/>
          </a:p>
        </p:txBody>
      </p:sp>
      <p:sp>
        <p:nvSpPr>
          <p:cNvPr id="18" name="Text 16"/>
          <p:cNvSpPr/>
          <p:nvPr/>
        </p:nvSpPr>
        <p:spPr>
          <a:xfrm>
            <a:off x="548640" y="4553712"/>
            <a:ext cx="8046720" cy="384048"/>
          </a:xfrm>
          <a:prstGeom prst="rect">
            <a:avLst/>
          </a:prstGeom>
          <a:noFill/>
          <a:ln/>
        </p:spPr>
        <p:txBody>
          <a:bodyPr wrap="square" lIns="0" tIns="0" rIns="0" bIns="0" rtlCol="0" anchor="ctr"/>
          <a:lstStyle/>
          <a:p>
            <a:pPr marL="0" indent="0" algn="ctr">
              <a:buNone/>
            </a:pPr>
            <a:r>
              <a:rPr lang="en-US" sz="1100" b="1" i="1" dirty="0">
                <a:solidFill>
                  <a:srgbClr val="1A2E5A"/>
                </a:solidFill>
                <a:latin typeface="Cambria" pitchFamily="34" charset="0"/>
                <a:ea typeface="Cambria" pitchFamily="34" charset="-122"/>
                <a:cs typeface="Cambria" pitchFamily="34" charset="-120"/>
              </a:rPr>
              <a:t>"Branding gets you noticed. Trust gets you hired. Networking keeps you growing. Master all three — build a legacy."</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2E5A"/>
        </a:solidFill>
        <a:effectLst/>
      </p:bgPr>
    </p:bg>
    <p:spTree>
      <p:nvGrpSpPr>
        <p:cNvPr id="1" name=""/>
        <p:cNvGrpSpPr/>
        <p:nvPr/>
      </p:nvGrpSpPr>
      <p:grpSpPr>
        <a:xfrm>
          <a:off x="0" y="0"/>
          <a:ext cx="0" cy="0"/>
          <a:chOff x="0" y="0"/>
          <a:chExt cx="0" cy="0"/>
        </a:xfrm>
      </p:grpSpPr>
      <p:sp>
        <p:nvSpPr>
          <p:cNvPr id="2" name="Shape 0"/>
          <p:cNvSpPr/>
          <p:nvPr/>
        </p:nvSpPr>
        <p:spPr>
          <a:xfrm>
            <a:off x="2286000" y="274320"/>
            <a:ext cx="4572000" cy="4572000"/>
          </a:xfrm>
          <a:prstGeom prst="ellipse">
            <a:avLst/>
          </a:prstGeom>
          <a:solidFill>
            <a:srgbClr val="C9A84C">
              <a:alpha val="18000"/>
            </a:srgbClr>
          </a:solidFill>
          <a:ln w="12700">
            <a:solidFill>
              <a:srgbClr val="C9A84C"/>
            </a:solidFill>
            <a:prstDash val="solid"/>
          </a:ln>
        </p:spPr>
        <p:txBody>
          <a:bodyPr/>
          <a:lstStyle/>
          <a:p>
            <a:endParaRPr lang="en-US"/>
          </a:p>
        </p:txBody>
      </p:sp>
      <p:sp>
        <p:nvSpPr>
          <p:cNvPr id="3" name="Text 1"/>
          <p:cNvSpPr/>
          <p:nvPr/>
        </p:nvSpPr>
        <p:spPr>
          <a:xfrm>
            <a:off x="914400" y="1371600"/>
            <a:ext cx="7315200" cy="777240"/>
          </a:xfrm>
          <a:prstGeom prst="rect">
            <a:avLst/>
          </a:prstGeom>
          <a:noFill/>
          <a:ln/>
        </p:spPr>
        <p:txBody>
          <a:bodyPr wrap="square" rtlCol="0" anchor="ctr"/>
          <a:lstStyle/>
          <a:p>
            <a:pPr marL="0" indent="0" algn="ctr">
              <a:buNone/>
            </a:pPr>
            <a:r>
              <a:rPr lang="en-US" sz="5200" b="1" dirty="0">
                <a:solidFill>
                  <a:srgbClr val="FFFFFF"/>
                </a:solidFill>
                <a:latin typeface="Cambria" pitchFamily="34" charset="0"/>
                <a:ea typeface="Cambria" pitchFamily="34" charset="-122"/>
                <a:cs typeface="Cambria" pitchFamily="34" charset="-120"/>
              </a:rPr>
              <a:t>Building Today.</a:t>
            </a:r>
            <a:endParaRPr lang="en-US" sz="5200" dirty="0"/>
          </a:p>
        </p:txBody>
      </p:sp>
      <p:sp>
        <p:nvSpPr>
          <p:cNvPr id="4" name="Text 2"/>
          <p:cNvSpPr/>
          <p:nvPr/>
        </p:nvSpPr>
        <p:spPr>
          <a:xfrm>
            <a:off x="914400" y="2103120"/>
            <a:ext cx="7315200" cy="777240"/>
          </a:xfrm>
          <a:prstGeom prst="rect">
            <a:avLst/>
          </a:prstGeom>
          <a:noFill/>
          <a:ln/>
        </p:spPr>
        <p:txBody>
          <a:bodyPr wrap="square" rtlCol="0" anchor="ctr"/>
          <a:lstStyle/>
          <a:p>
            <a:pPr marL="0" indent="0" algn="ctr">
              <a:buNone/>
            </a:pPr>
            <a:r>
              <a:rPr lang="en-US" sz="5200" b="1" dirty="0">
                <a:solidFill>
                  <a:srgbClr val="C9A84C"/>
                </a:solidFill>
                <a:latin typeface="Cambria" pitchFamily="34" charset="0"/>
                <a:ea typeface="Cambria" pitchFamily="34" charset="-122"/>
                <a:cs typeface="Cambria" pitchFamily="34" charset="-120"/>
              </a:rPr>
              <a:t>Leading Tomorrow.</a:t>
            </a:r>
            <a:endParaRPr lang="en-US" sz="5200" dirty="0"/>
          </a:p>
        </p:txBody>
      </p:sp>
      <p:sp>
        <p:nvSpPr>
          <p:cNvPr id="5" name="Text 3"/>
          <p:cNvSpPr/>
          <p:nvPr/>
        </p:nvSpPr>
        <p:spPr>
          <a:xfrm>
            <a:off x="914400" y="3154680"/>
            <a:ext cx="7315200" cy="384048"/>
          </a:xfrm>
          <a:prstGeom prst="rect">
            <a:avLst/>
          </a:prstGeom>
          <a:noFill/>
          <a:ln/>
        </p:spPr>
        <p:txBody>
          <a:bodyPr wrap="square" rtlCol="0" anchor="ctr"/>
          <a:lstStyle/>
          <a:p>
            <a:pPr marL="0" indent="0" algn="ctr">
              <a:buNone/>
            </a:pPr>
            <a:r>
              <a:rPr lang="en-US" sz="1800" b="1" dirty="0">
                <a:solidFill>
                  <a:srgbClr val="FFFFFF"/>
                </a:solidFill>
                <a:latin typeface="Cambria" pitchFamily="34" charset="0"/>
                <a:ea typeface="Cambria" pitchFamily="34" charset="-122"/>
                <a:cs typeface="Cambria" pitchFamily="34" charset="-120"/>
              </a:rPr>
              <a:t>CA. Madhukar Hiregange</a:t>
            </a:r>
            <a:endParaRPr lang="en-US" sz="1800" dirty="0"/>
          </a:p>
        </p:txBody>
      </p:sp>
      <p:sp>
        <p:nvSpPr>
          <p:cNvPr id="6" name="Text 4"/>
          <p:cNvSpPr/>
          <p:nvPr/>
        </p:nvSpPr>
        <p:spPr>
          <a:xfrm>
            <a:off x="914400" y="3547872"/>
            <a:ext cx="7315200" cy="292608"/>
          </a:xfrm>
          <a:prstGeom prst="rect">
            <a:avLst/>
          </a:prstGeom>
          <a:noFill/>
          <a:ln/>
        </p:spPr>
        <p:txBody>
          <a:bodyPr wrap="square" rtlCol="0" anchor="ctr"/>
          <a:lstStyle/>
          <a:p>
            <a:pPr marL="0" indent="0" algn="ctr">
              <a:buNone/>
            </a:pPr>
            <a:r>
              <a:rPr lang="en-US" sz="1200" dirty="0">
                <a:solidFill>
                  <a:srgbClr val="F0D78C"/>
                </a:solidFill>
                <a:latin typeface="Calibri" pitchFamily="34" charset="0"/>
                <a:ea typeface="Calibri" pitchFamily="34" charset="-122"/>
                <a:cs typeface="Calibri" pitchFamily="34" charset="-120"/>
              </a:rPr>
              <a:t>6-Day Real Estate Workshop for Chartered Accountants</a:t>
            </a:r>
            <a:endParaRPr lang="en-US" sz="1200" dirty="0"/>
          </a:p>
        </p:txBody>
      </p:sp>
      <p:sp>
        <p:nvSpPr>
          <p:cNvPr id="7" name="Shape 5"/>
          <p:cNvSpPr/>
          <p:nvPr/>
        </p:nvSpPr>
        <p:spPr>
          <a:xfrm>
            <a:off x="0" y="4846320"/>
            <a:ext cx="9144000" cy="297180"/>
          </a:xfrm>
          <a:prstGeom prst="rect">
            <a:avLst/>
          </a:prstGeom>
          <a:solidFill>
            <a:srgbClr val="C9A84C"/>
          </a:solidFill>
          <a:ln w="12700">
            <a:solidFill>
              <a:srgbClr val="C9A84C"/>
            </a:solidFill>
            <a:prstDash val="solid"/>
          </a:ln>
        </p:spPr>
        <p:txBody>
          <a:bodyPr/>
          <a:lstStyle/>
          <a:p>
            <a:endParaRPr lang="en-US"/>
          </a:p>
        </p:txBody>
      </p:sp>
      <p:sp>
        <p:nvSpPr>
          <p:cNvPr id="8" name="Text 6"/>
          <p:cNvSpPr/>
          <p:nvPr/>
        </p:nvSpPr>
        <p:spPr>
          <a:xfrm>
            <a:off x="0" y="4846320"/>
            <a:ext cx="9144000" cy="297180"/>
          </a:xfrm>
          <a:prstGeom prst="rect">
            <a:avLst/>
          </a:prstGeom>
          <a:noFill/>
          <a:ln/>
        </p:spPr>
        <p:txBody>
          <a:bodyPr wrap="square" lIns="0" tIns="0" rIns="0" bIns="0" rtlCol="0" anchor="ctr"/>
          <a:lstStyle/>
          <a:p>
            <a:pPr marL="0" indent="0" algn="ctr">
              <a:buNone/>
            </a:pPr>
            <a:r>
              <a:rPr lang="en-US" sz="1000" b="1" dirty="0">
                <a:solidFill>
                  <a:srgbClr val="1A2E5A"/>
                </a:solidFill>
                <a:latin typeface="Calibri" pitchFamily="34" charset="0"/>
                <a:ea typeface="Calibri" pitchFamily="34" charset="-122"/>
                <a:cs typeface="Calibri" pitchFamily="34" charset="-120"/>
              </a:rPr>
              <a:t>Trust. Expertise. Value.  |  Serve to be served — all stakeholders</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2E5A"/>
          </a:solidFill>
          <a:ln w="12700">
            <a:solidFill>
              <a:srgbClr val="1A2E5A"/>
            </a:solidFill>
            <a:prstDash val="solid"/>
          </a:ln>
        </p:spPr>
        <p:txBody>
          <a:bodyPr/>
          <a:lstStyle/>
          <a:p>
            <a:endParaRPr lang="en-US"/>
          </a:p>
        </p:txBody>
      </p:sp>
      <p:sp>
        <p:nvSpPr>
          <p:cNvPr id="3" name="Text 1"/>
          <p:cNvSpPr/>
          <p:nvPr/>
        </p:nvSpPr>
        <p:spPr>
          <a:xfrm>
            <a:off x="457200" y="91440"/>
            <a:ext cx="8229600" cy="548640"/>
          </a:xfrm>
          <a:prstGeom prst="rect">
            <a:avLst/>
          </a:prstGeom>
          <a:noFill/>
          <a:ln/>
        </p:spPr>
        <p:txBody>
          <a:bodyPr wrap="square" rtlCol="0" anchor="ctr"/>
          <a:lstStyle/>
          <a:p>
            <a:pPr marL="0" indent="0">
              <a:buNone/>
            </a:pPr>
            <a:r>
              <a:rPr lang="en-US" sz="2800" b="1" kern="0" spc="200" dirty="0">
                <a:solidFill>
                  <a:srgbClr val="FFFFFF"/>
                </a:solidFill>
                <a:latin typeface="Cambria" pitchFamily="34" charset="0"/>
                <a:ea typeface="Cambria" pitchFamily="34" charset="-122"/>
                <a:cs typeface="Cambria" pitchFamily="34" charset="-120"/>
              </a:rPr>
              <a:t>WHAT WE COVER TODAY</a:t>
            </a:r>
            <a:endParaRPr lang="en-US" sz="2800" dirty="0"/>
          </a:p>
        </p:txBody>
      </p:sp>
      <p:sp>
        <p:nvSpPr>
          <p:cNvPr id="4" name="Text 2"/>
          <p:cNvSpPr/>
          <p:nvPr/>
        </p:nvSpPr>
        <p:spPr>
          <a:xfrm>
            <a:off x="457200" y="594360"/>
            <a:ext cx="8229600" cy="320040"/>
          </a:xfrm>
          <a:prstGeom prst="rect">
            <a:avLst/>
          </a:prstGeom>
          <a:noFill/>
          <a:ln/>
        </p:spPr>
        <p:txBody>
          <a:bodyPr wrap="square" rtlCol="0" anchor="ctr"/>
          <a:lstStyle/>
          <a:p>
            <a:pPr marL="0" indent="0">
              <a:buNone/>
            </a:pPr>
            <a:r>
              <a:rPr lang="en-US" sz="1100" dirty="0">
                <a:solidFill>
                  <a:srgbClr val="F0D78C"/>
                </a:solidFill>
                <a:latin typeface="Calibri" pitchFamily="34" charset="0"/>
                <a:ea typeface="Calibri" pitchFamily="34" charset="-122"/>
                <a:cs typeface="Calibri" pitchFamily="34" charset="-120"/>
              </a:rPr>
              <a:t>A session designed for Chartered Accountants who want to stand out</a:t>
            </a:r>
            <a:endParaRPr lang="en-US" sz="1100" dirty="0"/>
          </a:p>
        </p:txBody>
      </p:sp>
      <p:sp>
        <p:nvSpPr>
          <p:cNvPr id="5" name="Shape 3"/>
          <p:cNvSpPr/>
          <p:nvPr/>
        </p:nvSpPr>
        <p:spPr>
          <a:xfrm>
            <a:off x="274320" y="1143000"/>
            <a:ext cx="2743200" cy="3566160"/>
          </a:xfrm>
          <a:prstGeom prst="roundRect">
            <a:avLst>
              <a:gd name="adj" fmla="val 4000"/>
            </a:avLst>
          </a:prstGeom>
          <a:solidFill>
            <a:srgbClr val="FFFFFF"/>
          </a:solidFill>
          <a:ln w="12700">
            <a:solidFill>
              <a:srgbClr val="DDDDDD"/>
            </a:solidFill>
            <a:prstDash val="solid"/>
          </a:ln>
          <a:effectLst>
            <a:outerShdw blurRad="152400" dist="50800" dir="5400000" algn="bl" rotWithShape="0">
              <a:srgbClr val="000000">
                <a:alpha val="10000"/>
              </a:srgbClr>
            </a:outerShdw>
          </a:effectLst>
        </p:spPr>
        <p:txBody>
          <a:bodyPr/>
          <a:lstStyle/>
          <a:p>
            <a:endParaRPr lang="en-US"/>
          </a:p>
        </p:txBody>
      </p:sp>
      <p:sp>
        <p:nvSpPr>
          <p:cNvPr id="6" name="Shape 4"/>
          <p:cNvSpPr/>
          <p:nvPr/>
        </p:nvSpPr>
        <p:spPr>
          <a:xfrm>
            <a:off x="1188720" y="1234440"/>
            <a:ext cx="914400" cy="914400"/>
          </a:xfrm>
          <a:prstGeom prst="ellipse">
            <a:avLst/>
          </a:prstGeom>
          <a:solidFill>
            <a:srgbClr val="1A2E5A"/>
          </a:solidFill>
          <a:ln w="12700">
            <a:solidFill>
              <a:srgbClr val="1A2E5A"/>
            </a:solidFill>
            <a:prstDash val="solid"/>
          </a:ln>
        </p:spPr>
        <p:txBody>
          <a:bodyPr/>
          <a:lstStyle/>
          <a:p>
            <a:endParaRPr lang="en-US"/>
          </a:p>
        </p:txBody>
      </p:sp>
      <p:pic>
        <p:nvPicPr>
          <p:cNvPr id="7" name="Image 0" descr="preencoded.png"/>
          <p:cNvPicPr>
            <a:picLocks noChangeAspect="1"/>
          </p:cNvPicPr>
          <p:nvPr/>
        </p:nvPicPr>
        <p:blipFill>
          <a:blip r:embed="rId3"/>
          <a:stretch>
            <a:fillRect/>
          </a:stretch>
        </p:blipFill>
        <p:spPr>
          <a:xfrm>
            <a:off x="1280160" y="1316736"/>
            <a:ext cx="731520" cy="731520"/>
          </a:xfrm>
          <a:prstGeom prst="rect">
            <a:avLst/>
          </a:prstGeom>
        </p:spPr>
      </p:pic>
      <p:sp>
        <p:nvSpPr>
          <p:cNvPr id="8" name="Text 5"/>
          <p:cNvSpPr/>
          <p:nvPr/>
        </p:nvSpPr>
        <p:spPr>
          <a:xfrm>
            <a:off x="411480" y="2212848"/>
            <a:ext cx="2468880" cy="228600"/>
          </a:xfrm>
          <a:prstGeom prst="rect">
            <a:avLst/>
          </a:prstGeom>
          <a:noFill/>
          <a:ln/>
        </p:spPr>
        <p:txBody>
          <a:bodyPr wrap="square" rtlCol="0" anchor="ctr"/>
          <a:lstStyle/>
          <a:p>
            <a:pPr marL="0" indent="0" algn="ctr">
              <a:buNone/>
            </a:pPr>
            <a:r>
              <a:rPr lang="en-US" sz="900" b="1" kern="0" spc="300" dirty="0">
                <a:solidFill>
                  <a:srgbClr val="C9A84C"/>
                </a:solidFill>
                <a:latin typeface="Calibri" pitchFamily="34" charset="0"/>
                <a:ea typeface="Calibri" pitchFamily="34" charset="-122"/>
                <a:cs typeface="Calibri" pitchFamily="34" charset="-120"/>
              </a:rPr>
              <a:t>PART 1</a:t>
            </a:r>
            <a:endParaRPr lang="en-US" sz="900" dirty="0"/>
          </a:p>
        </p:txBody>
      </p:sp>
      <p:sp>
        <p:nvSpPr>
          <p:cNvPr id="9" name="Text 6"/>
          <p:cNvSpPr/>
          <p:nvPr/>
        </p:nvSpPr>
        <p:spPr>
          <a:xfrm>
            <a:off x="411480" y="2423160"/>
            <a:ext cx="2468880" cy="411480"/>
          </a:xfrm>
          <a:prstGeom prst="rect">
            <a:avLst/>
          </a:prstGeom>
          <a:noFill/>
          <a:ln/>
        </p:spPr>
        <p:txBody>
          <a:bodyPr wrap="square" rtlCol="0" anchor="ctr"/>
          <a:lstStyle/>
          <a:p>
            <a:pPr marL="0" indent="0" algn="ctr">
              <a:buNone/>
            </a:pPr>
            <a:r>
              <a:rPr lang="en-US" sz="1600" b="1" dirty="0">
                <a:solidFill>
                  <a:srgbClr val="2D3748"/>
                </a:solidFill>
                <a:latin typeface="Cambria" pitchFamily="34" charset="0"/>
                <a:ea typeface="Cambria" pitchFamily="34" charset="-122"/>
                <a:cs typeface="Cambria" pitchFamily="34" charset="-120"/>
              </a:rPr>
              <a:t>Personal Branding</a:t>
            </a:r>
            <a:endParaRPr lang="en-US" sz="1600" dirty="0"/>
          </a:p>
        </p:txBody>
      </p:sp>
      <p:sp>
        <p:nvSpPr>
          <p:cNvPr id="10" name="Text 7"/>
          <p:cNvSpPr/>
          <p:nvPr/>
        </p:nvSpPr>
        <p:spPr>
          <a:xfrm>
            <a:off x="457200" y="2834640"/>
            <a:ext cx="2377440" cy="777240"/>
          </a:xfrm>
          <a:prstGeom prst="rect">
            <a:avLst/>
          </a:prstGeom>
          <a:noFill/>
          <a:ln/>
        </p:spPr>
        <p:txBody>
          <a:bodyPr wrap="square" rtlCol="0" anchor="ctr"/>
          <a:lstStyle/>
          <a:p>
            <a:pPr marL="0" indent="0" algn="ctr">
              <a:buNone/>
            </a:pPr>
            <a:r>
              <a:rPr lang="en-US" sz="1100" dirty="0">
                <a:solidFill>
                  <a:srgbClr val="4A5568"/>
                </a:solidFill>
                <a:latin typeface="Calibri" pitchFamily="34" charset="0"/>
                <a:ea typeface="Calibri" pitchFamily="34" charset="-122"/>
                <a:cs typeface="Calibri" pitchFamily="34" charset="-120"/>
              </a:rPr>
              <a:t>Build a reputation that makes you the obvious choice</a:t>
            </a:r>
            <a:endParaRPr lang="en-US" sz="1100" dirty="0"/>
          </a:p>
        </p:txBody>
      </p:sp>
      <p:sp>
        <p:nvSpPr>
          <p:cNvPr id="11" name="Shape 8"/>
          <p:cNvSpPr/>
          <p:nvPr/>
        </p:nvSpPr>
        <p:spPr>
          <a:xfrm>
            <a:off x="868680" y="4343400"/>
            <a:ext cx="1554480" cy="256032"/>
          </a:xfrm>
          <a:prstGeom prst="roundRect">
            <a:avLst>
              <a:gd name="adj" fmla="val 17857"/>
            </a:avLst>
          </a:prstGeom>
          <a:solidFill>
            <a:srgbClr val="1A2E5A">
              <a:alpha val="90000"/>
            </a:srgbClr>
          </a:solidFill>
          <a:ln w="12700">
            <a:solidFill>
              <a:srgbClr val="1A2E5A"/>
            </a:solidFill>
            <a:prstDash val="solid"/>
          </a:ln>
        </p:spPr>
        <p:txBody>
          <a:bodyPr/>
          <a:lstStyle/>
          <a:p>
            <a:endParaRPr lang="en-US"/>
          </a:p>
        </p:txBody>
      </p:sp>
      <p:pic>
        <p:nvPicPr>
          <p:cNvPr id="12" name="Image 1" descr="preencoded.png"/>
          <p:cNvPicPr>
            <a:picLocks noChangeAspect="1"/>
          </p:cNvPicPr>
          <p:nvPr/>
        </p:nvPicPr>
        <p:blipFill>
          <a:blip r:embed="rId4"/>
          <a:stretch>
            <a:fillRect/>
          </a:stretch>
        </p:blipFill>
        <p:spPr>
          <a:xfrm>
            <a:off x="932688" y="4370832"/>
            <a:ext cx="182880" cy="182880"/>
          </a:xfrm>
          <a:prstGeom prst="rect">
            <a:avLst/>
          </a:prstGeom>
        </p:spPr>
      </p:pic>
      <p:sp>
        <p:nvSpPr>
          <p:cNvPr id="13" name="Text 9"/>
          <p:cNvSpPr/>
          <p:nvPr/>
        </p:nvSpPr>
        <p:spPr>
          <a:xfrm>
            <a:off x="1143000" y="4347972"/>
            <a:ext cx="1097280" cy="256032"/>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10- 15 min</a:t>
            </a:r>
            <a:endParaRPr lang="en-US" sz="1000" dirty="0"/>
          </a:p>
        </p:txBody>
      </p:sp>
      <p:sp>
        <p:nvSpPr>
          <p:cNvPr id="14" name="Shape 10"/>
          <p:cNvSpPr/>
          <p:nvPr/>
        </p:nvSpPr>
        <p:spPr>
          <a:xfrm>
            <a:off x="3200400" y="1143000"/>
            <a:ext cx="2743200" cy="3566160"/>
          </a:xfrm>
          <a:prstGeom prst="roundRect">
            <a:avLst>
              <a:gd name="adj" fmla="val 4000"/>
            </a:avLst>
          </a:prstGeom>
          <a:solidFill>
            <a:srgbClr val="FFFFFF"/>
          </a:solidFill>
          <a:ln w="12700">
            <a:solidFill>
              <a:srgbClr val="DDDDDD"/>
            </a:solidFill>
            <a:prstDash val="solid"/>
          </a:ln>
          <a:effectLst>
            <a:outerShdw blurRad="152400" dist="50800" dir="5400000" algn="bl" rotWithShape="0">
              <a:srgbClr val="000000">
                <a:alpha val="10000"/>
              </a:srgbClr>
            </a:outerShdw>
          </a:effectLst>
        </p:spPr>
        <p:txBody>
          <a:bodyPr/>
          <a:lstStyle/>
          <a:p>
            <a:endParaRPr lang="en-US"/>
          </a:p>
        </p:txBody>
      </p:sp>
      <p:sp>
        <p:nvSpPr>
          <p:cNvPr id="15" name="Shape 11"/>
          <p:cNvSpPr/>
          <p:nvPr/>
        </p:nvSpPr>
        <p:spPr>
          <a:xfrm>
            <a:off x="4114800" y="1234440"/>
            <a:ext cx="914400" cy="914400"/>
          </a:xfrm>
          <a:prstGeom prst="ellipse">
            <a:avLst/>
          </a:prstGeom>
          <a:solidFill>
            <a:srgbClr val="0A7B6E"/>
          </a:solidFill>
          <a:ln w="12700">
            <a:solidFill>
              <a:srgbClr val="0A7B6E"/>
            </a:solidFill>
            <a:prstDash val="solid"/>
          </a:ln>
        </p:spPr>
        <p:txBody>
          <a:bodyPr/>
          <a:lstStyle/>
          <a:p>
            <a:endParaRPr lang="en-US"/>
          </a:p>
        </p:txBody>
      </p:sp>
      <p:pic>
        <p:nvPicPr>
          <p:cNvPr id="16" name="Image 2" descr="preencoded.png"/>
          <p:cNvPicPr>
            <a:picLocks noChangeAspect="1"/>
          </p:cNvPicPr>
          <p:nvPr/>
        </p:nvPicPr>
        <p:blipFill>
          <a:blip r:embed="rId5"/>
          <a:stretch>
            <a:fillRect/>
          </a:stretch>
        </p:blipFill>
        <p:spPr>
          <a:xfrm>
            <a:off x="4206240" y="1316736"/>
            <a:ext cx="731520" cy="731520"/>
          </a:xfrm>
          <a:prstGeom prst="rect">
            <a:avLst/>
          </a:prstGeom>
        </p:spPr>
      </p:pic>
      <p:sp>
        <p:nvSpPr>
          <p:cNvPr id="17" name="Text 12"/>
          <p:cNvSpPr/>
          <p:nvPr/>
        </p:nvSpPr>
        <p:spPr>
          <a:xfrm>
            <a:off x="3337560" y="2212848"/>
            <a:ext cx="2468880" cy="228600"/>
          </a:xfrm>
          <a:prstGeom prst="rect">
            <a:avLst/>
          </a:prstGeom>
          <a:noFill/>
          <a:ln/>
        </p:spPr>
        <p:txBody>
          <a:bodyPr wrap="square" rtlCol="0" anchor="ctr"/>
          <a:lstStyle/>
          <a:p>
            <a:pPr marL="0" indent="0" algn="ctr">
              <a:buNone/>
            </a:pPr>
            <a:r>
              <a:rPr lang="en-US" sz="900" b="1" kern="0" spc="300" dirty="0">
                <a:solidFill>
                  <a:srgbClr val="C9A84C"/>
                </a:solidFill>
                <a:latin typeface="Calibri" pitchFamily="34" charset="0"/>
                <a:ea typeface="Calibri" pitchFamily="34" charset="-122"/>
                <a:cs typeface="Calibri" pitchFamily="34" charset="-120"/>
              </a:rPr>
              <a:t>PART 2</a:t>
            </a:r>
            <a:endParaRPr lang="en-US" sz="900" dirty="0"/>
          </a:p>
        </p:txBody>
      </p:sp>
      <p:sp>
        <p:nvSpPr>
          <p:cNvPr id="18" name="Text 13"/>
          <p:cNvSpPr/>
          <p:nvPr/>
        </p:nvSpPr>
        <p:spPr>
          <a:xfrm>
            <a:off x="3337560" y="2423160"/>
            <a:ext cx="2468880" cy="411480"/>
          </a:xfrm>
          <a:prstGeom prst="rect">
            <a:avLst/>
          </a:prstGeom>
          <a:noFill/>
          <a:ln/>
        </p:spPr>
        <p:txBody>
          <a:bodyPr wrap="square" rtlCol="0" anchor="ctr"/>
          <a:lstStyle/>
          <a:p>
            <a:pPr marL="0" indent="0" algn="ctr">
              <a:buNone/>
            </a:pPr>
            <a:r>
              <a:rPr lang="en-US" sz="1600" b="1" dirty="0">
                <a:solidFill>
                  <a:srgbClr val="2D3748"/>
                </a:solidFill>
                <a:latin typeface="Cambria" pitchFamily="34" charset="0"/>
                <a:ea typeface="Cambria" pitchFamily="34" charset="-122"/>
                <a:cs typeface="Cambria" pitchFamily="34" charset="-120"/>
              </a:rPr>
              <a:t>Building Trust</a:t>
            </a:r>
            <a:endParaRPr lang="en-US" sz="1600" dirty="0"/>
          </a:p>
        </p:txBody>
      </p:sp>
      <p:sp>
        <p:nvSpPr>
          <p:cNvPr id="19" name="Text 14"/>
          <p:cNvSpPr/>
          <p:nvPr/>
        </p:nvSpPr>
        <p:spPr>
          <a:xfrm>
            <a:off x="3383280" y="2834640"/>
            <a:ext cx="2377440" cy="777240"/>
          </a:xfrm>
          <a:prstGeom prst="rect">
            <a:avLst/>
          </a:prstGeom>
          <a:noFill/>
          <a:ln/>
        </p:spPr>
        <p:txBody>
          <a:bodyPr wrap="square" rtlCol="0" anchor="ctr"/>
          <a:lstStyle/>
          <a:p>
            <a:pPr marL="0" indent="0" algn="ctr">
              <a:buNone/>
            </a:pPr>
            <a:r>
              <a:rPr lang="en-US" sz="1100" dirty="0">
                <a:solidFill>
                  <a:srgbClr val="4A5568"/>
                </a:solidFill>
                <a:latin typeface="Calibri" pitchFamily="34" charset="0"/>
                <a:ea typeface="Calibri" pitchFamily="34" charset="-122"/>
                <a:cs typeface="Calibri" pitchFamily="34" charset="-120"/>
              </a:rPr>
              <a:t>Clients don't hire the smartest CA — they hire the most trusted one</a:t>
            </a:r>
            <a:endParaRPr lang="en-US" sz="1100" dirty="0"/>
          </a:p>
        </p:txBody>
      </p:sp>
      <p:sp>
        <p:nvSpPr>
          <p:cNvPr id="20" name="Shape 15"/>
          <p:cNvSpPr/>
          <p:nvPr/>
        </p:nvSpPr>
        <p:spPr>
          <a:xfrm>
            <a:off x="3794760" y="4343400"/>
            <a:ext cx="1554480" cy="256032"/>
          </a:xfrm>
          <a:prstGeom prst="roundRect">
            <a:avLst>
              <a:gd name="adj" fmla="val 17857"/>
            </a:avLst>
          </a:prstGeom>
          <a:solidFill>
            <a:srgbClr val="0A7B6E">
              <a:alpha val="90000"/>
            </a:srgbClr>
          </a:solidFill>
          <a:ln w="12700">
            <a:solidFill>
              <a:srgbClr val="0A7B6E"/>
            </a:solidFill>
            <a:prstDash val="solid"/>
          </a:ln>
        </p:spPr>
        <p:txBody>
          <a:bodyPr/>
          <a:lstStyle/>
          <a:p>
            <a:endParaRPr lang="en-US"/>
          </a:p>
        </p:txBody>
      </p:sp>
      <p:pic>
        <p:nvPicPr>
          <p:cNvPr id="21" name="Image 3" descr="preencoded.png"/>
          <p:cNvPicPr>
            <a:picLocks noChangeAspect="1"/>
          </p:cNvPicPr>
          <p:nvPr/>
        </p:nvPicPr>
        <p:blipFill>
          <a:blip r:embed="rId4"/>
          <a:stretch>
            <a:fillRect/>
          </a:stretch>
        </p:blipFill>
        <p:spPr>
          <a:xfrm>
            <a:off x="3858768" y="4370832"/>
            <a:ext cx="182880" cy="182880"/>
          </a:xfrm>
          <a:prstGeom prst="rect">
            <a:avLst/>
          </a:prstGeom>
        </p:spPr>
      </p:pic>
      <p:sp>
        <p:nvSpPr>
          <p:cNvPr id="22" name="Text 16"/>
          <p:cNvSpPr/>
          <p:nvPr/>
        </p:nvSpPr>
        <p:spPr>
          <a:xfrm>
            <a:off x="4069080" y="4347972"/>
            <a:ext cx="1097280" cy="256032"/>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25 min</a:t>
            </a:r>
            <a:endParaRPr lang="en-US" sz="1000" dirty="0"/>
          </a:p>
        </p:txBody>
      </p:sp>
      <p:sp>
        <p:nvSpPr>
          <p:cNvPr id="23" name="Shape 17"/>
          <p:cNvSpPr/>
          <p:nvPr/>
        </p:nvSpPr>
        <p:spPr>
          <a:xfrm>
            <a:off x="6126480" y="1143000"/>
            <a:ext cx="2743200" cy="3566160"/>
          </a:xfrm>
          <a:prstGeom prst="roundRect">
            <a:avLst>
              <a:gd name="adj" fmla="val 4000"/>
            </a:avLst>
          </a:prstGeom>
          <a:solidFill>
            <a:srgbClr val="FFFFFF"/>
          </a:solidFill>
          <a:ln w="12700">
            <a:solidFill>
              <a:srgbClr val="DDDDDD"/>
            </a:solidFill>
            <a:prstDash val="solid"/>
          </a:ln>
          <a:effectLst>
            <a:outerShdw blurRad="152400" dist="50800" dir="5400000" algn="bl" rotWithShape="0">
              <a:srgbClr val="000000">
                <a:alpha val="10000"/>
              </a:srgbClr>
            </a:outerShdw>
          </a:effectLst>
        </p:spPr>
        <p:txBody>
          <a:bodyPr/>
          <a:lstStyle/>
          <a:p>
            <a:endParaRPr lang="en-US"/>
          </a:p>
        </p:txBody>
      </p:sp>
      <p:sp>
        <p:nvSpPr>
          <p:cNvPr id="24" name="Shape 18"/>
          <p:cNvSpPr/>
          <p:nvPr/>
        </p:nvSpPr>
        <p:spPr>
          <a:xfrm>
            <a:off x="7040880" y="1234440"/>
            <a:ext cx="914400" cy="914400"/>
          </a:xfrm>
          <a:prstGeom prst="ellipse">
            <a:avLst/>
          </a:prstGeom>
          <a:solidFill>
            <a:srgbClr val="8B4513"/>
          </a:solidFill>
          <a:ln w="12700">
            <a:solidFill>
              <a:srgbClr val="8B4513"/>
            </a:solidFill>
            <a:prstDash val="solid"/>
          </a:ln>
        </p:spPr>
        <p:txBody>
          <a:bodyPr/>
          <a:lstStyle/>
          <a:p>
            <a:endParaRPr lang="en-US"/>
          </a:p>
        </p:txBody>
      </p:sp>
      <p:pic>
        <p:nvPicPr>
          <p:cNvPr id="25" name="Image 4" descr="preencoded.png"/>
          <p:cNvPicPr>
            <a:picLocks noChangeAspect="1"/>
          </p:cNvPicPr>
          <p:nvPr/>
        </p:nvPicPr>
        <p:blipFill>
          <a:blip r:embed="rId6"/>
          <a:stretch>
            <a:fillRect/>
          </a:stretch>
        </p:blipFill>
        <p:spPr>
          <a:xfrm>
            <a:off x="7132320" y="1316736"/>
            <a:ext cx="731520" cy="731520"/>
          </a:xfrm>
          <a:prstGeom prst="rect">
            <a:avLst/>
          </a:prstGeom>
        </p:spPr>
      </p:pic>
      <p:sp>
        <p:nvSpPr>
          <p:cNvPr id="26" name="Text 19"/>
          <p:cNvSpPr/>
          <p:nvPr/>
        </p:nvSpPr>
        <p:spPr>
          <a:xfrm>
            <a:off x="6263640" y="2212848"/>
            <a:ext cx="2468880" cy="228600"/>
          </a:xfrm>
          <a:prstGeom prst="rect">
            <a:avLst/>
          </a:prstGeom>
          <a:noFill/>
          <a:ln/>
        </p:spPr>
        <p:txBody>
          <a:bodyPr wrap="square" rtlCol="0" anchor="ctr"/>
          <a:lstStyle/>
          <a:p>
            <a:pPr marL="0" indent="0" algn="ctr">
              <a:buNone/>
            </a:pPr>
            <a:r>
              <a:rPr lang="en-US" sz="900" b="1" kern="0" spc="300" dirty="0">
                <a:solidFill>
                  <a:srgbClr val="C9A84C"/>
                </a:solidFill>
                <a:latin typeface="Calibri" pitchFamily="34" charset="0"/>
                <a:ea typeface="Calibri" pitchFamily="34" charset="-122"/>
                <a:cs typeface="Calibri" pitchFamily="34" charset="-120"/>
              </a:rPr>
              <a:t>PART 3</a:t>
            </a:r>
            <a:endParaRPr lang="en-US" sz="900" dirty="0"/>
          </a:p>
        </p:txBody>
      </p:sp>
      <p:sp>
        <p:nvSpPr>
          <p:cNvPr id="27" name="Text 20"/>
          <p:cNvSpPr/>
          <p:nvPr/>
        </p:nvSpPr>
        <p:spPr>
          <a:xfrm>
            <a:off x="6263640" y="2423160"/>
            <a:ext cx="2468880" cy="411480"/>
          </a:xfrm>
          <a:prstGeom prst="rect">
            <a:avLst/>
          </a:prstGeom>
          <a:noFill/>
          <a:ln/>
        </p:spPr>
        <p:txBody>
          <a:bodyPr wrap="square" rtlCol="0" anchor="ctr"/>
          <a:lstStyle/>
          <a:p>
            <a:pPr marL="0" indent="0" algn="ctr">
              <a:buNone/>
            </a:pPr>
            <a:r>
              <a:rPr lang="en-US" sz="1600" b="1" dirty="0">
                <a:solidFill>
                  <a:srgbClr val="2D3748"/>
                </a:solidFill>
                <a:latin typeface="Cambria" pitchFamily="34" charset="0"/>
                <a:ea typeface="Cambria" pitchFamily="34" charset="-122"/>
                <a:cs typeface="Cambria" pitchFamily="34" charset="-120"/>
              </a:rPr>
              <a:t>Co-operation &amp; Networking</a:t>
            </a:r>
            <a:endParaRPr lang="en-US" sz="1600" dirty="0"/>
          </a:p>
        </p:txBody>
      </p:sp>
      <p:sp>
        <p:nvSpPr>
          <p:cNvPr id="28" name="Text 21"/>
          <p:cNvSpPr/>
          <p:nvPr/>
        </p:nvSpPr>
        <p:spPr>
          <a:xfrm>
            <a:off x="6309360" y="2834640"/>
            <a:ext cx="2377440" cy="777240"/>
          </a:xfrm>
          <a:prstGeom prst="rect">
            <a:avLst/>
          </a:prstGeom>
          <a:noFill/>
          <a:ln/>
        </p:spPr>
        <p:txBody>
          <a:bodyPr wrap="square" rtlCol="0" anchor="ctr"/>
          <a:lstStyle/>
          <a:p>
            <a:pPr marL="0" indent="0" algn="ctr">
              <a:buNone/>
            </a:pPr>
            <a:r>
              <a:rPr lang="en-US" sz="1100" dirty="0">
                <a:solidFill>
                  <a:srgbClr val="4A5568"/>
                </a:solidFill>
                <a:latin typeface="Calibri" pitchFamily="34" charset="0"/>
                <a:ea typeface="Calibri" pitchFamily="34" charset="-122"/>
                <a:cs typeface="Calibri" pitchFamily="34" charset="-120"/>
              </a:rPr>
              <a:t>Your network is your net worth — learn to grow it with purpose</a:t>
            </a:r>
            <a:endParaRPr lang="en-US" sz="1100" dirty="0"/>
          </a:p>
        </p:txBody>
      </p:sp>
      <p:sp>
        <p:nvSpPr>
          <p:cNvPr id="29" name="Shape 22"/>
          <p:cNvSpPr/>
          <p:nvPr/>
        </p:nvSpPr>
        <p:spPr>
          <a:xfrm>
            <a:off x="6720840" y="4343400"/>
            <a:ext cx="1554480" cy="256032"/>
          </a:xfrm>
          <a:prstGeom prst="roundRect">
            <a:avLst>
              <a:gd name="adj" fmla="val 17857"/>
            </a:avLst>
          </a:prstGeom>
          <a:solidFill>
            <a:srgbClr val="8B4513">
              <a:alpha val="90000"/>
            </a:srgbClr>
          </a:solidFill>
          <a:ln w="12700">
            <a:solidFill>
              <a:srgbClr val="8B4513"/>
            </a:solidFill>
            <a:prstDash val="solid"/>
          </a:ln>
        </p:spPr>
        <p:txBody>
          <a:bodyPr/>
          <a:lstStyle/>
          <a:p>
            <a:endParaRPr lang="en-US"/>
          </a:p>
        </p:txBody>
      </p:sp>
      <p:pic>
        <p:nvPicPr>
          <p:cNvPr id="30" name="Image 5" descr="preencoded.png"/>
          <p:cNvPicPr>
            <a:picLocks noChangeAspect="1"/>
          </p:cNvPicPr>
          <p:nvPr/>
        </p:nvPicPr>
        <p:blipFill>
          <a:blip r:embed="rId4"/>
          <a:stretch>
            <a:fillRect/>
          </a:stretch>
        </p:blipFill>
        <p:spPr>
          <a:xfrm>
            <a:off x="6784848" y="4370832"/>
            <a:ext cx="182880" cy="182880"/>
          </a:xfrm>
          <a:prstGeom prst="rect">
            <a:avLst/>
          </a:prstGeom>
        </p:spPr>
      </p:pic>
      <p:sp>
        <p:nvSpPr>
          <p:cNvPr id="31" name="Text 23"/>
          <p:cNvSpPr/>
          <p:nvPr/>
        </p:nvSpPr>
        <p:spPr>
          <a:xfrm>
            <a:off x="6995160" y="4347972"/>
            <a:ext cx="1097280" cy="256032"/>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25 min</a:t>
            </a:r>
            <a:endParaRPr lang="en-US" sz="1000" dirty="0"/>
          </a:p>
        </p:txBody>
      </p:sp>
      <p:sp>
        <p:nvSpPr>
          <p:cNvPr id="32" name="Text 24"/>
          <p:cNvSpPr/>
          <p:nvPr/>
        </p:nvSpPr>
        <p:spPr>
          <a:xfrm>
            <a:off x="457200" y="4773168"/>
            <a:ext cx="8229600" cy="256032"/>
          </a:xfrm>
          <a:prstGeom prst="rect">
            <a:avLst/>
          </a:prstGeom>
          <a:noFill/>
          <a:ln/>
        </p:spPr>
        <p:txBody>
          <a:bodyPr wrap="square" rtlCol="0" anchor="ctr"/>
          <a:lstStyle/>
          <a:p>
            <a:pPr marL="0" indent="0" algn="ctr">
              <a:buNone/>
            </a:pPr>
            <a:r>
              <a:rPr lang="en-US" sz="1100" i="1" dirty="0">
                <a:solidFill>
                  <a:srgbClr val="4A5568"/>
                </a:solidFill>
                <a:latin typeface="Calibri" pitchFamily="34" charset="0"/>
                <a:ea typeface="Calibri" pitchFamily="34" charset="-122"/>
                <a:cs typeface="Calibri" pitchFamily="34" charset="-120"/>
              </a:rPr>
              <a:t>+ Opening Hook (10 min)  |  Closing &amp; Commitments (5 min)</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2E5A"/>
        </a:solidFill>
        <a:effectLst/>
      </p:bgPr>
    </p:bg>
    <p:spTree>
      <p:nvGrpSpPr>
        <p:cNvPr id="1" name=""/>
        <p:cNvGrpSpPr/>
        <p:nvPr/>
      </p:nvGrpSpPr>
      <p:grpSpPr>
        <a:xfrm>
          <a:off x="0" y="0"/>
          <a:ext cx="0" cy="0"/>
          <a:chOff x="0" y="0"/>
          <a:chExt cx="0" cy="0"/>
        </a:xfrm>
      </p:grpSpPr>
      <p:sp>
        <p:nvSpPr>
          <p:cNvPr id="2" name="Shape 0"/>
          <p:cNvSpPr/>
          <p:nvPr/>
        </p:nvSpPr>
        <p:spPr>
          <a:xfrm>
            <a:off x="5943600" y="-457200"/>
            <a:ext cx="4572000" cy="4572000"/>
          </a:xfrm>
          <a:prstGeom prst="ellipse">
            <a:avLst/>
          </a:prstGeom>
          <a:solidFill>
            <a:srgbClr val="C9A84C">
              <a:alpha val="15000"/>
            </a:srgbClr>
          </a:solidFill>
          <a:ln w="12700">
            <a:solidFill>
              <a:srgbClr val="C9A84C"/>
            </a:solidFill>
            <a:prstDash val="solid"/>
          </a:ln>
        </p:spPr>
        <p:txBody>
          <a:bodyPr/>
          <a:lstStyle/>
          <a:p>
            <a:endParaRPr lang="en-US"/>
          </a:p>
        </p:txBody>
      </p:sp>
      <p:sp>
        <p:nvSpPr>
          <p:cNvPr id="3" name="Text 1"/>
          <p:cNvSpPr/>
          <p:nvPr/>
        </p:nvSpPr>
        <p:spPr>
          <a:xfrm>
            <a:off x="548640" y="347472"/>
            <a:ext cx="2743200" cy="292608"/>
          </a:xfrm>
          <a:prstGeom prst="rect">
            <a:avLst/>
          </a:prstGeom>
          <a:noFill/>
          <a:ln/>
        </p:spPr>
        <p:txBody>
          <a:bodyPr wrap="square" rtlCol="0" anchor="ctr"/>
          <a:lstStyle/>
          <a:p>
            <a:pPr marL="0" indent="0">
              <a:buNone/>
            </a:pPr>
            <a:r>
              <a:rPr lang="en-US" sz="1100" b="1" kern="0" spc="500" dirty="0">
                <a:solidFill>
                  <a:srgbClr val="C9A84C"/>
                </a:solidFill>
                <a:latin typeface="Calibri" pitchFamily="34" charset="0"/>
                <a:ea typeface="Calibri" pitchFamily="34" charset="-122"/>
                <a:cs typeface="Calibri" pitchFamily="34" charset="-120"/>
              </a:rPr>
              <a:t>OPENING</a:t>
            </a:r>
            <a:endParaRPr lang="en-US" sz="1100" dirty="0"/>
          </a:p>
        </p:txBody>
      </p:sp>
      <p:sp>
        <p:nvSpPr>
          <p:cNvPr id="4" name="Text 2"/>
          <p:cNvSpPr/>
          <p:nvPr/>
        </p:nvSpPr>
        <p:spPr>
          <a:xfrm>
            <a:off x="548640" y="640080"/>
            <a:ext cx="6400800" cy="594360"/>
          </a:xfrm>
          <a:prstGeom prst="rect">
            <a:avLst/>
          </a:prstGeom>
          <a:noFill/>
          <a:ln/>
        </p:spPr>
        <p:txBody>
          <a:bodyPr wrap="square" rtlCol="0" anchor="ctr"/>
          <a:lstStyle/>
          <a:p>
            <a:pPr marL="0" indent="0">
              <a:buNone/>
            </a:pPr>
            <a:r>
              <a:rPr lang="en-US" sz="3600" b="1" dirty="0">
                <a:solidFill>
                  <a:srgbClr val="FFFFFF"/>
                </a:solidFill>
                <a:latin typeface="Cambria" pitchFamily="34" charset="0"/>
                <a:ea typeface="Cambria" pitchFamily="34" charset="-122"/>
                <a:cs typeface="Cambria" pitchFamily="34" charset="-120"/>
              </a:rPr>
              <a:t>Wake Up the Room</a:t>
            </a:r>
            <a:endParaRPr lang="en-US" sz="3600" dirty="0"/>
          </a:p>
        </p:txBody>
      </p:sp>
      <p:sp>
        <p:nvSpPr>
          <p:cNvPr id="5" name="Shape 3"/>
          <p:cNvSpPr/>
          <p:nvPr/>
        </p:nvSpPr>
        <p:spPr>
          <a:xfrm>
            <a:off x="548640" y="1417320"/>
            <a:ext cx="7772400" cy="1097280"/>
          </a:xfrm>
          <a:prstGeom prst="roundRect">
            <a:avLst>
              <a:gd name="adj" fmla="val 8333"/>
            </a:avLst>
          </a:prstGeom>
          <a:solidFill>
            <a:srgbClr val="C9A84C">
              <a:alpha val="90000"/>
            </a:srgbClr>
          </a:solidFill>
          <a:ln w="25400">
            <a:solidFill>
              <a:srgbClr val="C9A84C"/>
            </a:solidFill>
            <a:prstDash val="solid"/>
          </a:ln>
        </p:spPr>
        <p:txBody>
          <a:bodyPr/>
          <a:lstStyle/>
          <a:p>
            <a:endParaRPr lang="en-US"/>
          </a:p>
        </p:txBody>
      </p:sp>
      <p:sp>
        <p:nvSpPr>
          <p:cNvPr id="6" name="Text 4"/>
          <p:cNvSpPr/>
          <p:nvPr/>
        </p:nvSpPr>
        <p:spPr>
          <a:xfrm>
            <a:off x="548640" y="1417320"/>
            <a:ext cx="7772400" cy="1097280"/>
          </a:xfrm>
          <a:prstGeom prst="rect">
            <a:avLst/>
          </a:prstGeom>
          <a:noFill/>
          <a:ln/>
        </p:spPr>
        <p:txBody>
          <a:bodyPr wrap="square" rtlCol="0" anchor="ctr"/>
          <a:lstStyle/>
          <a:p>
            <a:pPr marL="0" indent="0" algn="ctr">
              <a:buNone/>
            </a:pPr>
            <a:r>
              <a:rPr lang="en-US" sz="1700" dirty="0">
                <a:solidFill>
                  <a:srgbClr val="1A2E5A"/>
                </a:solidFill>
                <a:latin typeface="Cambria" pitchFamily="34" charset="0"/>
                <a:ea typeface="Cambria" pitchFamily="34" charset="-122"/>
                <a:cs typeface="Cambria" pitchFamily="34" charset="-120"/>
              </a:rPr>
              <a:t>"How many of you have a great CA skill set </a:t>
            </a:r>
            <a:r>
              <a:rPr lang="en-US" sz="1700" b="1" dirty="0">
                <a:solidFill>
                  <a:srgbClr val="1A2E5A"/>
                </a:solidFill>
                <a:latin typeface="Cambria" pitchFamily="34" charset="0"/>
                <a:ea typeface="Cambria" pitchFamily="34" charset="-122"/>
                <a:cs typeface="Cambria" pitchFamily="34" charset="-120"/>
              </a:rPr>
              <a:t>but feel invisible in the market?</a:t>
            </a:r>
            <a:r>
              <a:rPr lang="en-US" sz="1700" dirty="0">
                <a:solidFill>
                  <a:srgbClr val="1A2E5A"/>
                </a:solidFill>
                <a:latin typeface="Cambria" pitchFamily="34" charset="0"/>
                <a:ea typeface="Cambria" pitchFamily="34" charset="-122"/>
                <a:cs typeface="Cambria" pitchFamily="34" charset="-120"/>
              </a:rPr>
              <a:t> Raise your hand."</a:t>
            </a:r>
            <a:endParaRPr lang="en-US" sz="1700" dirty="0"/>
          </a:p>
        </p:txBody>
      </p:sp>
      <p:sp>
        <p:nvSpPr>
          <p:cNvPr id="7" name="Text 5"/>
          <p:cNvSpPr/>
          <p:nvPr/>
        </p:nvSpPr>
        <p:spPr>
          <a:xfrm>
            <a:off x="548640" y="2651760"/>
            <a:ext cx="4572000" cy="256032"/>
          </a:xfrm>
          <a:prstGeom prst="rect">
            <a:avLst/>
          </a:prstGeom>
          <a:noFill/>
          <a:ln/>
        </p:spPr>
        <p:txBody>
          <a:bodyPr wrap="square" rtlCol="0" anchor="ctr"/>
          <a:lstStyle/>
          <a:p>
            <a:pPr marL="0" indent="0">
              <a:buNone/>
            </a:pPr>
            <a:r>
              <a:rPr lang="en-US" sz="1000" b="1" kern="0" spc="300" dirty="0">
                <a:solidFill>
                  <a:srgbClr val="F0D78C"/>
                </a:solidFill>
                <a:latin typeface="Calibri" pitchFamily="34" charset="0"/>
                <a:ea typeface="Calibri" pitchFamily="34" charset="-122"/>
                <a:cs typeface="Calibri" pitchFamily="34" charset="-120"/>
              </a:rPr>
              <a:t>THE CORE MESSAGE:</a:t>
            </a:r>
            <a:endParaRPr lang="en-US" sz="1000" dirty="0"/>
          </a:p>
        </p:txBody>
      </p:sp>
      <p:sp>
        <p:nvSpPr>
          <p:cNvPr id="8" name="Text 6"/>
          <p:cNvSpPr/>
          <p:nvPr/>
        </p:nvSpPr>
        <p:spPr>
          <a:xfrm>
            <a:off x="548640" y="2907792"/>
            <a:ext cx="7772400" cy="86868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Your degree makes you qualified.</a:t>
            </a:r>
            <a:endParaRPr lang="en-US" sz="2600" dirty="0"/>
          </a:p>
          <a:p>
            <a:pPr marL="0" indent="0">
              <a:buNone/>
            </a:pPr>
            <a:r>
              <a:rPr lang="en-US" sz="2600" b="1" dirty="0">
                <a:solidFill>
                  <a:srgbClr val="FFFFFF"/>
                </a:solidFill>
                <a:latin typeface="Cambria" pitchFamily="34" charset="0"/>
                <a:ea typeface="Cambria" pitchFamily="34" charset="-122"/>
                <a:cs typeface="Cambria" pitchFamily="34" charset="-120"/>
              </a:rPr>
              <a:t>Your brand makes you chosen.</a:t>
            </a:r>
            <a:endParaRPr lang="en-US" sz="2600" dirty="0"/>
          </a:p>
        </p:txBody>
      </p:sp>
      <p:sp>
        <p:nvSpPr>
          <p:cNvPr id="9" name="Shape 7"/>
          <p:cNvSpPr/>
          <p:nvPr/>
        </p:nvSpPr>
        <p:spPr>
          <a:xfrm>
            <a:off x="548640" y="3886200"/>
            <a:ext cx="7772400" cy="868680"/>
          </a:xfrm>
          <a:prstGeom prst="roundRect">
            <a:avLst>
              <a:gd name="adj" fmla="val 8421"/>
            </a:avLst>
          </a:prstGeom>
          <a:solidFill>
            <a:srgbClr val="FFFFFF">
              <a:alpha val="92000"/>
            </a:srgbClr>
          </a:solidFill>
          <a:ln w="12700">
            <a:solidFill>
              <a:srgbClr val="FFFFFF">
                <a:alpha val="40000"/>
              </a:srgbClr>
            </a:solidFill>
            <a:prstDash val="solid"/>
          </a:ln>
        </p:spPr>
        <p:txBody>
          <a:bodyPr/>
          <a:lstStyle/>
          <a:p>
            <a:endParaRPr lang="en-US"/>
          </a:p>
        </p:txBody>
      </p:sp>
      <p:sp>
        <p:nvSpPr>
          <p:cNvPr id="10" name="Text 8"/>
          <p:cNvSpPr/>
          <p:nvPr/>
        </p:nvSpPr>
        <p:spPr>
          <a:xfrm>
            <a:off x="731520" y="3913632"/>
            <a:ext cx="7406640" cy="804672"/>
          </a:xfrm>
          <a:prstGeom prst="rect">
            <a:avLst/>
          </a:prstGeom>
          <a:noFill/>
          <a:ln/>
        </p:spPr>
        <p:txBody>
          <a:bodyPr wrap="square" rtlCol="0" anchor="ctr"/>
          <a:lstStyle/>
          <a:p>
            <a:pPr marL="0" indent="0">
              <a:buNone/>
            </a:pPr>
            <a:r>
              <a:rPr lang="en-US" sz="1200" b="1" dirty="0">
                <a:solidFill>
                  <a:srgbClr val="C9A84C"/>
                </a:solidFill>
                <a:latin typeface="Calibri" pitchFamily="34" charset="0"/>
                <a:ea typeface="Calibri" pitchFamily="34" charset="-122"/>
                <a:cs typeface="Calibri" pitchFamily="34" charset="-120"/>
              </a:rPr>
              <a:t>🧊 ICEBREAKER: </a:t>
            </a:r>
            <a:r>
              <a:rPr lang="en-US" sz="1200" b="1" dirty="0">
                <a:latin typeface="Calibri" pitchFamily="34" charset="0"/>
                <a:ea typeface="Calibri" pitchFamily="34" charset="-122"/>
                <a:cs typeface="Calibri" pitchFamily="34" charset="-120"/>
              </a:rPr>
              <a:t>Introduce yourself in ONE sentence that is NOT "I'm a CA."</a:t>
            </a:r>
            <a:endParaRPr lang="en-US" sz="1200" b="1" dirty="0"/>
          </a:p>
          <a:p>
            <a:pPr marL="0" indent="0">
              <a:buNone/>
            </a:pPr>
            <a:r>
              <a:rPr lang="en-US" sz="1100" b="1" i="1" dirty="0">
                <a:solidFill>
                  <a:srgbClr val="F0D78C"/>
                </a:solidFill>
                <a:latin typeface="Calibri" pitchFamily="34" charset="0"/>
                <a:ea typeface="Calibri" pitchFamily="34" charset="-122"/>
                <a:cs typeface="Calibri" pitchFamily="34" charset="-120"/>
              </a:rPr>
              <a:t>Example: </a:t>
            </a:r>
            <a:endParaRPr lang="en-US" sz="1200" dirty="0"/>
          </a:p>
          <a:p>
            <a:pPr marL="0" indent="0">
              <a:buNone/>
            </a:pPr>
            <a:r>
              <a:rPr lang="en-US" sz="1100" i="1" dirty="0">
                <a:solidFill>
                  <a:srgbClr val="F0D78C"/>
                </a:solidFill>
                <a:latin typeface="Calibri" pitchFamily="34" charset="0"/>
                <a:ea typeface="Calibri" pitchFamily="34" charset="-122"/>
                <a:cs typeface="Calibri" pitchFamily="34" charset="-120"/>
              </a:rPr>
              <a:t>"I help businesses sleep peacefully at tax time."</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E5A"/>
          </a:solidFill>
          <a:ln w="12700">
            <a:solidFill>
              <a:srgbClr val="1A2E5A"/>
            </a:solidFill>
            <a:prstDash val="solid"/>
          </a:ln>
        </p:spPr>
        <p:txBody>
          <a:bodyPr/>
          <a:lstStyle/>
          <a:p>
            <a:endParaRPr lang="en-US"/>
          </a:p>
        </p:txBody>
      </p:sp>
      <p:sp>
        <p:nvSpPr>
          <p:cNvPr id="3" name="Text 1"/>
          <p:cNvSpPr/>
          <p:nvPr/>
        </p:nvSpPr>
        <p:spPr>
          <a:xfrm>
            <a:off x="457200" y="54864"/>
            <a:ext cx="1828800" cy="274320"/>
          </a:xfrm>
          <a:prstGeom prst="rect">
            <a:avLst/>
          </a:prstGeom>
          <a:noFill/>
          <a:ln/>
        </p:spPr>
        <p:txBody>
          <a:bodyPr wrap="square" rtlCol="0" anchor="ctr"/>
          <a:lstStyle/>
          <a:p>
            <a:pPr marL="0" indent="0">
              <a:buNone/>
            </a:pPr>
            <a:r>
              <a:rPr lang="en-US" sz="1000" b="1" kern="0" spc="400" dirty="0">
                <a:solidFill>
                  <a:srgbClr val="C9A84C"/>
                </a:solidFill>
                <a:latin typeface="Calibri" pitchFamily="34" charset="0"/>
                <a:ea typeface="Calibri" pitchFamily="34" charset="-122"/>
                <a:cs typeface="Calibri" pitchFamily="34" charset="-120"/>
              </a:rPr>
              <a:t>PART 1</a:t>
            </a:r>
            <a:endParaRPr lang="en-US" sz="1000" dirty="0"/>
          </a:p>
        </p:txBody>
      </p:sp>
      <p:sp>
        <p:nvSpPr>
          <p:cNvPr id="4" name="Text 2"/>
          <p:cNvSpPr/>
          <p:nvPr/>
        </p:nvSpPr>
        <p:spPr>
          <a:xfrm>
            <a:off x="457200" y="292608"/>
            <a:ext cx="6400800" cy="502920"/>
          </a:xfrm>
          <a:prstGeom prst="rect">
            <a:avLst/>
          </a:prstGeom>
          <a:noFill/>
          <a:ln/>
        </p:spPr>
        <p:txBody>
          <a:bodyPr wrap="square" rtlCol="0" anchor="ctr"/>
          <a:lstStyle/>
          <a:p>
            <a:pPr marL="0" indent="0">
              <a:buNone/>
            </a:pPr>
            <a:r>
              <a:rPr lang="en-US" sz="2800" b="1" dirty="0">
                <a:solidFill>
                  <a:srgbClr val="FFFFFF"/>
                </a:solidFill>
                <a:latin typeface="Cambria" pitchFamily="34" charset="0"/>
                <a:ea typeface="Cambria" pitchFamily="34" charset="-122"/>
                <a:cs typeface="Cambria" pitchFamily="34" charset="-120"/>
              </a:rPr>
              <a:t>Personal Branding for CAs</a:t>
            </a:r>
            <a:endParaRPr lang="en-US" sz="2800" dirty="0"/>
          </a:p>
        </p:txBody>
      </p:sp>
      <p:sp>
        <p:nvSpPr>
          <p:cNvPr id="5" name="Shape 3"/>
          <p:cNvSpPr/>
          <p:nvPr/>
        </p:nvSpPr>
        <p:spPr>
          <a:xfrm>
            <a:off x="457200" y="1005840"/>
            <a:ext cx="8229600" cy="457200"/>
          </a:xfrm>
          <a:prstGeom prst="roundRect">
            <a:avLst>
              <a:gd name="adj" fmla="val 16000"/>
            </a:avLst>
          </a:prstGeom>
          <a:solidFill>
            <a:srgbClr val="C9A84C">
              <a:alpha val="85000"/>
            </a:srgbClr>
          </a:solidFill>
          <a:ln w="12700">
            <a:solidFill>
              <a:srgbClr val="C9A84C"/>
            </a:solidFill>
            <a:prstDash val="solid"/>
          </a:ln>
        </p:spPr>
        <p:txBody>
          <a:bodyPr/>
          <a:lstStyle/>
          <a:p>
            <a:endParaRPr lang="en-US"/>
          </a:p>
        </p:txBody>
      </p:sp>
      <p:sp>
        <p:nvSpPr>
          <p:cNvPr id="6" name="Text 4"/>
          <p:cNvSpPr/>
          <p:nvPr/>
        </p:nvSpPr>
        <p:spPr>
          <a:xfrm>
            <a:off x="457200" y="1005840"/>
            <a:ext cx="8229600" cy="457200"/>
          </a:xfrm>
          <a:prstGeom prst="rect">
            <a:avLst/>
          </a:prstGeom>
          <a:noFill/>
          <a:ln/>
        </p:spPr>
        <p:txBody>
          <a:bodyPr wrap="square" lIns="0" tIns="0" rIns="0" bIns="0" rtlCol="0" anchor="ctr"/>
          <a:lstStyle/>
          <a:p>
            <a:pPr marL="0" indent="0" algn="ctr">
              <a:buNone/>
            </a:pPr>
            <a:r>
              <a:rPr lang="en-US" sz="1300" b="1" i="1" dirty="0">
                <a:solidFill>
                  <a:srgbClr val="2D3748"/>
                </a:solidFill>
                <a:latin typeface="Calibri" pitchFamily="34" charset="0"/>
                <a:ea typeface="Calibri" pitchFamily="34" charset="-122"/>
                <a:cs typeface="Calibri" pitchFamily="34" charset="-120"/>
              </a:rPr>
              <a:t>Key Idea: A brand is not a logo — it's the promise people associate with your name.</a:t>
            </a:r>
            <a:endParaRPr lang="en-US" sz="1300" dirty="0"/>
          </a:p>
        </p:txBody>
      </p:sp>
      <p:sp>
        <p:nvSpPr>
          <p:cNvPr id="7" name="Shape 5"/>
          <p:cNvSpPr/>
          <p:nvPr/>
        </p:nvSpPr>
        <p:spPr>
          <a:xfrm>
            <a:off x="228600" y="1600200"/>
            <a:ext cx="1517904" cy="3154680"/>
          </a:xfrm>
          <a:prstGeom prst="roundRect">
            <a:avLst>
              <a:gd name="adj" fmla="val 6024"/>
            </a:avLst>
          </a:prstGeom>
          <a:solidFill>
            <a:srgbClr val="FFFFFF"/>
          </a:solidFill>
          <a:ln w="12700">
            <a:solidFill>
              <a:srgbClr val="E0E0E0"/>
            </a:solidFill>
            <a:prstDash val="solid"/>
          </a:ln>
          <a:effectLst>
            <a:outerShdw blurRad="101600" dist="38100" dir="5400000" algn="bl" rotWithShape="0">
              <a:srgbClr val="000000">
                <a:alpha val="9000"/>
              </a:srgbClr>
            </a:outerShdw>
          </a:effectLst>
        </p:spPr>
        <p:txBody>
          <a:bodyPr/>
          <a:lstStyle/>
          <a:p>
            <a:endParaRPr lang="en-US"/>
          </a:p>
        </p:txBody>
      </p:sp>
      <p:sp>
        <p:nvSpPr>
          <p:cNvPr id="8" name="Shape 6"/>
          <p:cNvSpPr/>
          <p:nvPr/>
        </p:nvSpPr>
        <p:spPr>
          <a:xfrm>
            <a:off x="539496" y="1691640"/>
            <a:ext cx="987552" cy="987552"/>
          </a:xfrm>
          <a:prstGeom prst="ellipse">
            <a:avLst/>
          </a:prstGeom>
          <a:solidFill>
            <a:srgbClr val="1A2E5A"/>
          </a:solidFill>
          <a:ln w="12700">
            <a:solidFill>
              <a:srgbClr val="1A2E5A"/>
            </a:solidFill>
            <a:prstDash val="solid"/>
          </a:ln>
        </p:spPr>
        <p:txBody>
          <a:bodyPr/>
          <a:lstStyle/>
          <a:p>
            <a:endParaRPr lang="en-US"/>
          </a:p>
        </p:txBody>
      </p:sp>
      <p:pic>
        <p:nvPicPr>
          <p:cNvPr id="9" name="Image 0" descr="preencoded.png"/>
          <p:cNvPicPr>
            <a:picLocks noChangeAspect="1"/>
          </p:cNvPicPr>
          <p:nvPr/>
        </p:nvPicPr>
        <p:blipFill>
          <a:blip r:embed="rId3"/>
          <a:stretch>
            <a:fillRect/>
          </a:stretch>
        </p:blipFill>
        <p:spPr>
          <a:xfrm>
            <a:off x="649224" y="1801368"/>
            <a:ext cx="777240" cy="777240"/>
          </a:xfrm>
          <a:prstGeom prst="rect">
            <a:avLst/>
          </a:prstGeom>
        </p:spPr>
      </p:pic>
      <p:sp>
        <p:nvSpPr>
          <p:cNvPr id="10" name="Text 7"/>
          <p:cNvSpPr/>
          <p:nvPr/>
        </p:nvSpPr>
        <p:spPr>
          <a:xfrm>
            <a:off x="274320" y="2788920"/>
            <a:ext cx="1426464" cy="365760"/>
          </a:xfrm>
          <a:prstGeom prst="rect">
            <a:avLst/>
          </a:prstGeom>
          <a:noFill/>
          <a:ln/>
        </p:spPr>
        <p:txBody>
          <a:bodyPr wrap="square" rtlCol="0" anchor="ctr"/>
          <a:lstStyle/>
          <a:p>
            <a:pPr marL="0" indent="0" algn="ctr">
              <a:buNone/>
            </a:pPr>
            <a:r>
              <a:rPr lang="en-US" sz="1200" b="1" dirty="0">
                <a:solidFill>
                  <a:srgbClr val="2D3748"/>
                </a:solidFill>
                <a:latin typeface="Cambria" pitchFamily="34" charset="0"/>
                <a:ea typeface="Cambria" pitchFamily="34" charset="-122"/>
                <a:cs typeface="Cambria" pitchFamily="34" charset="-120"/>
              </a:rPr>
              <a:t>Niche</a:t>
            </a:r>
            <a:endParaRPr lang="en-US" sz="1200" dirty="0"/>
          </a:p>
        </p:txBody>
      </p:sp>
      <p:sp>
        <p:nvSpPr>
          <p:cNvPr id="11" name="Text 8"/>
          <p:cNvSpPr/>
          <p:nvPr/>
        </p:nvSpPr>
        <p:spPr>
          <a:xfrm>
            <a:off x="274320" y="3145536"/>
            <a:ext cx="1426464" cy="1508760"/>
          </a:xfrm>
          <a:prstGeom prst="rect">
            <a:avLst/>
          </a:prstGeom>
          <a:noFill/>
          <a:ln/>
        </p:spPr>
        <p:txBody>
          <a:bodyPr wrap="square"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Serve a type, not everyone.</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Startups? SMEs? NRIs?</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Real Estate Developers?</a:t>
            </a:r>
            <a:endParaRPr lang="en-US" sz="1000" dirty="0"/>
          </a:p>
        </p:txBody>
      </p:sp>
      <p:sp>
        <p:nvSpPr>
          <p:cNvPr id="12" name="Shape 9"/>
          <p:cNvSpPr/>
          <p:nvPr/>
        </p:nvSpPr>
        <p:spPr>
          <a:xfrm>
            <a:off x="1856232" y="1600200"/>
            <a:ext cx="1517904" cy="3154680"/>
          </a:xfrm>
          <a:prstGeom prst="roundRect">
            <a:avLst>
              <a:gd name="adj" fmla="val 6024"/>
            </a:avLst>
          </a:prstGeom>
          <a:solidFill>
            <a:srgbClr val="FFFFFF"/>
          </a:solidFill>
          <a:ln w="12700">
            <a:solidFill>
              <a:srgbClr val="E0E0E0"/>
            </a:solidFill>
            <a:prstDash val="solid"/>
          </a:ln>
          <a:effectLst>
            <a:outerShdw blurRad="101600" dist="38100" dir="5400000" algn="bl" rotWithShape="0">
              <a:srgbClr val="000000">
                <a:alpha val="9000"/>
              </a:srgbClr>
            </a:outerShdw>
          </a:effectLst>
        </p:spPr>
        <p:txBody>
          <a:bodyPr/>
          <a:lstStyle/>
          <a:p>
            <a:endParaRPr lang="en-US"/>
          </a:p>
        </p:txBody>
      </p:sp>
      <p:sp>
        <p:nvSpPr>
          <p:cNvPr id="13" name="Shape 10"/>
          <p:cNvSpPr/>
          <p:nvPr/>
        </p:nvSpPr>
        <p:spPr>
          <a:xfrm>
            <a:off x="2167128" y="1691640"/>
            <a:ext cx="987552" cy="987552"/>
          </a:xfrm>
          <a:prstGeom prst="ellipse">
            <a:avLst/>
          </a:prstGeom>
          <a:solidFill>
            <a:srgbClr val="8B2252"/>
          </a:solidFill>
          <a:ln w="12700">
            <a:solidFill>
              <a:srgbClr val="8B2252"/>
            </a:solidFill>
            <a:prstDash val="solid"/>
          </a:ln>
        </p:spPr>
        <p:txBody>
          <a:bodyPr/>
          <a:lstStyle/>
          <a:p>
            <a:endParaRPr lang="en-US"/>
          </a:p>
        </p:txBody>
      </p:sp>
      <p:pic>
        <p:nvPicPr>
          <p:cNvPr id="14" name="Image 1" descr="preencoded.png"/>
          <p:cNvPicPr>
            <a:picLocks noChangeAspect="1"/>
          </p:cNvPicPr>
          <p:nvPr/>
        </p:nvPicPr>
        <p:blipFill>
          <a:blip r:embed="rId4"/>
          <a:stretch>
            <a:fillRect/>
          </a:stretch>
        </p:blipFill>
        <p:spPr>
          <a:xfrm>
            <a:off x="2276856" y="1801368"/>
            <a:ext cx="777240" cy="777240"/>
          </a:xfrm>
          <a:prstGeom prst="rect">
            <a:avLst/>
          </a:prstGeom>
        </p:spPr>
      </p:pic>
      <p:sp>
        <p:nvSpPr>
          <p:cNvPr id="15" name="Text 11"/>
          <p:cNvSpPr/>
          <p:nvPr/>
        </p:nvSpPr>
        <p:spPr>
          <a:xfrm>
            <a:off x="1901952" y="2788920"/>
            <a:ext cx="1426464" cy="365760"/>
          </a:xfrm>
          <a:prstGeom prst="rect">
            <a:avLst/>
          </a:prstGeom>
          <a:noFill/>
          <a:ln/>
        </p:spPr>
        <p:txBody>
          <a:bodyPr wrap="square" rtlCol="0" anchor="ctr"/>
          <a:lstStyle/>
          <a:p>
            <a:pPr marL="0" indent="0" algn="ctr">
              <a:buNone/>
            </a:pPr>
            <a:r>
              <a:rPr lang="en-US" sz="1200" b="1" dirty="0">
                <a:solidFill>
                  <a:srgbClr val="2D3748"/>
                </a:solidFill>
                <a:latin typeface="Cambria" pitchFamily="34" charset="0"/>
                <a:ea typeface="Cambria" pitchFamily="34" charset="-122"/>
                <a:cs typeface="Cambria" pitchFamily="34" charset="-120"/>
              </a:rPr>
              <a:t>Visual Identity</a:t>
            </a:r>
            <a:endParaRPr lang="en-US" sz="1200" dirty="0"/>
          </a:p>
        </p:txBody>
      </p:sp>
      <p:sp>
        <p:nvSpPr>
          <p:cNvPr id="16" name="Text 12"/>
          <p:cNvSpPr/>
          <p:nvPr/>
        </p:nvSpPr>
        <p:spPr>
          <a:xfrm>
            <a:off x="1901952" y="3145536"/>
            <a:ext cx="1426464" cy="1508760"/>
          </a:xfrm>
          <a:prstGeom prst="rect">
            <a:avLst/>
          </a:prstGeom>
          <a:noFill/>
          <a:ln/>
        </p:spPr>
        <p:txBody>
          <a:bodyPr wrap="square"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Logo, colours, professional</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photo, clean visiting card</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&amp; letterhead</a:t>
            </a:r>
            <a:endParaRPr lang="en-US" sz="1000" dirty="0"/>
          </a:p>
        </p:txBody>
      </p:sp>
      <p:sp>
        <p:nvSpPr>
          <p:cNvPr id="17" name="Shape 13"/>
          <p:cNvSpPr/>
          <p:nvPr/>
        </p:nvSpPr>
        <p:spPr>
          <a:xfrm>
            <a:off x="3483864" y="1600200"/>
            <a:ext cx="1517904" cy="3154680"/>
          </a:xfrm>
          <a:prstGeom prst="roundRect">
            <a:avLst>
              <a:gd name="adj" fmla="val 6024"/>
            </a:avLst>
          </a:prstGeom>
          <a:solidFill>
            <a:srgbClr val="FFFFFF"/>
          </a:solidFill>
          <a:ln w="12700">
            <a:solidFill>
              <a:srgbClr val="E0E0E0"/>
            </a:solidFill>
            <a:prstDash val="solid"/>
          </a:ln>
          <a:effectLst>
            <a:outerShdw blurRad="101600" dist="38100" dir="5400000" algn="bl" rotWithShape="0">
              <a:srgbClr val="000000">
                <a:alpha val="9000"/>
              </a:srgbClr>
            </a:outerShdw>
          </a:effectLst>
        </p:spPr>
        <p:txBody>
          <a:bodyPr/>
          <a:lstStyle/>
          <a:p>
            <a:endParaRPr lang="en-US"/>
          </a:p>
        </p:txBody>
      </p:sp>
      <p:sp>
        <p:nvSpPr>
          <p:cNvPr id="18" name="Shape 14"/>
          <p:cNvSpPr/>
          <p:nvPr/>
        </p:nvSpPr>
        <p:spPr>
          <a:xfrm>
            <a:off x="3794760" y="1691640"/>
            <a:ext cx="987552" cy="987552"/>
          </a:xfrm>
          <a:prstGeom prst="ellipse">
            <a:avLst/>
          </a:prstGeom>
          <a:solidFill>
            <a:srgbClr val="0A7B6E"/>
          </a:solidFill>
          <a:ln w="12700">
            <a:solidFill>
              <a:srgbClr val="0A7B6E"/>
            </a:solidFill>
            <a:prstDash val="solid"/>
          </a:ln>
        </p:spPr>
        <p:txBody>
          <a:bodyPr/>
          <a:lstStyle/>
          <a:p>
            <a:endParaRPr lang="en-US"/>
          </a:p>
        </p:txBody>
      </p:sp>
      <p:pic>
        <p:nvPicPr>
          <p:cNvPr id="19" name="Image 2" descr="preencoded.png"/>
          <p:cNvPicPr>
            <a:picLocks noChangeAspect="1"/>
          </p:cNvPicPr>
          <p:nvPr/>
        </p:nvPicPr>
        <p:blipFill>
          <a:blip r:embed="rId5"/>
          <a:stretch>
            <a:fillRect/>
          </a:stretch>
        </p:blipFill>
        <p:spPr>
          <a:xfrm>
            <a:off x="3904488" y="1801368"/>
            <a:ext cx="777240" cy="777240"/>
          </a:xfrm>
          <a:prstGeom prst="rect">
            <a:avLst/>
          </a:prstGeom>
        </p:spPr>
      </p:pic>
      <p:sp>
        <p:nvSpPr>
          <p:cNvPr id="20" name="Text 15"/>
          <p:cNvSpPr/>
          <p:nvPr/>
        </p:nvSpPr>
        <p:spPr>
          <a:xfrm>
            <a:off x="3529584" y="2788920"/>
            <a:ext cx="1426464" cy="365760"/>
          </a:xfrm>
          <a:prstGeom prst="rect">
            <a:avLst/>
          </a:prstGeom>
          <a:noFill/>
          <a:ln/>
        </p:spPr>
        <p:txBody>
          <a:bodyPr wrap="square" rtlCol="0" anchor="ctr"/>
          <a:lstStyle/>
          <a:p>
            <a:pPr marL="0" indent="0" algn="ctr">
              <a:buNone/>
            </a:pPr>
            <a:r>
              <a:rPr lang="en-US" sz="1200" b="1" dirty="0">
                <a:solidFill>
                  <a:srgbClr val="2D3748"/>
                </a:solidFill>
                <a:latin typeface="Cambria" pitchFamily="34" charset="0"/>
                <a:ea typeface="Cambria" pitchFamily="34" charset="-122"/>
                <a:cs typeface="Cambria" pitchFamily="34" charset="-120"/>
              </a:rPr>
              <a:t>Digital Presence</a:t>
            </a:r>
            <a:endParaRPr lang="en-US" sz="1200" dirty="0"/>
          </a:p>
        </p:txBody>
      </p:sp>
      <p:sp>
        <p:nvSpPr>
          <p:cNvPr id="21" name="Text 16"/>
          <p:cNvSpPr/>
          <p:nvPr/>
        </p:nvSpPr>
        <p:spPr>
          <a:xfrm>
            <a:off x="3529584" y="3145536"/>
            <a:ext cx="1426464" cy="1508760"/>
          </a:xfrm>
          <a:prstGeom prst="rect">
            <a:avLst/>
          </a:prstGeom>
          <a:noFill/>
          <a:ln/>
        </p:spPr>
        <p:txBody>
          <a:bodyPr wrap="square"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LinkedIn, simple website,</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Google Business listing</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(within ICAI guidelines)</a:t>
            </a:r>
            <a:endParaRPr lang="en-US" sz="1000" dirty="0"/>
          </a:p>
        </p:txBody>
      </p:sp>
      <p:sp>
        <p:nvSpPr>
          <p:cNvPr id="22" name="Shape 17"/>
          <p:cNvSpPr/>
          <p:nvPr/>
        </p:nvSpPr>
        <p:spPr>
          <a:xfrm>
            <a:off x="5111496" y="1600200"/>
            <a:ext cx="1517904" cy="3154680"/>
          </a:xfrm>
          <a:prstGeom prst="roundRect">
            <a:avLst>
              <a:gd name="adj" fmla="val 6024"/>
            </a:avLst>
          </a:prstGeom>
          <a:solidFill>
            <a:srgbClr val="FFFFFF"/>
          </a:solidFill>
          <a:ln w="12700">
            <a:solidFill>
              <a:srgbClr val="E0E0E0"/>
            </a:solidFill>
            <a:prstDash val="solid"/>
          </a:ln>
          <a:effectLst>
            <a:outerShdw blurRad="101600" dist="38100" dir="5400000" algn="bl" rotWithShape="0">
              <a:srgbClr val="000000">
                <a:alpha val="9000"/>
              </a:srgbClr>
            </a:outerShdw>
          </a:effectLst>
        </p:spPr>
        <p:txBody>
          <a:bodyPr/>
          <a:lstStyle/>
          <a:p>
            <a:endParaRPr lang="en-US"/>
          </a:p>
        </p:txBody>
      </p:sp>
      <p:sp>
        <p:nvSpPr>
          <p:cNvPr id="23" name="Shape 18"/>
          <p:cNvSpPr/>
          <p:nvPr/>
        </p:nvSpPr>
        <p:spPr>
          <a:xfrm>
            <a:off x="5422392" y="1691640"/>
            <a:ext cx="987552" cy="987552"/>
          </a:xfrm>
          <a:prstGeom prst="ellipse">
            <a:avLst/>
          </a:prstGeom>
          <a:solidFill>
            <a:srgbClr val="7B5E00"/>
          </a:solidFill>
          <a:ln w="12700">
            <a:solidFill>
              <a:srgbClr val="7B5E00"/>
            </a:solidFill>
            <a:prstDash val="solid"/>
          </a:ln>
        </p:spPr>
        <p:txBody>
          <a:bodyPr/>
          <a:lstStyle/>
          <a:p>
            <a:endParaRPr lang="en-US"/>
          </a:p>
        </p:txBody>
      </p:sp>
      <p:pic>
        <p:nvPicPr>
          <p:cNvPr id="24" name="Image 3" descr="preencoded.png"/>
          <p:cNvPicPr>
            <a:picLocks noChangeAspect="1"/>
          </p:cNvPicPr>
          <p:nvPr/>
        </p:nvPicPr>
        <p:blipFill>
          <a:blip r:embed="rId6"/>
          <a:stretch>
            <a:fillRect/>
          </a:stretch>
        </p:blipFill>
        <p:spPr>
          <a:xfrm>
            <a:off x="5532120" y="1801368"/>
            <a:ext cx="777240" cy="777240"/>
          </a:xfrm>
          <a:prstGeom prst="rect">
            <a:avLst/>
          </a:prstGeom>
        </p:spPr>
      </p:pic>
      <p:sp>
        <p:nvSpPr>
          <p:cNvPr id="25" name="Text 19"/>
          <p:cNvSpPr/>
          <p:nvPr/>
        </p:nvSpPr>
        <p:spPr>
          <a:xfrm>
            <a:off x="5157216" y="2788920"/>
            <a:ext cx="1426464" cy="365760"/>
          </a:xfrm>
          <a:prstGeom prst="rect">
            <a:avLst/>
          </a:prstGeom>
          <a:noFill/>
          <a:ln/>
        </p:spPr>
        <p:txBody>
          <a:bodyPr wrap="square" rtlCol="0" anchor="ctr"/>
          <a:lstStyle/>
          <a:p>
            <a:pPr marL="0" indent="0" algn="ctr">
              <a:buNone/>
            </a:pPr>
            <a:r>
              <a:rPr lang="en-US" sz="1200" b="1" dirty="0">
                <a:solidFill>
                  <a:srgbClr val="2D3748"/>
                </a:solidFill>
                <a:latin typeface="Cambria" pitchFamily="34" charset="0"/>
                <a:ea typeface="Cambria" pitchFamily="34" charset="-122"/>
                <a:cs typeface="Cambria" pitchFamily="34" charset="-120"/>
              </a:rPr>
              <a:t>Voice</a:t>
            </a:r>
            <a:endParaRPr lang="en-US" sz="1200" dirty="0"/>
          </a:p>
        </p:txBody>
      </p:sp>
      <p:sp>
        <p:nvSpPr>
          <p:cNvPr id="26" name="Text 20"/>
          <p:cNvSpPr/>
          <p:nvPr/>
        </p:nvSpPr>
        <p:spPr>
          <a:xfrm>
            <a:off x="5157216" y="3145536"/>
            <a:ext cx="1426464" cy="1508760"/>
          </a:xfrm>
          <a:prstGeom prst="rect">
            <a:avLst/>
          </a:prstGeom>
          <a:noFill/>
          <a:ln/>
        </p:spPr>
        <p:txBody>
          <a:bodyPr wrap="square"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Posts, newsletters,</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WhatsApp GST/IT updates</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 share your knowledge</a:t>
            </a:r>
            <a:endParaRPr lang="en-US" sz="1000" dirty="0"/>
          </a:p>
        </p:txBody>
      </p:sp>
      <p:sp>
        <p:nvSpPr>
          <p:cNvPr id="27" name="Shape 21"/>
          <p:cNvSpPr/>
          <p:nvPr/>
        </p:nvSpPr>
        <p:spPr>
          <a:xfrm>
            <a:off x="6739128" y="1600200"/>
            <a:ext cx="1517904" cy="3154680"/>
          </a:xfrm>
          <a:prstGeom prst="roundRect">
            <a:avLst>
              <a:gd name="adj" fmla="val 6024"/>
            </a:avLst>
          </a:prstGeom>
          <a:solidFill>
            <a:srgbClr val="FFFFFF"/>
          </a:solidFill>
          <a:ln w="12700">
            <a:solidFill>
              <a:srgbClr val="E0E0E0"/>
            </a:solidFill>
            <a:prstDash val="solid"/>
          </a:ln>
          <a:effectLst>
            <a:outerShdw blurRad="101600" dist="38100" dir="5400000" algn="bl" rotWithShape="0">
              <a:srgbClr val="000000">
                <a:alpha val="9000"/>
              </a:srgbClr>
            </a:outerShdw>
          </a:effectLst>
        </p:spPr>
        <p:txBody>
          <a:bodyPr/>
          <a:lstStyle/>
          <a:p>
            <a:endParaRPr lang="en-US"/>
          </a:p>
        </p:txBody>
      </p:sp>
      <p:sp>
        <p:nvSpPr>
          <p:cNvPr id="28" name="Shape 22"/>
          <p:cNvSpPr/>
          <p:nvPr/>
        </p:nvSpPr>
        <p:spPr>
          <a:xfrm>
            <a:off x="7050024" y="1691640"/>
            <a:ext cx="987552" cy="987552"/>
          </a:xfrm>
          <a:prstGeom prst="ellipse">
            <a:avLst/>
          </a:prstGeom>
          <a:solidFill>
            <a:srgbClr val="1A5276"/>
          </a:solidFill>
          <a:ln w="12700">
            <a:solidFill>
              <a:srgbClr val="1A5276"/>
            </a:solidFill>
            <a:prstDash val="solid"/>
          </a:ln>
        </p:spPr>
        <p:txBody>
          <a:bodyPr/>
          <a:lstStyle/>
          <a:p>
            <a:endParaRPr lang="en-US"/>
          </a:p>
        </p:txBody>
      </p:sp>
      <p:pic>
        <p:nvPicPr>
          <p:cNvPr id="29" name="Image 4" descr="preencoded.png"/>
          <p:cNvPicPr>
            <a:picLocks noChangeAspect="1"/>
          </p:cNvPicPr>
          <p:nvPr/>
        </p:nvPicPr>
        <p:blipFill>
          <a:blip r:embed="rId7"/>
          <a:stretch>
            <a:fillRect/>
          </a:stretch>
        </p:blipFill>
        <p:spPr>
          <a:xfrm>
            <a:off x="7159752" y="1801368"/>
            <a:ext cx="777240" cy="777240"/>
          </a:xfrm>
          <a:prstGeom prst="rect">
            <a:avLst/>
          </a:prstGeom>
        </p:spPr>
      </p:pic>
      <p:sp>
        <p:nvSpPr>
          <p:cNvPr id="30" name="Text 23"/>
          <p:cNvSpPr/>
          <p:nvPr/>
        </p:nvSpPr>
        <p:spPr>
          <a:xfrm>
            <a:off x="6784848" y="2788920"/>
            <a:ext cx="1426464" cy="365760"/>
          </a:xfrm>
          <a:prstGeom prst="rect">
            <a:avLst/>
          </a:prstGeom>
          <a:noFill/>
          <a:ln/>
        </p:spPr>
        <p:txBody>
          <a:bodyPr wrap="square" rtlCol="0" anchor="ctr"/>
          <a:lstStyle/>
          <a:p>
            <a:pPr marL="0" indent="0" algn="ctr">
              <a:buNone/>
            </a:pPr>
            <a:r>
              <a:rPr lang="en-US" sz="1200" b="1" dirty="0">
                <a:solidFill>
                  <a:srgbClr val="2D3748"/>
                </a:solidFill>
                <a:latin typeface="Cambria" pitchFamily="34" charset="0"/>
                <a:ea typeface="Cambria" pitchFamily="34" charset="-122"/>
                <a:cs typeface="Cambria" pitchFamily="34" charset="-120"/>
              </a:rPr>
              <a:t>Consistency</a:t>
            </a:r>
            <a:endParaRPr lang="en-US" sz="1200" dirty="0"/>
          </a:p>
        </p:txBody>
      </p:sp>
      <p:sp>
        <p:nvSpPr>
          <p:cNvPr id="31" name="Text 24"/>
          <p:cNvSpPr/>
          <p:nvPr/>
        </p:nvSpPr>
        <p:spPr>
          <a:xfrm>
            <a:off x="6784848" y="3145536"/>
            <a:ext cx="1426464" cy="1508760"/>
          </a:xfrm>
          <a:prstGeom prst="rect">
            <a:avLst/>
          </a:prstGeom>
          <a:noFill/>
          <a:ln/>
        </p:spPr>
        <p:txBody>
          <a:bodyPr wrap="square" rtlCol="0" anchor="ctr"/>
          <a:lstStyle/>
          <a:p>
            <a:pPr marL="0" indent="0" algn="ctr">
              <a:buNone/>
            </a:pPr>
            <a:r>
              <a:rPr lang="en-US" sz="1000" dirty="0">
                <a:solidFill>
                  <a:srgbClr val="4A5568"/>
                </a:solidFill>
                <a:latin typeface="Calibri" pitchFamily="34" charset="0"/>
                <a:ea typeface="Calibri" pitchFamily="34" charset="-122"/>
                <a:cs typeface="Calibri" pitchFamily="34" charset="-120"/>
              </a:rPr>
              <a:t>Same quality, same tone,</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every client, every time</a:t>
            </a:r>
            <a:endParaRPr lang="en-US" sz="1000" dirty="0"/>
          </a:p>
          <a:p>
            <a:pPr marL="0" indent="0" algn="ctr">
              <a:buNone/>
            </a:pPr>
            <a:r>
              <a:rPr lang="en-US" sz="1000" dirty="0">
                <a:solidFill>
                  <a:srgbClr val="4A5568"/>
                </a:solidFill>
                <a:latin typeface="Calibri" pitchFamily="34" charset="0"/>
                <a:ea typeface="Calibri" pitchFamily="34" charset="-122"/>
                <a:cs typeface="Calibri" pitchFamily="34" charset="-120"/>
              </a:rPr>
              <a:t>— always</a:t>
            </a:r>
            <a:endParaRPr lang="en-US" sz="1000" dirty="0"/>
          </a:p>
        </p:txBody>
      </p:sp>
      <p:sp>
        <p:nvSpPr>
          <p:cNvPr id="32" name="Text 25"/>
          <p:cNvSpPr/>
          <p:nvPr/>
        </p:nvSpPr>
        <p:spPr>
          <a:xfrm>
            <a:off x="457200" y="4846320"/>
            <a:ext cx="8229600" cy="201168"/>
          </a:xfrm>
          <a:prstGeom prst="rect">
            <a:avLst/>
          </a:prstGeom>
          <a:noFill/>
          <a:ln/>
        </p:spPr>
        <p:txBody>
          <a:bodyPr wrap="square" rtlCol="0" anchor="ctr"/>
          <a:lstStyle/>
          <a:p>
            <a:pPr marL="0" indent="0" algn="ctr">
              <a:buNone/>
            </a:pPr>
            <a:r>
              <a:rPr lang="en-US" sz="1000" i="1" dirty="0">
                <a:solidFill>
                  <a:srgbClr val="4A5568"/>
                </a:solidFill>
                <a:latin typeface="Calibri" pitchFamily="34" charset="0"/>
                <a:ea typeface="Calibri" pitchFamily="34" charset="-122"/>
                <a:cs typeface="Calibri" pitchFamily="34" charset="-120"/>
              </a:rPr>
              <a:t>Serve to be served — all stakeholders. Trust. Expertise. Value.</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E5A"/>
        </a:solidFill>
        <a:effectLst/>
      </p:bgPr>
    </p:bg>
    <p:spTree>
      <p:nvGrpSpPr>
        <p:cNvPr id="1" name=""/>
        <p:cNvGrpSpPr/>
        <p:nvPr/>
      </p:nvGrpSpPr>
      <p:grpSpPr>
        <a:xfrm>
          <a:off x="0" y="0"/>
          <a:ext cx="0" cy="0"/>
          <a:chOff x="0" y="0"/>
          <a:chExt cx="0" cy="0"/>
        </a:xfrm>
      </p:grpSpPr>
      <p:sp>
        <p:nvSpPr>
          <p:cNvPr id="2" name="Shape 0"/>
          <p:cNvSpPr/>
          <p:nvPr/>
        </p:nvSpPr>
        <p:spPr>
          <a:xfrm>
            <a:off x="7315200" y="3200400"/>
            <a:ext cx="3657600" cy="3657600"/>
          </a:xfrm>
          <a:prstGeom prst="ellipse">
            <a:avLst/>
          </a:prstGeom>
          <a:solidFill>
            <a:srgbClr val="C9A84C">
              <a:alpha val="12000"/>
            </a:srgbClr>
          </a:solidFill>
          <a:ln w="12700">
            <a:solidFill>
              <a:srgbClr val="C9A84C"/>
            </a:solidFill>
            <a:prstDash val="solid"/>
          </a:ln>
        </p:spPr>
        <p:txBody>
          <a:bodyPr/>
          <a:lstStyle/>
          <a:p>
            <a:endParaRPr lang="en-US"/>
          </a:p>
        </p:txBody>
      </p:sp>
      <p:sp>
        <p:nvSpPr>
          <p:cNvPr id="3" name="Text 1"/>
          <p:cNvSpPr/>
          <p:nvPr/>
        </p:nvSpPr>
        <p:spPr>
          <a:xfrm>
            <a:off x="548640" y="347472"/>
            <a:ext cx="7772400" cy="292608"/>
          </a:xfrm>
          <a:prstGeom prst="rect">
            <a:avLst/>
          </a:prstGeom>
          <a:noFill/>
          <a:ln/>
        </p:spPr>
        <p:txBody>
          <a:bodyPr wrap="square" rtlCol="0" anchor="ctr"/>
          <a:lstStyle/>
          <a:p>
            <a:pPr marL="0" indent="0">
              <a:buNone/>
            </a:pPr>
            <a:r>
              <a:rPr lang="en-US" sz="1100" b="1" kern="0" spc="200" dirty="0">
                <a:solidFill>
                  <a:srgbClr val="C9A84C"/>
                </a:solidFill>
                <a:latin typeface="Calibri" pitchFamily="34" charset="0"/>
                <a:ea typeface="Calibri" pitchFamily="34" charset="-122"/>
                <a:cs typeface="Calibri" pitchFamily="34" charset="-120"/>
              </a:rPr>
              <a:t>✏️  INTERACTIVE ACTIVITY — 8 MINUTES</a:t>
            </a:r>
            <a:endParaRPr lang="en-US" sz="1100" dirty="0"/>
          </a:p>
        </p:txBody>
      </p:sp>
      <p:sp>
        <p:nvSpPr>
          <p:cNvPr id="4" name="Text 2"/>
          <p:cNvSpPr/>
          <p:nvPr/>
        </p:nvSpPr>
        <p:spPr>
          <a:xfrm>
            <a:off x="548640" y="640080"/>
            <a:ext cx="7772400" cy="640080"/>
          </a:xfrm>
          <a:prstGeom prst="rect">
            <a:avLst/>
          </a:prstGeom>
          <a:noFill/>
          <a:ln/>
        </p:spPr>
        <p:txBody>
          <a:bodyPr wrap="square" rtlCol="0" anchor="ctr"/>
          <a:lstStyle/>
          <a:p>
            <a:pPr marL="0" indent="0">
              <a:buNone/>
            </a:pPr>
            <a:r>
              <a:rPr lang="en-US" sz="3200" b="1" dirty="0">
                <a:solidFill>
                  <a:srgbClr val="FFFFFF"/>
                </a:solidFill>
                <a:latin typeface="Cambria" pitchFamily="34" charset="0"/>
                <a:ea typeface="Cambria" pitchFamily="34" charset="-122"/>
                <a:cs typeface="Cambria" pitchFamily="34" charset="-120"/>
              </a:rPr>
              <a:t>Craft Your One-Line Brand Statement</a:t>
            </a:r>
            <a:endParaRPr lang="en-US" sz="3200" dirty="0"/>
          </a:p>
        </p:txBody>
      </p:sp>
      <p:sp>
        <p:nvSpPr>
          <p:cNvPr id="5" name="Shape 3"/>
          <p:cNvSpPr/>
          <p:nvPr/>
        </p:nvSpPr>
        <p:spPr>
          <a:xfrm>
            <a:off x="731520" y="1417320"/>
            <a:ext cx="7680960" cy="1005840"/>
          </a:xfrm>
          <a:prstGeom prst="roundRect">
            <a:avLst>
              <a:gd name="adj" fmla="val 9091"/>
            </a:avLst>
          </a:prstGeom>
          <a:solidFill>
            <a:srgbClr val="C9A84C"/>
          </a:solidFill>
          <a:ln w="12700">
            <a:solidFill>
              <a:srgbClr val="C9A84C"/>
            </a:solidFill>
            <a:prstDash val="solid"/>
          </a:ln>
        </p:spPr>
        <p:txBody>
          <a:bodyPr/>
          <a:lstStyle/>
          <a:p>
            <a:endParaRPr lang="en-US"/>
          </a:p>
        </p:txBody>
      </p:sp>
      <p:sp>
        <p:nvSpPr>
          <p:cNvPr id="6" name="Text 4"/>
          <p:cNvSpPr/>
          <p:nvPr/>
        </p:nvSpPr>
        <p:spPr>
          <a:xfrm>
            <a:off x="731520" y="1417320"/>
            <a:ext cx="7680960" cy="1005840"/>
          </a:xfrm>
          <a:prstGeom prst="rect">
            <a:avLst/>
          </a:prstGeom>
          <a:noFill/>
          <a:ln/>
        </p:spPr>
        <p:txBody>
          <a:bodyPr wrap="square" rtlCol="0" anchor="ctr"/>
          <a:lstStyle/>
          <a:p>
            <a:pPr marL="0" indent="0" algn="ctr">
              <a:buNone/>
            </a:pPr>
            <a:r>
              <a:rPr lang="en-US" sz="2000" b="1" dirty="0">
                <a:solidFill>
                  <a:srgbClr val="1A2E5A"/>
                </a:solidFill>
                <a:latin typeface="Cambria" pitchFamily="34" charset="0"/>
                <a:ea typeface="Cambria" pitchFamily="34" charset="-122"/>
                <a:cs typeface="Cambria" pitchFamily="34" charset="-120"/>
              </a:rPr>
              <a:t>"I help ________ (who) achieve ________ (what) through ________ (how)."</a:t>
            </a:r>
            <a:endParaRPr lang="en-US" sz="2000" dirty="0"/>
          </a:p>
        </p:txBody>
      </p:sp>
      <p:sp>
        <p:nvSpPr>
          <p:cNvPr id="7" name="Text 5"/>
          <p:cNvSpPr/>
          <p:nvPr/>
        </p:nvSpPr>
        <p:spPr>
          <a:xfrm>
            <a:off x="548640" y="2560320"/>
            <a:ext cx="7772400" cy="256032"/>
          </a:xfrm>
          <a:prstGeom prst="rect">
            <a:avLst/>
          </a:prstGeom>
          <a:noFill/>
          <a:ln/>
        </p:spPr>
        <p:txBody>
          <a:bodyPr wrap="square" rtlCol="0" anchor="ctr"/>
          <a:lstStyle/>
          <a:p>
            <a:pPr marL="0" indent="0">
              <a:buNone/>
            </a:pPr>
            <a:r>
              <a:rPr lang="en-US" sz="1000" b="1" kern="0" spc="300" dirty="0">
                <a:solidFill>
                  <a:srgbClr val="F0D78C"/>
                </a:solidFill>
                <a:latin typeface="Calibri" pitchFamily="34" charset="0"/>
                <a:ea typeface="Calibri" pitchFamily="34" charset="-122"/>
                <a:cs typeface="Calibri" pitchFamily="34" charset="-120"/>
              </a:rPr>
              <a:t>EXAMPLES FOR CAs IN REAL ESTATE:</a:t>
            </a:r>
            <a:endParaRPr lang="en-US" sz="1000" dirty="0"/>
          </a:p>
        </p:txBody>
      </p:sp>
      <p:sp>
        <p:nvSpPr>
          <p:cNvPr id="8" name="Shape 6"/>
          <p:cNvSpPr/>
          <p:nvPr/>
        </p:nvSpPr>
        <p:spPr>
          <a:xfrm>
            <a:off x="548640" y="2834640"/>
            <a:ext cx="7772400" cy="475488"/>
          </a:xfrm>
          <a:prstGeom prst="roundRect">
            <a:avLst>
              <a:gd name="adj" fmla="val 13462"/>
            </a:avLst>
          </a:prstGeom>
          <a:solidFill>
            <a:srgbClr val="FFFFFF">
              <a:alpha val="90000"/>
            </a:srgbClr>
          </a:solidFill>
          <a:ln w="12700">
            <a:solidFill>
              <a:srgbClr val="FFFFFF">
                <a:alpha val="45000"/>
              </a:srgbClr>
            </a:solidFill>
            <a:prstDash val="solid"/>
          </a:ln>
        </p:spPr>
        <p:txBody>
          <a:bodyPr/>
          <a:lstStyle/>
          <a:p>
            <a:endParaRPr lang="en-US"/>
          </a:p>
        </p:txBody>
      </p:sp>
      <p:sp>
        <p:nvSpPr>
          <p:cNvPr id="9" name="Text 7"/>
          <p:cNvSpPr/>
          <p:nvPr/>
        </p:nvSpPr>
        <p:spPr>
          <a:xfrm>
            <a:off x="685800" y="2834640"/>
            <a:ext cx="7498080" cy="475488"/>
          </a:xfrm>
          <a:prstGeom prst="rect">
            <a:avLst/>
          </a:prstGeom>
          <a:noFill/>
          <a:ln/>
        </p:spPr>
        <p:txBody>
          <a:bodyPr wrap="square" rtlCol="0" anchor="ctr"/>
          <a:lstStyle/>
          <a:p>
            <a:pPr marL="0" indent="0">
              <a:buNone/>
            </a:pPr>
            <a:r>
              <a:rPr lang="en-US" sz="1200" i="1" dirty="0">
                <a:latin typeface="Calibri" pitchFamily="34" charset="0"/>
                <a:ea typeface="Calibri" pitchFamily="34" charset="-122"/>
                <a:cs typeface="Calibri" pitchFamily="34" charset="-120"/>
              </a:rPr>
              <a:t>"I help real estate developers navigate GST &amp; regulatory compliance without costly surprises."</a:t>
            </a:r>
            <a:endParaRPr lang="en-US" sz="1200" dirty="0"/>
          </a:p>
        </p:txBody>
      </p:sp>
      <p:sp>
        <p:nvSpPr>
          <p:cNvPr id="10" name="Shape 8"/>
          <p:cNvSpPr/>
          <p:nvPr/>
        </p:nvSpPr>
        <p:spPr>
          <a:xfrm>
            <a:off x="548640" y="3401568"/>
            <a:ext cx="7772400" cy="475488"/>
          </a:xfrm>
          <a:prstGeom prst="roundRect">
            <a:avLst>
              <a:gd name="adj" fmla="val 13462"/>
            </a:avLst>
          </a:prstGeom>
          <a:solidFill>
            <a:srgbClr val="FFFFFF">
              <a:alpha val="90000"/>
            </a:srgbClr>
          </a:solidFill>
          <a:ln w="12700">
            <a:solidFill>
              <a:srgbClr val="FFFFFF">
                <a:alpha val="45000"/>
              </a:srgbClr>
            </a:solidFill>
            <a:prstDash val="solid"/>
          </a:ln>
        </p:spPr>
        <p:txBody>
          <a:bodyPr/>
          <a:lstStyle/>
          <a:p>
            <a:endParaRPr lang="en-US"/>
          </a:p>
        </p:txBody>
      </p:sp>
      <p:sp>
        <p:nvSpPr>
          <p:cNvPr id="11" name="Text 9"/>
          <p:cNvSpPr/>
          <p:nvPr/>
        </p:nvSpPr>
        <p:spPr>
          <a:xfrm>
            <a:off x="685800" y="3401568"/>
            <a:ext cx="7498080" cy="475488"/>
          </a:xfrm>
          <a:prstGeom prst="rect">
            <a:avLst/>
          </a:prstGeom>
          <a:noFill/>
          <a:ln/>
        </p:spPr>
        <p:txBody>
          <a:bodyPr wrap="square" rtlCol="0" anchor="ctr"/>
          <a:lstStyle/>
          <a:p>
            <a:pPr marL="0" indent="0">
              <a:buNone/>
            </a:pPr>
            <a:r>
              <a:rPr lang="en-US" sz="1200" i="1" dirty="0">
                <a:latin typeface="Calibri" pitchFamily="34" charset="0"/>
                <a:ea typeface="Calibri" pitchFamily="34" charset="-122"/>
                <a:cs typeface="Calibri" pitchFamily="34" charset="-120"/>
              </a:rPr>
              <a:t>"I help NRI property investors in Vasai protect their assets through smart tax planning."</a:t>
            </a:r>
            <a:endParaRPr lang="en-US" sz="1200" dirty="0"/>
          </a:p>
        </p:txBody>
      </p:sp>
      <p:sp>
        <p:nvSpPr>
          <p:cNvPr id="12" name="Shape 10"/>
          <p:cNvSpPr/>
          <p:nvPr/>
        </p:nvSpPr>
        <p:spPr>
          <a:xfrm>
            <a:off x="548640" y="3968496"/>
            <a:ext cx="7772400" cy="475488"/>
          </a:xfrm>
          <a:prstGeom prst="roundRect">
            <a:avLst>
              <a:gd name="adj" fmla="val 13462"/>
            </a:avLst>
          </a:prstGeom>
          <a:solidFill>
            <a:srgbClr val="FFFFFF">
              <a:alpha val="90000"/>
            </a:srgbClr>
          </a:solidFill>
          <a:ln w="12700">
            <a:solidFill>
              <a:srgbClr val="FFFFFF">
                <a:alpha val="45000"/>
              </a:srgbClr>
            </a:solidFill>
            <a:prstDash val="solid"/>
          </a:ln>
        </p:spPr>
        <p:txBody>
          <a:bodyPr/>
          <a:lstStyle/>
          <a:p>
            <a:endParaRPr lang="en-US"/>
          </a:p>
        </p:txBody>
      </p:sp>
      <p:sp>
        <p:nvSpPr>
          <p:cNvPr id="13" name="Text 11"/>
          <p:cNvSpPr/>
          <p:nvPr/>
        </p:nvSpPr>
        <p:spPr>
          <a:xfrm>
            <a:off x="685800" y="3968496"/>
            <a:ext cx="7498080" cy="475488"/>
          </a:xfrm>
          <a:prstGeom prst="rect">
            <a:avLst/>
          </a:prstGeom>
          <a:noFill/>
          <a:ln/>
        </p:spPr>
        <p:txBody>
          <a:bodyPr wrap="square" rtlCol="0" anchor="ctr"/>
          <a:lstStyle/>
          <a:p>
            <a:pPr marL="0" indent="0">
              <a:buNone/>
            </a:pPr>
            <a:r>
              <a:rPr lang="en-US" sz="1200" i="1" dirty="0">
                <a:latin typeface="Calibri" pitchFamily="34" charset="0"/>
                <a:ea typeface="Calibri" pitchFamily="34" charset="-122"/>
                <a:cs typeface="Calibri" pitchFamily="34" charset="-120"/>
              </a:rPr>
              <a:t>"I help growing SMEs in Mumbai scale confidently through accurate financials &amp; advisory."</a:t>
            </a:r>
            <a:endParaRPr lang="en-US" sz="1200" dirty="0"/>
          </a:p>
        </p:txBody>
      </p:sp>
      <p:sp>
        <p:nvSpPr>
          <p:cNvPr id="14" name="Text 12"/>
          <p:cNvSpPr/>
          <p:nvPr/>
        </p:nvSpPr>
        <p:spPr>
          <a:xfrm>
            <a:off x="548640" y="4663440"/>
            <a:ext cx="7772400" cy="274320"/>
          </a:xfrm>
          <a:prstGeom prst="rect">
            <a:avLst/>
          </a:prstGeom>
          <a:noFill/>
          <a:ln/>
        </p:spPr>
        <p:txBody>
          <a:bodyPr wrap="square" rtlCol="0" anchor="ctr"/>
          <a:lstStyle/>
          <a:p>
            <a:pPr marL="0" indent="0">
              <a:buNone/>
            </a:pPr>
            <a:r>
              <a:rPr lang="en-US" sz="1100" i="1" dirty="0">
                <a:solidFill>
                  <a:srgbClr val="AAAACC"/>
                </a:solidFill>
                <a:latin typeface="Calibri" pitchFamily="34" charset="0"/>
                <a:ea typeface="Calibri" pitchFamily="34" charset="-122"/>
                <a:cs typeface="Calibri" pitchFamily="34" charset="-120"/>
              </a:rPr>
              <a:t>Pick 3–4 volunteers to share theirs aloud. Refine one live on screen with the group.</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A7B6E"/>
          </a:solidFill>
          <a:ln w="12700">
            <a:solidFill>
              <a:srgbClr val="0A7B6E"/>
            </a:solidFill>
            <a:prstDash val="solid"/>
          </a:ln>
        </p:spPr>
        <p:txBody>
          <a:bodyPr/>
          <a:lstStyle/>
          <a:p>
            <a:endParaRPr lang="en-US"/>
          </a:p>
        </p:txBody>
      </p:sp>
      <p:sp>
        <p:nvSpPr>
          <p:cNvPr id="3" name="Text 1"/>
          <p:cNvSpPr/>
          <p:nvPr/>
        </p:nvSpPr>
        <p:spPr>
          <a:xfrm>
            <a:off x="457200" y="54864"/>
            <a:ext cx="1828800" cy="274320"/>
          </a:xfrm>
          <a:prstGeom prst="rect">
            <a:avLst/>
          </a:prstGeom>
          <a:noFill/>
          <a:ln/>
        </p:spPr>
        <p:txBody>
          <a:bodyPr wrap="square" rtlCol="0" anchor="ctr"/>
          <a:lstStyle/>
          <a:p>
            <a:pPr marL="0" indent="0">
              <a:buNone/>
            </a:pPr>
            <a:r>
              <a:rPr lang="en-US" sz="1000" b="1" kern="0" spc="400" dirty="0">
                <a:solidFill>
                  <a:srgbClr val="F0D78C"/>
                </a:solidFill>
                <a:latin typeface="Calibri" pitchFamily="34" charset="0"/>
                <a:ea typeface="Calibri" pitchFamily="34" charset="-122"/>
                <a:cs typeface="Calibri" pitchFamily="34" charset="-120"/>
              </a:rPr>
              <a:t>PART 2</a:t>
            </a:r>
            <a:endParaRPr lang="en-US" sz="1000" dirty="0"/>
          </a:p>
        </p:txBody>
      </p:sp>
      <p:sp>
        <p:nvSpPr>
          <p:cNvPr id="4" name="Text 2"/>
          <p:cNvSpPr/>
          <p:nvPr/>
        </p:nvSpPr>
        <p:spPr>
          <a:xfrm>
            <a:off x="457200" y="292608"/>
            <a:ext cx="6400800" cy="502920"/>
          </a:xfrm>
          <a:prstGeom prst="rect">
            <a:avLst/>
          </a:prstGeom>
          <a:noFill/>
          <a:ln/>
        </p:spPr>
        <p:txBody>
          <a:bodyPr wrap="square" rtlCol="0" anchor="ctr"/>
          <a:lstStyle/>
          <a:p>
            <a:pPr marL="0" indent="0">
              <a:buNone/>
            </a:pPr>
            <a:r>
              <a:rPr lang="en-US" sz="2800" b="1" dirty="0">
                <a:solidFill>
                  <a:srgbClr val="FFFFFF"/>
                </a:solidFill>
                <a:latin typeface="Cambria" pitchFamily="34" charset="0"/>
                <a:ea typeface="Cambria" pitchFamily="34" charset="-122"/>
                <a:cs typeface="Cambria" pitchFamily="34" charset="-120"/>
              </a:rPr>
              <a:t>The Trust Equation</a:t>
            </a:r>
            <a:endParaRPr lang="en-US" sz="2800" dirty="0"/>
          </a:p>
        </p:txBody>
      </p:sp>
      <p:sp>
        <p:nvSpPr>
          <p:cNvPr id="5" name="Text 3"/>
          <p:cNvSpPr/>
          <p:nvPr/>
        </p:nvSpPr>
        <p:spPr>
          <a:xfrm>
            <a:off x="457200" y="1005840"/>
            <a:ext cx="8229600" cy="365760"/>
          </a:xfrm>
          <a:prstGeom prst="rect">
            <a:avLst/>
          </a:prstGeom>
          <a:noFill/>
          <a:ln/>
        </p:spPr>
        <p:txBody>
          <a:bodyPr wrap="square" rtlCol="0" anchor="ctr"/>
          <a:lstStyle/>
          <a:p>
            <a:pPr marL="0" indent="0">
              <a:buNone/>
            </a:pPr>
            <a:r>
              <a:rPr lang="en-US" sz="1400" b="1" i="1" dirty="0">
                <a:solidFill>
                  <a:srgbClr val="2D3748"/>
                </a:solidFill>
                <a:latin typeface="Cambria" pitchFamily="34" charset="0"/>
                <a:ea typeface="Cambria" pitchFamily="34" charset="-122"/>
                <a:cs typeface="Cambria" pitchFamily="34" charset="-120"/>
              </a:rPr>
              <a:t>Clients don't hire the smartest CA — they hire the one they trust most.</a:t>
            </a:r>
            <a:endParaRPr lang="en-US" sz="1400" dirty="0"/>
          </a:p>
        </p:txBody>
      </p:sp>
      <p:sp>
        <p:nvSpPr>
          <p:cNvPr id="6" name="Shape 4"/>
          <p:cNvSpPr/>
          <p:nvPr/>
        </p:nvSpPr>
        <p:spPr>
          <a:xfrm>
            <a:off x="457200" y="1463040"/>
            <a:ext cx="8229600" cy="868680"/>
          </a:xfrm>
          <a:prstGeom prst="roundRect">
            <a:avLst>
              <a:gd name="adj" fmla="val 10526"/>
            </a:avLst>
          </a:prstGeom>
          <a:solidFill>
            <a:srgbClr val="0A7B6E"/>
          </a:solidFill>
          <a:ln w="12700">
            <a:solidFill>
              <a:srgbClr val="0A7B6E"/>
            </a:solidFill>
            <a:prstDash val="solid"/>
          </a:ln>
        </p:spPr>
        <p:txBody>
          <a:bodyPr/>
          <a:lstStyle/>
          <a:p>
            <a:endParaRPr lang="en-US"/>
          </a:p>
        </p:txBody>
      </p:sp>
      <p:sp>
        <p:nvSpPr>
          <p:cNvPr id="7" name="Text 5"/>
          <p:cNvSpPr/>
          <p:nvPr/>
        </p:nvSpPr>
        <p:spPr>
          <a:xfrm>
            <a:off x="457200" y="1463040"/>
            <a:ext cx="8229600" cy="868680"/>
          </a:xfrm>
          <a:prstGeom prst="rect">
            <a:avLst/>
          </a:prstGeom>
          <a:noFill/>
          <a:ln/>
        </p:spPr>
        <p:txBody>
          <a:bodyPr wrap="square"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Trust  =  </a:t>
            </a:r>
            <a:r>
              <a:rPr lang="en-US" sz="2200" b="1" dirty="0">
                <a:solidFill>
                  <a:srgbClr val="F0D78C"/>
                </a:solidFill>
                <a:latin typeface="Cambria" pitchFamily="34" charset="0"/>
                <a:ea typeface="Cambria" pitchFamily="34" charset="-122"/>
                <a:cs typeface="Cambria" pitchFamily="34" charset="-120"/>
              </a:rPr>
              <a:t>( Credibility + Reliability + Intimacy )</a:t>
            </a:r>
            <a:r>
              <a:rPr lang="en-US" sz="2200" b="1" dirty="0">
                <a:solidFill>
                  <a:srgbClr val="FFFFFF"/>
                </a:solidFill>
                <a:latin typeface="Cambria" pitchFamily="34" charset="0"/>
                <a:ea typeface="Cambria" pitchFamily="34" charset="-122"/>
                <a:cs typeface="Cambria" pitchFamily="34" charset="-120"/>
              </a:rPr>
              <a:t>  ÷  Self-orientation</a:t>
            </a:r>
            <a:endParaRPr lang="en-US" sz="2200" dirty="0"/>
          </a:p>
        </p:txBody>
      </p:sp>
      <p:sp>
        <p:nvSpPr>
          <p:cNvPr id="8" name="Shape 6"/>
          <p:cNvSpPr/>
          <p:nvPr/>
        </p:nvSpPr>
        <p:spPr>
          <a:xfrm>
            <a:off x="457200" y="2514600"/>
            <a:ext cx="4023360" cy="1143000"/>
          </a:xfrm>
          <a:prstGeom prst="roundRect">
            <a:avLst>
              <a:gd name="adj" fmla="val 8000"/>
            </a:avLst>
          </a:prstGeom>
          <a:solidFill>
            <a:srgbClr val="FFFFFF"/>
          </a:solidFill>
          <a:ln w="12700">
            <a:solidFill>
              <a:srgbClr val="E0E0E0"/>
            </a:solidFill>
            <a:prstDash val="solid"/>
          </a:ln>
          <a:effectLst>
            <a:outerShdw blurRad="76200" dist="25400" dir="5400000" algn="bl" rotWithShape="0">
              <a:srgbClr val="000000">
                <a:alpha val="8000"/>
              </a:srgbClr>
            </a:outerShdw>
          </a:effectLst>
        </p:spPr>
        <p:txBody>
          <a:bodyPr/>
          <a:lstStyle/>
          <a:p>
            <a:endParaRPr lang="en-US"/>
          </a:p>
        </p:txBody>
      </p:sp>
      <p:sp>
        <p:nvSpPr>
          <p:cNvPr id="9" name="Shape 7"/>
          <p:cNvSpPr/>
          <p:nvPr/>
        </p:nvSpPr>
        <p:spPr>
          <a:xfrm>
            <a:off x="594360" y="2724912"/>
            <a:ext cx="685800" cy="685800"/>
          </a:xfrm>
          <a:prstGeom prst="ellipse">
            <a:avLst/>
          </a:prstGeom>
          <a:solidFill>
            <a:srgbClr val="1A2E5A"/>
          </a:solidFill>
          <a:ln w="12700">
            <a:solidFill>
              <a:srgbClr val="1A2E5A"/>
            </a:solidFill>
            <a:prstDash val="solid"/>
          </a:ln>
        </p:spPr>
        <p:txBody>
          <a:bodyPr/>
          <a:lstStyle/>
          <a:p>
            <a:endParaRPr lang="en-US"/>
          </a:p>
        </p:txBody>
      </p:sp>
      <p:pic>
        <p:nvPicPr>
          <p:cNvPr id="10" name="Image 0" descr="preencoded.png"/>
          <p:cNvPicPr>
            <a:picLocks noChangeAspect="1"/>
          </p:cNvPicPr>
          <p:nvPr/>
        </p:nvPicPr>
        <p:blipFill>
          <a:blip r:embed="rId3"/>
          <a:stretch>
            <a:fillRect/>
          </a:stretch>
        </p:blipFill>
        <p:spPr>
          <a:xfrm>
            <a:off x="658368" y="2788920"/>
            <a:ext cx="548640" cy="548640"/>
          </a:xfrm>
          <a:prstGeom prst="rect">
            <a:avLst/>
          </a:prstGeom>
        </p:spPr>
      </p:pic>
      <p:sp>
        <p:nvSpPr>
          <p:cNvPr id="11" name="Text 8"/>
          <p:cNvSpPr/>
          <p:nvPr/>
        </p:nvSpPr>
        <p:spPr>
          <a:xfrm>
            <a:off x="1371600" y="2624328"/>
            <a:ext cx="2926080" cy="347472"/>
          </a:xfrm>
          <a:prstGeom prst="rect">
            <a:avLst/>
          </a:prstGeom>
          <a:noFill/>
          <a:ln/>
        </p:spPr>
        <p:txBody>
          <a:bodyPr wrap="square" rtlCol="0" anchor="ctr"/>
          <a:lstStyle/>
          <a:p>
            <a:pPr marL="0" indent="0">
              <a:buNone/>
            </a:pPr>
            <a:r>
              <a:rPr lang="en-US" sz="1500" b="1" dirty="0">
                <a:solidFill>
                  <a:srgbClr val="2D3748"/>
                </a:solidFill>
                <a:latin typeface="Cambria" pitchFamily="34" charset="0"/>
                <a:ea typeface="Cambria" pitchFamily="34" charset="-122"/>
                <a:cs typeface="Cambria" pitchFamily="34" charset="-120"/>
              </a:rPr>
              <a:t>Credibility</a:t>
            </a:r>
            <a:endParaRPr lang="en-US" sz="1500" dirty="0"/>
          </a:p>
        </p:txBody>
      </p:sp>
      <p:sp>
        <p:nvSpPr>
          <p:cNvPr id="12" name="Text 9"/>
          <p:cNvSpPr/>
          <p:nvPr/>
        </p:nvSpPr>
        <p:spPr>
          <a:xfrm>
            <a:off x="1371600" y="2971800"/>
            <a:ext cx="2926080" cy="594360"/>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Your knowledge, credentials</a:t>
            </a:r>
            <a:endParaRPr lang="en-US" sz="1100" dirty="0"/>
          </a:p>
          <a:p>
            <a:pPr marL="0" indent="0">
              <a:buNone/>
            </a:pPr>
            <a:r>
              <a:rPr lang="en-US" sz="1100" dirty="0">
                <a:solidFill>
                  <a:srgbClr val="4A5568"/>
                </a:solidFill>
                <a:latin typeface="Calibri" pitchFamily="34" charset="0"/>
                <a:ea typeface="Calibri" pitchFamily="34" charset="-122"/>
                <a:cs typeface="Calibri" pitchFamily="34" charset="-120"/>
              </a:rPr>
              <a:t>&amp; professional expertise</a:t>
            </a:r>
            <a:endParaRPr lang="en-US" sz="1100" dirty="0"/>
          </a:p>
        </p:txBody>
      </p:sp>
      <p:sp>
        <p:nvSpPr>
          <p:cNvPr id="13" name="Shape 10"/>
          <p:cNvSpPr/>
          <p:nvPr/>
        </p:nvSpPr>
        <p:spPr>
          <a:xfrm>
            <a:off x="4663440" y="2514600"/>
            <a:ext cx="4023360" cy="1143000"/>
          </a:xfrm>
          <a:prstGeom prst="roundRect">
            <a:avLst>
              <a:gd name="adj" fmla="val 8000"/>
            </a:avLst>
          </a:prstGeom>
          <a:solidFill>
            <a:srgbClr val="FFFFFF"/>
          </a:solidFill>
          <a:ln w="12700">
            <a:solidFill>
              <a:srgbClr val="E0E0E0"/>
            </a:solidFill>
            <a:prstDash val="solid"/>
          </a:ln>
          <a:effectLst>
            <a:outerShdw blurRad="76200" dist="25400" dir="5400000" algn="bl" rotWithShape="0">
              <a:srgbClr val="000000">
                <a:alpha val="8000"/>
              </a:srgbClr>
            </a:outerShdw>
          </a:effectLst>
        </p:spPr>
        <p:txBody>
          <a:bodyPr/>
          <a:lstStyle/>
          <a:p>
            <a:endParaRPr lang="en-US"/>
          </a:p>
        </p:txBody>
      </p:sp>
      <p:sp>
        <p:nvSpPr>
          <p:cNvPr id="14" name="Shape 11"/>
          <p:cNvSpPr/>
          <p:nvPr/>
        </p:nvSpPr>
        <p:spPr>
          <a:xfrm>
            <a:off x="4800600" y="2724912"/>
            <a:ext cx="685800" cy="685800"/>
          </a:xfrm>
          <a:prstGeom prst="ellipse">
            <a:avLst/>
          </a:prstGeom>
          <a:solidFill>
            <a:srgbClr val="0A7B6E"/>
          </a:solidFill>
          <a:ln w="12700">
            <a:solidFill>
              <a:srgbClr val="0A7B6E"/>
            </a:solidFill>
            <a:prstDash val="solid"/>
          </a:ln>
        </p:spPr>
        <p:txBody>
          <a:bodyPr/>
          <a:lstStyle/>
          <a:p>
            <a:endParaRPr lang="en-US"/>
          </a:p>
        </p:txBody>
      </p:sp>
      <p:pic>
        <p:nvPicPr>
          <p:cNvPr id="15" name="Image 1" descr="preencoded.png"/>
          <p:cNvPicPr>
            <a:picLocks noChangeAspect="1"/>
          </p:cNvPicPr>
          <p:nvPr/>
        </p:nvPicPr>
        <p:blipFill>
          <a:blip r:embed="rId4"/>
          <a:stretch>
            <a:fillRect/>
          </a:stretch>
        </p:blipFill>
        <p:spPr>
          <a:xfrm>
            <a:off x="4864608" y="2788920"/>
            <a:ext cx="548640" cy="548640"/>
          </a:xfrm>
          <a:prstGeom prst="rect">
            <a:avLst/>
          </a:prstGeom>
        </p:spPr>
      </p:pic>
      <p:sp>
        <p:nvSpPr>
          <p:cNvPr id="16" name="Text 12"/>
          <p:cNvSpPr/>
          <p:nvPr/>
        </p:nvSpPr>
        <p:spPr>
          <a:xfrm>
            <a:off x="5577840" y="2624328"/>
            <a:ext cx="2926080" cy="347472"/>
          </a:xfrm>
          <a:prstGeom prst="rect">
            <a:avLst/>
          </a:prstGeom>
          <a:noFill/>
          <a:ln/>
        </p:spPr>
        <p:txBody>
          <a:bodyPr wrap="square" rtlCol="0" anchor="ctr"/>
          <a:lstStyle/>
          <a:p>
            <a:pPr marL="0" indent="0">
              <a:buNone/>
            </a:pPr>
            <a:r>
              <a:rPr lang="en-US" sz="1500" b="1" dirty="0">
                <a:solidFill>
                  <a:srgbClr val="2D3748"/>
                </a:solidFill>
                <a:latin typeface="Cambria" pitchFamily="34" charset="0"/>
                <a:ea typeface="Cambria" pitchFamily="34" charset="-122"/>
                <a:cs typeface="Cambria" pitchFamily="34" charset="-120"/>
              </a:rPr>
              <a:t>Reliability</a:t>
            </a:r>
            <a:endParaRPr lang="en-US" sz="1500" dirty="0"/>
          </a:p>
        </p:txBody>
      </p:sp>
      <p:sp>
        <p:nvSpPr>
          <p:cNvPr id="17" name="Text 13"/>
          <p:cNvSpPr/>
          <p:nvPr/>
        </p:nvSpPr>
        <p:spPr>
          <a:xfrm>
            <a:off x="5577840" y="2971800"/>
            <a:ext cx="2926080" cy="594360"/>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Deliver on deadlines</a:t>
            </a:r>
            <a:endParaRPr lang="en-US" sz="1100" dirty="0"/>
          </a:p>
          <a:p>
            <a:pPr marL="0" indent="0">
              <a:buNone/>
            </a:pPr>
            <a:r>
              <a:rPr lang="en-US" sz="1100" dirty="0">
                <a:solidFill>
                  <a:srgbClr val="4A5568"/>
                </a:solidFill>
                <a:latin typeface="Calibri" pitchFamily="34" charset="0"/>
                <a:ea typeface="Calibri" pitchFamily="34" charset="-122"/>
                <a:cs typeface="Calibri" pitchFamily="34" charset="-120"/>
              </a:rPr>
              <a:t>every single time</a:t>
            </a:r>
            <a:endParaRPr lang="en-US" sz="1100" dirty="0"/>
          </a:p>
        </p:txBody>
      </p:sp>
      <p:sp>
        <p:nvSpPr>
          <p:cNvPr id="18" name="Shape 14"/>
          <p:cNvSpPr/>
          <p:nvPr/>
        </p:nvSpPr>
        <p:spPr>
          <a:xfrm>
            <a:off x="457200" y="3776472"/>
            <a:ext cx="4023360" cy="1143000"/>
          </a:xfrm>
          <a:prstGeom prst="roundRect">
            <a:avLst>
              <a:gd name="adj" fmla="val 8000"/>
            </a:avLst>
          </a:prstGeom>
          <a:solidFill>
            <a:srgbClr val="FFFFFF"/>
          </a:solidFill>
          <a:ln w="12700">
            <a:solidFill>
              <a:srgbClr val="E0E0E0"/>
            </a:solidFill>
            <a:prstDash val="solid"/>
          </a:ln>
          <a:effectLst>
            <a:outerShdw blurRad="76200" dist="25400" dir="5400000" algn="bl" rotWithShape="0">
              <a:srgbClr val="000000">
                <a:alpha val="8000"/>
              </a:srgbClr>
            </a:outerShdw>
          </a:effectLst>
        </p:spPr>
        <p:txBody>
          <a:bodyPr/>
          <a:lstStyle/>
          <a:p>
            <a:endParaRPr lang="en-US"/>
          </a:p>
        </p:txBody>
      </p:sp>
      <p:sp>
        <p:nvSpPr>
          <p:cNvPr id="19" name="Shape 15"/>
          <p:cNvSpPr/>
          <p:nvPr/>
        </p:nvSpPr>
        <p:spPr>
          <a:xfrm>
            <a:off x="594360" y="3986784"/>
            <a:ext cx="685800" cy="685800"/>
          </a:xfrm>
          <a:prstGeom prst="ellipse">
            <a:avLst/>
          </a:prstGeom>
          <a:solidFill>
            <a:srgbClr val="6B3A8C"/>
          </a:solidFill>
          <a:ln w="12700">
            <a:solidFill>
              <a:srgbClr val="6B3A8C"/>
            </a:solidFill>
            <a:prstDash val="solid"/>
          </a:ln>
        </p:spPr>
        <p:txBody>
          <a:bodyPr/>
          <a:lstStyle/>
          <a:p>
            <a:endParaRPr lang="en-US"/>
          </a:p>
        </p:txBody>
      </p:sp>
      <p:pic>
        <p:nvPicPr>
          <p:cNvPr id="20" name="Image 2" descr="preencoded.png"/>
          <p:cNvPicPr>
            <a:picLocks noChangeAspect="1"/>
          </p:cNvPicPr>
          <p:nvPr/>
        </p:nvPicPr>
        <p:blipFill>
          <a:blip r:embed="rId5"/>
          <a:stretch>
            <a:fillRect/>
          </a:stretch>
        </p:blipFill>
        <p:spPr>
          <a:xfrm>
            <a:off x="658368" y="4050792"/>
            <a:ext cx="548640" cy="548640"/>
          </a:xfrm>
          <a:prstGeom prst="rect">
            <a:avLst/>
          </a:prstGeom>
        </p:spPr>
      </p:pic>
      <p:sp>
        <p:nvSpPr>
          <p:cNvPr id="21" name="Text 16"/>
          <p:cNvSpPr/>
          <p:nvPr/>
        </p:nvSpPr>
        <p:spPr>
          <a:xfrm>
            <a:off x="1371600" y="3886200"/>
            <a:ext cx="2926080" cy="347472"/>
          </a:xfrm>
          <a:prstGeom prst="rect">
            <a:avLst/>
          </a:prstGeom>
          <a:noFill/>
          <a:ln/>
        </p:spPr>
        <p:txBody>
          <a:bodyPr wrap="square" rtlCol="0" anchor="ctr"/>
          <a:lstStyle/>
          <a:p>
            <a:pPr marL="0" indent="0">
              <a:buNone/>
            </a:pPr>
            <a:r>
              <a:rPr lang="en-US" sz="1500" b="1" dirty="0">
                <a:solidFill>
                  <a:srgbClr val="2D3748"/>
                </a:solidFill>
                <a:latin typeface="Cambria" pitchFamily="34" charset="0"/>
                <a:ea typeface="Cambria" pitchFamily="34" charset="-122"/>
                <a:cs typeface="Cambria" pitchFamily="34" charset="-120"/>
              </a:rPr>
              <a:t>Intimacy</a:t>
            </a:r>
            <a:endParaRPr lang="en-US" sz="1500" dirty="0"/>
          </a:p>
        </p:txBody>
      </p:sp>
      <p:sp>
        <p:nvSpPr>
          <p:cNvPr id="22" name="Text 17"/>
          <p:cNvSpPr/>
          <p:nvPr/>
        </p:nvSpPr>
        <p:spPr>
          <a:xfrm>
            <a:off x="1371600" y="4233672"/>
            <a:ext cx="2926080" cy="594360"/>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Clients feel safe sharing</a:t>
            </a:r>
            <a:endParaRPr lang="en-US" sz="1100" dirty="0"/>
          </a:p>
          <a:p>
            <a:pPr marL="0" indent="0">
              <a:buNone/>
            </a:pPr>
            <a:r>
              <a:rPr lang="en-US" sz="1100" dirty="0">
                <a:solidFill>
                  <a:srgbClr val="4A5568"/>
                </a:solidFill>
                <a:latin typeface="Calibri" pitchFamily="34" charset="0"/>
                <a:ea typeface="Calibri" pitchFamily="34" charset="-122"/>
                <a:cs typeface="Calibri" pitchFamily="34" charset="-120"/>
              </a:rPr>
              <a:t>problems with you</a:t>
            </a:r>
            <a:endParaRPr lang="en-US" sz="1100" dirty="0"/>
          </a:p>
        </p:txBody>
      </p:sp>
      <p:sp>
        <p:nvSpPr>
          <p:cNvPr id="23" name="Shape 18"/>
          <p:cNvSpPr/>
          <p:nvPr/>
        </p:nvSpPr>
        <p:spPr>
          <a:xfrm>
            <a:off x="4663440" y="3776472"/>
            <a:ext cx="4023360" cy="1143000"/>
          </a:xfrm>
          <a:prstGeom prst="roundRect">
            <a:avLst>
              <a:gd name="adj" fmla="val 8000"/>
            </a:avLst>
          </a:prstGeom>
          <a:solidFill>
            <a:srgbClr val="FFFFFF"/>
          </a:solidFill>
          <a:ln w="12700">
            <a:solidFill>
              <a:srgbClr val="E0E0E0"/>
            </a:solidFill>
            <a:prstDash val="solid"/>
          </a:ln>
          <a:effectLst>
            <a:outerShdw blurRad="76200" dist="25400" dir="5400000" algn="bl" rotWithShape="0">
              <a:srgbClr val="000000">
                <a:alpha val="8000"/>
              </a:srgbClr>
            </a:outerShdw>
          </a:effectLst>
        </p:spPr>
        <p:txBody>
          <a:bodyPr/>
          <a:lstStyle/>
          <a:p>
            <a:endParaRPr lang="en-US"/>
          </a:p>
        </p:txBody>
      </p:sp>
      <p:sp>
        <p:nvSpPr>
          <p:cNvPr id="24" name="Shape 19"/>
          <p:cNvSpPr/>
          <p:nvPr/>
        </p:nvSpPr>
        <p:spPr>
          <a:xfrm>
            <a:off x="4800600" y="3986784"/>
            <a:ext cx="685800" cy="685800"/>
          </a:xfrm>
          <a:prstGeom prst="ellipse">
            <a:avLst/>
          </a:prstGeom>
          <a:solidFill>
            <a:srgbClr val="8B3300"/>
          </a:solidFill>
          <a:ln w="12700">
            <a:solidFill>
              <a:srgbClr val="8B3300"/>
            </a:solidFill>
            <a:prstDash val="solid"/>
          </a:ln>
        </p:spPr>
        <p:txBody>
          <a:bodyPr/>
          <a:lstStyle/>
          <a:p>
            <a:endParaRPr lang="en-US"/>
          </a:p>
        </p:txBody>
      </p:sp>
      <p:pic>
        <p:nvPicPr>
          <p:cNvPr id="25" name="Image 3" descr="preencoded.png"/>
          <p:cNvPicPr>
            <a:picLocks noChangeAspect="1"/>
          </p:cNvPicPr>
          <p:nvPr/>
        </p:nvPicPr>
        <p:blipFill>
          <a:blip r:embed="rId6"/>
          <a:stretch>
            <a:fillRect/>
          </a:stretch>
        </p:blipFill>
        <p:spPr>
          <a:xfrm>
            <a:off x="4864608" y="4050792"/>
            <a:ext cx="548640" cy="548640"/>
          </a:xfrm>
          <a:prstGeom prst="rect">
            <a:avLst/>
          </a:prstGeom>
        </p:spPr>
      </p:pic>
      <p:sp>
        <p:nvSpPr>
          <p:cNvPr id="26" name="Text 20"/>
          <p:cNvSpPr/>
          <p:nvPr/>
        </p:nvSpPr>
        <p:spPr>
          <a:xfrm>
            <a:off x="5577840" y="3886200"/>
            <a:ext cx="2926080" cy="347472"/>
          </a:xfrm>
          <a:prstGeom prst="rect">
            <a:avLst/>
          </a:prstGeom>
          <a:noFill/>
          <a:ln/>
        </p:spPr>
        <p:txBody>
          <a:bodyPr wrap="square" rtlCol="0" anchor="ctr"/>
          <a:lstStyle/>
          <a:p>
            <a:pPr marL="0" indent="0">
              <a:buNone/>
            </a:pPr>
            <a:r>
              <a:rPr lang="en-US" sz="1500" b="1" dirty="0">
                <a:solidFill>
                  <a:srgbClr val="2D3748"/>
                </a:solidFill>
                <a:latin typeface="Cambria" pitchFamily="34" charset="0"/>
                <a:ea typeface="Cambria" pitchFamily="34" charset="-122"/>
                <a:cs typeface="Cambria" pitchFamily="34" charset="-120"/>
              </a:rPr>
              <a:t>Low Self-Orientation</a:t>
            </a:r>
            <a:endParaRPr lang="en-US" sz="1500" dirty="0"/>
          </a:p>
        </p:txBody>
      </p:sp>
      <p:sp>
        <p:nvSpPr>
          <p:cNvPr id="27" name="Text 21"/>
          <p:cNvSpPr/>
          <p:nvPr/>
        </p:nvSpPr>
        <p:spPr>
          <a:xfrm>
            <a:off x="5577840" y="4233672"/>
            <a:ext cx="2926080" cy="594360"/>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Focus on their interest,</a:t>
            </a:r>
            <a:endParaRPr lang="en-US" sz="1100" dirty="0"/>
          </a:p>
          <a:p>
            <a:pPr marL="0" indent="0">
              <a:buNone/>
            </a:pPr>
            <a:r>
              <a:rPr lang="en-US" sz="1100" dirty="0">
                <a:solidFill>
                  <a:srgbClr val="4A5568"/>
                </a:solidFill>
                <a:latin typeface="Calibri" pitchFamily="34" charset="0"/>
                <a:ea typeface="Calibri" pitchFamily="34" charset="-122"/>
                <a:cs typeface="Calibri" pitchFamily="34" charset="-120"/>
              </a:rPr>
              <a:t>not just your fee</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0A7B6E"/>
          </a:solidFill>
          <a:ln w="12700">
            <a:solidFill>
              <a:srgbClr val="0A7B6E"/>
            </a:solidFill>
            <a:prstDash val="solid"/>
          </a:ln>
        </p:spPr>
        <p:txBody>
          <a:bodyPr/>
          <a:lstStyle/>
          <a:p>
            <a:endParaRPr lang="en-US"/>
          </a:p>
        </p:txBody>
      </p:sp>
      <p:sp>
        <p:nvSpPr>
          <p:cNvPr id="3" name="Text 1"/>
          <p:cNvSpPr/>
          <p:nvPr/>
        </p:nvSpPr>
        <p:spPr>
          <a:xfrm>
            <a:off x="457200" y="109728"/>
            <a:ext cx="8229600" cy="54864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5 Trust-Builders Every CA Must Practice</a:t>
            </a:r>
            <a:endParaRPr lang="en-US" sz="2600" dirty="0"/>
          </a:p>
        </p:txBody>
      </p:sp>
      <p:sp>
        <p:nvSpPr>
          <p:cNvPr id="4" name="Shape 2"/>
          <p:cNvSpPr/>
          <p:nvPr/>
        </p:nvSpPr>
        <p:spPr>
          <a:xfrm>
            <a:off x="365760" y="896112"/>
            <a:ext cx="8412480" cy="731520"/>
          </a:xfrm>
          <a:prstGeom prst="roundRect">
            <a:avLst>
              <a:gd name="adj" fmla="val 10000"/>
            </a:avLst>
          </a:prstGeom>
          <a:solidFill>
            <a:srgbClr val="FFFFFF"/>
          </a:solidFill>
          <a:ln w="12700">
            <a:solidFill>
              <a:srgbClr val="D0E8E4"/>
            </a:solidFill>
            <a:prstDash val="solid"/>
          </a:ln>
        </p:spPr>
        <p:txBody>
          <a:bodyPr/>
          <a:lstStyle/>
          <a:p>
            <a:endParaRPr lang="en-US"/>
          </a:p>
        </p:txBody>
      </p:sp>
      <p:sp>
        <p:nvSpPr>
          <p:cNvPr id="5" name="Shape 3"/>
          <p:cNvSpPr/>
          <p:nvPr/>
        </p:nvSpPr>
        <p:spPr>
          <a:xfrm>
            <a:off x="502920" y="987552"/>
            <a:ext cx="548640" cy="548640"/>
          </a:xfrm>
          <a:prstGeom prst="ellipse">
            <a:avLst/>
          </a:prstGeom>
          <a:solidFill>
            <a:srgbClr val="0A7B6E"/>
          </a:solidFill>
          <a:ln w="12700">
            <a:solidFill>
              <a:srgbClr val="0A7B6E"/>
            </a:solidFill>
            <a:prstDash val="solid"/>
          </a:ln>
        </p:spPr>
        <p:txBody>
          <a:bodyPr/>
          <a:lstStyle/>
          <a:p>
            <a:endParaRPr lang="en-US"/>
          </a:p>
        </p:txBody>
      </p:sp>
      <p:sp>
        <p:nvSpPr>
          <p:cNvPr id="6" name="Text 4"/>
          <p:cNvSpPr/>
          <p:nvPr/>
        </p:nvSpPr>
        <p:spPr>
          <a:xfrm>
            <a:off x="502920" y="987552"/>
            <a:ext cx="54864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01</a:t>
            </a:r>
            <a:endParaRPr lang="en-US" sz="1200" dirty="0"/>
          </a:p>
        </p:txBody>
      </p:sp>
      <p:sp>
        <p:nvSpPr>
          <p:cNvPr id="7" name="Text 5"/>
          <p:cNvSpPr/>
          <p:nvPr/>
        </p:nvSpPr>
        <p:spPr>
          <a:xfrm>
            <a:off x="1188720" y="950976"/>
            <a:ext cx="2743200" cy="292608"/>
          </a:xfrm>
          <a:prstGeom prst="rect">
            <a:avLst/>
          </a:prstGeom>
          <a:noFill/>
          <a:ln/>
        </p:spPr>
        <p:txBody>
          <a:bodyPr wrap="square" rtlCol="0" anchor="ctr"/>
          <a:lstStyle/>
          <a:p>
            <a:pPr marL="0" indent="0">
              <a:buNone/>
            </a:pPr>
            <a:r>
              <a:rPr lang="en-US" sz="1300" b="1" dirty="0">
                <a:solidFill>
                  <a:srgbClr val="2D3748"/>
                </a:solidFill>
                <a:latin typeface="Cambria" pitchFamily="34" charset="0"/>
                <a:ea typeface="Cambria" pitchFamily="34" charset="-122"/>
                <a:cs typeface="Cambria" pitchFamily="34" charset="-120"/>
              </a:rPr>
              <a:t>Always Meet Deadlines</a:t>
            </a:r>
            <a:endParaRPr lang="en-US" sz="1300" dirty="0"/>
          </a:p>
        </p:txBody>
      </p:sp>
      <p:sp>
        <p:nvSpPr>
          <p:cNvPr id="8" name="Text 6"/>
          <p:cNvSpPr/>
          <p:nvPr/>
        </p:nvSpPr>
        <p:spPr>
          <a:xfrm>
            <a:off x="1188720" y="1225296"/>
            <a:ext cx="7406640" cy="347472"/>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Under-promise, over-deliver. Predictability is the foundation of professional trust.</a:t>
            </a:r>
            <a:endParaRPr lang="en-US" sz="1100" dirty="0"/>
          </a:p>
        </p:txBody>
      </p:sp>
      <p:sp>
        <p:nvSpPr>
          <p:cNvPr id="9" name="Shape 7"/>
          <p:cNvSpPr/>
          <p:nvPr/>
        </p:nvSpPr>
        <p:spPr>
          <a:xfrm>
            <a:off x="365760" y="1700784"/>
            <a:ext cx="8412480" cy="731520"/>
          </a:xfrm>
          <a:prstGeom prst="roundRect">
            <a:avLst>
              <a:gd name="adj" fmla="val 10000"/>
            </a:avLst>
          </a:prstGeom>
          <a:solidFill>
            <a:srgbClr val="F0F8F6"/>
          </a:solidFill>
          <a:ln w="12700">
            <a:solidFill>
              <a:srgbClr val="D0E8E4"/>
            </a:solidFill>
            <a:prstDash val="solid"/>
          </a:ln>
        </p:spPr>
        <p:txBody>
          <a:bodyPr/>
          <a:lstStyle/>
          <a:p>
            <a:endParaRPr lang="en-US"/>
          </a:p>
        </p:txBody>
      </p:sp>
      <p:sp>
        <p:nvSpPr>
          <p:cNvPr id="10" name="Shape 8"/>
          <p:cNvSpPr/>
          <p:nvPr/>
        </p:nvSpPr>
        <p:spPr>
          <a:xfrm>
            <a:off x="502920" y="1792224"/>
            <a:ext cx="548640" cy="548640"/>
          </a:xfrm>
          <a:prstGeom prst="ellipse">
            <a:avLst/>
          </a:prstGeom>
          <a:solidFill>
            <a:srgbClr val="0A7B6E"/>
          </a:solidFill>
          <a:ln w="12700">
            <a:solidFill>
              <a:srgbClr val="0A7B6E"/>
            </a:solidFill>
            <a:prstDash val="solid"/>
          </a:ln>
        </p:spPr>
        <p:txBody>
          <a:bodyPr/>
          <a:lstStyle/>
          <a:p>
            <a:endParaRPr lang="en-US"/>
          </a:p>
        </p:txBody>
      </p:sp>
      <p:sp>
        <p:nvSpPr>
          <p:cNvPr id="11" name="Text 9"/>
          <p:cNvSpPr/>
          <p:nvPr/>
        </p:nvSpPr>
        <p:spPr>
          <a:xfrm>
            <a:off x="502920" y="1792224"/>
            <a:ext cx="54864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02</a:t>
            </a:r>
            <a:endParaRPr lang="en-US" sz="1200" dirty="0"/>
          </a:p>
        </p:txBody>
      </p:sp>
      <p:sp>
        <p:nvSpPr>
          <p:cNvPr id="12" name="Text 10"/>
          <p:cNvSpPr/>
          <p:nvPr/>
        </p:nvSpPr>
        <p:spPr>
          <a:xfrm>
            <a:off x="1188720" y="1755648"/>
            <a:ext cx="2743200" cy="292608"/>
          </a:xfrm>
          <a:prstGeom prst="rect">
            <a:avLst/>
          </a:prstGeom>
          <a:noFill/>
          <a:ln/>
        </p:spPr>
        <p:txBody>
          <a:bodyPr wrap="square" rtlCol="0" anchor="ctr"/>
          <a:lstStyle/>
          <a:p>
            <a:pPr marL="0" indent="0">
              <a:buNone/>
            </a:pPr>
            <a:r>
              <a:rPr lang="en-US" sz="1300" b="1" dirty="0">
                <a:solidFill>
                  <a:srgbClr val="2D3748"/>
                </a:solidFill>
                <a:latin typeface="Cambria" pitchFamily="34" charset="0"/>
                <a:ea typeface="Cambria" pitchFamily="34" charset="-122"/>
                <a:cs typeface="Cambria" pitchFamily="34" charset="-120"/>
              </a:rPr>
              <a:t>Confidentiality &amp; Integrity</a:t>
            </a:r>
            <a:endParaRPr lang="en-US" sz="1300" dirty="0"/>
          </a:p>
        </p:txBody>
      </p:sp>
      <p:sp>
        <p:nvSpPr>
          <p:cNvPr id="13" name="Text 11"/>
          <p:cNvSpPr/>
          <p:nvPr/>
        </p:nvSpPr>
        <p:spPr>
          <a:xfrm>
            <a:off x="1188720" y="2029968"/>
            <a:ext cx="7406640" cy="347472"/>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Never discuss one client's information with another. Your discretion is your brand.</a:t>
            </a:r>
            <a:endParaRPr lang="en-US" sz="1100" dirty="0"/>
          </a:p>
        </p:txBody>
      </p:sp>
      <p:sp>
        <p:nvSpPr>
          <p:cNvPr id="14" name="Shape 12"/>
          <p:cNvSpPr/>
          <p:nvPr/>
        </p:nvSpPr>
        <p:spPr>
          <a:xfrm>
            <a:off x="365760" y="2505456"/>
            <a:ext cx="8412480" cy="731520"/>
          </a:xfrm>
          <a:prstGeom prst="roundRect">
            <a:avLst>
              <a:gd name="adj" fmla="val 10000"/>
            </a:avLst>
          </a:prstGeom>
          <a:solidFill>
            <a:srgbClr val="FFFFFF"/>
          </a:solidFill>
          <a:ln w="12700">
            <a:solidFill>
              <a:srgbClr val="D0E8E4"/>
            </a:solidFill>
            <a:prstDash val="solid"/>
          </a:ln>
        </p:spPr>
        <p:txBody>
          <a:bodyPr/>
          <a:lstStyle/>
          <a:p>
            <a:endParaRPr lang="en-US"/>
          </a:p>
        </p:txBody>
      </p:sp>
      <p:sp>
        <p:nvSpPr>
          <p:cNvPr id="15" name="Shape 13"/>
          <p:cNvSpPr/>
          <p:nvPr/>
        </p:nvSpPr>
        <p:spPr>
          <a:xfrm>
            <a:off x="502920" y="2596896"/>
            <a:ext cx="548640" cy="548640"/>
          </a:xfrm>
          <a:prstGeom prst="ellipse">
            <a:avLst/>
          </a:prstGeom>
          <a:solidFill>
            <a:srgbClr val="0A7B6E"/>
          </a:solidFill>
          <a:ln w="12700">
            <a:solidFill>
              <a:srgbClr val="0A7B6E"/>
            </a:solidFill>
            <a:prstDash val="solid"/>
          </a:ln>
        </p:spPr>
        <p:txBody>
          <a:bodyPr/>
          <a:lstStyle/>
          <a:p>
            <a:endParaRPr lang="en-US"/>
          </a:p>
        </p:txBody>
      </p:sp>
      <p:sp>
        <p:nvSpPr>
          <p:cNvPr id="16" name="Text 14"/>
          <p:cNvSpPr/>
          <p:nvPr/>
        </p:nvSpPr>
        <p:spPr>
          <a:xfrm>
            <a:off x="502920" y="2596896"/>
            <a:ext cx="54864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03</a:t>
            </a:r>
            <a:endParaRPr lang="en-US" sz="1200" dirty="0"/>
          </a:p>
        </p:txBody>
      </p:sp>
      <p:sp>
        <p:nvSpPr>
          <p:cNvPr id="17" name="Text 15"/>
          <p:cNvSpPr/>
          <p:nvPr/>
        </p:nvSpPr>
        <p:spPr>
          <a:xfrm>
            <a:off x="1188720" y="2560320"/>
            <a:ext cx="2743200" cy="292608"/>
          </a:xfrm>
          <a:prstGeom prst="rect">
            <a:avLst/>
          </a:prstGeom>
          <a:noFill/>
          <a:ln/>
        </p:spPr>
        <p:txBody>
          <a:bodyPr wrap="square" rtlCol="0" anchor="ctr"/>
          <a:lstStyle/>
          <a:p>
            <a:pPr marL="0" indent="0">
              <a:buNone/>
            </a:pPr>
            <a:r>
              <a:rPr lang="en-US" sz="1300" b="1" dirty="0">
                <a:solidFill>
                  <a:srgbClr val="2D3748"/>
                </a:solidFill>
                <a:latin typeface="Cambria" pitchFamily="34" charset="0"/>
                <a:ea typeface="Cambria" pitchFamily="34" charset="-122"/>
                <a:cs typeface="Cambria" pitchFamily="34" charset="-120"/>
              </a:rPr>
              <a:t>Proactive Communication</a:t>
            </a:r>
            <a:endParaRPr lang="en-US" sz="1300" dirty="0"/>
          </a:p>
        </p:txBody>
      </p:sp>
      <p:sp>
        <p:nvSpPr>
          <p:cNvPr id="18" name="Text 16"/>
          <p:cNvSpPr/>
          <p:nvPr/>
        </p:nvSpPr>
        <p:spPr>
          <a:xfrm>
            <a:off x="1188720" y="2834640"/>
            <a:ext cx="7406640" cy="347472"/>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Update clients BEFORE they ask. A brief WhatsApp message builds more trust than a perfect report delivered late.</a:t>
            </a:r>
            <a:endParaRPr lang="en-US" sz="1100" dirty="0"/>
          </a:p>
        </p:txBody>
      </p:sp>
      <p:sp>
        <p:nvSpPr>
          <p:cNvPr id="19" name="Shape 17"/>
          <p:cNvSpPr/>
          <p:nvPr/>
        </p:nvSpPr>
        <p:spPr>
          <a:xfrm>
            <a:off x="365760" y="3310128"/>
            <a:ext cx="8412480" cy="731520"/>
          </a:xfrm>
          <a:prstGeom prst="roundRect">
            <a:avLst>
              <a:gd name="adj" fmla="val 10000"/>
            </a:avLst>
          </a:prstGeom>
          <a:solidFill>
            <a:srgbClr val="F0F8F6"/>
          </a:solidFill>
          <a:ln w="12700">
            <a:solidFill>
              <a:srgbClr val="D0E8E4"/>
            </a:solidFill>
            <a:prstDash val="solid"/>
          </a:ln>
        </p:spPr>
        <p:txBody>
          <a:bodyPr/>
          <a:lstStyle/>
          <a:p>
            <a:endParaRPr lang="en-US"/>
          </a:p>
        </p:txBody>
      </p:sp>
      <p:sp>
        <p:nvSpPr>
          <p:cNvPr id="20" name="Shape 18"/>
          <p:cNvSpPr/>
          <p:nvPr/>
        </p:nvSpPr>
        <p:spPr>
          <a:xfrm>
            <a:off x="502920" y="3401568"/>
            <a:ext cx="548640" cy="548640"/>
          </a:xfrm>
          <a:prstGeom prst="ellipse">
            <a:avLst/>
          </a:prstGeom>
          <a:solidFill>
            <a:srgbClr val="0A7B6E"/>
          </a:solidFill>
          <a:ln w="12700">
            <a:solidFill>
              <a:srgbClr val="0A7B6E"/>
            </a:solidFill>
            <a:prstDash val="solid"/>
          </a:ln>
        </p:spPr>
        <p:txBody>
          <a:bodyPr/>
          <a:lstStyle/>
          <a:p>
            <a:endParaRPr lang="en-US"/>
          </a:p>
        </p:txBody>
      </p:sp>
      <p:sp>
        <p:nvSpPr>
          <p:cNvPr id="21" name="Text 19"/>
          <p:cNvSpPr/>
          <p:nvPr/>
        </p:nvSpPr>
        <p:spPr>
          <a:xfrm>
            <a:off x="502920" y="3401568"/>
            <a:ext cx="54864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04</a:t>
            </a:r>
            <a:endParaRPr lang="en-US" sz="1200" dirty="0"/>
          </a:p>
        </p:txBody>
      </p:sp>
      <p:sp>
        <p:nvSpPr>
          <p:cNvPr id="22" name="Text 20"/>
          <p:cNvSpPr/>
          <p:nvPr/>
        </p:nvSpPr>
        <p:spPr>
          <a:xfrm>
            <a:off x="1188720" y="3364992"/>
            <a:ext cx="2743200" cy="292608"/>
          </a:xfrm>
          <a:prstGeom prst="rect">
            <a:avLst/>
          </a:prstGeom>
          <a:noFill/>
          <a:ln/>
        </p:spPr>
        <p:txBody>
          <a:bodyPr wrap="square" rtlCol="0" anchor="ctr"/>
          <a:lstStyle/>
          <a:p>
            <a:pPr marL="0" indent="0">
              <a:buNone/>
            </a:pPr>
            <a:r>
              <a:rPr lang="en-US" sz="1300" b="1" dirty="0">
                <a:solidFill>
                  <a:srgbClr val="2D3748"/>
                </a:solidFill>
                <a:latin typeface="Cambria" pitchFamily="34" charset="0"/>
                <a:ea typeface="Cambria" pitchFamily="34" charset="-122"/>
                <a:cs typeface="Cambria" pitchFamily="34" charset="-120"/>
              </a:rPr>
              <a:t>Transparent Fees</a:t>
            </a:r>
            <a:endParaRPr lang="en-US" sz="1300" dirty="0"/>
          </a:p>
        </p:txBody>
      </p:sp>
      <p:sp>
        <p:nvSpPr>
          <p:cNvPr id="23" name="Text 21"/>
          <p:cNvSpPr/>
          <p:nvPr/>
        </p:nvSpPr>
        <p:spPr>
          <a:xfrm>
            <a:off x="1188720" y="3639312"/>
            <a:ext cx="7406640" cy="347472"/>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No surprise bills. Discuss scope and fees upfront. Clarity prevents resentment.</a:t>
            </a:r>
            <a:endParaRPr lang="en-US" sz="1100" dirty="0"/>
          </a:p>
        </p:txBody>
      </p:sp>
      <p:sp>
        <p:nvSpPr>
          <p:cNvPr id="24" name="Shape 22"/>
          <p:cNvSpPr/>
          <p:nvPr/>
        </p:nvSpPr>
        <p:spPr>
          <a:xfrm>
            <a:off x="365760" y="4114800"/>
            <a:ext cx="8412480" cy="731520"/>
          </a:xfrm>
          <a:prstGeom prst="roundRect">
            <a:avLst>
              <a:gd name="adj" fmla="val 10000"/>
            </a:avLst>
          </a:prstGeom>
          <a:solidFill>
            <a:srgbClr val="FFFFFF"/>
          </a:solidFill>
          <a:ln w="12700">
            <a:solidFill>
              <a:srgbClr val="D0E8E4"/>
            </a:solidFill>
            <a:prstDash val="solid"/>
          </a:ln>
        </p:spPr>
        <p:txBody>
          <a:bodyPr/>
          <a:lstStyle/>
          <a:p>
            <a:endParaRPr lang="en-US"/>
          </a:p>
        </p:txBody>
      </p:sp>
      <p:sp>
        <p:nvSpPr>
          <p:cNvPr id="25" name="Shape 23"/>
          <p:cNvSpPr/>
          <p:nvPr/>
        </p:nvSpPr>
        <p:spPr>
          <a:xfrm>
            <a:off x="502920" y="4206240"/>
            <a:ext cx="548640" cy="548640"/>
          </a:xfrm>
          <a:prstGeom prst="ellipse">
            <a:avLst/>
          </a:prstGeom>
          <a:solidFill>
            <a:srgbClr val="0A7B6E"/>
          </a:solidFill>
          <a:ln w="12700">
            <a:solidFill>
              <a:srgbClr val="0A7B6E"/>
            </a:solidFill>
            <a:prstDash val="solid"/>
          </a:ln>
        </p:spPr>
        <p:txBody>
          <a:bodyPr/>
          <a:lstStyle/>
          <a:p>
            <a:endParaRPr lang="en-US"/>
          </a:p>
        </p:txBody>
      </p:sp>
      <p:sp>
        <p:nvSpPr>
          <p:cNvPr id="26" name="Text 24"/>
          <p:cNvSpPr/>
          <p:nvPr/>
        </p:nvSpPr>
        <p:spPr>
          <a:xfrm>
            <a:off x="502920" y="4206240"/>
            <a:ext cx="548640" cy="548640"/>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05</a:t>
            </a:r>
            <a:endParaRPr lang="en-US" sz="1200" dirty="0"/>
          </a:p>
        </p:txBody>
      </p:sp>
      <p:sp>
        <p:nvSpPr>
          <p:cNvPr id="27" name="Text 25"/>
          <p:cNvSpPr/>
          <p:nvPr/>
        </p:nvSpPr>
        <p:spPr>
          <a:xfrm>
            <a:off x="1188720" y="4169664"/>
            <a:ext cx="2743200" cy="292608"/>
          </a:xfrm>
          <a:prstGeom prst="rect">
            <a:avLst/>
          </a:prstGeom>
          <a:noFill/>
          <a:ln/>
        </p:spPr>
        <p:txBody>
          <a:bodyPr wrap="square" rtlCol="0" anchor="ctr"/>
          <a:lstStyle/>
          <a:p>
            <a:pPr marL="0" indent="0">
              <a:buNone/>
            </a:pPr>
            <a:r>
              <a:rPr lang="en-US" sz="1300" b="1" dirty="0">
                <a:solidFill>
                  <a:srgbClr val="2D3748"/>
                </a:solidFill>
                <a:latin typeface="Cambria" pitchFamily="34" charset="0"/>
                <a:ea typeface="Cambria" pitchFamily="34" charset="-122"/>
                <a:cs typeface="Cambria" pitchFamily="34" charset="-120"/>
              </a:rPr>
              <a:t>Admit What You Don't Know</a:t>
            </a:r>
            <a:endParaRPr lang="en-US" sz="1300" dirty="0"/>
          </a:p>
        </p:txBody>
      </p:sp>
      <p:sp>
        <p:nvSpPr>
          <p:cNvPr id="28" name="Text 26"/>
          <p:cNvSpPr/>
          <p:nvPr/>
        </p:nvSpPr>
        <p:spPr>
          <a:xfrm>
            <a:off x="1188720" y="4443984"/>
            <a:ext cx="7406640" cy="347472"/>
          </a:xfrm>
          <a:prstGeom prst="rect">
            <a:avLst/>
          </a:prstGeom>
          <a:noFill/>
          <a:ln/>
        </p:spPr>
        <p:txBody>
          <a:bodyPr wrap="square" rtlCol="0" anchor="ctr"/>
          <a:lstStyle/>
          <a:p>
            <a:pPr marL="0" indent="0">
              <a:buNone/>
            </a:pPr>
            <a:r>
              <a:rPr lang="en-US" sz="1100" dirty="0">
                <a:solidFill>
                  <a:srgbClr val="4A5568"/>
                </a:solidFill>
                <a:latin typeface="Calibri" pitchFamily="34" charset="0"/>
                <a:ea typeface="Calibri" pitchFamily="34" charset="-122"/>
                <a:cs typeface="Calibri" pitchFamily="34" charset="-120"/>
              </a:rPr>
              <a:t>"Let me find out and get back to you" builds more trust than a confident wrong answer.</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7B6E"/>
        </a:solidFill>
        <a:effectLst/>
      </p:bgPr>
    </p:bg>
    <p:spTree>
      <p:nvGrpSpPr>
        <p:cNvPr id="1" name=""/>
        <p:cNvGrpSpPr/>
        <p:nvPr/>
      </p:nvGrpSpPr>
      <p:grpSpPr>
        <a:xfrm>
          <a:off x="0" y="0"/>
          <a:ext cx="0" cy="0"/>
          <a:chOff x="0" y="0"/>
          <a:chExt cx="0" cy="0"/>
        </a:xfrm>
      </p:grpSpPr>
      <p:sp>
        <p:nvSpPr>
          <p:cNvPr id="2" name="Shape 0"/>
          <p:cNvSpPr/>
          <p:nvPr/>
        </p:nvSpPr>
        <p:spPr>
          <a:xfrm>
            <a:off x="6858000" y="3200400"/>
            <a:ext cx="3657600" cy="3657600"/>
          </a:xfrm>
          <a:prstGeom prst="ellipse">
            <a:avLst/>
          </a:prstGeom>
          <a:solidFill>
            <a:srgbClr val="FFFFFF">
              <a:alpha val="10000"/>
            </a:srgbClr>
          </a:solidFill>
          <a:ln w="12700">
            <a:solidFill>
              <a:srgbClr val="FFFFFF"/>
            </a:solidFill>
            <a:prstDash val="solid"/>
          </a:ln>
        </p:spPr>
        <p:txBody>
          <a:bodyPr/>
          <a:lstStyle/>
          <a:p>
            <a:endParaRPr lang="en-US"/>
          </a:p>
        </p:txBody>
      </p:sp>
      <p:sp>
        <p:nvSpPr>
          <p:cNvPr id="3" name="Text 1"/>
          <p:cNvSpPr/>
          <p:nvPr/>
        </p:nvSpPr>
        <p:spPr>
          <a:xfrm>
            <a:off x="548640" y="320040"/>
            <a:ext cx="7772400" cy="274320"/>
          </a:xfrm>
          <a:prstGeom prst="rect">
            <a:avLst/>
          </a:prstGeom>
          <a:noFill/>
          <a:ln/>
        </p:spPr>
        <p:txBody>
          <a:bodyPr wrap="square" rtlCol="0" anchor="ctr"/>
          <a:lstStyle/>
          <a:p>
            <a:pPr marL="0" indent="0">
              <a:buNone/>
            </a:pPr>
            <a:r>
              <a:rPr lang="en-US" sz="1100" b="1" kern="0" spc="200" dirty="0">
                <a:solidFill>
                  <a:srgbClr val="F0D78C"/>
                </a:solidFill>
                <a:latin typeface="Calibri" pitchFamily="34" charset="0"/>
                <a:ea typeface="Calibri" pitchFamily="34" charset="-122"/>
                <a:cs typeface="Calibri" pitchFamily="34" charset="-120"/>
              </a:rPr>
              <a:t>🎯  INTERACTIVE ACTIVITY — 8 MINUTES</a:t>
            </a:r>
            <a:endParaRPr lang="en-US" sz="1100" dirty="0"/>
          </a:p>
        </p:txBody>
      </p:sp>
      <p:sp>
        <p:nvSpPr>
          <p:cNvPr id="4" name="Text 2"/>
          <p:cNvSpPr/>
          <p:nvPr/>
        </p:nvSpPr>
        <p:spPr>
          <a:xfrm>
            <a:off x="548640" y="594360"/>
            <a:ext cx="6400800" cy="640080"/>
          </a:xfrm>
          <a:prstGeom prst="rect">
            <a:avLst/>
          </a:prstGeom>
          <a:noFill/>
          <a:ln/>
        </p:spPr>
        <p:txBody>
          <a:bodyPr wrap="square" rtlCol="0" anchor="ctr"/>
          <a:lstStyle/>
          <a:p>
            <a:pPr marL="0" indent="0">
              <a:buNone/>
            </a:pPr>
            <a:r>
              <a:rPr lang="en-US" sz="3800" b="1" dirty="0">
                <a:solidFill>
                  <a:srgbClr val="FFFFFF"/>
                </a:solidFill>
                <a:latin typeface="Cambria" pitchFamily="34" charset="0"/>
                <a:ea typeface="Cambria" pitchFamily="34" charset="-122"/>
                <a:cs typeface="Cambria" pitchFamily="34" charset="-120"/>
              </a:rPr>
              <a:t>Trust or Bust?</a:t>
            </a:r>
            <a:endParaRPr lang="en-US" sz="3800" dirty="0"/>
          </a:p>
        </p:txBody>
      </p:sp>
      <p:sp>
        <p:nvSpPr>
          <p:cNvPr id="5" name="Text 3"/>
          <p:cNvSpPr/>
          <p:nvPr/>
        </p:nvSpPr>
        <p:spPr>
          <a:xfrm>
            <a:off x="548640" y="1234440"/>
            <a:ext cx="6400800" cy="347472"/>
          </a:xfrm>
          <a:prstGeom prst="rect">
            <a:avLst/>
          </a:prstGeom>
          <a:noFill/>
          <a:ln/>
        </p:spPr>
        <p:txBody>
          <a:bodyPr wrap="square" rtlCol="0" anchor="ctr"/>
          <a:lstStyle/>
          <a:p>
            <a:pPr marL="0" indent="0">
              <a:buNone/>
            </a:pPr>
            <a:r>
              <a:rPr lang="en-US" sz="1400" dirty="0">
                <a:solidFill>
                  <a:srgbClr val="CCE8E4"/>
                </a:solidFill>
                <a:latin typeface="Calibri" pitchFamily="34" charset="0"/>
                <a:ea typeface="Calibri" pitchFamily="34" charset="-122"/>
                <a:cs typeface="Calibri" pitchFamily="34" charset="-120"/>
              </a:rPr>
              <a:t>Tables vote: Does this action BUILD or BREAK trust?</a:t>
            </a:r>
            <a:endParaRPr lang="en-US" sz="1400" dirty="0"/>
          </a:p>
        </p:txBody>
      </p:sp>
      <p:sp>
        <p:nvSpPr>
          <p:cNvPr id="6" name="Shape 4"/>
          <p:cNvSpPr/>
          <p:nvPr/>
        </p:nvSpPr>
        <p:spPr>
          <a:xfrm>
            <a:off x="457200" y="1719072"/>
            <a:ext cx="7863840" cy="530352"/>
          </a:xfrm>
          <a:prstGeom prst="roundRect">
            <a:avLst>
              <a:gd name="adj" fmla="val 12069"/>
            </a:avLst>
          </a:prstGeom>
          <a:solidFill>
            <a:srgbClr val="FFFFFF">
              <a:alpha val="92000"/>
            </a:srgbClr>
          </a:solidFill>
          <a:ln w="12700">
            <a:solidFill>
              <a:srgbClr val="FFFFFF">
                <a:alpha val="40000"/>
              </a:srgbClr>
            </a:solidFill>
            <a:prstDash val="solid"/>
          </a:ln>
        </p:spPr>
        <p:txBody>
          <a:bodyPr/>
          <a:lstStyle/>
          <a:p>
            <a:endParaRPr lang="en-US"/>
          </a:p>
        </p:txBody>
      </p:sp>
      <p:sp>
        <p:nvSpPr>
          <p:cNvPr id="7" name="Shape 5"/>
          <p:cNvSpPr/>
          <p:nvPr/>
        </p:nvSpPr>
        <p:spPr>
          <a:xfrm>
            <a:off x="7132320" y="1810512"/>
            <a:ext cx="1051560" cy="320040"/>
          </a:xfrm>
          <a:prstGeom prst="roundRect">
            <a:avLst>
              <a:gd name="adj" fmla="val 14286"/>
            </a:avLst>
          </a:prstGeom>
          <a:solidFill>
            <a:srgbClr val="E74C3C"/>
          </a:solidFill>
          <a:ln w="12700">
            <a:solidFill>
              <a:srgbClr val="E74C3C"/>
            </a:solidFill>
            <a:prstDash val="solid"/>
          </a:ln>
        </p:spPr>
        <p:txBody>
          <a:bodyPr/>
          <a:lstStyle/>
          <a:p>
            <a:endParaRPr lang="en-US"/>
          </a:p>
        </p:txBody>
      </p:sp>
      <p:sp>
        <p:nvSpPr>
          <p:cNvPr id="8" name="Text 6"/>
          <p:cNvSpPr/>
          <p:nvPr/>
        </p:nvSpPr>
        <p:spPr>
          <a:xfrm>
            <a:off x="7132320" y="1810512"/>
            <a:ext cx="1051560" cy="32004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BREAK</a:t>
            </a:r>
            <a:endParaRPr lang="en-US" sz="900" dirty="0"/>
          </a:p>
        </p:txBody>
      </p:sp>
      <p:sp>
        <p:nvSpPr>
          <p:cNvPr id="9" name="Text 7"/>
          <p:cNvSpPr/>
          <p:nvPr/>
        </p:nvSpPr>
        <p:spPr>
          <a:xfrm>
            <a:off x="594360" y="1773936"/>
            <a:ext cx="6400800" cy="420624"/>
          </a:xfrm>
          <a:prstGeom prst="rect">
            <a:avLst/>
          </a:prstGeom>
          <a:noFill/>
          <a:ln/>
        </p:spPr>
        <p:txBody>
          <a:bodyPr wrap="square" rtlCol="0" anchor="ctr"/>
          <a:lstStyle/>
          <a:p>
            <a:pPr marL="0" indent="0">
              <a:buNone/>
            </a:pPr>
            <a:r>
              <a:rPr lang="en-US" sz="1050" dirty="0">
                <a:latin typeface="Calibri" pitchFamily="34" charset="0"/>
                <a:ea typeface="Calibri" pitchFamily="34" charset="-122"/>
                <a:cs typeface="Calibri" pitchFamily="34" charset="-120"/>
              </a:rPr>
              <a:t>1. A client calls at 9 PM in a panic about a GST notice. You reply: 'Office hours are 10–6.'</a:t>
            </a:r>
            <a:endParaRPr lang="en-US" sz="1050" dirty="0"/>
          </a:p>
        </p:txBody>
      </p:sp>
      <p:sp>
        <p:nvSpPr>
          <p:cNvPr id="10" name="Shape 8"/>
          <p:cNvSpPr/>
          <p:nvPr/>
        </p:nvSpPr>
        <p:spPr>
          <a:xfrm>
            <a:off x="457200" y="2331720"/>
            <a:ext cx="7863840" cy="530352"/>
          </a:xfrm>
          <a:prstGeom prst="roundRect">
            <a:avLst>
              <a:gd name="adj" fmla="val 12069"/>
            </a:avLst>
          </a:prstGeom>
          <a:solidFill>
            <a:srgbClr val="FFFFFF">
              <a:alpha val="92000"/>
            </a:srgbClr>
          </a:solidFill>
          <a:ln w="12700">
            <a:solidFill>
              <a:srgbClr val="FFFFFF">
                <a:alpha val="40000"/>
              </a:srgbClr>
            </a:solidFill>
            <a:prstDash val="solid"/>
          </a:ln>
        </p:spPr>
        <p:txBody>
          <a:bodyPr/>
          <a:lstStyle/>
          <a:p>
            <a:endParaRPr lang="en-US"/>
          </a:p>
        </p:txBody>
      </p:sp>
      <p:sp>
        <p:nvSpPr>
          <p:cNvPr id="11" name="Shape 9"/>
          <p:cNvSpPr/>
          <p:nvPr/>
        </p:nvSpPr>
        <p:spPr>
          <a:xfrm>
            <a:off x="7132320" y="2423160"/>
            <a:ext cx="1051560" cy="320040"/>
          </a:xfrm>
          <a:prstGeom prst="roundRect">
            <a:avLst>
              <a:gd name="adj" fmla="val 14286"/>
            </a:avLst>
          </a:prstGeom>
          <a:solidFill>
            <a:srgbClr val="2ECC71"/>
          </a:solidFill>
          <a:ln w="12700">
            <a:solidFill>
              <a:srgbClr val="2ECC71"/>
            </a:solidFill>
            <a:prstDash val="solid"/>
          </a:ln>
        </p:spPr>
        <p:txBody>
          <a:bodyPr/>
          <a:lstStyle/>
          <a:p>
            <a:endParaRPr lang="en-US"/>
          </a:p>
        </p:txBody>
      </p:sp>
      <p:sp>
        <p:nvSpPr>
          <p:cNvPr id="12" name="Text 10"/>
          <p:cNvSpPr/>
          <p:nvPr/>
        </p:nvSpPr>
        <p:spPr>
          <a:xfrm>
            <a:off x="7132320" y="2423160"/>
            <a:ext cx="1051560" cy="32004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BUILD</a:t>
            </a:r>
            <a:endParaRPr lang="en-US" sz="900" dirty="0"/>
          </a:p>
        </p:txBody>
      </p:sp>
      <p:sp>
        <p:nvSpPr>
          <p:cNvPr id="13" name="Text 11"/>
          <p:cNvSpPr/>
          <p:nvPr/>
        </p:nvSpPr>
        <p:spPr>
          <a:xfrm>
            <a:off x="594360" y="2386584"/>
            <a:ext cx="6400800" cy="420624"/>
          </a:xfrm>
          <a:prstGeom prst="rect">
            <a:avLst/>
          </a:prstGeom>
          <a:noFill/>
          <a:ln/>
        </p:spPr>
        <p:txBody>
          <a:bodyPr wrap="square" rtlCol="0" anchor="ctr"/>
          <a:lstStyle/>
          <a:p>
            <a:pPr marL="0" indent="0">
              <a:buNone/>
            </a:pPr>
            <a:r>
              <a:rPr lang="en-US" sz="1050" dirty="0">
                <a:latin typeface="Calibri" pitchFamily="34" charset="0"/>
                <a:ea typeface="Calibri" pitchFamily="34" charset="-122"/>
                <a:cs typeface="Calibri" pitchFamily="34" charset="-120"/>
              </a:rPr>
              <a:t>2. You proactively message a client about a new IT amendment that affects their business — before they see it in the news.</a:t>
            </a:r>
            <a:endParaRPr lang="en-US" sz="1050" dirty="0"/>
          </a:p>
        </p:txBody>
      </p:sp>
      <p:sp>
        <p:nvSpPr>
          <p:cNvPr id="14" name="Shape 12"/>
          <p:cNvSpPr/>
          <p:nvPr/>
        </p:nvSpPr>
        <p:spPr>
          <a:xfrm>
            <a:off x="457200" y="2944368"/>
            <a:ext cx="7863840" cy="530352"/>
          </a:xfrm>
          <a:prstGeom prst="roundRect">
            <a:avLst>
              <a:gd name="adj" fmla="val 12069"/>
            </a:avLst>
          </a:prstGeom>
          <a:solidFill>
            <a:srgbClr val="FFFFFF">
              <a:alpha val="92000"/>
            </a:srgbClr>
          </a:solidFill>
          <a:ln w="12700">
            <a:solidFill>
              <a:srgbClr val="FFFFFF">
                <a:alpha val="40000"/>
              </a:srgbClr>
            </a:solidFill>
            <a:prstDash val="solid"/>
          </a:ln>
        </p:spPr>
        <p:txBody>
          <a:bodyPr/>
          <a:lstStyle/>
          <a:p>
            <a:endParaRPr lang="en-US"/>
          </a:p>
        </p:txBody>
      </p:sp>
      <p:sp>
        <p:nvSpPr>
          <p:cNvPr id="15" name="Shape 13"/>
          <p:cNvSpPr/>
          <p:nvPr/>
        </p:nvSpPr>
        <p:spPr>
          <a:xfrm>
            <a:off x="7132320" y="3035808"/>
            <a:ext cx="1051560" cy="320040"/>
          </a:xfrm>
          <a:prstGeom prst="roundRect">
            <a:avLst>
              <a:gd name="adj" fmla="val 14286"/>
            </a:avLst>
          </a:prstGeom>
          <a:solidFill>
            <a:srgbClr val="E74C3C"/>
          </a:solidFill>
          <a:ln w="12700">
            <a:solidFill>
              <a:srgbClr val="E74C3C"/>
            </a:solidFill>
            <a:prstDash val="solid"/>
          </a:ln>
        </p:spPr>
        <p:txBody>
          <a:bodyPr/>
          <a:lstStyle/>
          <a:p>
            <a:endParaRPr lang="en-US"/>
          </a:p>
        </p:txBody>
      </p:sp>
      <p:sp>
        <p:nvSpPr>
          <p:cNvPr id="16" name="Text 14"/>
          <p:cNvSpPr/>
          <p:nvPr/>
        </p:nvSpPr>
        <p:spPr>
          <a:xfrm>
            <a:off x="7132320" y="3035808"/>
            <a:ext cx="1051560" cy="32004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BREAK</a:t>
            </a:r>
            <a:endParaRPr lang="en-US" sz="900" dirty="0"/>
          </a:p>
        </p:txBody>
      </p:sp>
      <p:sp>
        <p:nvSpPr>
          <p:cNvPr id="17" name="Text 15"/>
          <p:cNvSpPr/>
          <p:nvPr/>
        </p:nvSpPr>
        <p:spPr>
          <a:xfrm>
            <a:off x="594360" y="2999232"/>
            <a:ext cx="6400800" cy="420624"/>
          </a:xfrm>
          <a:prstGeom prst="rect">
            <a:avLst/>
          </a:prstGeom>
          <a:noFill/>
          <a:ln/>
        </p:spPr>
        <p:txBody>
          <a:bodyPr wrap="square" rtlCol="0" anchor="ctr"/>
          <a:lstStyle/>
          <a:p>
            <a:pPr marL="0" indent="0">
              <a:buNone/>
            </a:pPr>
            <a:r>
              <a:rPr lang="en-US" sz="1050" dirty="0">
                <a:latin typeface="Calibri" pitchFamily="34" charset="0"/>
                <a:ea typeface="Calibri" pitchFamily="34" charset="-122"/>
                <a:cs typeface="Calibri" pitchFamily="34" charset="-120"/>
              </a:rPr>
              <a:t>3. A client asks a complex FEMA query. You say 'That's not really my area' without offering to find out.</a:t>
            </a:r>
            <a:endParaRPr lang="en-US" sz="1050" dirty="0"/>
          </a:p>
        </p:txBody>
      </p:sp>
      <p:sp>
        <p:nvSpPr>
          <p:cNvPr id="18" name="Shape 16"/>
          <p:cNvSpPr/>
          <p:nvPr/>
        </p:nvSpPr>
        <p:spPr>
          <a:xfrm>
            <a:off x="457200" y="3557016"/>
            <a:ext cx="7863840" cy="530352"/>
          </a:xfrm>
          <a:prstGeom prst="roundRect">
            <a:avLst>
              <a:gd name="adj" fmla="val 12069"/>
            </a:avLst>
          </a:prstGeom>
          <a:solidFill>
            <a:srgbClr val="FFFFFF">
              <a:alpha val="92000"/>
            </a:srgbClr>
          </a:solidFill>
          <a:ln w="12700">
            <a:solidFill>
              <a:srgbClr val="FFFFFF">
                <a:alpha val="40000"/>
              </a:srgbClr>
            </a:solidFill>
            <a:prstDash val="solid"/>
          </a:ln>
        </p:spPr>
        <p:txBody>
          <a:bodyPr/>
          <a:lstStyle/>
          <a:p>
            <a:endParaRPr lang="en-US"/>
          </a:p>
        </p:txBody>
      </p:sp>
      <p:sp>
        <p:nvSpPr>
          <p:cNvPr id="19" name="Shape 17"/>
          <p:cNvSpPr/>
          <p:nvPr/>
        </p:nvSpPr>
        <p:spPr>
          <a:xfrm>
            <a:off x="7132320" y="3648456"/>
            <a:ext cx="1051560" cy="320040"/>
          </a:xfrm>
          <a:prstGeom prst="roundRect">
            <a:avLst>
              <a:gd name="adj" fmla="val 14286"/>
            </a:avLst>
          </a:prstGeom>
          <a:solidFill>
            <a:srgbClr val="2ECC71"/>
          </a:solidFill>
          <a:ln w="12700">
            <a:solidFill>
              <a:srgbClr val="2ECC71"/>
            </a:solidFill>
            <a:prstDash val="solid"/>
          </a:ln>
        </p:spPr>
        <p:txBody>
          <a:bodyPr/>
          <a:lstStyle/>
          <a:p>
            <a:endParaRPr lang="en-US"/>
          </a:p>
        </p:txBody>
      </p:sp>
      <p:sp>
        <p:nvSpPr>
          <p:cNvPr id="20" name="Text 18"/>
          <p:cNvSpPr/>
          <p:nvPr/>
        </p:nvSpPr>
        <p:spPr>
          <a:xfrm>
            <a:off x="7132320" y="3648456"/>
            <a:ext cx="1051560" cy="32004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BUILD</a:t>
            </a:r>
            <a:endParaRPr lang="en-US" sz="900" dirty="0"/>
          </a:p>
        </p:txBody>
      </p:sp>
      <p:sp>
        <p:nvSpPr>
          <p:cNvPr id="21" name="Text 19"/>
          <p:cNvSpPr/>
          <p:nvPr/>
        </p:nvSpPr>
        <p:spPr>
          <a:xfrm>
            <a:off x="594360" y="3611880"/>
            <a:ext cx="6400800" cy="420624"/>
          </a:xfrm>
          <a:prstGeom prst="rect">
            <a:avLst/>
          </a:prstGeom>
          <a:noFill/>
          <a:ln/>
        </p:spPr>
        <p:txBody>
          <a:bodyPr wrap="square" rtlCol="0" anchor="ctr"/>
          <a:lstStyle/>
          <a:p>
            <a:pPr marL="0" indent="0">
              <a:buNone/>
            </a:pPr>
            <a:r>
              <a:rPr lang="en-US" sz="1050" dirty="0">
                <a:latin typeface="Calibri" pitchFamily="34" charset="0"/>
                <a:ea typeface="Calibri" pitchFamily="34" charset="-122"/>
                <a:cs typeface="Calibri" pitchFamily="34" charset="-120"/>
              </a:rPr>
              <a:t>4. You send a transparent fee estimate before starting work — with a clear scope of services.</a:t>
            </a:r>
            <a:endParaRPr lang="en-US" sz="1050" dirty="0"/>
          </a:p>
        </p:txBody>
      </p:sp>
      <p:sp>
        <p:nvSpPr>
          <p:cNvPr id="22" name="Shape 20"/>
          <p:cNvSpPr/>
          <p:nvPr/>
        </p:nvSpPr>
        <p:spPr>
          <a:xfrm>
            <a:off x="457200" y="4169664"/>
            <a:ext cx="7863840" cy="530352"/>
          </a:xfrm>
          <a:prstGeom prst="roundRect">
            <a:avLst>
              <a:gd name="adj" fmla="val 12069"/>
            </a:avLst>
          </a:prstGeom>
          <a:solidFill>
            <a:srgbClr val="FFFFFF">
              <a:alpha val="92000"/>
            </a:srgbClr>
          </a:solidFill>
          <a:ln w="12700">
            <a:solidFill>
              <a:srgbClr val="FFFFFF">
                <a:alpha val="40000"/>
              </a:srgbClr>
            </a:solidFill>
            <a:prstDash val="solid"/>
          </a:ln>
        </p:spPr>
        <p:txBody>
          <a:bodyPr/>
          <a:lstStyle/>
          <a:p>
            <a:endParaRPr lang="en-US"/>
          </a:p>
        </p:txBody>
      </p:sp>
      <p:sp>
        <p:nvSpPr>
          <p:cNvPr id="23" name="Shape 21"/>
          <p:cNvSpPr/>
          <p:nvPr/>
        </p:nvSpPr>
        <p:spPr>
          <a:xfrm>
            <a:off x="7132320" y="4261104"/>
            <a:ext cx="1051560" cy="320040"/>
          </a:xfrm>
          <a:prstGeom prst="roundRect">
            <a:avLst>
              <a:gd name="adj" fmla="val 14286"/>
            </a:avLst>
          </a:prstGeom>
          <a:solidFill>
            <a:srgbClr val="2ECC71"/>
          </a:solidFill>
          <a:ln w="12700">
            <a:solidFill>
              <a:srgbClr val="2ECC71"/>
            </a:solidFill>
            <a:prstDash val="solid"/>
          </a:ln>
        </p:spPr>
        <p:txBody>
          <a:bodyPr/>
          <a:lstStyle/>
          <a:p>
            <a:endParaRPr lang="en-US"/>
          </a:p>
        </p:txBody>
      </p:sp>
      <p:sp>
        <p:nvSpPr>
          <p:cNvPr id="24" name="Text 22"/>
          <p:cNvSpPr/>
          <p:nvPr/>
        </p:nvSpPr>
        <p:spPr>
          <a:xfrm>
            <a:off x="7132320" y="4261104"/>
            <a:ext cx="1051560" cy="320040"/>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BUILD</a:t>
            </a:r>
            <a:endParaRPr lang="en-US" sz="900" dirty="0"/>
          </a:p>
        </p:txBody>
      </p:sp>
      <p:sp>
        <p:nvSpPr>
          <p:cNvPr id="25" name="Text 23"/>
          <p:cNvSpPr/>
          <p:nvPr/>
        </p:nvSpPr>
        <p:spPr>
          <a:xfrm>
            <a:off x="594360" y="4224528"/>
            <a:ext cx="6400800" cy="420624"/>
          </a:xfrm>
          <a:prstGeom prst="rect">
            <a:avLst/>
          </a:prstGeom>
          <a:noFill/>
          <a:ln/>
        </p:spPr>
        <p:txBody>
          <a:bodyPr wrap="square" rtlCol="0" anchor="ctr"/>
          <a:lstStyle/>
          <a:p>
            <a:pPr marL="0" indent="0">
              <a:buNone/>
            </a:pPr>
            <a:r>
              <a:rPr lang="en-US" sz="1050" dirty="0">
                <a:latin typeface="Calibri" pitchFamily="34" charset="0"/>
                <a:ea typeface="Calibri" pitchFamily="34" charset="-122"/>
                <a:cs typeface="Calibri" pitchFamily="34" charset="-120"/>
              </a:rPr>
              <a:t>5. You meet a deadline by staying late, then mention it in passing so the client appreciates the effort.</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0E8"/>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7B3F00"/>
          </a:solidFill>
          <a:ln w="12700">
            <a:solidFill>
              <a:srgbClr val="7B3F00"/>
            </a:solidFill>
            <a:prstDash val="solid"/>
          </a:ln>
        </p:spPr>
        <p:txBody>
          <a:bodyPr/>
          <a:lstStyle/>
          <a:p>
            <a:endParaRPr lang="en-US"/>
          </a:p>
        </p:txBody>
      </p:sp>
      <p:sp>
        <p:nvSpPr>
          <p:cNvPr id="3" name="Text 1"/>
          <p:cNvSpPr/>
          <p:nvPr/>
        </p:nvSpPr>
        <p:spPr>
          <a:xfrm>
            <a:off x="457200" y="54864"/>
            <a:ext cx="1828800" cy="274320"/>
          </a:xfrm>
          <a:prstGeom prst="rect">
            <a:avLst/>
          </a:prstGeom>
          <a:noFill/>
          <a:ln/>
        </p:spPr>
        <p:txBody>
          <a:bodyPr wrap="square" rtlCol="0" anchor="ctr"/>
          <a:lstStyle/>
          <a:p>
            <a:pPr marL="0" indent="0">
              <a:buNone/>
            </a:pPr>
            <a:r>
              <a:rPr lang="en-US" sz="1000" b="1" kern="0" spc="400" dirty="0">
                <a:solidFill>
                  <a:srgbClr val="F0D78C"/>
                </a:solidFill>
                <a:latin typeface="Calibri" pitchFamily="34" charset="0"/>
                <a:ea typeface="Calibri" pitchFamily="34" charset="-122"/>
                <a:cs typeface="Calibri" pitchFamily="34" charset="-120"/>
              </a:rPr>
              <a:t>PART 3</a:t>
            </a:r>
            <a:endParaRPr lang="en-US" sz="1000" dirty="0"/>
          </a:p>
        </p:txBody>
      </p:sp>
      <p:sp>
        <p:nvSpPr>
          <p:cNvPr id="4" name="Text 2"/>
          <p:cNvSpPr/>
          <p:nvPr/>
        </p:nvSpPr>
        <p:spPr>
          <a:xfrm>
            <a:off x="457200" y="292608"/>
            <a:ext cx="8229600" cy="502920"/>
          </a:xfrm>
          <a:prstGeom prst="rect">
            <a:avLst/>
          </a:prstGeom>
          <a:noFill/>
          <a:ln/>
        </p:spPr>
        <p:txBody>
          <a:bodyPr wrap="square"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Co-operation, Collaboration &amp; Networking</a:t>
            </a:r>
            <a:endParaRPr lang="en-US" sz="2500" dirty="0"/>
          </a:p>
        </p:txBody>
      </p:sp>
      <p:sp>
        <p:nvSpPr>
          <p:cNvPr id="5" name="Shape 3"/>
          <p:cNvSpPr/>
          <p:nvPr/>
        </p:nvSpPr>
        <p:spPr>
          <a:xfrm>
            <a:off x="457200" y="987552"/>
            <a:ext cx="8229600" cy="475488"/>
          </a:xfrm>
          <a:prstGeom prst="roundRect">
            <a:avLst>
              <a:gd name="adj" fmla="val 15385"/>
            </a:avLst>
          </a:prstGeom>
          <a:solidFill>
            <a:srgbClr val="7B3F00">
              <a:alpha val="90000"/>
            </a:srgbClr>
          </a:solidFill>
          <a:ln w="12700">
            <a:solidFill>
              <a:srgbClr val="7B3F00">
                <a:alpha val="70000"/>
              </a:srgbClr>
            </a:solidFill>
            <a:prstDash val="solid"/>
          </a:ln>
        </p:spPr>
        <p:txBody>
          <a:bodyPr/>
          <a:lstStyle/>
          <a:p>
            <a:endParaRPr lang="en-US"/>
          </a:p>
        </p:txBody>
      </p:sp>
      <p:sp>
        <p:nvSpPr>
          <p:cNvPr id="6" name="Text 4"/>
          <p:cNvSpPr/>
          <p:nvPr/>
        </p:nvSpPr>
        <p:spPr>
          <a:xfrm>
            <a:off x="457200" y="987552"/>
            <a:ext cx="8229600" cy="475488"/>
          </a:xfrm>
          <a:prstGeom prst="rect">
            <a:avLst/>
          </a:prstGeom>
          <a:noFill/>
          <a:ln/>
        </p:spPr>
        <p:txBody>
          <a:bodyPr wrap="square" lIns="0" tIns="0" rIns="0" bIns="0" rtlCol="0" anchor="ctr"/>
          <a:lstStyle/>
          <a:p>
            <a:pPr marL="0" indent="0" algn="ctr">
              <a:buNone/>
            </a:pPr>
            <a:r>
              <a:rPr lang="en-US" sz="1200" b="1" i="1" dirty="0">
                <a:solidFill>
                  <a:schemeClr val="bg1"/>
                </a:solidFill>
                <a:latin typeface="Cambria" pitchFamily="34" charset="0"/>
                <a:ea typeface="Cambria" pitchFamily="34" charset="-122"/>
                <a:cs typeface="Cambria" pitchFamily="34" charset="-120"/>
              </a:rPr>
              <a:t>"Your network is your net worth." — Most early clients come through referrals and relationships, not advertising.</a:t>
            </a:r>
            <a:endParaRPr lang="en-US" sz="1200" dirty="0">
              <a:solidFill>
                <a:schemeClr val="bg1"/>
              </a:solidFill>
            </a:endParaRPr>
          </a:p>
        </p:txBody>
      </p:sp>
      <p:sp>
        <p:nvSpPr>
          <p:cNvPr id="7" name="Text 5"/>
          <p:cNvSpPr/>
          <p:nvPr/>
        </p:nvSpPr>
        <p:spPr>
          <a:xfrm>
            <a:off x="457200" y="1572768"/>
            <a:ext cx="3931920" cy="292608"/>
          </a:xfrm>
          <a:prstGeom prst="rect">
            <a:avLst/>
          </a:prstGeom>
          <a:noFill/>
          <a:ln/>
        </p:spPr>
        <p:txBody>
          <a:bodyPr wrap="square" rtlCol="0" anchor="ctr"/>
          <a:lstStyle/>
          <a:p>
            <a:pPr marL="0" indent="0">
              <a:buNone/>
            </a:pPr>
            <a:r>
              <a:rPr lang="en-US" sz="1200" b="1" kern="0" spc="200" dirty="0">
                <a:solidFill>
                  <a:srgbClr val="7B3F00"/>
                </a:solidFill>
                <a:latin typeface="Calibri" pitchFamily="34" charset="0"/>
                <a:ea typeface="Calibri" pitchFamily="34" charset="-122"/>
                <a:cs typeface="Calibri" pitchFamily="34" charset="-120"/>
              </a:rPr>
              <a:t>WHERE TO NETWORK</a:t>
            </a:r>
            <a:endParaRPr lang="en-US" sz="1200" dirty="0"/>
          </a:p>
        </p:txBody>
      </p:sp>
      <p:sp>
        <p:nvSpPr>
          <p:cNvPr id="8" name="Text 6"/>
          <p:cNvSpPr/>
          <p:nvPr/>
        </p:nvSpPr>
        <p:spPr>
          <a:xfrm>
            <a:off x="457200" y="1874520"/>
            <a:ext cx="3931920" cy="2468880"/>
          </a:xfrm>
          <a:prstGeom prst="rect">
            <a:avLst/>
          </a:prstGeom>
          <a:noFill/>
          <a:ln/>
        </p:spPr>
        <p:txBody>
          <a:bodyPr wrap="square" rtlCol="0" anchor="ctr"/>
          <a:lstStyle/>
          <a:p>
            <a:pPr marL="342900" indent="-342900">
              <a:spcAft>
                <a:spcPts val="500"/>
              </a:spcAft>
              <a:buSzPct val="100000"/>
              <a:buChar char="•"/>
            </a:pPr>
            <a:r>
              <a:rPr lang="en-US" sz="1200" dirty="0">
                <a:solidFill>
                  <a:srgbClr val="2D3748"/>
                </a:solidFill>
                <a:latin typeface="Calibri" pitchFamily="34" charset="0"/>
                <a:ea typeface="Calibri" pitchFamily="34" charset="-122"/>
                <a:cs typeface="Calibri" pitchFamily="34" charset="-120"/>
              </a:rPr>
              <a:t>ICAI branch events, study circles &amp; CPE programmes</a:t>
            </a:r>
            <a:endParaRPr lang="en-US" sz="1200" dirty="0"/>
          </a:p>
          <a:p>
            <a:pPr marL="342900" indent="-342900">
              <a:spcAft>
                <a:spcPts val="500"/>
              </a:spcAft>
              <a:buSzPct val="100000"/>
              <a:buChar char="•"/>
            </a:pPr>
            <a:r>
              <a:rPr lang="en-US" sz="1200" dirty="0">
                <a:solidFill>
                  <a:srgbClr val="2D3748"/>
                </a:solidFill>
                <a:latin typeface="Calibri" pitchFamily="34" charset="0"/>
                <a:ea typeface="Calibri" pitchFamily="34" charset="-122"/>
                <a:cs typeface="Calibri" pitchFamily="34" charset="-120"/>
              </a:rPr>
              <a:t>Local trade &amp; industry associations in Vasai / Mumbai</a:t>
            </a:r>
            <a:endParaRPr lang="en-US" sz="1200" dirty="0"/>
          </a:p>
          <a:p>
            <a:pPr marL="342900" indent="-342900">
              <a:spcAft>
                <a:spcPts val="500"/>
              </a:spcAft>
              <a:buSzPct val="100000"/>
              <a:buChar char="•"/>
            </a:pPr>
            <a:r>
              <a:rPr lang="en-US" sz="1200" dirty="0">
                <a:solidFill>
                  <a:srgbClr val="2D3748"/>
                </a:solidFill>
                <a:latin typeface="Calibri" pitchFamily="34" charset="0"/>
                <a:ea typeface="Calibri" pitchFamily="34" charset="-122"/>
                <a:cs typeface="Calibri" pitchFamily="34" charset="-120"/>
              </a:rPr>
              <a:t>Complementary professionals — lawyers, CS, bankers, insurance advisors</a:t>
            </a:r>
            <a:endParaRPr lang="en-US" sz="1200" dirty="0"/>
          </a:p>
          <a:p>
            <a:pPr marL="342900" indent="-342900">
              <a:spcAft>
                <a:spcPts val="500"/>
              </a:spcAft>
              <a:buSzPct val="100000"/>
              <a:buChar char="•"/>
            </a:pPr>
            <a:r>
              <a:rPr lang="en-US" sz="1200" dirty="0">
                <a:solidFill>
                  <a:srgbClr val="2D3748"/>
                </a:solidFill>
                <a:latin typeface="Calibri" pitchFamily="34" charset="0"/>
                <a:ea typeface="Calibri" pitchFamily="34" charset="-122"/>
                <a:cs typeface="Calibri" pitchFamily="34" charset="-120"/>
              </a:rPr>
              <a:t>Alumni groups and college networks</a:t>
            </a:r>
            <a:endParaRPr lang="en-US" sz="1200" dirty="0"/>
          </a:p>
          <a:p>
            <a:pPr marL="342900" indent="-342900">
              <a:spcAft>
                <a:spcPts val="500"/>
              </a:spcAft>
              <a:buSzPct val="100000"/>
              <a:buChar char="•"/>
            </a:pPr>
            <a:r>
              <a:rPr lang="en-US" sz="1200" dirty="0">
                <a:solidFill>
                  <a:srgbClr val="2D3748"/>
                </a:solidFill>
                <a:latin typeface="Calibri" pitchFamily="34" charset="0"/>
                <a:ea typeface="Calibri" pitchFamily="34" charset="-122"/>
                <a:cs typeface="Calibri" pitchFamily="34" charset="-120"/>
              </a:rPr>
              <a:t>LinkedIn and professional WhatsApp groups</a:t>
            </a:r>
            <a:endParaRPr lang="en-US" sz="1200" dirty="0"/>
          </a:p>
        </p:txBody>
      </p:sp>
      <p:sp>
        <p:nvSpPr>
          <p:cNvPr id="9" name="Shape 7"/>
          <p:cNvSpPr/>
          <p:nvPr/>
        </p:nvSpPr>
        <p:spPr>
          <a:xfrm>
            <a:off x="4663440" y="1536192"/>
            <a:ext cx="3977640" cy="3200400"/>
          </a:xfrm>
          <a:prstGeom prst="roundRect">
            <a:avLst>
              <a:gd name="adj" fmla="val 2857"/>
            </a:avLst>
          </a:prstGeom>
          <a:solidFill>
            <a:srgbClr val="FFF8EE"/>
          </a:solidFill>
          <a:ln w="12700">
            <a:solidFill>
              <a:srgbClr val="DEC090"/>
            </a:solidFill>
            <a:prstDash val="solid"/>
          </a:ln>
        </p:spPr>
        <p:txBody>
          <a:bodyPr/>
          <a:lstStyle/>
          <a:p>
            <a:endParaRPr lang="en-US"/>
          </a:p>
        </p:txBody>
      </p:sp>
      <p:sp>
        <p:nvSpPr>
          <p:cNvPr id="10" name="Text 8"/>
          <p:cNvSpPr/>
          <p:nvPr/>
        </p:nvSpPr>
        <p:spPr>
          <a:xfrm>
            <a:off x="4846320" y="1645920"/>
            <a:ext cx="3566160" cy="292608"/>
          </a:xfrm>
          <a:prstGeom prst="rect">
            <a:avLst/>
          </a:prstGeom>
          <a:noFill/>
          <a:ln/>
        </p:spPr>
        <p:txBody>
          <a:bodyPr wrap="square" rtlCol="0" anchor="ctr"/>
          <a:lstStyle/>
          <a:p>
            <a:pPr marL="0" indent="0">
              <a:buNone/>
            </a:pPr>
            <a:r>
              <a:rPr lang="en-US" sz="1200" b="1" kern="0" spc="200" dirty="0">
                <a:solidFill>
                  <a:srgbClr val="7B3F00"/>
                </a:solidFill>
                <a:latin typeface="Calibri" pitchFamily="34" charset="0"/>
                <a:ea typeface="Calibri" pitchFamily="34" charset="-122"/>
                <a:cs typeface="Calibri" pitchFamily="34" charset="-120"/>
              </a:rPr>
              <a:t>THE GIVE-FIRST RULE</a:t>
            </a:r>
            <a:endParaRPr lang="en-US" sz="1200" dirty="0"/>
          </a:p>
        </p:txBody>
      </p:sp>
      <p:sp>
        <p:nvSpPr>
          <p:cNvPr id="11" name="Text 9"/>
          <p:cNvSpPr/>
          <p:nvPr/>
        </p:nvSpPr>
        <p:spPr>
          <a:xfrm>
            <a:off x="4846320" y="1938528"/>
            <a:ext cx="3566160" cy="1188720"/>
          </a:xfrm>
          <a:prstGeom prst="rect">
            <a:avLst/>
          </a:prstGeom>
          <a:noFill/>
          <a:ln/>
        </p:spPr>
        <p:txBody>
          <a:bodyPr wrap="square" rtlCol="0" anchor="ctr"/>
          <a:lstStyle/>
          <a:p>
            <a:pPr marL="0" indent="0">
              <a:buNone/>
            </a:pPr>
            <a:r>
              <a:rPr lang="en-US" sz="1150" dirty="0">
                <a:solidFill>
                  <a:srgbClr val="2D3748"/>
                </a:solidFill>
                <a:latin typeface="Calibri" pitchFamily="34" charset="0"/>
                <a:ea typeface="Calibri" pitchFamily="34" charset="-122"/>
                <a:cs typeface="Calibri" pitchFamily="34" charset="-120"/>
              </a:rPr>
              <a:t>Help others before asking.</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Share useful articles, make introductions,</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refer clients.</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Networking is a deposit-before-</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withdrawal account.</a:t>
            </a:r>
            <a:endParaRPr lang="en-US" sz="1150" dirty="0"/>
          </a:p>
        </p:txBody>
      </p:sp>
      <p:sp>
        <p:nvSpPr>
          <p:cNvPr id="12" name="Shape 10"/>
          <p:cNvSpPr/>
          <p:nvPr/>
        </p:nvSpPr>
        <p:spPr>
          <a:xfrm>
            <a:off x="4846320" y="3154680"/>
            <a:ext cx="3383280" cy="0"/>
          </a:xfrm>
          <a:prstGeom prst="line">
            <a:avLst/>
          </a:prstGeom>
          <a:noFill/>
          <a:ln w="12700">
            <a:solidFill>
              <a:srgbClr val="DEC090"/>
            </a:solidFill>
            <a:prstDash val="solid"/>
          </a:ln>
        </p:spPr>
        <p:txBody>
          <a:bodyPr/>
          <a:lstStyle/>
          <a:p>
            <a:endParaRPr lang="en-US"/>
          </a:p>
        </p:txBody>
      </p:sp>
      <p:sp>
        <p:nvSpPr>
          <p:cNvPr id="13" name="Text 11"/>
          <p:cNvSpPr/>
          <p:nvPr/>
        </p:nvSpPr>
        <p:spPr>
          <a:xfrm>
            <a:off x="4846320" y="3246120"/>
            <a:ext cx="3566160" cy="274320"/>
          </a:xfrm>
          <a:prstGeom prst="rect">
            <a:avLst/>
          </a:prstGeom>
          <a:noFill/>
          <a:ln/>
        </p:spPr>
        <p:txBody>
          <a:bodyPr wrap="square" rtlCol="0" anchor="ctr"/>
          <a:lstStyle/>
          <a:p>
            <a:pPr marL="0" indent="0">
              <a:buNone/>
            </a:pPr>
            <a:r>
              <a:rPr lang="en-US" sz="1200" b="1" kern="0" spc="200" dirty="0">
                <a:solidFill>
                  <a:srgbClr val="7B3F00"/>
                </a:solidFill>
                <a:latin typeface="Calibri" pitchFamily="34" charset="0"/>
                <a:ea typeface="Calibri" pitchFamily="34" charset="-122"/>
                <a:cs typeface="Calibri" pitchFamily="34" charset="-120"/>
              </a:rPr>
              <a:t>THE FOLLOW-UP SECRET</a:t>
            </a:r>
            <a:endParaRPr lang="en-US" sz="1200" dirty="0"/>
          </a:p>
        </p:txBody>
      </p:sp>
      <p:sp>
        <p:nvSpPr>
          <p:cNvPr id="14" name="Text 12"/>
          <p:cNvSpPr/>
          <p:nvPr/>
        </p:nvSpPr>
        <p:spPr>
          <a:xfrm>
            <a:off x="4846320" y="3520440"/>
            <a:ext cx="3566160" cy="1115568"/>
          </a:xfrm>
          <a:prstGeom prst="rect">
            <a:avLst/>
          </a:prstGeom>
          <a:noFill/>
          <a:ln/>
        </p:spPr>
        <p:txBody>
          <a:bodyPr wrap="square" rtlCol="0" anchor="ctr"/>
          <a:lstStyle/>
          <a:p>
            <a:pPr marL="0" indent="0">
              <a:buNone/>
            </a:pPr>
            <a:r>
              <a:rPr lang="en-US" sz="1150" dirty="0">
                <a:solidFill>
                  <a:srgbClr val="2D3748"/>
                </a:solidFill>
                <a:latin typeface="Calibri" pitchFamily="34" charset="0"/>
                <a:ea typeface="Calibri" pitchFamily="34" charset="-122"/>
                <a:cs typeface="Calibri" pitchFamily="34" charset="-120"/>
              </a:rPr>
              <a:t>80% of networking value is lost without follow-up.</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Within 48 hours:</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 Personalised message</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 Connect on LinkedIn</a:t>
            </a:r>
            <a:endParaRPr lang="en-US" sz="1150" dirty="0"/>
          </a:p>
          <a:p>
            <a:pPr marL="0" indent="0">
              <a:buNone/>
            </a:pPr>
            <a:r>
              <a:rPr lang="en-US" sz="1150" dirty="0">
                <a:solidFill>
                  <a:srgbClr val="2D3748"/>
                </a:solidFill>
                <a:latin typeface="Calibri" pitchFamily="34" charset="0"/>
                <a:ea typeface="Calibri" pitchFamily="34" charset="-122"/>
                <a:cs typeface="Calibri" pitchFamily="34" charset="-120"/>
              </a:rPr>
              <a:t>• Note one personal detail about them</a:t>
            </a:r>
            <a:endParaRPr lang="en-US" sz="11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1431</Words>
  <Application>Microsoft Office PowerPoint</Application>
  <PresentationFormat>On-screen Show (16:9)</PresentationFormat>
  <Paragraphs>186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Branding, Trust &amp; Networking for CAs</dc:title>
  <dc:subject>PptxGenJS Presentation</dc:subject>
  <dc:creator>CA. Madhukar Hiregange</dc:creator>
  <cp:lastModifiedBy>Dell</cp:lastModifiedBy>
  <cp:revision>8</cp:revision>
  <cp:lastPrinted>2026-06-28T03:30:41Z</cp:lastPrinted>
  <dcterms:created xsi:type="dcterms:W3CDTF">2026-06-27T14:40:16Z</dcterms:created>
  <dcterms:modified xsi:type="dcterms:W3CDTF">2026-06-28T03:30:59Z</dcterms:modified>
</cp:coreProperties>
</file>