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39"/>
  </p:notesMasterIdLst>
  <p:sldIdLst>
    <p:sldId id="256" r:id="rId2"/>
    <p:sldId id="258" r:id="rId3"/>
    <p:sldId id="257" r:id="rId4"/>
    <p:sldId id="294" r:id="rId5"/>
    <p:sldId id="259" r:id="rId6"/>
    <p:sldId id="260" r:id="rId7"/>
    <p:sldId id="261" r:id="rId8"/>
    <p:sldId id="262" r:id="rId9"/>
    <p:sldId id="264" r:id="rId10"/>
    <p:sldId id="265" r:id="rId11"/>
    <p:sldId id="266" r:id="rId12"/>
    <p:sldId id="268" r:id="rId13"/>
    <p:sldId id="267" r:id="rId14"/>
    <p:sldId id="269" r:id="rId15"/>
    <p:sldId id="270" r:id="rId16"/>
    <p:sldId id="271" r:id="rId17"/>
    <p:sldId id="272" r:id="rId18"/>
    <p:sldId id="273" r:id="rId19"/>
    <p:sldId id="274" r:id="rId20"/>
    <p:sldId id="276" r:id="rId21"/>
    <p:sldId id="277" r:id="rId22"/>
    <p:sldId id="278" r:id="rId23"/>
    <p:sldId id="279" r:id="rId24"/>
    <p:sldId id="275" r:id="rId25"/>
    <p:sldId id="280" r:id="rId26"/>
    <p:sldId id="281" r:id="rId27"/>
    <p:sldId id="282" r:id="rId28"/>
    <p:sldId id="283" r:id="rId29"/>
    <p:sldId id="284" r:id="rId30"/>
    <p:sldId id="285" r:id="rId31"/>
    <p:sldId id="286" r:id="rId32"/>
    <p:sldId id="287" r:id="rId33"/>
    <p:sldId id="288" r:id="rId34"/>
    <p:sldId id="290" r:id="rId35"/>
    <p:sldId id="291" r:id="rId36"/>
    <p:sldId id="292" r:id="rId37"/>
    <p:sldId id="295" r:id="rId38"/>
  </p:sldIdLst>
  <p:sldSz cx="12192000" cy="6858000"/>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3B46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FED7128-D7A6-43EC-AD18-BDC23C6181F0}" v="122" dt="2025-08-27T09:28:14.63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3784" autoAdjust="0"/>
  </p:normalViewPr>
  <p:slideViewPr>
    <p:cSldViewPr snapToGrid="0">
      <p:cViewPr varScale="1">
        <p:scale>
          <a:sx n="52" d="100"/>
          <a:sy n="52" d="100"/>
        </p:scale>
        <p:origin x="116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45"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igar Mehta" userId="4c0bda2aef91c715" providerId="LiveId" clId="{EFED7128-D7A6-43EC-AD18-BDC23C6181F0}"/>
    <pc:docChg chg="undo redo custSel addSld delSld modSld sldOrd">
      <pc:chgData name="Jigar Mehta" userId="4c0bda2aef91c715" providerId="LiveId" clId="{EFED7128-D7A6-43EC-AD18-BDC23C6181F0}" dt="2025-08-27T09:28:28.958" v="7117" actId="14100"/>
      <pc:docMkLst>
        <pc:docMk/>
      </pc:docMkLst>
      <pc:sldChg chg="addSp delSp modSp mod modNotesTx">
        <pc:chgData name="Jigar Mehta" userId="4c0bda2aef91c715" providerId="LiveId" clId="{EFED7128-D7A6-43EC-AD18-BDC23C6181F0}" dt="2025-08-23T17:40:59.513" v="1007" actId="242"/>
        <pc:sldMkLst>
          <pc:docMk/>
          <pc:sldMk cId="1424189210" sldId="257"/>
        </pc:sldMkLst>
        <pc:spChg chg="add del mod">
          <ac:chgData name="Jigar Mehta" userId="4c0bda2aef91c715" providerId="LiveId" clId="{EFED7128-D7A6-43EC-AD18-BDC23C6181F0}" dt="2025-08-23T17:40:59.513" v="1007" actId="242"/>
          <ac:spMkLst>
            <pc:docMk/>
            <pc:sldMk cId="1424189210" sldId="257"/>
            <ac:spMk id="3" creationId="{91CEE7AA-8CFD-3D9C-7C06-F5E0B6EB2603}"/>
          </ac:spMkLst>
        </pc:spChg>
      </pc:sldChg>
      <pc:sldChg chg="modSp add mod modNotesTx">
        <pc:chgData name="Jigar Mehta" userId="4c0bda2aef91c715" providerId="LiveId" clId="{EFED7128-D7A6-43EC-AD18-BDC23C6181F0}" dt="2025-08-23T17:46:53.378" v="1282" actId="20577"/>
        <pc:sldMkLst>
          <pc:docMk/>
          <pc:sldMk cId="1484791213" sldId="259"/>
        </pc:sldMkLst>
        <pc:spChg chg="mod">
          <ac:chgData name="Jigar Mehta" userId="4c0bda2aef91c715" providerId="LiveId" clId="{EFED7128-D7A6-43EC-AD18-BDC23C6181F0}" dt="2025-08-23T17:22:32.564" v="602" actId="20577"/>
          <ac:spMkLst>
            <pc:docMk/>
            <pc:sldMk cId="1484791213" sldId="259"/>
            <ac:spMk id="2" creationId="{0954A9C1-C100-A0AA-9302-E22474CECB7E}"/>
          </ac:spMkLst>
        </pc:spChg>
        <pc:spChg chg="mod">
          <ac:chgData name="Jigar Mehta" userId="4c0bda2aef91c715" providerId="LiveId" clId="{EFED7128-D7A6-43EC-AD18-BDC23C6181F0}" dt="2025-08-23T17:46:53.378" v="1282" actId="20577"/>
          <ac:spMkLst>
            <pc:docMk/>
            <pc:sldMk cId="1484791213" sldId="259"/>
            <ac:spMk id="3" creationId="{B2203C8D-458D-FB04-C20D-B5C1167C841B}"/>
          </ac:spMkLst>
        </pc:spChg>
      </pc:sldChg>
      <pc:sldChg chg="modSp add mod modNotesTx">
        <pc:chgData name="Jigar Mehta" userId="4c0bda2aef91c715" providerId="LiveId" clId="{EFED7128-D7A6-43EC-AD18-BDC23C6181F0}" dt="2025-08-24T05:50:27.491" v="1759" actId="20577"/>
        <pc:sldMkLst>
          <pc:docMk/>
          <pc:sldMk cId="2614319639" sldId="260"/>
        </pc:sldMkLst>
        <pc:spChg chg="mod">
          <ac:chgData name="Jigar Mehta" userId="4c0bda2aef91c715" providerId="LiveId" clId="{EFED7128-D7A6-43EC-AD18-BDC23C6181F0}" dt="2025-08-23T17:47:59.857" v="1304" actId="20577"/>
          <ac:spMkLst>
            <pc:docMk/>
            <pc:sldMk cId="2614319639" sldId="260"/>
            <ac:spMk id="2" creationId="{10738A75-7FDE-3191-A82F-EAB76415F9ED}"/>
          </ac:spMkLst>
        </pc:spChg>
        <pc:spChg chg="mod">
          <ac:chgData name="Jigar Mehta" userId="4c0bda2aef91c715" providerId="LiveId" clId="{EFED7128-D7A6-43EC-AD18-BDC23C6181F0}" dt="2025-08-23T18:07:32.023" v="1473" actId="207"/>
          <ac:spMkLst>
            <pc:docMk/>
            <pc:sldMk cId="2614319639" sldId="260"/>
            <ac:spMk id="3" creationId="{30B7C1CC-FD62-A4A2-E142-A26D2D6BCB7D}"/>
          </ac:spMkLst>
        </pc:spChg>
      </pc:sldChg>
      <pc:sldChg chg="addSp modSp add mod modNotesTx">
        <pc:chgData name="Jigar Mehta" userId="4c0bda2aef91c715" providerId="LiveId" clId="{EFED7128-D7A6-43EC-AD18-BDC23C6181F0}" dt="2025-08-24T05:56:50.879" v="2029" actId="20577"/>
        <pc:sldMkLst>
          <pc:docMk/>
          <pc:sldMk cId="1575415232" sldId="261"/>
        </pc:sldMkLst>
        <pc:spChg chg="mod">
          <ac:chgData name="Jigar Mehta" userId="4c0bda2aef91c715" providerId="LiveId" clId="{EFED7128-D7A6-43EC-AD18-BDC23C6181F0}" dt="2025-08-23T17:51:37.173" v="1364" actId="20577"/>
          <ac:spMkLst>
            <pc:docMk/>
            <pc:sldMk cId="1575415232" sldId="261"/>
            <ac:spMk id="2" creationId="{59055B41-7AF1-773D-B0BC-BB9ED87930DD}"/>
          </ac:spMkLst>
        </pc:spChg>
        <pc:spChg chg="mod">
          <ac:chgData name="Jigar Mehta" userId="4c0bda2aef91c715" providerId="LiveId" clId="{EFED7128-D7A6-43EC-AD18-BDC23C6181F0}" dt="2025-08-23T18:09:37.428" v="1485" actId="207"/>
          <ac:spMkLst>
            <pc:docMk/>
            <pc:sldMk cId="1575415232" sldId="261"/>
            <ac:spMk id="3" creationId="{2BCEE9CC-D6DC-A481-085E-9199CDDBC41D}"/>
          </ac:spMkLst>
        </pc:spChg>
      </pc:sldChg>
      <pc:sldChg chg="modSp add mod modNotesTx">
        <pc:chgData name="Jigar Mehta" userId="4c0bda2aef91c715" providerId="LiveId" clId="{EFED7128-D7A6-43EC-AD18-BDC23C6181F0}" dt="2025-08-24T06:00:03.089" v="2108" actId="207"/>
        <pc:sldMkLst>
          <pc:docMk/>
          <pc:sldMk cId="4235647663" sldId="262"/>
        </pc:sldMkLst>
        <pc:spChg chg="mod">
          <ac:chgData name="Jigar Mehta" userId="4c0bda2aef91c715" providerId="LiveId" clId="{EFED7128-D7A6-43EC-AD18-BDC23C6181F0}" dt="2025-08-24T06:00:03.089" v="2108" actId="207"/>
          <ac:spMkLst>
            <pc:docMk/>
            <pc:sldMk cId="4235647663" sldId="262"/>
            <ac:spMk id="3" creationId="{355F0D87-F464-3FD5-1F35-5BA2CAE0C996}"/>
          </ac:spMkLst>
        </pc:spChg>
      </pc:sldChg>
      <pc:sldChg chg="addSp modSp add del mod modNotesTx">
        <pc:chgData name="Jigar Mehta" userId="4c0bda2aef91c715" providerId="LiveId" clId="{EFED7128-D7A6-43EC-AD18-BDC23C6181F0}" dt="2025-08-24T08:29:22.003" v="2353" actId="47"/>
        <pc:sldMkLst>
          <pc:docMk/>
          <pc:sldMk cId="350725608" sldId="263"/>
        </pc:sldMkLst>
      </pc:sldChg>
      <pc:sldChg chg="modSp add mod">
        <pc:chgData name="Jigar Mehta" userId="4c0bda2aef91c715" providerId="LiveId" clId="{EFED7128-D7A6-43EC-AD18-BDC23C6181F0}" dt="2025-08-24T08:28:44.374" v="2352" actId="20577"/>
        <pc:sldMkLst>
          <pc:docMk/>
          <pc:sldMk cId="1921226130" sldId="264"/>
        </pc:sldMkLst>
        <pc:spChg chg="mod">
          <ac:chgData name="Jigar Mehta" userId="4c0bda2aef91c715" providerId="LiveId" clId="{EFED7128-D7A6-43EC-AD18-BDC23C6181F0}" dt="2025-08-24T08:28:44.374" v="2352" actId="20577"/>
          <ac:spMkLst>
            <pc:docMk/>
            <pc:sldMk cId="1921226130" sldId="264"/>
            <ac:spMk id="3" creationId="{33DD11F1-D92D-81E5-10E5-116D16459B0C}"/>
          </ac:spMkLst>
        </pc:spChg>
      </pc:sldChg>
      <pc:sldChg chg="modSp add mod modNotesTx">
        <pc:chgData name="Jigar Mehta" userId="4c0bda2aef91c715" providerId="LiveId" clId="{EFED7128-D7A6-43EC-AD18-BDC23C6181F0}" dt="2025-08-25T17:26:08.286" v="4830" actId="20577"/>
        <pc:sldMkLst>
          <pc:docMk/>
          <pc:sldMk cId="2243184176" sldId="265"/>
        </pc:sldMkLst>
        <pc:spChg chg="mod">
          <ac:chgData name="Jigar Mehta" userId="4c0bda2aef91c715" providerId="LiveId" clId="{EFED7128-D7A6-43EC-AD18-BDC23C6181F0}" dt="2025-08-24T13:49:40.164" v="2579" actId="20577"/>
          <ac:spMkLst>
            <pc:docMk/>
            <pc:sldMk cId="2243184176" sldId="265"/>
            <ac:spMk id="3" creationId="{E1241A04-1718-BE1A-B641-222FCD7D0CE3}"/>
          </ac:spMkLst>
        </pc:spChg>
      </pc:sldChg>
      <pc:sldChg chg="addSp modSp add mod modNotesTx">
        <pc:chgData name="Jigar Mehta" userId="4c0bda2aef91c715" providerId="LiveId" clId="{EFED7128-D7A6-43EC-AD18-BDC23C6181F0}" dt="2025-08-24T14:31:36.038" v="2882" actId="14100"/>
        <pc:sldMkLst>
          <pc:docMk/>
          <pc:sldMk cId="4210738357" sldId="266"/>
        </pc:sldMkLst>
        <pc:spChg chg="mod">
          <ac:chgData name="Jigar Mehta" userId="4c0bda2aef91c715" providerId="LiveId" clId="{EFED7128-D7A6-43EC-AD18-BDC23C6181F0}" dt="2025-08-24T14:31:15.931" v="2879" actId="6549"/>
          <ac:spMkLst>
            <pc:docMk/>
            <pc:sldMk cId="4210738357" sldId="266"/>
            <ac:spMk id="3" creationId="{74A016C5-ECBD-37CC-A343-7E4DEA6A899E}"/>
          </ac:spMkLst>
        </pc:spChg>
        <pc:picChg chg="add mod">
          <ac:chgData name="Jigar Mehta" userId="4c0bda2aef91c715" providerId="LiveId" clId="{EFED7128-D7A6-43EC-AD18-BDC23C6181F0}" dt="2025-08-24T14:31:36.038" v="2882" actId="14100"/>
          <ac:picMkLst>
            <pc:docMk/>
            <pc:sldMk cId="4210738357" sldId="266"/>
            <ac:picMk id="5" creationId="{C8E434B7-B44A-89BA-CC60-C33385564706}"/>
          </ac:picMkLst>
        </pc:picChg>
        <pc:picChg chg="add mod">
          <ac:chgData name="Jigar Mehta" userId="4c0bda2aef91c715" providerId="LiveId" clId="{EFED7128-D7A6-43EC-AD18-BDC23C6181F0}" dt="2025-08-24T14:31:27.109" v="2881" actId="1076"/>
          <ac:picMkLst>
            <pc:docMk/>
            <pc:sldMk cId="4210738357" sldId="266"/>
            <ac:picMk id="7" creationId="{00D2CAD8-E110-CFF7-629F-308D00F07C82}"/>
          </ac:picMkLst>
        </pc:picChg>
      </pc:sldChg>
      <pc:sldChg chg="delSp modSp add mod modNotesTx">
        <pc:chgData name="Jigar Mehta" userId="4c0bda2aef91c715" providerId="LiveId" clId="{EFED7128-D7A6-43EC-AD18-BDC23C6181F0}" dt="2025-08-24T17:05:57.894" v="3650" actId="20577"/>
        <pc:sldMkLst>
          <pc:docMk/>
          <pc:sldMk cId="3710740025" sldId="267"/>
        </pc:sldMkLst>
        <pc:spChg chg="mod">
          <ac:chgData name="Jigar Mehta" userId="4c0bda2aef91c715" providerId="LiveId" clId="{EFED7128-D7A6-43EC-AD18-BDC23C6181F0}" dt="2025-08-24T14:46:28.829" v="3080" actId="1076"/>
          <ac:spMkLst>
            <pc:docMk/>
            <pc:sldMk cId="3710740025" sldId="267"/>
            <ac:spMk id="3" creationId="{CB7A8C04-A3D3-494B-415A-4558E6DB4A82}"/>
          </ac:spMkLst>
        </pc:spChg>
      </pc:sldChg>
      <pc:sldChg chg="modSp add mod ord modNotesTx">
        <pc:chgData name="Jigar Mehta" userId="4c0bda2aef91c715" providerId="LiveId" clId="{EFED7128-D7A6-43EC-AD18-BDC23C6181F0}" dt="2025-08-24T15:17:23.562" v="3494" actId="207"/>
        <pc:sldMkLst>
          <pc:docMk/>
          <pc:sldMk cId="3964344796" sldId="268"/>
        </pc:sldMkLst>
        <pc:spChg chg="mod">
          <ac:chgData name="Jigar Mehta" userId="4c0bda2aef91c715" providerId="LiveId" clId="{EFED7128-D7A6-43EC-AD18-BDC23C6181F0}" dt="2025-08-24T15:17:23.562" v="3494" actId="207"/>
          <ac:spMkLst>
            <pc:docMk/>
            <pc:sldMk cId="3964344796" sldId="268"/>
            <ac:spMk id="3" creationId="{A786F9B8-7B7F-8B70-7779-377CA26FE60F}"/>
          </ac:spMkLst>
        </pc:spChg>
      </pc:sldChg>
      <pc:sldChg chg="modSp add mod modNotesTx">
        <pc:chgData name="Jigar Mehta" userId="4c0bda2aef91c715" providerId="LiveId" clId="{EFED7128-D7A6-43EC-AD18-BDC23C6181F0}" dt="2025-08-27T06:58:56.578" v="5229" actId="20577"/>
        <pc:sldMkLst>
          <pc:docMk/>
          <pc:sldMk cId="1473229107" sldId="269"/>
        </pc:sldMkLst>
        <pc:spChg chg="mod">
          <ac:chgData name="Jigar Mehta" userId="4c0bda2aef91c715" providerId="LiveId" clId="{EFED7128-D7A6-43EC-AD18-BDC23C6181F0}" dt="2025-08-24T14:50:16.823" v="3175" actId="948"/>
          <ac:spMkLst>
            <pc:docMk/>
            <pc:sldMk cId="1473229107" sldId="269"/>
            <ac:spMk id="3" creationId="{8F002612-004F-271D-BCE7-D26E252E901C}"/>
          </ac:spMkLst>
        </pc:spChg>
      </pc:sldChg>
      <pc:sldChg chg="addSp delSp modSp add mod modNotesTx">
        <pc:chgData name="Jigar Mehta" userId="4c0bda2aef91c715" providerId="LiveId" clId="{EFED7128-D7A6-43EC-AD18-BDC23C6181F0}" dt="2025-08-25T16:59:00.321" v="4470" actId="20577"/>
        <pc:sldMkLst>
          <pc:docMk/>
          <pc:sldMk cId="1346016625" sldId="270"/>
        </pc:sldMkLst>
        <pc:spChg chg="mod">
          <ac:chgData name="Jigar Mehta" userId="4c0bda2aef91c715" providerId="LiveId" clId="{EFED7128-D7A6-43EC-AD18-BDC23C6181F0}" dt="2025-08-25T16:36:31.876" v="3832" actId="207"/>
          <ac:spMkLst>
            <pc:docMk/>
            <pc:sldMk cId="1346016625" sldId="270"/>
            <ac:spMk id="3" creationId="{6239E252-958E-954C-B5D0-050890D89620}"/>
          </ac:spMkLst>
        </pc:spChg>
        <pc:graphicFrameChg chg="add mod">
          <ac:chgData name="Jigar Mehta" userId="4c0bda2aef91c715" providerId="LiveId" clId="{EFED7128-D7A6-43EC-AD18-BDC23C6181F0}" dt="2025-08-25T16:49:26.141" v="4209"/>
          <ac:graphicFrameMkLst>
            <pc:docMk/>
            <pc:sldMk cId="1346016625" sldId="270"/>
            <ac:graphicFrameMk id="5" creationId="{975CDE78-E054-B2EF-E6AE-1FA9199C99AD}"/>
          </ac:graphicFrameMkLst>
        </pc:graphicFrameChg>
      </pc:sldChg>
      <pc:sldChg chg="delSp modSp add mod modNotesTx">
        <pc:chgData name="Jigar Mehta" userId="4c0bda2aef91c715" providerId="LiveId" clId="{EFED7128-D7A6-43EC-AD18-BDC23C6181F0}" dt="2025-08-25T17:42:16.809" v="4941" actId="20577"/>
        <pc:sldMkLst>
          <pc:docMk/>
          <pc:sldMk cId="1310049883" sldId="271"/>
        </pc:sldMkLst>
        <pc:spChg chg="mod">
          <ac:chgData name="Jigar Mehta" userId="4c0bda2aef91c715" providerId="LiveId" clId="{EFED7128-D7A6-43EC-AD18-BDC23C6181F0}" dt="2025-08-25T17:37:05.624" v="4939" actId="6549"/>
          <ac:spMkLst>
            <pc:docMk/>
            <pc:sldMk cId="1310049883" sldId="271"/>
            <ac:spMk id="3" creationId="{C2668F35-27BA-3AE9-3462-AAC28FAF195D}"/>
          </ac:spMkLst>
        </pc:spChg>
      </pc:sldChg>
      <pc:sldChg chg="modSp add mod modNotesTx">
        <pc:chgData name="Jigar Mehta" userId="4c0bda2aef91c715" providerId="LiveId" clId="{EFED7128-D7A6-43EC-AD18-BDC23C6181F0}" dt="2025-08-25T17:58:36.757" v="5063" actId="20577"/>
        <pc:sldMkLst>
          <pc:docMk/>
          <pc:sldMk cId="271842982" sldId="272"/>
        </pc:sldMkLst>
        <pc:spChg chg="mod">
          <ac:chgData name="Jigar Mehta" userId="4c0bda2aef91c715" providerId="LiveId" clId="{EFED7128-D7A6-43EC-AD18-BDC23C6181F0}" dt="2025-08-25T17:58:36.757" v="5063" actId="20577"/>
          <ac:spMkLst>
            <pc:docMk/>
            <pc:sldMk cId="271842982" sldId="272"/>
            <ac:spMk id="3" creationId="{42B3000E-6C4D-5BF6-EAE4-2C3CB0843D7F}"/>
          </ac:spMkLst>
        </pc:spChg>
      </pc:sldChg>
      <pc:sldChg chg="modSp add mod">
        <pc:chgData name="Jigar Mehta" userId="4c0bda2aef91c715" providerId="LiveId" clId="{EFED7128-D7A6-43EC-AD18-BDC23C6181F0}" dt="2025-08-25T18:02:08.713" v="5106" actId="20577"/>
        <pc:sldMkLst>
          <pc:docMk/>
          <pc:sldMk cId="4191486171" sldId="273"/>
        </pc:sldMkLst>
        <pc:spChg chg="mod">
          <ac:chgData name="Jigar Mehta" userId="4c0bda2aef91c715" providerId="LiveId" clId="{EFED7128-D7A6-43EC-AD18-BDC23C6181F0}" dt="2025-08-25T18:02:08.713" v="5106" actId="20577"/>
          <ac:spMkLst>
            <pc:docMk/>
            <pc:sldMk cId="4191486171" sldId="273"/>
            <ac:spMk id="3" creationId="{19D5B0C1-0EF0-4B5F-15F9-4AD28D9852EC}"/>
          </ac:spMkLst>
        </pc:spChg>
      </pc:sldChg>
      <pc:sldChg chg="modSp add mod">
        <pc:chgData name="Jigar Mehta" userId="4c0bda2aef91c715" providerId="LiveId" clId="{EFED7128-D7A6-43EC-AD18-BDC23C6181F0}" dt="2025-08-25T18:03:26.542" v="5138" actId="6549"/>
        <pc:sldMkLst>
          <pc:docMk/>
          <pc:sldMk cId="1917620974" sldId="274"/>
        </pc:sldMkLst>
        <pc:spChg chg="mod">
          <ac:chgData name="Jigar Mehta" userId="4c0bda2aef91c715" providerId="LiveId" clId="{EFED7128-D7A6-43EC-AD18-BDC23C6181F0}" dt="2025-08-25T18:03:26.542" v="5138" actId="6549"/>
          <ac:spMkLst>
            <pc:docMk/>
            <pc:sldMk cId="1917620974" sldId="274"/>
            <ac:spMk id="3" creationId="{1BBED9AC-3A77-FC39-C0B3-DFF595D31075}"/>
          </ac:spMkLst>
        </pc:spChg>
      </pc:sldChg>
      <pc:sldChg chg="addSp delSp modSp add mod modNotesTx">
        <pc:chgData name="Jigar Mehta" userId="4c0bda2aef91c715" providerId="LiveId" clId="{EFED7128-D7A6-43EC-AD18-BDC23C6181F0}" dt="2025-08-27T09:28:28.958" v="7117" actId="14100"/>
        <pc:sldMkLst>
          <pc:docMk/>
          <pc:sldMk cId="2026188929" sldId="288"/>
        </pc:sldMkLst>
        <pc:spChg chg="mod">
          <ac:chgData name="Jigar Mehta" userId="4c0bda2aef91c715" providerId="LiveId" clId="{EFED7128-D7A6-43EC-AD18-BDC23C6181F0}" dt="2025-08-27T03:41:35.707" v="5162" actId="20577"/>
          <ac:spMkLst>
            <pc:docMk/>
            <pc:sldMk cId="2026188929" sldId="288"/>
            <ac:spMk id="2" creationId="{9634CDA8-297B-9B08-0B6A-3AFE0135D78D}"/>
          </ac:spMkLst>
        </pc:spChg>
        <pc:spChg chg="del mod">
          <ac:chgData name="Jigar Mehta" userId="4c0bda2aef91c715" providerId="LiveId" clId="{EFED7128-D7A6-43EC-AD18-BDC23C6181F0}" dt="2025-08-27T07:03:57.114" v="5417" actId="3680"/>
          <ac:spMkLst>
            <pc:docMk/>
            <pc:sldMk cId="2026188929" sldId="288"/>
            <ac:spMk id="6" creationId="{38DE537F-342C-EC95-073F-E8411F37E651}"/>
          </ac:spMkLst>
        </pc:spChg>
        <pc:spChg chg="add del mod">
          <ac:chgData name="Jigar Mehta" userId="4c0bda2aef91c715" providerId="LiveId" clId="{EFED7128-D7A6-43EC-AD18-BDC23C6181F0}" dt="2025-08-27T09:17:40.284" v="7023" actId="20577"/>
          <ac:spMkLst>
            <pc:docMk/>
            <pc:sldMk cId="2026188929" sldId="288"/>
            <ac:spMk id="7" creationId="{92808C11-0DBF-D7D2-FC2D-0981F3A00324}"/>
          </ac:spMkLst>
        </pc:spChg>
        <pc:spChg chg="add mod">
          <ac:chgData name="Jigar Mehta" userId="4c0bda2aef91c715" providerId="LiveId" clId="{EFED7128-D7A6-43EC-AD18-BDC23C6181F0}" dt="2025-08-27T08:23:07.457" v="6433" actId="404"/>
          <ac:spMkLst>
            <pc:docMk/>
            <pc:sldMk cId="2026188929" sldId="288"/>
            <ac:spMk id="8" creationId="{B55DF53D-1F98-2EAF-CFC2-AA21534617FA}"/>
          </ac:spMkLst>
        </pc:spChg>
        <pc:spChg chg="add del mod">
          <ac:chgData name="Jigar Mehta" userId="4c0bda2aef91c715" providerId="LiveId" clId="{EFED7128-D7A6-43EC-AD18-BDC23C6181F0}" dt="2025-08-27T09:15:32.205" v="6947" actId="478"/>
          <ac:spMkLst>
            <pc:docMk/>
            <pc:sldMk cId="2026188929" sldId="288"/>
            <ac:spMk id="9" creationId="{FEC1E4D0-87B1-F647-B744-6A1DB85D3361}"/>
          </ac:spMkLst>
        </pc:spChg>
        <pc:graphicFrameChg chg="del">
          <ac:chgData name="Jigar Mehta" userId="4c0bda2aef91c715" providerId="LiveId" clId="{EFED7128-D7A6-43EC-AD18-BDC23C6181F0}" dt="2025-08-27T03:41:42.158" v="5163" actId="478"/>
          <ac:graphicFrameMkLst>
            <pc:docMk/>
            <pc:sldMk cId="2026188929" sldId="288"/>
            <ac:graphicFrameMk id="4" creationId="{F93102EA-28A6-7522-49E5-2A01EC2F236E}"/>
          </ac:graphicFrameMkLst>
        </pc:graphicFrameChg>
        <pc:graphicFrameChg chg="del modGraphic">
          <ac:chgData name="Jigar Mehta" userId="4c0bda2aef91c715" providerId="LiveId" clId="{EFED7128-D7A6-43EC-AD18-BDC23C6181F0}" dt="2025-08-27T03:41:45.681" v="5165" actId="478"/>
          <ac:graphicFrameMkLst>
            <pc:docMk/>
            <pc:sldMk cId="2026188929" sldId="288"/>
            <ac:graphicFrameMk id="5" creationId="{132BBD83-C889-08DC-5B71-42BFA18DE04E}"/>
          </ac:graphicFrameMkLst>
        </pc:graphicFrameChg>
        <pc:graphicFrameChg chg="add mod ord modGraphic">
          <ac:chgData name="Jigar Mehta" userId="4c0bda2aef91c715" providerId="LiveId" clId="{EFED7128-D7A6-43EC-AD18-BDC23C6181F0}" dt="2025-08-27T09:28:28.958" v="7117" actId="14100"/>
          <ac:graphicFrameMkLst>
            <pc:docMk/>
            <pc:sldMk cId="2026188929" sldId="288"/>
            <ac:graphicFrameMk id="5" creationId="{ABDCCA8C-21C4-4DAD-67B5-D8F9688CC27E}"/>
          </ac:graphicFrameMkLst>
        </pc:graphicFrameChg>
        <pc:graphicFrameChg chg="add del mod modGraphic">
          <ac:chgData name="Jigar Mehta" userId="4c0bda2aef91c715" providerId="LiveId" clId="{EFED7128-D7A6-43EC-AD18-BDC23C6181F0}" dt="2025-08-27T09:15:34.074" v="6948" actId="478"/>
          <ac:graphicFrameMkLst>
            <pc:docMk/>
            <pc:sldMk cId="2026188929" sldId="288"/>
            <ac:graphicFrameMk id="10" creationId="{F7E4D4FD-5BC6-7225-526D-EE77017AAA77}"/>
          </ac:graphicFrameMkLst>
        </pc:graphicFrameChg>
      </pc:sldChg>
      <pc:sldChg chg="addSp delSp modSp add mod">
        <pc:chgData name="Jigar Mehta" userId="4c0bda2aef91c715" providerId="LiveId" clId="{EFED7128-D7A6-43EC-AD18-BDC23C6181F0}" dt="2025-08-27T08:37:55.051" v="6909" actId="5793"/>
        <pc:sldMkLst>
          <pc:docMk/>
          <pc:sldMk cId="2199917958" sldId="289"/>
        </pc:sldMkLst>
        <pc:spChg chg="add mod">
          <ac:chgData name="Jigar Mehta" userId="4c0bda2aef91c715" providerId="LiveId" clId="{EFED7128-D7A6-43EC-AD18-BDC23C6181F0}" dt="2025-08-27T08:37:55.051" v="6909" actId="5793"/>
          <ac:spMkLst>
            <pc:docMk/>
            <pc:sldMk cId="2199917958" sldId="289"/>
            <ac:spMk id="4" creationId="{6D0B6AFE-916C-689E-8581-7259A8156179}"/>
          </ac:spMkLst>
        </pc:spChg>
        <pc:spChg chg="del">
          <ac:chgData name="Jigar Mehta" userId="4c0bda2aef91c715" providerId="LiveId" clId="{EFED7128-D7A6-43EC-AD18-BDC23C6181F0}" dt="2025-08-27T08:18:15.724" v="6347" actId="478"/>
          <ac:spMkLst>
            <pc:docMk/>
            <pc:sldMk cId="2199917958" sldId="289"/>
            <ac:spMk id="7" creationId="{9F074A2C-224A-8E57-FEAF-A12DE3B2E0A2}"/>
          </ac:spMkLst>
        </pc:spChg>
        <pc:spChg chg="del mod">
          <ac:chgData name="Jigar Mehta" userId="4c0bda2aef91c715" providerId="LiveId" clId="{EFED7128-D7A6-43EC-AD18-BDC23C6181F0}" dt="2025-08-27T08:26:29.005" v="6475" actId="478"/>
          <ac:spMkLst>
            <pc:docMk/>
            <pc:sldMk cId="2199917958" sldId="289"/>
            <ac:spMk id="8" creationId="{BE1E317E-82FD-B4AC-F288-47B062848B29}"/>
          </ac:spMkLst>
        </pc:spChg>
        <pc:graphicFrameChg chg="del mod modGraphic">
          <ac:chgData name="Jigar Mehta" userId="4c0bda2aef91c715" providerId="LiveId" clId="{EFED7128-D7A6-43EC-AD18-BDC23C6181F0}" dt="2025-08-27T08:26:25.666" v="6473" actId="478"/>
          <ac:graphicFrameMkLst>
            <pc:docMk/>
            <pc:sldMk cId="2199917958" sldId="289"/>
            <ac:graphicFrameMk id="5" creationId="{9229EA08-09A4-A11E-B375-F8AF9BE186BD}"/>
          </ac:graphicFrameMkLst>
        </pc:graphicFrameChg>
      </pc:sldChg>
      <pc:sldChg chg="add">
        <pc:chgData name="Jigar Mehta" userId="4c0bda2aef91c715" providerId="LiveId" clId="{EFED7128-D7A6-43EC-AD18-BDC23C6181F0}" dt="2025-08-27T09:15:25.195" v="6946" actId="2890"/>
        <pc:sldMkLst>
          <pc:docMk/>
          <pc:sldMk cId="4088655838" sldId="290"/>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lang="en-IN" dirty="0"/>
          </a:p>
        </p:txBody>
      </p:sp>
      <p:sp>
        <p:nvSpPr>
          <p:cNvPr id="3" name="Date Placeholder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9DF0498F-5522-4428-9049-B6D70FD2BC22}" type="datetimeFigureOut">
              <a:rPr lang="en-IN" smtClean="0"/>
              <a:t>29-08-2025</a:t>
            </a:fld>
            <a:endParaRPr lang="en-IN" dirty="0"/>
          </a:p>
        </p:txBody>
      </p:sp>
      <p:sp>
        <p:nvSpPr>
          <p:cNvPr id="4" name="Slide Image Placeholder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en-IN" dirty="0"/>
          </a:p>
        </p:txBody>
      </p:sp>
      <p:sp>
        <p:nvSpPr>
          <p:cNvPr id="5" name="Notes Placeholder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lang="en-IN" dirty="0"/>
          </a:p>
        </p:txBody>
      </p:sp>
      <p:sp>
        <p:nvSpPr>
          <p:cNvPr id="7" name="Slide Number Placeholder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E370C90B-4CE9-4C4F-B482-53ED584AF481}" type="slidenum">
              <a:rPr lang="en-IN" smtClean="0"/>
              <a:t>‹#›</a:t>
            </a:fld>
            <a:endParaRPr lang="en-IN" dirty="0"/>
          </a:p>
        </p:txBody>
      </p:sp>
    </p:spTree>
    <p:extLst>
      <p:ext uri="{BB962C8B-B14F-4D97-AF65-F5344CB8AC3E}">
        <p14:creationId xmlns:p14="http://schemas.microsoft.com/office/powerpoint/2010/main" val="512169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Computation of Turnover – Speculative, Futures &amp; Options</a:t>
            </a:r>
          </a:p>
          <a:p>
            <a:pPr marL="228600" indent="-228600">
              <a:buAutoNum type="arabicPeriod"/>
            </a:pPr>
            <a:r>
              <a:rPr lang="en-IN" dirty="0"/>
              <a:t>Section 44AD(4) - Block Period – 1 +5 years </a:t>
            </a:r>
          </a:p>
        </p:txBody>
      </p:sp>
      <p:sp>
        <p:nvSpPr>
          <p:cNvPr id="4" name="Slide Number Placeholder 3"/>
          <p:cNvSpPr>
            <a:spLocks noGrp="1"/>
          </p:cNvSpPr>
          <p:nvPr>
            <p:ph type="sldNum" sz="quarter" idx="5"/>
          </p:nvPr>
        </p:nvSpPr>
        <p:spPr/>
        <p:txBody>
          <a:bodyPr/>
          <a:lstStyle/>
          <a:p>
            <a:fld id="{E370C90B-4CE9-4C4F-B482-53ED584AF481}" type="slidenum">
              <a:rPr lang="en-IN" smtClean="0"/>
              <a:t>3</a:t>
            </a:fld>
            <a:endParaRPr lang="en-IN" dirty="0"/>
          </a:p>
        </p:txBody>
      </p:sp>
    </p:spTree>
    <p:extLst>
      <p:ext uri="{BB962C8B-B14F-4D97-AF65-F5344CB8AC3E}">
        <p14:creationId xmlns:p14="http://schemas.microsoft.com/office/powerpoint/2010/main" val="42178427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9E2310-61AA-1FAD-9621-DA327EEAAC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F2B310-7C10-4AA6-CC03-45353236726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5BA6EE2-CD60-F699-7CC0-A735639D13F4}"/>
              </a:ext>
            </a:extLst>
          </p:cNvPr>
          <p:cNvSpPr>
            <a:spLocks noGrp="1"/>
          </p:cNvSpPr>
          <p:nvPr>
            <p:ph type="body" idx="1"/>
          </p:nvPr>
        </p:nvSpPr>
        <p:spPr/>
        <p:txBody>
          <a:bodyPr/>
          <a:lstStyle/>
          <a:p>
            <a:pPr marL="228600" indent="-228600">
              <a:buAutoNum type="arabicPeriod"/>
            </a:pPr>
            <a:r>
              <a:rPr lang="en-US" dirty="0"/>
              <a:t>Capital Expense – Losses?, </a:t>
            </a:r>
            <a:r>
              <a:rPr lang="en-IN" dirty="0"/>
              <a:t>Preliminary expenses</a:t>
            </a:r>
            <a:endParaRPr lang="en-US" dirty="0"/>
          </a:p>
          <a:p>
            <a:pPr marL="228600" indent="-228600">
              <a:buAutoNum type="arabicPeriod"/>
            </a:pPr>
            <a:r>
              <a:rPr lang="en-US" dirty="0"/>
              <a:t>Where partial amount is proposed to be disallowed, auditor not to quantify %. Disclaimer</a:t>
            </a:r>
          </a:p>
          <a:p>
            <a:pPr marL="228600" indent="-228600">
              <a:buAutoNum type="arabicPeriod"/>
            </a:pPr>
            <a:r>
              <a:rPr lang="en-US" dirty="0"/>
              <a:t>TDS Late filing fee, Interest – determine whether compensatory or Penal?</a:t>
            </a:r>
          </a:p>
          <a:p>
            <a:pPr marL="228600" indent="-228600">
              <a:buAutoNum type="arabicPeriod"/>
            </a:pPr>
            <a:r>
              <a:rPr lang="en-US" dirty="0"/>
              <a:t>Settle Proceedings – SEBI, SCRA, DP, Competition</a:t>
            </a:r>
          </a:p>
        </p:txBody>
      </p:sp>
      <p:sp>
        <p:nvSpPr>
          <p:cNvPr id="4" name="Slide Number Placeholder 3">
            <a:extLst>
              <a:ext uri="{FF2B5EF4-FFF2-40B4-BE49-F238E27FC236}">
                <a16:creationId xmlns:a16="http://schemas.microsoft.com/office/drawing/2014/main" id="{F1E8CB5A-CCF7-A416-4A17-F940F204F5E4}"/>
              </a:ext>
            </a:extLst>
          </p:cNvPr>
          <p:cNvSpPr>
            <a:spLocks noGrp="1"/>
          </p:cNvSpPr>
          <p:nvPr>
            <p:ph type="sldNum" sz="quarter" idx="5"/>
          </p:nvPr>
        </p:nvSpPr>
        <p:spPr/>
        <p:txBody>
          <a:bodyPr/>
          <a:lstStyle/>
          <a:p>
            <a:fld id="{E370C90B-4CE9-4C4F-B482-53ED584AF481}" type="slidenum">
              <a:rPr lang="en-IN" smtClean="0"/>
              <a:t>12</a:t>
            </a:fld>
            <a:endParaRPr lang="en-IN" dirty="0"/>
          </a:p>
        </p:txBody>
      </p:sp>
    </p:spTree>
    <p:extLst>
      <p:ext uri="{BB962C8B-B14F-4D97-AF65-F5344CB8AC3E}">
        <p14:creationId xmlns:p14="http://schemas.microsoft.com/office/powerpoint/2010/main" val="4024384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3C552F-336A-D2FA-F7FF-517BDFB29CA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628D1EA-B07C-3954-00D6-9742BCDC5A4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20E4D58-0240-7180-E4F8-527BB6BFD844}"/>
              </a:ext>
            </a:extLst>
          </p:cNvPr>
          <p:cNvSpPr>
            <a:spLocks noGrp="1"/>
          </p:cNvSpPr>
          <p:nvPr>
            <p:ph type="body" idx="1"/>
          </p:nvPr>
        </p:nvSpPr>
        <p:spPr/>
        <p:txBody>
          <a:bodyPr/>
          <a:lstStyle/>
          <a:p>
            <a:pPr marL="228600" indent="-228600">
              <a:buAutoNum type="arabicPeriod"/>
            </a:pPr>
            <a:r>
              <a:rPr lang="en-US" dirty="0"/>
              <a:t>TDS – Not Deducted, deducted but not paid – Difference (allowability, prosecution)</a:t>
            </a:r>
          </a:p>
          <a:p>
            <a:pPr marL="228600" indent="-228600">
              <a:buAutoNum type="arabicPeriod"/>
            </a:pPr>
            <a:r>
              <a:rPr lang="en-US" dirty="0"/>
              <a:t>TDS on salary on payment basis.</a:t>
            </a:r>
          </a:p>
          <a:p>
            <a:pPr marL="228600" indent="-228600">
              <a:buAutoNum type="arabicPeriod"/>
            </a:pPr>
            <a:r>
              <a:rPr lang="en-US" dirty="0"/>
              <a:t>Reconcile this clause with clause 34</a:t>
            </a:r>
          </a:p>
          <a:p>
            <a:pPr marL="228600" indent="-228600">
              <a:buAutoNum type="arabicPeriod"/>
            </a:pPr>
            <a:r>
              <a:rPr lang="en-US" dirty="0"/>
              <a:t>TDS on Provisions – when to be deducted and when not . Party wise , Complete Address</a:t>
            </a:r>
          </a:p>
          <a:p>
            <a:pPr marL="228600" indent="-228600">
              <a:buAutoNum type="arabicPeriod"/>
            </a:pPr>
            <a:endParaRPr lang="en-US" dirty="0"/>
          </a:p>
        </p:txBody>
      </p:sp>
      <p:sp>
        <p:nvSpPr>
          <p:cNvPr id="4" name="Slide Number Placeholder 3">
            <a:extLst>
              <a:ext uri="{FF2B5EF4-FFF2-40B4-BE49-F238E27FC236}">
                <a16:creationId xmlns:a16="http://schemas.microsoft.com/office/drawing/2014/main" id="{EC5617D2-A98A-5A21-B4D4-DB6AEC899D2D}"/>
              </a:ext>
            </a:extLst>
          </p:cNvPr>
          <p:cNvSpPr>
            <a:spLocks noGrp="1"/>
          </p:cNvSpPr>
          <p:nvPr>
            <p:ph type="sldNum" sz="quarter" idx="5"/>
          </p:nvPr>
        </p:nvSpPr>
        <p:spPr/>
        <p:txBody>
          <a:bodyPr/>
          <a:lstStyle/>
          <a:p>
            <a:fld id="{E370C90B-4CE9-4C4F-B482-53ED584AF481}" type="slidenum">
              <a:rPr lang="en-IN" smtClean="0"/>
              <a:t>13</a:t>
            </a:fld>
            <a:endParaRPr lang="en-IN" dirty="0"/>
          </a:p>
        </p:txBody>
      </p:sp>
    </p:spTree>
    <p:extLst>
      <p:ext uri="{BB962C8B-B14F-4D97-AF65-F5344CB8AC3E}">
        <p14:creationId xmlns:p14="http://schemas.microsoft.com/office/powerpoint/2010/main" val="8009019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FF47D6-07EA-D397-4360-9BDC6D4F81A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C281AE3-20EB-FEE7-D412-DBCCEA6B5D6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43A9006-12D7-D348-1B27-D92CCB688BBA}"/>
              </a:ext>
            </a:extLst>
          </p:cNvPr>
          <p:cNvSpPr>
            <a:spLocks noGrp="1"/>
          </p:cNvSpPr>
          <p:nvPr>
            <p:ph type="body" idx="1"/>
          </p:nvPr>
        </p:nvSpPr>
        <p:spPr/>
        <p:txBody>
          <a:bodyPr/>
          <a:lstStyle/>
          <a:p>
            <a:pPr marL="228600" indent="-228600">
              <a:buAutoNum type="arabicPeriod"/>
            </a:pPr>
            <a:r>
              <a:rPr lang="en-US" dirty="0"/>
              <a:t>Compliance as per Deed – Remuneration and Interest</a:t>
            </a:r>
          </a:p>
          <a:p>
            <a:pPr marL="228600" indent="-228600">
              <a:buAutoNum type="arabicPeriod"/>
            </a:pPr>
            <a:r>
              <a:rPr lang="en-US" dirty="0"/>
              <a:t>Amendment in section 40(b) – 6lakhs – min 3lakhs</a:t>
            </a:r>
          </a:p>
          <a:p>
            <a:pPr marL="228600" indent="-228600">
              <a:buAutoNum type="arabicPeriod"/>
            </a:pPr>
            <a:r>
              <a:rPr lang="en-US" dirty="0"/>
              <a:t>Difference b/w 40A(3) and (3A)</a:t>
            </a:r>
          </a:p>
          <a:p>
            <a:pPr marL="228600" indent="-228600">
              <a:buAutoNum type="arabicPeriod"/>
            </a:pPr>
            <a:r>
              <a:rPr lang="en-US" dirty="0"/>
              <a:t>Gratuity u/s. 40A(7) – Unfunded [Funded covered u/s. 43</a:t>
            </a:r>
            <a:r>
              <a:rPr lang="en-US" b="0" dirty="0"/>
              <a:t>B]</a:t>
            </a:r>
            <a:endParaRPr lang="en-US" dirty="0"/>
          </a:p>
          <a:p>
            <a:pPr marL="228600" indent="-228600">
              <a:buAutoNum type="arabicPeriod"/>
            </a:pPr>
            <a:r>
              <a:rPr lang="en-US" dirty="0"/>
              <a:t>Contingent Liability debited to P&amp;L</a:t>
            </a:r>
          </a:p>
        </p:txBody>
      </p:sp>
      <p:sp>
        <p:nvSpPr>
          <p:cNvPr id="4" name="Slide Number Placeholder 3">
            <a:extLst>
              <a:ext uri="{FF2B5EF4-FFF2-40B4-BE49-F238E27FC236}">
                <a16:creationId xmlns:a16="http://schemas.microsoft.com/office/drawing/2014/main" id="{0A0AB80D-D142-1B27-0AB7-7B8ABA54D783}"/>
              </a:ext>
            </a:extLst>
          </p:cNvPr>
          <p:cNvSpPr>
            <a:spLocks noGrp="1"/>
          </p:cNvSpPr>
          <p:nvPr>
            <p:ph type="sldNum" sz="quarter" idx="5"/>
          </p:nvPr>
        </p:nvSpPr>
        <p:spPr/>
        <p:txBody>
          <a:bodyPr/>
          <a:lstStyle/>
          <a:p>
            <a:fld id="{E370C90B-4CE9-4C4F-B482-53ED584AF481}" type="slidenum">
              <a:rPr lang="en-IN" smtClean="0"/>
              <a:t>14</a:t>
            </a:fld>
            <a:endParaRPr lang="en-IN" dirty="0"/>
          </a:p>
        </p:txBody>
      </p:sp>
    </p:spTree>
    <p:extLst>
      <p:ext uri="{BB962C8B-B14F-4D97-AF65-F5344CB8AC3E}">
        <p14:creationId xmlns:p14="http://schemas.microsoft.com/office/powerpoint/2010/main" val="40552345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1636D6-76AA-1908-6978-931EAB036B6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366F211-5412-FACE-A5F6-43BD88F24DD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70D73F7-AA76-F68F-7879-844794AF8A0F}"/>
              </a:ext>
            </a:extLst>
          </p:cNvPr>
          <p:cNvSpPr>
            <a:spLocks noGrp="1"/>
          </p:cNvSpPr>
          <p:nvPr>
            <p:ph type="body" idx="1"/>
          </p:nvPr>
        </p:nvSpPr>
        <p:spPr/>
        <p:txBody>
          <a:bodyPr/>
          <a:lstStyle/>
          <a:p>
            <a:pPr marL="228600" indent="-228600">
              <a:buAutoNum type="arabicPeriod"/>
            </a:pPr>
            <a:r>
              <a:rPr lang="en-US" dirty="0"/>
              <a:t>Interest to MSME whereas 43B only micro or small</a:t>
            </a:r>
          </a:p>
          <a:p>
            <a:pPr marL="228600" indent="-228600">
              <a:buAutoNum type="arabicPeriod"/>
            </a:pPr>
            <a:r>
              <a:rPr lang="en-US" dirty="0"/>
              <a:t>Time period as per MSME – Written agreement – as per agreement not exceeding 45 days/ if no agreement 15 days</a:t>
            </a:r>
          </a:p>
          <a:p>
            <a:pPr marL="228600" indent="-228600">
              <a:buAutoNum type="arabicPeriod"/>
            </a:pPr>
            <a:r>
              <a:rPr lang="en-US" dirty="0"/>
              <a:t>Clause (ii) &amp; (iii)(a) to include capital expense, amount not claimed in PL</a:t>
            </a:r>
          </a:p>
        </p:txBody>
      </p:sp>
      <p:sp>
        <p:nvSpPr>
          <p:cNvPr id="4" name="Slide Number Placeholder 3">
            <a:extLst>
              <a:ext uri="{FF2B5EF4-FFF2-40B4-BE49-F238E27FC236}">
                <a16:creationId xmlns:a16="http://schemas.microsoft.com/office/drawing/2014/main" id="{F5C6E438-5543-6AE6-4104-620DF59A9321}"/>
              </a:ext>
            </a:extLst>
          </p:cNvPr>
          <p:cNvSpPr>
            <a:spLocks noGrp="1"/>
          </p:cNvSpPr>
          <p:nvPr>
            <p:ph type="sldNum" sz="quarter" idx="5"/>
          </p:nvPr>
        </p:nvSpPr>
        <p:spPr/>
        <p:txBody>
          <a:bodyPr/>
          <a:lstStyle/>
          <a:p>
            <a:fld id="{E370C90B-4CE9-4C4F-B482-53ED584AF481}" type="slidenum">
              <a:rPr lang="en-IN" smtClean="0"/>
              <a:t>15</a:t>
            </a:fld>
            <a:endParaRPr lang="en-IN" dirty="0"/>
          </a:p>
        </p:txBody>
      </p:sp>
    </p:spTree>
    <p:extLst>
      <p:ext uri="{BB962C8B-B14F-4D97-AF65-F5344CB8AC3E}">
        <p14:creationId xmlns:p14="http://schemas.microsoft.com/office/powerpoint/2010/main" val="39333410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442645-E0FE-E554-8E4F-F5465115FB9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D791F5-6B3B-AC9A-7CFF-5A9A68B76A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3A7046-B3F0-F79B-ED40-B7AF2837C643}"/>
              </a:ext>
            </a:extLst>
          </p:cNvPr>
          <p:cNvSpPr>
            <a:spLocks noGrp="1"/>
          </p:cNvSpPr>
          <p:nvPr>
            <p:ph type="body" idx="1"/>
          </p:nvPr>
        </p:nvSpPr>
        <p:spPr/>
        <p:txBody>
          <a:bodyPr/>
          <a:lstStyle/>
          <a:p>
            <a:pPr marL="228600" indent="-228600">
              <a:buAutoNum type="arabicPeriod"/>
            </a:pPr>
            <a:r>
              <a:rPr lang="en-US" dirty="0"/>
              <a:t>Related party as per IT Act vs. Companies Act</a:t>
            </a:r>
          </a:p>
          <a:p>
            <a:pPr marL="228600" indent="-228600">
              <a:buAutoNum type="arabicPeriod"/>
            </a:pPr>
            <a:r>
              <a:rPr lang="en-US" dirty="0"/>
              <a:t>Reconcile RPT with Financials</a:t>
            </a:r>
          </a:p>
          <a:p>
            <a:pPr marL="228600" indent="-228600">
              <a:buAutoNum type="arabicPeriod"/>
            </a:pPr>
            <a:r>
              <a:rPr lang="en-US" dirty="0"/>
              <a:t>Section 41 reporting whether or not credited to PL</a:t>
            </a:r>
          </a:p>
          <a:p>
            <a:pPr marL="228600" indent="-228600">
              <a:buAutoNum type="arabicPeriod"/>
            </a:pPr>
            <a:r>
              <a:rPr lang="en-US" dirty="0"/>
              <a:t>Clause A covers even clause (h) whereas B excludes (h)</a:t>
            </a:r>
          </a:p>
          <a:p>
            <a:pPr marL="228600" indent="-228600">
              <a:buAutoNum type="arabicPeriod"/>
            </a:pPr>
            <a:r>
              <a:rPr lang="en-US" dirty="0"/>
              <a:t>“not allowed” replaced with “not allowable”</a:t>
            </a:r>
          </a:p>
          <a:p>
            <a:pPr marL="228600" indent="-228600">
              <a:buAutoNum type="arabicPeriod"/>
            </a:pPr>
            <a:r>
              <a:rPr lang="en-US" dirty="0"/>
              <a:t>Preexisted (Not Paid) + Incurred (paid and not paid) = Balance sheet </a:t>
            </a:r>
          </a:p>
          <a:p>
            <a:pPr marL="228600" indent="-228600">
              <a:buAutoNum type="arabicPeriod"/>
            </a:pPr>
            <a:r>
              <a:rPr lang="en-US" dirty="0"/>
              <a:t>Scope – Taxes, Interest to Bank/NBFC/ bonus/ leave encashment/ gratuity fund/ PF/ msme</a:t>
            </a:r>
          </a:p>
          <a:p>
            <a:pPr marL="228600" indent="-228600">
              <a:buAutoNum type="arabicPeriod"/>
            </a:pPr>
            <a:r>
              <a:rPr lang="en-US" dirty="0"/>
              <a:t>CENVAT – applicable only for limited companies like petrol</a:t>
            </a:r>
          </a:p>
        </p:txBody>
      </p:sp>
      <p:sp>
        <p:nvSpPr>
          <p:cNvPr id="4" name="Slide Number Placeholder 3">
            <a:extLst>
              <a:ext uri="{FF2B5EF4-FFF2-40B4-BE49-F238E27FC236}">
                <a16:creationId xmlns:a16="http://schemas.microsoft.com/office/drawing/2014/main" id="{A1942B3A-F1F5-5224-CAD5-1D177CEDC813}"/>
              </a:ext>
            </a:extLst>
          </p:cNvPr>
          <p:cNvSpPr>
            <a:spLocks noGrp="1"/>
          </p:cNvSpPr>
          <p:nvPr>
            <p:ph type="sldNum" sz="quarter" idx="5"/>
          </p:nvPr>
        </p:nvSpPr>
        <p:spPr/>
        <p:txBody>
          <a:bodyPr/>
          <a:lstStyle/>
          <a:p>
            <a:fld id="{E370C90B-4CE9-4C4F-B482-53ED584AF481}" type="slidenum">
              <a:rPr lang="en-IN" smtClean="0"/>
              <a:t>16</a:t>
            </a:fld>
            <a:endParaRPr lang="en-IN" dirty="0"/>
          </a:p>
        </p:txBody>
      </p:sp>
    </p:spTree>
    <p:extLst>
      <p:ext uri="{BB962C8B-B14F-4D97-AF65-F5344CB8AC3E}">
        <p14:creationId xmlns:p14="http://schemas.microsoft.com/office/powerpoint/2010/main" val="393827892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2232E6-CE18-D35A-4CF8-241D89202D1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171D1FD-671C-80AB-BCDB-3C8CE29F0DE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7E8536-5903-0B03-E173-EA0BB056B9B6}"/>
              </a:ext>
            </a:extLst>
          </p:cNvPr>
          <p:cNvSpPr>
            <a:spLocks noGrp="1"/>
          </p:cNvSpPr>
          <p:nvPr>
            <p:ph type="body" idx="1"/>
          </p:nvPr>
        </p:nvSpPr>
        <p:spPr/>
        <p:txBody>
          <a:bodyPr/>
          <a:lstStyle/>
          <a:p>
            <a:pPr marL="228600" indent="-228600">
              <a:buAutoNum type="arabicPeriod"/>
            </a:pPr>
            <a:endParaRPr lang="en-US" dirty="0"/>
          </a:p>
        </p:txBody>
      </p:sp>
      <p:sp>
        <p:nvSpPr>
          <p:cNvPr id="4" name="Slide Number Placeholder 3">
            <a:extLst>
              <a:ext uri="{FF2B5EF4-FFF2-40B4-BE49-F238E27FC236}">
                <a16:creationId xmlns:a16="http://schemas.microsoft.com/office/drawing/2014/main" id="{74FBD094-ABE0-D9AB-F255-7E6A04C586EE}"/>
              </a:ext>
            </a:extLst>
          </p:cNvPr>
          <p:cNvSpPr>
            <a:spLocks noGrp="1"/>
          </p:cNvSpPr>
          <p:nvPr>
            <p:ph type="sldNum" sz="quarter" idx="5"/>
          </p:nvPr>
        </p:nvSpPr>
        <p:spPr/>
        <p:txBody>
          <a:bodyPr/>
          <a:lstStyle/>
          <a:p>
            <a:fld id="{E370C90B-4CE9-4C4F-B482-53ED584AF481}" type="slidenum">
              <a:rPr lang="en-IN" smtClean="0"/>
              <a:t>17</a:t>
            </a:fld>
            <a:endParaRPr lang="en-IN" dirty="0"/>
          </a:p>
        </p:txBody>
      </p:sp>
    </p:spTree>
    <p:extLst>
      <p:ext uri="{BB962C8B-B14F-4D97-AF65-F5344CB8AC3E}">
        <p14:creationId xmlns:p14="http://schemas.microsoft.com/office/powerpoint/2010/main" val="64202479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3CDDE0-572A-FB2A-1FF6-A254F33C7B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AC1B4C-C896-D76C-C7AB-3EDF9491A99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883A77-4C2B-F03F-C4FE-C3342B559CFF}"/>
              </a:ext>
            </a:extLst>
          </p:cNvPr>
          <p:cNvSpPr>
            <a:spLocks noGrp="1"/>
          </p:cNvSpPr>
          <p:nvPr>
            <p:ph type="body" idx="1"/>
          </p:nvPr>
        </p:nvSpPr>
        <p:spPr/>
        <p:txBody>
          <a:bodyPr/>
          <a:lstStyle/>
          <a:p>
            <a:pPr marL="228600" indent="-228600">
              <a:buAutoNum type="arabicPeriod"/>
            </a:pPr>
            <a:r>
              <a:rPr lang="en-US" dirty="0"/>
              <a:t>Reconciliation of Loan to be maintained</a:t>
            </a:r>
          </a:p>
          <a:p>
            <a:pPr marL="228600" indent="-228600">
              <a:buAutoNum type="arabicPeriod"/>
            </a:pPr>
            <a:r>
              <a:rPr lang="en-US" dirty="0"/>
              <a:t>Maximum amount </a:t>
            </a:r>
          </a:p>
          <a:p>
            <a:pPr marL="228600" indent="-228600">
              <a:buAutoNum type="arabicPeriod"/>
            </a:pPr>
            <a:endParaRPr lang="en-US" dirty="0"/>
          </a:p>
        </p:txBody>
      </p:sp>
      <p:sp>
        <p:nvSpPr>
          <p:cNvPr id="4" name="Slide Number Placeholder 3">
            <a:extLst>
              <a:ext uri="{FF2B5EF4-FFF2-40B4-BE49-F238E27FC236}">
                <a16:creationId xmlns:a16="http://schemas.microsoft.com/office/drawing/2014/main" id="{B9815689-E9F3-A8AD-8F50-CC1D8194F89A}"/>
              </a:ext>
            </a:extLst>
          </p:cNvPr>
          <p:cNvSpPr>
            <a:spLocks noGrp="1"/>
          </p:cNvSpPr>
          <p:nvPr>
            <p:ph type="sldNum" sz="quarter" idx="5"/>
          </p:nvPr>
        </p:nvSpPr>
        <p:spPr/>
        <p:txBody>
          <a:bodyPr/>
          <a:lstStyle/>
          <a:p>
            <a:fld id="{E370C90B-4CE9-4C4F-B482-53ED584AF481}" type="slidenum">
              <a:rPr lang="en-IN" smtClean="0"/>
              <a:t>18</a:t>
            </a:fld>
            <a:endParaRPr lang="en-IN" dirty="0"/>
          </a:p>
        </p:txBody>
      </p:sp>
    </p:spTree>
    <p:extLst>
      <p:ext uri="{BB962C8B-B14F-4D97-AF65-F5344CB8AC3E}">
        <p14:creationId xmlns:p14="http://schemas.microsoft.com/office/powerpoint/2010/main" val="349973007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D951FB-E795-DF94-255C-2AAE941EF7B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6739C65-0AA1-0D70-751B-EF9500D9837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59DA872-86DC-43A8-329F-FCD8711ED554}"/>
              </a:ext>
            </a:extLst>
          </p:cNvPr>
          <p:cNvSpPr>
            <a:spLocks noGrp="1"/>
          </p:cNvSpPr>
          <p:nvPr>
            <p:ph type="body" idx="1"/>
          </p:nvPr>
        </p:nvSpPr>
        <p:spPr/>
        <p:txBody>
          <a:bodyPr/>
          <a:lstStyle/>
          <a:p>
            <a:pPr marL="228600" indent="-228600">
              <a:buAutoNum type="arabicPeriod"/>
            </a:pPr>
            <a:endParaRPr lang="en-US" dirty="0"/>
          </a:p>
        </p:txBody>
      </p:sp>
      <p:sp>
        <p:nvSpPr>
          <p:cNvPr id="4" name="Slide Number Placeholder 3">
            <a:extLst>
              <a:ext uri="{FF2B5EF4-FFF2-40B4-BE49-F238E27FC236}">
                <a16:creationId xmlns:a16="http://schemas.microsoft.com/office/drawing/2014/main" id="{F57DEE77-533B-6BD3-A392-26C584B80256}"/>
              </a:ext>
            </a:extLst>
          </p:cNvPr>
          <p:cNvSpPr>
            <a:spLocks noGrp="1"/>
          </p:cNvSpPr>
          <p:nvPr>
            <p:ph type="sldNum" sz="quarter" idx="5"/>
          </p:nvPr>
        </p:nvSpPr>
        <p:spPr/>
        <p:txBody>
          <a:bodyPr/>
          <a:lstStyle/>
          <a:p>
            <a:fld id="{E370C90B-4CE9-4C4F-B482-53ED584AF481}" type="slidenum">
              <a:rPr lang="en-IN" smtClean="0"/>
              <a:t>19</a:t>
            </a:fld>
            <a:endParaRPr lang="en-IN" dirty="0"/>
          </a:p>
        </p:txBody>
      </p:sp>
    </p:spTree>
    <p:extLst>
      <p:ext uri="{BB962C8B-B14F-4D97-AF65-F5344CB8AC3E}">
        <p14:creationId xmlns:p14="http://schemas.microsoft.com/office/powerpoint/2010/main" val="239127090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DF39F0-3DF5-99BF-A479-0FAB8C9A50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4D1BB9-3DB6-80B5-ACE0-BB1E8466FE1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1109114-8EF9-4950-2312-19B917FBBDFC}"/>
              </a:ext>
            </a:extLst>
          </p:cNvPr>
          <p:cNvSpPr>
            <a:spLocks noGrp="1"/>
          </p:cNvSpPr>
          <p:nvPr>
            <p:ph type="body" idx="1"/>
          </p:nvPr>
        </p:nvSpPr>
        <p:spPr/>
        <p:txBody>
          <a:bodyPr/>
          <a:lstStyle/>
          <a:p>
            <a:pPr marL="228600" indent="-228600">
              <a:buAutoNum type="arabicPeriod"/>
            </a:pPr>
            <a:r>
              <a:rPr lang="en-US" dirty="0"/>
              <a:t>Setoff entries – not receipt</a:t>
            </a:r>
          </a:p>
          <a:p>
            <a:pPr marL="0" indent="0">
              <a:buNone/>
            </a:pPr>
            <a:endParaRPr lang="en-US" dirty="0"/>
          </a:p>
        </p:txBody>
      </p:sp>
      <p:sp>
        <p:nvSpPr>
          <p:cNvPr id="4" name="Slide Number Placeholder 3">
            <a:extLst>
              <a:ext uri="{FF2B5EF4-FFF2-40B4-BE49-F238E27FC236}">
                <a16:creationId xmlns:a16="http://schemas.microsoft.com/office/drawing/2014/main" id="{85A5BE7A-E094-B808-6576-9E789DF0E272}"/>
              </a:ext>
            </a:extLst>
          </p:cNvPr>
          <p:cNvSpPr>
            <a:spLocks noGrp="1"/>
          </p:cNvSpPr>
          <p:nvPr>
            <p:ph type="sldNum" sz="quarter" idx="5"/>
          </p:nvPr>
        </p:nvSpPr>
        <p:spPr/>
        <p:txBody>
          <a:bodyPr/>
          <a:lstStyle/>
          <a:p>
            <a:fld id="{E370C90B-4CE9-4C4F-B482-53ED584AF481}" type="slidenum">
              <a:rPr lang="en-IN" smtClean="0"/>
              <a:t>20</a:t>
            </a:fld>
            <a:endParaRPr lang="en-IN" dirty="0"/>
          </a:p>
        </p:txBody>
      </p:sp>
    </p:spTree>
    <p:extLst>
      <p:ext uri="{BB962C8B-B14F-4D97-AF65-F5344CB8AC3E}">
        <p14:creationId xmlns:p14="http://schemas.microsoft.com/office/powerpoint/2010/main" val="228306651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3B5FE3-9E9C-1929-1E93-97EB566934C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1046DB-243F-933E-50C7-68BC48055B8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5369487-2016-9A57-DF76-C75ABBD393BB}"/>
              </a:ext>
            </a:extLst>
          </p:cNvPr>
          <p:cNvSpPr>
            <a:spLocks noGrp="1"/>
          </p:cNvSpPr>
          <p:nvPr>
            <p:ph type="body" idx="1"/>
          </p:nvPr>
        </p:nvSpPr>
        <p:spPr/>
        <p:txBody>
          <a:bodyPr/>
          <a:lstStyle/>
          <a:p>
            <a:pPr marL="228600" indent="-228600">
              <a:buAutoNum type="arabicPeriod"/>
            </a:pPr>
            <a:endParaRPr lang="en-US" dirty="0"/>
          </a:p>
        </p:txBody>
      </p:sp>
      <p:sp>
        <p:nvSpPr>
          <p:cNvPr id="4" name="Slide Number Placeholder 3">
            <a:extLst>
              <a:ext uri="{FF2B5EF4-FFF2-40B4-BE49-F238E27FC236}">
                <a16:creationId xmlns:a16="http://schemas.microsoft.com/office/drawing/2014/main" id="{4128D9C3-1471-BCB6-D667-33F53B4F1CD6}"/>
              </a:ext>
            </a:extLst>
          </p:cNvPr>
          <p:cNvSpPr>
            <a:spLocks noGrp="1"/>
          </p:cNvSpPr>
          <p:nvPr>
            <p:ph type="sldNum" sz="quarter" idx="5"/>
          </p:nvPr>
        </p:nvSpPr>
        <p:spPr/>
        <p:txBody>
          <a:bodyPr/>
          <a:lstStyle/>
          <a:p>
            <a:fld id="{E370C90B-4CE9-4C4F-B482-53ED584AF481}" type="slidenum">
              <a:rPr lang="en-IN" smtClean="0"/>
              <a:t>21</a:t>
            </a:fld>
            <a:endParaRPr lang="en-IN" dirty="0"/>
          </a:p>
        </p:txBody>
      </p:sp>
    </p:spTree>
    <p:extLst>
      <p:ext uri="{BB962C8B-B14F-4D97-AF65-F5344CB8AC3E}">
        <p14:creationId xmlns:p14="http://schemas.microsoft.com/office/powerpoint/2010/main" val="40562440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Difference between aggregate receipts/ turnover</a:t>
            </a:r>
          </a:p>
          <a:p>
            <a:pPr marL="228600" indent="-228600">
              <a:buAutoNum type="arabicPeriod"/>
            </a:pPr>
            <a:r>
              <a:rPr lang="en-US" dirty="0"/>
              <a:t>Specified Profession eligible for 44ADA</a:t>
            </a:r>
          </a:p>
          <a:p>
            <a:pPr marL="228600" indent="-228600">
              <a:buAutoNum type="arabicPeriod"/>
            </a:pPr>
            <a:r>
              <a:rPr lang="en-US" dirty="0"/>
              <a:t>Eligibility of LLP – 44AD, ADA</a:t>
            </a:r>
            <a:endParaRPr lang="en-IN" dirty="0"/>
          </a:p>
        </p:txBody>
      </p:sp>
      <p:sp>
        <p:nvSpPr>
          <p:cNvPr id="4" name="Slide Number Placeholder 3"/>
          <p:cNvSpPr>
            <a:spLocks noGrp="1"/>
          </p:cNvSpPr>
          <p:nvPr>
            <p:ph type="sldNum" sz="quarter" idx="5"/>
          </p:nvPr>
        </p:nvSpPr>
        <p:spPr/>
        <p:txBody>
          <a:bodyPr/>
          <a:lstStyle/>
          <a:p>
            <a:fld id="{E370C90B-4CE9-4C4F-B482-53ED584AF481}" type="slidenum">
              <a:rPr lang="en-IN" smtClean="0"/>
              <a:t>4</a:t>
            </a:fld>
            <a:endParaRPr lang="en-IN" dirty="0"/>
          </a:p>
        </p:txBody>
      </p:sp>
    </p:spTree>
    <p:extLst>
      <p:ext uri="{BB962C8B-B14F-4D97-AF65-F5344CB8AC3E}">
        <p14:creationId xmlns:p14="http://schemas.microsoft.com/office/powerpoint/2010/main" val="31565959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50B867-32D4-0208-591B-CC28A49638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8416C9-8AB7-91B3-648D-9BB9D02D388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6E1FCF6-A608-8FC7-C918-70C3803A9487}"/>
              </a:ext>
            </a:extLst>
          </p:cNvPr>
          <p:cNvSpPr>
            <a:spLocks noGrp="1"/>
          </p:cNvSpPr>
          <p:nvPr>
            <p:ph type="body" idx="1"/>
          </p:nvPr>
        </p:nvSpPr>
        <p:spPr/>
        <p:txBody>
          <a:bodyPr/>
          <a:lstStyle/>
          <a:p>
            <a:pPr marL="228600" indent="-228600">
              <a:buAutoNum type="arabicPeriod"/>
            </a:pPr>
            <a:endParaRPr lang="en-US" dirty="0"/>
          </a:p>
        </p:txBody>
      </p:sp>
      <p:sp>
        <p:nvSpPr>
          <p:cNvPr id="4" name="Slide Number Placeholder 3">
            <a:extLst>
              <a:ext uri="{FF2B5EF4-FFF2-40B4-BE49-F238E27FC236}">
                <a16:creationId xmlns:a16="http://schemas.microsoft.com/office/drawing/2014/main" id="{BF8AB56D-2588-8AF8-CF90-BB474E200CE5}"/>
              </a:ext>
            </a:extLst>
          </p:cNvPr>
          <p:cNvSpPr>
            <a:spLocks noGrp="1"/>
          </p:cNvSpPr>
          <p:nvPr>
            <p:ph type="sldNum" sz="quarter" idx="5"/>
          </p:nvPr>
        </p:nvSpPr>
        <p:spPr/>
        <p:txBody>
          <a:bodyPr/>
          <a:lstStyle/>
          <a:p>
            <a:fld id="{E370C90B-4CE9-4C4F-B482-53ED584AF481}" type="slidenum">
              <a:rPr lang="en-IN" smtClean="0"/>
              <a:t>22</a:t>
            </a:fld>
            <a:endParaRPr lang="en-IN" dirty="0"/>
          </a:p>
        </p:txBody>
      </p:sp>
    </p:spTree>
    <p:extLst>
      <p:ext uri="{BB962C8B-B14F-4D97-AF65-F5344CB8AC3E}">
        <p14:creationId xmlns:p14="http://schemas.microsoft.com/office/powerpoint/2010/main" val="181018925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8B6F37-4859-1086-E9A9-0BA0B23650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A3C6AA1-64EF-2BD9-FDE2-8BD7C2997AA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A7446B-92F8-9252-5FE6-4B4CDD24AD0A}"/>
              </a:ext>
            </a:extLst>
          </p:cNvPr>
          <p:cNvSpPr>
            <a:spLocks noGrp="1"/>
          </p:cNvSpPr>
          <p:nvPr>
            <p:ph type="body" idx="1"/>
          </p:nvPr>
        </p:nvSpPr>
        <p:spPr/>
        <p:txBody>
          <a:bodyPr/>
          <a:lstStyle/>
          <a:p>
            <a:pPr marL="228600" indent="-228600">
              <a:buAutoNum type="arabicPeriod"/>
            </a:pPr>
            <a:endParaRPr lang="en-US" dirty="0"/>
          </a:p>
        </p:txBody>
      </p:sp>
      <p:sp>
        <p:nvSpPr>
          <p:cNvPr id="4" name="Slide Number Placeholder 3">
            <a:extLst>
              <a:ext uri="{FF2B5EF4-FFF2-40B4-BE49-F238E27FC236}">
                <a16:creationId xmlns:a16="http://schemas.microsoft.com/office/drawing/2014/main" id="{72F2475D-0367-FC85-7258-8D2D83CD4FCF}"/>
              </a:ext>
            </a:extLst>
          </p:cNvPr>
          <p:cNvSpPr>
            <a:spLocks noGrp="1"/>
          </p:cNvSpPr>
          <p:nvPr>
            <p:ph type="sldNum" sz="quarter" idx="5"/>
          </p:nvPr>
        </p:nvSpPr>
        <p:spPr/>
        <p:txBody>
          <a:bodyPr/>
          <a:lstStyle/>
          <a:p>
            <a:fld id="{E370C90B-4CE9-4C4F-B482-53ED584AF481}" type="slidenum">
              <a:rPr lang="en-IN" smtClean="0"/>
              <a:t>23</a:t>
            </a:fld>
            <a:endParaRPr lang="en-IN" dirty="0"/>
          </a:p>
        </p:txBody>
      </p:sp>
    </p:spTree>
    <p:extLst>
      <p:ext uri="{BB962C8B-B14F-4D97-AF65-F5344CB8AC3E}">
        <p14:creationId xmlns:p14="http://schemas.microsoft.com/office/powerpoint/2010/main" val="72394487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EE9680-9D95-B98B-7F73-03CB0DCA06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EB4EF96-FA02-9BDB-9A17-AD95D19B4F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7E853AF-3760-2966-6BD2-30743119DE5A}"/>
              </a:ext>
            </a:extLst>
          </p:cNvPr>
          <p:cNvSpPr>
            <a:spLocks noGrp="1"/>
          </p:cNvSpPr>
          <p:nvPr>
            <p:ph type="body" idx="1"/>
          </p:nvPr>
        </p:nvSpPr>
        <p:spPr/>
        <p:txBody>
          <a:bodyPr/>
          <a:lstStyle/>
          <a:p>
            <a:pPr marL="228600" indent="-228600">
              <a:buAutoNum type="arabicPeriod"/>
            </a:pPr>
            <a:endParaRPr lang="en-US" dirty="0"/>
          </a:p>
        </p:txBody>
      </p:sp>
      <p:sp>
        <p:nvSpPr>
          <p:cNvPr id="4" name="Slide Number Placeholder 3">
            <a:extLst>
              <a:ext uri="{FF2B5EF4-FFF2-40B4-BE49-F238E27FC236}">
                <a16:creationId xmlns:a16="http://schemas.microsoft.com/office/drawing/2014/main" id="{DEF3579E-51BD-CBE7-B3D7-DA43077FC94E}"/>
              </a:ext>
            </a:extLst>
          </p:cNvPr>
          <p:cNvSpPr>
            <a:spLocks noGrp="1"/>
          </p:cNvSpPr>
          <p:nvPr>
            <p:ph type="sldNum" sz="quarter" idx="5"/>
          </p:nvPr>
        </p:nvSpPr>
        <p:spPr/>
        <p:txBody>
          <a:bodyPr/>
          <a:lstStyle/>
          <a:p>
            <a:fld id="{E370C90B-4CE9-4C4F-B482-53ED584AF481}" type="slidenum">
              <a:rPr lang="en-IN" smtClean="0"/>
              <a:t>24</a:t>
            </a:fld>
            <a:endParaRPr lang="en-IN" dirty="0"/>
          </a:p>
        </p:txBody>
      </p:sp>
    </p:spTree>
    <p:extLst>
      <p:ext uri="{BB962C8B-B14F-4D97-AF65-F5344CB8AC3E}">
        <p14:creationId xmlns:p14="http://schemas.microsoft.com/office/powerpoint/2010/main" val="139633795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B1DFCE-37F8-7566-FF11-50EB6C521A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1CCF3F-7F65-3D2F-103F-28012EFB8D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A8D0AAD-F660-92A0-6BDB-236C7C09FB21}"/>
              </a:ext>
            </a:extLst>
          </p:cNvPr>
          <p:cNvSpPr>
            <a:spLocks noGrp="1"/>
          </p:cNvSpPr>
          <p:nvPr>
            <p:ph type="body" idx="1"/>
          </p:nvPr>
        </p:nvSpPr>
        <p:spPr/>
        <p:txBody>
          <a:bodyPr/>
          <a:lstStyle/>
          <a:p>
            <a:pPr marL="228600" indent="-228600">
              <a:buAutoNum type="arabicPeriod"/>
            </a:pPr>
            <a:endParaRPr lang="en-US" dirty="0"/>
          </a:p>
        </p:txBody>
      </p:sp>
      <p:sp>
        <p:nvSpPr>
          <p:cNvPr id="4" name="Slide Number Placeholder 3">
            <a:extLst>
              <a:ext uri="{FF2B5EF4-FFF2-40B4-BE49-F238E27FC236}">
                <a16:creationId xmlns:a16="http://schemas.microsoft.com/office/drawing/2014/main" id="{77CEFCD3-88AC-F82A-AEFC-EC4B63F633AF}"/>
              </a:ext>
            </a:extLst>
          </p:cNvPr>
          <p:cNvSpPr>
            <a:spLocks noGrp="1"/>
          </p:cNvSpPr>
          <p:nvPr>
            <p:ph type="sldNum" sz="quarter" idx="5"/>
          </p:nvPr>
        </p:nvSpPr>
        <p:spPr/>
        <p:txBody>
          <a:bodyPr/>
          <a:lstStyle/>
          <a:p>
            <a:fld id="{E370C90B-4CE9-4C4F-B482-53ED584AF481}" type="slidenum">
              <a:rPr lang="en-IN" smtClean="0"/>
              <a:t>25</a:t>
            </a:fld>
            <a:endParaRPr lang="en-IN" dirty="0"/>
          </a:p>
        </p:txBody>
      </p:sp>
    </p:spTree>
    <p:extLst>
      <p:ext uri="{BB962C8B-B14F-4D97-AF65-F5344CB8AC3E}">
        <p14:creationId xmlns:p14="http://schemas.microsoft.com/office/powerpoint/2010/main" val="400424011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08FF2D-27E4-0BB6-677A-FEB4C6F370B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DF92E4-C44E-5823-8D3F-49DB9B43285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7C92BA1-F921-C687-8BBE-78BFDBCAFBF0}"/>
              </a:ext>
            </a:extLst>
          </p:cNvPr>
          <p:cNvSpPr>
            <a:spLocks noGrp="1"/>
          </p:cNvSpPr>
          <p:nvPr>
            <p:ph type="body" idx="1"/>
          </p:nvPr>
        </p:nvSpPr>
        <p:spPr/>
        <p:txBody>
          <a:bodyPr/>
          <a:lstStyle/>
          <a:p>
            <a:pPr marL="228600" indent="-228600">
              <a:buAutoNum type="arabicPeriod"/>
            </a:pPr>
            <a:r>
              <a:rPr lang="en-US" dirty="0"/>
              <a:t>Column 4 – Full amount, 5 – amount on which TDS Deductible, 6- on which deducted,</a:t>
            </a:r>
          </a:p>
          <a:p>
            <a:pPr marL="0" indent="0">
              <a:buNone/>
            </a:pPr>
            <a:r>
              <a:rPr lang="en-US" dirty="0"/>
              <a:t>7- Amount of TDS, 8 – lesser rate, 9- TDS on 8, 10- TDS not paid.</a:t>
            </a:r>
          </a:p>
        </p:txBody>
      </p:sp>
      <p:sp>
        <p:nvSpPr>
          <p:cNvPr id="4" name="Slide Number Placeholder 3">
            <a:extLst>
              <a:ext uri="{FF2B5EF4-FFF2-40B4-BE49-F238E27FC236}">
                <a16:creationId xmlns:a16="http://schemas.microsoft.com/office/drawing/2014/main" id="{4981D74F-6045-A851-9111-9C4D004A27C2}"/>
              </a:ext>
            </a:extLst>
          </p:cNvPr>
          <p:cNvSpPr>
            <a:spLocks noGrp="1"/>
          </p:cNvSpPr>
          <p:nvPr>
            <p:ph type="sldNum" sz="quarter" idx="5"/>
          </p:nvPr>
        </p:nvSpPr>
        <p:spPr/>
        <p:txBody>
          <a:bodyPr/>
          <a:lstStyle/>
          <a:p>
            <a:fld id="{E370C90B-4CE9-4C4F-B482-53ED584AF481}" type="slidenum">
              <a:rPr lang="en-IN" smtClean="0"/>
              <a:t>26</a:t>
            </a:fld>
            <a:endParaRPr lang="en-IN" dirty="0"/>
          </a:p>
        </p:txBody>
      </p:sp>
    </p:spTree>
    <p:extLst>
      <p:ext uri="{BB962C8B-B14F-4D97-AF65-F5344CB8AC3E}">
        <p14:creationId xmlns:p14="http://schemas.microsoft.com/office/powerpoint/2010/main" val="73405665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5C9B2E-F305-0C00-D584-66DF28F85E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7671247-B63C-EF4D-E63F-EB27739ADB6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8C3FABD-DB19-3FD1-4601-99BFA467869A}"/>
              </a:ext>
            </a:extLst>
          </p:cNvPr>
          <p:cNvSpPr>
            <a:spLocks noGrp="1"/>
          </p:cNvSpPr>
          <p:nvPr>
            <p:ph type="body" idx="1"/>
          </p:nvPr>
        </p:nvSpPr>
        <p:spPr/>
        <p:txBody>
          <a:bodyPr/>
          <a:lstStyle/>
          <a:p>
            <a:pPr marL="228600" indent="-228600">
              <a:buAutoNum type="arabicPeriod"/>
            </a:pPr>
            <a:r>
              <a:rPr lang="en-US" dirty="0"/>
              <a:t>Reporting in TDS/TCS return – TDS not deducted below threshold</a:t>
            </a:r>
          </a:p>
          <a:p>
            <a:pPr marL="228600" indent="-228600">
              <a:buAutoNum type="arabicPeriod"/>
            </a:pPr>
            <a:r>
              <a:rPr lang="en-US" dirty="0"/>
              <a:t>Reporting of Interest qua AY – whether or not paid</a:t>
            </a:r>
          </a:p>
          <a:p>
            <a:pPr marL="228600" indent="-228600">
              <a:buAutoNum type="arabicPeriod"/>
            </a:pPr>
            <a:endParaRPr lang="en-US" dirty="0"/>
          </a:p>
        </p:txBody>
      </p:sp>
      <p:sp>
        <p:nvSpPr>
          <p:cNvPr id="4" name="Slide Number Placeholder 3">
            <a:extLst>
              <a:ext uri="{FF2B5EF4-FFF2-40B4-BE49-F238E27FC236}">
                <a16:creationId xmlns:a16="http://schemas.microsoft.com/office/drawing/2014/main" id="{74B0D597-67BD-02E9-E711-8FAE1AF1DD06}"/>
              </a:ext>
            </a:extLst>
          </p:cNvPr>
          <p:cNvSpPr>
            <a:spLocks noGrp="1"/>
          </p:cNvSpPr>
          <p:nvPr>
            <p:ph type="sldNum" sz="quarter" idx="5"/>
          </p:nvPr>
        </p:nvSpPr>
        <p:spPr/>
        <p:txBody>
          <a:bodyPr/>
          <a:lstStyle/>
          <a:p>
            <a:fld id="{E370C90B-4CE9-4C4F-B482-53ED584AF481}" type="slidenum">
              <a:rPr lang="en-IN" smtClean="0"/>
              <a:t>27</a:t>
            </a:fld>
            <a:endParaRPr lang="en-IN" dirty="0"/>
          </a:p>
        </p:txBody>
      </p:sp>
    </p:spTree>
    <p:extLst>
      <p:ext uri="{BB962C8B-B14F-4D97-AF65-F5344CB8AC3E}">
        <p14:creationId xmlns:p14="http://schemas.microsoft.com/office/powerpoint/2010/main" val="305228437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08D350-7B8B-30B4-8949-E0ABBD781B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307F5E4-E004-FCEC-0223-8B6AD54DB08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233F251-2BF1-4C11-344A-C996C76AB404}"/>
              </a:ext>
            </a:extLst>
          </p:cNvPr>
          <p:cNvSpPr>
            <a:spLocks noGrp="1"/>
          </p:cNvSpPr>
          <p:nvPr>
            <p:ph type="body" idx="1"/>
          </p:nvPr>
        </p:nvSpPr>
        <p:spPr/>
        <p:txBody>
          <a:bodyPr/>
          <a:lstStyle/>
          <a:p>
            <a:pPr marL="228600" indent="-228600">
              <a:buAutoNum type="arabicPeriod"/>
            </a:pPr>
            <a:r>
              <a:rPr lang="en-US" dirty="0"/>
              <a:t>In case of share trading </a:t>
            </a:r>
          </a:p>
          <a:p>
            <a:pPr marL="228600" indent="-228600">
              <a:buAutoNum type="arabicPeriod"/>
            </a:pPr>
            <a:r>
              <a:rPr lang="en-US" dirty="0"/>
              <a:t>Yield and % of yield</a:t>
            </a:r>
          </a:p>
          <a:p>
            <a:pPr marL="228600" indent="-228600">
              <a:buAutoNum type="arabicPeriod"/>
            </a:pPr>
            <a:r>
              <a:rPr lang="en-US" dirty="0"/>
              <a:t>Principal items only.</a:t>
            </a:r>
          </a:p>
        </p:txBody>
      </p:sp>
      <p:sp>
        <p:nvSpPr>
          <p:cNvPr id="4" name="Slide Number Placeholder 3">
            <a:extLst>
              <a:ext uri="{FF2B5EF4-FFF2-40B4-BE49-F238E27FC236}">
                <a16:creationId xmlns:a16="http://schemas.microsoft.com/office/drawing/2014/main" id="{C695C9C5-83ED-EFF1-7775-863B0DC8464C}"/>
              </a:ext>
            </a:extLst>
          </p:cNvPr>
          <p:cNvSpPr>
            <a:spLocks noGrp="1"/>
          </p:cNvSpPr>
          <p:nvPr>
            <p:ph type="sldNum" sz="quarter" idx="5"/>
          </p:nvPr>
        </p:nvSpPr>
        <p:spPr/>
        <p:txBody>
          <a:bodyPr/>
          <a:lstStyle/>
          <a:p>
            <a:fld id="{E370C90B-4CE9-4C4F-B482-53ED584AF481}" type="slidenum">
              <a:rPr lang="en-IN" smtClean="0"/>
              <a:t>28</a:t>
            </a:fld>
            <a:endParaRPr lang="en-IN" dirty="0"/>
          </a:p>
        </p:txBody>
      </p:sp>
    </p:spTree>
    <p:extLst>
      <p:ext uri="{BB962C8B-B14F-4D97-AF65-F5344CB8AC3E}">
        <p14:creationId xmlns:p14="http://schemas.microsoft.com/office/powerpoint/2010/main" val="153946029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92A5FC-846F-A673-2992-8A26202C934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D626D2-C3B4-83A0-E6E1-3D972E71BF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105B25-C055-2583-D3B2-82095A362F75}"/>
              </a:ext>
            </a:extLst>
          </p:cNvPr>
          <p:cNvSpPr>
            <a:spLocks noGrp="1"/>
          </p:cNvSpPr>
          <p:nvPr>
            <p:ph type="body" idx="1"/>
          </p:nvPr>
        </p:nvSpPr>
        <p:spPr/>
        <p:txBody>
          <a:bodyPr/>
          <a:lstStyle/>
          <a:p>
            <a:pPr marL="228600" indent="-228600">
              <a:buAutoNum type="arabicPeriod"/>
            </a:pPr>
            <a:endParaRPr lang="en-US" dirty="0"/>
          </a:p>
        </p:txBody>
      </p:sp>
      <p:sp>
        <p:nvSpPr>
          <p:cNvPr id="4" name="Slide Number Placeholder 3">
            <a:extLst>
              <a:ext uri="{FF2B5EF4-FFF2-40B4-BE49-F238E27FC236}">
                <a16:creationId xmlns:a16="http://schemas.microsoft.com/office/drawing/2014/main" id="{06B42335-8C62-7646-A002-6E435B07A4ED}"/>
              </a:ext>
            </a:extLst>
          </p:cNvPr>
          <p:cNvSpPr>
            <a:spLocks noGrp="1"/>
          </p:cNvSpPr>
          <p:nvPr>
            <p:ph type="sldNum" sz="quarter" idx="5"/>
          </p:nvPr>
        </p:nvSpPr>
        <p:spPr/>
        <p:txBody>
          <a:bodyPr/>
          <a:lstStyle/>
          <a:p>
            <a:fld id="{E370C90B-4CE9-4C4F-B482-53ED584AF481}" type="slidenum">
              <a:rPr lang="en-IN" smtClean="0"/>
              <a:t>29</a:t>
            </a:fld>
            <a:endParaRPr lang="en-IN" dirty="0"/>
          </a:p>
        </p:txBody>
      </p:sp>
    </p:spTree>
    <p:extLst>
      <p:ext uri="{BB962C8B-B14F-4D97-AF65-F5344CB8AC3E}">
        <p14:creationId xmlns:p14="http://schemas.microsoft.com/office/powerpoint/2010/main" val="204862873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FCF48A-0873-58E9-DB3F-3A917C69A6B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90F0B8-74DE-648D-FBBA-C675ED7BCF1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85C673A-83A6-F528-26B6-F35D176B5BF0}"/>
              </a:ext>
            </a:extLst>
          </p:cNvPr>
          <p:cNvSpPr>
            <a:spLocks noGrp="1"/>
          </p:cNvSpPr>
          <p:nvPr>
            <p:ph type="body" idx="1"/>
          </p:nvPr>
        </p:nvSpPr>
        <p:spPr/>
        <p:txBody>
          <a:bodyPr/>
          <a:lstStyle/>
          <a:p>
            <a:pPr marL="228600" indent="-228600">
              <a:buAutoNum type="arabicPeriod"/>
            </a:pPr>
            <a:r>
              <a:rPr lang="en-US" dirty="0"/>
              <a:t>Reconcile with ITR P &amp; L – Turnover, GP, NP, Material Consumed, Stock in trade (only FG)</a:t>
            </a:r>
          </a:p>
          <a:p>
            <a:pPr marL="228600" indent="-228600">
              <a:buAutoNum type="arabicPeriod"/>
            </a:pPr>
            <a:endParaRPr lang="en-US" dirty="0"/>
          </a:p>
        </p:txBody>
      </p:sp>
      <p:sp>
        <p:nvSpPr>
          <p:cNvPr id="4" name="Slide Number Placeholder 3">
            <a:extLst>
              <a:ext uri="{FF2B5EF4-FFF2-40B4-BE49-F238E27FC236}">
                <a16:creationId xmlns:a16="http://schemas.microsoft.com/office/drawing/2014/main" id="{B9AAFB88-64A5-F9B8-FE81-CF835B1BE929}"/>
              </a:ext>
            </a:extLst>
          </p:cNvPr>
          <p:cNvSpPr>
            <a:spLocks noGrp="1"/>
          </p:cNvSpPr>
          <p:nvPr>
            <p:ph type="sldNum" sz="quarter" idx="5"/>
          </p:nvPr>
        </p:nvSpPr>
        <p:spPr/>
        <p:txBody>
          <a:bodyPr/>
          <a:lstStyle/>
          <a:p>
            <a:fld id="{E370C90B-4CE9-4C4F-B482-53ED584AF481}" type="slidenum">
              <a:rPr lang="en-IN" smtClean="0"/>
              <a:t>30</a:t>
            </a:fld>
            <a:endParaRPr lang="en-IN" dirty="0"/>
          </a:p>
        </p:txBody>
      </p:sp>
    </p:spTree>
    <p:extLst>
      <p:ext uri="{BB962C8B-B14F-4D97-AF65-F5344CB8AC3E}">
        <p14:creationId xmlns:p14="http://schemas.microsoft.com/office/powerpoint/2010/main" val="383951994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4570B8-0D18-F8C0-8479-267494D305D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2C9A03-63F9-249A-6364-C54BF7734C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79C81CA-8A9C-888C-BB59-2117C648EA20}"/>
              </a:ext>
            </a:extLst>
          </p:cNvPr>
          <p:cNvSpPr>
            <a:spLocks noGrp="1"/>
          </p:cNvSpPr>
          <p:nvPr>
            <p:ph type="body" idx="1"/>
          </p:nvPr>
        </p:nvSpPr>
        <p:spPr/>
        <p:txBody>
          <a:bodyPr/>
          <a:lstStyle/>
          <a:p>
            <a:pPr marL="228600" indent="-228600">
              <a:buAutoNum type="arabicPeriod"/>
            </a:pPr>
            <a:r>
              <a:rPr lang="en-US" dirty="0"/>
              <a:t>Form 61 / 61A/ 61B Applicability</a:t>
            </a:r>
          </a:p>
          <a:p>
            <a:pPr marL="228600" indent="-228600">
              <a:buAutoNum type="arabicPeriod"/>
            </a:pPr>
            <a:endParaRPr lang="en-US" dirty="0"/>
          </a:p>
        </p:txBody>
      </p:sp>
      <p:sp>
        <p:nvSpPr>
          <p:cNvPr id="4" name="Slide Number Placeholder 3">
            <a:extLst>
              <a:ext uri="{FF2B5EF4-FFF2-40B4-BE49-F238E27FC236}">
                <a16:creationId xmlns:a16="http://schemas.microsoft.com/office/drawing/2014/main" id="{542235C2-A78A-4C1F-BF38-108A427121D0}"/>
              </a:ext>
            </a:extLst>
          </p:cNvPr>
          <p:cNvSpPr>
            <a:spLocks noGrp="1"/>
          </p:cNvSpPr>
          <p:nvPr>
            <p:ph type="sldNum" sz="quarter" idx="5"/>
          </p:nvPr>
        </p:nvSpPr>
        <p:spPr/>
        <p:txBody>
          <a:bodyPr/>
          <a:lstStyle/>
          <a:p>
            <a:fld id="{E370C90B-4CE9-4C4F-B482-53ED584AF481}" type="slidenum">
              <a:rPr lang="en-IN" smtClean="0"/>
              <a:t>31</a:t>
            </a:fld>
            <a:endParaRPr lang="en-IN" dirty="0"/>
          </a:p>
        </p:txBody>
      </p:sp>
    </p:spTree>
    <p:extLst>
      <p:ext uri="{BB962C8B-B14F-4D97-AF65-F5344CB8AC3E}">
        <p14:creationId xmlns:p14="http://schemas.microsoft.com/office/powerpoint/2010/main" val="252018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Respective responsibility paragraphs to be mentioned in the space provided for giving observations, etc. (SA 700)</a:t>
            </a:r>
          </a:p>
          <a:p>
            <a:pPr marL="228600" indent="-228600">
              <a:buAutoNum type="arabicPeriod"/>
            </a:pPr>
            <a:r>
              <a:rPr lang="en-US" dirty="0"/>
              <a:t>Form 3CB- FY different, merger where financials not required to be audited.</a:t>
            </a:r>
            <a:endParaRPr lang="en-IN" dirty="0"/>
          </a:p>
        </p:txBody>
      </p:sp>
      <p:sp>
        <p:nvSpPr>
          <p:cNvPr id="4" name="Slide Number Placeholder 3"/>
          <p:cNvSpPr>
            <a:spLocks noGrp="1"/>
          </p:cNvSpPr>
          <p:nvPr>
            <p:ph type="sldNum" sz="quarter" idx="5"/>
          </p:nvPr>
        </p:nvSpPr>
        <p:spPr/>
        <p:txBody>
          <a:bodyPr/>
          <a:lstStyle/>
          <a:p>
            <a:fld id="{E370C90B-4CE9-4C4F-B482-53ED584AF481}" type="slidenum">
              <a:rPr lang="en-IN" smtClean="0"/>
              <a:t>5</a:t>
            </a:fld>
            <a:endParaRPr lang="en-IN" dirty="0"/>
          </a:p>
        </p:txBody>
      </p:sp>
    </p:spTree>
    <p:extLst>
      <p:ext uri="{BB962C8B-B14F-4D97-AF65-F5344CB8AC3E}">
        <p14:creationId xmlns:p14="http://schemas.microsoft.com/office/powerpoint/2010/main" val="219733501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541104-FD6A-43D8-0FE6-BF67F0B212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7A15EB-471E-B83C-588E-C76D906B96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914A0D-C0AD-8DC0-5C0E-F94A85562561}"/>
              </a:ext>
            </a:extLst>
          </p:cNvPr>
          <p:cNvSpPr>
            <a:spLocks noGrp="1"/>
          </p:cNvSpPr>
          <p:nvPr>
            <p:ph type="body" idx="1"/>
          </p:nvPr>
        </p:nvSpPr>
        <p:spPr/>
        <p:txBody>
          <a:bodyPr/>
          <a:lstStyle/>
          <a:p>
            <a:pPr marL="228600" indent="-228600">
              <a:buAutoNum type="arabicPeriod"/>
            </a:pPr>
            <a:endParaRPr lang="en-US" dirty="0"/>
          </a:p>
        </p:txBody>
      </p:sp>
      <p:sp>
        <p:nvSpPr>
          <p:cNvPr id="4" name="Slide Number Placeholder 3">
            <a:extLst>
              <a:ext uri="{FF2B5EF4-FFF2-40B4-BE49-F238E27FC236}">
                <a16:creationId xmlns:a16="http://schemas.microsoft.com/office/drawing/2014/main" id="{5CD219E4-6A3B-4793-AB7B-F0E035580509}"/>
              </a:ext>
            </a:extLst>
          </p:cNvPr>
          <p:cNvSpPr>
            <a:spLocks noGrp="1"/>
          </p:cNvSpPr>
          <p:nvPr>
            <p:ph type="sldNum" sz="quarter" idx="5"/>
          </p:nvPr>
        </p:nvSpPr>
        <p:spPr/>
        <p:txBody>
          <a:bodyPr/>
          <a:lstStyle/>
          <a:p>
            <a:fld id="{E370C90B-4CE9-4C4F-B482-53ED584AF481}" type="slidenum">
              <a:rPr lang="en-IN" smtClean="0"/>
              <a:t>33</a:t>
            </a:fld>
            <a:endParaRPr lang="en-IN" dirty="0"/>
          </a:p>
        </p:txBody>
      </p:sp>
    </p:spTree>
    <p:extLst>
      <p:ext uri="{BB962C8B-B14F-4D97-AF65-F5344CB8AC3E}">
        <p14:creationId xmlns:p14="http://schemas.microsoft.com/office/powerpoint/2010/main" val="105704414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0C2C7E-A4D9-16C0-B1D8-E265EC6CB0B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3A1CFC-2517-05CC-871E-F57BCCAF70A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D21F2C1-335F-F475-1CB6-707D1F52E4A5}"/>
              </a:ext>
            </a:extLst>
          </p:cNvPr>
          <p:cNvSpPr>
            <a:spLocks noGrp="1"/>
          </p:cNvSpPr>
          <p:nvPr>
            <p:ph type="body" idx="1"/>
          </p:nvPr>
        </p:nvSpPr>
        <p:spPr/>
        <p:txBody>
          <a:bodyPr/>
          <a:lstStyle/>
          <a:p>
            <a:pPr marL="228600" indent="-228600">
              <a:buAutoNum type="arabicPeriod"/>
            </a:pPr>
            <a:endParaRPr lang="en-US" dirty="0"/>
          </a:p>
        </p:txBody>
      </p:sp>
      <p:sp>
        <p:nvSpPr>
          <p:cNvPr id="4" name="Slide Number Placeholder 3">
            <a:extLst>
              <a:ext uri="{FF2B5EF4-FFF2-40B4-BE49-F238E27FC236}">
                <a16:creationId xmlns:a16="http://schemas.microsoft.com/office/drawing/2014/main" id="{3D19590C-DFF5-178A-3132-F39AC96FEE2C}"/>
              </a:ext>
            </a:extLst>
          </p:cNvPr>
          <p:cNvSpPr>
            <a:spLocks noGrp="1"/>
          </p:cNvSpPr>
          <p:nvPr>
            <p:ph type="sldNum" sz="quarter" idx="5"/>
          </p:nvPr>
        </p:nvSpPr>
        <p:spPr/>
        <p:txBody>
          <a:bodyPr/>
          <a:lstStyle/>
          <a:p>
            <a:fld id="{E370C90B-4CE9-4C4F-B482-53ED584AF481}" type="slidenum">
              <a:rPr lang="en-IN" smtClean="0"/>
              <a:t>34</a:t>
            </a:fld>
            <a:endParaRPr lang="en-IN" dirty="0"/>
          </a:p>
        </p:txBody>
      </p:sp>
    </p:spTree>
    <p:extLst>
      <p:ext uri="{BB962C8B-B14F-4D97-AF65-F5344CB8AC3E}">
        <p14:creationId xmlns:p14="http://schemas.microsoft.com/office/powerpoint/2010/main" val="138624222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522E3B-699A-A6B8-8052-2AE1F31C45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81349D9-7957-AF71-D065-6B9637AF956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90CAED1-F582-97A2-C22F-FB04A3873C80}"/>
              </a:ext>
            </a:extLst>
          </p:cNvPr>
          <p:cNvSpPr>
            <a:spLocks noGrp="1"/>
          </p:cNvSpPr>
          <p:nvPr>
            <p:ph type="body" idx="1"/>
          </p:nvPr>
        </p:nvSpPr>
        <p:spPr/>
        <p:txBody>
          <a:bodyPr/>
          <a:lstStyle/>
          <a:p>
            <a:pPr marL="228600" indent="-228600">
              <a:buAutoNum type="arabicPeriod"/>
            </a:pPr>
            <a:endParaRPr lang="en-US" dirty="0"/>
          </a:p>
        </p:txBody>
      </p:sp>
      <p:sp>
        <p:nvSpPr>
          <p:cNvPr id="4" name="Slide Number Placeholder 3">
            <a:extLst>
              <a:ext uri="{FF2B5EF4-FFF2-40B4-BE49-F238E27FC236}">
                <a16:creationId xmlns:a16="http://schemas.microsoft.com/office/drawing/2014/main" id="{410FC7C1-02BB-5456-310D-D94C1292FE13}"/>
              </a:ext>
            </a:extLst>
          </p:cNvPr>
          <p:cNvSpPr>
            <a:spLocks noGrp="1"/>
          </p:cNvSpPr>
          <p:nvPr>
            <p:ph type="sldNum" sz="quarter" idx="5"/>
          </p:nvPr>
        </p:nvSpPr>
        <p:spPr/>
        <p:txBody>
          <a:bodyPr/>
          <a:lstStyle/>
          <a:p>
            <a:fld id="{E370C90B-4CE9-4C4F-B482-53ED584AF481}" type="slidenum">
              <a:rPr lang="en-IN" smtClean="0"/>
              <a:t>35</a:t>
            </a:fld>
            <a:endParaRPr lang="en-IN" dirty="0"/>
          </a:p>
        </p:txBody>
      </p:sp>
    </p:spTree>
    <p:extLst>
      <p:ext uri="{BB962C8B-B14F-4D97-AF65-F5344CB8AC3E}">
        <p14:creationId xmlns:p14="http://schemas.microsoft.com/office/powerpoint/2010/main" val="5017818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5CBC22-C525-9E16-40B6-68C8804A75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99B798-04A9-C0EA-0ACE-FD765FE85EB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220F2E9-2B6C-3CE5-812C-C3EB1F8F342D}"/>
              </a:ext>
            </a:extLst>
          </p:cNvPr>
          <p:cNvSpPr>
            <a:spLocks noGrp="1"/>
          </p:cNvSpPr>
          <p:nvPr>
            <p:ph type="body" idx="1"/>
          </p:nvPr>
        </p:nvSpPr>
        <p:spPr/>
        <p:txBody>
          <a:bodyPr/>
          <a:lstStyle/>
          <a:p>
            <a:pPr marL="228600" indent="-228600">
              <a:buAutoNum type="arabicPeriod"/>
            </a:pPr>
            <a:r>
              <a:rPr lang="en-US" dirty="0"/>
              <a:t>Address as communicated to ITD</a:t>
            </a:r>
          </a:p>
          <a:p>
            <a:pPr marL="228600" indent="-228600">
              <a:buAutoNum type="arabicPeriod"/>
            </a:pPr>
            <a:r>
              <a:rPr lang="en-US" dirty="0"/>
              <a:t>Previous year – can begin from another day</a:t>
            </a:r>
          </a:p>
          <a:p>
            <a:pPr marL="228600" indent="-228600">
              <a:buAutoNum type="arabicPeriod"/>
            </a:pPr>
            <a:r>
              <a:rPr lang="en-US" dirty="0"/>
              <a:t>Third Proviso to 44AB – For Companies/ LLP subject to audit under other Act</a:t>
            </a:r>
            <a:endParaRPr lang="en-IN" dirty="0"/>
          </a:p>
        </p:txBody>
      </p:sp>
      <p:sp>
        <p:nvSpPr>
          <p:cNvPr id="4" name="Slide Number Placeholder 3">
            <a:extLst>
              <a:ext uri="{FF2B5EF4-FFF2-40B4-BE49-F238E27FC236}">
                <a16:creationId xmlns:a16="http://schemas.microsoft.com/office/drawing/2014/main" id="{CF4E740E-E718-BC11-8A17-8938B207646C}"/>
              </a:ext>
            </a:extLst>
          </p:cNvPr>
          <p:cNvSpPr>
            <a:spLocks noGrp="1"/>
          </p:cNvSpPr>
          <p:nvPr>
            <p:ph type="sldNum" sz="quarter" idx="5"/>
          </p:nvPr>
        </p:nvSpPr>
        <p:spPr/>
        <p:txBody>
          <a:bodyPr/>
          <a:lstStyle/>
          <a:p>
            <a:fld id="{E370C90B-4CE9-4C4F-B482-53ED584AF481}" type="slidenum">
              <a:rPr lang="en-IN" smtClean="0"/>
              <a:t>6</a:t>
            </a:fld>
            <a:endParaRPr lang="en-IN" dirty="0"/>
          </a:p>
        </p:txBody>
      </p:sp>
    </p:spTree>
    <p:extLst>
      <p:ext uri="{BB962C8B-B14F-4D97-AF65-F5344CB8AC3E}">
        <p14:creationId xmlns:p14="http://schemas.microsoft.com/office/powerpoint/2010/main" val="16183236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731AA8-8D6D-11B4-4CDF-88D9572ABB2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1CDBA39-84D0-E2D7-038A-DF375F2A875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FC4DA78-52A3-BBEC-FD75-7E029B8BE6D3}"/>
              </a:ext>
            </a:extLst>
          </p:cNvPr>
          <p:cNvSpPr>
            <a:spLocks noGrp="1"/>
          </p:cNvSpPr>
          <p:nvPr>
            <p:ph type="body" idx="1"/>
          </p:nvPr>
        </p:nvSpPr>
        <p:spPr/>
        <p:txBody>
          <a:bodyPr/>
          <a:lstStyle/>
          <a:p>
            <a:pPr marL="228600" indent="-228600">
              <a:buAutoNum type="arabicPeriod"/>
            </a:pPr>
            <a:r>
              <a:rPr lang="en-US" dirty="0"/>
              <a:t>New Business Code added – not change in nature of business</a:t>
            </a:r>
          </a:p>
          <a:p>
            <a:pPr marL="228600" indent="-228600">
              <a:buAutoNum type="arabicPeriod"/>
            </a:pPr>
            <a:r>
              <a:rPr lang="en-US" dirty="0"/>
              <a:t>Books prescribed only for Specified Profession </a:t>
            </a:r>
          </a:p>
          <a:p>
            <a:pPr marL="228600" indent="-228600">
              <a:buAutoNum type="arabicPeriod"/>
            </a:pPr>
            <a:r>
              <a:rPr lang="en-US" dirty="0"/>
              <a:t>If in computer, specifically to be mentioned. Online – Server Address, Cloud – IP Address</a:t>
            </a:r>
          </a:p>
          <a:p>
            <a:pPr marL="228600" indent="-228600">
              <a:buAutoNum type="arabicPeriod"/>
            </a:pPr>
            <a:r>
              <a:rPr lang="en-IN" dirty="0"/>
              <a:t>Documents examined also to be mentioned</a:t>
            </a:r>
          </a:p>
        </p:txBody>
      </p:sp>
      <p:sp>
        <p:nvSpPr>
          <p:cNvPr id="4" name="Slide Number Placeholder 3">
            <a:extLst>
              <a:ext uri="{FF2B5EF4-FFF2-40B4-BE49-F238E27FC236}">
                <a16:creationId xmlns:a16="http://schemas.microsoft.com/office/drawing/2014/main" id="{4B40CC82-ABD2-6A3B-6F8E-5C40CA046876}"/>
              </a:ext>
            </a:extLst>
          </p:cNvPr>
          <p:cNvSpPr>
            <a:spLocks noGrp="1"/>
          </p:cNvSpPr>
          <p:nvPr>
            <p:ph type="sldNum" sz="quarter" idx="5"/>
          </p:nvPr>
        </p:nvSpPr>
        <p:spPr/>
        <p:txBody>
          <a:bodyPr/>
          <a:lstStyle/>
          <a:p>
            <a:fld id="{E370C90B-4CE9-4C4F-B482-53ED584AF481}" type="slidenum">
              <a:rPr lang="en-IN" smtClean="0"/>
              <a:t>7</a:t>
            </a:fld>
            <a:endParaRPr lang="en-IN" dirty="0"/>
          </a:p>
        </p:txBody>
      </p:sp>
    </p:spTree>
    <p:extLst>
      <p:ext uri="{BB962C8B-B14F-4D97-AF65-F5344CB8AC3E}">
        <p14:creationId xmlns:p14="http://schemas.microsoft.com/office/powerpoint/2010/main" val="25217114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D9B503-80E4-F5B4-9684-F2EA3847EE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5255675-1860-E7CF-6ABF-33D7CD241AC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0E1897D-3A91-4CC9-02CD-5094AAB2CB97}"/>
              </a:ext>
            </a:extLst>
          </p:cNvPr>
          <p:cNvSpPr>
            <a:spLocks noGrp="1"/>
          </p:cNvSpPr>
          <p:nvPr>
            <p:ph type="body" idx="1"/>
          </p:nvPr>
        </p:nvSpPr>
        <p:spPr/>
        <p:txBody>
          <a:bodyPr/>
          <a:lstStyle/>
          <a:p>
            <a:r>
              <a:rPr lang="en-US" dirty="0"/>
              <a:t>Mandatory Disclosures &amp; Other Disclosures as per ICDS</a:t>
            </a:r>
            <a:endParaRPr lang="en-IN" dirty="0"/>
          </a:p>
        </p:txBody>
      </p:sp>
      <p:sp>
        <p:nvSpPr>
          <p:cNvPr id="4" name="Slide Number Placeholder 3">
            <a:extLst>
              <a:ext uri="{FF2B5EF4-FFF2-40B4-BE49-F238E27FC236}">
                <a16:creationId xmlns:a16="http://schemas.microsoft.com/office/drawing/2014/main" id="{41E13969-4C53-A365-9C2E-784B45E6D1D8}"/>
              </a:ext>
            </a:extLst>
          </p:cNvPr>
          <p:cNvSpPr>
            <a:spLocks noGrp="1"/>
          </p:cNvSpPr>
          <p:nvPr>
            <p:ph type="sldNum" sz="quarter" idx="5"/>
          </p:nvPr>
        </p:nvSpPr>
        <p:spPr/>
        <p:txBody>
          <a:bodyPr/>
          <a:lstStyle/>
          <a:p>
            <a:fld id="{E370C90B-4CE9-4C4F-B482-53ED584AF481}" type="slidenum">
              <a:rPr lang="en-IN" smtClean="0"/>
              <a:t>8</a:t>
            </a:fld>
            <a:endParaRPr lang="en-IN" dirty="0"/>
          </a:p>
        </p:txBody>
      </p:sp>
    </p:spTree>
    <p:extLst>
      <p:ext uri="{BB962C8B-B14F-4D97-AF65-F5344CB8AC3E}">
        <p14:creationId xmlns:p14="http://schemas.microsoft.com/office/powerpoint/2010/main" val="8716257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7FCC10-936F-DAC0-7008-E5457BD692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182DC6-A46D-7EB7-9F16-7517FBF5B00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653889C-79A0-2E50-5964-F2D633E14A80}"/>
              </a:ext>
            </a:extLst>
          </p:cNvPr>
          <p:cNvSpPr>
            <a:spLocks noGrp="1"/>
          </p:cNvSpPr>
          <p:nvPr>
            <p:ph type="body" idx="1"/>
          </p:nvPr>
        </p:nvSpPr>
        <p:spPr/>
        <p:txBody>
          <a:bodyPr/>
          <a:lstStyle/>
          <a:p>
            <a:pPr marL="228600" indent="-228600">
              <a:buAutoNum type="arabicPeriod"/>
            </a:pPr>
            <a:r>
              <a:rPr lang="en-US" dirty="0"/>
              <a:t>Section 28 – Partner remuneration, non-monetary perquisite</a:t>
            </a:r>
          </a:p>
          <a:p>
            <a:pPr marL="228600" indent="-228600">
              <a:buAutoNum type="arabicPeriod"/>
            </a:pPr>
            <a:r>
              <a:rPr lang="en-US" dirty="0"/>
              <a:t>Other Income – all Heads, covered under other may be not included e.g. section 41</a:t>
            </a:r>
          </a:p>
          <a:p>
            <a:pPr marL="228600" indent="-228600">
              <a:buAutoNum type="arabicPeriod"/>
            </a:pPr>
            <a:r>
              <a:rPr lang="en-IN" dirty="0"/>
              <a:t>Capital Receipt – only in the nature of income to be reported.</a:t>
            </a:r>
          </a:p>
        </p:txBody>
      </p:sp>
      <p:sp>
        <p:nvSpPr>
          <p:cNvPr id="4" name="Slide Number Placeholder 3">
            <a:extLst>
              <a:ext uri="{FF2B5EF4-FFF2-40B4-BE49-F238E27FC236}">
                <a16:creationId xmlns:a16="http://schemas.microsoft.com/office/drawing/2014/main" id="{EDCB9F69-489A-A3DC-1E9D-741F85D60DF7}"/>
              </a:ext>
            </a:extLst>
          </p:cNvPr>
          <p:cNvSpPr>
            <a:spLocks noGrp="1"/>
          </p:cNvSpPr>
          <p:nvPr>
            <p:ph type="sldNum" sz="quarter" idx="5"/>
          </p:nvPr>
        </p:nvSpPr>
        <p:spPr/>
        <p:txBody>
          <a:bodyPr/>
          <a:lstStyle/>
          <a:p>
            <a:fld id="{E370C90B-4CE9-4C4F-B482-53ED584AF481}" type="slidenum">
              <a:rPr lang="en-IN" smtClean="0"/>
              <a:t>9</a:t>
            </a:fld>
            <a:endParaRPr lang="en-IN" dirty="0"/>
          </a:p>
        </p:txBody>
      </p:sp>
    </p:spTree>
    <p:extLst>
      <p:ext uri="{BB962C8B-B14F-4D97-AF65-F5344CB8AC3E}">
        <p14:creationId xmlns:p14="http://schemas.microsoft.com/office/powerpoint/2010/main" val="30398166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7A0BB2-24EB-B549-EFBD-BD96F1B0056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BE50D8C-D49B-CB35-B6FD-95A9CE09A11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BA00142-3F4D-1230-B01B-7A8D6A544848}"/>
              </a:ext>
            </a:extLst>
          </p:cNvPr>
          <p:cNvSpPr>
            <a:spLocks noGrp="1"/>
          </p:cNvSpPr>
          <p:nvPr>
            <p:ph type="body" idx="1"/>
          </p:nvPr>
        </p:nvSpPr>
        <p:spPr/>
        <p:txBody>
          <a:bodyPr/>
          <a:lstStyle/>
          <a:p>
            <a:pPr marL="228600" indent="-228600">
              <a:buAutoNum type="arabicPeriod"/>
            </a:pPr>
            <a:r>
              <a:rPr lang="en-US" dirty="0"/>
              <a:t>Asset Classification – Mostly Intangibles and Software</a:t>
            </a:r>
          </a:p>
          <a:p>
            <a:pPr marL="228600" indent="-228600">
              <a:buAutoNum type="arabicPeriod"/>
            </a:pPr>
            <a:r>
              <a:rPr lang="en-US" dirty="0"/>
              <a:t>Date of Put to use</a:t>
            </a:r>
          </a:p>
          <a:p>
            <a:pPr marL="228600" indent="-228600">
              <a:buAutoNum type="arabicPeriod"/>
            </a:pPr>
            <a:r>
              <a:rPr lang="en-US" dirty="0"/>
              <a:t>Reconciliation as per Financials</a:t>
            </a:r>
          </a:p>
          <a:p>
            <a:pPr marL="228600" indent="-228600">
              <a:buAutoNum type="arabicPeriod"/>
            </a:pPr>
            <a:r>
              <a:rPr lang="en-US" dirty="0"/>
              <a:t>Sales amount as per books adjusted to PL and cash flow</a:t>
            </a:r>
          </a:p>
        </p:txBody>
      </p:sp>
      <p:sp>
        <p:nvSpPr>
          <p:cNvPr id="4" name="Slide Number Placeholder 3">
            <a:extLst>
              <a:ext uri="{FF2B5EF4-FFF2-40B4-BE49-F238E27FC236}">
                <a16:creationId xmlns:a16="http://schemas.microsoft.com/office/drawing/2014/main" id="{8961F069-A0F5-F05B-E175-9ABF7E05BAA9}"/>
              </a:ext>
            </a:extLst>
          </p:cNvPr>
          <p:cNvSpPr>
            <a:spLocks noGrp="1"/>
          </p:cNvSpPr>
          <p:nvPr>
            <p:ph type="sldNum" sz="quarter" idx="5"/>
          </p:nvPr>
        </p:nvSpPr>
        <p:spPr/>
        <p:txBody>
          <a:bodyPr/>
          <a:lstStyle/>
          <a:p>
            <a:fld id="{E370C90B-4CE9-4C4F-B482-53ED584AF481}" type="slidenum">
              <a:rPr lang="en-IN" smtClean="0"/>
              <a:t>10</a:t>
            </a:fld>
            <a:endParaRPr lang="en-IN" dirty="0"/>
          </a:p>
        </p:txBody>
      </p:sp>
    </p:spTree>
    <p:extLst>
      <p:ext uri="{BB962C8B-B14F-4D97-AF65-F5344CB8AC3E}">
        <p14:creationId xmlns:p14="http://schemas.microsoft.com/office/powerpoint/2010/main" val="32964178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51EFB1-89A6-1915-82ED-B5E3671FD99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3D5DBD8-5D0E-0A35-C327-D0F867FCD0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16BCE70-1010-21C8-C9E0-C289DE994E01}"/>
              </a:ext>
            </a:extLst>
          </p:cNvPr>
          <p:cNvSpPr>
            <a:spLocks noGrp="1"/>
          </p:cNvSpPr>
          <p:nvPr>
            <p:ph type="body" idx="1"/>
          </p:nvPr>
        </p:nvSpPr>
        <p:spPr/>
        <p:txBody>
          <a:bodyPr/>
          <a:lstStyle/>
          <a:p>
            <a:pPr marL="228600" indent="-228600">
              <a:buAutoNum type="arabicPeriod"/>
            </a:pPr>
            <a:r>
              <a:rPr lang="en-US" dirty="0"/>
              <a:t>Deduction in respect of Section 35D – In brief, 5% cap, 1/5</a:t>
            </a:r>
            <a:r>
              <a:rPr lang="en-US" baseline="30000" dirty="0"/>
              <a:t>th</a:t>
            </a:r>
            <a:r>
              <a:rPr lang="en-US" dirty="0"/>
              <a:t> every 5 years – especially new company,  expansion, merger, demerger</a:t>
            </a:r>
          </a:p>
          <a:p>
            <a:pPr marL="228600" indent="-228600">
              <a:buAutoNum type="arabicPeriod"/>
            </a:pPr>
            <a:r>
              <a:rPr lang="en-US" dirty="0"/>
              <a:t>If last day is public holiday for PF/ ESIC – next day??</a:t>
            </a:r>
          </a:p>
        </p:txBody>
      </p:sp>
      <p:sp>
        <p:nvSpPr>
          <p:cNvPr id="4" name="Slide Number Placeholder 3">
            <a:extLst>
              <a:ext uri="{FF2B5EF4-FFF2-40B4-BE49-F238E27FC236}">
                <a16:creationId xmlns:a16="http://schemas.microsoft.com/office/drawing/2014/main" id="{E14C67F3-D231-744A-2A14-BBB710719949}"/>
              </a:ext>
            </a:extLst>
          </p:cNvPr>
          <p:cNvSpPr>
            <a:spLocks noGrp="1"/>
          </p:cNvSpPr>
          <p:nvPr>
            <p:ph type="sldNum" sz="quarter" idx="5"/>
          </p:nvPr>
        </p:nvSpPr>
        <p:spPr/>
        <p:txBody>
          <a:bodyPr/>
          <a:lstStyle/>
          <a:p>
            <a:fld id="{E370C90B-4CE9-4C4F-B482-53ED584AF481}" type="slidenum">
              <a:rPr lang="en-IN" smtClean="0"/>
              <a:t>11</a:t>
            </a:fld>
            <a:endParaRPr lang="en-IN" dirty="0"/>
          </a:p>
        </p:txBody>
      </p:sp>
    </p:spTree>
    <p:extLst>
      <p:ext uri="{BB962C8B-B14F-4D97-AF65-F5344CB8AC3E}">
        <p14:creationId xmlns:p14="http://schemas.microsoft.com/office/powerpoint/2010/main" val="1861134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8/29/2025</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8/29/2025</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8/29/2025</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8/29/2025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8/29/2025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8/29/2025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8/29/2025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8/29/2025</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8/29/2025</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png"/><Relationship Id="rId1" Type="http://schemas.openxmlformats.org/officeDocument/2006/relationships/slideLayout" Target="../slideLayouts/slideLayout7.xml"/><Relationship Id="rId6" Type="http://schemas.openxmlformats.org/officeDocument/2006/relationships/image" Target="../media/image6.emf"/><Relationship Id="rId5" Type="http://schemas.openxmlformats.org/officeDocument/2006/relationships/hyperlink" Target="http://www.linkedin.com/in/cajigarmehta" TargetMode="External"/><Relationship Id="rId4" Type="http://schemas.openxmlformats.org/officeDocument/2006/relationships/hyperlink" Target="mailto:jigar@jassca.co.in"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ADE062-B36B-090C-F13A-B267D93BD72A}"/>
              </a:ext>
            </a:extLst>
          </p:cNvPr>
          <p:cNvSpPr>
            <a:spLocks noGrp="1"/>
          </p:cNvSpPr>
          <p:nvPr>
            <p:ph type="ctrTitle"/>
          </p:nvPr>
        </p:nvSpPr>
        <p:spPr/>
        <p:txBody>
          <a:bodyPr>
            <a:normAutofit/>
          </a:bodyPr>
          <a:lstStyle/>
          <a:p>
            <a:pPr algn="ctr"/>
            <a:r>
              <a:rPr lang="en-US" sz="4400" b="1" dirty="0">
                <a:solidFill>
                  <a:schemeClr val="accent1">
                    <a:lumMod val="75000"/>
                  </a:schemeClr>
                </a:solidFill>
              </a:rPr>
              <a:t>TAX AUDIT &amp; ITR – </a:t>
            </a:r>
            <a:br>
              <a:rPr lang="en-US" sz="4400" b="1" dirty="0">
                <a:solidFill>
                  <a:schemeClr val="accent1">
                    <a:lumMod val="75000"/>
                  </a:schemeClr>
                </a:solidFill>
              </a:rPr>
            </a:br>
            <a:r>
              <a:rPr lang="en-US" sz="4400" b="1" dirty="0">
                <a:solidFill>
                  <a:schemeClr val="accent1">
                    <a:lumMod val="75000"/>
                  </a:schemeClr>
                </a:solidFill>
              </a:rPr>
              <a:t>AMENDMENTS &amp; ANALYSIS</a:t>
            </a:r>
            <a:endParaRPr lang="en-IN" sz="4400" b="1" dirty="0">
              <a:solidFill>
                <a:schemeClr val="accent1">
                  <a:lumMod val="75000"/>
                </a:schemeClr>
              </a:solidFill>
            </a:endParaRPr>
          </a:p>
        </p:txBody>
      </p:sp>
      <p:sp>
        <p:nvSpPr>
          <p:cNvPr id="3" name="Subtitle 2">
            <a:extLst>
              <a:ext uri="{FF2B5EF4-FFF2-40B4-BE49-F238E27FC236}">
                <a16:creationId xmlns:a16="http://schemas.microsoft.com/office/drawing/2014/main" id="{C6D326EB-EA33-988D-53B1-6D50BEEBDE5D}"/>
              </a:ext>
            </a:extLst>
          </p:cNvPr>
          <p:cNvSpPr>
            <a:spLocks noGrp="1"/>
          </p:cNvSpPr>
          <p:nvPr>
            <p:ph type="subTitle" idx="1"/>
          </p:nvPr>
        </p:nvSpPr>
        <p:spPr>
          <a:xfrm>
            <a:off x="581194" y="2495445"/>
            <a:ext cx="10993546" cy="590321"/>
          </a:xfrm>
        </p:spPr>
        <p:txBody>
          <a:bodyPr>
            <a:normAutofit/>
          </a:bodyPr>
          <a:lstStyle/>
          <a:p>
            <a:pPr algn="ctr"/>
            <a:r>
              <a:rPr lang="en-US" sz="3200" dirty="0">
                <a:solidFill>
                  <a:schemeClr val="accent1">
                    <a:lumMod val="75000"/>
                  </a:schemeClr>
                </a:solidFill>
              </a:rPr>
              <a:t>(Applicable for A.Y. 2025-26)</a:t>
            </a:r>
            <a:endParaRPr lang="en-IN" sz="3200" dirty="0">
              <a:solidFill>
                <a:schemeClr val="accent1">
                  <a:lumMod val="75000"/>
                </a:schemeClr>
              </a:solidFill>
            </a:endParaRPr>
          </a:p>
        </p:txBody>
      </p:sp>
      <p:sp>
        <p:nvSpPr>
          <p:cNvPr id="5" name="TextBox 4">
            <a:extLst>
              <a:ext uri="{FF2B5EF4-FFF2-40B4-BE49-F238E27FC236}">
                <a16:creationId xmlns:a16="http://schemas.microsoft.com/office/drawing/2014/main" id="{CD16060C-525A-DACF-325A-398815461D2E}"/>
              </a:ext>
            </a:extLst>
          </p:cNvPr>
          <p:cNvSpPr txBox="1"/>
          <p:nvPr/>
        </p:nvSpPr>
        <p:spPr>
          <a:xfrm>
            <a:off x="2723912" y="4456137"/>
            <a:ext cx="8850828" cy="584775"/>
          </a:xfrm>
          <a:prstGeom prst="rect">
            <a:avLst/>
          </a:prstGeom>
          <a:noFill/>
        </p:spPr>
        <p:txBody>
          <a:bodyPr wrap="square">
            <a:spAutoFit/>
          </a:bodyPr>
          <a:lstStyle/>
          <a:p>
            <a:pPr algn="ctr"/>
            <a:r>
              <a:rPr lang="en-US" sz="3200" b="1" dirty="0"/>
              <a:t>VASAI BRANCH OF WIRC OF ICAI</a:t>
            </a:r>
            <a:endParaRPr lang="en-IN" sz="3200" b="1" dirty="0"/>
          </a:p>
        </p:txBody>
      </p:sp>
      <p:sp>
        <p:nvSpPr>
          <p:cNvPr id="6" name="TextBox 5">
            <a:extLst>
              <a:ext uri="{FF2B5EF4-FFF2-40B4-BE49-F238E27FC236}">
                <a16:creationId xmlns:a16="http://schemas.microsoft.com/office/drawing/2014/main" id="{0F9FF65A-8BE2-F074-4477-5E56FE7A9B21}"/>
              </a:ext>
            </a:extLst>
          </p:cNvPr>
          <p:cNvSpPr txBox="1"/>
          <p:nvPr/>
        </p:nvSpPr>
        <p:spPr>
          <a:xfrm>
            <a:off x="2822616" y="5043337"/>
            <a:ext cx="8850828" cy="461665"/>
          </a:xfrm>
          <a:prstGeom prst="rect">
            <a:avLst/>
          </a:prstGeom>
          <a:noFill/>
        </p:spPr>
        <p:txBody>
          <a:bodyPr wrap="square">
            <a:spAutoFit/>
          </a:bodyPr>
          <a:lstStyle/>
          <a:p>
            <a:pPr algn="ctr"/>
            <a:r>
              <a:rPr lang="en-US" sz="2400" dirty="0"/>
              <a:t>30</a:t>
            </a:r>
            <a:r>
              <a:rPr lang="en-US" sz="2400" baseline="30000" dirty="0"/>
              <a:t>TH</a:t>
            </a:r>
            <a:r>
              <a:rPr lang="en-US" sz="2400" dirty="0"/>
              <a:t> AUGUST, 2025</a:t>
            </a:r>
            <a:endParaRPr lang="en-IN" sz="2400" dirty="0"/>
          </a:p>
        </p:txBody>
      </p:sp>
      <p:pic>
        <p:nvPicPr>
          <p:cNvPr id="8" name="Picture 7">
            <a:extLst>
              <a:ext uri="{FF2B5EF4-FFF2-40B4-BE49-F238E27FC236}">
                <a16:creationId xmlns:a16="http://schemas.microsoft.com/office/drawing/2014/main" id="{99C588D2-ABBD-025B-B802-6A28A69ECE1F}"/>
              </a:ext>
            </a:extLst>
          </p:cNvPr>
          <p:cNvPicPr>
            <a:picLocks noChangeAspect="1"/>
          </p:cNvPicPr>
          <p:nvPr/>
        </p:nvPicPr>
        <p:blipFill>
          <a:blip r:embed="rId2"/>
          <a:stretch>
            <a:fillRect/>
          </a:stretch>
        </p:blipFill>
        <p:spPr>
          <a:xfrm>
            <a:off x="1060693" y="3613666"/>
            <a:ext cx="2054679" cy="2054679"/>
          </a:xfrm>
          <a:prstGeom prst="rect">
            <a:avLst/>
          </a:prstGeom>
        </p:spPr>
      </p:pic>
      <p:sp>
        <p:nvSpPr>
          <p:cNvPr id="4" name="Rectangle 3">
            <a:extLst>
              <a:ext uri="{FF2B5EF4-FFF2-40B4-BE49-F238E27FC236}">
                <a16:creationId xmlns:a16="http://schemas.microsoft.com/office/drawing/2014/main" id="{50F11D3D-1BA1-47C0-89A8-67859C797B6F}"/>
              </a:ext>
            </a:extLst>
          </p:cNvPr>
          <p:cNvSpPr/>
          <p:nvPr/>
        </p:nvSpPr>
        <p:spPr>
          <a:xfrm>
            <a:off x="4103649" y="3598951"/>
            <a:ext cx="6724185" cy="707886"/>
          </a:xfrm>
          <a:prstGeom prst="rect">
            <a:avLst/>
          </a:prstGeom>
        </p:spPr>
        <p:txBody>
          <a:bodyPr wrap="square">
            <a:spAutoFit/>
          </a:bodyPr>
          <a:lstStyle/>
          <a:p>
            <a:pPr algn="ctr"/>
            <a:r>
              <a:rPr lang="en-US" sz="4000" dirty="0">
                <a:solidFill>
                  <a:schemeClr val="bg1">
                    <a:lumMod val="95000"/>
                  </a:schemeClr>
                </a:solidFill>
              </a:rPr>
              <a:t>CA JIGAR MEHTA</a:t>
            </a:r>
            <a:endParaRPr lang="en-IN" sz="4000" dirty="0">
              <a:solidFill>
                <a:schemeClr val="bg1">
                  <a:lumMod val="95000"/>
                </a:schemeClr>
              </a:solidFill>
            </a:endParaRPr>
          </a:p>
        </p:txBody>
      </p:sp>
    </p:spTree>
    <p:extLst>
      <p:ext uri="{BB962C8B-B14F-4D97-AF65-F5344CB8AC3E}">
        <p14:creationId xmlns:p14="http://schemas.microsoft.com/office/powerpoint/2010/main" val="22205932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20BA55-9B14-A0D4-0DC2-5B1C449BA2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F3B914-B231-59C4-9B12-B0073AD4DE3E}"/>
              </a:ext>
            </a:extLst>
          </p:cNvPr>
          <p:cNvSpPr>
            <a:spLocks noGrp="1"/>
          </p:cNvSpPr>
          <p:nvPr>
            <p:ph type="title"/>
          </p:nvPr>
        </p:nvSpPr>
        <p:spPr>
          <a:xfrm>
            <a:off x="581192" y="702156"/>
            <a:ext cx="11029616" cy="806604"/>
          </a:xfrm>
        </p:spPr>
        <p:txBody>
          <a:bodyPr/>
          <a:lstStyle/>
          <a:p>
            <a:r>
              <a:rPr lang="en-US" dirty="0"/>
              <a:t>FORM 3CD (PART B)</a:t>
            </a:r>
            <a:endParaRPr lang="en-IN" dirty="0"/>
          </a:p>
        </p:txBody>
      </p:sp>
      <p:sp>
        <p:nvSpPr>
          <p:cNvPr id="3" name="Content Placeholder 2">
            <a:extLst>
              <a:ext uri="{FF2B5EF4-FFF2-40B4-BE49-F238E27FC236}">
                <a16:creationId xmlns:a16="http://schemas.microsoft.com/office/drawing/2014/main" id="{E1241A04-1718-BE1A-B641-222FCD7D0CE3}"/>
              </a:ext>
            </a:extLst>
          </p:cNvPr>
          <p:cNvSpPr>
            <a:spLocks noGrp="1"/>
          </p:cNvSpPr>
          <p:nvPr>
            <p:ph idx="1"/>
          </p:nvPr>
        </p:nvSpPr>
        <p:spPr>
          <a:xfrm>
            <a:off x="581192" y="1940021"/>
            <a:ext cx="11029615" cy="4448904"/>
          </a:xfrm>
        </p:spPr>
        <p:txBody>
          <a:bodyPr anchor="t">
            <a:normAutofit fontScale="92500" lnSpcReduction="10000"/>
          </a:bodyPr>
          <a:lstStyle/>
          <a:p>
            <a:pPr marL="0" indent="0" algn="just">
              <a:buNone/>
            </a:pPr>
            <a:r>
              <a:rPr lang="en-US" dirty="0">
                <a:solidFill>
                  <a:schemeClr val="tx1"/>
                </a:solidFill>
              </a:rPr>
              <a:t>18. Particulars of depreciation allowable as per the Income-tax Act, 1961 in respect of each asset or block of assets, as the case may be, in the following form:-</a:t>
            </a:r>
          </a:p>
          <a:p>
            <a:pPr marL="0" indent="0" algn="just">
              <a:buNone/>
            </a:pPr>
            <a:r>
              <a:rPr lang="en-US" dirty="0">
                <a:solidFill>
                  <a:schemeClr val="tx1"/>
                </a:solidFill>
              </a:rPr>
              <a:t>(a) Description of asset/block of assets. </a:t>
            </a:r>
          </a:p>
          <a:p>
            <a:pPr marL="0" indent="0" algn="just">
              <a:buNone/>
            </a:pPr>
            <a:r>
              <a:rPr lang="en-US" dirty="0">
                <a:solidFill>
                  <a:schemeClr val="tx1"/>
                </a:solidFill>
              </a:rPr>
              <a:t>(b) Rate of depreciation.</a:t>
            </a:r>
          </a:p>
          <a:p>
            <a:pPr marL="0" indent="0" algn="just">
              <a:buNone/>
            </a:pPr>
            <a:r>
              <a:rPr lang="en-US" dirty="0">
                <a:solidFill>
                  <a:schemeClr val="tx1"/>
                </a:solidFill>
              </a:rPr>
              <a:t>(c) Actual cost or written down value, as the case may be.</a:t>
            </a:r>
          </a:p>
          <a:p>
            <a:pPr marL="0" indent="0" algn="just">
              <a:buNone/>
            </a:pPr>
            <a:r>
              <a:rPr lang="en-US" dirty="0">
                <a:solidFill>
                  <a:schemeClr val="tx1"/>
                </a:solidFill>
              </a:rPr>
              <a:t>(ca) Adjustment made to the written down value – 115BAA/ 115BAC/ 115BAD</a:t>
            </a:r>
          </a:p>
          <a:p>
            <a:pPr marL="0" indent="0" algn="just">
              <a:buNone/>
            </a:pPr>
            <a:r>
              <a:rPr lang="en-US" dirty="0">
                <a:solidFill>
                  <a:schemeClr val="tx1"/>
                </a:solidFill>
              </a:rPr>
              <a:t>(cb) Adjustment made to written down value of Intangible asset due to excluding value of goodwill. </a:t>
            </a:r>
          </a:p>
          <a:p>
            <a:pPr marL="0" indent="0" algn="just">
              <a:buNone/>
            </a:pPr>
            <a:r>
              <a:rPr lang="en-US" dirty="0">
                <a:solidFill>
                  <a:schemeClr val="tx1"/>
                </a:solidFill>
              </a:rPr>
              <a:t>(cc) Adjusted written down value. </a:t>
            </a:r>
          </a:p>
          <a:p>
            <a:pPr marL="0" indent="0" algn="just">
              <a:buNone/>
            </a:pPr>
            <a:r>
              <a:rPr lang="en-US" dirty="0">
                <a:solidFill>
                  <a:schemeClr val="tx1"/>
                </a:solidFill>
              </a:rPr>
              <a:t>(d) Additions/deductions during the year with dates; in the case of any addition of an asset, date put to use; including adjustments on account of – (i) Central Value Added Tax credits claimed and allowed (ii) change in rate of exchange of currency, and (iii) subsidy or grant or reimbursement, by whatever name called. </a:t>
            </a:r>
          </a:p>
          <a:p>
            <a:pPr marL="0" indent="0" algn="just">
              <a:buNone/>
            </a:pPr>
            <a:r>
              <a:rPr lang="en-US" dirty="0">
                <a:solidFill>
                  <a:schemeClr val="tx1"/>
                </a:solidFill>
              </a:rPr>
              <a:t>(e) Depreciation allowable.</a:t>
            </a:r>
          </a:p>
          <a:p>
            <a:pPr marL="0" indent="0" algn="just">
              <a:buNone/>
            </a:pPr>
            <a:r>
              <a:rPr lang="en-US" dirty="0">
                <a:solidFill>
                  <a:schemeClr val="tx1"/>
                </a:solidFill>
              </a:rPr>
              <a:t>(f) Written down value at the end of the year. </a:t>
            </a:r>
          </a:p>
        </p:txBody>
      </p:sp>
    </p:spTree>
    <p:extLst>
      <p:ext uri="{BB962C8B-B14F-4D97-AF65-F5344CB8AC3E}">
        <p14:creationId xmlns:p14="http://schemas.microsoft.com/office/powerpoint/2010/main" val="22431841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E281BE-C8D3-0141-ED56-689652768A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C6183B-3468-8496-7FE5-C4481D495294}"/>
              </a:ext>
            </a:extLst>
          </p:cNvPr>
          <p:cNvSpPr>
            <a:spLocks noGrp="1"/>
          </p:cNvSpPr>
          <p:nvPr>
            <p:ph type="title"/>
          </p:nvPr>
        </p:nvSpPr>
        <p:spPr>
          <a:xfrm>
            <a:off x="581192" y="702156"/>
            <a:ext cx="11029616" cy="806604"/>
          </a:xfrm>
        </p:spPr>
        <p:txBody>
          <a:bodyPr/>
          <a:lstStyle/>
          <a:p>
            <a:r>
              <a:rPr lang="en-US" dirty="0"/>
              <a:t>FORM 3CD (PART B)</a:t>
            </a:r>
            <a:endParaRPr lang="en-IN" dirty="0"/>
          </a:p>
        </p:txBody>
      </p:sp>
      <p:sp>
        <p:nvSpPr>
          <p:cNvPr id="3" name="Content Placeholder 2">
            <a:extLst>
              <a:ext uri="{FF2B5EF4-FFF2-40B4-BE49-F238E27FC236}">
                <a16:creationId xmlns:a16="http://schemas.microsoft.com/office/drawing/2014/main" id="{74A016C5-ECBD-37CC-A343-7E4DEA6A899E}"/>
              </a:ext>
            </a:extLst>
          </p:cNvPr>
          <p:cNvSpPr>
            <a:spLocks noGrp="1"/>
          </p:cNvSpPr>
          <p:nvPr>
            <p:ph idx="1"/>
          </p:nvPr>
        </p:nvSpPr>
        <p:spPr>
          <a:xfrm>
            <a:off x="581192" y="1940021"/>
            <a:ext cx="11029615" cy="4448904"/>
          </a:xfrm>
        </p:spPr>
        <p:txBody>
          <a:bodyPr anchor="t">
            <a:normAutofit/>
          </a:bodyPr>
          <a:lstStyle/>
          <a:p>
            <a:pPr marL="0" indent="0" algn="just">
              <a:buNone/>
            </a:pPr>
            <a:r>
              <a:rPr lang="en-US" dirty="0">
                <a:solidFill>
                  <a:schemeClr val="tx1"/>
                </a:solidFill>
              </a:rPr>
              <a:t>19. Amounts admissible under section </a:t>
            </a:r>
            <a:r>
              <a:rPr lang="en-IN" dirty="0">
                <a:solidFill>
                  <a:schemeClr val="tx1"/>
                </a:solidFill>
              </a:rPr>
              <a:t>33AB, 33ABA, 35, 35ABA, 35ABB, 35AD, 35CCA, 35CCC, 35CCD, </a:t>
            </a:r>
            <a:r>
              <a:rPr lang="en-IN" dirty="0">
                <a:solidFill>
                  <a:srgbClr val="00B050"/>
                </a:solidFill>
              </a:rPr>
              <a:t>35D</a:t>
            </a:r>
            <a:r>
              <a:rPr lang="en-IN" dirty="0"/>
              <a:t>, </a:t>
            </a:r>
            <a:r>
              <a:rPr lang="en-IN" dirty="0">
                <a:solidFill>
                  <a:srgbClr val="00B050"/>
                </a:solidFill>
              </a:rPr>
              <a:t>35DD</a:t>
            </a:r>
            <a:r>
              <a:rPr lang="en-IN" dirty="0"/>
              <a:t>, </a:t>
            </a:r>
            <a:r>
              <a:rPr lang="en-IN" dirty="0">
                <a:solidFill>
                  <a:srgbClr val="00B050"/>
                </a:solidFill>
              </a:rPr>
              <a:t>35DDA</a:t>
            </a:r>
            <a:r>
              <a:rPr lang="en-IN" dirty="0"/>
              <a:t>, </a:t>
            </a:r>
            <a:r>
              <a:rPr lang="en-IN" dirty="0">
                <a:solidFill>
                  <a:schemeClr val="tx1"/>
                </a:solidFill>
              </a:rPr>
              <a:t>35E</a:t>
            </a:r>
          </a:p>
          <a:p>
            <a:pPr marL="0" indent="0" algn="just">
              <a:buNone/>
            </a:pPr>
            <a:endParaRPr lang="en-IN" dirty="0"/>
          </a:p>
          <a:p>
            <a:pPr marL="0" indent="0" algn="just">
              <a:buNone/>
            </a:pPr>
            <a:endParaRPr lang="en-IN" dirty="0"/>
          </a:p>
          <a:p>
            <a:pPr marL="0" indent="0" algn="just">
              <a:buNone/>
            </a:pPr>
            <a:endParaRPr lang="en-IN" dirty="0"/>
          </a:p>
          <a:p>
            <a:pPr marL="0" indent="0" algn="just">
              <a:buNone/>
            </a:pPr>
            <a:endParaRPr lang="en-IN" sz="1100" dirty="0">
              <a:solidFill>
                <a:schemeClr val="tx1"/>
              </a:solidFill>
            </a:endParaRPr>
          </a:p>
          <a:p>
            <a:pPr marL="0" indent="0" algn="just">
              <a:buNone/>
            </a:pPr>
            <a:r>
              <a:rPr lang="en-IN" dirty="0">
                <a:solidFill>
                  <a:schemeClr val="tx1"/>
                </a:solidFill>
              </a:rPr>
              <a:t>20. </a:t>
            </a:r>
            <a:r>
              <a:rPr lang="en-US" dirty="0">
                <a:solidFill>
                  <a:schemeClr val="tx1"/>
                </a:solidFill>
              </a:rPr>
              <a:t>(a) Any sum paid to an employee as bonus or commission for services rendered, where such sum was otherwise payable to him as profits or dividend. [Section 36(1)(ii)] </a:t>
            </a:r>
          </a:p>
          <a:p>
            <a:pPr marL="0" indent="0" algn="just">
              <a:buNone/>
            </a:pPr>
            <a:r>
              <a:rPr lang="en-US" dirty="0">
                <a:solidFill>
                  <a:schemeClr val="tx1"/>
                </a:solidFill>
              </a:rPr>
              <a:t>(b) Details of contributions received from employees for various funds as referred to in section 36(1)(va): </a:t>
            </a:r>
            <a:endParaRPr lang="en-IN" dirty="0">
              <a:solidFill>
                <a:schemeClr val="tx1"/>
              </a:solidFill>
            </a:endParaRPr>
          </a:p>
          <a:p>
            <a:pPr marL="0" indent="0" algn="just">
              <a:buNone/>
            </a:pPr>
            <a:endParaRPr lang="en-US" dirty="0"/>
          </a:p>
        </p:txBody>
      </p:sp>
      <p:pic>
        <p:nvPicPr>
          <p:cNvPr id="5" name="Picture 4">
            <a:extLst>
              <a:ext uri="{FF2B5EF4-FFF2-40B4-BE49-F238E27FC236}">
                <a16:creationId xmlns:a16="http://schemas.microsoft.com/office/drawing/2014/main" id="{C8E434B7-B44A-89BA-CC60-C33385564706}"/>
              </a:ext>
            </a:extLst>
          </p:cNvPr>
          <p:cNvPicPr>
            <a:picLocks noChangeAspect="1"/>
          </p:cNvPicPr>
          <p:nvPr/>
        </p:nvPicPr>
        <p:blipFill>
          <a:blip r:embed="rId3"/>
          <a:stretch>
            <a:fillRect/>
          </a:stretch>
        </p:blipFill>
        <p:spPr>
          <a:xfrm>
            <a:off x="1263186" y="5284615"/>
            <a:ext cx="8480518" cy="871229"/>
          </a:xfrm>
          <a:prstGeom prst="rect">
            <a:avLst/>
          </a:prstGeom>
        </p:spPr>
      </p:pic>
      <p:pic>
        <p:nvPicPr>
          <p:cNvPr id="7" name="Picture 6">
            <a:extLst>
              <a:ext uri="{FF2B5EF4-FFF2-40B4-BE49-F238E27FC236}">
                <a16:creationId xmlns:a16="http://schemas.microsoft.com/office/drawing/2014/main" id="{00D2CAD8-E110-CFF7-629F-308D00F07C82}"/>
              </a:ext>
            </a:extLst>
          </p:cNvPr>
          <p:cNvPicPr>
            <a:picLocks noChangeAspect="1"/>
          </p:cNvPicPr>
          <p:nvPr/>
        </p:nvPicPr>
        <p:blipFill>
          <a:blip r:embed="rId4"/>
          <a:stretch>
            <a:fillRect/>
          </a:stretch>
        </p:blipFill>
        <p:spPr>
          <a:xfrm>
            <a:off x="1471005" y="2537182"/>
            <a:ext cx="8064881" cy="1322299"/>
          </a:xfrm>
          <a:prstGeom prst="rect">
            <a:avLst/>
          </a:prstGeom>
        </p:spPr>
      </p:pic>
    </p:spTree>
    <p:extLst>
      <p:ext uri="{BB962C8B-B14F-4D97-AF65-F5344CB8AC3E}">
        <p14:creationId xmlns:p14="http://schemas.microsoft.com/office/powerpoint/2010/main" val="42107383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623ED3-4518-B229-CD9D-C7485D7646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393990-BE09-BABA-9AB0-C56A39D5B936}"/>
              </a:ext>
            </a:extLst>
          </p:cNvPr>
          <p:cNvSpPr>
            <a:spLocks noGrp="1"/>
          </p:cNvSpPr>
          <p:nvPr>
            <p:ph type="title"/>
          </p:nvPr>
        </p:nvSpPr>
        <p:spPr>
          <a:xfrm>
            <a:off x="581192" y="702156"/>
            <a:ext cx="11029616" cy="806604"/>
          </a:xfrm>
        </p:spPr>
        <p:txBody>
          <a:bodyPr/>
          <a:lstStyle/>
          <a:p>
            <a:r>
              <a:rPr lang="en-US" dirty="0"/>
              <a:t>FORM 3CD (PART B)</a:t>
            </a:r>
            <a:endParaRPr lang="en-IN" dirty="0"/>
          </a:p>
        </p:txBody>
      </p:sp>
      <p:sp>
        <p:nvSpPr>
          <p:cNvPr id="3" name="Content Placeholder 2">
            <a:extLst>
              <a:ext uri="{FF2B5EF4-FFF2-40B4-BE49-F238E27FC236}">
                <a16:creationId xmlns:a16="http://schemas.microsoft.com/office/drawing/2014/main" id="{A786F9B8-7B7F-8B70-7779-377CA26FE60F}"/>
              </a:ext>
            </a:extLst>
          </p:cNvPr>
          <p:cNvSpPr>
            <a:spLocks noGrp="1"/>
          </p:cNvSpPr>
          <p:nvPr>
            <p:ph idx="1"/>
          </p:nvPr>
        </p:nvSpPr>
        <p:spPr>
          <a:xfrm>
            <a:off x="581192" y="1795055"/>
            <a:ext cx="11029615" cy="4672652"/>
          </a:xfrm>
        </p:spPr>
        <p:txBody>
          <a:bodyPr anchor="t">
            <a:noAutofit/>
          </a:bodyPr>
          <a:lstStyle/>
          <a:p>
            <a:pPr marL="0" indent="0" algn="just">
              <a:spcBef>
                <a:spcPts val="0"/>
              </a:spcBef>
              <a:buNone/>
            </a:pPr>
            <a:r>
              <a:rPr lang="en-US" dirty="0">
                <a:solidFill>
                  <a:schemeClr val="tx1"/>
                </a:solidFill>
              </a:rPr>
              <a:t>21(a). Please furnish the details of amounts debited to the profit and loss account, in the nature of -</a:t>
            </a:r>
          </a:p>
          <a:p>
            <a:pPr marL="0" indent="0" algn="just">
              <a:spcBef>
                <a:spcPts val="0"/>
              </a:spcBef>
              <a:buNone/>
            </a:pPr>
            <a:r>
              <a:rPr lang="en-US" dirty="0">
                <a:solidFill>
                  <a:srgbClr val="FF0000"/>
                </a:solidFill>
              </a:rPr>
              <a:t>(i)  </a:t>
            </a:r>
            <a:r>
              <a:rPr lang="en-IN" dirty="0">
                <a:solidFill>
                  <a:srgbClr val="FF0000"/>
                </a:solidFill>
              </a:rPr>
              <a:t>Capital Expenditure</a:t>
            </a:r>
          </a:p>
          <a:p>
            <a:pPr marL="0" indent="0" algn="just">
              <a:spcBef>
                <a:spcPts val="0"/>
              </a:spcBef>
              <a:buNone/>
            </a:pPr>
            <a:r>
              <a:rPr lang="en-US" dirty="0">
                <a:solidFill>
                  <a:srgbClr val="FF0000"/>
                </a:solidFill>
              </a:rPr>
              <a:t>(ii) </a:t>
            </a:r>
            <a:r>
              <a:rPr lang="en-IN" dirty="0">
                <a:solidFill>
                  <a:srgbClr val="FF0000"/>
                </a:solidFill>
              </a:rPr>
              <a:t>Personal Expenditure</a:t>
            </a:r>
          </a:p>
          <a:p>
            <a:pPr marL="0" indent="0" algn="just">
              <a:spcBef>
                <a:spcPts val="0"/>
              </a:spcBef>
              <a:buNone/>
            </a:pPr>
            <a:r>
              <a:rPr lang="en-IN" dirty="0">
                <a:solidFill>
                  <a:schemeClr val="tx1"/>
                </a:solidFill>
              </a:rPr>
              <a:t>(iii) </a:t>
            </a:r>
            <a:r>
              <a:rPr lang="en-US" dirty="0">
                <a:solidFill>
                  <a:schemeClr val="tx1"/>
                </a:solidFill>
              </a:rPr>
              <a:t>Advertisement expenditure in any souvenir, brochure, tract, pamphlet or the like published by a political party</a:t>
            </a:r>
          </a:p>
          <a:p>
            <a:pPr marL="0" indent="0" algn="just">
              <a:spcBef>
                <a:spcPts val="0"/>
              </a:spcBef>
              <a:buNone/>
            </a:pPr>
            <a:r>
              <a:rPr lang="en-US" dirty="0">
                <a:solidFill>
                  <a:schemeClr val="tx1"/>
                </a:solidFill>
              </a:rPr>
              <a:t>(iv) Expenditure incurred at clubs being entrance fees and subscriptions</a:t>
            </a:r>
          </a:p>
          <a:p>
            <a:pPr marL="0" indent="0" algn="just">
              <a:spcBef>
                <a:spcPts val="0"/>
              </a:spcBef>
              <a:buNone/>
            </a:pPr>
            <a:r>
              <a:rPr lang="en-US" dirty="0">
                <a:solidFill>
                  <a:schemeClr val="tx1"/>
                </a:solidFill>
              </a:rPr>
              <a:t>(v) Expenditure incurred at clubs being cost for club services and facilities used</a:t>
            </a:r>
          </a:p>
          <a:p>
            <a:pPr marL="0" indent="0" algn="just">
              <a:spcBef>
                <a:spcPts val="0"/>
              </a:spcBef>
              <a:buNone/>
            </a:pPr>
            <a:r>
              <a:rPr lang="en-US" dirty="0">
                <a:solidFill>
                  <a:schemeClr val="tx1"/>
                </a:solidFill>
              </a:rPr>
              <a:t>(vi) Expenditure for any purpose which is </a:t>
            </a:r>
            <a:r>
              <a:rPr lang="en-US" dirty="0">
                <a:solidFill>
                  <a:srgbClr val="FF0000"/>
                </a:solidFill>
              </a:rPr>
              <a:t>an offence or prohibited by law or by way penalty or fine for violation of any law </a:t>
            </a:r>
          </a:p>
          <a:p>
            <a:pPr marL="0" indent="0" algn="just">
              <a:spcBef>
                <a:spcPts val="0"/>
              </a:spcBef>
              <a:buNone/>
            </a:pPr>
            <a:r>
              <a:rPr lang="en-US" dirty="0">
                <a:solidFill>
                  <a:schemeClr val="tx1"/>
                </a:solidFill>
              </a:rPr>
              <a:t>(via) Expenditure by way of any </a:t>
            </a:r>
            <a:r>
              <a:rPr lang="en-US" dirty="0">
                <a:solidFill>
                  <a:srgbClr val="FF0000"/>
                </a:solidFill>
              </a:rPr>
              <a:t>other penalty or fine not covered above</a:t>
            </a:r>
          </a:p>
          <a:p>
            <a:pPr marL="0" indent="0" algn="just">
              <a:spcBef>
                <a:spcPts val="0"/>
              </a:spcBef>
              <a:buNone/>
            </a:pPr>
            <a:r>
              <a:rPr lang="en-US" dirty="0">
                <a:solidFill>
                  <a:schemeClr val="tx1"/>
                </a:solidFill>
              </a:rPr>
              <a:t>(vii) Expenditure incurred to </a:t>
            </a:r>
            <a:r>
              <a:rPr lang="en-US" dirty="0">
                <a:solidFill>
                  <a:srgbClr val="FF0000"/>
                </a:solidFill>
              </a:rPr>
              <a:t>compound an offence </a:t>
            </a:r>
            <a:r>
              <a:rPr lang="en-US" dirty="0">
                <a:solidFill>
                  <a:schemeClr val="tx1"/>
                </a:solidFill>
              </a:rPr>
              <a:t>under any law for the time being in force, in India or outside India</a:t>
            </a:r>
          </a:p>
          <a:p>
            <a:pPr marL="0" indent="0" algn="just">
              <a:spcBef>
                <a:spcPts val="0"/>
              </a:spcBef>
              <a:buNone/>
            </a:pPr>
            <a:r>
              <a:rPr lang="en-US" dirty="0">
                <a:solidFill>
                  <a:schemeClr val="tx1"/>
                </a:solidFill>
              </a:rPr>
              <a:t>(viii) Expenditure incurred to provide any benefit or perquisite, to a person, whether or not carrying on a business or exercising a profession, and acceptance of such benefit or perquisite by such person is in violation of any law or rule or regulation or guideline, as the case may be, for the time being in force, governing the conduct of such person </a:t>
            </a:r>
          </a:p>
          <a:p>
            <a:pPr marL="0" indent="0" algn="just">
              <a:spcBef>
                <a:spcPts val="0"/>
              </a:spcBef>
              <a:buNone/>
            </a:pPr>
            <a:r>
              <a:rPr lang="en-US" dirty="0">
                <a:solidFill>
                  <a:schemeClr val="tx1"/>
                </a:solidFill>
              </a:rPr>
              <a:t>(ix) Expenditure incurred to </a:t>
            </a:r>
            <a:r>
              <a:rPr lang="en-US" dirty="0">
                <a:solidFill>
                  <a:srgbClr val="FF0000"/>
                </a:solidFill>
              </a:rPr>
              <a:t>settle proceedings</a:t>
            </a:r>
            <a:r>
              <a:rPr lang="en-US" dirty="0"/>
              <a:t> </a:t>
            </a:r>
            <a:r>
              <a:rPr lang="en-US" dirty="0">
                <a:solidFill>
                  <a:schemeClr val="tx1"/>
                </a:solidFill>
              </a:rPr>
              <a:t>initiated in relation to contravention under such law as notified by the Central Government</a:t>
            </a:r>
          </a:p>
        </p:txBody>
      </p:sp>
    </p:spTree>
    <p:extLst>
      <p:ext uri="{BB962C8B-B14F-4D97-AF65-F5344CB8AC3E}">
        <p14:creationId xmlns:p14="http://schemas.microsoft.com/office/powerpoint/2010/main" val="39643447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C75EDD-0427-DB37-5C8F-8EFDCF3F09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DAFFBA-2203-9251-DF26-42AA02C4DBB8}"/>
              </a:ext>
            </a:extLst>
          </p:cNvPr>
          <p:cNvSpPr>
            <a:spLocks noGrp="1"/>
          </p:cNvSpPr>
          <p:nvPr>
            <p:ph type="title"/>
          </p:nvPr>
        </p:nvSpPr>
        <p:spPr>
          <a:xfrm>
            <a:off x="581192" y="702156"/>
            <a:ext cx="11029616" cy="806604"/>
          </a:xfrm>
        </p:spPr>
        <p:txBody>
          <a:bodyPr/>
          <a:lstStyle/>
          <a:p>
            <a:r>
              <a:rPr lang="en-US" dirty="0"/>
              <a:t>FORM 3CD (PART B)</a:t>
            </a:r>
            <a:endParaRPr lang="en-IN" dirty="0"/>
          </a:p>
        </p:txBody>
      </p:sp>
      <p:sp>
        <p:nvSpPr>
          <p:cNvPr id="3" name="Content Placeholder 2">
            <a:extLst>
              <a:ext uri="{FF2B5EF4-FFF2-40B4-BE49-F238E27FC236}">
                <a16:creationId xmlns:a16="http://schemas.microsoft.com/office/drawing/2014/main" id="{CB7A8C04-A3D3-494B-415A-4558E6DB4A82}"/>
              </a:ext>
            </a:extLst>
          </p:cNvPr>
          <p:cNvSpPr>
            <a:spLocks noGrp="1"/>
          </p:cNvSpPr>
          <p:nvPr>
            <p:ph idx="1"/>
          </p:nvPr>
        </p:nvSpPr>
        <p:spPr>
          <a:xfrm>
            <a:off x="581192" y="1844328"/>
            <a:ext cx="11029615" cy="4448904"/>
          </a:xfrm>
        </p:spPr>
        <p:txBody>
          <a:bodyPr anchor="t">
            <a:noAutofit/>
          </a:bodyPr>
          <a:lstStyle/>
          <a:p>
            <a:pPr marL="0" indent="0" algn="just">
              <a:spcBef>
                <a:spcPts val="0"/>
              </a:spcBef>
              <a:spcAft>
                <a:spcPts val="0"/>
              </a:spcAft>
              <a:buNone/>
            </a:pPr>
            <a:r>
              <a:rPr lang="en-US" sz="1700" dirty="0">
                <a:solidFill>
                  <a:schemeClr val="tx1"/>
                </a:solidFill>
                <a:latin typeface="Gill Sans MT (Body)"/>
              </a:rPr>
              <a:t>21(b). Amounts inadmissible under section 40(a): </a:t>
            </a:r>
          </a:p>
          <a:p>
            <a:pPr marL="0" indent="0" algn="just">
              <a:spcBef>
                <a:spcPts val="0"/>
              </a:spcBef>
              <a:spcAft>
                <a:spcPts val="0"/>
              </a:spcAft>
              <a:buNone/>
            </a:pPr>
            <a:r>
              <a:rPr lang="en-US" sz="1700" dirty="0">
                <a:solidFill>
                  <a:srgbClr val="FF0000"/>
                </a:solidFill>
                <a:latin typeface="Gill Sans MT (Body)"/>
              </a:rPr>
              <a:t>(i) as payment to non-resident referred to in sub-clause (i)</a:t>
            </a:r>
          </a:p>
          <a:p>
            <a:pPr marL="324000" lvl="1" indent="0" algn="just">
              <a:spcBef>
                <a:spcPts val="0"/>
              </a:spcBef>
              <a:spcAft>
                <a:spcPts val="0"/>
              </a:spcAft>
              <a:buNone/>
            </a:pPr>
            <a:r>
              <a:rPr lang="en-US" sz="1700" dirty="0">
                <a:solidFill>
                  <a:schemeClr val="tx1"/>
                </a:solidFill>
                <a:latin typeface="Gill Sans MT (Body)"/>
              </a:rPr>
              <a:t>(A) Details of payment on which tax is not deducted:</a:t>
            </a:r>
          </a:p>
          <a:p>
            <a:pPr marL="324000" lvl="1" indent="0" algn="just">
              <a:spcBef>
                <a:spcPts val="0"/>
              </a:spcBef>
              <a:spcAft>
                <a:spcPts val="0"/>
              </a:spcAft>
              <a:buNone/>
            </a:pPr>
            <a:r>
              <a:rPr lang="en-US" sz="1700" dirty="0">
                <a:solidFill>
                  <a:schemeClr val="tx1"/>
                </a:solidFill>
                <a:latin typeface="Gill Sans MT (Body)"/>
              </a:rPr>
              <a:t>(B) Details of payment on which tax has been deducted but has not been paid during the previous year or in the subsequent year before the expiry of time prescribed under section 200(1)</a:t>
            </a:r>
          </a:p>
          <a:p>
            <a:pPr marL="0" lvl="1" indent="0" algn="just">
              <a:spcBef>
                <a:spcPts val="0"/>
              </a:spcBef>
              <a:spcAft>
                <a:spcPts val="0"/>
              </a:spcAft>
              <a:buNone/>
            </a:pPr>
            <a:r>
              <a:rPr lang="en-US" sz="1700" dirty="0">
                <a:solidFill>
                  <a:srgbClr val="FF0000"/>
                </a:solidFill>
                <a:latin typeface="Gill Sans MT (Body)"/>
              </a:rPr>
              <a:t>(ii) as payment referred to in sub-clause (ia) </a:t>
            </a:r>
          </a:p>
          <a:p>
            <a:pPr marL="324000" lvl="1" indent="0" algn="just">
              <a:spcBef>
                <a:spcPts val="0"/>
              </a:spcBef>
              <a:spcAft>
                <a:spcPts val="0"/>
              </a:spcAft>
              <a:buNone/>
            </a:pPr>
            <a:r>
              <a:rPr lang="en-US" sz="1700" dirty="0">
                <a:solidFill>
                  <a:schemeClr val="tx1"/>
                </a:solidFill>
                <a:latin typeface="Gill Sans MT (Body)"/>
              </a:rPr>
              <a:t>(A) Details of payment on which tax is not deducted:</a:t>
            </a:r>
          </a:p>
          <a:p>
            <a:pPr marL="324000" lvl="1" indent="0" algn="just">
              <a:spcBef>
                <a:spcPts val="0"/>
              </a:spcBef>
              <a:buNone/>
            </a:pPr>
            <a:r>
              <a:rPr lang="en-US" sz="1700" dirty="0">
                <a:solidFill>
                  <a:schemeClr val="tx1"/>
                </a:solidFill>
                <a:latin typeface="Gill Sans MT (Body)"/>
              </a:rPr>
              <a:t>(B) Details of payment on which tax has been deducted but has not been paid on or before the due date specified in subsection (1) of section 139. </a:t>
            </a:r>
          </a:p>
          <a:p>
            <a:pPr marL="0" lvl="1" indent="0" algn="just">
              <a:spcBef>
                <a:spcPts val="0"/>
              </a:spcBef>
              <a:buNone/>
            </a:pPr>
            <a:r>
              <a:rPr lang="en-US" sz="1700" dirty="0">
                <a:solidFill>
                  <a:schemeClr val="tx1"/>
                </a:solidFill>
                <a:latin typeface="Gill Sans MT (Body)"/>
              </a:rPr>
              <a:t>(iii) Fringe benefit tax under sub-clause (ic) </a:t>
            </a:r>
          </a:p>
          <a:p>
            <a:pPr marL="0" lvl="1" indent="0" algn="just">
              <a:spcBef>
                <a:spcPts val="0"/>
              </a:spcBef>
              <a:buNone/>
            </a:pPr>
            <a:r>
              <a:rPr lang="en-US" sz="1700" dirty="0">
                <a:solidFill>
                  <a:schemeClr val="tx1"/>
                </a:solidFill>
                <a:latin typeface="Gill Sans MT (Body)"/>
              </a:rPr>
              <a:t>(iv) Wealth tax under sub-clause (iia) </a:t>
            </a:r>
          </a:p>
          <a:p>
            <a:pPr marL="0" lvl="1" indent="0" algn="just">
              <a:spcBef>
                <a:spcPts val="0"/>
              </a:spcBef>
              <a:buNone/>
            </a:pPr>
            <a:r>
              <a:rPr lang="en-US" sz="1700" dirty="0">
                <a:solidFill>
                  <a:schemeClr val="tx1"/>
                </a:solidFill>
                <a:latin typeface="Gill Sans MT (Body)"/>
              </a:rPr>
              <a:t>(v) Royalty, license fee, service fee, etc. under sub-clause (iib)</a:t>
            </a:r>
          </a:p>
          <a:p>
            <a:pPr marL="0" lvl="1" indent="0" algn="just">
              <a:spcBef>
                <a:spcPts val="0"/>
              </a:spcBef>
              <a:buNone/>
            </a:pPr>
            <a:r>
              <a:rPr lang="en-US" sz="1700" dirty="0">
                <a:solidFill>
                  <a:schemeClr val="tx1"/>
                </a:solidFill>
                <a:latin typeface="Gill Sans MT (Body)"/>
              </a:rPr>
              <a:t>(vi) Salary payable outside India/to a non-resident without TDS etc. under sub-clause (iii)</a:t>
            </a:r>
          </a:p>
          <a:p>
            <a:pPr marL="0" lvl="1" indent="0" algn="just">
              <a:spcBef>
                <a:spcPts val="0"/>
              </a:spcBef>
              <a:buNone/>
            </a:pPr>
            <a:r>
              <a:rPr lang="en-US" sz="1700" dirty="0">
                <a:solidFill>
                  <a:schemeClr val="tx1"/>
                </a:solidFill>
                <a:latin typeface="Gill Sans MT (Body)"/>
              </a:rPr>
              <a:t>(vii) Payment to PF /other fund, etc. under sub-clause (iv) </a:t>
            </a:r>
          </a:p>
          <a:p>
            <a:pPr marL="0" lvl="1" indent="0" algn="just">
              <a:spcBef>
                <a:spcPts val="0"/>
              </a:spcBef>
              <a:buNone/>
            </a:pPr>
            <a:r>
              <a:rPr lang="en-US" sz="1700" dirty="0">
                <a:solidFill>
                  <a:schemeClr val="tx1"/>
                </a:solidFill>
                <a:latin typeface="Gill Sans MT (Body)"/>
              </a:rPr>
              <a:t>(viii) Tax paid by the employer for perquisites under sub-clause (v)</a:t>
            </a:r>
          </a:p>
        </p:txBody>
      </p:sp>
    </p:spTree>
    <p:extLst>
      <p:ext uri="{BB962C8B-B14F-4D97-AF65-F5344CB8AC3E}">
        <p14:creationId xmlns:p14="http://schemas.microsoft.com/office/powerpoint/2010/main" val="37107400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CF16A9-0F47-6C05-9BAA-D7766449DD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89F744-E90B-1B58-E4AC-5779785C07DA}"/>
              </a:ext>
            </a:extLst>
          </p:cNvPr>
          <p:cNvSpPr>
            <a:spLocks noGrp="1"/>
          </p:cNvSpPr>
          <p:nvPr>
            <p:ph type="title"/>
          </p:nvPr>
        </p:nvSpPr>
        <p:spPr>
          <a:xfrm>
            <a:off x="581192" y="702156"/>
            <a:ext cx="11029616" cy="806604"/>
          </a:xfrm>
        </p:spPr>
        <p:txBody>
          <a:bodyPr/>
          <a:lstStyle/>
          <a:p>
            <a:r>
              <a:rPr lang="en-US" dirty="0"/>
              <a:t>FORM 3CD (PART B)</a:t>
            </a:r>
            <a:endParaRPr lang="en-IN" dirty="0"/>
          </a:p>
        </p:txBody>
      </p:sp>
      <p:sp>
        <p:nvSpPr>
          <p:cNvPr id="3" name="Content Placeholder 2">
            <a:extLst>
              <a:ext uri="{FF2B5EF4-FFF2-40B4-BE49-F238E27FC236}">
                <a16:creationId xmlns:a16="http://schemas.microsoft.com/office/drawing/2014/main" id="{8F002612-004F-271D-BCE7-D26E252E901C}"/>
              </a:ext>
            </a:extLst>
          </p:cNvPr>
          <p:cNvSpPr>
            <a:spLocks noGrp="1"/>
          </p:cNvSpPr>
          <p:nvPr>
            <p:ph idx="1"/>
          </p:nvPr>
        </p:nvSpPr>
        <p:spPr>
          <a:xfrm>
            <a:off x="581192" y="1844328"/>
            <a:ext cx="11029615" cy="4448904"/>
          </a:xfrm>
        </p:spPr>
        <p:txBody>
          <a:bodyPr anchor="t">
            <a:noAutofit/>
          </a:bodyPr>
          <a:lstStyle/>
          <a:p>
            <a:pPr marL="0" indent="0" algn="just">
              <a:spcBef>
                <a:spcPts val="0"/>
              </a:spcBef>
              <a:buNone/>
            </a:pPr>
            <a:r>
              <a:rPr lang="en-US" dirty="0">
                <a:solidFill>
                  <a:schemeClr val="tx1"/>
                </a:solidFill>
              </a:rPr>
              <a:t>21(c) Amounts debited to profit and loss account being, </a:t>
            </a:r>
            <a:r>
              <a:rPr lang="en-US" dirty="0">
                <a:solidFill>
                  <a:srgbClr val="00B050"/>
                </a:solidFill>
              </a:rPr>
              <a:t>interest, salary, bonus, commission or remuneration inadmissible under section 40(b)/40(ba) </a:t>
            </a:r>
            <a:r>
              <a:rPr lang="en-US" dirty="0">
                <a:solidFill>
                  <a:schemeClr val="tx1"/>
                </a:solidFill>
              </a:rPr>
              <a:t>and computation thereof;</a:t>
            </a:r>
          </a:p>
          <a:p>
            <a:pPr marL="0" indent="0" algn="just">
              <a:spcBef>
                <a:spcPts val="0"/>
              </a:spcBef>
              <a:spcAft>
                <a:spcPts val="0"/>
              </a:spcAft>
              <a:buNone/>
            </a:pPr>
            <a:r>
              <a:rPr lang="en-US" dirty="0">
                <a:solidFill>
                  <a:schemeClr val="tx1"/>
                </a:solidFill>
              </a:rPr>
              <a:t>21 (d) Disallowance/deemed income under section 40A(3): </a:t>
            </a:r>
          </a:p>
          <a:p>
            <a:pPr marL="0" indent="0" algn="just">
              <a:spcBef>
                <a:spcPts val="0"/>
              </a:spcBef>
              <a:spcAft>
                <a:spcPts val="0"/>
              </a:spcAft>
              <a:buNone/>
            </a:pPr>
            <a:r>
              <a:rPr lang="en-US" dirty="0">
                <a:solidFill>
                  <a:schemeClr val="tx1"/>
                </a:solidFill>
              </a:rPr>
              <a:t>(A) On the basis of the examination of books of account and other relevant documents/evidence, whether the expenditure covered under </a:t>
            </a:r>
            <a:r>
              <a:rPr lang="en-US" dirty="0">
                <a:solidFill>
                  <a:srgbClr val="FF0000"/>
                </a:solidFill>
              </a:rPr>
              <a:t>section 40A(3) </a:t>
            </a:r>
            <a:r>
              <a:rPr lang="en-US" dirty="0">
                <a:solidFill>
                  <a:schemeClr val="tx1"/>
                </a:solidFill>
              </a:rPr>
              <a:t>read with rule 6DD were made by account payee cheque drawn on a bank or account payee bank draft. If not, please furnish the details: </a:t>
            </a:r>
          </a:p>
          <a:p>
            <a:pPr marL="0" indent="0" algn="just">
              <a:spcBef>
                <a:spcPts val="0"/>
              </a:spcBef>
              <a:buNone/>
            </a:pPr>
            <a:r>
              <a:rPr lang="en-US" dirty="0">
                <a:solidFill>
                  <a:schemeClr val="tx1"/>
                </a:solidFill>
              </a:rPr>
              <a:t>(B) On the basis of the examination of books of account and other relevant documents/evidence, whether the payment referred to in </a:t>
            </a:r>
            <a:r>
              <a:rPr lang="en-US" dirty="0">
                <a:solidFill>
                  <a:srgbClr val="FF0000"/>
                </a:solidFill>
              </a:rPr>
              <a:t>section 40A(3A) </a:t>
            </a:r>
            <a:r>
              <a:rPr lang="en-US" dirty="0">
                <a:solidFill>
                  <a:schemeClr val="tx1"/>
                </a:solidFill>
              </a:rPr>
              <a:t>read with rule 6DD were made by account payee cheque drawn on a bank or account payee bank draft If not, please furnish the details of amount deemed to be the profits and gains of business or profession under section 40A(3A); </a:t>
            </a:r>
          </a:p>
          <a:p>
            <a:pPr marL="0" indent="0" algn="just">
              <a:spcBef>
                <a:spcPts val="0"/>
              </a:spcBef>
              <a:buNone/>
            </a:pPr>
            <a:r>
              <a:rPr lang="en-US" dirty="0">
                <a:solidFill>
                  <a:schemeClr val="tx1"/>
                </a:solidFill>
              </a:rPr>
              <a:t>21(e) provision for payment of gratuity not allowable under </a:t>
            </a:r>
            <a:r>
              <a:rPr lang="en-US" dirty="0">
                <a:solidFill>
                  <a:srgbClr val="FF0000"/>
                </a:solidFill>
              </a:rPr>
              <a:t>section 40A(7);</a:t>
            </a:r>
          </a:p>
          <a:p>
            <a:pPr marL="0" indent="0" algn="just">
              <a:spcBef>
                <a:spcPts val="0"/>
              </a:spcBef>
              <a:buNone/>
            </a:pPr>
            <a:r>
              <a:rPr lang="en-US" dirty="0">
                <a:solidFill>
                  <a:schemeClr val="tx1"/>
                </a:solidFill>
              </a:rPr>
              <a:t>21(f) any sum paid by the assessee as an employer not allowable under section 40A(9); </a:t>
            </a:r>
          </a:p>
          <a:p>
            <a:pPr marL="0" indent="0" algn="just">
              <a:spcBef>
                <a:spcPts val="0"/>
              </a:spcBef>
              <a:buNone/>
            </a:pPr>
            <a:r>
              <a:rPr lang="en-US" dirty="0">
                <a:solidFill>
                  <a:schemeClr val="tx1"/>
                </a:solidFill>
              </a:rPr>
              <a:t>21(g) particulars of any liability </a:t>
            </a:r>
            <a:r>
              <a:rPr lang="en-US" dirty="0">
                <a:solidFill>
                  <a:srgbClr val="FF0000"/>
                </a:solidFill>
              </a:rPr>
              <a:t>of a contingent nature; </a:t>
            </a:r>
          </a:p>
          <a:p>
            <a:pPr marL="0" indent="0" algn="just">
              <a:spcBef>
                <a:spcPts val="0"/>
              </a:spcBef>
              <a:buNone/>
            </a:pPr>
            <a:r>
              <a:rPr lang="en-US" dirty="0">
                <a:solidFill>
                  <a:schemeClr val="tx1"/>
                </a:solidFill>
              </a:rPr>
              <a:t>21(h) amount of deduction inadmissible in terms of section 14A</a:t>
            </a:r>
          </a:p>
          <a:p>
            <a:pPr marL="0" indent="0" algn="just">
              <a:spcBef>
                <a:spcPts val="0"/>
              </a:spcBef>
              <a:buNone/>
            </a:pPr>
            <a:r>
              <a:rPr lang="en-US" dirty="0">
                <a:solidFill>
                  <a:schemeClr val="tx1"/>
                </a:solidFill>
              </a:rPr>
              <a:t>21(i) amount </a:t>
            </a:r>
            <a:r>
              <a:rPr lang="en-US" dirty="0">
                <a:solidFill>
                  <a:srgbClr val="FF0000"/>
                </a:solidFill>
              </a:rPr>
              <a:t>inadmissible under the proviso to section 36(1)(iii)</a:t>
            </a:r>
          </a:p>
        </p:txBody>
      </p:sp>
    </p:spTree>
    <p:extLst>
      <p:ext uri="{BB962C8B-B14F-4D97-AF65-F5344CB8AC3E}">
        <p14:creationId xmlns:p14="http://schemas.microsoft.com/office/powerpoint/2010/main" val="14732291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2762BD-9BA2-458D-A4AB-6C21CEE9B8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313E50-60E0-A9D5-703E-40F2DEAE195B}"/>
              </a:ext>
            </a:extLst>
          </p:cNvPr>
          <p:cNvSpPr>
            <a:spLocks noGrp="1"/>
          </p:cNvSpPr>
          <p:nvPr>
            <p:ph type="title"/>
          </p:nvPr>
        </p:nvSpPr>
        <p:spPr>
          <a:xfrm>
            <a:off x="581192" y="702156"/>
            <a:ext cx="11029616" cy="806604"/>
          </a:xfrm>
        </p:spPr>
        <p:txBody>
          <a:bodyPr/>
          <a:lstStyle/>
          <a:p>
            <a:r>
              <a:rPr lang="en-US" dirty="0"/>
              <a:t>FORM 3CD (PART B)</a:t>
            </a:r>
            <a:endParaRPr lang="en-IN" dirty="0"/>
          </a:p>
        </p:txBody>
      </p:sp>
      <p:sp>
        <p:nvSpPr>
          <p:cNvPr id="3" name="Content Placeholder 2">
            <a:extLst>
              <a:ext uri="{FF2B5EF4-FFF2-40B4-BE49-F238E27FC236}">
                <a16:creationId xmlns:a16="http://schemas.microsoft.com/office/drawing/2014/main" id="{6239E252-958E-954C-B5D0-050890D89620}"/>
              </a:ext>
            </a:extLst>
          </p:cNvPr>
          <p:cNvSpPr>
            <a:spLocks noGrp="1"/>
          </p:cNvSpPr>
          <p:nvPr>
            <p:ph idx="1"/>
          </p:nvPr>
        </p:nvSpPr>
        <p:spPr>
          <a:xfrm>
            <a:off x="581192" y="1844328"/>
            <a:ext cx="11029615" cy="4448904"/>
          </a:xfrm>
        </p:spPr>
        <p:txBody>
          <a:bodyPr anchor="t">
            <a:noAutofit/>
          </a:bodyPr>
          <a:lstStyle/>
          <a:p>
            <a:pPr marL="0" indent="0" algn="just">
              <a:spcBef>
                <a:spcPts val="0"/>
              </a:spcBef>
              <a:buNone/>
            </a:pPr>
            <a:r>
              <a:rPr lang="en-US" dirty="0">
                <a:solidFill>
                  <a:schemeClr val="tx1"/>
                </a:solidFill>
              </a:rPr>
              <a:t>22(i) Amount of Interest inadmissible under section 23 of the Micro, Small and Medium Enterprises Development Act, 2006 (MSMED Act); </a:t>
            </a:r>
            <a:r>
              <a:rPr lang="en-US" dirty="0">
                <a:solidFill>
                  <a:srgbClr val="FFC000"/>
                </a:solidFill>
              </a:rPr>
              <a:t>or</a:t>
            </a:r>
            <a:r>
              <a:rPr lang="en-US" dirty="0">
                <a:solidFill>
                  <a:schemeClr val="tx1"/>
                </a:solidFill>
              </a:rPr>
              <a:t> </a:t>
            </a:r>
          </a:p>
          <a:p>
            <a:pPr marL="0" indent="0" algn="just">
              <a:spcBef>
                <a:spcPts val="0"/>
              </a:spcBef>
              <a:buNone/>
            </a:pPr>
            <a:r>
              <a:rPr lang="en-US" dirty="0">
                <a:solidFill>
                  <a:srgbClr val="00B050"/>
                </a:solidFill>
              </a:rPr>
              <a:t>(ii) Total amount required to be paid to a micro or small enterprise, as referred to in section 15 of the MSMED Act, during the previous year; </a:t>
            </a:r>
          </a:p>
          <a:p>
            <a:pPr marL="0" indent="0" algn="just">
              <a:spcBef>
                <a:spcPts val="0"/>
              </a:spcBef>
              <a:buNone/>
            </a:pPr>
            <a:r>
              <a:rPr lang="en-US" dirty="0">
                <a:solidFill>
                  <a:srgbClr val="00B050"/>
                </a:solidFill>
              </a:rPr>
              <a:t>(iii) Of amount referred to in (ii) above, amount – (a) paid up to time given under section 15 of the MSMED Act; (b) not paid up to time given under section 15 of the MSMED Act and inadmissible for the previous year.</a:t>
            </a:r>
          </a:p>
          <a:p>
            <a:pPr marL="0" indent="0" algn="just">
              <a:spcBef>
                <a:spcPts val="0"/>
              </a:spcBef>
              <a:buNone/>
            </a:pPr>
            <a:endParaRPr lang="en-US" dirty="0">
              <a:solidFill>
                <a:srgbClr val="00B050"/>
              </a:solidFill>
            </a:endParaRPr>
          </a:p>
          <a:p>
            <a:pPr marL="0" indent="0" algn="just">
              <a:spcBef>
                <a:spcPts val="0"/>
              </a:spcBef>
              <a:buNone/>
            </a:pPr>
            <a:endParaRPr lang="en-US" dirty="0">
              <a:solidFill>
                <a:srgbClr val="00B050"/>
              </a:solidFill>
            </a:endParaRPr>
          </a:p>
        </p:txBody>
      </p:sp>
      <p:graphicFrame>
        <p:nvGraphicFramePr>
          <p:cNvPr id="5" name="Table 4">
            <a:extLst>
              <a:ext uri="{FF2B5EF4-FFF2-40B4-BE49-F238E27FC236}">
                <a16:creationId xmlns:a16="http://schemas.microsoft.com/office/drawing/2014/main" id="{975CDE78-E054-B2EF-E6AE-1FA9199C99AD}"/>
              </a:ext>
            </a:extLst>
          </p:cNvPr>
          <p:cNvGraphicFramePr>
            <a:graphicFrameLocks noGrp="1"/>
          </p:cNvGraphicFramePr>
          <p:nvPr>
            <p:extLst>
              <p:ext uri="{D42A27DB-BD31-4B8C-83A1-F6EECF244321}">
                <p14:modId xmlns:p14="http://schemas.microsoft.com/office/powerpoint/2010/main" val="897837561"/>
              </p:ext>
            </p:extLst>
          </p:nvPr>
        </p:nvGraphicFramePr>
        <p:xfrm>
          <a:off x="2376384" y="3735999"/>
          <a:ext cx="7943273" cy="2694485"/>
        </p:xfrm>
        <a:graphic>
          <a:graphicData uri="http://schemas.openxmlformats.org/drawingml/2006/table">
            <a:tbl>
              <a:tblPr firstRow="1" bandRow="1">
                <a:tableStyleId>{5C22544A-7EE6-4342-B048-85BDC9FD1C3A}</a:tableStyleId>
              </a:tblPr>
              <a:tblGrid>
                <a:gridCol w="1328717">
                  <a:extLst>
                    <a:ext uri="{9D8B030D-6E8A-4147-A177-3AD203B41FA5}">
                      <a16:colId xmlns:a16="http://schemas.microsoft.com/office/drawing/2014/main" val="2222884513"/>
                    </a:ext>
                  </a:extLst>
                </a:gridCol>
                <a:gridCol w="1246909">
                  <a:extLst>
                    <a:ext uri="{9D8B030D-6E8A-4147-A177-3AD203B41FA5}">
                      <a16:colId xmlns:a16="http://schemas.microsoft.com/office/drawing/2014/main" val="1181984319"/>
                    </a:ext>
                  </a:extLst>
                </a:gridCol>
                <a:gridCol w="1270660">
                  <a:extLst>
                    <a:ext uri="{9D8B030D-6E8A-4147-A177-3AD203B41FA5}">
                      <a16:colId xmlns:a16="http://schemas.microsoft.com/office/drawing/2014/main" val="3806361900"/>
                    </a:ext>
                  </a:extLst>
                </a:gridCol>
                <a:gridCol w="1365662">
                  <a:extLst>
                    <a:ext uri="{9D8B030D-6E8A-4147-A177-3AD203B41FA5}">
                      <a16:colId xmlns:a16="http://schemas.microsoft.com/office/drawing/2014/main" val="110806259"/>
                    </a:ext>
                  </a:extLst>
                </a:gridCol>
                <a:gridCol w="1353787">
                  <a:extLst>
                    <a:ext uri="{9D8B030D-6E8A-4147-A177-3AD203B41FA5}">
                      <a16:colId xmlns:a16="http://schemas.microsoft.com/office/drawing/2014/main" val="1143669860"/>
                    </a:ext>
                  </a:extLst>
                </a:gridCol>
                <a:gridCol w="1377538">
                  <a:extLst>
                    <a:ext uri="{9D8B030D-6E8A-4147-A177-3AD203B41FA5}">
                      <a16:colId xmlns:a16="http://schemas.microsoft.com/office/drawing/2014/main" val="2697344229"/>
                    </a:ext>
                  </a:extLst>
                </a:gridCol>
              </a:tblGrid>
              <a:tr h="410881">
                <a:tc>
                  <a:txBody>
                    <a:bodyPr/>
                    <a:lstStyle/>
                    <a:p>
                      <a:pPr algn="ctr"/>
                      <a:r>
                        <a:rPr lang="en-US" dirty="0"/>
                        <a:t>Bill Date</a:t>
                      </a:r>
                      <a:endParaRPr lang="en-IN" dirty="0"/>
                    </a:p>
                  </a:txBody>
                  <a:tcPr/>
                </a:tc>
                <a:tc>
                  <a:txBody>
                    <a:bodyPr/>
                    <a:lstStyle/>
                    <a:p>
                      <a:pPr algn="ctr"/>
                      <a:r>
                        <a:rPr lang="en-US" dirty="0"/>
                        <a:t>Due Date</a:t>
                      </a:r>
                      <a:endParaRPr lang="en-IN" dirty="0"/>
                    </a:p>
                  </a:txBody>
                  <a:tcPr/>
                </a:tc>
                <a:tc>
                  <a:txBody>
                    <a:bodyPr/>
                    <a:lstStyle/>
                    <a:p>
                      <a:pPr algn="ctr"/>
                      <a:r>
                        <a:rPr lang="en-US" dirty="0"/>
                        <a:t>Payment Date</a:t>
                      </a:r>
                      <a:endParaRPr lang="en-IN" dirty="0"/>
                    </a:p>
                  </a:txBody>
                  <a:tcPr/>
                </a:tc>
                <a:tc>
                  <a:txBody>
                    <a:bodyPr/>
                    <a:lstStyle/>
                    <a:p>
                      <a:pPr algn="ctr"/>
                      <a:r>
                        <a:rPr lang="en-US" dirty="0"/>
                        <a:t>Sub-Clause (ii)</a:t>
                      </a:r>
                      <a:endParaRPr lang="en-IN" dirty="0"/>
                    </a:p>
                  </a:txBody>
                  <a:tcPr/>
                </a:tc>
                <a:tc>
                  <a:txBody>
                    <a:bodyPr/>
                    <a:lstStyle/>
                    <a:p>
                      <a:pPr algn="ctr"/>
                      <a:r>
                        <a:rPr lang="en-US" dirty="0"/>
                        <a:t>Sub-clause (iii)(a)</a:t>
                      </a:r>
                      <a:endParaRPr lang="en-IN"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dirty="0"/>
                        <a:t>Sub-clause (iii)(b)</a:t>
                      </a:r>
                      <a:endParaRPr lang="en-IN" dirty="0"/>
                    </a:p>
                  </a:txBody>
                  <a:tcPr/>
                </a:tc>
                <a:extLst>
                  <a:ext uri="{0D108BD9-81ED-4DB2-BD59-A6C34878D82A}">
                    <a16:rowId xmlns:a16="http://schemas.microsoft.com/office/drawing/2014/main" val="1946559557"/>
                  </a:ext>
                </a:extLst>
              </a:tr>
              <a:tr h="410881">
                <a:tc>
                  <a:txBody>
                    <a:bodyPr/>
                    <a:lstStyle/>
                    <a:p>
                      <a:pPr algn="ctr"/>
                      <a:r>
                        <a:rPr lang="en-US" dirty="0"/>
                        <a:t>01.03.2024</a:t>
                      </a:r>
                      <a:endParaRPr lang="en-IN" dirty="0"/>
                    </a:p>
                  </a:txBody>
                  <a:tcPr/>
                </a:tc>
                <a:tc>
                  <a:txBody>
                    <a:bodyPr/>
                    <a:lstStyle/>
                    <a:p>
                      <a:pPr algn="ctr"/>
                      <a:r>
                        <a:rPr lang="en-US" dirty="0"/>
                        <a:t>25.03.2024</a:t>
                      </a:r>
                      <a:endParaRPr lang="en-IN" dirty="0"/>
                    </a:p>
                  </a:txBody>
                  <a:tcPr/>
                </a:tc>
                <a:tc>
                  <a:txBody>
                    <a:bodyPr/>
                    <a:lstStyle/>
                    <a:p>
                      <a:pPr algn="ctr"/>
                      <a:r>
                        <a:rPr lang="en-US" dirty="0"/>
                        <a:t>15.04.2024</a:t>
                      </a:r>
                      <a:endParaRPr lang="en-IN" dirty="0"/>
                    </a:p>
                  </a:txBody>
                  <a:tcPr/>
                </a:tc>
                <a:tc>
                  <a:txBody>
                    <a:bodyPr/>
                    <a:lstStyle/>
                    <a:p>
                      <a:pPr algn="ctr"/>
                      <a:r>
                        <a:rPr lang="en-US" dirty="0"/>
                        <a:t>No</a:t>
                      </a:r>
                      <a:endParaRPr lang="en-IN" dirty="0"/>
                    </a:p>
                  </a:txBody>
                  <a:tcPr/>
                </a:tc>
                <a:tc>
                  <a:txBody>
                    <a:bodyPr/>
                    <a:lstStyle/>
                    <a:p>
                      <a:pPr algn="ctr"/>
                      <a:r>
                        <a:rPr lang="en-US" dirty="0"/>
                        <a:t>No</a:t>
                      </a:r>
                      <a:endParaRPr lang="en-IN" dirty="0"/>
                    </a:p>
                  </a:txBody>
                  <a:tcPr/>
                </a:tc>
                <a:tc>
                  <a:txBody>
                    <a:bodyPr/>
                    <a:lstStyle/>
                    <a:p>
                      <a:pPr algn="ctr"/>
                      <a:r>
                        <a:rPr lang="en-US" dirty="0"/>
                        <a:t>No</a:t>
                      </a:r>
                      <a:endParaRPr lang="en-IN" dirty="0"/>
                    </a:p>
                  </a:txBody>
                  <a:tcPr/>
                </a:tc>
                <a:extLst>
                  <a:ext uri="{0D108BD9-81ED-4DB2-BD59-A6C34878D82A}">
                    <a16:rowId xmlns:a16="http://schemas.microsoft.com/office/drawing/2014/main" val="54395914"/>
                  </a:ext>
                </a:extLst>
              </a:tr>
              <a:tr h="410881">
                <a:tc>
                  <a:txBody>
                    <a:bodyPr/>
                    <a:lstStyle/>
                    <a:p>
                      <a:pPr algn="ctr"/>
                      <a:r>
                        <a:rPr lang="en-US" dirty="0"/>
                        <a:t>01.03.2024</a:t>
                      </a:r>
                      <a:endParaRPr lang="en-IN" dirty="0"/>
                    </a:p>
                  </a:txBody>
                  <a:tcPr/>
                </a:tc>
                <a:tc>
                  <a:txBody>
                    <a:bodyPr/>
                    <a:lstStyle/>
                    <a:p>
                      <a:pPr algn="ctr"/>
                      <a:r>
                        <a:rPr lang="en-US" dirty="0"/>
                        <a:t>10.04.2024</a:t>
                      </a:r>
                      <a:endParaRPr lang="en-IN" dirty="0"/>
                    </a:p>
                  </a:txBody>
                  <a:tcPr/>
                </a:tc>
                <a:tc>
                  <a:txBody>
                    <a:bodyPr/>
                    <a:lstStyle/>
                    <a:p>
                      <a:pPr algn="ctr"/>
                      <a:r>
                        <a:rPr lang="en-US" dirty="0"/>
                        <a:t>07.04.2024</a:t>
                      </a:r>
                      <a:endParaRPr lang="en-IN" dirty="0"/>
                    </a:p>
                  </a:txBody>
                  <a:tcPr/>
                </a:tc>
                <a:tc>
                  <a:txBody>
                    <a:bodyPr/>
                    <a:lstStyle/>
                    <a:p>
                      <a:pPr algn="ctr"/>
                      <a:r>
                        <a:rPr lang="en-US" dirty="0"/>
                        <a:t>Yes</a:t>
                      </a:r>
                      <a:endParaRPr lang="en-IN" dirty="0"/>
                    </a:p>
                  </a:txBody>
                  <a:tcPr/>
                </a:tc>
                <a:tc>
                  <a:txBody>
                    <a:bodyPr/>
                    <a:lstStyle/>
                    <a:p>
                      <a:pPr algn="ctr"/>
                      <a:r>
                        <a:rPr lang="en-US" dirty="0"/>
                        <a:t>Yes</a:t>
                      </a:r>
                      <a:endParaRPr lang="en-IN" dirty="0"/>
                    </a:p>
                  </a:txBody>
                  <a:tcPr/>
                </a:tc>
                <a:tc>
                  <a:txBody>
                    <a:bodyPr/>
                    <a:lstStyle/>
                    <a:p>
                      <a:pPr algn="ctr"/>
                      <a:r>
                        <a:rPr lang="en-US" dirty="0"/>
                        <a:t>No</a:t>
                      </a:r>
                      <a:endParaRPr lang="en-IN" dirty="0"/>
                    </a:p>
                  </a:txBody>
                  <a:tcPr/>
                </a:tc>
                <a:extLst>
                  <a:ext uri="{0D108BD9-81ED-4DB2-BD59-A6C34878D82A}">
                    <a16:rowId xmlns:a16="http://schemas.microsoft.com/office/drawing/2014/main" val="2175006672"/>
                  </a:ext>
                </a:extLst>
              </a:tr>
              <a:tr h="410881">
                <a:tc>
                  <a:txBody>
                    <a:bodyPr/>
                    <a:lstStyle/>
                    <a:p>
                      <a:pPr algn="ctr"/>
                      <a:r>
                        <a:rPr lang="en-US" dirty="0"/>
                        <a:t>01.05.2024</a:t>
                      </a:r>
                      <a:endParaRPr lang="en-IN" dirty="0"/>
                    </a:p>
                  </a:txBody>
                  <a:tcPr/>
                </a:tc>
                <a:tc>
                  <a:txBody>
                    <a:bodyPr/>
                    <a:lstStyle/>
                    <a:p>
                      <a:pPr algn="ctr"/>
                      <a:r>
                        <a:rPr lang="en-US" dirty="0"/>
                        <a:t>12.06.2024</a:t>
                      </a:r>
                      <a:endParaRPr lang="en-IN" dirty="0"/>
                    </a:p>
                  </a:txBody>
                  <a:tcPr/>
                </a:tc>
                <a:tc>
                  <a:txBody>
                    <a:bodyPr/>
                    <a:lstStyle/>
                    <a:p>
                      <a:pPr algn="ctr"/>
                      <a:r>
                        <a:rPr lang="en-US" dirty="0"/>
                        <a:t>25.07.2024</a:t>
                      </a:r>
                      <a:endParaRPr lang="en-IN" dirty="0"/>
                    </a:p>
                  </a:txBody>
                  <a:tcPr/>
                </a:tc>
                <a:tc>
                  <a:txBody>
                    <a:bodyPr/>
                    <a:lstStyle/>
                    <a:p>
                      <a:pPr algn="ctr"/>
                      <a:r>
                        <a:rPr lang="en-US" dirty="0"/>
                        <a:t>Yes</a:t>
                      </a:r>
                      <a:endParaRPr lang="en-IN" dirty="0"/>
                    </a:p>
                  </a:txBody>
                  <a:tcPr/>
                </a:tc>
                <a:tc>
                  <a:txBody>
                    <a:bodyPr/>
                    <a:lstStyle/>
                    <a:p>
                      <a:pPr algn="ctr"/>
                      <a:r>
                        <a:rPr lang="en-US" dirty="0"/>
                        <a:t>No</a:t>
                      </a:r>
                      <a:endParaRPr lang="en-IN" dirty="0"/>
                    </a:p>
                  </a:txBody>
                  <a:tcPr/>
                </a:tc>
                <a:tc>
                  <a:txBody>
                    <a:bodyPr/>
                    <a:lstStyle/>
                    <a:p>
                      <a:pPr algn="ctr"/>
                      <a:r>
                        <a:rPr lang="en-US" dirty="0"/>
                        <a:t>No</a:t>
                      </a:r>
                      <a:endParaRPr lang="en-IN" dirty="0"/>
                    </a:p>
                  </a:txBody>
                  <a:tcPr/>
                </a:tc>
                <a:extLst>
                  <a:ext uri="{0D108BD9-81ED-4DB2-BD59-A6C34878D82A}">
                    <a16:rowId xmlns:a16="http://schemas.microsoft.com/office/drawing/2014/main" val="3225275895"/>
                  </a:ext>
                </a:extLst>
              </a:tr>
              <a:tr h="410881">
                <a:tc>
                  <a:txBody>
                    <a:bodyPr/>
                    <a:lstStyle/>
                    <a:p>
                      <a:pPr algn="ctr"/>
                      <a:r>
                        <a:rPr lang="en-US" dirty="0"/>
                        <a:t>01.03.2025</a:t>
                      </a:r>
                      <a:endParaRPr lang="en-IN" dirty="0"/>
                    </a:p>
                  </a:txBody>
                  <a:tcPr/>
                </a:tc>
                <a:tc>
                  <a:txBody>
                    <a:bodyPr/>
                    <a:lstStyle/>
                    <a:p>
                      <a:pPr algn="ctr"/>
                      <a:r>
                        <a:rPr lang="en-US" dirty="0"/>
                        <a:t>28.03.2025</a:t>
                      </a:r>
                      <a:endParaRPr lang="en-IN" dirty="0"/>
                    </a:p>
                  </a:txBody>
                  <a:tcPr/>
                </a:tc>
                <a:tc>
                  <a:txBody>
                    <a:bodyPr/>
                    <a:lstStyle/>
                    <a:p>
                      <a:pPr algn="ctr"/>
                      <a:r>
                        <a:rPr lang="en-US" dirty="0"/>
                        <a:t>30.04.2025</a:t>
                      </a:r>
                      <a:endParaRPr lang="en-IN" dirty="0"/>
                    </a:p>
                  </a:txBody>
                  <a:tcPr/>
                </a:tc>
                <a:tc>
                  <a:txBody>
                    <a:bodyPr/>
                    <a:lstStyle/>
                    <a:p>
                      <a:pPr algn="ctr"/>
                      <a:r>
                        <a:rPr lang="en-US" dirty="0"/>
                        <a:t>Yes</a:t>
                      </a:r>
                      <a:endParaRPr lang="en-IN" dirty="0"/>
                    </a:p>
                  </a:txBody>
                  <a:tcPr/>
                </a:tc>
                <a:tc>
                  <a:txBody>
                    <a:bodyPr/>
                    <a:lstStyle/>
                    <a:p>
                      <a:pPr algn="ctr"/>
                      <a:r>
                        <a:rPr lang="en-US" dirty="0"/>
                        <a:t>No</a:t>
                      </a:r>
                      <a:endParaRPr lang="en-IN" dirty="0"/>
                    </a:p>
                  </a:txBody>
                  <a:tcPr/>
                </a:tc>
                <a:tc>
                  <a:txBody>
                    <a:bodyPr/>
                    <a:lstStyle/>
                    <a:p>
                      <a:pPr algn="ctr"/>
                      <a:r>
                        <a:rPr lang="en-US" dirty="0"/>
                        <a:t>Yes</a:t>
                      </a:r>
                      <a:endParaRPr lang="en-IN" dirty="0"/>
                    </a:p>
                  </a:txBody>
                  <a:tcPr/>
                </a:tc>
                <a:extLst>
                  <a:ext uri="{0D108BD9-81ED-4DB2-BD59-A6C34878D82A}">
                    <a16:rowId xmlns:a16="http://schemas.microsoft.com/office/drawing/2014/main" val="953763800"/>
                  </a:ext>
                </a:extLst>
              </a:tr>
              <a:tr h="410881">
                <a:tc>
                  <a:txBody>
                    <a:bodyPr/>
                    <a:lstStyle/>
                    <a:p>
                      <a:pPr algn="ctr"/>
                      <a:r>
                        <a:rPr lang="en-US" dirty="0"/>
                        <a:t>10.03.2025</a:t>
                      </a:r>
                      <a:endParaRPr lang="en-IN" dirty="0"/>
                    </a:p>
                  </a:txBody>
                  <a:tcPr/>
                </a:tc>
                <a:tc>
                  <a:txBody>
                    <a:bodyPr/>
                    <a:lstStyle/>
                    <a:p>
                      <a:pPr algn="ctr"/>
                      <a:r>
                        <a:rPr lang="en-US" dirty="0"/>
                        <a:t>05.04.2025</a:t>
                      </a:r>
                      <a:endParaRPr lang="en-IN" dirty="0"/>
                    </a:p>
                  </a:txBody>
                  <a:tcPr/>
                </a:tc>
                <a:tc>
                  <a:txBody>
                    <a:bodyPr/>
                    <a:lstStyle/>
                    <a:p>
                      <a:pPr algn="ctr"/>
                      <a:r>
                        <a:rPr lang="en-US" dirty="0"/>
                        <a:t>01.06.2025</a:t>
                      </a:r>
                      <a:endParaRPr lang="en-IN" dirty="0"/>
                    </a:p>
                  </a:txBody>
                  <a:tcPr/>
                </a:tc>
                <a:tc>
                  <a:txBody>
                    <a:bodyPr/>
                    <a:lstStyle/>
                    <a:p>
                      <a:pPr algn="ctr"/>
                      <a:r>
                        <a:rPr lang="en-US" dirty="0"/>
                        <a:t>No</a:t>
                      </a:r>
                      <a:endParaRPr lang="en-IN" dirty="0"/>
                    </a:p>
                  </a:txBody>
                  <a:tcPr/>
                </a:tc>
                <a:tc>
                  <a:txBody>
                    <a:bodyPr/>
                    <a:lstStyle/>
                    <a:p>
                      <a:pPr algn="ctr"/>
                      <a:r>
                        <a:rPr lang="en-US" dirty="0"/>
                        <a:t>No</a:t>
                      </a:r>
                      <a:endParaRPr lang="en-IN" dirty="0"/>
                    </a:p>
                  </a:txBody>
                  <a:tcPr/>
                </a:tc>
                <a:tc>
                  <a:txBody>
                    <a:bodyPr/>
                    <a:lstStyle/>
                    <a:p>
                      <a:pPr algn="ctr"/>
                      <a:r>
                        <a:rPr lang="en-US" dirty="0"/>
                        <a:t>No</a:t>
                      </a:r>
                      <a:endParaRPr lang="en-IN" dirty="0"/>
                    </a:p>
                  </a:txBody>
                  <a:tcPr/>
                </a:tc>
                <a:extLst>
                  <a:ext uri="{0D108BD9-81ED-4DB2-BD59-A6C34878D82A}">
                    <a16:rowId xmlns:a16="http://schemas.microsoft.com/office/drawing/2014/main" val="1035081891"/>
                  </a:ext>
                </a:extLst>
              </a:tr>
            </a:tbl>
          </a:graphicData>
        </a:graphic>
      </p:graphicFrame>
    </p:spTree>
    <p:extLst>
      <p:ext uri="{BB962C8B-B14F-4D97-AF65-F5344CB8AC3E}">
        <p14:creationId xmlns:p14="http://schemas.microsoft.com/office/powerpoint/2010/main" val="13460166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FD7F23-DD22-EDDB-8965-8A2BC07462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9645A5-A862-6B6C-55FD-1EA1AE413297}"/>
              </a:ext>
            </a:extLst>
          </p:cNvPr>
          <p:cNvSpPr>
            <a:spLocks noGrp="1"/>
          </p:cNvSpPr>
          <p:nvPr>
            <p:ph type="title"/>
          </p:nvPr>
        </p:nvSpPr>
        <p:spPr>
          <a:xfrm>
            <a:off x="581192" y="702156"/>
            <a:ext cx="11029616" cy="806604"/>
          </a:xfrm>
        </p:spPr>
        <p:txBody>
          <a:bodyPr/>
          <a:lstStyle/>
          <a:p>
            <a:r>
              <a:rPr lang="en-US" dirty="0"/>
              <a:t>FORM 3CD (PART B)</a:t>
            </a:r>
            <a:endParaRPr lang="en-IN" dirty="0"/>
          </a:p>
        </p:txBody>
      </p:sp>
      <p:sp>
        <p:nvSpPr>
          <p:cNvPr id="3" name="Content Placeholder 2">
            <a:extLst>
              <a:ext uri="{FF2B5EF4-FFF2-40B4-BE49-F238E27FC236}">
                <a16:creationId xmlns:a16="http://schemas.microsoft.com/office/drawing/2014/main" id="{C2668F35-27BA-3AE9-3462-AAC28FAF195D}"/>
              </a:ext>
            </a:extLst>
          </p:cNvPr>
          <p:cNvSpPr>
            <a:spLocks noGrp="1"/>
          </p:cNvSpPr>
          <p:nvPr>
            <p:ph idx="1"/>
          </p:nvPr>
        </p:nvSpPr>
        <p:spPr>
          <a:xfrm>
            <a:off x="581192" y="1844327"/>
            <a:ext cx="11029615" cy="4733893"/>
          </a:xfrm>
        </p:spPr>
        <p:txBody>
          <a:bodyPr anchor="t">
            <a:noAutofit/>
          </a:bodyPr>
          <a:lstStyle/>
          <a:p>
            <a:pPr marL="0" indent="0" algn="just">
              <a:spcBef>
                <a:spcPts val="0"/>
              </a:spcBef>
              <a:buNone/>
            </a:pPr>
            <a:r>
              <a:rPr lang="en-US" dirty="0">
                <a:solidFill>
                  <a:schemeClr val="tx1"/>
                </a:solidFill>
              </a:rPr>
              <a:t>23. Particulars of payments made to </a:t>
            </a:r>
            <a:r>
              <a:rPr lang="en-US" dirty="0">
                <a:solidFill>
                  <a:srgbClr val="FF0000"/>
                </a:solidFill>
              </a:rPr>
              <a:t>persons specified under section 40A(2)(b)</a:t>
            </a:r>
          </a:p>
          <a:p>
            <a:pPr marL="0" indent="0" algn="just">
              <a:spcBef>
                <a:spcPts val="0"/>
              </a:spcBef>
              <a:buNone/>
            </a:pPr>
            <a:r>
              <a:rPr lang="en-US" dirty="0">
                <a:solidFill>
                  <a:schemeClr val="tx1"/>
                </a:solidFill>
              </a:rPr>
              <a:t>24. Amounts deemed to be profits and gains under section 32AC or 32AD or 33AB or 33ABA or 33AC.</a:t>
            </a:r>
          </a:p>
          <a:p>
            <a:pPr marL="0" indent="0" algn="just">
              <a:spcBef>
                <a:spcPts val="0"/>
              </a:spcBef>
              <a:buNone/>
            </a:pPr>
            <a:r>
              <a:rPr lang="en-US" dirty="0">
                <a:solidFill>
                  <a:schemeClr val="tx1"/>
                </a:solidFill>
              </a:rPr>
              <a:t>25. Any amount of </a:t>
            </a:r>
            <a:r>
              <a:rPr lang="en-US" dirty="0">
                <a:solidFill>
                  <a:srgbClr val="FF0000"/>
                </a:solidFill>
              </a:rPr>
              <a:t>profit chargeable to tax under section 41 </a:t>
            </a:r>
            <a:r>
              <a:rPr lang="en-US" dirty="0">
                <a:solidFill>
                  <a:schemeClr val="tx1"/>
                </a:solidFill>
              </a:rPr>
              <a:t>and computation thereof.</a:t>
            </a:r>
          </a:p>
          <a:p>
            <a:pPr marL="0" indent="0" algn="just">
              <a:spcBef>
                <a:spcPts val="0"/>
              </a:spcBef>
              <a:buNone/>
            </a:pPr>
            <a:r>
              <a:rPr lang="en-US" dirty="0">
                <a:solidFill>
                  <a:schemeClr val="tx1"/>
                </a:solidFill>
              </a:rPr>
              <a:t>26. In respect of any sum referred to in </a:t>
            </a:r>
            <a:r>
              <a:rPr lang="en-US" dirty="0">
                <a:solidFill>
                  <a:srgbClr val="FF0000"/>
                </a:solidFill>
              </a:rPr>
              <a:t>section 43B, </a:t>
            </a:r>
            <a:r>
              <a:rPr lang="en-US" dirty="0">
                <a:solidFill>
                  <a:schemeClr val="tx1"/>
                </a:solidFill>
              </a:rPr>
              <a:t>the liability for which:- </a:t>
            </a:r>
          </a:p>
          <a:p>
            <a:pPr marL="0" indent="0" algn="just">
              <a:spcBef>
                <a:spcPts val="0"/>
              </a:spcBef>
              <a:buNone/>
            </a:pPr>
            <a:r>
              <a:rPr lang="en-US" dirty="0">
                <a:solidFill>
                  <a:schemeClr val="tx1"/>
                </a:solidFill>
              </a:rPr>
              <a:t>(A) pre-existed on the first day of the previous year but was not </a:t>
            </a:r>
            <a:r>
              <a:rPr lang="en-US" dirty="0">
                <a:solidFill>
                  <a:srgbClr val="FF0000"/>
                </a:solidFill>
              </a:rPr>
              <a:t>allowable</a:t>
            </a:r>
            <a:r>
              <a:rPr lang="en-US" dirty="0">
                <a:solidFill>
                  <a:schemeClr val="tx1"/>
                </a:solidFill>
              </a:rPr>
              <a:t> in the assessment of any preceding previous year and was (a) paid during the previous year; (b) not paid during the previous year; </a:t>
            </a:r>
          </a:p>
          <a:p>
            <a:pPr marL="0" indent="0" algn="just">
              <a:spcBef>
                <a:spcPts val="0"/>
              </a:spcBef>
              <a:buNone/>
            </a:pPr>
            <a:r>
              <a:rPr lang="en-US" dirty="0">
                <a:solidFill>
                  <a:schemeClr val="tx1"/>
                </a:solidFill>
              </a:rPr>
              <a:t>(B) was incurred in the previous year and ((for clauses </a:t>
            </a:r>
            <a:r>
              <a:rPr lang="en-US" dirty="0">
                <a:solidFill>
                  <a:srgbClr val="FF0000"/>
                </a:solidFill>
              </a:rPr>
              <a:t>other than clause (h) of section 43B</a:t>
            </a:r>
            <a:r>
              <a:rPr lang="en-US" dirty="0">
                <a:solidFill>
                  <a:schemeClr val="tx1"/>
                </a:solidFill>
              </a:rPr>
              <a:t>) was (a) paid on or before the due date for furnishing the return of income of the previous year under section 139(1); (b) not paid on or before the aforesaid date.</a:t>
            </a:r>
          </a:p>
          <a:p>
            <a:pPr marL="0" indent="0" algn="just">
              <a:spcBef>
                <a:spcPts val="0"/>
              </a:spcBef>
              <a:buNone/>
            </a:pPr>
            <a:r>
              <a:rPr lang="en-US" dirty="0">
                <a:solidFill>
                  <a:schemeClr val="tx1"/>
                </a:solidFill>
              </a:rPr>
              <a:t>(State whether sales tax, customs duty, excise duty or any other indirect tax, levy, cess, impost etc. is passed through the profit and loss account.)</a:t>
            </a:r>
          </a:p>
          <a:p>
            <a:pPr marL="0" indent="0" algn="just">
              <a:spcBef>
                <a:spcPts val="0"/>
              </a:spcBef>
              <a:buNone/>
            </a:pPr>
            <a:r>
              <a:rPr lang="en-US" dirty="0">
                <a:solidFill>
                  <a:schemeClr val="tx1"/>
                </a:solidFill>
              </a:rPr>
              <a:t>27. (a) Amount of </a:t>
            </a:r>
            <a:r>
              <a:rPr lang="en-US" dirty="0">
                <a:solidFill>
                  <a:srgbClr val="FF0000"/>
                </a:solidFill>
              </a:rPr>
              <a:t>Central Value Added Tax credits availed of or utilized during the previous year </a:t>
            </a:r>
            <a:r>
              <a:rPr lang="en-US" dirty="0">
                <a:solidFill>
                  <a:schemeClr val="tx1"/>
                </a:solidFill>
              </a:rPr>
              <a:t>and its treatment in the profit and loss account and treatment of outstanding Central Value Added Tax credits in the accounts.</a:t>
            </a:r>
          </a:p>
          <a:p>
            <a:pPr marL="0" indent="0" algn="just">
              <a:spcBef>
                <a:spcPts val="0"/>
              </a:spcBef>
              <a:buNone/>
            </a:pPr>
            <a:r>
              <a:rPr lang="en-US" dirty="0">
                <a:solidFill>
                  <a:schemeClr val="tx1"/>
                </a:solidFill>
              </a:rPr>
              <a:t>(b) Particulars of </a:t>
            </a:r>
            <a:r>
              <a:rPr lang="en-US" dirty="0">
                <a:solidFill>
                  <a:srgbClr val="FF0000"/>
                </a:solidFill>
              </a:rPr>
              <a:t>income or expenditure of prior period credited or debited</a:t>
            </a:r>
            <a:r>
              <a:rPr lang="en-US" dirty="0">
                <a:solidFill>
                  <a:schemeClr val="tx1"/>
                </a:solidFill>
              </a:rPr>
              <a:t> to the profit and loss account. </a:t>
            </a:r>
          </a:p>
        </p:txBody>
      </p:sp>
    </p:spTree>
    <p:extLst>
      <p:ext uri="{BB962C8B-B14F-4D97-AF65-F5344CB8AC3E}">
        <p14:creationId xmlns:p14="http://schemas.microsoft.com/office/powerpoint/2010/main" val="13100498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0EF33D-F1CB-8C49-6B94-454C6CD3EB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86E4F6-B6A4-E518-11D4-0786CFFC79F3}"/>
              </a:ext>
            </a:extLst>
          </p:cNvPr>
          <p:cNvSpPr>
            <a:spLocks noGrp="1"/>
          </p:cNvSpPr>
          <p:nvPr>
            <p:ph type="title"/>
          </p:nvPr>
        </p:nvSpPr>
        <p:spPr>
          <a:xfrm>
            <a:off x="581192" y="702156"/>
            <a:ext cx="11029616" cy="806604"/>
          </a:xfrm>
        </p:spPr>
        <p:txBody>
          <a:bodyPr/>
          <a:lstStyle/>
          <a:p>
            <a:r>
              <a:rPr lang="en-US" dirty="0"/>
              <a:t>FORM 3CD (PART B)</a:t>
            </a:r>
            <a:endParaRPr lang="en-IN" dirty="0"/>
          </a:p>
        </p:txBody>
      </p:sp>
      <p:sp>
        <p:nvSpPr>
          <p:cNvPr id="3" name="Content Placeholder 2">
            <a:extLst>
              <a:ext uri="{FF2B5EF4-FFF2-40B4-BE49-F238E27FC236}">
                <a16:creationId xmlns:a16="http://schemas.microsoft.com/office/drawing/2014/main" id="{42B3000E-6C4D-5BF6-EAE4-2C3CB0843D7F}"/>
              </a:ext>
            </a:extLst>
          </p:cNvPr>
          <p:cNvSpPr>
            <a:spLocks noGrp="1"/>
          </p:cNvSpPr>
          <p:nvPr>
            <p:ph idx="1"/>
          </p:nvPr>
        </p:nvSpPr>
        <p:spPr>
          <a:xfrm>
            <a:off x="581192" y="1844328"/>
            <a:ext cx="11029615" cy="4448904"/>
          </a:xfrm>
        </p:spPr>
        <p:txBody>
          <a:bodyPr anchor="t">
            <a:noAutofit/>
          </a:bodyPr>
          <a:lstStyle/>
          <a:p>
            <a:pPr marL="0" indent="0" algn="just">
              <a:spcBef>
                <a:spcPts val="0"/>
              </a:spcBef>
              <a:spcAft>
                <a:spcPts val="1200"/>
              </a:spcAft>
              <a:buNone/>
            </a:pPr>
            <a:r>
              <a:rPr lang="en-US" dirty="0">
                <a:solidFill>
                  <a:schemeClr val="tx1"/>
                </a:solidFill>
              </a:rPr>
              <a:t>29A.(a) Whether any amount is to be included as income chargeable under the head ‘income from other sources’ as referred to in clause (ix) of sub-section (2) of section 56? (b) If yes, please furnish the following details …</a:t>
            </a:r>
          </a:p>
          <a:p>
            <a:pPr marL="0" indent="0" algn="just">
              <a:spcBef>
                <a:spcPts val="0"/>
              </a:spcBef>
              <a:spcAft>
                <a:spcPts val="1200"/>
              </a:spcAft>
              <a:buNone/>
            </a:pPr>
            <a:r>
              <a:rPr lang="en-US" dirty="0">
                <a:solidFill>
                  <a:schemeClr val="tx1"/>
                </a:solidFill>
              </a:rPr>
              <a:t>29B (a) Whether any amount is to be included as income chargeable under the head ‘income from other sources’ as referred to in </a:t>
            </a:r>
            <a:r>
              <a:rPr lang="en-US" dirty="0">
                <a:solidFill>
                  <a:srgbClr val="FF0000"/>
                </a:solidFill>
              </a:rPr>
              <a:t>clause (x) of sub-section (2) of section 56?</a:t>
            </a:r>
            <a:r>
              <a:rPr lang="en-US" dirty="0">
                <a:solidFill>
                  <a:schemeClr val="tx1"/>
                </a:solidFill>
              </a:rPr>
              <a:t> (Yes/No) (b) If yes, please furnish the following details:   ….   </a:t>
            </a:r>
          </a:p>
          <a:p>
            <a:pPr marL="0" indent="0" algn="just">
              <a:spcBef>
                <a:spcPts val="0"/>
              </a:spcBef>
              <a:spcAft>
                <a:spcPts val="1200"/>
              </a:spcAft>
              <a:buNone/>
            </a:pPr>
            <a:r>
              <a:rPr lang="en-US" dirty="0">
                <a:solidFill>
                  <a:schemeClr val="tx1"/>
                </a:solidFill>
              </a:rPr>
              <a:t>30. Details of any amount borrowed on hundi or any amount due thereon (including interest on the amount borrowed) repaid, otherwise than through an account payee cheque. [Section 69D]. </a:t>
            </a:r>
          </a:p>
          <a:p>
            <a:pPr marL="0" indent="0" algn="just">
              <a:spcBef>
                <a:spcPts val="0"/>
              </a:spcBef>
              <a:spcAft>
                <a:spcPts val="1200"/>
              </a:spcAft>
              <a:buNone/>
            </a:pPr>
            <a:r>
              <a:rPr lang="en-US" dirty="0">
                <a:solidFill>
                  <a:schemeClr val="tx1"/>
                </a:solidFill>
              </a:rPr>
              <a:t>30A. (a) Whether primary adjustment to transfer price, as referred to in sub-section (1) of section 92CE, has been made during the previous year? (Yes/No) (b) If yes, please furnish the following details:- …</a:t>
            </a:r>
          </a:p>
          <a:p>
            <a:pPr marL="0" indent="0" algn="just">
              <a:spcBef>
                <a:spcPts val="0"/>
              </a:spcBef>
              <a:spcAft>
                <a:spcPts val="1200"/>
              </a:spcAft>
              <a:buNone/>
            </a:pPr>
            <a:r>
              <a:rPr lang="en-US" dirty="0">
                <a:solidFill>
                  <a:schemeClr val="tx1"/>
                </a:solidFill>
              </a:rPr>
              <a:t>30B. (a) Whether the assessee has incurred expenditure during the previous year by way of interest or of similar nature exceeding one crore rupees as referred to in sub-section (1) of section 94B? (Yes/No) (b) If yes, please furnish the following details:- …</a:t>
            </a:r>
          </a:p>
          <a:p>
            <a:pPr marL="0" indent="0" algn="just">
              <a:spcBef>
                <a:spcPts val="0"/>
              </a:spcBef>
              <a:spcAft>
                <a:spcPts val="1200"/>
              </a:spcAft>
              <a:buNone/>
            </a:pPr>
            <a:r>
              <a:rPr lang="en-US" dirty="0">
                <a:solidFill>
                  <a:schemeClr val="tx1"/>
                </a:solidFill>
              </a:rPr>
              <a:t>30C (a) Whether the assessee has entered into an impermissible avoidance arrangement, as referred to in section 96, during the previous year? (Yes/No) (b) If yes, please specify:-</a:t>
            </a:r>
          </a:p>
        </p:txBody>
      </p:sp>
    </p:spTree>
    <p:extLst>
      <p:ext uri="{BB962C8B-B14F-4D97-AF65-F5344CB8AC3E}">
        <p14:creationId xmlns:p14="http://schemas.microsoft.com/office/powerpoint/2010/main" val="2718429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5973F8-6AA4-4509-BA9C-8211F00890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CDE922-E71D-FAFD-D2E2-5CC9AB509FBA}"/>
              </a:ext>
            </a:extLst>
          </p:cNvPr>
          <p:cNvSpPr>
            <a:spLocks noGrp="1"/>
          </p:cNvSpPr>
          <p:nvPr>
            <p:ph type="title"/>
          </p:nvPr>
        </p:nvSpPr>
        <p:spPr>
          <a:xfrm>
            <a:off x="581192" y="702156"/>
            <a:ext cx="11029616" cy="806604"/>
          </a:xfrm>
        </p:spPr>
        <p:txBody>
          <a:bodyPr/>
          <a:lstStyle/>
          <a:p>
            <a:r>
              <a:rPr lang="en-US" dirty="0"/>
              <a:t>FORM 3CD (PART B)</a:t>
            </a:r>
            <a:endParaRPr lang="en-IN" dirty="0"/>
          </a:p>
        </p:txBody>
      </p:sp>
      <p:sp>
        <p:nvSpPr>
          <p:cNvPr id="3" name="Content Placeholder 2">
            <a:extLst>
              <a:ext uri="{FF2B5EF4-FFF2-40B4-BE49-F238E27FC236}">
                <a16:creationId xmlns:a16="http://schemas.microsoft.com/office/drawing/2014/main" id="{19D5B0C1-0EF0-4B5F-15F9-4AD28D9852EC}"/>
              </a:ext>
            </a:extLst>
          </p:cNvPr>
          <p:cNvSpPr>
            <a:spLocks noGrp="1"/>
          </p:cNvSpPr>
          <p:nvPr>
            <p:ph idx="1"/>
          </p:nvPr>
        </p:nvSpPr>
        <p:spPr>
          <a:xfrm>
            <a:off x="581192" y="1844328"/>
            <a:ext cx="11029615" cy="4448904"/>
          </a:xfrm>
        </p:spPr>
        <p:txBody>
          <a:bodyPr anchor="t">
            <a:noAutofit/>
          </a:bodyPr>
          <a:lstStyle/>
          <a:p>
            <a:pPr marL="0" indent="0" algn="just">
              <a:spcBef>
                <a:spcPts val="0"/>
              </a:spcBef>
              <a:buNone/>
            </a:pPr>
            <a:r>
              <a:rPr lang="en-US" dirty="0">
                <a:solidFill>
                  <a:schemeClr val="tx1"/>
                </a:solidFill>
              </a:rPr>
              <a:t>31. (a) Particulars of </a:t>
            </a:r>
            <a:r>
              <a:rPr lang="en-US" dirty="0">
                <a:solidFill>
                  <a:srgbClr val="FF0000"/>
                </a:solidFill>
              </a:rPr>
              <a:t>each loan or deposit </a:t>
            </a:r>
            <a:r>
              <a:rPr lang="en-US" dirty="0">
                <a:solidFill>
                  <a:schemeClr val="tx1"/>
                </a:solidFill>
              </a:rPr>
              <a:t>in an amount exceeding the limit specified in </a:t>
            </a:r>
            <a:r>
              <a:rPr lang="en-US" dirty="0">
                <a:solidFill>
                  <a:srgbClr val="FF0000"/>
                </a:solidFill>
              </a:rPr>
              <a:t>section 269SS</a:t>
            </a:r>
            <a:r>
              <a:rPr lang="en-US" dirty="0">
                <a:solidFill>
                  <a:schemeClr val="tx1"/>
                </a:solidFill>
              </a:rPr>
              <a:t> taken or accepted during the previous year: </a:t>
            </a:r>
          </a:p>
          <a:p>
            <a:pPr marL="400050" indent="-400050" algn="just">
              <a:spcBef>
                <a:spcPts val="0"/>
              </a:spcBef>
              <a:buAutoNum type="romanLcParenBoth"/>
            </a:pPr>
            <a:r>
              <a:rPr lang="en-US" dirty="0">
                <a:solidFill>
                  <a:schemeClr val="tx1"/>
                </a:solidFill>
              </a:rPr>
              <a:t>name, address and permanent account number or Aadhaar Number (if available with the assessee) of the lender or depositor; </a:t>
            </a:r>
          </a:p>
          <a:p>
            <a:pPr marL="400050" indent="-400050" algn="just">
              <a:spcBef>
                <a:spcPts val="0"/>
              </a:spcBef>
              <a:buAutoNum type="romanLcParenBoth"/>
            </a:pPr>
            <a:r>
              <a:rPr lang="en-US" dirty="0">
                <a:solidFill>
                  <a:schemeClr val="tx1"/>
                </a:solidFill>
              </a:rPr>
              <a:t>Amount of each loan or deposit taken or accepted </a:t>
            </a:r>
            <a:r>
              <a:rPr lang="en-US" dirty="0">
                <a:solidFill>
                  <a:srgbClr val="00B050"/>
                </a:solidFill>
              </a:rPr>
              <a:t>and code of the nature of such amount, as given in Note 1; [Dropdown to be provided]; </a:t>
            </a:r>
          </a:p>
          <a:p>
            <a:pPr marL="400050" indent="-400050" algn="just">
              <a:spcBef>
                <a:spcPts val="0"/>
              </a:spcBef>
              <a:buAutoNum type="romanLcParenBoth"/>
            </a:pPr>
            <a:r>
              <a:rPr lang="en-US" dirty="0">
                <a:solidFill>
                  <a:schemeClr val="tx1"/>
                </a:solidFill>
              </a:rPr>
              <a:t>whether the loan or deposit was squared up during the previous year; </a:t>
            </a:r>
          </a:p>
          <a:p>
            <a:pPr marL="400050" indent="-400050" algn="just">
              <a:spcBef>
                <a:spcPts val="0"/>
              </a:spcBef>
              <a:buAutoNum type="romanLcParenBoth"/>
            </a:pPr>
            <a:r>
              <a:rPr lang="en-US" dirty="0">
                <a:solidFill>
                  <a:schemeClr val="tx1"/>
                </a:solidFill>
              </a:rPr>
              <a:t>maximum amount outstanding in the account at any time during the previous year; </a:t>
            </a:r>
          </a:p>
          <a:p>
            <a:pPr marL="400050" indent="-400050" algn="just">
              <a:spcBef>
                <a:spcPts val="0"/>
              </a:spcBef>
              <a:buAutoNum type="romanLcParenBoth"/>
            </a:pPr>
            <a:r>
              <a:rPr lang="en-US" dirty="0">
                <a:solidFill>
                  <a:schemeClr val="tx1"/>
                </a:solidFill>
              </a:rPr>
              <a:t>whether the loan or deposit was taken or accepted by cheque or bank draft or use of electronic clearing system through a bank account; </a:t>
            </a:r>
          </a:p>
          <a:p>
            <a:pPr marL="400050" indent="-400050" algn="just">
              <a:spcBef>
                <a:spcPts val="0"/>
              </a:spcBef>
              <a:buAutoNum type="romanLcParenBoth"/>
            </a:pPr>
            <a:r>
              <a:rPr lang="en-US" dirty="0">
                <a:solidFill>
                  <a:schemeClr val="tx1"/>
                </a:solidFill>
              </a:rPr>
              <a:t>In case the loan or deposit was taken or accepted by cheque or bank draft, whether the same was taken or accepted by an account payee cheque or an account payee bank draft.</a:t>
            </a:r>
          </a:p>
        </p:txBody>
      </p:sp>
    </p:spTree>
    <p:extLst>
      <p:ext uri="{BB962C8B-B14F-4D97-AF65-F5344CB8AC3E}">
        <p14:creationId xmlns:p14="http://schemas.microsoft.com/office/powerpoint/2010/main" val="41914861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BBD0D1-E7E3-94FF-35C1-264F1E1FB2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71D411-5127-63B0-4501-C515E14A1015}"/>
              </a:ext>
            </a:extLst>
          </p:cNvPr>
          <p:cNvSpPr>
            <a:spLocks noGrp="1"/>
          </p:cNvSpPr>
          <p:nvPr>
            <p:ph type="title"/>
          </p:nvPr>
        </p:nvSpPr>
        <p:spPr>
          <a:xfrm>
            <a:off x="581192" y="702156"/>
            <a:ext cx="11029616" cy="806604"/>
          </a:xfrm>
        </p:spPr>
        <p:txBody>
          <a:bodyPr/>
          <a:lstStyle/>
          <a:p>
            <a:r>
              <a:rPr lang="en-US" dirty="0"/>
              <a:t>FORM 3CD (PART B)</a:t>
            </a:r>
            <a:endParaRPr lang="en-IN" dirty="0"/>
          </a:p>
        </p:txBody>
      </p:sp>
      <p:sp>
        <p:nvSpPr>
          <p:cNvPr id="3" name="Content Placeholder 2">
            <a:extLst>
              <a:ext uri="{FF2B5EF4-FFF2-40B4-BE49-F238E27FC236}">
                <a16:creationId xmlns:a16="http://schemas.microsoft.com/office/drawing/2014/main" id="{1BBED9AC-3A77-FC39-C0B3-DFF595D31075}"/>
              </a:ext>
            </a:extLst>
          </p:cNvPr>
          <p:cNvSpPr>
            <a:spLocks noGrp="1"/>
          </p:cNvSpPr>
          <p:nvPr>
            <p:ph idx="1"/>
          </p:nvPr>
        </p:nvSpPr>
        <p:spPr>
          <a:xfrm>
            <a:off x="581192" y="1844328"/>
            <a:ext cx="11029615" cy="4448904"/>
          </a:xfrm>
        </p:spPr>
        <p:txBody>
          <a:bodyPr anchor="t">
            <a:noAutofit/>
          </a:bodyPr>
          <a:lstStyle/>
          <a:p>
            <a:pPr marL="0" indent="0" algn="just">
              <a:spcBef>
                <a:spcPts val="0"/>
              </a:spcBef>
              <a:buNone/>
            </a:pPr>
            <a:r>
              <a:rPr lang="en-US" dirty="0">
                <a:solidFill>
                  <a:schemeClr val="tx1"/>
                </a:solidFill>
              </a:rPr>
              <a:t>31. (b) Particulars of </a:t>
            </a:r>
            <a:r>
              <a:rPr lang="en-US" dirty="0">
                <a:solidFill>
                  <a:srgbClr val="FF0000"/>
                </a:solidFill>
              </a:rPr>
              <a:t>each specified sum </a:t>
            </a:r>
            <a:r>
              <a:rPr lang="en-US" dirty="0">
                <a:solidFill>
                  <a:schemeClr val="tx1"/>
                </a:solidFill>
              </a:rPr>
              <a:t>in an amount exceeding the limit specified in section 269SS taken or accepted during the previous year:— </a:t>
            </a:r>
          </a:p>
          <a:p>
            <a:pPr marL="400050" indent="-400050" algn="just">
              <a:spcBef>
                <a:spcPts val="0"/>
              </a:spcBef>
              <a:buAutoNum type="romanLcParenBoth"/>
            </a:pPr>
            <a:r>
              <a:rPr lang="en-US" dirty="0">
                <a:solidFill>
                  <a:schemeClr val="tx1"/>
                </a:solidFill>
              </a:rPr>
              <a:t>name, address and Permanent Account Number or Aadhaar Number (if available with the assessee) of the person from whom specified sum is received; </a:t>
            </a:r>
          </a:p>
          <a:p>
            <a:pPr marL="400050" indent="-400050" algn="just">
              <a:spcBef>
                <a:spcPts val="0"/>
              </a:spcBef>
              <a:buAutoNum type="romanLcParenBoth"/>
            </a:pPr>
            <a:r>
              <a:rPr lang="en-US" dirty="0">
                <a:solidFill>
                  <a:schemeClr val="tx1"/>
                </a:solidFill>
              </a:rPr>
              <a:t>Amount of each loan or deposit taken or accepted </a:t>
            </a:r>
            <a:r>
              <a:rPr lang="en-US" dirty="0">
                <a:solidFill>
                  <a:srgbClr val="00B050"/>
                </a:solidFill>
              </a:rPr>
              <a:t>and code of the nature of such amount, as given in Note 1; [Dropdown to be provided]; </a:t>
            </a:r>
          </a:p>
          <a:p>
            <a:pPr marL="400050" indent="-400050" algn="just">
              <a:spcBef>
                <a:spcPts val="0"/>
              </a:spcBef>
              <a:buAutoNum type="romanLcParenBoth"/>
            </a:pPr>
            <a:r>
              <a:rPr lang="en-US" dirty="0">
                <a:solidFill>
                  <a:schemeClr val="tx1"/>
                </a:solidFill>
              </a:rPr>
              <a:t>whether the specified sum was taken or accepted by cheque or bank draft or use of electronic clearing system through a bank account;</a:t>
            </a:r>
          </a:p>
          <a:p>
            <a:pPr marL="400050" indent="-400050" algn="just">
              <a:spcBef>
                <a:spcPts val="0"/>
              </a:spcBef>
              <a:buAutoNum type="romanLcParenBoth"/>
            </a:pPr>
            <a:r>
              <a:rPr lang="en-US" dirty="0">
                <a:solidFill>
                  <a:schemeClr val="tx1"/>
                </a:solidFill>
              </a:rPr>
              <a:t>in case the specified sum was taken or accepted by cheque or bank draft, whether the same was taken or accepted by an account payee cheque or an account payee bank draft.</a:t>
            </a:r>
          </a:p>
          <a:p>
            <a:pPr marL="0" indent="0" algn="just">
              <a:spcBef>
                <a:spcPts val="0"/>
              </a:spcBef>
              <a:buNone/>
            </a:pPr>
            <a:r>
              <a:rPr lang="en-US" dirty="0">
                <a:solidFill>
                  <a:schemeClr val="tx1"/>
                </a:solidFill>
              </a:rPr>
              <a:t>(Particulars at (a) and (b) need not be given in the case of a Government company, a banking company or a corporation established by the Central, State or Provincial Act.)</a:t>
            </a:r>
          </a:p>
        </p:txBody>
      </p:sp>
    </p:spTree>
    <p:extLst>
      <p:ext uri="{BB962C8B-B14F-4D97-AF65-F5344CB8AC3E}">
        <p14:creationId xmlns:p14="http://schemas.microsoft.com/office/powerpoint/2010/main" val="19176209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BD224E-9DF8-0D56-3EBA-CD801914BA33}"/>
              </a:ext>
            </a:extLst>
          </p:cNvPr>
          <p:cNvSpPr>
            <a:spLocks noGrp="1"/>
          </p:cNvSpPr>
          <p:nvPr>
            <p:ph type="title"/>
          </p:nvPr>
        </p:nvSpPr>
        <p:spPr/>
        <p:txBody>
          <a:bodyPr>
            <a:normAutofit/>
          </a:bodyPr>
          <a:lstStyle/>
          <a:p>
            <a:r>
              <a:rPr lang="en-US" sz="4800" b="1" dirty="0">
                <a:solidFill>
                  <a:schemeClr val="accent1">
                    <a:lumMod val="75000"/>
                  </a:schemeClr>
                </a:solidFill>
              </a:rPr>
              <a:t>TAX AUDIT</a:t>
            </a:r>
            <a:endParaRPr lang="en-IN" sz="4800" b="1" dirty="0">
              <a:solidFill>
                <a:schemeClr val="accent1">
                  <a:lumMod val="75000"/>
                </a:schemeClr>
              </a:solidFill>
            </a:endParaRPr>
          </a:p>
        </p:txBody>
      </p:sp>
    </p:spTree>
    <p:extLst>
      <p:ext uri="{BB962C8B-B14F-4D97-AF65-F5344CB8AC3E}">
        <p14:creationId xmlns:p14="http://schemas.microsoft.com/office/powerpoint/2010/main" val="13980323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D71527-FF77-796B-C691-6A5729AA74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2CFF20-B301-DEE9-1207-7F52641D13F1}"/>
              </a:ext>
            </a:extLst>
          </p:cNvPr>
          <p:cNvSpPr>
            <a:spLocks noGrp="1"/>
          </p:cNvSpPr>
          <p:nvPr>
            <p:ph type="title"/>
          </p:nvPr>
        </p:nvSpPr>
        <p:spPr>
          <a:xfrm>
            <a:off x="581192" y="702156"/>
            <a:ext cx="11029616" cy="806604"/>
          </a:xfrm>
        </p:spPr>
        <p:txBody>
          <a:bodyPr/>
          <a:lstStyle/>
          <a:p>
            <a:r>
              <a:rPr lang="en-US" dirty="0"/>
              <a:t>FORM 3CD (PART B)</a:t>
            </a:r>
            <a:endParaRPr lang="en-IN" dirty="0"/>
          </a:p>
        </p:txBody>
      </p:sp>
      <p:sp>
        <p:nvSpPr>
          <p:cNvPr id="3" name="Content Placeholder 2">
            <a:extLst>
              <a:ext uri="{FF2B5EF4-FFF2-40B4-BE49-F238E27FC236}">
                <a16:creationId xmlns:a16="http://schemas.microsoft.com/office/drawing/2014/main" id="{3A2AAAAF-2219-09AE-36A8-5C02061F9793}"/>
              </a:ext>
            </a:extLst>
          </p:cNvPr>
          <p:cNvSpPr>
            <a:spLocks noGrp="1"/>
          </p:cNvSpPr>
          <p:nvPr>
            <p:ph idx="1"/>
          </p:nvPr>
        </p:nvSpPr>
        <p:spPr>
          <a:xfrm>
            <a:off x="581192" y="1844328"/>
            <a:ext cx="11029615" cy="4448904"/>
          </a:xfrm>
        </p:spPr>
        <p:txBody>
          <a:bodyPr anchor="t">
            <a:noAutofit/>
          </a:bodyPr>
          <a:lstStyle/>
          <a:p>
            <a:pPr marL="0" indent="0" algn="just">
              <a:spcBef>
                <a:spcPts val="0"/>
              </a:spcBef>
              <a:buNone/>
            </a:pPr>
            <a:r>
              <a:rPr lang="en-US" dirty="0">
                <a:solidFill>
                  <a:schemeClr val="tx1"/>
                </a:solidFill>
              </a:rPr>
              <a:t>31(ba) Particulars of </a:t>
            </a:r>
            <a:r>
              <a:rPr lang="en-US" dirty="0">
                <a:solidFill>
                  <a:srgbClr val="FF0000"/>
                </a:solidFill>
              </a:rPr>
              <a:t>each receipt in an amount exceeding the limit specified in section 269ST,</a:t>
            </a:r>
            <a:r>
              <a:rPr lang="en-US" dirty="0">
                <a:solidFill>
                  <a:schemeClr val="tx1"/>
                </a:solidFill>
              </a:rPr>
              <a:t> in aggregate from a person in a day or in respect of a single transaction or in respect of transactions relating to one event or occasion from a person, during the previous year, where such receipt is </a:t>
            </a:r>
            <a:r>
              <a:rPr lang="en-US" dirty="0">
                <a:solidFill>
                  <a:srgbClr val="FF0000"/>
                </a:solidFill>
              </a:rPr>
              <a:t>otherwise than by a cheque or bank draft or use of electronic clearing system through a bank account</a:t>
            </a:r>
            <a:r>
              <a:rPr lang="en-US" dirty="0">
                <a:solidFill>
                  <a:schemeClr val="tx1"/>
                </a:solidFill>
              </a:rPr>
              <a:t>:- </a:t>
            </a:r>
          </a:p>
          <a:p>
            <a:pPr marL="400050" indent="-400050" algn="just">
              <a:spcBef>
                <a:spcPts val="0"/>
              </a:spcBef>
              <a:buAutoNum type="romanLcParenBoth"/>
            </a:pPr>
            <a:r>
              <a:rPr lang="en-US" dirty="0">
                <a:solidFill>
                  <a:schemeClr val="tx1"/>
                </a:solidFill>
              </a:rPr>
              <a:t>Name, address &amp; Permanent Account Number or Aadhaar Number (if available with the assessee) of the payer; </a:t>
            </a:r>
          </a:p>
          <a:p>
            <a:pPr marL="400050" indent="-400050" algn="just">
              <a:spcBef>
                <a:spcPts val="0"/>
              </a:spcBef>
              <a:buAutoNum type="romanLcParenBoth"/>
            </a:pPr>
            <a:r>
              <a:rPr lang="en-US" dirty="0">
                <a:solidFill>
                  <a:schemeClr val="tx1"/>
                </a:solidFill>
              </a:rPr>
              <a:t>Nature of transaction; </a:t>
            </a:r>
          </a:p>
          <a:p>
            <a:pPr marL="400050" indent="-400050" algn="just">
              <a:spcBef>
                <a:spcPts val="0"/>
              </a:spcBef>
              <a:buAutoNum type="romanLcParenBoth"/>
            </a:pPr>
            <a:r>
              <a:rPr lang="en-US" dirty="0">
                <a:solidFill>
                  <a:schemeClr val="tx1"/>
                </a:solidFill>
              </a:rPr>
              <a:t>Amount of receipt (in Rs.); </a:t>
            </a:r>
          </a:p>
          <a:p>
            <a:pPr marL="400050" indent="-400050" algn="just">
              <a:spcBef>
                <a:spcPts val="0"/>
              </a:spcBef>
              <a:buAutoNum type="romanLcParenBoth"/>
            </a:pPr>
            <a:r>
              <a:rPr lang="en-US" dirty="0">
                <a:solidFill>
                  <a:schemeClr val="tx1"/>
                </a:solidFill>
              </a:rPr>
              <a:t>Date of receipt; </a:t>
            </a:r>
          </a:p>
          <a:p>
            <a:pPr marL="0" indent="0" algn="just">
              <a:spcBef>
                <a:spcPts val="0"/>
              </a:spcBef>
              <a:buNone/>
            </a:pPr>
            <a:r>
              <a:rPr lang="en-US" dirty="0">
                <a:solidFill>
                  <a:schemeClr val="tx1"/>
                </a:solidFill>
              </a:rPr>
              <a:t>31(bb) Particulars of each receipt in an amount exceeding the limit specified in section 269ST, in aggregate from a person in a day or in respect of a single transaction or in respect of transactions relating to one event or occasion from a person, </a:t>
            </a:r>
            <a:r>
              <a:rPr lang="en-US" dirty="0">
                <a:solidFill>
                  <a:srgbClr val="FF0000"/>
                </a:solidFill>
              </a:rPr>
              <a:t>received by a cheque or bank draft, not being an account payee cheque or an account payee bank draft,</a:t>
            </a:r>
            <a:r>
              <a:rPr lang="en-US" dirty="0">
                <a:solidFill>
                  <a:schemeClr val="tx1"/>
                </a:solidFill>
              </a:rPr>
              <a:t> during the previous year:— </a:t>
            </a:r>
          </a:p>
          <a:p>
            <a:pPr marL="400050" indent="-400050" algn="just">
              <a:spcBef>
                <a:spcPts val="0"/>
              </a:spcBef>
              <a:buAutoNum type="romanLcParenBoth"/>
            </a:pPr>
            <a:r>
              <a:rPr lang="en-US" dirty="0">
                <a:solidFill>
                  <a:schemeClr val="tx1"/>
                </a:solidFill>
              </a:rPr>
              <a:t>Name, address &amp; Permanent Account Number or Aadhaar Number (if available with the assessee) of the payer;</a:t>
            </a:r>
          </a:p>
          <a:p>
            <a:pPr marL="400050" indent="-400050" algn="just">
              <a:spcBef>
                <a:spcPts val="0"/>
              </a:spcBef>
              <a:buAutoNum type="romanLcParenBoth"/>
            </a:pPr>
            <a:r>
              <a:rPr lang="en-US" dirty="0">
                <a:solidFill>
                  <a:schemeClr val="tx1"/>
                </a:solidFill>
              </a:rPr>
              <a:t>Amount of receipt (in Rs.);</a:t>
            </a:r>
          </a:p>
        </p:txBody>
      </p:sp>
    </p:spTree>
    <p:extLst>
      <p:ext uri="{BB962C8B-B14F-4D97-AF65-F5344CB8AC3E}">
        <p14:creationId xmlns:p14="http://schemas.microsoft.com/office/powerpoint/2010/main" val="14665719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179328-735A-EF9D-19FA-127D3759F6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D5D4AF-8B2F-0B8B-050F-5A43E464BD87}"/>
              </a:ext>
            </a:extLst>
          </p:cNvPr>
          <p:cNvSpPr>
            <a:spLocks noGrp="1"/>
          </p:cNvSpPr>
          <p:nvPr>
            <p:ph type="title"/>
          </p:nvPr>
        </p:nvSpPr>
        <p:spPr>
          <a:xfrm>
            <a:off x="581192" y="702156"/>
            <a:ext cx="11029616" cy="806604"/>
          </a:xfrm>
        </p:spPr>
        <p:txBody>
          <a:bodyPr/>
          <a:lstStyle/>
          <a:p>
            <a:r>
              <a:rPr lang="en-US" dirty="0"/>
              <a:t>FORM 3CD (PART B)</a:t>
            </a:r>
            <a:endParaRPr lang="en-IN" dirty="0"/>
          </a:p>
        </p:txBody>
      </p:sp>
      <p:sp>
        <p:nvSpPr>
          <p:cNvPr id="3" name="Content Placeholder 2">
            <a:extLst>
              <a:ext uri="{FF2B5EF4-FFF2-40B4-BE49-F238E27FC236}">
                <a16:creationId xmlns:a16="http://schemas.microsoft.com/office/drawing/2014/main" id="{34885AA1-8D3D-8464-2820-BA3BF901D31D}"/>
              </a:ext>
            </a:extLst>
          </p:cNvPr>
          <p:cNvSpPr>
            <a:spLocks noGrp="1"/>
          </p:cNvSpPr>
          <p:nvPr>
            <p:ph idx="1"/>
          </p:nvPr>
        </p:nvSpPr>
        <p:spPr>
          <a:xfrm>
            <a:off x="581192" y="1844328"/>
            <a:ext cx="11029615" cy="4448904"/>
          </a:xfrm>
        </p:spPr>
        <p:txBody>
          <a:bodyPr anchor="t">
            <a:noAutofit/>
          </a:bodyPr>
          <a:lstStyle/>
          <a:p>
            <a:pPr marL="0" indent="0" algn="just">
              <a:spcBef>
                <a:spcPts val="0"/>
              </a:spcBef>
              <a:buNone/>
            </a:pPr>
            <a:r>
              <a:rPr lang="en-US" dirty="0">
                <a:solidFill>
                  <a:schemeClr val="tx1"/>
                </a:solidFill>
              </a:rPr>
              <a:t>31 (bc) Particulars of each </a:t>
            </a:r>
            <a:r>
              <a:rPr lang="en-US" dirty="0">
                <a:solidFill>
                  <a:srgbClr val="FF0000"/>
                </a:solidFill>
              </a:rPr>
              <a:t>payment made in an amount exceeding the limit specified in section 269ST</a:t>
            </a:r>
            <a:r>
              <a:rPr lang="en-US" dirty="0">
                <a:solidFill>
                  <a:schemeClr val="tx1"/>
                </a:solidFill>
              </a:rPr>
              <a:t>, in aggregate to a person in a day or in respect of a single transaction or in respect of transactions relating to one event or occasion to a person, </a:t>
            </a:r>
            <a:r>
              <a:rPr lang="en-US" dirty="0">
                <a:solidFill>
                  <a:srgbClr val="FF0000"/>
                </a:solidFill>
              </a:rPr>
              <a:t>otherwise than by a cheque or bank draft or use of electronic clearing system</a:t>
            </a:r>
            <a:r>
              <a:rPr lang="en-US" dirty="0">
                <a:solidFill>
                  <a:schemeClr val="tx1"/>
                </a:solidFill>
              </a:rPr>
              <a:t> through a bank account during the previous year:- </a:t>
            </a:r>
          </a:p>
          <a:p>
            <a:pPr marL="400050" indent="-400050" algn="just">
              <a:spcBef>
                <a:spcPts val="0"/>
              </a:spcBef>
              <a:buAutoNum type="romanLcParenBoth"/>
            </a:pPr>
            <a:r>
              <a:rPr lang="en-US" dirty="0">
                <a:solidFill>
                  <a:schemeClr val="tx1"/>
                </a:solidFill>
              </a:rPr>
              <a:t>Name, address &amp; Permanent Account Number or Aadhaar Number (if available with the assessee) of the payee;</a:t>
            </a:r>
          </a:p>
          <a:p>
            <a:pPr marL="400050" indent="-400050" algn="just">
              <a:spcBef>
                <a:spcPts val="0"/>
              </a:spcBef>
              <a:buAutoNum type="romanLcParenBoth"/>
            </a:pPr>
            <a:r>
              <a:rPr lang="en-US" dirty="0">
                <a:solidFill>
                  <a:schemeClr val="tx1"/>
                </a:solidFill>
              </a:rPr>
              <a:t>Nature of transaction; </a:t>
            </a:r>
          </a:p>
          <a:p>
            <a:pPr marL="400050" indent="-400050" algn="just">
              <a:spcBef>
                <a:spcPts val="0"/>
              </a:spcBef>
              <a:buAutoNum type="romanLcParenBoth"/>
            </a:pPr>
            <a:r>
              <a:rPr lang="en-US" dirty="0">
                <a:solidFill>
                  <a:schemeClr val="tx1"/>
                </a:solidFill>
              </a:rPr>
              <a:t>Amount of payment (in Rs.);</a:t>
            </a:r>
          </a:p>
          <a:p>
            <a:pPr marL="400050" indent="-400050" algn="just">
              <a:spcBef>
                <a:spcPts val="0"/>
              </a:spcBef>
              <a:buAutoNum type="romanLcParenBoth"/>
            </a:pPr>
            <a:r>
              <a:rPr lang="en-US" dirty="0">
                <a:solidFill>
                  <a:schemeClr val="tx1"/>
                </a:solidFill>
              </a:rPr>
              <a:t>Date of payment; </a:t>
            </a:r>
          </a:p>
          <a:p>
            <a:pPr marL="0" indent="0" algn="just">
              <a:spcBef>
                <a:spcPts val="0"/>
              </a:spcBef>
              <a:buNone/>
            </a:pPr>
            <a:r>
              <a:rPr lang="en-US" dirty="0">
                <a:solidFill>
                  <a:schemeClr val="tx1"/>
                </a:solidFill>
              </a:rPr>
              <a:t>31 (bd) Particulars of </a:t>
            </a:r>
            <a:r>
              <a:rPr lang="en-US" dirty="0">
                <a:solidFill>
                  <a:srgbClr val="FF0000"/>
                </a:solidFill>
              </a:rPr>
              <a:t>each payment in an amount exceeding the limit specified in section 269ST</a:t>
            </a:r>
            <a:r>
              <a:rPr lang="en-US" dirty="0">
                <a:solidFill>
                  <a:schemeClr val="tx1"/>
                </a:solidFill>
              </a:rPr>
              <a:t>, in aggregate to a person in a day or in respect of a single transaction or in respect of transactions relating to one event or occasion to a person, made </a:t>
            </a:r>
            <a:r>
              <a:rPr lang="en-US" dirty="0">
                <a:solidFill>
                  <a:srgbClr val="FF0000"/>
                </a:solidFill>
              </a:rPr>
              <a:t>by a cheque or bank draft, not being an account payee cheque or an account payee bank draft, </a:t>
            </a:r>
            <a:r>
              <a:rPr lang="en-US" dirty="0">
                <a:solidFill>
                  <a:schemeClr val="tx1"/>
                </a:solidFill>
              </a:rPr>
              <a:t>during the previous year:— </a:t>
            </a:r>
          </a:p>
          <a:p>
            <a:pPr marL="400050" indent="-400050" algn="just">
              <a:spcBef>
                <a:spcPts val="0"/>
              </a:spcBef>
              <a:buAutoNum type="romanLcParenBoth"/>
            </a:pPr>
            <a:r>
              <a:rPr lang="en-US" dirty="0">
                <a:solidFill>
                  <a:schemeClr val="tx1"/>
                </a:solidFill>
              </a:rPr>
              <a:t>Name, address &amp; Permanent Account Number or Aadhaar Number (if available with the assessee) of the payee;</a:t>
            </a:r>
          </a:p>
          <a:p>
            <a:pPr marL="400050" indent="-400050" algn="just">
              <a:spcBef>
                <a:spcPts val="0"/>
              </a:spcBef>
              <a:buAutoNum type="romanLcParenBoth"/>
            </a:pPr>
            <a:r>
              <a:rPr lang="en-US" dirty="0">
                <a:solidFill>
                  <a:schemeClr val="tx1"/>
                </a:solidFill>
              </a:rPr>
              <a:t>Amount of payment (in Rs.); </a:t>
            </a:r>
          </a:p>
        </p:txBody>
      </p:sp>
    </p:spTree>
    <p:extLst>
      <p:ext uri="{BB962C8B-B14F-4D97-AF65-F5344CB8AC3E}">
        <p14:creationId xmlns:p14="http://schemas.microsoft.com/office/powerpoint/2010/main" val="10323167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176CD5-11F9-C34B-825C-85A528D058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0ABB56-077E-DD82-50BF-BE21B5C6C703}"/>
              </a:ext>
            </a:extLst>
          </p:cNvPr>
          <p:cNvSpPr>
            <a:spLocks noGrp="1"/>
          </p:cNvSpPr>
          <p:nvPr>
            <p:ph type="title"/>
          </p:nvPr>
        </p:nvSpPr>
        <p:spPr>
          <a:xfrm>
            <a:off x="581192" y="702156"/>
            <a:ext cx="11029616" cy="806604"/>
          </a:xfrm>
        </p:spPr>
        <p:txBody>
          <a:bodyPr/>
          <a:lstStyle/>
          <a:p>
            <a:r>
              <a:rPr lang="en-US" dirty="0"/>
              <a:t>FORM 3CD (PART B)</a:t>
            </a:r>
            <a:endParaRPr lang="en-IN" dirty="0"/>
          </a:p>
        </p:txBody>
      </p:sp>
      <p:sp>
        <p:nvSpPr>
          <p:cNvPr id="3" name="Content Placeholder 2">
            <a:extLst>
              <a:ext uri="{FF2B5EF4-FFF2-40B4-BE49-F238E27FC236}">
                <a16:creationId xmlns:a16="http://schemas.microsoft.com/office/drawing/2014/main" id="{7EA7D539-1A88-A067-AD30-3AEE7D3BC6B9}"/>
              </a:ext>
            </a:extLst>
          </p:cNvPr>
          <p:cNvSpPr>
            <a:spLocks noGrp="1"/>
          </p:cNvSpPr>
          <p:nvPr>
            <p:ph idx="1"/>
          </p:nvPr>
        </p:nvSpPr>
        <p:spPr>
          <a:xfrm>
            <a:off x="581192" y="1844328"/>
            <a:ext cx="11029615" cy="4448904"/>
          </a:xfrm>
        </p:spPr>
        <p:txBody>
          <a:bodyPr anchor="t">
            <a:noAutofit/>
          </a:bodyPr>
          <a:lstStyle/>
          <a:p>
            <a:pPr marL="0" indent="0" algn="just">
              <a:spcBef>
                <a:spcPts val="0"/>
              </a:spcBef>
              <a:buNone/>
            </a:pPr>
            <a:r>
              <a:rPr lang="en-US" dirty="0">
                <a:solidFill>
                  <a:schemeClr val="tx1"/>
                </a:solidFill>
              </a:rPr>
              <a:t>31(c) Particulars of each </a:t>
            </a:r>
            <a:r>
              <a:rPr lang="en-US" dirty="0">
                <a:solidFill>
                  <a:srgbClr val="FF0000"/>
                </a:solidFill>
              </a:rPr>
              <a:t>repayment of loan or deposit </a:t>
            </a:r>
            <a:r>
              <a:rPr lang="en-US" dirty="0">
                <a:solidFill>
                  <a:schemeClr val="tx1"/>
                </a:solidFill>
              </a:rPr>
              <a:t>or any specified advance in an amount exceeding the limit specified in </a:t>
            </a:r>
            <a:r>
              <a:rPr lang="en-US" dirty="0">
                <a:solidFill>
                  <a:srgbClr val="FF0000"/>
                </a:solidFill>
              </a:rPr>
              <a:t>section 269T </a:t>
            </a:r>
            <a:r>
              <a:rPr lang="en-US" dirty="0">
                <a:solidFill>
                  <a:schemeClr val="tx1"/>
                </a:solidFill>
              </a:rPr>
              <a:t>made during the previous year:— </a:t>
            </a:r>
          </a:p>
          <a:p>
            <a:pPr marL="400050" indent="-400050" algn="just">
              <a:spcBef>
                <a:spcPts val="0"/>
              </a:spcBef>
              <a:buAutoNum type="romanLcParenBoth"/>
            </a:pPr>
            <a:r>
              <a:rPr lang="en-US" dirty="0">
                <a:solidFill>
                  <a:schemeClr val="tx1"/>
                </a:solidFill>
              </a:rPr>
              <a:t>name, address and Permanent Account Number or Aadhaar Number (if available with the assessee) of the payee;</a:t>
            </a:r>
          </a:p>
          <a:p>
            <a:pPr marL="400050" indent="-400050" algn="just">
              <a:spcBef>
                <a:spcPts val="0"/>
              </a:spcBef>
              <a:buAutoNum type="romanLcParenBoth"/>
            </a:pPr>
            <a:r>
              <a:rPr lang="en-US" dirty="0">
                <a:solidFill>
                  <a:schemeClr val="tx1"/>
                </a:solidFill>
              </a:rPr>
              <a:t>Amount of each repayment of loan or deposit or any specified </a:t>
            </a:r>
            <a:r>
              <a:rPr lang="en-US" dirty="0">
                <a:solidFill>
                  <a:srgbClr val="00B050"/>
                </a:solidFill>
              </a:rPr>
              <a:t>advance and code of the nature of such amount, as given in Note 1; [Dropdown to be provided]; </a:t>
            </a:r>
          </a:p>
          <a:p>
            <a:pPr marL="400050" indent="-400050" algn="just">
              <a:spcBef>
                <a:spcPts val="0"/>
              </a:spcBef>
              <a:buAutoNum type="romanLcParenBoth"/>
            </a:pPr>
            <a:r>
              <a:rPr lang="en-US" dirty="0">
                <a:solidFill>
                  <a:schemeClr val="tx1"/>
                </a:solidFill>
              </a:rPr>
              <a:t>maximum amount outstanding in the account at any time during the previous year; </a:t>
            </a:r>
          </a:p>
          <a:p>
            <a:pPr marL="400050" indent="-400050" algn="just">
              <a:spcBef>
                <a:spcPts val="0"/>
              </a:spcBef>
              <a:buAutoNum type="romanLcParenBoth"/>
            </a:pPr>
            <a:r>
              <a:rPr lang="en-US" dirty="0">
                <a:solidFill>
                  <a:schemeClr val="tx1"/>
                </a:solidFill>
              </a:rPr>
              <a:t>whether the repayment was made by cheque or bank draft or use of electronic clearing system through a bank account;</a:t>
            </a:r>
          </a:p>
          <a:p>
            <a:pPr marL="400050" indent="-400050" algn="just">
              <a:spcBef>
                <a:spcPts val="0"/>
              </a:spcBef>
              <a:buAutoNum type="romanLcParenBoth"/>
            </a:pPr>
            <a:r>
              <a:rPr lang="en-US" dirty="0">
                <a:solidFill>
                  <a:schemeClr val="tx1"/>
                </a:solidFill>
              </a:rPr>
              <a:t>in case the repayment was made by cheque or bank draft, whether the same was repaid by an account payee cheque or an account payee bank draft.</a:t>
            </a:r>
          </a:p>
        </p:txBody>
      </p:sp>
    </p:spTree>
    <p:extLst>
      <p:ext uri="{BB962C8B-B14F-4D97-AF65-F5344CB8AC3E}">
        <p14:creationId xmlns:p14="http://schemas.microsoft.com/office/powerpoint/2010/main" val="39359321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617E91-E494-3C13-DC60-2E871EDD15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F41696-FE19-45D1-70B9-AFE8403DD0D4}"/>
              </a:ext>
            </a:extLst>
          </p:cNvPr>
          <p:cNvSpPr>
            <a:spLocks noGrp="1"/>
          </p:cNvSpPr>
          <p:nvPr>
            <p:ph type="title"/>
          </p:nvPr>
        </p:nvSpPr>
        <p:spPr>
          <a:xfrm>
            <a:off x="581192" y="702156"/>
            <a:ext cx="11029616" cy="806604"/>
          </a:xfrm>
        </p:spPr>
        <p:txBody>
          <a:bodyPr/>
          <a:lstStyle/>
          <a:p>
            <a:r>
              <a:rPr lang="en-US" dirty="0"/>
              <a:t>FORM 3CD (PART B)</a:t>
            </a:r>
            <a:endParaRPr lang="en-IN" dirty="0"/>
          </a:p>
        </p:txBody>
      </p:sp>
      <p:sp>
        <p:nvSpPr>
          <p:cNvPr id="3" name="Content Placeholder 2">
            <a:extLst>
              <a:ext uri="{FF2B5EF4-FFF2-40B4-BE49-F238E27FC236}">
                <a16:creationId xmlns:a16="http://schemas.microsoft.com/office/drawing/2014/main" id="{4D618B27-9A5F-25D3-9DB5-289160ED9FBB}"/>
              </a:ext>
            </a:extLst>
          </p:cNvPr>
          <p:cNvSpPr>
            <a:spLocks noGrp="1"/>
          </p:cNvSpPr>
          <p:nvPr>
            <p:ph idx="1"/>
          </p:nvPr>
        </p:nvSpPr>
        <p:spPr>
          <a:xfrm>
            <a:off x="581192" y="1844328"/>
            <a:ext cx="11029615" cy="4448904"/>
          </a:xfrm>
        </p:spPr>
        <p:txBody>
          <a:bodyPr anchor="t">
            <a:noAutofit/>
          </a:bodyPr>
          <a:lstStyle/>
          <a:p>
            <a:pPr marL="0" indent="0" algn="just">
              <a:spcBef>
                <a:spcPts val="0"/>
              </a:spcBef>
              <a:buNone/>
            </a:pPr>
            <a:r>
              <a:rPr lang="en-US" dirty="0">
                <a:solidFill>
                  <a:schemeClr val="tx1"/>
                </a:solidFill>
              </a:rPr>
              <a:t>31(d) Particulars of </a:t>
            </a:r>
            <a:r>
              <a:rPr lang="en-US" dirty="0">
                <a:solidFill>
                  <a:srgbClr val="FF0000"/>
                </a:solidFill>
              </a:rPr>
              <a:t>repayment of loan or deposit or any specified advance </a:t>
            </a:r>
            <a:r>
              <a:rPr lang="en-US" dirty="0">
                <a:solidFill>
                  <a:schemeClr val="tx1"/>
                </a:solidFill>
              </a:rPr>
              <a:t>in an amount exceeding the limit specified in section 269T </a:t>
            </a:r>
            <a:r>
              <a:rPr lang="en-US" dirty="0">
                <a:solidFill>
                  <a:srgbClr val="FF0000"/>
                </a:solidFill>
              </a:rPr>
              <a:t>received otherwise than by a cheque or bank draft or use of electronic clearing system </a:t>
            </a:r>
            <a:r>
              <a:rPr lang="en-US" dirty="0">
                <a:solidFill>
                  <a:schemeClr val="tx1"/>
                </a:solidFill>
              </a:rPr>
              <a:t>through a bank account during the previous year:— </a:t>
            </a:r>
          </a:p>
          <a:p>
            <a:pPr marL="400050" indent="-400050" algn="just">
              <a:spcBef>
                <a:spcPts val="0"/>
              </a:spcBef>
              <a:buAutoNum type="romanLcParenBoth"/>
            </a:pPr>
            <a:r>
              <a:rPr lang="en-US" dirty="0">
                <a:solidFill>
                  <a:schemeClr val="tx1"/>
                </a:solidFill>
              </a:rPr>
              <a:t>name, address and Permanent Account Number or Aadhaar Number (if available with the assessee) of the payer;</a:t>
            </a:r>
          </a:p>
          <a:p>
            <a:pPr marL="400050" indent="-400050" algn="just">
              <a:spcBef>
                <a:spcPts val="0"/>
              </a:spcBef>
              <a:buAutoNum type="romanLcParenBoth"/>
            </a:pPr>
            <a:r>
              <a:rPr lang="en-US" dirty="0">
                <a:solidFill>
                  <a:schemeClr val="tx1"/>
                </a:solidFill>
              </a:rPr>
              <a:t>repayment of loan or deposit or any specified advance received otherwise than by a cheque or bank draft or use of electronic clearing system through a bank account during the previous year. </a:t>
            </a:r>
          </a:p>
          <a:p>
            <a:pPr marL="0" indent="0" algn="just">
              <a:spcBef>
                <a:spcPts val="0"/>
              </a:spcBef>
              <a:buNone/>
            </a:pPr>
            <a:r>
              <a:rPr lang="en-US" dirty="0">
                <a:solidFill>
                  <a:schemeClr val="tx1"/>
                </a:solidFill>
              </a:rPr>
              <a:t>31(e) Particulars of </a:t>
            </a:r>
            <a:r>
              <a:rPr lang="en-US" dirty="0">
                <a:solidFill>
                  <a:srgbClr val="FF0000"/>
                </a:solidFill>
              </a:rPr>
              <a:t>repayment of loan or deposit or any specified advance </a:t>
            </a:r>
            <a:r>
              <a:rPr lang="en-US" dirty="0">
                <a:solidFill>
                  <a:schemeClr val="tx1"/>
                </a:solidFill>
              </a:rPr>
              <a:t>in an amount exceeding the limit specified in section 269T </a:t>
            </a:r>
            <a:r>
              <a:rPr lang="en-US" dirty="0">
                <a:solidFill>
                  <a:srgbClr val="FF0000"/>
                </a:solidFill>
              </a:rPr>
              <a:t>received by a cheque or bank draft which is not an account payee cheque or account payee bank draft </a:t>
            </a:r>
            <a:r>
              <a:rPr lang="en-US" dirty="0">
                <a:solidFill>
                  <a:schemeClr val="tx1"/>
                </a:solidFill>
              </a:rPr>
              <a:t>during the previous year:— </a:t>
            </a:r>
          </a:p>
          <a:p>
            <a:pPr marL="400050" indent="-400050" algn="just">
              <a:spcBef>
                <a:spcPts val="0"/>
              </a:spcBef>
              <a:buAutoNum type="romanLcParenBoth"/>
            </a:pPr>
            <a:r>
              <a:rPr lang="en-US" dirty="0">
                <a:solidFill>
                  <a:schemeClr val="tx1"/>
                </a:solidFill>
              </a:rPr>
              <a:t>name, address and Permanent Account Number or Aadhaar Number (if available with the assessee) of the payer;</a:t>
            </a:r>
          </a:p>
          <a:p>
            <a:pPr marL="400050" indent="-400050" algn="just">
              <a:spcBef>
                <a:spcPts val="0"/>
              </a:spcBef>
              <a:buAutoNum type="romanLcParenBoth"/>
            </a:pPr>
            <a:r>
              <a:rPr lang="en-US" dirty="0">
                <a:solidFill>
                  <a:schemeClr val="tx1"/>
                </a:solidFill>
              </a:rPr>
              <a:t>repayment of loan or deposit or any specified advance received by a cheque or a bank draft which is not an account payee cheque or account payee bank draft during the previous year. </a:t>
            </a:r>
          </a:p>
          <a:p>
            <a:pPr marL="0" indent="0" algn="just">
              <a:spcBef>
                <a:spcPts val="0"/>
              </a:spcBef>
              <a:buNone/>
            </a:pPr>
            <a:r>
              <a:rPr lang="en-US" dirty="0">
                <a:solidFill>
                  <a:schemeClr val="tx1"/>
                </a:solidFill>
              </a:rPr>
              <a:t>(Particulars at (c), (d) and (e) need not be given in the case of a repayment of any loan or deposit or any specified advance taken or accepted from the Government, Government company, banking company or a corporation established by the Central, State or Provincial Act)</a:t>
            </a:r>
          </a:p>
        </p:txBody>
      </p:sp>
    </p:spTree>
    <p:extLst>
      <p:ext uri="{BB962C8B-B14F-4D97-AF65-F5344CB8AC3E}">
        <p14:creationId xmlns:p14="http://schemas.microsoft.com/office/powerpoint/2010/main" val="18087818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522D94-ED44-0542-3627-59A76C711D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CFA4CE-20D3-2601-87CF-13FD51826269}"/>
              </a:ext>
            </a:extLst>
          </p:cNvPr>
          <p:cNvSpPr>
            <a:spLocks noGrp="1"/>
          </p:cNvSpPr>
          <p:nvPr>
            <p:ph type="title"/>
          </p:nvPr>
        </p:nvSpPr>
        <p:spPr>
          <a:xfrm>
            <a:off x="581192" y="702156"/>
            <a:ext cx="11029616" cy="806604"/>
          </a:xfrm>
        </p:spPr>
        <p:txBody>
          <a:bodyPr/>
          <a:lstStyle/>
          <a:p>
            <a:r>
              <a:rPr lang="en-US" dirty="0"/>
              <a:t>FORM 3CD (PART B)</a:t>
            </a:r>
            <a:endParaRPr lang="en-IN" dirty="0"/>
          </a:p>
        </p:txBody>
      </p:sp>
      <p:graphicFrame>
        <p:nvGraphicFramePr>
          <p:cNvPr id="4" name="Content Placeholder 3">
            <a:extLst>
              <a:ext uri="{FF2B5EF4-FFF2-40B4-BE49-F238E27FC236}">
                <a16:creationId xmlns:a16="http://schemas.microsoft.com/office/drawing/2014/main" id="{3540E8CC-26AB-036E-33BE-055D81D543D6}"/>
              </a:ext>
            </a:extLst>
          </p:cNvPr>
          <p:cNvGraphicFramePr>
            <a:graphicFrameLocks noGrp="1"/>
          </p:cNvGraphicFramePr>
          <p:nvPr>
            <p:ph idx="1"/>
            <p:extLst>
              <p:ext uri="{D42A27DB-BD31-4B8C-83A1-F6EECF244321}">
                <p14:modId xmlns:p14="http://schemas.microsoft.com/office/powerpoint/2010/main" val="4232578195"/>
              </p:ext>
            </p:extLst>
          </p:nvPr>
        </p:nvGraphicFramePr>
        <p:xfrm>
          <a:off x="581192" y="1943717"/>
          <a:ext cx="5237718" cy="4599582"/>
        </p:xfrm>
        <a:graphic>
          <a:graphicData uri="http://schemas.openxmlformats.org/drawingml/2006/table">
            <a:tbl>
              <a:tblPr firstRow="1" bandRow="1">
                <a:tableStyleId>{5C22544A-7EE6-4342-B048-85BDC9FD1C3A}</a:tableStyleId>
              </a:tblPr>
              <a:tblGrid>
                <a:gridCol w="4453946">
                  <a:extLst>
                    <a:ext uri="{9D8B030D-6E8A-4147-A177-3AD203B41FA5}">
                      <a16:colId xmlns:a16="http://schemas.microsoft.com/office/drawing/2014/main" val="1576648563"/>
                    </a:ext>
                  </a:extLst>
                </a:gridCol>
                <a:gridCol w="783772">
                  <a:extLst>
                    <a:ext uri="{9D8B030D-6E8A-4147-A177-3AD203B41FA5}">
                      <a16:colId xmlns:a16="http://schemas.microsoft.com/office/drawing/2014/main" val="3774158159"/>
                    </a:ext>
                  </a:extLst>
                </a:gridCol>
              </a:tblGrid>
              <a:tr h="353814">
                <a:tc>
                  <a:txBody>
                    <a:bodyPr/>
                    <a:lstStyle/>
                    <a:p>
                      <a:r>
                        <a:rPr lang="en-US" sz="1600" dirty="0">
                          <a:solidFill>
                            <a:schemeClr val="tx1"/>
                          </a:solidFill>
                        </a:rPr>
                        <a:t>Nature of amount or receipt or repayment </a:t>
                      </a:r>
                      <a:endParaRPr lang="en-IN" sz="1600" dirty="0">
                        <a:solidFill>
                          <a:schemeClr val="tx1"/>
                        </a:solidFill>
                      </a:endParaRPr>
                    </a:p>
                  </a:txBody>
                  <a:tcPr/>
                </a:tc>
                <a:tc>
                  <a:txBody>
                    <a:bodyPr/>
                    <a:lstStyle/>
                    <a:p>
                      <a:r>
                        <a:rPr lang="en-US" sz="1600" dirty="0">
                          <a:solidFill>
                            <a:schemeClr val="tx1"/>
                          </a:solidFill>
                        </a:rPr>
                        <a:t>Code</a:t>
                      </a:r>
                      <a:endParaRPr lang="en-IN" sz="1600" dirty="0">
                        <a:solidFill>
                          <a:schemeClr val="tx1"/>
                        </a:solidFill>
                      </a:endParaRPr>
                    </a:p>
                  </a:txBody>
                  <a:tcPr/>
                </a:tc>
                <a:extLst>
                  <a:ext uri="{0D108BD9-81ED-4DB2-BD59-A6C34878D82A}">
                    <a16:rowId xmlns:a16="http://schemas.microsoft.com/office/drawing/2014/main" val="2215236302"/>
                  </a:ext>
                </a:extLst>
              </a:tr>
              <a:tr h="353814">
                <a:tc>
                  <a:txBody>
                    <a:bodyPr/>
                    <a:lstStyle/>
                    <a:p>
                      <a:r>
                        <a:rPr lang="en-IN" sz="1600" dirty="0">
                          <a:solidFill>
                            <a:schemeClr val="tx1"/>
                          </a:solidFill>
                        </a:rPr>
                        <a:t>Cash payment</a:t>
                      </a:r>
                    </a:p>
                  </a:txBody>
                  <a:tcPr/>
                </a:tc>
                <a:tc>
                  <a:txBody>
                    <a:bodyPr/>
                    <a:lstStyle/>
                    <a:p>
                      <a:pPr algn="ctr"/>
                      <a:r>
                        <a:rPr lang="en-US" sz="1600" dirty="0">
                          <a:solidFill>
                            <a:schemeClr val="tx1"/>
                          </a:solidFill>
                        </a:rPr>
                        <a:t>A</a:t>
                      </a:r>
                      <a:endParaRPr lang="en-IN" sz="1600" dirty="0">
                        <a:solidFill>
                          <a:schemeClr val="tx1"/>
                        </a:solidFill>
                      </a:endParaRPr>
                    </a:p>
                  </a:txBody>
                  <a:tcPr/>
                </a:tc>
                <a:extLst>
                  <a:ext uri="{0D108BD9-81ED-4DB2-BD59-A6C34878D82A}">
                    <a16:rowId xmlns:a16="http://schemas.microsoft.com/office/drawing/2014/main" val="729544167"/>
                  </a:ext>
                </a:extLst>
              </a:tr>
              <a:tr h="353814">
                <a:tc>
                  <a:txBody>
                    <a:bodyPr/>
                    <a:lstStyle/>
                    <a:p>
                      <a:r>
                        <a:rPr lang="en-IN" sz="1600" dirty="0">
                          <a:solidFill>
                            <a:schemeClr val="tx1"/>
                          </a:solidFill>
                        </a:rPr>
                        <a:t>Cash receipt</a:t>
                      </a:r>
                    </a:p>
                  </a:txBody>
                  <a:tcPr/>
                </a:tc>
                <a:tc>
                  <a:txBody>
                    <a:bodyPr/>
                    <a:lstStyle/>
                    <a:p>
                      <a:pPr algn="ctr"/>
                      <a:r>
                        <a:rPr lang="en-US" sz="1600" dirty="0">
                          <a:solidFill>
                            <a:schemeClr val="tx1"/>
                          </a:solidFill>
                        </a:rPr>
                        <a:t>B</a:t>
                      </a:r>
                      <a:endParaRPr lang="en-IN" sz="1600" dirty="0">
                        <a:solidFill>
                          <a:schemeClr val="tx1"/>
                        </a:solidFill>
                      </a:endParaRPr>
                    </a:p>
                  </a:txBody>
                  <a:tcPr/>
                </a:tc>
                <a:extLst>
                  <a:ext uri="{0D108BD9-81ED-4DB2-BD59-A6C34878D82A}">
                    <a16:rowId xmlns:a16="http://schemas.microsoft.com/office/drawing/2014/main" val="1365649712"/>
                  </a:ext>
                </a:extLst>
              </a:tr>
              <a:tr h="353814">
                <a:tc>
                  <a:txBody>
                    <a:bodyPr/>
                    <a:lstStyle/>
                    <a:p>
                      <a:r>
                        <a:rPr lang="en-US" sz="1600" dirty="0">
                          <a:solidFill>
                            <a:schemeClr val="tx1"/>
                          </a:solidFill>
                        </a:rPr>
                        <a:t>Payment through non account payee cheque</a:t>
                      </a:r>
                      <a:endParaRPr lang="en-IN" sz="1600" dirty="0">
                        <a:solidFill>
                          <a:schemeClr val="tx1"/>
                        </a:solidFill>
                      </a:endParaRPr>
                    </a:p>
                  </a:txBody>
                  <a:tcPr/>
                </a:tc>
                <a:tc>
                  <a:txBody>
                    <a:bodyPr/>
                    <a:lstStyle/>
                    <a:p>
                      <a:pPr algn="ctr"/>
                      <a:r>
                        <a:rPr lang="en-US" sz="1600" dirty="0">
                          <a:solidFill>
                            <a:schemeClr val="tx1"/>
                          </a:solidFill>
                        </a:rPr>
                        <a:t>C</a:t>
                      </a:r>
                      <a:endParaRPr lang="en-IN" sz="1600" dirty="0">
                        <a:solidFill>
                          <a:schemeClr val="tx1"/>
                        </a:solidFill>
                      </a:endParaRPr>
                    </a:p>
                  </a:txBody>
                  <a:tcPr/>
                </a:tc>
                <a:extLst>
                  <a:ext uri="{0D108BD9-81ED-4DB2-BD59-A6C34878D82A}">
                    <a16:rowId xmlns:a16="http://schemas.microsoft.com/office/drawing/2014/main" val="1583062766"/>
                  </a:ext>
                </a:extLst>
              </a:tr>
              <a:tr h="353814">
                <a:tc>
                  <a:txBody>
                    <a:bodyPr/>
                    <a:lstStyle/>
                    <a:p>
                      <a:r>
                        <a:rPr lang="en-US" sz="1600" dirty="0">
                          <a:solidFill>
                            <a:schemeClr val="tx1"/>
                          </a:solidFill>
                        </a:rPr>
                        <a:t>Receipt through non account payee cheque </a:t>
                      </a:r>
                      <a:endParaRPr lang="en-IN" sz="1600" dirty="0">
                        <a:solidFill>
                          <a:schemeClr val="tx1"/>
                        </a:solidFill>
                      </a:endParaRPr>
                    </a:p>
                  </a:txBody>
                  <a:tcPr/>
                </a:tc>
                <a:tc>
                  <a:txBody>
                    <a:bodyPr/>
                    <a:lstStyle/>
                    <a:p>
                      <a:pPr algn="ctr"/>
                      <a:r>
                        <a:rPr lang="en-US" sz="1600" dirty="0">
                          <a:solidFill>
                            <a:schemeClr val="tx1"/>
                          </a:solidFill>
                        </a:rPr>
                        <a:t>D</a:t>
                      </a:r>
                      <a:endParaRPr lang="en-IN" sz="1600" dirty="0">
                        <a:solidFill>
                          <a:schemeClr val="tx1"/>
                        </a:solidFill>
                      </a:endParaRPr>
                    </a:p>
                  </a:txBody>
                  <a:tcPr/>
                </a:tc>
                <a:extLst>
                  <a:ext uri="{0D108BD9-81ED-4DB2-BD59-A6C34878D82A}">
                    <a16:rowId xmlns:a16="http://schemas.microsoft.com/office/drawing/2014/main" val="2247193773"/>
                  </a:ext>
                </a:extLst>
              </a:tr>
              <a:tr h="353814">
                <a:tc>
                  <a:txBody>
                    <a:bodyPr/>
                    <a:lstStyle/>
                    <a:p>
                      <a:r>
                        <a:rPr lang="en-IN" sz="1600" dirty="0">
                          <a:solidFill>
                            <a:schemeClr val="tx1"/>
                          </a:solidFill>
                        </a:rPr>
                        <a:t>Transfer of asset</a:t>
                      </a:r>
                    </a:p>
                  </a:txBody>
                  <a:tcPr/>
                </a:tc>
                <a:tc>
                  <a:txBody>
                    <a:bodyPr/>
                    <a:lstStyle/>
                    <a:p>
                      <a:pPr algn="ctr"/>
                      <a:r>
                        <a:rPr lang="en-US" sz="1600" dirty="0">
                          <a:solidFill>
                            <a:schemeClr val="tx1"/>
                          </a:solidFill>
                        </a:rPr>
                        <a:t>E</a:t>
                      </a:r>
                      <a:endParaRPr lang="en-IN" sz="1600" dirty="0">
                        <a:solidFill>
                          <a:schemeClr val="tx1"/>
                        </a:solidFill>
                      </a:endParaRPr>
                    </a:p>
                  </a:txBody>
                  <a:tcPr/>
                </a:tc>
                <a:extLst>
                  <a:ext uri="{0D108BD9-81ED-4DB2-BD59-A6C34878D82A}">
                    <a16:rowId xmlns:a16="http://schemas.microsoft.com/office/drawing/2014/main" val="1669769175"/>
                  </a:ext>
                </a:extLst>
              </a:tr>
              <a:tr h="353814">
                <a:tc>
                  <a:txBody>
                    <a:bodyPr/>
                    <a:lstStyle/>
                    <a:p>
                      <a:r>
                        <a:rPr lang="en-IN" sz="1600" dirty="0">
                          <a:solidFill>
                            <a:schemeClr val="tx1"/>
                          </a:solidFill>
                        </a:rPr>
                        <a:t>Transfer of liability</a:t>
                      </a:r>
                    </a:p>
                  </a:txBody>
                  <a:tcPr/>
                </a:tc>
                <a:tc>
                  <a:txBody>
                    <a:bodyPr/>
                    <a:lstStyle/>
                    <a:p>
                      <a:pPr algn="ctr"/>
                      <a:r>
                        <a:rPr lang="en-US" sz="1600" dirty="0">
                          <a:solidFill>
                            <a:schemeClr val="tx1"/>
                          </a:solidFill>
                        </a:rPr>
                        <a:t>F</a:t>
                      </a:r>
                      <a:endParaRPr lang="en-IN" sz="1600" dirty="0">
                        <a:solidFill>
                          <a:schemeClr val="tx1"/>
                        </a:solidFill>
                      </a:endParaRPr>
                    </a:p>
                  </a:txBody>
                  <a:tcPr/>
                </a:tc>
                <a:extLst>
                  <a:ext uri="{0D108BD9-81ED-4DB2-BD59-A6C34878D82A}">
                    <a16:rowId xmlns:a16="http://schemas.microsoft.com/office/drawing/2014/main" val="3402810025"/>
                  </a:ext>
                </a:extLst>
              </a:tr>
              <a:tr h="353814">
                <a:tc>
                  <a:txBody>
                    <a:bodyPr/>
                    <a:lstStyle/>
                    <a:p>
                      <a:r>
                        <a:rPr lang="en-IN" sz="1600" dirty="0">
                          <a:solidFill>
                            <a:schemeClr val="tx1"/>
                          </a:solidFill>
                        </a:rPr>
                        <a:t>Conversion of assets</a:t>
                      </a:r>
                    </a:p>
                  </a:txBody>
                  <a:tcPr/>
                </a:tc>
                <a:tc>
                  <a:txBody>
                    <a:bodyPr/>
                    <a:lstStyle/>
                    <a:p>
                      <a:pPr algn="ctr"/>
                      <a:r>
                        <a:rPr lang="en-US" sz="1600" dirty="0">
                          <a:solidFill>
                            <a:schemeClr val="tx1"/>
                          </a:solidFill>
                        </a:rPr>
                        <a:t>G</a:t>
                      </a:r>
                      <a:endParaRPr lang="en-IN" sz="1600" dirty="0">
                        <a:solidFill>
                          <a:schemeClr val="tx1"/>
                        </a:solidFill>
                      </a:endParaRPr>
                    </a:p>
                  </a:txBody>
                  <a:tcPr/>
                </a:tc>
                <a:extLst>
                  <a:ext uri="{0D108BD9-81ED-4DB2-BD59-A6C34878D82A}">
                    <a16:rowId xmlns:a16="http://schemas.microsoft.com/office/drawing/2014/main" val="2996197172"/>
                  </a:ext>
                </a:extLst>
              </a:tr>
              <a:tr h="353814">
                <a:tc>
                  <a:txBody>
                    <a:bodyPr/>
                    <a:lstStyle/>
                    <a:p>
                      <a:r>
                        <a:rPr lang="en-IN" sz="1600" dirty="0">
                          <a:solidFill>
                            <a:schemeClr val="tx1"/>
                          </a:solidFill>
                        </a:rPr>
                        <a:t>Conversion of liabilities</a:t>
                      </a:r>
                    </a:p>
                  </a:txBody>
                  <a:tcPr/>
                </a:tc>
                <a:tc>
                  <a:txBody>
                    <a:bodyPr/>
                    <a:lstStyle/>
                    <a:p>
                      <a:pPr algn="ctr"/>
                      <a:r>
                        <a:rPr lang="en-US" sz="1600" dirty="0">
                          <a:solidFill>
                            <a:schemeClr val="tx1"/>
                          </a:solidFill>
                        </a:rPr>
                        <a:t>H</a:t>
                      </a:r>
                      <a:endParaRPr lang="en-IN" sz="1600" dirty="0">
                        <a:solidFill>
                          <a:schemeClr val="tx1"/>
                        </a:solidFill>
                      </a:endParaRPr>
                    </a:p>
                  </a:txBody>
                  <a:tcPr/>
                </a:tc>
                <a:extLst>
                  <a:ext uri="{0D108BD9-81ED-4DB2-BD59-A6C34878D82A}">
                    <a16:rowId xmlns:a16="http://schemas.microsoft.com/office/drawing/2014/main" val="3497763542"/>
                  </a:ext>
                </a:extLst>
              </a:tr>
              <a:tr h="353814">
                <a:tc>
                  <a:txBody>
                    <a:bodyPr/>
                    <a:lstStyle/>
                    <a:p>
                      <a:r>
                        <a:rPr lang="en-IN" sz="1600" dirty="0">
                          <a:solidFill>
                            <a:schemeClr val="tx1"/>
                          </a:solidFill>
                        </a:rPr>
                        <a:t>Journal entry [Debit]</a:t>
                      </a:r>
                    </a:p>
                  </a:txBody>
                  <a:tcPr/>
                </a:tc>
                <a:tc>
                  <a:txBody>
                    <a:bodyPr/>
                    <a:lstStyle/>
                    <a:p>
                      <a:pPr algn="ctr"/>
                      <a:r>
                        <a:rPr lang="en-US" sz="1600" dirty="0">
                          <a:solidFill>
                            <a:schemeClr val="tx1"/>
                          </a:solidFill>
                        </a:rPr>
                        <a:t>I</a:t>
                      </a:r>
                      <a:endParaRPr lang="en-IN" sz="1600" dirty="0">
                        <a:solidFill>
                          <a:schemeClr val="tx1"/>
                        </a:solidFill>
                      </a:endParaRPr>
                    </a:p>
                  </a:txBody>
                  <a:tcPr/>
                </a:tc>
                <a:extLst>
                  <a:ext uri="{0D108BD9-81ED-4DB2-BD59-A6C34878D82A}">
                    <a16:rowId xmlns:a16="http://schemas.microsoft.com/office/drawing/2014/main" val="3238223978"/>
                  </a:ext>
                </a:extLst>
              </a:tr>
              <a:tr h="353814">
                <a:tc>
                  <a:txBody>
                    <a:bodyPr/>
                    <a:lstStyle/>
                    <a:p>
                      <a:r>
                        <a:rPr lang="en-IN" sz="1600" dirty="0">
                          <a:solidFill>
                            <a:schemeClr val="tx1"/>
                          </a:solidFill>
                        </a:rPr>
                        <a:t>Journal entry [Credit]</a:t>
                      </a:r>
                    </a:p>
                  </a:txBody>
                  <a:tcPr/>
                </a:tc>
                <a:tc>
                  <a:txBody>
                    <a:bodyPr/>
                    <a:lstStyle/>
                    <a:p>
                      <a:pPr algn="ctr"/>
                      <a:r>
                        <a:rPr lang="en-US" sz="1600" dirty="0">
                          <a:solidFill>
                            <a:schemeClr val="tx1"/>
                          </a:solidFill>
                        </a:rPr>
                        <a:t>J</a:t>
                      </a:r>
                      <a:endParaRPr lang="en-IN" sz="1600" dirty="0">
                        <a:solidFill>
                          <a:schemeClr val="tx1"/>
                        </a:solidFill>
                      </a:endParaRPr>
                    </a:p>
                  </a:txBody>
                  <a:tcPr/>
                </a:tc>
                <a:extLst>
                  <a:ext uri="{0D108BD9-81ED-4DB2-BD59-A6C34878D82A}">
                    <a16:rowId xmlns:a16="http://schemas.microsoft.com/office/drawing/2014/main" val="207127150"/>
                  </a:ext>
                </a:extLst>
              </a:tr>
              <a:tr h="353814">
                <a:tc>
                  <a:txBody>
                    <a:bodyPr/>
                    <a:lstStyle/>
                    <a:p>
                      <a:r>
                        <a:rPr lang="en-IN" sz="1600" dirty="0">
                          <a:solidFill>
                            <a:schemeClr val="tx1"/>
                          </a:solidFill>
                        </a:rPr>
                        <a:t>Any other mode [Debit]</a:t>
                      </a:r>
                    </a:p>
                  </a:txBody>
                  <a:tcPr/>
                </a:tc>
                <a:tc>
                  <a:txBody>
                    <a:bodyPr/>
                    <a:lstStyle/>
                    <a:p>
                      <a:pPr algn="ctr"/>
                      <a:r>
                        <a:rPr lang="en-US" sz="1600" dirty="0">
                          <a:solidFill>
                            <a:schemeClr val="tx1"/>
                          </a:solidFill>
                        </a:rPr>
                        <a:t>K</a:t>
                      </a:r>
                      <a:endParaRPr lang="en-IN" sz="1600" dirty="0">
                        <a:solidFill>
                          <a:schemeClr val="tx1"/>
                        </a:solidFill>
                      </a:endParaRPr>
                    </a:p>
                  </a:txBody>
                  <a:tcPr/>
                </a:tc>
                <a:extLst>
                  <a:ext uri="{0D108BD9-81ED-4DB2-BD59-A6C34878D82A}">
                    <a16:rowId xmlns:a16="http://schemas.microsoft.com/office/drawing/2014/main" val="1977057147"/>
                  </a:ext>
                </a:extLst>
              </a:tr>
              <a:tr h="353814">
                <a:tc>
                  <a:txBody>
                    <a:bodyPr/>
                    <a:lstStyle/>
                    <a:p>
                      <a:r>
                        <a:rPr lang="en-IN" sz="1600" dirty="0">
                          <a:solidFill>
                            <a:schemeClr val="tx1"/>
                          </a:solidFill>
                        </a:rPr>
                        <a:t>Any other mode [Credit]</a:t>
                      </a:r>
                    </a:p>
                  </a:txBody>
                  <a:tcPr/>
                </a:tc>
                <a:tc>
                  <a:txBody>
                    <a:bodyPr/>
                    <a:lstStyle/>
                    <a:p>
                      <a:pPr algn="ctr"/>
                      <a:r>
                        <a:rPr lang="en-US" sz="1600" dirty="0">
                          <a:solidFill>
                            <a:schemeClr val="tx1"/>
                          </a:solidFill>
                        </a:rPr>
                        <a:t>L</a:t>
                      </a:r>
                      <a:endParaRPr lang="en-IN" sz="1600" dirty="0">
                        <a:solidFill>
                          <a:schemeClr val="tx1"/>
                        </a:solidFill>
                      </a:endParaRPr>
                    </a:p>
                  </a:txBody>
                  <a:tcPr/>
                </a:tc>
                <a:extLst>
                  <a:ext uri="{0D108BD9-81ED-4DB2-BD59-A6C34878D82A}">
                    <a16:rowId xmlns:a16="http://schemas.microsoft.com/office/drawing/2014/main" val="2734420653"/>
                  </a:ext>
                </a:extLst>
              </a:tr>
            </a:tbl>
          </a:graphicData>
        </a:graphic>
      </p:graphicFrame>
      <p:graphicFrame>
        <p:nvGraphicFramePr>
          <p:cNvPr id="5" name="Content Placeholder 3">
            <a:extLst>
              <a:ext uri="{FF2B5EF4-FFF2-40B4-BE49-F238E27FC236}">
                <a16:creationId xmlns:a16="http://schemas.microsoft.com/office/drawing/2014/main" id="{ED4DE1F2-7B3F-0959-F6FF-77477CFAD98F}"/>
              </a:ext>
            </a:extLst>
          </p:cNvPr>
          <p:cNvGraphicFramePr>
            <a:graphicFrameLocks/>
          </p:cNvGraphicFramePr>
          <p:nvPr>
            <p:extLst>
              <p:ext uri="{D42A27DB-BD31-4B8C-83A1-F6EECF244321}">
                <p14:modId xmlns:p14="http://schemas.microsoft.com/office/powerpoint/2010/main" val="3227603318"/>
              </p:ext>
            </p:extLst>
          </p:nvPr>
        </p:nvGraphicFramePr>
        <p:xfrm>
          <a:off x="6582888" y="1943717"/>
          <a:ext cx="4453946" cy="4599582"/>
        </p:xfrm>
        <a:graphic>
          <a:graphicData uri="http://schemas.openxmlformats.org/drawingml/2006/table">
            <a:tbl>
              <a:tblPr firstRow="1" bandRow="1">
                <a:tableStyleId>{5C22544A-7EE6-4342-B048-85BDC9FD1C3A}</a:tableStyleId>
              </a:tblPr>
              <a:tblGrid>
                <a:gridCol w="4453946">
                  <a:extLst>
                    <a:ext uri="{9D8B030D-6E8A-4147-A177-3AD203B41FA5}">
                      <a16:colId xmlns:a16="http://schemas.microsoft.com/office/drawing/2014/main" val="1576648563"/>
                    </a:ext>
                  </a:extLst>
                </a:gridCol>
              </a:tblGrid>
              <a:tr h="353814">
                <a:tc>
                  <a:txBody>
                    <a:bodyPr/>
                    <a:lstStyle/>
                    <a:p>
                      <a:r>
                        <a:rPr lang="en-US" sz="1600" dirty="0">
                          <a:solidFill>
                            <a:schemeClr val="tx1"/>
                          </a:solidFill>
                        </a:rPr>
                        <a:t>Nature of amount or receipt or repayment </a:t>
                      </a:r>
                      <a:endParaRPr lang="en-IN" sz="1600" dirty="0">
                        <a:solidFill>
                          <a:schemeClr val="tx1"/>
                        </a:solidFill>
                      </a:endParaRPr>
                    </a:p>
                  </a:txBody>
                  <a:tcPr/>
                </a:tc>
                <a:extLst>
                  <a:ext uri="{0D108BD9-81ED-4DB2-BD59-A6C34878D82A}">
                    <a16:rowId xmlns:a16="http://schemas.microsoft.com/office/drawing/2014/main" val="2215236302"/>
                  </a:ext>
                </a:extLst>
              </a:tr>
              <a:tr h="353814">
                <a:tc>
                  <a:txBody>
                    <a:bodyPr/>
                    <a:lstStyle/>
                    <a:p>
                      <a:r>
                        <a:rPr lang="en-US" sz="1600" dirty="0">
                          <a:solidFill>
                            <a:schemeClr val="tx1"/>
                          </a:solidFill>
                        </a:rPr>
                        <a:t>Cheque</a:t>
                      </a:r>
                      <a:endParaRPr lang="en-IN" sz="1600" dirty="0">
                        <a:solidFill>
                          <a:schemeClr val="tx1"/>
                        </a:solidFill>
                      </a:endParaRPr>
                    </a:p>
                  </a:txBody>
                  <a:tcPr/>
                </a:tc>
                <a:extLst>
                  <a:ext uri="{0D108BD9-81ED-4DB2-BD59-A6C34878D82A}">
                    <a16:rowId xmlns:a16="http://schemas.microsoft.com/office/drawing/2014/main" val="729544167"/>
                  </a:ext>
                </a:extLst>
              </a:tr>
              <a:tr h="353814">
                <a:tc>
                  <a:txBody>
                    <a:bodyPr/>
                    <a:lstStyle/>
                    <a:p>
                      <a:r>
                        <a:rPr lang="en-US" sz="1600" dirty="0">
                          <a:solidFill>
                            <a:schemeClr val="tx1"/>
                          </a:solidFill>
                        </a:rPr>
                        <a:t>Bank Draft</a:t>
                      </a:r>
                      <a:endParaRPr lang="en-IN" sz="1600" dirty="0">
                        <a:solidFill>
                          <a:schemeClr val="tx1"/>
                        </a:solidFill>
                      </a:endParaRPr>
                    </a:p>
                  </a:txBody>
                  <a:tcPr/>
                </a:tc>
                <a:extLst>
                  <a:ext uri="{0D108BD9-81ED-4DB2-BD59-A6C34878D82A}">
                    <a16:rowId xmlns:a16="http://schemas.microsoft.com/office/drawing/2014/main" val="1365649712"/>
                  </a:ext>
                </a:extLst>
              </a:tr>
              <a:tr h="353814">
                <a:tc>
                  <a:txBody>
                    <a:bodyPr/>
                    <a:lstStyle/>
                    <a:p>
                      <a:r>
                        <a:rPr lang="en-US" sz="1600" dirty="0">
                          <a:solidFill>
                            <a:schemeClr val="tx1"/>
                          </a:solidFill>
                        </a:rPr>
                        <a:t>Electronic Clearing System</a:t>
                      </a:r>
                      <a:endParaRPr lang="en-IN" sz="1600" dirty="0">
                        <a:solidFill>
                          <a:schemeClr val="tx1"/>
                        </a:solidFill>
                      </a:endParaRPr>
                    </a:p>
                  </a:txBody>
                  <a:tcPr/>
                </a:tc>
                <a:extLst>
                  <a:ext uri="{0D108BD9-81ED-4DB2-BD59-A6C34878D82A}">
                    <a16:rowId xmlns:a16="http://schemas.microsoft.com/office/drawing/2014/main" val="1583062766"/>
                  </a:ext>
                </a:extLst>
              </a:tr>
              <a:tr h="353814">
                <a:tc>
                  <a:txBody>
                    <a:bodyPr/>
                    <a:lstStyle/>
                    <a:p>
                      <a:r>
                        <a:rPr lang="en-US" sz="1600" dirty="0">
                          <a:solidFill>
                            <a:schemeClr val="tx1"/>
                          </a:solidFill>
                        </a:rPr>
                        <a:t>Credit Card</a:t>
                      </a:r>
                      <a:endParaRPr lang="en-IN" sz="1600" dirty="0">
                        <a:solidFill>
                          <a:schemeClr val="tx1"/>
                        </a:solidFill>
                      </a:endParaRPr>
                    </a:p>
                  </a:txBody>
                  <a:tcPr/>
                </a:tc>
                <a:extLst>
                  <a:ext uri="{0D108BD9-81ED-4DB2-BD59-A6C34878D82A}">
                    <a16:rowId xmlns:a16="http://schemas.microsoft.com/office/drawing/2014/main" val="2247193773"/>
                  </a:ext>
                </a:extLst>
              </a:tr>
              <a:tr h="353814">
                <a:tc>
                  <a:txBody>
                    <a:bodyPr/>
                    <a:lstStyle/>
                    <a:p>
                      <a:r>
                        <a:rPr lang="en-US" sz="1600" dirty="0">
                          <a:solidFill>
                            <a:schemeClr val="tx1"/>
                          </a:solidFill>
                        </a:rPr>
                        <a:t>Debit Card</a:t>
                      </a:r>
                      <a:endParaRPr lang="en-IN" sz="1600" dirty="0">
                        <a:solidFill>
                          <a:schemeClr val="tx1"/>
                        </a:solidFill>
                      </a:endParaRPr>
                    </a:p>
                  </a:txBody>
                  <a:tcPr/>
                </a:tc>
                <a:extLst>
                  <a:ext uri="{0D108BD9-81ED-4DB2-BD59-A6C34878D82A}">
                    <a16:rowId xmlns:a16="http://schemas.microsoft.com/office/drawing/2014/main" val="1669769175"/>
                  </a:ext>
                </a:extLst>
              </a:tr>
              <a:tr h="353814">
                <a:tc>
                  <a:txBody>
                    <a:bodyPr/>
                    <a:lstStyle/>
                    <a:p>
                      <a:r>
                        <a:rPr lang="en-US" sz="1600" dirty="0">
                          <a:solidFill>
                            <a:schemeClr val="tx1"/>
                          </a:solidFill>
                        </a:rPr>
                        <a:t>Net Banking</a:t>
                      </a:r>
                      <a:endParaRPr lang="en-IN" sz="1600" dirty="0">
                        <a:solidFill>
                          <a:schemeClr val="tx1"/>
                        </a:solidFill>
                      </a:endParaRPr>
                    </a:p>
                  </a:txBody>
                  <a:tcPr/>
                </a:tc>
                <a:extLst>
                  <a:ext uri="{0D108BD9-81ED-4DB2-BD59-A6C34878D82A}">
                    <a16:rowId xmlns:a16="http://schemas.microsoft.com/office/drawing/2014/main" val="3402810025"/>
                  </a:ext>
                </a:extLst>
              </a:tr>
              <a:tr h="353814">
                <a:tc>
                  <a:txBody>
                    <a:bodyPr/>
                    <a:lstStyle/>
                    <a:p>
                      <a:r>
                        <a:rPr lang="en-US" sz="1600" dirty="0">
                          <a:solidFill>
                            <a:schemeClr val="tx1"/>
                          </a:solidFill>
                        </a:rPr>
                        <a:t>IMPS</a:t>
                      </a:r>
                      <a:endParaRPr lang="en-IN" sz="1600" dirty="0">
                        <a:solidFill>
                          <a:schemeClr val="tx1"/>
                        </a:solidFill>
                      </a:endParaRPr>
                    </a:p>
                  </a:txBody>
                  <a:tcPr/>
                </a:tc>
                <a:extLst>
                  <a:ext uri="{0D108BD9-81ED-4DB2-BD59-A6C34878D82A}">
                    <a16:rowId xmlns:a16="http://schemas.microsoft.com/office/drawing/2014/main" val="2996197172"/>
                  </a:ext>
                </a:extLst>
              </a:tr>
              <a:tr h="353814">
                <a:tc>
                  <a:txBody>
                    <a:bodyPr/>
                    <a:lstStyle/>
                    <a:p>
                      <a:r>
                        <a:rPr lang="en-US" sz="1600" dirty="0">
                          <a:solidFill>
                            <a:schemeClr val="tx1"/>
                          </a:solidFill>
                        </a:rPr>
                        <a:t>UPI</a:t>
                      </a:r>
                      <a:endParaRPr lang="en-IN" sz="1600" dirty="0">
                        <a:solidFill>
                          <a:schemeClr val="tx1"/>
                        </a:solidFill>
                      </a:endParaRPr>
                    </a:p>
                  </a:txBody>
                  <a:tcPr/>
                </a:tc>
                <a:extLst>
                  <a:ext uri="{0D108BD9-81ED-4DB2-BD59-A6C34878D82A}">
                    <a16:rowId xmlns:a16="http://schemas.microsoft.com/office/drawing/2014/main" val="3497763542"/>
                  </a:ext>
                </a:extLst>
              </a:tr>
              <a:tr h="353814">
                <a:tc>
                  <a:txBody>
                    <a:bodyPr/>
                    <a:lstStyle/>
                    <a:p>
                      <a:r>
                        <a:rPr lang="en-US" sz="1600" dirty="0">
                          <a:solidFill>
                            <a:schemeClr val="tx1"/>
                          </a:solidFill>
                        </a:rPr>
                        <a:t>RTGS</a:t>
                      </a:r>
                      <a:endParaRPr lang="en-IN" sz="1600" dirty="0">
                        <a:solidFill>
                          <a:schemeClr val="tx1"/>
                        </a:solidFill>
                      </a:endParaRPr>
                    </a:p>
                  </a:txBody>
                  <a:tcPr/>
                </a:tc>
                <a:extLst>
                  <a:ext uri="{0D108BD9-81ED-4DB2-BD59-A6C34878D82A}">
                    <a16:rowId xmlns:a16="http://schemas.microsoft.com/office/drawing/2014/main" val="3238223978"/>
                  </a:ext>
                </a:extLst>
              </a:tr>
              <a:tr h="353814">
                <a:tc>
                  <a:txBody>
                    <a:bodyPr/>
                    <a:lstStyle/>
                    <a:p>
                      <a:r>
                        <a:rPr lang="en-US" sz="1600" dirty="0">
                          <a:solidFill>
                            <a:schemeClr val="tx1"/>
                          </a:solidFill>
                        </a:rPr>
                        <a:t>NEFT</a:t>
                      </a:r>
                      <a:endParaRPr lang="en-IN" sz="1600" dirty="0">
                        <a:solidFill>
                          <a:schemeClr val="tx1"/>
                        </a:solidFill>
                      </a:endParaRPr>
                    </a:p>
                  </a:txBody>
                  <a:tcPr/>
                </a:tc>
                <a:extLst>
                  <a:ext uri="{0D108BD9-81ED-4DB2-BD59-A6C34878D82A}">
                    <a16:rowId xmlns:a16="http://schemas.microsoft.com/office/drawing/2014/main" val="207127150"/>
                  </a:ext>
                </a:extLst>
              </a:tr>
              <a:tr h="353814">
                <a:tc>
                  <a:txBody>
                    <a:bodyPr/>
                    <a:lstStyle/>
                    <a:p>
                      <a:r>
                        <a:rPr lang="en-US" sz="1600" dirty="0">
                          <a:solidFill>
                            <a:schemeClr val="tx1"/>
                          </a:solidFill>
                        </a:rPr>
                        <a:t>BHIM</a:t>
                      </a:r>
                      <a:endParaRPr lang="en-IN" sz="1600" dirty="0">
                        <a:solidFill>
                          <a:schemeClr val="tx1"/>
                        </a:solidFill>
                      </a:endParaRPr>
                    </a:p>
                  </a:txBody>
                  <a:tcPr/>
                </a:tc>
                <a:extLst>
                  <a:ext uri="{0D108BD9-81ED-4DB2-BD59-A6C34878D82A}">
                    <a16:rowId xmlns:a16="http://schemas.microsoft.com/office/drawing/2014/main" val="1977057147"/>
                  </a:ext>
                </a:extLst>
              </a:tr>
              <a:tr h="353814">
                <a:tc>
                  <a:txBody>
                    <a:bodyPr/>
                    <a:lstStyle/>
                    <a:p>
                      <a:r>
                        <a:rPr lang="en-US" sz="1600" dirty="0">
                          <a:solidFill>
                            <a:schemeClr val="tx1"/>
                          </a:solidFill>
                        </a:rPr>
                        <a:t>Any Other Mode</a:t>
                      </a:r>
                      <a:endParaRPr lang="en-IN" sz="1600" dirty="0">
                        <a:solidFill>
                          <a:schemeClr val="tx1"/>
                        </a:solidFill>
                      </a:endParaRPr>
                    </a:p>
                  </a:txBody>
                  <a:tcPr/>
                </a:tc>
                <a:extLst>
                  <a:ext uri="{0D108BD9-81ED-4DB2-BD59-A6C34878D82A}">
                    <a16:rowId xmlns:a16="http://schemas.microsoft.com/office/drawing/2014/main" val="2734420653"/>
                  </a:ext>
                </a:extLst>
              </a:tr>
            </a:tbl>
          </a:graphicData>
        </a:graphic>
      </p:graphicFrame>
    </p:spTree>
    <p:extLst>
      <p:ext uri="{BB962C8B-B14F-4D97-AF65-F5344CB8AC3E}">
        <p14:creationId xmlns:p14="http://schemas.microsoft.com/office/powerpoint/2010/main" val="23661376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386F9A-8E04-31A7-8D28-B7A1A3425F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26E3B9-FDDD-43D6-A832-31D422EC7182}"/>
              </a:ext>
            </a:extLst>
          </p:cNvPr>
          <p:cNvSpPr>
            <a:spLocks noGrp="1"/>
          </p:cNvSpPr>
          <p:nvPr>
            <p:ph type="title"/>
          </p:nvPr>
        </p:nvSpPr>
        <p:spPr>
          <a:xfrm>
            <a:off x="581192" y="702156"/>
            <a:ext cx="11029616" cy="806604"/>
          </a:xfrm>
        </p:spPr>
        <p:txBody>
          <a:bodyPr/>
          <a:lstStyle/>
          <a:p>
            <a:r>
              <a:rPr lang="en-US" dirty="0"/>
              <a:t>FORM 3CD (PART B)</a:t>
            </a:r>
            <a:endParaRPr lang="en-IN" dirty="0"/>
          </a:p>
        </p:txBody>
      </p:sp>
      <p:sp>
        <p:nvSpPr>
          <p:cNvPr id="6" name="Content Placeholder 5">
            <a:extLst>
              <a:ext uri="{FF2B5EF4-FFF2-40B4-BE49-F238E27FC236}">
                <a16:creationId xmlns:a16="http://schemas.microsoft.com/office/drawing/2014/main" id="{65E5CAD1-A147-AFA9-2621-C0D2226863CD}"/>
              </a:ext>
            </a:extLst>
          </p:cNvPr>
          <p:cNvSpPr>
            <a:spLocks noGrp="1"/>
          </p:cNvSpPr>
          <p:nvPr>
            <p:ph idx="1"/>
          </p:nvPr>
        </p:nvSpPr>
        <p:spPr>
          <a:xfrm>
            <a:off x="581192" y="1947554"/>
            <a:ext cx="11029615" cy="4548250"/>
          </a:xfrm>
        </p:spPr>
        <p:txBody>
          <a:bodyPr>
            <a:noAutofit/>
          </a:bodyPr>
          <a:lstStyle/>
          <a:p>
            <a:pPr marL="0" indent="0" algn="just">
              <a:spcBef>
                <a:spcPts val="0"/>
              </a:spcBef>
              <a:buNone/>
            </a:pPr>
            <a:r>
              <a:rPr lang="en-US" dirty="0">
                <a:solidFill>
                  <a:schemeClr val="tx1"/>
                </a:solidFill>
              </a:rPr>
              <a:t>32(a) Details of brought forward loss or depreciation allowance, in the following manner, to the extent available</a:t>
            </a:r>
          </a:p>
          <a:p>
            <a:pPr marL="0" indent="0" algn="just">
              <a:spcBef>
                <a:spcPts val="0"/>
              </a:spcBef>
              <a:buNone/>
            </a:pPr>
            <a:endParaRPr lang="en-US" dirty="0">
              <a:solidFill>
                <a:schemeClr val="tx1"/>
              </a:solidFill>
            </a:endParaRPr>
          </a:p>
          <a:p>
            <a:pPr marL="0" indent="0" algn="just">
              <a:spcBef>
                <a:spcPts val="0"/>
              </a:spcBef>
              <a:buNone/>
            </a:pPr>
            <a:endParaRPr lang="en-US" dirty="0">
              <a:solidFill>
                <a:schemeClr val="tx1"/>
              </a:solidFill>
            </a:endParaRPr>
          </a:p>
          <a:p>
            <a:pPr marL="0" indent="0" algn="just">
              <a:spcBef>
                <a:spcPts val="0"/>
              </a:spcBef>
              <a:buNone/>
            </a:pPr>
            <a:endParaRPr lang="en-US" dirty="0">
              <a:solidFill>
                <a:schemeClr val="tx1"/>
              </a:solidFill>
            </a:endParaRPr>
          </a:p>
          <a:p>
            <a:pPr marL="0" indent="0" algn="just">
              <a:spcBef>
                <a:spcPts val="0"/>
              </a:spcBef>
              <a:buNone/>
            </a:pPr>
            <a:endParaRPr lang="en-US" dirty="0">
              <a:solidFill>
                <a:schemeClr val="tx1"/>
              </a:solidFill>
            </a:endParaRPr>
          </a:p>
          <a:p>
            <a:pPr marL="0" indent="0" algn="just">
              <a:spcBef>
                <a:spcPts val="0"/>
              </a:spcBef>
              <a:buNone/>
            </a:pPr>
            <a:r>
              <a:rPr lang="en-US" dirty="0">
                <a:solidFill>
                  <a:schemeClr val="tx1"/>
                </a:solidFill>
              </a:rPr>
              <a:t>32(b) Whether a change in shareholding of the company has taken place in the previous year due to which the losses incurred prior to the previous year cannot be allowed to be carried forward in terms of section 79. </a:t>
            </a:r>
          </a:p>
          <a:p>
            <a:pPr marL="0" indent="0" algn="just">
              <a:spcBef>
                <a:spcPts val="0"/>
              </a:spcBef>
              <a:buNone/>
            </a:pPr>
            <a:r>
              <a:rPr lang="en-US" dirty="0">
                <a:solidFill>
                  <a:schemeClr val="tx1"/>
                </a:solidFill>
              </a:rPr>
              <a:t>32(c) Whether the assessee has incurred any speculation loss referred to in section 73 during the previous year, If yes, please furnish the details of the same.</a:t>
            </a:r>
          </a:p>
          <a:p>
            <a:pPr marL="0" indent="0" algn="just">
              <a:spcBef>
                <a:spcPts val="0"/>
              </a:spcBef>
              <a:buNone/>
            </a:pPr>
            <a:r>
              <a:rPr lang="en-US" dirty="0">
                <a:solidFill>
                  <a:schemeClr val="tx1"/>
                </a:solidFill>
              </a:rPr>
              <a:t>32(d) Whether the assessee has incurred any loss referred to in section 73A in respect of any specified business during the previous year, if yes, please furnish details of the same.</a:t>
            </a:r>
          </a:p>
          <a:p>
            <a:pPr marL="0" indent="0" algn="just">
              <a:spcBef>
                <a:spcPts val="0"/>
              </a:spcBef>
              <a:buNone/>
            </a:pPr>
            <a:r>
              <a:rPr lang="en-US" dirty="0">
                <a:solidFill>
                  <a:schemeClr val="tx1"/>
                </a:solidFill>
              </a:rPr>
              <a:t>32(e) In case of a company, please state that whether the company is deemed to be carrying on a speculation business as referred in the explanation to section 73, if yes, please furnish the details of speculation loss if any incurred during the previous year.</a:t>
            </a:r>
            <a:endParaRPr lang="en-IN" dirty="0">
              <a:solidFill>
                <a:schemeClr val="tx1"/>
              </a:solidFill>
            </a:endParaRPr>
          </a:p>
        </p:txBody>
      </p:sp>
      <p:graphicFrame>
        <p:nvGraphicFramePr>
          <p:cNvPr id="7" name="Table 6">
            <a:extLst>
              <a:ext uri="{FF2B5EF4-FFF2-40B4-BE49-F238E27FC236}">
                <a16:creationId xmlns:a16="http://schemas.microsoft.com/office/drawing/2014/main" id="{8A2154F9-9222-8869-F879-2724F5EA7AFC}"/>
              </a:ext>
            </a:extLst>
          </p:cNvPr>
          <p:cNvGraphicFramePr>
            <a:graphicFrameLocks noGrp="1"/>
          </p:cNvGraphicFramePr>
          <p:nvPr>
            <p:extLst>
              <p:ext uri="{D42A27DB-BD31-4B8C-83A1-F6EECF244321}">
                <p14:modId xmlns:p14="http://schemas.microsoft.com/office/powerpoint/2010/main" val="3990938134"/>
              </p:ext>
            </p:extLst>
          </p:nvPr>
        </p:nvGraphicFramePr>
        <p:xfrm>
          <a:off x="1041769" y="2358460"/>
          <a:ext cx="10417920" cy="1188720"/>
        </p:xfrm>
        <a:graphic>
          <a:graphicData uri="http://schemas.openxmlformats.org/drawingml/2006/table">
            <a:tbl>
              <a:tblPr firstRow="1" bandRow="1">
                <a:tableStyleId>{5940675A-B579-460E-94D1-54222C63F5DA}</a:tableStyleId>
              </a:tblPr>
              <a:tblGrid>
                <a:gridCol w="550160">
                  <a:extLst>
                    <a:ext uri="{9D8B030D-6E8A-4147-A177-3AD203B41FA5}">
                      <a16:colId xmlns:a16="http://schemas.microsoft.com/office/drawing/2014/main" val="1984942808"/>
                    </a:ext>
                  </a:extLst>
                </a:gridCol>
                <a:gridCol w="1170553">
                  <a:extLst>
                    <a:ext uri="{9D8B030D-6E8A-4147-A177-3AD203B41FA5}">
                      <a16:colId xmlns:a16="http://schemas.microsoft.com/office/drawing/2014/main" val="3092979479"/>
                    </a:ext>
                  </a:extLst>
                </a:gridCol>
                <a:gridCol w="1264197">
                  <a:extLst>
                    <a:ext uri="{9D8B030D-6E8A-4147-A177-3AD203B41FA5}">
                      <a16:colId xmlns:a16="http://schemas.microsoft.com/office/drawing/2014/main" val="809629932"/>
                    </a:ext>
                  </a:extLst>
                </a:gridCol>
                <a:gridCol w="2180442">
                  <a:extLst>
                    <a:ext uri="{9D8B030D-6E8A-4147-A177-3AD203B41FA5}">
                      <a16:colId xmlns:a16="http://schemas.microsoft.com/office/drawing/2014/main" val="3586745442"/>
                    </a:ext>
                  </a:extLst>
                </a:gridCol>
                <a:gridCol w="2177228">
                  <a:extLst>
                    <a:ext uri="{9D8B030D-6E8A-4147-A177-3AD203B41FA5}">
                      <a16:colId xmlns:a16="http://schemas.microsoft.com/office/drawing/2014/main" val="4183737012"/>
                    </a:ext>
                  </a:extLst>
                </a:gridCol>
                <a:gridCol w="1615363">
                  <a:extLst>
                    <a:ext uri="{9D8B030D-6E8A-4147-A177-3AD203B41FA5}">
                      <a16:colId xmlns:a16="http://schemas.microsoft.com/office/drawing/2014/main" val="1623108864"/>
                    </a:ext>
                  </a:extLst>
                </a:gridCol>
                <a:gridCol w="1459977">
                  <a:extLst>
                    <a:ext uri="{9D8B030D-6E8A-4147-A177-3AD203B41FA5}">
                      <a16:colId xmlns:a16="http://schemas.microsoft.com/office/drawing/2014/main" val="3589953619"/>
                    </a:ext>
                  </a:extLst>
                </a:gridCol>
              </a:tblGrid>
              <a:tr h="370840">
                <a:tc>
                  <a:txBody>
                    <a:bodyPr/>
                    <a:lstStyle/>
                    <a:p>
                      <a:r>
                        <a:rPr lang="en-IN" dirty="0"/>
                        <a:t>AY</a:t>
                      </a:r>
                    </a:p>
                  </a:txBody>
                  <a:tcPr/>
                </a:tc>
                <a:tc>
                  <a:txBody>
                    <a:bodyPr/>
                    <a:lstStyle/>
                    <a:p>
                      <a:r>
                        <a:rPr lang="en-IN" dirty="0"/>
                        <a:t>Nature of loss/ allowance </a:t>
                      </a:r>
                    </a:p>
                  </a:txBody>
                  <a:tcPr/>
                </a:tc>
                <a:tc>
                  <a:txBody>
                    <a:bodyPr/>
                    <a:lstStyle/>
                    <a:p>
                      <a:r>
                        <a:rPr lang="en-US" dirty="0"/>
                        <a:t>Amount as returned (in rupees)</a:t>
                      </a:r>
                      <a:endParaRPr lang="en-IN" dirty="0"/>
                    </a:p>
                  </a:txBody>
                  <a:tcPr/>
                </a:tc>
                <a:tc>
                  <a:txBody>
                    <a:bodyPr/>
                    <a:lstStyle/>
                    <a:p>
                      <a:r>
                        <a:rPr lang="en-US" dirty="0"/>
                        <a:t>All losses/ allowances not allowed u/s. 115BAA/ 115BAC/ 115BAD/ 115BAE</a:t>
                      </a:r>
                      <a:endParaRPr lang="en-IN" dirty="0"/>
                    </a:p>
                  </a:txBody>
                  <a:tcPr/>
                </a:tc>
                <a:tc>
                  <a:txBody>
                    <a:bodyPr/>
                    <a:lstStyle/>
                    <a:p>
                      <a:r>
                        <a:rPr lang="en-US" dirty="0"/>
                        <a:t>Amount as adjusted by withdrawal of additional depreciation</a:t>
                      </a:r>
                      <a:endParaRPr lang="en-IN" dirty="0"/>
                    </a:p>
                  </a:txBody>
                  <a:tcPr/>
                </a:tc>
                <a:tc>
                  <a:txBody>
                    <a:bodyPr/>
                    <a:lstStyle/>
                    <a:p>
                      <a:r>
                        <a:rPr lang="en-US" dirty="0"/>
                        <a:t>Amount as assessed (give reference to relevant order)</a:t>
                      </a:r>
                      <a:endParaRPr lang="en-IN" dirty="0"/>
                    </a:p>
                  </a:txBody>
                  <a:tcPr/>
                </a:tc>
                <a:tc>
                  <a:txBody>
                    <a:bodyPr/>
                    <a:lstStyle/>
                    <a:p>
                      <a:r>
                        <a:rPr lang="en-IN" dirty="0"/>
                        <a:t>Remarks</a:t>
                      </a:r>
                    </a:p>
                  </a:txBody>
                  <a:tcPr/>
                </a:tc>
                <a:extLst>
                  <a:ext uri="{0D108BD9-81ED-4DB2-BD59-A6C34878D82A}">
                    <a16:rowId xmlns:a16="http://schemas.microsoft.com/office/drawing/2014/main" val="4041572818"/>
                  </a:ext>
                </a:extLst>
              </a:tr>
            </a:tbl>
          </a:graphicData>
        </a:graphic>
      </p:graphicFrame>
    </p:spTree>
    <p:extLst>
      <p:ext uri="{BB962C8B-B14F-4D97-AF65-F5344CB8AC3E}">
        <p14:creationId xmlns:p14="http://schemas.microsoft.com/office/powerpoint/2010/main" val="26025692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A64B10-DF88-59E1-1754-28886C4759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6A703F-05AC-B501-D755-8C891734E884}"/>
              </a:ext>
            </a:extLst>
          </p:cNvPr>
          <p:cNvSpPr>
            <a:spLocks noGrp="1"/>
          </p:cNvSpPr>
          <p:nvPr>
            <p:ph type="title"/>
          </p:nvPr>
        </p:nvSpPr>
        <p:spPr>
          <a:xfrm>
            <a:off x="581192" y="702156"/>
            <a:ext cx="11029616" cy="806604"/>
          </a:xfrm>
        </p:spPr>
        <p:txBody>
          <a:bodyPr/>
          <a:lstStyle/>
          <a:p>
            <a:r>
              <a:rPr lang="en-US" dirty="0"/>
              <a:t>FORM 3CD (PART B)</a:t>
            </a:r>
            <a:endParaRPr lang="en-IN" dirty="0"/>
          </a:p>
        </p:txBody>
      </p:sp>
      <p:sp>
        <p:nvSpPr>
          <p:cNvPr id="6" name="Content Placeholder 5">
            <a:extLst>
              <a:ext uri="{FF2B5EF4-FFF2-40B4-BE49-F238E27FC236}">
                <a16:creationId xmlns:a16="http://schemas.microsoft.com/office/drawing/2014/main" id="{E5822673-E1AF-723E-CB2E-8CC3F9D6B6AA}"/>
              </a:ext>
            </a:extLst>
          </p:cNvPr>
          <p:cNvSpPr>
            <a:spLocks noGrp="1"/>
          </p:cNvSpPr>
          <p:nvPr>
            <p:ph idx="1"/>
          </p:nvPr>
        </p:nvSpPr>
        <p:spPr>
          <a:xfrm>
            <a:off x="581192" y="1947554"/>
            <a:ext cx="11029615" cy="4548250"/>
          </a:xfrm>
        </p:spPr>
        <p:txBody>
          <a:bodyPr anchor="t">
            <a:noAutofit/>
          </a:bodyPr>
          <a:lstStyle/>
          <a:p>
            <a:pPr marL="0" indent="0" algn="just">
              <a:spcBef>
                <a:spcPts val="0"/>
              </a:spcBef>
              <a:buNone/>
            </a:pPr>
            <a:r>
              <a:rPr lang="en-US" dirty="0">
                <a:solidFill>
                  <a:schemeClr val="tx1"/>
                </a:solidFill>
              </a:rPr>
              <a:t>33. Section-wise details of deductions, if any, admissible under Chapter VIA or Chapter III (Section 10A, Section 10AA).</a:t>
            </a:r>
          </a:p>
          <a:p>
            <a:pPr marL="0" indent="0" algn="just">
              <a:spcBef>
                <a:spcPts val="0"/>
              </a:spcBef>
              <a:buNone/>
            </a:pPr>
            <a:r>
              <a:rPr lang="en-US" dirty="0">
                <a:solidFill>
                  <a:schemeClr val="tx1"/>
                </a:solidFill>
              </a:rPr>
              <a:t>34. (a) Whether the assessee is required to deduct or collect tax as per the provisions of Chapter XVII-B or Chapter XVII-BB, if yes please furnish: </a:t>
            </a:r>
          </a:p>
          <a:p>
            <a:pPr marL="0" indent="0" algn="just">
              <a:spcBef>
                <a:spcPts val="0"/>
              </a:spcBef>
              <a:buNone/>
            </a:pPr>
            <a:endParaRPr lang="en-US" dirty="0">
              <a:solidFill>
                <a:schemeClr val="tx1"/>
              </a:solidFill>
            </a:endParaRPr>
          </a:p>
          <a:p>
            <a:pPr marL="0" indent="0" algn="just">
              <a:spcBef>
                <a:spcPts val="0"/>
              </a:spcBef>
              <a:buNone/>
            </a:pPr>
            <a:endParaRPr lang="en-IN" dirty="0">
              <a:solidFill>
                <a:schemeClr val="tx1"/>
              </a:solidFill>
            </a:endParaRPr>
          </a:p>
        </p:txBody>
      </p:sp>
      <p:graphicFrame>
        <p:nvGraphicFramePr>
          <p:cNvPr id="3" name="Table 2">
            <a:extLst>
              <a:ext uri="{FF2B5EF4-FFF2-40B4-BE49-F238E27FC236}">
                <a16:creationId xmlns:a16="http://schemas.microsoft.com/office/drawing/2014/main" id="{8B5C3CC0-D20D-C6E0-8B63-A0584A3B0521}"/>
              </a:ext>
            </a:extLst>
          </p:cNvPr>
          <p:cNvGraphicFramePr>
            <a:graphicFrameLocks noGrp="1"/>
          </p:cNvGraphicFramePr>
          <p:nvPr>
            <p:extLst>
              <p:ext uri="{D42A27DB-BD31-4B8C-83A1-F6EECF244321}">
                <p14:modId xmlns:p14="http://schemas.microsoft.com/office/powerpoint/2010/main" val="4216417553"/>
              </p:ext>
            </p:extLst>
          </p:nvPr>
        </p:nvGraphicFramePr>
        <p:xfrm>
          <a:off x="690088" y="3231600"/>
          <a:ext cx="10920720" cy="3205480"/>
        </p:xfrm>
        <a:graphic>
          <a:graphicData uri="http://schemas.openxmlformats.org/drawingml/2006/table">
            <a:tbl>
              <a:tblPr firstRow="1" bandRow="1">
                <a:tableStyleId>{5940675A-B579-460E-94D1-54222C63F5DA}</a:tableStyleId>
              </a:tblPr>
              <a:tblGrid>
                <a:gridCol w="408014">
                  <a:extLst>
                    <a:ext uri="{9D8B030D-6E8A-4147-A177-3AD203B41FA5}">
                      <a16:colId xmlns:a16="http://schemas.microsoft.com/office/drawing/2014/main" val="662215168"/>
                    </a:ext>
                  </a:extLst>
                </a:gridCol>
                <a:gridCol w="537908">
                  <a:extLst>
                    <a:ext uri="{9D8B030D-6E8A-4147-A177-3AD203B41FA5}">
                      <a16:colId xmlns:a16="http://schemas.microsoft.com/office/drawing/2014/main" val="1731911867"/>
                    </a:ext>
                  </a:extLst>
                </a:gridCol>
                <a:gridCol w="724381">
                  <a:extLst>
                    <a:ext uri="{9D8B030D-6E8A-4147-A177-3AD203B41FA5}">
                      <a16:colId xmlns:a16="http://schemas.microsoft.com/office/drawing/2014/main" val="4061656404"/>
                    </a:ext>
                  </a:extLst>
                </a:gridCol>
                <a:gridCol w="1154705">
                  <a:extLst>
                    <a:ext uri="{9D8B030D-6E8A-4147-A177-3AD203B41FA5}">
                      <a16:colId xmlns:a16="http://schemas.microsoft.com/office/drawing/2014/main" val="1325684494"/>
                    </a:ext>
                  </a:extLst>
                </a:gridCol>
                <a:gridCol w="1175657">
                  <a:extLst>
                    <a:ext uri="{9D8B030D-6E8A-4147-A177-3AD203B41FA5}">
                      <a16:colId xmlns:a16="http://schemas.microsoft.com/office/drawing/2014/main" val="1545885378"/>
                    </a:ext>
                  </a:extLst>
                </a:gridCol>
                <a:gridCol w="1341912">
                  <a:extLst>
                    <a:ext uri="{9D8B030D-6E8A-4147-A177-3AD203B41FA5}">
                      <a16:colId xmlns:a16="http://schemas.microsoft.com/office/drawing/2014/main" val="3120673374"/>
                    </a:ext>
                  </a:extLst>
                </a:gridCol>
                <a:gridCol w="1068779">
                  <a:extLst>
                    <a:ext uri="{9D8B030D-6E8A-4147-A177-3AD203B41FA5}">
                      <a16:colId xmlns:a16="http://schemas.microsoft.com/office/drawing/2014/main" val="610771995"/>
                    </a:ext>
                  </a:extLst>
                </a:gridCol>
                <a:gridCol w="1472540">
                  <a:extLst>
                    <a:ext uri="{9D8B030D-6E8A-4147-A177-3AD203B41FA5}">
                      <a16:colId xmlns:a16="http://schemas.microsoft.com/office/drawing/2014/main" val="2996820477"/>
                    </a:ext>
                  </a:extLst>
                </a:gridCol>
                <a:gridCol w="1175658">
                  <a:extLst>
                    <a:ext uri="{9D8B030D-6E8A-4147-A177-3AD203B41FA5}">
                      <a16:colId xmlns:a16="http://schemas.microsoft.com/office/drawing/2014/main" val="3705780086"/>
                    </a:ext>
                  </a:extLst>
                </a:gridCol>
                <a:gridCol w="1861166">
                  <a:extLst>
                    <a:ext uri="{9D8B030D-6E8A-4147-A177-3AD203B41FA5}">
                      <a16:colId xmlns:a16="http://schemas.microsoft.com/office/drawing/2014/main" val="2470787250"/>
                    </a:ext>
                  </a:extLst>
                </a:gridCol>
              </a:tblGrid>
              <a:tr h="454831">
                <a:tc>
                  <a:txBody>
                    <a:bodyPr/>
                    <a:lstStyle/>
                    <a:p>
                      <a:r>
                        <a:rPr lang="en-IN" dirty="0"/>
                        <a:t>TAN</a:t>
                      </a:r>
                    </a:p>
                  </a:txBody>
                  <a:tcPr/>
                </a:tc>
                <a:tc>
                  <a:txBody>
                    <a:bodyPr/>
                    <a:lstStyle/>
                    <a:p>
                      <a:r>
                        <a:rPr lang="en-IN" dirty="0"/>
                        <a:t>Section</a:t>
                      </a:r>
                    </a:p>
                  </a:txBody>
                  <a:tcPr/>
                </a:tc>
                <a:tc>
                  <a:txBody>
                    <a:bodyPr/>
                    <a:lstStyle/>
                    <a:p>
                      <a:r>
                        <a:rPr lang="en-IN" dirty="0"/>
                        <a:t>Nature of payment</a:t>
                      </a:r>
                    </a:p>
                  </a:txBody>
                  <a:tcPr/>
                </a:tc>
                <a:tc>
                  <a:txBody>
                    <a:bodyPr/>
                    <a:lstStyle/>
                    <a:p>
                      <a:r>
                        <a:rPr lang="en-US" dirty="0"/>
                        <a:t>Total amount of payment or receipt of the nature specified in column (3)</a:t>
                      </a:r>
                      <a:endParaRPr lang="en-IN" dirty="0"/>
                    </a:p>
                  </a:txBody>
                  <a:tcPr/>
                </a:tc>
                <a:tc>
                  <a:txBody>
                    <a:bodyPr/>
                    <a:lstStyle/>
                    <a:p>
                      <a:r>
                        <a:rPr lang="en-US" dirty="0"/>
                        <a:t>Total amount on which tax was required to be deducted or collected out of (4)</a:t>
                      </a:r>
                      <a:endParaRPr lang="en-IN" dirty="0"/>
                    </a:p>
                  </a:txBody>
                  <a:tcPr/>
                </a:tc>
                <a:tc>
                  <a:txBody>
                    <a:bodyPr/>
                    <a:lstStyle/>
                    <a:p>
                      <a:r>
                        <a:rPr lang="en-US" dirty="0"/>
                        <a:t>Total amount on which tax was deducted or collected at specified rate out of (5)</a:t>
                      </a:r>
                      <a:endParaRPr lang="en-IN" dirty="0"/>
                    </a:p>
                  </a:txBody>
                  <a:tcPr/>
                </a:tc>
                <a:tc>
                  <a:txBody>
                    <a:bodyPr/>
                    <a:lstStyle/>
                    <a:p>
                      <a:r>
                        <a:rPr lang="en-US" dirty="0"/>
                        <a:t>Amount of tax deducted or collected out of (6)</a:t>
                      </a:r>
                      <a:endParaRPr lang="en-IN" dirty="0"/>
                    </a:p>
                  </a:txBody>
                  <a:tcPr/>
                </a:tc>
                <a:tc>
                  <a:txBody>
                    <a:bodyPr/>
                    <a:lstStyle/>
                    <a:p>
                      <a:r>
                        <a:rPr lang="en-US" dirty="0"/>
                        <a:t>Total amount on which tax was deducted or collected at less than specified rate out of </a:t>
                      </a:r>
                      <a:r>
                        <a:rPr lang="en-US" dirty="0">
                          <a:solidFill>
                            <a:srgbClr val="FFC000"/>
                          </a:solidFill>
                        </a:rPr>
                        <a:t>(7)</a:t>
                      </a:r>
                      <a:endParaRPr lang="en-IN" dirty="0">
                        <a:solidFill>
                          <a:srgbClr val="FFC000"/>
                        </a:solidFill>
                      </a:endParaRPr>
                    </a:p>
                  </a:txBody>
                  <a:tcPr/>
                </a:tc>
                <a:tc>
                  <a:txBody>
                    <a:bodyPr/>
                    <a:lstStyle/>
                    <a:p>
                      <a:r>
                        <a:rPr lang="en-US" dirty="0"/>
                        <a:t>Amount of tax deducted or collected on (8)</a:t>
                      </a:r>
                      <a:endParaRPr lang="en-IN" dirty="0"/>
                    </a:p>
                  </a:txBody>
                  <a:tcPr/>
                </a:tc>
                <a:tc>
                  <a:txBody>
                    <a:bodyPr/>
                    <a:lstStyle/>
                    <a:p>
                      <a:r>
                        <a:rPr lang="en-US" dirty="0"/>
                        <a:t>Amount of tax deducted or collected not deposited to the credit of the Central Government out of </a:t>
                      </a:r>
                      <a:r>
                        <a:rPr lang="en-US" dirty="0">
                          <a:solidFill>
                            <a:srgbClr val="FFC000"/>
                          </a:solidFill>
                        </a:rPr>
                        <a:t>(6) and (8)</a:t>
                      </a:r>
                      <a:endParaRPr lang="en-IN" dirty="0">
                        <a:solidFill>
                          <a:srgbClr val="FFC000"/>
                        </a:solidFill>
                      </a:endParaRPr>
                    </a:p>
                  </a:txBody>
                  <a:tcPr/>
                </a:tc>
                <a:extLst>
                  <a:ext uri="{0D108BD9-81ED-4DB2-BD59-A6C34878D82A}">
                    <a16:rowId xmlns:a16="http://schemas.microsoft.com/office/drawing/2014/main" val="1814029297"/>
                  </a:ext>
                </a:extLst>
              </a:tr>
              <a:tr h="370840">
                <a:tc>
                  <a:txBody>
                    <a:bodyPr/>
                    <a:lstStyle/>
                    <a:p>
                      <a:r>
                        <a:rPr lang="en-US" dirty="0"/>
                        <a:t>1</a:t>
                      </a:r>
                      <a:endParaRPr lang="en-IN" dirty="0"/>
                    </a:p>
                  </a:txBody>
                  <a:tcPr/>
                </a:tc>
                <a:tc>
                  <a:txBody>
                    <a:bodyPr/>
                    <a:lstStyle/>
                    <a:p>
                      <a:r>
                        <a:rPr lang="en-US" dirty="0"/>
                        <a:t>2</a:t>
                      </a:r>
                      <a:endParaRPr lang="en-IN" dirty="0"/>
                    </a:p>
                  </a:txBody>
                  <a:tcPr/>
                </a:tc>
                <a:tc>
                  <a:txBody>
                    <a:bodyPr/>
                    <a:lstStyle/>
                    <a:p>
                      <a:r>
                        <a:rPr lang="en-US" dirty="0"/>
                        <a:t>3</a:t>
                      </a:r>
                      <a:endParaRPr lang="en-IN" dirty="0"/>
                    </a:p>
                  </a:txBody>
                  <a:tcPr/>
                </a:tc>
                <a:tc>
                  <a:txBody>
                    <a:bodyPr/>
                    <a:lstStyle/>
                    <a:p>
                      <a:r>
                        <a:rPr lang="en-US" dirty="0"/>
                        <a:t>4</a:t>
                      </a:r>
                      <a:endParaRPr lang="en-IN" dirty="0"/>
                    </a:p>
                  </a:txBody>
                  <a:tcPr/>
                </a:tc>
                <a:tc>
                  <a:txBody>
                    <a:bodyPr/>
                    <a:lstStyle/>
                    <a:p>
                      <a:r>
                        <a:rPr lang="en-US" dirty="0"/>
                        <a:t>5</a:t>
                      </a:r>
                      <a:endParaRPr lang="en-IN" dirty="0"/>
                    </a:p>
                  </a:txBody>
                  <a:tcPr/>
                </a:tc>
                <a:tc>
                  <a:txBody>
                    <a:bodyPr/>
                    <a:lstStyle/>
                    <a:p>
                      <a:r>
                        <a:rPr lang="en-US" dirty="0"/>
                        <a:t>6</a:t>
                      </a:r>
                      <a:endParaRPr lang="en-IN" dirty="0"/>
                    </a:p>
                  </a:txBody>
                  <a:tcPr/>
                </a:tc>
                <a:tc>
                  <a:txBody>
                    <a:bodyPr/>
                    <a:lstStyle/>
                    <a:p>
                      <a:r>
                        <a:rPr lang="en-US" dirty="0"/>
                        <a:t>7</a:t>
                      </a:r>
                      <a:endParaRPr lang="en-IN" dirty="0"/>
                    </a:p>
                  </a:txBody>
                  <a:tcPr/>
                </a:tc>
                <a:tc>
                  <a:txBody>
                    <a:bodyPr/>
                    <a:lstStyle/>
                    <a:p>
                      <a:r>
                        <a:rPr lang="en-US" dirty="0"/>
                        <a:t>8</a:t>
                      </a:r>
                      <a:endParaRPr lang="en-IN" dirty="0"/>
                    </a:p>
                  </a:txBody>
                  <a:tcPr/>
                </a:tc>
                <a:tc>
                  <a:txBody>
                    <a:bodyPr/>
                    <a:lstStyle/>
                    <a:p>
                      <a:r>
                        <a:rPr lang="en-US" dirty="0"/>
                        <a:t>9</a:t>
                      </a:r>
                      <a:endParaRPr lang="en-IN" dirty="0"/>
                    </a:p>
                  </a:txBody>
                  <a:tcPr/>
                </a:tc>
                <a:tc>
                  <a:txBody>
                    <a:bodyPr/>
                    <a:lstStyle/>
                    <a:p>
                      <a:r>
                        <a:rPr lang="en-US" dirty="0"/>
                        <a:t>10</a:t>
                      </a:r>
                      <a:endParaRPr lang="en-IN" dirty="0"/>
                    </a:p>
                  </a:txBody>
                  <a:tcPr/>
                </a:tc>
                <a:extLst>
                  <a:ext uri="{0D108BD9-81ED-4DB2-BD59-A6C34878D82A}">
                    <a16:rowId xmlns:a16="http://schemas.microsoft.com/office/drawing/2014/main" val="824402762"/>
                  </a:ext>
                </a:extLst>
              </a:tr>
            </a:tbl>
          </a:graphicData>
        </a:graphic>
      </p:graphicFrame>
    </p:spTree>
    <p:extLst>
      <p:ext uri="{BB962C8B-B14F-4D97-AF65-F5344CB8AC3E}">
        <p14:creationId xmlns:p14="http://schemas.microsoft.com/office/powerpoint/2010/main" val="30212246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58A190-6A8A-1D58-2572-52B39B6C05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63E58E-EEE4-FC15-ECB5-9ECB6D7A349E}"/>
              </a:ext>
            </a:extLst>
          </p:cNvPr>
          <p:cNvSpPr>
            <a:spLocks noGrp="1"/>
          </p:cNvSpPr>
          <p:nvPr>
            <p:ph type="title"/>
          </p:nvPr>
        </p:nvSpPr>
        <p:spPr>
          <a:xfrm>
            <a:off x="581192" y="702156"/>
            <a:ext cx="11029616" cy="806604"/>
          </a:xfrm>
        </p:spPr>
        <p:txBody>
          <a:bodyPr/>
          <a:lstStyle/>
          <a:p>
            <a:r>
              <a:rPr lang="en-US" dirty="0"/>
              <a:t>FORM 3CD (PART B)</a:t>
            </a:r>
            <a:endParaRPr lang="en-IN" dirty="0"/>
          </a:p>
        </p:txBody>
      </p:sp>
      <p:sp>
        <p:nvSpPr>
          <p:cNvPr id="6" name="Content Placeholder 5">
            <a:extLst>
              <a:ext uri="{FF2B5EF4-FFF2-40B4-BE49-F238E27FC236}">
                <a16:creationId xmlns:a16="http://schemas.microsoft.com/office/drawing/2014/main" id="{87A19BAB-A0EC-C32D-0839-B2F859244594}"/>
              </a:ext>
            </a:extLst>
          </p:cNvPr>
          <p:cNvSpPr>
            <a:spLocks noGrp="1"/>
          </p:cNvSpPr>
          <p:nvPr>
            <p:ph idx="1"/>
          </p:nvPr>
        </p:nvSpPr>
        <p:spPr>
          <a:xfrm>
            <a:off x="581192" y="1947554"/>
            <a:ext cx="11029615" cy="4548250"/>
          </a:xfrm>
        </p:spPr>
        <p:txBody>
          <a:bodyPr anchor="t">
            <a:noAutofit/>
          </a:bodyPr>
          <a:lstStyle/>
          <a:p>
            <a:pPr marL="0" indent="0" algn="just">
              <a:spcBef>
                <a:spcPts val="0"/>
              </a:spcBef>
              <a:buNone/>
            </a:pPr>
            <a:r>
              <a:rPr lang="en-US" dirty="0">
                <a:solidFill>
                  <a:schemeClr val="tx1"/>
                </a:solidFill>
              </a:rPr>
              <a:t>34. (b) Whether the assessee is required to furnish the statement of tax deducted or tax collected. If yes, please furnish the details: </a:t>
            </a:r>
          </a:p>
          <a:p>
            <a:pPr marL="0" indent="0" algn="just">
              <a:spcBef>
                <a:spcPts val="0"/>
              </a:spcBef>
              <a:buNone/>
            </a:pPr>
            <a:endParaRPr lang="en-US" dirty="0">
              <a:solidFill>
                <a:schemeClr val="tx1"/>
              </a:solidFill>
            </a:endParaRPr>
          </a:p>
          <a:p>
            <a:pPr marL="0" indent="0" algn="just">
              <a:spcBef>
                <a:spcPts val="0"/>
              </a:spcBef>
              <a:buNone/>
            </a:pPr>
            <a:endParaRPr lang="en-US" dirty="0">
              <a:solidFill>
                <a:schemeClr val="tx1"/>
              </a:solidFill>
            </a:endParaRPr>
          </a:p>
          <a:p>
            <a:pPr marL="0" indent="0" algn="just">
              <a:spcBef>
                <a:spcPts val="0"/>
              </a:spcBef>
              <a:buNone/>
            </a:pPr>
            <a:endParaRPr lang="en-US" dirty="0">
              <a:solidFill>
                <a:schemeClr val="tx1"/>
              </a:solidFill>
            </a:endParaRPr>
          </a:p>
          <a:p>
            <a:pPr marL="0" indent="0" algn="just">
              <a:spcBef>
                <a:spcPts val="0"/>
              </a:spcBef>
              <a:buNone/>
            </a:pPr>
            <a:endParaRPr lang="en-US" dirty="0">
              <a:solidFill>
                <a:schemeClr val="tx1"/>
              </a:solidFill>
            </a:endParaRPr>
          </a:p>
          <a:p>
            <a:pPr marL="0" indent="0" algn="just">
              <a:spcBef>
                <a:spcPts val="0"/>
              </a:spcBef>
              <a:buNone/>
            </a:pPr>
            <a:r>
              <a:rPr lang="en-US" dirty="0">
                <a:solidFill>
                  <a:schemeClr val="tx1"/>
                </a:solidFill>
              </a:rPr>
              <a:t>34. (c) Whether the assessee is liable to pay interest under section 201(1A) or section 206C(7). If yes, please furnish:</a:t>
            </a:r>
          </a:p>
          <a:p>
            <a:pPr marL="0" indent="0" algn="just">
              <a:spcBef>
                <a:spcPts val="0"/>
              </a:spcBef>
              <a:buNone/>
            </a:pPr>
            <a:endParaRPr lang="en-US" dirty="0">
              <a:solidFill>
                <a:schemeClr val="tx1"/>
              </a:solidFill>
            </a:endParaRPr>
          </a:p>
        </p:txBody>
      </p:sp>
      <p:graphicFrame>
        <p:nvGraphicFramePr>
          <p:cNvPr id="4" name="Table 3">
            <a:extLst>
              <a:ext uri="{FF2B5EF4-FFF2-40B4-BE49-F238E27FC236}">
                <a16:creationId xmlns:a16="http://schemas.microsoft.com/office/drawing/2014/main" id="{50BE3317-E5EC-EC83-0B45-E1F34C6E24A9}"/>
              </a:ext>
            </a:extLst>
          </p:cNvPr>
          <p:cNvGraphicFramePr>
            <a:graphicFrameLocks noGrp="1"/>
          </p:cNvGraphicFramePr>
          <p:nvPr>
            <p:extLst>
              <p:ext uri="{D42A27DB-BD31-4B8C-83A1-F6EECF244321}">
                <p14:modId xmlns:p14="http://schemas.microsoft.com/office/powerpoint/2010/main" val="1649874910"/>
              </p:ext>
            </p:extLst>
          </p:nvPr>
        </p:nvGraphicFramePr>
        <p:xfrm>
          <a:off x="690088" y="2619718"/>
          <a:ext cx="10920720" cy="914400"/>
        </p:xfrm>
        <a:graphic>
          <a:graphicData uri="http://schemas.openxmlformats.org/drawingml/2006/table">
            <a:tbl>
              <a:tblPr firstRow="1" bandRow="1">
                <a:tableStyleId>{5940675A-B579-460E-94D1-54222C63F5DA}</a:tableStyleId>
              </a:tblPr>
              <a:tblGrid>
                <a:gridCol w="724376">
                  <a:extLst>
                    <a:ext uri="{9D8B030D-6E8A-4147-A177-3AD203B41FA5}">
                      <a16:colId xmlns:a16="http://schemas.microsoft.com/office/drawing/2014/main" val="3789818651"/>
                    </a:ext>
                  </a:extLst>
                </a:gridCol>
                <a:gridCol w="846671">
                  <a:extLst>
                    <a:ext uri="{9D8B030D-6E8A-4147-A177-3AD203B41FA5}">
                      <a16:colId xmlns:a16="http://schemas.microsoft.com/office/drawing/2014/main" val="3270250362"/>
                    </a:ext>
                  </a:extLst>
                </a:gridCol>
                <a:gridCol w="1124864">
                  <a:extLst>
                    <a:ext uri="{9D8B030D-6E8A-4147-A177-3AD203B41FA5}">
                      <a16:colId xmlns:a16="http://schemas.microsoft.com/office/drawing/2014/main" val="2831945128"/>
                    </a:ext>
                  </a:extLst>
                </a:gridCol>
                <a:gridCol w="1511914">
                  <a:extLst>
                    <a:ext uri="{9D8B030D-6E8A-4147-A177-3AD203B41FA5}">
                      <a16:colId xmlns:a16="http://schemas.microsoft.com/office/drawing/2014/main" val="2844439844"/>
                    </a:ext>
                  </a:extLst>
                </a:gridCol>
                <a:gridCol w="6712895">
                  <a:extLst>
                    <a:ext uri="{9D8B030D-6E8A-4147-A177-3AD203B41FA5}">
                      <a16:colId xmlns:a16="http://schemas.microsoft.com/office/drawing/2014/main" val="3442585222"/>
                    </a:ext>
                  </a:extLst>
                </a:gridCol>
              </a:tblGrid>
              <a:tr h="408490">
                <a:tc>
                  <a:txBody>
                    <a:bodyPr/>
                    <a:lstStyle/>
                    <a:p>
                      <a:r>
                        <a:rPr lang="en-IN" dirty="0"/>
                        <a:t>TAN</a:t>
                      </a:r>
                    </a:p>
                  </a:txBody>
                  <a:tcPr/>
                </a:tc>
                <a:tc>
                  <a:txBody>
                    <a:bodyPr/>
                    <a:lstStyle/>
                    <a:p>
                      <a:r>
                        <a:rPr lang="en-IN" dirty="0"/>
                        <a:t>Type of Form</a:t>
                      </a:r>
                    </a:p>
                  </a:txBody>
                  <a:tcPr/>
                </a:tc>
                <a:tc>
                  <a:txBody>
                    <a:bodyPr/>
                    <a:lstStyle/>
                    <a:p>
                      <a:r>
                        <a:rPr lang="en-IN" dirty="0"/>
                        <a:t>Due date for furnishing</a:t>
                      </a:r>
                    </a:p>
                  </a:txBody>
                  <a:tcPr/>
                </a:tc>
                <a:tc>
                  <a:txBody>
                    <a:bodyPr/>
                    <a:lstStyle/>
                    <a:p>
                      <a:r>
                        <a:rPr lang="en-US" dirty="0"/>
                        <a:t>Date of furnishing, if furnished</a:t>
                      </a:r>
                      <a:endParaRPr lang="en-IN" dirty="0"/>
                    </a:p>
                  </a:txBody>
                  <a:tcPr/>
                </a:tc>
                <a:tc>
                  <a:txBody>
                    <a:bodyPr/>
                    <a:lstStyle/>
                    <a:p>
                      <a:r>
                        <a:rPr lang="en-US" dirty="0"/>
                        <a:t>Whether the statement of tax deducted or collected contains information about all transactions which are required to be reported. If not, please furnish list of details/transactions which are not reported </a:t>
                      </a:r>
                      <a:endParaRPr lang="en-IN" dirty="0"/>
                    </a:p>
                  </a:txBody>
                  <a:tcPr/>
                </a:tc>
                <a:extLst>
                  <a:ext uri="{0D108BD9-81ED-4DB2-BD59-A6C34878D82A}">
                    <a16:rowId xmlns:a16="http://schemas.microsoft.com/office/drawing/2014/main" val="330428223"/>
                  </a:ext>
                </a:extLst>
              </a:tr>
            </a:tbl>
          </a:graphicData>
        </a:graphic>
      </p:graphicFrame>
      <p:graphicFrame>
        <p:nvGraphicFramePr>
          <p:cNvPr id="5" name="Table 4">
            <a:extLst>
              <a:ext uri="{FF2B5EF4-FFF2-40B4-BE49-F238E27FC236}">
                <a16:creationId xmlns:a16="http://schemas.microsoft.com/office/drawing/2014/main" id="{8662C3B1-2671-FA46-B4E7-4EFFF1090384}"/>
              </a:ext>
            </a:extLst>
          </p:cNvPr>
          <p:cNvGraphicFramePr>
            <a:graphicFrameLocks noGrp="1"/>
          </p:cNvGraphicFramePr>
          <p:nvPr>
            <p:extLst>
              <p:ext uri="{D42A27DB-BD31-4B8C-83A1-F6EECF244321}">
                <p14:modId xmlns:p14="http://schemas.microsoft.com/office/powerpoint/2010/main" val="811640603"/>
              </p:ext>
            </p:extLst>
          </p:nvPr>
        </p:nvGraphicFramePr>
        <p:xfrm>
          <a:off x="777523" y="4374881"/>
          <a:ext cx="10745850" cy="640080"/>
        </p:xfrm>
        <a:graphic>
          <a:graphicData uri="http://schemas.openxmlformats.org/drawingml/2006/table">
            <a:tbl>
              <a:tblPr firstRow="1" bandRow="1">
                <a:tableStyleId>{5940675A-B579-460E-94D1-54222C63F5DA}</a:tableStyleId>
              </a:tblPr>
              <a:tblGrid>
                <a:gridCol w="651825">
                  <a:extLst>
                    <a:ext uri="{9D8B030D-6E8A-4147-A177-3AD203B41FA5}">
                      <a16:colId xmlns:a16="http://schemas.microsoft.com/office/drawing/2014/main" val="1634099905"/>
                    </a:ext>
                  </a:extLst>
                </a:gridCol>
                <a:gridCol w="4738254">
                  <a:extLst>
                    <a:ext uri="{9D8B030D-6E8A-4147-A177-3AD203B41FA5}">
                      <a16:colId xmlns:a16="http://schemas.microsoft.com/office/drawing/2014/main" val="3444339533"/>
                    </a:ext>
                  </a:extLst>
                </a:gridCol>
                <a:gridCol w="5355771">
                  <a:extLst>
                    <a:ext uri="{9D8B030D-6E8A-4147-A177-3AD203B41FA5}">
                      <a16:colId xmlns:a16="http://schemas.microsoft.com/office/drawing/2014/main" val="3827052364"/>
                    </a:ext>
                  </a:extLst>
                </a:gridCol>
              </a:tblGrid>
              <a:tr h="468011">
                <a:tc>
                  <a:txBody>
                    <a:bodyPr/>
                    <a:lstStyle/>
                    <a:p>
                      <a:r>
                        <a:rPr lang="en-IN" dirty="0"/>
                        <a:t>TAN</a:t>
                      </a:r>
                    </a:p>
                  </a:txBody>
                  <a:tcPr/>
                </a:tc>
                <a:tc>
                  <a:txBody>
                    <a:bodyPr/>
                    <a:lstStyle/>
                    <a:p>
                      <a:r>
                        <a:rPr lang="en-US" dirty="0"/>
                        <a:t>Amount of interest under section 201(1A)/ 206C(7) is payable </a:t>
                      </a:r>
                      <a:endParaRPr lang="en-IN" dirty="0"/>
                    </a:p>
                  </a:txBody>
                  <a:tcPr/>
                </a:tc>
                <a:tc>
                  <a:txBody>
                    <a:bodyPr/>
                    <a:lstStyle/>
                    <a:p>
                      <a:r>
                        <a:rPr lang="en-US" dirty="0"/>
                        <a:t>Amount paid out of column (2) along with date of payment. </a:t>
                      </a:r>
                      <a:endParaRPr lang="en-IN" dirty="0"/>
                    </a:p>
                  </a:txBody>
                  <a:tcPr/>
                </a:tc>
                <a:extLst>
                  <a:ext uri="{0D108BD9-81ED-4DB2-BD59-A6C34878D82A}">
                    <a16:rowId xmlns:a16="http://schemas.microsoft.com/office/drawing/2014/main" val="1819183250"/>
                  </a:ext>
                </a:extLst>
              </a:tr>
            </a:tbl>
          </a:graphicData>
        </a:graphic>
      </p:graphicFrame>
    </p:spTree>
    <p:extLst>
      <p:ext uri="{BB962C8B-B14F-4D97-AF65-F5344CB8AC3E}">
        <p14:creationId xmlns:p14="http://schemas.microsoft.com/office/powerpoint/2010/main" val="31246391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AB5F28-240F-5665-10A9-B32E4919AE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4CA0F3-5210-D530-2870-2A4D1100FC67}"/>
              </a:ext>
            </a:extLst>
          </p:cNvPr>
          <p:cNvSpPr>
            <a:spLocks noGrp="1"/>
          </p:cNvSpPr>
          <p:nvPr>
            <p:ph type="title"/>
          </p:nvPr>
        </p:nvSpPr>
        <p:spPr>
          <a:xfrm>
            <a:off x="581192" y="702156"/>
            <a:ext cx="11029616" cy="806604"/>
          </a:xfrm>
        </p:spPr>
        <p:txBody>
          <a:bodyPr/>
          <a:lstStyle/>
          <a:p>
            <a:r>
              <a:rPr lang="en-US" dirty="0"/>
              <a:t>FORM 3CD (PART B)</a:t>
            </a:r>
            <a:endParaRPr lang="en-IN" dirty="0"/>
          </a:p>
        </p:txBody>
      </p:sp>
      <p:sp>
        <p:nvSpPr>
          <p:cNvPr id="6" name="Content Placeholder 5">
            <a:extLst>
              <a:ext uri="{FF2B5EF4-FFF2-40B4-BE49-F238E27FC236}">
                <a16:creationId xmlns:a16="http://schemas.microsoft.com/office/drawing/2014/main" id="{367C7857-918E-D31B-0B51-978820EDC1D5}"/>
              </a:ext>
            </a:extLst>
          </p:cNvPr>
          <p:cNvSpPr>
            <a:spLocks noGrp="1"/>
          </p:cNvSpPr>
          <p:nvPr>
            <p:ph idx="1"/>
          </p:nvPr>
        </p:nvSpPr>
        <p:spPr>
          <a:xfrm>
            <a:off x="581192" y="1947554"/>
            <a:ext cx="11029616" cy="4548250"/>
          </a:xfrm>
        </p:spPr>
        <p:txBody>
          <a:bodyPr anchor="t">
            <a:noAutofit/>
          </a:bodyPr>
          <a:lstStyle/>
          <a:p>
            <a:pPr marL="0" indent="0" algn="just">
              <a:spcBef>
                <a:spcPts val="0"/>
              </a:spcBef>
              <a:buNone/>
            </a:pPr>
            <a:r>
              <a:rPr lang="en-US" dirty="0">
                <a:solidFill>
                  <a:schemeClr val="tx1"/>
                </a:solidFill>
              </a:rPr>
              <a:t>35(a) In the case of a trading concern, give quantitative details of principal items of goods traded: </a:t>
            </a:r>
          </a:p>
          <a:p>
            <a:pPr marL="0" indent="0" algn="just">
              <a:spcBef>
                <a:spcPts val="0"/>
              </a:spcBef>
              <a:buNone/>
            </a:pPr>
            <a:r>
              <a:rPr lang="en-US" dirty="0">
                <a:solidFill>
                  <a:schemeClr val="tx1"/>
                </a:solidFill>
              </a:rPr>
              <a:t>(i) Opening stock; (ii) Purchases during the previous year; (iii) Sales during the previous year; (iv) Closing stock; (v) shortage / excess, if any. </a:t>
            </a:r>
          </a:p>
          <a:p>
            <a:pPr marL="0" indent="0" algn="just">
              <a:spcBef>
                <a:spcPts val="0"/>
              </a:spcBef>
              <a:buNone/>
            </a:pPr>
            <a:r>
              <a:rPr lang="en-US" dirty="0">
                <a:solidFill>
                  <a:schemeClr val="tx1"/>
                </a:solidFill>
              </a:rPr>
              <a:t>35 (b) In the case of a manufacturing concern, give quantitative details of the principal items of raw materials, finished products and byproducts: </a:t>
            </a:r>
          </a:p>
          <a:p>
            <a:pPr marL="0" indent="0" algn="just">
              <a:spcBef>
                <a:spcPts val="0"/>
              </a:spcBef>
              <a:buNone/>
            </a:pPr>
            <a:r>
              <a:rPr lang="en-US" dirty="0">
                <a:solidFill>
                  <a:schemeClr val="tx1"/>
                </a:solidFill>
              </a:rPr>
              <a:t>A. Raw materials: (i) opening stock; (ii) purchases during the previous year; (iii) consumption during the previous year; (iv) sales during the previous year; (v) closing stock; (vi) yield of finished products; (vii) percentage of yield;             (viii) shortage/excess, if any</a:t>
            </a:r>
          </a:p>
          <a:p>
            <a:pPr marL="0" indent="0" algn="just">
              <a:spcBef>
                <a:spcPts val="0"/>
              </a:spcBef>
              <a:buNone/>
            </a:pPr>
            <a:r>
              <a:rPr lang="en-US" dirty="0">
                <a:solidFill>
                  <a:schemeClr val="tx1"/>
                </a:solidFill>
              </a:rPr>
              <a:t>B. Finished products/By-products: (i) opening stock; (ii) purchases during the previous year; (iii) quantity manufactured during the previous year; (iv) sales during the previous year; (v) closing stock; (vi) shortage/excess, if any. </a:t>
            </a:r>
          </a:p>
        </p:txBody>
      </p:sp>
    </p:spTree>
    <p:extLst>
      <p:ext uri="{BB962C8B-B14F-4D97-AF65-F5344CB8AC3E}">
        <p14:creationId xmlns:p14="http://schemas.microsoft.com/office/powerpoint/2010/main" val="18276068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FFCBA4-AD82-14D4-5379-7D6CFA2923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CAF5E6-4A8A-5F86-C4CF-566BA574DE65}"/>
              </a:ext>
            </a:extLst>
          </p:cNvPr>
          <p:cNvSpPr>
            <a:spLocks noGrp="1"/>
          </p:cNvSpPr>
          <p:nvPr>
            <p:ph type="title"/>
          </p:nvPr>
        </p:nvSpPr>
        <p:spPr>
          <a:xfrm>
            <a:off x="581192" y="702156"/>
            <a:ext cx="11029616" cy="806604"/>
          </a:xfrm>
        </p:spPr>
        <p:txBody>
          <a:bodyPr/>
          <a:lstStyle/>
          <a:p>
            <a:r>
              <a:rPr lang="en-US" dirty="0"/>
              <a:t>FORM 3CD (PART B)</a:t>
            </a:r>
            <a:endParaRPr lang="en-IN" dirty="0"/>
          </a:p>
        </p:txBody>
      </p:sp>
      <p:sp>
        <p:nvSpPr>
          <p:cNvPr id="6" name="Content Placeholder 5">
            <a:extLst>
              <a:ext uri="{FF2B5EF4-FFF2-40B4-BE49-F238E27FC236}">
                <a16:creationId xmlns:a16="http://schemas.microsoft.com/office/drawing/2014/main" id="{9A57EB24-9BEA-D4DC-F947-B5B333C7E739}"/>
              </a:ext>
            </a:extLst>
          </p:cNvPr>
          <p:cNvSpPr>
            <a:spLocks noGrp="1"/>
          </p:cNvSpPr>
          <p:nvPr>
            <p:ph idx="1"/>
          </p:nvPr>
        </p:nvSpPr>
        <p:spPr>
          <a:xfrm>
            <a:off x="581192" y="1947554"/>
            <a:ext cx="11029616" cy="4548250"/>
          </a:xfrm>
        </p:spPr>
        <p:txBody>
          <a:bodyPr anchor="t">
            <a:noAutofit/>
          </a:bodyPr>
          <a:lstStyle/>
          <a:p>
            <a:pPr marL="0" indent="0" algn="just">
              <a:spcBef>
                <a:spcPts val="0"/>
              </a:spcBef>
              <a:buNone/>
            </a:pPr>
            <a:r>
              <a:rPr lang="en-US" dirty="0">
                <a:solidFill>
                  <a:schemeClr val="tx1"/>
                </a:solidFill>
              </a:rPr>
              <a:t>36A (a) Whether the assessee has received any amount in the nature of dividend as referred to in sub-clause (e) of clause (22) of section 2? (Yes/No) (b) If yes, please furnish the following details:- (i) Amount received (in Rs.): (ii) Date of receipt:</a:t>
            </a:r>
          </a:p>
          <a:p>
            <a:pPr marL="0" indent="0" algn="just">
              <a:spcBef>
                <a:spcPts val="0"/>
              </a:spcBef>
              <a:buNone/>
            </a:pPr>
            <a:r>
              <a:rPr lang="en-US" dirty="0">
                <a:solidFill>
                  <a:srgbClr val="00B050"/>
                </a:solidFill>
              </a:rPr>
              <a:t>36B (a) Whether the assessee has received any amount for buyback of shares as referred to in sub-clause (f) of clause (22) of section 2? (Yes/No) (b) If yes, please furnish the following details: (i) Amount received (in Rs.) (ii) Cost of acquisition of shares bought back</a:t>
            </a:r>
          </a:p>
          <a:p>
            <a:pPr marL="0" indent="0" algn="just">
              <a:spcBef>
                <a:spcPts val="0"/>
              </a:spcBef>
              <a:buNone/>
            </a:pPr>
            <a:r>
              <a:rPr lang="en-US" dirty="0">
                <a:solidFill>
                  <a:schemeClr val="tx1"/>
                </a:solidFill>
              </a:rPr>
              <a:t>37 Whether any cost audit was carried out, if yes, give the details, if any, of disqualification or disagreement on any matter/item/value/ quantity as may be reported/identified by the cost auditor</a:t>
            </a:r>
          </a:p>
          <a:p>
            <a:pPr marL="0" indent="0" algn="just">
              <a:spcBef>
                <a:spcPts val="0"/>
              </a:spcBef>
              <a:buNone/>
            </a:pPr>
            <a:r>
              <a:rPr lang="en-US" dirty="0">
                <a:solidFill>
                  <a:schemeClr val="tx1"/>
                </a:solidFill>
              </a:rPr>
              <a:t>38 Whether any audit was conducted under the Central Excise Act, 1944, if yes, give the details, if any, of disqualification or disagreement on any matter/item/value/quantity as may be reported/ identified by the auditor </a:t>
            </a:r>
          </a:p>
          <a:p>
            <a:pPr marL="0" indent="0" algn="just">
              <a:spcBef>
                <a:spcPts val="0"/>
              </a:spcBef>
              <a:buNone/>
            </a:pPr>
            <a:r>
              <a:rPr lang="en-US" dirty="0">
                <a:solidFill>
                  <a:schemeClr val="tx1"/>
                </a:solidFill>
              </a:rPr>
              <a:t>39 Whether any audit was conducted under section 72A of the Finance Act, 1994 in relation to valuation of taxable services, if yes, give the details, if any, of disqualification or disagreement on any matter/item/value/quantity as may be reported/ identified by the auditor.</a:t>
            </a:r>
            <a:r>
              <a:rPr lang="en-US" dirty="0"/>
              <a:t> </a:t>
            </a:r>
          </a:p>
        </p:txBody>
      </p:sp>
    </p:spTree>
    <p:extLst>
      <p:ext uri="{BB962C8B-B14F-4D97-AF65-F5344CB8AC3E}">
        <p14:creationId xmlns:p14="http://schemas.microsoft.com/office/powerpoint/2010/main" val="3468640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C10681-2FE6-66A6-E488-A57342D40CB4}"/>
              </a:ext>
            </a:extLst>
          </p:cNvPr>
          <p:cNvSpPr>
            <a:spLocks noGrp="1"/>
          </p:cNvSpPr>
          <p:nvPr>
            <p:ph type="title"/>
          </p:nvPr>
        </p:nvSpPr>
        <p:spPr>
          <a:xfrm>
            <a:off x="581192" y="702156"/>
            <a:ext cx="11029616" cy="806604"/>
          </a:xfrm>
        </p:spPr>
        <p:txBody>
          <a:bodyPr/>
          <a:lstStyle/>
          <a:p>
            <a:r>
              <a:rPr lang="en-US" dirty="0"/>
              <a:t>TAX AUDIT (APPLICABLITY)</a:t>
            </a:r>
            <a:endParaRPr lang="en-IN" dirty="0"/>
          </a:p>
        </p:txBody>
      </p:sp>
      <p:sp>
        <p:nvSpPr>
          <p:cNvPr id="3" name="Content Placeholder 2">
            <a:extLst>
              <a:ext uri="{FF2B5EF4-FFF2-40B4-BE49-F238E27FC236}">
                <a16:creationId xmlns:a16="http://schemas.microsoft.com/office/drawing/2014/main" id="{91CEE7AA-8CFD-3D9C-7C06-F5E0B6EB2603}"/>
              </a:ext>
            </a:extLst>
          </p:cNvPr>
          <p:cNvSpPr>
            <a:spLocks noGrp="1"/>
          </p:cNvSpPr>
          <p:nvPr>
            <p:ph idx="1"/>
          </p:nvPr>
        </p:nvSpPr>
        <p:spPr>
          <a:xfrm>
            <a:off x="581192" y="1951896"/>
            <a:ext cx="11029615" cy="4288884"/>
          </a:xfrm>
        </p:spPr>
        <p:txBody>
          <a:bodyPr anchor="t">
            <a:normAutofit/>
          </a:bodyPr>
          <a:lstStyle/>
          <a:p>
            <a:pPr algn="just"/>
            <a:r>
              <a:rPr lang="en-US" dirty="0">
                <a:solidFill>
                  <a:schemeClr val="tx1"/>
                </a:solidFill>
              </a:rPr>
              <a:t>Business Turnover exceeding Rs. 1 Crore.</a:t>
            </a:r>
          </a:p>
          <a:p>
            <a:pPr marL="354013" indent="0" algn="just">
              <a:spcBef>
                <a:spcPts val="0"/>
              </a:spcBef>
              <a:buNone/>
            </a:pPr>
            <a:r>
              <a:rPr lang="en-US" dirty="0">
                <a:solidFill>
                  <a:schemeClr val="tx1"/>
                </a:solidFill>
              </a:rPr>
              <a:t>(Limit of Rs.1 crore enhanced to Rs.10 crore in case - cash receipts does not exceed 5% of aggregate receipts and cash payments does not exceed 5% of the aggregate payments.)</a:t>
            </a:r>
          </a:p>
          <a:p>
            <a:pPr algn="just"/>
            <a:r>
              <a:rPr lang="en-US" dirty="0">
                <a:solidFill>
                  <a:schemeClr val="tx1"/>
                </a:solidFill>
              </a:rPr>
              <a:t>Professional Receipts exceeding Rs. 50 Lakhs. </a:t>
            </a:r>
          </a:p>
          <a:p>
            <a:pPr algn="just"/>
            <a:r>
              <a:rPr lang="en-US" dirty="0">
                <a:solidFill>
                  <a:schemeClr val="tx1"/>
                </a:solidFill>
              </a:rPr>
              <a:t>Profit declared less than deemed profits and gains as per Section </a:t>
            </a:r>
            <a:r>
              <a:rPr lang="en-IN" dirty="0">
                <a:solidFill>
                  <a:schemeClr val="tx1"/>
                </a:solidFill>
              </a:rPr>
              <a:t>44AE,  44BB, 44BBB.</a:t>
            </a:r>
          </a:p>
          <a:p>
            <a:pPr algn="just"/>
            <a:r>
              <a:rPr lang="en-US" dirty="0">
                <a:solidFill>
                  <a:schemeClr val="tx1"/>
                </a:solidFill>
              </a:rPr>
              <a:t>Profit declared less than deemed profits and gains as per Section </a:t>
            </a:r>
            <a:r>
              <a:rPr lang="en-IN" dirty="0">
                <a:solidFill>
                  <a:schemeClr val="tx1"/>
                </a:solidFill>
              </a:rPr>
              <a:t>44ADA (specified professions) and income exceeds maximum amount not chargeable to tax</a:t>
            </a:r>
          </a:p>
          <a:p>
            <a:pPr algn="just"/>
            <a:r>
              <a:rPr lang="en-US" dirty="0">
                <a:solidFill>
                  <a:srgbClr val="FF0000"/>
                </a:solidFill>
              </a:rPr>
              <a:t>Provisions of section 44AD(4) are applicable and </a:t>
            </a:r>
            <a:r>
              <a:rPr lang="en-IN" dirty="0">
                <a:solidFill>
                  <a:srgbClr val="FF0000"/>
                </a:solidFill>
              </a:rPr>
              <a:t>income exceeds maximum amount not chargeable to tax</a:t>
            </a:r>
          </a:p>
          <a:p>
            <a:pPr algn="just"/>
            <a:r>
              <a:rPr lang="en-IN" dirty="0">
                <a:solidFill>
                  <a:srgbClr val="00B050"/>
                </a:solidFill>
              </a:rPr>
              <a:t>Provisions not applicable for person declaring income as per section 44AD, 44ADA.</a:t>
            </a:r>
          </a:p>
          <a:p>
            <a:pPr marL="354013" indent="0" algn="just">
              <a:spcBef>
                <a:spcPts val="0"/>
              </a:spcBef>
              <a:buNone/>
            </a:pPr>
            <a:r>
              <a:rPr lang="en-US" dirty="0">
                <a:solidFill>
                  <a:schemeClr val="tx1"/>
                </a:solidFill>
              </a:rPr>
              <a:t>(Section 44AD Threshold – Rs. 3 crore, if cash receipt don’t exceed 5% of total turnover; else Rs.2 crores)</a:t>
            </a:r>
            <a:endParaRPr lang="en-IN" dirty="0">
              <a:solidFill>
                <a:schemeClr val="tx1"/>
              </a:solidFill>
            </a:endParaRPr>
          </a:p>
          <a:p>
            <a:pPr marL="354013" indent="0" algn="just">
              <a:spcBef>
                <a:spcPts val="0"/>
              </a:spcBef>
              <a:buNone/>
            </a:pPr>
            <a:r>
              <a:rPr lang="en-US" dirty="0">
                <a:solidFill>
                  <a:schemeClr val="tx1"/>
                </a:solidFill>
              </a:rPr>
              <a:t>(Section 44ADA Threshold – Rs. 75 lakh, if cash receipt don’t exceed 5% of total receipt; else Rs.50 lakhs)</a:t>
            </a:r>
          </a:p>
        </p:txBody>
      </p:sp>
    </p:spTree>
    <p:extLst>
      <p:ext uri="{BB962C8B-B14F-4D97-AF65-F5344CB8AC3E}">
        <p14:creationId xmlns:p14="http://schemas.microsoft.com/office/powerpoint/2010/main" val="14241892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974AB9-07BD-98F1-BD8D-82C5602212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072915-1EEA-6418-9621-212BF7C7DE31}"/>
              </a:ext>
            </a:extLst>
          </p:cNvPr>
          <p:cNvSpPr>
            <a:spLocks noGrp="1"/>
          </p:cNvSpPr>
          <p:nvPr>
            <p:ph type="title"/>
          </p:nvPr>
        </p:nvSpPr>
        <p:spPr>
          <a:xfrm>
            <a:off x="581192" y="702156"/>
            <a:ext cx="11029616" cy="806604"/>
          </a:xfrm>
        </p:spPr>
        <p:txBody>
          <a:bodyPr/>
          <a:lstStyle/>
          <a:p>
            <a:r>
              <a:rPr lang="en-US" dirty="0"/>
              <a:t>FORM 3CD (PART B)</a:t>
            </a:r>
            <a:endParaRPr lang="en-IN" dirty="0"/>
          </a:p>
        </p:txBody>
      </p:sp>
      <p:sp>
        <p:nvSpPr>
          <p:cNvPr id="6" name="Content Placeholder 5">
            <a:extLst>
              <a:ext uri="{FF2B5EF4-FFF2-40B4-BE49-F238E27FC236}">
                <a16:creationId xmlns:a16="http://schemas.microsoft.com/office/drawing/2014/main" id="{6801A8B9-A9F2-FAE4-699E-379F4F1EBB42}"/>
              </a:ext>
            </a:extLst>
          </p:cNvPr>
          <p:cNvSpPr>
            <a:spLocks noGrp="1"/>
          </p:cNvSpPr>
          <p:nvPr>
            <p:ph idx="1"/>
          </p:nvPr>
        </p:nvSpPr>
        <p:spPr>
          <a:xfrm>
            <a:off x="581192" y="1947554"/>
            <a:ext cx="11029616" cy="3978233"/>
          </a:xfrm>
        </p:spPr>
        <p:txBody>
          <a:bodyPr anchor="t">
            <a:noAutofit/>
          </a:bodyPr>
          <a:lstStyle/>
          <a:p>
            <a:pPr marL="0" indent="0" algn="just">
              <a:spcBef>
                <a:spcPts val="0"/>
              </a:spcBef>
              <a:buNone/>
            </a:pPr>
            <a:r>
              <a:rPr lang="en-US" dirty="0">
                <a:solidFill>
                  <a:schemeClr val="tx1"/>
                </a:solidFill>
              </a:rPr>
              <a:t>40 Details regarding turnover, gross profit, etc., for the previous year and preceding previous year: </a:t>
            </a:r>
          </a:p>
          <a:p>
            <a:pPr marL="0" indent="0" algn="just">
              <a:spcBef>
                <a:spcPts val="0"/>
              </a:spcBef>
              <a:buNone/>
            </a:pPr>
            <a:endParaRPr lang="en-US" dirty="0">
              <a:solidFill>
                <a:schemeClr val="tx1"/>
              </a:solidFill>
            </a:endParaRPr>
          </a:p>
          <a:p>
            <a:pPr marL="0" indent="0" algn="just">
              <a:spcBef>
                <a:spcPts val="0"/>
              </a:spcBef>
              <a:buNone/>
            </a:pPr>
            <a:endParaRPr lang="en-US" dirty="0">
              <a:solidFill>
                <a:schemeClr val="tx1"/>
              </a:solidFill>
            </a:endParaRPr>
          </a:p>
          <a:p>
            <a:pPr marL="0" indent="0" algn="just">
              <a:spcBef>
                <a:spcPts val="0"/>
              </a:spcBef>
              <a:buNone/>
            </a:pPr>
            <a:endParaRPr lang="en-US" dirty="0">
              <a:solidFill>
                <a:schemeClr val="tx1"/>
              </a:solidFill>
            </a:endParaRPr>
          </a:p>
          <a:p>
            <a:pPr marL="0" indent="0" algn="just">
              <a:spcBef>
                <a:spcPts val="0"/>
              </a:spcBef>
              <a:buNone/>
            </a:pPr>
            <a:endParaRPr lang="en-US" dirty="0">
              <a:solidFill>
                <a:schemeClr val="tx1"/>
              </a:solidFill>
            </a:endParaRPr>
          </a:p>
          <a:p>
            <a:pPr marL="0" indent="0" algn="just">
              <a:spcBef>
                <a:spcPts val="0"/>
              </a:spcBef>
              <a:buNone/>
            </a:pPr>
            <a:endParaRPr lang="en-US" dirty="0">
              <a:solidFill>
                <a:schemeClr val="tx1"/>
              </a:solidFill>
            </a:endParaRPr>
          </a:p>
          <a:p>
            <a:pPr marL="0" indent="0" algn="just">
              <a:spcBef>
                <a:spcPts val="0"/>
              </a:spcBef>
              <a:buNone/>
            </a:pPr>
            <a:endParaRPr lang="en-US" dirty="0">
              <a:solidFill>
                <a:schemeClr val="tx1"/>
              </a:solidFill>
            </a:endParaRPr>
          </a:p>
          <a:p>
            <a:pPr marL="0" indent="0" algn="just">
              <a:spcBef>
                <a:spcPts val="0"/>
              </a:spcBef>
              <a:buNone/>
            </a:pPr>
            <a:endParaRPr lang="en-US" dirty="0">
              <a:solidFill>
                <a:schemeClr val="tx1"/>
              </a:solidFill>
            </a:endParaRPr>
          </a:p>
          <a:p>
            <a:pPr marL="0" indent="0" algn="just">
              <a:spcBef>
                <a:spcPts val="0"/>
              </a:spcBef>
              <a:buNone/>
            </a:pPr>
            <a:endParaRPr lang="en-US" dirty="0">
              <a:solidFill>
                <a:schemeClr val="tx1"/>
              </a:solidFill>
            </a:endParaRPr>
          </a:p>
          <a:p>
            <a:pPr marL="0" indent="0" algn="just">
              <a:spcBef>
                <a:spcPts val="0"/>
              </a:spcBef>
              <a:buNone/>
            </a:pPr>
            <a:r>
              <a:rPr lang="en-US" dirty="0">
                <a:solidFill>
                  <a:schemeClr val="tx1"/>
                </a:solidFill>
              </a:rPr>
              <a:t>41 Please furnish the details of demand raised or refund issued during the previous year under any tax laws other than Income Tax Act, 1961 and Wealth tax Act, 1957 along with details of relevant proceedings. </a:t>
            </a:r>
          </a:p>
        </p:txBody>
      </p:sp>
      <p:graphicFrame>
        <p:nvGraphicFramePr>
          <p:cNvPr id="3" name="Table 2">
            <a:extLst>
              <a:ext uri="{FF2B5EF4-FFF2-40B4-BE49-F238E27FC236}">
                <a16:creationId xmlns:a16="http://schemas.microsoft.com/office/drawing/2014/main" id="{E9BC552C-EE8C-C0A4-C992-BF12BBE29EEB}"/>
              </a:ext>
            </a:extLst>
          </p:cNvPr>
          <p:cNvGraphicFramePr>
            <a:graphicFrameLocks noGrp="1"/>
          </p:cNvGraphicFramePr>
          <p:nvPr>
            <p:extLst>
              <p:ext uri="{D42A27DB-BD31-4B8C-83A1-F6EECF244321}">
                <p14:modId xmlns:p14="http://schemas.microsoft.com/office/powerpoint/2010/main" val="815090638"/>
              </p:ext>
            </p:extLst>
          </p:nvPr>
        </p:nvGraphicFramePr>
        <p:xfrm>
          <a:off x="927595" y="2316480"/>
          <a:ext cx="9202056" cy="2494280"/>
        </p:xfrm>
        <a:graphic>
          <a:graphicData uri="http://schemas.openxmlformats.org/drawingml/2006/table">
            <a:tbl>
              <a:tblPr firstRow="1" bandRow="1">
                <a:tableStyleId>{5940675A-B579-460E-94D1-54222C63F5DA}</a:tableStyleId>
              </a:tblPr>
              <a:tblGrid>
                <a:gridCol w="3067352">
                  <a:extLst>
                    <a:ext uri="{9D8B030D-6E8A-4147-A177-3AD203B41FA5}">
                      <a16:colId xmlns:a16="http://schemas.microsoft.com/office/drawing/2014/main" val="2733820721"/>
                    </a:ext>
                  </a:extLst>
                </a:gridCol>
                <a:gridCol w="3067352">
                  <a:extLst>
                    <a:ext uri="{9D8B030D-6E8A-4147-A177-3AD203B41FA5}">
                      <a16:colId xmlns:a16="http://schemas.microsoft.com/office/drawing/2014/main" val="3197410900"/>
                    </a:ext>
                  </a:extLst>
                </a:gridCol>
                <a:gridCol w="3067352">
                  <a:extLst>
                    <a:ext uri="{9D8B030D-6E8A-4147-A177-3AD203B41FA5}">
                      <a16:colId xmlns:a16="http://schemas.microsoft.com/office/drawing/2014/main" val="2285570820"/>
                    </a:ext>
                  </a:extLst>
                </a:gridCol>
              </a:tblGrid>
              <a:tr h="370840">
                <a:tc>
                  <a:txBody>
                    <a:bodyPr/>
                    <a:lstStyle/>
                    <a:p>
                      <a:r>
                        <a:rPr lang="en-IN" b="1" dirty="0"/>
                        <a:t>Particulars</a:t>
                      </a:r>
                    </a:p>
                  </a:txBody>
                  <a:tcPr/>
                </a:tc>
                <a:tc>
                  <a:txBody>
                    <a:bodyPr/>
                    <a:lstStyle/>
                    <a:p>
                      <a:r>
                        <a:rPr lang="en-IN" b="1" dirty="0"/>
                        <a:t>Previous year</a:t>
                      </a:r>
                    </a:p>
                  </a:txBody>
                  <a:tcPr/>
                </a:tc>
                <a:tc>
                  <a:txBody>
                    <a:bodyPr/>
                    <a:lstStyle/>
                    <a:p>
                      <a:r>
                        <a:rPr lang="en-IN" b="1" dirty="0"/>
                        <a:t>Preceding previous year</a:t>
                      </a:r>
                    </a:p>
                  </a:txBody>
                  <a:tcPr/>
                </a:tc>
                <a:extLst>
                  <a:ext uri="{0D108BD9-81ED-4DB2-BD59-A6C34878D82A}">
                    <a16:rowId xmlns:a16="http://schemas.microsoft.com/office/drawing/2014/main" val="3616492504"/>
                  </a:ext>
                </a:extLst>
              </a:tr>
              <a:tr h="370840">
                <a:tc>
                  <a:txBody>
                    <a:bodyPr/>
                    <a:lstStyle/>
                    <a:p>
                      <a:r>
                        <a:rPr lang="en-US" dirty="0"/>
                        <a:t>Total turnover of the assessee </a:t>
                      </a:r>
                      <a:endParaRPr lang="en-IN" dirty="0"/>
                    </a:p>
                  </a:txBody>
                  <a:tcPr/>
                </a:tc>
                <a:tc>
                  <a:txBody>
                    <a:bodyPr/>
                    <a:lstStyle/>
                    <a:p>
                      <a:endParaRPr lang="en-IN" dirty="0"/>
                    </a:p>
                  </a:txBody>
                  <a:tcPr/>
                </a:tc>
                <a:tc>
                  <a:txBody>
                    <a:bodyPr/>
                    <a:lstStyle/>
                    <a:p>
                      <a:endParaRPr lang="en-IN" dirty="0"/>
                    </a:p>
                  </a:txBody>
                  <a:tcPr/>
                </a:tc>
                <a:extLst>
                  <a:ext uri="{0D108BD9-81ED-4DB2-BD59-A6C34878D82A}">
                    <a16:rowId xmlns:a16="http://schemas.microsoft.com/office/drawing/2014/main" val="3484109330"/>
                  </a:ext>
                </a:extLst>
              </a:tr>
              <a:tr h="370840">
                <a:tc>
                  <a:txBody>
                    <a:bodyPr/>
                    <a:lstStyle/>
                    <a:p>
                      <a:r>
                        <a:rPr lang="en-IN" dirty="0"/>
                        <a:t>Gross profit/turnover</a:t>
                      </a:r>
                    </a:p>
                  </a:txBody>
                  <a:tcPr/>
                </a:tc>
                <a:tc>
                  <a:txBody>
                    <a:bodyPr/>
                    <a:lstStyle/>
                    <a:p>
                      <a:endParaRPr lang="en-IN" dirty="0"/>
                    </a:p>
                  </a:txBody>
                  <a:tcPr/>
                </a:tc>
                <a:tc>
                  <a:txBody>
                    <a:bodyPr/>
                    <a:lstStyle/>
                    <a:p>
                      <a:endParaRPr lang="en-IN" dirty="0"/>
                    </a:p>
                  </a:txBody>
                  <a:tcPr/>
                </a:tc>
                <a:extLst>
                  <a:ext uri="{0D108BD9-81ED-4DB2-BD59-A6C34878D82A}">
                    <a16:rowId xmlns:a16="http://schemas.microsoft.com/office/drawing/2014/main" val="3669370039"/>
                  </a:ext>
                </a:extLst>
              </a:tr>
              <a:tr h="370840">
                <a:tc>
                  <a:txBody>
                    <a:bodyPr/>
                    <a:lstStyle/>
                    <a:p>
                      <a:r>
                        <a:rPr lang="en-IN" dirty="0"/>
                        <a:t>Net profit/turnover </a:t>
                      </a:r>
                    </a:p>
                  </a:txBody>
                  <a:tcPr/>
                </a:tc>
                <a:tc>
                  <a:txBody>
                    <a:bodyPr/>
                    <a:lstStyle/>
                    <a:p>
                      <a:endParaRPr lang="en-IN" dirty="0"/>
                    </a:p>
                  </a:txBody>
                  <a:tcPr/>
                </a:tc>
                <a:tc>
                  <a:txBody>
                    <a:bodyPr/>
                    <a:lstStyle/>
                    <a:p>
                      <a:endParaRPr lang="en-IN" dirty="0"/>
                    </a:p>
                  </a:txBody>
                  <a:tcPr/>
                </a:tc>
                <a:extLst>
                  <a:ext uri="{0D108BD9-81ED-4DB2-BD59-A6C34878D82A}">
                    <a16:rowId xmlns:a16="http://schemas.microsoft.com/office/drawing/2014/main" val="3498875719"/>
                  </a:ext>
                </a:extLst>
              </a:tr>
              <a:tr h="370840">
                <a:tc>
                  <a:txBody>
                    <a:bodyPr/>
                    <a:lstStyle/>
                    <a:p>
                      <a:r>
                        <a:rPr lang="en-IN" dirty="0"/>
                        <a:t>Stock-in-trade/turnover </a:t>
                      </a:r>
                    </a:p>
                  </a:txBody>
                  <a:tcPr/>
                </a:tc>
                <a:tc>
                  <a:txBody>
                    <a:bodyPr/>
                    <a:lstStyle/>
                    <a:p>
                      <a:endParaRPr lang="en-IN" dirty="0"/>
                    </a:p>
                  </a:txBody>
                  <a:tcPr/>
                </a:tc>
                <a:tc>
                  <a:txBody>
                    <a:bodyPr/>
                    <a:lstStyle/>
                    <a:p>
                      <a:endParaRPr lang="en-IN" dirty="0"/>
                    </a:p>
                  </a:txBody>
                  <a:tcPr/>
                </a:tc>
                <a:extLst>
                  <a:ext uri="{0D108BD9-81ED-4DB2-BD59-A6C34878D82A}">
                    <a16:rowId xmlns:a16="http://schemas.microsoft.com/office/drawing/2014/main" val="3915572305"/>
                  </a:ext>
                </a:extLst>
              </a:tr>
              <a:tr h="370840">
                <a:tc>
                  <a:txBody>
                    <a:bodyPr/>
                    <a:lstStyle/>
                    <a:p>
                      <a:r>
                        <a:rPr lang="en-US" dirty="0"/>
                        <a:t>Material consumed/finished goods produced </a:t>
                      </a:r>
                      <a:endParaRPr lang="en-IN" dirty="0"/>
                    </a:p>
                  </a:txBody>
                  <a:tcPr/>
                </a:tc>
                <a:tc>
                  <a:txBody>
                    <a:bodyPr/>
                    <a:lstStyle/>
                    <a:p>
                      <a:endParaRPr lang="en-IN" dirty="0"/>
                    </a:p>
                  </a:txBody>
                  <a:tcPr/>
                </a:tc>
                <a:tc>
                  <a:txBody>
                    <a:bodyPr/>
                    <a:lstStyle/>
                    <a:p>
                      <a:endParaRPr lang="en-IN" dirty="0"/>
                    </a:p>
                  </a:txBody>
                  <a:tcPr/>
                </a:tc>
                <a:extLst>
                  <a:ext uri="{0D108BD9-81ED-4DB2-BD59-A6C34878D82A}">
                    <a16:rowId xmlns:a16="http://schemas.microsoft.com/office/drawing/2014/main" val="724206244"/>
                  </a:ext>
                </a:extLst>
              </a:tr>
            </a:tbl>
          </a:graphicData>
        </a:graphic>
      </p:graphicFrame>
    </p:spTree>
    <p:extLst>
      <p:ext uri="{BB962C8B-B14F-4D97-AF65-F5344CB8AC3E}">
        <p14:creationId xmlns:p14="http://schemas.microsoft.com/office/powerpoint/2010/main" val="426341744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DAE3E7-5A08-141A-B379-D860169687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3CB949-A85E-4FCF-EFF1-66E9FA447730}"/>
              </a:ext>
            </a:extLst>
          </p:cNvPr>
          <p:cNvSpPr>
            <a:spLocks noGrp="1"/>
          </p:cNvSpPr>
          <p:nvPr>
            <p:ph type="title"/>
          </p:nvPr>
        </p:nvSpPr>
        <p:spPr>
          <a:xfrm>
            <a:off x="581192" y="702156"/>
            <a:ext cx="11029616" cy="806604"/>
          </a:xfrm>
        </p:spPr>
        <p:txBody>
          <a:bodyPr/>
          <a:lstStyle/>
          <a:p>
            <a:r>
              <a:rPr lang="en-US" dirty="0"/>
              <a:t>FORM 3CD (PART B)</a:t>
            </a:r>
            <a:endParaRPr lang="en-IN" dirty="0"/>
          </a:p>
        </p:txBody>
      </p:sp>
      <p:sp>
        <p:nvSpPr>
          <p:cNvPr id="6" name="Content Placeholder 5">
            <a:extLst>
              <a:ext uri="{FF2B5EF4-FFF2-40B4-BE49-F238E27FC236}">
                <a16:creationId xmlns:a16="http://schemas.microsoft.com/office/drawing/2014/main" id="{5FF99902-4D06-F071-EFF8-38591E135C18}"/>
              </a:ext>
            </a:extLst>
          </p:cNvPr>
          <p:cNvSpPr>
            <a:spLocks noGrp="1"/>
          </p:cNvSpPr>
          <p:nvPr>
            <p:ph idx="1"/>
          </p:nvPr>
        </p:nvSpPr>
        <p:spPr>
          <a:xfrm>
            <a:off x="635640" y="1923803"/>
            <a:ext cx="11029616" cy="4548250"/>
          </a:xfrm>
        </p:spPr>
        <p:txBody>
          <a:bodyPr anchor="t">
            <a:noAutofit/>
          </a:bodyPr>
          <a:lstStyle/>
          <a:p>
            <a:pPr marL="0" indent="0" algn="just">
              <a:spcBef>
                <a:spcPts val="0"/>
              </a:spcBef>
              <a:buNone/>
            </a:pPr>
            <a:r>
              <a:rPr lang="en-US" dirty="0">
                <a:solidFill>
                  <a:schemeClr val="tx1"/>
                </a:solidFill>
              </a:rPr>
              <a:t>42 (a) Whether the assessee is required to furnish statement in Form No.61 or Form No. 61A or Form No. 61B? (Yes/No) (b) If yes, please furnish:</a:t>
            </a:r>
          </a:p>
          <a:p>
            <a:pPr marL="0" indent="0" algn="just">
              <a:spcBef>
                <a:spcPts val="0"/>
              </a:spcBef>
              <a:buNone/>
            </a:pPr>
            <a:endParaRPr lang="en-US" dirty="0">
              <a:solidFill>
                <a:schemeClr val="tx1"/>
              </a:solidFill>
            </a:endParaRPr>
          </a:p>
          <a:p>
            <a:pPr marL="0" indent="0" algn="just">
              <a:spcBef>
                <a:spcPts val="0"/>
              </a:spcBef>
              <a:buNone/>
            </a:pPr>
            <a:endParaRPr lang="en-US" dirty="0">
              <a:solidFill>
                <a:schemeClr val="tx1"/>
              </a:solidFill>
            </a:endParaRPr>
          </a:p>
          <a:p>
            <a:pPr marL="0" indent="0" algn="just">
              <a:spcBef>
                <a:spcPts val="0"/>
              </a:spcBef>
              <a:buNone/>
            </a:pPr>
            <a:endParaRPr lang="en-US" dirty="0">
              <a:solidFill>
                <a:schemeClr val="tx1"/>
              </a:solidFill>
            </a:endParaRPr>
          </a:p>
          <a:p>
            <a:pPr marL="0" indent="0" algn="just">
              <a:spcBef>
                <a:spcPts val="0"/>
              </a:spcBef>
              <a:buNone/>
            </a:pPr>
            <a:r>
              <a:rPr lang="en-US" dirty="0">
                <a:solidFill>
                  <a:schemeClr val="tx1"/>
                </a:solidFill>
              </a:rPr>
              <a:t>43 (a) Whether the assessee or its parent entity or alternate reporting entity is liable to furnish the report as referred to in sub-section (2) of section 286 (Yes/No) (b) if yes, please furnish the following details: (i) Whether report has been furnished by the assessee or its parent entity or an alternate reporting entity (ii) Name of parent entity (iii) Name of alternate reporting entity (if applicable) (iv) Date of furnishing of report </a:t>
            </a:r>
          </a:p>
          <a:p>
            <a:pPr marL="0" indent="0" algn="just">
              <a:spcBef>
                <a:spcPts val="0"/>
              </a:spcBef>
              <a:buNone/>
            </a:pPr>
            <a:r>
              <a:rPr lang="en-US" dirty="0">
                <a:solidFill>
                  <a:schemeClr val="tx1"/>
                </a:solidFill>
              </a:rPr>
              <a:t>44 Break-up of </a:t>
            </a:r>
            <a:r>
              <a:rPr lang="en-US" dirty="0">
                <a:solidFill>
                  <a:srgbClr val="FF0000"/>
                </a:solidFill>
              </a:rPr>
              <a:t>total expenditure of entities registered or not registered under GST:</a:t>
            </a:r>
          </a:p>
        </p:txBody>
      </p:sp>
      <p:graphicFrame>
        <p:nvGraphicFramePr>
          <p:cNvPr id="4" name="Table 3">
            <a:extLst>
              <a:ext uri="{FF2B5EF4-FFF2-40B4-BE49-F238E27FC236}">
                <a16:creationId xmlns:a16="http://schemas.microsoft.com/office/drawing/2014/main" id="{B2E6ACED-A095-7AAC-837F-87F9C736E323}"/>
              </a:ext>
            </a:extLst>
          </p:cNvPr>
          <p:cNvGraphicFramePr>
            <a:graphicFrameLocks noGrp="1"/>
          </p:cNvGraphicFramePr>
          <p:nvPr>
            <p:extLst>
              <p:ext uri="{D42A27DB-BD31-4B8C-83A1-F6EECF244321}">
                <p14:modId xmlns:p14="http://schemas.microsoft.com/office/powerpoint/2010/main" val="970656033"/>
              </p:ext>
            </p:extLst>
          </p:nvPr>
        </p:nvGraphicFramePr>
        <p:xfrm>
          <a:off x="690088" y="2619718"/>
          <a:ext cx="10920720" cy="914400"/>
        </p:xfrm>
        <a:graphic>
          <a:graphicData uri="http://schemas.openxmlformats.org/drawingml/2006/table">
            <a:tbl>
              <a:tblPr firstRow="1" bandRow="1">
                <a:tableStyleId>{5940675A-B579-460E-94D1-54222C63F5DA}</a:tableStyleId>
              </a:tblPr>
              <a:tblGrid>
                <a:gridCol w="1043709">
                  <a:extLst>
                    <a:ext uri="{9D8B030D-6E8A-4147-A177-3AD203B41FA5}">
                      <a16:colId xmlns:a16="http://schemas.microsoft.com/office/drawing/2014/main" val="4143111176"/>
                    </a:ext>
                  </a:extLst>
                </a:gridCol>
                <a:gridCol w="902525">
                  <a:extLst>
                    <a:ext uri="{9D8B030D-6E8A-4147-A177-3AD203B41FA5}">
                      <a16:colId xmlns:a16="http://schemas.microsoft.com/office/drawing/2014/main" val="4168524174"/>
                    </a:ext>
                  </a:extLst>
                </a:gridCol>
                <a:gridCol w="1151907">
                  <a:extLst>
                    <a:ext uri="{9D8B030D-6E8A-4147-A177-3AD203B41FA5}">
                      <a16:colId xmlns:a16="http://schemas.microsoft.com/office/drawing/2014/main" val="3160816264"/>
                    </a:ext>
                  </a:extLst>
                </a:gridCol>
                <a:gridCol w="1413163">
                  <a:extLst>
                    <a:ext uri="{9D8B030D-6E8A-4147-A177-3AD203B41FA5}">
                      <a16:colId xmlns:a16="http://schemas.microsoft.com/office/drawing/2014/main" val="2650139439"/>
                    </a:ext>
                  </a:extLst>
                </a:gridCol>
                <a:gridCol w="3645725">
                  <a:extLst>
                    <a:ext uri="{9D8B030D-6E8A-4147-A177-3AD203B41FA5}">
                      <a16:colId xmlns:a16="http://schemas.microsoft.com/office/drawing/2014/main" val="4294494374"/>
                    </a:ext>
                  </a:extLst>
                </a:gridCol>
                <a:gridCol w="2763691">
                  <a:extLst>
                    <a:ext uri="{9D8B030D-6E8A-4147-A177-3AD203B41FA5}">
                      <a16:colId xmlns:a16="http://schemas.microsoft.com/office/drawing/2014/main" val="55433575"/>
                    </a:ext>
                  </a:extLst>
                </a:gridCol>
              </a:tblGrid>
              <a:tr h="370840">
                <a:tc>
                  <a:txBody>
                    <a:bodyPr/>
                    <a:lstStyle/>
                    <a:p>
                      <a:r>
                        <a:rPr lang="en-US" dirty="0"/>
                        <a:t>ITDREIN</a:t>
                      </a:r>
                      <a:endParaRPr lang="en-IN" dirty="0"/>
                    </a:p>
                  </a:txBody>
                  <a:tcPr/>
                </a:tc>
                <a:tc>
                  <a:txBody>
                    <a:bodyPr/>
                    <a:lstStyle/>
                    <a:p>
                      <a:r>
                        <a:rPr lang="en-IN" dirty="0"/>
                        <a:t>Type of Form</a:t>
                      </a:r>
                    </a:p>
                  </a:txBody>
                  <a:tcPr/>
                </a:tc>
                <a:tc>
                  <a:txBody>
                    <a:bodyPr/>
                    <a:lstStyle/>
                    <a:p>
                      <a:r>
                        <a:rPr lang="en-IN" dirty="0"/>
                        <a:t>Due date for furnishing</a:t>
                      </a:r>
                    </a:p>
                  </a:txBody>
                  <a:tcPr/>
                </a:tc>
                <a:tc>
                  <a:txBody>
                    <a:bodyPr/>
                    <a:lstStyle/>
                    <a:p>
                      <a:r>
                        <a:rPr lang="en-US" dirty="0"/>
                        <a:t>Date of furnishing, if furnished</a:t>
                      </a:r>
                      <a:endParaRPr lang="en-IN" dirty="0"/>
                    </a:p>
                  </a:txBody>
                  <a:tcPr/>
                </a:tc>
                <a:tc>
                  <a:txBody>
                    <a:bodyPr/>
                    <a:lstStyle/>
                    <a:p>
                      <a:r>
                        <a:rPr lang="en-US" dirty="0"/>
                        <a:t>Whether the Form contains information about transactions which are required to be reported</a:t>
                      </a:r>
                      <a:endParaRPr lang="en-IN" dirty="0"/>
                    </a:p>
                  </a:txBody>
                  <a:tcPr/>
                </a:tc>
                <a:tc>
                  <a:txBody>
                    <a:bodyPr/>
                    <a:lstStyle/>
                    <a:p>
                      <a:r>
                        <a:rPr lang="en-US" dirty="0"/>
                        <a:t>If not, please furnish list of the details/transactions which are not reported.</a:t>
                      </a:r>
                      <a:endParaRPr lang="en-IN" dirty="0"/>
                    </a:p>
                  </a:txBody>
                  <a:tcPr/>
                </a:tc>
                <a:extLst>
                  <a:ext uri="{0D108BD9-81ED-4DB2-BD59-A6C34878D82A}">
                    <a16:rowId xmlns:a16="http://schemas.microsoft.com/office/drawing/2014/main" val="2548281843"/>
                  </a:ext>
                </a:extLst>
              </a:tr>
            </a:tbl>
          </a:graphicData>
        </a:graphic>
      </p:graphicFrame>
      <p:graphicFrame>
        <p:nvGraphicFramePr>
          <p:cNvPr id="5" name="Table 4">
            <a:extLst>
              <a:ext uri="{FF2B5EF4-FFF2-40B4-BE49-F238E27FC236}">
                <a16:creationId xmlns:a16="http://schemas.microsoft.com/office/drawing/2014/main" id="{EB511AB8-75D8-43BA-CF59-C11506BB0640}"/>
              </a:ext>
            </a:extLst>
          </p:cNvPr>
          <p:cNvGraphicFramePr>
            <a:graphicFrameLocks noGrp="1"/>
          </p:cNvGraphicFramePr>
          <p:nvPr>
            <p:extLst>
              <p:ext uri="{D42A27DB-BD31-4B8C-83A1-F6EECF244321}">
                <p14:modId xmlns:p14="http://schemas.microsoft.com/office/powerpoint/2010/main" val="1374817527"/>
              </p:ext>
            </p:extLst>
          </p:nvPr>
        </p:nvGraphicFramePr>
        <p:xfrm>
          <a:off x="744536" y="5075931"/>
          <a:ext cx="10866271" cy="1559560"/>
        </p:xfrm>
        <a:graphic>
          <a:graphicData uri="http://schemas.openxmlformats.org/drawingml/2006/table">
            <a:tbl>
              <a:tblPr firstRow="1" bandRow="1">
                <a:tableStyleId>{5940675A-B579-460E-94D1-54222C63F5DA}</a:tableStyleId>
              </a:tblPr>
              <a:tblGrid>
                <a:gridCol w="815326">
                  <a:extLst>
                    <a:ext uri="{9D8B030D-6E8A-4147-A177-3AD203B41FA5}">
                      <a16:colId xmlns:a16="http://schemas.microsoft.com/office/drawing/2014/main" val="4143111176"/>
                    </a:ext>
                  </a:extLst>
                </a:gridCol>
                <a:gridCol w="1658351">
                  <a:extLst>
                    <a:ext uri="{9D8B030D-6E8A-4147-A177-3AD203B41FA5}">
                      <a16:colId xmlns:a16="http://schemas.microsoft.com/office/drawing/2014/main" val="4168524174"/>
                    </a:ext>
                  </a:extLst>
                </a:gridCol>
                <a:gridCol w="1816925">
                  <a:extLst>
                    <a:ext uri="{9D8B030D-6E8A-4147-A177-3AD203B41FA5}">
                      <a16:colId xmlns:a16="http://schemas.microsoft.com/office/drawing/2014/main" val="3160816264"/>
                    </a:ext>
                  </a:extLst>
                </a:gridCol>
                <a:gridCol w="2113807">
                  <a:extLst>
                    <a:ext uri="{9D8B030D-6E8A-4147-A177-3AD203B41FA5}">
                      <a16:colId xmlns:a16="http://schemas.microsoft.com/office/drawing/2014/main" val="2650139439"/>
                    </a:ext>
                  </a:extLst>
                </a:gridCol>
                <a:gridCol w="1508167">
                  <a:extLst>
                    <a:ext uri="{9D8B030D-6E8A-4147-A177-3AD203B41FA5}">
                      <a16:colId xmlns:a16="http://schemas.microsoft.com/office/drawing/2014/main" val="4294494374"/>
                    </a:ext>
                  </a:extLst>
                </a:gridCol>
                <a:gridCol w="1567543">
                  <a:extLst>
                    <a:ext uri="{9D8B030D-6E8A-4147-A177-3AD203B41FA5}">
                      <a16:colId xmlns:a16="http://schemas.microsoft.com/office/drawing/2014/main" val="55433575"/>
                    </a:ext>
                  </a:extLst>
                </a:gridCol>
                <a:gridCol w="1386152">
                  <a:extLst>
                    <a:ext uri="{9D8B030D-6E8A-4147-A177-3AD203B41FA5}">
                      <a16:colId xmlns:a16="http://schemas.microsoft.com/office/drawing/2014/main" val="518698584"/>
                    </a:ext>
                  </a:extLst>
                </a:gridCol>
              </a:tblGrid>
              <a:tr h="370840">
                <a:tc rowSpan="2">
                  <a:txBody>
                    <a:bodyPr/>
                    <a:lstStyle/>
                    <a:p>
                      <a:r>
                        <a:rPr lang="en-US" dirty="0"/>
                        <a:t>Sr. No.</a:t>
                      </a:r>
                      <a:endParaRPr lang="en-IN" dirty="0"/>
                    </a:p>
                  </a:txBody>
                  <a:tcPr/>
                </a:tc>
                <a:tc rowSpan="2">
                  <a:txBody>
                    <a:bodyPr/>
                    <a:lstStyle/>
                    <a:p>
                      <a:r>
                        <a:rPr lang="en-US" dirty="0"/>
                        <a:t>Total Amount of Expenditure incurred during the year</a:t>
                      </a:r>
                      <a:endParaRPr lang="en-IN" dirty="0"/>
                    </a:p>
                  </a:txBody>
                  <a:tcPr/>
                </a:tc>
                <a:tc gridSpan="4">
                  <a:txBody>
                    <a:bodyPr/>
                    <a:lstStyle/>
                    <a:p>
                      <a:r>
                        <a:rPr lang="en-US" dirty="0"/>
                        <a:t>Expenditure in respect of entities registered under GST</a:t>
                      </a:r>
                      <a:endParaRPr lang="en-IN" dirty="0"/>
                    </a:p>
                  </a:txBody>
                  <a:tcPr/>
                </a:tc>
                <a:tc hMerge="1">
                  <a:txBody>
                    <a:bodyPr/>
                    <a:lstStyle/>
                    <a:p>
                      <a:endParaRPr lang="en-IN" dirty="0"/>
                    </a:p>
                  </a:txBody>
                  <a:tcPr/>
                </a:tc>
                <a:tc hMerge="1">
                  <a:txBody>
                    <a:bodyPr/>
                    <a:lstStyle/>
                    <a:p>
                      <a:endParaRPr lang="en-IN" dirty="0"/>
                    </a:p>
                  </a:txBody>
                  <a:tcPr/>
                </a:tc>
                <a:tc hMerge="1">
                  <a:txBody>
                    <a:bodyPr/>
                    <a:lstStyle/>
                    <a:p>
                      <a:endParaRPr lang="en-IN" dirty="0"/>
                    </a:p>
                  </a:txBody>
                  <a:tcPr/>
                </a:tc>
                <a:tc rowSpan="2">
                  <a:txBody>
                    <a:bodyPr/>
                    <a:lstStyle/>
                    <a:p>
                      <a:r>
                        <a:rPr lang="en-US" dirty="0"/>
                        <a:t>Expenditure relating to entities not registered under GST</a:t>
                      </a:r>
                      <a:endParaRPr lang="en-IN" dirty="0"/>
                    </a:p>
                  </a:txBody>
                  <a:tcPr/>
                </a:tc>
                <a:extLst>
                  <a:ext uri="{0D108BD9-81ED-4DB2-BD59-A6C34878D82A}">
                    <a16:rowId xmlns:a16="http://schemas.microsoft.com/office/drawing/2014/main" val="2548281843"/>
                  </a:ext>
                </a:extLst>
              </a:tr>
              <a:tr h="370840">
                <a:tc vMerge="1">
                  <a:txBody>
                    <a:bodyPr/>
                    <a:lstStyle/>
                    <a:p>
                      <a:endParaRPr lang="en-IN" dirty="0"/>
                    </a:p>
                  </a:txBody>
                  <a:tcPr/>
                </a:tc>
                <a:tc vMerge="1">
                  <a:txBody>
                    <a:bodyPr/>
                    <a:lstStyle/>
                    <a:p>
                      <a:endParaRPr lang="en-IN" dirty="0"/>
                    </a:p>
                  </a:txBody>
                  <a:tcPr/>
                </a:tc>
                <a:tc>
                  <a:txBody>
                    <a:bodyPr/>
                    <a:lstStyle/>
                    <a:p>
                      <a:r>
                        <a:rPr lang="en-US" dirty="0"/>
                        <a:t>Relating to goods/ services exempt from GST</a:t>
                      </a:r>
                      <a:endParaRPr lang="en-IN" dirty="0"/>
                    </a:p>
                  </a:txBody>
                  <a:tcPr/>
                </a:tc>
                <a:tc>
                  <a:txBody>
                    <a:bodyPr/>
                    <a:lstStyle/>
                    <a:p>
                      <a:r>
                        <a:rPr lang="en-US" dirty="0"/>
                        <a:t>Relating to entities falling under composition scheme</a:t>
                      </a:r>
                      <a:endParaRPr lang="en-IN" dirty="0"/>
                    </a:p>
                  </a:txBody>
                  <a:tcPr/>
                </a:tc>
                <a:tc>
                  <a:txBody>
                    <a:bodyPr/>
                    <a:lstStyle/>
                    <a:p>
                      <a:r>
                        <a:rPr lang="en-US" dirty="0"/>
                        <a:t>Relating to other registered entities</a:t>
                      </a:r>
                      <a:endParaRPr lang="en-IN" dirty="0"/>
                    </a:p>
                  </a:txBody>
                  <a:tcPr/>
                </a:tc>
                <a:tc>
                  <a:txBody>
                    <a:bodyPr/>
                    <a:lstStyle/>
                    <a:p>
                      <a:r>
                        <a:rPr lang="en-US" dirty="0"/>
                        <a:t>Total payment to registered entities</a:t>
                      </a:r>
                      <a:endParaRPr lang="en-IN" dirty="0"/>
                    </a:p>
                  </a:txBody>
                  <a:tcPr/>
                </a:tc>
                <a:tc vMerge="1">
                  <a:txBody>
                    <a:bodyPr/>
                    <a:lstStyle/>
                    <a:p>
                      <a:endParaRPr lang="en-IN" dirty="0"/>
                    </a:p>
                  </a:txBody>
                  <a:tcPr/>
                </a:tc>
                <a:extLst>
                  <a:ext uri="{0D108BD9-81ED-4DB2-BD59-A6C34878D82A}">
                    <a16:rowId xmlns:a16="http://schemas.microsoft.com/office/drawing/2014/main" val="1596374085"/>
                  </a:ext>
                </a:extLst>
              </a:tr>
            </a:tbl>
          </a:graphicData>
        </a:graphic>
      </p:graphicFrame>
    </p:spTree>
    <p:extLst>
      <p:ext uri="{BB962C8B-B14F-4D97-AF65-F5344CB8AC3E}">
        <p14:creationId xmlns:p14="http://schemas.microsoft.com/office/powerpoint/2010/main" val="287647666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3D603D-1DB7-2094-7385-51035F9C5F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92D34C-652E-0BAC-E6F2-9F8E31FCBFF0}"/>
              </a:ext>
            </a:extLst>
          </p:cNvPr>
          <p:cNvSpPr>
            <a:spLocks noGrp="1"/>
          </p:cNvSpPr>
          <p:nvPr>
            <p:ph type="title"/>
          </p:nvPr>
        </p:nvSpPr>
        <p:spPr/>
        <p:txBody>
          <a:bodyPr>
            <a:normAutofit/>
          </a:bodyPr>
          <a:lstStyle/>
          <a:p>
            <a:r>
              <a:rPr lang="en-US" sz="4800" b="1" dirty="0">
                <a:solidFill>
                  <a:schemeClr val="accent1">
                    <a:lumMod val="75000"/>
                  </a:schemeClr>
                </a:solidFill>
              </a:rPr>
              <a:t>INCOME TAX RETURN</a:t>
            </a:r>
            <a:endParaRPr lang="en-IN" sz="4800" b="1" dirty="0">
              <a:solidFill>
                <a:schemeClr val="accent1">
                  <a:lumMod val="75000"/>
                </a:schemeClr>
              </a:solidFill>
            </a:endParaRPr>
          </a:p>
        </p:txBody>
      </p:sp>
    </p:spTree>
    <p:extLst>
      <p:ext uri="{BB962C8B-B14F-4D97-AF65-F5344CB8AC3E}">
        <p14:creationId xmlns:p14="http://schemas.microsoft.com/office/powerpoint/2010/main" val="9466472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747355-68CC-B2A0-08CF-595A51215F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34CDA8-297B-9B08-0B6A-3AFE0135D78D}"/>
              </a:ext>
            </a:extLst>
          </p:cNvPr>
          <p:cNvSpPr>
            <a:spLocks noGrp="1"/>
          </p:cNvSpPr>
          <p:nvPr>
            <p:ph type="title"/>
          </p:nvPr>
        </p:nvSpPr>
        <p:spPr>
          <a:xfrm>
            <a:off x="581192" y="702156"/>
            <a:ext cx="11029616" cy="806604"/>
          </a:xfrm>
        </p:spPr>
        <p:txBody>
          <a:bodyPr/>
          <a:lstStyle/>
          <a:p>
            <a:r>
              <a:rPr lang="en-US" dirty="0"/>
              <a:t>INCOME TAX AMENDMENTS</a:t>
            </a:r>
            <a:endParaRPr lang="en-IN" dirty="0"/>
          </a:p>
        </p:txBody>
      </p:sp>
      <p:graphicFrame>
        <p:nvGraphicFramePr>
          <p:cNvPr id="5" name="Content Placeholder 4">
            <a:extLst>
              <a:ext uri="{FF2B5EF4-FFF2-40B4-BE49-F238E27FC236}">
                <a16:creationId xmlns:a16="http://schemas.microsoft.com/office/drawing/2014/main" id="{ABDCCA8C-21C4-4DAD-67B5-D8F9688CC27E}"/>
              </a:ext>
            </a:extLst>
          </p:cNvPr>
          <p:cNvGraphicFramePr>
            <a:graphicFrameLocks noGrp="1"/>
          </p:cNvGraphicFramePr>
          <p:nvPr>
            <p:ph idx="1"/>
            <p:extLst>
              <p:ext uri="{D42A27DB-BD31-4B8C-83A1-F6EECF244321}">
                <p14:modId xmlns:p14="http://schemas.microsoft.com/office/powerpoint/2010/main" val="1527656773"/>
              </p:ext>
            </p:extLst>
          </p:nvPr>
        </p:nvGraphicFramePr>
        <p:xfrm>
          <a:off x="581192" y="2150694"/>
          <a:ext cx="10481674" cy="2512403"/>
        </p:xfrm>
        <a:graphic>
          <a:graphicData uri="http://schemas.openxmlformats.org/drawingml/2006/table">
            <a:tbl>
              <a:tblPr firstRow="1" bandRow="1">
                <a:tableStyleId>{5C22544A-7EE6-4342-B048-85BDC9FD1C3A}</a:tableStyleId>
              </a:tblPr>
              <a:tblGrid>
                <a:gridCol w="2844439">
                  <a:extLst>
                    <a:ext uri="{9D8B030D-6E8A-4147-A177-3AD203B41FA5}">
                      <a16:colId xmlns:a16="http://schemas.microsoft.com/office/drawing/2014/main" val="3830449319"/>
                    </a:ext>
                  </a:extLst>
                </a:gridCol>
                <a:gridCol w="1193870">
                  <a:extLst>
                    <a:ext uri="{9D8B030D-6E8A-4147-A177-3AD203B41FA5}">
                      <a16:colId xmlns:a16="http://schemas.microsoft.com/office/drawing/2014/main" val="95798776"/>
                    </a:ext>
                  </a:extLst>
                </a:gridCol>
                <a:gridCol w="2458193">
                  <a:extLst>
                    <a:ext uri="{9D8B030D-6E8A-4147-A177-3AD203B41FA5}">
                      <a16:colId xmlns:a16="http://schemas.microsoft.com/office/drawing/2014/main" val="3615400244"/>
                    </a:ext>
                  </a:extLst>
                </a:gridCol>
                <a:gridCol w="1221407">
                  <a:extLst>
                    <a:ext uri="{9D8B030D-6E8A-4147-A177-3AD203B41FA5}">
                      <a16:colId xmlns:a16="http://schemas.microsoft.com/office/drawing/2014/main" val="3255283320"/>
                    </a:ext>
                  </a:extLst>
                </a:gridCol>
                <a:gridCol w="2763765">
                  <a:extLst>
                    <a:ext uri="{9D8B030D-6E8A-4147-A177-3AD203B41FA5}">
                      <a16:colId xmlns:a16="http://schemas.microsoft.com/office/drawing/2014/main" val="1305505429"/>
                    </a:ext>
                  </a:extLst>
                </a:gridCol>
              </a:tblGrid>
              <a:tr h="371125">
                <a:tc rowSpan="2">
                  <a:txBody>
                    <a:bodyPr/>
                    <a:lstStyle/>
                    <a:p>
                      <a:pPr algn="ctr"/>
                      <a:r>
                        <a:rPr lang="en-US" sz="1600" dirty="0"/>
                        <a:t>Particulars</a:t>
                      </a:r>
                      <a:endParaRPr lang="en-IN" sz="1600" dirty="0"/>
                    </a:p>
                  </a:txBody>
                  <a:tcPr/>
                </a:tc>
                <a:tc gridSpan="2">
                  <a:txBody>
                    <a:bodyPr/>
                    <a:lstStyle/>
                    <a:p>
                      <a:pPr algn="ctr"/>
                      <a:r>
                        <a:rPr lang="en-US" sz="1600" dirty="0"/>
                        <a:t>Before 23</a:t>
                      </a:r>
                      <a:r>
                        <a:rPr lang="en-US" sz="1600" baseline="30000" dirty="0"/>
                        <a:t>rd</a:t>
                      </a:r>
                      <a:r>
                        <a:rPr lang="en-US" sz="1600" dirty="0"/>
                        <a:t> July 2024</a:t>
                      </a:r>
                      <a:endParaRPr lang="en-IN" sz="1600" dirty="0"/>
                    </a:p>
                  </a:txBody>
                  <a:tcPr/>
                </a:tc>
                <a:tc hMerge="1">
                  <a:txBody>
                    <a:bodyPr/>
                    <a:lstStyle/>
                    <a:p>
                      <a:pPr algn="ctr"/>
                      <a:endParaRPr lang="en-IN" sz="1600" dirty="0"/>
                    </a:p>
                  </a:txBody>
                  <a:tcPr/>
                </a:tc>
                <a:tc gridSpan="2">
                  <a:txBody>
                    <a:bodyPr/>
                    <a:lstStyle/>
                    <a:p>
                      <a:pPr algn="ctr"/>
                      <a:r>
                        <a:rPr lang="en-US" sz="1600" dirty="0"/>
                        <a:t>On or After 23</a:t>
                      </a:r>
                      <a:r>
                        <a:rPr lang="en-US" sz="1600" baseline="30000" dirty="0"/>
                        <a:t>rd</a:t>
                      </a:r>
                      <a:r>
                        <a:rPr lang="en-US" sz="1600" dirty="0"/>
                        <a:t> July 2024</a:t>
                      </a:r>
                      <a:endParaRPr lang="en-IN" sz="1600" dirty="0"/>
                    </a:p>
                  </a:txBody>
                  <a:tcPr/>
                </a:tc>
                <a:tc hMerge="1">
                  <a:txBody>
                    <a:bodyPr/>
                    <a:lstStyle/>
                    <a:p>
                      <a:pPr algn="ctr"/>
                      <a:endParaRPr lang="en-IN" sz="1600" dirty="0"/>
                    </a:p>
                  </a:txBody>
                  <a:tcPr/>
                </a:tc>
                <a:extLst>
                  <a:ext uri="{0D108BD9-81ED-4DB2-BD59-A6C34878D82A}">
                    <a16:rowId xmlns:a16="http://schemas.microsoft.com/office/drawing/2014/main" val="526312850"/>
                  </a:ext>
                </a:extLst>
              </a:tr>
              <a:tr h="654518">
                <a:tc vMerge="1">
                  <a:txBody>
                    <a:bodyPr/>
                    <a:lstStyle/>
                    <a:p>
                      <a:endParaRPr dirty="0"/>
                    </a:p>
                  </a:txBody>
                  <a:tcPr/>
                </a:tc>
                <a:tc>
                  <a:txBody>
                    <a:bodyPr/>
                    <a:lstStyle/>
                    <a:p>
                      <a:pPr algn="ctr"/>
                      <a:r>
                        <a:rPr lang="en-US" sz="1600" b="1" dirty="0"/>
                        <a:t>Holding Period</a:t>
                      </a:r>
                      <a:endParaRPr lang="en-IN" sz="1600" b="1" dirty="0"/>
                    </a:p>
                  </a:txBody>
                  <a:tcPr/>
                </a:tc>
                <a:tc>
                  <a:txBody>
                    <a:bodyPr/>
                    <a:lstStyle/>
                    <a:p>
                      <a:pPr algn="ctr"/>
                      <a:r>
                        <a:rPr lang="en-US" sz="1600" b="1" dirty="0"/>
                        <a:t>Taxation</a:t>
                      </a:r>
                      <a:endParaRPr lang="en-IN" sz="1600" b="1"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600" b="1" dirty="0"/>
                        <a:t>Holding Period</a:t>
                      </a:r>
                      <a:endParaRPr lang="en-IN" sz="1600" b="1" dirty="0"/>
                    </a:p>
                  </a:txBody>
                  <a:tcPr/>
                </a:tc>
                <a:tc>
                  <a:txBody>
                    <a:bodyPr/>
                    <a:lstStyle/>
                    <a:p>
                      <a:pPr algn="ctr"/>
                      <a:r>
                        <a:rPr lang="en-US" sz="1600" b="1" dirty="0"/>
                        <a:t>Taxation</a:t>
                      </a:r>
                      <a:endParaRPr lang="en-IN" sz="1600" b="1" dirty="0"/>
                    </a:p>
                  </a:txBody>
                  <a:tcPr/>
                </a:tc>
                <a:extLst>
                  <a:ext uri="{0D108BD9-81ED-4DB2-BD59-A6C34878D82A}">
                    <a16:rowId xmlns:a16="http://schemas.microsoft.com/office/drawing/2014/main" val="301903694"/>
                  </a:ext>
                </a:extLst>
              </a:tr>
              <a:tr h="371690">
                <a:tc>
                  <a:txBody>
                    <a:bodyPr/>
                    <a:lstStyle/>
                    <a:p>
                      <a:r>
                        <a:rPr lang="en-US" sz="1600" dirty="0"/>
                        <a:t>Listed Equity Shares/ EOF (STT)</a:t>
                      </a:r>
                      <a:endParaRPr lang="en-IN" sz="1600" dirty="0"/>
                    </a:p>
                  </a:txBody>
                  <a:tcPr/>
                </a:tc>
                <a:tc>
                  <a:txBody>
                    <a:bodyPr/>
                    <a:lstStyle/>
                    <a:p>
                      <a:pPr algn="ctr"/>
                      <a:r>
                        <a:rPr lang="en-US" sz="1600" dirty="0"/>
                        <a:t>12 months</a:t>
                      </a:r>
                      <a:endParaRPr lang="en-IN" sz="1600" dirty="0"/>
                    </a:p>
                  </a:txBody>
                  <a:tcPr/>
                </a:tc>
                <a:tc>
                  <a:txBody>
                    <a:bodyPr/>
                    <a:lstStyle/>
                    <a:p>
                      <a:pPr algn="ctr"/>
                      <a:r>
                        <a:rPr lang="en-US" sz="1600" dirty="0"/>
                        <a:t>10% (without indexation)#</a:t>
                      </a:r>
                      <a:endParaRPr lang="en-IN" sz="1600"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600" dirty="0"/>
                        <a:t>12 months</a:t>
                      </a:r>
                      <a:endParaRPr lang="en-IN" sz="1600" dirty="0"/>
                    </a:p>
                  </a:txBody>
                  <a:tcPr/>
                </a:tc>
                <a:tc>
                  <a:txBody>
                    <a:bodyPr/>
                    <a:lstStyle/>
                    <a:p>
                      <a:pPr algn="ctr"/>
                      <a:r>
                        <a:rPr lang="en-US" sz="1600" dirty="0"/>
                        <a:t>12.50% (without indexation)#</a:t>
                      </a:r>
                      <a:endParaRPr lang="en-IN" sz="1600" dirty="0"/>
                    </a:p>
                  </a:txBody>
                  <a:tcPr/>
                </a:tc>
                <a:extLst>
                  <a:ext uri="{0D108BD9-81ED-4DB2-BD59-A6C34878D82A}">
                    <a16:rowId xmlns:a16="http://schemas.microsoft.com/office/drawing/2014/main" val="2871608631"/>
                  </a:ext>
                </a:extLst>
              </a:tr>
              <a:tr h="371690">
                <a:tc>
                  <a:txBody>
                    <a:bodyPr/>
                    <a:lstStyle/>
                    <a:p>
                      <a:r>
                        <a:rPr lang="en-US" sz="1600" dirty="0"/>
                        <a:t>Unlisted Equity Shares</a:t>
                      </a:r>
                      <a:endParaRPr lang="en-IN" sz="1600" dirty="0"/>
                    </a:p>
                  </a:txBody>
                  <a:tcPr/>
                </a:tc>
                <a:tc>
                  <a:txBody>
                    <a:bodyPr/>
                    <a:lstStyle/>
                    <a:p>
                      <a:pPr algn="ctr"/>
                      <a:r>
                        <a:rPr lang="en-US" sz="1600" dirty="0"/>
                        <a:t>24 months</a:t>
                      </a:r>
                      <a:endParaRPr lang="en-IN" sz="1600" dirty="0"/>
                    </a:p>
                  </a:txBody>
                  <a:tcPr/>
                </a:tc>
                <a:tc>
                  <a:txBody>
                    <a:bodyPr/>
                    <a:lstStyle/>
                    <a:p>
                      <a:pPr algn="ctr"/>
                      <a:r>
                        <a:rPr lang="en-US" sz="1600" dirty="0"/>
                        <a:t>20% (with indexation)</a:t>
                      </a:r>
                      <a:endParaRPr lang="en-IN" sz="1600"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600" dirty="0"/>
                        <a:t>24 months</a:t>
                      </a:r>
                      <a:endParaRPr lang="en-IN" sz="1600"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600" dirty="0"/>
                        <a:t>12.50% (without indexation)</a:t>
                      </a:r>
                      <a:endParaRPr lang="en-IN" sz="1600" dirty="0"/>
                    </a:p>
                  </a:txBody>
                  <a:tcPr/>
                </a:tc>
                <a:extLst>
                  <a:ext uri="{0D108BD9-81ED-4DB2-BD59-A6C34878D82A}">
                    <a16:rowId xmlns:a16="http://schemas.microsoft.com/office/drawing/2014/main" val="1825601424"/>
                  </a:ext>
                </a:extLst>
              </a:tr>
              <a:tr h="371690">
                <a:tc>
                  <a:txBody>
                    <a:bodyPr/>
                    <a:lstStyle/>
                    <a:p>
                      <a:r>
                        <a:rPr lang="en-US" sz="1600" dirty="0"/>
                        <a:t>Residential House </a:t>
                      </a:r>
                      <a:endParaRPr lang="en-IN" sz="1600" dirty="0"/>
                    </a:p>
                  </a:txBody>
                  <a:tcPr/>
                </a:tc>
                <a:tc>
                  <a:txBody>
                    <a:bodyPr/>
                    <a:lstStyle/>
                    <a:p>
                      <a:pPr algn="ctr"/>
                      <a:r>
                        <a:rPr lang="en-US" sz="1600" dirty="0"/>
                        <a:t>24 months</a:t>
                      </a:r>
                      <a:endParaRPr lang="en-IN" sz="1600" dirty="0"/>
                    </a:p>
                  </a:txBody>
                  <a:tcPr/>
                </a:tc>
                <a:tc>
                  <a:txBody>
                    <a:bodyPr/>
                    <a:lstStyle/>
                    <a:p>
                      <a:pPr algn="ctr"/>
                      <a:r>
                        <a:rPr lang="en-US" sz="1600" dirty="0"/>
                        <a:t>20% (with indexation)</a:t>
                      </a:r>
                      <a:endParaRPr lang="en-IN" sz="1600" dirty="0"/>
                    </a:p>
                  </a:txBody>
                  <a:tcPr/>
                </a:tc>
                <a:tc>
                  <a:txBody>
                    <a:bodyPr/>
                    <a:lstStyle/>
                    <a:p>
                      <a:pPr algn="ctr"/>
                      <a:r>
                        <a:rPr lang="en-US" sz="1600" dirty="0"/>
                        <a:t>24 months</a:t>
                      </a:r>
                      <a:endParaRPr lang="en-IN" sz="1600" dirty="0"/>
                    </a:p>
                  </a:txBody>
                  <a:tcPr/>
                </a:tc>
                <a:tc>
                  <a:txBody>
                    <a:bodyPr/>
                    <a:lstStyle/>
                    <a:p>
                      <a:pPr algn="ctr"/>
                      <a:r>
                        <a:rPr lang="en-US" sz="1600" dirty="0"/>
                        <a:t>12.50% (without indexation)*</a:t>
                      </a:r>
                      <a:endParaRPr lang="en-IN" sz="1600" dirty="0"/>
                    </a:p>
                  </a:txBody>
                  <a:tcPr/>
                </a:tc>
                <a:extLst>
                  <a:ext uri="{0D108BD9-81ED-4DB2-BD59-A6C34878D82A}">
                    <a16:rowId xmlns:a16="http://schemas.microsoft.com/office/drawing/2014/main" val="1255787756"/>
                  </a:ext>
                </a:extLst>
              </a:tr>
              <a:tr h="371690">
                <a:tc>
                  <a:txBody>
                    <a:bodyPr/>
                    <a:lstStyle/>
                    <a:p>
                      <a:r>
                        <a:rPr lang="en-US" sz="1600" dirty="0"/>
                        <a:t>Other Assets (Except Debt MF)</a:t>
                      </a:r>
                      <a:endParaRPr lang="en-IN" sz="1600" dirty="0"/>
                    </a:p>
                  </a:txBody>
                  <a:tcPr/>
                </a:tc>
                <a:tc>
                  <a:txBody>
                    <a:bodyPr/>
                    <a:lstStyle/>
                    <a:p>
                      <a:pPr algn="ctr"/>
                      <a:r>
                        <a:rPr lang="en-US" sz="1600" dirty="0"/>
                        <a:t>36 months</a:t>
                      </a:r>
                      <a:endParaRPr lang="en-IN" sz="1600" dirty="0"/>
                    </a:p>
                  </a:txBody>
                  <a:tcPr/>
                </a:tc>
                <a:tc>
                  <a:txBody>
                    <a:bodyPr/>
                    <a:lstStyle/>
                    <a:p>
                      <a:pPr algn="ctr"/>
                      <a:r>
                        <a:rPr lang="en-US" sz="1600" dirty="0"/>
                        <a:t>20% (with indexation)</a:t>
                      </a:r>
                      <a:endParaRPr lang="en-IN" sz="1600"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600" dirty="0"/>
                        <a:t>24 months</a:t>
                      </a:r>
                      <a:endParaRPr lang="en-IN" sz="1600" dirty="0"/>
                    </a:p>
                  </a:txBody>
                  <a:tcPr/>
                </a:tc>
                <a:tc>
                  <a:txBody>
                    <a:bodyPr/>
                    <a:lstStyle/>
                    <a:p>
                      <a:pPr algn="ctr"/>
                      <a:r>
                        <a:rPr lang="en-US" sz="1600" dirty="0"/>
                        <a:t>12.50% (without indexation)</a:t>
                      </a:r>
                      <a:endParaRPr lang="en-IN" sz="1600" dirty="0"/>
                    </a:p>
                  </a:txBody>
                  <a:tcPr/>
                </a:tc>
                <a:extLst>
                  <a:ext uri="{0D108BD9-81ED-4DB2-BD59-A6C34878D82A}">
                    <a16:rowId xmlns:a16="http://schemas.microsoft.com/office/drawing/2014/main" val="1207728057"/>
                  </a:ext>
                </a:extLst>
              </a:tr>
            </a:tbl>
          </a:graphicData>
        </a:graphic>
      </p:graphicFrame>
      <p:sp>
        <p:nvSpPr>
          <p:cNvPr id="7" name="TextBox 6">
            <a:extLst>
              <a:ext uri="{FF2B5EF4-FFF2-40B4-BE49-F238E27FC236}">
                <a16:creationId xmlns:a16="http://schemas.microsoft.com/office/drawing/2014/main" id="{92808C11-0DBF-D7D2-FC2D-0981F3A00324}"/>
              </a:ext>
            </a:extLst>
          </p:cNvPr>
          <p:cNvSpPr txBox="1"/>
          <p:nvPr/>
        </p:nvSpPr>
        <p:spPr>
          <a:xfrm>
            <a:off x="581192" y="4917926"/>
            <a:ext cx="10783494" cy="1200329"/>
          </a:xfrm>
          <a:prstGeom prst="rect">
            <a:avLst/>
          </a:prstGeom>
          <a:noFill/>
        </p:spPr>
        <p:txBody>
          <a:bodyPr wrap="square" rtlCol="0">
            <a:spAutoFit/>
          </a:bodyPr>
          <a:lstStyle/>
          <a:p>
            <a:pPr algn="just"/>
            <a:r>
              <a:rPr lang="en-US" dirty="0"/>
              <a:t># Note: No tax is payable on aggregate gains of upto Rs. 1.25 lakhs.</a:t>
            </a:r>
          </a:p>
          <a:p>
            <a:pPr algn="just"/>
            <a:r>
              <a:rPr lang="en-US" dirty="0"/>
              <a:t>*Note:  For resident Individuals &amp; HUF, if tax payable @ 20% with indexation is less than 12.50% without indexation, the assessee can opt for taxing the gain at 20% with indexation.  However, income to be computed without indexation.</a:t>
            </a:r>
          </a:p>
        </p:txBody>
      </p:sp>
      <p:sp>
        <p:nvSpPr>
          <p:cNvPr id="8" name="TextBox 7">
            <a:extLst>
              <a:ext uri="{FF2B5EF4-FFF2-40B4-BE49-F238E27FC236}">
                <a16:creationId xmlns:a16="http://schemas.microsoft.com/office/drawing/2014/main" id="{B55DF53D-1F98-2EAF-CFC2-AA21534617FA}"/>
              </a:ext>
            </a:extLst>
          </p:cNvPr>
          <p:cNvSpPr txBox="1"/>
          <p:nvPr/>
        </p:nvSpPr>
        <p:spPr>
          <a:xfrm>
            <a:off x="463622" y="1803295"/>
            <a:ext cx="10783494" cy="338554"/>
          </a:xfrm>
          <a:prstGeom prst="rect">
            <a:avLst/>
          </a:prstGeom>
          <a:noFill/>
        </p:spPr>
        <p:txBody>
          <a:bodyPr wrap="square" rtlCol="0">
            <a:spAutoFit/>
          </a:bodyPr>
          <a:lstStyle/>
          <a:p>
            <a:r>
              <a:rPr lang="en-US" sz="1600" b="1" dirty="0"/>
              <a:t>Long Term Capital Gain</a:t>
            </a:r>
            <a:endParaRPr lang="en-IN" sz="1600" b="1" dirty="0"/>
          </a:p>
        </p:txBody>
      </p:sp>
    </p:spTree>
    <p:extLst>
      <p:ext uri="{BB962C8B-B14F-4D97-AF65-F5344CB8AC3E}">
        <p14:creationId xmlns:p14="http://schemas.microsoft.com/office/powerpoint/2010/main" val="202618892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9A3BCE-D150-CF51-48C6-3DAD094F84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25679B-DFCA-FE59-471C-CCA77317119E}"/>
              </a:ext>
            </a:extLst>
          </p:cNvPr>
          <p:cNvSpPr>
            <a:spLocks noGrp="1"/>
          </p:cNvSpPr>
          <p:nvPr>
            <p:ph type="title"/>
          </p:nvPr>
        </p:nvSpPr>
        <p:spPr>
          <a:xfrm>
            <a:off x="581192" y="702156"/>
            <a:ext cx="11029616" cy="806604"/>
          </a:xfrm>
        </p:spPr>
        <p:txBody>
          <a:bodyPr/>
          <a:lstStyle/>
          <a:p>
            <a:r>
              <a:rPr lang="en-US" dirty="0"/>
              <a:t>INCOME TAX AMENDMENTS</a:t>
            </a:r>
            <a:endParaRPr lang="en-IN" dirty="0"/>
          </a:p>
        </p:txBody>
      </p:sp>
      <p:sp>
        <p:nvSpPr>
          <p:cNvPr id="9" name="TextBox 8">
            <a:extLst>
              <a:ext uri="{FF2B5EF4-FFF2-40B4-BE49-F238E27FC236}">
                <a16:creationId xmlns:a16="http://schemas.microsoft.com/office/drawing/2014/main" id="{40CF3F98-07C4-AA77-B5FD-5A5AE5B0BA28}"/>
              </a:ext>
            </a:extLst>
          </p:cNvPr>
          <p:cNvSpPr txBox="1"/>
          <p:nvPr/>
        </p:nvSpPr>
        <p:spPr>
          <a:xfrm>
            <a:off x="379311" y="1937891"/>
            <a:ext cx="10783494" cy="369332"/>
          </a:xfrm>
          <a:prstGeom prst="rect">
            <a:avLst/>
          </a:prstGeom>
          <a:noFill/>
        </p:spPr>
        <p:txBody>
          <a:bodyPr wrap="square" rtlCol="0">
            <a:spAutoFit/>
          </a:bodyPr>
          <a:lstStyle/>
          <a:p>
            <a:r>
              <a:rPr lang="en-US" b="1" dirty="0"/>
              <a:t>Short Term Capital Gain</a:t>
            </a:r>
            <a:endParaRPr lang="en-IN" b="1" dirty="0"/>
          </a:p>
        </p:txBody>
      </p:sp>
      <p:graphicFrame>
        <p:nvGraphicFramePr>
          <p:cNvPr id="10" name="Content Placeholder 4">
            <a:extLst>
              <a:ext uri="{FF2B5EF4-FFF2-40B4-BE49-F238E27FC236}">
                <a16:creationId xmlns:a16="http://schemas.microsoft.com/office/drawing/2014/main" id="{12005997-9713-B00C-2D00-2BB1987E190C}"/>
              </a:ext>
            </a:extLst>
          </p:cNvPr>
          <p:cNvGraphicFramePr>
            <a:graphicFrameLocks/>
          </p:cNvGraphicFramePr>
          <p:nvPr>
            <p:extLst>
              <p:ext uri="{D42A27DB-BD31-4B8C-83A1-F6EECF244321}">
                <p14:modId xmlns:p14="http://schemas.microsoft.com/office/powerpoint/2010/main" val="1811380548"/>
              </p:ext>
            </p:extLst>
          </p:nvPr>
        </p:nvGraphicFramePr>
        <p:xfrm>
          <a:off x="581192" y="2392330"/>
          <a:ext cx="9933730" cy="1185918"/>
        </p:xfrm>
        <a:graphic>
          <a:graphicData uri="http://schemas.openxmlformats.org/drawingml/2006/table">
            <a:tbl>
              <a:tblPr firstRow="1" bandRow="1">
                <a:tableStyleId>{5C22544A-7EE6-4342-B048-85BDC9FD1C3A}</a:tableStyleId>
              </a:tblPr>
              <a:tblGrid>
                <a:gridCol w="4751901">
                  <a:extLst>
                    <a:ext uri="{9D8B030D-6E8A-4147-A177-3AD203B41FA5}">
                      <a16:colId xmlns:a16="http://schemas.microsoft.com/office/drawing/2014/main" val="3830449319"/>
                    </a:ext>
                  </a:extLst>
                </a:gridCol>
                <a:gridCol w="2579570">
                  <a:extLst>
                    <a:ext uri="{9D8B030D-6E8A-4147-A177-3AD203B41FA5}">
                      <a16:colId xmlns:a16="http://schemas.microsoft.com/office/drawing/2014/main" val="3615400244"/>
                    </a:ext>
                  </a:extLst>
                </a:gridCol>
                <a:gridCol w="2602259">
                  <a:extLst>
                    <a:ext uri="{9D8B030D-6E8A-4147-A177-3AD203B41FA5}">
                      <a16:colId xmlns:a16="http://schemas.microsoft.com/office/drawing/2014/main" val="1305505429"/>
                    </a:ext>
                  </a:extLst>
                </a:gridCol>
              </a:tblGrid>
              <a:tr h="442538">
                <a:tc>
                  <a:txBody>
                    <a:bodyPr/>
                    <a:lstStyle/>
                    <a:p>
                      <a:pPr algn="ctr"/>
                      <a:r>
                        <a:rPr lang="en-US" sz="1600" dirty="0"/>
                        <a:t>Particulars</a:t>
                      </a:r>
                      <a:endParaRPr lang="en-IN" sz="1600" dirty="0"/>
                    </a:p>
                  </a:txBody>
                  <a:tcPr/>
                </a:tc>
                <a:tc>
                  <a:txBody>
                    <a:bodyPr/>
                    <a:lstStyle/>
                    <a:p>
                      <a:pPr algn="ctr"/>
                      <a:r>
                        <a:rPr lang="en-US" sz="1600" dirty="0"/>
                        <a:t>Gain Upto 22</a:t>
                      </a:r>
                      <a:r>
                        <a:rPr lang="en-US" sz="1600" baseline="30000" dirty="0"/>
                        <a:t>nd</a:t>
                      </a:r>
                      <a:r>
                        <a:rPr lang="en-US" sz="1600" dirty="0"/>
                        <a:t> July 2024</a:t>
                      </a:r>
                      <a:endParaRPr lang="en-IN" sz="1600" dirty="0"/>
                    </a:p>
                  </a:txBody>
                  <a:tcPr/>
                </a:tc>
                <a:tc>
                  <a:txBody>
                    <a:bodyPr/>
                    <a:lstStyle/>
                    <a:p>
                      <a:pPr algn="ctr"/>
                      <a:r>
                        <a:rPr lang="en-US" sz="1600" dirty="0"/>
                        <a:t>Gain after  22</a:t>
                      </a:r>
                      <a:r>
                        <a:rPr lang="en-US" sz="1600" baseline="30000" dirty="0"/>
                        <a:t>nd</a:t>
                      </a:r>
                      <a:r>
                        <a:rPr lang="en-US" sz="1600" dirty="0"/>
                        <a:t> July 2024</a:t>
                      </a:r>
                      <a:endParaRPr lang="en-IN" sz="1600" dirty="0"/>
                    </a:p>
                  </a:txBody>
                  <a:tcPr/>
                </a:tc>
                <a:extLst>
                  <a:ext uri="{0D108BD9-81ED-4DB2-BD59-A6C34878D82A}">
                    <a16:rowId xmlns:a16="http://schemas.microsoft.com/office/drawing/2014/main" val="301903694"/>
                  </a:ext>
                </a:extLst>
              </a:tr>
              <a:tr h="371690">
                <a:tc>
                  <a:txBody>
                    <a:bodyPr/>
                    <a:lstStyle/>
                    <a:p>
                      <a:r>
                        <a:rPr lang="en-US" sz="1600" dirty="0"/>
                        <a:t>Listed Equity Shares/ EOF</a:t>
                      </a:r>
                      <a:endParaRPr lang="en-IN" sz="1600" dirty="0"/>
                    </a:p>
                  </a:txBody>
                  <a:tcPr/>
                </a:tc>
                <a:tc>
                  <a:txBody>
                    <a:bodyPr/>
                    <a:lstStyle/>
                    <a:p>
                      <a:pPr algn="ctr"/>
                      <a:r>
                        <a:rPr lang="en-US" sz="1600" dirty="0"/>
                        <a:t>15%</a:t>
                      </a:r>
                      <a:endParaRPr lang="en-IN" sz="1600" dirty="0"/>
                    </a:p>
                  </a:txBody>
                  <a:tcPr/>
                </a:tc>
                <a:tc>
                  <a:txBody>
                    <a:bodyPr/>
                    <a:lstStyle/>
                    <a:p>
                      <a:pPr algn="ctr"/>
                      <a:r>
                        <a:rPr lang="en-US" sz="1600" dirty="0"/>
                        <a:t>20%</a:t>
                      </a:r>
                      <a:endParaRPr lang="en-IN" sz="1600" dirty="0"/>
                    </a:p>
                  </a:txBody>
                  <a:tcPr/>
                </a:tc>
                <a:extLst>
                  <a:ext uri="{0D108BD9-81ED-4DB2-BD59-A6C34878D82A}">
                    <a16:rowId xmlns:a16="http://schemas.microsoft.com/office/drawing/2014/main" val="2871608631"/>
                  </a:ext>
                </a:extLst>
              </a:tr>
              <a:tr h="371690">
                <a:tc>
                  <a:txBody>
                    <a:bodyPr/>
                    <a:lstStyle/>
                    <a:p>
                      <a:r>
                        <a:rPr lang="en-US" sz="1600" dirty="0"/>
                        <a:t>Other Assets (except Debt MF)</a:t>
                      </a:r>
                      <a:endParaRPr lang="en-IN" sz="1600" dirty="0"/>
                    </a:p>
                  </a:txBody>
                  <a:tcPr/>
                </a:tc>
                <a:tc>
                  <a:txBody>
                    <a:bodyPr/>
                    <a:lstStyle/>
                    <a:p>
                      <a:pPr algn="ctr"/>
                      <a:r>
                        <a:rPr lang="en-US" sz="1600" dirty="0"/>
                        <a:t>Applicable Rates</a:t>
                      </a:r>
                      <a:endParaRPr lang="en-IN" sz="1600" dirty="0"/>
                    </a:p>
                  </a:txBody>
                  <a:tcPr/>
                </a:tc>
                <a:tc>
                  <a:txBody>
                    <a:bodyPr/>
                    <a:lstStyle/>
                    <a:p>
                      <a:pPr algn="ctr"/>
                      <a:r>
                        <a:rPr lang="en-US" sz="1600" dirty="0"/>
                        <a:t>Applicable Rates</a:t>
                      </a:r>
                      <a:endParaRPr lang="en-IN" sz="1600" dirty="0"/>
                    </a:p>
                  </a:txBody>
                  <a:tcPr/>
                </a:tc>
                <a:extLst>
                  <a:ext uri="{0D108BD9-81ED-4DB2-BD59-A6C34878D82A}">
                    <a16:rowId xmlns:a16="http://schemas.microsoft.com/office/drawing/2014/main" val="1207728057"/>
                  </a:ext>
                </a:extLst>
              </a:tr>
            </a:tbl>
          </a:graphicData>
        </a:graphic>
      </p:graphicFrame>
      <p:sp>
        <p:nvSpPr>
          <p:cNvPr id="13" name="Content Placeholder 3">
            <a:extLst>
              <a:ext uri="{FF2B5EF4-FFF2-40B4-BE49-F238E27FC236}">
                <a16:creationId xmlns:a16="http://schemas.microsoft.com/office/drawing/2014/main" id="{386E1268-E838-EBC1-7F01-47A3191A5F93}"/>
              </a:ext>
            </a:extLst>
          </p:cNvPr>
          <p:cNvSpPr>
            <a:spLocks noGrp="1"/>
          </p:cNvSpPr>
          <p:nvPr>
            <p:ph idx="1"/>
          </p:nvPr>
        </p:nvSpPr>
        <p:spPr>
          <a:xfrm>
            <a:off x="581193" y="2307223"/>
            <a:ext cx="11029615" cy="4259832"/>
          </a:xfrm>
        </p:spPr>
        <p:txBody>
          <a:bodyPr anchor="t">
            <a:normAutofit lnSpcReduction="10000"/>
          </a:bodyPr>
          <a:lstStyle/>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r>
              <a:rPr lang="en-US" dirty="0">
                <a:solidFill>
                  <a:schemeClr val="tx1"/>
                </a:solidFill>
              </a:rPr>
              <a:t>Capital Gain always deemed to be short term in respect of following assets:</a:t>
            </a:r>
          </a:p>
          <a:p>
            <a:pPr marL="722313" indent="-304800">
              <a:buFont typeface="Arial" panose="020B0604020202020204" pitchFamily="34" charset="0"/>
              <a:buChar char="•"/>
            </a:pPr>
            <a:r>
              <a:rPr lang="en-US" dirty="0">
                <a:solidFill>
                  <a:schemeClr val="tx1"/>
                </a:solidFill>
              </a:rPr>
              <a:t>Debt Mutual  Fund acquired on or after 01.04.2023</a:t>
            </a:r>
          </a:p>
          <a:p>
            <a:pPr marL="722313" indent="-304800">
              <a:buFont typeface="Arial" panose="020B0604020202020204" pitchFamily="34" charset="0"/>
              <a:buChar char="•"/>
            </a:pPr>
            <a:r>
              <a:rPr lang="en-US" dirty="0">
                <a:solidFill>
                  <a:schemeClr val="tx1"/>
                </a:solidFill>
              </a:rPr>
              <a:t>unlisted bond or debenture which is transferred or redeemed or matures on or after 23.07.2024</a:t>
            </a:r>
          </a:p>
          <a:p>
            <a:r>
              <a:rPr lang="en-US" dirty="0">
                <a:solidFill>
                  <a:schemeClr val="tx1"/>
                </a:solidFill>
              </a:rPr>
              <a:t>Tax on Buyback changed:</a:t>
            </a:r>
          </a:p>
          <a:p>
            <a:pPr marL="722313" indent="-304800">
              <a:buFont typeface="Arial" panose="020B0604020202020204" pitchFamily="34" charset="0"/>
              <a:buChar char="•"/>
            </a:pPr>
            <a:r>
              <a:rPr lang="en-US" dirty="0">
                <a:solidFill>
                  <a:schemeClr val="tx1"/>
                </a:solidFill>
              </a:rPr>
              <a:t>Amount received – Dividend u/s. 2(22)(f)</a:t>
            </a:r>
          </a:p>
          <a:p>
            <a:pPr marL="722313" indent="-304800">
              <a:buFont typeface="Arial" panose="020B0604020202020204" pitchFamily="34" charset="0"/>
              <a:buChar char="•"/>
            </a:pPr>
            <a:r>
              <a:rPr lang="en-US" dirty="0">
                <a:solidFill>
                  <a:schemeClr val="tx1"/>
                </a:solidFill>
              </a:rPr>
              <a:t>Cost of acquisition treated as Capital Loss</a:t>
            </a:r>
          </a:p>
          <a:p>
            <a:r>
              <a:rPr lang="en-US" dirty="0">
                <a:solidFill>
                  <a:schemeClr val="tx1"/>
                </a:solidFill>
              </a:rPr>
              <a:t>Rebate u/s. 87A allowable against tax payable on Special Rate Income.</a:t>
            </a:r>
          </a:p>
        </p:txBody>
      </p:sp>
    </p:spTree>
    <p:extLst>
      <p:ext uri="{BB962C8B-B14F-4D97-AF65-F5344CB8AC3E}">
        <p14:creationId xmlns:p14="http://schemas.microsoft.com/office/powerpoint/2010/main" val="408865583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1CADDD-C60A-E960-6450-147646C099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553987-846B-1555-FBF4-CEDB13668FE9}"/>
              </a:ext>
            </a:extLst>
          </p:cNvPr>
          <p:cNvSpPr>
            <a:spLocks noGrp="1"/>
          </p:cNvSpPr>
          <p:nvPr>
            <p:ph type="title"/>
          </p:nvPr>
        </p:nvSpPr>
        <p:spPr>
          <a:xfrm>
            <a:off x="581192" y="702156"/>
            <a:ext cx="11029616" cy="806604"/>
          </a:xfrm>
        </p:spPr>
        <p:txBody>
          <a:bodyPr/>
          <a:lstStyle/>
          <a:p>
            <a:r>
              <a:rPr lang="en-US" dirty="0"/>
              <a:t>INCOME TAX AMENDMENTS</a:t>
            </a:r>
            <a:endParaRPr lang="en-IN" dirty="0"/>
          </a:p>
        </p:txBody>
      </p:sp>
      <p:sp>
        <p:nvSpPr>
          <p:cNvPr id="13" name="Content Placeholder 3">
            <a:extLst>
              <a:ext uri="{FF2B5EF4-FFF2-40B4-BE49-F238E27FC236}">
                <a16:creationId xmlns:a16="http://schemas.microsoft.com/office/drawing/2014/main" id="{823B90B1-0396-0031-30C8-14A603277776}"/>
              </a:ext>
            </a:extLst>
          </p:cNvPr>
          <p:cNvSpPr>
            <a:spLocks noGrp="1"/>
          </p:cNvSpPr>
          <p:nvPr>
            <p:ph idx="1"/>
          </p:nvPr>
        </p:nvSpPr>
        <p:spPr>
          <a:xfrm>
            <a:off x="581193" y="2018805"/>
            <a:ext cx="11029615" cy="4548249"/>
          </a:xfrm>
        </p:spPr>
        <p:txBody>
          <a:bodyPr anchor="t">
            <a:normAutofit/>
          </a:bodyPr>
          <a:lstStyle/>
          <a:p>
            <a:r>
              <a:rPr lang="en-US" dirty="0">
                <a:solidFill>
                  <a:schemeClr val="tx1"/>
                </a:solidFill>
              </a:rPr>
              <a:t>Limit for Schedule AL enhanced to Rs. 1 crore</a:t>
            </a:r>
          </a:p>
          <a:p>
            <a:r>
              <a:rPr lang="en-US" dirty="0">
                <a:solidFill>
                  <a:schemeClr val="tx1"/>
                </a:solidFill>
              </a:rPr>
              <a:t>New Business Codes are added as under:</a:t>
            </a: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r>
              <a:rPr lang="en-US" dirty="0">
                <a:solidFill>
                  <a:schemeClr val="tx1"/>
                </a:solidFill>
              </a:rPr>
              <a:t>Enhanced Disclosures with respect to Deductions/ Exemptions</a:t>
            </a:r>
          </a:p>
          <a:p>
            <a:endParaRPr lang="en-US" dirty="0">
              <a:solidFill>
                <a:schemeClr val="tx1"/>
              </a:solidFill>
            </a:endParaRPr>
          </a:p>
        </p:txBody>
      </p:sp>
      <p:graphicFrame>
        <p:nvGraphicFramePr>
          <p:cNvPr id="3" name="Table 2">
            <a:extLst>
              <a:ext uri="{FF2B5EF4-FFF2-40B4-BE49-F238E27FC236}">
                <a16:creationId xmlns:a16="http://schemas.microsoft.com/office/drawing/2014/main" id="{065B965A-4D03-EAB2-9757-487EDD0EDA54}"/>
              </a:ext>
            </a:extLst>
          </p:cNvPr>
          <p:cNvGraphicFramePr>
            <a:graphicFrameLocks noGrp="1"/>
          </p:cNvGraphicFramePr>
          <p:nvPr>
            <p:extLst>
              <p:ext uri="{D42A27DB-BD31-4B8C-83A1-F6EECF244321}">
                <p14:modId xmlns:p14="http://schemas.microsoft.com/office/powerpoint/2010/main" val="2314903484"/>
              </p:ext>
            </p:extLst>
          </p:nvPr>
        </p:nvGraphicFramePr>
        <p:xfrm>
          <a:off x="1352934" y="2828499"/>
          <a:ext cx="6475222" cy="2235828"/>
        </p:xfrm>
        <a:graphic>
          <a:graphicData uri="http://schemas.openxmlformats.org/drawingml/2006/table">
            <a:tbl>
              <a:tblPr firstRow="1" bandRow="1">
                <a:tableStyleId>{5C22544A-7EE6-4342-B048-85BDC9FD1C3A}</a:tableStyleId>
              </a:tblPr>
              <a:tblGrid>
                <a:gridCol w="1678946">
                  <a:extLst>
                    <a:ext uri="{9D8B030D-6E8A-4147-A177-3AD203B41FA5}">
                      <a16:colId xmlns:a16="http://schemas.microsoft.com/office/drawing/2014/main" val="836371666"/>
                    </a:ext>
                  </a:extLst>
                </a:gridCol>
                <a:gridCol w="4796276">
                  <a:extLst>
                    <a:ext uri="{9D8B030D-6E8A-4147-A177-3AD203B41FA5}">
                      <a16:colId xmlns:a16="http://schemas.microsoft.com/office/drawing/2014/main" val="1761875675"/>
                    </a:ext>
                  </a:extLst>
                </a:gridCol>
              </a:tblGrid>
              <a:tr h="372638">
                <a:tc>
                  <a:txBody>
                    <a:bodyPr/>
                    <a:lstStyle/>
                    <a:p>
                      <a:r>
                        <a:rPr lang="en-US" sz="1600" dirty="0"/>
                        <a:t>Business Code</a:t>
                      </a:r>
                      <a:endParaRPr lang="en-IN" sz="1600" dirty="0"/>
                    </a:p>
                  </a:txBody>
                  <a:tcPr/>
                </a:tc>
                <a:tc>
                  <a:txBody>
                    <a:bodyPr/>
                    <a:lstStyle/>
                    <a:p>
                      <a:r>
                        <a:rPr lang="en-US" sz="1600" dirty="0"/>
                        <a:t>Description</a:t>
                      </a:r>
                      <a:endParaRPr lang="en-IN" sz="1600" dirty="0"/>
                    </a:p>
                  </a:txBody>
                  <a:tcPr/>
                </a:tc>
                <a:extLst>
                  <a:ext uri="{0D108BD9-81ED-4DB2-BD59-A6C34878D82A}">
                    <a16:rowId xmlns:a16="http://schemas.microsoft.com/office/drawing/2014/main" val="1173006639"/>
                  </a:ext>
                </a:extLst>
              </a:tr>
              <a:tr h="372638">
                <a:tc>
                  <a:txBody>
                    <a:bodyPr/>
                    <a:lstStyle/>
                    <a:p>
                      <a:pPr algn="ctr"/>
                      <a:r>
                        <a:rPr lang="en-US" sz="1800" dirty="0"/>
                        <a:t>09029</a:t>
                      </a:r>
                      <a:endParaRPr lang="en-IN" sz="1800" dirty="0"/>
                    </a:p>
                  </a:txBody>
                  <a:tcPr/>
                </a:tc>
                <a:tc>
                  <a:txBody>
                    <a:bodyPr/>
                    <a:lstStyle/>
                    <a:p>
                      <a:r>
                        <a:rPr lang="en-US" sz="1800" dirty="0"/>
                        <a:t>Commission Agent</a:t>
                      </a:r>
                      <a:endParaRPr lang="en-IN" sz="1800" dirty="0"/>
                    </a:p>
                  </a:txBody>
                  <a:tcPr/>
                </a:tc>
                <a:extLst>
                  <a:ext uri="{0D108BD9-81ED-4DB2-BD59-A6C34878D82A}">
                    <a16:rowId xmlns:a16="http://schemas.microsoft.com/office/drawing/2014/main" val="3825686352"/>
                  </a:ext>
                </a:extLst>
              </a:tr>
              <a:tr h="372638">
                <a:tc>
                  <a:txBody>
                    <a:bodyPr/>
                    <a:lstStyle/>
                    <a:p>
                      <a:pPr algn="ctr"/>
                      <a:r>
                        <a:rPr lang="en-US" sz="1800" dirty="0"/>
                        <a:t>16021</a:t>
                      </a:r>
                      <a:endParaRPr lang="en-IN" sz="1800" dirty="0"/>
                    </a:p>
                  </a:txBody>
                  <a:tcPr/>
                </a:tc>
                <a:tc>
                  <a:txBody>
                    <a:bodyPr/>
                    <a:lstStyle/>
                    <a:p>
                      <a:r>
                        <a:rPr lang="en-US" sz="1800" dirty="0"/>
                        <a:t>Social Media Influencers</a:t>
                      </a:r>
                      <a:endParaRPr lang="en-IN" sz="1800" dirty="0"/>
                    </a:p>
                  </a:txBody>
                  <a:tcPr/>
                </a:tc>
                <a:extLst>
                  <a:ext uri="{0D108BD9-81ED-4DB2-BD59-A6C34878D82A}">
                    <a16:rowId xmlns:a16="http://schemas.microsoft.com/office/drawing/2014/main" val="840017637"/>
                  </a:ext>
                </a:extLst>
              </a:tr>
              <a:tr h="372638">
                <a:tc>
                  <a:txBody>
                    <a:bodyPr/>
                    <a:lstStyle/>
                    <a:p>
                      <a:pPr algn="ctr"/>
                      <a:r>
                        <a:rPr lang="en-US" sz="1800" dirty="0"/>
                        <a:t>21009</a:t>
                      </a:r>
                      <a:endParaRPr lang="en-IN" sz="1800" dirty="0"/>
                    </a:p>
                  </a:txBody>
                  <a:tcPr/>
                </a:tc>
                <a:tc>
                  <a:txBody>
                    <a:bodyPr/>
                    <a:lstStyle/>
                    <a:p>
                      <a:r>
                        <a:rPr lang="en-US" sz="1800" dirty="0"/>
                        <a:t>Speculative Trading</a:t>
                      </a:r>
                    </a:p>
                  </a:txBody>
                  <a:tcPr/>
                </a:tc>
                <a:extLst>
                  <a:ext uri="{0D108BD9-81ED-4DB2-BD59-A6C34878D82A}">
                    <a16:rowId xmlns:a16="http://schemas.microsoft.com/office/drawing/2014/main" val="2872389446"/>
                  </a:ext>
                </a:extLst>
              </a:tr>
              <a:tr h="372638">
                <a:tc>
                  <a:txBody>
                    <a:bodyPr/>
                    <a:lstStyle/>
                    <a:p>
                      <a:pPr algn="ctr"/>
                      <a:r>
                        <a:rPr lang="en-US" sz="1800" dirty="0"/>
                        <a:t>21010</a:t>
                      </a:r>
                      <a:endParaRPr lang="en-IN" sz="1800" dirty="0"/>
                    </a:p>
                  </a:txBody>
                  <a:tcPr/>
                </a:tc>
                <a:tc>
                  <a:txBody>
                    <a:bodyPr/>
                    <a:lstStyle/>
                    <a:p>
                      <a:r>
                        <a:rPr lang="en-US" sz="1800" dirty="0"/>
                        <a:t>Futures &amp; Options Trading</a:t>
                      </a:r>
                    </a:p>
                  </a:txBody>
                  <a:tcPr/>
                </a:tc>
                <a:extLst>
                  <a:ext uri="{0D108BD9-81ED-4DB2-BD59-A6C34878D82A}">
                    <a16:rowId xmlns:a16="http://schemas.microsoft.com/office/drawing/2014/main" val="3100197132"/>
                  </a:ext>
                </a:extLst>
              </a:tr>
              <a:tr h="372638">
                <a:tc>
                  <a:txBody>
                    <a:bodyPr/>
                    <a:lstStyle/>
                    <a:p>
                      <a:pPr algn="ctr"/>
                      <a:r>
                        <a:rPr lang="en-US" sz="1800" dirty="0"/>
                        <a:t>21011</a:t>
                      </a:r>
                      <a:endParaRPr lang="en-IN" sz="1800" dirty="0"/>
                    </a:p>
                  </a:txBody>
                  <a:tcPr/>
                </a:tc>
                <a:tc>
                  <a:txBody>
                    <a:bodyPr/>
                    <a:lstStyle/>
                    <a:p>
                      <a:r>
                        <a:rPr lang="en-US" sz="1800" dirty="0"/>
                        <a:t>Buying &amp; Selling Shares</a:t>
                      </a:r>
                    </a:p>
                  </a:txBody>
                  <a:tcPr/>
                </a:tc>
                <a:extLst>
                  <a:ext uri="{0D108BD9-81ED-4DB2-BD59-A6C34878D82A}">
                    <a16:rowId xmlns:a16="http://schemas.microsoft.com/office/drawing/2014/main" val="3199452643"/>
                  </a:ext>
                </a:extLst>
              </a:tr>
            </a:tbl>
          </a:graphicData>
        </a:graphic>
      </p:graphicFrame>
    </p:spTree>
    <p:extLst>
      <p:ext uri="{BB962C8B-B14F-4D97-AF65-F5344CB8AC3E}">
        <p14:creationId xmlns:p14="http://schemas.microsoft.com/office/powerpoint/2010/main" val="355436186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7">
            <a:extLst>
              <a:ext uri="{FF2B5EF4-FFF2-40B4-BE49-F238E27FC236}">
                <a16:creationId xmlns:a16="http://schemas.microsoft.com/office/drawing/2014/main" id="{F1C3ED21-DB73-49DE-AF2A-87C3CBFFC496}"/>
              </a:ext>
            </a:extLst>
          </p:cNvPr>
          <p:cNvPicPr>
            <a:picLocks noChangeAspect="1"/>
          </p:cNvPicPr>
          <p:nvPr/>
        </p:nvPicPr>
        <p:blipFill rotWithShape="1">
          <a:blip r:embed="rId2"/>
          <a:srcRect t="25513" r="275" b="6390"/>
          <a:stretch/>
        </p:blipFill>
        <p:spPr>
          <a:xfrm>
            <a:off x="1583474" y="1237783"/>
            <a:ext cx="9032488" cy="4625793"/>
          </a:xfrm>
          <a:prstGeom prst="rect">
            <a:avLst/>
          </a:prstGeom>
        </p:spPr>
      </p:pic>
    </p:spTree>
    <p:extLst>
      <p:ext uri="{BB962C8B-B14F-4D97-AF65-F5344CB8AC3E}">
        <p14:creationId xmlns:p14="http://schemas.microsoft.com/office/powerpoint/2010/main" val="416570061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0F384C1-B5FF-4286-A67E-FB2C5EC81C38}"/>
              </a:ext>
            </a:extLst>
          </p:cNvPr>
          <p:cNvPicPr>
            <a:picLocks noChangeAspect="1"/>
          </p:cNvPicPr>
          <p:nvPr/>
        </p:nvPicPr>
        <p:blipFill>
          <a:blip r:embed="rId2">
            <a:extLst>
              <a:ext uri="{BEBA8EAE-BF5A-486C-A8C5-ECC9F3942E4B}">
                <a14:imgProps xmlns:a14="http://schemas.microsoft.com/office/drawing/2010/main">
                  <a14:imgLayer r:embed="rId3">
                    <a14:imgEffect>
                      <a14:brightnessContrast bright="20000" contrast="-40000"/>
                    </a14:imgEffect>
                  </a14:imgLayer>
                </a14:imgProps>
              </a:ext>
            </a:extLst>
          </a:blip>
          <a:stretch>
            <a:fillRect/>
          </a:stretch>
        </p:blipFill>
        <p:spPr>
          <a:xfrm>
            <a:off x="463394" y="1078153"/>
            <a:ext cx="6131986" cy="3449242"/>
          </a:xfrm>
          <a:prstGeom prst="rect">
            <a:avLst/>
          </a:prstGeom>
        </p:spPr>
      </p:pic>
      <p:sp>
        <p:nvSpPr>
          <p:cNvPr id="4" name="Rectangle 3">
            <a:extLst>
              <a:ext uri="{FF2B5EF4-FFF2-40B4-BE49-F238E27FC236}">
                <a16:creationId xmlns:a16="http://schemas.microsoft.com/office/drawing/2014/main" id="{9318BF08-923A-4EC1-A1B4-8A066F5C84F5}"/>
              </a:ext>
            </a:extLst>
          </p:cNvPr>
          <p:cNvSpPr/>
          <p:nvPr/>
        </p:nvSpPr>
        <p:spPr>
          <a:xfrm>
            <a:off x="0" y="4919008"/>
            <a:ext cx="12192000" cy="1938992"/>
          </a:xfrm>
          <a:prstGeom prst="rect">
            <a:avLst/>
          </a:prstGeom>
          <a:solidFill>
            <a:srgbClr val="F3B46C"/>
          </a:solidFill>
        </p:spPr>
        <p:txBody>
          <a:bodyPr wrap="square">
            <a:spAutoFit/>
          </a:bodyPr>
          <a:lstStyle/>
          <a:p>
            <a:pPr marR="87670" algn="ctr"/>
            <a:r>
              <a:rPr lang="en-IN" sz="2400" b="1" u="sng" dirty="0">
                <a:solidFill>
                  <a:srgbClr val="FFFFFF"/>
                </a:solidFill>
                <a:latin typeface="Book Antiqua" panose="02040602050305030304" pitchFamily="18" charset="0"/>
              </a:rPr>
              <a:t>Disclaimer</a:t>
            </a:r>
            <a:endParaRPr lang="en-IN" sz="2400" u="sng" dirty="0">
              <a:solidFill>
                <a:srgbClr val="FFFFFF"/>
              </a:solidFill>
              <a:latin typeface="Book Antiqua" panose="02040602050305030304" pitchFamily="18" charset="0"/>
            </a:endParaRPr>
          </a:p>
          <a:p>
            <a:pPr marR="8730" algn="just"/>
            <a:r>
              <a:rPr lang="en-US" sz="1600" dirty="0">
                <a:solidFill>
                  <a:srgbClr val="FFFFFF"/>
                </a:solidFill>
                <a:latin typeface="Book Antiqua" panose="02040602050305030304" pitchFamily="18" charset="0"/>
              </a:rPr>
              <a:t>The information provided in this presentation is for informational purposes only, and should not be construed as legal advice on any subject matter. No recipients of this presentation, clients or otherwise, should act or refrain from acting on the basis of any content included in this presentation without seeking the appropriate legal or other professional advice on the particular facts and circumstances at issue. The content of this presentation contains general information and may not be accurate or reflect current legal developments, verdicts or settlements. The presenter expressly disclaims all liability in respect to actions taken or not taken based on any or all the contents of this presentation.</a:t>
            </a:r>
            <a:endParaRPr lang="en-IN" sz="1600" dirty="0"/>
          </a:p>
        </p:txBody>
      </p:sp>
      <p:grpSp>
        <p:nvGrpSpPr>
          <p:cNvPr id="2" name="Group 1">
            <a:extLst>
              <a:ext uri="{FF2B5EF4-FFF2-40B4-BE49-F238E27FC236}">
                <a16:creationId xmlns:a16="http://schemas.microsoft.com/office/drawing/2014/main" id="{58F7E6F4-F259-41F7-AA62-B47F02E018BD}"/>
              </a:ext>
            </a:extLst>
          </p:cNvPr>
          <p:cNvGrpSpPr/>
          <p:nvPr/>
        </p:nvGrpSpPr>
        <p:grpSpPr>
          <a:xfrm>
            <a:off x="6765074" y="988657"/>
            <a:ext cx="5270407" cy="2817224"/>
            <a:chOff x="6765074" y="988657"/>
            <a:chExt cx="5270407" cy="2817224"/>
          </a:xfrm>
        </p:grpSpPr>
        <p:sp>
          <p:nvSpPr>
            <p:cNvPr id="5" name="Rectangle 4">
              <a:extLst>
                <a:ext uri="{FF2B5EF4-FFF2-40B4-BE49-F238E27FC236}">
                  <a16:creationId xmlns:a16="http://schemas.microsoft.com/office/drawing/2014/main" id="{25535E05-C5B7-4447-948F-91EC51AB4A82}"/>
                </a:ext>
              </a:extLst>
            </p:cNvPr>
            <p:cNvSpPr/>
            <p:nvPr/>
          </p:nvSpPr>
          <p:spPr>
            <a:xfrm>
              <a:off x="6765074" y="988657"/>
              <a:ext cx="5270407" cy="2817224"/>
            </a:xfrm>
            <a:prstGeom prst="rect">
              <a:avLst/>
            </a:prstGeom>
          </p:spPr>
          <p:txBody>
            <a:bodyPr wrap="square">
              <a:spAutoFit/>
            </a:bodyPr>
            <a:lstStyle/>
            <a:p>
              <a:endParaRPr lang="en-IN" sz="1600" dirty="0">
                <a:latin typeface="+mj-lt"/>
              </a:endParaRPr>
            </a:p>
            <a:p>
              <a:pPr marR="86530"/>
              <a:r>
                <a:rPr lang="en-IN" sz="2000" b="1" dirty="0">
                  <a:latin typeface="+mj-lt"/>
                </a:rPr>
                <a:t>CA Jigar Mehta</a:t>
              </a:r>
              <a:endParaRPr lang="en-IN" sz="2000" dirty="0">
                <a:latin typeface="+mj-lt"/>
              </a:endParaRPr>
            </a:p>
            <a:p>
              <a:pPr marR="105960"/>
              <a:r>
                <a:rPr lang="en-IN" sz="2000" b="1" dirty="0">
                  <a:latin typeface="+mj-lt"/>
                </a:rPr>
                <a:t>Partner</a:t>
              </a:r>
              <a:endParaRPr lang="en-IN" sz="2000" dirty="0">
                <a:latin typeface="+mj-lt"/>
              </a:endParaRPr>
            </a:p>
            <a:p>
              <a:pPr marR="41500"/>
              <a:r>
                <a:rPr lang="en-US" sz="1600" b="1" dirty="0">
                  <a:latin typeface="+mj-lt"/>
                </a:rPr>
                <a:t>J A S S &amp; CO LLP </a:t>
              </a:r>
            </a:p>
            <a:p>
              <a:pPr marR="41500"/>
              <a:r>
                <a:rPr lang="en-US" sz="1600" b="1" dirty="0">
                  <a:latin typeface="+mj-lt"/>
                </a:rPr>
                <a:t>Chartered Accountants</a:t>
              </a:r>
            </a:p>
            <a:p>
              <a:pPr marR="87900"/>
              <a:r>
                <a:rPr lang="en-IN" dirty="0">
                  <a:latin typeface="+mj-lt"/>
                </a:rPr>
                <a:t>Mobile: +91 8108601918</a:t>
              </a:r>
            </a:p>
            <a:p>
              <a:pPr marR="85310"/>
              <a:r>
                <a:rPr lang="fr-FR" dirty="0">
                  <a:latin typeface="+mj-lt"/>
                </a:rPr>
                <a:t>Email: </a:t>
              </a:r>
              <a:r>
                <a:rPr lang="fr-FR" dirty="0">
                  <a:latin typeface="+mj-lt"/>
                  <a:hlinkClick r:id="rId4">
                    <a:extLst>
                      <a:ext uri="{A12FA001-AC4F-418D-AE19-62706E023703}">
                        <ahyp:hlinkClr xmlns:ahyp="http://schemas.microsoft.com/office/drawing/2018/hyperlinkcolor" val="tx"/>
                      </a:ext>
                    </a:extLst>
                  </a:hlinkClick>
                </a:rPr>
                <a:t>jigar@jassca.co.in</a:t>
              </a:r>
              <a:endParaRPr lang="fr-FR" dirty="0">
                <a:latin typeface="+mj-lt"/>
              </a:endParaRPr>
            </a:p>
            <a:p>
              <a:pPr marR="85310"/>
              <a:endParaRPr lang="fr-FR" dirty="0">
                <a:latin typeface="+mj-lt"/>
              </a:endParaRPr>
            </a:p>
            <a:p>
              <a:pPr marR="85310"/>
              <a:r>
                <a:rPr lang="en-US" dirty="0">
                  <a:latin typeface="+mj-lt"/>
                </a:rPr>
                <a:t>          : </a:t>
              </a:r>
              <a:r>
                <a:rPr lang="en-IN" dirty="0">
                  <a:hlinkClick r:id="rId5"/>
                </a:rPr>
                <a:t>www.linkedin.com/in/cajigarmehta</a:t>
              </a:r>
              <a:endParaRPr lang="en-IN" dirty="0"/>
            </a:p>
            <a:p>
              <a:pPr marR="85310"/>
              <a:endParaRPr lang="en-IN" dirty="0">
                <a:latin typeface="+mj-lt"/>
              </a:endParaRPr>
            </a:p>
          </p:txBody>
        </p:sp>
        <p:pic>
          <p:nvPicPr>
            <p:cNvPr id="6" name="Picture 5">
              <a:extLst>
                <a:ext uri="{FF2B5EF4-FFF2-40B4-BE49-F238E27FC236}">
                  <a16:creationId xmlns:a16="http://schemas.microsoft.com/office/drawing/2014/main" id="{E386D916-DAB6-4E66-A1B7-841D6B8E4409}"/>
                </a:ext>
              </a:extLst>
            </p:cNvPr>
            <p:cNvPicPr>
              <a:picLocks noChangeAspect="1"/>
            </p:cNvPicPr>
            <p:nvPr/>
          </p:nvPicPr>
          <p:blipFill>
            <a:blip r:embed="rId6"/>
            <a:stretch>
              <a:fillRect/>
            </a:stretch>
          </p:blipFill>
          <p:spPr>
            <a:xfrm>
              <a:off x="6895366" y="3008052"/>
              <a:ext cx="462708" cy="501267"/>
            </a:xfrm>
            <a:prstGeom prst="rect">
              <a:avLst/>
            </a:prstGeom>
          </p:spPr>
        </p:pic>
      </p:grpSp>
    </p:spTree>
    <p:extLst>
      <p:ext uri="{BB962C8B-B14F-4D97-AF65-F5344CB8AC3E}">
        <p14:creationId xmlns:p14="http://schemas.microsoft.com/office/powerpoint/2010/main" val="13543842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C10681-2FE6-66A6-E488-A57342D40CB4}"/>
              </a:ext>
            </a:extLst>
          </p:cNvPr>
          <p:cNvSpPr>
            <a:spLocks noGrp="1"/>
          </p:cNvSpPr>
          <p:nvPr>
            <p:ph type="title"/>
          </p:nvPr>
        </p:nvSpPr>
        <p:spPr>
          <a:xfrm>
            <a:off x="581192" y="702156"/>
            <a:ext cx="11029616" cy="806604"/>
          </a:xfrm>
        </p:spPr>
        <p:txBody>
          <a:bodyPr/>
          <a:lstStyle/>
          <a:p>
            <a:r>
              <a:rPr lang="en-US" dirty="0"/>
              <a:t>TAX AUDIT (APPLICABLITY)</a:t>
            </a:r>
            <a:endParaRPr lang="en-IN" dirty="0"/>
          </a:p>
        </p:txBody>
      </p:sp>
      <p:sp>
        <p:nvSpPr>
          <p:cNvPr id="6" name="AutoShape 3">
            <a:extLst>
              <a:ext uri="{FF2B5EF4-FFF2-40B4-BE49-F238E27FC236}">
                <a16:creationId xmlns:a16="http://schemas.microsoft.com/office/drawing/2014/main" id="{3E2D9383-F4DF-4A6D-861F-82F9F4535DA3}"/>
              </a:ext>
            </a:extLst>
          </p:cNvPr>
          <p:cNvSpPr>
            <a:spLocks noChangeAspect="1" noChangeArrowheads="1" noTextEdit="1"/>
          </p:cNvSpPr>
          <p:nvPr/>
        </p:nvSpPr>
        <p:spPr bwMode="auto">
          <a:xfrm>
            <a:off x="1339850" y="1808163"/>
            <a:ext cx="9788525" cy="4906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53" name="Rectangle 5">
            <a:extLst>
              <a:ext uri="{FF2B5EF4-FFF2-40B4-BE49-F238E27FC236}">
                <a16:creationId xmlns:a16="http://schemas.microsoft.com/office/drawing/2014/main" id="{E94FC353-1705-4828-8E30-931D4F4B4E0E}"/>
              </a:ext>
            </a:extLst>
          </p:cNvPr>
          <p:cNvSpPr>
            <a:spLocks noChangeArrowheads="1"/>
          </p:cNvSpPr>
          <p:nvPr/>
        </p:nvSpPr>
        <p:spPr bwMode="auto">
          <a:xfrm>
            <a:off x="1350963" y="1822450"/>
            <a:ext cx="446088" cy="487362"/>
          </a:xfrm>
          <a:prstGeom prst="rect">
            <a:avLst/>
          </a:prstGeom>
          <a:solidFill>
            <a:srgbClr val="F3B46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54" name="Rectangle 6">
            <a:extLst>
              <a:ext uri="{FF2B5EF4-FFF2-40B4-BE49-F238E27FC236}">
                <a16:creationId xmlns:a16="http://schemas.microsoft.com/office/drawing/2014/main" id="{BB0AD67C-BC3D-4590-ABA0-7D48CDA56875}"/>
              </a:ext>
            </a:extLst>
          </p:cNvPr>
          <p:cNvSpPr>
            <a:spLocks noChangeArrowheads="1"/>
          </p:cNvSpPr>
          <p:nvPr/>
        </p:nvSpPr>
        <p:spPr bwMode="auto">
          <a:xfrm>
            <a:off x="1797051" y="1822450"/>
            <a:ext cx="1844675" cy="487362"/>
          </a:xfrm>
          <a:prstGeom prst="rect">
            <a:avLst/>
          </a:prstGeom>
          <a:solidFill>
            <a:srgbClr val="F3B46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55" name="Rectangle 7">
            <a:extLst>
              <a:ext uri="{FF2B5EF4-FFF2-40B4-BE49-F238E27FC236}">
                <a16:creationId xmlns:a16="http://schemas.microsoft.com/office/drawing/2014/main" id="{F60F3270-64F4-4664-BF43-0F1403127333}"/>
              </a:ext>
            </a:extLst>
          </p:cNvPr>
          <p:cNvSpPr>
            <a:spLocks noChangeArrowheads="1"/>
          </p:cNvSpPr>
          <p:nvPr/>
        </p:nvSpPr>
        <p:spPr bwMode="auto">
          <a:xfrm>
            <a:off x="3641726" y="1822450"/>
            <a:ext cx="1006475" cy="487362"/>
          </a:xfrm>
          <a:prstGeom prst="rect">
            <a:avLst/>
          </a:prstGeom>
          <a:solidFill>
            <a:srgbClr val="F3B46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56" name="Rectangle 8">
            <a:extLst>
              <a:ext uri="{FF2B5EF4-FFF2-40B4-BE49-F238E27FC236}">
                <a16:creationId xmlns:a16="http://schemas.microsoft.com/office/drawing/2014/main" id="{5F77BE0A-02BF-46E5-A00A-447716B5CB66}"/>
              </a:ext>
            </a:extLst>
          </p:cNvPr>
          <p:cNvSpPr>
            <a:spLocks noChangeArrowheads="1"/>
          </p:cNvSpPr>
          <p:nvPr/>
        </p:nvSpPr>
        <p:spPr bwMode="auto">
          <a:xfrm>
            <a:off x="4648201" y="1822450"/>
            <a:ext cx="1214438" cy="487362"/>
          </a:xfrm>
          <a:prstGeom prst="rect">
            <a:avLst/>
          </a:prstGeom>
          <a:solidFill>
            <a:srgbClr val="F3B46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57" name="Rectangle 9">
            <a:extLst>
              <a:ext uri="{FF2B5EF4-FFF2-40B4-BE49-F238E27FC236}">
                <a16:creationId xmlns:a16="http://schemas.microsoft.com/office/drawing/2014/main" id="{47D694C8-E269-473A-B237-1706BB0C8F0C}"/>
              </a:ext>
            </a:extLst>
          </p:cNvPr>
          <p:cNvSpPr>
            <a:spLocks noChangeArrowheads="1"/>
          </p:cNvSpPr>
          <p:nvPr/>
        </p:nvSpPr>
        <p:spPr bwMode="auto">
          <a:xfrm>
            <a:off x="5862638" y="1822450"/>
            <a:ext cx="1173163" cy="487362"/>
          </a:xfrm>
          <a:prstGeom prst="rect">
            <a:avLst/>
          </a:prstGeom>
          <a:solidFill>
            <a:srgbClr val="F3B46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58" name="Rectangle 10">
            <a:extLst>
              <a:ext uri="{FF2B5EF4-FFF2-40B4-BE49-F238E27FC236}">
                <a16:creationId xmlns:a16="http://schemas.microsoft.com/office/drawing/2014/main" id="{676DB97D-B929-46E4-A014-BE1BB6F33AD5}"/>
              </a:ext>
            </a:extLst>
          </p:cNvPr>
          <p:cNvSpPr>
            <a:spLocks noChangeArrowheads="1"/>
          </p:cNvSpPr>
          <p:nvPr/>
        </p:nvSpPr>
        <p:spPr bwMode="auto">
          <a:xfrm>
            <a:off x="7035801" y="1822450"/>
            <a:ext cx="1330325" cy="487362"/>
          </a:xfrm>
          <a:prstGeom prst="rect">
            <a:avLst/>
          </a:prstGeom>
          <a:solidFill>
            <a:srgbClr val="F3B46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59" name="Rectangle 11">
            <a:extLst>
              <a:ext uri="{FF2B5EF4-FFF2-40B4-BE49-F238E27FC236}">
                <a16:creationId xmlns:a16="http://schemas.microsoft.com/office/drawing/2014/main" id="{41C17AF1-FB6F-49AC-92AF-D47D5617FBDE}"/>
              </a:ext>
            </a:extLst>
          </p:cNvPr>
          <p:cNvSpPr>
            <a:spLocks noChangeArrowheads="1"/>
          </p:cNvSpPr>
          <p:nvPr/>
        </p:nvSpPr>
        <p:spPr bwMode="auto">
          <a:xfrm>
            <a:off x="8366126" y="1822450"/>
            <a:ext cx="1435100" cy="487362"/>
          </a:xfrm>
          <a:prstGeom prst="rect">
            <a:avLst/>
          </a:prstGeom>
          <a:solidFill>
            <a:srgbClr val="F3B46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60" name="Rectangle 12">
            <a:extLst>
              <a:ext uri="{FF2B5EF4-FFF2-40B4-BE49-F238E27FC236}">
                <a16:creationId xmlns:a16="http://schemas.microsoft.com/office/drawing/2014/main" id="{8B2A3477-61D7-4A0D-9B5E-A6140FF5CE22}"/>
              </a:ext>
            </a:extLst>
          </p:cNvPr>
          <p:cNvSpPr>
            <a:spLocks noChangeArrowheads="1"/>
          </p:cNvSpPr>
          <p:nvPr/>
        </p:nvSpPr>
        <p:spPr bwMode="auto">
          <a:xfrm>
            <a:off x="9801226" y="1822450"/>
            <a:ext cx="1298575" cy="487362"/>
          </a:xfrm>
          <a:prstGeom prst="rect">
            <a:avLst/>
          </a:prstGeom>
          <a:solidFill>
            <a:srgbClr val="F3B46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61" name="Rectangle 13">
            <a:extLst>
              <a:ext uri="{FF2B5EF4-FFF2-40B4-BE49-F238E27FC236}">
                <a16:creationId xmlns:a16="http://schemas.microsoft.com/office/drawing/2014/main" id="{09AA9DFD-92E2-41E4-9A28-1F9588AD419F}"/>
              </a:ext>
            </a:extLst>
          </p:cNvPr>
          <p:cNvSpPr>
            <a:spLocks noChangeArrowheads="1"/>
          </p:cNvSpPr>
          <p:nvPr/>
        </p:nvSpPr>
        <p:spPr bwMode="auto">
          <a:xfrm>
            <a:off x="1350963" y="2309812"/>
            <a:ext cx="446088" cy="344487"/>
          </a:xfrm>
          <a:prstGeom prst="rect">
            <a:avLst/>
          </a:prstGeom>
          <a:solidFill>
            <a:srgbClr val="FAE5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62" name="Rectangle 14">
            <a:extLst>
              <a:ext uri="{FF2B5EF4-FFF2-40B4-BE49-F238E27FC236}">
                <a16:creationId xmlns:a16="http://schemas.microsoft.com/office/drawing/2014/main" id="{B4685927-91B0-45B8-A00E-8285669B924E}"/>
              </a:ext>
            </a:extLst>
          </p:cNvPr>
          <p:cNvSpPr>
            <a:spLocks noChangeArrowheads="1"/>
          </p:cNvSpPr>
          <p:nvPr/>
        </p:nvSpPr>
        <p:spPr bwMode="auto">
          <a:xfrm>
            <a:off x="1797051" y="2309812"/>
            <a:ext cx="1844675" cy="344487"/>
          </a:xfrm>
          <a:prstGeom prst="rect">
            <a:avLst/>
          </a:prstGeom>
          <a:solidFill>
            <a:srgbClr val="FAE5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63" name="Rectangle 15">
            <a:extLst>
              <a:ext uri="{FF2B5EF4-FFF2-40B4-BE49-F238E27FC236}">
                <a16:creationId xmlns:a16="http://schemas.microsoft.com/office/drawing/2014/main" id="{A088FCFD-F54B-44DF-8F9E-BA5822B771D6}"/>
              </a:ext>
            </a:extLst>
          </p:cNvPr>
          <p:cNvSpPr>
            <a:spLocks noChangeArrowheads="1"/>
          </p:cNvSpPr>
          <p:nvPr/>
        </p:nvSpPr>
        <p:spPr bwMode="auto">
          <a:xfrm>
            <a:off x="3641726" y="2309812"/>
            <a:ext cx="1006475" cy="344487"/>
          </a:xfrm>
          <a:prstGeom prst="rect">
            <a:avLst/>
          </a:prstGeom>
          <a:solidFill>
            <a:srgbClr val="FAE5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64" name="Rectangle 16">
            <a:extLst>
              <a:ext uri="{FF2B5EF4-FFF2-40B4-BE49-F238E27FC236}">
                <a16:creationId xmlns:a16="http://schemas.microsoft.com/office/drawing/2014/main" id="{E6789CBF-8099-4D88-AB16-FE24A0CB55CA}"/>
              </a:ext>
            </a:extLst>
          </p:cNvPr>
          <p:cNvSpPr>
            <a:spLocks noChangeArrowheads="1"/>
          </p:cNvSpPr>
          <p:nvPr/>
        </p:nvSpPr>
        <p:spPr bwMode="auto">
          <a:xfrm>
            <a:off x="4648201" y="2309812"/>
            <a:ext cx="1214438" cy="344487"/>
          </a:xfrm>
          <a:prstGeom prst="rect">
            <a:avLst/>
          </a:prstGeom>
          <a:solidFill>
            <a:srgbClr val="FAE5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65" name="Rectangle 17">
            <a:extLst>
              <a:ext uri="{FF2B5EF4-FFF2-40B4-BE49-F238E27FC236}">
                <a16:creationId xmlns:a16="http://schemas.microsoft.com/office/drawing/2014/main" id="{C3162424-8AB1-43A7-A546-C766218862C0}"/>
              </a:ext>
            </a:extLst>
          </p:cNvPr>
          <p:cNvSpPr>
            <a:spLocks noChangeArrowheads="1"/>
          </p:cNvSpPr>
          <p:nvPr/>
        </p:nvSpPr>
        <p:spPr bwMode="auto">
          <a:xfrm>
            <a:off x="5862638" y="2309812"/>
            <a:ext cx="1173163" cy="344487"/>
          </a:xfrm>
          <a:prstGeom prst="rect">
            <a:avLst/>
          </a:prstGeom>
          <a:solidFill>
            <a:srgbClr val="FAE5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66" name="Rectangle 18">
            <a:extLst>
              <a:ext uri="{FF2B5EF4-FFF2-40B4-BE49-F238E27FC236}">
                <a16:creationId xmlns:a16="http://schemas.microsoft.com/office/drawing/2014/main" id="{DBF76F0C-0B49-4784-9BAA-BEBBD1DAE8BE}"/>
              </a:ext>
            </a:extLst>
          </p:cNvPr>
          <p:cNvSpPr>
            <a:spLocks noChangeArrowheads="1"/>
          </p:cNvSpPr>
          <p:nvPr/>
        </p:nvSpPr>
        <p:spPr bwMode="auto">
          <a:xfrm>
            <a:off x="7035801" y="2309812"/>
            <a:ext cx="1330325" cy="344487"/>
          </a:xfrm>
          <a:prstGeom prst="rect">
            <a:avLst/>
          </a:prstGeom>
          <a:solidFill>
            <a:srgbClr val="FAE5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67" name="Rectangle 19">
            <a:extLst>
              <a:ext uri="{FF2B5EF4-FFF2-40B4-BE49-F238E27FC236}">
                <a16:creationId xmlns:a16="http://schemas.microsoft.com/office/drawing/2014/main" id="{3F3B5468-CA59-4491-A4B7-2CF8D2D84E6E}"/>
              </a:ext>
            </a:extLst>
          </p:cNvPr>
          <p:cNvSpPr>
            <a:spLocks noChangeArrowheads="1"/>
          </p:cNvSpPr>
          <p:nvPr/>
        </p:nvSpPr>
        <p:spPr bwMode="auto">
          <a:xfrm>
            <a:off x="8366126" y="2309812"/>
            <a:ext cx="1435100" cy="344487"/>
          </a:xfrm>
          <a:prstGeom prst="rect">
            <a:avLst/>
          </a:prstGeom>
          <a:solidFill>
            <a:srgbClr val="FAE5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68" name="Rectangle 20">
            <a:extLst>
              <a:ext uri="{FF2B5EF4-FFF2-40B4-BE49-F238E27FC236}">
                <a16:creationId xmlns:a16="http://schemas.microsoft.com/office/drawing/2014/main" id="{64EC3A2F-754D-4AB1-9785-8284FFE1DBE6}"/>
              </a:ext>
            </a:extLst>
          </p:cNvPr>
          <p:cNvSpPr>
            <a:spLocks noChangeArrowheads="1"/>
          </p:cNvSpPr>
          <p:nvPr/>
        </p:nvSpPr>
        <p:spPr bwMode="auto">
          <a:xfrm>
            <a:off x="9801226" y="2309812"/>
            <a:ext cx="1298575" cy="344487"/>
          </a:xfrm>
          <a:prstGeom prst="rect">
            <a:avLst/>
          </a:prstGeom>
          <a:solidFill>
            <a:srgbClr val="FAE5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69" name="Rectangle 21">
            <a:extLst>
              <a:ext uri="{FF2B5EF4-FFF2-40B4-BE49-F238E27FC236}">
                <a16:creationId xmlns:a16="http://schemas.microsoft.com/office/drawing/2014/main" id="{0FFE599E-0183-4A97-9F7F-52F70B4B0BFD}"/>
              </a:ext>
            </a:extLst>
          </p:cNvPr>
          <p:cNvSpPr>
            <a:spLocks noChangeArrowheads="1"/>
          </p:cNvSpPr>
          <p:nvPr/>
        </p:nvSpPr>
        <p:spPr bwMode="auto">
          <a:xfrm>
            <a:off x="1350963" y="2654300"/>
            <a:ext cx="446088" cy="344487"/>
          </a:xfrm>
          <a:prstGeom prst="rect">
            <a:avLst/>
          </a:prstGeom>
          <a:solidFill>
            <a:srgbClr val="FDF2E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70" name="Rectangle 22">
            <a:extLst>
              <a:ext uri="{FF2B5EF4-FFF2-40B4-BE49-F238E27FC236}">
                <a16:creationId xmlns:a16="http://schemas.microsoft.com/office/drawing/2014/main" id="{C29EC1EC-DCB0-4677-B17C-2B891ACAEC21}"/>
              </a:ext>
            </a:extLst>
          </p:cNvPr>
          <p:cNvSpPr>
            <a:spLocks noChangeArrowheads="1"/>
          </p:cNvSpPr>
          <p:nvPr/>
        </p:nvSpPr>
        <p:spPr bwMode="auto">
          <a:xfrm>
            <a:off x="1797051" y="2654300"/>
            <a:ext cx="1844675" cy="344487"/>
          </a:xfrm>
          <a:prstGeom prst="rect">
            <a:avLst/>
          </a:prstGeom>
          <a:solidFill>
            <a:srgbClr val="FDF2E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71" name="Rectangle 23">
            <a:extLst>
              <a:ext uri="{FF2B5EF4-FFF2-40B4-BE49-F238E27FC236}">
                <a16:creationId xmlns:a16="http://schemas.microsoft.com/office/drawing/2014/main" id="{5BD78945-2CF6-4DE9-ABD0-0598E9418308}"/>
              </a:ext>
            </a:extLst>
          </p:cNvPr>
          <p:cNvSpPr>
            <a:spLocks noChangeArrowheads="1"/>
          </p:cNvSpPr>
          <p:nvPr/>
        </p:nvSpPr>
        <p:spPr bwMode="auto">
          <a:xfrm>
            <a:off x="3641726" y="2654300"/>
            <a:ext cx="1006475" cy="344487"/>
          </a:xfrm>
          <a:prstGeom prst="rect">
            <a:avLst/>
          </a:prstGeom>
          <a:solidFill>
            <a:srgbClr val="FDF2E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72" name="Rectangle 24">
            <a:extLst>
              <a:ext uri="{FF2B5EF4-FFF2-40B4-BE49-F238E27FC236}">
                <a16:creationId xmlns:a16="http://schemas.microsoft.com/office/drawing/2014/main" id="{260BD3A0-AE21-4833-ADBF-A380C2185D89}"/>
              </a:ext>
            </a:extLst>
          </p:cNvPr>
          <p:cNvSpPr>
            <a:spLocks noChangeArrowheads="1"/>
          </p:cNvSpPr>
          <p:nvPr/>
        </p:nvSpPr>
        <p:spPr bwMode="auto">
          <a:xfrm>
            <a:off x="4648201" y="2654300"/>
            <a:ext cx="1214438" cy="344487"/>
          </a:xfrm>
          <a:prstGeom prst="rect">
            <a:avLst/>
          </a:prstGeom>
          <a:solidFill>
            <a:srgbClr val="FDF2E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73" name="Rectangle 25">
            <a:extLst>
              <a:ext uri="{FF2B5EF4-FFF2-40B4-BE49-F238E27FC236}">
                <a16:creationId xmlns:a16="http://schemas.microsoft.com/office/drawing/2014/main" id="{E5C7E352-D2D4-4712-AC80-D3E9E1B6456E}"/>
              </a:ext>
            </a:extLst>
          </p:cNvPr>
          <p:cNvSpPr>
            <a:spLocks noChangeArrowheads="1"/>
          </p:cNvSpPr>
          <p:nvPr/>
        </p:nvSpPr>
        <p:spPr bwMode="auto">
          <a:xfrm>
            <a:off x="5862638" y="2654300"/>
            <a:ext cx="1173163" cy="344487"/>
          </a:xfrm>
          <a:prstGeom prst="rect">
            <a:avLst/>
          </a:prstGeom>
          <a:solidFill>
            <a:srgbClr val="FDF2E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74" name="Rectangle 26">
            <a:extLst>
              <a:ext uri="{FF2B5EF4-FFF2-40B4-BE49-F238E27FC236}">
                <a16:creationId xmlns:a16="http://schemas.microsoft.com/office/drawing/2014/main" id="{0F58B3D1-65ED-48D7-A316-8E37FFAA45DD}"/>
              </a:ext>
            </a:extLst>
          </p:cNvPr>
          <p:cNvSpPr>
            <a:spLocks noChangeArrowheads="1"/>
          </p:cNvSpPr>
          <p:nvPr/>
        </p:nvSpPr>
        <p:spPr bwMode="auto">
          <a:xfrm>
            <a:off x="7035801" y="2654300"/>
            <a:ext cx="1330325" cy="344487"/>
          </a:xfrm>
          <a:prstGeom prst="rect">
            <a:avLst/>
          </a:prstGeom>
          <a:solidFill>
            <a:srgbClr val="FDF2E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75" name="Rectangle 27">
            <a:extLst>
              <a:ext uri="{FF2B5EF4-FFF2-40B4-BE49-F238E27FC236}">
                <a16:creationId xmlns:a16="http://schemas.microsoft.com/office/drawing/2014/main" id="{EE05593E-F7DF-4D34-9288-75B46DDC7C5D}"/>
              </a:ext>
            </a:extLst>
          </p:cNvPr>
          <p:cNvSpPr>
            <a:spLocks noChangeArrowheads="1"/>
          </p:cNvSpPr>
          <p:nvPr/>
        </p:nvSpPr>
        <p:spPr bwMode="auto">
          <a:xfrm>
            <a:off x="8366126" y="2654300"/>
            <a:ext cx="1435100" cy="344487"/>
          </a:xfrm>
          <a:prstGeom prst="rect">
            <a:avLst/>
          </a:prstGeom>
          <a:solidFill>
            <a:srgbClr val="FDF2E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76" name="Rectangle 28">
            <a:extLst>
              <a:ext uri="{FF2B5EF4-FFF2-40B4-BE49-F238E27FC236}">
                <a16:creationId xmlns:a16="http://schemas.microsoft.com/office/drawing/2014/main" id="{C5FA1A64-98CA-46FD-A612-26799148D604}"/>
              </a:ext>
            </a:extLst>
          </p:cNvPr>
          <p:cNvSpPr>
            <a:spLocks noChangeArrowheads="1"/>
          </p:cNvSpPr>
          <p:nvPr/>
        </p:nvSpPr>
        <p:spPr bwMode="auto">
          <a:xfrm>
            <a:off x="9801226" y="2654299"/>
            <a:ext cx="1298575" cy="344487"/>
          </a:xfrm>
          <a:prstGeom prst="rect">
            <a:avLst/>
          </a:prstGeom>
          <a:solidFill>
            <a:srgbClr val="FDF2E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77" name="Rectangle 29">
            <a:extLst>
              <a:ext uri="{FF2B5EF4-FFF2-40B4-BE49-F238E27FC236}">
                <a16:creationId xmlns:a16="http://schemas.microsoft.com/office/drawing/2014/main" id="{3B82DBF7-151B-46BF-81B5-047AED693E24}"/>
              </a:ext>
            </a:extLst>
          </p:cNvPr>
          <p:cNvSpPr>
            <a:spLocks noChangeArrowheads="1"/>
          </p:cNvSpPr>
          <p:nvPr/>
        </p:nvSpPr>
        <p:spPr bwMode="auto">
          <a:xfrm>
            <a:off x="1350963" y="2998787"/>
            <a:ext cx="446088" cy="346075"/>
          </a:xfrm>
          <a:prstGeom prst="rect">
            <a:avLst/>
          </a:prstGeom>
          <a:solidFill>
            <a:srgbClr val="FAE5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78" name="Rectangle 30">
            <a:extLst>
              <a:ext uri="{FF2B5EF4-FFF2-40B4-BE49-F238E27FC236}">
                <a16:creationId xmlns:a16="http://schemas.microsoft.com/office/drawing/2014/main" id="{A8B76030-E7E1-4F42-8C94-AF04848EB62E}"/>
              </a:ext>
            </a:extLst>
          </p:cNvPr>
          <p:cNvSpPr>
            <a:spLocks noChangeArrowheads="1"/>
          </p:cNvSpPr>
          <p:nvPr/>
        </p:nvSpPr>
        <p:spPr bwMode="auto">
          <a:xfrm>
            <a:off x="1797051" y="2998787"/>
            <a:ext cx="1844675" cy="346075"/>
          </a:xfrm>
          <a:prstGeom prst="rect">
            <a:avLst/>
          </a:prstGeom>
          <a:solidFill>
            <a:srgbClr val="FAE5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79" name="Rectangle 31">
            <a:extLst>
              <a:ext uri="{FF2B5EF4-FFF2-40B4-BE49-F238E27FC236}">
                <a16:creationId xmlns:a16="http://schemas.microsoft.com/office/drawing/2014/main" id="{B8E4A588-9C24-4BA2-AC1A-4C3892D97C9A}"/>
              </a:ext>
            </a:extLst>
          </p:cNvPr>
          <p:cNvSpPr>
            <a:spLocks noChangeArrowheads="1"/>
          </p:cNvSpPr>
          <p:nvPr/>
        </p:nvSpPr>
        <p:spPr bwMode="auto">
          <a:xfrm>
            <a:off x="3641726" y="2998787"/>
            <a:ext cx="1006475" cy="346075"/>
          </a:xfrm>
          <a:prstGeom prst="rect">
            <a:avLst/>
          </a:prstGeom>
          <a:solidFill>
            <a:srgbClr val="FAE5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80" name="Rectangle 32">
            <a:extLst>
              <a:ext uri="{FF2B5EF4-FFF2-40B4-BE49-F238E27FC236}">
                <a16:creationId xmlns:a16="http://schemas.microsoft.com/office/drawing/2014/main" id="{AB81EE38-1413-4F60-BD8F-0235597136E5}"/>
              </a:ext>
            </a:extLst>
          </p:cNvPr>
          <p:cNvSpPr>
            <a:spLocks noChangeArrowheads="1"/>
          </p:cNvSpPr>
          <p:nvPr/>
        </p:nvSpPr>
        <p:spPr bwMode="auto">
          <a:xfrm>
            <a:off x="4648201" y="2998787"/>
            <a:ext cx="1214438" cy="346075"/>
          </a:xfrm>
          <a:prstGeom prst="rect">
            <a:avLst/>
          </a:prstGeom>
          <a:solidFill>
            <a:srgbClr val="FAE5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81" name="Rectangle 33">
            <a:extLst>
              <a:ext uri="{FF2B5EF4-FFF2-40B4-BE49-F238E27FC236}">
                <a16:creationId xmlns:a16="http://schemas.microsoft.com/office/drawing/2014/main" id="{F2738DCF-8840-465E-ACB8-1F57E7371C10}"/>
              </a:ext>
            </a:extLst>
          </p:cNvPr>
          <p:cNvSpPr>
            <a:spLocks noChangeArrowheads="1"/>
          </p:cNvSpPr>
          <p:nvPr/>
        </p:nvSpPr>
        <p:spPr bwMode="auto">
          <a:xfrm>
            <a:off x="5862638" y="2998787"/>
            <a:ext cx="1173163" cy="346075"/>
          </a:xfrm>
          <a:prstGeom prst="rect">
            <a:avLst/>
          </a:prstGeom>
          <a:solidFill>
            <a:srgbClr val="FAE5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82" name="Rectangle 34">
            <a:extLst>
              <a:ext uri="{FF2B5EF4-FFF2-40B4-BE49-F238E27FC236}">
                <a16:creationId xmlns:a16="http://schemas.microsoft.com/office/drawing/2014/main" id="{09410E7F-AE7B-4709-A3C4-3EE20D73BC8B}"/>
              </a:ext>
            </a:extLst>
          </p:cNvPr>
          <p:cNvSpPr>
            <a:spLocks noChangeArrowheads="1"/>
          </p:cNvSpPr>
          <p:nvPr/>
        </p:nvSpPr>
        <p:spPr bwMode="auto">
          <a:xfrm>
            <a:off x="7035801" y="2998787"/>
            <a:ext cx="1330325" cy="346075"/>
          </a:xfrm>
          <a:prstGeom prst="rect">
            <a:avLst/>
          </a:prstGeom>
          <a:solidFill>
            <a:srgbClr val="FAE5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83" name="Rectangle 35">
            <a:extLst>
              <a:ext uri="{FF2B5EF4-FFF2-40B4-BE49-F238E27FC236}">
                <a16:creationId xmlns:a16="http://schemas.microsoft.com/office/drawing/2014/main" id="{4B5DB651-0E10-4CAA-A9B0-B71F37B0D49F}"/>
              </a:ext>
            </a:extLst>
          </p:cNvPr>
          <p:cNvSpPr>
            <a:spLocks noChangeArrowheads="1"/>
          </p:cNvSpPr>
          <p:nvPr/>
        </p:nvSpPr>
        <p:spPr bwMode="auto">
          <a:xfrm>
            <a:off x="8366126" y="2998787"/>
            <a:ext cx="1435100" cy="346075"/>
          </a:xfrm>
          <a:prstGeom prst="rect">
            <a:avLst/>
          </a:prstGeom>
          <a:solidFill>
            <a:srgbClr val="FAE5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84" name="Rectangle 36">
            <a:extLst>
              <a:ext uri="{FF2B5EF4-FFF2-40B4-BE49-F238E27FC236}">
                <a16:creationId xmlns:a16="http://schemas.microsoft.com/office/drawing/2014/main" id="{C100C4E1-6FF4-4E3D-9B77-6632905CDF6E}"/>
              </a:ext>
            </a:extLst>
          </p:cNvPr>
          <p:cNvSpPr>
            <a:spLocks noChangeArrowheads="1"/>
          </p:cNvSpPr>
          <p:nvPr/>
        </p:nvSpPr>
        <p:spPr bwMode="auto">
          <a:xfrm>
            <a:off x="9801226" y="2998787"/>
            <a:ext cx="1298575" cy="346075"/>
          </a:xfrm>
          <a:prstGeom prst="rect">
            <a:avLst/>
          </a:prstGeom>
          <a:solidFill>
            <a:srgbClr val="FAE5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85" name="Rectangle 37">
            <a:extLst>
              <a:ext uri="{FF2B5EF4-FFF2-40B4-BE49-F238E27FC236}">
                <a16:creationId xmlns:a16="http://schemas.microsoft.com/office/drawing/2014/main" id="{1CA926F1-7DFB-4236-AEEF-B5230F492B47}"/>
              </a:ext>
            </a:extLst>
          </p:cNvPr>
          <p:cNvSpPr>
            <a:spLocks noChangeArrowheads="1"/>
          </p:cNvSpPr>
          <p:nvPr/>
        </p:nvSpPr>
        <p:spPr bwMode="auto">
          <a:xfrm>
            <a:off x="1350963" y="3344862"/>
            <a:ext cx="446088" cy="344487"/>
          </a:xfrm>
          <a:prstGeom prst="rect">
            <a:avLst/>
          </a:prstGeom>
          <a:solidFill>
            <a:srgbClr val="FDF2E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86" name="Rectangle 38">
            <a:extLst>
              <a:ext uri="{FF2B5EF4-FFF2-40B4-BE49-F238E27FC236}">
                <a16:creationId xmlns:a16="http://schemas.microsoft.com/office/drawing/2014/main" id="{6F8E2BA2-123E-47E8-9219-A796793C7CFE}"/>
              </a:ext>
            </a:extLst>
          </p:cNvPr>
          <p:cNvSpPr>
            <a:spLocks noChangeArrowheads="1"/>
          </p:cNvSpPr>
          <p:nvPr/>
        </p:nvSpPr>
        <p:spPr bwMode="auto">
          <a:xfrm>
            <a:off x="1797051" y="3344862"/>
            <a:ext cx="1844675" cy="344487"/>
          </a:xfrm>
          <a:prstGeom prst="rect">
            <a:avLst/>
          </a:prstGeom>
          <a:solidFill>
            <a:srgbClr val="FDF2E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87" name="Rectangle 39">
            <a:extLst>
              <a:ext uri="{FF2B5EF4-FFF2-40B4-BE49-F238E27FC236}">
                <a16:creationId xmlns:a16="http://schemas.microsoft.com/office/drawing/2014/main" id="{C7A2FCEE-CC2F-4A07-AF5E-29609C95D3A7}"/>
              </a:ext>
            </a:extLst>
          </p:cNvPr>
          <p:cNvSpPr>
            <a:spLocks noChangeArrowheads="1"/>
          </p:cNvSpPr>
          <p:nvPr/>
        </p:nvSpPr>
        <p:spPr bwMode="auto">
          <a:xfrm>
            <a:off x="3641726" y="3344862"/>
            <a:ext cx="1006475" cy="344487"/>
          </a:xfrm>
          <a:prstGeom prst="rect">
            <a:avLst/>
          </a:prstGeom>
          <a:solidFill>
            <a:srgbClr val="FDF2E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88" name="Rectangle 40">
            <a:extLst>
              <a:ext uri="{FF2B5EF4-FFF2-40B4-BE49-F238E27FC236}">
                <a16:creationId xmlns:a16="http://schemas.microsoft.com/office/drawing/2014/main" id="{03F4CC6D-CB84-4AA2-9C47-F0D0AEFBA9CA}"/>
              </a:ext>
            </a:extLst>
          </p:cNvPr>
          <p:cNvSpPr>
            <a:spLocks noChangeArrowheads="1"/>
          </p:cNvSpPr>
          <p:nvPr/>
        </p:nvSpPr>
        <p:spPr bwMode="auto">
          <a:xfrm>
            <a:off x="4648201" y="3344862"/>
            <a:ext cx="1214438" cy="344487"/>
          </a:xfrm>
          <a:prstGeom prst="rect">
            <a:avLst/>
          </a:prstGeom>
          <a:solidFill>
            <a:srgbClr val="FDF2E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89" name="Rectangle 41">
            <a:extLst>
              <a:ext uri="{FF2B5EF4-FFF2-40B4-BE49-F238E27FC236}">
                <a16:creationId xmlns:a16="http://schemas.microsoft.com/office/drawing/2014/main" id="{7511CA01-5A40-4353-BD19-DBC07582C275}"/>
              </a:ext>
            </a:extLst>
          </p:cNvPr>
          <p:cNvSpPr>
            <a:spLocks noChangeArrowheads="1"/>
          </p:cNvSpPr>
          <p:nvPr/>
        </p:nvSpPr>
        <p:spPr bwMode="auto">
          <a:xfrm>
            <a:off x="5862638" y="3344862"/>
            <a:ext cx="1173163" cy="344487"/>
          </a:xfrm>
          <a:prstGeom prst="rect">
            <a:avLst/>
          </a:prstGeom>
          <a:solidFill>
            <a:srgbClr val="FDF2E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90" name="Rectangle 42">
            <a:extLst>
              <a:ext uri="{FF2B5EF4-FFF2-40B4-BE49-F238E27FC236}">
                <a16:creationId xmlns:a16="http://schemas.microsoft.com/office/drawing/2014/main" id="{981DEC84-3B89-4FDA-A1FC-45C74902A45D}"/>
              </a:ext>
            </a:extLst>
          </p:cNvPr>
          <p:cNvSpPr>
            <a:spLocks noChangeArrowheads="1"/>
          </p:cNvSpPr>
          <p:nvPr/>
        </p:nvSpPr>
        <p:spPr bwMode="auto">
          <a:xfrm>
            <a:off x="7035801" y="3344862"/>
            <a:ext cx="1330325" cy="344487"/>
          </a:xfrm>
          <a:prstGeom prst="rect">
            <a:avLst/>
          </a:prstGeom>
          <a:solidFill>
            <a:srgbClr val="FDF2E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91" name="Rectangle 43">
            <a:extLst>
              <a:ext uri="{FF2B5EF4-FFF2-40B4-BE49-F238E27FC236}">
                <a16:creationId xmlns:a16="http://schemas.microsoft.com/office/drawing/2014/main" id="{1A693C98-FF0A-461A-8B6E-22A40C514D40}"/>
              </a:ext>
            </a:extLst>
          </p:cNvPr>
          <p:cNvSpPr>
            <a:spLocks noChangeArrowheads="1"/>
          </p:cNvSpPr>
          <p:nvPr/>
        </p:nvSpPr>
        <p:spPr bwMode="auto">
          <a:xfrm>
            <a:off x="8366126" y="3344862"/>
            <a:ext cx="1435100" cy="344487"/>
          </a:xfrm>
          <a:prstGeom prst="rect">
            <a:avLst/>
          </a:prstGeom>
          <a:solidFill>
            <a:srgbClr val="FDF2E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92" name="Rectangle 44">
            <a:extLst>
              <a:ext uri="{FF2B5EF4-FFF2-40B4-BE49-F238E27FC236}">
                <a16:creationId xmlns:a16="http://schemas.microsoft.com/office/drawing/2014/main" id="{7641C33D-E61E-4E4F-B816-262B0C41D9B7}"/>
              </a:ext>
            </a:extLst>
          </p:cNvPr>
          <p:cNvSpPr>
            <a:spLocks noChangeArrowheads="1"/>
          </p:cNvSpPr>
          <p:nvPr/>
        </p:nvSpPr>
        <p:spPr bwMode="auto">
          <a:xfrm>
            <a:off x="9801226" y="3344862"/>
            <a:ext cx="1298575" cy="344487"/>
          </a:xfrm>
          <a:prstGeom prst="rect">
            <a:avLst/>
          </a:prstGeom>
          <a:solidFill>
            <a:srgbClr val="FDF2E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93" name="Rectangle 45">
            <a:extLst>
              <a:ext uri="{FF2B5EF4-FFF2-40B4-BE49-F238E27FC236}">
                <a16:creationId xmlns:a16="http://schemas.microsoft.com/office/drawing/2014/main" id="{A69237F5-ACBA-4A04-83CC-558DB1E50819}"/>
              </a:ext>
            </a:extLst>
          </p:cNvPr>
          <p:cNvSpPr>
            <a:spLocks noChangeArrowheads="1"/>
          </p:cNvSpPr>
          <p:nvPr/>
        </p:nvSpPr>
        <p:spPr bwMode="auto">
          <a:xfrm>
            <a:off x="1350963" y="3689350"/>
            <a:ext cx="446088" cy="344487"/>
          </a:xfrm>
          <a:prstGeom prst="rect">
            <a:avLst/>
          </a:prstGeom>
          <a:solidFill>
            <a:srgbClr val="FAE5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94" name="Rectangle 46">
            <a:extLst>
              <a:ext uri="{FF2B5EF4-FFF2-40B4-BE49-F238E27FC236}">
                <a16:creationId xmlns:a16="http://schemas.microsoft.com/office/drawing/2014/main" id="{8AC4EEED-B96F-44ED-AA27-84A0BAD2988B}"/>
              </a:ext>
            </a:extLst>
          </p:cNvPr>
          <p:cNvSpPr>
            <a:spLocks noChangeArrowheads="1"/>
          </p:cNvSpPr>
          <p:nvPr/>
        </p:nvSpPr>
        <p:spPr bwMode="auto">
          <a:xfrm>
            <a:off x="1797051" y="3689350"/>
            <a:ext cx="1844675" cy="344487"/>
          </a:xfrm>
          <a:prstGeom prst="rect">
            <a:avLst/>
          </a:prstGeom>
          <a:solidFill>
            <a:srgbClr val="FAE5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95" name="Rectangle 47">
            <a:extLst>
              <a:ext uri="{FF2B5EF4-FFF2-40B4-BE49-F238E27FC236}">
                <a16:creationId xmlns:a16="http://schemas.microsoft.com/office/drawing/2014/main" id="{E9A5298C-41EA-4A26-BD5C-1ACEBFDF94CD}"/>
              </a:ext>
            </a:extLst>
          </p:cNvPr>
          <p:cNvSpPr>
            <a:spLocks noChangeArrowheads="1"/>
          </p:cNvSpPr>
          <p:nvPr/>
        </p:nvSpPr>
        <p:spPr bwMode="auto">
          <a:xfrm>
            <a:off x="3641726" y="3689350"/>
            <a:ext cx="1006475" cy="344487"/>
          </a:xfrm>
          <a:prstGeom prst="rect">
            <a:avLst/>
          </a:prstGeom>
          <a:solidFill>
            <a:srgbClr val="FAE5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96" name="Rectangle 48">
            <a:extLst>
              <a:ext uri="{FF2B5EF4-FFF2-40B4-BE49-F238E27FC236}">
                <a16:creationId xmlns:a16="http://schemas.microsoft.com/office/drawing/2014/main" id="{A6553E20-153B-4878-A6E3-882FD75FD335}"/>
              </a:ext>
            </a:extLst>
          </p:cNvPr>
          <p:cNvSpPr>
            <a:spLocks noChangeArrowheads="1"/>
          </p:cNvSpPr>
          <p:nvPr/>
        </p:nvSpPr>
        <p:spPr bwMode="auto">
          <a:xfrm>
            <a:off x="4648201" y="3689350"/>
            <a:ext cx="1214438" cy="344487"/>
          </a:xfrm>
          <a:prstGeom prst="rect">
            <a:avLst/>
          </a:prstGeom>
          <a:solidFill>
            <a:srgbClr val="FAE5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97" name="Rectangle 49">
            <a:extLst>
              <a:ext uri="{FF2B5EF4-FFF2-40B4-BE49-F238E27FC236}">
                <a16:creationId xmlns:a16="http://schemas.microsoft.com/office/drawing/2014/main" id="{40F1C75D-0F8B-42C7-869B-ADEE68FBD9C5}"/>
              </a:ext>
            </a:extLst>
          </p:cNvPr>
          <p:cNvSpPr>
            <a:spLocks noChangeArrowheads="1"/>
          </p:cNvSpPr>
          <p:nvPr/>
        </p:nvSpPr>
        <p:spPr bwMode="auto">
          <a:xfrm>
            <a:off x="5862638" y="3689350"/>
            <a:ext cx="1173163" cy="344487"/>
          </a:xfrm>
          <a:prstGeom prst="rect">
            <a:avLst/>
          </a:prstGeom>
          <a:solidFill>
            <a:srgbClr val="FAE5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98" name="Rectangle 50">
            <a:extLst>
              <a:ext uri="{FF2B5EF4-FFF2-40B4-BE49-F238E27FC236}">
                <a16:creationId xmlns:a16="http://schemas.microsoft.com/office/drawing/2014/main" id="{27FEC1EC-A74D-434D-8177-B4F034E38C8C}"/>
              </a:ext>
            </a:extLst>
          </p:cNvPr>
          <p:cNvSpPr>
            <a:spLocks noChangeArrowheads="1"/>
          </p:cNvSpPr>
          <p:nvPr/>
        </p:nvSpPr>
        <p:spPr bwMode="auto">
          <a:xfrm>
            <a:off x="7035801" y="3689350"/>
            <a:ext cx="1330325" cy="344487"/>
          </a:xfrm>
          <a:prstGeom prst="rect">
            <a:avLst/>
          </a:prstGeom>
          <a:solidFill>
            <a:srgbClr val="FAE5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99" name="Rectangle 51">
            <a:extLst>
              <a:ext uri="{FF2B5EF4-FFF2-40B4-BE49-F238E27FC236}">
                <a16:creationId xmlns:a16="http://schemas.microsoft.com/office/drawing/2014/main" id="{D76F4046-6F15-4F4F-947A-1361DC6B399E}"/>
              </a:ext>
            </a:extLst>
          </p:cNvPr>
          <p:cNvSpPr>
            <a:spLocks noChangeArrowheads="1"/>
          </p:cNvSpPr>
          <p:nvPr/>
        </p:nvSpPr>
        <p:spPr bwMode="auto">
          <a:xfrm>
            <a:off x="8366126" y="3689350"/>
            <a:ext cx="1435100" cy="344487"/>
          </a:xfrm>
          <a:prstGeom prst="rect">
            <a:avLst/>
          </a:prstGeom>
          <a:solidFill>
            <a:srgbClr val="FAE5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100" name="Rectangle 52">
            <a:extLst>
              <a:ext uri="{FF2B5EF4-FFF2-40B4-BE49-F238E27FC236}">
                <a16:creationId xmlns:a16="http://schemas.microsoft.com/office/drawing/2014/main" id="{FE448733-A04A-4D15-BEE2-B87EF7C0BF9E}"/>
              </a:ext>
            </a:extLst>
          </p:cNvPr>
          <p:cNvSpPr>
            <a:spLocks noChangeArrowheads="1"/>
          </p:cNvSpPr>
          <p:nvPr/>
        </p:nvSpPr>
        <p:spPr bwMode="auto">
          <a:xfrm>
            <a:off x="9801226" y="3689350"/>
            <a:ext cx="1298575" cy="344487"/>
          </a:xfrm>
          <a:prstGeom prst="rect">
            <a:avLst/>
          </a:prstGeom>
          <a:solidFill>
            <a:srgbClr val="FAE5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101" name="Rectangle 53">
            <a:extLst>
              <a:ext uri="{FF2B5EF4-FFF2-40B4-BE49-F238E27FC236}">
                <a16:creationId xmlns:a16="http://schemas.microsoft.com/office/drawing/2014/main" id="{48A2228C-FBF2-4D46-8E8B-DE720354EA8B}"/>
              </a:ext>
            </a:extLst>
          </p:cNvPr>
          <p:cNvSpPr>
            <a:spLocks noChangeArrowheads="1"/>
          </p:cNvSpPr>
          <p:nvPr/>
        </p:nvSpPr>
        <p:spPr bwMode="auto">
          <a:xfrm>
            <a:off x="1350963" y="4033837"/>
            <a:ext cx="446088" cy="344487"/>
          </a:xfrm>
          <a:prstGeom prst="rect">
            <a:avLst/>
          </a:prstGeom>
          <a:solidFill>
            <a:srgbClr val="FDF2E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102" name="Rectangle 54">
            <a:extLst>
              <a:ext uri="{FF2B5EF4-FFF2-40B4-BE49-F238E27FC236}">
                <a16:creationId xmlns:a16="http://schemas.microsoft.com/office/drawing/2014/main" id="{8F55A2A8-0DA7-4D1A-8221-5DF7B552FE57}"/>
              </a:ext>
            </a:extLst>
          </p:cNvPr>
          <p:cNvSpPr>
            <a:spLocks noChangeArrowheads="1"/>
          </p:cNvSpPr>
          <p:nvPr/>
        </p:nvSpPr>
        <p:spPr bwMode="auto">
          <a:xfrm>
            <a:off x="1797051" y="4033837"/>
            <a:ext cx="1844675" cy="344487"/>
          </a:xfrm>
          <a:prstGeom prst="rect">
            <a:avLst/>
          </a:prstGeom>
          <a:solidFill>
            <a:srgbClr val="FDF2E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103" name="Rectangle 55">
            <a:extLst>
              <a:ext uri="{FF2B5EF4-FFF2-40B4-BE49-F238E27FC236}">
                <a16:creationId xmlns:a16="http://schemas.microsoft.com/office/drawing/2014/main" id="{622200AB-60A4-4F06-80BC-8617CDC014A4}"/>
              </a:ext>
            </a:extLst>
          </p:cNvPr>
          <p:cNvSpPr>
            <a:spLocks noChangeArrowheads="1"/>
          </p:cNvSpPr>
          <p:nvPr/>
        </p:nvSpPr>
        <p:spPr bwMode="auto">
          <a:xfrm>
            <a:off x="3641726" y="4033837"/>
            <a:ext cx="1006475" cy="344487"/>
          </a:xfrm>
          <a:prstGeom prst="rect">
            <a:avLst/>
          </a:prstGeom>
          <a:solidFill>
            <a:srgbClr val="FDF2E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104" name="Rectangle 56">
            <a:extLst>
              <a:ext uri="{FF2B5EF4-FFF2-40B4-BE49-F238E27FC236}">
                <a16:creationId xmlns:a16="http://schemas.microsoft.com/office/drawing/2014/main" id="{F373A01B-46C6-40C1-8836-B1ABA1B92465}"/>
              </a:ext>
            </a:extLst>
          </p:cNvPr>
          <p:cNvSpPr>
            <a:spLocks noChangeArrowheads="1"/>
          </p:cNvSpPr>
          <p:nvPr/>
        </p:nvSpPr>
        <p:spPr bwMode="auto">
          <a:xfrm>
            <a:off x="4648201" y="4033837"/>
            <a:ext cx="1214438" cy="344487"/>
          </a:xfrm>
          <a:prstGeom prst="rect">
            <a:avLst/>
          </a:prstGeom>
          <a:solidFill>
            <a:srgbClr val="FDF2E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105" name="Rectangle 57">
            <a:extLst>
              <a:ext uri="{FF2B5EF4-FFF2-40B4-BE49-F238E27FC236}">
                <a16:creationId xmlns:a16="http://schemas.microsoft.com/office/drawing/2014/main" id="{45DBA942-3E1F-4B04-BE4E-818589976058}"/>
              </a:ext>
            </a:extLst>
          </p:cNvPr>
          <p:cNvSpPr>
            <a:spLocks noChangeArrowheads="1"/>
          </p:cNvSpPr>
          <p:nvPr/>
        </p:nvSpPr>
        <p:spPr bwMode="auto">
          <a:xfrm>
            <a:off x="5862638" y="4033837"/>
            <a:ext cx="1173163" cy="344487"/>
          </a:xfrm>
          <a:prstGeom prst="rect">
            <a:avLst/>
          </a:prstGeom>
          <a:solidFill>
            <a:srgbClr val="FDF2E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106" name="Rectangle 58">
            <a:extLst>
              <a:ext uri="{FF2B5EF4-FFF2-40B4-BE49-F238E27FC236}">
                <a16:creationId xmlns:a16="http://schemas.microsoft.com/office/drawing/2014/main" id="{503C0B0A-6ECB-4B41-84AF-BBE50D3C9824}"/>
              </a:ext>
            </a:extLst>
          </p:cNvPr>
          <p:cNvSpPr>
            <a:spLocks noChangeArrowheads="1"/>
          </p:cNvSpPr>
          <p:nvPr/>
        </p:nvSpPr>
        <p:spPr bwMode="auto">
          <a:xfrm>
            <a:off x="7035801" y="4033837"/>
            <a:ext cx="1330325" cy="344487"/>
          </a:xfrm>
          <a:prstGeom prst="rect">
            <a:avLst/>
          </a:prstGeom>
          <a:solidFill>
            <a:srgbClr val="FDF2E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107" name="Rectangle 59">
            <a:extLst>
              <a:ext uri="{FF2B5EF4-FFF2-40B4-BE49-F238E27FC236}">
                <a16:creationId xmlns:a16="http://schemas.microsoft.com/office/drawing/2014/main" id="{8B814EAC-8ED8-49FC-A6EA-AFBA88F59903}"/>
              </a:ext>
            </a:extLst>
          </p:cNvPr>
          <p:cNvSpPr>
            <a:spLocks noChangeArrowheads="1"/>
          </p:cNvSpPr>
          <p:nvPr/>
        </p:nvSpPr>
        <p:spPr bwMode="auto">
          <a:xfrm>
            <a:off x="8366126" y="4033837"/>
            <a:ext cx="1435100" cy="344487"/>
          </a:xfrm>
          <a:prstGeom prst="rect">
            <a:avLst/>
          </a:prstGeom>
          <a:solidFill>
            <a:srgbClr val="FDF2E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108" name="Rectangle 60">
            <a:extLst>
              <a:ext uri="{FF2B5EF4-FFF2-40B4-BE49-F238E27FC236}">
                <a16:creationId xmlns:a16="http://schemas.microsoft.com/office/drawing/2014/main" id="{F13ED9D0-BE3C-4BCC-AEED-229682EB1C15}"/>
              </a:ext>
            </a:extLst>
          </p:cNvPr>
          <p:cNvSpPr>
            <a:spLocks noChangeArrowheads="1"/>
          </p:cNvSpPr>
          <p:nvPr/>
        </p:nvSpPr>
        <p:spPr bwMode="auto">
          <a:xfrm>
            <a:off x="9801226" y="4033837"/>
            <a:ext cx="1298575" cy="344487"/>
          </a:xfrm>
          <a:prstGeom prst="rect">
            <a:avLst/>
          </a:prstGeom>
          <a:solidFill>
            <a:srgbClr val="FDF2E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109" name="Rectangle 61">
            <a:extLst>
              <a:ext uri="{FF2B5EF4-FFF2-40B4-BE49-F238E27FC236}">
                <a16:creationId xmlns:a16="http://schemas.microsoft.com/office/drawing/2014/main" id="{5A44E42D-1EDF-4EB5-ABE8-A33F273F0E36}"/>
              </a:ext>
            </a:extLst>
          </p:cNvPr>
          <p:cNvSpPr>
            <a:spLocks noChangeArrowheads="1"/>
          </p:cNvSpPr>
          <p:nvPr/>
        </p:nvSpPr>
        <p:spPr bwMode="auto">
          <a:xfrm>
            <a:off x="1350963" y="4378325"/>
            <a:ext cx="446088" cy="344487"/>
          </a:xfrm>
          <a:prstGeom prst="rect">
            <a:avLst/>
          </a:prstGeom>
          <a:solidFill>
            <a:srgbClr val="FAE5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110" name="Rectangle 62">
            <a:extLst>
              <a:ext uri="{FF2B5EF4-FFF2-40B4-BE49-F238E27FC236}">
                <a16:creationId xmlns:a16="http://schemas.microsoft.com/office/drawing/2014/main" id="{2384C052-8C74-4B02-BEA1-C25FE2C5D9E1}"/>
              </a:ext>
            </a:extLst>
          </p:cNvPr>
          <p:cNvSpPr>
            <a:spLocks noChangeArrowheads="1"/>
          </p:cNvSpPr>
          <p:nvPr/>
        </p:nvSpPr>
        <p:spPr bwMode="auto">
          <a:xfrm>
            <a:off x="1797051" y="4378325"/>
            <a:ext cx="1844675" cy="344487"/>
          </a:xfrm>
          <a:prstGeom prst="rect">
            <a:avLst/>
          </a:prstGeom>
          <a:solidFill>
            <a:srgbClr val="FAE5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111" name="Rectangle 63">
            <a:extLst>
              <a:ext uri="{FF2B5EF4-FFF2-40B4-BE49-F238E27FC236}">
                <a16:creationId xmlns:a16="http://schemas.microsoft.com/office/drawing/2014/main" id="{74A194E4-3070-408F-88AD-D465CEA62F42}"/>
              </a:ext>
            </a:extLst>
          </p:cNvPr>
          <p:cNvSpPr>
            <a:spLocks noChangeArrowheads="1"/>
          </p:cNvSpPr>
          <p:nvPr/>
        </p:nvSpPr>
        <p:spPr bwMode="auto">
          <a:xfrm>
            <a:off x="3641726" y="4378325"/>
            <a:ext cx="1006475" cy="344487"/>
          </a:xfrm>
          <a:prstGeom prst="rect">
            <a:avLst/>
          </a:prstGeom>
          <a:solidFill>
            <a:srgbClr val="FAE5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112" name="Rectangle 64">
            <a:extLst>
              <a:ext uri="{FF2B5EF4-FFF2-40B4-BE49-F238E27FC236}">
                <a16:creationId xmlns:a16="http://schemas.microsoft.com/office/drawing/2014/main" id="{2707268B-DA83-4353-B1F0-43BB9EAD2FE8}"/>
              </a:ext>
            </a:extLst>
          </p:cNvPr>
          <p:cNvSpPr>
            <a:spLocks noChangeArrowheads="1"/>
          </p:cNvSpPr>
          <p:nvPr/>
        </p:nvSpPr>
        <p:spPr bwMode="auto">
          <a:xfrm>
            <a:off x="4648201" y="4378325"/>
            <a:ext cx="1214438" cy="344487"/>
          </a:xfrm>
          <a:prstGeom prst="rect">
            <a:avLst/>
          </a:prstGeom>
          <a:solidFill>
            <a:srgbClr val="FAE5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113" name="Rectangle 65">
            <a:extLst>
              <a:ext uri="{FF2B5EF4-FFF2-40B4-BE49-F238E27FC236}">
                <a16:creationId xmlns:a16="http://schemas.microsoft.com/office/drawing/2014/main" id="{9C3F08B5-B772-416C-B998-07FD942612F5}"/>
              </a:ext>
            </a:extLst>
          </p:cNvPr>
          <p:cNvSpPr>
            <a:spLocks noChangeArrowheads="1"/>
          </p:cNvSpPr>
          <p:nvPr/>
        </p:nvSpPr>
        <p:spPr bwMode="auto">
          <a:xfrm>
            <a:off x="5862638" y="4378325"/>
            <a:ext cx="1173163" cy="344487"/>
          </a:xfrm>
          <a:prstGeom prst="rect">
            <a:avLst/>
          </a:prstGeom>
          <a:solidFill>
            <a:srgbClr val="FAE5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114" name="Rectangle 66">
            <a:extLst>
              <a:ext uri="{FF2B5EF4-FFF2-40B4-BE49-F238E27FC236}">
                <a16:creationId xmlns:a16="http://schemas.microsoft.com/office/drawing/2014/main" id="{5D6F723A-166A-4607-9803-31016D74C6B3}"/>
              </a:ext>
            </a:extLst>
          </p:cNvPr>
          <p:cNvSpPr>
            <a:spLocks noChangeArrowheads="1"/>
          </p:cNvSpPr>
          <p:nvPr/>
        </p:nvSpPr>
        <p:spPr bwMode="auto">
          <a:xfrm>
            <a:off x="7035801" y="4378325"/>
            <a:ext cx="1330325" cy="344487"/>
          </a:xfrm>
          <a:prstGeom prst="rect">
            <a:avLst/>
          </a:prstGeom>
          <a:solidFill>
            <a:srgbClr val="FAE5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115" name="Rectangle 67">
            <a:extLst>
              <a:ext uri="{FF2B5EF4-FFF2-40B4-BE49-F238E27FC236}">
                <a16:creationId xmlns:a16="http://schemas.microsoft.com/office/drawing/2014/main" id="{FE126413-DD0A-4BB5-A49F-FB346E7BC9D8}"/>
              </a:ext>
            </a:extLst>
          </p:cNvPr>
          <p:cNvSpPr>
            <a:spLocks noChangeArrowheads="1"/>
          </p:cNvSpPr>
          <p:nvPr/>
        </p:nvSpPr>
        <p:spPr bwMode="auto">
          <a:xfrm>
            <a:off x="8366126" y="4378325"/>
            <a:ext cx="1435100" cy="344487"/>
          </a:xfrm>
          <a:prstGeom prst="rect">
            <a:avLst/>
          </a:prstGeom>
          <a:solidFill>
            <a:srgbClr val="FAE5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116" name="Rectangle 68">
            <a:extLst>
              <a:ext uri="{FF2B5EF4-FFF2-40B4-BE49-F238E27FC236}">
                <a16:creationId xmlns:a16="http://schemas.microsoft.com/office/drawing/2014/main" id="{B1B5053E-DBA0-4ABE-9E15-1606605881F1}"/>
              </a:ext>
            </a:extLst>
          </p:cNvPr>
          <p:cNvSpPr>
            <a:spLocks noChangeArrowheads="1"/>
          </p:cNvSpPr>
          <p:nvPr/>
        </p:nvSpPr>
        <p:spPr bwMode="auto">
          <a:xfrm>
            <a:off x="9801226" y="4378325"/>
            <a:ext cx="1298575" cy="344487"/>
          </a:xfrm>
          <a:prstGeom prst="rect">
            <a:avLst/>
          </a:prstGeom>
          <a:solidFill>
            <a:srgbClr val="FAE5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117" name="Rectangle 69">
            <a:extLst>
              <a:ext uri="{FF2B5EF4-FFF2-40B4-BE49-F238E27FC236}">
                <a16:creationId xmlns:a16="http://schemas.microsoft.com/office/drawing/2014/main" id="{B9D51F9F-9542-4D57-8922-D0FF5F820800}"/>
              </a:ext>
            </a:extLst>
          </p:cNvPr>
          <p:cNvSpPr>
            <a:spLocks noChangeArrowheads="1"/>
          </p:cNvSpPr>
          <p:nvPr/>
        </p:nvSpPr>
        <p:spPr bwMode="auto">
          <a:xfrm>
            <a:off x="1350963" y="4722812"/>
            <a:ext cx="446088" cy="346075"/>
          </a:xfrm>
          <a:prstGeom prst="rect">
            <a:avLst/>
          </a:prstGeom>
          <a:solidFill>
            <a:srgbClr val="FDF2E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118" name="Rectangle 70">
            <a:extLst>
              <a:ext uri="{FF2B5EF4-FFF2-40B4-BE49-F238E27FC236}">
                <a16:creationId xmlns:a16="http://schemas.microsoft.com/office/drawing/2014/main" id="{F438248D-9AA3-4072-89E9-680511B81AB7}"/>
              </a:ext>
            </a:extLst>
          </p:cNvPr>
          <p:cNvSpPr>
            <a:spLocks noChangeArrowheads="1"/>
          </p:cNvSpPr>
          <p:nvPr/>
        </p:nvSpPr>
        <p:spPr bwMode="auto">
          <a:xfrm>
            <a:off x="1797051" y="4722812"/>
            <a:ext cx="1844675" cy="346075"/>
          </a:xfrm>
          <a:prstGeom prst="rect">
            <a:avLst/>
          </a:prstGeom>
          <a:solidFill>
            <a:srgbClr val="FDF2E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119" name="Rectangle 71">
            <a:extLst>
              <a:ext uri="{FF2B5EF4-FFF2-40B4-BE49-F238E27FC236}">
                <a16:creationId xmlns:a16="http://schemas.microsoft.com/office/drawing/2014/main" id="{313BE4A2-AC68-4ACB-B17D-B86AFF5508B2}"/>
              </a:ext>
            </a:extLst>
          </p:cNvPr>
          <p:cNvSpPr>
            <a:spLocks noChangeArrowheads="1"/>
          </p:cNvSpPr>
          <p:nvPr/>
        </p:nvSpPr>
        <p:spPr bwMode="auto">
          <a:xfrm>
            <a:off x="3641726" y="4722812"/>
            <a:ext cx="1006475" cy="346075"/>
          </a:xfrm>
          <a:prstGeom prst="rect">
            <a:avLst/>
          </a:prstGeom>
          <a:solidFill>
            <a:srgbClr val="FDF2E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120" name="Rectangle 72">
            <a:extLst>
              <a:ext uri="{FF2B5EF4-FFF2-40B4-BE49-F238E27FC236}">
                <a16:creationId xmlns:a16="http://schemas.microsoft.com/office/drawing/2014/main" id="{63C7522F-5EA2-4468-B82B-FCB3A14EEBE8}"/>
              </a:ext>
            </a:extLst>
          </p:cNvPr>
          <p:cNvSpPr>
            <a:spLocks noChangeArrowheads="1"/>
          </p:cNvSpPr>
          <p:nvPr/>
        </p:nvSpPr>
        <p:spPr bwMode="auto">
          <a:xfrm>
            <a:off x="4648201" y="4722812"/>
            <a:ext cx="1214438" cy="346075"/>
          </a:xfrm>
          <a:prstGeom prst="rect">
            <a:avLst/>
          </a:prstGeom>
          <a:solidFill>
            <a:srgbClr val="FDF2E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121" name="Rectangle 73">
            <a:extLst>
              <a:ext uri="{FF2B5EF4-FFF2-40B4-BE49-F238E27FC236}">
                <a16:creationId xmlns:a16="http://schemas.microsoft.com/office/drawing/2014/main" id="{DF6549E1-9398-42D5-8E22-DFDBBE507772}"/>
              </a:ext>
            </a:extLst>
          </p:cNvPr>
          <p:cNvSpPr>
            <a:spLocks noChangeArrowheads="1"/>
          </p:cNvSpPr>
          <p:nvPr/>
        </p:nvSpPr>
        <p:spPr bwMode="auto">
          <a:xfrm>
            <a:off x="5862638" y="4722812"/>
            <a:ext cx="1173163" cy="346075"/>
          </a:xfrm>
          <a:prstGeom prst="rect">
            <a:avLst/>
          </a:prstGeom>
          <a:solidFill>
            <a:srgbClr val="FDF2E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122" name="Rectangle 74">
            <a:extLst>
              <a:ext uri="{FF2B5EF4-FFF2-40B4-BE49-F238E27FC236}">
                <a16:creationId xmlns:a16="http://schemas.microsoft.com/office/drawing/2014/main" id="{8BDDF1F5-84D2-4505-8A4E-5100F4A35234}"/>
              </a:ext>
            </a:extLst>
          </p:cNvPr>
          <p:cNvSpPr>
            <a:spLocks noChangeArrowheads="1"/>
          </p:cNvSpPr>
          <p:nvPr/>
        </p:nvSpPr>
        <p:spPr bwMode="auto">
          <a:xfrm>
            <a:off x="7035801" y="4722812"/>
            <a:ext cx="1330325" cy="346075"/>
          </a:xfrm>
          <a:prstGeom prst="rect">
            <a:avLst/>
          </a:prstGeom>
          <a:solidFill>
            <a:srgbClr val="FDF2E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123" name="Rectangle 75">
            <a:extLst>
              <a:ext uri="{FF2B5EF4-FFF2-40B4-BE49-F238E27FC236}">
                <a16:creationId xmlns:a16="http://schemas.microsoft.com/office/drawing/2014/main" id="{CC5E9D04-4EA8-4002-836D-DA29F44850D1}"/>
              </a:ext>
            </a:extLst>
          </p:cNvPr>
          <p:cNvSpPr>
            <a:spLocks noChangeArrowheads="1"/>
          </p:cNvSpPr>
          <p:nvPr/>
        </p:nvSpPr>
        <p:spPr bwMode="auto">
          <a:xfrm>
            <a:off x="8366126" y="4722812"/>
            <a:ext cx="1435100" cy="346075"/>
          </a:xfrm>
          <a:prstGeom prst="rect">
            <a:avLst/>
          </a:prstGeom>
          <a:solidFill>
            <a:srgbClr val="FDF2E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124" name="Rectangle 76">
            <a:extLst>
              <a:ext uri="{FF2B5EF4-FFF2-40B4-BE49-F238E27FC236}">
                <a16:creationId xmlns:a16="http://schemas.microsoft.com/office/drawing/2014/main" id="{EDE28CA0-1E98-4B16-8EDF-31FAAB4CA854}"/>
              </a:ext>
            </a:extLst>
          </p:cNvPr>
          <p:cNvSpPr>
            <a:spLocks noChangeArrowheads="1"/>
          </p:cNvSpPr>
          <p:nvPr/>
        </p:nvSpPr>
        <p:spPr bwMode="auto">
          <a:xfrm>
            <a:off x="9801226" y="4722812"/>
            <a:ext cx="1298575" cy="346075"/>
          </a:xfrm>
          <a:prstGeom prst="rect">
            <a:avLst/>
          </a:prstGeom>
          <a:solidFill>
            <a:srgbClr val="FDF2E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125" name="Rectangle 77">
            <a:extLst>
              <a:ext uri="{FF2B5EF4-FFF2-40B4-BE49-F238E27FC236}">
                <a16:creationId xmlns:a16="http://schemas.microsoft.com/office/drawing/2014/main" id="{BABAE6FD-5E55-4C0E-87C1-B64E352A20CC}"/>
              </a:ext>
            </a:extLst>
          </p:cNvPr>
          <p:cNvSpPr>
            <a:spLocks noChangeArrowheads="1"/>
          </p:cNvSpPr>
          <p:nvPr/>
        </p:nvSpPr>
        <p:spPr bwMode="auto">
          <a:xfrm>
            <a:off x="1350963" y="5068887"/>
            <a:ext cx="446088" cy="344487"/>
          </a:xfrm>
          <a:prstGeom prst="rect">
            <a:avLst/>
          </a:prstGeom>
          <a:solidFill>
            <a:srgbClr val="FAE5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126" name="Rectangle 78">
            <a:extLst>
              <a:ext uri="{FF2B5EF4-FFF2-40B4-BE49-F238E27FC236}">
                <a16:creationId xmlns:a16="http://schemas.microsoft.com/office/drawing/2014/main" id="{C84D03A8-8D0D-4791-91FA-FCA36D7E818C}"/>
              </a:ext>
            </a:extLst>
          </p:cNvPr>
          <p:cNvSpPr>
            <a:spLocks noChangeArrowheads="1"/>
          </p:cNvSpPr>
          <p:nvPr/>
        </p:nvSpPr>
        <p:spPr bwMode="auto">
          <a:xfrm>
            <a:off x="1797051" y="5068887"/>
            <a:ext cx="1844675" cy="344487"/>
          </a:xfrm>
          <a:prstGeom prst="rect">
            <a:avLst/>
          </a:prstGeom>
          <a:solidFill>
            <a:srgbClr val="FAE5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127" name="Rectangle 79">
            <a:extLst>
              <a:ext uri="{FF2B5EF4-FFF2-40B4-BE49-F238E27FC236}">
                <a16:creationId xmlns:a16="http://schemas.microsoft.com/office/drawing/2014/main" id="{15740174-6A26-4167-B2DF-E8107A1EB9C0}"/>
              </a:ext>
            </a:extLst>
          </p:cNvPr>
          <p:cNvSpPr>
            <a:spLocks noChangeArrowheads="1"/>
          </p:cNvSpPr>
          <p:nvPr/>
        </p:nvSpPr>
        <p:spPr bwMode="auto">
          <a:xfrm>
            <a:off x="3641726" y="5068887"/>
            <a:ext cx="1006475" cy="344487"/>
          </a:xfrm>
          <a:prstGeom prst="rect">
            <a:avLst/>
          </a:prstGeom>
          <a:solidFill>
            <a:srgbClr val="FAE5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128" name="Rectangle 80">
            <a:extLst>
              <a:ext uri="{FF2B5EF4-FFF2-40B4-BE49-F238E27FC236}">
                <a16:creationId xmlns:a16="http://schemas.microsoft.com/office/drawing/2014/main" id="{C7C07785-4B86-4C64-9AFA-4FD359D7846D}"/>
              </a:ext>
            </a:extLst>
          </p:cNvPr>
          <p:cNvSpPr>
            <a:spLocks noChangeArrowheads="1"/>
          </p:cNvSpPr>
          <p:nvPr/>
        </p:nvSpPr>
        <p:spPr bwMode="auto">
          <a:xfrm>
            <a:off x="4648201" y="5068887"/>
            <a:ext cx="1214438" cy="344487"/>
          </a:xfrm>
          <a:prstGeom prst="rect">
            <a:avLst/>
          </a:prstGeom>
          <a:solidFill>
            <a:srgbClr val="FAE5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129" name="Rectangle 81">
            <a:extLst>
              <a:ext uri="{FF2B5EF4-FFF2-40B4-BE49-F238E27FC236}">
                <a16:creationId xmlns:a16="http://schemas.microsoft.com/office/drawing/2014/main" id="{FF044B73-6913-4D90-8FB1-8A301E2DDF63}"/>
              </a:ext>
            </a:extLst>
          </p:cNvPr>
          <p:cNvSpPr>
            <a:spLocks noChangeArrowheads="1"/>
          </p:cNvSpPr>
          <p:nvPr/>
        </p:nvSpPr>
        <p:spPr bwMode="auto">
          <a:xfrm>
            <a:off x="5862638" y="5068887"/>
            <a:ext cx="1173163" cy="344487"/>
          </a:xfrm>
          <a:prstGeom prst="rect">
            <a:avLst/>
          </a:prstGeom>
          <a:solidFill>
            <a:srgbClr val="FAE5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130" name="Rectangle 82">
            <a:extLst>
              <a:ext uri="{FF2B5EF4-FFF2-40B4-BE49-F238E27FC236}">
                <a16:creationId xmlns:a16="http://schemas.microsoft.com/office/drawing/2014/main" id="{C0A49BD6-C791-4097-9C6B-72B8FADAE062}"/>
              </a:ext>
            </a:extLst>
          </p:cNvPr>
          <p:cNvSpPr>
            <a:spLocks noChangeArrowheads="1"/>
          </p:cNvSpPr>
          <p:nvPr/>
        </p:nvSpPr>
        <p:spPr bwMode="auto">
          <a:xfrm>
            <a:off x="7035801" y="5068887"/>
            <a:ext cx="1330325" cy="344487"/>
          </a:xfrm>
          <a:prstGeom prst="rect">
            <a:avLst/>
          </a:prstGeom>
          <a:solidFill>
            <a:srgbClr val="FAE5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131" name="Rectangle 83">
            <a:extLst>
              <a:ext uri="{FF2B5EF4-FFF2-40B4-BE49-F238E27FC236}">
                <a16:creationId xmlns:a16="http://schemas.microsoft.com/office/drawing/2014/main" id="{14508172-FC8E-4B2E-9571-0A3A6F3B412C}"/>
              </a:ext>
            </a:extLst>
          </p:cNvPr>
          <p:cNvSpPr>
            <a:spLocks noChangeArrowheads="1"/>
          </p:cNvSpPr>
          <p:nvPr/>
        </p:nvSpPr>
        <p:spPr bwMode="auto">
          <a:xfrm>
            <a:off x="8366126" y="5068887"/>
            <a:ext cx="1435100" cy="344487"/>
          </a:xfrm>
          <a:prstGeom prst="rect">
            <a:avLst/>
          </a:prstGeom>
          <a:solidFill>
            <a:srgbClr val="FAE5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132" name="Rectangle 84">
            <a:extLst>
              <a:ext uri="{FF2B5EF4-FFF2-40B4-BE49-F238E27FC236}">
                <a16:creationId xmlns:a16="http://schemas.microsoft.com/office/drawing/2014/main" id="{4F212B31-20D5-4999-B887-028B6DE09412}"/>
              </a:ext>
            </a:extLst>
          </p:cNvPr>
          <p:cNvSpPr>
            <a:spLocks noChangeArrowheads="1"/>
          </p:cNvSpPr>
          <p:nvPr/>
        </p:nvSpPr>
        <p:spPr bwMode="auto">
          <a:xfrm>
            <a:off x="9801226" y="5068887"/>
            <a:ext cx="1298575" cy="344487"/>
          </a:xfrm>
          <a:prstGeom prst="rect">
            <a:avLst/>
          </a:prstGeom>
          <a:solidFill>
            <a:srgbClr val="FAE5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133" name="Rectangle 85">
            <a:extLst>
              <a:ext uri="{FF2B5EF4-FFF2-40B4-BE49-F238E27FC236}">
                <a16:creationId xmlns:a16="http://schemas.microsoft.com/office/drawing/2014/main" id="{D76BBA90-3FC0-448F-8260-C17A9193C44E}"/>
              </a:ext>
            </a:extLst>
          </p:cNvPr>
          <p:cNvSpPr>
            <a:spLocks noChangeArrowheads="1"/>
          </p:cNvSpPr>
          <p:nvPr/>
        </p:nvSpPr>
        <p:spPr bwMode="auto">
          <a:xfrm>
            <a:off x="1350963" y="5413375"/>
            <a:ext cx="446088" cy="344487"/>
          </a:xfrm>
          <a:prstGeom prst="rect">
            <a:avLst/>
          </a:prstGeom>
          <a:solidFill>
            <a:srgbClr val="FDF2E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134" name="Rectangle 86">
            <a:extLst>
              <a:ext uri="{FF2B5EF4-FFF2-40B4-BE49-F238E27FC236}">
                <a16:creationId xmlns:a16="http://schemas.microsoft.com/office/drawing/2014/main" id="{A9BB0E28-121B-4A32-926A-82A09FE0AC78}"/>
              </a:ext>
            </a:extLst>
          </p:cNvPr>
          <p:cNvSpPr>
            <a:spLocks noChangeArrowheads="1"/>
          </p:cNvSpPr>
          <p:nvPr/>
        </p:nvSpPr>
        <p:spPr bwMode="auto">
          <a:xfrm>
            <a:off x="1797051" y="5413375"/>
            <a:ext cx="1844675" cy="344487"/>
          </a:xfrm>
          <a:prstGeom prst="rect">
            <a:avLst/>
          </a:prstGeom>
          <a:solidFill>
            <a:srgbClr val="FDF2E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135" name="Rectangle 87">
            <a:extLst>
              <a:ext uri="{FF2B5EF4-FFF2-40B4-BE49-F238E27FC236}">
                <a16:creationId xmlns:a16="http://schemas.microsoft.com/office/drawing/2014/main" id="{CAAA9857-45D2-4105-914F-EE03777876FD}"/>
              </a:ext>
            </a:extLst>
          </p:cNvPr>
          <p:cNvSpPr>
            <a:spLocks noChangeArrowheads="1"/>
          </p:cNvSpPr>
          <p:nvPr/>
        </p:nvSpPr>
        <p:spPr bwMode="auto">
          <a:xfrm>
            <a:off x="3641726" y="5413375"/>
            <a:ext cx="1006475" cy="344487"/>
          </a:xfrm>
          <a:prstGeom prst="rect">
            <a:avLst/>
          </a:prstGeom>
          <a:solidFill>
            <a:srgbClr val="FDF2E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136" name="Rectangle 88">
            <a:extLst>
              <a:ext uri="{FF2B5EF4-FFF2-40B4-BE49-F238E27FC236}">
                <a16:creationId xmlns:a16="http://schemas.microsoft.com/office/drawing/2014/main" id="{112CAFC4-E2E7-42DF-80CC-69A1368D7ECE}"/>
              </a:ext>
            </a:extLst>
          </p:cNvPr>
          <p:cNvSpPr>
            <a:spLocks noChangeArrowheads="1"/>
          </p:cNvSpPr>
          <p:nvPr/>
        </p:nvSpPr>
        <p:spPr bwMode="auto">
          <a:xfrm>
            <a:off x="4648201" y="5413375"/>
            <a:ext cx="1214438" cy="344487"/>
          </a:xfrm>
          <a:prstGeom prst="rect">
            <a:avLst/>
          </a:prstGeom>
          <a:solidFill>
            <a:srgbClr val="FDF2E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137" name="Rectangle 89">
            <a:extLst>
              <a:ext uri="{FF2B5EF4-FFF2-40B4-BE49-F238E27FC236}">
                <a16:creationId xmlns:a16="http://schemas.microsoft.com/office/drawing/2014/main" id="{76F851B0-5E30-408A-9F50-FD5DA7238047}"/>
              </a:ext>
            </a:extLst>
          </p:cNvPr>
          <p:cNvSpPr>
            <a:spLocks noChangeArrowheads="1"/>
          </p:cNvSpPr>
          <p:nvPr/>
        </p:nvSpPr>
        <p:spPr bwMode="auto">
          <a:xfrm>
            <a:off x="5862638" y="5413375"/>
            <a:ext cx="1173163" cy="344487"/>
          </a:xfrm>
          <a:prstGeom prst="rect">
            <a:avLst/>
          </a:prstGeom>
          <a:solidFill>
            <a:srgbClr val="FDF2E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138" name="Rectangle 90">
            <a:extLst>
              <a:ext uri="{FF2B5EF4-FFF2-40B4-BE49-F238E27FC236}">
                <a16:creationId xmlns:a16="http://schemas.microsoft.com/office/drawing/2014/main" id="{15603A31-F785-47F6-ADA5-353763B8C691}"/>
              </a:ext>
            </a:extLst>
          </p:cNvPr>
          <p:cNvSpPr>
            <a:spLocks noChangeArrowheads="1"/>
          </p:cNvSpPr>
          <p:nvPr/>
        </p:nvSpPr>
        <p:spPr bwMode="auto">
          <a:xfrm>
            <a:off x="7035801" y="5413375"/>
            <a:ext cx="1330325" cy="344487"/>
          </a:xfrm>
          <a:prstGeom prst="rect">
            <a:avLst/>
          </a:prstGeom>
          <a:solidFill>
            <a:srgbClr val="FDF2E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139" name="Rectangle 91">
            <a:extLst>
              <a:ext uri="{FF2B5EF4-FFF2-40B4-BE49-F238E27FC236}">
                <a16:creationId xmlns:a16="http://schemas.microsoft.com/office/drawing/2014/main" id="{9803C3FC-F74B-43C3-9410-7659BE1849E0}"/>
              </a:ext>
            </a:extLst>
          </p:cNvPr>
          <p:cNvSpPr>
            <a:spLocks noChangeArrowheads="1"/>
          </p:cNvSpPr>
          <p:nvPr/>
        </p:nvSpPr>
        <p:spPr bwMode="auto">
          <a:xfrm>
            <a:off x="8366126" y="5413375"/>
            <a:ext cx="1435100" cy="344487"/>
          </a:xfrm>
          <a:prstGeom prst="rect">
            <a:avLst/>
          </a:prstGeom>
          <a:solidFill>
            <a:srgbClr val="FDF2E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140" name="Rectangle 92">
            <a:extLst>
              <a:ext uri="{FF2B5EF4-FFF2-40B4-BE49-F238E27FC236}">
                <a16:creationId xmlns:a16="http://schemas.microsoft.com/office/drawing/2014/main" id="{0AD40CC2-3FC6-40D3-8859-B8C37518ED98}"/>
              </a:ext>
            </a:extLst>
          </p:cNvPr>
          <p:cNvSpPr>
            <a:spLocks noChangeArrowheads="1"/>
          </p:cNvSpPr>
          <p:nvPr/>
        </p:nvSpPr>
        <p:spPr bwMode="auto">
          <a:xfrm>
            <a:off x="9801226" y="5413375"/>
            <a:ext cx="1298575" cy="344487"/>
          </a:xfrm>
          <a:prstGeom prst="rect">
            <a:avLst/>
          </a:prstGeom>
          <a:solidFill>
            <a:srgbClr val="FDF2E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141" name="Rectangle 93">
            <a:extLst>
              <a:ext uri="{FF2B5EF4-FFF2-40B4-BE49-F238E27FC236}">
                <a16:creationId xmlns:a16="http://schemas.microsoft.com/office/drawing/2014/main" id="{0519E361-F0D9-414D-B335-04C9C5E88AAB}"/>
              </a:ext>
            </a:extLst>
          </p:cNvPr>
          <p:cNvSpPr>
            <a:spLocks noChangeArrowheads="1"/>
          </p:cNvSpPr>
          <p:nvPr/>
        </p:nvSpPr>
        <p:spPr bwMode="auto">
          <a:xfrm>
            <a:off x="1350963" y="5757862"/>
            <a:ext cx="446088" cy="344487"/>
          </a:xfrm>
          <a:prstGeom prst="rect">
            <a:avLst/>
          </a:prstGeom>
          <a:solidFill>
            <a:srgbClr val="FAE5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142" name="Rectangle 94">
            <a:extLst>
              <a:ext uri="{FF2B5EF4-FFF2-40B4-BE49-F238E27FC236}">
                <a16:creationId xmlns:a16="http://schemas.microsoft.com/office/drawing/2014/main" id="{D52311B4-D634-478E-A7BE-8C54C2C4BD13}"/>
              </a:ext>
            </a:extLst>
          </p:cNvPr>
          <p:cNvSpPr>
            <a:spLocks noChangeArrowheads="1"/>
          </p:cNvSpPr>
          <p:nvPr/>
        </p:nvSpPr>
        <p:spPr bwMode="auto">
          <a:xfrm>
            <a:off x="1797051" y="5757862"/>
            <a:ext cx="1844675" cy="344487"/>
          </a:xfrm>
          <a:prstGeom prst="rect">
            <a:avLst/>
          </a:prstGeom>
          <a:solidFill>
            <a:srgbClr val="FAE5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143" name="Rectangle 95">
            <a:extLst>
              <a:ext uri="{FF2B5EF4-FFF2-40B4-BE49-F238E27FC236}">
                <a16:creationId xmlns:a16="http://schemas.microsoft.com/office/drawing/2014/main" id="{DF5777EF-F5CE-4278-B9E5-CA5C6FD82357}"/>
              </a:ext>
            </a:extLst>
          </p:cNvPr>
          <p:cNvSpPr>
            <a:spLocks noChangeArrowheads="1"/>
          </p:cNvSpPr>
          <p:nvPr/>
        </p:nvSpPr>
        <p:spPr bwMode="auto">
          <a:xfrm>
            <a:off x="3641726" y="5757862"/>
            <a:ext cx="1006475" cy="344487"/>
          </a:xfrm>
          <a:prstGeom prst="rect">
            <a:avLst/>
          </a:prstGeom>
          <a:solidFill>
            <a:srgbClr val="FAE5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144" name="Rectangle 96">
            <a:extLst>
              <a:ext uri="{FF2B5EF4-FFF2-40B4-BE49-F238E27FC236}">
                <a16:creationId xmlns:a16="http://schemas.microsoft.com/office/drawing/2014/main" id="{EDD3B9E6-0968-4DA7-8B81-0C072C7E81C8}"/>
              </a:ext>
            </a:extLst>
          </p:cNvPr>
          <p:cNvSpPr>
            <a:spLocks noChangeArrowheads="1"/>
          </p:cNvSpPr>
          <p:nvPr/>
        </p:nvSpPr>
        <p:spPr bwMode="auto">
          <a:xfrm>
            <a:off x="4648201" y="5757862"/>
            <a:ext cx="1214438" cy="344487"/>
          </a:xfrm>
          <a:prstGeom prst="rect">
            <a:avLst/>
          </a:prstGeom>
          <a:solidFill>
            <a:srgbClr val="FAE5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145" name="Rectangle 97">
            <a:extLst>
              <a:ext uri="{FF2B5EF4-FFF2-40B4-BE49-F238E27FC236}">
                <a16:creationId xmlns:a16="http://schemas.microsoft.com/office/drawing/2014/main" id="{5203FCA2-55F4-4DA5-9CAB-90E4371BAC6E}"/>
              </a:ext>
            </a:extLst>
          </p:cNvPr>
          <p:cNvSpPr>
            <a:spLocks noChangeArrowheads="1"/>
          </p:cNvSpPr>
          <p:nvPr/>
        </p:nvSpPr>
        <p:spPr bwMode="auto">
          <a:xfrm>
            <a:off x="5862638" y="5757862"/>
            <a:ext cx="1173163" cy="344487"/>
          </a:xfrm>
          <a:prstGeom prst="rect">
            <a:avLst/>
          </a:prstGeom>
          <a:solidFill>
            <a:srgbClr val="FAE5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146" name="Rectangle 98">
            <a:extLst>
              <a:ext uri="{FF2B5EF4-FFF2-40B4-BE49-F238E27FC236}">
                <a16:creationId xmlns:a16="http://schemas.microsoft.com/office/drawing/2014/main" id="{41D4B313-690D-4B2B-A9C6-9D55909EF01B}"/>
              </a:ext>
            </a:extLst>
          </p:cNvPr>
          <p:cNvSpPr>
            <a:spLocks noChangeArrowheads="1"/>
          </p:cNvSpPr>
          <p:nvPr/>
        </p:nvSpPr>
        <p:spPr bwMode="auto">
          <a:xfrm>
            <a:off x="7035801" y="5757862"/>
            <a:ext cx="1330325" cy="344487"/>
          </a:xfrm>
          <a:prstGeom prst="rect">
            <a:avLst/>
          </a:prstGeom>
          <a:solidFill>
            <a:srgbClr val="FAE5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147" name="Rectangle 99">
            <a:extLst>
              <a:ext uri="{FF2B5EF4-FFF2-40B4-BE49-F238E27FC236}">
                <a16:creationId xmlns:a16="http://schemas.microsoft.com/office/drawing/2014/main" id="{51C3084E-886F-4C84-8E31-7CD65D797300}"/>
              </a:ext>
            </a:extLst>
          </p:cNvPr>
          <p:cNvSpPr>
            <a:spLocks noChangeArrowheads="1"/>
          </p:cNvSpPr>
          <p:nvPr/>
        </p:nvSpPr>
        <p:spPr bwMode="auto">
          <a:xfrm>
            <a:off x="8366126" y="5757862"/>
            <a:ext cx="1435100" cy="344487"/>
          </a:xfrm>
          <a:prstGeom prst="rect">
            <a:avLst/>
          </a:prstGeom>
          <a:solidFill>
            <a:srgbClr val="FAE5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148" name="Rectangle 100">
            <a:extLst>
              <a:ext uri="{FF2B5EF4-FFF2-40B4-BE49-F238E27FC236}">
                <a16:creationId xmlns:a16="http://schemas.microsoft.com/office/drawing/2014/main" id="{6DA7BF64-73E9-44A5-A790-669FB2F4F148}"/>
              </a:ext>
            </a:extLst>
          </p:cNvPr>
          <p:cNvSpPr>
            <a:spLocks noChangeArrowheads="1"/>
          </p:cNvSpPr>
          <p:nvPr/>
        </p:nvSpPr>
        <p:spPr bwMode="auto">
          <a:xfrm>
            <a:off x="9801226" y="5757862"/>
            <a:ext cx="1298575" cy="344487"/>
          </a:xfrm>
          <a:prstGeom prst="rect">
            <a:avLst/>
          </a:prstGeom>
          <a:solidFill>
            <a:srgbClr val="FAE5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149" name="Rectangle 101">
            <a:extLst>
              <a:ext uri="{FF2B5EF4-FFF2-40B4-BE49-F238E27FC236}">
                <a16:creationId xmlns:a16="http://schemas.microsoft.com/office/drawing/2014/main" id="{604D1348-9E9E-4E65-BD37-768C3CC90DD7}"/>
              </a:ext>
            </a:extLst>
          </p:cNvPr>
          <p:cNvSpPr>
            <a:spLocks noChangeArrowheads="1"/>
          </p:cNvSpPr>
          <p:nvPr/>
        </p:nvSpPr>
        <p:spPr bwMode="auto">
          <a:xfrm>
            <a:off x="1350963" y="6102350"/>
            <a:ext cx="446088" cy="544512"/>
          </a:xfrm>
          <a:prstGeom prst="rect">
            <a:avLst/>
          </a:prstGeom>
          <a:solidFill>
            <a:srgbClr val="FDF2E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150" name="Rectangle 102">
            <a:extLst>
              <a:ext uri="{FF2B5EF4-FFF2-40B4-BE49-F238E27FC236}">
                <a16:creationId xmlns:a16="http://schemas.microsoft.com/office/drawing/2014/main" id="{D062BC8E-34C6-4E01-9656-F4966758C4D3}"/>
              </a:ext>
            </a:extLst>
          </p:cNvPr>
          <p:cNvSpPr>
            <a:spLocks noChangeArrowheads="1"/>
          </p:cNvSpPr>
          <p:nvPr/>
        </p:nvSpPr>
        <p:spPr bwMode="auto">
          <a:xfrm>
            <a:off x="1797051" y="6102350"/>
            <a:ext cx="1844675" cy="544512"/>
          </a:xfrm>
          <a:prstGeom prst="rect">
            <a:avLst/>
          </a:prstGeom>
          <a:solidFill>
            <a:srgbClr val="FDF2E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151" name="Rectangle 103">
            <a:extLst>
              <a:ext uri="{FF2B5EF4-FFF2-40B4-BE49-F238E27FC236}">
                <a16:creationId xmlns:a16="http://schemas.microsoft.com/office/drawing/2014/main" id="{E74C52BA-68A4-42D1-92A5-C8DD015FE44C}"/>
              </a:ext>
            </a:extLst>
          </p:cNvPr>
          <p:cNvSpPr>
            <a:spLocks noChangeArrowheads="1"/>
          </p:cNvSpPr>
          <p:nvPr/>
        </p:nvSpPr>
        <p:spPr bwMode="auto">
          <a:xfrm>
            <a:off x="3641726" y="6102350"/>
            <a:ext cx="1006475" cy="544512"/>
          </a:xfrm>
          <a:prstGeom prst="rect">
            <a:avLst/>
          </a:prstGeom>
          <a:solidFill>
            <a:srgbClr val="FDF2E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152" name="Rectangle 104">
            <a:extLst>
              <a:ext uri="{FF2B5EF4-FFF2-40B4-BE49-F238E27FC236}">
                <a16:creationId xmlns:a16="http://schemas.microsoft.com/office/drawing/2014/main" id="{0B735B61-5674-49C7-813E-38A0DE9113EA}"/>
              </a:ext>
            </a:extLst>
          </p:cNvPr>
          <p:cNvSpPr>
            <a:spLocks noChangeArrowheads="1"/>
          </p:cNvSpPr>
          <p:nvPr/>
        </p:nvSpPr>
        <p:spPr bwMode="auto">
          <a:xfrm>
            <a:off x="4648201" y="6102350"/>
            <a:ext cx="1214438" cy="544512"/>
          </a:xfrm>
          <a:prstGeom prst="rect">
            <a:avLst/>
          </a:prstGeom>
          <a:solidFill>
            <a:srgbClr val="FDF2E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153" name="Rectangle 105">
            <a:extLst>
              <a:ext uri="{FF2B5EF4-FFF2-40B4-BE49-F238E27FC236}">
                <a16:creationId xmlns:a16="http://schemas.microsoft.com/office/drawing/2014/main" id="{78DE5FA1-A759-4737-A41B-476A77AB553F}"/>
              </a:ext>
            </a:extLst>
          </p:cNvPr>
          <p:cNvSpPr>
            <a:spLocks noChangeArrowheads="1"/>
          </p:cNvSpPr>
          <p:nvPr/>
        </p:nvSpPr>
        <p:spPr bwMode="auto">
          <a:xfrm>
            <a:off x="5862638" y="6102350"/>
            <a:ext cx="1173163" cy="544512"/>
          </a:xfrm>
          <a:prstGeom prst="rect">
            <a:avLst/>
          </a:prstGeom>
          <a:solidFill>
            <a:srgbClr val="FDF2E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154" name="Rectangle 106">
            <a:extLst>
              <a:ext uri="{FF2B5EF4-FFF2-40B4-BE49-F238E27FC236}">
                <a16:creationId xmlns:a16="http://schemas.microsoft.com/office/drawing/2014/main" id="{AF5ECD63-D96F-4513-82B7-044BFF742666}"/>
              </a:ext>
            </a:extLst>
          </p:cNvPr>
          <p:cNvSpPr>
            <a:spLocks noChangeArrowheads="1"/>
          </p:cNvSpPr>
          <p:nvPr/>
        </p:nvSpPr>
        <p:spPr bwMode="auto">
          <a:xfrm>
            <a:off x="7035801" y="6102350"/>
            <a:ext cx="1330325" cy="544512"/>
          </a:xfrm>
          <a:prstGeom prst="rect">
            <a:avLst/>
          </a:prstGeom>
          <a:solidFill>
            <a:srgbClr val="FDF2E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155" name="Rectangle 107">
            <a:extLst>
              <a:ext uri="{FF2B5EF4-FFF2-40B4-BE49-F238E27FC236}">
                <a16:creationId xmlns:a16="http://schemas.microsoft.com/office/drawing/2014/main" id="{DABDE913-94AD-4197-A3A3-A8E3E9866527}"/>
              </a:ext>
            </a:extLst>
          </p:cNvPr>
          <p:cNvSpPr>
            <a:spLocks noChangeArrowheads="1"/>
          </p:cNvSpPr>
          <p:nvPr/>
        </p:nvSpPr>
        <p:spPr bwMode="auto">
          <a:xfrm>
            <a:off x="8366126" y="6102350"/>
            <a:ext cx="1435100" cy="544512"/>
          </a:xfrm>
          <a:prstGeom prst="rect">
            <a:avLst/>
          </a:prstGeom>
          <a:solidFill>
            <a:srgbClr val="FDF2E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156" name="Rectangle 108">
            <a:extLst>
              <a:ext uri="{FF2B5EF4-FFF2-40B4-BE49-F238E27FC236}">
                <a16:creationId xmlns:a16="http://schemas.microsoft.com/office/drawing/2014/main" id="{21E59F43-D35A-45E7-9035-F13CAF9BD3B5}"/>
              </a:ext>
            </a:extLst>
          </p:cNvPr>
          <p:cNvSpPr>
            <a:spLocks noChangeArrowheads="1"/>
          </p:cNvSpPr>
          <p:nvPr/>
        </p:nvSpPr>
        <p:spPr bwMode="auto">
          <a:xfrm>
            <a:off x="9801226" y="6102350"/>
            <a:ext cx="1298575" cy="544512"/>
          </a:xfrm>
          <a:prstGeom prst="rect">
            <a:avLst/>
          </a:prstGeom>
          <a:solidFill>
            <a:srgbClr val="FDF2E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dirty="0"/>
          </a:p>
        </p:txBody>
      </p:sp>
      <p:sp>
        <p:nvSpPr>
          <p:cNvPr id="157" name="Line 109">
            <a:extLst>
              <a:ext uri="{FF2B5EF4-FFF2-40B4-BE49-F238E27FC236}">
                <a16:creationId xmlns:a16="http://schemas.microsoft.com/office/drawing/2014/main" id="{DFB37711-1E20-4D96-866A-DC9CDD6F660D}"/>
              </a:ext>
            </a:extLst>
          </p:cNvPr>
          <p:cNvSpPr>
            <a:spLocks noChangeShapeType="1"/>
          </p:cNvSpPr>
          <p:nvPr/>
        </p:nvSpPr>
        <p:spPr bwMode="auto">
          <a:xfrm>
            <a:off x="1797051" y="1816100"/>
            <a:ext cx="0" cy="4837112"/>
          </a:xfrm>
          <a:prstGeom prst="line">
            <a:avLst/>
          </a:prstGeom>
          <a:noFill/>
          <a:ln w="11113"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IN" dirty="0"/>
          </a:p>
        </p:txBody>
      </p:sp>
      <p:sp>
        <p:nvSpPr>
          <p:cNvPr id="158" name="Line 110">
            <a:extLst>
              <a:ext uri="{FF2B5EF4-FFF2-40B4-BE49-F238E27FC236}">
                <a16:creationId xmlns:a16="http://schemas.microsoft.com/office/drawing/2014/main" id="{D191A1B0-5B74-4740-9B64-09D0819E7ACD}"/>
              </a:ext>
            </a:extLst>
          </p:cNvPr>
          <p:cNvSpPr>
            <a:spLocks noChangeShapeType="1"/>
          </p:cNvSpPr>
          <p:nvPr/>
        </p:nvSpPr>
        <p:spPr bwMode="auto">
          <a:xfrm>
            <a:off x="3641726" y="1816100"/>
            <a:ext cx="0" cy="4837112"/>
          </a:xfrm>
          <a:prstGeom prst="line">
            <a:avLst/>
          </a:prstGeom>
          <a:noFill/>
          <a:ln w="11113"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IN" dirty="0"/>
          </a:p>
        </p:txBody>
      </p:sp>
      <p:sp>
        <p:nvSpPr>
          <p:cNvPr id="159" name="Line 111">
            <a:extLst>
              <a:ext uri="{FF2B5EF4-FFF2-40B4-BE49-F238E27FC236}">
                <a16:creationId xmlns:a16="http://schemas.microsoft.com/office/drawing/2014/main" id="{F6BC9CB6-B92E-4614-A69B-27E2EDE73537}"/>
              </a:ext>
            </a:extLst>
          </p:cNvPr>
          <p:cNvSpPr>
            <a:spLocks noChangeShapeType="1"/>
          </p:cNvSpPr>
          <p:nvPr/>
        </p:nvSpPr>
        <p:spPr bwMode="auto">
          <a:xfrm>
            <a:off x="4648201" y="1816100"/>
            <a:ext cx="0" cy="4837112"/>
          </a:xfrm>
          <a:prstGeom prst="line">
            <a:avLst/>
          </a:prstGeom>
          <a:noFill/>
          <a:ln w="11113"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IN" dirty="0"/>
          </a:p>
        </p:txBody>
      </p:sp>
      <p:sp>
        <p:nvSpPr>
          <p:cNvPr id="160" name="Line 112">
            <a:extLst>
              <a:ext uri="{FF2B5EF4-FFF2-40B4-BE49-F238E27FC236}">
                <a16:creationId xmlns:a16="http://schemas.microsoft.com/office/drawing/2014/main" id="{826ED035-89AA-488A-AA77-2EB632D84F6C}"/>
              </a:ext>
            </a:extLst>
          </p:cNvPr>
          <p:cNvSpPr>
            <a:spLocks noChangeShapeType="1"/>
          </p:cNvSpPr>
          <p:nvPr/>
        </p:nvSpPr>
        <p:spPr bwMode="auto">
          <a:xfrm>
            <a:off x="5862638" y="1816100"/>
            <a:ext cx="0" cy="4837112"/>
          </a:xfrm>
          <a:prstGeom prst="line">
            <a:avLst/>
          </a:prstGeom>
          <a:noFill/>
          <a:ln w="11113"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IN" dirty="0"/>
          </a:p>
        </p:txBody>
      </p:sp>
      <p:sp>
        <p:nvSpPr>
          <p:cNvPr id="161" name="Line 113">
            <a:extLst>
              <a:ext uri="{FF2B5EF4-FFF2-40B4-BE49-F238E27FC236}">
                <a16:creationId xmlns:a16="http://schemas.microsoft.com/office/drawing/2014/main" id="{F63EA525-DC42-46CB-8488-4F05451BDA0F}"/>
              </a:ext>
            </a:extLst>
          </p:cNvPr>
          <p:cNvSpPr>
            <a:spLocks noChangeShapeType="1"/>
          </p:cNvSpPr>
          <p:nvPr/>
        </p:nvSpPr>
        <p:spPr bwMode="auto">
          <a:xfrm>
            <a:off x="7035801" y="1816100"/>
            <a:ext cx="0" cy="4837112"/>
          </a:xfrm>
          <a:prstGeom prst="line">
            <a:avLst/>
          </a:prstGeom>
          <a:noFill/>
          <a:ln w="11113"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IN" dirty="0"/>
          </a:p>
        </p:txBody>
      </p:sp>
      <p:sp>
        <p:nvSpPr>
          <p:cNvPr id="162" name="Line 114">
            <a:extLst>
              <a:ext uri="{FF2B5EF4-FFF2-40B4-BE49-F238E27FC236}">
                <a16:creationId xmlns:a16="http://schemas.microsoft.com/office/drawing/2014/main" id="{7F5CC2D9-58C4-43D7-8FE2-C854F2FBBA9B}"/>
              </a:ext>
            </a:extLst>
          </p:cNvPr>
          <p:cNvSpPr>
            <a:spLocks noChangeShapeType="1"/>
          </p:cNvSpPr>
          <p:nvPr/>
        </p:nvSpPr>
        <p:spPr bwMode="auto">
          <a:xfrm>
            <a:off x="8366126" y="1816100"/>
            <a:ext cx="0" cy="4837112"/>
          </a:xfrm>
          <a:prstGeom prst="line">
            <a:avLst/>
          </a:prstGeom>
          <a:noFill/>
          <a:ln w="11113"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IN" dirty="0"/>
          </a:p>
        </p:txBody>
      </p:sp>
      <p:sp>
        <p:nvSpPr>
          <p:cNvPr id="163" name="Line 115">
            <a:extLst>
              <a:ext uri="{FF2B5EF4-FFF2-40B4-BE49-F238E27FC236}">
                <a16:creationId xmlns:a16="http://schemas.microsoft.com/office/drawing/2014/main" id="{BE223E04-8EAE-477A-9C9C-A0D4D5830A59}"/>
              </a:ext>
            </a:extLst>
          </p:cNvPr>
          <p:cNvSpPr>
            <a:spLocks noChangeShapeType="1"/>
          </p:cNvSpPr>
          <p:nvPr/>
        </p:nvSpPr>
        <p:spPr bwMode="auto">
          <a:xfrm>
            <a:off x="9801226" y="1816100"/>
            <a:ext cx="0" cy="4837112"/>
          </a:xfrm>
          <a:prstGeom prst="line">
            <a:avLst/>
          </a:prstGeom>
          <a:noFill/>
          <a:ln w="11113"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IN" dirty="0"/>
          </a:p>
        </p:txBody>
      </p:sp>
      <p:sp>
        <p:nvSpPr>
          <p:cNvPr id="164" name="Line 116">
            <a:extLst>
              <a:ext uri="{FF2B5EF4-FFF2-40B4-BE49-F238E27FC236}">
                <a16:creationId xmlns:a16="http://schemas.microsoft.com/office/drawing/2014/main" id="{FAE66D05-5AAE-4A85-9ABD-D8C357E0A0E4}"/>
              </a:ext>
            </a:extLst>
          </p:cNvPr>
          <p:cNvSpPr>
            <a:spLocks noChangeShapeType="1"/>
          </p:cNvSpPr>
          <p:nvPr/>
        </p:nvSpPr>
        <p:spPr bwMode="auto">
          <a:xfrm>
            <a:off x="1344613" y="2309812"/>
            <a:ext cx="9761538" cy="0"/>
          </a:xfrm>
          <a:prstGeom prst="line">
            <a:avLst/>
          </a:prstGeom>
          <a:noFill/>
          <a:ln w="36513"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IN" dirty="0"/>
          </a:p>
        </p:txBody>
      </p:sp>
      <p:sp>
        <p:nvSpPr>
          <p:cNvPr id="165" name="Line 117">
            <a:extLst>
              <a:ext uri="{FF2B5EF4-FFF2-40B4-BE49-F238E27FC236}">
                <a16:creationId xmlns:a16="http://schemas.microsoft.com/office/drawing/2014/main" id="{19A07997-8957-4FA1-B00F-28F031919647}"/>
              </a:ext>
            </a:extLst>
          </p:cNvPr>
          <p:cNvSpPr>
            <a:spLocks noChangeShapeType="1"/>
          </p:cNvSpPr>
          <p:nvPr/>
        </p:nvSpPr>
        <p:spPr bwMode="auto">
          <a:xfrm>
            <a:off x="1344613" y="2654300"/>
            <a:ext cx="9761538" cy="0"/>
          </a:xfrm>
          <a:prstGeom prst="line">
            <a:avLst/>
          </a:prstGeom>
          <a:noFill/>
          <a:ln w="11113"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IN" dirty="0"/>
          </a:p>
        </p:txBody>
      </p:sp>
      <p:sp>
        <p:nvSpPr>
          <p:cNvPr id="166" name="Line 118">
            <a:extLst>
              <a:ext uri="{FF2B5EF4-FFF2-40B4-BE49-F238E27FC236}">
                <a16:creationId xmlns:a16="http://schemas.microsoft.com/office/drawing/2014/main" id="{4D8C91E1-C6B9-42E4-B2D2-450FB0E5D057}"/>
              </a:ext>
            </a:extLst>
          </p:cNvPr>
          <p:cNvSpPr>
            <a:spLocks noChangeShapeType="1"/>
          </p:cNvSpPr>
          <p:nvPr/>
        </p:nvSpPr>
        <p:spPr bwMode="auto">
          <a:xfrm>
            <a:off x="1344613" y="2998787"/>
            <a:ext cx="9761538" cy="0"/>
          </a:xfrm>
          <a:prstGeom prst="line">
            <a:avLst/>
          </a:prstGeom>
          <a:noFill/>
          <a:ln w="11113"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IN" dirty="0"/>
          </a:p>
        </p:txBody>
      </p:sp>
      <p:sp>
        <p:nvSpPr>
          <p:cNvPr id="167" name="Line 119">
            <a:extLst>
              <a:ext uri="{FF2B5EF4-FFF2-40B4-BE49-F238E27FC236}">
                <a16:creationId xmlns:a16="http://schemas.microsoft.com/office/drawing/2014/main" id="{29922A55-306C-4C89-9C28-A55DE0565CB6}"/>
              </a:ext>
            </a:extLst>
          </p:cNvPr>
          <p:cNvSpPr>
            <a:spLocks noChangeShapeType="1"/>
          </p:cNvSpPr>
          <p:nvPr/>
        </p:nvSpPr>
        <p:spPr bwMode="auto">
          <a:xfrm>
            <a:off x="1344613" y="3344862"/>
            <a:ext cx="9761538" cy="0"/>
          </a:xfrm>
          <a:prstGeom prst="line">
            <a:avLst/>
          </a:prstGeom>
          <a:noFill/>
          <a:ln w="11113"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IN" dirty="0"/>
          </a:p>
        </p:txBody>
      </p:sp>
      <p:sp>
        <p:nvSpPr>
          <p:cNvPr id="168" name="Line 120">
            <a:extLst>
              <a:ext uri="{FF2B5EF4-FFF2-40B4-BE49-F238E27FC236}">
                <a16:creationId xmlns:a16="http://schemas.microsoft.com/office/drawing/2014/main" id="{C2A84A63-4B64-4377-9397-846C99A7970C}"/>
              </a:ext>
            </a:extLst>
          </p:cNvPr>
          <p:cNvSpPr>
            <a:spLocks noChangeShapeType="1"/>
          </p:cNvSpPr>
          <p:nvPr/>
        </p:nvSpPr>
        <p:spPr bwMode="auto">
          <a:xfrm>
            <a:off x="1344613" y="3689350"/>
            <a:ext cx="9761538" cy="0"/>
          </a:xfrm>
          <a:prstGeom prst="line">
            <a:avLst/>
          </a:prstGeom>
          <a:noFill/>
          <a:ln w="11113"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IN" dirty="0"/>
          </a:p>
        </p:txBody>
      </p:sp>
      <p:sp>
        <p:nvSpPr>
          <p:cNvPr id="169" name="Line 121">
            <a:extLst>
              <a:ext uri="{FF2B5EF4-FFF2-40B4-BE49-F238E27FC236}">
                <a16:creationId xmlns:a16="http://schemas.microsoft.com/office/drawing/2014/main" id="{668ACA2B-0751-4A8C-9C7E-21A18FA424AF}"/>
              </a:ext>
            </a:extLst>
          </p:cNvPr>
          <p:cNvSpPr>
            <a:spLocks noChangeShapeType="1"/>
          </p:cNvSpPr>
          <p:nvPr/>
        </p:nvSpPr>
        <p:spPr bwMode="auto">
          <a:xfrm>
            <a:off x="1344613" y="4033837"/>
            <a:ext cx="9761538" cy="0"/>
          </a:xfrm>
          <a:prstGeom prst="line">
            <a:avLst/>
          </a:prstGeom>
          <a:noFill/>
          <a:ln w="11113"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IN" dirty="0"/>
          </a:p>
        </p:txBody>
      </p:sp>
      <p:sp>
        <p:nvSpPr>
          <p:cNvPr id="170" name="Line 122">
            <a:extLst>
              <a:ext uri="{FF2B5EF4-FFF2-40B4-BE49-F238E27FC236}">
                <a16:creationId xmlns:a16="http://schemas.microsoft.com/office/drawing/2014/main" id="{5868DBF6-9BE6-4CE8-AA46-02CCE0FBEAD8}"/>
              </a:ext>
            </a:extLst>
          </p:cNvPr>
          <p:cNvSpPr>
            <a:spLocks noChangeShapeType="1"/>
          </p:cNvSpPr>
          <p:nvPr/>
        </p:nvSpPr>
        <p:spPr bwMode="auto">
          <a:xfrm>
            <a:off x="1344613" y="4378325"/>
            <a:ext cx="9761538" cy="0"/>
          </a:xfrm>
          <a:prstGeom prst="line">
            <a:avLst/>
          </a:prstGeom>
          <a:noFill/>
          <a:ln w="11113"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IN" dirty="0"/>
          </a:p>
        </p:txBody>
      </p:sp>
      <p:sp>
        <p:nvSpPr>
          <p:cNvPr id="171" name="Line 123">
            <a:extLst>
              <a:ext uri="{FF2B5EF4-FFF2-40B4-BE49-F238E27FC236}">
                <a16:creationId xmlns:a16="http://schemas.microsoft.com/office/drawing/2014/main" id="{F2F915C3-16FD-46DE-942C-194EDD8B432D}"/>
              </a:ext>
            </a:extLst>
          </p:cNvPr>
          <p:cNvSpPr>
            <a:spLocks noChangeShapeType="1"/>
          </p:cNvSpPr>
          <p:nvPr/>
        </p:nvSpPr>
        <p:spPr bwMode="auto">
          <a:xfrm>
            <a:off x="1344613" y="4722812"/>
            <a:ext cx="9761538" cy="0"/>
          </a:xfrm>
          <a:prstGeom prst="line">
            <a:avLst/>
          </a:prstGeom>
          <a:noFill/>
          <a:ln w="11113"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IN" dirty="0"/>
          </a:p>
        </p:txBody>
      </p:sp>
      <p:sp>
        <p:nvSpPr>
          <p:cNvPr id="172" name="Line 124">
            <a:extLst>
              <a:ext uri="{FF2B5EF4-FFF2-40B4-BE49-F238E27FC236}">
                <a16:creationId xmlns:a16="http://schemas.microsoft.com/office/drawing/2014/main" id="{0CA0AF22-6A60-43BD-A98E-E2C56FDFB417}"/>
              </a:ext>
            </a:extLst>
          </p:cNvPr>
          <p:cNvSpPr>
            <a:spLocks noChangeShapeType="1"/>
          </p:cNvSpPr>
          <p:nvPr/>
        </p:nvSpPr>
        <p:spPr bwMode="auto">
          <a:xfrm>
            <a:off x="1344613" y="5068887"/>
            <a:ext cx="9761538" cy="0"/>
          </a:xfrm>
          <a:prstGeom prst="line">
            <a:avLst/>
          </a:prstGeom>
          <a:noFill/>
          <a:ln w="11113"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IN" dirty="0"/>
          </a:p>
        </p:txBody>
      </p:sp>
      <p:sp>
        <p:nvSpPr>
          <p:cNvPr id="173" name="Line 125">
            <a:extLst>
              <a:ext uri="{FF2B5EF4-FFF2-40B4-BE49-F238E27FC236}">
                <a16:creationId xmlns:a16="http://schemas.microsoft.com/office/drawing/2014/main" id="{7E888AA8-85E5-4E20-AAD0-80112BF93681}"/>
              </a:ext>
            </a:extLst>
          </p:cNvPr>
          <p:cNvSpPr>
            <a:spLocks noChangeShapeType="1"/>
          </p:cNvSpPr>
          <p:nvPr/>
        </p:nvSpPr>
        <p:spPr bwMode="auto">
          <a:xfrm>
            <a:off x="1344613" y="5413375"/>
            <a:ext cx="9761538" cy="0"/>
          </a:xfrm>
          <a:prstGeom prst="line">
            <a:avLst/>
          </a:prstGeom>
          <a:noFill/>
          <a:ln w="11113"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IN" dirty="0"/>
          </a:p>
        </p:txBody>
      </p:sp>
      <p:sp>
        <p:nvSpPr>
          <p:cNvPr id="174" name="Line 126">
            <a:extLst>
              <a:ext uri="{FF2B5EF4-FFF2-40B4-BE49-F238E27FC236}">
                <a16:creationId xmlns:a16="http://schemas.microsoft.com/office/drawing/2014/main" id="{4D6897B2-FD3B-4D57-A3E0-094287243790}"/>
              </a:ext>
            </a:extLst>
          </p:cNvPr>
          <p:cNvSpPr>
            <a:spLocks noChangeShapeType="1"/>
          </p:cNvSpPr>
          <p:nvPr/>
        </p:nvSpPr>
        <p:spPr bwMode="auto">
          <a:xfrm>
            <a:off x="1344613" y="5757862"/>
            <a:ext cx="9761538" cy="0"/>
          </a:xfrm>
          <a:prstGeom prst="line">
            <a:avLst/>
          </a:prstGeom>
          <a:noFill/>
          <a:ln w="11113"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IN" dirty="0"/>
          </a:p>
        </p:txBody>
      </p:sp>
      <p:sp>
        <p:nvSpPr>
          <p:cNvPr id="175" name="Line 127">
            <a:extLst>
              <a:ext uri="{FF2B5EF4-FFF2-40B4-BE49-F238E27FC236}">
                <a16:creationId xmlns:a16="http://schemas.microsoft.com/office/drawing/2014/main" id="{DFA57687-E3FE-4A2F-AEE5-2795BA10A35D}"/>
              </a:ext>
            </a:extLst>
          </p:cNvPr>
          <p:cNvSpPr>
            <a:spLocks noChangeShapeType="1"/>
          </p:cNvSpPr>
          <p:nvPr/>
        </p:nvSpPr>
        <p:spPr bwMode="auto">
          <a:xfrm>
            <a:off x="1344613" y="6102350"/>
            <a:ext cx="9761538" cy="0"/>
          </a:xfrm>
          <a:prstGeom prst="line">
            <a:avLst/>
          </a:prstGeom>
          <a:noFill/>
          <a:ln w="11113"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IN" dirty="0"/>
          </a:p>
        </p:txBody>
      </p:sp>
      <p:sp>
        <p:nvSpPr>
          <p:cNvPr id="176" name="Line 128">
            <a:extLst>
              <a:ext uri="{FF2B5EF4-FFF2-40B4-BE49-F238E27FC236}">
                <a16:creationId xmlns:a16="http://schemas.microsoft.com/office/drawing/2014/main" id="{91EEA45D-DB67-45F7-9DA7-4DFBE6D5C154}"/>
              </a:ext>
            </a:extLst>
          </p:cNvPr>
          <p:cNvSpPr>
            <a:spLocks noChangeShapeType="1"/>
          </p:cNvSpPr>
          <p:nvPr/>
        </p:nvSpPr>
        <p:spPr bwMode="auto">
          <a:xfrm>
            <a:off x="1350963" y="1816100"/>
            <a:ext cx="0" cy="4837112"/>
          </a:xfrm>
          <a:prstGeom prst="line">
            <a:avLst/>
          </a:prstGeom>
          <a:noFill/>
          <a:ln w="11113"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IN" dirty="0"/>
          </a:p>
        </p:txBody>
      </p:sp>
      <p:sp>
        <p:nvSpPr>
          <p:cNvPr id="177" name="Line 129">
            <a:extLst>
              <a:ext uri="{FF2B5EF4-FFF2-40B4-BE49-F238E27FC236}">
                <a16:creationId xmlns:a16="http://schemas.microsoft.com/office/drawing/2014/main" id="{D82209B1-2ED2-4E08-A98D-0F9AD0631D89}"/>
              </a:ext>
            </a:extLst>
          </p:cNvPr>
          <p:cNvSpPr>
            <a:spLocks noChangeShapeType="1"/>
          </p:cNvSpPr>
          <p:nvPr/>
        </p:nvSpPr>
        <p:spPr bwMode="auto">
          <a:xfrm>
            <a:off x="11099801" y="1816100"/>
            <a:ext cx="0" cy="4837112"/>
          </a:xfrm>
          <a:prstGeom prst="line">
            <a:avLst/>
          </a:prstGeom>
          <a:noFill/>
          <a:ln w="11113"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IN" dirty="0"/>
          </a:p>
        </p:txBody>
      </p:sp>
      <p:sp>
        <p:nvSpPr>
          <p:cNvPr id="178" name="Line 130">
            <a:extLst>
              <a:ext uri="{FF2B5EF4-FFF2-40B4-BE49-F238E27FC236}">
                <a16:creationId xmlns:a16="http://schemas.microsoft.com/office/drawing/2014/main" id="{0EFB97DE-8EDA-4649-BD8F-B24C1F1DDEA2}"/>
              </a:ext>
            </a:extLst>
          </p:cNvPr>
          <p:cNvSpPr>
            <a:spLocks noChangeShapeType="1"/>
          </p:cNvSpPr>
          <p:nvPr/>
        </p:nvSpPr>
        <p:spPr bwMode="auto">
          <a:xfrm>
            <a:off x="1344613" y="1822450"/>
            <a:ext cx="9761538" cy="0"/>
          </a:xfrm>
          <a:prstGeom prst="line">
            <a:avLst/>
          </a:prstGeom>
          <a:noFill/>
          <a:ln w="11113"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IN" dirty="0"/>
          </a:p>
        </p:txBody>
      </p:sp>
      <p:sp>
        <p:nvSpPr>
          <p:cNvPr id="179" name="Line 131">
            <a:extLst>
              <a:ext uri="{FF2B5EF4-FFF2-40B4-BE49-F238E27FC236}">
                <a16:creationId xmlns:a16="http://schemas.microsoft.com/office/drawing/2014/main" id="{59A9DCB9-02F0-4A62-BB11-E90354ADA155}"/>
              </a:ext>
            </a:extLst>
          </p:cNvPr>
          <p:cNvSpPr>
            <a:spLocks noChangeShapeType="1"/>
          </p:cNvSpPr>
          <p:nvPr/>
        </p:nvSpPr>
        <p:spPr bwMode="auto">
          <a:xfrm>
            <a:off x="1344613" y="6646862"/>
            <a:ext cx="9761538" cy="0"/>
          </a:xfrm>
          <a:prstGeom prst="line">
            <a:avLst/>
          </a:prstGeom>
          <a:noFill/>
          <a:ln w="11113"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IN" dirty="0"/>
          </a:p>
        </p:txBody>
      </p:sp>
      <p:sp>
        <p:nvSpPr>
          <p:cNvPr id="180" name="Rectangle 132">
            <a:extLst>
              <a:ext uri="{FF2B5EF4-FFF2-40B4-BE49-F238E27FC236}">
                <a16:creationId xmlns:a16="http://schemas.microsoft.com/office/drawing/2014/main" id="{6679DC26-68E5-4402-9714-91B9CECEB2A3}"/>
              </a:ext>
            </a:extLst>
          </p:cNvPr>
          <p:cNvSpPr>
            <a:spLocks noChangeArrowheads="1"/>
          </p:cNvSpPr>
          <p:nvPr/>
        </p:nvSpPr>
        <p:spPr bwMode="auto">
          <a:xfrm>
            <a:off x="1470026" y="1855787"/>
            <a:ext cx="3222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FFFFFF"/>
                </a:solidFill>
                <a:effectLst/>
                <a:latin typeface="Gill Sans MT" panose="020B0502020104020203" pitchFamily="34" charset="0"/>
              </a:rPr>
              <a:t>Sr.</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81" name="Rectangle 133">
            <a:extLst>
              <a:ext uri="{FF2B5EF4-FFF2-40B4-BE49-F238E27FC236}">
                <a16:creationId xmlns:a16="http://schemas.microsoft.com/office/drawing/2014/main" id="{49DC20BB-3F5E-4486-ABAA-262EFBAED7BD}"/>
              </a:ext>
            </a:extLst>
          </p:cNvPr>
          <p:cNvSpPr>
            <a:spLocks noChangeArrowheads="1"/>
          </p:cNvSpPr>
          <p:nvPr/>
        </p:nvSpPr>
        <p:spPr bwMode="auto">
          <a:xfrm>
            <a:off x="2478088" y="1855787"/>
            <a:ext cx="59531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FFFFFF"/>
                </a:solidFill>
                <a:effectLst/>
                <a:latin typeface="Gill Sans MT" panose="020B0502020104020203" pitchFamily="34" charset="0"/>
              </a:rPr>
              <a:t>Name</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82" name="Rectangle 134">
            <a:extLst>
              <a:ext uri="{FF2B5EF4-FFF2-40B4-BE49-F238E27FC236}">
                <a16:creationId xmlns:a16="http://schemas.microsoft.com/office/drawing/2014/main" id="{0953BC5E-3EE0-4017-8A25-10729752C5D1}"/>
              </a:ext>
            </a:extLst>
          </p:cNvPr>
          <p:cNvSpPr>
            <a:spLocks noChangeArrowheads="1"/>
          </p:cNvSpPr>
          <p:nvPr/>
        </p:nvSpPr>
        <p:spPr bwMode="auto">
          <a:xfrm>
            <a:off x="3797301" y="1855787"/>
            <a:ext cx="88265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FFFFFF"/>
                </a:solidFill>
                <a:effectLst/>
                <a:latin typeface="Gill Sans MT" panose="020B0502020104020203" pitchFamily="34" charset="0"/>
              </a:rPr>
              <a:t>Turnover</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83" name="Rectangle 135">
            <a:extLst>
              <a:ext uri="{FF2B5EF4-FFF2-40B4-BE49-F238E27FC236}">
                <a16:creationId xmlns:a16="http://schemas.microsoft.com/office/drawing/2014/main" id="{3B9462D8-0735-4DE1-8F71-830A424A2385}"/>
              </a:ext>
            </a:extLst>
          </p:cNvPr>
          <p:cNvSpPr>
            <a:spLocks noChangeArrowheads="1"/>
          </p:cNvSpPr>
          <p:nvPr/>
        </p:nvSpPr>
        <p:spPr bwMode="auto">
          <a:xfrm>
            <a:off x="5065713" y="1855787"/>
            <a:ext cx="54768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FFFFFF"/>
                </a:solidFill>
                <a:effectLst/>
                <a:latin typeface="Gill Sans MT" panose="020B0502020104020203" pitchFamily="34" charset="0"/>
              </a:rPr>
              <a:t>Cash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84" name="Rectangle 136">
            <a:extLst>
              <a:ext uri="{FF2B5EF4-FFF2-40B4-BE49-F238E27FC236}">
                <a16:creationId xmlns:a16="http://schemas.microsoft.com/office/drawing/2014/main" id="{ABBD5069-A4B9-46EE-8DDC-BAA865A02673}"/>
              </a:ext>
            </a:extLst>
          </p:cNvPr>
          <p:cNvSpPr>
            <a:spLocks noChangeArrowheads="1"/>
          </p:cNvSpPr>
          <p:nvPr/>
        </p:nvSpPr>
        <p:spPr bwMode="auto">
          <a:xfrm>
            <a:off x="4927601" y="2058987"/>
            <a:ext cx="79375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FFFFFF"/>
                </a:solidFill>
                <a:effectLst/>
                <a:latin typeface="Gill Sans MT" panose="020B0502020104020203" pitchFamily="34" charset="0"/>
              </a:rPr>
              <a:t>Receipts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85" name="Rectangle 137">
            <a:extLst>
              <a:ext uri="{FF2B5EF4-FFF2-40B4-BE49-F238E27FC236}">
                <a16:creationId xmlns:a16="http://schemas.microsoft.com/office/drawing/2014/main" id="{4A10A6DE-EAA1-4A4F-97D1-DC1F1ACADEDB}"/>
              </a:ext>
            </a:extLst>
          </p:cNvPr>
          <p:cNvSpPr>
            <a:spLocks noChangeArrowheads="1"/>
          </p:cNvSpPr>
          <p:nvPr/>
        </p:nvSpPr>
        <p:spPr bwMode="auto">
          <a:xfrm>
            <a:off x="6046788" y="1855787"/>
            <a:ext cx="10080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FFFFFF"/>
                </a:solidFill>
                <a:effectLst/>
                <a:latin typeface="Gill Sans MT" panose="020B0502020104020203" pitchFamily="34" charset="0"/>
              </a:rPr>
              <a:t>Aggregate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86" name="Rectangle 138">
            <a:extLst>
              <a:ext uri="{FF2B5EF4-FFF2-40B4-BE49-F238E27FC236}">
                <a16:creationId xmlns:a16="http://schemas.microsoft.com/office/drawing/2014/main" id="{9B95BACA-01F1-4A0A-A977-F5025BA06FEC}"/>
              </a:ext>
            </a:extLst>
          </p:cNvPr>
          <p:cNvSpPr>
            <a:spLocks noChangeArrowheads="1"/>
          </p:cNvSpPr>
          <p:nvPr/>
        </p:nvSpPr>
        <p:spPr bwMode="auto">
          <a:xfrm>
            <a:off x="6124576" y="2058987"/>
            <a:ext cx="79375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FFFFFF"/>
                </a:solidFill>
                <a:effectLst/>
                <a:latin typeface="Gill Sans MT" panose="020B0502020104020203" pitchFamily="34" charset="0"/>
              </a:rPr>
              <a:t>Receipts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87" name="Rectangle 139">
            <a:extLst>
              <a:ext uri="{FF2B5EF4-FFF2-40B4-BE49-F238E27FC236}">
                <a16:creationId xmlns:a16="http://schemas.microsoft.com/office/drawing/2014/main" id="{C55CC814-9BB3-46B7-88B2-57FFBA8F681B}"/>
              </a:ext>
            </a:extLst>
          </p:cNvPr>
          <p:cNvSpPr>
            <a:spLocks noChangeArrowheads="1"/>
          </p:cNvSpPr>
          <p:nvPr/>
        </p:nvSpPr>
        <p:spPr bwMode="auto">
          <a:xfrm>
            <a:off x="7150101" y="1855787"/>
            <a:ext cx="13001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FFFFFF"/>
                </a:solidFill>
                <a:effectLst/>
                <a:latin typeface="Gill Sans MT" panose="020B0502020104020203" pitchFamily="34" charset="0"/>
              </a:rPr>
              <a:t>Cash Payment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88" name="Rectangle 140">
            <a:extLst>
              <a:ext uri="{FF2B5EF4-FFF2-40B4-BE49-F238E27FC236}">
                <a16:creationId xmlns:a16="http://schemas.microsoft.com/office/drawing/2014/main" id="{61D5DF69-ADEA-47BE-A9F2-5908DE1D52B6}"/>
              </a:ext>
            </a:extLst>
          </p:cNvPr>
          <p:cNvSpPr>
            <a:spLocks noChangeArrowheads="1"/>
          </p:cNvSpPr>
          <p:nvPr/>
        </p:nvSpPr>
        <p:spPr bwMode="auto">
          <a:xfrm>
            <a:off x="8682038" y="1855787"/>
            <a:ext cx="10080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FFFFFF"/>
                </a:solidFill>
                <a:effectLst/>
                <a:latin typeface="Gill Sans MT" panose="020B0502020104020203" pitchFamily="34" charset="0"/>
              </a:rPr>
              <a:t>Aggregate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89" name="Rectangle 141">
            <a:extLst>
              <a:ext uri="{FF2B5EF4-FFF2-40B4-BE49-F238E27FC236}">
                <a16:creationId xmlns:a16="http://schemas.microsoft.com/office/drawing/2014/main" id="{AB330F00-CF33-4279-962F-90205B836DCD}"/>
              </a:ext>
            </a:extLst>
          </p:cNvPr>
          <p:cNvSpPr>
            <a:spLocks noChangeArrowheads="1"/>
          </p:cNvSpPr>
          <p:nvPr/>
        </p:nvSpPr>
        <p:spPr bwMode="auto">
          <a:xfrm>
            <a:off x="8747126" y="2058987"/>
            <a:ext cx="8350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FFFFFF"/>
                </a:solidFill>
                <a:effectLst/>
                <a:latin typeface="Gill Sans MT" panose="020B0502020104020203" pitchFamily="34" charset="0"/>
              </a:rPr>
              <a:t>Payment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90" name="Rectangle 142">
            <a:extLst>
              <a:ext uri="{FF2B5EF4-FFF2-40B4-BE49-F238E27FC236}">
                <a16:creationId xmlns:a16="http://schemas.microsoft.com/office/drawing/2014/main" id="{FFE09094-1F9F-4F2A-B7D7-2E492430D5EC}"/>
              </a:ext>
            </a:extLst>
          </p:cNvPr>
          <p:cNvSpPr>
            <a:spLocks noChangeArrowheads="1"/>
          </p:cNvSpPr>
          <p:nvPr/>
        </p:nvSpPr>
        <p:spPr bwMode="auto">
          <a:xfrm>
            <a:off x="10039351" y="1855787"/>
            <a:ext cx="97313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solidFill>
                  <a:srgbClr val="FFFFFF"/>
                </a:solidFill>
                <a:effectLst/>
                <a:latin typeface="Gill Sans MT" panose="020B0502020104020203" pitchFamily="34" charset="0"/>
              </a:rPr>
              <a:t>Applicable</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91" name="Rectangle 143">
            <a:extLst>
              <a:ext uri="{FF2B5EF4-FFF2-40B4-BE49-F238E27FC236}">
                <a16:creationId xmlns:a16="http://schemas.microsoft.com/office/drawing/2014/main" id="{4E612141-3518-4380-AD1E-C4EF9B8B4FEE}"/>
              </a:ext>
            </a:extLst>
          </p:cNvPr>
          <p:cNvSpPr>
            <a:spLocks noChangeArrowheads="1"/>
          </p:cNvSpPr>
          <p:nvPr/>
        </p:nvSpPr>
        <p:spPr bwMode="auto">
          <a:xfrm>
            <a:off x="1439863" y="2343150"/>
            <a:ext cx="184150"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1</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92" name="Rectangle 144">
            <a:extLst>
              <a:ext uri="{FF2B5EF4-FFF2-40B4-BE49-F238E27FC236}">
                <a16:creationId xmlns:a16="http://schemas.microsoft.com/office/drawing/2014/main" id="{32355957-C46D-43DD-96C2-713419C6CF2F}"/>
              </a:ext>
            </a:extLst>
          </p:cNvPr>
          <p:cNvSpPr>
            <a:spLocks noChangeArrowheads="1"/>
          </p:cNvSpPr>
          <p:nvPr/>
        </p:nvSpPr>
        <p:spPr bwMode="auto">
          <a:xfrm>
            <a:off x="1885951" y="2343150"/>
            <a:ext cx="1343025"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A Ltd, Business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93" name="Rectangle 145">
            <a:extLst>
              <a:ext uri="{FF2B5EF4-FFF2-40B4-BE49-F238E27FC236}">
                <a16:creationId xmlns:a16="http://schemas.microsoft.com/office/drawing/2014/main" id="{3BFE72A5-B63B-4768-949A-BFCD8A307302}"/>
              </a:ext>
            </a:extLst>
          </p:cNvPr>
          <p:cNvSpPr>
            <a:spLocks noChangeArrowheads="1"/>
          </p:cNvSpPr>
          <p:nvPr/>
        </p:nvSpPr>
        <p:spPr bwMode="auto">
          <a:xfrm>
            <a:off x="3784601" y="2343150"/>
            <a:ext cx="923925"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1.5 crores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94" name="Rectangle 146">
            <a:extLst>
              <a:ext uri="{FF2B5EF4-FFF2-40B4-BE49-F238E27FC236}">
                <a16:creationId xmlns:a16="http://schemas.microsoft.com/office/drawing/2014/main" id="{E5CCB429-BBD8-41BD-B16A-8B2ED16E4014}"/>
              </a:ext>
            </a:extLst>
          </p:cNvPr>
          <p:cNvSpPr>
            <a:spLocks noChangeArrowheads="1"/>
          </p:cNvSpPr>
          <p:nvPr/>
        </p:nvSpPr>
        <p:spPr bwMode="auto">
          <a:xfrm>
            <a:off x="4999038" y="2343150"/>
            <a:ext cx="923925"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1.5 crores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95" name="Rectangle 147">
            <a:extLst>
              <a:ext uri="{FF2B5EF4-FFF2-40B4-BE49-F238E27FC236}">
                <a16:creationId xmlns:a16="http://schemas.microsoft.com/office/drawing/2014/main" id="{9C274967-08ED-47C8-82B3-4D0DEEBF420E}"/>
              </a:ext>
            </a:extLst>
          </p:cNvPr>
          <p:cNvSpPr>
            <a:spLocks noChangeArrowheads="1"/>
          </p:cNvSpPr>
          <p:nvPr/>
        </p:nvSpPr>
        <p:spPr bwMode="auto">
          <a:xfrm>
            <a:off x="6310313" y="2343150"/>
            <a:ext cx="781050"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2 crores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97" name="Rectangle 149">
            <a:extLst>
              <a:ext uri="{FF2B5EF4-FFF2-40B4-BE49-F238E27FC236}">
                <a16:creationId xmlns:a16="http://schemas.microsoft.com/office/drawing/2014/main" id="{A10A908B-EC81-4025-B344-431EEF900436}"/>
              </a:ext>
            </a:extLst>
          </p:cNvPr>
          <p:cNvSpPr>
            <a:spLocks noChangeArrowheads="1"/>
          </p:cNvSpPr>
          <p:nvPr/>
        </p:nvSpPr>
        <p:spPr bwMode="auto">
          <a:xfrm>
            <a:off x="8144719" y="2309677"/>
            <a:ext cx="7694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rPr>
              <a:t>-</a:t>
            </a:r>
          </a:p>
        </p:txBody>
      </p:sp>
      <p:sp>
        <p:nvSpPr>
          <p:cNvPr id="198" name="Rectangle 150">
            <a:extLst>
              <a:ext uri="{FF2B5EF4-FFF2-40B4-BE49-F238E27FC236}">
                <a16:creationId xmlns:a16="http://schemas.microsoft.com/office/drawing/2014/main" id="{4A36D6C1-07E0-4A6D-81DF-476041C36A0F}"/>
              </a:ext>
            </a:extLst>
          </p:cNvPr>
          <p:cNvSpPr>
            <a:spLocks noChangeArrowheads="1"/>
          </p:cNvSpPr>
          <p:nvPr/>
        </p:nvSpPr>
        <p:spPr bwMode="auto">
          <a:xfrm>
            <a:off x="8937626" y="2343150"/>
            <a:ext cx="925513"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1.3 crores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99" name="Rectangle 151">
            <a:extLst>
              <a:ext uri="{FF2B5EF4-FFF2-40B4-BE49-F238E27FC236}">
                <a16:creationId xmlns:a16="http://schemas.microsoft.com/office/drawing/2014/main" id="{FB3A0FC5-CFED-4211-BEBA-2D97DD8EEB13}"/>
              </a:ext>
            </a:extLst>
          </p:cNvPr>
          <p:cNvSpPr>
            <a:spLocks noChangeArrowheads="1"/>
          </p:cNvSpPr>
          <p:nvPr/>
        </p:nvSpPr>
        <p:spPr bwMode="auto">
          <a:xfrm>
            <a:off x="10326688" y="2343150"/>
            <a:ext cx="381000"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Yes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00" name="Rectangle 152">
            <a:extLst>
              <a:ext uri="{FF2B5EF4-FFF2-40B4-BE49-F238E27FC236}">
                <a16:creationId xmlns:a16="http://schemas.microsoft.com/office/drawing/2014/main" id="{14CA6D47-27DB-4C1A-960D-185493EDA276}"/>
              </a:ext>
            </a:extLst>
          </p:cNvPr>
          <p:cNvSpPr>
            <a:spLocks noChangeArrowheads="1"/>
          </p:cNvSpPr>
          <p:nvPr/>
        </p:nvSpPr>
        <p:spPr bwMode="auto">
          <a:xfrm>
            <a:off x="1439863" y="2686050"/>
            <a:ext cx="184150"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2</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01" name="Rectangle 153">
            <a:extLst>
              <a:ext uri="{FF2B5EF4-FFF2-40B4-BE49-F238E27FC236}">
                <a16:creationId xmlns:a16="http://schemas.microsoft.com/office/drawing/2014/main" id="{B69034D0-FE74-4622-B16C-7AA9D4C76E1D}"/>
              </a:ext>
            </a:extLst>
          </p:cNvPr>
          <p:cNvSpPr>
            <a:spLocks noChangeArrowheads="1"/>
          </p:cNvSpPr>
          <p:nvPr/>
        </p:nvSpPr>
        <p:spPr bwMode="auto">
          <a:xfrm>
            <a:off x="1885951" y="2686050"/>
            <a:ext cx="196850"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B</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02" name="Rectangle 154">
            <a:extLst>
              <a:ext uri="{FF2B5EF4-FFF2-40B4-BE49-F238E27FC236}">
                <a16:creationId xmlns:a16="http://schemas.microsoft.com/office/drawing/2014/main" id="{872CE02E-B1E8-4FE5-98F4-48F3002477E8}"/>
              </a:ext>
            </a:extLst>
          </p:cNvPr>
          <p:cNvSpPr>
            <a:spLocks noChangeArrowheads="1"/>
          </p:cNvSpPr>
          <p:nvPr/>
        </p:nvSpPr>
        <p:spPr bwMode="auto">
          <a:xfrm>
            <a:off x="2047876" y="2686050"/>
            <a:ext cx="1150938"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Ltd, Business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03" name="Rectangle 155">
            <a:extLst>
              <a:ext uri="{FF2B5EF4-FFF2-40B4-BE49-F238E27FC236}">
                <a16:creationId xmlns:a16="http://schemas.microsoft.com/office/drawing/2014/main" id="{8F729161-DDAA-4CB5-BBDB-7BE03E3EFFF6}"/>
              </a:ext>
            </a:extLst>
          </p:cNvPr>
          <p:cNvSpPr>
            <a:spLocks noChangeArrowheads="1"/>
          </p:cNvSpPr>
          <p:nvPr/>
        </p:nvSpPr>
        <p:spPr bwMode="auto">
          <a:xfrm>
            <a:off x="3922713" y="2686050"/>
            <a:ext cx="781050"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9 crores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04" name="Rectangle 156">
            <a:extLst>
              <a:ext uri="{FF2B5EF4-FFF2-40B4-BE49-F238E27FC236}">
                <a16:creationId xmlns:a16="http://schemas.microsoft.com/office/drawing/2014/main" id="{E138BB3F-2E7D-4E93-9395-05358D0229DE}"/>
              </a:ext>
            </a:extLst>
          </p:cNvPr>
          <p:cNvSpPr>
            <a:spLocks noChangeArrowheads="1"/>
          </p:cNvSpPr>
          <p:nvPr/>
        </p:nvSpPr>
        <p:spPr bwMode="auto">
          <a:xfrm>
            <a:off x="5721351" y="2686050"/>
            <a:ext cx="149225"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05" name="Rectangle 157">
            <a:extLst>
              <a:ext uri="{FF2B5EF4-FFF2-40B4-BE49-F238E27FC236}">
                <a16:creationId xmlns:a16="http://schemas.microsoft.com/office/drawing/2014/main" id="{CD742E54-3578-41F8-841D-6CFC3EEB2E9C}"/>
              </a:ext>
            </a:extLst>
          </p:cNvPr>
          <p:cNvSpPr>
            <a:spLocks noChangeArrowheads="1"/>
          </p:cNvSpPr>
          <p:nvPr/>
        </p:nvSpPr>
        <p:spPr bwMode="auto">
          <a:xfrm>
            <a:off x="6213476" y="2686050"/>
            <a:ext cx="884238"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11 crores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06" name="Rectangle 158">
            <a:extLst>
              <a:ext uri="{FF2B5EF4-FFF2-40B4-BE49-F238E27FC236}">
                <a16:creationId xmlns:a16="http://schemas.microsoft.com/office/drawing/2014/main" id="{3DF717C3-62EC-49FC-BAFA-409AA0015D19}"/>
              </a:ext>
            </a:extLst>
          </p:cNvPr>
          <p:cNvSpPr>
            <a:spLocks noChangeArrowheads="1"/>
          </p:cNvSpPr>
          <p:nvPr/>
        </p:nvSpPr>
        <p:spPr bwMode="auto">
          <a:xfrm>
            <a:off x="8221663" y="2686050"/>
            <a:ext cx="149225"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07" name="Rectangle 159">
            <a:extLst>
              <a:ext uri="{FF2B5EF4-FFF2-40B4-BE49-F238E27FC236}">
                <a16:creationId xmlns:a16="http://schemas.microsoft.com/office/drawing/2014/main" id="{E19877E2-EBE1-464D-8067-3989F36243F9}"/>
              </a:ext>
            </a:extLst>
          </p:cNvPr>
          <p:cNvSpPr>
            <a:spLocks noChangeArrowheads="1"/>
          </p:cNvSpPr>
          <p:nvPr/>
        </p:nvSpPr>
        <p:spPr bwMode="auto">
          <a:xfrm>
            <a:off x="8980488" y="2686050"/>
            <a:ext cx="882650"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10 crores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08" name="Rectangle 160">
            <a:extLst>
              <a:ext uri="{FF2B5EF4-FFF2-40B4-BE49-F238E27FC236}">
                <a16:creationId xmlns:a16="http://schemas.microsoft.com/office/drawing/2014/main" id="{3C2A0067-093D-47C5-A6F4-D8E4B06E66DF}"/>
              </a:ext>
            </a:extLst>
          </p:cNvPr>
          <p:cNvSpPr>
            <a:spLocks noChangeArrowheads="1"/>
          </p:cNvSpPr>
          <p:nvPr/>
        </p:nvSpPr>
        <p:spPr bwMode="auto">
          <a:xfrm>
            <a:off x="10326688" y="2686050"/>
            <a:ext cx="357188"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No</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09" name="Rectangle 161">
            <a:extLst>
              <a:ext uri="{FF2B5EF4-FFF2-40B4-BE49-F238E27FC236}">
                <a16:creationId xmlns:a16="http://schemas.microsoft.com/office/drawing/2014/main" id="{1C14F300-8F5F-4909-A8DC-7ECE3E00EA69}"/>
              </a:ext>
            </a:extLst>
          </p:cNvPr>
          <p:cNvSpPr>
            <a:spLocks noChangeArrowheads="1"/>
          </p:cNvSpPr>
          <p:nvPr/>
        </p:nvSpPr>
        <p:spPr bwMode="auto">
          <a:xfrm>
            <a:off x="1439863" y="3033712"/>
            <a:ext cx="173038"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3</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10" name="Rectangle 162">
            <a:extLst>
              <a:ext uri="{FF2B5EF4-FFF2-40B4-BE49-F238E27FC236}">
                <a16:creationId xmlns:a16="http://schemas.microsoft.com/office/drawing/2014/main" id="{8EFFCCBC-0B03-4A90-96E0-191F5465A94C}"/>
              </a:ext>
            </a:extLst>
          </p:cNvPr>
          <p:cNvSpPr>
            <a:spLocks noChangeArrowheads="1"/>
          </p:cNvSpPr>
          <p:nvPr/>
        </p:nvSpPr>
        <p:spPr bwMode="auto">
          <a:xfrm>
            <a:off x="1885951" y="3033712"/>
            <a:ext cx="447675"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Mr.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11" name="Rectangle 163">
            <a:extLst>
              <a:ext uri="{FF2B5EF4-FFF2-40B4-BE49-F238E27FC236}">
                <a16:creationId xmlns:a16="http://schemas.microsoft.com/office/drawing/2014/main" id="{33D00F16-4791-46E2-A316-918C58BD0D3C}"/>
              </a:ext>
            </a:extLst>
          </p:cNvPr>
          <p:cNvSpPr>
            <a:spLocks noChangeArrowheads="1"/>
          </p:cNvSpPr>
          <p:nvPr/>
        </p:nvSpPr>
        <p:spPr bwMode="auto">
          <a:xfrm>
            <a:off x="2220913" y="3033712"/>
            <a:ext cx="954088"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C, Business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12" name="Rectangle 164">
            <a:extLst>
              <a:ext uri="{FF2B5EF4-FFF2-40B4-BE49-F238E27FC236}">
                <a16:creationId xmlns:a16="http://schemas.microsoft.com/office/drawing/2014/main" id="{54B8F0E2-93D8-4C1A-96C5-35FFF9123A34}"/>
              </a:ext>
            </a:extLst>
          </p:cNvPr>
          <p:cNvSpPr>
            <a:spLocks noChangeArrowheads="1"/>
          </p:cNvSpPr>
          <p:nvPr/>
        </p:nvSpPr>
        <p:spPr bwMode="auto">
          <a:xfrm>
            <a:off x="3784601" y="3033712"/>
            <a:ext cx="865188"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2.8 crores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13" name="Rectangle 165">
            <a:extLst>
              <a:ext uri="{FF2B5EF4-FFF2-40B4-BE49-F238E27FC236}">
                <a16:creationId xmlns:a16="http://schemas.microsoft.com/office/drawing/2014/main" id="{042DD855-45B6-4715-B5DB-87602D1AFEDE}"/>
              </a:ext>
            </a:extLst>
          </p:cNvPr>
          <p:cNvSpPr>
            <a:spLocks noChangeArrowheads="1"/>
          </p:cNvSpPr>
          <p:nvPr/>
        </p:nvSpPr>
        <p:spPr bwMode="auto">
          <a:xfrm>
            <a:off x="5721351" y="3033712"/>
            <a:ext cx="136525"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14" name="Rectangle 166">
            <a:extLst>
              <a:ext uri="{FF2B5EF4-FFF2-40B4-BE49-F238E27FC236}">
                <a16:creationId xmlns:a16="http://schemas.microsoft.com/office/drawing/2014/main" id="{5F832523-B6AD-47BE-9FBD-192E1CABCA59}"/>
              </a:ext>
            </a:extLst>
          </p:cNvPr>
          <p:cNvSpPr>
            <a:spLocks noChangeArrowheads="1"/>
          </p:cNvSpPr>
          <p:nvPr/>
        </p:nvSpPr>
        <p:spPr bwMode="auto">
          <a:xfrm>
            <a:off x="6310313" y="3033712"/>
            <a:ext cx="727075"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2 crores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15" name="Rectangle 167">
            <a:extLst>
              <a:ext uri="{FF2B5EF4-FFF2-40B4-BE49-F238E27FC236}">
                <a16:creationId xmlns:a16="http://schemas.microsoft.com/office/drawing/2014/main" id="{214B768E-B88A-46CE-8039-E5F6AE090AE2}"/>
              </a:ext>
            </a:extLst>
          </p:cNvPr>
          <p:cNvSpPr>
            <a:spLocks noChangeArrowheads="1"/>
          </p:cNvSpPr>
          <p:nvPr/>
        </p:nvSpPr>
        <p:spPr bwMode="auto">
          <a:xfrm>
            <a:off x="7500938" y="3033712"/>
            <a:ext cx="865188"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1.9 crores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16" name="Rectangle 168">
            <a:extLst>
              <a:ext uri="{FF2B5EF4-FFF2-40B4-BE49-F238E27FC236}">
                <a16:creationId xmlns:a16="http://schemas.microsoft.com/office/drawing/2014/main" id="{ED9F2286-8767-4B24-A04B-63D902AA5B06}"/>
              </a:ext>
            </a:extLst>
          </p:cNvPr>
          <p:cNvSpPr>
            <a:spLocks noChangeArrowheads="1"/>
          </p:cNvSpPr>
          <p:nvPr/>
        </p:nvSpPr>
        <p:spPr bwMode="auto">
          <a:xfrm>
            <a:off x="9075738" y="3033712"/>
            <a:ext cx="727075"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2 crores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17" name="Rectangle 169">
            <a:extLst>
              <a:ext uri="{FF2B5EF4-FFF2-40B4-BE49-F238E27FC236}">
                <a16:creationId xmlns:a16="http://schemas.microsoft.com/office/drawing/2014/main" id="{C66FA583-E632-4BFE-9580-BD3668240D86}"/>
              </a:ext>
            </a:extLst>
          </p:cNvPr>
          <p:cNvSpPr>
            <a:spLocks noChangeArrowheads="1"/>
          </p:cNvSpPr>
          <p:nvPr/>
        </p:nvSpPr>
        <p:spPr bwMode="auto">
          <a:xfrm>
            <a:off x="10010776" y="3033712"/>
            <a:ext cx="965200"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No (44AD)</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18" name="Rectangle 170">
            <a:extLst>
              <a:ext uri="{FF2B5EF4-FFF2-40B4-BE49-F238E27FC236}">
                <a16:creationId xmlns:a16="http://schemas.microsoft.com/office/drawing/2014/main" id="{FAF59049-603F-4584-96CF-6305F2DB8DE5}"/>
              </a:ext>
            </a:extLst>
          </p:cNvPr>
          <p:cNvSpPr>
            <a:spLocks noChangeArrowheads="1"/>
          </p:cNvSpPr>
          <p:nvPr/>
        </p:nvSpPr>
        <p:spPr bwMode="auto">
          <a:xfrm>
            <a:off x="1439863" y="3378200"/>
            <a:ext cx="173038" cy="328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4</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19" name="Rectangle 171">
            <a:extLst>
              <a:ext uri="{FF2B5EF4-FFF2-40B4-BE49-F238E27FC236}">
                <a16:creationId xmlns:a16="http://schemas.microsoft.com/office/drawing/2014/main" id="{273522BC-85E0-4CD9-AC63-BBB2E8A0738A}"/>
              </a:ext>
            </a:extLst>
          </p:cNvPr>
          <p:cNvSpPr>
            <a:spLocks noChangeArrowheads="1"/>
          </p:cNvSpPr>
          <p:nvPr/>
        </p:nvSpPr>
        <p:spPr bwMode="auto">
          <a:xfrm>
            <a:off x="1885951" y="3378200"/>
            <a:ext cx="471488" cy="328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Mrs.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20" name="Rectangle 172">
            <a:extLst>
              <a:ext uri="{FF2B5EF4-FFF2-40B4-BE49-F238E27FC236}">
                <a16:creationId xmlns:a16="http://schemas.microsoft.com/office/drawing/2014/main" id="{A80E8E1C-A44C-4B3C-8AC9-0AB6A8D43D1C}"/>
              </a:ext>
            </a:extLst>
          </p:cNvPr>
          <p:cNvSpPr>
            <a:spLocks noChangeArrowheads="1"/>
          </p:cNvSpPr>
          <p:nvPr/>
        </p:nvSpPr>
        <p:spPr bwMode="auto">
          <a:xfrm>
            <a:off x="2262188" y="3378200"/>
            <a:ext cx="315913" cy="328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D,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21" name="Rectangle 173">
            <a:extLst>
              <a:ext uri="{FF2B5EF4-FFF2-40B4-BE49-F238E27FC236}">
                <a16:creationId xmlns:a16="http://schemas.microsoft.com/office/drawing/2014/main" id="{EA7A1935-B6E9-45E4-8420-42DF25CB5842}"/>
              </a:ext>
            </a:extLst>
          </p:cNvPr>
          <p:cNvSpPr>
            <a:spLocks noChangeArrowheads="1"/>
          </p:cNvSpPr>
          <p:nvPr/>
        </p:nvSpPr>
        <p:spPr bwMode="auto">
          <a:xfrm>
            <a:off x="2465388" y="3378200"/>
            <a:ext cx="727075" cy="328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Business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22" name="Rectangle 174">
            <a:extLst>
              <a:ext uri="{FF2B5EF4-FFF2-40B4-BE49-F238E27FC236}">
                <a16:creationId xmlns:a16="http://schemas.microsoft.com/office/drawing/2014/main" id="{63DD6D1F-6E30-4E43-9AF7-3FC80EEBC8F4}"/>
              </a:ext>
            </a:extLst>
          </p:cNvPr>
          <p:cNvSpPr>
            <a:spLocks noChangeArrowheads="1"/>
          </p:cNvSpPr>
          <p:nvPr/>
        </p:nvSpPr>
        <p:spPr bwMode="auto">
          <a:xfrm>
            <a:off x="3784601" y="3378200"/>
            <a:ext cx="865188" cy="328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2.5 crores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23" name="Rectangle 175">
            <a:extLst>
              <a:ext uri="{FF2B5EF4-FFF2-40B4-BE49-F238E27FC236}">
                <a16:creationId xmlns:a16="http://schemas.microsoft.com/office/drawing/2014/main" id="{836D33DB-382D-40B7-899B-B11F4A715A00}"/>
              </a:ext>
            </a:extLst>
          </p:cNvPr>
          <p:cNvSpPr>
            <a:spLocks noChangeArrowheads="1"/>
          </p:cNvSpPr>
          <p:nvPr/>
        </p:nvSpPr>
        <p:spPr bwMode="auto">
          <a:xfrm>
            <a:off x="5249863" y="3378200"/>
            <a:ext cx="608013" cy="328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9 lakhs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24" name="Rectangle 176">
            <a:extLst>
              <a:ext uri="{FF2B5EF4-FFF2-40B4-BE49-F238E27FC236}">
                <a16:creationId xmlns:a16="http://schemas.microsoft.com/office/drawing/2014/main" id="{B9A77B5E-5ED9-442C-82C7-7DA5FC700436}"/>
              </a:ext>
            </a:extLst>
          </p:cNvPr>
          <p:cNvSpPr>
            <a:spLocks noChangeArrowheads="1"/>
          </p:cNvSpPr>
          <p:nvPr/>
        </p:nvSpPr>
        <p:spPr bwMode="auto">
          <a:xfrm>
            <a:off x="6172201" y="3378200"/>
            <a:ext cx="865188" cy="328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1.5 crores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25" name="Rectangle 177">
            <a:extLst>
              <a:ext uri="{FF2B5EF4-FFF2-40B4-BE49-F238E27FC236}">
                <a16:creationId xmlns:a16="http://schemas.microsoft.com/office/drawing/2014/main" id="{89A6C8C8-B2F7-4DB8-B5B9-ACC4D0B2381B}"/>
              </a:ext>
            </a:extLst>
          </p:cNvPr>
          <p:cNvSpPr>
            <a:spLocks noChangeArrowheads="1"/>
          </p:cNvSpPr>
          <p:nvPr/>
        </p:nvSpPr>
        <p:spPr bwMode="auto">
          <a:xfrm>
            <a:off x="8221663" y="3378200"/>
            <a:ext cx="138113" cy="328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26" name="Rectangle 178">
            <a:extLst>
              <a:ext uri="{FF2B5EF4-FFF2-40B4-BE49-F238E27FC236}">
                <a16:creationId xmlns:a16="http://schemas.microsoft.com/office/drawing/2014/main" id="{7AF23225-3C63-4641-9BB1-1D9895AD7C79}"/>
              </a:ext>
            </a:extLst>
          </p:cNvPr>
          <p:cNvSpPr>
            <a:spLocks noChangeArrowheads="1"/>
          </p:cNvSpPr>
          <p:nvPr/>
        </p:nvSpPr>
        <p:spPr bwMode="auto">
          <a:xfrm>
            <a:off x="8937626" y="3378200"/>
            <a:ext cx="865188" cy="328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1.2 crores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27" name="Rectangle 179">
            <a:extLst>
              <a:ext uri="{FF2B5EF4-FFF2-40B4-BE49-F238E27FC236}">
                <a16:creationId xmlns:a16="http://schemas.microsoft.com/office/drawing/2014/main" id="{8E20414B-74B3-4B48-A957-A451646D2E4F}"/>
              </a:ext>
            </a:extLst>
          </p:cNvPr>
          <p:cNvSpPr>
            <a:spLocks noChangeArrowheads="1"/>
          </p:cNvSpPr>
          <p:nvPr/>
        </p:nvSpPr>
        <p:spPr bwMode="auto">
          <a:xfrm>
            <a:off x="10010776" y="3378200"/>
            <a:ext cx="965200" cy="328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No (44AD)</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28" name="Rectangle 180">
            <a:extLst>
              <a:ext uri="{FF2B5EF4-FFF2-40B4-BE49-F238E27FC236}">
                <a16:creationId xmlns:a16="http://schemas.microsoft.com/office/drawing/2014/main" id="{7E4C637E-4B2A-468A-AC5B-975B57383B0B}"/>
              </a:ext>
            </a:extLst>
          </p:cNvPr>
          <p:cNvSpPr>
            <a:spLocks noChangeArrowheads="1"/>
          </p:cNvSpPr>
          <p:nvPr/>
        </p:nvSpPr>
        <p:spPr bwMode="auto">
          <a:xfrm>
            <a:off x="1439863" y="3722687"/>
            <a:ext cx="173038" cy="328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5</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29" name="Rectangle 181">
            <a:extLst>
              <a:ext uri="{FF2B5EF4-FFF2-40B4-BE49-F238E27FC236}">
                <a16:creationId xmlns:a16="http://schemas.microsoft.com/office/drawing/2014/main" id="{3AF94A55-1F76-4893-B840-2527DD2D072D}"/>
              </a:ext>
            </a:extLst>
          </p:cNvPr>
          <p:cNvSpPr>
            <a:spLocks noChangeArrowheads="1"/>
          </p:cNvSpPr>
          <p:nvPr/>
        </p:nvSpPr>
        <p:spPr bwMode="auto">
          <a:xfrm>
            <a:off x="1885951" y="3722687"/>
            <a:ext cx="447675" cy="328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Mr.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30" name="Rectangle 182">
            <a:extLst>
              <a:ext uri="{FF2B5EF4-FFF2-40B4-BE49-F238E27FC236}">
                <a16:creationId xmlns:a16="http://schemas.microsoft.com/office/drawing/2014/main" id="{EFE12F82-2810-42AE-B3DE-3F3DA487AA70}"/>
              </a:ext>
            </a:extLst>
          </p:cNvPr>
          <p:cNvSpPr>
            <a:spLocks noChangeArrowheads="1"/>
          </p:cNvSpPr>
          <p:nvPr/>
        </p:nvSpPr>
        <p:spPr bwMode="auto">
          <a:xfrm>
            <a:off x="2220913" y="3722687"/>
            <a:ext cx="214313" cy="328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E,</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31" name="Rectangle 183">
            <a:extLst>
              <a:ext uri="{FF2B5EF4-FFF2-40B4-BE49-F238E27FC236}">
                <a16:creationId xmlns:a16="http://schemas.microsoft.com/office/drawing/2014/main" id="{BFE7CF0C-42D9-4CD9-930B-2225B33D145C}"/>
              </a:ext>
            </a:extLst>
          </p:cNvPr>
          <p:cNvSpPr>
            <a:spLocks noChangeArrowheads="1"/>
          </p:cNvSpPr>
          <p:nvPr/>
        </p:nvSpPr>
        <p:spPr bwMode="auto">
          <a:xfrm>
            <a:off x="2393951" y="3722687"/>
            <a:ext cx="727075" cy="328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Business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32" name="Rectangle 184">
            <a:extLst>
              <a:ext uri="{FF2B5EF4-FFF2-40B4-BE49-F238E27FC236}">
                <a16:creationId xmlns:a16="http://schemas.microsoft.com/office/drawing/2014/main" id="{C603E0C3-2CF0-4E04-BAF0-5A0F27F0FA53}"/>
              </a:ext>
            </a:extLst>
          </p:cNvPr>
          <p:cNvSpPr>
            <a:spLocks noChangeArrowheads="1"/>
          </p:cNvSpPr>
          <p:nvPr/>
        </p:nvSpPr>
        <p:spPr bwMode="auto">
          <a:xfrm>
            <a:off x="3784601" y="3722687"/>
            <a:ext cx="173038" cy="328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2</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33" name="Rectangle 185">
            <a:extLst>
              <a:ext uri="{FF2B5EF4-FFF2-40B4-BE49-F238E27FC236}">
                <a16:creationId xmlns:a16="http://schemas.microsoft.com/office/drawing/2014/main" id="{8E8AB13F-E952-4DEF-9C8B-8A3AC97BA3AC}"/>
              </a:ext>
            </a:extLst>
          </p:cNvPr>
          <p:cNvSpPr>
            <a:spLocks noChangeArrowheads="1"/>
          </p:cNvSpPr>
          <p:nvPr/>
        </p:nvSpPr>
        <p:spPr bwMode="auto">
          <a:xfrm>
            <a:off x="3879851" y="3722687"/>
            <a:ext cx="769938" cy="328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.5 crores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34" name="Rectangle 186">
            <a:extLst>
              <a:ext uri="{FF2B5EF4-FFF2-40B4-BE49-F238E27FC236}">
                <a16:creationId xmlns:a16="http://schemas.microsoft.com/office/drawing/2014/main" id="{9221D7F7-A5AA-4FFB-8EC8-DD2581368678}"/>
              </a:ext>
            </a:extLst>
          </p:cNvPr>
          <p:cNvSpPr>
            <a:spLocks noChangeArrowheads="1"/>
          </p:cNvSpPr>
          <p:nvPr/>
        </p:nvSpPr>
        <p:spPr bwMode="auto">
          <a:xfrm>
            <a:off x="4999038" y="3722687"/>
            <a:ext cx="865188" cy="328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1.5 crores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35" name="Rectangle 187">
            <a:extLst>
              <a:ext uri="{FF2B5EF4-FFF2-40B4-BE49-F238E27FC236}">
                <a16:creationId xmlns:a16="http://schemas.microsoft.com/office/drawing/2014/main" id="{BE9C5242-6777-48CA-A1EF-891C33A174C1}"/>
              </a:ext>
            </a:extLst>
          </p:cNvPr>
          <p:cNvSpPr>
            <a:spLocks noChangeArrowheads="1"/>
          </p:cNvSpPr>
          <p:nvPr/>
        </p:nvSpPr>
        <p:spPr bwMode="auto">
          <a:xfrm>
            <a:off x="6310313" y="3722687"/>
            <a:ext cx="727075" cy="328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2 crores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36" name="Rectangle 188">
            <a:extLst>
              <a:ext uri="{FF2B5EF4-FFF2-40B4-BE49-F238E27FC236}">
                <a16:creationId xmlns:a16="http://schemas.microsoft.com/office/drawing/2014/main" id="{CECABBC7-19B8-4F49-BA80-0C33E11E92FD}"/>
              </a:ext>
            </a:extLst>
          </p:cNvPr>
          <p:cNvSpPr>
            <a:spLocks noChangeArrowheads="1"/>
          </p:cNvSpPr>
          <p:nvPr/>
        </p:nvSpPr>
        <p:spPr bwMode="auto">
          <a:xfrm>
            <a:off x="7637463" y="3722687"/>
            <a:ext cx="728663" cy="328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1 crores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37" name="Rectangle 189">
            <a:extLst>
              <a:ext uri="{FF2B5EF4-FFF2-40B4-BE49-F238E27FC236}">
                <a16:creationId xmlns:a16="http://schemas.microsoft.com/office/drawing/2014/main" id="{AF64A2EE-2BF4-497A-88C3-FBC1EC6538BE}"/>
              </a:ext>
            </a:extLst>
          </p:cNvPr>
          <p:cNvSpPr>
            <a:spLocks noChangeArrowheads="1"/>
          </p:cNvSpPr>
          <p:nvPr/>
        </p:nvSpPr>
        <p:spPr bwMode="auto">
          <a:xfrm>
            <a:off x="8937626" y="3722687"/>
            <a:ext cx="865188" cy="328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1.3 crores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38" name="Rectangle 190">
            <a:extLst>
              <a:ext uri="{FF2B5EF4-FFF2-40B4-BE49-F238E27FC236}">
                <a16:creationId xmlns:a16="http://schemas.microsoft.com/office/drawing/2014/main" id="{CC63EC67-65DD-4570-BFBE-89C37A5B3693}"/>
              </a:ext>
            </a:extLst>
          </p:cNvPr>
          <p:cNvSpPr>
            <a:spLocks noChangeArrowheads="1"/>
          </p:cNvSpPr>
          <p:nvPr/>
        </p:nvSpPr>
        <p:spPr bwMode="auto">
          <a:xfrm>
            <a:off x="10326688" y="3722687"/>
            <a:ext cx="357188" cy="328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Yes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39" name="Rectangle 191">
            <a:extLst>
              <a:ext uri="{FF2B5EF4-FFF2-40B4-BE49-F238E27FC236}">
                <a16:creationId xmlns:a16="http://schemas.microsoft.com/office/drawing/2014/main" id="{ED57ACB2-8934-4533-9E2B-6CD679E0A4A1}"/>
              </a:ext>
            </a:extLst>
          </p:cNvPr>
          <p:cNvSpPr>
            <a:spLocks noChangeArrowheads="1"/>
          </p:cNvSpPr>
          <p:nvPr/>
        </p:nvSpPr>
        <p:spPr bwMode="auto">
          <a:xfrm>
            <a:off x="1439863" y="4067175"/>
            <a:ext cx="184150"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6</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40" name="Rectangle 192">
            <a:extLst>
              <a:ext uri="{FF2B5EF4-FFF2-40B4-BE49-F238E27FC236}">
                <a16:creationId xmlns:a16="http://schemas.microsoft.com/office/drawing/2014/main" id="{A4463DC3-3377-4DAE-9104-135D0C0AD47C}"/>
              </a:ext>
            </a:extLst>
          </p:cNvPr>
          <p:cNvSpPr>
            <a:spLocks noChangeArrowheads="1"/>
          </p:cNvSpPr>
          <p:nvPr/>
        </p:nvSpPr>
        <p:spPr bwMode="auto">
          <a:xfrm>
            <a:off x="1885951" y="4067175"/>
            <a:ext cx="1169988"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Mr. F,  Agent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41" name="Rectangle 193">
            <a:extLst>
              <a:ext uri="{FF2B5EF4-FFF2-40B4-BE49-F238E27FC236}">
                <a16:creationId xmlns:a16="http://schemas.microsoft.com/office/drawing/2014/main" id="{7B00E14D-7D20-45AE-AAEB-830E511F52B3}"/>
              </a:ext>
            </a:extLst>
          </p:cNvPr>
          <p:cNvSpPr>
            <a:spLocks noChangeArrowheads="1"/>
          </p:cNvSpPr>
          <p:nvPr/>
        </p:nvSpPr>
        <p:spPr bwMode="auto">
          <a:xfrm>
            <a:off x="3784601" y="4067175"/>
            <a:ext cx="185738"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2</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42" name="Rectangle 194">
            <a:extLst>
              <a:ext uri="{FF2B5EF4-FFF2-40B4-BE49-F238E27FC236}">
                <a16:creationId xmlns:a16="http://schemas.microsoft.com/office/drawing/2014/main" id="{A8B46BF4-F78F-4A0C-87F3-852E07662228}"/>
              </a:ext>
            </a:extLst>
          </p:cNvPr>
          <p:cNvSpPr>
            <a:spLocks noChangeArrowheads="1"/>
          </p:cNvSpPr>
          <p:nvPr/>
        </p:nvSpPr>
        <p:spPr bwMode="auto">
          <a:xfrm>
            <a:off x="3879851" y="4067175"/>
            <a:ext cx="823913"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.5 crores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43" name="Rectangle 195">
            <a:extLst>
              <a:ext uri="{FF2B5EF4-FFF2-40B4-BE49-F238E27FC236}">
                <a16:creationId xmlns:a16="http://schemas.microsoft.com/office/drawing/2014/main" id="{4C1DCDC3-9BF1-4DC4-9819-F261E7C04B27}"/>
              </a:ext>
            </a:extLst>
          </p:cNvPr>
          <p:cNvSpPr>
            <a:spLocks noChangeArrowheads="1"/>
          </p:cNvSpPr>
          <p:nvPr/>
        </p:nvSpPr>
        <p:spPr bwMode="auto">
          <a:xfrm>
            <a:off x="5721351" y="4067175"/>
            <a:ext cx="149225"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44" name="Rectangle 196">
            <a:extLst>
              <a:ext uri="{FF2B5EF4-FFF2-40B4-BE49-F238E27FC236}">
                <a16:creationId xmlns:a16="http://schemas.microsoft.com/office/drawing/2014/main" id="{A4A2E498-A51B-4275-BDBA-B395EFB0068A}"/>
              </a:ext>
            </a:extLst>
          </p:cNvPr>
          <p:cNvSpPr>
            <a:spLocks noChangeArrowheads="1"/>
          </p:cNvSpPr>
          <p:nvPr/>
        </p:nvSpPr>
        <p:spPr bwMode="auto">
          <a:xfrm>
            <a:off x="6172201" y="4067175"/>
            <a:ext cx="923925"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2.5 crores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45" name="Rectangle 197">
            <a:extLst>
              <a:ext uri="{FF2B5EF4-FFF2-40B4-BE49-F238E27FC236}">
                <a16:creationId xmlns:a16="http://schemas.microsoft.com/office/drawing/2014/main" id="{C82D51B5-AB76-4139-AB46-1162F778D7DC}"/>
              </a:ext>
            </a:extLst>
          </p:cNvPr>
          <p:cNvSpPr>
            <a:spLocks noChangeArrowheads="1"/>
          </p:cNvSpPr>
          <p:nvPr/>
        </p:nvSpPr>
        <p:spPr bwMode="auto">
          <a:xfrm>
            <a:off x="7500938" y="4067175"/>
            <a:ext cx="923925"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1.5 crores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46" name="Rectangle 198">
            <a:extLst>
              <a:ext uri="{FF2B5EF4-FFF2-40B4-BE49-F238E27FC236}">
                <a16:creationId xmlns:a16="http://schemas.microsoft.com/office/drawing/2014/main" id="{10034BDB-58FF-4E9C-90AB-252B6B6878F9}"/>
              </a:ext>
            </a:extLst>
          </p:cNvPr>
          <p:cNvSpPr>
            <a:spLocks noChangeArrowheads="1"/>
          </p:cNvSpPr>
          <p:nvPr/>
        </p:nvSpPr>
        <p:spPr bwMode="auto">
          <a:xfrm>
            <a:off x="9075738" y="4067175"/>
            <a:ext cx="781050"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2 crores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47" name="Rectangle 199">
            <a:extLst>
              <a:ext uri="{FF2B5EF4-FFF2-40B4-BE49-F238E27FC236}">
                <a16:creationId xmlns:a16="http://schemas.microsoft.com/office/drawing/2014/main" id="{1ACF5ACE-7DAC-4CE7-B99C-5A931F2FFCC8}"/>
              </a:ext>
            </a:extLst>
          </p:cNvPr>
          <p:cNvSpPr>
            <a:spLocks noChangeArrowheads="1"/>
          </p:cNvSpPr>
          <p:nvPr/>
        </p:nvSpPr>
        <p:spPr bwMode="auto">
          <a:xfrm>
            <a:off x="10326688" y="4067175"/>
            <a:ext cx="381000"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Yes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48" name="Rectangle 200">
            <a:extLst>
              <a:ext uri="{FF2B5EF4-FFF2-40B4-BE49-F238E27FC236}">
                <a16:creationId xmlns:a16="http://schemas.microsoft.com/office/drawing/2014/main" id="{74D7D8E1-EDE6-4C1E-AEC9-52BD3F2BD54B}"/>
              </a:ext>
            </a:extLst>
          </p:cNvPr>
          <p:cNvSpPr>
            <a:spLocks noChangeArrowheads="1"/>
          </p:cNvSpPr>
          <p:nvPr/>
        </p:nvSpPr>
        <p:spPr bwMode="auto">
          <a:xfrm>
            <a:off x="1439863" y="4410075"/>
            <a:ext cx="184150"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7</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49" name="Rectangle 201">
            <a:extLst>
              <a:ext uri="{FF2B5EF4-FFF2-40B4-BE49-F238E27FC236}">
                <a16:creationId xmlns:a16="http://schemas.microsoft.com/office/drawing/2014/main" id="{773A5278-502D-43D2-A113-1DF3038044DB}"/>
              </a:ext>
            </a:extLst>
          </p:cNvPr>
          <p:cNvSpPr>
            <a:spLocks noChangeArrowheads="1"/>
          </p:cNvSpPr>
          <p:nvPr/>
        </p:nvSpPr>
        <p:spPr bwMode="auto">
          <a:xfrm>
            <a:off x="1885951" y="4410075"/>
            <a:ext cx="990600"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CA G LLP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50" name="Rectangle 202">
            <a:extLst>
              <a:ext uri="{FF2B5EF4-FFF2-40B4-BE49-F238E27FC236}">
                <a16:creationId xmlns:a16="http://schemas.microsoft.com/office/drawing/2014/main" id="{ED51C6D2-8722-41EE-9667-E67371FF6F46}"/>
              </a:ext>
            </a:extLst>
          </p:cNvPr>
          <p:cNvSpPr>
            <a:spLocks noChangeArrowheads="1"/>
          </p:cNvSpPr>
          <p:nvPr/>
        </p:nvSpPr>
        <p:spPr bwMode="auto">
          <a:xfrm>
            <a:off x="3940176" y="4410075"/>
            <a:ext cx="750888"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60 lakhs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51" name="Rectangle 203">
            <a:extLst>
              <a:ext uri="{FF2B5EF4-FFF2-40B4-BE49-F238E27FC236}">
                <a16:creationId xmlns:a16="http://schemas.microsoft.com/office/drawing/2014/main" id="{F1B73AED-75E9-45B4-9350-9ABC3E98937E}"/>
              </a:ext>
            </a:extLst>
          </p:cNvPr>
          <p:cNvSpPr>
            <a:spLocks noChangeArrowheads="1"/>
          </p:cNvSpPr>
          <p:nvPr/>
        </p:nvSpPr>
        <p:spPr bwMode="auto">
          <a:xfrm>
            <a:off x="5721351" y="4410075"/>
            <a:ext cx="149225"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52" name="Rectangle 204">
            <a:extLst>
              <a:ext uri="{FF2B5EF4-FFF2-40B4-BE49-F238E27FC236}">
                <a16:creationId xmlns:a16="http://schemas.microsoft.com/office/drawing/2014/main" id="{D2FC34F5-67DB-463A-81BA-408DD6327365}"/>
              </a:ext>
            </a:extLst>
          </p:cNvPr>
          <p:cNvSpPr>
            <a:spLocks noChangeArrowheads="1"/>
          </p:cNvSpPr>
          <p:nvPr/>
        </p:nvSpPr>
        <p:spPr bwMode="auto">
          <a:xfrm>
            <a:off x="6327776" y="4410075"/>
            <a:ext cx="750888"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60 lakhs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8" name="Rectangle 206">
            <a:extLst>
              <a:ext uri="{FF2B5EF4-FFF2-40B4-BE49-F238E27FC236}">
                <a16:creationId xmlns:a16="http://schemas.microsoft.com/office/drawing/2014/main" id="{E41CCEFC-D0EE-4236-9C8C-9D7BCAE8E7D7}"/>
              </a:ext>
            </a:extLst>
          </p:cNvPr>
          <p:cNvSpPr>
            <a:spLocks noChangeArrowheads="1"/>
          </p:cNvSpPr>
          <p:nvPr/>
        </p:nvSpPr>
        <p:spPr bwMode="auto">
          <a:xfrm>
            <a:off x="8221663" y="4410075"/>
            <a:ext cx="149225"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9" name="Rectangle 207">
            <a:extLst>
              <a:ext uri="{FF2B5EF4-FFF2-40B4-BE49-F238E27FC236}">
                <a16:creationId xmlns:a16="http://schemas.microsoft.com/office/drawing/2014/main" id="{5E952A7B-2751-4FD4-BFCC-3A8F990FD43C}"/>
              </a:ext>
            </a:extLst>
          </p:cNvPr>
          <p:cNvSpPr>
            <a:spLocks noChangeArrowheads="1"/>
          </p:cNvSpPr>
          <p:nvPr/>
        </p:nvSpPr>
        <p:spPr bwMode="auto">
          <a:xfrm>
            <a:off x="9093200" y="4410075"/>
            <a:ext cx="752475"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30 lakhs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0" name="Rectangle 208">
            <a:extLst>
              <a:ext uri="{FF2B5EF4-FFF2-40B4-BE49-F238E27FC236}">
                <a16:creationId xmlns:a16="http://schemas.microsoft.com/office/drawing/2014/main" id="{D582C68A-98E8-4A0D-8828-A90C90E16453}"/>
              </a:ext>
            </a:extLst>
          </p:cNvPr>
          <p:cNvSpPr>
            <a:spLocks noChangeArrowheads="1"/>
          </p:cNvSpPr>
          <p:nvPr/>
        </p:nvSpPr>
        <p:spPr bwMode="auto">
          <a:xfrm>
            <a:off x="9950450" y="4410075"/>
            <a:ext cx="1168400"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No (44ADA)</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1" name="Rectangle 209">
            <a:extLst>
              <a:ext uri="{FF2B5EF4-FFF2-40B4-BE49-F238E27FC236}">
                <a16:creationId xmlns:a16="http://schemas.microsoft.com/office/drawing/2014/main" id="{17D46E32-5F1E-49E5-A8D3-CAB86B26AC61}"/>
              </a:ext>
            </a:extLst>
          </p:cNvPr>
          <p:cNvSpPr>
            <a:spLocks noChangeArrowheads="1"/>
          </p:cNvSpPr>
          <p:nvPr/>
        </p:nvSpPr>
        <p:spPr bwMode="auto">
          <a:xfrm>
            <a:off x="1439863" y="4757738"/>
            <a:ext cx="173038" cy="328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8</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2" name="Rectangle 210">
            <a:extLst>
              <a:ext uri="{FF2B5EF4-FFF2-40B4-BE49-F238E27FC236}">
                <a16:creationId xmlns:a16="http://schemas.microsoft.com/office/drawing/2014/main" id="{AE03695A-27E8-45FE-A793-E907DA2D4BED}"/>
              </a:ext>
            </a:extLst>
          </p:cNvPr>
          <p:cNvSpPr>
            <a:spLocks noChangeArrowheads="1"/>
          </p:cNvSpPr>
          <p:nvPr/>
        </p:nvSpPr>
        <p:spPr bwMode="auto">
          <a:xfrm>
            <a:off x="1885950" y="4757738"/>
            <a:ext cx="949325" cy="328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CS H Firm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3" name="Rectangle 211">
            <a:extLst>
              <a:ext uri="{FF2B5EF4-FFF2-40B4-BE49-F238E27FC236}">
                <a16:creationId xmlns:a16="http://schemas.microsoft.com/office/drawing/2014/main" id="{AB535288-7F93-4402-AF59-B18E8340896F}"/>
              </a:ext>
            </a:extLst>
          </p:cNvPr>
          <p:cNvSpPr>
            <a:spLocks noChangeArrowheads="1"/>
          </p:cNvSpPr>
          <p:nvPr/>
        </p:nvSpPr>
        <p:spPr bwMode="auto">
          <a:xfrm>
            <a:off x="3940175" y="4757738"/>
            <a:ext cx="703263" cy="328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55 lakhs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4" name="Rectangle 212">
            <a:extLst>
              <a:ext uri="{FF2B5EF4-FFF2-40B4-BE49-F238E27FC236}">
                <a16:creationId xmlns:a16="http://schemas.microsoft.com/office/drawing/2014/main" id="{8E7CCCFB-236A-4E5C-ACD0-7CDF293568AB}"/>
              </a:ext>
            </a:extLst>
          </p:cNvPr>
          <p:cNvSpPr>
            <a:spLocks noChangeArrowheads="1"/>
          </p:cNvSpPr>
          <p:nvPr/>
        </p:nvSpPr>
        <p:spPr bwMode="auto">
          <a:xfrm>
            <a:off x="5721350" y="4757738"/>
            <a:ext cx="136525" cy="328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5" name="Rectangle 213">
            <a:extLst>
              <a:ext uri="{FF2B5EF4-FFF2-40B4-BE49-F238E27FC236}">
                <a16:creationId xmlns:a16="http://schemas.microsoft.com/office/drawing/2014/main" id="{C14E689B-DEC9-4823-8C2E-805587AB9D82}"/>
              </a:ext>
            </a:extLst>
          </p:cNvPr>
          <p:cNvSpPr>
            <a:spLocks noChangeArrowheads="1"/>
          </p:cNvSpPr>
          <p:nvPr/>
        </p:nvSpPr>
        <p:spPr bwMode="auto">
          <a:xfrm>
            <a:off x="6327775" y="4757738"/>
            <a:ext cx="703263" cy="328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30 lakhs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6" name="Rectangle 214">
            <a:extLst>
              <a:ext uri="{FF2B5EF4-FFF2-40B4-BE49-F238E27FC236}">
                <a16:creationId xmlns:a16="http://schemas.microsoft.com/office/drawing/2014/main" id="{EAADA79C-305F-4DB6-AA9A-227E34BFCEE0}"/>
              </a:ext>
            </a:extLst>
          </p:cNvPr>
          <p:cNvSpPr>
            <a:spLocks noChangeArrowheads="1"/>
          </p:cNvSpPr>
          <p:nvPr/>
        </p:nvSpPr>
        <p:spPr bwMode="auto">
          <a:xfrm>
            <a:off x="7656513" y="4757738"/>
            <a:ext cx="703263" cy="328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25 lakhs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7" name="Rectangle 215">
            <a:extLst>
              <a:ext uri="{FF2B5EF4-FFF2-40B4-BE49-F238E27FC236}">
                <a16:creationId xmlns:a16="http://schemas.microsoft.com/office/drawing/2014/main" id="{D9333436-970E-4A8D-B727-C1CB15A36990}"/>
              </a:ext>
            </a:extLst>
          </p:cNvPr>
          <p:cNvSpPr>
            <a:spLocks noChangeArrowheads="1"/>
          </p:cNvSpPr>
          <p:nvPr/>
        </p:nvSpPr>
        <p:spPr bwMode="auto">
          <a:xfrm>
            <a:off x="9093200" y="4757738"/>
            <a:ext cx="704850" cy="328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30 lakhs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8" name="Rectangle 216">
            <a:extLst>
              <a:ext uri="{FF2B5EF4-FFF2-40B4-BE49-F238E27FC236}">
                <a16:creationId xmlns:a16="http://schemas.microsoft.com/office/drawing/2014/main" id="{D153CEEA-C9C3-4F70-8D9B-816B4FB2C846}"/>
              </a:ext>
            </a:extLst>
          </p:cNvPr>
          <p:cNvSpPr>
            <a:spLocks noChangeArrowheads="1"/>
          </p:cNvSpPr>
          <p:nvPr/>
        </p:nvSpPr>
        <p:spPr bwMode="auto">
          <a:xfrm>
            <a:off x="9950450" y="4757738"/>
            <a:ext cx="1096963" cy="328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No (44ADA)</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9" name="Rectangle 217">
            <a:extLst>
              <a:ext uri="{FF2B5EF4-FFF2-40B4-BE49-F238E27FC236}">
                <a16:creationId xmlns:a16="http://schemas.microsoft.com/office/drawing/2014/main" id="{6B7EF098-BBD2-4D3B-8562-91D36631EBC2}"/>
              </a:ext>
            </a:extLst>
          </p:cNvPr>
          <p:cNvSpPr>
            <a:spLocks noChangeArrowheads="1"/>
          </p:cNvSpPr>
          <p:nvPr/>
        </p:nvSpPr>
        <p:spPr bwMode="auto">
          <a:xfrm>
            <a:off x="1439863" y="5102225"/>
            <a:ext cx="173038" cy="328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9</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0" name="Rectangle 218">
            <a:extLst>
              <a:ext uri="{FF2B5EF4-FFF2-40B4-BE49-F238E27FC236}">
                <a16:creationId xmlns:a16="http://schemas.microsoft.com/office/drawing/2014/main" id="{36643E25-F296-45C2-9B08-473B83D2D0C5}"/>
              </a:ext>
            </a:extLst>
          </p:cNvPr>
          <p:cNvSpPr>
            <a:spLocks noChangeArrowheads="1"/>
          </p:cNvSpPr>
          <p:nvPr/>
        </p:nvSpPr>
        <p:spPr bwMode="auto">
          <a:xfrm>
            <a:off x="1885950" y="5102225"/>
            <a:ext cx="434975" cy="328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Dr. I</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1" name="Rectangle 219">
            <a:extLst>
              <a:ext uri="{FF2B5EF4-FFF2-40B4-BE49-F238E27FC236}">
                <a16:creationId xmlns:a16="http://schemas.microsoft.com/office/drawing/2014/main" id="{5924E846-58B5-42D7-A237-63234928D576}"/>
              </a:ext>
            </a:extLst>
          </p:cNvPr>
          <p:cNvSpPr>
            <a:spLocks noChangeArrowheads="1"/>
          </p:cNvSpPr>
          <p:nvPr/>
        </p:nvSpPr>
        <p:spPr bwMode="auto">
          <a:xfrm>
            <a:off x="3940175" y="5102225"/>
            <a:ext cx="703263" cy="328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60 lakhs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2" name="Rectangle 220">
            <a:extLst>
              <a:ext uri="{FF2B5EF4-FFF2-40B4-BE49-F238E27FC236}">
                <a16:creationId xmlns:a16="http://schemas.microsoft.com/office/drawing/2014/main" id="{7C5DDF73-E63B-4592-8247-7A2C6E0F035B}"/>
              </a:ext>
            </a:extLst>
          </p:cNvPr>
          <p:cNvSpPr>
            <a:spLocks noChangeArrowheads="1"/>
          </p:cNvSpPr>
          <p:nvPr/>
        </p:nvSpPr>
        <p:spPr bwMode="auto">
          <a:xfrm>
            <a:off x="5154613" y="5102225"/>
            <a:ext cx="703263" cy="328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30 lakhs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3" name="Rectangle 221">
            <a:extLst>
              <a:ext uri="{FF2B5EF4-FFF2-40B4-BE49-F238E27FC236}">
                <a16:creationId xmlns:a16="http://schemas.microsoft.com/office/drawing/2014/main" id="{2D8F218F-F8BD-448C-BB4A-47B4595FCC6A}"/>
              </a:ext>
            </a:extLst>
          </p:cNvPr>
          <p:cNvSpPr>
            <a:spLocks noChangeArrowheads="1"/>
          </p:cNvSpPr>
          <p:nvPr/>
        </p:nvSpPr>
        <p:spPr bwMode="auto">
          <a:xfrm>
            <a:off x="6327775" y="5102225"/>
            <a:ext cx="173038" cy="328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5</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4" name="Rectangle 222">
            <a:extLst>
              <a:ext uri="{FF2B5EF4-FFF2-40B4-BE49-F238E27FC236}">
                <a16:creationId xmlns:a16="http://schemas.microsoft.com/office/drawing/2014/main" id="{3AC7C390-994B-4D8E-B571-B25C70CB4292}"/>
              </a:ext>
            </a:extLst>
          </p:cNvPr>
          <p:cNvSpPr>
            <a:spLocks noChangeArrowheads="1"/>
          </p:cNvSpPr>
          <p:nvPr/>
        </p:nvSpPr>
        <p:spPr bwMode="auto">
          <a:xfrm>
            <a:off x="6423025" y="5102225"/>
            <a:ext cx="608013" cy="328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0 lakhs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5" name="Rectangle 223">
            <a:extLst>
              <a:ext uri="{FF2B5EF4-FFF2-40B4-BE49-F238E27FC236}">
                <a16:creationId xmlns:a16="http://schemas.microsoft.com/office/drawing/2014/main" id="{A5FAC432-9A9B-4B2C-BA9A-72FFAE50CE38}"/>
              </a:ext>
            </a:extLst>
          </p:cNvPr>
          <p:cNvSpPr>
            <a:spLocks noChangeArrowheads="1"/>
          </p:cNvSpPr>
          <p:nvPr/>
        </p:nvSpPr>
        <p:spPr bwMode="auto">
          <a:xfrm>
            <a:off x="8221663" y="5102225"/>
            <a:ext cx="138113" cy="328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6" name="Rectangle 224">
            <a:extLst>
              <a:ext uri="{FF2B5EF4-FFF2-40B4-BE49-F238E27FC236}">
                <a16:creationId xmlns:a16="http://schemas.microsoft.com/office/drawing/2014/main" id="{B6273DCE-47B3-47DD-8052-A8719D9B1C44}"/>
              </a:ext>
            </a:extLst>
          </p:cNvPr>
          <p:cNvSpPr>
            <a:spLocks noChangeArrowheads="1"/>
          </p:cNvSpPr>
          <p:nvPr/>
        </p:nvSpPr>
        <p:spPr bwMode="auto">
          <a:xfrm>
            <a:off x="9093200" y="5102225"/>
            <a:ext cx="704850" cy="328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40 lakhs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7" name="Rectangle 225">
            <a:extLst>
              <a:ext uri="{FF2B5EF4-FFF2-40B4-BE49-F238E27FC236}">
                <a16:creationId xmlns:a16="http://schemas.microsoft.com/office/drawing/2014/main" id="{F5FC76E4-CBCF-4F65-B277-07FF2D4E73F6}"/>
              </a:ext>
            </a:extLst>
          </p:cNvPr>
          <p:cNvSpPr>
            <a:spLocks noChangeArrowheads="1"/>
          </p:cNvSpPr>
          <p:nvPr/>
        </p:nvSpPr>
        <p:spPr bwMode="auto">
          <a:xfrm>
            <a:off x="10326688" y="5102225"/>
            <a:ext cx="357188" cy="328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Yes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8" name="Rectangle 226">
            <a:extLst>
              <a:ext uri="{FF2B5EF4-FFF2-40B4-BE49-F238E27FC236}">
                <a16:creationId xmlns:a16="http://schemas.microsoft.com/office/drawing/2014/main" id="{C9280D21-4204-450D-A97C-515178689AC3}"/>
              </a:ext>
            </a:extLst>
          </p:cNvPr>
          <p:cNvSpPr>
            <a:spLocks noChangeArrowheads="1"/>
          </p:cNvSpPr>
          <p:nvPr/>
        </p:nvSpPr>
        <p:spPr bwMode="auto">
          <a:xfrm>
            <a:off x="1439863" y="5446713"/>
            <a:ext cx="309563" cy="328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10.</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9" name="Rectangle 227">
            <a:extLst>
              <a:ext uri="{FF2B5EF4-FFF2-40B4-BE49-F238E27FC236}">
                <a16:creationId xmlns:a16="http://schemas.microsoft.com/office/drawing/2014/main" id="{D0FD31AD-E4C5-4697-A263-C235311970B9}"/>
              </a:ext>
            </a:extLst>
          </p:cNvPr>
          <p:cNvSpPr>
            <a:spLocks noChangeArrowheads="1"/>
          </p:cNvSpPr>
          <p:nvPr/>
        </p:nvSpPr>
        <p:spPr bwMode="auto">
          <a:xfrm>
            <a:off x="1885950" y="5446713"/>
            <a:ext cx="1628775" cy="328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CA J (Profit 4 lakhs)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0" name="Rectangle 228">
            <a:extLst>
              <a:ext uri="{FF2B5EF4-FFF2-40B4-BE49-F238E27FC236}">
                <a16:creationId xmlns:a16="http://schemas.microsoft.com/office/drawing/2014/main" id="{4D925F08-41D0-4170-831D-5244A5F06D9E}"/>
              </a:ext>
            </a:extLst>
          </p:cNvPr>
          <p:cNvSpPr>
            <a:spLocks noChangeArrowheads="1"/>
          </p:cNvSpPr>
          <p:nvPr/>
        </p:nvSpPr>
        <p:spPr bwMode="auto">
          <a:xfrm>
            <a:off x="3940175" y="5446713"/>
            <a:ext cx="703263" cy="328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40 lakhs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1" name="Rectangle 229">
            <a:extLst>
              <a:ext uri="{FF2B5EF4-FFF2-40B4-BE49-F238E27FC236}">
                <a16:creationId xmlns:a16="http://schemas.microsoft.com/office/drawing/2014/main" id="{42F663C2-A805-4128-8AE5-3ADFFCB72FC5}"/>
              </a:ext>
            </a:extLst>
          </p:cNvPr>
          <p:cNvSpPr>
            <a:spLocks noChangeArrowheads="1"/>
          </p:cNvSpPr>
          <p:nvPr/>
        </p:nvSpPr>
        <p:spPr bwMode="auto">
          <a:xfrm>
            <a:off x="5721350" y="5446713"/>
            <a:ext cx="136525" cy="328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2" name="Rectangle 230">
            <a:extLst>
              <a:ext uri="{FF2B5EF4-FFF2-40B4-BE49-F238E27FC236}">
                <a16:creationId xmlns:a16="http://schemas.microsoft.com/office/drawing/2014/main" id="{BF9D1F14-C577-4C09-80EE-29E5D2EA2B7A}"/>
              </a:ext>
            </a:extLst>
          </p:cNvPr>
          <p:cNvSpPr>
            <a:spLocks noChangeArrowheads="1"/>
          </p:cNvSpPr>
          <p:nvPr/>
        </p:nvSpPr>
        <p:spPr bwMode="auto">
          <a:xfrm>
            <a:off x="6327775" y="5446713"/>
            <a:ext cx="703263" cy="328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40 lakhs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3" name="Rectangle 231">
            <a:extLst>
              <a:ext uri="{FF2B5EF4-FFF2-40B4-BE49-F238E27FC236}">
                <a16:creationId xmlns:a16="http://schemas.microsoft.com/office/drawing/2014/main" id="{66F07CE6-C7FE-491A-9562-597E8857AA32}"/>
              </a:ext>
            </a:extLst>
          </p:cNvPr>
          <p:cNvSpPr>
            <a:spLocks noChangeArrowheads="1"/>
          </p:cNvSpPr>
          <p:nvPr/>
        </p:nvSpPr>
        <p:spPr bwMode="auto">
          <a:xfrm>
            <a:off x="8221663" y="5446713"/>
            <a:ext cx="138113" cy="328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4" name="Rectangle 232">
            <a:extLst>
              <a:ext uri="{FF2B5EF4-FFF2-40B4-BE49-F238E27FC236}">
                <a16:creationId xmlns:a16="http://schemas.microsoft.com/office/drawing/2014/main" id="{C64C1B3C-3907-4EE2-B625-4332ACF63A5D}"/>
              </a:ext>
            </a:extLst>
          </p:cNvPr>
          <p:cNvSpPr>
            <a:spLocks noChangeArrowheads="1"/>
          </p:cNvSpPr>
          <p:nvPr/>
        </p:nvSpPr>
        <p:spPr bwMode="auto">
          <a:xfrm>
            <a:off x="9093200" y="5446713"/>
            <a:ext cx="704850" cy="328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40 lakhs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5" name="Rectangle 233">
            <a:extLst>
              <a:ext uri="{FF2B5EF4-FFF2-40B4-BE49-F238E27FC236}">
                <a16:creationId xmlns:a16="http://schemas.microsoft.com/office/drawing/2014/main" id="{C1BC3028-D6C1-4090-91FF-47DEABADF892}"/>
              </a:ext>
            </a:extLst>
          </p:cNvPr>
          <p:cNvSpPr>
            <a:spLocks noChangeArrowheads="1"/>
          </p:cNvSpPr>
          <p:nvPr/>
        </p:nvSpPr>
        <p:spPr bwMode="auto">
          <a:xfrm>
            <a:off x="10326688" y="5446713"/>
            <a:ext cx="357188" cy="328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Yes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6" name="Rectangle 234">
            <a:extLst>
              <a:ext uri="{FF2B5EF4-FFF2-40B4-BE49-F238E27FC236}">
                <a16:creationId xmlns:a16="http://schemas.microsoft.com/office/drawing/2014/main" id="{4706A3DF-3DD4-4EA3-AFEC-45B6C9345E23}"/>
              </a:ext>
            </a:extLst>
          </p:cNvPr>
          <p:cNvSpPr>
            <a:spLocks noChangeArrowheads="1"/>
          </p:cNvSpPr>
          <p:nvPr/>
        </p:nvSpPr>
        <p:spPr bwMode="auto">
          <a:xfrm>
            <a:off x="1439863" y="5791200"/>
            <a:ext cx="333375"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11.</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7" name="Rectangle 235">
            <a:extLst>
              <a:ext uri="{FF2B5EF4-FFF2-40B4-BE49-F238E27FC236}">
                <a16:creationId xmlns:a16="http://schemas.microsoft.com/office/drawing/2014/main" id="{D68B1384-89D5-4079-AA85-46B65FCF24DE}"/>
              </a:ext>
            </a:extLst>
          </p:cNvPr>
          <p:cNvSpPr>
            <a:spLocks noChangeArrowheads="1"/>
          </p:cNvSpPr>
          <p:nvPr/>
        </p:nvSpPr>
        <p:spPr bwMode="auto">
          <a:xfrm>
            <a:off x="1885950" y="5791200"/>
            <a:ext cx="1700213"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Mrs. K, Investigator</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8" name="Rectangle 236">
            <a:extLst>
              <a:ext uri="{FF2B5EF4-FFF2-40B4-BE49-F238E27FC236}">
                <a16:creationId xmlns:a16="http://schemas.microsoft.com/office/drawing/2014/main" id="{1BBFF1DA-AEF8-4DF5-BFCF-A0756D182699}"/>
              </a:ext>
            </a:extLst>
          </p:cNvPr>
          <p:cNvSpPr>
            <a:spLocks noChangeArrowheads="1"/>
          </p:cNvSpPr>
          <p:nvPr/>
        </p:nvSpPr>
        <p:spPr bwMode="auto">
          <a:xfrm>
            <a:off x="3940175" y="5791200"/>
            <a:ext cx="750888"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60 lakhs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9" name="Rectangle 237">
            <a:extLst>
              <a:ext uri="{FF2B5EF4-FFF2-40B4-BE49-F238E27FC236}">
                <a16:creationId xmlns:a16="http://schemas.microsoft.com/office/drawing/2014/main" id="{D915651C-281C-4D1F-84E0-DF3B0B9EF9B6}"/>
              </a:ext>
            </a:extLst>
          </p:cNvPr>
          <p:cNvSpPr>
            <a:spLocks noChangeArrowheads="1"/>
          </p:cNvSpPr>
          <p:nvPr/>
        </p:nvSpPr>
        <p:spPr bwMode="auto">
          <a:xfrm>
            <a:off x="5721350" y="5791200"/>
            <a:ext cx="149225"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0" name="Rectangle 238">
            <a:extLst>
              <a:ext uri="{FF2B5EF4-FFF2-40B4-BE49-F238E27FC236}">
                <a16:creationId xmlns:a16="http://schemas.microsoft.com/office/drawing/2014/main" id="{20674770-1AE5-421C-9143-82182C0E155D}"/>
              </a:ext>
            </a:extLst>
          </p:cNvPr>
          <p:cNvSpPr>
            <a:spLocks noChangeArrowheads="1"/>
          </p:cNvSpPr>
          <p:nvPr/>
        </p:nvSpPr>
        <p:spPr bwMode="auto">
          <a:xfrm>
            <a:off x="6327775" y="5791200"/>
            <a:ext cx="750888"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50 lakhs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1" name="Rectangle 239">
            <a:extLst>
              <a:ext uri="{FF2B5EF4-FFF2-40B4-BE49-F238E27FC236}">
                <a16:creationId xmlns:a16="http://schemas.microsoft.com/office/drawing/2014/main" id="{3A879F75-9A65-4C23-A45D-13D574A8B4AF}"/>
              </a:ext>
            </a:extLst>
          </p:cNvPr>
          <p:cNvSpPr>
            <a:spLocks noChangeArrowheads="1"/>
          </p:cNvSpPr>
          <p:nvPr/>
        </p:nvSpPr>
        <p:spPr bwMode="auto">
          <a:xfrm>
            <a:off x="8221663" y="5791200"/>
            <a:ext cx="149225"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2" name="Rectangle 240">
            <a:extLst>
              <a:ext uri="{FF2B5EF4-FFF2-40B4-BE49-F238E27FC236}">
                <a16:creationId xmlns:a16="http://schemas.microsoft.com/office/drawing/2014/main" id="{4FDF70E1-651C-4AAA-829A-F8EEA476B101}"/>
              </a:ext>
            </a:extLst>
          </p:cNvPr>
          <p:cNvSpPr>
            <a:spLocks noChangeArrowheads="1"/>
          </p:cNvSpPr>
          <p:nvPr/>
        </p:nvSpPr>
        <p:spPr bwMode="auto">
          <a:xfrm>
            <a:off x="9093200" y="5791200"/>
            <a:ext cx="752475"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50 lakhs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3" name="Rectangle 241">
            <a:extLst>
              <a:ext uri="{FF2B5EF4-FFF2-40B4-BE49-F238E27FC236}">
                <a16:creationId xmlns:a16="http://schemas.microsoft.com/office/drawing/2014/main" id="{43317182-4144-4FC8-801A-411F663CD4CC}"/>
              </a:ext>
            </a:extLst>
          </p:cNvPr>
          <p:cNvSpPr>
            <a:spLocks noChangeArrowheads="1"/>
          </p:cNvSpPr>
          <p:nvPr/>
        </p:nvSpPr>
        <p:spPr bwMode="auto">
          <a:xfrm>
            <a:off x="10326688" y="5791200"/>
            <a:ext cx="381000"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Yes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4" name="Rectangle 242">
            <a:extLst>
              <a:ext uri="{FF2B5EF4-FFF2-40B4-BE49-F238E27FC236}">
                <a16:creationId xmlns:a16="http://schemas.microsoft.com/office/drawing/2014/main" id="{26639DDB-B6F7-47FF-805A-3E20560EC5F0}"/>
              </a:ext>
            </a:extLst>
          </p:cNvPr>
          <p:cNvSpPr>
            <a:spLocks noChangeArrowheads="1"/>
          </p:cNvSpPr>
          <p:nvPr/>
        </p:nvSpPr>
        <p:spPr bwMode="auto">
          <a:xfrm>
            <a:off x="1439863" y="6137275"/>
            <a:ext cx="309563"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12.</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5" name="Rectangle 243">
            <a:extLst>
              <a:ext uri="{FF2B5EF4-FFF2-40B4-BE49-F238E27FC236}">
                <a16:creationId xmlns:a16="http://schemas.microsoft.com/office/drawing/2014/main" id="{9F7EE652-6D86-4F80-9DE8-A2F0F5A7FD1D}"/>
              </a:ext>
            </a:extLst>
          </p:cNvPr>
          <p:cNvSpPr>
            <a:spLocks noChangeArrowheads="1"/>
          </p:cNvSpPr>
          <p:nvPr/>
        </p:nvSpPr>
        <p:spPr bwMode="auto">
          <a:xfrm>
            <a:off x="1885950" y="6137275"/>
            <a:ext cx="1611313"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Mrs. L, Investigator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6" name="Rectangle 244">
            <a:extLst>
              <a:ext uri="{FF2B5EF4-FFF2-40B4-BE49-F238E27FC236}">
                <a16:creationId xmlns:a16="http://schemas.microsoft.com/office/drawing/2014/main" id="{4871D8FB-BB2D-4F32-835D-46E271DB8EC1}"/>
              </a:ext>
            </a:extLst>
          </p:cNvPr>
          <p:cNvSpPr>
            <a:spLocks noChangeArrowheads="1"/>
          </p:cNvSpPr>
          <p:nvPr/>
        </p:nvSpPr>
        <p:spPr bwMode="auto">
          <a:xfrm>
            <a:off x="1885950" y="6361113"/>
            <a:ext cx="1300163"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(Profit 5 lakhs)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7" name="Rectangle 245">
            <a:extLst>
              <a:ext uri="{FF2B5EF4-FFF2-40B4-BE49-F238E27FC236}">
                <a16:creationId xmlns:a16="http://schemas.microsoft.com/office/drawing/2014/main" id="{D9230A3F-5E0D-473A-9105-CA46FEFE6AEF}"/>
              </a:ext>
            </a:extLst>
          </p:cNvPr>
          <p:cNvSpPr>
            <a:spLocks noChangeArrowheads="1"/>
          </p:cNvSpPr>
          <p:nvPr/>
        </p:nvSpPr>
        <p:spPr bwMode="auto">
          <a:xfrm>
            <a:off x="3940175" y="6137275"/>
            <a:ext cx="703263"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30 lakhs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8" name="Rectangle 246">
            <a:extLst>
              <a:ext uri="{FF2B5EF4-FFF2-40B4-BE49-F238E27FC236}">
                <a16:creationId xmlns:a16="http://schemas.microsoft.com/office/drawing/2014/main" id="{AFFAAC65-585F-455A-8449-0305DFBF75B9}"/>
              </a:ext>
            </a:extLst>
          </p:cNvPr>
          <p:cNvSpPr>
            <a:spLocks noChangeArrowheads="1"/>
          </p:cNvSpPr>
          <p:nvPr/>
        </p:nvSpPr>
        <p:spPr bwMode="auto">
          <a:xfrm>
            <a:off x="5721350" y="6137275"/>
            <a:ext cx="136525"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9" name="Rectangle 247">
            <a:extLst>
              <a:ext uri="{FF2B5EF4-FFF2-40B4-BE49-F238E27FC236}">
                <a16:creationId xmlns:a16="http://schemas.microsoft.com/office/drawing/2014/main" id="{5AAE1199-54A3-4CD4-88B8-56F37C41B7E4}"/>
              </a:ext>
            </a:extLst>
          </p:cNvPr>
          <p:cNvSpPr>
            <a:spLocks noChangeArrowheads="1"/>
          </p:cNvSpPr>
          <p:nvPr/>
        </p:nvSpPr>
        <p:spPr bwMode="auto">
          <a:xfrm>
            <a:off x="6327775" y="6137275"/>
            <a:ext cx="703263"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25 lakhs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50" name="Rectangle 248">
            <a:extLst>
              <a:ext uri="{FF2B5EF4-FFF2-40B4-BE49-F238E27FC236}">
                <a16:creationId xmlns:a16="http://schemas.microsoft.com/office/drawing/2014/main" id="{2F14EE8A-CE50-4231-99EA-A2ED5B829854}"/>
              </a:ext>
            </a:extLst>
          </p:cNvPr>
          <p:cNvSpPr>
            <a:spLocks noChangeArrowheads="1"/>
          </p:cNvSpPr>
          <p:nvPr/>
        </p:nvSpPr>
        <p:spPr bwMode="auto">
          <a:xfrm>
            <a:off x="8221663" y="6137275"/>
            <a:ext cx="138113"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51" name="Rectangle 249">
            <a:extLst>
              <a:ext uri="{FF2B5EF4-FFF2-40B4-BE49-F238E27FC236}">
                <a16:creationId xmlns:a16="http://schemas.microsoft.com/office/drawing/2014/main" id="{4D4BA8F5-325B-435C-8B83-61BF00C0DB22}"/>
              </a:ext>
            </a:extLst>
          </p:cNvPr>
          <p:cNvSpPr>
            <a:spLocks noChangeArrowheads="1"/>
          </p:cNvSpPr>
          <p:nvPr/>
        </p:nvSpPr>
        <p:spPr bwMode="auto">
          <a:xfrm>
            <a:off x="9093200" y="6137275"/>
            <a:ext cx="704850"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25 lakhs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52" name="Rectangle 250">
            <a:extLst>
              <a:ext uri="{FF2B5EF4-FFF2-40B4-BE49-F238E27FC236}">
                <a16:creationId xmlns:a16="http://schemas.microsoft.com/office/drawing/2014/main" id="{CDB078D8-2685-404C-B332-7056CC3B79F1}"/>
              </a:ext>
            </a:extLst>
          </p:cNvPr>
          <p:cNvSpPr>
            <a:spLocks noChangeArrowheads="1"/>
          </p:cNvSpPr>
          <p:nvPr/>
        </p:nvSpPr>
        <p:spPr bwMode="auto">
          <a:xfrm>
            <a:off x="10326688" y="6137275"/>
            <a:ext cx="333375"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Gill Sans MT" panose="020B0502020104020203" pitchFamily="34" charset="0"/>
              </a:rPr>
              <a:t>No</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47967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2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3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4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4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8" grpId="0"/>
      <p:bldP spid="217" grpId="0"/>
      <p:bldP spid="227" grpId="0"/>
      <p:bldP spid="238" grpId="0"/>
      <p:bldP spid="247" grpId="0"/>
      <p:bldP spid="10" grpId="0"/>
      <p:bldP spid="18" grpId="0"/>
      <p:bldP spid="27" grpId="0"/>
      <p:bldP spid="35" grpId="0"/>
      <p:bldP spid="43" grpId="0"/>
      <p:bldP spid="5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9B8089-FF76-07AD-33D2-3A059D7096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54A9C1-C100-A0AA-9302-E22474CECB7E}"/>
              </a:ext>
            </a:extLst>
          </p:cNvPr>
          <p:cNvSpPr>
            <a:spLocks noGrp="1"/>
          </p:cNvSpPr>
          <p:nvPr>
            <p:ph type="title"/>
          </p:nvPr>
        </p:nvSpPr>
        <p:spPr>
          <a:xfrm>
            <a:off x="581192" y="702156"/>
            <a:ext cx="11029616" cy="806604"/>
          </a:xfrm>
        </p:spPr>
        <p:txBody>
          <a:bodyPr/>
          <a:lstStyle/>
          <a:p>
            <a:r>
              <a:rPr lang="en-US" dirty="0"/>
              <a:t>TAX AUDIT (GENERAL)</a:t>
            </a:r>
            <a:endParaRPr lang="en-IN" dirty="0"/>
          </a:p>
        </p:txBody>
      </p:sp>
      <p:sp>
        <p:nvSpPr>
          <p:cNvPr id="3" name="Content Placeholder 2">
            <a:extLst>
              <a:ext uri="{FF2B5EF4-FFF2-40B4-BE49-F238E27FC236}">
                <a16:creationId xmlns:a16="http://schemas.microsoft.com/office/drawing/2014/main" id="{B2203C8D-458D-FB04-C20D-B5C1167C841B}"/>
              </a:ext>
            </a:extLst>
          </p:cNvPr>
          <p:cNvSpPr>
            <a:spLocks noGrp="1"/>
          </p:cNvSpPr>
          <p:nvPr>
            <p:ph idx="1"/>
          </p:nvPr>
        </p:nvSpPr>
        <p:spPr>
          <a:xfrm>
            <a:off x="581192" y="1951896"/>
            <a:ext cx="11029615" cy="4288884"/>
          </a:xfrm>
        </p:spPr>
        <p:txBody>
          <a:bodyPr anchor="t">
            <a:normAutofit/>
          </a:bodyPr>
          <a:lstStyle/>
          <a:p>
            <a:r>
              <a:rPr lang="en-US" dirty="0">
                <a:solidFill>
                  <a:schemeClr val="tx1"/>
                </a:solidFill>
              </a:rPr>
              <a:t>Limit for Tax Audit (AY 2025-26) – 60 per CA/ Partner for each AY</a:t>
            </a:r>
          </a:p>
          <a:p>
            <a:pPr algn="just"/>
            <a:r>
              <a:rPr lang="en-US" dirty="0">
                <a:solidFill>
                  <a:schemeClr val="tx1"/>
                </a:solidFill>
              </a:rPr>
              <a:t>Due Date for furnishing  - one month before due date of furnishing ITR</a:t>
            </a:r>
          </a:p>
          <a:p>
            <a:pPr algn="just"/>
            <a:r>
              <a:rPr lang="en-US" dirty="0">
                <a:solidFill>
                  <a:schemeClr val="tx1"/>
                </a:solidFill>
              </a:rPr>
              <a:t>Compliance with Standard on Auditing</a:t>
            </a:r>
          </a:p>
          <a:p>
            <a:pPr algn="just"/>
            <a:r>
              <a:rPr lang="en-US" dirty="0">
                <a:solidFill>
                  <a:schemeClr val="tx1"/>
                </a:solidFill>
              </a:rPr>
              <a:t>Report of Auditor – Form 3CA/3CB</a:t>
            </a:r>
          </a:p>
          <a:p>
            <a:pPr algn="just"/>
            <a:r>
              <a:rPr lang="en-US" dirty="0">
                <a:solidFill>
                  <a:schemeClr val="tx1"/>
                </a:solidFill>
              </a:rPr>
              <a:t>Particular to be furnished – Form 3CD</a:t>
            </a:r>
          </a:p>
          <a:p>
            <a:pPr algn="just"/>
            <a:r>
              <a:rPr lang="en-US" dirty="0">
                <a:solidFill>
                  <a:schemeClr val="tx1"/>
                </a:solidFill>
              </a:rPr>
              <a:t>Disclosures of Critical issues/ Discrepancies in Form 3CA/ 3CB. </a:t>
            </a:r>
          </a:p>
          <a:p>
            <a:pPr algn="just"/>
            <a:r>
              <a:rPr lang="en-US" dirty="0">
                <a:solidFill>
                  <a:schemeClr val="tx1"/>
                </a:solidFill>
              </a:rPr>
              <a:t>Particulars in Form No. 3CD are "true and correct” - emphasis on factual accuracy of the information.</a:t>
            </a:r>
          </a:p>
          <a:p>
            <a:pPr algn="just"/>
            <a:r>
              <a:rPr lang="en-US" dirty="0">
                <a:solidFill>
                  <a:schemeClr val="tx1"/>
                </a:solidFill>
              </a:rPr>
              <a:t>Binding Nature of Guidance Note issued by the ICAI (Revised 2025)</a:t>
            </a:r>
          </a:p>
          <a:p>
            <a:pPr algn="just"/>
            <a:r>
              <a:rPr lang="en-US" dirty="0">
                <a:solidFill>
                  <a:schemeClr val="tx1"/>
                </a:solidFill>
              </a:rPr>
              <a:t>Taxation Audits Quality Review Board (TAQRB)</a:t>
            </a:r>
          </a:p>
        </p:txBody>
      </p:sp>
    </p:spTree>
    <p:extLst>
      <p:ext uri="{BB962C8B-B14F-4D97-AF65-F5344CB8AC3E}">
        <p14:creationId xmlns:p14="http://schemas.microsoft.com/office/powerpoint/2010/main" val="14847912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E6C0CB-7754-2FA7-0389-7B4984E8C6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738A75-7FDE-3191-A82F-EAB76415F9ED}"/>
              </a:ext>
            </a:extLst>
          </p:cNvPr>
          <p:cNvSpPr>
            <a:spLocks noGrp="1"/>
          </p:cNvSpPr>
          <p:nvPr>
            <p:ph type="title"/>
          </p:nvPr>
        </p:nvSpPr>
        <p:spPr>
          <a:xfrm>
            <a:off x="581192" y="702156"/>
            <a:ext cx="11029616" cy="806604"/>
          </a:xfrm>
        </p:spPr>
        <p:txBody>
          <a:bodyPr/>
          <a:lstStyle/>
          <a:p>
            <a:r>
              <a:rPr lang="en-US" dirty="0"/>
              <a:t>FORM 3CD (PART A)</a:t>
            </a:r>
            <a:endParaRPr lang="en-IN" dirty="0"/>
          </a:p>
        </p:txBody>
      </p:sp>
      <p:sp>
        <p:nvSpPr>
          <p:cNvPr id="3" name="Content Placeholder 2">
            <a:extLst>
              <a:ext uri="{FF2B5EF4-FFF2-40B4-BE49-F238E27FC236}">
                <a16:creationId xmlns:a16="http://schemas.microsoft.com/office/drawing/2014/main" id="{30B7C1CC-FD62-A4A2-E142-A26D2D6BCB7D}"/>
              </a:ext>
            </a:extLst>
          </p:cNvPr>
          <p:cNvSpPr>
            <a:spLocks noGrp="1"/>
          </p:cNvSpPr>
          <p:nvPr>
            <p:ph idx="1"/>
          </p:nvPr>
        </p:nvSpPr>
        <p:spPr>
          <a:xfrm>
            <a:off x="581192" y="1951896"/>
            <a:ext cx="11029615" cy="4288884"/>
          </a:xfrm>
        </p:spPr>
        <p:txBody>
          <a:bodyPr anchor="t">
            <a:normAutofit/>
          </a:bodyPr>
          <a:lstStyle/>
          <a:p>
            <a:pPr marL="342900" indent="-342900" algn="just">
              <a:buClrTx/>
              <a:buFont typeface="+mj-lt"/>
              <a:buAutoNum type="arabicPeriod"/>
            </a:pPr>
            <a:r>
              <a:rPr lang="en-US" dirty="0">
                <a:solidFill>
                  <a:schemeClr val="tx1"/>
                </a:solidFill>
              </a:rPr>
              <a:t>Name of the assessee : _______________________ </a:t>
            </a:r>
          </a:p>
          <a:p>
            <a:pPr marL="342900" indent="-342900" algn="just">
              <a:buClrTx/>
              <a:buFont typeface="+mj-lt"/>
              <a:buAutoNum type="arabicPeriod"/>
            </a:pPr>
            <a:r>
              <a:rPr lang="en-US" dirty="0">
                <a:solidFill>
                  <a:srgbClr val="00B050"/>
                </a:solidFill>
              </a:rPr>
              <a:t>Address : _______________________</a:t>
            </a:r>
          </a:p>
          <a:p>
            <a:pPr marL="342900" indent="-342900" algn="just">
              <a:buClrTx/>
              <a:buFont typeface="+mj-lt"/>
              <a:buAutoNum type="arabicPeriod"/>
            </a:pPr>
            <a:r>
              <a:rPr lang="en-US" dirty="0">
                <a:solidFill>
                  <a:schemeClr val="tx1"/>
                </a:solidFill>
              </a:rPr>
              <a:t>Permanent Account Number or Aadhaar Number : _______________________</a:t>
            </a:r>
          </a:p>
          <a:p>
            <a:pPr marL="342900" indent="-342900" algn="just">
              <a:buClrTx/>
              <a:buFont typeface="+mj-lt"/>
              <a:buAutoNum type="arabicPeriod"/>
            </a:pPr>
            <a:r>
              <a:rPr lang="en-US" dirty="0">
                <a:solidFill>
                  <a:schemeClr val="tx1"/>
                </a:solidFill>
              </a:rPr>
              <a:t>Whether the assessee is liable to pay indirect tax like excise duty, service tax, sales tax, goods and service tax, customs duty, etc. If yes, please furnish the registration number or GST number or any other identification number allotted for the same : _______________________ </a:t>
            </a:r>
          </a:p>
          <a:p>
            <a:pPr marL="342900" indent="-342900" algn="just">
              <a:buClrTx/>
              <a:buFont typeface="+mj-lt"/>
              <a:buAutoNum type="arabicPeriod"/>
            </a:pPr>
            <a:r>
              <a:rPr lang="en-US" dirty="0">
                <a:solidFill>
                  <a:schemeClr val="tx1"/>
                </a:solidFill>
              </a:rPr>
              <a:t>Status : _______________________ </a:t>
            </a:r>
          </a:p>
          <a:p>
            <a:pPr marL="342900" indent="-342900" algn="just">
              <a:buClrTx/>
              <a:buFont typeface="+mj-lt"/>
              <a:buAutoNum type="arabicPeriod"/>
            </a:pPr>
            <a:r>
              <a:rPr lang="en-US" dirty="0">
                <a:solidFill>
                  <a:srgbClr val="00B050"/>
                </a:solidFill>
              </a:rPr>
              <a:t>Previous year: from ________ to ____________</a:t>
            </a:r>
          </a:p>
          <a:p>
            <a:pPr marL="342900" indent="-342900" algn="just">
              <a:buClrTx/>
              <a:buFont typeface="+mj-lt"/>
              <a:buAutoNum type="arabicPeriod"/>
            </a:pPr>
            <a:r>
              <a:rPr lang="en-US" dirty="0">
                <a:solidFill>
                  <a:schemeClr val="tx1"/>
                </a:solidFill>
              </a:rPr>
              <a:t>Assessment year : _______________________ </a:t>
            </a:r>
          </a:p>
          <a:p>
            <a:pPr marL="342900" indent="-342900" algn="just">
              <a:buClrTx/>
              <a:buFont typeface="+mj-lt"/>
              <a:buAutoNum type="arabicPeriod"/>
            </a:pPr>
            <a:r>
              <a:rPr lang="en-US" dirty="0">
                <a:solidFill>
                  <a:srgbClr val="FF0000"/>
                </a:solidFill>
              </a:rPr>
              <a:t>Indicate the relevant clause of section 44AB under which the audit has been conducted</a:t>
            </a:r>
          </a:p>
          <a:p>
            <a:pPr marL="0" indent="0" algn="just">
              <a:buClrTx/>
              <a:buNone/>
            </a:pPr>
            <a:r>
              <a:rPr lang="en-US" dirty="0">
                <a:solidFill>
                  <a:schemeClr val="tx1"/>
                </a:solidFill>
              </a:rPr>
              <a:t>8a.  Whether the assessee has opted for taxation under section 115BA/115BAA/115BAB/115BAC/115BAD/115BAE?</a:t>
            </a:r>
          </a:p>
        </p:txBody>
      </p:sp>
    </p:spTree>
    <p:extLst>
      <p:ext uri="{BB962C8B-B14F-4D97-AF65-F5344CB8AC3E}">
        <p14:creationId xmlns:p14="http://schemas.microsoft.com/office/powerpoint/2010/main" val="26143196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7A5F5C-DA80-CEB0-7AEE-B8721E5B87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055B41-7AF1-773D-B0BC-BB9ED87930DD}"/>
              </a:ext>
            </a:extLst>
          </p:cNvPr>
          <p:cNvSpPr>
            <a:spLocks noGrp="1"/>
          </p:cNvSpPr>
          <p:nvPr>
            <p:ph type="title"/>
          </p:nvPr>
        </p:nvSpPr>
        <p:spPr>
          <a:xfrm>
            <a:off x="581192" y="702156"/>
            <a:ext cx="11029616" cy="806604"/>
          </a:xfrm>
        </p:spPr>
        <p:txBody>
          <a:bodyPr/>
          <a:lstStyle/>
          <a:p>
            <a:r>
              <a:rPr lang="en-US" dirty="0"/>
              <a:t>FORM 3CD (PART B)</a:t>
            </a:r>
            <a:endParaRPr lang="en-IN" dirty="0"/>
          </a:p>
        </p:txBody>
      </p:sp>
      <p:sp>
        <p:nvSpPr>
          <p:cNvPr id="3" name="Content Placeholder 2">
            <a:extLst>
              <a:ext uri="{FF2B5EF4-FFF2-40B4-BE49-F238E27FC236}">
                <a16:creationId xmlns:a16="http://schemas.microsoft.com/office/drawing/2014/main" id="{2BCEE9CC-D6DC-A481-085E-9199CDDBC41D}"/>
              </a:ext>
            </a:extLst>
          </p:cNvPr>
          <p:cNvSpPr>
            <a:spLocks noGrp="1"/>
          </p:cNvSpPr>
          <p:nvPr>
            <p:ph idx="1"/>
          </p:nvPr>
        </p:nvSpPr>
        <p:spPr>
          <a:xfrm>
            <a:off x="581192" y="1951896"/>
            <a:ext cx="11029615" cy="4288884"/>
          </a:xfrm>
        </p:spPr>
        <p:txBody>
          <a:bodyPr anchor="t">
            <a:normAutofit/>
          </a:bodyPr>
          <a:lstStyle/>
          <a:p>
            <a:pPr marL="0" indent="0" algn="just">
              <a:buNone/>
            </a:pPr>
            <a:r>
              <a:rPr lang="en-US" dirty="0">
                <a:solidFill>
                  <a:schemeClr val="tx1"/>
                </a:solidFill>
              </a:rPr>
              <a:t>9. (a) If firm or Association of Persons, indicate names of partners/members and their profit sharing ratios. </a:t>
            </a:r>
          </a:p>
          <a:p>
            <a:pPr marL="177800" indent="0" algn="just">
              <a:buNone/>
            </a:pPr>
            <a:r>
              <a:rPr lang="en-US" dirty="0">
                <a:solidFill>
                  <a:schemeClr val="tx1"/>
                </a:solidFill>
              </a:rPr>
              <a:t>(b) If there is any change in the partners or members or in their profit sharing ratio since the last date of the preceding year, the particulars of such change.</a:t>
            </a:r>
          </a:p>
          <a:p>
            <a:pPr marL="355600" indent="-355600" algn="just">
              <a:buNone/>
            </a:pPr>
            <a:r>
              <a:rPr lang="en-US" dirty="0">
                <a:solidFill>
                  <a:schemeClr val="tx1"/>
                </a:solidFill>
              </a:rPr>
              <a:t>10. (a) Nature of business or profession (if more than one business or profession is carried on during the previous year, nature of every business or profession)</a:t>
            </a:r>
          </a:p>
          <a:p>
            <a:pPr marL="355600" indent="0" algn="just">
              <a:buNone/>
            </a:pPr>
            <a:r>
              <a:rPr lang="en-US" dirty="0">
                <a:solidFill>
                  <a:schemeClr val="tx1"/>
                </a:solidFill>
              </a:rPr>
              <a:t>(b) If there is</a:t>
            </a:r>
            <a:r>
              <a:rPr lang="en-US" dirty="0"/>
              <a:t> </a:t>
            </a:r>
            <a:r>
              <a:rPr lang="en-US" dirty="0">
                <a:solidFill>
                  <a:srgbClr val="FF0000"/>
                </a:solidFill>
              </a:rPr>
              <a:t>any change in the nature of business or profession</a:t>
            </a:r>
            <a:r>
              <a:rPr lang="en-US" dirty="0"/>
              <a:t>, </a:t>
            </a:r>
            <a:r>
              <a:rPr lang="en-US" dirty="0">
                <a:solidFill>
                  <a:schemeClr val="tx1"/>
                </a:solidFill>
              </a:rPr>
              <a:t>the particulars of such change.</a:t>
            </a:r>
          </a:p>
          <a:p>
            <a:pPr marL="0" indent="0" algn="just">
              <a:buNone/>
            </a:pPr>
            <a:r>
              <a:rPr lang="en-US" dirty="0">
                <a:solidFill>
                  <a:srgbClr val="00B050"/>
                </a:solidFill>
              </a:rPr>
              <a:t>11. (a) Whether books of account are prescribed under section 44AA, if yes, list of books so prescribed. </a:t>
            </a:r>
          </a:p>
          <a:p>
            <a:pPr marL="273050" indent="0" algn="just">
              <a:buNone/>
            </a:pPr>
            <a:r>
              <a:rPr lang="en-US" dirty="0">
                <a:solidFill>
                  <a:schemeClr val="tx1"/>
                </a:solidFill>
              </a:rPr>
              <a:t>(b) List of books of account maintained and the address at which the books of account are kept. - </a:t>
            </a:r>
            <a:r>
              <a:rPr lang="en-US" dirty="0">
                <a:solidFill>
                  <a:srgbClr val="FF0000"/>
                </a:solidFill>
              </a:rPr>
              <a:t>Computer</a:t>
            </a:r>
          </a:p>
          <a:p>
            <a:pPr marL="273050" indent="0" algn="just">
              <a:buNone/>
            </a:pPr>
            <a:r>
              <a:rPr lang="en-US" dirty="0">
                <a:solidFill>
                  <a:schemeClr val="tx1"/>
                </a:solidFill>
              </a:rPr>
              <a:t>(c) List of books of account and nature of relevant </a:t>
            </a:r>
            <a:r>
              <a:rPr lang="en-US" dirty="0">
                <a:solidFill>
                  <a:srgbClr val="FF0000"/>
                </a:solidFill>
              </a:rPr>
              <a:t>documents</a:t>
            </a:r>
            <a:r>
              <a:rPr lang="en-US" dirty="0"/>
              <a:t> </a:t>
            </a:r>
            <a:r>
              <a:rPr lang="en-US" dirty="0">
                <a:solidFill>
                  <a:schemeClr val="tx1"/>
                </a:solidFill>
              </a:rPr>
              <a:t>examined</a:t>
            </a:r>
            <a:r>
              <a:rPr lang="en-US" dirty="0"/>
              <a:t>.</a:t>
            </a:r>
          </a:p>
          <a:p>
            <a:pPr marL="355600" indent="-355600" algn="just">
              <a:buNone/>
            </a:pPr>
            <a:r>
              <a:rPr lang="en-US" dirty="0">
                <a:solidFill>
                  <a:schemeClr val="tx1"/>
                </a:solidFill>
              </a:rPr>
              <a:t>12. Whether the profit and loss account includes any profits and gains assessable on presumptive basis, if yes, indicate the amount and the relevant sections.</a:t>
            </a:r>
          </a:p>
        </p:txBody>
      </p:sp>
    </p:spTree>
    <p:extLst>
      <p:ext uri="{BB962C8B-B14F-4D97-AF65-F5344CB8AC3E}">
        <p14:creationId xmlns:p14="http://schemas.microsoft.com/office/powerpoint/2010/main" val="15754152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24D578-7A8F-0C85-08F4-76264C08F0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093BB0-5050-952A-C1C7-153C47F7B995}"/>
              </a:ext>
            </a:extLst>
          </p:cNvPr>
          <p:cNvSpPr>
            <a:spLocks noGrp="1"/>
          </p:cNvSpPr>
          <p:nvPr>
            <p:ph type="title"/>
          </p:nvPr>
        </p:nvSpPr>
        <p:spPr>
          <a:xfrm>
            <a:off x="581192" y="702156"/>
            <a:ext cx="11029616" cy="806604"/>
          </a:xfrm>
        </p:spPr>
        <p:txBody>
          <a:bodyPr/>
          <a:lstStyle/>
          <a:p>
            <a:r>
              <a:rPr lang="en-US" dirty="0"/>
              <a:t>FORM 3CD (PART B)</a:t>
            </a:r>
            <a:endParaRPr lang="en-IN" dirty="0"/>
          </a:p>
        </p:txBody>
      </p:sp>
      <p:sp>
        <p:nvSpPr>
          <p:cNvPr id="3" name="Content Placeholder 2">
            <a:extLst>
              <a:ext uri="{FF2B5EF4-FFF2-40B4-BE49-F238E27FC236}">
                <a16:creationId xmlns:a16="http://schemas.microsoft.com/office/drawing/2014/main" id="{355F0D87-F464-3FD5-1F35-5BA2CAE0C996}"/>
              </a:ext>
            </a:extLst>
          </p:cNvPr>
          <p:cNvSpPr>
            <a:spLocks noGrp="1"/>
          </p:cNvSpPr>
          <p:nvPr>
            <p:ph idx="1"/>
          </p:nvPr>
        </p:nvSpPr>
        <p:spPr>
          <a:xfrm>
            <a:off x="581192" y="1940021"/>
            <a:ext cx="11029615" cy="4288884"/>
          </a:xfrm>
        </p:spPr>
        <p:txBody>
          <a:bodyPr anchor="t">
            <a:normAutofit lnSpcReduction="10000"/>
          </a:bodyPr>
          <a:lstStyle/>
          <a:p>
            <a:pPr marL="0" indent="0" algn="just">
              <a:buNone/>
            </a:pPr>
            <a:r>
              <a:rPr lang="en-US" dirty="0">
                <a:solidFill>
                  <a:schemeClr val="tx1"/>
                </a:solidFill>
              </a:rPr>
              <a:t>13 (a) Method of accounting employed in the previous year. </a:t>
            </a:r>
          </a:p>
          <a:p>
            <a:pPr marL="355600" indent="0" algn="just">
              <a:buNone/>
            </a:pPr>
            <a:r>
              <a:rPr lang="en-US" dirty="0">
                <a:solidFill>
                  <a:schemeClr val="tx1"/>
                </a:solidFill>
              </a:rPr>
              <a:t>(b) Whether there had been any change in the method of accounting employed vis-a-vis the method employed in the immediately preceding previous year. </a:t>
            </a:r>
          </a:p>
          <a:p>
            <a:pPr marL="355600" indent="0" algn="just">
              <a:buNone/>
            </a:pPr>
            <a:r>
              <a:rPr lang="en-US" dirty="0">
                <a:solidFill>
                  <a:schemeClr val="tx1"/>
                </a:solidFill>
              </a:rPr>
              <a:t>(c) If answer to (b) above is in the affirmative, give details of such change, and the effect thereof on the profit or loss.</a:t>
            </a:r>
          </a:p>
          <a:p>
            <a:pPr marL="355600" indent="0" algn="just">
              <a:buNone/>
            </a:pPr>
            <a:r>
              <a:rPr lang="en-US" dirty="0">
                <a:solidFill>
                  <a:schemeClr val="tx1"/>
                </a:solidFill>
              </a:rPr>
              <a:t>(d) Whether any adjustment is required to be made to the profits or loss for complying with the provisions of ICDS notified under section 145(2).</a:t>
            </a:r>
          </a:p>
          <a:p>
            <a:pPr marL="355600" indent="0" algn="just">
              <a:buNone/>
            </a:pPr>
            <a:r>
              <a:rPr lang="en-US" dirty="0">
                <a:solidFill>
                  <a:schemeClr val="tx1"/>
                </a:solidFill>
              </a:rPr>
              <a:t>(e) If answer to (d) above is in the affirmative, give details of such adjustments: </a:t>
            </a:r>
          </a:p>
          <a:p>
            <a:pPr marL="355600" indent="0" algn="just">
              <a:buNone/>
            </a:pPr>
            <a:r>
              <a:rPr lang="en-US" dirty="0">
                <a:solidFill>
                  <a:srgbClr val="FF0000"/>
                </a:solidFill>
              </a:rPr>
              <a:t>(f) Disclosure as per ICDS:</a:t>
            </a:r>
          </a:p>
          <a:p>
            <a:pPr marL="0" indent="0" algn="just">
              <a:buNone/>
            </a:pPr>
            <a:r>
              <a:rPr lang="en-US" dirty="0">
                <a:solidFill>
                  <a:schemeClr val="tx1"/>
                </a:solidFill>
              </a:rPr>
              <a:t>14 (a) Method of valuation of closing stock employed in the previous year. </a:t>
            </a:r>
          </a:p>
          <a:p>
            <a:pPr marL="355600" indent="-82550" algn="just">
              <a:buNone/>
            </a:pPr>
            <a:r>
              <a:rPr lang="en-US" dirty="0">
                <a:solidFill>
                  <a:schemeClr val="tx1"/>
                </a:solidFill>
              </a:rPr>
              <a:t>(b) </a:t>
            </a:r>
            <a:r>
              <a:rPr lang="en-US" dirty="0">
                <a:solidFill>
                  <a:srgbClr val="FF0000"/>
                </a:solidFill>
              </a:rPr>
              <a:t>Details of deviation, </a:t>
            </a:r>
            <a:r>
              <a:rPr lang="en-US" dirty="0">
                <a:solidFill>
                  <a:schemeClr val="tx1"/>
                </a:solidFill>
              </a:rPr>
              <a:t>if any, from the method of valuation prescribed under section 145A, and the effect thereof on the profit or loss, please furnish:</a:t>
            </a:r>
          </a:p>
        </p:txBody>
      </p:sp>
    </p:spTree>
    <p:extLst>
      <p:ext uri="{BB962C8B-B14F-4D97-AF65-F5344CB8AC3E}">
        <p14:creationId xmlns:p14="http://schemas.microsoft.com/office/powerpoint/2010/main" val="42356476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3E19AD-4FCB-3D47-A9CC-A13BAA3FFA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621073-D99C-4235-C332-B087461E3887}"/>
              </a:ext>
            </a:extLst>
          </p:cNvPr>
          <p:cNvSpPr>
            <a:spLocks noGrp="1"/>
          </p:cNvSpPr>
          <p:nvPr>
            <p:ph type="title"/>
          </p:nvPr>
        </p:nvSpPr>
        <p:spPr>
          <a:xfrm>
            <a:off x="581192" y="702156"/>
            <a:ext cx="11029616" cy="806604"/>
          </a:xfrm>
        </p:spPr>
        <p:txBody>
          <a:bodyPr/>
          <a:lstStyle/>
          <a:p>
            <a:r>
              <a:rPr lang="en-US" dirty="0"/>
              <a:t>FORM 3CD (PART B)</a:t>
            </a:r>
            <a:endParaRPr lang="en-IN" dirty="0"/>
          </a:p>
        </p:txBody>
      </p:sp>
      <p:sp>
        <p:nvSpPr>
          <p:cNvPr id="3" name="Content Placeholder 2">
            <a:extLst>
              <a:ext uri="{FF2B5EF4-FFF2-40B4-BE49-F238E27FC236}">
                <a16:creationId xmlns:a16="http://schemas.microsoft.com/office/drawing/2014/main" id="{33DD11F1-D92D-81E5-10E5-116D16459B0C}"/>
              </a:ext>
            </a:extLst>
          </p:cNvPr>
          <p:cNvSpPr>
            <a:spLocks noGrp="1"/>
          </p:cNvSpPr>
          <p:nvPr>
            <p:ph idx="1"/>
          </p:nvPr>
        </p:nvSpPr>
        <p:spPr>
          <a:xfrm>
            <a:off x="581192" y="1940020"/>
            <a:ext cx="11029615" cy="4549989"/>
          </a:xfrm>
        </p:spPr>
        <p:txBody>
          <a:bodyPr anchor="t">
            <a:normAutofit lnSpcReduction="10000"/>
          </a:bodyPr>
          <a:lstStyle/>
          <a:p>
            <a:pPr marL="0" indent="0" algn="just">
              <a:buNone/>
            </a:pPr>
            <a:r>
              <a:rPr lang="en-US" dirty="0">
                <a:solidFill>
                  <a:schemeClr val="tx1"/>
                </a:solidFill>
              </a:rPr>
              <a:t>15. Give the following particulars of the capital asset converted into stock-in-trade: </a:t>
            </a:r>
          </a:p>
          <a:p>
            <a:pPr marL="355600" indent="0" algn="just">
              <a:spcBef>
                <a:spcPts val="0"/>
              </a:spcBef>
              <a:buNone/>
            </a:pPr>
            <a:r>
              <a:rPr lang="en-US" dirty="0">
                <a:solidFill>
                  <a:schemeClr val="tx1"/>
                </a:solidFill>
              </a:rPr>
              <a:t>(a) Description of capital asset; (b) Date of acquisition; (c) Cost of acquisition; (d) Amount at which the asset is converted into stock-in-trade.</a:t>
            </a:r>
          </a:p>
          <a:p>
            <a:pPr marL="0" indent="0" algn="just">
              <a:buNone/>
            </a:pPr>
            <a:r>
              <a:rPr lang="en-US" dirty="0">
                <a:solidFill>
                  <a:schemeClr val="tx1"/>
                </a:solidFill>
              </a:rPr>
              <a:t>16. Amounts not credited to the profit and loss account, being,- </a:t>
            </a:r>
          </a:p>
          <a:p>
            <a:pPr marL="628650" indent="-355600" algn="just">
              <a:buClrTx/>
              <a:buSzPct val="95000"/>
              <a:buFont typeface="+mj-lt"/>
              <a:buAutoNum type="alphaLcParenR"/>
            </a:pPr>
            <a:r>
              <a:rPr lang="en-US" dirty="0">
                <a:solidFill>
                  <a:schemeClr val="tx1"/>
                </a:solidFill>
              </a:rPr>
              <a:t>the items falling within the </a:t>
            </a:r>
            <a:r>
              <a:rPr lang="en-US" dirty="0">
                <a:solidFill>
                  <a:srgbClr val="FF0000"/>
                </a:solidFill>
              </a:rPr>
              <a:t>scope of section 28; </a:t>
            </a:r>
          </a:p>
          <a:p>
            <a:pPr marL="628650" indent="-355600" algn="just">
              <a:buClrTx/>
              <a:buFont typeface="+mj-lt"/>
              <a:buAutoNum type="alphaLcParenR"/>
            </a:pPr>
            <a:r>
              <a:rPr lang="en-US" dirty="0">
                <a:solidFill>
                  <a:schemeClr val="tx1"/>
                </a:solidFill>
              </a:rPr>
              <a:t>the proforma credits, drawbacks, refund of duty of customs or excise or service tax, or refund of sales tax or value added tax, where such credits, drawbacks or refunds are admitted as due by the authorities concerned; </a:t>
            </a:r>
          </a:p>
          <a:p>
            <a:pPr marL="628650" indent="-355600" algn="just">
              <a:buClrTx/>
              <a:buFont typeface="+mj-lt"/>
              <a:buAutoNum type="alphaLcParenR"/>
            </a:pPr>
            <a:r>
              <a:rPr lang="en-US" dirty="0">
                <a:solidFill>
                  <a:schemeClr val="tx1"/>
                </a:solidFill>
              </a:rPr>
              <a:t>escalation claims accepted during the previous year;</a:t>
            </a:r>
          </a:p>
          <a:p>
            <a:pPr marL="628650" indent="-355600" algn="just">
              <a:buClrTx/>
              <a:buFont typeface="+mj-lt"/>
              <a:buAutoNum type="alphaLcParenR"/>
            </a:pPr>
            <a:r>
              <a:rPr lang="en-US" dirty="0">
                <a:solidFill>
                  <a:schemeClr val="tx1"/>
                </a:solidFill>
              </a:rPr>
              <a:t>any </a:t>
            </a:r>
            <a:r>
              <a:rPr lang="en-US" dirty="0">
                <a:solidFill>
                  <a:srgbClr val="FF0000"/>
                </a:solidFill>
              </a:rPr>
              <a:t>other item of income</a:t>
            </a:r>
            <a:r>
              <a:rPr lang="en-US" dirty="0">
                <a:solidFill>
                  <a:schemeClr val="tx1"/>
                </a:solidFill>
              </a:rPr>
              <a:t>;</a:t>
            </a:r>
          </a:p>
          <a:p>
            <a:pPr marL="628650" indent="-355600" algn="just">
              <a:buClrTx/>
              <a:buFont typeface="+mj-lt"/>
              <a:buAutoNum type="alphaLcParenR"/>
            </a:pPr>
            <a:r>
              <a:rPr lang="en-US" dirty="0">
                <a:solidFill>
                  <a:srgbClr val="FF0000"/>
                </a:solidFill>
              </a:rPr>
              <a:t>capital</a:t>
            </a:r>
            <a:r>
              <a:rPr lang="en-US" dirty="0">
                <a:solidFill>
                  <a:schemeClr val="tx1"/>
                </a:solidFill>
              </a:rPr>
              <a:t> </a:t>
            </a:r>
            <a:r>
              <a:rPr lang="en-US" dirty="0">
                <a:solidFill>
                  <a:srgbClr val="FF0000"/>
                </a:solidFill>
              </a:rPr>
              <a:t>receipt</a:t>
            </a:r>
            <a:r>
              <a:rPr lang="en-US" dirty="0">
                <a:solidFill>
                  <a:schemeClr val="tx1"/>
                </a:solidFill>
              </a:rPr>
              <a:t>, if any</a:t>
            </a:r>
          </a:p>
          <a:p>
            <a:pPr marL="0" indent="0" algn="just">
              <a:buNone/>
            </a:pPr>
            <a:r>
              <a:rPr lang="en-US" dirty="0">
                <a:solidFill>
                  <a:schemeClr val="tx1"/>
                </a:solidFill>
              </a:rPr>
              <a:t>17. Where any land or building or both is transferred during the previous year for a consideration less than value adopted or assessed or assessable by any authority of a State Government referred to in section 43CA or 50C, please furnish</a:t>
            </a:r>
          </a:p>
        </p:txBody>
      </p:sp>
    </p:spTree>
    <p:extLst>
      <p:ext uri="{BB962C8B-B14F-4D97-AF65-F5344CB8AC3E}">
        <p14:creationId xmlns:p14="http://schemas.microsoft.com/office/powerpoint/2010/main" val="1921226130"/>
      </p:ext>
    </p:extLst>
  </p:cSld>
  <p:clrMapOvr>
    <a:masterClrMapping/>
  </p:clrMapOvr>
</p:sld>
</file>

<file path=ppt/theme/theme1.xml><?xml version="1.0" encoding="utf-8"?>
<a:theme xmlns:a="http://schemas.openxmlformats.org/drawingml/2006/main" name="Dividend">
  <a:themeElements>
    <a:clrScheme name="Custom 2">
      <a:dk1>
        <a:srgbClr val="000000"/>
      </a:dk1>
      <a:lt1>
        <a:sysClr val="window" lastClr="FFFFFF"/>
      </a:lt1>
      <a:dk2>
        <a:srgbClr val="637052"/>
      </a:dk2>
      <a:lt2>
        <a:srgbClr val="CCDDEA"/>
      </a:lt2>
      <a:accent1>
        <a:srgbClr val="F3B46C"/>
      </a:accent1>
      <a:accent2>
        <a:srgbClr val="DF9778"/>
      </a:accent2>
      <a:accent3>
        <a:srgbClr val="865640"/>
      </a:accent3>
      <a:accent4>
        <a:srgbClr val="9B8357"/>
      </a:accent4>
      <a:accent5>
        <a:srgbClr val="C2BC80"/>
      </a:accent5>
      <a:accent6>
        <a:srgbClr val="94A088"/>
      </a:accent6>
      <a:hlink>
        <a:srgbClr val="2998E3"/>
      </a:hlink>
      <a:folHlink>
        <a:srgbClr val="8C8C8C"/>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5D8C9649-FBE1-4B5B-8258-8A170F9843A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TM03457464[[fn=Dividend]]</Template>
  <TotalTime>1537</TotalTime>
  <Words>7009</Words>
  <Application>Microsoft Office PowerPoint</Application>
  <PresentationFormat>Widescreen</PresentationFormat>
  <Paragraphs>668</Paragraphs>
  <Slides>37</Slides>
  <Notes>32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37</vt:i4>
      </vt:variant>
    </vt:vector>
  </HeadingPairs>
  <TitlesOfParts>
    <vt:vector size="44" baseType="lpstr">
      <vt:lpstr>Arial</vt:lpstr>
      <vt:lpstr>Book Antiqua</vt:lpstr>
      <vt:lpstr>Calibri</vt:lpstr>
      <vt:lpstr>Gill Sans MT</vt:lpstr>
      <vt:lpstr>Gill Sans MT (Body)</vt:lpstr>
      <vt:lpstr>Wingdings 2</vt:lpstr>
      <vt:lpstr>Dividend</vt:lpstr>
      <vt:lpstr>TAX AUDIT &amp; ITR –  AMENDMENTS &amp; ANALYSIS</vt:lpstr>
      <vt:lpstr>TAX AUDIT</vt:lpstr>
      <vt:lpstr>TAX AUDIT (APPLICABLITY)</vt:lpstr>
      <vt:lpstr>TAX AUDIT (APPLICABLITY)</vt:lpstr>
      <vt:lpstr>TAX AUDIT (GENERAL)</vt:lpstr>
      <vt:lpstr>FORM 3CD (PART A)</vt:lpstr>
      <vt:lpstr>FORM 3CD (PART B)</vt:lpstr>
      <vt:lpstr>FORM 3CD (PART B)</vt:lpstr>
      <vt:lpstr>FORM 3CD (PART B)</vt:lpstr>
      <vt:lpstr>FORM 3CD (PART B)</vt:lpstr>
      <vt:lpstr>FORM 3CD (PART B)</vt:lpstr>
      <vt:lpstr>FORM 3CD (PART B)</vt:lpstr>
      <vt:lpstr>FORM 3CD (PART B)</vt:lpstr>
      <vt:lpstr>FORM 3CD (PART B)</vt:lpstr>
      <vt:lpstr>FORM 3CD (PART B)</vt:lpstr>
      <vt:lpstr>FORM 3CD (PART B)</vt:lpstr>
      <vt:lpstr>FORM 3CD (PART B)</vt:lpstr>
      <vt:lpstr>FORM 3CD (PART B)</vt:lpstr>
      <vt:lpstr>FORM 3CD (PART B)</vt:lpstr>
      <vt:lpstr>FORM 3CD (PART B)</vt:lpstr>
      <vt:lpstr>FORM 3CD (PART B)</vt:lpstr>
      <vt:lpstr>FORM 3CD (PART B)</vt:lpstr>
      <vt:lpstr>FORM 3CD (PART B)</vt:lpstr>
      <vt:lpstr>FORM 3CD (PART B)</vt:lpstr>
      <vt:lpstr>FORM 3CD (PART B)</vt:lpstr>
      <vt:lpstr>FORM 3CD (PART B)</vt:lpstr>
      <vt:lpstr>FORM 3CD (PART B)</vt:lpstr>
      <vt:lpstr>FORM 3CD (PART B)</vt:lpstr>
      <vt:lpstr>FORM 3CD (PART B)</vt:lpstr>
      <vt:lpstr>FORM 3CD (PART B)</vt:lpstr>
      <vt:lpstr>FORM 3CD (PART B)</vt:lpstr>
      <vt:lpstr>INCOME TAX RETURN</vt:lpstr>
      <vt:lpstr>INCOME TAX AMENDMENTS</vt:lpstr>
      <vt:lpstr>INCOME TAX AMENDMENTS</vt:lpstr>
      <vt:lpstr>INCOME TAX AMENDMENTS</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TAX AUDIT &amp; ITR –  AMENDMENTS &amp; ANALYSIS</dc:title>
  <dc:creator>Jigar Mehta</dc:creator>
  <cp:lastModifiedBy>Jigar Mehta</cp:lastModifiedBy>
  <cp:revision>324</cp:revision>
  <cp:lastPrinted>2025-08-28T12:58:47Z</cp:lastPrinted>
  <dcterms:created xsi:type="dcterms:W3CDTF">2025-08-23T16:03:06Z</dcterms:created>
  <dcterms:modified xsi:type="dcterms:W3CDTF">2025-08-29T11:30:51Z</dcterms:modified>
</cp:coreProperties>
</file>