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63" r:id="rId2"/>
    <p:sldId id="262" r:id="rId3"/>
    <p:sldId id="303" r:id="rId4"/>
    <p:sldId id="299" r:id="rId5"/>
    <p:sldId id="300" r:id="rId6"/>
    <p:sldId id="298" r:id="rId7"/>
    <p:sldId id="301" r:id="rId8"/>
    <p:sldId id="302" r:id="rId9"/>
    <p:sldId id="304" r:id="rId10"/>
    <p:sldId id="268" r:id="rId11"/>
    <p:sldId id="266" r:id="rId12"/>
    <p:sldId id="269" r:id="rId13"/>
    <p:sldId id="271" r:id="rId14"/>
    <p:sldId id="270" r:id="rId15"/>
    <p:sldId id="305" r:id="rId16"/>
    <p:sldId id="306" r:id="rId17"/>
    <p:sldId id="307" r:id="rId18"/>
    <p:sldId id="308" r:id="rId19"/>
    <p:sldId id="309" r:id="rId20"/>
    <p:sldId id="310" r:id="rId21"/>
    <p:sldId id="261" r:id="rId2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6" autoAdjust="0"/>
    <p:restoredTop sz="81164" autoAdjust="0"/>
  </p:normalViewPr>
  <p:slideViewPr>
    <p:cSldViewPr snapToGrid="0">
      <p:cViewPr varScale="1">
        <p:scale>
          <a:sx n="102" d="100"/>
          <a:sy n="102" d="100"/>
        </p:scale>
        <p:origin x="1528" y="176"/>
      </p:cViewPr>
      <p:guideLst>
        <p:guide orient="horz" pos="2160"/>
        <p:guide pos="3840"/>
      </p:guideLst>
    </p:cSldViewPr>
  </p:slideViewPr>
  <p:outlineViewPr>
    <p:cViewPr>
      <p:scale>
        <a:sx n="33" d="100"/>
        <a:sy n="33" d="100"/>
      </p:scale>
      <p:origin x="0" y="-11586"/>
    </p:cViewPr>
  </p:outlineViewPr>
  <p:notesTextViewPr>
    <p:cViewPr>
      <p:scale>
        <a:sx n="1" d="1"/>
        <a:sy n="1" d="1"/>
      </p:scale>
      <p:origin x="0" y="0"/>
    </p:cViewPr>
  </p:notesTextViewPr>
  <p:sorterViewPr>
    <p:cViewPr>
      <p:scale>
        <a:sx n="100" d="100"/>
        <a:sy n="100" d="100"/>
      </p:scale>
      <p:origin x="0" y="-4527"/>
    </p:cViewPr>
  </p:sorterViewPr>
  <p:notesViewPr>
    <p:cSldViewPr snapToGrid="0">
      <p:cViewPr varScale="1">
        <p:scale>
          <a:sx n="56" d="100"/>
          <a:sy n="56" d="100"/>
        </p:scale>
        <p:origin x="3300"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5FB01A1-D623-452D-B813-A7C1937F8A50}" type="datetimeFigureOut">
              <a:rPr lang="en-IN" smtClean="0"/>
              <a:pPr/>
              <a:t>15/05/26</a:t>
            </a:fld>
            <a:endParaRPr lang="en-IN"/>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B3C6969-EC14-4422-B9BA-B6EF84FD7FFE}" type="slidenum">
              <a:rPr lang="en-IN" smtClean="0"/>
              <a:pPr/>
              <a:t>‹#›</a:t>
            </a:fld>
            <a:endParaRPr lang="en-IN"/>
          </a:p>
        </p:txBody>
      </p:sp>
    </p:spTree>
    <p:extLst>
      <p:ext uri="{BB962C8B-B14F-4D97-AF65-F5344CB8AC3E}">
        <p14:creationId xmlns:p14="http://schemas.microsoft.com/office/powerpoint/2010/main" val="2504988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8461A-7484-6552-E9CD-F9F39DABE9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85AC45-743C-0F59-85E8-9ED4CEC78F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012CC8-009B-B7B6-968D-A1C37ACA7227}"/>
              </a:ext>
            </a:extLst>
          </p:cNvPr>
          <p:cNvSpPr>
            <a:spLocks noGrp="1"/>
          </p:cNvSpPr>
          <p:nvPr>
            <p:ph type="body" idx="1"/>
          </p:nvPr>
        </p:nvSpPr>
        <p:spPr/>
        <p:txBody>
          <a:bodyPr/>
          <a:lstStyle/>
          <a:p>
            <a:pPr marL="171450" indent="-171450" algn="just">
              <a:buFont typeface="Arial" panose="020B0604020202020204" pitchFamily="34" charset="0"/>
              <a:buChar char="•"/>
            </a:pPr>
            <a:r>
              <a:rPr lang="en-GB" dirty="0"/>
              <a:t>Ld. Faculty to be cautious of not discussing appellate procedure in this session</a:t>
            </a:r>
          </a:p>
          <a:p>
            <a:pPr marL="171450" indent="-171450" algn="just">
              <a:buFont typeface="Arial" panose="020B0604020202020204" pitchFamily="34" charset="0"/>
              <a:buChar char="•"/>
            </a:pPr>
            <a:r>
              <a:rPr lang="en-GB" dirty="0"/>
              <a:t>Discuss what the order should and could have</a:t>
            </a:r>
          </a:p>
          <a:p>
            <a:pPr marL="171450" indent="-171450" algn="just">
              <a:buFont typeface="Arial" panose="020B0604020202020204" pitchFamily="34" charset="0"/>
              <a:buChar char="•"/>
            </a:pPr>
            <a:r>
              <a:rPr lang="en-GB" dirty="0"/>
              <a:t>Session expectation – good reading and comprehension</a:t>
            </a:r>
          </a:p>
          <a:p>
            <a:pPr marL="171450" indent="-171450" algn="just">
              <a:buFont typeface="Arial" panose="020B0604020202020204" pitchFamily="34" charset="0"/>
              <a:buChar char="•"/>
            </a:pPr>
            <a:r>
              <a:rPr lang="en-US" dirty="0"/>
              <a:t>Time per slide ≈ 10 minutes</a:t>
            </a:r>
          </a:p>
          <a:p>
            <a:endParaRPr lang="en-US" dirty="0"/>
          </a:p>
          <a:p>
            <a:pPr algn="just"/>
            <a:endParaRPr lang="en-GB" dirty="0"/>
          </a:p>
          <a:p>
            <a:endParaRPr lang="en-US" dirty="0"/>
          </a:p>
        </p:txBody>
      </p:sp>
      <p:sp>
        <p:nvSpPr>
          <p:cNvPr id="4" name="Slide Number Placeholder 3">
            <a:extLst>
              <a:ext uri="{FF2B5EF4-FFF2-40B4-BE49-F238E27FC236}">
                <a16:creationId xmlns:a16="http://schemas.microsoft.com/office/drawing/2014/main" id="{22DAAF3F-D2D7-0A31-8E6E-9F65B2D83EB8}"/>
              </a:ext>
            </a:extLst>
          </p:cNvPr>
          <p:cNvSpPr>
            <a:spLocks noGrp="1"/>
          </p:cNvSpPr>
          <p:nvPr>
            <p:ph type="sldNum" sz="quarter" idx="10"/>
          </p:nvPr>
        </p:nvSpPr>
        <p:spPr/>
        <p:txBody>
          <a:bodyPr/>
          <a:lstStyle/>
          <a:p>
            <a:fld id="{91778676-10C6-4C39-8026-ED3245729754}" type="slidenum">
              <a:rPr lang="en-IN" altLang="en-US" smtClean="0"/>
              <a:pPr/>
              <a:t>1</a:t>
            </a:fld>
            <a:endParaRPr lang="en-IN" altLang="en-US"/>
          </a:p>
        </p:txBody>
      </p:sp>
    </p:spTree>
    <p:extLst>
      <p:ext uri="{BB962C8B-B14F-4D97-AF65-F5344CB8AC3E}">
        <p14:creationId xmlns:p14="http://schemas.microsoft.com/office/powerpoint/2010/main" val="2598641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B3C6969-EC14-4422-B9BA-B6EF84FD7FFE}" type="slidenum">
              <a:rPr lang="en-IN" smtClean="0"/>
              <a:pPr/>
              <a:t>21</a:t>
            </a:fld>
            <a:endParaRPr lang="en-IN"/>
          </a:p>
        </p:txBody>
      </p:sp>
    </p:spTree>
    <p:extLst>
      <p:ext uri="{BB962C8B-B14F-4D97-AF65-F5344CB8AC3E}">
        <p14:creationId xmlns:p14="http://schemas.microsoft.com/office/powerpoint/2010/main" val="3932732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818A3-CCD8-A627-E1EA-5CAC67A2CE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02FC63-E847-7936-00D0-AAB8640BEF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DE1103-0CB3-F8CF-57B6-F87EEA8CA319}"/>
              </a:ext>
            </a:extLst>
          </p:cNvPr>
          <p:cNvSpPr>
            <a:spLocks noGrp="1"/>
          </p:cNvSpPr>
          <p:nvPr>
            <p:ph type="body" idx="1"/>
          </p:nvPr>
        </p:nvSpPr>
        <p:spPr/>
        <p:txBody>
          <a:bodyPr/>
          <a:lstStyle/>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Avoid replication and verbatim discourse of provisions </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Boundaries - </a:t>
            </a:r>
            <a:r>
              <a:rPr lang="en-US" sz="1200" kern="1200" dirty="0">
                <a:solidFill>
                  <a:schemeClr val="tx1"/>
                </a:solidFill>
                <a:latin typeface="+mn-lt"/>
                <a:ea typeface="Cambria Math" panose="02040503050406030204" pitchFamily="18" charset="0"/>
                <a:cs typeface="Cambria Math" panose="02040503050406030204" pitchFamily="18" charset="0"/>
              </a:rPr>
              <a:t>confirming, modifying or annulling the decision or order appealed against </a:t>
            </a:r>
          </a:p>
          <a:p>
            <a:pPr marL="171450" indent="-171450" algn="just">
              <a:buFont typeface="Arial" panose="020B0604020202020204" pitchFamily="34" charset="0"/>
              <a:buChar char="•"/>
            </a:pPr>
            <a:endParaRPr lang="en-GB" dirty="0"/>
          </a:p>
          <a:p>
            <a:pPr marL="171450" indent="-171450" algn="just">
              <a:buFont typeface="Arial" panose="020B0604020202020204" pitchFamily="34" charset="0"/>
              <a:buChar char="•"/>
            </a:pPr>
            <a:r>
              <a:rPr lang="en-US" sz="1200" kern="1200" dirty="0">
                <a:solidFill>
                  <a:schemeClr val="tx1"/>
                </a:solidFill>
                <a:latin typeface="+mn-lt"/>
                <a:ea typeface="Cambria Math" panose="02040503050406030204" pitchFamily="18" charset="0"/>
                <a:cs typeface="Cambria Math" panose="02040503050406030204" pitchFamily="18" charset="0"/>
              </a:rPr>
              <a:t>Responsibility - pass such order as it thinks just and proper</a:t>
            </a:r>
          </a:p>
          <a:p>
            <a:pPr marL="171450" indent="-171450" algn="just">
              <a:buFont typeface="Arial" panose="020B0604020202020204" pitchFamily="34" charset="0"/>
              <a:buChar char="•"/>
            </a:pPr>
            <a:endParaRPr lang="en-GB" dirty="0"/>
          </a:p>
          <a:p>
            <a:pPr marL="171450" indent="-171450" algn="just">
              <a:buFont typeface="Arial" panose="020B0604020202020204" pitchFamily="34" charset="0"/>
              <a:buChar char="•"/>
            </a:pPr>
            <a:r>
              <a:rPr lang="en-GB" dirty="0"/>
              <a:t>Give examples of situations where further enquiries were required</a:t>
            </a:r>
          </a:p>
          <a:p>
            <a:pPr marL="171450" indent="-171450" algn="just">
              <a:buFont typeface="Arial" panose="020B0604020202020204" pitchFamily="34" charset="0"/>
              <a:buChar char="•"/>
            </a:pPr>
            <a:endParaRPr lang="en-GB" dirty="0"/>
          </a:p>
          <a:p>
            <a:pPr marL="171450" indent="-171450" algn="just">
              <a:buFont typeface="Arial" panose="020B0604020202020204" pitchFamily="34" charset="0"/>
              <a:buChar char="•"/>
            </a:pPr>
            <a:r>
              <a:rPr lang="en-GB" dirty="0"/>
              <a:t>Examples and case studies of erroneous grounds in notice with precedents </a:t>
            </a:r>
          </a:p>
          <a:p>
            <a:pPr marL="171450" indent="-171450" algn="just">
              <a:buFont typeface="Arial" panose="020B0604020202020204" pitchFamily="34" charset="0"/>
              <a:buChar char="•"/>
            </a:pPr>
            <a:endParaRPr lang="en-GB" dirty="0"/>
          </a:p>
          <a:p>
            <a:pPr marL="171450" indent="-171450" algn="just">
              <a:buFont typeface="Arial" panose="020B0604020202020204" pitchFamily="34" charset="0"/>
              <a:buChar char="•"/>
            </a:pPr>
            <a:r>
              <a:rPr lang="en-GB" dirty="0"/>
              <a:t>Explain each aspect of proper appellate order – Jurisdiction, Standing, Proper Record</a:t>
            </a:r>
          </a:p>
        </p:txBody>
      </p:sp>
      <p:sp>
        <p:nvSpPr>
          <p:cNvPr id="4" name="Slide Number Placeholder 3">
            <a:extLst>
              <a:ext uri="{FF2B5EF4-FFF2-40B4-BE49-F238E27FC236}">
                <a16:creationId xmlns:a16="http://schemas.microsoft.com/office/drawing/2014/main" id="{97A172DE-3386-5EE7-B4F2-FBDD52745500}"/>
              </a:ext>
            </a:extLst>
          </p:cNvPr>
          <p:cNvSpPr>
            <a:spLocks noGrp="1"/>
          </p:cNvSpPr>
          <p:nvPr>
            <p:ph type="sldNum" sz="quarter" idx="10"/>
          </p:nvPr>
        </p:nvSpPr>
        <p:spPr/>
        <p:txBody>
          <a:bodyPr/>
          <a:lstStyle/>
          <a:p>
            <a:fld id="{91778676-10C6-4C39-8026-ED3245729754}" type="slidenum">
              <a:rPr lang="en-IN" altLang="en-US" smtClean="0"/>
              <a:pPr/>
              <a:t>2</a:t>
            </a:fld>
            <a:endParaRPr lang="en-IN" altLang="en-US"/>
          </a:p>
        </p:txBody>
      </p:sp>
    </p:spTree>
    <p:extLst>
      <p:ext uri="{BB962C8B-B14F-4D97-AF65-F5344CB8AC3E}">
        <p14:creationId xmlns:p14="http://schemas.microsoft.com/office/powerpoint/2010/main" val="3587813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4EC6B-6655-66C7-702B-85BDB1C56A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52BA7A-369E-FA9A-B41E-2498057F3C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3D2DBB-A63F-9E34-E524-1CCCED0E3DE6}"/>
              </a:ext>
            </a:extLst>
          </p:cNvPr>
          <p:cNvSpPr>
            <a:spLocks noGrp="1"/>
          </p:cNvSpPr>
          <p:nvPr>
            <p:ph type="body" idx="1"/>
          </p:nvPr>
        </p:nvSpPr>
        <p:spPr/>
        <p:txBody>
          <a:bodyPr/>
          <a:lstStyle/>
          <a:p>
            <a:pPr marL="171450" indent="-171450" algn="just">
              <a:buFont typeface="Arial" panose="020B0604020202020204" pitchFamily="34" charset="0"/>
              <a:buChar char="•"/>
            </a:pPr>
            <a:r>
              <a:rPr lang="en-IN" dirty="0"/>
              <a:t>Practical examples to be discussed where such enhancement can be made</a:t>
            </a:r>
          </a:p>
          <a:p>
            <a:pPr marL="171450" indent="-171450" algn="just">
              <a:buFont typeface="Arial" panose="020B0604020202020204" pitchFamily="34" charset="0"/>
              <a:buChar char="•"/>
            </a:pPr>
            <a:endParaRPr lang="en-IN" dirty="0"/>
          </a:p>
          <a:p>
            <a:pPr marL="171450" indent="-171450" algn="just">
              <a:buFont typeface="Arial" panose="020B0604020202020204" pitchFamily="34" charset="0"/>
              <a:buChar char="•"/>
            </a:pPr>
            <a:r>
              <a:rPr lang="en-US" sz="1200" b="0" i="0" kern="1200" dirty="0">
                <a:solidFill>
                  <a:schemeClr val="tx1"/>
                </a:solidFill>
                <a:effectLst/>
                <a:latin typeface="+mn-lt"/>
                <a:ea typeface="+mn-ea"/>
                <a:cs typeface="+mn-cs"/>
              </a:rPr>
              <a:t>Failure to provide SCN can lead to the enhancement being held invalid or set aside by higher authorities</a:t>
            </a:r>
          </a:p>
          <a:p>
            <a:pPr marL="171450" indent="-171450" algn="just">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lgn="just">
              <a:buFont typeface="Arial" panose="020B0604020202020204" pitchFamily="34" charset="0"/>
              <a:buChar char="•"/>
            </a:pPr>
            <a:r>
              <a:rPr lang="en-US" sz="1200" b="0" i="0" kern="1200" dirty="0">
                <a:solidFill>
                  <a:schemeClr val="tx1"/>
                </a:solidFill>
                <a:effectLst/>
                <a:latin typeface="+mn-lt"/>
                <a:ea typeface="+mn-ea"/>
                <a:cs typeface="+mn-cs"/>
              </a:rPr>
              <a:t>enhancement – wide powers or restrictive – restricted to the subject matter of the appeal or can introduce entirely new issues</a:t>
            </a:r>
          </a:p>
          <a:p>
            <a:pPr marL="171450" indent="-171450" algn="just">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lgn="just">
              <a:buFont typeface="Arial" panose="020B0604020202020204" pitchFamily="34" charset="0"/>
              <a:buChar char="•"/>
            </a:pPr>
            <a:r>
              <a:rPr lang="en-US" sz="1200" b="0" i="0" kern="1200" dirty="0">
                <a:solidFill>
                  <a:schemeClr val="tx1"/>
                </a:solidFill>
                <a:effectLst/>
                <a:latin typeface="+mn-lt"/>
                <a:ea typeface="+mn-ea"/>
                <a:cs typeface="+mn-cs"/>
              </a:rPr>
              <a:t>Principle of Natural Justice -  a pre requisite</a:t>
            </a:r>
          </a:p>
          <a:p>
            <a:pPr marL="171450" indent="-171450" algn="just">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lgn="just">
              <a:buFont typeface="Arial" panose="020B0604020202020204" pitchFamily="34" charset="0"/>
              <a:buChar char="•"/>
            </a:pPr>
            <a:endParaRPr lang="en-IN" dirty="0"/>
          </a:p>
        </p:txBody>
      </p:sp>
      <p:sp>
        <p:nvSpPr>
          <p:cNvPr id="4" name="Slide Number Placeholder 3">
            <a:extLst>
              <a:ext uri="{FF2B5EF4-FFF2-40B4-BE49-F238E27FC236}">
                <a16:creationId xmlns:a16="http://schemas.microsoft.com/office/drawing/2014/main" id="{9E427659-897C-703F-F201-DB3CD7F8F4A3}"/>
              </a:ext>
            </a:extLst>
          </p:cNvPr>
          <p:cNvSpPr>
            <a:spLocks noGrp="1"/>
          </p:cNvSpPr>
          <p:nvPr>
            <p:ph type="sldNum" sz="quarter" idx="10"/>
          </p:nvPr>
        </p:nvSpPr>
        <p:spPr/>
        <p:txBody>
          <a:bodyPr/>
          <a:lstStyle/>
          <a:p>
            <a:fld id="{91778676-10C6-4C39-8026-ED3245729754}" type="slidenum">
              <a:rPr lang="en-IN" altLang="en-US" smtClean="0"/>
              <a:pPr/>
              <a:t>3</a:t>
            </a:fld>
            <a:endParaRPr lang="en-IN" altLang="en-US"/>
          </a:p>
        </p:txBody>
      </p:sp>
    </p:spTree>
    <p:extLst>
      <p:ext uri="{BB962C8B-B14F-4D97-AF65-F5344CB8AC3E}">
        <p14:creationId xmlns:p14="http://schemas.microsoft.com/office/powerpoint/2010/main" val="3765047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E6744-4372-8D2A-0600-A729154C11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253FF7-E92E-1F6B-5F0F-DFEB589CAF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6DE4E9-02FE-2AD9-A1C9-E42A3DC0E401}"/>
              </a:ext>
            </a:extLst>
          </p:cNvPr>
          <p:cNvSpPr>
            <a:spLocks noGrp="1"/>
          </p:cNvSpPr>
          <p:nvPr>
            <p:ph type="body" idx="1"/>
          </p:nvPr>
        </p:nvSpPr>
        <p:spPr/>
        <p:txBody>
          <a:bodyPr/>
          <a:lstStyle/>
          <a:p>
            <a:pPr marL="171450" indent="-171450" algn="just">
              <a:buFont typeface="Arial" panose="020B0604020202020204" pitchFamily="34" charset="0"/>
              <a:buChar char="•"/>
            </a:pPr>
            <a:r>
              <a:rPr lang="en-IN" dirty="0"/>
              <a:t>Importance of appeal order – </a:t>
            </a:r>
            <a:r>
              <a:rPr lang="en-US" sz="1200" b="0" i="0" kern="1200" dirty="0">
                <a:solidFill>
                  <a:schemeClr val="tx1"/>
                </a:solidFill>
                <a:effectLst/>
                <a:latin typeface="+mn-lt"/>
                <a:ea typeface="+mn-ea"/>
                <a:cs typeface="+mn-cs"/>
              </a:rPr>
              <a:t>remove uncertainty, hardship, injustice, and other negative consequences that might arise from unclear or ambiguous Original orders</a:t>
            </a:r>
          </a:p>
          <a:p>
            <a:pPr marL="171450" indent="-171450" algn="just">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dirty="0"/>
              <a:t>Removing statutory bias - </a:t>
            </a:r>
            <a:r>
              <a:rPr lang="en-US" sz="1200" kern="1200" dirty="0">
                <a:solidFill>
                  <a:schemeClr val="tx1"/>
                </a:solidFill>
                <a:effectLst/>
                <a:latin typeface="+mn-lt"/>
                <a:ea typeface="+mn-ea"/>
                <a:cs typeface="+mn-cs"/>
              </a:rPr>
              <a:t>Clarity and Precision, Logical Structure, Accuracy and Completeness, Compliance, Use of Precedents, Objectivity, Concise yet complete</a:t>
            </a:r>
          </a:p>
          <a:p>
            <a:pPr marL="0" indent="0" algn="just">
              <a:buFont typeface="Arial" panose="020B0604020202020204" pitchFamily="34" charset="0"/>
              <a:buNone/>
            </a:pPr>
            <a:endParaRPr lang="en-IN" dirty="0"/>
          </a:p>
          <a:p>
            <a:pPr marL="171450" indent="-171450" algn="just">
              <a:buFont typeface="Arial" panose="020B0604020202020204" pitchFamily="34" charset="0"/>
              <a:buChar char="•"/>
            </a:pPr>
            <a:endParaRPr lang="en-IN" dirty="0"/>
          </a:p>
        </p:txBody>
      </p:sp>
      <p:sp>
        <p:nvSpPr>
          <p:cNvPr id="4" name="Slide Number Placeholder 3">
            <a:extLst>
              <a:ext uri="{FF2B5EF4-FFF2-40B4-BE49-F238E27FC236}">
                <a16:creationId xmlns:a16="http://schemas.microsoft.com/office/drawing/2014/main" id="{E8E7742B-7A14-69B8-D83F-224D4F99677F}"/>
              </a:ext>
            </a:extLst>
          </p:cNvPr>
          <p:cNvSpPr>
            <a:spLocks noGrp="1"/>
          </p:cNvSpPr>
          <p:nvPr>
            <p:ph type="sldNum" sz="quarter" idx="10"/>
          </p:nvPr>
        </p:nvSpPr>
        <p:spPr/>
        <p:txBody>
          <a:bodyPr/>
          <a:lstStyle/>
          <a:p>
            <a:fld id="{91778676-10C6-4C39-8026-ED3245729754}" type="slidenum">
              <a:rPr lang="en-IN" altLang="en-US" smtClean="0"/>
              <a:pPr/>
              <a:t>4</a:t>
            </a:fld>
            <a:endParaRPr lang="en-IN" altLang="en-US"/>
          </a:p>
        </p:txBody>
      </p:sp>
    </p:spTree>
    <p:extLst>
      <p:ext uri="{BB962C8B-B14F-4D97-AF65-F5344CB8AC3E}">
        <p14:creationId xmlns:p14="http://schemas.microsoft.com/office/powerpoint/2010/main" val="2043262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CBBD7-EFEF-C24C-80DD-C37C2CF727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B94125-7362-1DB4-9B77-2CA45BFAF5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4DA9AA-5F28-B3CF-E936-D51A073915B4}"/>
              </a:ext>
            </a:extLst>
          </p:cNvPr>
          <p:cNvSpPr>
            <a:spLocks noGrp="1"/>
          </p:cNvSpPr>
          <p:nvPr>
            <p:ph type="body" idx="1"/>
          </p:nvPr>
        </p:nvSpPr>
        <p:spPr/>
        <p:txBody>
          <a:bodyPr/>
          <a:lstStyle/>
          <a:p>
            <a:pPr marL="171450" indent="-171450" algn="just">
              <a:buFont typeface="Arial" panose="020B0604020202020204" pitchFamily="34" charset="0"/>
              <a:buChar char="•"/>
            </a:pPr>
            <a:r>
              <a:rPr lang="en-US" dirty="0"/>
              <a:t>Jurisdiction:  territorial, monetary and authority to hear the specific type of appeal.</a:t>
            </a:r>
          </a:p>
          <a:p>
            <a:pPr marL="171450" indent="-171450" algn="just">
              <a:buFont typeface="Arial" panose="020B0604020202020204" pitchFamily="34" charset="0"/>
              <a:buChar char="•"/>
            </a:pPr>
            <a:r>
              <a:rPr lang="en-IN" dirty="0"/>
              <a:t>Locus:  Parties in dispute must have interest in such appeal</a:t>
            </a:r>
          </a:p>
          <a:p>
            <a:pPr marL="171450" indent="-171450" algn="just">
              <a:buFont typeface="Arial" panose="020B0604020202020204" pitchFamily="34" charset="0"/>
              <a:buChar char="•"/>
            </a:pPr>
            <a:r>
              <a:rPr lang="en-US" dirty="0"/>
              <a:t>Proper Record:  decision based on a complete and accurate record of the proceedings including evidence, documents, and transcripts</a:t>
            </a:r>
          </a:p>
          <a:p>
            <a:pPr marL="171450" indent="-171450" algn="just">
              <a:buFont typeface="Arial" panose="020B0604020202020204" pitchFamily="34" charset="0"/>
              <a:buChar char="•"/>
            </a:pPr>
            <a:r>
              <a:rPr lang="en-IN" dirty="0"/>
              <a:t>Reasoning: </a:t>
            </a:r>
            <a:r>
              <a:rPr lang="en-US" sz="1200" b="0" i="0" kern="1200" dirty="0">
                <a:solidFill>
                  <a:schemeClr val="tx1"/>
                </a:solidFill>
                <a:effectLst/>
                <a:latin typeface="+mn-lt"/>
                <a:ea typeface="+mn-ea"/>
                <a:cs typeface="+mn-cs"/>
              </a:rPr>
              <a:t>articulate the legal basis for the decision</a:t>
            </a:r>
          </a:p>
          <a:p>
            <a:pPr marL="171450" indent="-171450" algn="just">
              <a:buFont typeface="Arial" panose="020B0604020202020204" pitchFamily="34" charset="0"/>
              <a:buChar char="•"/>
            </a:pPr>
            <a:r>
              <a:rPr lang="en-US" sz="1200" kern="1200" dirty="0">
                <a:solidFill>
                  <a:schemeClr val="tx1"/>
                </a:solidFill>
                <a:latin typeface="+mn-lt"/>
                <a:ea typeface="Cambria Math" panose="02040503050406030204" pitchFamily="18" charset="0"/>
                <a:cs typeface="Cambria Math" panose="02040503050406030204" pitchFamily="18" charset="0"/>
              </a:rPr>
              <a:t>Independent application of mind:  Should independently analyze and not merely reiterate adjudication findings</a:t>
            </a:r>
          </a:p>
          <a:p>
            <a:pPr marL="171450" indent="-171450" algn="just">
              <a:buFont typeface="Arial" panose="020B0604020202020204" pitchFamily="34" charset="0"/>
              <a:buChar char="•"/>
            </a:pPr>
            <a:r>
              <a:rPr lang="en-US" sz="1200" kern="1200" dirty="0">
                <a:solidFill>
                  <a:schemeClr val="tx1"/>
                </a:solidFill>
                <a:latin typeface="+mn-lt"/>
                <a:ea typeface="Cambria Math" panose="02040503050406030204" pitchFamily="18" charset="0"/>
                <a:cs typeface="Cambria Math" panose="02040503050406030204" pitchFamily="18" charset="0"/>
              </a:rPr>
              <a:t>Compliance with principles of natural justice : opportunity of being heard, procedure followed</a:t>
            </a:r>
          </a:p>
        </p:txBody>
      </p:sp>
      <p:sp>
        <p:nvSpPr>
          <p:cNvPr id="4" name="Slide Number Placeholder 3">
            <a:extLst>
              <a:ext uri="{FF2B5EF4-FFF2-40B4-BE49-F238E27FC236}">
                <a16:creationId xmlns:a16="http://schemas.microsoft.com/office/drawing/2014/main" id="{796A40C8-6ECE-C4DE-8478-F725C5FD1F1D}"/>
              </a:ext>
            </a:extLst>
          </p:cNvPr>
          <p:cNvSpPr>
            <a:spLocks noGrp="1"/>
          </p:cNvSpPr>
          <p:nvPr>
            <p:ph type="sldNum" sz="quarter" idx="10"/>
          </p:nvPr>
        </p:nvSpPr>
        <p:spPr/>
        <p:txBody>
          <a:bodyPr/>
          <a:lstStyle/>
          <a:p>
            <a:fld id="{91778676-10C6-4C39-8026-ED3245729754}" type="slidenum">
              <a:rPr lang="en-IN" altLang="en-US" smtClean="0"/>
              <a:pPr/>
              <a:t>5</a:t>
            </a:fld>
            <a:endParaRPr lang="en-IN" altLang="en-US"/>
          </a:p>
        </p:txBody>
      </p:sp>
    </p:spTree>
    <p:extLst>
      <p:ext uri="{BB962C8B-B14F-4D97-AF65-F5344CB8AC3E}">
        <p14:creationId xmlns:p14="http://schemas.microsoft.com/office/powerpoint/2010/main" val="2423864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07E4C-1610-C7A7-CB11-091933197A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35066C-B837-734E-9631-B5738BE0E1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6F481A-F03E-C5C1-FE87-40E3EA4D6F6C}"/>
              </a:ext>
            </a:extLst>
          </p:cNvPr>
          <p:cNvSpPr>
            <a:spLocks noGrp="1"/>
          </p:cNvSpPr>
          <p:nvPr>
            <p:ph type="body" idx="1"/>
          </p:nvPr>
        </p:nvSpPr>
        <p:spPr/>
        <p:txBody>
          <a:bodyPr/>
          <a:lstStyle/>
          <a:p>
            <a:pPr marL="171450" lvl="0" indent="-171450" algn="just">
              <a:buFont typeface="Arial" panose="020B0604020202020204" pitchFamily="34" charset="0"/>
              <a:buChar char="•"/>
            </a:pPr>
            <a:r>
              <a:rPr lang="en-US" dirty="0"/>
              <a:t>Legal errors – Please note – speaker to share understanding – precedents shall be discussed in next slide</a:t>
            </a:r>
          </a:p>
          <a:p>
            <a:pPr marL="628650" lvl="1" indent="-171450" algn="just">
              <a:buFont typeface="Arial" panose="020B0604020202020204" pitchFamily="34" charset="0"/>
              <a:buChar char="•"/>
            </a:pPr>
            <a:r>
              <a:rPr lang="en-US" dirty="0"/>
              <a:t>Discuss Incorrect Legal conclusions : wrong </a:t>
            </a:r>
            <a:r>
              <a:rPr lang="en-US" sz="1200" b="0" i="0" kern="1200" dirty="0">
                <a:solidFill>
                  <a:schemeClr val="tx1"/>
                </a:solidFill>
                <a:effectLst/>
                <a:latin typeface="+mn-lt"/>
                <a:ea typeface="+mn-ea"/>
                <a:cs typeface="+mn-cs"/>
              </a:rPr>
              <a:t>interpretation or application of the law and cite examples</a:t>
            </a:r>
            <a:endParaRPr lang="en-US" dirty="0"/>
          </a:p>
          <a:p>
            <a:pPr marL="628650" lvl="1" indent="-171450" algn="just">
              <a:buFont typeface="Arial" panose="020B0604020202020204" pitchFamily="34" charset="0"/>
              <a:buChar char="•"/>
            </a:pPr>
            <a:r>
              <a:rPr lang="en-US" dirty="0"/>
              <a:t>Abuse of discretion:  a decision that was unreasonable or arbitrary – case studies </a:t>
            </a:r>
          </a:p>
          <a:p>
            <a:pPr marL="628650" lvl="1" indent="-171450" algn="just">
              <a:buFont typeface="Arial" panose="020B0604020202020204" pitchFamily="34" charset="0"/>
              <a:buChar char="•"/>
            </a:pPr>
            <a:r>
              <a:rPr lang="en-US" dirty="0"/>
              <a:t>Error of Law: </a:t>
            </a:r>
            <a:r>
              <a:rPr lang="en-US" sz="1200" b="0" i="0" kern="1200" dirty="0">
                <a:solidFill>
                  <a:schemeClr val="tx1"/>
                </a:solidFill>
                <a:effectLst/>
                <a:latin typeface="+mn-lt"/>
                <a:ea typeface="+mn-ea"/>
                <a:cs typeface="+mn-cs"/>
              </a:rPr>
              <a:t>wrong legal standard, improperly admitting or excluding evidence including additional evidences</a:t>
            </a:r>
          </a:p>
          <a:p>
            <a:pPr marL="628650" lvl="1" indent="-171450" algn="just">
              <a:buFont typeface="Arial" panose="020B0604020202020204" pitchFamily="34" charset="0"/>
              <a:buChar char="•"/>
            </a:pPr>
            <a:r>
              <a:rPr lang="en-US" sz="1200" b="0" i="0" kern="1200" dirty="0">
                <a:solidFill>
                  <a:schemeClr val="tx1"/>
                </a:solidFill>
                <a:effectLst/>
                <a:latin typeface="+mn-lt"/>
                <a:ea typeface="+mn-ea"/>
                <a:cs typeface="+mn-cs"/>
              </a:rPr>
              <a:t>Procedural irregularities not to be allowed to defeat the ends of justice</a:t>
            </a:r>
          </a:p>
          <a:p>
            <a:pPr marL="171450" indent="-171450" algn="just">
              <a:buFont typeface="Arial" panose="020B0604020202020204" pitchFamily="34" charset="0"/>
              <a:buChar char="•"/>
            </a:pPr>
            <a:r>
              <a:rPr lang="en-IN" dirty="0"/>
              <a:t>Speaker to make stress on independent application of mind by appellate authority –case studies</a:t>
            </a:r>
          </a:p>
        </p:txBody>
      </p:sp>
      <p:sp>
        <p:nvSpPr>
          <p:cNvPr id="4" name="Slide Number Placeholder 3">
            <a:extLst>
              <a:ext uri="{FF2B5EF4-FFF2-40B4-BE49-F238E27FC236}">
                <a16:creationId xmlns:a16="http://schemas.microsoft.com/office/drawing/2014/main" id="{DF117240-99A8-3CC4-CAFD-AB9159A04B85}"/>
              </a:ext>
            </a:extLst>
          </p:cNvPr>
          <p:cNvSpPr>
            <a:spLocks noGrp="1"/>
          </p:cNvSpPr>
          <p:nvPr>
            <p:ph type="sldNum" sz="quarter" idx="10"/>
          </p:nvPr>
        </p:nvSpPr>
        <p:spPr/>
        <p:txBody>
          <a:bodyPr/>
          <a:lstStyle/>
          <a:p>
            <a:fld id="{91778676-10C6-4C39-8026-ED3245729754}" type="slidenum">
              <a:rPr lang="en-IN" altLang="en-US" smtClean="0"/>
              <a:pPr/>
              <a:t>6</a:t>
            </a:fld>
            <a:endParaRPr lang="en-IN" altLang="en-US"/>
          </a:p>
        </p:txBody>
      </p:sp>
    </p:spTree>
    <p:extLst>
      <p:ext uri="{BB962C8B-B14F-4D97-AF65-F5344CB8AC3E}">
        <p14:creationId xmlns:p14="http://schemas.microsoft.com/office/powerpoint/2010/main" val="2324362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CB49C-3717-0BEA-2363-A5627510B5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CFD01D-3BD9-6A66-291C-D47A4D926E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E22AAC-1CAF-11C8-B1F9-DE0242C56D6F}"/>
              </a:ext>
            </a:extLst>
          </p:cNvPr>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t>Discussing precedents where higher courts have quashed such orders</a:t>
            </a:r>
          </a:p>
          <a:p>
            <a:pPr algn="just"/>
            <a:endParaRPr lang="en-IN" dirty="0"/>
          </a:p>
        </p:txBody>
      </p:sp>
      <p:sp>
        <p:nvSpPr>
          <p:cNvPr id="4" name="Slide Number Placeholder 3">
            <a:extLst>
              <a:ext uri="{FF2B5EF4-FFF2-40B4-BE49-F238E27FC236}">
                <a16:creationId xmlns:a16="http://schemas.microsoft.com/office/drawing/2014/main" id="{B872963A-E484-64FC-82C0-389AA8A08348}"/>
              </a:ext>
            </a:extLst>
          </p:cNvPr>
          <p:cNvSpPr>
            <a:spLocks noGrp="1"/>
          </p:cNvSpPr>
          <p:nvPr>
            <p:ph type="sldNum" sz="quarter" idx="10"/>
          </p:nvPr>
        </p:nvSpPr>
        <p:spPr/>
        <p:txBody>
          <a:bodyPr/>
          <a:lstStyle/>
          <a:p>
            <a:fld id="{91778676-10C6-4C39-8026-ED3245729754}" type="slidenum">
              <a:rPr lang="en-IN" altLang="en-US" smtClean="0"/>
              <a:pPr/>
              <a:t>7</a:t>
            </a:fld>
            <a:endParaRPr lang="en-IN" altLang="en-US"/>
          </a:p>
        </p:txBody>
      </p:sp>
    </p:spTree>
    <p:extLst>
      <p:ext uri="{BB962C8B-B14F-4D97-AF65-F5344CB8AC3E}">
        <p14:creationId xmlns:p14="http://schemas.microsoft.com/office/powerpoint/2010/main" val="1890094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E8D0C-3375-12CF-7C2A-6A198F2C75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08EA3-300D-1AC6-356E-926E6EFFA7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7F342A-4E76-513B-DE0B-9AB5C5B39C48}"/>
              </a:ext>
            </a:extLst>
          </p:cNvPr>
          <p:cNvSpPr>
            <a:spLocks noGrp="1"/>
          </p:cNvSpPr>
          <p:nvPr>
            <p:ph type="body" idx="1"/>
          </p:nvPr>
        </p:nvSpPr>
        <p:spPr/>
        <p:txBody>
          <a:bodyPr/>
          <a:lstStyle/>
          <a:p>
            <a:pPr marL="171450" indent="-171450" algn="just">
              <a:buFont typeface="Arial" panose="020B0604020202020204" pitchFamily="34" charset="0"/>
              <a:buChar char="•"/>
            </a:pPr>
            <a:r>
              <a:rPr lang="en-IN" dirty="0"/>
              <a:t>Discuss as to why </a:t>
            </a:r>
            <a:r>
              <a:rPr lang="en-US" sz="1200" b="0" i="0" kern="1200" dirty="0">
                <a:solidFill>
                  <a:schemeClr val="tx1"/>
                </a:solidFill>
                <a:effectLst/>
                <a:latin typeface="+mn-lt"/>
                <a:ea typeface="+mn-ea"/>
                <a:cs typeface="+mn-cs"/>
              </a:rPr>
              <a:t>appellate orders often cannot be fully understood or properly evaluated without examining the initial Show Cause Notice (SCN) and the Order-in-Original (adjudication order)</a:t>
            </a:r>
          </a:p>
          <a:p>
            <a:pPr marL="171450" indent="-171450" algn="just">
              <a:buFont typeface="Arial" panose="020B0604020202020204" pitchFamily="34" charset="0"/>
              <a:buChar char="•"/>
            </a:pPr>
            <a:r>
              <a:rPr lang="en-US" dirty="0"/>
              <a:t>Give examples of cases where grounds and facts not addressed in Appellate order</a:t>
            </a:r>
          </a:p>
          <a:p>
            <a:pPr marL="171450" indent="-171450" algn="just">
              <a:buFont typeface="Arial" panose="020B0604020202020204" pitchFamily="34" charset="0"/>
              <a:buChar char="•"/>
            </a:pPr>
            <a:r>
              <a:rPr lang="en-US" dirty="0"/>
              <a:t>Examples of evidences not considered in Appellate order</a:t>
            </a:r>
          </a:p>
          <a:p>
            <a:pPr marL="171450" indent="-171450" algn="just">
              <a:buFont typeface="Arial" panose="020B0604020202020204" pitchFamily="34" charset="0"/>
              <a:buChar char="•"/>
            </a:pPr>
            <a:r>
              <a:rPr lang="en-US" dirty="0"/>
              <a:t>How to Map arguments to cases cited and observation of Appellate authority</a:t>
            </a:r>
          </a:p>
          <a:p>
            <a:pPr marL="171450" indent="-171450" algn="just">
              <a:buFont typeface="Arial" panose="020B0604020202020204" pitchFamily="34" charset="0"/>
              <a:buChar char="•"/>
            </a:pPr>
            <a:endParaRPr lang="en-US" dirty="0"/>
          </a:p>
          <a:p>
            <a:pPr marL="171450" indent="-171450" algn="just">
              <a:buFont typeface="Arial" panose="020B0604020202020204" pitchFamily="34" charset="0"/>
              <a:buChar char="•"/>
            </a:pPr>
            <a:endParaRPr lang="en-US" dirty="0"/>
          </a:p>
          <a:p>
            <a:pPr marL="171450" indent="-171450" algn="just">
              <a:buFont typeface="Arial" panose="020B0604020202020204" pitchFamily="34" charset="0"/>
              <a:buChar char="•"/>
            </a:pPr>
            <a:endParaRPr lang="en-IN" dirty="0"/>
          </a:p>
        </p:txBody>
      </p:sp>
      <p:sp>
        <p:nvSpPr>
          <p:cNvPr id="4" name="Slide Number Placeholder 3">
            <a:extLst>
              <a:ext uri="{FF2B5EF4-FFF2-40B4-BE49-F238E27FC236}">
                <a16:creationId xmlns:a16="http://schemas.microsoft.com/office/drawing/2014/main" id="{B33D4387-BB9A-81EE-1EB7-9ED4B7775D6D}"/>
              </a:ext>
            </a:extLst>
          </p:cNvPr>
          <p:cNvSpPr>
            <a:spLocks noGrp="1"/>
          </p:cNvSpPr>
          <p:nvPr>
            <p:ph type="sldNum" sz="quarter" idx="10"/>
          </p:nvPr>
        </p:nvSpPr>
        <p:spPr/>
        <p:txBody>
          <a:bodyPr/>
          <a:lstStyle/>
          <a:p>
            <a:fld id="{91778676-10C6-4C39-8026-ED3245729754}" type="slidenum">
              <a:rPr lang="en-IN" altLang="en-US" smtClean="0"/>
              <a:pPr/>
              <a:t>8</a:t>
            </a:fld>
            <a:endParaRPr lang="en-IN" altLang="en-US"/>
          </a:p>
        </p:txBody>
      </p:sp>
    </p:spTree>
    <p:extLst>
      <p:ext uri="{BB962C8B-B14F-4D97-AF65-F5344CB8AC3E}">
        <p14:creationId xmlns:p14="http://schemas.microsoft.com/office/powerpoint/2010/main" val="3004372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9B8D7-0C30-3906-4E6B-323FF01324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E624CA-FA3E-3DC4-92D2-06FF8C8213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D008FE-FC7A-917E-C079-470737884700}"/>
              </a:ext>
            </a:extLst>
          </p:cNvPr>
          <p:cNvSpPr>
            <a:spLocks noGrp="1"/>
          </p:cNvSpPr>
          <p:nvPr>
            <p:ph type="body" idx="1"/>
          </p:nvPr>
        </p:nvSpPr>
        <p:spPr/>
        <p:txBody>
          <a:bodyPr/>
          <a:lstStyle/>
          <a:p>
            <a:pPr algn="just"/>
            <a:endParaRPr lang="en-IN" dirty="0"/>
          </a:p>
        </p:txBody>
      </p:sp>
      <p:sp>
        <p:nvSpPr>
          <p:cNvPr id="4" name="Slide Number Placeholder 3">
            <a:extLst>
              <a:ext uri="{FF2B5EF4-FFF2-40B4-BE49-F238E27FC236}">
                <a16:creationId xmlns:a16="http://schemas.microsoft.com/office/drawing/2014/main" id="{8903CEB2-B34F-5788-0460-C9068595F3B1}"/>
              </a:ext>
            </a:extLst>
          </p:cNvPr>
          <p:cNvSpPr>
            <a:spLocks noGrp="1"/>
          </p:cNvSpPr>
          <p:nvPr>
            <p:ph type="sldNum" sz="quarter" idx="10"/>
          </p:nvPr>
        </p:nvSpPr>
        <p:spPr/>
        <p:txBody>
          <a:bodyPr/>
          <a:lstStyle/>
          <a:p>
            <a:fld id="{91778676-10C6-4C39-8026-ED3245729754}" type="slidenum">
              <a:rPr lang="en-IN" altLang="en-US" smtClean="0"/>
              <a:pPr/>
              <a:t>9</a:t>
            </a:fld>
            <a:endParaRPr lang="en-IN" altLang="en-US"/>
          </a:p>
        </p:txBody>
      </p:sp>
    </p:spTree>
    <p:extLst>
      <p:ext uri="{BB962C8B-B14F-4D97-AF65-F5344CB8AC3E}">
        <p14:creationId xmlns:p14="http://schemas.microsoft.com/office/powerpoint/2010/main" val="20697849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2" name="Rectangle 11"/>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pic>
        <p:nvPicPr>
          <p:cNvPr id="13" name="Picture 12"/>
          <p:cNvPicPr>
            <a:picLocks noChangeAspect="1"/>
          </p:cNvPicPr>
          <p:nvPr userDrawn="1"/>
        </p:nvPicPr>
        <p:blipFill rotWithShape="1">
          <a:blip r:embed="rId3"/>
          <a:srcRect l="-1170" r="9237"/>
          <a:stretch/>
        </p:blipFill>
        <p:spPr>
          <a:xfrm>
            <a:off x="639260" y="614078"/>
            <a:ext cx="1429085" cy="1330610"/>
          </a:xfrm>
          <a:prstGeom prst="ellipse">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4" name="Date Placeholder 3"/>
          <p:cNvSpPr>
            <a:spLocks noGrp="1"/>
          </p:cNvSpPr>
          <p:nvPr>
            <p:ph type="dt" sz="half" idx="10"/>
          </p:nvPr>
        </p:nvSpPr>
        <p:spPr>
          <a:xfrm rot="5400000">
            <a:off x="10090150" y="1792288"/>
            <a:ext cx="990600" cy="304800"/>
          </a:xfrm>
        </p:spPr>
        <p:txBody>
          <a:bodyPr/>
          <a:lstStyle>
            <a:lvl1pPr algn="l">
              <a:defRPr b="0" i="0">
                <a:solidFill>
                  <a:schemeClr val="bg1"/>
                </a:solidFill>
              </a:defRPr>
            </a:lvl1pPr>
          </a:lstStyle>
          <a:p>
            <a:pPr>
              <a:defRPr/>
            </a:pPr>
            <a:fld id="{1E39A5AC-A092-4674-8848-DB3B24E343AC}" type="datetime1">
              <a:rPr lang="en-IN" smtClean="0"/>
              <a:t>15/05/26</a:t>
            </a:fld>
            <a:endParaRPr lang="en-IN"/>
          </a:p>
        </p:txBody>
      </p:sp>
      <p:sp>
        <p:nvSpPr>
          <p:cNvPr id="15" name="Footer Placeholder 4"/>
          <p:cNvSpPr>
            <a:spLocks noGrp="1"/>
          </p:cNvSpPr>
          <p:nvPr>
            <p:ph type="ftr" sz="quarter" idx="11"/>
          </p:nvPr>
        </p:nvSpPr>
        <p:spPr>
          <a:xfrm rot="5400000">
            <a:off x="8960644" y="3226594"/>
            <a:ext cx="3859212" cy="304800"/>
          </a:xfrm>
        </p:spPr>
        <p:txBody>
          <a:bodyPr/>
          <a:lstStyle>
            <a:lvl1pPr>
              <a:defRPr b="0" i="0">
                <a:solidFill>
                  <a:schemeClr val="bg1"/>
                </a:solidFill>
              </a:defRPr>
            </a:lvl1pPr>
          </a:lstStyle>
          <a:p>
            <a:pPr>
              <a:defRPr/>
            </a:pPr>
            <a:r>
              <a:rPr lang="en-GB"/>
              <a:t>© GST &amp; Indirect Taxes Committee, ICAI</a:t>
            </a:r>
            <a:endParaRPr lang="en-IN"/>
          </a:p>
        </p:txBody>
      </p:sp>
      <p:sp>
        <p:nvSpPr>
          <p:cNvPr id="16" name="Slide Number Placeholder 5"/>
          <p:cNvSpPr>
            <a:spLocks noGrp="1"/>
          </p:cNvSpPr>
          <p:nvPr>
            <p:ph type="sldNum" sz="quarter" idx="12"/>
          </p:nvPr>
        </p:nvSpPr>
        <p:spPr>
          <a:xfrm>
            <a:off x="10350500" y="292100"/>
            <a:ext cx="838200" cy="768350"/>
          </a:xfrm>
        </p:spPr>
        <p:txBody>
          <a:bodyPr/>
          <a:lstStyle>
            <a:lvl1pPr>
              <a:defRPr>
                <a:latin typeface="Palatino Linotype" panose="02040502050505030304" pitchFamily="18" charset="0"/>
              </a:defRPr>
            </a:lvl1pPr>
          </a:lstStyle>
          <a:p>
            <a:fld id="{56FCA643-ADDA-4CE8-B4FF-7AA2A8ED4A7D}" type="slidenum">
              <a:rPr lang="en-IN" altLang="en-US"/>
              <a:pPr/>
              <a:t>‹#›</a:t>
            </a:fld>
            <a:endParaRPr lang="en-IN" altLang="en-US"/>
          </a:p>
        </p:txBody>
      </p:sp>
    </p:spTree>
    <p:extLst>
      <p:ext uri="{BB962C8B-B14F-4D97-AF65-F5344CB8AC3E}">
        <p14:creationId xmlns:p14="http://schemas.microsoft.com/office/powerpoint/2010/main" val="2281491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5" name="Group 23"/>
          <p:cNvGrpSpPr>
            <a:grpSpLocks/>
          </p:cNvGrpSpPr>
          <p:nvPr/>
        </p:nvGrpSpPr>
        <p:grpSpPr bwMode="auto">
          <a:xfrm>
            <a:off x="0" y="-1588"/>
            <a:ext cx="12192000" cy="6865938"/>
            <a:chOff x="0" y="-2373"/>
            <a:chExt cx="12192000" cy="6867027"/>
          </a:xfrm>
        </p:grpSpPr>
        <p:sp>
          <p:nvSpPr>
            <p:cNvPr id="6" name="Rectangle 5"/>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10371525">
              <a:off x="263767" y="4438254"/>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3" name="Freeform 5"/>
            <p:cNvSpPr>
              <a:spLocks/>
            </p:cNvSpPr>
            <p:nvPr/>
          </p:nvSpPr>
          <p:spPr bwMode="gray">
            <a:xfrm rot="10800000">
              <a:off x="459506" y="321130"/>
              <a:ext cx="11277600" cy="4533900"/>
            </a:xfrm>
            <a:custGeom>
              <a:avLst/>
              <a:gdLst>
                <a:gd name="T0" fmla="*/ 0 w 7104"/>
                <a:gd name="T1" fmla="*/ 0 h 2856"/>
                <a:gd name="T2" fmla="*/ 0 w 7104"/>
                <a:gd name="T3" fmla="*/ 2147483647 h 2856"/>
                <a:gd name="T4" fmla="*/ 2147483647 w 7104"/>
                <a:gd name="T5" fmla="*/ 2147483647 h 2856"/>
                <a:gd name="T6" fmla="*/ 2147483647 w 7104"/>
                <a:gd name="T7" fmla="*/ 2147483647 h 2856"/>
                <a:gd name="T8" fmla="*/ 2147483647 w 7104"/>
                <a:gd name="T9" fmla="*/ 2147483647 h 2856"/>
                <a:gd name="T10" fmla="*/ 2147483647 w 7104"/>
                <a:gd name="T11" fmla="*/ 2147483647 h 2856"/>
                <a:gd name="T12" fmla="*/ 2147483647 w 7104"/>
                <a:gd name="T13" fmla="*/ 2147483647 h 2856"/>
                <a:gd name="T14" fmla="*/ 2147483647 w 7104"/>
                <a:gd name="T15" fmla="*/ 2147483647 h 2856"/>
                <a:gd name="T16" fmla="*/ 2147483647 w 7104"/>
                <a:gd name="T17" fmla="*/ 2147483647 h 2856"/>
                <a:gd name="T18" fmla="*/ 2147483647 w 7104"/>
                <a:gd name="T19" fmla="*/ 2147483647 h 2856"/>
                <a:gd name="T20" fmla="*/ 2147483647 w 7104"/>
                <a:gd name="T21" fmla="*/ 2147483647 h 2856"/>
                <a:gd name="T22" fmla="*/ 2147483647 w 7104"/>
                <a:gd name="T23" fmla="*/ 2147483647 h 2856"/>
                <a:gd name="T24" fmla="*/ 2147483647 w 7104"/>
                <a:gd name="T25" fmla="*/ 2147483647 h 2856"/>
                <a:gd name="T26" fmla="*/ 2147483647 w 7104"/>
                <a:gd name="T27" fmla="*/ 2147483647 h 2856"/>
                <a:gd name="T28" fmla="*/ 2147483647 w 7104"/>
                <a:gd name="T29" fmla="*/ 2147483647 h 2856"/>
                <a:gd name="T30" fmla="*/ 2147483647 w 7104"/>
                <a:gd name="T31" fmla="*/ 2147483647 h 2856"/>
                <a:gd name="T32" fmla="*/ 2147483647 w 7104"/>
                <a:gd name="T33" fmla="*/ 2147483647 h 2856"/>
                <a:gd name="T34" fmla="*/ 2147483647 w 7104"/>
                <a:gd name="T35" fmla="*/ 2147483647 h 2856"/>
                <a:gd name="T36" fmla="*/ 2147483647 w 7104"/>
                <a:gd name="T37" fmla="*/ 2147483647 h 2856"/>
                <a:gd name="T38" fmla="*/ 2147483647 w 7104"/>
                <a:gd name="T39" fmla="*/ 2147483647 h 2856"/>
                <a:gd name="T40" fmla="*/ 2147483647 w 7104"/>
                <a:gd name="T41" fmla="*/ 2147483647 h 2856"/>
                <a:gd name="T42" fmla="*/ 2147483647 w 7104"/>
                <a:gd name="T43" fmla="*/ 2147483647 h 2856"/>
                <a:gd name="T44" fmla="*/ 2147483647 w 7104"/>
                <a:gd name="T45" fmla="*/ 2147483647 h 2856"/>
                <a:gd name="T46" fmla="*/ 2147483647 w 7104"/>
                <a:gd name="T47" fmla="*/ 2147483647 h 2856"/>
                <a:gd name="T48" fmla="*/ 2147483647 w 7104"/>
                <a:gd name="T49" fmla="*/ 2147483647 h 2856"/>
                <a:gd name="T50" fmla="*/ 2147483647 w 7104"/>
                <a:gd name="T51" fmla="*/ 2147483647 h 2856"/>
                <a:gd name="T52" fmla="*/ 2147483647 w 7104"/>
                <a:gd name="T53" fmla="*/ 2147483647 h 2856"/>
                <a:gd name="T54" fmla="*/ 2147483647 w 7104"/>
                <a:gd name="T55" fmla="*/ 2147483647 h 2856"/>
                <a:gd name="T56" fmla="*/ 2147483647 w 7104"/>
                <a:gd name="T57" fmla="*/ 2147483647 h 2856"/>
                <a:gd name="T58" fmla="*/ 2147483647 w 7104"/>
                <a:gd name="T59" fmla="*/ 2147483647 h 2856"/>
                <a:gd name="T60" fmla="*/ 2147483647 w 7104"/>
                <a:gd name="T61" fmla="*/ 2147483647 h 2856"/>
                <a:gd name="T62" fmla="*/ 2147483647 w 7104"/>
                <a:gd name="T63" fmla="*/ 2147483647 h 2856"/>
                <a:gd name="T64" fmla="*/ 2147483647 w 7104"/>
                <a:gd name="T65" fmla="*/ 2147483647 h 2856"/>
                <a:gd name="T66" fmla="*/ 2147483647 w 7104"/>
                <a:gd name="T67" fmla="*/ 2147483647 h 2856"/>
                <a:gd name="T68" fmla="*/ 2147483647 w 7104"/>
                <a:gd name="T69" fmla="*/ 2147483647 h 2856"/>
                <a:gd name="T70" fmla="*/ 2147483647 w 7104"/>
                <a:gd name="T71" fmla="*/ 2147483647 h 2856"/>
                <a:gd name="T72" fmla="*/ 2147483647 w 7104"/>
                <a:gd name="T73" fmla="*/ 2147483647 h 2856"/>
                <a:gd name="T74" fmla="*/ 2147483647 w 7104"/>
                <a:gd name="T75" fmla="*/ 2147483647 h 2856"/>
                <a:gd name="T76" fmla="*/ 2147483647 w 7104"/>
                <a:gd name="T77" fmla="*/ 2147483647 h 2856"/>
                <a:gd name="T78" fmla="*/ 2147483647 w 7104"/>
                <a:gd name="T79" fmla="*/ 2147483647 h 2856"/>
                <a:gd name="T80" fmla="*/ 2147483647 w 7104"/>
                <a:gd name="T81" fmla="*/ 2147483647 h 2856"/>
                <a:gd name="T82" fmla="*/ 2147483647 w 7104"/>
                <a:gd name="T83" fmla="*/ 2147483647 h 2856"/>
                <a:gd name="T84" fmla="*/ 2147483647 w 7104"/>
                <a:gd name="T85" fmla="*/ 2147483647 h 2856"/>
                <a:gd name="T86" fmla="*/ 2147483647 w 7104"/>
                <a:gd name="T87" fmla="*/ 2147483647 h 2856"/>
                <a:gd name="T88" fmla="*/ 2147483647 w 7104"/>
                <a:gd name="T89" fmla="*/ 2147483647 h 2856"/>
                <a:gd name="T90" fmla="*/ 2147483647 w 7104"/>
                <a:gd name="T91" fmla="*/ 2147483647 h 2856"/>
                <a:gd name="T92" fmla="*/ 2147483647 w 7104"/>
                <a:gd name="T93" fmla="*/ 2147483647 h 2856"/>
                <a:gd name="T94" fmla="*/ 2147483647 w 7104"/>
                <a:gd name="T95" fmla="*/ 2147483647 h 2856"/>
                <a:gd name="T96" fmla="*/ 2147483647 w 7104"/>
                <a:gd name="T97" fmla="*/ 2147483647 h 2856"/>
                <a:gd name="T98" fmla="*/ 0 w 7104"/>
                <a:gd name="T99" fmla="*/ 0 h 2856"/>
                <a:gd name="T100" fmla="*/ 0 w 7104"/>
                <a:gd name="T101" fmla="*/ 0 h 285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5" name="Rectangle 14"/>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Date Placeholder 4"/>
          <p:cNvSpPr>
            <a:spLocks noGrp="1"/>
          </p:cNvSpPr>
          <p:nvPr>
            <p:ph type="dt" sz="half" idx="10"/>
          </p:nvPr>
        </p:nvSpPr>
        <p:spPr/>
        <p:txBody>
          <a:bodyPr/>
          <a:lstStyle>
            <a:lvl1pPr>
              <a:defRPr/>
            </a:lvl1pPr>
          </a:lstStyle>
          <a:p>
            <a:pPr>
              <a:defRPr/>
            </a:pPr>
            <a:fld id="{18858D75-A0DE-4B60-AC83-14D99F2FEB2B}" type="datetime1">
              <a:rPr lang="en-IN" smtClean="0"/>
              <a:t>15/05/26</a:t>
            </a:fld>
            <a:endParaRPr lang="en-IN"/>
          </a:p>
        </p:txBody>
      </p:sp>
      <p:sp>
        <p:nvSpPr>
          <p:cNvPr id="17" name="Footer Placeholder 5"/>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8" name="Slide Number Placeholder 6"/>
          <p:cNvSpPr>
            <a:spLocks noGrp="1"/>
          </p:cNvSpPr>
          <p:nvPr>
            <p:ph type="sldNum" sz="quarter" idx="12"/>
          </p:nvPr>
        </p:nvSpPr>
        <p:spPr/>
        <p:txBody>
          <a:bodyPr/>
          <a:lstStyle>
            <a:lvl1pPr>
              <a:defRPr/>
            </a:lvl1pPr>
          </a:lstStyle>
          <a:p>
            <a:fld id="{1A6100AD-F474-43A9-974D-3AB9D7A9C538}" type="slidenum">
              <a:rPr lang="en-IN" altLang="en-US"/>
              <a:pPr/>
              <a:t>‹#›</a:t>
            </a:fld>
            <a:endParaRPr lang="en-IN" altLang="en-US"/>
          </a:p>
        </p:txBody>
      </p:sp>
    </p:spTree>
    <p:extLst>
      <p:ext uri="{BB962C8B-B14F-4D97-AF65-F5344CB8AC3E}">
        <p14:creationId xmlns:p14="http://schemas.microsoft.com/office/powerpoint/2010/main" val="3688071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589932">
              <a:off x="8490951" y="2714874"/>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3" name="Freeform 5"/>
            <p:cNvSpPr>
              <a:spLocks/>
            </p:cNvSpPr>
            <p:nvPr/>
          </p:nvSpPr>
          <p:spPr bwMode="gray">
            <a:xfrm>
              <a:off x="455612" y="2801319"/>
              <a:ext cx="11277600" cy="3602637"/>
            </a:xfrm>
            <a:custGeom>
              <a:avLst/>
              <a:gdLst>
                <a:gd name="T0" fmla="*/ 0 w 10000"/>
                <a:gd name="T1" fmla="*/ 0 h 7946"/>
                <a:gd name="T2" fmla="*/ 0 w 10000"/>
                <a:gd name="T3" fmla="*/ 2147483647 h 7946"/>
                <a:gd name="T4" fmla="*/ 2147483647 w 10000"/>
                <a:gd name="T5" fmla="*/ 2147483647 h 7946"/>
                <a:gd name="T6" fmla="*/ 2147483647 w 10000"/>
                <a:gd name="T7" fmla="*/ 2147483647 h 7946"/>
                <a:gd name="T8" fmla="*/ 2147483647 w 10000"/>
                <a:gd name="T9" fmla="*/ 2147483647 h 7946"/>
                <a:gd name="T10" fmla="*/ 2147483647 w 10000"/>
                <a:gd name="T11" fmla="*/ 2147483647 h 7946"/>
                <a:gd name="T12" fmla="*/ 2147483647 w 10000"/>
                <a:gd name="T13" fmla="*/ 2147483647 h 7946"/>
                <a:gd name="T14" fmla="*/ 2147483647 w 10000"/>
                <a:gd name="T15" fmla="*/ 2147483647 h 7946"/>
                <a:gd name="T16" fmla="*/ 2147483647 w 10000"/>
                <a:gd name="T17" fmla="*/ 2147483647 h 7946"/>
                <a:gd name="T18" fmla="*/ 2147483647 w 10000"/>
                <a:gd name="T19" fmla="*/ 2147483647 h 7946"/>
                <a:gd name="T20" fmla="*/ 2147483647 w 10000"/>
                <a:gd name="T21" fmla="*/ 2147483647 h 7946"/>
                <a:gd name="T22" fmla="*/ 2147483647 w 10000"/>
                <a:gd name="T23" fmla="*/ 2147483647 h 7946"/>
                <a:gd name="T24" fmla="*/ 2147483647 w 10000"/>
                <a:gd name="T25" fmla="*/ 2147483647 h 7946"/>
                <a:gd name="T26" fmla="*/ 2147483647 w 10000"/>
                <a:gd name="T27" fmla="*/ 2147483647 h 7946"/>
                <a:gd name="T28" fmla="*/ 2147483647 w 10000"/>
                <a:gd name="T29" fmla="*/ 2147483647 h 7946"/>
                <a:gd name="T30" fmla="*/ 2147483647 w 10000"/>
                <a:gd name="T31" fmla="*/ 2147483647 h 7946"/>
                <a:gd name="T32" fmla="*/ 2147483647 w 10000"/>
                <a:gd name="T33" fmla="*/ 2147483647 h 7946"/>
                <a:gd name="T34" fmla="*/ 2147483647 w 10000"/>
                <a:gd name="T35" fmla="*/ 2147483647 h 7946"/>
                <a:gd name="T36" fmla="*/ 2147483647 w 10000"/>
                <a:gd name="T37" fmla="*/ 2147483647 h 7946"/>
                <a:gd name="T38" fmla="*/ 2147483647 w 10000"/>
                <a:gd name="T39" fmla="*/ 2147483647 h 7946"/>
                <a:gd name="T40" fmla="*/ 2147483647 w 10000"/>
                <a:gd name="T41" fmla="*/ 2147483647 h 7946"/>
                <a:gd name="T42" fmla="*/ 2147483647 w 10000"/>
                <a:gd name="T43" fmla="*/ 2147483647 h 7946"/>
                <a:gd name="T44" fmla="*/ 2147483647 w 10000"/>
                <a:gd name="T45" fmla="*/ 2147483647 h 7946"/>
                <a:gd name="T46" fmla="*/ 2147483647 w 10000"/>
                <a:gd name="T47" fmla="*/ 2147483647 h 7946"/>
                <a:gd name="T48" fmla="*/ 2147483647 w 10000"/>
                <a:gd name="T49" fmla="*/ 2147483647 h 7946"/>
                <a:gd name="T50" fmla="*/ 2147483647 w 10000"/>
                <a:gd name="T51" fmla="*/ 2147483647 h 7946"/>
                <a:gd name="T52" fmla="*/ 2147483647 w 10000"/>
                <a:gd name="T53" fmla="*/ 2147483647 h 7946"/>
                <a:gd name="T54" fmla="*/ 2147483647 w 10000"/>
                <a:gd name="T55" fmla="*/ 2147483647 h 7946"/>
                <a:gd name="T56" fmla="*/ 2147483647 w 10000"/>
                <a:gd name="T57" fmla="*/ 2147483647 h 7946"/>
                <a:gd name="T58" fmla="*/ 2147483647 w 10000"/>
                <a:gd name="T59" fmla="*/ 2147483647 h 7946"/>
                <a:gd name="T60" fmla="*/ 2147483647 w 10000"/>
                <a:gd name="T61" fmla="*/ 2147483647 h 7946"/>
                <a:gd name="T62" fmla="*/ 2147483647 w 10000"/>
                <a:gd name="T63" fmla="*/ 2147483647 h 7946"/>
                <a:gd name="T64" fmla="*/ 2147483647 w 10000"/>
                <a:gd name="T65" fmla="*/ 2147483647 h 7946"/>
                <a:gd name="T66" fmla="*/ 2147483647 w 10000"/>
                <a:gd name="T67" fmla="*/ 2147483647 h 7946"/>
                <a:gd name="T68" fmla="*/ 2147483647 w 10000"/>
                <a:gd name="T69" fmla="*/ 2147483647 h 7946"/>
                <a:gd name="T70" fmla="*/ 2147483647 w 10000"/>
                <a:gd name="T71" fmla="*/ 2147483647 h 7946"/>
                <a:gd name="T72" fmla="*/ 2147483647 w 10000"/>
                <a:gd name="T73" fmla="*/ 2147483647 h 7946"/>
                <a:gd name="T74" fmla="*/ 2147483647 w 10000"/>
                <a:gd name="T75" fmla="*/ 2147483647 h 7946"/>
                <a:gd name="T76" fmla="*/ 2147483647 w 10000"/>
                <a:gd name="T77" fmla="*/ 2147483647 h 7946"/>
                <a:gd name="T78" fmla="*/ 2147483647 w 10000"/>
                <a:gd name="T79" fmla="*/ 2147483647 h 7946"/>
                <a:gd name="T80" fmla="*/ 2147483647 w 10000"/>
                <a:gd name="T81" fmla="*/ 2147483647 h 7946"/>
                <a:gd name="T82" fmla="*/ 2147483647 w 10000"/>
                <a:gd name="T83" fmla="*/ 2147483647 h 7946"/>
                <a:gd name="T84" fmla="*/ 2147483647 w 10000"/>
                <a:gd name="T85" fmla="*/ 2147483647 h 7946"/>
                <a:gd name="T86" fmla="*/ 2147483647 w 10000"/>
                <a:gd name="T87" fmla="*/ 2147483647 h 7946"/>
                <a:gd name="T88" fmla="*/ 2147483647 w 10000"/>
                <a:gd name="T89" fmla="*/ 2147483647 h 7946"/>
                <a:gd name="T90" fmla="*/ 2147483647 w 10000"/>
                <a:gd name="T91" fmla="*/ 2147483647 h 7946"/>
                <a:gd name="T92" fmla="*/ 2147483647 w 10000"/>
                <a:gd name="T93" fmla="*/ 2147483647 h 7946"/>
                <a:gd name="T94" fmla="*/ 2147483647 w 10000"/>
                <a:gd name="T95" fmla="*/ 2147483647 h 7946"/>
                <a:gd name="T96" fmla="*/ 2147483647 w 10000"/>
                <a:gd name="T97" fmla="*/ 2147483647 h 7946"/>
                <a:gd name="T98" fmla="*/ 0 w 10000"/>
                <a:gd name="T99" fmla="*/ 0 h 7946"/>
                <a:gd name="T100" fmla="*/ 0 w 10000"/>
                <a:gd name="T101" fmla="*/ 0 h 794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7946">
                  <a:moveTo>
                    <a:pt x="0" y="0"/>
                  </a:moveTo>
                  <a:lnTo>
                    <a:pt x="0" y="7945"/>
                  </a:lnTo>
                  <a:lnTo>
                    <a:pt x="10000" y="7946"/>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5" name="Rectangle 14"/>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Date Placeholder 3"/>
          <p:cNvSpPr>
            <a:spLocks noGrp="1"/>
          </p:cNvSpPr>
          <p:nvPr>
            <p:ph type="dt" sz="half" idx="10"/>
          </p:nvPr>
        </p:nvSpPr>
        <p:spPr/>
        <p:txBody>
          <a:bodyPr/>
          <a:lstStyle>
            <a:lvl1pPr>
              <a:defRPr/>
            </a:lvl1pPr>
          </a:lstStyle>
          <a:p>
            <a:pPr>
              <a:defRPr/>
            </a:pPr>
            <a:fld id="{85005DFC-5D42-41F7-860A-1E35D0948771}" type="datetime1">
              <a:rPr lang="en-IN" smtClean="0"/>
              <a:t>15/05/26</a:t>
            </a:fld>
            <a:endParaRPr lang="en-IN"/>
          </a:p>
        </p:txBody>
      </p:sp>
      <p:sp>
        <p:nvSpPr>
          <p:cNvPr id="17"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8" name="Slide Number Placeholder 5"/>
          <p:cNvSpPr>
            <a:spLocks noGrp="1"/>
          </p:cNvSpPr>
          <p:nvPr>
            <p:ph type="sldNum" sz="quarter" idx="12"/>
          </p:nvPr>
        </p:nvSpPr>
        <p:spPr/>
        <p:txBody>
          <a:bodyPr/>
          <a:lstStyle>
            <a:lvl1pPr>
              <a:defRPr/>
            </a:lvl1pPr>
          </a:lstStyle>
          <a:p>
            <a:fld id="{5AFD0E14-DDFE-4B91-9CFC-2A11E8825529}" type="slidenum">
              <a:rPr lang="en-IN" altLang="en-US"/>
              <a:pPr/>
              <a:t>‹#›</a:t>
            </a:fld>
            <a:endParaRPr lang="en-IN" altLang="en-US"/>
          </a:p>
        </p:txBody>
      </p:sp>
    </p:spTree>
    <p:extLst>
      <p:ext uri="{BB962C8B-B14F-4D97-AF65-F5344CB8AC3E}">
        <p14:creationId xmlns:p14="http://schemas.microsoft.com/office/powerpoint/2010/main" val="4132165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5" name="Group 23"/>
          <p:cNvGrpSpPr>
            <a:grpSpLocks/>
          </p:cNvGrpSpPr>
          <p:nvPr/>
        </p:nvGrpSpPr>
        <p:grpSpPr bwMode="auto">
          <a:xfrm>
            <a:off x="0" y="-1588"/>
            <a:ext cx="12192000" cy="6865938"/>
            <a:chOff x="0" y="-2373"/>
            <a:chExt cx="12192000" cy="6867027"/>
          </a:xfrm>
        </p:grpSpPr>
        <p:sp>
          <p:nvSpPr>
            <p:cNvPr id="6" name="Rectangle 5"/>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89932">
              <a:off x="8490951" y="4185117"/>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5" name="Freeform 5"/>
            <p:cNvSpPr>
              <a:spLocks/>
            </p:cNvSpPr>
            <p:nvPr/>
          </p:nvSpPr>
          <p:spPr bwMode="gray">
            <a:xfrm>
              <a:off x="455612" y="4241801"/>
              <a:ext cx="11277600" cy="2337161"/>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6"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7" name="TextBox 16"/>
          <p:cNvSpPr txBox="1"/>
          <p:nvPr/>
        </p:nvSpPr>
        <p:spPr>
          <a:xfrm>
            <a:off x="9718675" y="2632075"/>
            <a:ext cx="803275" cy="1570038"/>
          </a:xfrm>
          <a:prstGeom prst="rect">
            <a:avLst/>
          </a:prstGeom>
          <a:noFill/>
        </p:spPr>
        <p:txBody>
          <a:bodyPr>
            <a:spAutoFit/>
          </a:bodyPr>
          <a:lstStyle>
            <a:defPPr>
              <a:defRPr lang="en-US"/>
            </a:defPPr>
            <a:lvl1pPr algn="r">
              <a:defRPr sz="12200" b="0" i="0">
                <a:solidFill>
                  <a:schemeClr val="accent1"/>
                </a:solidFill>
                <a:latin typeface="Arial"/>
                <a:cs typeface="Arial"/>
              </a:defRPr>
            </a:lvl1pPr>
          </a:lstStyle>
          <a:p>
            <a:pPr>
              <a:defRPr/>
            </a:pPr>
            <a:r>
              <a:rPr lang="en-US" sz="9600" dirty="0"/>
              <a:t>”</a:t>
            </a:r>
          </a:p>
        </p:txBody>
      </p:sp>
      <p:sp>
        <p:nvSpPr>
          <p:cNvPr id="18" name="TextBox 17"/>
          <p:cNvSpPr txBox="1"/>
          <p:nvPr/>
        </p:nvSpPr>
        <p:spPr>
          <a:xfrm>
            <a:off x="898525" y="590550"/>
            <a:ext cx="801688" cy="1570038"/>
          </a:xfrm>
          <a:prstGeom prst="rect">
            <a:avLst/>
          </a:prstGeom>
          <a:noFill/>
        </p:spPr>
        <p:txBody>
          <a:bodyPr>
            <a:spAutoFit/>
          </a:bodyPr>
          <a:lstStyle>
            <a:defPPr>
              <a:defRPr lang="en-US"/>
            </a:defPPr>
            <a:lvl1pPr algn="r">
              <a:defRPr sz="12200" b="0" i="0">
                <a:solidFill>
                  <a:schemeClr val="accent1"/>
                </a:solidFill>
                <a:latin typeface="Arial"/>
                <a:cs typeface="Arial"/>
              </a:defRPr>
            </a:lvl1pPr>
          </a:lstStyle>
          <a:p>
            <a:pPr>
              <a:defRPr/>
            </a:pPr>
            <a:r>
              <a:rPr lang="en-US" sz="9600" dirty="0"/>
              <a:t>“</a:t>
            </a:r>
          </a:p>
        </p:txBody>
      </p:sp>
      <p:sp>
        <p:nvSpPr>
          <p:cNvPr id="19" name="Rectangle 18"/>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0" name="Date Placeholder 3"/>
          <p:cNvSpPr>
            <a:spLocks noGrp="1"/>
          </p:cNvSpPr>
          <p:nvPr>
            <p:ph type="dt" sz="half" idx="14"/>
          </p:nvPr>
        </p:nvSpPr>
        <p:spPr/>
        <p:txBody>
          <a:bodyPr/>
          <a:lstStyle>
            <a:lvl1pPr>
              <a:defRPr/>
            </a:lvl1pPr>
          </a:lstStyle>
          <a:p>
            <a:pPr>
              <a:defRPr/>
            </a:pPr>
            <a:fld id="{0AFF8D68-4624-4B67-93BA-1C47DC804B94}" type="datetime1">
              <a:rPr lang="en-IN" smtClean="0"/>
              <a:t>15/05/26</a:t>
            </a:fld>
            <a:endParaRPr lang="en-IN"/>
          </a:p>
        </p:txBody>
      </p:sp>
      <p:sp>
        <p:nvSpPr>
          <p:cNvPr id="21" name="Footer Placeholder 4"/>
          <p:cNvSpPr>
            <a:spLocks noGrp="1"/>
          </p:cNvSpPr>
          <p:nvPr>
            <p:ph type="ftr" sz="quarter" idx="15"/>
          </p:nvPr>
        </p:nvSpPr>
        <p:spPr/>
        <p:txBody>
          <a:bodyPr/>
          <a:lstStyle>
            <a:lvl1pPr>
              <a:defRPr/>
            </a:lvl1pPr>
          </a:lstStyle>
          <a:p>
            <a:pPr>
              <a:defRPr/>
            </a:pPr>
            <a:r>
              <a:rPr lang="en-GB"/>
              <a:t>© GST &amp; Indirect Taxes Committee, ICAI</a:t>
            </a:r>
            <a:endParaRPr lang="en-IN"/>
          </a:p>
        </p:txBody>
      </p:sp>
      <p:sp>
        <p:nvSpPr>
          <p:cNvPr id="22" name="Slide Number Placeholder 5"/>
          <p:cNvSpPr>
            <a:spLocks noGrp="1"/>
          </p:cNvSpPr>
          <p:nvPr>
            <p:ph type="sldNum" sz="quarter" idx="16"/>
          </p:nvPr>
        </p:nvSpPr>
        <p:spPr/>
        <p:txBody>
          <a:bodyPr/>
          <a:lstStyle>
            <a:lvl1pPr>
              <a:defRPr/>
            </a:lvl1pPr>
          </a:lstStyle>
          <a:p>
            <a:fld id="{D6E41A05-1421-4F57-B0A7-8763FCC724F5}" type="slidenum">
              <a:rPr lang="en-IN" altLang="en-US"/>
              <a:pPr/>
              <a:t>‹#›</a:t>
            </a:fld>
            <a:endParaRPr lang="en-IN" altLang="en-US"/>
          </a:p>
        </p:txBody>
      </p:sp>
    </p:spTree>
    <p:extLst>
      <p:ext uri="{BB962C8B-B14F-4D97-AF65-F5344CB8AC3E}">
        <p14:creationId xmlns:p14="http://schemas.microsoft.com/office/powerpoint/2010/main" val="1408164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a:spLocks/>
            </p:cNvSpPr>
            <p:nvPr/>
          </p:nvSpPr>
          <p:spPr bwMode="gray">
            <a:xfrm rot="-589932">
              <a:off x="8490951" y="4193583"/>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2" name="Freeform 5"/>
            <p:cNvSpPr>
              <a:spLocks/>
            </p:cNvSpPr>
            <p:nvPr/>
          </p:nvSpPr>
          <p:spPr bwMode="gray">
            <a:xfrm>
              <a:off x="455612" y="4241801"/>
              <a:ext cx="11277600" cy="2337161"/>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3"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4" name="Rectangle 13"/>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5" name="Date Placeholder 3"/>
          <p:cNvSpPr>
            <a:spLocks noGrp="1"/>
          </p:cNvSpPr>
          <p:nvPr>
            <p:ph type="dt" sz="half" idx="10"/>
          </p:nvPr>
        </p:nvSpPr>
        <p:spPr/>
        <p:txBody>
          <a:bodyPr/>
          <a:lstStyle>
            <a:lvl1pPr>
              <a:defRPr/>
            </a:lvl1pPr>
          </a:lstStyle>
          <a:p>
            <a:pPr>
              <a:defRPr/>
            </a:pPr>
            <a:fld id="{0F2B1EC0-FC4E-484E-BBF6-84DEB9413ADE}" type="datetime1">
              <a:rPr lang="en-IN" smtClean="0"/>
              <a:t>15/05/26</a:t>
            </a:fld>
            <a:endParaRPr lang="en-IN"/>
          </a:p>
        </p:txBody>
      </p:sp>
      <p:sp>
        <p:nvSpPr>
          <p:cNvPr id="16"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7" name="Slide Number Placeholder 5"/>
          <p:cNvSpPr>
            <a:spLocks noGrp="1"/>
          </p:cNvSpPr>
          <p:nvPr>
            <p:ph type="sldNum" sz="quarter" idx="12"/>
          </p:nvPr>
        </p:nvSpPr>
        <p:spPr/>
        <p:txBody>
          <a:bodyPr/>
          <a:lstStyle>
            <a:lvl1pPr>
              <a:defRPr/>
            </a:lvl1pPr>
          </a:lstStyle>
          <a:p>
            <a:fld id="{2608514E-F3E7-47FB-B688-67757E047F9D}" type="slidenum">
              <a:rPr lang="en-IN" altLang="en-US"/>
              <a:pPr/>
              <a:t>‹#›</a:t>
            </a:fld>
            <a:endParaRPr lang="en-IN" altLang="en-US"/>
          </a:p>
        </p:txBody>
      </p:sp>
    </p:spTree>
    <p:extLst>
      <p:ext uri="{BB962C8B-B14F-4D97-AF65-F5344CB8AC3E}">
        <p14:creationId xmlns:p14="http://schemas.microsoft.com/office/powerpoint/2010/main" val="641303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p:cNvCxnSpPr/>
          <p:nvPr/>
        </p:nvCxnSpPr>
        <p:spPr>
          <a:xfrm>
            <a:off x="4403725" y="2570163"/>
            <a:ext cx="0" cy="3492500"/>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7772400" y="2570163"/>
            <a:ext cx="0" cy="3492500"/>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Date Placeholder 6"/>
          <p:cNvSpPr>
            <a:spLocks noGrp="1"/>
          </p:cNvSpPr>
          <p:nvPr>
            <p:ph type="dt" sz="half" idx="18"/>
          </p:nvPr>
        </p:nvSpPr>
        <p:spPr/>
        <p:txBody>
          <a:bodyPr/>
          <a:lstStyle>
            <a:lvl1pPr>
              <a:defRPr/>
            </a:lvl1pPr>
          </a:lstStyle>
          <a:p>
            <a:pPr>
              <a:defRPr/>
            </a:pPr>
            <a:fld id="{6458BB03-8DF4-45D5-81BE-F834E36D6F6B}" type="datetime1">
              <a:rPr lang="en-IN" smtClean="0"/>
              <a:t>15/05/26</a:t>
            </a:fld>
            <a:endParaRPr lang="en-IN"/>
          </a:p>
        </p:txBody>
      </p:sp>
      <p:sp>
        <p:nvSpPr>
          <p:cNvPr id="12" name="Footer Placeholder 7"/>
          <p:cNvSpPr>
            <a:spLocks noGrp="1"/>
          </p:cNvSpPr>
          <p:nvPr>
            <p:ph type="ftr" sz="quarter" idx="19"/>
          </p:nvPr>
        </p:nvSpPr>
        <p:spPr/>
        <p:txBody>
          <a:bodyPr/>
          <a:lstStyle>
            <a:lvl1pPr>
              <a:defRPr/>
            </a:lvl1pPr>
          </a:lstStyle>
          <a:p>
            <a:pPr>
              <a:defRPr/>
            </a:pPr>
            <a:r>
              <a:rPr lang="en-GB"/>
              <a:t>© GST &amp; Indirect Taxes Committee, ICAI</a:t>
            </a:r>
            <a:endParaRPr lang="en-IN"/>
          </a:p>
        </p:txBody>
      </p:sp>
      <p:sp>
        <p:nvSpPr>
          <p:cNvPr id="13" name="Slide Number Placeholder 8"/>
          <p:cNvSpPr>
            <a:spLocks noGrp="1"/>
          </p:cNvSpPr>
          <p:nvPr>
            <p:ph type="sldNum" sz="quarter" idx="20"/>
          </p:nvPr>
        </p:nvSpPr>
        <p:spPr/>
        <p:txBody>
          <a:bodyPr/>
          <a:lstStyle>
            <a:lvl1pPr>
              <a:defRPr/>
            </a:lvl1pPr>
          </a:lstStyle>
          <a:p>
            <a:fld id="{1620C496-F8B4-4670-8A02-CCE82A5CF0CE}" type="slidenum">
              <a:rPr lang="en-IN" altLang="en-US"/>
              <a:pPr/>
              <a:t>‹#›</a:t>
            </a:fld>
            <a:endParaRPr lang="en-IN" altLang="en-US"/>
          </a:p>
        </p:txBody>
      </p:sp>
    </p:spTree>
    <p:extLst>
      <p:ext uri="{BB962C8B-B14F-4D97-AF65-F5344CB8AC3E}">
        <p14:creationId xmlns:p14="http://schemas.microsoft.com/office/powerpoint/2010/main" val="38933250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p:cNvCxnSpPr/>
          <p:nvPr/>
        </p:nvCxnSpPr>
        <p:spPr>
          <a:xfrm>
            <a:off x="4387850" y="2603500"/>
            <a:ext cx="0" cy="35179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7802563"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2" name="Text Placeholder 3"/>
          <p:cNvSpPr>
            <a:spLocks noGrp="1"/>
          </p:cNvSpPr>
          <p:nvPr>
            <p:ph type="body" sz="half" idx="18"/>
          </p:nvPr>
        </p:nvSpPr>
        <p:spPr>
          <a:xfrm>
            <a:off x="1154953" y="5109107"/>
            <a:ext cx="3050437" cy="91794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3" name="Text Placeholder 3"/>
          <p:cNvSpPr>
            <a:spLocks noGrp="1"/>
          </p:cNvSpPr>
          <p:nvPr>
            <p:ph type="body" sz="half" idx="19"/>
          </p:nvPr>
        </p:nvSpPr>
        <p:spPr>
          <a:xfrm>
            <a:off x="4568865" y="5184002"/>
            <a:ext cx="3050438" cy="843056"/>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4" name="Text Placeholder 3"/>
          <p:cNvSpPr>
            <a:spLocks noGrp="1"/>
          </p:cNvSpPr>
          <p:nvPr>
            <p:ph type="body" sz="half" idx="20"/>
          </p:nvPr>
        </p:nvSpPr>
        <p:spPr>
          <a:xfrm>
            <a:off x="7983434" y="5184001"/>
            <a:ext cx="3050437" cy="843054"/>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6"/>
          <p:cNvSpPr>
            <a:spLocks noGrp="1"/>
          </p:cNvSpPr>
          <p:nvPr>
            <p:ph type="dt" sz="half" idx="23"/>
          </p:nvPr>
        </p:nvSpPr>
        <p:spPr/>
        <p:txBody>
          <a:bodyPr/>
          <a:lstStyle>
            <a:lvl1pPr>
              <a:defRPr/>
            </a:lvl1pPr>
          </a:lstStyle>
          <a:p>
            <a:pPr>
              <a:defRPr/>
            </a:pPr>
            <a:fld id="{DEEBBB99-8FAE-46F9-90DA-7F98A2AF0DBD}" type="datetime1">
              <a:rPr lang="en-IN" smtClean="0"/>
              <a:t>15/05/26</a:t>
            </a:fld>
            <a:endParaRPr lang="en-IN"/>
          </a:p>
        </p:txBody>
      </p:sp>
      <p:sp>
        <p:nvSpPr>
          <p:cNvPr id="16" name="Footer Placeholder 7"/>
          <p:cNvSpPr>
            <a:spLocks noGrp="1"/>
          </p:cNvSpPr>
          <p:nvPr>
            <p:ph type="ftr" sz="quarter" idx="24"/>
          </p:nvPr>
        </p:nvSpPr>
        <p:spPr/>
        <p:txBody>
          <a:bodyPr/>
          <a:lstStyle>
            <a:lvl1pPr>
              <a:defRPr/>
            </a:lvl1pPr>
          </a:lstStyle>
          <a:p>
            <a:pPr>
              <a:defRPr/>
            </a:pPr>
            <a:r>
              <a:rPr lang="en-GB"/>
              <a:t>© GST &amp; Indirect Taxes Committee, ICAI</a:t>
            </a:r>
            <a:endParaRPr lang="en-IN"/>
          </a:p>
        </p:txBody>
      </p:sp>
      <p:sp>
        <p:nvSpPr>
          <p:cNvPr id="17" name="Slide Number Placeholder 8"/>
          <p:cNvSpPr>
            <a:spLocks noGrp="1"/>
          </p:cNvSpPr>
          <p:nvPr>
            <p:ph type="sldNum" sz="quarter" idx="25"/>
          </p:nvPr>
        </p:nvSpPr>
        <p:spPr/>
        <p:txBody>
          <a:bodyPr/>
          <a:lstStyle>
            <a:lvl1pPr>
              <a:defRPr/>
            </a:lvl1pPr>
          </a:lstStyle>
          <a:p>
            <a:fld id="{5BC3E0FD-2AEC-4DD7-95CC-467168B9DD3D}" type="slidenum">
              <a:rPr lang="en-IN" altLang="en-US"/>
              <a:pPr/>
              <a:t>‹#›</a:t>
            </a:fld>
            <a:endParaRPr lang="en-IN" altLang="en-US"/>
          </a:p>
        </p:txBody>
      </p:sp>
    </p:spTree>
    <p:extLst>
      <p:ext uri="{BB962C8B-B14F-4D97-AF65-F5344CB8AC3E}">
        <p14:creationId xmlns:p14="http://schemas.microsoft.com/office/powerpoint/2010/main" val="31099870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3DBED38-5488-4F05-8766-21FD145B1556}" type="datetime1">
              <a:rPr lang="en-IN" smtClean="0"/>
              <a:t>15/05/26</a:t>
            </a:fld>
            <a:endParaRPr lang="en-IN"/>
          </a:p>
        </p:txBody>
      </p:sp>
      <p:sp>
        <p:nvSpPr>
          <p:cNvPr id="5" name="Footer Placeholder 4"/>
          <p:cNvSpPr>
            <a:spLocks noGrp="1"/>
          </p:cNvSpPr>
          <p:nvPr>
            <p:ph type="ftr" sz="quarter" idx="11"/>
          </p:nvPr>
        </p:nvSpPr>
        <p:spPr/>
        <p:txBody>
          <a:bodyPr/>
          <a:lstStyle>
            <a:lvl1pPr>
              <a:defRPr>
                <a:solidFill>
                  <a:schemeClr val="tx2">
                    <a:lumMod val="75000"/>
                  </a:schemeClr>
                </a:solidFill>
              </a:defRPr>
            </a:lvl1pPr>
          </a:lstStyle>
          <a:p>
            <a:pPr>
              <a:defRPr/>
            </a:pPr>
            <a:r>
              <a:rPr lang="en-GB"/>
              <a:t>© GST &amp; Indirect Taxes Committee, ICAI</a:t>
            </a:r>
            <a:endParaRPr lang="en-IN"/>
          </a:p>
        </p:txBody>
      </p:sp>
      <p:sp>
        <p:nvSpPr>
          <p:cNvPr id="6" name="Slide Number Placeholder 5"/>
          <p:cNvSpPr>
            <a:spLocks noGrp="1"/>
          </p:cNvSpPr>
          <p:nvPr>
            <p:ph type="sldNum" sz="quarter" idx="12"/>
          </p:nvPr>
        </p:nvSpPr>
        <p:spPr/>
        <p:txBody>
          <a:bodyPr/>
          <a:lstStyle>
            <a:lvl1pPr>
              <a:defRPr/>
            </a:lvl1pPr>
          </a:lstStyle>
          <a:p>
            <a:fld id="{26F85DBC-F82B-4C9B-92D1-797032BD7430}" type="slidenum">
              <a:rPr lang="en-IN" altLang="en-US"/>
              <a:pPr/>
              <a:t>‹#›</a:t>
            </a:fld>
            <a:endParaRPr lang="en-IN" altLang="en-US"/>
          </a:p>
        </p:txBody>
      </p:sp>
    </p:spTree>
    <p:extLst>
      <p:ext uri="{BB962C8B-B14F-4D97-AF65-F5344CB8AC3E}">
        <p14:creationId xmlns:p14="http://schemas.microsoft.com/office/powerpoint/2010/main" val="2263159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a:spLocks/>
            </p:cNvSpPr>
            <p:nvPr/>
          </p:nvSpPr>
          <p:spPr bwMode="gray">
            <a:xfrm rot="5101749">
              <a:off x="6294738" y="4577737"/>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2" name="Rectangle 11"/>
            <p:cNvSpPr/>
            <p:nvPr/>
          </p:nvSpPr>
          <p:spPr>
            <a:xfrm>
              <a:off x="414338" y="402504"/>
              <a:ext cx="6511925" cy="60540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400000">
              <a:off x="4449232" y="2801721"/>
              <a:ext cx="6053670" cy="1254558"/>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5" name="Rectangle 14"/>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576756" y="1278468"/>
            <a:ext cx="1413933" cy="4748589"/>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Date Placeholder 3"/>
          <p:cNvSpPr>
            <a:spLocks noGrp="1"/>
          </p:cNvSpPr>
          <p:nvPr>
            <p:ph type="dt" sz="half" idx="10"/>
          </p:nvPr>
        </p:nvSpPr>
        <p:spPr/>
        <p:txBody>
          <a:bodyPr/>
          <a:lstStyle>
            <a:lvl1pPr>
              <a:defRPr/>
            </a:lvl1pPr>
          </a:lstStyle>
          <a:p>
            <a:pPr>
              <a:defRPr/>
            </a:pPr>
            <a:fld id="{F31A177D-E9A3-473E-8B2E-1FA77B135008}" type="datetime1">
              <a:rPr lang="en-IN" smtClean="0"/>
              <a:t>15/05/26</a:t>
            </a:fld>
            <a:endParaRPr lang="en-IN"/>
          </a:p>
        </p:txBody>
      </p:sp>
      <p:sp>
        <p:nvSpPr>
          <p:cNvPr id="17"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8" name="Slide Number Placeholder 5"/>
          <p:cNvSpPr>
            <a:spLocks noGrp="1"/>
          </p:cNvSpPr>
          <p:nvPr>
            <p:ph type="sldNum" sz="quarter" idx="12"/>
          </p:nvPr>
        </p:nvSpPr>
        <p:spPr/>
        <p:txBody>
          <a:bodyPr/>
          <a:lstStyle>
            <a:lvl1pPr>
              <a:defRPr/>
            </a:lvl1pPr>
          </a:lstStyle>
          <a:p>
            <a:fld id="{3930DA6F-743D-4CCE-992A-7AAE13EA7BAA}" type="slidenum">
              <a:rPr lang="en-IN" altLang="en-US"/>
              <a:pPr/>
              <a:t>‹#›</a:t>
            </a:fld>
            <a:endParaRPr lang="en-IN" altLang="en-US"/>
          </a:p>
        </p:txBody>
      </p:sp>
    </p:spTree>
    <p:extLst>
      <p:ext uri="{BB962C8B-B14F-4D97-AF65-F5344CB8AC3E}">
        <p14:creationId xmlns:p14="http://schemas.microsoft.com/office/powerpoint/2010/main" val="1875664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srcRect l="-1170" r="9237"/>
          <a:stretch/>
        </p:blipFill>
        <p:spPr>
          <a:xfrm>
            <a:off x="561757" y="295275"/>
            <a:ext cx="556407" cy="518066"/>
          </a:xfrm>
          <a:prstGeom prst="ellipse">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title"/>
          </p:nvPr>
        </p:nvSpPr>
        <p:spPr>
          <a:xfrm>
            <a:off x="1215318" y="551526"/>
            <a:ext cx="8761413" cy="826700"/>
          </a:xfrm>
        </p:spPr>
        <p:txBody>
          <a:bodyPr/>
          <a:lstStyle>
            <a:lvl1pPr algn="ctr">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2">
                  <a:lumMod val="75000"/>
                </a:schemeClr>
              </a:buClr>
              <a:buFont typeface="Wingdings" panose="05000000000000000000" pitchFamily="2" charset="2"/>
              <a:buChar char="§"/>
              <a:defRPr sz="2000">
                <a:solidFill>
                  <a:schemeClr val="tx1"/>
                </a:solidFill>
              </a:defRPr>
            </a:lvl1pPr>
            <a:lvl2pPr marL="742950" indent="-285750">
              <a:buClr>
                <a:schemeClr val="tx2">
                  <a:lumMod val="75000"/>
                </a:schemeClr>
              </a:buClr>
              <a:buFont typeface="Arial" panose="020B0604020202020204" pitchFamily="34" charset="0"/>
              <a:buChar char="•"/>
              <a:defRPr sz="1800">
                <a:solidFill>
                  <a:schemeClr val="tx1"/>
                </a:solidFill>
              </a:defRPr>
            </a:lvl2pPr>
            <a:lvl3pPr marL="1143000" indent="-228600">
              <a:buClr>
                <a:schemeClr val="tx2">
                  <a:lumMod val="75000"/>
                </a:schemeClr>
              </a:buClr>
              <a:buFont typeface="Courier New" panose="02070309020205020404" pitchFamily="49" charset="0"/>
              <a:buChar char="o"/>
              <a:defRPr sz="1600">
                <a:solidFill>
                  <a:schemeClr val="tx1"/>
                </a:solidFill>
              </a:defRPr>
            </a:lvl3pPr>
            <a:lvl4pPr marL="1600200" indent="-228600">
              <a:buClr>
                <a:schemeClr val="tx2">
                  <a:lumMod val="75000"/>
                </a:schemeClr>
              </a:buClr>
              <a:buFont typeface="Wingdings" panose="05000000000000000000" pitchFamily="2" charset="2"/>
              <a:buChar char="Ø"/>
              <a:defRPr sz="1400">
                <a:solidFill>
                  <a:schemeClr val="tx1"/>
                </a:solidFill>
              </a:defRPr>
            </a:lvl4pPr>
            <a:lvl5pPr marL="2057400" indent="-228600">
              <a:buClr>
                <a:schemeClr val="tx2">
                  <a:lumMod val="75000"/>
                </a:schemeClr>
              </a:buClr>
              <a:buFont typeface="Wingdings" panose="05000000000000000000" pitchFamily="2" charset="2"/>
              <a:buChar char="ü"/>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p:txBody>
          <a:bodyPr/>
          <a:lstStyle>
            <a:lvl1pPr>
              <a:defRPr/>
            </a:lvl1pPr>
          </a:lstStyle>
          <a:p>
            <a:pPr>
              <a:defRPr/>
            </a:pPr>
            <a:fld id="{6048450D-4C2F-485D-A2D9-DCE034558689}" type="datetime1">
              <a:rPr lang="en-IN" smtClean="0"/>
              <a:t>15/05/26</a:t>
            </a:fld>
            <a:endParaRPr lang="en-IN"/>
          </a:p>
        </p:txBody>
      </p:sp>
      <p:sp>
        <p:nvSpPr>
          <p:cNvPr id="6" name="Footer Placeholder 4"/>
          <p:cNvSpPr>
            <a:spLocks noGrp="1"/>
          </p:cNvSpPr>
          <p:nvPr>
            <p:ph type="ftr" sz="quarter" idx="11"/>
          </p:nvPr>
        </p:nvSpPr>
        <p:spPr/>
        <p:txBody>
          <a:bodyPr/>
          <a:lstStyle>
            <a:lvl1pPr>
              <a:defRPr>
                <a:solidFill>
                  <a:schemeClr val="tx2">
                    <a:lumMod val="75000"/>
                  </a:schemeClr>
                </a:solidFill>
              </a:defRPr>
            </a:lvl1pPr>
          </a:lstStyle>
          <a:p>
            <a:pPr>
              <a:defRPr/>
            </a:pPr>
            <a:r>
              <a:rPr lang="en-GB"/>
              <a:t>© GST &amp; Indirect Taxes Committee, ICAI</a:t>
            </a:r>
            <a:endParaRPr lang="en-IN"/>
          </a:p>
        </p:txBody>
      </p:sp>
      <p:sp>
        <p:nvSpPr>
          <p:cNvPr id="7" name="Slide Number Placeholder 5"/>
          <p:cNvSpPr>
            <a:spLocks noGrp="1"/>
          </p:cNvSpPr>
          <p:nvPr>
            <p:ph type="sldNum" sz="quarter" idx="12"/>
          </p:nvPr>
        </p:nvSpPr>
        <p:spPr/>
        <p:txBody>
          <a:bodyPr/>
          <a:lstStyle>
            <a:lvl1pPr>
              <a:defRPr/>
            </a:lvl1pPr>
          </a:lstStyle>
          <a:p>
            <a:fld id="{2AC1C4F3-0758-4693-96D4-8901426768B0}" type="slidenum">
              <a:rPr lang="en-IN" altLang="en-US"/>
              <a:pPr/>
              <a:t>‹#›</a:t>
            </a:fld>
            <a:endParaRPr lang="en-IN" altLang="en-US"/>
          </a:p>
        </p:txBody>
      </p:sp>
    </p:spTree>
    <p:extLst>
      <p:ext uri="{BB962C8B-B14F-4D97-AF65-F5344CB8AC3E}">
        <p14:creationId xmlns:p14="http://schemas.microsoft.com/office/powerpoint/2010/main" val="123244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7289800" y="402504"/>
              <a:ext cx="4478338" cy="60540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5677511">
              <a:off x="4698352" y="1826078"/>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3" name="Freeform 5"/>
            <p:cNvSpPr>
              <a:spLocks/>
            </p:cNvSpPr>
            <p:nvPr/>
          </p:nvSpPr>
          <p:spPr bwMode="gray">
            <a:xfrm rot="-5400000">
              <a:off x="3787244" y="2801721"/>
              <a:ext cx="6053670" cy="1254558"/>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5" name="Rectangle 14"/>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6" y="2677645"/>
            <a:ext cx="4351023" cy="2283824"/>
          </a:xfrm>
        </p:spPr>
        <p:txBody>
          <a:bodyP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6" name="Date Placeholder 3"/>
          <p:cNvSpPr>
            <a:spLocks noGrp="1"/>
          </p:cNvSpPr>
          <p:nvPr>
            <p:ph type="dt" sz="half" idx="10"/>
          </p:nvPr>
        </p:nvSpPr>
        <p:spPr/>
        <p:txBody>
          <a:bodyPr/>
          <a:lstStyle>
            <a:lvl1pPr>
              <a:defRPr/>
            </a:lvl1pPr>
          </a:lstStyle>
          <a:p>
            <a:pPr>
              <a:defRPr/>
            </a:pPr>
            <a:fld id="{011F48D1-A754-462E-AB7E-AC64B390086E}" type="datetime1">
              <a:rPr lang="en-IN" smtClean="0"/>
              <a:t>15/05/26</a:t>
            </a:fld>
            <a:endParaRPr lang="en-IN"/>
          </a:p>
        </p:txBody>
      </p:sp>
      <p:sp>
        <p:nvSpPr>
          <p:cNvPr id="17"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8" name="Slide Number Placeholder 5"/>
          <p:cNvSpPr>
            <a:spLocks noGrp="1"/>
          </p:cNvSpPr>
          <p:nvPr>
            <p:ph type="sldNum" sz="quarter" idx="12"/>
          </p:nvPr>
        </p:nvSpPr>
        <p:spPr/>
        <p:txBody>
          <a:bodyPr/>
          <a:lstStyle>
            <a:lvl1pPr>
              <a:defRPr/>
            </a:lvl1pPr>
          </a:lstStyle>
          <a:p>
            <a:fld id="{8CBF270C-5A2D-43E7-8B94-5AC427E345A5}" type="slidenum">
              <a:rPr lang="en-IN" altLang="en-US"/>
              <a:pPr/>
              <a:t>‹#›</a:t>
            </a:fld>
            <a:endParaRPr lang="en-IN" altLang="en-US"/>
          </a:p>
        </p:txBody>
      </p:sp>
    </p:spTree>
    <p:extLst>
      <p:ext uri="{BB962C8B-B14F-4D97-AF65-F5344CB8AC3E}">
        <p14:creationId xmlns:p14="http://schemas.microsoft.com/office/powerpoint/2010/main" val="2801196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BC5CF60D-BC94-4F2E-8027-28DE0D3F3347}" type="datetime1">
              <a:rPr lang="en-IN" smtClean="0"/>
              <a:t>15/05/26</a:t>
            </a:fld>
            <a:endParaRPr lang="en-IN"/>
          </a:p>
        </p:txBody>
      </p:sp>
      <p:sp>
        <p:nvSpPr>
          <p:cNvPr id="6"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7" name="Slide Number Placeholder 5"/>
          <p:cNvSpPr>
            <a:spLocks noGrp="1"/>
          </p:cNvSpPr>
          <p:nvPr>
            <p:ph type="sldNum" sz="quarter" idx="12"/>
          </p:nvPr>
        </p:nvSpPr>
        <p:spPr/>
        <p:txBody>
          <a:bodyPr/>
          <a:lstStyle>
            <a:lvl1pPr>
              <a:defRPr/>
            </a:lvl1pPr>
          </a:lstStyle>
          <a:p>
            <a:fld id="{4503B3EB-7618-47C5-B09B-39E4155F9D28}" type="slidenum">
              <a:rPr lang="en-IN" altLang="en-US"/>
              <a:pPr/>
              <a:t>‹#›</a:t>
            </a:fld>
            <a:endParaRPr lang="en-IN" altLang="en-US"/>
          </a:p>
        </p:txBody>
      </p:sp>
    </p:spTree>
    <p:extLst>
      <p:ext uri="{BB962C8B-B14F-4D97-AF65-F5344CB8AC3E}">
        <p14:creationId xmlns:p14="http://schemas.microsoft.com/office/powerpoint/2010/main" val="17496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D82DA17A-38AF-4906-A00B-F791C0829587}" type="datetime1">
              <a:rPr lang="en-IN" smtClean="0"/>
              <a:t>15/05/26</a:t>
            </a:fld>
            <a:endParaRPr lang="en-IN"/>
          </a:p>
        </p:txBody>
      </p:sp>
      <p:sp>
        <p:nvSpPr>
          <p:cNvPr id="8"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9" name="Slide Number Placeholder 5"/>
          <p:cNvSpPr>
            <a:spLocks noGrp="1"/>
          </p:cNvSpPr>
          <p:nvPr>
            <p:ph type="sldNum" sz="quarter" idx="12"/>
          </p:nvPr>
        </p:nvSpPr>
        <p:spPr/>
        <p:txBody>
          <a:bodyPr/>
          <a:lstStyle>
            <a:lvl1pPr>
              <a:defRPr/>
            </a:lvl1pPr>
          </a:lstStyle>
          <a:p>
            <a:fld id="{65701AC4-7F4B-4F10-8554-56837FEC1657}" type="slidenum">
              <a:rPr lang="en-IN" altLang="en-US"/>
              <a:pPr/>
              <a:t>‹#›</a:t>
            </a:fld>
            <a:endParaRPr lang="en-IN" altLang="en-US"/>
          </a:p>
        </p:txBody>
      </p:sp>
    </p:spTree>
    <p:extLst>
      <p:ext uri="{BB962C8B-B14F-4D97-AF65-F5344CB8AC3E}">
        <p14:creationId xmlns:p14="http://schemas.microsoft.com/office/powerpoint/2010/main" val="2387595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125976C1-FAC4-481C-A921-068D4546AF11}" type="datetime1">
              <a:rPr lang="en-IN" smtClean="0"/>
              <a:t>15/05/26</a:t>
            </a:fld>
            <a:endParaRPr lang="en-IN"/>
          </a:p>
        </p:txBody>
      </p:sp>
      <p:sp>
        <p:nvSpPr>
          <p:cNvPr id="4"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5" name="Slide Number Placeholder 5"/>
          <p:cNvSpPr>
            <a:spLocks noGrp="1"/>
          </p:cNvSpPr>
          <p:nvPr>
            <p:ph type="sldNum" sz="quarter" idx="12"/>
          </p:nvPr>
        </p:nvSpPr>
        <p:spPr/>
        <p:txBody>
          <a:bodyPr/>
          <a:lstStyle>
            <a:lvl1pPr>
              <a:defRPr/>
            </a:lvl1pPr>
          </a:lstStyle>
          <a:p>
            <a:fld id="{2C90AAB0-06BA-408B-B768-9CA9371867E2}" type="slidenum">
              <a:rPr lang="en-IN" altLang="en-US"/>
              <a:pPr/>
              <a:t>‹#›</a:t>
            </a:fld>
            <a:endParaRPr lang="en-IN" altLang="en-US"/>
          </a:p>
        </p:txBody>
      </p:sp>
    </p:spTree>
    <p:extLst>
      <p:ext uri="{BB962C8B-B14F-4D97-AF65-F5344CB8AC3E}">
        <p14:creationId xmlns:p14="http://schemas.microsoft.com/office/powerpoint/2010/main" val="320379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Date Placeholder 1"/>
          <p:cNvSpPr>
            <a:spLocks noGrp="1"/>
          </p:cNvSpPr>
          <p:nvPr>
            <p:ph type="dt" sz="half" idx="10"/>
          </p:nvPr>
        </p:nvSpPr>
        <p:spPr/>
        <p:txBody>
          <a:bodyPr/>
          <a:lstStyle>
            <a:lvl1pPr>
              <a:defRPr/>
            </a:lvl1pPr>
          </a:lstStyle>
          <a:p>
            <a:pPr>
              <a:defRPr/>
            </a:pPr>
            <a:fld id="{DD59423D-54C2-4F58-A205-892924FC4666}" type="datetime1">
              <a:rPr lang="en-IN" smtClean="0"/>
              <a:t>15/05/26</a:t>
            </a:fld>
            <a:endParaRPr lang="en-IN"/>
          </a:p>
        </p:txBody>
      </p:sp>
      <p:sp>
        <p:nvSpPr>
          <p:cNvPr id="4" name="Footer Placeholder 2"/>
          <p:cNvSpPr>
            <a:spLocks noGrp="1"/>
          </p:cNvSpPr>
          <p:nvPr>
            <p:ph type="ftr" sz="quarter" idx="11"/>
          </p:nvPr>
        </p:nvSpPr>
        <p:spPr/>
        <p:txBody>
          <a:bodyPr/>
          <a:lstStyle>
            <a:lvl1pPr>
              <a:defRPr>
                <a:solidFill>
                  <a:schemeClr val="tx2">
                    <a:lumMod val="75000"/>
                  </a:schemeClr>
                </a:solidFill>
              </a:defRPr>
            </a:lvl1pPr>
          </a:lstStyle>
          <a:p>
            <a:pPr>
              <a:defRPr/>
            </a:pPr>
            <a:r>
              <a:rPr lang="en-GB"/>
              <a:t>© GST &amp; Indirect Taxes Committee, ICAI</a:t>
            </a:r>
            <a:endParaRPr lang="en-IN"/>
          </a:p>
        </p:txBody>
      </p:sp>
      <p:sp>
        <p:nvSpPr>
          <p:cNvPr id="5" name="Slide Number Placeholder 3"/>
          <p:cNvSpPr>
            <a:spLocks noGrp="1"/>
          </p:cNvSpPr>
          <p:nvPr>
            <p:ph type="sldNum" sz="quarter" idx="12"/>
          </p:nvPr>
        </p:nvSpPr>
        <p:spPr/>
        <p:txBody>
          <a:bodyPr/>
          <a:lstStyle>
            <a:lvl1pPr>
              <a:defRPr/>
            </a:lvl1pPr>
          </a:lstStyle>
          <a:p>
            <a:fld id="{6E308EC4-0D99-442D-8A6F-394856BF0B90}" type="slidenum">
              <a:rPr lang="en-IN" altLang="en-US"/>
              <a:pPr/>
              <a:t>‹#›</a:t>
            </a:fld>
            <a:endParaRPr lang="en-IN" altLang="en-US"/>
          </a:p>
        </p:txBody>
      </p:sp>
    </p:spTree>
    <p:extLst>
      <p:ext uri="{BB962C8B-B14F-4D97-AF65-F5344CB8AC3E}">
        <p14:creationId xmlns:p14="http://schemas.microsoft.com/office/powerpoint/2010/main" val="3489703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23"/>
          <p:cNvGrpSpPr>
            <a:grpSpLocks/>
          </p:cNvGrpSpPr>
          <p:nvPr/>
        </p:nvGrpSpPr>
        <p:grpSpPr bwMode="auto">
          <a:xfrm>
            <a:off x="0" y="-1588"/>
            <a:ext cx="12192000" cy="6865938"/>
            <a:chOff x="0" y="-2373"/>
            <a:chExt cx="12192000" cy="6867027"/>
          </a:xfrm>
        </p:grpSpPr>
        <p:sp>
          <p:nvSpPr>
            <p:cNvPr id="6" name="Rectangle 5"/>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1"/>
            <p:cNvSpPr/>
            <p:nvPr/>
          </p:nvSpPr>
          <p:spPr>
            <a:xfrm>
              <a:off x="5713413" y="402504"/>
              <a:ext cx="6054725" cy="60540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677511">
              <a:off x="3140485" y="1826078"/>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p:cNvSpPr>
            <p:nvPr/>
          </p:nvSpPr>
          <p:spPr bwMode="gray">
            <a:xfrm rot="-5400000">
              <a:off x="2229377" y="2801721"/>
              <a:ext cx="6053670" cy="1254558"/>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5"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6" name="Rectangle 15"/>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7" name="Date Placeholder 4"/>
          <p:cNvSpPr>
            <a:spLocks noGrp="1"/>
          </p:cNvSpPr>
          <p:nvPr>
            <p:ph type="dt" sz="half" idx="10"/>
          </p:nvPr>
        </p:nvSpPr>
        <p:spPr/>
        <p:txBody>
          <a:bodyPr/>
          <a:lstStyle>
            <a:lvl1pPr>
              <a:defRPr/>
            </a:lvl1pPr>
          </a:lstStyle>
          <a:p>
            <a:pPr>
              <a:defRPr/>
            </a:pPr>
            <a:fld id="{A79EB8E8-EAD8-44E3-833F-2CFA1BA45DC8}" type="datetime1">
              <a:rPr lang="en-IN" smtClean="0"/>
              <a:t>15/05/26</a:t>
            </a:fld>
            <a:endParaRPr lang="en-IN"/>
          </a:p>
        </p:txBody>
      </p:sp>
      <p:sp>
        <p:nvSpPr>
          <p:cNvPr id="18" name="Footer Placeholder 5"/>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9" name="Slide Number Placeholder 6"/>
          <p:cNvSpPr>
            <a:spLocks noGrp="1"/>
          </p:cNvSpPr>
          <p:nvPr>
            <p:ph type="sldNum" sz="quarter" idx="12"/>
          </p:nvPr>
        </p:nvSpPr>
        <p:spPr/>
        <p:txBody>
          <a:bodyPr/>
          <a:lstStyle>
            <a:lvl1pPr>
              <a:defRPr/>
            </a:lvl1pPr>
          </a:lstStyle>
          <a:p>
            <a:fld id="{777D0402-EA04-4886-9E51-13F540FCAD32}" type="slidenum">
              <a:rPr lang="en-IN" altLang="en-US"/>
              <a:pPr/>
              <a:t>‹#›</a:t>
            </a:fld>
            <a:endParaRPr lang="en-IN" altLang="en-US"/>
          </a:p>
        </p:txBody>
      </p:sp>
    </p:spTree>
    <p:extLst>
      <p:ext uri="{BB962C8B-B14F-4D97-AF65-F5344CB8AC3E}">
        <p14:creationId xmlns:p14="http://schemas.microsoft.com/office/powerpoint/2010/main" val="3667427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23"/>
          <p:cNvGrpSpPr>
            <a:grpSpLocks/>
          </p:cNvGrpSpPr>
          <p:nvPr/>
        </p:nvGrpSpPr>
        <p:grpSpPr bwMode="auto">
          <a:xfrm>
            <a:off x="0" y="-1588"/>
            <a:ext cx="12192000" cy="6865938"/>
            <a:chOff x="0" y="-2373"/>
            <a:chExt cx="12192000" cy="6867027"/>
          </a:xfrm>
        </p:grpSpPr>
        <p:sp>
          <p:nvSpPr>
            <p:cNvPr id="6" name="Rectangle 5"/>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1"/>
            <p:cNvSpPr/>
            <p:nvPr/>
          </p:nvSpPr>
          <p:spPr>
            <a:xfrm>
              <a:off x="6172200" y="402504"/>
              <a:ext cx="5595938" cy="60540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400000">
              <a:off x="3295432" y="2801721"/>
              <a:ext cx="6053670" cy="1254558"/>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p:cNvSpPr>
            <p:nvPr/>
          </p:nvSpPr>
          <p:spPr bwMode="gray">
            <a:xfrm rot="-5677511">
              <a:off x="4203594" y="1826078"/>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5"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6" name="Rectangle 15"/>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7" name="Date Placeholder 4"/>
          <p:cNvSpPr>
            <a:spLocks noGrp="1"/>
          </p:cNvSpPr>
          <p:nvPr>
            <p:ph type="dt" sz="half" idx="10"/>
          </p:nvPr>
        </p:nvSpPr>
        <p:spPr/>
        <p:txBody>
          <a:bodyPr/>
          <a:lstStyle>
            <a:lvl1pPr>
              <a:defRPr/>
            </a:lvl1pPr>
          </a:lstStyle>
          <a:p>
            <a:pPr>
              <a:defRPr/>
            </a:pPr>
            <a:fld id="{51A15576-5658-422C-A5D2-89F9663CF4AF}" type="datetime1">
              <a:rPr lang="en-IN" smtClean="0"/>
              <a:t>15/05/26</a:t>
            </a:fld>
            <a:endParaRPr lang="en-IN"/>
          </a:p>
        </p:txBody>
      </p:sp>
      <p:sp>
        <p:nvSpPr>
          <p:cNvPr id="18" name="Footer Placeholder 5"/>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9" name="Slide Number Placeholder 6"/>
          <p:cNvSpPr>
            <a:spLocks noGrp="1"/>
          </p:cNvSpPr>
          <p:nvPr>
            <p:ph type="sldNum" sz="quarter" idx="12"/>
          </p:nvPr>
        </p:nvSpPr>
        <p:spPr/>
        <p:txBody>
          <a:bodyPr/>
          <a:lstStyle>
            <a:lvl1pPr>
              <a:defRPr/>
            </a:lvl1pPr>
          </a:lstStyle>
          <a:p>
            <a:fld id="{7FA5A3D0-E251-454C-9ACE-E788CF250EC8}" type="slidenum">
              <a:rPr lang="en-IN" altLang="en-US"/>
              <a:pPr/>
              <a:t>‹#›</a:t>
            </a:fld>
            <a:endParaRPr lang="en-IN" altLang="en-US"/>
          </a:p>
        </p:txBody>
      </p:sp>
    </p:spTree>
    <p:extLst>
      <p:ext uri="{BB962C8B-B14F-4D97-AF65-F5344CB8AC3E}">
        <p14:creationId xmlns:p14="http://schemas.microsoft.com/office/powerpoint/2010/main" val="3935574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8"/>
          <p:cNvGrpSpPr>
            <a:grpSpLocks/>
          </p:cNvGrpSpPr>
          <p:nvPr/>
        </p:nvGrpSpPr>
        <p:grpSpPr bwMode="auto">
          <a:xfrm>
            <a:off x="0" y="-333375"/>
            <a:ext cx="12192000" cy="4414838"/>
            <a:chOff x="0" y="-298689"/>
            <a:chExt cx="12192000" cy="7163343"/>
          </a:xfrm>
        </p:grpSpPr>
        <p:sp>
          <p:nvSpPr>
            <p:cNvPr id="26" name="Rectangle 25"/>
            <p:cNvSpPr/>
            <p:nvPr/>
          </p:nvSpPr>
          <p:spPr>
            <a:xfrm>
              <a:off x="0" y="-298689"/>
              <a:ext cx="12168000" cy="6048957"/>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userDrawn="1"/>
          </p:nvSpPr>
          <p:spPr>
            <a:xfrm>
              <a:off x="7994651" y="196085"/>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51" name="Freeform 5"/>
            <p:cNvSpPr>
              <a:spLocks/>
            </p:cNvSpPr>
            <p:nvPr/>
          </p:nvSpPr>
          <p:spPr bwMode="gray">
            <a:xfrm rot="-589932">
              <a:off x="8490951" y="1797517"/>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052" name="Freeform 5"/>
            <p:cNvSpPr>
              <a:spLocks/>
            </p:cNvSpPr>
            <p:nvPr/>
          </p:nvSpPr>
          <p:spPr bwMode="gray">
            <a:xfrm>
              <a:off x="459506" y="1866405"/>
              <a:ext cx="11277600" cy="4533900"/>
            </a:xfrm>
            <a:custGeom>
              <a:avLst/>
              <a:gdLst>
                <a:gd name="T0" fmla="*/ 0 w 7104"/>
                <a:gd name="T1" fmla="*/ 0 h 2856"/>
                <a:gd name="T2" fmla="*/ 0 w 7104"/>
                <a:gd name="T3" fmla="*/ 2147483647 h 2856"/>
                <a:gd name="T4" fmla="*/ 2147483647 w 7104"/>
                <a:gd name="T5" fmla="*/ 2147483647 h 2856"/>
                <a:gd name="T6" fmla="*/ 2147483647 w 7104"/>
                <a:gd name="T7" fmla="*/ 2147483647 h 2856"/>
                <a:gd name="T8" fmla="*/ 2147483647 w 7104"/>
                <a:gd name="T9" fmla="*/ 2147483647 h 2856"/>
                <a:gd name="T10" fmla="*/ 2147483647 w 7104"/>
                <a:gd name="T11" fmla="*/ 2147483647 h 2856"/>
                <a:gd name="T12" fmla="*/ 2147483647 w 7104"/>
                <a:gd name="T13" fmla="*/ 2147483647 h 2856"/>
                <a:gd name="T14" fmla="*/ 2147483647 w 7104"/>
                <a:gd name="T15" fmla="*/ 2147483647 h 2856"/>
                <a:gd name="T16" fmla="*/ 2147483647 w 7104"/>
                <a:gd name="T17" fmla="*/ 2147483647 h 2856"/>
                <a:gd name="T18" fmla="*/ 2147483647 w 7104"/>
                <a:gd name="T19" fmla="*/ 2147483647 h 2856"/>
                <a:gd name="T20" fmla="*/ 2147483647 w 7104"/>
                <a:gd name="T21" fmla="*/ 2147483647 h 2856"/>
                <a:gd name="T22" fmla="*/ 2147483647 w 7104"/>
                <a:gd name="T23" fmla="*/ 2147483647 h 2856"/>
                <a:gd name="T24" fmla="*/ 2147483647 w 7104"/>
                <a:gd name="T25" fmla="*/ 2147483647 h 2856"/>
                <a:gd name="T26" fmla="*/ 2147483647 w 7104"/>
                <a:gd name="T27" fmla="*/ 2147483647 h 2856"/>
                <a:gd name="T28" fmla="*/ 2147483647 w 7104"/>
                <a:gd name="T29" fmla="*/ 2147483647 h 2856"/>
                <a:gd name="T30" fmla="*/ 2147483647 w 7104"/>
                <a:gd name="T31" fmla="*/ 2147483647 h 2856"/>
                <a:gd name="T32" fmla="*/ 2147483647 w 7104"/>
                <a:gd name="T33" fmla="*/ 2147483647 h 2856"/>
                <a:gd name="T34" fmla="*/ 2147483647 w 7104"/>
                <a:gd name="T35" fmla="*/ 2147483647 h 2856"/>
                <a:gd name="T36" fmla="*/ 2147483647 w 7104"/>
                <a:gd name="T37" fmla="*/ 2147483647 h 2856"/>
                <a:gd name="T38" fmla="*/ 2147483647 w 7104"/>
                <a:gd name="T39" fmla="*/ 2147483647 h 2856"/>
                <a:gd name="T40" fmla="*/ 2147483647 w 7104"/>
                <a:gd name="T41" fmla="*/ 2147483647 h 2856"/>
                <a:gd name="T42" fmla="*/ 2147483647 w 7104"/>
                <a:gd name="T43" fmla="*/ 2147483647 h 2856"/>
                <a:gd name="T44" fmla="*/ 2147483647 w 7104"/>
                <a:gd name="T45" fmla="*/ 2147483647 h 2856"/>
                <a:gd name="T46" fmla="*/ 2147483647 w 7104"/>
                <a:gd name="T47" fmla="*/ 2147483647 h 2856"/>
                <a:gd name="T48" fmla="*/ 2147483647 w 7104"/>
                <a:gd name="T49" fmla="*/ 2147483647 h 2856"/>
                <a:gd name="T50" fmla="*/ 2147483647 w 7104"/>
                <a:gd name="T51" fmla="*/ 2147483647 h 2856"/>
                <a:gd name="T52" fmla="*/ 2147483647 w 7104"/>
                <a:gd name="T53" fmla="*/ 2147483647 h 2856"/>
                <a:gd name="T54" fmla="*/ 2147483647 w 7104"/>
                <a:gd name="T55" fmla="*/ 2147483647 h 2856"/>
                <a:gd name="T56" fmla="*/ 2147483647 w 7104"/>
                <a:gd name="T57" fmla="*/ 2147483647 h 2856"/>
                <a:gd name="T58" fmla="*/ 2147483647 w 7104"/>
                <a:gd name="T59" fmla="*/ 2147483647 h 2856"/>
                <a:gd name="T60" fmla="*/ 2147483647 w 7104"/>
                <a:gd name="T61" fmla="*/ 2147483647 h 2856"/>
                <a:gd name="T62" fmla="*/ 2147483647 w 7104"/>
                <a:gd name="T63" fmla="*/ 2147483647 h 2856"/>
                <a:gd name="T64" fmla="*/ 2147483647 w 7104"/>
                <a:gd name="T65" fmla="*/ 2147483647 h 2856"/>
                <a:gd name="T66" fmla="*/ 2147483647 w 7104"/>
                <a:gd name="T67" fmla="*/ 2147483647 h 2856"/>
                <a:gd name="T68" fmla="*/ 2147483647 w 7104"/>
                <a:gd name="T69" fmla="*/ 2147483647 h 2856"/>
                <a:gd name="T70" fmla="*/ 2147483647 w 7104"/>
                <a:gd name="T71" fmla="*/ 2147483647 h 2856"/>
                <a:gd name="T72" fmla="*/ 2147483647 w 7104"/>
                <a:gd name="T73" fmla="*/ 2147483647 h 2856"/>
                <a:gd name="T74" fmla="*/ 2147483647 w 7104"/>
                <a:gd name="T75" fmla="*/ 2147483647 h 2856"/>
                <a:gd name="T76" fmla="*/ 2147483647 w 7104"/>
                <a:gd name="T77" fmla="*/ 2147483647 h 2856"/>
                <a:gd name="T78" fmla="*/ 2147483647 w 7104"/>
                <a:gd name="T79" fmla="*/ 2147483647 h 2856"/>
                <a:gd name="T80" fmla="*/ 2147483647 w 7104"/>
                <a:gd name="T81" fmla="*/ 2147483647 h 2856"/>
                <a:gd name="T82" fmla="*/ 2147483647 w 7104"/>
                <a:gd name="T83" fmla="*/ 2147483647 h 2856"/>
                <a:gd name="T84" fmla="*/ 2147483647 w 7104"/>
                <a:gd name="T85" fmla="*/ 2147483647 h 2856"/>
                <a:gd name="T86" fmla="*/ 2147483647 w 7104"/>
                <a:gd name="T87" fmla="*/ 2147483647 h 2856"/>
                <a:gd name="T88" fmla="*/ 2147483647 w 7104"/>
                <a:gd name="T89" fmla="*/ 2147483647 h 2856"/>
                <a:gd name="T90" fmla="*/ 2147483647 w 7104"/>
                <a:gd name="T91" fmla="*/ 2147483647 h 2856"/>
                <a:gd name="T92" fmla="*/ 2147483647 w 7104"/>
                <a:gd name="T93" fmla="*/ 2147483647 h 2856"/>
                <a:gd name="T94" fmla="*/ 2147483647 w 7104"/>
                <a:gd name="T95" fmla="*/ 2147483647 h 2856"/>
                <a:gd name="T96" fmla="*/ 2147483647 w 7104"/>
                <a:gd name="T97" fmla="*/ 2147483647 h 2856"/>
                <a:gd name="T98" fmla="*/ 0 w 7104"/>
                <a:gd name="T99" fmla="*/ 0 h 2856"/>
                <a:gd name="T100" fmla="*/ 0 w 7104"/>
                <a:gd name="T101" fmla="*/ 0 h 285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053"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027" name="Title Placeholder 1"/>
          <p:cNvSpPr>
            <a:spLocks noGrp="1"/>
          </p:cNvSpPr>
          <p:nvPr>
            <p:ph type="title"/>
          </p:nvPr>
        </p:nvSpPr>
        <p:spPr bwMode="gray">
          <a:xfrm>
            <a:off x="1352550" y="352425"/>
            <a:ext cx="87614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1216025" y="2243138"/>
            <a:ext cx="8761413"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10650538" y="6394450"/>
            <a:ext cx="990600" cy="304800"/>
          </a:xfrm>
          <a:prstGeom prst="rect">
            <a:avLst/>
          </a:prstGeom>
        </p:spPr>
        <p:txBody>
          <a:bodyPr vert="horz" lIns="91440" tIns="45720" rIns="91440" bIns="45720" rtlCol="0" anchor="t"/>
          <a:lstStyle>
            <a:lvl1pPr algn="r">
              <a:defRPr sz="1000" b="1" i="0">
                <a:solidFill>
                  <a:schemeClr val="accent1"/>
                </a:solidFill>
              </a:defRPr>
            </a:lvl1pPr>
          </a:lstStyle>
          <a:p>
            <a:pPr>
              <a:defRPr/>
            </a:pPr>
            <a:fld id="{669D9786-9710-4F39-BB7F-FBA8F646F8FE}" type="datetime1">
              <a:rPr lang="en-IN" smtClean="0"/>
              <a:t>15/05/26</a:t>
            </a:fld>
            <a:endParaRPr lang="en-IN"/>
          </a:p>
        </p:txBody>
      </p:sp>
      <p:sp>
        <p:nvSpPr>
          <p:cNvPr id="5" name="Footer Placeholder 4"/>
          <p:cNvSpPr>
            <a:spLocks noGrp="1"/>
          </p:cNvSpPr>
          <p:nvPr>
            <p:ph type="ftr" sz="quarter" idx="3"/>
          </p:nvPr>
        </p:nvSpPr>
        <p:spPr>
          <a:xfrm>
            <a:off x="528638" y="6391275"/>
            <a:ext cx="3859212" cy="304800"/>
          </a:xfrm>
          <a:prstGeom prst="rect">
            <a:avLst/>
          </a:prstGeom>
        </p:spPr>
        <p:txBody>
          <a:bodyPr vert="horz" lIns="91440" tIns="45720" rIns="91440" bIns="45720" rtlCol="0" anchor="b"/>
          <a:lstStyle>
            <a:lvl1pPr algn="l">
              <a:defRPr sz="1000" b="1" i="0">
                <a:solidFill>
                  <a:schemeClr val="accent1"/>
                </a:solidFill>
                <a:latin typeface="+mn-lt"/>
              </a:defRPr>
            </a:lvl1pPr>
          </a:lstStyle>
          <a:p>
            <a:pPr>
              <a:defRPr/>
            </a:pPr>
            <a:r>
              <a:rPr lang="en-GB"/>
              <a:t>© GST &amp; Indirect Taxes Committee, ICAI</a:t>
            </a:r>
            <a:endParaRPr lang="en-IN"/>
          </a:p>
        </p:txBody>
      </p:sp>
      <p:sp>
        <p:nvSpPr>
          <p:cNvPr id="22" name="Rectangle 21"/>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088" y="295275"/>
            <a:ext cx="838200" cy="768350"/>
          </a:xfrm>
          <a:prstGeom prst="rect">
            <a:avLst/>
          </a:prstGeom>
        </p:spPr>
        <p:txBody>
          <a:bodyPr vert="horz" wrap="square" lIns="91440" tIns="45720" rIns="91440" bIns="45720" numCol="1" anchor="b" anchorCtr="0" compatLnSpc="1">
            <a:prstTxWarp prst="textNoShape">
              <a:avLst/>
            </a:prstTxWarp>
          </a:bodyPr>
          <a:lstStyle>
            <a:lvl1pPr algn="ctr">
              <a:defRPr sz="2800">
                <a:solidFill>
                  <a:schemeClr val="bg1"/>
                </a:solidFill>
                <a:latin typeface="Times New Roman" panose="02020603050405020304" pitchFamily="18" charset="0"/>
              </a:defRPr>
            </a:lvl1pPr>
          </a:lstStyle>
          <a:p>
            <a:fld id="{7BDDC27E-ED4A-4ED1-9805-5378A698DACF}" type="slidenum">
              <a:rPr lang="en-IN" altLang="en-US"/>
              <a:pPr/>
              <a:t>‹#›</a:t>
            </a:fld>
            <a:endParaRPr lang="en-IN" altLang="en-US"/>
          </a:p>
        </p:txBody>
      </p:sp>
    </p:spTree>
    <p:extLst>
      <p:ext uri="{BB962C8B-B14F-4D97-AF65-F5344CB8AC3E}">
        <p14:creationId xmlns:p14="http://schemas.microsoft.com/office/powerpoint/2010/main" val="6636900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dt="0"/>
  <p:txStyles>
    <p:titleStyle>
      <a:lvl1pPr algn="ctr" defTabSz="457200" rtl="0" eaLnBrk="0" fontAlgn="base" hangingPunct="0">
        <a:spcBef>
          <a:spcPct val="0"/>
        </a:spcBef>
        <a:spcAft>
          <a:spcPct val="0"/>
        </a:spcAft>
        <a:defRPr sz="3600" kern="1200">
          <a:solidFill>
            <a:schemeClr val="bg2"/>
          </a:solidFill>
          <a:latin typeface="+mj-lt"/>
          <a:ea typeface="+mj-ea"/>
          <a:cs typeface="+mj-cs"/>
        </a:defRPr>
      </a:lvl1pPr>
      <a:lvl2pPr algn="ctr" defTabSz="457200" rtl="0" eaLnBrk="0" fontAlgn="base" hangingPunct="0">
        <a:spcBef>
          <a:spcPct val="0"/>
        </a:spcBef>
        <a:spcAft>
          <a:spcPct val="0"/>
        </a:spcAft>
        <a:defRPr sz="3600">
          <a:solidFill>
            <a:schemeClr val="bg2"/>
          </a:solidFill>
          <a:latin typeface="Palatino Linotype" panose="02040502050505030304" pitchFamily="18" charset="0"/>
        </a:defRPr>
      </a:lvl2pPr>
      <a:lvl3pPr algn="ctr" defTabSz="457200" rtl="0" eaLnBrk="0" fontAlgn="base" hangingPunct="0">
        <a:spcBef>
          <a:spcPct val="0"/>
        </a:spcBef>
        <a:spcAft>
          <a:spcPct val="0"/>
        </a:spcAft>
        <a:defRPr sz="3600">
          <a:solidFill>
            <a:schemeClr val="bg2"/>
          </a:solidFill>
          <a:latin typeface="Palatino Linotype" panose="02040502050505030304" pitchFamily="18" charset="0"/>
        </a:defRPr>
      </a:lvl3pPr>
      <a:lvl4pPr algn="ctr" defTabSz="457200" rtl="0" eaLnBrk="0" fontAlgn="base" hangingPunct="0">
        <a:spcBef>
          <a:spcPct val="0"/>
        </a:spcBef>
        <a:spcAft>
          <a:spcPct val="0"/>
        </a:spcAft>
        <a:defRPr sz="3600">
          <a:solidFill>
            <a:schemeClr val="bg2"/>
          </a:solidFill>
          <a:latin typeface="Palatino Linotype" panose="02040502050505030304" pitchFamily="18" charset="0"/>
        </a:defRPr>
      </a:lvl4pPr>
      <a:lvl5pPr algn="ctr" defTabSz="457200" rtl="0" eaLnBrk="0" fontAlgn="base" hangingPunct="0">
        <a:spcBef>
          <a:spcPct val="0"/>
        </a:spcBef>
        <a:spcAft>
          <a:spcPct val="0"/>
        </a:spcAft>
        <a:defRPr sz="3600">
          <a:solidFill>
            <a:schemeClr val="bg2"/>
          </a:solidFill>
          <a:latin typeface="Palatino Linotype" panose="02040502050505030304"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36257-3DF9-0C46-E3C7-A9AEE5048540}"/>
            </a:ext>
          </a:extLst>
        </p:cNvPr>
        <p:cNvGrpSpPr/>
        <p:nvPr/>
      </p:nvGrpSpPr>
      <p:grpSpPr>
        <a:xfrm>
          <a:off x="0" y="0"/>
          <a:ext cx="0" cy="0"/>
          <a:chOff x="0" y="0"/>
          <a:chExt cx="0" cy="0"/>
        </a:xfrm>
      </p:grpSpPr>
      <p:sp>
        <p:nvSpPr>
          <p:cNvPr id="16386" name="Title 1">
            <a:extLst>
              <a:ext uri="{FF2B5EF4-FFF2-40B4-BE49-F238E27FC236}">
                <a16:creationId xmlns:a16="http://schemas.microsoft.com/office/drawing/2014/main" id="{F1CE14CF-0ACC-BAB2-4ACC-AD5561FBFB24}"/>
              </a:ext>
            </a:extLst>
          </p:cNvPr>
          <p:cNvSpPr>
            <a:spLocks noGrp="1"/>
          </p:cNvSpPr>
          <p:nvPr>
            <p:ph type="ctrTitle"/>
          </p:nvPr>
        </p:nvSpPr>
        <p:spPr>
          <a:xfrm>
            <a:off x="922062" y="2846101"/>
            <a:ext cx="10507938" cy="3279553"/>
          </a:xfrm>
        </p:spPr>
        <p:txBody>
          <a:bodyPr/>
          <a:lstStyle/>
          <a:p>
            <a:pPr eaLnBrk="1" hangingPunct="1"/>
            <a:r>
              <a:rPr lang="en-US" altLang="en-US" sz="4400" b="1" dirty="0">
                <a:solidFill>
                  <a:schemeClr val="accent6">
                    <a:lumMod val="20000"/>
                    <a:lumOff val="80000"/>
                  </a:schemeClr>
                </a:solidFill>
              </a:rPr>
              <a:t>Workshop on GST Dispute Mechanism</a:t>
            </a:r>
            <a:br>
              <a:rPr lang="en-US" altLang="en-US" sz="4800" dirty="0">
                <a:solidFill>
                  <a:schemeClr val="accent6">
                    <a:lumMod val="20000"/>
                    <a:lumOff val="80000"/>
                  </a:schemeClr>
                </a:solidFill>
              </a:rPr>
            </a:br>
            <a:r>
              <a:rPr lang="en-IN" sz="2000" b="1" dirty="0">
                <a:solidFill>
                  <a:srgbClr val="FFFF00"/>
                </a:solidFill>
              </a:rPr>
              <a:t>Jointly organised by </a:t>
            </a:r>
            <a:br>
              <a:rPr lang="en-IN" sz="2000" b="1" dirty="0">
                <a:solidFill>
                  <a:srgbClr val="FFFF00"/>
                </a:solidFill>
              </a:rPr>
            </a:br>
            <a:r>
              <a:rPr lang="en-IN" sz="2000" b="1" dirty="0">
                <a:solidFill>
                  <a:srgbClr val="FFFF00"/>
                </a:solidFill>
              </a:rPr>
              <a:t>GST &amp;  Indirect Taxes Committee &amp; Committee for Members in Practice</a:t>
            </a:r>
            <a:r>
              <a:rPr lang="en-US" altLang="en-US" sz="2000" dirty="0">
                <a:solidFill>
                  <a:schemeClr val="accent6">
                    <a:lumMod val="20000"/>
                    <a:lumOff val="80000"/>
                  </a:schemeClr>
                </a:solidFill>
              </a:rPr>
              <a:t> </a:t>
            </a:r>
            <a:br>
              <a:rPr lang="en-US" altLang="en-US" sz="4800" dirty="0">
                <a:solidFill>
                  <a:schemeClr val="accent6">
                    <a:lumMod val="20000"/>
                    <a:lumOff val="80000"/>
                  </a:schemeClr>
                </a:solidFill>
              </a:rPr>
            </a:br>
            <a:r>
              <a:rPr lang="en-IN" sz="4000" dirty="0">
                <a:latin typeface="Palatino Linotype (Headings)"/>
                <a:ea typeface="Aptos" panose="020B0004020202020204" pitchFamily="34" charset="0"/>
                <a:cs typeface="Times New Roman" panose="02020603050405020304" pitchFamily="18" charset="0"/>
              </a:rPr>
              <a:t>Day 2, Session 4: </a:t>
            </a:r>
            <a:r>
              <a:rPr lang="en-US" sz="4000" dirty="0">
                <a:latin typeface="Palatino Linotype (Headings)"/>
                <a:ea typeface="Aptos" panose="020B0004020202020204" pitchFamily="34" charset="0"/>
                <a:cs typeface="Times New Roman" panose="02020603050405020304" pitchFamily="18" charset="0"/>
              </a:rPr>
              <a:t>Study and Approach to Appellate Orders and Drafting Appeals to GSTAT</a:t>
            </a:r>
            <a:br>
              <a:rPr lang="en-IN" sz="3400" dirty="0">
                <a:effectLst/>
                <a:latin typeface="Palatino Linotype (Headings)"/>
                <a:ea typeface="Aptos" panose="020B0004020202020204" pitchFamily="34" charset="0"/>
                <a:cs typeface="Times New Roman" panose="02020603050405020304" pitchFamily="18" charset="0"/>
              </a:rPr>
            </a:br>
            <a:r>
              <a:rPr lang="en-GB" altLang="en-US" sz="4000" dirty="0">
                <a:solidFill>
                  <a:schemeClr val="accent6">
                    <a:lumMod val="20000"/>
                    <a:lumOff val="80000"/>
                  </a:schemeClr>
                </a:solidFill>
              </a:rPr>
              <a:t> </a:t>
            </a:r>
            <a:r>
              <a:rPr lang="en-IN" altLang="en-US" sz="3200" dirty="0">
                <a:solidFill>
                  <a:schemeClr val="accent6">
                    <a:lumMod val="20000"/>
                    <a:lumOff val="80000"/>
                  </a:schemeClr>
                </a:solidFill>
              </a:rPr>
              <a:t>By Adv. (CA) Abhay Desai</a:t>
            </a:r>
          </a:p>
        </p:txBody>
      </p:sp>
      <p:sp>
        <p:nvSpPr>
          <p:cNvPr id="5" name="Subtitle 2">
            <a:extLst>
              <a:ext uri="{FF2B5EF4-FFF2-40B4-BE49-F238E27FC236}">
                <a16:creationId xmlns:a16="http://schemas.microsoft.com/office/drawing/2014/main" id="{FAA5A639-E489-AD40-A035-05A2D2CE055A}"/>
              </a:ext>
            </a:extLst>
          </p:cNvPr>
          <p:cNvSpPr>
            <a:spLocks noGrp="1"/>
          </p:cNvSpPr>
          <p:nvPr>
            <p:ph type="subTitle" idx="1"/>
          </p:nvPr>
        </p:nvSpPr>
        <p:spPr>
          <a:xfrm>
            <a:off x="2236789" y="668338"/>
            <a:ext cx="8233092" cy="2394902"/>
          </a:xfrm>
        </p:spPr>
        <p:txBody>
          <a:bodyPr rtlCol="0">
            <a:normAutofit/>
          </a:bodyPr>
          <a:lstStyle/>
          <a:p>
            <a:pPr algn="ctr" eaLnBrk="1" fontAlgn="auto" hangingPunct="1">
              <a:spcAft>
                <a:spcPts val="0"/>
              </a:spcAft>
              <a:buFont typeface="Wingdings 3" charset="2"/>
              <a:buNone/>
              <a:defRPr/>
            </a:pPr>
            <a:r>
              <a:rPr lang="en-IN" sz="4100" dirty="0">
                <a:solidFill>
                  <a:srgbClr val="FFFF00"/>
                </a:solidFill>
              </a:rPr>
              <a:t>The Institute of Chartered Accountants of India</a:t>
            </a:r>
          </a:p>
          <a:p>
            <a:pPr algn="r" eaLnBrk="1" fontAlgn="auto" hangingPunct="1">
              <a:spcAft>
                <a:spcPts val="0"/>
              </a:spcAft>
              <a:buFont typeface="Wingdings 3" charset="2"/>
              <a:buNone/>
              <a:defRPr/>
            </a:pPr>
            <a:endParaRPr lang="en-IN" sz="4400" dirty="0">
              <a:solidFill>
                <a:srgbClr val="C00000"/>
              </a:solidFill>
              <a:latin typeface="Bodoni MT Poster Compressed" pitchFamily="18" charset="0"/>
            </a:endParaRPr>
          </a:p>
        </p:txBody>
      </p:sp>
      <p:sp>
        <p:nvSpPr>
          <p:cNvPr id="3" name="Slide Number Placeholder 2">
            <a:extLst>
              <a:ext uri="{FF2B5EF4-FFF2-40B4-BE49-F238E27FC236}">
                <a16:creationId xmlns:a16="http://schemas.microsoft.com/office/drawing/2014/main" id="{FE30133A-39DC-A361-16C4-EE1EC5F1406A}"/>
              </a:ext>
            </a:extLst>
          </p:cNvPr>
          <p:cNvSpPr>
            <a:spLocks noGrp="1"/>
          </p:cNvSpPr>
          <p:nvPr>
            <p:ph type="sldNum" sz="quarter" idx="12"/>
          </p:nvPr>
        </p:nvSpPr>
        <p:spPr/>
        <p:txBody>
          <a:bodyPr/>
          <a:lstStyle/>
          <a:p>
            <a:fld id="{56FCA643-ADDA-4CE8-B4FF-7AA2A8ED4A7D}" type="slidenum">
              <a:rPr lang="en-IN" altLang="en-US" smtClean="0"/>
              <a:pPr/>
              <a:t>1</a:t>
            </a:fld>
            <a:endParaRPr lang="en-IN" altLang="en-US"/>
          </a:p>
        </p:txBody>
      </p:sp>
    </p:spTree>
    <p:extLst>
      <p:ext uri="{BB962C8B-B14F-4D97-AF65-F5344CB8AC3E}">
        <p14:creationId xmlns:p14="http://schemas.microsoft.com/office/powerpoint/2010/main" val="228050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F342A-AA79-CE13-1056-E0D86A71EB90}"/>
              </a:ext>
            </a:extLst>
          </p:cNvPr>
          <p:cNvSpPr>
            <a:spLocks noGrp="1"/>
          </p:cNvSpPr>
          <p:nvPr>
            <p:ph type="title"/>
          </p:nvPr>
        </p:nvSpPr>
        <p:spPr/>
        <p:txBody>
          <a:bodyPr/>
          <a:lstStyle/>
          <a:p>
            <a:r>
              <a:rPr lang="en-IN" dirty="0"/>
              <a:t>What lies before GSTAT</a:t>
            </a:r>
            <a:endParaRPr lang="en-US" dirty="0"/>
          </a:p>
        </p:txBody>
      </p:sp>
      <p:sp>
        <p:nvSpPr>
          <p:cNvPr id="3" name="Content Placeholder 2">
            <a:extLst>
              <a:ext uri="{FF2B5EF4-FFF2-40B4-BE49-F238E27FC236}">
                <a16:creationId xmlns:a16="http://schemas.microsoft.com/office/drawing/2014/main" id="{69C1812D-5014-C78A-7897-448F63FD9102}"/>
              </a:ext>
            </a:extLst>
          </p:cNvPr>
          <p:cNvSpPr>
            <a:spLocks noGrp="1"/>
          </p:cNvSpPr>
          <p:nvPr>
            <p:ph idx="1"/>
          </p:nvPr>
        </p:nvSpPr>
        <p:spPr>
          <a:xfrm>
            <a:off x="691584" y="1647228"/>
            <a:ext cx="10713267" cy="4429446"/>
          </a:xfrm>
        </p:spPr>
        <p:txBody>
          <a:bodyPr/>
          <a:lstStyle/>
          <a:p>
            <a:r>
              <a:rPr lang="en-IN" dirty="0">
                <a:latin typeface="+mj-lt"/>
              </a:rPr>
              <a:t>Appeal against the OIO under S. 107 </a:t>
            </a:r>
          </a:p>
          <a:p>
            <a:r>
              <a:rPr lang="en-IN" dirty="0">
                <a:latin typeface="+mj-lt"/>
              </a:rPr>
              <a:t>Appeal against the order of revision under S. 108 </a:t>
            </a:r>
          </a:p>
          <a:p>
            <a:endParaRPr lang="en-IN" dirty="0">
              <a:latin typeface="+mj-lt"/>
            </a:endParaRPr>
          </a:p>
          <a:p>
            <a:r>
              <a:rPr lang="en-IN" dirty="0">
                <a:latin typeface="+mj-lt"/>
              </a:rPr>
              <a:t>OIO of the GSTAT… appeal lies before the HC </a:t>
            </a:r>
          </a:p>
          <a:p>
            <a:r>
              <a:rPr lang="en-IN" dirty="0">
                <a:latin typeface="+mj-lt"/>
              </a:rPr>
              <a:t>And if the order is by the Principal Bench of the GSTAT, it will be before the SC  </a:t>
            </a:r>
            <a:endParaRPr lang="en-US" dirty="0">
              <a:latin typeface="+mj-lt"/>
            </a:endParaRPr>
          </a:p>
        </p:txBody>
      </p:sp>
      <p:sp>
        <p:nvSpPr>
          <p:cNvPr id="5" name="Slide Number Placeholder 4">
            <a:extLst>
              <a:ext uri="{FF2B5EF4-FFF2-40B4-BE49-F238E27FC236}">
                <a16:creationId xmlns:a16="http://schemas.microsoft.com/office/drawing/2014/main" id="{CF78617D-3C4E-80A0-AB71-E39D7D1E17D4}"/>
              </a:ext>
            </a:extLst>
          </p:cNvPr>
          <p:cNvSpPr>
            <a:spLocks noGrp="1"/>
          </p:cNvSpPr>
          <p:nvPr>
            <p:ph type="sldNum" sz="quarter" idx="12"/>
          </p:nvPr>
        </p:nvSpPr>
        <p:spPr/>
        <p:txBody>
          <a:bodyPr/>
          <a:lstStyle/>
          <a:p>
            <a:fld id="{2AC1C4F3-0758-4693-96D4-8901426768B0}" type="slidenum">
              <a:rPr lang="en-IN" altLang="en-US" smtClean="0"/>
              <a:pPr/>
              <a:t>10</a:t>
            </a:fld>
            <a:endParaRPr lang="en-IN" altLang="en-US"/>
          </a:p>
        </p:txBody>
      </p:sp>
    </p:spTree>
    <p:extLst>
      <p:ext uri="{BB962C8B-B14F-4D97-AF65-F5344CB8AC3E}">
        <p14:creationId xmlns:p14="http://schemas.microsoft.com/office/powerpoint/2010/main" val="1704631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F342A-AA79-CE13-1056-E0D86A71EB90}"/>
              </a:ext>
            </a:extLst>
          </p:cNvPr>
          <p:cNvSpPr>
            <a:spLocks noGrp="1"/>
          </p:cNvSpPr>
          <p:nvPr>
            <p:ph type="title"/>
          </p:nvPr>
        </p:nvSpPr>
        <p:spPr/>
        <p:txBody>
          <a:bodyPr/>
          <a:lstStyle/>
          <a:p>
            <a:r>
              <a:rPr lang="en-IN" dirty="0"/>
              <a:t>Drafting</a:t>
            </a:r>
            <a:endParaRPr lang="en-US" dirty="0"/>
          </a:p>
        </p:txBody>
      </p:sp>
      <p:sp>
        <p:nvSpPr>
          <p:cNvPr id="3" name="Content Placeholder 2">
            <a:extLst>
              <a:ext uri="{FF2B5EF4-FFF2-40B4-BE49-F238E27FC236}">
                <a16:creationId xmlns:a16="http://schemas.microsoft.com/office/drawing/2014/main" id="{69C1812D-5014-C78A-7897-448F63FD9102}"/>
              </a:ext>
            </a:extLst>
          </p:cNvPr>
          <p:cNvSpPr>
            <a:spLocks noGrp="1"/>
          </p:cNvSpPr>
          <p:nvPr>
            <p:ph idx="1"/>
          </p:nvPr>
        </p:nvSpPr>
        <p:spPr>
          <a:xfrm>
            <a:off x="691584" y="1647228"/>
            <a:ext cx="10713267" cy="4429446"/>
          </a:xfrm>
        </p:spPr>
        <p:txBody>
          <a:bodyPr/>
          <a:lstStyle/>
          <a:p>
            <a:r>
              <a:rPr lang="en-IN" dirty="0">
                <a:latin typeface="+mj-lt"/>
              </a:rPr>
              <a:t>Background </a:t>
            </a:r>
          </a:p>
          <a:p>
            <a:pPr lvl="1"/>
            <a:r>
              <a:rPr lang="en-IN" dirty="0">
                <a:latin typeface="+mj-lt"/>
              </a:rPr>
              <a:t>Explain the facts only to the extent relevant… lets not educate the tax office beyond what is required for the case </a:t>
            </a:r>
          </a:p>
          <a:p>
            <a:pPr lvl="1"/>
            <a:r>
              <a:rPr lang="en-IN" dirty="0">
                <a:latin typeface="+mj-lt"/>
              </a:rPr>
              <a:t>Chronology is important, but again, only to the extent is relevant to the issues before the tribunal – not the entire life history of the case </a:t>
            </a:r>
          </a:p>
          <a:p>
            <a:pPr lvl="1"/>
            <a:r>
              <a:rPr lang="en-IN" dirty="0">
                <a:latin typeface="+mj-lt"/>
              </a:rPr>
              <a:t>All issues in the ADT 01, SCN, OIO, OIA are not required… list only the issues before the Tribunal</a:t>
            </a:r>
          </a:p>
          <a:p>
            <a:pPr lvl="1"/>
            <a:endParaRPr lang="en-IN" dirty="0">
              <a:latin typeface="+mj-lt"/>
            </a:endParaRPr>
          </a:p>
        </p:txBody>
      </p:sp>
      <p:sp>
        <p:nvSpPr>
          <p:cNvPr id="5" name="Slide Number Placeholder 4">
            <a:extLst>
              <a:ext uri="{FF2B5EF4-FFF2-40B4-BE49-F238E27FC236}">
                <a16:creationId xmlns:a16="http://schemas.microsoft.com/office/drawing/2014/main" id="{CF78617D-3C4E-80A0-AB71-E39D7D1E17D4}"/>
              </a:ext>
            </a:extLst>
          </p:cNvPr>
          <p:cNvSpPr>
            <a:spLocks noGrp="1"/>
          </p:cNvSpPr>
          <p:nvPr>
            <p:ph type="sldNum" sz="quarter" idx="12"/>
          </p:nvPr>
        </p:nvSpPr>
        <p:spPr/>
        <p:txBody>
          <a:bodyPr/>
          <a:lstStyle/>
          <a:p>
            <a:fld id="{2AC1C4F3-0758-4693-96D4-8901426768B0}" type="slidenum">
              <a:rPr lang="en-IN" altLang="en-US" smtClean="0"/>
              <a:pPr/>
              <a:t>11</a:t>
            </a:fld>
            <a:endParaRPr lang="en-IN" altLang="en-US"/>
          </a:p>
        </p:txBody>
      </p:sp>
    </p:spTree>
    <p:extLst>
      <p:ext uri="{BB962C8B-B14F-4D97-AF65-F5344CB8AC3E}">
        <p14:creationId xmlns:p14="http://schemas.microsoft.com/office/powerpoint/2010/main" val="1948135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F342A-AA79-CE13-1056-E0D86A71EB90}"/>
              </a:ext>
            </a:extLst>
          </p:cNvPr>
          <p:cNvSpPr>
            <a:spLocks noGrp="1"/>
          </p:cNvSpPr>
          <p:nvPr>
            <p:ph type="title"/>
          </p:nvPr>
        </p:nvSpPr>
        <p:spPr/>
        <p:txBody>
          <a:bodyPr/>
          <a:lstStyle/>
          <a:p>
            <a:r>
              <a:rPr lang="en-IN" dirty="0"/>
              <a:t>Drafting</a:t>
            </a:r>
            <a:endParaRPr lang="en-US" dirty="0"/>
          </a:p>
        </p:txBody>
      </p:sp>
      <p:sp>
        <p:nvSpPr>
          <p:cNvPr id="3" name="Content Placeholder 2">
            <a:extLst>
              <a:ext uri="{FF2B5EF4-FFF2-40B4-BE49-F238E27FC236}">
                <a16:creationId xmlns:a16="http://schemas.microsoft.com/office/drawing/2014/main" id="{69C1812D-5014-C78A-7897-448F63FD9102}"/>
              </a:ext>
            </a:extLst>
          </p:cNvPr>
          <p:cNvSpPr>
            <a:spLocks noGrp="1"/>
          </p:cNvSpPr>
          <p:nvPr>
            <p:ph idx="1"/>
          </p:nvPr>
        </p:nvSpPr>
        <p:spPr>
          <a:xfrm>
            <a:off x="691584" y="1647228"/>
            <a:ext cx="10713267" cy="4429446"/>
          </a:xfrm>
        </p:spPr>
        <p:txBody>
          <a:bodyPr/>
          <a:lstStyle/>
          <a:p>
            <a:r>
              <a:rPr lang="en-IN" dirty="0">
                <a:latin typeface="+mj-lt"/>
              </a:rPr>
              <a:t>Grounds  </a:t>
            </a:r>
          </a:p>
          <a:p>
            <a:pPr lvl="1"/>
            <a:r>
              <a:rPr lang="en-IN" dirty="0">
                <a:latin typeface="+mj-lt"/>
              </a:rPr>
              <a:t>Get the flow right first, the primary, then secondary and then, without prejudice </a:t>
            </a:r>
          </a:p>
          <a:p>
            <a:pPr lvl="1"/>
            <a:r>
              <a:rPr lang="en-IN" dirty="0">
                <a:latin typeface="+mj-lt"/>
              </a:rPr>
              <a:t>Classify the issues into – documentation related, factual, computational and legal – grounds for each types of the issue is different </a:t>
            </a:r>
          </a:p>
          <a:p>
            <a:pPr lvl="2"/>
            <a:r>
              <a:rPr lang="en-IN" dirty="0">
                <a:latin typeface="+mj-lt"/>
              </a:rPr>
              <a:t>Eg: Don’t explain provisions of law for a document related disallowance </a:t>
            </a:r>
          </a:p>
          <a:p>
            <a:pPr lvl="2"/>
            <a:r>
              <a:rPr lang="en-IN" dirty="0">
                <a:latin typeface="+mj-lt"/>
              </a:rPr>
              <a:t>Legal interpretation is not required, if the issue is incorrect understanding of the business </a:t>
            </a:r>
          </a:p>
          <a:p>
            <a:pPr lvl="1"/>
            <a:r>
              <a:rPr lang="en-IN" dirty="0">
                <a:latin typeface="+mj-lt"/>
              </a:rPr>
              <a:t>These are not synonyms – grounds, justifications, grievances, objections – what is required in APL 05 is grounds only </a:t>
            </a:r>
          </a:p>
          <a:p>
            <a:pPr lvl="1"/>
            <a:r>
              <a:rPr lang="en-IN" dirty="0">
                <a:latin typeface="+mj-lt"/>
              </a:rPr>
              <a:t>Ask for cross examination of the RUDs by the tax office, if required </a:t>
            </a:r>
            <a:r>
              <a:rPr lang="en-IN" i="1" dirty="0">
                <a:latin typeface="+mj-lt"/>
              </a:rPr>
              <a:t>(not the tax officer) </a:t>
            </a:r>
          </a:p>
          <a:p>
            <a:r>
              <a:rPr lang="en-IN" dirty="0">
                <a:latin typeface="+mj-lt"/>
              </a:rPr>
              <a:t>107 can go beyond the issues in the appeal </a:t>
            </a:r>
          </a:p>
          <a:p>
            <a:pPr lvl="1"/>
            <a:r>
              <a:rPr lang="en-IN" dirty="0">
                <a:latin typeface="+mj-lt"/>
              </a:rPr>
              <a:t>Therefore, don’t expose the SCN; limit the drafting to the extent of issues in appeal </a:t>
            </a:r>
          </a:p>
          <a:p>
            <a:r>
              <a:rPr lang="en-IN" dirty="0" err="1">
                <a:latin typeface="+mj-lt"/>
              </a:rPr>
              <a:t>aneous</a:t>
            </a:r>
            <a:r>
              <a:rPr lang="en-IN" dirty="0">
                <a:latin typeface="+mj-lt"/>
              </a:rPr>
              <a:t> petition </a:t>
            </a:r>
          </a:p>
          <a:p>
            <a:endParaRPr lang="en-US" dirty="0">
              <a:latin typeface="+mj-lt"/>
            </a:endParaRPr>
          </a:p>
        </p:txBody>
      </p:sp>
      <p:sp>
        <p:nvSpPr>
          <p:cNvPr id="5" name="Slide Number Placeholder 4">
            <a:extLst>
              <a:ext uri="{FF2B5EF4-FFF2-40B4-BE49-F238E27FC236}">
                <a16:creationId xmlns:a16="http://schemas.microsoft.com/office/drawing/2014/main" id="{CF78617D-3C4E-80A0-AB71-E39D7D1E17D4}"/>
              </a:ext>
            </a:extLst>
          </p:cNvPr>
          <p:cNvSpPr>
            <a:spLocks noGrp="1"/>
          </p:cNvSpPr>
          <p:nvPr>
            <p:ph type="sldNum" sz="quarter" idx="12"/>
          </p:nvPr>
        </p:nvSpPr>
        <p:spPr/>
        <p:txBody>
          <a:bodyPr/>
          <a:lstStyle/>
          <a:p>
            <a:fld id="{2AC1C4F3-0758-4693-96D4-8901426768B0}" type="slidenum">
              <a:rPr lang="en-IN" altLang="en-US" smtClean="0"/>
              <a:pPr/>
              <a:t>12</a:t>
            </a:fld>
            <a:endParaRPr lang="en-IN" altLang="en-US"/>
          </a:p>
        </p:txBody>
      </p:sp>
    </p:spTree>
    <p:extLst>
      <p:ext uri="{BB962C8B-B14F-4D97-AF65-F5344CB8AC3E}">
        <p14:creationId xmlns:p14="http://schemas.microsoft.com/office/powerpoint/2010/main" val="1950254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F342A-AA79-CE13-1056-E0D86A71EB90}"/>
              </a:ext>
            </a:extLst>
          </p:cNvPr>
          <p:cNvSpPr>
            <a:spLocks noGrp="1"/>
          </p:cNvSpPr>
          <p:nvPr>
            <p:ph type="title"/>
          </p:nvPr>
        </p:nvSpPr>
        <p:spPr/>
        <p:txBody>
          <a:bodyPr/>
          <a:lstStyle/>
          <a:p>
            <a:r>
              <a:rPr lang="en-IN" dirty="0"/>
              <a:t>Drafting</a:t>
            </a:r>
            <a:endParaRPr lang="en-US" dirty="0"/>
          </a:p>
        </p:txBody>
      </p:sp>
      <p:sp>
        <p:nvSpPr>
          <p:cNvPr id="3" name="Content Placeholder 2">
            <a:extLst>
              <a:ext uri="{FF2B5EF4-FFF2-40B4-BE49-F238E27FC236}">
                <a16:creationId xmlns:a16="http://schemas.microsoft.com/office/drawing/2014/main" id="{69C1812D-5014-C78A-7897-448F63FD9102}"/>
              </a:ext>
            </a:extLst>
          </p:cNvPr>
          <p:cNvSpPr>
            <a:spLocks noGrp="1"/>
          </p:cNvSpPr>
          <p:nvPr>
            <p:ph idx="1"/>
          </p:nvPr>
        </p:nvSpPr>
        <p:spPr>
          <a:xfrm>
            <a:off x="691584" y="1647228"/>
            <a:ext cx="10713267" cy="4429446"/>
          </a:xfrm>
        </p:spPr>
        <p:txBody>
          <a:bodyPr/>
          <a:lstStyle/>
          <a:p>
            <a:r>
              <a:rPr lang="en-IN" dirty="0">
                <a:latin typeface="+mj-lt"/>
              </a:rPr>
              <a:t>Grounds  </a:t>
            </a:r>
          </a:p>
          <a:p>
            <a:pPr lvl="1"/>
            <a:r>
              <a:rPr lang="en-IN" dirty="0">
                <a:latin typeface="+mj-lt"/>
              </a:rPr>
              <a:t>Additional submissions and additional grounds – both can be taken, but additional grounds would require filing a miscellaneous petition </a:t>
            </a:r>
          </a:p>
          <a:p>
            <a:pPr lvl="1"/>
            <a:r>
              <a:rPr lang="en-IN" dirty="0">
                <a:latin typeface="+mj-lt"/>
              </a:rPr>
              <a:t>Check for current status of the rulings you want to rely on… check once at the time of drafting; then again prior to the PH </a:t>
            </a:r>
          </a:p>
          <a:p>
            <a:pPr lvl="1"/>
            <a:r>
              <a:rPr lang="en-IN" dirty="0">
                <a:latin typeface="+mj-lt"/>
              </a:rPr>
              <a:t>Jurisprudence from the erstwhile laws is important – so use them wisely! </a:t>
            </a:r>
          </a:p>
          <a:p>
            <a:r>
              <a:rPr lang="en-IN" dirty="0">
                <a:latin typeface="+mj-lt"/>
              </a:rPr>
              <a:t>DON’T MIS-REPRESENT </a:t>
            </a:r>
          </a:p>
          <a:p>
            <a:endParaRPr lang="en-US" dirty="0">
              <a:latin typeface="+mj-lt"/>
            </a:endParaRPr>
          </a:p>
        </p:txBody>
      </p:sp>
      <p:sp>
        <p:nvSpPr>
          <p:cNvPr id="5" name="Slide Number Placeholder 4">
            <a:extLst>
              <a:ext uri="{FF2B5EF4-FFF2-40B4-BE49-F238E27FC236}">
                <a16:creationId xmlns:a16="http://schemas.microsoft.com/office/drawing/2014/main" id="{CF78617D-3C4E-80A0-AB71-E39D7D1E17D4}"/>
              </a:ext>
            </a:extLst>
          </p:cNvPr>
          <p:cNvSpPr>
            <a:spLocks noGrp="1"/>
          </p:cNvSpPr>
          <p:nvPr>
            <p:ph type="sldNum" sz="quarter" idx="12"/>
          </p:nvPr>
        </p:nvSpPr>
        <p:spPr/>
        <p:txBody>
          <a:bodyPr/>
          <a:lstStyle/>
          <a:p>
            <a:fld id="{2AC1C4F3-0758-4693-96D4-8901426768B0}" type="slidenum">
              <a:rPr lang="en-IN" altLang="en-US" smtClean="0"/>
              <a:pPr/>
              <a:t>13</a:t>
            </a:fld>
            <a:endParaRPr lang="en-IN" altLang="en-US"/>
          </a:p>
        </p:txBody>
      </p:sp>
    </p:spTree>
    <p:extLst>
      <p:ext uri="{BB962C8B-B14F-4D97-AF65-F5344CB8AC3E}">
        <p14:creationId xmlns:p14="http://schemas.microsoft.com/office/powerpoint/2010/main" val="2982094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F342A-AA79-CE13-1056-E0D86A71EB90}"/>
              </a:ext>
            </a:extLst>
          </p:cNvPr>
          <p:cNvSpPr>
            <a:spLocks noGrp="1"/>
          </p:cNvSpPr>
          <p:nvPr>
            <p:ph type="title"/>
          </p:nvPr>
        </p:nvSpPr>
        <p:spPr/>
        <p:txBody>
          <a:bodyPr/>
          <a:lstStyle/>
          <a:p>
            <a:r>
              <a:rPr lang="en-IN" dirty="0"/>
              <a:t>Drafting</a:t>
            </a:r>
            <a:endParaRPr lang="en-US" dirty="0"/>
          </a:p>
        </p:txBody>
      </p:sp>
      <p:sp>
        <p:nvSpPr>
          <p:cNvPr id="3" name="Content Placeholder 2">
            <a:extLst>
              <a:ext uri="{FF2B5EF4-FFF2-40B4-BE49-F238E27FC236}">
                <a16:creationId xmlns:a16="http://schemas.microsoft.com/office/drawing/2014/main" id="{69C1812D-5014-C78A-7897-448F63FD9102}"/>
              </a:ext>
            </a:extLst>
          </p:cNvPr>
          <p:cNvSpPr>
            <a:spLocks noGrp="1"/>
          </p:cNvSpPr>
          <p:nvPr>
            <p:ph idx="1"/>
          </p:nvPr>
        </p:nvSpPr>
        <p:spPr>
          <a:xfrm>
            <a:off x="691584" y="1647228"/>
            <a:ext cx="10713267" cy="4429446"/>
          </a:xfrm>
        </p:spPr>
        <p:txBody>
          <a:bodyPr/>
          <a:lstStyle/>
          <a:p>
            <a:r>
              <a:rPr lang="en-IN" dirty="0">
                <a:latin typeface="+mj-lt"/>
              </a:rPr>
              <a:t>Prayer</a:t>
            </a:r>
          </a:p>
          <a:p>
            <a:pPr lvl="1"/>
            <a:r>
              <a:rPr lang="en-IN" dirty="0">
                <a:latin typeface="+mj-lt"/>
              </a:rPr>
              <a:t>Know what you want from the appeal – what is the relief you need!</a:t>
            </a:r>
          </a:p>
          <a:p>
            <a:pPr lvl="1"/>
            <a:r>
              <a:rPr lang="en-IN" dirty="0">
                <a:latin typeface="+mj-lt"/>
              </a:rPr>
              <a:t>To set aside the order cannot normally be the prayer… should be more specific! </a:t>
            </a:r>
          </a:p>
          <a:p>
            <a:pPr lvl="1"/>
            <a:r>
              <a:rPr lang="en-IN" dirty="0">
                <a:latin typeface="+mj-lt"/>
              </a:rPr>
              <a:t>To instruct the lower authorities to ….; To instruct the lower authorities to process the refund in X months time; To instruct the lower authorities to grant input credit; …. </a:t>
            </a:r>
            <a:r>
              <a:rPr lang="en-IN" i="1" dirty="0">
                <a:latin typeface="+mj-lt"/>
              </a:rPr>
              <a:t>Not the best examples of prayer </a:t>
            </a:r>
            <a:endParaRPr lang="en-IN" dirty="0">
              <a:latin typeface="+mj-lt"/>
            </a:endParaRPr>
          </a:p>
          <a:p>
            <a:pPr lvl="1"/>
            <a:endParaRPr lang="en-IN" dirty="0">
              <a:latin typeface="+mj-lt"/>
            </a:endParaRPr>
          </a:p>
          <a:p>
            <a:endParaRPr lang="en-US" dirty="0">
              <a:latin typeface="+mj-lt"/>
            </a:endParaRPr>
          </a:p>
        </p:txBody>
      </p:sp>
      <p:sp>
        <p:nvSpPr>
          <p:cNvPr id="5" name="Slide Number Placeholder 4">
            <a:extLst>
              <a:ext uri="{FF2B5EF4-FFF2-40B4-BE49-F238E27FC236}">
                <a16:creationId xmlns:a16="http://schemas.microsoft.com/office/drawing/2014/main" id="{CF78617D-3C4E-80A0-AB71-E39D7D1E17D4}"/>
              </a:ext>
            </a:extLst>
          </p:cNvPr>
          <p:cNvSpPr>
            <a:spLocks noGrp="1"/>
          </p:cNvSpPr>
          <p:nvPr>
            <p:ph type="sldNum" sz="quarter" idx="12"/>
          </p:nvPr>
        </p:nvSpPr>
        <p:spPr/>
        <p:txBody>
          <a:bodyPr/>
          <a:lstStyle/>
          <a:p>
            <a:fld id="{2AC1C4F3-0758-4693-96D4-8901426768B0}" type="slidenum">
              <a:rPr lang="en-IN" altLang="en-US" smtClean="0"/>
              <a:pPr/>
              <a:t>14</a:t>
            </a:fld>
            <a:endParaRPr lang="en-IN" altLang="en-US"/>
          </a:p>
        </p:txBody>
      </p:sp>
    </p:spTree>
    <p:extLst>
      <p:ext uri="{BB962C8B-B14F-4D97-AF65-F5344CB8AC3E}">
        <p14:creationId xmlns:p14="http://schemas.microsoft.com/office/powerpoint/2010/main" val="1535496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813CD-4C76-9610-16DD-99CF5D2C1D65}"/>
              </a:ext>
            </a:extLst>
          </p:cNvPr>
          <p:cNvSpPr>
            <a:spLocks noGrp="1"/>
          </p:cNvSpPr>
          <p:nvPr>
            <p:ph type="title"/>
          </p:nvPr>
        </p:nvSpPr>
        <p:spPr/>
        <p:txBody>
          <a:bodyPr/>
          <a:lstStyle/>
          <a:p>
            <a:r>
              <a:rPr lang="en-US" dirty="0"/>
              <a:t>c</a:t>
            </a:r>
          </a:p>
        </p:txBody>
      </p:sp>
      <p:sp>
        <p:nvSpPr>
          <p:cNvPr id="3" name="Content Placeholder 2">
            <a:extLst>
              <a:ext uri="{FF2B5EF4-FFF2-40B4-BE49-F238E27FC236}">
                <a16:creationId xmlns:a16="http://schemas.microsoft.com/office/drawing/2014/main" id="{4981D548-BBA9-EDB9-262B-C085CC0921EA}"/>
              </a:ext>
            </a:extLst>
          </p:cNvPr>
          <p:cNvSpPr>
            <a:spLocks noGrp="1"/>
          </p:cNvSpPr>
          <p:nvPr>
            <p:ph idx="1"/>
          </p:nvPr>
        </p:nvSpPr>
        <p:spPr/>
        <p:txBody>
          <a:bodyPr/>
          <a:lstStyle/>
          <a:p>
            <a:r>
              <a:rPr lang="en-US" sz="2400" dirty="0"/>
              <a:t>Fundamental process</a:t>
            </a:r>
          </a:p>
          <a:p>
            <a:pPr lvl="1"/>
            <a:r>
              <a:rPr lang="en-US" sz="2400" dirty="0"/>
              <a:t>What happened</a:t>
            </a:r>
          </a:p>
          <a:p>
            <a:pPr lvl="1"/>
            <a:r>
              <a:rPr lang="en-US" sz="2400" dirty="0"/>
              <a:t>Legal consequence</a:t>
            </a:r>
          </a:p>
          <a:p>
            <a:pPr lvl="1"/>
            <a:r>
              <a:rPr lang="en-US" sz="2400" dirty="0"/>
              <a:t>Art of synthesizing and interpretation</a:t>
            </a:r>
          </a:p>
          <a:p>
            <a:pPr lvl="1"/>
            <a:r>
              <a:rPr lang="en-US" sz="2400" dirty="0"/>
              <a:t>What works</a:t>
            </a:r>
          </a:p>
          <a:p>
            <a:pPr lvl="1"/>
            <a:r>
              <a:rPr lang="en-US" sz="2400" dirty="0"/>
              <a:t>Expected relief</a:t>
            </a:r>
          </a:p>
          <a:p>
            <a:endParaRPr lang="en-US" sz="2400" dirty="0"/>
          </a:p>
        </p:txBody>
      </p:sp>
      <p:sp>
        <p:nvSpPr>
          <p:cNvPr id="4" name="Footer Placeholder 3">
            <a:extLst>
              <a:ext uri="{FF2B5EF4-FFF2-40B4-BE49-F238E27FC236}">
                <a16:creationId xmlns:a16="http://schemas.microsoft.com/office/drawing/2014/main" id="{CCF1A955-5F28-ED52-FC80-06C46999A0CF}"/>
              </a:ext>
            </a:extLst>
          </p:cNvPr>
          <p:cNvSpPr>
            <a:spLocks noGrp="1"/>
          </p:cNvSpPr>
          <p:nvPr>
            <p:ph type="ftr" sz="quarter" idx="11"/>
          </p:nvPr>
        </p:nvSpPr>
        <p:spPr/>
        <p:txBody>
          <a:bodyPr/>
          <a:lstStyle/>
          <a:p>
            <a:pPr>
              <a:defRPr/>
            </a:pPr>
            <a:r>
              <a:rPr lang="en-GB"/>
              <a:t>© GST &amp; Indirect Taxes Committee, ICAI</a:t>
            </a:r>
            <a:endParaRPr lang="en-IN"/>
          </a:p>
        </p:txBody>
      </p:sp>
      <p:sp>
        <p:nvSpPr>
          <p:cNvPr id="5" name="Slide Number Placeholder 4">
            <a:extLst>
              <a:ext uri="{FF2B5EF4-FFF2-40B4-BE49-F238E27FC236}">
                <a16:creationId xmlns:a16="http://schemas.microsoft.com/office/drawing/2014/main" id="{775406A4-5FD3-10E2-E4F0-0B7A3D9D7A33}"/>
              </a:ext>
            </a:extLst>
          </p:cNvPr>
          <p:cNvSpPr>
            <a:spLocks noGrp="1"/>
          </p:cNvSpPr>
          <p:nvPr>
            <p:ph type="sldNum" sz="quarter" idx="12"/>
          </p:nvPr>
        </p:nvSpPr>
        <p:spPr/>
        <p:txBody>
          <a:bodyPr/>
          <a:lstStyle/>
          <a:p>
            <a:fld id="{2AC1C4F3-0758-4693-96D4-8901426768B0}" type="slidenum">
              <a:rPr lang="en-IN" altLang="en-US" smtClean="0"/>
              <a:pPr/>
              <a:t>15</a:t>
            </a:fld>
            <a:endParaRPr lang="en-IN" altLang="en-US"/>
          </a:p>
        </p:txBody>
      </p:sp>
    </p:spTree>
    <p:extLst>
      <p:ext uri="{BB962C8B-B14F-4D97-AF65-F5344CB8AC3E}">
        <p14:creationId xmlns:p14="http://schemas.microsoft.com/office/powerpoint/2010/main" val="2094303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A8D92-25C8-4FA7-9D38-769E8FA15B81}"/>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259F7B05-4331-25B9-8BE6-0822BFB8D79B}"/>
              </a:ext>
            </a:extLst>
          </p:cNvPr>
          <p:cNvSpPr>
            <a:spLocks noGrp="1"/>
          </p:cNvSpPr>
          <p:nvPr>
            <p:ph idx="1"/>
          </p:nvPr>
        </p:nvSpPr>
        <p:spPr/>
        <p:txBody>
          <a:bodyPr/>
          <a:lstStyle/>
          <a:p>
            <a:r>
              <a:rPr lang="en-US" sz="2400" dirty="0"/>
              <a:t>Effective appeal strategy (key elements)</a:t>
            </a:r>
          </a:p>
          <a:p>
            <a:pPr lvl="1"/>
            <a:r>
              <a:rPr lang="en-US" sz="2400" dirty="0"/>
              <a:t>Preliminary Case Analysis</a:t>
            </a:r>
          </a:p>
          <a:p>
            <a:pPr lvl="2"/>
            <a:r>
              <a:rPr lang="en-US" sz="2400" dirty="0"/>
              <a:t>Thorough review of the entire case record</a:t>
            </a:r>
          </a:p>
          <a:p>
            <a:pPr lvl="2"/>
            <a:r>
              <a:rPr lang="en-US" sz="2400" dirty="0"/>
              <a:t>Identification of the issues</a:t>
            </a:r>
          </a:p>
          <a:p>
            <a:pPr lvl="2"/>
            <a:r>
              <a:rPr lang="en-US" sz="2400" dirty="0"/>
              <a:t>Identification of the possible contentions</a:t>
            </a:r>
          </a:p>
          <a:p>
            <a:pPr lvl="2"/>
            <a:r>
              <a:rPr lang="en-US" sz="2400" dirty="0"/>
              <a:t>Discussion with the client</a:t>
            </a:r>
          </a:p>
          <a:p>
            <a:endParaRPr lang="en-US" sz="3600" dirty="0"/>
          </a:p>
        </p:txBody>
      </p:sp>
      <p:sp>
        <p:nvSpPr>
          <p:cNvPr id="4" name="Footer Placeholder 3">
            <a:extLst>
              <a:ext uri="{FF2B5EF4-FFF2-40B4-BE49-F238E27FC236}">
                <a16:creationId xmlns:a16="http://schemas.microsoft.com/office/drawing/2014/main" id="{D3FAA636-3142-A7CA-D161-F95E66814154}"/>
              </a:ext>
            </a:extLst>
          </p:cNvPr>
          <p:cNvSpPr>
            <a:spLocks noGrp="1"/>
          </p:cNvSpPr>
          <p:nvPr>
            <p:ph type="ftr" sz="quarter" idx="11"/>
          </p:nvPr>
        </p:nvSpPr>
        <p:spPr/>
        <p:txBody>
          <a:bodyPr/>
          <a:lstStyle/>
          <a:p>
            <a:pPr>
              <a:defRPr/>
            </a:pPr>
            <a:r>
              <a:rPr lang="en-GB"/>
              <a:t>© GST &amp; Indirect Taxes Committee, ICAI</a:t>
            </a:r>
            <a:endParaRPr lang="en-IN"/>
          </a:p>
        </p:txBody>
      </p:sp>
      <p:sp>
        <p:nvSpPr>
          <p:cNvPr id="5" name="Slide Number Placeholder 4">
            <a:extLst>
              <a:ext uri="{FF2B5EF4-FFF2-40B4-BE49-F238E27FC236}">
                <a16:creationId xmlns:a16="http://schemas.microsoft.com/office/drawing/2014/main" id="{2486B510-E2AE-85B8-3D65-1B2912425009}"/>
              </a:ext>
            </a:extLst>
          </p:cNvPr>
          <p:cNvSpPr>
            <a:spLocks noGrp="1"/>
          </p:cNvSpPr>
          <p:nvPr>
            <p:ph type="sldNum" sz="quarter" idx="12"/>
          </p:nvPr>
        </p:nvSpPr>
        <p:spPr/>
        <p:txBody>
          <a:bodyPr/>
          <a:lstStyle/>
          <a:p>
            <a:fld id="{2AC1C4F3-0758-4693-96D4-8901426768B0}" type="slidenum">
              <a:rPr lang="en-IN" altLang="en-US" smtClean="0"/>
              <a:pPr/>
              <a:t>16</a:t>
            </a:fld>
            <a:endParaRPr lang="en-IN" altLang="en-US"/>
          </a:p>
        </p:txBody>
      </p:sp>
    </p:spTree>
    <p:extLst>
      <p:ext uri="{BB962C8B-B14F-4D97-AF65-F5344CB8AC3E}">
        <p14:creationId xmlns:p14="http://schemas.microsoft.com/office/powerpoint/2010/main" val="1945368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7641C-0DA6-00B4-DEAE-F1FA2CE38C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BC2681-E632-AB77-0067-191B4122446F}"/>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5161AA07-AF03-3A19-2724-2F0F6A18C740}"/>
              </a:ext>
            </a:extLst>
          </p:cNvPr>
          <p:cNvSpPr>
            <a:spLocks noGrp="1"/>
          </p:cNvSpPr>
          <p:nvPr>
            <p:ph idx="1"/>
          </p:nvPr>
        </p:nvSpPr>
        <p:spPr>
          <a:xfrm>
            <a:off x="1115817" y="1720850"/>
            <a:ext cx="10207712" cy="3416300"/>
          </a:xfrm>
        </p:spPr>
        <p:txBody>
          <a:bodyPr/>
          <a:lstStyle/>
          <a:p>
            <a:r>
              <a:rPr lang="en-US" sz="1600" dirty="0"/>
              <a:t>Effective appeal strategy (key elements)</a:t>
            </a:r>
          </a:p>
          <a:p>
            <a:pPr lvl="1"/>
            <a:r>
              <a:rPr lang="en-US" sz="1600" dirty="0"/>
              <a:t>Develop a Clear Appeal Strategy Framework</a:t>
            </a:r>
          </a:p>
          <a:p>
            <a:pPr lvl="2"/>
            <a:r>
              <a:rPr lang="en-US" dirty="0"/>
              <a:t>Command on the case record</a:t>
            </a:r>
          </a:p>
          <a:p>
            <a:pPr lvl="2"/>
            <a:r>
              <a:rPr lang="en-US" dirty="0"/>
              <a:t>Identification of proved/material facts (from relevant notice/order)</a:t>
            </a:r>
          </a:p>
          <a:p>
            <a:pPr lvl="2"/>
            <a:r>
              <a:rPr lang="en-US" dirty="0"/>
              <a:t>Identification of issues (from relevant notice/order)</a:t>
            </a:r>
          </a:p>
          <a:p>
            <a:pPr lvl="2"/>
            <a:r>
              <a:rPr lang="en-US" dirty="0"/>
              <a:t>Submissions made before the lower authorities</a:t>
            </a:r>
          </a:p>
          <a:p>
            <a:pPr lvl="2"/>
            <a:r>
              <a:rPr lang="en-US" dirty="0"/>
              <a:t>Findings of the lower authorities</a:t>
            </a:r>
          </a:p>
          <a:p>
            <a:pPr lvl="2"/>
            <a:r>
              <a:rPr lang="en-US" dirty="0"/>
              <a:t>Core errors committed (non-consideration of material evidence, erroneous consideration of material evidence, reliance on non-material evidence, jurisdictional errors, misinterpretation of the law, non-consideration or </a:t>
            </a:r>
            <a:r>
              <a:rPr lang="en-US" dirty="0" err="1"/>
              <a:t>misconsideration</a:t>
            </a:r>
            <a:r>
              <a:rPr lang="en-US" dirty="0"/>
              <a:t> of the judicial precedents, procedural violations, etc.)</a:t>
            </a:r>
          </a:p>
          <a:p>
            <a:pPr lvl="2"/>
            <a:r>
              <a:rPr lang="en-US" dirty="0"/>
              <a:t>Dealing with adverse findings </a:t>
            </a:r>
          </a:p>
          <a:p>
            <a:pPr lvl="2"/>
            <a:r>
              <a:rPr lang="en-US" dirty="0"/>
              <a:t>Appreciating possible adverse contentions</a:t>
            </a:r>
          </a:p>
          <a:p>
            <a:pPr lvl="2"/>
            <a:r>
              <a:rPr lang="en-US" dirty="0"/>
              <a:t>Developing the grounds of appeal against the core errors</a:t>
            </a:r>
          </a:p>
          <a:p>
            <a:pPr lvl="2"/>
            <a:r>
              <a:rPr lang="en-US" dirty="0"/>
              <a:t>Clarity in claiming the relief</a:t>
            </a:r>
          </a:p>
          <a:p>
            <a:endParaRPr lang="en-US" sz="2400" dirty="0"/>
          </a:p>
        </p:txBody>
      </p:sp>
      <p:sp>
        <p:nvSpPr>
          <p:cNvPr id="4" name="Footer Placeholder 3">
            <a:extLst>
              <a:ext uri="{FF2B5EF4-FFF2-40B4-BE49-F238E27FC236}">
                <a16:creationId xmlns:a16="http://schemas.microsoft.com/office/drawing/2014/main" id="{2CE38E2C-B2F2-9645-3D47-A51C360FE29B}"/>
              </a:ext>
            </a:extLst>
          </p:cNvPr>
          <p:cNvSpPr>
            <a:spLocks noGrp="1"/>
          </p:cNvSpPr>
          <p:nvPr>
            <p:ph type="ftr" sz="quarter" idx="11"/>
          </p:nvPr>
        </p:nvSpPr>
        <p:spPr/>
        <p:txBody>
          <a:bodyPr/>
          <a:lstStyle/>
          <a:p>
            <a:pPr>
              <a:defRPr/>
            </a:pPr>
            <a:r>
              <a:rPr lang="en-GB"/>
              <a:t>© GST &amp; Indirect Taxes Committee, ICAI</a:t>
            </a:r>
            <a:endParaRPr lang="en-IN"/>
          </a:p>
        </p:txBody>
      </p:sp>
      <p:sp>
        <p:nvSpPr>
          <p:cNvPr id="5" name="Slide Number Placeholder 4">
            <a:extLst>
              <a:ext uri="{FF2B5EF4-FFF2-40B4-BE49-F238E27FC236}">
                <a16:creationId xmlns:a16="http://schemas.microsoft.com/office/drawing/2014/main" id="{CF90EDEE-A162-ADC2-145F-14EBE8401C1E}"/>
              </a:ext>
            </a:extLst>
          </p:cNvPr>
          <p:cNvSpPr>
            <a:spLocks noGrp="1"/>
          </p:cNvSpPr>
          <p:nvPr>
            <p:ph type="sldNum" sz="quarter" idx="12"/>
          </p:nvPr>
        </p:nvSpPr>
        <p:spPr/>
        <p:txBody>
          <a:bodyPr/>
          <a:lstStyle/>
          <a:p>
            <a:fld id="{2AC1C4F3-0758-4693-96D4-8901426768B0}" type="slidenum">
              <a:rPr lang="en-IN" altLang="en-US" smtClean="0"/>
              <a:pPr/>
              <a:t>17</a:t>
            </a:fld>
            <a:endParaRPr lang="en-IN" altLang="en-US"/>
          </a:p>
        </p:txBody>
      </p:sp>
    </p:spTree>
    <p:extLst>
      <p:ext uri="{BB962C8B-B14F-4D97-AF65-F5344CB8AC3E}">
        <p14:creationId xmlns:p14="http://schemas.microsoft.com/office/powerpoint/2010/main" val="56068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FEF17-9DC4-4353-3D4F-7340303B08FA}"/>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49E1A8B7-DB78-376C-CD51-C6F235719C97}"/>
              </a:ext>
            </a:extLst>
          </p:cNvPr>
          <p:cNvSpPr>
            <a:spLocks noGrp="1"/>
          </p:cNvSpPr>
          <p:nvPr>
            <p:ph idx="1"/>
          </p:nvPr>
        </p:nvSpPr>
        <p:spPr>
          <a:xfrm>
            <a:off x="1215318" y="1904935"/>
            <a:ext cx="8761413" cy="3416300"/>
          </a:xfrm>
        </p:spPr>
        <p:txBody>
          <a:bodyPr/>
          <a:lstStyle/>
          <a:p>
            <a:r>
              <a:rPr lang="en-US" sz="2000" dirty="0"/>
              <a:t>Effective appeal strategy (key elements)</a:t>
            </a:r>
          </a:p>
          <a:p>
            <a:pPr lvl="1"/>
            <a:r>
              <a:rPr lang="en-US" sz="2000" dirty="0"/>
              <a:t>Creating a persuasive appeal</a:t>
            </a:r>
          </a:p>
          <a:p>
            <a:pPr lvl="2"/>
            <a:r>
              <a:rPr lang="en-US" dirty="0"/>
              <a:t>Structured writing</a:t>
            </a:r>
          </a:p>
          <a:p>
            <a:pPr lvl="2"/>
            <a:r>
              <a:rPr lang="en-US" dirty="0"/>
              <a:t>Organization</a:t>
            </a:r>
          </a:p>
          <a:p>
            <a:pPr lvl="2"/>
            <a:r>
              <a:rPr lang="en-US" dirty="0"/>
              <a:t>Legal analysis</a:t>
            </a:r>
          </a:p>
          <a:p>
            <a:pPr lvl="2"/>
            <a:r>
              <a:rPr lang="en-US" dirty="0"/>
              <a:t>Case laws</a:t>
            </a:r>
          </a:p>
          <a:p>
            <a:pPr lvl="2"/>
            <a:r>
              <a:rPr lang="en-US" dirty="0"/>
              <a:t>Brevity</a:t>
            </a:r>
          </a:p>
          <a:p>
            <a:r>
              <a:rPr lang="en-US" sz="2000" dirty="0"/>
              <a:t>Statement of Facts</a:t>
            </a:r>
          </a:p>
          <a:p>
            <a:r>
              <a:rPr lang="en-US" sz="2000" dirty="0"/>
              <a:t>Grounds of Appeals</a:t>
            </a:r>
          </a:p>
          <a:p>
            <a:r>
              <a:rPr lang="en-US" sz="2000" dirty="0"/>
              <a:t>Prayer</a:t>
            </a:r>
          </a:p>
          <a:p>
            <a:r>
              <a:rPr lang="en-US" sz="2000" dirty="0"/>
              <a:t>Cross-objections</a:t>
            </a:r>
          </a:p>
          <a:p>
            <a:pPr lvl="2"/>
            <a:endParaRPr lang="en-US" dirty="0"/>
          </a:p>
          <a:p>
            <a:pPr lvl="1"/>
            <a:endParaRPr lang="en-US" sz="2000" dirty="0"/>
          </a:p>
          <a:p>
            <a:endParaRPr lang="en-US" dirty="0"/>
          </a:p>
        </p:txBody>
      </p:sp>
      <p:sp>
        <p:nvSpPr>
          <p:cNvPr id="4" name="Footer Placeholder 3">
            <a:extLst>
              <a:ext uri="{FF2B5EF4-FFF2-40B4-BE49-F238E27FC236}">
                <a16:creationId xmlns:a16="http://schemas.microsoft.com/office/drawing/2014/main" id="{5EF206DA-18C6-AC7A-218E-D11C8E349F19}"/>
              </a:ext>
            </a:extLst>
          </p:cNvPr>
          <p:cNvSpPr>
            <a:spLocks noGrp="1"/>
          </p:cNvSpPr>
          <p:nvPr>
            <p:ph type="ftr" sz="quarter" idx="11"/>
          </p:nvPr>
        </p:nvSpPr>
        <p:spPr/>
        <p:txBody>
          <a:bodyPr/>
          <a:lstStyle/>
          <a:p>
            <a:pPr>
              <a:defRPr/>
            </a:pPr>
            <a:r>
              <a:rPr lang="en-GB"/>
              <a:t>© GST &amp; Indirect Taxes Committee, ICAI</a:t>
            </a:r>
            <a:endParaRPr lang="en-IN"/>
          </a:p>
        </p:txBody>
      </p:sp>
      <p:sp>
        <p:nvSpPr>
          <p:cNvPr id="5" name="Slide Number Placeholder 4">
            <a:extLst>
              <a:ext uri="{FF2B5EF4-FFF2-40B4-BE49-F238E27FC236}">
                <a16:creationId xmlns:a16="http://schemas.microsoft.com/office/drawing/2014/main" id="{B7980C2E-AA8B-3E59-16F6-AB7C921A33DC}"/>
              </a:ext>
            </a:extLst>
          </p:cNvPr>
          <p:cNvSpPr>
            <a:spLocks noGrp="1"/>
          </p:cNvSpPr>
          <p:nvPr>
            <p:ph type="sldNum" sz="quarter" idx="12"/>
          </p:nvPr>
        </p:nvSpPr>
        <p:spPr/>
        <p:txBody>
          <a:bodyPr/>
          <a:lstStyle/>
          <a:p>
            <a:fld id="{2AC1C4F3-0758-4693-96D4-8901426768B0}" type="slidenum">
              <a:rPr lang="en-IN" altLang="en-US" smtClean="0"/>
              <a:pPr/>
              <a:t>18</a:t>
            </a:fld>
            <a:endParaRPr lang="en-IN" altLang="en-US"/>
          </a:p>
        </p:txBody>
      </p:sp>
    </p:spTree>
    <p:extLst>
      <p:ext uri="{BB962C8B-B14F-4D97-AF65-F5344CB8AC3E}">
        <p14:creationId xmlns:p14="http://schemas.microsoft.com/office/powerpoint/2010/main" val="3814059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D2C5D-8888-01B6-30A8-AA4DD3BFEC2E}"/>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6D5D81DE-5396-8C0A-7F16-38163A0030F1}"/>
              </a:ext>
            </a:extLst>
          </p:cNvPr>
          <p:cNvSpPr>
            <a:spLocks noGrp="1"/>
          </p:cNvSpPr>
          <p:nvPr>
            <p:ph idx="1"/>
          </p:nvPr>
        </p:nvSpPr>
        <p:spPr>
          <a:xfrm>
            <a:off x="1215317" y="1720850"/>
            <a:ext cx="8761413" cy="3416300"/>
          </a:xfrm>
        </p:spPr>
        <p:txBody>
          <a:bodyPr/>
          <a:lstStyle/>
          <a:p>
            <a:r>
              <a:rPr lang="en-US" sz="2000" dirty="0"/>
              <a:t>Effective appeal strategy (oral arguments)</a:t>
            </a:r>
          </a:p>
          <a:p>
            <a:pPr lvl="1"/>
            <a:r>
              <a:rPr lang="en-US" sz="2000" dirty="0"/>
              <a:t>Be sure that the forum has jurisdiction.</a:t>
            </a:r>
          </a:p>
          <a:p>
            <a:pPr lvl="1"/>
            <a:r>
              <a:rPr lang="en-US" sz="2000" dirty="0"/>
              <a:t>Know your audience. </a:t>
            </a:r>
          </a:p>
          <a:p>
            <a:pPr lvl="1"/>
            <a:r>
              <a:rPr lang="en-US" sz="2000" dirty="0"/>
              <a:t>Know your case. </a:t>
            </a:r>
          </a:p>
          <a:p>
            <a:pPr lvl="1"/>
            <a:r>
              <a:rPr lang="en-US" sz="2000" dirty="0"/>
              <a:t>Know your adversary’s case.</a:t>
            </a:r>
          </a:p>
          <a:p>
            <a:pPr lvl="1"/>
            <a:r>
              <a:rPr lang="en-US" sz="2000" dirty="0"/>
              <a:t>Never overstate your case. Be scrupulously accurate. </a:t>
            </a:r>
          </a:p>
          <a:p>
            <a:pPr lvl="1"/>
            <a:r>
              <a:rPr lang="en-US" sz="2000" dirty="0"/>
              <a:t>If possible, lead with your strongest argument. </a:t>
            </a:r>
          </a:p>
          <a:p>
            <a:pPr lvl="1"/>
            <a:r>
              <a:rPr lang="en-US" sz="2000" dirty="0"/>
              <a:t>If you’re the first to argue, make your positive case and then preemptively refute in the middle</a:t>
            </a:r>
            <a:r>
              <a:rPr lang="en-IN" sz="2000" dirty="0"/>
              <a:t>.</a:t>
            </a:r>
            <a:endParaRPr lang="en-US" sz="2000" dirty="0"/>
          </a:p>
          <a:p>
            <a:pPr lvl="1"/>
            <a:r>
              <a:rPr lang="en-US" sz="2000" dirty="0"/>
              <a:t>If you’re arguing after your opponent, design the order of positive case and refutation to be most effective according to the nature of your opponent’s argument</a:t>
            </a:r>
            <a:r>
              <a:rPr lang="en-IN" sz="2000" dirty="0"/>
              <a:t>.</a:t>
            </a:r>
            <a:endParaRPr lang="en-US" sz="2000" dirty="0"/>
          </a:p>
          <a:p>
            <a:endParaRPr lang="en-US" dirty="0"/>
          </a:p>
        </p:txBody>
      </p:sp>
      <p:sp>
        <p:nvSpPr>
          <p:cNvPr id="4" name="Footer Placeholder 3">
            <a:extLst>
              <a:ext uri="{FF2B5EF4-FFF2-40B4-BE49-F238E27FC236}">
                <a16:creationId xmlns:a16="http://schemas.microsoft.com/office/drawing/2014/main" id="{F00B80FE-0594-F3E3-B131-72F4692F9372}"/>
              </a:ext>
            </a:extLst>
          </p:cNvPr>
          <p:cNvSpPr>
            <a:spLocks noGrp="1"/>
          </p:cNvSpPr>
          <p:nvPr>
            <p:ph type="ftr" sz="quarter" idx="11"/>
          </p:nvPr>
        </p:nvSpPr>
        <p:spPr/>
        <p:txBody>
          <a:bodyPr/>
          <a:lstStyle/>
          <a:p>
            <a:pPr>
              <a:defRPr/>
            </a:pPr>
            <a:r>
              <a:rPr lang="en-GB"/>
              <a:t>© GST &amp; Indirect Taxes Committee, ICAI</a:t>
            </a:r>
            <a:endParaRPr lang="en-IN"/>
          </a:p>
        </p:txBody>
      </p:sp>
      <p:sp>
        <p:nvSpPr>
          <p:cNvPr id="5" name="Slide Number Placeholder 4">
            <a:extLst>
              <a:ext uri="{FF2B5EF4-FFF2-40B4-BE49-F238E27FC236}">
                <a16:creationId xmlns:a16="http://schemas.microsoft.com/office/drawing/2014/main" id="{07F3D7AE-2395-C7DE-6217-1A12118A3883}"/>
              </a:ext>
            </a:extLst>
          </p:cNvPr>
          <p:cNvSpPr>
            <a:spLocks noGrp="1"/>
          </p:cNvSpPr>
          <p:nvPr>
            <p:ph type="sldNum" sz="quarter" idx="12"/>
          </p:nvPr>
        </p:nvSpPr>
        <p:spPr/>
        <p:txBody>
          <a:bodyPr/>
          <a:lstStyle/>
          <a:p>
            <a:fld id="{2AC1C4F3-0758-4693-96D4-8901426768B0}" type="slidenum">
              <a:rPr lang="en-IN" altLang="en-US" smtClean="0"/>
              <a:pPr/>
              <a:t>19</a:t>
            </a:fld>
            <a:endParaRPr lang="en-IN" altLang="en-US"/>
          </a:p>
        </p:txBody>
      </p:sp>
    </p:spTree>
    <p:extLst>
      <p:ext uri="{BB962C8B-B14F-4D97-AF65-F5344CB8AC3E}">
        <p14:creationId xmlns:p14="http://schemas.microsoft.com/office/powerpoint/2010/main" val="2910699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A2165-5605-2122-456E-A9DAFB7D03D3}"/>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29EB79B7-B5C6-89B3-3490-B03A35E555E1}"/>
              </a:ext>
            </a:extLst>
          </p:cNvPr>
          <p:cNvSpPr>
            <a:spLocks noGrp="1"/>
          </p:cNvSpPr>
          <p:nvPr>
            <p:ph idx="1"/>
          </p:nvPr>
        </p:nvSpPr>
        <p:spPr>
          <a:xfrm>
            <a:off x="362607" y="1311160"/>
            <a:ext cx="11429999" cy="5242039"/>
          </a:xfrm>
        </p:spPr>
        <p:txBody>
          <a:bodyPr/>
          <a:lstStyle/>
          <a:p>
            <a:pPr marL="342900" lvl="1" indent="-342900" eaLnBrk="1" hangingPunct="1">
              <a:lnSpc>
                <a:spcPct val="150000"/>
              </a:lnSpc>
              <a:spcBef>
                <a:spcPct val="0"/>
              </a:spcBef>
              <a:buFont typeface="Wingdings" panose="05000000000000000000" pitchFamily="2" charset="2"/>
              <a:buChar char="§"/>
              <a:defRPr/>
            </a:pPr>
            <a:r>
              <a:rPr lang="en-GB" sz="2400" dirty="0">
                <a:ea typeface="Cambria Math" panose="02040503050406030204" pitchFamily="18" charset="0"/>
                <a:cs typeface="Cambria Math" panose="02040503050406030204" pitchFamily="18" charset="0"/>
              </a:rPr>
              <a:t>Understanding Appellate Order</a:t>
            </a:r>
          </a:p>
          <a:p>
            <a:pPr marL="742950" lvl="2" indent="-342900" eaLnBrk="1" hangingPunct="1">
              <a:lnSpc>
                <a:spcPct val="150000"/>
              </a:lnSpc>
              <a:spcBef>
                <a:spcPct val="0"/>
              </a:spcBef>
              <a:buFont typeface="Wingdings" panose="05000000000000000000" pitchFamily="2" charset="2"/>
              <a:buChar char="§"/>
              <a:defRPr/>
            </a:pPr>
            <a:r>
              <a:rPr lang="en-GB" sz="2200" dirty="0">
                <a:latin typeface="+mj-lt"/>
                <a:ea typeface="Cambria Math" panose="02040503050406030204" pitchFamily="18" charset="0"/>
                <a:cs typeface="Cambria Math" panose="02040503050406030204" pitchFamily="18" charset="0"/>
              </a:rPr>
              <a:t>Understanding the powers to issue Appellate Orders</a:t>
            </a:r>
          </a:p>
          <a:p>
            <a:pPr marL="742950" lvl="2" indent="-342900" eaLnBrk="1" hangingPunct="1">
              <a:lnSpc>
                <a:spcPct val="150000"/>
              </a:lnSpc>
              <a:spcBef>
                <a:spcPct val="0"/>
              </a:spcBef>
              <a:buFont typeface="Wingdings" panose="05000000000000000000" pitchFamily="2" charset="2"/>
              <a:buChar char="§"/>
              <a:defRPr/>
            </a:pPr>
            <a:r>
              <a:rPr lang="en-US" sz="2200" dirty="0">
                <a:latin typeface="+mj-lt"/>
                <a:ea typeface="Cambria Math" panose="02040503050406030204" pitchFamily="18" charset="0"/>
                <a:cs typeface="Cambria Math" panose="02040503050406030204" pitchFamily="18" charset="0"/>
              </a:rPr>
              <a:t>First Appellate Authority not an adjudicating authority</a:t>
            </a:r>
            <a:endParaRPr lang="en-GB" sz="2200" dirty="0">
              <a:latin typeface="+mj-lt"/>
              <a:ea typeface="Cambria Math" panose="02040503050406030204" pitchFamily="18" charset="0"/>
              <a:cs typeface="Cambria Math" panose="02040503050406030204" pitchFamily="18" charset="0"/>
            </a:endParaRPr>
          </a:p>
          <a:p>
            <a:pPr marL="342900" lvl="1" indent="-342900"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cs typeface="Cambria Math" panose="02040503050406030204" pitchFamily="18" charset="0"/>
              </a:rPr>
              <a:t>Boundaries to appellate proceedings (s. 107(11))</a:t>
            </a:r>
          </a:p>
          <a:p>
            <a:pPr marL="342900" lvl="1"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Inherent power to “make such further inquiry as may be necessary” </a:t>
            </a:r>
            <a:r>
              <a:rPr lang="en-GB" sz="2400" dirty="0">
                <a:ea typeface="Cambria Math" panose="02040503050406030204" pitchFamily="18" charset="0"/>
                <a:cs typeface="Cambria Math" panose="02040503050406030204" pitchFamily="18" charset="0"/>
              </a:rPr>
              <a:t>(s. 107(11))</a:t>
            </a:r>
            <a:endParaRPr lang="en-GB" sz="2400" dirty="0">
              <a:latin typeface="+mj-lt"/>
              <a:ea typeface="Cambria Math" panose="02040503050406030204" pitchFamily="18" charset="0"/>
              <a:cs typeface="Cambria Math" panose="02040503050406030204" pitchFamily="18" charset="0"/>
            </a:endParaRPr>
          </a:p>
          <a:p>
            <a:pPr marL="342900" lvl="1"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Responsibility on Appellate authority </a:t>
            </a:r>
          </a:p>
          <a:p>
            <a:pPr marL="342900" lvl="1"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Erroneous grounds in Notice cannot be cured in appeal.</a:t>
            </a:r>
            <a:endParaRPr lang="en-GB" sz="2400" dirty="0">
              <a:latin typeface="+mj-lt"/>
              <a:ea typeface="Cambria Math" panose="02040503050406030204" pitchFamily="18" charset="0"/>
              <a:cs typeface="Cambria Math" panose="02040503050406030204" pitchFamily="18" charset="0"/>
            </a:endParaRPr>
          </a:p>
          <a:p>
            <a:pPr marL="342900" lvl="1" indent="-342900"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cs typeface="Cambria Math" panose="02040503050406030204" pitchFamily="18" charset="0"/>
              </a:rPr>
              <a:t>Requisites of a proper Appellate Order</a:t>
            </a:r>
          </a:p>
        </p:txBody>
      </p:sp>
      <p:sp>
        <p:nvSpPr>
          <p:cNvPr id="19461" name="Slide Number Placeholder 3">
            <a:extLst>
              <a:ext uri="{FF2B5EF4-FFF2-40B4-BE49-F238E27FC236}">
                <a16:creationId xmlns:a16="http://schemas.microsoft.com/office/drawing/2014/main" id="{2C889931-E555-A188-24A4-012BA77ECBC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2</a:t>
            </a:fld>
            <a:endParaRPr lang="en-IN" altLang="en-US">
              <a:solidFill>
                <a:schemeClr val="bg1"/>
              </a:solidFill>
            </a:endParaRPr>
          </a:p>
        </p:txBody>
      </p:sp>
      <p:sp>
        <p:nvSpPr>
          <p:cNvPr id="4" name="Title 3">
            <a:extLst>
              <a:ext uri="{FF2B5EF4-FFF2-40B4-BE49-F238E27FC236}">
                <a16:creationId xmlns:a16="http://schemas.microsoft.com/office/drawing/2014/main" id="{7D27019E-77C7-9867-B0B7-43EEE3451FEC}"/>
              </a:ext>
            </a:extLst>
          </p:cNvPr>
          <p:cNvSpPr>
            <a:spLocks noGrp="1"/>
          </p:cNvSpPr>
          <p:nvPr>
            <p:ph type="title"/>
          </p:nvPr>
        </p:nvSpPr>
        <p:spPr>
          <a:xfrm>
            <a:off x="1404505" y="295275"/>
            <a:ext cx="8761413" cy="826700"/>
          </a:xfrm>
        </p:spPr>
        <p:txBody>
          <a:bodyPr/>
          <a:lstStyle/>
          <a:p>
            <a:r>
              <a:rPr lang="en-GB" sz="3200" b="1" dirty="0"/>
              <a:t>Background</a:t>
            </a:r>
          </a:p>
        </p:txBody>
      </p:sp>
    </p:spTree>
    <p:extLst>
      <p:ext uri="{BB962C8B-B14F-4D97-AF65-F5344CB8AC3E}">
        <p14:creationId xmlns:p14="http://schemas.microsoft.com/office/powerpoint/2010/main" val="30863148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197E5-B4D8-9A8B-757D-B69D23C4CBEF}"/>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922AE87D-A10E-4DAE-81CB-0861513704B3}"/>
              </a:ext>
            </a:extLst>
          </p:cNvPr>
          <p:cNvSpPr>
            <a:spLocks noGrp="1"/>
          </p:cNvSpPr>
          <p:nvPr>
            <p:ph idx="1"/>
          </p:nvPr>
        </p:nvSpPr>
        <p:spPr>
          <a:xfrm>
            <a:off x="1215317" y="1720850"/>
            <a:ext cx="10258524" cy="3416300"/>
          </a:xfrm>
        </p:spPr>
        <p:txBody>
          <a:bodyPr/>
          <a:lstStyle/>
          <a:p>
            <a:r>
              <a:rPr lang="en-US" sz="2000" dirty="0"/>
              <a:t>Effective appeal strategy (oral arguments)</a:t>
            </a:r>
          </a:p>
          <a:p>
            <a:pPr lvl="1"/>
            <a:r>
              <a:rPr lang="en-US" sz="2000" dirty="0"/>
              <a:t>Occupy the most defensible terrain. </a:t>
            </a:r>
          </a:p>
          <a:p>
            <a:pPr lvl="1"/>
            <a:r>
              <a:rPr lang="en-US" sz="2000" dirty="0"/>
              <a:t>Yield indefensible terrain—ostentatiously. </a:t>
            </a:r>
          </a:p>
          <a:p>
            <a:pPr lvl="1"/>
            <a:r>
              <a:rPr lang="en-US" sz="2000" dirty="0"/>
              <a:t>Take pains to select your best arguments. Concentrate your fire. </a:t>
            </a:r>
          </a:p>
          <a:p>
            <a:pPr lvl="1"/>
            <a:r>
              <a:rPr lang="en-US" sz="2000" dirty="0"/>
              <a:t>Communicate clearly and concisely. </a:t>
            </a:r>
          </a:p>
          <a:p>
            <a:pPr lvl="1"/>
            <a:r>
              <a:rPr lang="en-US" sz="2000" dirty="0"/>
              <a:t>Always start with a statement of the main issue before fully stating the facts.</a:t>
            </a:r>
          </a:p>
          <a:p>
            <a:pPr lvl="1"/>
            <a:r>
              <a:rPr lang="en-US" sz="2000" dirty="0"/>
              <a:t>Appeal not just to rules but to justice and common sense. </a:t>
            </a:r>
          </a:p>
          <a:p>
            <a:pPr lvl="1"/>
            <a:r>
              <a:rPr lang="en-US" sz="2000" dirty="0"/>
              <a:t>Understand that reason is paramount with judges and that overt appeal to their emotions is resented.</a:t>
            </a:r>
          </a:p>
          <a:p>
            <a:pPr lvl="1"/>
            <a:r>
              <a:rPr lang="en-US" sz="2000" dirty="0"/>
              <a:t>Assume a posture of respectful intellectual equality with the bench.</a:t>
            </a:r>
          </a:p>
          <a:p>
            <a:pPr lvl="1"/>
            <a:r>
              <a:rPr lang="en-US" sz="2000" dirty="0"/>
              <a:t>Restrain your emotions. And don’t accuse.</a:t>
            </a:r>
          </a:p>
          <a:p>
            <a:pPr lvl="1"/>
            <a:r>
              <a:rPr lang="en-US" sz="2000" dirty="0"/>
              <a:t>Close powerfully—and say explicitly what you think the court should do.</a:t>
            </a:r>
          </a:p>
          <a:p>
            <a:endParaRPr lang="en-US" dirty="0"/>
          </a:p>
        </p:txBody>
      </p:sp>
      <p:sp>
        <p:nvSpPr>
          <p:cNvPr id="4" name="Footer Placeholder 3">
            <a:extLst>
              <a:ext uri="{FF2B5EF4-FFF2-40B4-BE49-F238E27FC236}">
                <a16:creationId xmlns:a16="http://schemas.microsoft.com/office/drawing/2014/main" id="{6235DDA9-565D-6576-21A2-E91619A5B406}"/>
              </a:ext>
            </a:extLst>
          </p:cNvPr>
          <p:cNvSpPr>
            <a:spLocks noGrp="1"/>
          </p:cNvSpPr>
          <p:nvPr>
            <p:ph type="ftr" sz="quarter" idx="11"/>
          </p:nvPr>
        </p:nvSpPr>
        <p:spPr/>
        <p:txBody>
          <a:bodyPr/>
          <a:lstStyle/>
          <a:p>
            <a:pPr>
              <a:defRPr/>
            </a:pPr>
            <a:r>
              <a:rPr lang="en-GB"/>
              <a:t>© GST &amp; Indirect Taxes Committee, ICAI</a:t>
            </a:r>
            <a:endParaRPr lang="en-IN"/>
          </a:p>
        </p:txBody>
      </p:sp>
      <p:sp>
        <p:nvSpPr>
          <p:cNvPr id="5" name="Slide Number Placeholder 4">
            <a:extLst>
              <a:ext uri="{FF2B5EF4-FFF2-40B4-BE49-F238E27FC236}">
                <a16:creationId xmlns:a16="http://schemas.microsoft.com/office/drawing/2014/main" id="{8AA84F6E-915F-A7BA-A677-770F59723750}"/>
              </a:ext>
            </a:extLst>
          </p:cNvPr>
          <p:cNvSpPr>
            <a:spLocks noGrp="1"/>
          </p:cNvSpPr>
          <p:nvPr>
            <p:ph type="sldNum" sz="quarter" idx="12"/>
          </p:nvPr>
        </p:nvSpPr>
        <p:spPr/>
        <p:txBody>
          <a:bodyPr/>
          <a:lstStyle/>
          <a:p>
            <a:fld id="{2AC1C4F3-0758-4693-96D4-8901426768B0}" type="slidenum">
              <a:rPr lang="en-IN" altLang="en-US" smtClean="0"/>
              <a:pPr/>
              <a:t>20</a:t>
            </a:fld>
            <a:endParaRPr lang="en-IN" altLang="en-US"/>
          </a:p>
        </p:txBody>
      </p:sp>
    </p:spTree>
    <p:extLst>
      <p:ext uri="{BB962C8B-B14F-4D97-AF65-F5344CB8AC3E}">
        <p14:creationId xmlns:p14="http://schemas.microsoft.com/office/powerpoint/2010/main" val="2551816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67013" y="1987550"/>
            <a:ext cx="6657975" cy="1862138"/>
          </a:xfrm>
          <a:prstGeom prst="rect">
            <a:avLst/>
          </a:prstGeom>
          <a:ln>
            <a:noFill/>
          </a:ln>
        </p:spPr>
        <p:style>
          <a:lnRef idx="2">
            <a:schemeClr val="accent1"/>
          </a:lnRef>
          <a:fillRef idx="1">
            <a:schemeClr val="lt1"/>
          </a:fillRef>
          <a:effectRef idx="0">
            <a:schemeClr val="accent1"/>
          </a:effectRef>
          <a:fontRef idx="minor">
            <a:schemeClr val="dk1"/>
          </a:fontRef>
        </p:style>
        <p:txBody>
          <a:bodyPr wrap="none">
            <a:spAutoFit/>
          </a:bodyPr>
          <a:lstStyle/>
          <a:p>
            <a:pPr algn="ctr">
              <a:defRPr/>
            </a:pPr>
            <a:r>
              <a:rPr lang="en-US" sz="11500" dirty="0">
                <a:ln w="0"/>
                <a:solidFill>
                  <a:schemeClr val="tx2">
                    <a:lumMod val="75000"/>
                  </a:schemeClr>
                </a:solidFill>
                <a:effectLst>
                  <a:outerShdw blurRad="38100" dist="25400" dir="5400000" algn="ctr" rotWithShape="0">
                    <a:srgbClr val="6E747A">
                      <a:alpha val="43000"/>
                    </a:srgbClr>
                  </a:outerShdw>
                </a:effectLst>
              </a:rPr>
              <a:t>Thank You</a:t>
            </a:r>
            <a:endParaRPr lang="en-IN" sz="11500" dirty="0">
              <a:ln w="0"/>
              <a:solidFill>
                <a:schemeClr val="tx2">
                  <a:lumMod val="75000"/>
                </a:schemeClr>
              </a:solidFill>
              <a:effectLst>
                <a:outerShdw blurRad="38100" dist="25400" dir="5400000" algn="ctr" rotWithShape="0">
                  <a:srgbClr val="6E747A">
                    <a:alpha val="43000"/>
                  </a:srgbClr>
                </a:outerShdw>
              </a:effectLst>
            </a:endParaRPr>
          </a:p>
        </p:txBody>
      </p:sp>
      <p:sp>
        <p:nvSpPr>
          <p:cNvPr id="3" name="Rectangle 3"/>
          <p:cNvSpPr txBox="1">
            <a:spLocks noChangeArrowheads="1"/>
          </p:cNvSpPr>
          <p:nvPr/>
        </p:nvSpPr>
        <p:spPr>
          <a:xfrm>
            <a:off x="3200400" y="4800600"/>
            <a:ext cx="7543800" cy="1585913"/>
          </a:xfrm>
          <a:prstGeom prst="rect">
            <a:avLst/>
          </a:prstGeom>
        </p:spPr>
        <p:txBody>
          <a:bodyPr>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a:lstStyle>
          <a:p>
            <a:pPr fontAlgn="auto">
              <a:spcAft>
                <a:spcPts val="0"/>
              </a:spcAft>
              <a:defRPr/>
            </a:pPr>
            <a:endParaRPr lang="en-US" dirty="0">
              <a:solidFill>
                <a:schemeClr val="tx1">
                  <a:lumMod val="65000"/>
                  <a:lumOff val="35000"/>
                </a:schemeClr>
              </a:solidFill>
            </a:endParaRPr>
          </a:p>
        </p:txBody>
      </p:sp>
      <p:pic>
        <p:nvPicPr>
          <p:cNvPr id="5" name="Picture 4"/>
          <p:cNvPicPr>
            <a:picLocks noChangeAspect="1"/>
          </p:cNvPicPr>
          <p:nvPr/>
        </p:nvPicPr>
        <p:blipFill rotWithShape="1">
          <a:blip r:embed="rId3"/>
          <a:srcRect l="-1170" r="9237"/>
          <a:stretch/>
        </p:blipFill>
        <p:spPr>
          <a:xfrm>
            <a:off x="419310" y="503208"/>
            <a:ext cx="1759531" cy="1638286"/>
          </a:xfrm>
          <a:prstGeom prst="ellipse">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0138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7B8B5E2A-3B69-43FB-9488-F6D18EF973BB}" type="slidenum">
              <a:rPr lang="en-IN" altLang="en-US">
                <a:solidFill>
                  <a:schemeClr val="bg1"/>
                </a:solidFill>
              </a:rPr>
              <a:pPr>
                <a:spcBef>
                  <a:spcPct val="0"/>
                </a:spcBef>
                <a:buClrTx/>
                <a:buSzTx/>
                <a:buFontTx/>
                <a:buNone/>
              </a:pPr>
              <a:t>21</a:t>
            </a:fld>
            <a:endParaRPr lang="en-IN" altLang="en-US" dirty="0">
              <a:solidFill>
                <a:schemeClr val="bg1"/>
              </a:solidFill>
            </a:endParaRPr>
          </a:p>
        </p:txBody>
      </p:sp>
      <p:sp>
        <p:nvSpPr>
          <p:cNvPr id="7" name="TextBox 6"/>
          <p:cNvSpPr txBox="1"/>
          <p:nvPr/>
        </p:nvSpPr>
        <p:spPr>
          <a:xfrm>
            <a:off x="3200400" y="3977402"/>
            <a:ext cx="8356711" cy="2585323"/>
          </a:xfrm>
          <a:prstGeom prst="rect">
            <a:avLst/>
          </a:prstGeom>
          <a:noFill/>
        </p:spPr>
        <p:txBody>
          <a:bodyPr wrap="none" rtlCol="0">
            <a:spAutoFit/>
          </a:bodyPr>
          <a:lstStyle/>
          <a:p>
            <a:r>
              <a:rPr lang="en-US" sz="5400" dirty="0">
                <a:solidFill>
                  <a:schemeClr val="bg2">
                    <a:lumMod val="10000"/>
                  </a:schemeClr>
                </a:solidFill>
              </a:rPr>
              <a:t>Adv. (CA) Abhay Desai</a:t>
            </a:r>
            <a:endParaRPr lang="en-US" sz="5400" dirty="0">
              <a:solidFill>
                <a:schemeClr val="accent1"/>
              </a:solidFill>
            </a:endParaRPr>
          </a:p>
          <a:p>
            <a:r>
              <a:rPr lang="en-US" sz="5400" dirty="0" err="1">
                <a:solidFill>
                  <a:schemeClr val="accent1"/>
                </a:solidFill>
              </a:rPr>
              <a:t>Abhay.desai@desailegal.com</a:t>
            </a:r>
            <a:endParaRPr lang="en-US" sz="5400" dirty="0">
              <a:solidFill>
                <a:schemeClr val="accent1"/>
              </a:solidFill>
            </a:endParaRPr>
          </a:p>
          <a:p>
            <a:r>
              <a:rPr lang="en-US" sz="5400" dirty="0"/>
              <a:t>7874668953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B10C9-CC8A-B2CD-41BF-0DBA0E91B071}"/>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AE8A6F01-0C31-83F1-0AA1-FBBFF09147D2}"/>
              </a:ext>
            </a:extLst>
          </p:cNvPr>
          <p:cNvSpPr>
            <a:spLocks noGrp="1"/>
          </p:cNvSpPr>
          <p:nvPr>
            <p:ph idx="1"/>
          </p:nvPr>
        </p:nvSpPr>
        <p:spPr>
          <a:xfrm>
            <a:off x="362607" y="1311160"/>
            <a:ext cx="11429999" cy="5242039"/>
          </a:xfrm>
        </p:spPr>
        <p:txBody>
          <a:bodyPr/>
          <a:lstStyle/>
          <a:p>
            <a:pPr marL="342900" lvl="1" indent="-342900" eaLnBrk="1" hangingPunct="1">
              <a:lnSpc>
                <a:spcPct val="150000"/>
              </a:lnSpc>
              <a:spcBef>
                <a:spcPct val="0"/>
              </a:spcBef>
              <a:buFont typeface="Wingdings" panose="05000000000000000000" pitchFamily="2" charset="2"/>
              <a:buChar char="§"/>
              <a:defRPr/>
            </a:pPr>
            <a:r>
              <a:rPr lang="en-US" sz="2800" dirty="0">
                <a:ea typeface="Cambria Math" panose="02040503050406030204" pitchFamily="18" charset="0"/>
                <a:cs typeface="Cambria Math" panose="02040503050406030204" pitchFamily="18" charset="0"/>
              </a:rPr>
              <a:t>No enhancement of demand in Appellate Orders unless:</a:t>
            </a:r>
            <a:endParaRPr lang="en-US" sz="2600" dirty="0">
              <a:latin typeface="+mj-lt"/>
              <a:ea typeface="Cambria Math" panose="02040503050406030204" pitchFamily="18" charset="0"/>
              <a:cs typeface="Cambria Math" panose="02040503050406030204" pitchFamily="18" charset="0"/>
            </a:endParaRP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any tax has not been paid or short-paid or erroneously refunded, or where input tax credit has been wrongly availed or </a:t>
            </a:r>
            <a:r>
              <a:rPr lang="en-US" sz="2400" dirty="0" err="1">
                <a:latin typeface="+mj-lt"/>
                <a:ea typeface="Cambria Math" panose="02040503050406030204" pitchFamily="18" charset="0"/>
                <a:cs typeface="Cambria Math" panose="02040503050406030204" pitchFamily="18" charset="0"/>
              </a:rPr>
              <a:t>utilised</a:t>
            </a:r>
            <a:r>
              <a:rPr lang="en-US" sz="2400" dirty="0">
                <a:latin typeface="+mj-lt"/>
                <a:ea typeface="Cambria Math" panose="02040503050406030204" pitchFamily="18" charset="0"/>
                <a:cs typeface="Cambria Math" panose="02040503050406030204" pitchFamily="18" charset="0"/>
              </a:rPr>
              <a:t>, no order requiring the appellant to pay such tax or input tax credit shall be passed unless the appellant is given notice to show cause against the proposed order and the order is passed within the time limit specified under section 73 or section 74 or section 74A.</a:t>
            </a:r>
            <a:endParaRPr lang="en-GB" sz="2400" dirty="0">
              <a:latin typeface="+mj-lt"/>
              <a:ea typeface="Cambria Math" panose="02040503050406030204" pitchFamily="18" charset="0"/>
              <a:cs typeface="Cambria Math" panose="02040503050406030204" pitchFamily="18" charset="0"/>
            </a:endParaRPr>
          </a:p>
        </p:txBody>
      </p:sp>
      <p:sp>
        <p:nvSpPr>
          <p:cNvPr id="19461" name="Slide Number Placeholder 3">
            <a:extLst>
              <a:ext uri="{FF2B5EF4-FFF2-40B4-BE49-F238E27FC236}">
                <a16:creationId xmlns:a16="http://schemas.microsoft.com/office/drawing/2014/main" id="{F0805E4C-AF7F-B5DA-9888-07CB8864E03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3</a:t>
            </a:fld>
            <a:endParaRPr lang="en-IN" altLang="en-US">
              <a:solidFill>
                <a:schemeClr val="bg1"/>
              </a:solidFill>
            </a:endParaRPr>
          </a:p>
        </p:txBody>
      </p:sp>
      <p:sp>
        <p:nvSpPr>
          <p:cNvPr id="4" name="Title 3">
            <a:extLst>
              <a:ext uri="{FF2B5EF4-FFF2-40B4-BE49-F238E27FC236}">
                <a16:creationId xmlns:a16="http://schemas.microsoft.com/office/drawing/2014/main" id="{8D157A99-5230-D858-2123-AB4C5F7444D2}"/>
              </a:ext>
            </a:extLst>
          </p:cNvPr>
          <p:cNvSpPr>
            <a:spLocks noGrp="1"/>
          </p:cNvSpPr>
          <p:nvPr>
            <p:ph type="title"/>
          </p:nvPr>
        </p:nvSpPr>
        <p:spPr>
          <a:xfrm>
            <a:off x="1404505" y="295275"/>
            <a:ext cx="8761413" cy="826700"/>
          </a:xfrm>
        </p:spPr>
        <p:txBody>
          <a:bodyPr/>
          <a:lstStyle/>
          <a:p>
            <a:r>
              <a:rPr lang="en-GB" sz="3200" b="1" dirty="0"/>
              <a:t>Understanding Appellate Orders</a:t>
            </a:r>
          </a:p>
        </p:txBody>
      </p:sp>
    </p:spTree>
    <p:extLst>
      <p:ext uri="{BB962C8B-B14F-4D97-AF65-F5344CB8AC3E}">
        <p14:creationId xmlns:p14="http://schemas.microsoft.com/office/powerpoint/2010/main" val="2297071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78362-DE17-BDCC-68F8-112AF57B0F87}"/>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48221D57-6E9F-CA42-E0DC-C566D6562425}"/>
              </a:ext>
            </a:extLst>
          </p:cNvPr>
          <p:cNvSpPr>
            <a:spLocks noGrp="1"/>
          </p:cNvSpPr>
          <p:nvPr>
            <p:ph idx="1"/>
          </p:nvPr>
        </p:nvSpPr>
        <p:spPr>
          <a:xfrm>
            <a:off x="362607" y="1311160"/>
            <a:ext cx="11429999" cy="5242039"/>
          </a:xfrm>
        </p:spPr>
        <p:txBody>
          <a:bodyPr/>
          <a:lstStyle/>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Understanding role as an appellate authority under GST</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Importance of Appellate orders</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Focus areas: statutory basis, judicial interpretation, and drafting essentials</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S.107 (12) – basic expectation from Appellate Authority – </a:t>
            </a:r>
          </a:p>
          <a:p>
            <a:pPr marL="742950" lvl="2" indent="-342900" algn="just"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Appellate Authority disposing of the appeal shall be in writing and </a:t>
            </a:r>
          </a:p>
          <a:p>
            <a:pPr marL="742950" lvl="2" indent="-342900" algn="just"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shall state the points for determination, </a:t>
            </a:r>
          </a:p>
          <a:p>
            <a:pPr marL="742950" lvl="2" indent="-342900" algn="just"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the decision thereon and </a:t>
            </a:r>
          </a:p>
          <a:p>
            <a:pPr marL="742950" lvl="2" indent="-342900" algn="just"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the reasons for such decision</a:t>
            </a:r>
            <a:endParaRPr lang="en-GB" sz="2400" dirty="0">
              <a:latin typeface="+mj-lt"/>
              <a:ea typeface="Cambria Math" panose="02040503050406030204" pitchFamily="18" charset="0"/>
              <a:cs typeface="Cambria Math" panose="02040503050406030204" pitchFamily="18" charset="0"/>
            </a:endParaRPr>
          </a:p>
        </p:txBody>
      </p:sp>
      <p:sp>
        <p:nvSpPr>
          <p:cNvPr id="19461" name="Slide Number Placeholder 3">
            <a:extLst>
              <a:ext uri="{FF2B5EF4-FFF2-40B4-BE49-F238E27FC236}">
                <a16:creationId xmlns:a16="http://schemas.microsoft.com/office/drawing/2014/main" id="{2B29B817-F2F2-83CC-6E4F-76CAD77DB95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4</a:t>
            </a:fld>
            <a:endParaRPr lang="en-IN" altLang="en-US">
              <a:solidFill>
                <a:schemeClr val="bg1"/>
              </a:solidFill>
            </a:endParaRPr>
          </a:p>
        </p:txBody>
      </p:sp>
      <p:sp>
        <p:nvSpPr>
          <p:cNvPr id="4" name="Title 3">
            <a:extLst>
              <a:ext uri="{FF2B5EF4-FFF2-40B4-BE49-F238E27FC236}">
                <a16:creationId xmlns:a16="http://schemas.microsoft.com/office/drawing/2014/main" id="{5A99A262-9910-CF1E-079F-7AF77B92FD87}"/>
              </a:ext>
            </a:extLst>
          </p:cNvPr>
          <p:cNvSpPr>
            <a:spLocks noGrp="1"/>
          </p:cNvSpPr>
          <p:nvPr>
            <p:ph type="title"/>
          </p:nvPr>
        </p:nvSpPr>
        <p:spPr>
          <a:xfrm>
            <a:off x="1404505" y="295275"/>
            <a:ext cx="8761413" cy="826700"/>
          </a:xfrm>
        </p:spPr>
        <p:txBody>
          <a:bodyPr/>
          <a:lstStyle/>
          <a:p>
            <a:r>
              <a:rPr lang="en-US" sz="3200" b="1" dirty="0"/>
              <a:t>Role of Appellate Authority</a:t>
            </a:r>
            <a:endParaRPr lang="en-US" sz="3200" dirty="0"/>
          </a:p>
        </p:txBody>
      </p:sp>
    </p:spTree>
    <p:extLst>
      <p:ext uri="{BB962C8B-B14F-4D97-AF65-F5344CB8AC3E}">
        <p14:creationId xmlns:p14="http://schemas.microsoft.com/office/powerpoint/2010/main" val="1516971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9960D-38D1-8D1B-37E5-D251AD87F634}"/>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B880B34B-9952-A2A2-0CAE-69160F5DDDCE}"/>
              </a:ext>
            </a:extLst>
          </p:cNvPr>
          <p:cNvSpPr>
            <a:spLocks noGrp="1"/>
          </p:cNvSpPr>
          <p:nvPr>
            <p:ph idx="1"/>
          </p:nvPr>
        </p:nvSpPr>
        <p:spPr>
          <a:xfrm>
            <a:off x="362607" y="1311160"/>
            <a:ext cx="11429999" cy="5242039"/>
          </a:xfrm>
        </p:spPr>
        <p:txBody>
          <a:bodyPr/>
          <a:lstStyle/>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Jurisdiction</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Locus</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Proper Record</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Reasoning</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Clear finding on issues raised</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Compliance with principles of natural justice</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Independent application of mind</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Should provide speaking and self-contained conclusions</a:t>
            </a:r>
            <a:endParaRPr lang="en-GB" sz="2600" dirty="0">
              <a:latin typeface="+mj-lt"/>
              <a:ea typeface="Cambria Math" panose="02040503050406030204" pitchFamily="18" charset="0"/>
              <a:cs typeface="Cambria Math" panose="02040503050406030204" pitchFamily="18" charset="0"/>
            </a:endParaRPr>
          </a:p>
        </p:txBody>
      </p:sp>
      <p:sp>
        <p:nvSpPr>
          <p:cNvPr id="19461" name="Slide Number Placeholder 3">
            <a:extLst>
              <a:ext uri="{FF2B5EF4-FFF2-40B4-BE49-F238E27FC236}">
                <a16:creationId xmlns:a16="http://schemas.microsoft.com/office/drawing/2014/main" id="{06447CED-8B47-112A-19CA-62F53A5CAC2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5</a:t>
            </a:fld>
            <a:endParaRPr lang="en-IN" altLang="en-US">
              <a:solidFill>
                <a:schemeClr val="bg1"/>
              </a:solidFill>
            </a:endParaRPr>
          </a:p>
        </p:txBody>
      </p:sp>
      <p:sp>
        <p:nvSpPr>
          <p:cNvPr id="4" name="Title 3">
            <a:extLst>
              <a:ext uri="{FF2B5EF4-FFF2-40B4-BE49-F238E27FC236}">
                <a16:creationId xmlns:a16="http://schemas.microsoft.com/office/drawing/2014/main" id="{D9214FC2-E3C5-5171-40D8-8A4DD39FF469}"/>
              </a:ext>
            </a:extLst>
          </p:cNvPr>
          <p:cNvSpPr>
            <a:spLocks noGrp="1"/>
          </p:cNvSpPr>
          <p:nvPr>
            <p:ph type="title"/>
          </p:nvPr>
        </p:nvSpPr>
        <p:spPr>
          <a:xfrm>
            <a:off x="1404505" y="295275"/>
            <a:ext cx="8761413" cy="826700"/>
          </a:xfrm>
        </p:spPr>
        <p:txBody>
          <a:bodyPr/>
          <a:lstStyle/>
          <a:p>
            <a:r>
              <a:rPr lang="en-US" sz="3200" b="1" dirty="0"/>
              <a:t>Essentials of a Legally Tenable Order</a:t>
            </a:r>
            <a:endParaRPr lang="en-US" sz="3200" dirty="0"/>
          </a:p>
        </p:txBody>
      </p:sp>
    </p:spTree>
    <p:extLst>
      <p:ext uri="{BB962C8B-B14F-4D97-AF65-F5344CB8AC3E}">
        <p14:creationId xmlns:p14="http://schemas.microsoft.com/office/powerpoint/2010/main" val="312249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6EE9C-C98E-A4BF-BBC3-AD6E9741E640}"/>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37210249-01E7-A00C-EDFD-E879A820C28E}"/>
              </a:ext>
            </a:extLst>
          </p:cNvPr>
          <p:cNvSpPr>
            <a:spLocks noGrp="1"/>
          </p:cNvSpPr>
          <p:nvPr>
            <p:ph idx="1"/>
          </p:nvPr>
        </p:nvSpPr>
        <p:spPr>
          <a:xfrm>
            <a:off x="362607" y="1311160"/>
            <a:ext cx="11429999" cy="5242039"/>
          </a:xfrm>
        </p:spPr>
        <p:txBody>
          <a:bodyPr/>
          <a:lstStyle/>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Legal Errors</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Incorrect legal conclusions</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abuse of discretion</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Error of law</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Procedure over law </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Non application of mind - Mechanical reproduction of adjudication order</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Failure to address grounds of appeal</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Failure to follows principles of natural justice</a:t>
            </a:r>
          </a:p>
        </p:txBody>
      </p:sp>
      <p:sp>
        <p:nvSpPr>
          <p:cNvPr id="19461" name="Slide Number Placeholder 3">
            <a:extLst>
              <a:ext uri="{FF2B5EF4-FFF2-40B4-BE49-F238E27FC236}">
                <a16:creationId xmlns:a16="http://schemas.microsoft.com/office/drawing/2014/main" id="{746C560A-7146-358D-44A7-9D6C66E4C54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6</a:t>
            </a:fld>
            <a:endParaRPr lang="en-IN" altLang="en-US">
              <a:solidFill>
                <a:schemeClr val="bg1"/>
              </a:solidFill>
            </a:endParaRPr>
          </a:p>
        </p:txBody>
      </p:sp>
      <p:sp>
        <p:nvSpPr>
          <p:cNvPr id="4" name="Title 3">
            <a:extLst>
              <a:ext uri="{FF2B5EF4-FFF2-40B4-BE49-F238E27FC236}">
                <a16:creationId xmlns:a16="http://schemas.microsoft.com/office/drawing/2014/main" id="{423A18CF-48BE-9A0F-220B-A4D8E393BEA5}"/>
              </a:ext>
            </a:extLst>
          </p:cNvPr>
          <p:cNvSpPr>
            <a:spLocks noGrp="1"/>
          </p:cNvSpPr>
          <p:nvPr>
            <p:ph type="title"/>
          </p:nvPr>
        </p:nvSpPr>
        <p:spPr>
          <a:xfrm>
            <a:off x="1404505" y="295275"/>
            <a:ext cx="8761413" cy="826700"/>
          </a:xfrm>
        </p:spPr>
        <p:txBody>
          <a:bodyPr/>
          <a:lstStyle/>
          <a:p>
            <a:r>
              <a:rPr lang="en-US" sz="3200" b="1" dirty="0"/>
              <a:t>Common deficiencies in Appellate Orders</a:t>
            </a:r>
            <a:endParaRPr lang="en-US" sz="3200" dirty="0"/>
          </a:p>
        </p:txBody>
      </p:sp>
    </p:spTree>
    <p:extLst>
      <p:ext uri="{BB962C8B-B14F-4D97-AF65-F5344CB8AC3E}">
        <p14:creationId xmlns:p14="http://schemas.microsoft.com/office/powerpoint/2010/main" val="788840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6212B-F09D-DB26-3278-E36F0E40B84B}"/>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5A93C888-D3EC-AD81-02B5-2A09EF37236E}"/>
              </a:ext>
            </a:extLst>
          </p:cNvPr>
          <p:cNvSpPr>
            <a:spLocks noGrp="1"/>
          </p:cNvSpPr>
          <p:nvPr>
            <p:ph idx="1"/>
          </p:nvPr>
        </p:nvSpPr>
        <p:spPr>
          <a:xfrm>
            <a:off x="362607" y="1311160"/>
            <a:ext cx="11429999" cy="5242039"/>
          </a:xfrm>
        </p:spPr>
        <p:txBody>
          <a:bodyPr/>
          <a:lstStyle/>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High Courts' consistent observation: </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Appellate orders must demonstrate independent application of mind</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Cannot travel beyond SCN and Order in Original</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Rule of Law needs to be adhered </a:t>
            </a:r>
          </a:p>
          <a:p>
            <a:pPr marL="742950" lvl="2" indent="-342900" eaLnBrk="1" hangingPunct="1">
              <a:lnSpc>
                <a:spcPct val="150000"/>
              </a:lnSpc>
              <a:spcBef>
                <a:spcPct val="0"/>
              </a:spcBef>
              <a:buFont typeface="Wingdings" panose="05000000000000000000" pitchFamily="2" charset="2"/>
              <a:buChar char="§"/>
              <a:defRPr/>
            </a:pPr>
            <a:r>
              <a:rPr lang="en-US" sz="2400" dirty="0">
                <a:ea typeface="Cambria Math" panose="02040503050406030204" pitchFamily="18" charset="0"/>
                <a:cs typeface="Cambria Math" panose="02040503050406030204" pitchFamily="18" charset="0"/>
              </a:rPr>
              <a:t>Appellate </a:t>
            </a:r>
            <a:r>
              <a:rPr lang="en-US" sz="2400" dirty="0">
                <a:latin typeface="+mj-lt"/>
                <a:ea typeface="Cambria Math" panose="02040503050406030204" pitchFamily="18" charset="0"/>
                <a:cs typeface="Cambria Math" panose="02040503050406030204" pitchFamily="18" charset="0"/>
              </a:rPr>
              <a:t>order should not cryptic and should be biased</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Observation of Natural justice must be recorded in order</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Appellate authority must record clear findings</a:t>
            </a:r>
          </a:p>
          <a:p>
            <a:pPr marL="742950" lvl="2" indent="-342900"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Right to appeal is substantive and entire process must be meaningfully done</a:t>
            </a:r>
          </a:p>
          <a:p>
            <a:pPr marL="742950" lvl="2" indent="-342900" eaLnBrk="1" hangingPunct="1">
              <a:lnSpc>
                <a:spcPct val="150000"/>
              </a:lnSpc>
              <a:spcBef>
                <a:spcPct val="0"/>
              </a:spcBef>
              <a:buFont typeface="Wingdings" panose="05000000000000000000" pitchFamily="2" charset="2"/>
              <a:buChar char="§"/>
              <a:defRPr/>
            </a:pPr>
            <a:endParaRPr lang="en-GB" sz="2400" dirty="0">
              <a:latin typeface="+mj-lt"/>
              <a:ea typeface="Cambria Math" panose="02040503050406030204" pitchFamily="18" charset="0"/>
              <a:cs typeface="Cambria Math" panose="02040503050406030204" pitchFamily="18" charset="0"/>
            </a:endParaRPr>
          </a:p>
        </p:txBody>
      </p:sp>
      <p:sp>
        <p:nvSpPr>
          <p:cNvPr id="19461" name="Slide Number Placeholder 3">
            <a:extLst>
              <a:ext uri="{FF2B5EF4-FFF2-40B4-BE49-F238E27FC236}">
                <a16:creationId xmlns:a16="http://schemas.microsoft.com/office/drawing/2014/main" id="{8798BA65-7626-F27D-20F7-7FC0F60A199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7</a:t>
            </a:fld>
            <a:endParaRPr lang="en-IN" altLang="en-US">
              <a:solidFill>
                <a:schemeClr val="bg1"/>
              </a:solidFill>
            </a:endParaRPr>
          </a:p>
        </p:txBody>
      </p:sp>
      <p:sp>
        <p:nvSpPr>
          <p:cNvPr id="4" name="Title 3">
            <a:extLst>
              <a:ext uri="{FF2B5EF4-FFF2-40B4-BE49-F238E27FC236}">
                <a16:creationId xmlns:a16="http://schemas.microsoft.com/office/drawing/2014/main" id="{89437438-8984-5360-3E21-93C36B220810}"/>
              </a:ext>
            </a:extLst>
          </p:cNvPr>
          <p:cNvSpPr>
            <a:spLocks noGrp="1"/>
          </p:cNvSpPr>
          <p:nvPr>
            <p:ph type="title"/>
          </p:nvPr>
        </p:nvSpPr>
        <p:spPr>
          <a:xfrm>
            <a:off x="1404505" y="295275"/>
            <a:ext cx="8761413" cy="826700"/>
          </a:xfrm>
        </p:spPr>
        <p:txBody>
          <a:bodyPr/>
          <a:lstStyle/>
          <a:p>
            <a:r>
              <a:rPr lang="en-US" sz="3200" b="1" dirty="0"/>
              <a:t>Judicial scrutiny of Appellate Orders</a:t>
            </a:r>
            <a:endParaRPr lang="en-US" sz="3200" dirty="0"/>
          </a:p>
        </p:txBody>
      </p:sp>
    </p:spTree>
    <p:extLst>
      <p:ext uri="{BB962C8B-B14F-4D97-AF65-F5344CB8AC3E}">
        <p14:creationId xmlns:p14="http://schemas.microsoft.com/office/powerpoint/2010/main" val="2638924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DF104-EB94-D99C-61E2-C8925DB9491D}"/>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39DF0A4C-83A0-7C29-08AB-C3C766ECF6E1}"/>
              </a:ext>
            </a:extLst>
          </p:cNvPr>
          <p:cNvSpPr>
            <a:spLocks noGrp="1"/>
          </p:cNvSpPr>
          <p:nvPr>
            <p:ph idx="1"/>
          </p:nvPr>
        </p:nvSpPr>
        <p:spPr>
          <a:xfrm>
            <a:off x="362607" y="1311160"/>
            <a:ext cx="11429999" cy="5242039"/>
          </a:xfrm>
        </p:spPr>
        <p:txBody>
          <a:bodyPr/>
          <a:lstStyle/>
          <a:p>
            <a:pPr marL="403225" lvl="1" indent="-346075" eaLnBrk="1" hangingPunct="1">
              <a:lnSpc>
                <a:spcPct val="150000"/>
              </a:lnSpc>
              <a:spcBef>
                <a:spcPct val="0"/>
              </a:spcBef>
              <a:buFont typeface="Wingdings" panose="05000000000000000000" pitchFamily="2" charset="2"/>
              <a:buChar char="§"/>
              <a:defRPr/>
            </a:pPr>
            <a:r>
              <a:rPr lang="en-US" sz="2400" dirty="0">
                <a:latin typeface="+mj-lt"/>
                <a:ea typeface="Cambria Math" panose="02040503050406030204" pitchFamily="18" charset="0"/>
                <a:cs typeface="Cambria Math" panose="02040503050406030204" pitchFamily="18" charset="0"/>
              </a:rPr>
              <a:t>Read adjudication order with statute, SCN, Order in Original and grounds of appeal</a:t>
            </a:r>
          </a:p>
          <a:p>
            <a:pPr marL="403225" indent="-346075" algn="just"/>
            <a:r>
              <a:rPr lang="en-US" sz="2400" dirty="0">
                <a:latin typeface="+mj-lt"/>
              </a:rPr>
              <a:t>Foundation of the Case</a:t>
            </a:r>
          </a:p>
          <a:p>
            <a:pPr marL="403225" indent="-346075" algn="just"/>
            <a:r>
              <a:rPr lang="en-US" sz="2400" dirty="0">
                <a:latin typeface="+mj-lt"/>
              </a:rPr>
              <a:t>Original order considering grounds raised and reply of </a:t>
            </a:r>
            <a:r>
              <a:rPr lang="en-US" sz="2400" dirty="0" err="1">
                <a:latin typeface="+mj-lt"/>
              </a:rPr>
              <a:t>noticee</a:t>
            </a:r>
            <a:endParaRPr lang="en-US" sz="2400" dirty="0">
              <a:latin typeface="+mj-lt"/>
            </a:endParaRPr>
          </a:p>
          <a:p>
            <a:pPr marL="403225" indent="-346075" algn="just"/>
            <a:r>
              <a:rPr lang="en-US" sz="2400" dirty="0">
                <a:latin typeface="+mj-lt"/>
              </a:rPr>
              <a:t>Appellate Order's Scope</a:t>
            </a:r>
          </a:p>
          <a:p>
            <a:pPr marL="403225" indent="-346075" algn="just"/>
            <a:r>
              <a:rPr lang="en-US" sz="2400" dirty="0">
                <a:latin typeface="+mj-lt"/>
              </a:rPr>
              <a:t>Natural Justice and Procedural Fairness</a:t>
            </a:r>
          </a:p>
          <a:p>
            <a:pPr marL="403225" indent="-346075" algn="just"/>
            <a:r>
              <a:rPr lang="en-US" sz="2400" dirty="0">
                <a:latin typeface="+mj-lt"/>
              </a:rPr>
              <a:t>validity, fairness, and adherence to legal principles</a:t>
            </a:r>
          </a:p>
          <a:p>
            <a:pPr marL="403225" indent="-346075" algn="just"/>
            <a:r>
              <a:rPr lang="en-US" sz="2400" dirty="0">
                <a:latin typeface="+mj-lt"/>
              </a:rPr>
              <a:t>Examine if Appellate order staying within circumference of SCN, Order in Original and Grounds of Appeal</a:t>
            </a:r>
          </a:p>
        </p:txBody>
      </p:sp>
      <p:sp>
        <p:nvSpPr>
          <p:cNvPr id="19461" name="Slide Number Placeholder 3">
            <a:extLst>
              <a:ext uri="{FF2B5EF4-FFF2-40B4-BE49-F238E27FC236}">
                <a16:creationId xmlns:a16="http://schemas.microsoft.com/office/drawing/2014/main" id="{7550B4B0-35E0-1C11-5A41-A7C9D7B0683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8</a:t>
            </a:fld>
            <a:endParaRPr lang="en-IN" altLang="en-US">
              <a:solidFill>
                <a:schemeClr val="bg1"/>
              </a:solidFill>
            </a:endParaRPr>
          </a:p>
        </p:txBody>
      </p:sp>
      <p:sp>
        <p:nvSpPr>
          <p:cNvPr id="4" name="Title 3">
            <a:extLst>
              <a:ext uri="{FF2B5EF4-FFF2-40B4-BE49-F238E27FC236}">
                <a16:creationId xmlns:a16="http://schemas.microsoft.com/office/drawing/2014/main" id="{5CA83E02-3D8A-82F8-4078-1DEFDB9222F7}"/>
              </a:ext>
            </a:extLst>
          </p:cNvPr>
          <p:cNvSpPr>
            <a:spLocks noGrp="1"/>
          </p:cNvSpPr>
          <p:nvPr>
            <p:ph type="title"/>
          </p:nvPr>
        </p:nvSpPr>
        <p:spPr>
          <a:xfrm>
            <a:off x="1404505" y="295275"/>
            <a:ext cx="8761413" cy="826700"/>
          </a:xfrm>
        </p:spPr>
        <p:txBody>
          <a:bodyPr/>
          <a:lstStyle/>
          <a:p>
            <a:r>
              <a:rPr lang="en-US" sz="3200" b="1" dirty="0"/>
              <a:t>Practical Approach to read orders</a:t>
            </a:r>
            <a:endParaRPr lang="en-US" sz="3200" dirty="0"/>
          </a:p>
        </p:txBody>
      </p:sp>
    </p:spTree>
    <p:extLst>
      <p:ext uri="{BB962C8B-B14F-4D97-AF65-F5344CB8AC3E}">
        <p14:creationId xmlns:p14="http://schemas.microsoft.com/office/powerpoint/2010/main" val="2655541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2A936-E576-EF83-4D88-183A0BA8321C}"/>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D48108A7-3687-1F81-2FFC-84F2AA67377A}"/>
              </a:ext>
            </a:extLst>
          </p:cNvPr>
          <p:cNvSpPr>
            <a:spLocks noGrp="1"/>
          </p:cNvSpPr>
          <p:nvPr>
            <p:ph idx="1"/>
          </p:nvPr>
        </p:nvSpPr>
        <p:spPr>
          <a:xfrm>
            <a:off x="362607" y="1311160"/>
            <a:ext cx="11429999" cy="5242039"/>
          </a:xfrm>
        </p:spPr>
        <p:txBody>
          <a:bodyPr/>
          <a:lstStyle/>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Advising on pre-deposit, limitation, in case of further appeal</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Advising on choice of next appeal versus writ</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Advising on maintainability of the Appellate Order in further proceedings</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Advising foreseeable time limits and future expected costs of litigation </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Advising impact of contesting and accepting the Order to the Client in most transparent and comprehensive manner as possible</a:t>
            </a:r>
          </a:p>
          <a:p>
            <a:pPr marL="342900" lvl="1" indent="-342900" eaLnBrk="1" hangingPunct="1">
              <a:lnSpc>
                <a:spcPct val="150000"/>
              </a:lnSpc>
              <a:spcBef>
                <a:spcPct val="0"/>
              </a:spcBef>
              <a:buFont typeface="Wingdings" panose="05000000000000000000" pitchFamily="2" charset="2"/>
              <a:buChar char="§"/>
              <a:defRPr/>
            </a:pPr>
            <a:r>
              <a:rPr lang="en-US" sz="2600" dirty="0">
                <a:latin typeface="+mj-lt"/>
                <a:ea typeface="Cambria Math" panose="02040503050406030204" pitchFamily="18" charset="0"/>
                <a:cs typeface="Cambria Math" panose="02040503050406030204" pitchFamily="18" charset="0"/>
              </a:rPr>
              <a:t>Advice for applying under any active amnesty scheme</a:t>
            </a:r>
          </a:p>
        </p:txBody>
      </p:sp>
      <p:sp>
        <p:nvSpPr>
          <p:cNvPr id="19461" name="Slide Number Placeholder 3">
            <a:extLst>
              <a:ext uri="{FF2B5EF4-FFF2-40B4-BE49-F238E27FC236}">
                <a16:creationId xmlns:a16="http://schemas.microsoft.com/office/drawing/2014/main" id="{8ECE9691-E1D1-B37C-90B2-65AD5F0ABED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9</a:t>
            </a:fld>
            <a:endParaRPr lang="en-IN" altLang="en-US">
              <a:solidFill>
                <a:schemeClr val="bg1"/>
              </a:solidFill>
            </a:endParaRPr>
          </a:p>
        </p:txBody>
      </p:sp>
      <p:sp>
        <p:nvSpPr>
          <p:cNvPr id="4" name="Title 3">
            <a:extLst>
              <a:ext uri="{FF2B5EF4-FFF2-40B4-BE49-F238E27FC236}">
                <a16:creationId xmlns:a16="http://schemas.microsoft.com/office/drawing/2014/main" id="{1DC42E2A-4DCC-DE77-7C98-CC5F014835AA}"/>
              </a:ext>
            </a:extLst>
          </p:cNvPr>
          <p:cNvSpPr>
            <a:spLocks noGrp="1"/>
          </p:cNvSpPr>
          <p:nvPr>
            <p:ph type="title"/>
          </p:nvPr>
        </p:nvSpPr>
        <p:spPr>
          <a:xfrm>
            <a:off x="1404505" y="295275"/>
            <a:ext cx="8761413" cy="826700"/>
          </a:xfrm>
        </p:spPr>
        <p:txBody>
          <a:bodyPr/>
          <a:lstStyle/>
          <a:p>
            <a:r>
              <a:rPr lang="en-US" sz="3200" b="1" dirty="0"/>
              <a:t>Role of Professional</a:t>
            </a:r>
            <a:endParaRPr lang="en-US" sz="3200" dirty="0"/>
          </a:p>
        </p:txBody>
      </p:sp>
    </p:spTree>
    <p:extLst>
      <p:ext uri="{BB962C8B-B14F-4D97-AF65-F5344CB8AC3E}">
        <p14:creationId xmlns:p14="http://schemas.microsoft.com/office/powerpoint/2010/main" val="11246588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Custom 1">
      <a:majorFont>
        <a:latin typeface="Palatino Linotype"/>
        <a:ea typeface=""/>
        <a:cs typeface=""/>
      </a:majorFont>
      <a:minorFont>
        <a:latin typeface="Times New Roman"/>
        <a:ea typeface=""/>
        <a:cs typeface=""/>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4628</TotalTime>
  <Words>1928</Words>
  <Application>Microsoft Macintosh PowerPoint</Application>
  <PresentationFormat>Widescreen</PresentationFormat>
  <Paragraphs>245</Paragraphs>
  <Slides>21</Slides>
  <Notes>10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Arial</vt:lpstr>
      <vt:lpstr>Bodoni MT Poster Compressed</vt:lpstr>
      <vt:lpstr>Calibri</vt:lpstr>
      <vt:lpstr>Cambria Math</vt:lpstr>
      <vt:lpstr>Courier New</vt:lpstr>
      <vt:lpstr>Palatino Linotype</vt:lpstr>
      <vt:lpstr>Palatino Linotype (Headings)</vt:lpstr>
      <vt:lpstr>Times New Roman</vt:lpstr>
      <vt:lpstr>Wingdings</vt:lpstr>
      <vt:lpstr>Wingdings 3</vt:lpstr>
      <vt:lpstr>Ion Boardroom</vt:lpstr>
      <vt:lpstr>Workshop on GST Dispute Mechanism Jointly organised by  GST &amp;  Indirect Taxes Committee &amp; Committee for Members in Practice  Day 2, Session 4: Study and Approach to Appellate Orders and Drafting Appeals to GSTAT  By Adv. (CA) Abhay Desai</vt:lpstr>
      <vt:lpstr>Background</vt:lpstr>
      <vt:lpstr>Understanding Appellate Orders</vt:lpstr>
      <vt:lpstr>Role of Appellate Authority</vt:lpstr>
      <vt:lpstr>Essentials of a Legally Tenable Order</vt:lpstr>
      <vt:lpstr>Common deficiencies in Appellate Orders</vt:lpstr>
      <vt:lpstr>Judicial scrutiny of Appellate Orders</vt:lpstr>
      <vt:lpstr>Practical Approach to read orders</vt:lpstr>
      <vt:lpstr>Role of Professional</vt:lpstr>
      <vt:lpstr>What lies before GSTAT</vt:lpstr>
      <vt:lpstr>Drafting</vt:lpstr>
      <vt:lpstr>Drafting</vt:lpstr>
      <vt:lpstr>Drafting</vt:lpstr>
      <vt:lpstr>Drafting</vt:lpstr>
      <vt:lpstr>c</vt:lpstr>
      <vt:lpstr>Key elements of effective appeal strategy</vt:lpstr>
      <vt:lpstr>Key elements of effective appeal strategy</vt:lpstr>
      <vt:lpstr>Key elements of effective appeal strategy</vt:lpstr>
      <vt:lpstr>Key elements of effective appeal strategy</vt:lpstr>
      <vt:lpstr>Key elements of effective appeal strategy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Sai  Prashanth</dc:creator>
  <cp:lastModifiedBy>Abhay Desai</cp:lastModifiedBy>
  <cp:revision>207</cp:revision>
  <cp:lastPrinted>2018-04-30T08:55:06Z</cp:lastPrinted>
  <dcterms:created xsi:type="dcterms:W3CDTF">2017-05-14T04:11:47Z</dcterms:created>
  <dcterms:modified xsi:type="dcterms:W3CDTF">2026-05-15T05:01:21Z</dcterms:modified>
</cp:coreProperties>
</file>