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8288000" cy="10287000"/>
  <p:notesSz cx="6858000" cy="9144000"/>
  <p:embeddedFontLst>
    <p:embeddedFont>
      <p:font typeface="Aileron Bold" charset="1" panose="00000800000000000000"/>
      <p:regular r:id="rId25"/>
    </p:embeddedFont>
    <p:embeddedFont>
      <p:font typeface="Poppins" charset="1" panose="00000500000000000000"/>
      <p:regular r:id="rId26"/>
    </p:embeddedFont>
    <p:embeddedFont>
      <p:font typeface="Poppins Bold" charset="1" panose="00000800000000000000"/>
      <p:regular r:id="rId27"/>
    </p:embeddedFont>
    <p:embeddedFont>
      <p:font typeface="Canva Sans Bold" charset="1" panose="020B0803030501040103"/>
      <p:regular r:id="rId28"/>
    </p:embeddedFont>
    <p:embeddedFont>
      <p:font typeface="Canva Sans" charset="1" panose="020B0503030501040103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21.png" Type="http://schemas.openxmlformats.org/officeDocument/2006/relationships/image"/><Relationship Id="rId5" Target="../media/image22.png" Type="http://schemas.openxmlformats.org/officeDocument/2006/relationships/image"/><Relationship Id="rId6" Target="../media/image23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24.pn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2.png" Type="http://schemas.openxmlformats.org/officeDocument/2006/relationships/image"/><Relationship Id="rId8" Target="../media/image3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25.pn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2.png" Type="http://schemas.openxmlformats.org/officeDocument/2006/relationships/image"/><Relationship Id="rId8" Target="../media/image3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Relationship Id="rId6" Target="../media/image2.png" Type="http://schemas.openxmlformats.org/officeDocument/2006/relationships/image"/><Relationship Id="rId7" Target="../media/image3.svg" Type="http://schemas.openxmlformats.org/officeDocument/2006/relationships/image"/><Relationship Id="rId8" Target="../media/image26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Relationship Id="rId6" Target="../media/image2.png" Type="http://schemas.openxmlformats.org/officeDocument/2006/relationships/image"/><Relationship Id="rId7" Target="../media/image3.svg" Type="http://schemas.openxmlformats.org/officeDocument/2006/relationships/image"/><Relationship Id="rId8" Target="../media/image27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Relationship Id="rId6" Target="../media/image2.png" Type="http://schemas.openxmlformats.org/officeDocument/2006/relationships/image"/><Relationship Id="rId7" Target="../media/image3.svg" Type="http://schemas.openxmlformats.org/officeDocument/2006/relationships/image"/><Relationship Id="rId8" Target="../media/image28.png" Type="http://schemas.openxmlformats.org/officeDocument/2006/relationships/image"/><Relationship Id="rId9" Target="../media/image29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4.pn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2.png" Type="http://schemas.openxmlformats.org/officeDocument/2006/relationships/image"/><Relationship Id="rId9" Target="../media/image3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Relationship Id="rId6" Target="../media/image1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9.pn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2.png" Type="http://schemas.openxmlformats.org/officeDocument/2006/relationships/image"/><Relationship Id="rId8" Target="../media/image3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20.pn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2.png" Type="http://schemas.openxmlformats.org/officeDocument/2006/relationships/image"/><Relationship Id="rId8" Target="../media/image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59839" y="2564360"/>
            <a:ext cx="7555112" cy="919227"/>
            <a:chOff x="0" y="0"/>
            <a:chExt cx="1989824" cy="2421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89824" cy="242101"/>
            </a:xfrm>
            <a:custGeom>
              <a:avLst/>
              <a:gdLst/>
              <a:ahLst/>
              <a:cxnLst/>
              <a:rect r="r" b="b" t="t" l="l"/>
              <a:pathLst>
                <a:path h="242101" w="1989824">
                  <a:moveTo>
                    <a:pt x="102473" y="0"/>
                  </a:moveTo>
                  <a:lnTo>
                    <a:pt x="1887351" y="0"/>
                  </a:lnTo>
                  <a:cubicBezTo>
                    <a:pt x="1914529" y="0"/>
                    <a:pt x="1940593" y="10796"/>
                    <a:pt x="1959810" y="30014"/>
                  </a:cubicBezTo>
                  <a:cubicBezTo>
                    <a:pt x="1979028" y="49231"/>
                    <a:pt x="1989824" y="75295"/>
                    <a:pt x="1989824" y="102473"/>
                  </a:cubicBezTo>
                  <a:lnTo>
                    <a:pt x="1989824" y="139628"/>
                  </a:lnTo>
                  <a:cubicBezTo>
                    <a:pt x="1989824" y="166806"/>
                    <a:pt x="1979028" y="192870"/>
                    <a:pt x="1959810" y="212087"/>
                  </a:cubicBezTo>
                  <a:cubicBezTo>
                    <a:pt x="1940593" y="231305"/>
                    <a:pt x="1914529" y="242101"/>
                    <a:pt x="1887351" y="242101"/>
                  </a:cubicBezTo>
                  <a:lnTo>
                    <a:pt x="102473" y="242101"/>
                  </a:lnTo>
                  <a:cubicBezTo>
                    <a:pt x="75295" y="242101"/>
                    <a:pt x="49231" y="231305"/>
                    <a:pt x="30014" y="212087"/>
                  </a:cubicBezTo>
                  <a:cubicBezTo>
                    <a:pt x="10796" y="192870"/>
                    <a:pt x="0" y="166806"/>
                    <a:pt x="0" y="139628"/>
                  </a:cubicBezTo>
                  <a:lnTo>
                    <a:pt x="0" y="102473"/>
                  </a:lnTo>
                  <a:cubicBezTo>
                    <a:pt x="0" y="75295"/>
                    <a:pt x="10796" y="49231"/>
                    <a:pt x="30014" y="30014"/>
                  </a:cubicBezTo>
                  <a:cubicBezTo>
                    <a:pt x="49231" y="10796"/>
                    <a:pt x="75295" y="0"/>
                    <a:pt x="102473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398DFA">
                    <a:alpha val="60000"/>
                  </a:srgbClr>
                </a:gs>
                <a:gs pos="50000">
                  <a:srgbClr val="0151B8">
                    <a:alpha val="144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989824" cy="2802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3890140">
            <a:off x="16906391" y="141292"/>
            <a:ext cx="5289783" cy="5289783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151B8">
                    <a:alpha val="90000"/>
                  </a:srgbClr>
                </a:gs>
                <a:gs pos="50000">
                  <a:srgbClr val="0151B8">
                    <a:alpha val="216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3890140">
            <a:off x="17373685" y="4678407"/>
            <a:ext cx="1384678" cy="1384678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151B8">
                    <a:alpha val="90000"/>
                  </a:srgbClr>
                </a:gs>
                <a:gs pos="100000">
                  <a:srgbClr val="0151B8">
                    <a:alpha val="216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3770140">
            <a:off x="15794190" y="675669"/>
            <a:ext cx="730678" cy="730678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151B8">
                    <a:alpha val="100000"/>
                  </a:srgbClr>
                </a:gs>
                <a:gs pos="100000">
                  <a:srgbClr val="0151B8">
                    <a:alpha val="24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0008209" y="1721623"/>
            <a:ext cx="6273721" cy="6273721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151B8">
                    <a:alpha val="100000"/>
                  </a:srgbClr>
                </a:gs>
                <a:gs pos="50000">
                  <a:srgbClr val="0151B8">
                    <a:alpha val="240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48262" lIns="48262" bIns="48262" rIns="48262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0395650" y="2109064"/>
            <a:ext cx="5494956" cy="5494956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25046" t="0" r="-25046" b="0"/>
              </a:stretch>
            </a:blipFill>
            <a:ln w="123825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9344025" y="650206"/>
            <a:ext cx="1302738" cy="701789"/>
          </a:xfrm>
          <a:custGeom>
            <a:avLst/>
            <a:gdLst/>
            <a:ahLst/>
            <a:cxnLst/>
            <a:rect r="r" b="b" t="t" l="l"/>
            <a:pathLst>
              <a:path h="701789" w="1302738">
                <a:moveTo>
                  <a:pt x="0" y="0"/>
                </a:moveTo>
                <a:lnTo>
                  <a:pt x="1302738" y="0"/>
                </a:lnTo>
                <a:lnTo>
                  <a:pt x="1302738" y="701790"/>
                </a:lnTo>
                <a:lnTo>
                  <a:pt x="0" y="7017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-8563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6281930" y="7928593"/>
            <a:ext cx="1302738" cy="701789"/>
          </a:xfrm>
          <a:custGeom>
            <a:avLst/>
            <a:gdLst/>
            <a:ahLst/>
            <a:cxnLst/>
            <a:rect r="r" b="b" t="t" l="l"/>
            <a:pathLst>
              <a:path h="701789" w="1302738">
                <a:moveTo>
                  <a:pt x="0" y="0"/>
                </a:moveTo>
                <a:lnTo>
                  <a:pt x="1302738" y="0"/>
                </a:lnTo>
                <a:lnTo>
                  <a:pt x="1302738" y="701789"/>
                </a:lnTo>
                <a:lnTo>
                  <a:pt x="0" y="7017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-8563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-115063" y="8774817"/>
            <a:ext cx="18518127" cy="1562812"/>
            <a:chOff x="0" y="0"/>
            <a:chExt cx="4877202" cy="411605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4877202" cy="411605"/>
            </a:xfrm>
            <a:custGeom>
              <a:avLst/>
              <a:gdLst/>
              <a:ahLst/>
              <a:cxnLst/>
              <a:rect r="r" b="b" t="t" l="l"/>
              <a:pathLst>
                <a:path h="411605" w="4877202">
                  <a:moveTo>
                    <a:pt x="0" y="0"/>
                  </a:moveTo>
                  <a:lnTo>
                    <a:pt x="4877202" y="0"/>
                  </a:lnTo>
                  <a:lnTo>
                    <a:pt x="4877202" y="411605"/>
                  </a:lnTo>
                  <a:lnTo>
                    <a:pt x="0" y="411605"/>
                  </a:lnTo>
                  <a:close/>
                </a:path>
              </a:pathLst>
            </a:custGeom>
            <a:gradFill rotWithShape="true">
              <a:gsLst>
                <a:gs pos="0">
                  <a:srgbClr val="0453B9">
                    <a:alpha val="100000"/>
                  </a:srgbClr>
                </a:gs>
                <a:gs pos="100000">
                  <a:srgbClr val="3881DF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66675"/>
              <a:ext cx="4877202" cy="4782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20"/>
                </a:lnSpc>
              </a:pP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508342" y="418257"/>
            <a:ext cx="6729580" cy="1690807"/>
          </a:xfrm>
          <a:custGeom>
            <a:avLst/>
            <a:gdLst/>
            <a:ahLst/>
            <a:cxnLst/>
            <a:rect r="r" b="b" t="t" l="l"/>
            <a:pathLst>
              <a:path h="1690807" w="6729580">
                <a:moveTo>
                  <a:pt x="0" y="0"/>
                </a:moveTo>
                <a:lnTo>
                  <a:pt x="6729580" y="0"/>
                </a:lnTo>
                <a:lnTo>
                  <a:pt x="6729580" y="1690807"/>
                </a:lnTo>
                <a:lnTo>
                  <a:pt x="0" y="16908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1462819" y="2611985"/>
            <a:ext cx="5892990" cy="8716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13"/>
              </a:lnSpc>
            </a:pPr>
            <a:r>
              <a:rPr lang="en-US" sz="6067" b="true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The Power Trio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361638" y="7344754"/>
            <a:ext cx="3631535" cy="4423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44"/>
              </a:lnSpc>
              <a:spcBef>
                <a:spcPct val="0"/>
              </a:spcBef>
            </a:pPr>
            <a:r>
              <a:rPr lang="en-US" sz="246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Speaker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5225013" y="7413507"/>
            <a:ext cx="4551356" cy="4423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44"/>
              </a:lnSpc>
              <a:spcBef>
                <a:spcPct val="0"/>
              </a:spcBef>
            </a:pPr>
            <a:r>
              <a:rPr lang="en-US" sz="246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Date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361638" y="7770115"/>
            <a:ext cx="3818913" cy="5838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75"/>
              </a:lnSpc>
              <a:spcBef>
                <a:spcPct val="0"/>
              </a:spcBef>
            </a:pPr>
            <a:r>
              <a:rPr lang="en-US" b="true" sz="3268" spc="-65">
                <a:solidFill>
                  <a:srgbClr val="0453B9"/>
                </a:solidFill>
                <a:latin typeface="Poppins Bold"/>
                <a:ea typeface="Poppins Bold"/>
                <a:cs typeface="Poppins Bold"/>
                <a:sym typeface="Poppins Bold"/>
              </a:rPr>
              <a:t>Keyur Furia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5114332" y="7798978"/>
            <a:ext cx="4482953" cy="5838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75"/>
              </a:lnSpc>
              <a:spcBef>
                <a:spcPct val="0"/>
              </a:spcBef>
            </a:pPr>
            <a:r>
              <a:rPr lang="en-US" b="true" sz="3268" spc="-65">
                <a:solidFill>
                  <a:srgbClr val="0453B9"/>
                </a:solidFill>
                <a:latin typeface="Poppins Bold"/>
                <a:ea typeface="Poppins Bold"/>
                <a:cs typeface="Poppins Bold"/>
                <a:sym typeface="Poppins Bold"/>
              </a:rPr>
              <a:t>14-12-2025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290159" y="8944707"/>
            <a:ext cx="17214495" cy="11676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90"/>
              </a:lnSpc>
            </a:pPr>
            <a:r>
              <a:rPr lang="en-US" sz="261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ONE DAY SEMINAR ON CAPITAL MARKETS</a:t>
            </a:r>
          </a:p>
          <a:p>
            <a:pPr algn="l">
              <a:lnSpc>
                <a:spcPts val="3090"/>
              </a:lnSpc>
            </a:pPr>
            <a:r>
              <a:rPr lang="en-US" sz="261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Organised by Committee on Financial Markets and Investors’ Protection, ICAI </a:t>
            </a:r>
          </a:p>
          <a:p>
            <a:pPr algn="l">
              <a:lnSpc>
                <a:spcPts val="3090"/>
              </a:lnSpc>
            </a:pPr>
            <a:r>
              <a:rPr lang="en-US" sz="261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Hosted by Vasai Branch of WIRC of ICAI CAPITAL MARKET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462819" y="3635619"/>
            <a:ext cx="7252132" cy="22137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71550" indent="-485775" lvl="1">
              <a:lnSpc>
                <a:spcPts val="5895"/>
              </a:lnSpc>
              <a:buFont typeface="Arial"/>
              <a:buChar char="•"/>
            </a:pPr>
            <a:r>
              <a:rPr lang="en-US" b="true" sz="4500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Trends</a:t>
            </a:r>
          </a:p>
          <a:p>
            <a:pPr algn="l" marL="971550" indent="-485775" lvl="1">
              <a:lnSpc>
                <a:spcPts val="5895"/>
              </a:lnSpc>
              <a:buFont typeface="Arial"/>
              <a:buChar char="•"/>
            </a:pPr>
            <a:r>
              <a:rPr lang="en-US" b="true" sz="4500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Time frames</a:t>
            </a:r>
          </a:p>
          <a:p>
            <a:pPr algn="l" marL="971550" indent="-485775" lvl="1">
              <a:lnSpc>
                <a:spcPts val="5895"/>
              </a:lnSpc>
              <a:buFont typeface="Arial"/>
              <a:buChar char="•"/>
            </a:pPr>
            <a:r>
              <a:rPr lang="en-US" b="true" sz="4500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Support -Resistance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10328813" y="-3634257"/>
            <a:ext cx="3537063" cy="9253676"/>
            <a:chOff x="0" y="0"/>
            <a:chExt cx="931572" cy="243718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31572" cy="2437182"/>
            </a:xfrm>
            <a:custGeom>
              <a:avLst/>
              <a:gdLst/>
              <a:ahLst/>
              <a:cxnLst/>
              <a:rect r="r" b="b" t="t" l="l"/>
              <a:pathLst>
                <a:path h="2437182" w="931572">
                  <a:moveTo>
                    <a:pt x="218880" y="0"/>
                  </a:moveTo>
                  <a:lnTo>
                    <a:pt x="712692" y="0"/>
                  </a:lnTo>
                  <a:cubicBezTo>
                    <a:pt x="833576" y="0"/>
                    <a:pt x="931572" y="97996"/>
                    <a:pt x="931572" y="218880"/>
                  </a:cubicBezTo>
                  <a:lnTo>
                    <a:pt x="931572" y="2218302"/>
                  </a:lnTo>
                  <a:cubicBezTo>
                    <a:pt x="931572" y="2276353"/>
                    <a:pt x="908512" y="2332026"/>
                    <a:pt x="867464" y="2373074"/>
                  </a:cubicBezTo>
                  <a:cubicBezTo>
                    <a:pt x="826416" y="2414122"/>
                    <a:pt x="770743" y="2437182"/>
                    <a:pt x="712692" y="2437182"/>
                  </a:cubicBezTo>
                  <a:lnTo>
                    <a:pt x="218880" y="2437182"/>
                  </a:lnTo>
                  <a:cubicBezTo>
                    <a:pt x="160829" y="2437182"/>
                    <a:pt x="105156" y="2414122"/>
                    <a:pt x="64108" y="2373074"/>
                  </a:cubicBezTo>
                  <a:cubicBezTo>
                    <a:pt x="23060" y="2332026"/>
                    <a:pt x="0" y="2276353"/>
                    <a:pt x="0" y="2218302"/>
                  </a:cubicBezTo>
                  <a:lnTo>
                    <a:pt x="0" y="218880"/>
                  </a:lnTo>
                  <a:cubicBezTo>
                    <a:pt x="0" y="160829"/>
                    <a:pt x="23060" y="105156"/>
                    <a:pt x="64108" y="64108"/>
                  </a:cubicBezTo>
                  <a:cubicBezTo>
                    <a:pt x="105156" y="23060"/>
                    <a:pt x="160829" y="0"/>
                    <a:pt x="21888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398DFA">
                    <a:alpha val="50000"/>
                  </a:srgbClr>
                </a:gs>
                <a:gs pos="50000">
                  <a:srgbClr val="0151B8">
                    <a:alpha val="120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931572" cy="24752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5400000">
            <a:off x="6463840" y="1104655"/>
            <a:ext cx="8346532" cy="3885105"/>
            <a:chOff x="0" y="0"/>
            <a:chExt cx="2198264" cy="102323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98263" cy="1023237"/>
            </a:xfrm>
            <a:custGeom>
              <a:avLst/>
              <a:gdLst/>
              <a:ahLst/>
              <a:cxnLst/>
              <a:rect r="r" b="b" t="t" l="l"/>
              <a:pathLst>
                <a:path h="1023237" w="2198263">
                  <a:moveTo>
                    <a:pt x="92756" y="0"/>
                  </a:moveTo>
                  <a:lnTo>
                    <a:pt x="2105507" y="0"/>
                  </a:lnTo>
                  <a:cubicBezTo>
                    <a:pt x="2130108" y="0"/>
                    <a:pt x="2153701" y="9772"/>
                    <a:pt x="2171096" y="27168"/>
                  </a:cubicBezTo>
                  <a:cubicBezTo>
                    <a:pt x="2188491" y="44563"/>
                    <a:pt x="2198263" y="68156"/>
                    <a:pt x="2198263" y="92756"/>
                  </a:cubicBezTo>
                  <a:lnTo>
                    <a:pt x="2198263" y="930481"/>
                  </a:lnTo>
                  <a:cubicBezTo>
                    <a:pt x="2198263" y="981709"/>
                    <a:pt x="2156735" y="1023237"/>
                    <a:pt x="2105507" y="1023237"/>
                  </a:cubicBezTo>
                  <a:lnTo>
                    <a:pt x="92756" y="1023237"/>
                  </a:lnTo>
                  <a:cubicBezTo>
                    <a:pt x="68156" y="1023237"/>
                    <a:pt x="44563" y="1013465"/>
                    <a:pt x="27168" y="996070"/>
                  </a:cubicBezTo>
                  <a:cubicBezTo>
                    <a:pt x="9772" y="978675"/>
                    <a:pt x="0" y="955082"/>
                    <a:pt x="0" y="930481"/>
                  </a:cubicBezTo>
                  <a:lnTo>
                    <a:pt x="0" y="92756"/>
                  </a:lnTo>
                  <a:cubicBezTo>
                    <a:pt x="0" y="68156"/>
                    <a:pt x="9772" y="44563"/>
                    <a:pt x="27168" y="27168"/>
                  </a:cubicBezTo>
                  <a:cubicBezTo>
                    <a:pt x="44563" y="9772"/>
                    <a:pt x="68156" y="0"/>
                    <a:pt x="92756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398DFA">
                    <a:alpha val="50000"/>
                  </a:srgbClr>
                </a:gs>
                <a:gs pos="50000">
                  <a:srgbClr val="0151B8">
                    <a:alpha val="120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198264" cy="10613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-10800000">
            <a:off x="1769549" y="956449"/>
            <a:ext cx="4512913" cy="4512913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151B8">
                    <a:alpha val="100000"/>
                  </a:srgbClr>
                </a:gs>
                <a:gs pos="50000">
                  <a:srgbClr val="7FB5FA">
                    <a:alpha val="240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23987" lIns="23987" bIns="23987" rIns="23987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7697423" y="4889677"/>
            <a:ext cx="1233326" cy="664397"/>
          </a:xfrm>
          <a:custGeom>
            <a:avLst/>
            <a:gdLst/>
            <a:ahLst/>
            <a:cxnLst/>
            <a:rect r="r" b="b" t="t" l="l"/>
            <a:pathLst>
              <a:path h="664397" w="1233326">
                <a:moveTo>
                  <a:pt x="0" y="0"/>
                </a:moveTo>
                <a:lnTo>
                  <a:pt x="1233327" y="0"/>
                </a:lnTo>
                <a:lnTo>
                  <a:pt x="1233327" y="664397"/>
                </a:lnTo>
                <a:lnTo>
                  <a:pt x="0" y="6643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8563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0109020" y="956449"/>
            <a:ext cx="9594083" cy="8530853"/>
            <a:chOff x="0" y="0"/>
            <a:chExt cx="2526837" cy="224680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526837" cy="2246809"/>
            </a:xfrm>
            <a:custGeom>
              <a:avLst/>
              <a:gdLst/>
              <a:ahLst/>
              <a:cxnLst/>
              <a:rect r="r" b="b" t="t" l="l"/>
              <a:pathLst>
                <a:path h="2246809" w="2526837">
                  <a:moveTo>
                    <a:pt x="53259" y="0"/>
                  </a:moveTo>
                  <a:lnTo>
                    <a:pt x="2473578" y="0"/>
                  </a:lnTo>
                  <a:cubicBezTo>
                    <a:pt x="2487703" y="0"/>
                    <a:pt x="2501250" y="5611"/>
                    <a:pt x="2511238" y="15599"/>
                  </a:cubicBezTo>
                  <a:cubicBezTo>
                    <a:pt x="2521226" y="25587"/>
                    <a:pt x="2526837" y="39133"/>
                    <a:pt x="2526837" y="53259"/>
                  </a:cubicBezTo>
                  <a:lnTo>
                    <a:pt x="2526837" y="2193551"/>
                  </a:lnTo>
                  <a:cubicBezTo>
                    <a:pt x="2526837" y="2207676"/>
                    <a:pt x="2521226" y="2221222"/>
                    <a:pt x="2511238" y="2231210"/>
                  </a:cubicBezTo>
                  <a:cubicBezTo>
                    <a:pt x="2501250" y="2241198"/>
                    <a:pt x="2487703" y="2246809"/>
                    <a:pt x="2473578" y="2246809"/>
                  </a:cubicBezTo>
                  <a:lnTo>
                    <a:pt x="53259" y="2246809"/>
                  </a:lnTo>
                  <a:cubicBezTo>
                    <a:pt x="39133" y="2246809"/>
                    <a:pt x="25587" y="2241198"/>
                    <a:pt x="15599" y="2231210"/>
                  </a:cubicBezTo>
                  <a:cubicBezTo>
                    <a:pt x="5611" y="2221222"/>
                    <a:pt x="0" y="2207676"/>
                    <a:pt x="0" y="2193551"/>
                  </a:cubicBezTo>
                  <a:lnTo>
                    <a:pt x="0" y="53259"/>
                  </a:lnTo>
                  <a:cubicBezTo>
                    <a:pt x="0" y="39133"/>
                    <a:pt x="5611" y="25587"/>
                    <a:pt x="15599" y="15599"/>
                  </a:cubicBezTo>
                  <a:cubicBezTo>
                    <a:pt x="25587" y="5611"/>
                    <a:pt x="39133" y="0"/>
                    <a:pt x="53259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151B8">
                    <a:alpha val="100000"/>
                  </a:srgbClr>
                </a:gs>
                <a:gs pos="100000">
                  <a:srgbClr val="0151B8">
                    <a:alpha val="24000"/>
                  </a:srgbClr>
                </a:gs>
              </a:gsLst>
              <a:lin ang="0"/>
            </a:gra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2526837" cy="23039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35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302515" y="6180510"/>
            <a:ext cx="9563064" cy="3544455"/>
          </a:xfrm>
          <a:custGeom>
            <a:avLst/>
            <a:gdLst/>
            <a:ahLst/>
            <a:cxnLst/>
            <a:rect r="r" b="b" t="t" l="l"/>
            <a:pathLst>
              <a:path h="3544455" w="9563064">
                <a:moveTo>
                  <a:pt x="0" y="0"/>
                </a:moveTo>
                <a:lnTo>
                  <a:pt x="9563064" y="0"/>
                </a:lnTo>
                <a:lnTo>
                  <a:pt x="9563064" y="3544455"/>
                </a:lnTo>
                <a:lnTo>
                  <a:pt x="0" y="35444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43557" r="0" b="-30915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2603019" y="1835442"/>
            <a:ext cx="2845975" cy="2678774"/>
          </a:xfrm>
          <a:custGeom>
            <a:avLst/>
            <a:gdLst/>
            <a:ahLst/>
            <a:cxnLst/>
            <a:rect r="r" b="b" t="t" l="l"/>
            <a:pathLst>
              <a:path h="2678774" w="2845975">
                <a:moveTo>
                  <a:pt x="0" y="0"/>
                </a:moveTo>
                <a:lnTo>
                  <a:pt x="2845974" y="0"/>
                </a:lnTo>
                <a:lnTo>
                  <a:pt x="2845974" y="2678774"/>
                </a:lnTo>
                <a:lnTo>
                  <a:pt x="0" y="26787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257363" y="5771054"/>
            <a:ext cx="6507148" cy="8379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11"/>
              </a:lnSpc>
            </a:pPr>
            <a:r>
              <a:rPr lang="en-US" sz="5662" b="true">
                <a:solidFill>
                  <a:srgbClr val="00B700"/>
                </a:solidFill>
                <a:latin typeface="Aileron Bold"/>
                <a:ea typeface="Aileron Bold"/>
                <a:cs typeface="Aileron Bold"/>
                <a:sym typeface="Aileron Bold"/>
              </a:rPr>
              <a:t>Support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637106" y="1361352"/>
            <a:ext cx="7181097" cy="1813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64"/>
              </a:lnSpc>
            </a:pPr>
            <a:r>
              <a:rPr lang="en-US" b="true" sz="2347" spc="35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Support is a price zone where buying pressure exceeds selling pressure, causing price to pause, bounce, or reverse upward.</a:t>
            </a:r>
          </a:p>
          <a:p>
            <a:pPr algn="just">
              <a:lnSpc>
                <a:spcPts val="2864"/>
              </a:lnSpc>
            </a:pPr>
            <a:r>
              <a:rPr lang="en-US" b="true" sz="2347" spc="138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Think of it like a floor beneath the price.</a:t>
            </a:r>
          </a:p>
          <a:p>
            <a:pPr algn="just">
              <a:lnSpc>
                <a:spcPts val="2864"/>
              </a:lnSpc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10637106" y="3408488"/>
            <a:ext cx="7012120" cy="50213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82"/>
              </a:lnSpc>
            </a:pPr>
            <a:r>
              <a:rPr lang="en-US" sz="18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Support forms due to human psychology + market structure:</a:t>
            </a:r>
          </a:p>
          <a:p>
            <a:pPr algn="l">
              <a:lnSpc>
                <a:spcPts val="2982"/>
              </a:lnSpc>
            </a:pPr>
          </a:p>
          <a:p>
            <a:pPr algn="l">
              <a:lnSpc>
                <a:spcPts val="2982"/>
              </a:lnSpc>
            </a:pPr>
            <a:r>
              <a:rPr lang="en-US" b="true" sz="1899">
                <a:gradFill>
                  <a:gsLst>
                    <a:gs pos="0">
                      <a:srgbClr val="89D957">
                        <a:alpha val="100000"/>
                      </a:srgbClr>
                    </a:gs>
                    <a:gs pos="50000">
                      <a:srgbClr val="C9E265">
                        <a:alpha val="100000"/>
                      </a:srgbClr>
                    </a:gs>
                    <a:gs pos="100000">
                      <a:srgbClr val="FFFC01">
                        <a:alpha val="100000"/>
                      </a:srgbClr>
                    </a:gs>
                  </a:gsLst>
                  <a:lin ang="0"/>
                </a:gradFill>
                <a:latin typeface="Canva Sans Bold"/>
                <a:ea typeface="Canva Sans Bold"/>
                <a:cs typeface="Canva Sans Bold"/>
                <a:sym typeface="Canva Sans Bold"/>
              </a:rPr>
              <a:t>A. Psychological Reasons</a:t>
            </a:r>
          </a:p>
          <a:p>
            <a:pPr algn="l" marL="410209" indent="-205105" lvl="1">
              <a:lnSpc>
                <a:spcPts val="3191"/>
              </a:lnSpc>
              <a:buFont typeface="Arial"/>
              <a:buChar char="•"/>
            </a:pPr>
            <a:r>
              <a:rPr lang="en-US" sz="18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Traders remember previous reaction zones</a:t>
            </a:r>
          </a:p>
          <a:p>
            <a:pPr algn="l" marL="410209" indent="-205105" lvl="1">
              <a:lnSpc>
                <a:spcPts val="3191"/>
              </a:lnSpc>
              <a:buFont typeface="Arial"/>
              <a:buChar char="•"/>
            </a:pPr>
            <a:r>
              <a:rPr lang="en-US" sz="18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Buyers see it as a “cheap price”</a:t>
            </a:r>
          </a:p>
          <a:p>
            <a:pPr algn="l" marL="410209" indent="-205105" lvl="1">
              <a:lnSpc>
                <a:spcPts val="3191"/>
              </a:lnSpc>
              <a:buFont typeface="Arial"/>
              <a:buChar char="•"/>
            </a:pPr>
            <a:r>
              <a:rPr lang="en-US" sz="18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Sellers avoid selling at that zone</a:t>
            </a:r>
          </a:p>
          <a:p>
            <a:pPr algn="l" marL="410209" indent="-205105" lvl="1">
              <a:lnSpc>
                <a:spcPts val="3191"/>
              </a:lnSpc>
              <a:buFont typeface="Arial"/>
              <a:buChar char="•"/>
            </a:pPr>
            <a:r>
              <a:rPr lang="en-US" sz="18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Big players accumulate silently</a:t>
            </a:r>
          </a:p>
          <a:p>
            <a:pPr algn="l">
              <a:lnSpc>
                <a:spcPts val="2982"/>
              </a:lnSpc>
            </a:pPr>
          </a:p>
          <a:p>
            <a:pPr algn="l">
              <a:lnSpc>
                <a:spcPts val="2982"/>
              </a:lnSpc>
            </a:pPr>
            <a:r>
              <a:rPr lang="en-US" b="true" sz="1899">
                <a:gradFill>
                  <a:gsLst>
                    <a:gs pos="0">
                      <a:srgbClr val="89D957">
                        <a:alpha val="100000"/>
                      </a:srgbClr>
                    </a:gs>
                    <a:gs pos="50000">
                      <a:srgbClr val="C9E265">
                        <a:alpha val="100000"/>
                      </a:srgbClr>
                    </a:gs>
                    <a:gs pos="100000">
                      <a:srgbClr val="FFFC01">
                        <a:alpha val="100000"/>
                      </a:srgbClr>
                    </a:gs>
                  </a:gsLst>
                  <a:lin ang="0"/>
                </a:gradFill>
                <a:latin typeface="Canva Sans Bold"/>
                <a:ea typeface="Canva Sans Bold"/>
                <a:cs typeface="Canva Sans Bold"/>
                <a:sym typeface="Canva Sans Bold"/>
              </a:rPr>
              <a:t>B. Market Mechanics</a:t>
            </a:r>
          </a:p>
          <a:p>
            <a:pPr algn="l" marL="410209" indent="-205105" lvl="1">
              <a:lnSpc>
                <a:spcPts val="3191"/>
              </a:lnSpc>
              <a:buFont typeface="Arial"/>
              <a:buChar char="•"/>
            </a:pPr>
            <a:r>
              <a:rPr lang="en-US" sz="18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Limit-buy orders are stacked at certain prices</a:t>
            </a:r>
          </a:p>
          <a:p>
            <a:pPr algn="l" marL="410209" indent="-205105" lvl="1">
              <a:lnSpc>
                <a:spcPts val="3191"/>
              </a:lnSpc>
              <a:buFont typeface="Arial"/>
              <a:buChar char="•"/>
            </a:pPr>
            <a:r>
              <a:rPr lang="en-US" sz="18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Profit-booking demand</a:t>
            </a:r>
          </a:p>
          <a:p>
            <a:pPr algn="l" marL="410209" indent="-205105" lvl="1">
              <a:lnSpc>
                <a:spcPts val="3191"/>
              </a:lnSpc>
              <a:buFont typeface="Arial"/>
              <a:buChar char="•"/>
            </a:pPr>
            <a:r>
              <a:rPr lang="en-US" sz="18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Stop-loss clusters for short positions</a:t>
            </a:r>
          </a:p>
          <a:p>
            <a:pPr algn="l" marL="410209" indent="-205105" lvl="1">
              <a:lnSpc>
                <a:spcPts val="3191"/>
              </a:lnSpc>
              <a:buFont typeface="Arial"/>
              <a:buChar char="•"/>
            </a:pPr>
            <a:r>
              <a:rPr lang="en-US" sz="18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Algorithms placing protective buy orders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183664" y="6521741"/>
            <a:ext cx="234433" cy="168792"/>
          </a:xfrm>
          <a:custGeom>
            <a:avLst/>
            <a:gdLst/>
            <a:ahLst/>
            <a:cxnLst/>
            <a:rect r="r" b="b" t="t" l="l"/>
            <a:pathLst>
              <a:path h="168792" w="234433">
                <a:moveTo>
                  <a:pt x="0" y="0"/>
                </a:moveTo>
                <a:lnTo>
                  <a:pt x="234434" y="0"/>
                </a:lnTo>
                <a:lnTo>
                  <a:pt x="234434" y="168792"/>
                </a:lnTo>
                <a:lnTo>
                  <a:pt x="0" y="1687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183664" y="7069391"/>
            <a:ext cx="234433" cy="168792"/>
          </a:xfrm>
          <a:custGeom>
            <a:avLst/>
            <a:gdLst/>
            <a:ahLst/>
            <a:cxnLst/>
            <a:rect r="r" b="b" t="t" l="l"/>
            <a:pathLst>
              <a:path h="168792" w="234433">
                <a:moveTo>
                  <a:pt x="0" y="0"/>
                </a:moveTo>
                <a:lnTo>
                  <a:pt x="234434" y="0"/>
                </a:lnTo>
                <a:lnTo>
                  <a:pt x="234434" y="168793"/>
                </a:lnTo>
                <a:lnTo>
                  <a:pt x="0" y="1687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183664" y="7614520"/>
            <a:ext cx="234433" cy="168792"/>
          </a:xfrm>
          <a:custGeom>
            <a:avLst/>
            <a:gdLst/>
            <a:ahLst/>
            <a:cxnLst/>
            <a:rect r="r" b="b" t="t" l="l"/>
            <a:pathLst>
              <a:path h="168792" w="234433">
                <a:moveTo>
                  <a:pt x="0" y="0"/>
                </a:moveTo>
                <a:lnTo>
                  <a:pt x="234434" y="0"/>
                </a:lnTo>
                <a:lnTo>
                  <a:pt x="234434" y="168792"/>
                </a:lnTo>
                <a:lnTo>
                  <a:pt x="0" y="1687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183664" y="8159649"/>
            <a:ext cx="234433" cy="168792"/>
          </a:xfrm>
          <a:custGeom>
            <a:avLst/>
            <a:gdLst/>
            <a:ahLst/>
            <a:cxnLst/>
            <a:rect r="r" b="b" t="t" l="l"/>
            <a:pathLst>
              <a:path h="168792" w="234433">
                <a:moveTo>
                  <a:pt x="0" y="0"/>
                </a:moveTo>
                <a:lnTo>
                  <a:pt x="234434" y="0"/>
                </a:lnTo>
                <a:lnTo>
                  <a:pt x="234434" y="168792"/>
                </a:lnTo>
                <a:lnTo>
                  <a:pt x="0" y="1687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6678145" y="-408945"/>
            <a:ext cx="10687604" cy="817891"/>
            <a:chOff x="0" y="0"/>
            <a:chExt cx="3131837" cy="23967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131837" cy="239670"/>
            </a:xfrm>
            <a:custGeom>
              <a:avLst/>
              <a:gdLst/>
              <a:ahLst/>
              <a:cxnLst/>
              <a:rect r="r" b="b" t="t" l="l"/>
              <a:pathLst>
                <a:path h="239670" w="3131837">
                  <a:moveTo>
                    <a:pt x="72438" y="0"/>
                  </a:moveTo>
                  <a:lnTo>
                    <a:pt x="3059399" y="0"/>
                  </a:lnTo>
                  <a:cubicBezTo>
                    <a:pt x="3078611" y="0"/>
                    <a:pt x="3097035" y="7632"/>
                    <a:pt x="3110620" y="21217"/>
                  </a:cubicBezTo>
                  <a:cubicBezTo>
                    <a:pt x="3124205" y="34802"/>
                    <a:pt x="3131837" y="53226"/>
                    <a:pt x="3131837" y="72438"/>
                  </a:cubicBezTo>
                  <a:lnTo>
                    <a:pt x="3131837" y="167232"/>
                  </a:lnTo>
                  <a:cubicBezTo>
                    <a:pt x="3131837" y="186444"/>
                    <a:pt x="3124205" y="204869"/>
                    <a:pt x="3110620" y="218454"/>
                  </a:cubicBezTo>
                  <a:cubicBezTo>
                    <a:pt x="3097035" y="232038"/>
                    <a:pt x="3078611" y="239670"/>
                    <a:pt x="3059399" y="239670"/>
                  </a:cubicBezTo>
                  <a:lnTo>
                    <a:pt x="72438" y="239670"/>
                  </a:lnTo>
                  <a:cubicBezTo>
                    <a:pt x="53226" y="239670"/>
                    <a:pt x="34802" y="232038"/>
                    <a:pt x="21217" y="218454"/>
                  </a:cubicBezTo>
                  <a:cubicBezTo>
                    <a:pt x="7632" y="204869"/>
                    <a:pt x="0" y="186444"/>
                    <a:pt x="0" y="167232"/>
                  </a:cubicBezTo>
                  <a:lnTo>
                    <a:pt x="0" y="72438"/>
                  </a:lnTo>
                  <a:cubicBezTo>
                    <a:pt x="0" y="53226"/>
                    <a:pt x="7632" y="34802"/>
                    <a:pt x="21217" y="21217"/>
                  </a:cubicBezTo>
                  <a:cubicBezTo>
                    <a:pt x="34802" y="7632"/>
                    <a:pt x="53226" y="0"/>
                    <a:pt x="72438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398DFA">
                    <a:alpha val="70000"/>
                  </a:srgbClr>
                </a:gs>
                <a:gs pos="50000">
                  <a:srgbClr val="0151B8">
                    <a:alpha val="168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131837" cy="2777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-10800000">
            <a:off x="5415800" y="9878684"/>
            <a:ext cx="8886648" cy="1076631"/>
            <a:chOff x="0" y="0"/>
            <a:chExt cx="2340516" cy="28355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340516" cy="283557"/>
            </a:xfrm>
            <a:custGeom>
              <a:avLst/>
              <a:gdLst/>
              <a:ahLst/>
              <a:cxnLst/>
              <a:rect r="r" b="b" t="t" l="l"/>
              <a:pathLst>
                <a:path h="283557" w="2340516">
                  <a:moveTo>
                    <a:pt x="87119" y="0"/>
                  </a:moveTo>
                  <a:lnTo>
                    <a:pt x="2253398" y="0"/>
                  </a:lnTo>
                  <a:cubicBezTo>
                    <a:pt x="2276503" y="0"/>
                    <a:pt x="2298662" y="9179"/>
                    <a:pt x="2315000" y="25516"/>
                  </a:cubicBezTo>
                  <a:cubicBezTo>
                    <a:pt x="2331338" y="41854"/>
                    <a:pt x="2340516" y="64013"/>
                    <a:pt x="2340516" y="87119"/>
                  </a:cubicBezTo>
                  <a:lnTo>
                    <a:pt x="2340516" y="196438"/>
                  </a:lnTo>
                  <a:cubicBezTo>
                    <a:pt x="2340516" y="244553"/>
                    <a:pt x="2301512" y="283557"/>
                    <a:pt x="2253398" y="283557"/>
                  </a:cubicBezTo>
                  <a:lnTo>
                    <a:pt x="87119" y="283557"/>
                  </a:lnTo>
                  <a:cubicBezTo>
                    <a:pt x="64013" y="283557"/>
                    <a:pt x="41854" y="274379"/>
                    <a:pt x="25516" y="258041"/>
                  </a:cubicBezTo>
                  <a:cubicBezTo>
                    <a:pt x="9179" y="241703"/>
                    <a:pt x="0" y="219544"/>
                    <a:pt x="0" y="196438"/>
                  </a:cubicBezTo>
                  <a:lnTo>
                    <a:pt x="0" y="87119"/>
                  </a:lnTo>
                  <a:cubicBezTo>
                    <a:pt x="0" y="64013"/>
                    <a:pt x="9179" y="41854"/>
                    <a:pt x="25516" y="25516"/>
                  </a:cubicBezTo>
                  <a:cubicBezTo>
                    <a:pt x="41854" y="9179"/>
                    <a:pt x="64013" y="0"/>
                    <a:pt x="87119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398DFA">
                    <a:alpha val="70000"/>
                  </a:srgbClr>
                </a:gs>
                <a:gs pos="50000">
                  <a:srgbClr val="0151B8">
                    <a:alpha val="168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340516" cy="3216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0" y="0"/>
            <a:ext cx="4401494" cy="10287000"/>
            <a:chOff x="0" y="0"/>
            <a:chExt cx="1159241" cy="270933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159241" cy="2709333"/>
            </a:xfrm>
            <a:custGeom>
              <a:avLst/>
              <a:gdLst/>
              <a:ahLst/>
              <a:cxnLst/>
              <a:rect r="r" b="b" t="t" l="l"/>
              <a:pathLst>
                <a:path h="2709333" w="1159241">
                  <a:moveTo>
                    <a:pt x="0" y="0"/>
                  </a:moveTo>
                  <a:lnTo>
                    <a:pt x="1159241" y="0"/>
                  </a:lnTo>
                  <a:lnTo>
                    <a:pt x="1159241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0151B8">
                    <a:alpha val="100000"/>
                  </a:srgbClr>
                </a:gs>
                <a:gs pos="100000">
                  <a:srgbClr val="0151B8">
                    <a:alpha val="24000"/>
                  </a:srgbClr>
                </a:gs>
              </a:gsLst>
              <a:lin ang="0"/>
            </a:gra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1159241" cy="27664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35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-10800000">
            <a:off x="1585391" y="2695920"/>
            <a:ext cx="5632206" cy="5632206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151B8">
                    <a:alpha val="100000"/>
                  </a:srgbClr>
                </a:gs>
                <a:gs pos="50000">
                  <a:srgbClr val="FFFFFF">
                    <a:alpha val="240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17" id="1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31086" lIns="31086" bIns="31086" rIns="310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933611" y="3044140"/>
            <a:ext cx="4935767" cy="4935767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13179" t="0" r="-20153" b="0"/>
              </a:stretch>
            </a:blipFill>
            <a:ln w="123825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name="Freeform 20" id="20"/>
          <p:cNvSpPr/>
          <p:nvPr/>
        </p:nvSpPr>
        <p:spPr>
          <a:xfrm flipH="false" flipV="false" rot="-5400000">
            <a:off x="475346" y="3639301"/>
            <a:ext cx="1308499" cy="704893"/>
          </a:xfrm>
          <a:custGeom>
            <a:avLst/>
            <a:gdLst/>
            <a:ahLst/>
            <a:cxnLst/>
            <a:rect r="r" b="b" t="t" l="l"/>
            <a:pathLst>
              <a:path h="704893" w="1308499">
                <a:moveTo>
                  <a:pt x="0" y="0"/>
                </a:moveTo>
                <a:lnTo>
                  <a:pt x="1308499" y="0"/>
                </a:lnTo>
                <a:lnTo>
                  <a:pt x="1308499" y="704893"/>
                </a:lnTo>
                <a:lnTo>
                  <a:pt x="0" y="7048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-8563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6174506" y="8937437"/>
            <a:ext cx="1191242" cy="641726"/>
          </a:xfrm>
          <a:custGeom>
            <a:avLst/>
            <a:gdLst/>
            <a:ahLst/>
            <a:cxnLst/>
            <a:rect r="r" b="b" t="t" l="l"/>
            <a:pathLst>
              <a:path h="641726" w="1191242">
                <a:moveTo>
                  <a:pt x="0" y="0"/>
                </a:moveTo>
                <a:lnTo>
                  <a:pt x="1191242" y="0"/>
                </a:lnTo>
                <a:lnTo>
                  <a:pt x="1191242" y="641726"/>
                </a:lnTo>
                <a:lnTo>
                  <a:pt x="0" y="6417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-8563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621524" y="1038225"/>
            <a:ext cx="6886110" cy="6898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18"/>
              </a:lnSpc>
            </a:pPr>
            <a:r>
              <a:rPr lang="en-US" sz="4625" b="true">
                <a:solidFill>
                  <a:srgbClr val="FF0000"/>
                </a:solidFill>
                <a:latin typeface="Aileron Bold"/>
                <a:ea typeface="Aileron Bold"/>
                <a:cs typeface="Aileron Bold"/>
                <a:sym typeface="Aileron Bold"/>
              </a:rPr>
              <a:t>Deep Dive into Support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8183664" y="3955021"/>
            <a:ext cx="9869580" cy="5767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17"/>
              </a:lnSpc>
            </a:pPr>
            <a:r>
              <a:rPr lang="en-US" b="true" sz="2300" spc="85">
                <a:gradFill>
                  <a:gsLst>
                    <a:gs pos="0">
                      <a:srgbClr val="003F8F">
                        <a:alpha val="100000"/>
                      </a:srgbClr>
                    </a:gs>
                    <a:gs pos="100000">
                      <a:srgbClr val="1C68CB">
                        <a:alpha val="100000"/>
                      </a:srgbClr>
                    </a:gs>
                  </a:gsLst>
                  <a:lin ang="5400000"/>
                </a:gradFill>
                <a:latin typeface="Poppins Bold"/>
                <a:ea typeface="Poppins Bold"/>
                <a:cs typeface="Poppins Bold"/>
                <a:sym typeface="Poppins Bold"/>
              </a:rPr>
              <a:t>How Price</a:t>
            </a:r>
            <a:r>
              <a:rPr lang="en-US" b="true" sz="2300" spc="85">
                <a:gradFill>
                  <a:gsLst>
                    <a:gs pos="0">
                      <a:srgbClr val="003F8F">
                        <a:alpha val="100000"/>
                      </a:srgbClr>
                    </a:gs>
                    <a:gs pos="100000">
                      <a:srgbClr val="1C68CB">
                        <a:alpha val="100000"/>
                      </a:srgbClr>
                    </a:gs>
                  </a:gsLst>
                  <a:lin ang="5400000"/>
                </a:gradFill>
                <a:latin typeface="Poppins Bold"/>
                <a:ea typeface="Poppins Bold"/>
                <a:cs typeface="Poppins Bold"/>
                <a:sym typeface="Poppins Bold"/>
              </a:rPr>
              <a:t> Behaves Around Support ?</a:t>
            </a:r>
          </a:p>
          <a:p>
            <a:pPr algn="l">
              <a:lnSpc>
                <a:spcPts val="3579"/>
              </a:lnSpc>
            </a:pPr>
            <a:r>
              <a:rPr lang="en-US" b="true" sz="1999" spc="73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Sce</a:t>
            </a:r>
            <a:r>
              <a:rPr lang="en-US" b="true" sz="1999" spc="73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nario A: Bounce</a:t>
            </a:r>
          </a:p>
          <a:p>
            <a:pPr algn="l">
              <a:lnSpc>
                <a:spcPts val="3579"/>
              </a:lnSpc>
            </a:pPr>
            <a:r>
              <a:rPr lang="en-US" sz="1999" spc="73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Price hits support → buyers defend → upmove begins</a:t>
            </a:r>
          </a:p>
          <a:p>
            <a:pPr algn="l">
              <a:lnSpc>
                <a:spcPts val="3579"/>
              </a:lnSpc>
            </a:pPr>
            <a:r>
              <a:rPr lang="en-US" sz="1999" spc="7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Ideal for t</a:t>
            </a:r>
            <a:r>
              <a:rPr lang="en-US" sz="1999" spc="7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rend continuation trades</a:t>
            </a:r>
          </a:p>
          <a:p>
            <a:pPr algn="l">
              <a:lnSpc>
                <a:spcPts val="1432"/>
              </a:lnSpc>
            </a:pPr>
          </a:p>
          <a:p>
            <a:pPr algn="l">
              <a:lnSpc>
                <a:spcPts val="3579"/>
              </a:lnSpc>
            </a:pPr>
            <a:r>
              <a:rPr lang="en-US" b="true" sz="1999" spc="73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Scenari</a:t>
            </a:r>
            <a:r>
              <a:rPr lang="en-US" b="true" sz="1999" spc="73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 B: Consolidation</a:t>
            </a:r>
          </a:p>
          <a:p>
            <a:pPr algn="l">
              <a:lnSpc>
                <a:spcPts val="3579"/>
              </a:lnSpc>
            </a:pPr>
            <a:r>
              <a:rPr lang="en-US" sz="1999" spc="73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Price stays at support for long</a:t>
            </a:r>
          </a:p>
          <a:p>
            <a:pPr algn="l">
              <a:lnSpc>
                <a:spcPts val="3579"/>
              </a:lnSpc>
            </a:pPr>
            <a:r>
              <a:rPr lang="en-US" sz="1999" spc="7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Indicates accumulation or weakening levels</a:t>
            </a:r>
          </a:p>
          <a:p>
            <a:pPr algn="l">
              <a:lnSpc>
                <a:spcPts val="1432"/>
              </a:lnSpc>
            </a:pPr>
          </a:p>
          <a:p>
            <a:pPr algn="l">
              <a:lnSpc>
                <a:spcPts val="3579"/>
              </a:lnSpc>
            </a:pPr>
            <a:r>
              <a:rPr lang="en-US" b="true" sz="1999" spc="73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Scen</a:t>
            </a:r>
            <a:r>
              <a:rPr lang="en-US" b="true" sz="1999" spc="73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ario C: Break of Support</a:t>
            </a:r>
          </a:p>
          <a:p>
            <a:pPr algn="l" marL="431800" indent="-215900" lvl="1">
              <a:lnSpc>
                <a:spcPts val="3579"/>
              </a:lnSpc>
              <a:buFont typeface="Arial"/>
              <a:buChar char="•"/>
            </a:pPr>
            <a:r>
              <a:rPr lang="en-US" sz="1999" spc="7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When selling pressure becomes too high</a:t>
            </a:r>
          </a:p>
          <a:p>
            <a:pPr algn="l" marL="431800" indent="-215900" lvl="1">
              <a:lnSpc>
                <a:spcPts val="3579"/>
              </a:lnSpc>
              <a:buFont typeface="Arial"/>
              <a:buChar char="•"/>
            </a:pPr>
            <a:r>
              <a:rPr lang="en-US" sz="1999" spc="7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Triggers stop-losses for longs</a:t>
            </a:r>
          </a:p>
          <a:p>
            <a:pPr algn="l" marL="431800" indent="-215900" lvl="1">
              <a:lnSpc>
                <a:spcPts val="3579"/>
              </a:lnSpc>
              <a:buFont typeface="Arial"/>
              <a:buChar char="•"/>
            </a:pPr>
            <a:r>
              <a:rPr lang="en-US" sz="1999" spc="7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Creates fast downward moves</a:t>
            </a:r>
          </a:p>
          <a:p>
            <a:pPr algn="l">
              <a:lnSpc>
                <a:spcPts val="3139"/>
              </a:lnSpc>
            </a:pPr>
          </a:p>
        </p:txBody>
      </p:sp>
      <p:sp>
        <p:nvSpPr>
          <p:cNvPr name="TextBox 24" id="24"/>
          <p:cNvSpPr txBox="true"/>
          <p:nvPr/>
        </p:nvSpPr>
        <p:spPr>
          <a:xfrm rot="0">
            <a:off x="8183664" y="551481"/>
            <a:ext cx="9763663" cy="34933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42"/>
              </a:lnSpc>
            </a:pPr>
            <a:r>
              <a:rPr lang="en-US" sz="2353" spc="122" b="true">
                <a:solidFill>
                  <a:srgbClr val="00B700"/>
                </a:solidFill>
                <a:latin typeface="Poppins Bold"/>
                <a:ea typeface="Poppins Bold"/>
                <a:cs typeface="Poppins Bold"/>
                <a:sym typeface="Poppins Bold"/>
              </a:rPr>
              <a:t>How to Identify Strong Support ?</a:t>
            </a:r>
          </a:p>
          <a:p>
            <a:pPr algn="l">
              <a:lnSpc>
                <a:spcPts val="2940"/>
              </a:lnSpc>
            </a:pPr>
            <a:r>
              <a:rPr lang="en-US" b="true" sz="2000" spc="104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       </a:t>
            </a:r>
            <a:r>
              <a:rPr lang="en-US" sz="2000" spc="10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sup</a:t>
            </a:r>
            <a:r>
              <a:rPr lang="en-US" sz="2000" spc="10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port zone is strong when:</a:t>
            </a:r>
          </a:p>
          <a:p>
            <a:pPr algn="l">
              <a:lnSpc>
                <a:spcPts val="2940"/>
              </a:lnSpc>
            </a:pPr>
            <a:r>
              <a:rPr lang="en-US" sz="2000" spc="10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✅ Price has reacted multiple times</a:t>
            </a:r>
          </a:p>
          <a:p>
            <a:pPr algn="l">
              <a:lnSpc>
                <a:spcPts val="2940"/>
              </a:lnSpc>
            </a:pPr>
            <a:r>
              <a:rPr lang="en-US" sz="2000" spc="10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✅ Reaction candles are strong (hammer, bullish engulfing)</a:t>
            </a:r>
          </a:p>
          <a:p>
            <a:pPr algn="l">
              <a:lnSpc>
                <a:spcPts val="2940"/>
              </a:lnSpc>
            </a:pPr>
            <a:r>
              <a:rPr lang="en-US" sz="2000" spc="10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✅ Comes with high volume</a:t>
            </a:r>
          </a:p>
          <a:p>
            <a:pPr algn="l">
              <a:lnSpc>
                <a:spcPts val="2940"/>
              </a:lnSpc>
            </a:pPr>
            <a:r>
              <a:rPr lang="en-US" sz="2000" spc="10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✅ Aligns with a higher timeframe level</a:t>
            </a:r>
          </a:p>
          <a:p>
            <a:pPr algn="l">
              <a:lnSpc>
                <a:spcPts val="2940"/>
              </a:lnSpc>
            </a:pPr>
            <a:r>
              <a:rPr lang="en-US" sz="2000" spc="10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✅ Confluence with indicators (MA, Fibo, trendline)</a:t>
            </a:r>
          </a:p>
          <a:p>
            <a:pPr algn="l">
              <a:lnSpc>
                <a:spcPts val="3180"/>
              </a:lnSpc>
            </a:pPr>
            <a:r>
              <a:rPr lang="en-US" sz="2000" spc="10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 </a:t>
            </a:r>
            <a:r>
              <a:rPr lang="en-US" sz="2000" spc="104">
                <a:solidFill>
                  <a:srgbClr val="00C300"/>
                </a:solidFill>
                <a:latin typeface="Poppins"/>
                <a:ea typeface="Poppins"/>
                <a:cs typeface="Poppins"/>
                <a:sym typeface="Poppins"/>
              </a:rPr>
              <a:t>More confluences = stronger support.</a:t>
            </a:r>
          </a:p>
          <a:p>
            <a:pPr algn="l">
              <a:lnSpc>
                <a:spcPts val="3106"/>
              </a:lnSpc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183664" y="6521741"/>
            <a:ext cx="234433" cy="168792"/>
          </a:xfrm>
          <a:custGeom>
            <a:avLst/>
            <a:gdLst/>
            <a:ahLst/>
            <a:cxnLst/>
            <a:rect r="r" b="b" t="t" l="l"/>
            <a:pathLst>
              <a:path h="168792" w="234433">
                <a:moveTo>
                  <a:pt x="0" y="0"/>
                </a:moveTo>
                <a:lnTo>
                  <a:pt x="234434" y="0"/>
                </a:lnTo>
                <a:lnTo>
                  <a:pt x="234434" y="168792"/>
                </a:lnTo>
                <a:lnTo>
                  <a:pt x="0" y="1687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183664" y="7069391"/>
            <a:ext cx="234433" cy="168792"/>
          </a:xfrm>
          <a:custGeom>
            <a:avLst/>
            <a:gdLst/>
            <a:ahLst/>
            <a:cxnLst/>
            <a:rect r="r" b="b" t="t" l="l"/>
            <a:pathLst>
              <a:path h="168792" w="234433">
                <a:moveTo>
                  <a:pt x="0" y="0"/>
                </a:moveTo>
                <a:lnTo>
                  <a:pt x="234434" y="0"/>
                </a:lnTo>
                <a:lnTo>
                  <a:pt x="234434" y="168793"/>
                </a:lnTo>
                <a:lnTo>
                  <a:pt x="0" y="1687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183664" y="7614520"/>
            <a:ext cx="234433" cy="168792"/>
          </a:xfrm>
          <a:custGeom>
            <a:avLst/>
            <a:gdLst/>
            <a:ahLst/>
            <a:cxnLst/>
            <a:rect r="r" b="b" t="t" l="l"/>
            <a:pathLst>
              <a:path h="168792" w="234433">
                <a:moveTo>
                  <a:pt x="0" y="0"/>
                </a:moveTo>
                <a:lnTo>
                  <a:pt x="234434" y="0"/>
                </a:lnTo>
                <a:lnTo>
                  <a:pt x="234434" y="168792"/>
                </a:lnTo>
                <a:lnTo>
                  <a:pt x="0" y="1687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183664" y="8159649"/>
            <a:ext cx="234433" cy="168792"/>
          </a:xfrm>
          <a:custGeom>
            <a:avLst/>
            <a:gdLst/>
            <a:ahLst/>
            <a:cxnLst/>
            <a:rect r="r" b="b" t="t" l="l"/>
            <a:pathLst>
              <a:path h="168792" w="234433">
                <a:moveTo>
                  <a:pt x="0" y="0"/>
                </a:moveTo>
                <a:lnTo>
                  <a:pt x="234434" y="0"/>
                </a:lnTo>
                <a:lnTo>
                  <a:pt x="234434" y="168792"/>
                </a:lnTo>
                <a:lnTo>
                  <a:pt x="0" y="1687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6678145" y="-408945"/>
            <a:ext cx="10687604" cy="817891"/>
            <a:chOff x="0" y="0"/>
            <a:chExt cx="3131837" cy="23967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131837" cy="239670"/>
            </a:xfrm>
            <a:custGeom>
              <a:avLst/>
              <a:gdLst/>
              <a:ahLst/>
              <a:cxnLst/>
              <a:rect r="r" b="b" t="t" l="l"/>
              <a:pathLst>
                <a:path h="239670" w="3131837">
                  <a:moveTo>
                    <a:pt x="72438" y="0"/>
                  </a:moveTo>
                  <a:lnTo>
                    <a:pt x="3059399" y="0"/>
                  </a:lnTo>
                  <a:cubicBezTo>
                    <a:pt x="3078611" y="0"/>
                    <a:pt x="3097035" y="7632"/>
                    <a:pt x="3110620" y="21217"/>
                  </a:cubicBezTo>
                  <a:cubicBezTo>
                    <a:pt x="3124205" y="34802"/>
                    <a:pt x="3131837" y="53226"/>
                    <a:pt x="3131837" y="72438"/>
                  </a:cubicBezTo>
                  <a:lnTo>
                    <a:pt x="3131837" y="167232"/>
                  </a:lnTo>
                  <a:cubicBezTo>
                    <a:pt x="3131837" y="186444"/>
                    <a:pt x="3124205" y="204869"/>
                    <a:pt x="3110620" y="218454"/>
                  </a:cubicBezTo>
                  <a:cubicBezTo>
                    <a:pt x="3097035" y="232038"/>
                    <a:pt x="3078611" y="239670"/>
                    <a:pt x="3059399" y="239670"/>
                  </a:cubicBezTo>
                  <a:lnTo>
                    <a:pt x="72438" y="239670"/>
                  </a:lnTo>
                  <a:cubicBezTo>
                    <a:pt x="53226" y="239670"/>
                    <a:pt x="34802" y="232038"/>
                    <a:pt x="21217" y="218454"/>
                  </a:cubicBezTo>
                  <a:cubicBezTo>
                    <a:pt x="7632" y="204869"/>
                    <a:pt x="0" y="186444"/>
                    <a:pt x="0" y="167232"/>
                  </a:cubicBezTo>
                  <a:lnTo>
                    <a:pt x="0" y="72438"/>
                  </a:lnTo>
                  <a:cubicBezTo>
                    <a:pt x="0" y="53226"/>
                    <a:pt x="7632" y="34802"/>
                    <a:pt x="21217" y="21217"/>
                  </a:cubicBezTo>
                  <a:cubicBezTo>
                    <a:pt x="34802" y="7632"/>
                    <a:pt x="53226" y="0"/>
                    <a:pt x="72438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398DFA">
                    <a:alpha val="70000"/>
                  </a:srgbClr>
                </a:gs>
                <a:gs pos="50000">
                  <a:srgbClr val="0151B8">
                    <a:alpha val="168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131837" cy="2777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-10800000">
            <a:off x="5415800" y="9878684"/>
            <a:ext cx="8886648" cy="1076631"/>
            <a:chOff x="0" y="0"/>
            <a:chExt cx="2340516" cy="28355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340516" cy="283557"/>
            </a:xfrm>
            <a:custGeom>
              <a:avLst/>
              <a:gdLst/>
              <a:ahLst/>
              <a:cxnLst/>
              <a:rect r="r" b="b" t="t" l="l"/>
              <a:pathLst>
                <a:path h="283557" w="2340516">
                  <a:moveTo>
                    <a:pt x="87119" y="0"/>
                  </a:moveTo>
                  <a:lnTo>
                    <a:pt x="2253398" y="0"/>
                  </a:lnTo>
                  <a:cubicBezTo>
                    <a:pt x="2276503" y="0"/>
                    <a:pt x="2298662" y="9179"/>
                    <a:pt x="2315000" y="25516"/>
                  </a:cubicBezTo>
                  <a:cubicBezTo>
                    <a:pt x="2331338" y="41854"/>
                    <a:pt x="2340516" y="64013"/>
                    <a:pt x="2340516" y="87119"/>
                  </a:cubicBezTo>
                  <a:lnTo>
                    <a:pt x="2340516" y="196438"/>
                  </a:lnTo>
                  <a:cubicBezTo>
                    <a:pt x="2340516" y="244553"/>
                    <a:pt x="2301512" y="283557"/>
                    <a:pt x="2253398" y="283557"/>
                  </a:cubicBezTo>
                  <a:lnTo>
                    <a:pt x="87119" y="283557"/>
                  </a:lnTo>
                  <a:cubicBezTo>
                    <a:pt x="64013" y="283557"/>
                    <a:pt x="41854" y="274379"/>
                    <a:pt x="25516" y="258041"/>
                  </a:cubicBezTo>
                  <a:cubicBezTo>
                    <a:pt x="9179" y="241703"/>
                    <a:pt x="0" y="219544"/>
                    <a:pt x="0" y="196438"/>
                  </a:cubicBezTo>
                  <a:lnTo>
                    <a:pt x="0" y="87119"/>
                  </a:lnTo>
                  <a:cubicBezTo>
                    <a:pt x="0" y="64013"/>
                    <a:pt x="9179" y="41854"/>
                    <a:pt x="25516" y="25516"/>
                  </a:cubicBezTo>
                  <a:cubicBezTo>
                    <a:pt x="41854" y="9179"/>
                    <a:pt x="64013" y="0"/>
                    <a:pt x="87119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398DFA">
                    <a:alpha val="70000"/>
                  </a:srgbClr>
                </a:gs>
                <a:gs pos="50000">
                  <a:srgbClr val="0151B8">
                    <a:alpha val="168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340516" cy="3216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0" y="0"/>
            <a:ext cx="4401494" cy="10287000"/>
            <a:chOff x="0" y="0"/>
            <a:chExt cx="1159241" cy="270933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159241" cy="2709333"/>
            </a:xfrm>
            <a:custGeom>
              <a:avLst/>
              <a:gdLst/>
              <a:ahLst/>
              <a:cxnLst/>
              <a:rect r="r" b="b" t="t" l="l"/>
              <a:pathLst>
                <a:path h="2709333" w="1159241">
                  <a:moveTo>
                    <a:pt x="0" y="0"/>
                  </a:moveTo>
                  <a:lnTo>
                    <a:pt x="1159241" y="0"/>
                  </a:lnTo>
                  <a:lnTo>
                    <a:pt x="1159241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0151B8">
                    <a:alpha val="100000"/>
                  </a:srgbClr>
                </a:gs>
                <a:gs pos="100000">
                  <a:srgbClr val="0151B8">
                    <a:alpha val="24000"/>
                  </a:srgbClr>
                </a:gs>
              </a:gsLst>
              <a:lin ang="0"/>
            </a:gra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1159241" cy="27664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35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-10800000">
            <a:off x="1585391" y="2695920"/>
            <a:ext cx="5632206" cy="5632206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151B8">
                    <a:alpha val="100000"/>
                  </a:srgbClr>
                </a:gs>
                <a:gs pos="50000">
                  <a:srgbClr val="FFFFFF">
                    <a:alpha val="240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17" id="1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31086" lIns="31086" bIns="31086" rIns="310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854174" y="3044140"/>
            <a:ext cx="4935767" cy="4935767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15498" t="0" r="-13888" b="0"/>
              </a:stretch>
            </a:blipFill>
            <a:ln w="123825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name="Freeform 20" id="20"/>
          <p:cNvSpPr/>
          <p:nvPr/>
        </p:nvSpPr>
        <p:spPr>
          <a:xfrm flipH="false" flipV="false" rot="-5400000">
            <a:off x="475346" y="3639301"/>
            <a:ext cx="1308499" cy="704893"/>
          </a:xfrm>
          <a:custGeom>
            <a:avLst/>
            <a:gdLst/>
            <a:ahLst/>
            <a:cxnLst/>
            <a:rect r="r" b="b" t="t" l="l"/>
            <a:pathLst>
              <a:path h="704893" w="1308499">
                <a:moveTo>
                  <a:pt x="0" y="0"/>
                </a:moveTo>
                <a:lnTo>
                  <a:pt x="1308499" y="0"/>
                </a:lnTo>
                <a:lnTo>
                  <a:pt x="1308499" y="704893"/>
                </a:lnTo>
                <a:lnTo>
                  <a:pt x="0" y="7048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-8563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6770127" y="9427299"/>
            <a:ext cx="1191242" cy="641726"/>
          </a:xfrm>
          <a:custGeom>
            <a:avLst/>
            <a:gdLst/>
            <a:ahLst/>
            <a:cxnLst/>
            <a:rect r="r" b="b" t="t" l="l"/>
            <a:pathLst>
              <a:path h="641726" w="1191242">
                <a:moveTo>
                  <a:pt x="0" y="0"/>
                </a:moveTo>
                <a:lnTo>
                  <a:pt x="1191242" y="0"/>
                </a:lnTo>
                <a:lnTo>
                  <a:pt x="1191242" y="641726"/>
                </a:lnTo>
                <a:lnTo>
                  <a:pt x="0" y="6417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-8563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621524" y="1047750"/>
            <a:ext cx="6596073" cy="650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94"/>
              </a:lnSpc>
            </a:pPr>
            <a:r>
              <a:rPr lang="en-US" sz="4430" b="true">
                <a:solidFill>
                  <a:srgbClr val="FF980F"/>
                </a:solidFill>
                <a:latin typeface="Aileron Bold"/>
                <a:ea typeface="Aileron Bold"/>
                <a:cs typeface="Aileron Bold"/>
                <a:sym typeface="Aileron Bold"/>
              </a:rPr>
              <a:t>Deep Dive into Support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777596" y="737550"/>
            <a:ext cx="10317016" cy="8903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18"/>
              </a:lnSpc>
            </a:pPr>
            <a:r>
              <a:rPr lang="en-US" sz="2275" spc="118" b="true">
                <a:solidFill>
                  <a:srgbClr val="00B700"/>
                </a:solidFill>
                <a:latin typeface="Poppins Bold"/>
                <a:ea typeface="Poppins Bold"/>
                <a:cs typeface="Poppins Bold"/>
                <a:sym typeface="Poppins Bold"/>
              </a:rPr>
              <a:t>Support </a:t>
            </a:r>
            <a:r>
              <a:rPr lang="en-US" b="true" sz="2275" spc="118">
                <a:solidFill>
                  <a:srgbClr val="00B700"/>
                </a:solidFill>
                <a:latin typeface="Poppins Bold"/>
                <a:ea typeface="Poppins Bold"/>
                <a:cs typeface="Poppins Bold"/>
                <a:sym typeface="Poppins Bold"/>
              </a:rPr>
              <a:t>is </a:t>
            </a:r>
            <a:r>
              <a:rPr lang="en-US" b="true" sz="2275" spc="118">
                <a:solidFill>
                  <a:srgbClr val="00B700"/>
                </a:solidFill>
                <a:latin typeface="Poppins Bold"/>
                <a:ea typeface="Poppins Bold"/>
                <a:cs typeface="Poppins Bold"/>
                <a:sym typeface="Poppins Bold"/>
              </a:rPr>
              <a:t>a zone, not a guarantee</a:t>
            </a:r>
            <a:r>
              <a:rPr lang="en-US" b="true" sz="2275" spc="118">
                <a:solidFill>
                  <a:srgbClr val="00B700"/>
                </a:solidFill>
                <a:latin typeface="Poppins Bold"/>
                <a:ea typeface="Poppins Bold"/>
                <a:cs typeface="Poppins Bold"/>
                <a:sym typeface="Poppins Bold"/>
              </a:rPr>
              <a:t>.</a:t>
            </a:r>
          </a:p>
          <a:p>
            <a:pPr algn="l">
              <a:lnSpc>
                <a:spcPts val="1994"/>
              </a:lnSpc>
            </a:pPr>
          </a:p>
          <a:p>
            <a:pPr algn="l">
              <a:lnSpc>
                <a:spcPts val="3282"/>
              </a:lnSpc>
            </a:pPr>
            <a:r>
              <a:rPr lang="en-US" b="true" sz="2064" spc="10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    </a:t>
            </a:r>
            <a:r>
              <a:rPr lang="en-US" b="true" sz="2064" spc="107">
                <a:solidFill>
                  <a:srgbClr val="F50000"/>
                </a:solidFill>
                <a:latin typeface="Poppins Bold"/>
                <a:ea typeface="Poppins Bold"/>
                <a:cs typeface="Poppins Bold"/>
                <a:sym typeface="Poppins Bold"/>
              </a:rPr>
              <a:t>Always begin with higher timeframe:</a:t>
            </a:r>
          </a:p>
          <a:p>
            <a:pPr algn="l" marL="445737" indent="-222869" lvl="1">
              <a:lnSpc>
                <a:spcPts val="3282"/>
              </a:lnSpc>
              <a:buFont typeface="Arial"/>
              <a:buChar char="•"/>
            </a:pPr>
            <a:r>
              <a:rPr lang="en-US" sz="2064" spc="10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Monthly/Weekly: Major market floors</a:t>
            </a:r>
          </a:p>
          <a:p>
            <a:pPr algn="l" marL="445737" indent="-222869" lvl="1">
              <a:lnSpc>
                <a:spcPts val="3282"/>
              </a:lnSpc>
              <a:buFont typeface="Arial"/>
              <a:buChar char="•"/>
            </a:pPr>
            <a:r>
              <a:rPr lang="en-US" sz="2064" spc="10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Daily: Reliable levels for swing</a:t>
            </a:r>
          </a:p>
          <a:p>
            <a:pPr algn="l">
              <a:lnSpc>
                <a:spcPts val="3282"/>
              </a:lnSpc>
            </a:pPr>
          </a:p>
          <a:p>
            <a:pPr algn="l">
              <a:lnSpc>
                <a:spcPts val="3282"/>
              </a:lnSpc>
            </a:pPr>
            <a:r>
              <a:rPr lang="en-US" b="true" sz="2064" spc="10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     </a:t>
            </a:r>
            <a:r>
              <a:rPr lang="en-US" b="true" sz="2064" spc="107">
                <a:solidFill>
                  <a:srgbClr val="F50000"/>
                </a:solidFill>
                <a:latin typeface="Poppins Bold"/>
                <a:ea typeface="Poppins Bold"/>
                <a:cs typeface="Poppins Bold"/>
                <a:sym typeface="Poppins Bold"/>
              </a:rPr>
              <a:t>The Rule of Three:</a:t>
            </a:r>
          </a:p>
          <a:p>
            <a:pPr algn="l">
              <a:lnSpc>
                <a:spcPts val="3282"/>
              </a:lnSpc>
            </a:pPr>
            <a:r>
              <a:rPr lang="en-US" sz="2064" spc="10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A practical guideline:</a:t>
            </a:r>
          </a:p>
          <a:p>
            <a:pPr algn="l" marL="445737" indent="-222869" lvl="1">
              <a:lnSpc>
                <a:spcPts val="3282"/>
              </a:lnSpc>
              <a:buFont typeface="Arial"/>
              <a:buChar char="•"/>
            </a:pPr>
            <a:r>
              <a:rPr lang="en-US" sz="2064" spc="10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Support tested 1 time – valid</a:t>
            </a:r>
          </a:p>
          <a:p>
            <a:pPr algn="l" marL="445737" indent="-222869" lvl="1">
              <a:lnSpc>
                <a:spcPts val="3282"/>
              </a:lnSpc>
              <a:buFont typeface="Arial"/>
              <a:buChar char="•"/>
            </a:pPr>
            <a:r>
              <a:rPr lang="en-US" sz="2064" spc="10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Support tested 2 times – stronger</a:t>
            </a:r>
          </a:p>
          <a:p>
            <a:pPr algn="l" marL="445737" indent="-222869" lvl="1">
              <a:lnSpc>
                <a:spcPts val="3282"/>
              </a:lnSpc>
              <a:buFont typeface="Arial"/>
              <a:buChar char="•"/>
            </a:pPr>
            <a:r>
              <a:rPr lang="en-US" sz="2064" spc="10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Support tested 3 times – weakening</a:t>
            </a:r>
          </a:p>
          <a:p>
            <a:pPr algn="l" marL="445737" indent="-222869" lvl="1">
              <a:lnSpc>
                <a:spcPts val="3282"/>
              </a:lnSpc>
              <a:buFont typeface="Arial"/>
              <a:buChar char="•"/>
            </a:pPr>
            <a:r>
              <a:rPr lang="en-US" sz="2064" spc="10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Support tested 4+ times – high chance of break</a:t>
            </a:r>
          </a:p>
          <a:p>
            <a:pPr algn="l">
              <a:lnSpc>
                <a:spcPts val="3282"/>
              </a:lnSpc>
            </a:pPr>
          </a:p>
          <a:p>
            <a:pPr algn="l">
              <a:lnSpc>
                <a:spcPts val="3282"/>
              </a:lnSpc>
            </a:pPr>
            <a:r>
              <a:rPr lang="en-US" b="true" sz="2064" spc="10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     </a:t>
            </a:r>
            <a:r>
              <a:rPr lang="en-US" b="true" sz="2064" spc="107">
                <a:solidFill>
                  <a:srgbClr val="FF0000"/>
                </a:solidFill>
                <a:latin typeface="Poppins Bold"/>
                <a:ea typeface="Poppins Bold"/>
                <a:cs typeface="Poppins Bold"/>
                <a:sym typeface="Poppins Bold"/>
              </a:rPr>
              <a:t>Golden rules for Mastering Support:</a:t>
            </a:r>
          </a:p>
          <a:p>
            <a:pPr algn="l">
              <a:lnSpc>
                <a:spcPts val="3282"/>
              </a:lnSpc>
            </a:pPr>
            <a:r>
              <a:rPr lang="en-US" sz="2064" spc="10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⭐ Look for zone width, not a line</a:t>
            </a:r>
          </a:p>
          <a:p>
            <a:pPr algn="l">
              <a:lnSpc>
                <a:spcPts val="3282"/>
              </a:lnSpc>
            </a:pPr>
            <a:r>
              <a:rPr lang="en-US" sz="2064" spc="10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⭐ Use 2–3 confluence tools</a:t>
            </a:r>
          </a:p>
          <a:p>
            <a:pPr algn="l">
              <a:lnSpc>
                <a:spcPts val="3282"/>
              </a:lnSpc>
            </a:pPr>
            <a:r>
              <a:rPr lang="en-US" sz="2064" spc="10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⭐ Always wait for a reversal pattern</a:t>
            </a:r>
          </a:p>
          <a:p>
            <a:pPr algn="l">
              <a:lnSpc>
                <a:spcPts val="3282"/>
              </a:lnSpc>
            </a:pPr>
            <a:r>
              <a:rPr lang="en-US" sz="2064" spc="10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⭐ Respect the higher timeframe</a:t>
            </a:r>
          </a:p>
          <a:p>
            <a:pPr algn="l">
              <a:lnSpc>
                <a:spcPts val="3282"/>
              </a:lnSpc>
            </a:pPr>
            <a:r>
              <a:rPr lang="en-US" sz="2064" spc="10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⭐ Never buy just because “price is falling to support”</a:t>
            </a:r>
          </a:p>
          <a:p>
            <a:pPr algn="l">
              <a:lnSpc>
                <a:spcPts val="3282"/>
              </a:lnSpc>
            </a:pPr>
          </a:p>
          <a:p>
            <a:pPr algn="l">
              <a:lnSpc>
                <a:spcPts val="3282"/>
              </a:lnSpc>
            </a:pPr>
            <a:r>
              <a:rPr lang="en-US" sz="2064" spc="10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 Patience + confirmation = profitable Investments</a:t>
            </a:r>
          </a:p>
          <a:p>
            <a:pPr algn="l">
              <a:lnSpc>
                <a:spcPts val="3282"/>
              </a:lnSpc>
            </a:pP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183664" y="6521741"/>
            <a:ext cx="234433" cy="168792"/>
          </a:xfrm>
          <a:custGeom>
            <a:avLst/>
            <a:gdLst/>
            <a:ahLst/>
            <a:cxnLst/>
            <a:rect r="r" b="b" t="t" l="l"/>
            <a:pathLst>
              <a:path h="168792" w="234433">
                <a:moveTo>
                  <a:pt x="0" y="0"/>
                </a:moveTo>
                <a:lnTo>
                  <a:pt x="234434" y="0"/>
                </a:lnTo>
                <a:lnTo>
                  <a:pt x="234434" y="168792"/>
                </a:lnTo>
                <a:lnTo>
                  <a:pt x="0" y="1687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183664" y="7069391"/>
            <a:ext cx="234433" cy="168792"/>
          </a:xfrm>
          <a:custGeom>
            <a:avLst/>
            <a:gdLst/>
            <a:ahLst/>
            <a:cxnLst/>
            <a:rect r="r" b="b" t="t" l="l"/>
            <a:pathLst>
              <a:path h="168792" w="234433">
                <a:moveTo>
                  <a:pt x="0" y="0"/>
                </a:moveTo>
                <a:lnTo>
                  <a:pt x="234434" y="0"/>
                </a:lnTo>
                <a:lnTo>
                  <a:pt x="234434" y="168793"/>
                </a:lnTo>
                <a:lnTo>
                  <a:pt x="0" y="1687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183664" y="7614520"/>
            <a:ext cx="234433" cy="168792"/>
          </a:xfrm>
          <a:custGeom>
            <a:avLst/>
            <a:gdLst/>
            <a:ahLst/>
            <a:cxnLst/>
            <a:rect r="r" b="b" t="t" l="l"/>
            <a:pathLst>
              <a:path h="168792" w="234433">
                <a:moveTo>
                  <a:pt x="0" y="0"/>
                </a:moveTo>
                <a:lnTo>
                  <a:pt x="234434" y="0"/>
                </a:lnTo>
                <a:lnTo>
                  <a:pt x="234434" y="168792"/>
                </a:lnTo>
                <a:lnTo>
                  <a:pt x="0" y="1687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183664" y="8159649"/>
            <a:ext cx="234433" cy="168792"/>
          </a:xfrm>
          <a:custGeom>
            <a:avLst/>
            <a:gdLst/>
            <a:ahLst/>
            <a:cxnLst/>
            <a:rect r="r" b="b" t="t" l="l"/>
            <a:pathLst>
              <a:path h="168792" w="234433">
                <a:moveTo>
                  <a:pt x="0" y="0"/>
                </a:moveTo>
                <a:lnTo>
                  <a:pt x="234434" y="0"/>
                </a:lnTo>
                <a:lnTo>
                  <a:pt x="234434" y="168792"/>
                </a:lnTo>
                <a:lnTo>
                  <a:pt x="0" y="1687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6678145" y="-408945"/>
            <a:ext cx="10687604" cy="817891"/>
            <a:chOff x="0" y="0"/>
            <a:chExt cx="3131837" cy="23967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131837" cy="239670"/>
            </a:xfrm>
            <a:custGeom>
              <a:avLst/>
              <a:gdLst/>
              <a:ahLst/>
              <a:cxnLst/>
              <a:rect r="r" b="b" t="t" l="l"/>
              <a:pathLst>
                <a:path h="239670" w="3131837">
                  <a:moveTo>
                    <a:pt x="72438" y="0"/>
                  </a:moveTo>
                  <a:lnTo>
                    <a:pt x="3059399" y="0"/>
                  </a:lnTo>
                  <a:cubicBezTo>
                    <a:pt x="3078611" y="0"/>
                    <a:pt x="3097035" y="7632"/>
                    <a:pt x="3110620" y="21217"/>
                  </a:cubicBezTo>
                  <a:cubicBezTo>
                    <a:pt x="3124205" y="34802"/>
                    <a:pt x="3131837" y="53226"/>
                    <a:pt x="3131837" y="72438"/>
                  </a:cubicBezTo>
                  <a:lnTo>
                    <a:pt x="3131837" y="167232"/>
                  </a:lnTo>
                  <a:cubicBezTo>
                    <a:pt x="3131837" y="186444"/>
                    <a:pt x="3124205" y="204869"/>
                    <a:pt x="3110620" y="218454"/>
                  </a:cubicBezTo>
                  <a:cubicBezTo>
                    <a:pt x="3097035" y="232038"/>
                    <a:pt x="3078611" y="239670"/>
                    <a:pt x="3059399" y="239670"/>
                  </a:cubicBezTo>
                  <a:lnTo>
                    <a:pt x="72438" y="239670"/>
                  </a:lnTo>
                  <a:cubicBezTo>
                    <a:pt x="53226" y="239670"/>
                    <a:pt x="34802" y="232038"/>
                    <a:pt x="21217" y="218454"/>
                  </a:cubicBezTo>
                  <a:cubicBezTo>
                    <a:pt x="7632" y="204869"/>
                    <a:pt x="0" y="186444"/>
                    <a:pt x="0" y="167232"/>
                  </a:cubicBezTo>
                  <a:lnTo>
                    <a:pt x="0" y="72438"/>
                  </a:lnTo>
                  <a:cubicBezTo>
                    <a:pt x="0" y="53226"/>
                    <a:pt x="7632" y="34802"/>
                    <a:pt x="21217" y="21217"/>
                  </a:cubicBezTo>
                  <a:cubicBezTo>
                    <a:pt x="34802" y="7632"/>
                    <a:pt x="53226" y="0"/>
                    <a:pt x="72438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398DFA">
                    <a:alpha val="70000"/>
                  </a:srgbClr>
                </a:gs>
                <a:gs pos="50000">
                  <a:srgbClr val="0151B8">
                    <a:alpha val="168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131837" cy="2777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-10800000">
            <a:off x="5415800" y="9878684"/>
            <a:ext cx="8886648" cy="1076631"/>
            <a:chOff x="0" y="0"/>
            <a:chExt cx="2340516" cy="28355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340516" cy="283557"/>
            </a:xfrm>
            <a:custGeom>
              <a:avLst/>
              <a:gdLst/>
              <a:ahLst/>
              <a:cxnLst/>
              <a:rect r="r" b="b" t="t" l="l"/>
              <a:pathLst>
                <a:path h="283557" w="2340516">
                  <a:moveTo>
                    <a:pt x="87119" y="0"/>
                  </a:moveTo>
                  <a:lnTo>
                    <a:pt x="2253398" y="0"/>
                  </a:lnTo>
                  <a:cubicBezTo>
                    <a:pt x="2276503" y="0"/>
                    <a:pt x="2298662" y="9179"/>
                    <a:pt x="2315000" y="25516"/>
                  </a:cubicBezTo>
                  <a:cubicBezTo>
                    <a:pt x="2331338" y="41854"/>
                    <a:pt x="2340516" y="64013"/>
                    <a:pt x="2340516" y="87119"/>
                  </a:cubicBezTo>
                  <a:lnTo>
                    <a:pt x="2340516" y="196438"/>
                  </a:lnTo>
                  <a:cubicBezTo>
                    <a:pt x="2340516" y="244553"/>
                    <a:pt x="2301512" y="283557"/>
                    <a:pt x="2253398" y="283557"/>
                  </a:cubicBezTo>
                  <a:lnTo>
                    <a:pt x="87119" y="283557"/>
                  </a:lnTo>
                  <a:cubicBezTo>
                    <a:pt x="64013" y="283557"/>
                    <a:pt x="41854" y="274379"/>
                    <a:pt x="25516" y="258041"/>
                  </a:cubicBezTo>
                  <a:cubicBezTo>
                    <a:pt x="9179" y="241703"/>
                    <a:pt x="0" y="219544"/>
                    <a:pt x="0" y="196438"/>
                  </a:cubicBezTo>
                  <a:lnTo>
                    <a:pt x="0" y="87119"/>
                  </a:lnTo>
                  <a:cubicBezTo>
                    <a:pt x="0" y="64013"/>
                    <a:pt x="9179" y="41854"/>
                    <a:pt x="25516" y="25516"/>
                  </a:cubicBezTo>
                  <a:cubicBezTo>
                    <a:pt x="41854" y="9179"/>
                    <a:pt x="64013" y="0"/>
                    <a:pt x="87119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398DFA">
                    <a:alpha val="70000"/>
                  </a:srgbClr>
                </a:gs>
                <a:gs pos="50000">
                  <a:srgbClr val="0151B8">
                    <a:alpha val="168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340516" cy="3216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0" y="0"/>
            <a:ext cx="1356031" cy="10287000"/>
            <a:chOff x="0" y="0"/>
            <a:chExt cx="357144" cy="270933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57144" cy="2709333"/>
            </a:xfrm>
            <a:custGeom>
              <a:avLst/>
              <a:gdLst/>
              <a:ahLst/>
              <a:cxnLst/>
              <a:rect r="r" b="b" t="t" l="l"/>
              <a:pathLst>
                <a:path h="2709333" w="357144">
                  <a:moveTo>
                    <a:pt x="0" y="0"/>
                  </a:moveTo>
                  <a:lnTo>
                    <a:pt x="357144" y="0"/>
                  </a:lnTo>
                  <a:lnTo>
                    <a:pt x="357144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0151B8">
                    <a:alpha val="100000"/>
                  </a:srgbClr>
                </a:gs>
                <a:gs pos="100000">
                  <a:srgbClr val="0151B8">
                    <a:alpha val="24000"/>
                  </a:srgbClr>
                </a:gs>
              </a:gsLst>
              <a:lin ang="0"/>
            </a:gra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357144" cy="27664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35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-5400000">
            <a:off x="104640" y="1785769"/>
            <a:ext cx="1308499" cy="704893"/>
          </a:xfrm>
          <a:custGeom>
            <a:avLst/>
            <a:gdLst/>
            <a:ahLst/>
            <a:cxnLst/>
            <a:rect r="r" b="b" t="t" l="l"/>
            <a:pathLst>
              <a:path h="704893" w="1308499">
                <a:moveTo>
                  <a:pt x="0" y="0"/>
                </a:moveTo>
                <a:lnTo>
                  <a:pt x="1308499" y="0"/>
                </a:lnTo>
                <a:lnTo>
                  <a:pt x="1308499" y="704893"/>
                </a:lnTo>
                <a:lnTo>
                  <a:pt x="0" y="7048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8563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770127" y="9403877"/>
            <a:ext cx="1191242" cy="641726"/>
          </a:xfrm>
          <a:custGeom>
            <a:avLst/>
            <a:gdLst/>
            <a:ahLst/>
            <a:cxnLst/>
            <a:rect r="r" b="b" t="t" l="l"/>
            <a:pathLst>
              <a:path h="641726" w="1191242">
                <a:moveTo>
                  <a:pt x="0" y="0"/>
                </a:moveTo>
                <a:lnTo>
                  <a:pt x="1191242" y="0"/>
                </a:lnTo>
                <a:lnTo>
                  <a:pt x="1191242" y="641726"/>
                </a:lnTo>
                <a:lnTo>
                  <a:pt x="0" y="6417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-8563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685887" y="570673"/>
            <a:ext cx="15933339" cy="93080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02"/>
              </a:lnSpc>
            </a:pPr>
            <a:r>
              <a:rPr lang="en-US" b="true" sz="3083" spc="160">
                <a:solidFill>
                  <a:srgbClr val="F50000"/>
                </a:solidFill>
                <a:latin typeface="Poppins Bold"/>
                <a:ea typeface="Poppins Bold"/>
                <a:cs typeface="Poppins Bold"/>
                <a:sym typeface="Poppins Bold"/>
              </a:rPr>
              <a:t>Res</a:t>
            </a:r>
            <a:r>
              <a:rPr lang="en-US" b="true" sz="3083" spc="160">
                <a:solidFill>
                  <a:srgbClr val="F50000"/>
                </a:solidFill>
                <a:latin typeface="Poppins Bold"/>
                <a:ea typeface="Poppins Bold"/>
                <a:cs typeface="Poppins Bold"/>
                <a:sym typeface="Poppins Bold"/>
              </a:rPr>
              <a:t>ist</a:t>
            </a:r>
            <a:r>
              <a:rPr lang="en-US" b="true" sz="3083" spc="160">
                <a:solidFill>
                  <a:srgbClr val="F50000"/>
                </a:solidFill>
                <a:latin typeface="Poppins Bold"/>
                <a:ea typeface="Poppins Bold"/>
                <a:cs typeface="Poppins Bold"/>
                <a:sym typeface="Poppins Bold"/>
              </a:rPr>
              <a:t>ance </a:t>
            </a:r>
          </a:p>
          <a:p>
            <a:pPr algn="just">
              <a:lnSpc>
                <a:spcPts val="3420"/>
              </a:lnSpc>
            </a:pPr>
            <a:r>
              <a:rPr lang="en-US" sz="2151" spc="11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Resistance is a price level where a stock tends to stop rising because selling pressure becomes stronger than buying pressure.</a:t>
            </a:r>
          </a:p>
          <a:p>
            <a:pPr algn="just">
              <a:lnSpc>
                <a:spcPts val="3420"/>
              </a:lnSpc>
            </a:pPr>
            <a:r>
              <a:rPr lang="en-US" sz="2151" spc="11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Investors expect many sellers to appear around this level, causing the price to struggle to break above it.</a:t>
            </a:r>
          </a:p>
          <a:p>
            <a:pPr algn="just">
              <a:lnSpc>
                <a:spcPts val="3420"/>
              </a:lnSpc>
            </a:pPr>
          </a:p>
          <a:p>
            <a:pPr algn="just">
              <a:lnSpc>
                <a:spcPts val="3588"/>
              </a:lnSpc>
            </a:pPr>
            <a:r>
              <a:rPr lang="en-US" b="true" sz="2257" spc="117">
                <a:solidFill>
                  <a:srgbClr val="F50000"/>
                </a:solidFill>
                <a:latin typeface="Poppins Bold"/>
                <a:ea typeface="Poppins Bold"/>
                <a:cs typeface="Poppins Bold"/>
                <a:sym typeface="Poppins Bold"/>
              </a:rPr>
              <a:t>Why it matters ?</a:t>
            </a:r>
          </a:p>
          <a:p>
            <a:pPr algn="just" marL="464503" indent="-232251" lvl="1">
              <a:lnSpc>
                <a:spcPts val="3420"/>
              </a:lnSpc>
              <a:buFont typeface="Arial"/>
              <a:buChar char="•"/>
            </a:pPr>
            <a:r>
              <a:rPr lang="en-US" sz="2151" spc="11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Helps identify potential sell or short points</a:t>
            </a:r>
          </a:p>
          <a:p>
            <a:pPr algn="just" marL="464503" indent="-232251" lvl="1">
              <a:lnSpc>
                <a:spcPts val="3420"/>
              </a:lnSpc>
              <a:buFont typeface="Arial"/>
              <a:buChar char="•"/>
            </a:pPr>
            <a:r>
              <a:rPr lang="en-US" sz="2151" spc="11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Shows where upward momentum may slow or reverse</a:t>
            </a:r>
          </a:p>
          <a:p>
            <a:pPr algn="just" marL="464503" indent="-232251" lvl="1">
              <a:lnSpc>
                <a:spcPts val="3420"/>
              </a:lnSpc>
              <a:buFont typeface="Arial"/>
              <a:buChar char="•"/>
            </a:pPr>
            <a:r>
              <a:rPr lang="en-US" sz="2151" spc="11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When resistance is broken, it can turn into new support, </a:t>
            </a:r>
          </a:p>
          <a:p>
            <a:pPr algn="just">
              <a:lnSpc>
                <a:spcPts val="3420"/>
              </a:lnSpc>
            </a:pPr>
            <a:r>
              <a:rPr lang="en-US" sz="2151" spc="11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</a:t>
            </a:r>
            <a:r>
              <a:rPr lang="en-US" sz="2151" spc="11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often leading to a stronger upward move.</a:t>
            </a:r>
          </a:p>
          <a:p>
            <a:pPr algn="just">
              <a:lnSpc>
                <a:spcPts val="3420"/>
              </a:lnSpc>
            </a:pPr>
          </a:p>
          <a:p>
            <a:pPr algn="just">
              <a:lnSpc>
                <a:spcPts val="3420"/>
              </a:lnSpc>
            </a:pPr>
            <a:r>
              <a:rPr lang="en-US" sz="2151" spc="11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Simple example</a:t>
            </a:r>
          </a:p>
          <a:p>
            <a:pPr algn="just">
              <a:lnSpc>
                <a:spcPts val="3420"/>
              </a:lnSpc>
            </a:pPr>
            <a:r>
              <a:rPr lang="en-US" sz="2151" spc="11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If a stock keeps rising to around 400 but falls every time it hits that level, 400 is resistance.</a:t>
            </a:r>
          </a:p>
          <a:p>
            <a:pPr algn="just">
              <a:lnSpc>
                <a:spcPts val="3420"/>
              </a:lnSpc>
            </a:pPr>
          </a:p>
          <a:p>
            <a:pPr algn="just">
              <a:lnSpc>
                <a:spcPts val="3420"/>
              </a:lnSpc>
            </a:pPr>
            <a:r>
              <a:rPr lang="en-US" b="true" sz="2151" spc="111">
                <a:solidFill>
                  <a:srgbClr val="F50000"/>
                </a:solidFill>
                <a:latin typeface="Poppins Bold"/>
                <a:ea typeface="Poppins Bold"/>
                <a:cs typeface="Poppins Bold"/>
                <a:sym typeface="Poppins Bold"/>
              </a:rPr>
              <a:t>Why Sellers Appear at Resistance</a:t>
            </a:r>
          </a:p>
          <a:p>
            <a:pPr algn="just">
              <a:lnSpc>
                <a:spcPts val="2052"/>
              </a:lnSpc>
            </a:pPr>
          </a:p>
          <a:p>
            <a:pPr algn="just" marL="444174" indent="-222087" lvl="1">
              <a:lnSpc>
                <a:spcPts val="3806"/>
              </a:lnSpc>
              <a:buAutoNum type="arabicPeriod" startAt="1"/>
            </a:pPr>
            <a:r>
              <a:rPr lang="en-US" sz="2057" spc="10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Profit-taking: Traders who bought at lower prices sell to lock in gains.</a:t>
            </a:r>
          </a:p>
          <a:p>
            <a:pPr algn="just" marL="444174" indent="-222087" lvl="1">
              <a:lnSpc>
                <a:spcPts val="3806"/>
              </a:lnSpc>
              <a:buAutoNum type="arabicPeriod" startAt="1"/>
            </a:pPr>
            <a:r>
              <a:rPr lang="en-US" sz="2057" spc="10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Previous buyers breaking even: Investors who bought earlier near the same price sell to recover losses.</a:t>
            </a:r>
          </a:p>
          <a:p>
            <a:pPr algn="just" marL="444174" indent="-222087" lvl="1">
              <a:lnSpc>
                <a:spcPts val="3806"/>
              </a:lnSpc>
              <a:buAutoNum type="arabicPeriod" startAt="1"/>
            </a:pPr>
            <a:r>
              <a:rPr lang="en-US" sz="2057" spc="10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Psychological numbers: Round numbers (like $100, $500, 20,000) often act as resistance.</a:t>
            </a:r>
          </a:p>
          <a:p>
            <a:pPr algn="just" marL="444174" indent="-222087" lvl="1">
              <a:lnSpc>
                <a:spcPts val="3806"/>
              </a:lnSpc>
              <a:buAutoNum type="arabicPeriod" startAt="1"/>
            </a:pPr>
            <a:r>
              <a:rPr lang="en-US" sz="2057" spc="10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Institutional algorithms: Many automated trading systems sell at known resistance zones.</a:t>
            </a:r>
          </a:p>
          <a:p>
            <a:pPr algn="just">
              <a:lnSpc>
                <a:spcPts val="3254"/>
              </a:lnSpc>
            </a:pP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9756915" y="2942701"/>
            <a:ext cx="8387744" cy="2308288"/>
          </a:xfrm>
          <a:custGeom>
            <a:avLst/>
            <a:gdLst/>
            <a:ahLst/>
            <a:cxnLst/>
            <a:rect r="r" b="b" t="t" l="l"/>
            <a:pathLst>
              <a:path h="2308288" w="8387744">
                <a:moveTo>
                  <a:pt x="0" y="0"/>
                </a:moveTo>
                <a:lnTo>
                  <a:pt x="8387744" y="0"/>
                </a:lnTo>
                <a:lnTo>
                  <a:pt x="8387744" y="2308287"/>
                </a:lnTo>
                <a:lnTo>
                  <a:pt x="0" y="230828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75384" r="-4785" b="-70842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183664" y="6521741"/>
            <a:ext cx="234433" cy="168792"/>
          </a:xfrm>
          <a:custGeom>
            <a:avLst/>
            <a:gdLst/>
            <a:ahLst/>
            <a:cxnLst/>
            <a:rect r="r" b="b" t="t" l="l"/>
            <a:pathLst>
              <a:path h="168792" w="234433">
                <a:moveTo>
                  <a:pt x="0" y="0"/>
                </a:moveTo>
                <a:lnTo>
                  <a:pt x="234434" y="0"/>
                </a:lnTo>
                <a:lnTo>
                  <a:pt x="234434" y="168792"/>
                </a:lnTo>
                <a:lnTo>
                  <a:pt x="0" y="1687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183664" y="7069391"/>
            <a:ext cx="234433" cy="168792"/>
          </a:xfrm>
          <a:custGeom>
            <a:avLst/>
            <a:gdLst/>
            <a:ahLst/>
            <a:cxnLst/>
            <a:rect r="r" b="b" t="t" l="l"/>
            <a:pathLst>
              <a:path h="168792" w="234433">
                <a:moveTo>
                  <a:pt x="0" y="0"/>
                </a:moveTo>
                <a:lnTo>
                  <a:pt x="234434" y="0"/>
                </a:lnTo>
                <a:lnTo>
                  <a:pt x="234434" y="168793"/>
                </a:lnTo>
                <a:lnTo>
                  <a:pt x="0" y="1687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183664" y="7614520"/>
            <a:ext cx="234433" cy="168792"/>
          </a:xfrm>
          <a:custGeom>
            <a:avLst/>
            <a:gdLst/>
            <a:ahLst/>
            <a:cxnLst/>
            <a:rect r="r" b="b" t="t" l="l"/>
            <a:pathLst>
              <a:path h="168792" w="234433">
                <a:moveTo>
                  <a:pt x="0" y="0"/>
                </a:moveTo>
                <a:lnTo>
                  <a:pt x="234434" y="0"/>
                </a:lnTo>
                <a:lnTo>
                  <a:pt x="234434" y="168792"/>
                </a:lnTo>
                <a:lnTo>
                  <a:pt x="0" y="1687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183664" y="8159649"/>
            <a:ext cx="234433" cy="168792"/>
          </a:xfrm>
          <a:custGeom>
            <a:avLst/>
            <a:gdLst/>
            <a:ahLst/>
            <a:cxnLst/>
            <a:rect r="r" b="b" t="t" l="l"/>
            <a:pathLst>
              <a:path h="168792" w="234433">
                <a:moveTo>
                  <a:pt x="0" y="0"/>
                </a:moveTo>
                <a:lnTo>
                  <a:pt x="234434" y="0"/>
                </a:lnTo>
                <a:lnTo>
                  <a:pt x="234434" y="168792"/>
                </a:lnTo>
                <a:lnTo>
                  <a:pt x="0" y="1687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6678145" y="-408945"/>
            <a:ext cx="10687604" cy="817891"/>
            <a:chOff x="0" y="0"/>
            <a:chExt cx="3131837" cy="23967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131837" cy="239670"/>
            </a:xfrm>
            <a:custGeom>
              <a:avLst/>
              <a:gdLst/>
              <a:ahLst/>
              <a:cxnLst/>
              <a:rect r="r" b="b" t="t" l="l"/>
              <a:pathLst>
                <a:path h="239670" w="3131837">
                  <a:moveTo>
                    <a:pt x="72438" y="0"/>
                  </a:moveTo>
                  <a:lnTo>
                    <a:pt x="3059399" y="0"/>
                  </a:lnTo>
                  <a:cubicBezTo>
                    <a:pt x="3078611" y="0"/>
                    <a:pt x="3097035" y="7632"/>
                    <a:pt x="3110620" y="21217"/>
                  </a:cubicBezTo>
                  <a:cubicBezTo>
                    <a:pt x="3124205" y="34802"/>
                    <a:pt x="3131837" y="53226"/>
                    <a:pt x="3131837" y="72438"/>
                  </a:cubicBezTo>
                  <a:lnTo>
                    <a:pt x="3131837" y="167232"/>
                  </a:lnTo>
                  <a:cubicBezTo>
                    <a:pt x="3131837" y="186444"/>
                    <a:pt x="3124205" y="204869"/>
                    <a:pt x="3110620" y="218454"/>
                  </a:cubicBezTo>
                  <a:cubicBezTo>
                    <a:pt x="3097035" y="232038"/>
                    <a:pt x="3078611" y="239670"/>
                    <a:pt x="3059399" y="239670"/>
                  </a:cubicBezTo>
                  <a:lnTo>
                    <a:pt x="72438" y="239670"/>
                  </a:lnTo>
                  <a:cubicBezTo>
                    <a:pt x="53226" y="239670"/>
                    <a:pt x="34802" y="232038"/>
                    <a:pt x="21217" y="218454"/>
                  </a:cubicBezTo>
                  <a:cubicBezTo>
                    <a:pt x="7632" y="204869"/>
                    <a:pt x="0" y="186444"/>
                    <a:pt x="0" y="167232"/>
                  </a:cubicBezTo>
                  <a:lnTo>
                    <a:pt x="0" y="72438"/>
                  </a:lnTo>
                  <a:cubicBezTo>
                    <a:pt x="0" y="53226"/>
                    <a:pt x="7632" y="34802"/>
                    <a:pt x="21217" y="21217"/>
                  </a:cubicBezTo>
                  <a:cubicBezTo>
                    <a:pt x="34802" y="7632"/>
                    <a:pt x="53226" y="0"/>
                    <a:pt x="72438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398DFA">
                    <a:alpha val="70000"/>
                  </a:srgbClr>
                </a:gs>
                <a:gs pos="50000">
                  <a:srgbClr val="0151B8">
                    <a:alpha val="168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131837" cy="2777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-10800000">
            <a:off x="3213960" y="9748685"/>
            <a:ext cx="8886648" cy="1076631"/>
            <a:chOff x="0" y="0"/>
            <a:chExt cx="2340516" cy="28355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340516" cy="283557"/>
            </a:xfrm>
            <a:custGeom>
              <a:avLst/>
              <a:gdLst/>
              <a:ahLst/>
              <a:cxnLst/>
              <a:rect r="r" b="b" t="t" l="l"/>
              <a:pathLst>
                <a:path h="283557" w="2340516">
                  <a:moveTo>
                    <a:pt x="87119" y="0"/>
                  </a:moveTo>
                  <a:lnTo>
                    <a:pt x="2253398" y="0"/>
                  </a:lnTo>
                  <a:cubicBezTo>
                    <a:pt x="2276503" y="0"/>
                    <a:pt x="2298662" y="9179"/>
                    <a:pt x="2315000" y="25516"/>
                  </a:cubicBezTo>
                  <a:cubicBezTo>
                    <a:pt x="2331338" y="41854"/>
                    <a:pt x="2340516" y="64013"/>
                    <a:pt x="2340516" y="87119"/>
                  </a:cubicBezTo>
                  <a:lnTo>
                    <a:pt x="2340516" y="196438"/>
                  </a:lnTo>
                  <a:cubicBezTo>
                    <a:pt x="2340516" y="244553"/>
                    <a:pt x="2301512" y="283557"/>
                    <a:pt x="2253398" y="283557"/>
                  </a:cubicBezTo>
                  <a:lnTo>
                    <a:pt x="87119" y="283557"/>
                  </a:lnTo>
                  <a:cubicBezTo>
                    <a:pt x="64013" y="283557"/>
                    <a:pt x="41854" y="274379"/>
                    <a:pt x="25516" y="258041"/>
                  </a:cubicBezTo>
                  <a:cubicBezTo>
                    <a:pt x="9179" y="241703"/>
                    <a:pt x="0" y="219544"/>
                    <a:pt x="0" y="196438"/>
                  </a:cubicBezTo>
                  <a:lnTo>
                    <a:pt x="0" y="87119"/>
                  </a:lnTo>
                  <a:cubicBezTo>
                    <a:pt x="0" y="64013"/>
                    <a:pt x="9179" y="41854"/>
                    <a:pt x="25516" y="25516"/>
                  </a:cubicBezTo>
                  <a:cubicBezTo>
                    <a:pt x="41854" y="9179"/>
                    <a:pt x="64013" y="0"/>
                    <a:pt x="87119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398DFA">
                    <a:alpha val="70000"/>
                  </a:srgbClr>
                </a:gs>
                <a:gs pos="50000">
                  <a:srgbClr val="0151B8">
                    <a:alpha val="168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340516" cy="3216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0" y="0"/>
            <a:ext cx="1819414" cy="10287000"/>
            <a:chOff x="0" y="0"/>
            <a:chExt cx="479187" cy="270933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79187" cy="2709333"/>
            </a:xfrm>
            <a:custGeom>
              <a:avLst/>
              <a:gdLst/>
              <a:ahLst/>
              <a:cxnLst/>
              <a:rect r="r" b="b" t="t" l="l"/>
              <a:pathLst>
                <a:path h="2709333" w="479187">
                  <a:moveTo>
                    <a:pt x="0" y="0"/>
                  </a:moveTo>
                  <a:lnTo>
                    <a:pt x="479187" y="0"/>
                  </a:lnTo>
                  <a:lnTo>
                    <a:pt x="479187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0151B8">
                    <a:alpha val="100000"/>
                  </a:srgbClr>
                </a:gs>
                <a:gs pos="100000">
                  <a:srgbClr val="0151B8">
                    <a:alpha val="24000"/>
                  </a:srgbClr>
                </a:gs>
              </a:gsLst>
              <a:lin ang="0"/>
            </a:gra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479187" cy="27664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35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-5400000">
            <a:off x="475346" y="3639301"/>
            <a:ext cx="1308499" cy="704893"/>
          </a:xfrm>
          <a:custGeom>
            <a:avLst/>
            <a:gdLst/>
            <a:ahLst/>
            <a:cxnLst/>
            <a:rect r="r" b="b" t="t" l="l"/>
            <a:pathLst>
              <a:path h="704893" w="1308499">
                <a:moveTo>
                  <a:pt x="0" y="0"/>
                </a:moveTo>
                <a:lnTo>
                  <a:pt x="1308499" y="0"/>
                </a:lnTo>
                <a:lnTo>
                  <a:pt x="1308499" y="704893"/>
                </a:lnTo>
                <a:lnTo>
                  <a:pt x="0" y="7048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8563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770127" y="9403877"/>
            <a:ext cx="1191242" cy="641726"/>
          </a:xfrm>
          <a:custGeom>
            <a:avLst/>
            <a:gdLst/>
            <a:ahLst/>
            <a:cxnLst/>
            <a:rect r="r" b="b" t="t" l="l"/>
            <a:pathLst>
              <a:path h="641726" w="1191242">
                <a:moveTo>
                  <a:pt x="0" y="0"/>
                </a:moveTo>
                <a:lnTo>
                  <a:pt x="1191242" y="0"/>
                </a:lnTo>
                <a:lnTo>
                  <a:pt x="1191242" y="641726"/>
                </a:lnTo>
                <a:lnTo>
                  <a:pt x="0" y="6417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-8563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2107004" y="412621"/>
            <a:ext cx="12195443" cy="62180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834"/>
              </a:lnSpc>
            </a:pPr>
            <a:r>
              <a:rPr lang="en-US" b="true" sz="3040" spc="158">
                <a:solidFill>
                  <a:srgbClr val="00B700"/>
                </a:solidFill>
                <a:latin typeface="Poppins Bold"/>
                <a:ea typeface="Poppins Bold"/>
                <a:cs typeface="Poppins Bold"/>
                <a:sym typeface="Poppins Bold"/>
              </a:rPr>
              <a:t>    Whe</a:t>
            </a:r>
            <a:r>
              <a:rPr lang="en-US" b="true" sz="3040" spc="158">
                <a:solidFill>
                  <a:srgbClr val="00B700"/>
                </a:solidFill>
                <a:latin typeface="Poppins Bold"/>
                <a:ea typeface="Poppins Bold"/>
                <a:cs typeface="Poppins Bold"/>
                <a:sym typeface="Poppins Bold"/>
              </a:rPr>
              <a:t>n </a:t>
            </a:r>
            <a:r>
              <a:rPr lang="en-US" b="true" sz="3040" spc="158">
                <a:solidFill>
                  <a:srgbClr val="00B700"/>
                </a:solidFill>
                <a:latin typeface="Poppins Bold"/>
                <a:ea typeface="Poppins Bold"/>
                <a:cs typeface="Poppins Bold"/>
                <a:sym typeface="Poppins Bold"/>
              </a:rPr>
              <a:t>Resistance Breaks</a:t>
            </a:r>
          </a:p>
          <a:p>
            <a:pPr algn="just">
              <a:lnSpc>
                <a:spcPts val="3597"/>
              </a:lnSpc>
            </a:pPr>
            <a:r>
              <a:rPr lang="en-US" b="true" sz="2262" spc="11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    </a:t>
            </a:r>
            <a:r>
              <a:rPr lang="en-US" b="true" sz="2262" spc="117">
                <a:solidFill>
                  <a:srgbClr val="FF0000"/>
                </a:solidFill>
                <a:latin typeface="Poppins Bold"/>
                <a:ea typeface="Poppins Bold"/>
                <a:cs typeface="Poppins Bold"/>
                <a:sym typeface="Poppins Bold"/>
              </a:rPr>
              <a:t>If buyers overpower sellers and price closes above resistance:</a:t>
            </a:r>
          </a:p>
          <a:p>
            <a:pPr algn="just" marL="466267" indent="-233134" lvl="1">
              <a:lnSpc>
                <a:spcPts val="3433"/>
              </a:lnSpc>
              <a:buFont typeface="Arial"/>
              <a:buChar char="•"/>
            </a:pPr>
            <a:r>
              <a:rPr lang="en-US" sz="2159" spc="11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It can trigger a breakout.</a:t>
            </a:r>
          </a:p>
          <a:p>
            <a:pPr algn="just" marL="466267" indent="-233134" lvl="1">
              <a:lnSpc>
                <a:spcPts val="3433"/>
              </a:lnSpc>
              <a:buFont typeface="Arial"/>
              <a:buChar char="•"/>
            </a:pPr>
            <a:r>
              <a:rPr lang="en-US" sz="2159" spc="11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old resistance often becomes new support (called a “role reversal”).</a:t>
            </a:r>
          </a:p>
          <a:p>
            <a:pPr algn="just" marL="466267" indent="-233134" lvl="1">
              <a:lnSpc>
                <a:spcPts val="3433"/>
              </a:lnSpc>
              <a:buFont typeface="Arial"/>
              <a:buChar char="•"/>
            </a:pPr>
            <a:r>
              <a:rPr lang="en-US" sz="2159" spc="11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</a:t>
            </a:r>
            <a:r>
              <a:rPr lang="en-US" sz="2159" spc="11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reakouts</a:t>
            </a:r>
            <a:r>
              <a:rPr lang="en-US" sz="2159" spc="11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59" spc="11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often lead to strong upward momentum because trapped sellers and momentum traders start buying.</a:t>
            </a:r>
          </a:p>
          <a:p>
            <a:pPr algn="just">
              <a:lnSpc>
                <a:spcPts val="3433"/>
              </a:lnSpc>
            </a:pPr>
          </a:p>
          <a:p>
            <a:pPr algn="just">
              <a:lnSpc>
                <a:spcPts val="3433"/>
              </a:lnSpc>
            </a:pPr>
            <a:r>
              <a:rPr lang="en-US" sz="2159" spc="11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</a:t>
            </a:r>
            <a:r>
              <a:rPr lang="en-US" b="true" sz="2159" spc="112">
                <a:solidFill>
                  <a:srgbClr val="F50000"/>
                </a:solidFill>
                <a:latin typeface="Poppins Bold"/>
                <a:ea typeface="Poppins Bold"/>
                <a:cs typeface="Poppins Bold"/>
                <a:sym typeface="Poppins Bold"/>
              </a:rPr>
              <a:t>How to Identify Strong Resistance</a:t>
            </a:r>
          </a:p>
          <a:p>
            <a:pPr algn="just">
              <a:lnSpc>
                <a:spcPts val="3433"/>
              </a:lnSpc>
            </a:pPr>
            <a:r>
              <a:rPr lang="en-US" sz="2159" spc="11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Resistance is stronger if:</a:t>
            </a:r>
          </a:p>
          <a:p>
            <a:pPr algn="just" marL="466267" indent="-233134" lvl="1">
              <a:lnSpc>
                <a:spcPts val="3433"/>
              </a:lnSpc>
              <a:buFont typeface="Arial"/>
              <a:buChar char="•"/>
            </a:pPr>
            <a:r>
              <a:rPr lang="en-US" sz="2159" spc="11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price rejects from that level multiple times</a:t>
            </a:r>
          </a:p>
          <a:p>
            <a:pPr algn="just" marL="466267" indent="-233134" lvl="1">
              <a:lnSpc>
                <a:spcPts val="3433"/>
              </a:lnSpc>
              <a:buFont typeface="Arial"/>
              <a:buChar char="•"/>
            </a:pPr>
            <a:r>
              <a:rPr lang="en-US" sz="2159" spc="11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</a:t>
            </a:r>
            <a:r>
              <a:rPr lang="en-US" sz="2159" spc="11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re’s high trading volume near the level</a:t>
            </a:r>
          </a:p>
          <a:p>
            <a:pPr algn="just" marL="466267" indent="-233134" lvl="1">
              <a:lnSpc>
                <a:spcPts val="3433"/>
              </a:lnSpc>
              <a:buFont typeface="Arial"/>
              <a:buChar char="•"/>
            </a:pPr>
            <a:r>
              <a:rPr lang="en-US" sz="2159" spc="11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It aligns with other indicators (MA, Fibonacci, trendline)</a:t>
            </a:r>
          </a:p>
          <a:p>
            <a:pPr algn="just" marL="466267" indent="-233134" lvl="1">
              <a:lnSpc>
                <a:spcPts val="3433"/>
              </a:lnSpc>
              <a:buFont typeface="Arial"/>
              <a:buChar char="•"/>
            </a:pPr>
            <a:r>
              <a:rPr lang="en-US" sz="2159" spc="11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It’s a round psychological number.</a:t>
            </a:r>
          </a:p>
          <a:p>
            <a:pPr algn="just">
              <a:lnSpc>
                <a:spcPts val="3153"/>
              </a:lnSpc>
            </a:pP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6028013" y="4068155"/>
            <a:ext cx="12145188" cy="5831455"/>
          </a:xfrm>
          <a:custGeom>
            <a:avLst/>
            <a:gdLst/>
            <a:ahLst/>
            <a:cxnLst/>
            <a:rect r="r" b="b" t="t" l="l"/>
            <a:pathLst>
              <a:path h="5831455" w="12145188">
                <a:moveTo>
                  <a:pt x="0" y="0"/>
                </a:moveTo>
                <a:lnTo>
                  <a:pt x="12145189" y="0"/>
                </a:lnTo>
                <a:lnTo>
                  <a:pt x="12145189" y="5831454"/>
                </a:lnTo>
                <a:lnTo>
                  <a:pt x="0" y="58314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8151" r="0" b="-9815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183664" y="6521741"/>
            <a:ext cx="234433" cy="168792"/>
          </a:xfrm>
          <a:custGeom>
            <a:avLst/>
            <a:gdLst/>
            <a:ahLst/>
            <a:cxnLst/>
            <a:rect r="r" b="b" t="t" l="l"/>
            <a:pathLst>
              <a:path h="168792" w="234433">
                <a:moveTo>
                  <a:pt x="0" y="0"/>
                </a:moveTo>
                <a:lnTo>
                  <a:pt x="234434" y="0"/>
                </a:lnTo>
                <a:lnTo>
                  <a:pt x="234434" y="168792"/>
                </a:lnTo>
                <a:lnTo>
                  <a:pt x="0" y="1687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183664" y="7069391"/>
            <a:ext cx="234433" cy="168792"/>
          </a:xfrm>
          <a:custGeom>
            <a:avLst/>
            <a:gdLst/>
            <a:ahLst/>
            <a:cxnLst/>
            <a:rect r="r" b="b" t="t" l="l"/>
            <a:pathLst>
              <a:path h="168792" w="234433">
                <a:moveTo>
                  <a:pt x="0" y="0"/>
                </a:moveTo>
                <a:lnTo>
                  <a:pt x="234434" y="0"/>
                </a:lnTo>
                <a:lnTo>
                  <a:pt x="234434" y="168793"/>
                </a:lnTo>
                <a:lnTo>
                  <a:pt x="0" y="1687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183664" y="7614520"/>
            <a:ext cx="234433" cy="168792"/>
          </a:xfrm>
          <a:custGeom>
            <a:avLst/>
            <a:gdLst/>
            <a:ahLst/>
            <a:cxnLst/>
            <a:rect r="r" b="b" t="t" l="l"/>
            <a:pathLst>
              <a:path h="168792" w="234433">
                <a:moveTo>
                  <a:pt x="0" y="0"/>
                </a:moveTo>
                <a:lnTo>
                  <a:pt x="234434" y="0"/>
                </a:lnTo>
                <a:lnTo>
                  <a:pt x="234434" y="168792"/>
                </a:lnTo>
                <a:lnTo>
                  <a:pt x="0" y="1687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183664" y="8159649"/>
            <a:ext cx="234433" cy="168792"/>
          </a:xfrm>
          <a:custGeom>
            <a:avLst/>
            <a:gdLst/>
            <a:ahLst/>
            <a:cxnLst/>
            <a:rect r="r" b="b" t="t" l="l"/>
            <a:pathLst>
              <a:path h="168792" w="234433">
                <a:moveTo>
                  <a:pt x="0" y="0"/>
                </a:moveTo>
                <a:lnTo>
                  <a:pt x="234434" y="0"/>
                </a:lnTo>
                <a:lnTo>
                  <a:pt x="234434" y="168792"/>
                </a:lnTo>
                <a:lnTo>
                  <a:pt x="0" y="1687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6678145" y="-408945"/>
            <a:ext cx="10687604" cy="817891"/>
            <a:chOff x="0" y="0"/>
            <a:chExt cx="3131837" cy="23967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131837" cy="239670"/>
            </a:xfrm>
            <a:custGeom>
              <a:avLst/>
              <a:gdLst/>
              <a:ahLst/>
              <a:cxnLst/>
              <a:rect r="r" b="b" t="t" l="l"/>
              <a:pathLst>
                <a:path h="239670" w="3131837">
                  <a:moveTo>
                    <a:pt x="72438" y="0"/>
                  </a:moveTo>
                  <a:lnTo>
                    <a:pt x="3059399" y="0"/>
                  </a:lnTo>
                  <a:cubicBezTo>
                    <a:pt x="3078611" y="0"/>
                    <a:pt x="3097035" y="7632"/>
                    <a:pt x="3110620" y="21217"/>
                  </a:cubicBezTo>
                  <a:cubicBezTo>
                    <a:pt x="3124205" y="34802"/>
                    <a:pt x="3131837" y="53226"/>
                    <a:pt x="3131837" y="72438"/>
                  </a:cubicBezTo>
                  <a:lnTo>
                    <a:pt x="3131837" y="167232"/>
                  </a:lnTo>
                  <a:cubicBezTo>
                    <a:pt x="3131837" y="186444"/>
                    <a:pt x="3124205" y="204869"/>
                    <a:pt x="3110620" y="218454"/>
                  </a:cubicBezTo>
                  <a:cubicBezTo>
                    <a:pt x="3097035" y="232038"/>
                    <a:pt x="3078611" y="239670"/>
                    <a:pt x="3059399" y="239670"/>
                  </a:cubicBezTo>
                  <a:lnTo>
                    <a:pt x="72438" y="239670"/>
                  </a:lnTo>
                  <a:cubicBezTo>
                    <a:pt x="53226" y="239670"/>
                    <a:pt x="34802" y="232038"/>
                    <a:pt x="21217" y="218454"/>
                  </a:cubicBezTo>
                  <a:cubicBezTo>
                    <a:pt x="7632" y="204869"/>
                    <a:pt x="0" y="186444"/>
                    <a:pt x="0" y="167232"/>
                  </a:cubicBezTo>
                  <a:lnTo>
                    <a:pt x="0" y="72438"/>
                  </a:lnTo>
                  <a:cubicBezTo>
                    <a:pt x="0" y="53226"/>
                    <a:pt x="7632" y="34802"/>
                    <a:pt x="21217" y="21217"/>
                  </a:cubicBezTo>
                  <a:cubicBezTo>
                    <a:pt x="34802" y="7632"/>
                    <a:pt x="53226" y="0"/>
                    <a:pt x="72438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398DFA">
                    <a:alpha val="70000"/>
                  </a:srgbClr>
                </a:gs>
                <a:gs pos="50000">
                  <a:srgbClr val="0151B8">
                    <a:alpha val="168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131837" cy="2777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-10800000">
            <a:off x="5415800" y="9878684"/>
            <a:ext cx="8886648" cy="1076631"/>
            <a:chOff x="0" y="0"/>
            <a:chExt cx="2340516" cy="28355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340516" cy="283557"/>
            </a:xfrm>
            <a:custGeom>
              <a:avLst/>
              <a:gdLst/>
              <a:ahLst/>
              <a:cxnLst/>
              <a:rect r="r" b="b" t="t" l="l"/>
              <a:pathLst>
                <a:path h="283557" w="2340516">
                  <a:moveTo>
                    <a:pt x="87119" y="0"/>
                  </a:moveTo>
                  <a:lnTo>
                    <a:pt x="2253398" y="0"/>
                  </a:lnTo>
                  <a:cubicBezTo>
                    <a:pt x="2276503" y="0"/>
                    <a:pt x="2298662" y="9179"/>
                    <a:pt x="2315000" y="25516"/>
                  </a:cubicBezTo>
                  <a:cubicBezTo>
                    <a:pt x="2331338" y="41854"/>
                    <a:pt x="2340516" y="64013"/>
                    <a:pt x="2340516" y="87119"/>
                  </a:cubicBezTo>
                  <a:lnTo>
                    <a:pt x="2340516" y="196438"/>
                  </a:lnTo>
                  <a:cubicBezTo>
                    <a:pt x="2340516" y="244553"/>
                    <a:pt x="2301512" y="283557"/>
                    <a:pt x="2253398" y="283557"/>
                  </a:cubicBezTo>
                  <a:lnTo>
                    <a:pt x="87119" y="283557"/>
                  </a:lnTo>
                  <a:cubicBezTo>
                    <a:pt x="64013" y="283557"/>
                    <a:pt x="41854" y="274379"/>
                    <a:pt x="25516" y="258041"/>
                  </a:cubicBezTo>
                  <a:cubicBezTo>
                    <a:pt x="9179" y="241703"/>
                    <a:pt x="0" y="219544"/>
                    <a:pt x="0" y="196438"/>
                  </a:cubicBezTo>
                  <a:lnTo>
                    <a:pt x="0" y="87119"/>
                  </a:lnTo>
                  <a:cubicBezTo>
                    <a:pt x="0" y="64013"/>
                    <a:pt x="9179" y="41854"/>
                    <a:pt x="25516" y="25516"/>
                  </a:cubicBezTo>
                  <a:cubicBezTo>
                    <a:pt x="41854" y="9179"/>
                    <a:pt x="64013" y="0"/>
                    <a:pt x="87119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398DFA">
                    <a:alpha val="70000"/>
                  </a:srgbClr>
                </a:gs>
                <a:gs pos="50000">
                  <a:srgbClr val="0151B8">
                    <a:alpha val="168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340516" cy="3216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0" y="0"/>
            <a:ext cx="1482042" cy="10287000"/>
            <a:chOff x="0" y="0"/>
            <a:chExt cx="390332" cy="270933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90332" cy="2709333"/>
            </a:xfrm>
            <a:custGeom>
              <a:avLst/>
              <a:gdLst/>
              <a:ahLst/>
              <a:cxnLst/>
              <a:rect r="r" b="b" t="t" l="l"/>
              <a:pathLst>
                <a:path h="2709333" w="390332">
                  <a:moveTo>
                    <a:pt x="0" y="0"/>
                  </a:moveTo>
                  <a:lnTo>
                    <a:pt x="390332" y="0"/>
                  </a:lnTo>
                  <a:lnTo>
                    <a:pt x="390332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0151B8">
                    <a:alpha val="100000"/>
                  </a:srgbClr>
                </a:gs>
                <a:gs pos="100000">
                  <a:srgbClr val="0151B8">
                    <a:alpha val="24000"/>
                  </a:srgbClr>
                </a:gs>
              </a:gsLst>
              <a:lin ang="0"/>
            </a:gra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390332" cy="27664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35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-5400000">
            <a:off x="86771" y="3409107"/>
            <a:ext cx="1308499" cy="704893"/>
          </a:xfrm>
          <a:custGeom>
            <a:avLst/>
            <a:gdLst/>
            <a:ahLst/>
            <a:cxnLst/>
            <a:rect r="r" b="b" t="t" l="l"/>
            <a:pathLst>
              <a:path h="704893" w="1308499">
                <a:moveTo>
                  <a:pt x="0" y="0"/>
                </a:moveTo>
                <a:lnTo>
                  <a:pt x="1308500" y="0"/>
                </a:lnTo>
                <a:lnTo>
                  <a:pt x="1308500" y="704893"/>
                </a:lnTo>
                <a:lnTo>
                  <a:pt x="0" y="7048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8563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770127" y="9403877"/>
            <a:ext cx="1191242" cy="641726"/>
          </a:xfrm>
          <a:custGeom>
            <a:avLst/>
            <a:gdLst/>
            <a:ahLst/>
            <a:cxnLst/>
            <a:rect r="r" b="b" t="t" l="l"/>
            <a:pathLst>
              <a:path h="641726" w="1191242">
                <a:moveTo>
                  <a:pt x="0" y="0"/>
                </a:moveTo>
                <a:lnTo>
                  <a:pt x="1191242" y="0"/>
                </a:lnTo>
                <a:lnTo>
                  <a:pt x="1191242" y="641726"/>
                </a:lnTo>
                <a:lnTo>
                  <a:pt x="0" y="6417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-8563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0707387" y="408945"/>
            <a:ext cx="7190121" cy="4751448"/>
          </a:xfrm>
          <a:custGeom>
            <a:avLst/>
            <a:gdLst/>
            <a:ahLst/>
            <a:cxnLst/>
            <a:rect r="r" b="b" t="t" l="l"/>
            <a:pathLst>
              <a:path h="4751448" w="7190121">
                <a:moveTo>
                  <a:pt x="0" y="0"/>
                </a:moveTo>
                <a:lnTo>
                  <a:pt x="7190122" y="0"/>
                </a:lnTo>
                <a:lnTo>
                  <a:pt x="7190122" y="4751448"/>
                </a:lnTo>
                <a:lnTo>
                  <a:pt x="0" y="475144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6159" t="-8606" r="-4825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0381809" y="5056278"/>
            <a:ext cx="7515700" cy="4202022"/>
          </a:xfrm>
          <a:custGeom>
            <a:avLst/>
            <a:gdLst/>
            <a:ahLst/>
            <a:cxnLst/>
            <a:rect r="r" b="b" t="t" l="l"/>
            <a:pathLst>
              <a:path h="4202022" w="7515700">
                <a:moveTo>
                  <a:pt x="0" y="0"/>
                </a:moveTo>
                <a:lnTo>
                  <a:pt x="7515700" y="0"/>
                </a:lnTo>
                <a:lnTo>
                  <a:pt x="7515700" y="4202022"/>
                </a:lnTo>
                <a:lnTo>
                  <a:pt x="0" y="420202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8316" t="-25323" r="-33501" b="-11413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743111" y="403688"/>
            <a:ext cx="8445384" cy="86354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41"/>
              </a:lnSpc>
            </a:pPr>
            <a:r>
              <a:rPr lang="en-US" sz="2856" spc="148" b="true">
                <a:solidFill>
                  <a:srgbClr val="F50000"/>
                </a:solidFill>
                <a:latin typeface="Poppins Bold"/>
                <a:ea typeface="Poppins Bold"/>
                <a:cs typeface="Poppins Bold"/>
                <a:sym typeface="Poppins Bold"/>
              </a:rPr>
              <a:t>Support–</a:t>
            </a:r>
            <a:r>
              <a:rPr lang="en-US" b="true" sz="2856" spc="148">
                <a:solidFill>
                  <a:srgbClr val="F50000"/>
                </a:solidFill>
                <a:latin typeface="Poppins Bold"/>
                <a:ea typeface="Poppins Bold"/>
                <a:cs typeface="Poppins Bold"/>
                <a:sym typeface="Poppins Bold"/>
              </a:rPr>
              <a:t>Resistance Flip (Role Reversal)</a:t>
            </a:r>
          </a:p>
          <a:p>
            <a:pPr algn="l">
              <a:lnSpc>
                <a:spcPts val="1838"/>
              </a:lnSpc>
            </a:pPr>
          </a:p>
          <a:p>
            <a:pPr algn="just">
              <a:lnSpc>
                <a:spcPts val="3657"/>
              </a:lnSpc>
            </a:pPr>
            <a:r>
              <a:rPr lang="en-US" sz="2300" spc="11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1️⃣ </a:t>
            </a:r>
            <a:r>
              <a:rPr lang="en-US" b="true" sz="2300" spc="119">
                <a:solidFill>
                  <a:srgbClr val="0453B9"/>
                </a:solidFill>
                <a:latin typeface="Poppins Bold"/>
                <a:ea typeface="Poppins Bold"/>
                <a:cs typeface="Poppins Bold"/>
                <a:sym typeface="Poppins Bold"/>
              </a:rPr>
              <a:t>Resistance becomes Support</a:t>
            </a:r>
          </a:p>
          <a:p>
            <a:pPr algn="just">
              <a:lnSpc>
                <a:spcPts val="3657"/>
              </a:lnSpc>
            </a:pPr>
            <a:r>
              <a:rPr lang="en-US" sz="2300" spc="11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When price breaks above a resistance level, that same level often becomes new support on a pullback.</a:t>
            </a:r>
          </a:p>
          <a:p>
            <a:pPr algn="just">
              <a:lnSpc>
                <a:spcPts val="3657"/>
              </a:lnSpc>
            </a:pPr>
            <a:r>
              <a:rPr lang="en-US" sz="2300" spc="11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</a:t>
            </a:r>
            <a:r>
              <a:rPr lang="en-US" sz="2300" spc="11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eason: Traders who missed the breakout buy the dip, and old sellers switch to buyers.</a:t>
            </a:r>
          </a:p>
          <a:p>
            <a:pPr algn="just">
              <a:lnSpc>
                <a:spcPts val="2226"/>
              </a:lnSpc>
            </a:pPr>
          </a:p>
          <a:p>
            <a:pPr algn="just">
              <a:lnSpc>
                <a:spcPts val="3657"/>
              </a:lnSpc>
            </a:pPr>
            <a:r>
              <a:rPr lang="en-US" sz="2300" spc="11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2️⃣</a:t>
            </a:r>
            <a:r>
              <a:rPr lang="en-US" sz="2300" spc="11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b="true" sz="2300" spc="119">
                <a:solidFill>
                  <a:srgbClr val="0453B9"/>
                </a:solidFill>
                <a:latin typeface="Poppins Bold"/>
                <a:ea typeface="Poppins Bold"/>
                <a:cs typeface="Poppins Bold"/>
                <a:sym typeface="Poppins Bold"/>
              </a:rPr>
              <a:t>Support becomes Resistance</a:t>
            </a:r>
          </a:p>
          <a:p>
            <a:pPr algn="just">
              <a:lnSpc>
                <a:spcPts val="3657"/>
              </a:lnSpc>
            </a:pPr>
            <a:r>
              <a:rPr lang="en-US" sz="2300" spc="11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When price breaks below a support level, that level often becomes n</a:t>
            </a:r>
            <a:r>
              <a:rPr lang="en-US" sz="2300" spc="11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ew </a:t>
            </a:r>
            <a:r>
              <a:rPr lang="en-US" sz="2300" spc="11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resistance when price pulls back up.</a:t>
            </a:r>
          </a:p>
          <a:p>
            <a:pPr algn="just">
              <a:lnSpc>
                <a:spcPts val="3657"/>
              </a:lnSpc>
            </a:pPr>
            <a:r>
              <a:rPr lang="en-US" sz="2300" spc="11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Reason: Traders stuck in losing positions sell at break-even, and new sellers enter.</a:t>
            </a:r>
          </a:p>
          <a:p>
            <a:pPr algn="just">
              <a:lnSpc>
                <a:spcPts val="2385"/>
              </a:lnSpc>
            </a:pPr>
          </a:p>
          <a:p>
            <a:pPr algn="just">
              <a:lnSpc>
                <a:spcPts val="3657"/>
              </a:lnSpc>
            </a:pPr>
            <a:r>
              <a:rPr lang="en-US" b="true" sz="2300" spc="119">
                <a:solidFill>
                  <a:srgbClr val="FF0000"/>
                </a:solidFill>
                <a:latin typeface="Poppins Bold"/>
                <a:ea typeface="Poppins Bold"/>
                <a:cs typeface="Poppins Bold"/>
                <a:sym typeface="Poppins Bold"/>
              </a:rPr>
              <a:t>Why i</a:t>
            </a:r>
            <a:r>
              <a:rPr lang="en-US" b="true" sz="2300" spc="119">
                <a:solidFill>
                  <a:srgbClr val="FF0000"/>
                </a:solidFill>
                <a:latin typeface="Poppins Bold"/>
                <a:ea typeface="Poppins Bold"/>
                <a:cs typeface="Poppins Bold"/>
                <a:sym typeface="Poppins Bold"/>
              </a:rPr>
              <a:t>t happens</a:t>
            </a:r>
          </a:p>
          <a:p>
            <a:pPr algn="just">
              <a:lnSpc>
                <a:spcPts val="3657"/>
              </a:lnSpc>
            </a:pPr>
            <a:r>
              <a:rPr lang="en-US" sz="2300" spc="11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Market psychology + memory: buyers and sellers react to key levels the same way repeatedly.</a:t>
            </a:r>
          </a:p>
          <a:p>
            <a:pPr algn="just">
              <a:lnSpc>
                <a:spcPts val="3066"/>
              </a:lnSpc>
            </a:pP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138208" y="1586075"/>
            <a:ext cx="13542868" cy="86734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40034" indent="-220017" lvl="1">
              <a:lnSpc>
                <a:spcPts val="3852"/>
              </a:lnSpc>
              <a:buFont typeface="Arial"/>
              <a:buChar char="•"/>
            </a:pPr>
            <a:r>
              <a:rPr lang="en-US" sz="203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Check long-term trend – Market direction</a:t>
            </a:r>
          </a:p>
          <a:p>
            <a:pPr algn="just" marL="440034" indent="-220017" lvl="1">
              <a:lnSpc>
                <a:spcPts val="3852"/>
              </a:lnSpc>
              <a:buFont typeface="Arial"/>
              <a:buChar char="•"/>
            </a:pPr>
            <a:r>
              <a:rPr lang="en-US" sz="203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Mark key support &amp; resistance zones</a:t>
            </a:r>
          </a:p>
          <a:p>
            <a:pPr algn="just" marL="440034" indent="-220017" lvl="1">
              <a:lnSpc>
                <a:spcPts val="3852"/>
              </a:lnSpc>
              <a:buFont typeface="Arial"/>
              <a:buChar char="•"/>
            </a:pPr>
            <a:r>
              <a:rPr lang="en-US" sz="203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Drop to smaller timeframe for precise entry</a:t>
            </a:r>
          </a:p>
          <a:p>
            <a:pPr algn="just" marL="440034" indent="-220017" lvl="1">
              <a:lnSpc>
                <a:spcPts val="3852"/>
              </a:lnSpc>
              <a:buFont typeface="Arial"/>
              <a:buChar char="•"/>
            </a:pPr>
            <a:r>
              <a:rPr lang="en-US" sz="203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Enter on trend-following or breakout confirmation</a:t>
            </a:r>
          </a:p>
          <a:p>
            <a:pPr algn="just" marL="440034" indent="-220017" lvl="1">
              <a:lnSpc>
                <a:spcPts val="3852"/>
              </a:lnSpc>
              <a:buFont typeface="Arial"/>
              <a:buChar char="•"/>
            </a:pPr>
            <a:r>
              <a:rPr lang="en-US" sz="203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Manage risk below support or above resistance</a:t>
            </a:r>
          </a:p>
          <a:p>
            <a:pPr algn="just">
              <a:lnSpc>
                <a:spcPts val="3852"/>
              </a:lnSpc>
            </a:pPr>
          </a:p>
          <a:p>
            <a:pPr algn="just">
              <a:lnSpc>
                <a:spcPts val="3852"/>
              </a:lnSpc>
            </a:pPr>
            <a:r>
              <a:rPr lang="en-US" sz="2038" b="true">
                <a:solidFill>
                  <a:srgbClr val="F50000"/>
                </a:solidFill>
                <a:latin typeface="Poppins Bold"/>
                <a:ea typeface="Poppins Bold"/>
                <a:cs typeface="Poppins Bold"/>
                <a:sym typeface="Poppins Bold"/>
              </a:rPr>
              <a:t>What Happens When All Three Align?</a:t>
            </a:r>
          </a:p>
          <a:p>
            <a:pPr algn="just">
              <a:lnSpc>
                <a:spcPts val="3689"/>
              </a:lnSpc>
            </a:pPr>
            <a:r>
              <a:rPr lang="en-US" sz="203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When Timeframe, Trend, and SR level all point to the same direction, you get:</a:t>
            </a:r>
          </a:p>
          <a:p>
            <a:pPr algn="just">
              <a:lnSpc>
                <a:spcPts val="3689"/>
              </a:lnSpc>
            </a:pPr>
            <a:r>
              <a:rPr lang="en-US" sz="2038">
                <a:solidFill>
                  <a:srgbClr val="00B700"/>
                </a:solidFill>
                <a:latin typeface="Poppins"/>
                <a:ea typeface="Poppins"/>
                <a:cs typeface="Poppins"/>
                <a:sym typeface="Poppins"/>
              </a:rPr>
              <a:t>✔ High probability setup</a:t>
            </a:r>
          </a:p>
          <a:p>
            <a:pPr algn="just">
              <a:lnSpc>
                <a:spcPts val="3689"/>
              </a:lnSpc>
            </a:pPr>
            <a:r>
              <a:rPr lang="en-US" sz="203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Because higher timeframe structure supports your trade.</a:t>
            </a:r>
          </a:p>
          <a:p>
            <a:pPr algn="just">
              <a:lnSpc>
                <a:spcPts val="3689"/>
              </a:lnSpc>
            </a:pPr>
            <a:r>
              <a:rPr lang="en-US" sz="2038">
                <a:solidFill>
                  <a:srgbClr val="00B700"/>
                </a:solidFill>
                <a:latin typeface="Poppins"/>
                <a:ea typeface="Poppins"/>
                <a:cs typeface="Poppins"/>
                <a:sym typeface="Poppins"/>
              </a:rPr>
              <a:t>✔ Low risk entry</a:t>
            </a:r>
          </a:p>
          <a:p>
            <a:pPr algn="just">
              <a:lnSpc>
                <a:spcPts val="3689"/>
              </a:lnSpc>
            </a:pPr>
            <a:r>
              <a:rPr lang="en-US" sz="203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Because SR gives a clear stop-loss zone.</a:t>
            </a:r>
          </a:p>
          <a:p>
            <a:pPr algn="just">
              <a:lnSpc>
                <a:spcPts val="3689"/>
              </a:lnSpc>
            </a:pPr>
            <a:r>
              <a:rPr lang="en-US" sz="2038">
                <a:solidFill>
                  <a:srgbClr val="00B700"/>
                </a:solidFill>
                <a:latin typeface="Poppins"/>
                <a:ea typeface="Poppins"/>
                <a:cs typeface="Poppins"/>
                <a:sym typeface="Poppins"/>
              </a:rPr>
              <a:t>✔ Clear target levels</a:t>
            </a:r>
          </a:p>
          <a:p>
            <a:pPr algn="just">
              <a:lnSpc>
                <a:spcPts val="3689"/>
              </a:lnSpc>
            </a:pPr>
            <a:r>
              <a:rPr lang="en-US" sz="203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Using the next SR zone.</a:t>
            </a:r>
          </a:p>
          <a:p>
            <a:pPr algn="just">
              <a:lnSpc>
                <a:spcPts val="3689"/>
              </a:lnSpc>
            </a:pPr>
            <a:r>
              <a:rPr lang="en-US" sz="2038">
                <a:solidFill>
                  <a:srgbClr val="00B700"/>
                </a:solidFill>
                <a:latin typeface="Poppins"/>
                <a:ea typeface="Poppins"/>
                <a:cs typeface="Poppins"/>
                <a:sym typeface="Poppins"/>
              </a:rPr>
              <a:t>✔ Strong confidence</a:t>
            </a:r>
          </a:p>
          <a:p>
            <a:pPr algn="just">
              <a:lnSpc>
                <a:spcPts val="3689"/>
              </a:lnSpc>
            </a:pPr>
            <a:r>
              <a:rPr lang="en-US" sz="203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Because you are trading with the market, not against it.</a:t>
            </a:r>
          </a:p>
          <a:p>
            <a:pPr algn="just">
              <a:lnSpc>
                <a:spcPts val="4460"/>
              </a:lnSpc>
            </a:pPr>
          </a:p>
          <a:p>
            <a:pPr algn="just">
              <a:lnSpc>
                <a:spcPts val="4460"/>
              </a:lnSpc>
            </a:pPr>
          </a:p>
        </p:txBody>
      </p:sp>
      <p:grpSp>
        <p:nvGrpSpPr>
          <p:cNvPr name="Group 3" id="3"/>
          <p:cNvGrpSpPr/>
          <p:nvPr/>
        </p:nvGrpSpPr>
        <p:grpSpPr>
          <a:xfrm rot="0">
            <a:off x="7821203" y="-476188"/>
            <a:ext cx="6995884" cy="952375"/>
            <a:chOff x="0" y="0"/>
            <a:chExt cx="1842537" cy="25083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842537" cy="250831"/>
            </a:xfrm>
            <a:custGeom>
              <a:avLst/>
              <a:gdLst/>
              <a:ahLst/>
              <a:cxnLst/>
              <a:rect r="r" b="b" t="t" l="l"/>
              <a:pathLst>
                <a:path h="250831" w="1842537">
                  <a:moveTo>
                    <a:pt x="110664" y="0"/>
                  </a:moveTo>
                  <a:lnTo>
                    <a:pt x="1731873" y="0"/>
                  </a:lnTo>
                  <a:cubicBezTo>
                    <a:pt x="1792991" y="0"/>
                    <a:pt x="1842537" y="49546"/>
                    <a:pt x="1842537" y="110664"/>
                  </a:cubicBezTo>
                  <a:lnTo>
                    <a:pt x="1842537" y="140167"/>
                  </a:lnTo>
                  <a:cubicBezTo>
                    <a:pt x="1842537" y="201285"/>
                    <a:pt x="1792991" y="250831"/>
                    <a:pt x="1731873" y="250831"/>
                  </a:cubicBezTo>
                  <a:lnTo>
                    <a:pt x="110664" y="250831"/>
                  </a:lnTo>
                  <a:cubicBezTo>
                    <a:pt x="49546" y="250831"/>
                    <a:pt x="0" y="201285"/>
                    <a:pt x="0" y="140167"/>
                  </a:cubicBezTo>
                  <a:lnTo>
                    <a:pt x="0" y="110664"/>
                  </a:lnTo>
                  <a:cubicBezTo>
                    <a:pt x="0" y="49546"/>
                    <a:pt x="49546" y="0"/>
                    <a:pt x="110664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398DFA">
                    <a:alpha val="70000"/>
                  </a:srgbClr>
                </a:gs>
                <a:gs pos="50000">
                  <a:srgbClr val="0151B8">
                    <a:alpha val="168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842537" cy="2889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2157313">
            <a:off x="11434551" y="2517879"/>
            <a:ext cx="5531447" cy="5531447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151B8">
                    <a:alpha val="100000"/>
                  </a:srgbClr>
                </a:gs>
                <a:gs pos="50000">
                  <a:srgbClr val="7FB5FA">
                    <a:alpha val="240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29051" lIns="29051" bIns="29051" rIns="29051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1435557">
            <a:off x="13874145" y="284102"/>
            <a:ext cx="7181933" cy="13411827"/>
            <a:chOff x="0" y="0"/>
            <a:chExt cx="1960075" cy="366032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960075" cy="3660322"/>
            </a:xfrm>
            <a:custGeom>
              <a:avLst/>
              <a:gdLst/>
              <a:ahLst/>
              <a:cxnLst/>
              <a:rect r="r" b="b" t="t" l="l"/>
              <a:pathLst>
                <a:path h="3660322" w="1960075">
                  <a:moveTo>
                    <a:pt x="0" y="0"/>
                  </a:moveTo>
                  <a:lnTo>
                    <a:pt x="1960075" y="0"/>
                  </a:lnTo>
                  <a:lnTo>
                    <a:pt x="1960075" y="3660322"/>
                  </a:lnTo>
                  <a:lnTo>
                    <a:pt x="0" y="3660322"/>
                  </a:lnTo>
                  <a:close/>
                </a:path>
              </a:pathLst>
            </a:custGeom>
            <a:gradFill rotWithShape="true">
              <a:gsLst>
                <a:gs pos="0">
                  <a:srgbClr val="0453B9">
                    <a:alpha val="100000"/>
                  </a:srgbClr>
                </a:gs>
                <a:gs pos="100000">
                  <a:srgbClr val="3881DF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1960075" cy="37174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35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1435557">
            <a:off x="15083511" y="687446"/>
            <a:ext cx="6986782" cy="14276457"/>
            <a:chOff x="0" y="0"/>
            <a:chExt cx="1906815" cy="389629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906815" cy="3896295"/>
            </a:xfrm>
            <a:custGeom>
              <a:avLst/>
              <a:gdLst/>
              <a:ahLst/>
              <a:cxnLst/>
              <a:rect r="r" b="b" t="t" l="l"/>
              <a:pathLst>
                <a:path h="3896295" w="1906815">
                  <a:moveTo>
                    <a:pt x="0" y="0"/>
                  </a:moveTo>
                  <a:lnTo>
                    <a:pt x="1906815" y="0"/>
                  </a:lnTo>
                  <a:lnTo>
                    <a:pt x="1906815" y="3896295"/>
                  </a:lnTo>
                  <a:lnTo>
                    <a:pt x="0" y="3896295"/>
                  </a:lnTo>
                  <a:close/>
                </a:path>
              </a:pathLst>
            </a:custGeom>
            <a:gradFill rotWithShape="true">
              <a:gsLst>
                <a:gs pos="0">
                  <a:srgbClr val="0151B8">
                    <a:alpha val="100000"/>
                  </a:srgbClr>
                </a:gs>
                <a:gs pos="50000">
                  <a:srgbClr val="7FB5FA">
                    <a:alpha val="1000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5400000"/>
            </a:gra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1906815" cy="39534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35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1435557">
            <a:off x="16964360" y="1258408"/>
            <a:ext cx="6986782" cy="14276457"/>
            <a:chOff x="0" y="0"/>
            <a:chExt cx="1906815" cy="389629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906815" cy="3896295"/>
            </a:xfrm>
            <a:custGeom>
              <a:avLst/>
              <a:gdLst/>
              <a:ahLst/>
              <a:cxnLst/>
              <a:rect r="r" b="b" t="t" l="l"/>
              <a:pathLst>
                <a:path h="3896295" w="1906815">
                  <a:moveTo>
                    <a:pt x="0" y="0"/>
                  </a:moveTo>
                  <a:lnTo>
                    <a:pt x="1906815" y="0"/>
                  </a:lnTo>
                  <a:lnTo>
                    <a:pt x="1906815" y="3896295"/>
                  </a:lnTo>
                  <a:lnTo>
                    <a:pt x="0" y="3896295"/>
                  </a:lnTo>
                  <a:close/>
                </a:path>
              </a:pathLst>
            </a:custGeom>
            <a:solidFill>
              <a:srgbClr val="0453B9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57150"/>
              <a:ext cx="1906815" cy="39534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35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-10800000">
            <a:off x="845770" y="9847814"/>
            <a:ext cx="6720660" cy="823500"/>
            <a:chOff x="0" y="0"/>
            <a:chExt cx="1770050" cy="216889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770050" cy="216889"/>
            </a:xfrm>
            <a:custGeom>
              <a:avLst/>
              <a:gdLst/>
              <a:ahLst/>
              <a:cxnLst/>
              <a:rect r="r" b="b" t="t" l="l"/>
              <a:pathLst>
                <a:path h="216889" w="1770050">
                  <a:moveTo>
                    <a:pt x="108444" y="0"/>
                  </a:moveTo>
                  <a:lnTo>
                    <a:pt x="1661606" y="0"/>
                  </a:lnTo>
                  <a:cubicBezTo>
                    <a:pt x="1690367" y="0"/>
                    <a:pt x="1717951" y="11425"/>
                    <a:pt x="1738288" y="31763"/>
                  </a:cubicBezTo>
                  <a:cubicBezTo>
                    <a:pt x="1758625" y="52100"/>
                    <a:pt x="1770050" y="79683"/>
                    <a:pt x="1770050" y="108444"/>
                  </a:cubicBezTo>
                  <a:lnTo>
                    <a:pt x="1770050" y="108444"/>
                  </a:lnTo>
                  <a:cubicBezTo>
                    <a:pt x="1770050" y="137206"/>
                    <a:pt x="1758625" y="164789"/>
                    <a:pt x="1738288" y="185126"/>
                  </a:cubicBezTo>
                  <a:cubicBezTo>
                    <a:pt x="1717951" y="205463"/>
                    <a:pt x="1690367" y="216889"/>
                    <a:pt x="1661606" y="216889"/>
                  </a:cubicBezTo>
                  <a:lnTo>
                    <a:pt x="108444" y="216889"/>
                  </a:lnTo>
                  <a:cubicBezTo>
                    <a:pt x="79683" y="216889"/>
                    <a:pt x="52100" y="205463"/>
                    <a:pt x="31763" y="185126"/>
                  </a:cubicBezTo>
                  <a:cubicBezTo>
                    <a:pt x="11425" y="164789"/>
                    <a:pt x="0" y="137206"/>
                    <a:pt x="0" y="108444"/>
                  </a:cubicBezTo>
                  <a:lnTo>
                    <a:pt x="0" y="108444"/>
                  </a:lnTo>
                  <a:cubicBezTo>
                    <a:pt x="0" y="79683"/>
                    <a:pt x="11425" y="52100"/>
                    <a:pt x="31763" y="31763"/>
                  </a:cubicBezTo>
                  <a:cubicBezTo>
                    <a:pt x="52100" y="11425"/>
                    <a:pt x="79683" y="0"/>
                    <a:pt x="108444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398DFA">
                    <a:alpha val="70000"/>
                  </a:srgbClr>
                </a:gs>
                <a:gs pos="50000">
                  <a:srgbClr val="0151B8">
                    <a:alpha val="168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1770050" cy="2549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2010555" y="2976083"/>
            <a:ext cx="4679062" cy="4679062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25046" t="0" r="-25046" b="0"/>
              </a:stretch>
            </a:blipFill>
            <a:ln w="123825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name="Freeform 23" id="23"/>
          <p:cNvSpPr/>
          <p:nvPr/>
        </p:nvSpPr>
        <p:spPr>
          <a:xfrm flipH="false" flipV="false" rot="-5400000">
            <a:off x="9991771" y="8854458"/>
            <a:ext cx="1499312" cy="807684"/>
          </a:xfrm>
          <a:custGeom>
            <a:avLst/>
            <a:gdLst/>
            <a:ahLst/>
            <a:cxnLst/>
            <a:rect r="r" b="b" t="t" l="l"/>
            <a:pathLst>
              <a:path h="807684" w="1499312">
                <a:moveTo>
                  <a:pt x="0" y="0"/>
                </a:moveTo>
                <a:lnTo>
                  <a:pt x="1499312" y="0"/>
                </a:lnTo>
                <a:lnTo>
                  <a:pt x="1499312" y="807684"/>
                </a:lnTo>
                <a:lnTo>
                  <a:pt x="0" y="8076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-8563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257363" y="734131"/>
            <a:ext cx="11799303" cy="6867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40"/>
              </a:lnSpc>
            </a:pPr>
            <a:r>
              <a:rPr lang="en-US" sz="4644" b="true">
                <a:solidFill>
                  <a:srgbClr val="0453B9"/>
                </a:solidFill>
                <a:latin typeface="Aileron Bold"/>
                <a:ea typeface="Aileron Bold"/>
                <a:cs typeface="Aileron Bold"/>
                <a:sym typeface="Aileron Bold"/>
              </a:rPr>
              <a:t>How Time + Trend + SR Work Together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85375" y="1459013"/>
            <a:ext cx="13182079" cy="80407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095"/>
              </a:lnSpc>
            </a:pPr>
            <a:r>
              <a:rPr lang="en-US" sz="2695" b="true">
                <a:solidFill>
                  <a:srgbClr val="F50000"/>
                </a:solidFill>
                <a:latin typeface="Poppins Bold"/>
                <a:ea typeface="Poppins Bold"/>
                <a:cs typeface="Poppins Bold"/>
                <a:sym typeface="Poppins Bold"/>
              </a:rPr>
              <a:t>        Conclusion </a:t>
            </a:r>
          </a:p>
          <a:p>
            <a:pPr algn="just">
              <a:lnSpc>
                <a:spcPts val="4033"/>
              </a:lnSpc>
            </a:pP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  </a:t>
            </a:r>
            <a:r>
              <a:rPr lang="en-US" sz="2134" b="true">
                <a:solidFill>
                  <a:srgbClr val="00B700"/>
                </a:solidFill>
                <a:latin typeface="Poppins Bold"/>
                <a:ea typeface="Poppins Bold"/>
                <a:cs typeface="Poppins Bold"/>
                <a:sym typeface="Poppins Bold"/>
              </a:rPr>
              <a:t>Time Reveals Context:</a:t>
            </a:r>
          </a:p>
          <a:p>
            <a:pPr algn="just" marL="460798" indent="-230399" lvl="1">
              <a:lnSpc>
                <a:spcPts val="4033"/>
              </a:lnSpc>
              <a:buFont typeface="Arial"/>
              <a:buChar char="•"/>
            </a:pP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Longer timeframes filter out noise and show where the market is in the broader cycle, helping investors understand 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ru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 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mom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tum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and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structure.</a:t>
            </a:r>
          </a:p>
          <a:p>
            <a:pPr algn="just">
              <a:lnSpc>
                <a:spcPts val="2123"/>
              </a:lnSpc>
            </a:pPr>
          </a:p>
          <a:p>
            <a:pPr algn="just">
              <a:lnSpc>
                <a:spcPts val="4033"/>
              </a:lnSpc>
            </a:pP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  </a:t>
            </a:r>
            <a:r>
              <a:rPr lang="en-US" sz="2134" b="true">
                <a:solidFill>
                  <a:srgbClr val="00C300"/>
                </a:solidFill>
                <a:latin typeface="Poppins Bold"/>
                <a:ea typeface="Poppins Bold"/>
                <a:cs typeface="Poppins Bold"/>
                <a:sym typeface="Poppins Bold"/>
              </a:rPr>
              <a:t>Trend Gives Direction:</a:t>
            </a:r>
          </a:p>
          <a:p>
            <a:pPr algn="just" marL="460798" indent="-230399" lvl="1">
              <a:lnSpc>
                <a:spcPts val="4033"/>
              </a:lnSpc>
              <a:buFont typeface="Arial"/>
              <a:buChar char="•"/>
            </a:pP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Id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entifying major uptrends and downtrends guides investors toward h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igh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-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probability 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oppor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tu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nities and helps avoid capital-destroying phases.</a:t>
            </a:r>
          </a:p>
          <a:p>
            <a:pPr algn="just">
              <a:lnSpc>
                <a:spcPts val="2123"/>
              </a:lnSpc>
            </a:pPr>
          </a:p>
          <a:p>
            <a:pPr algn="just">
              <a:lnSpc>
                <a:spcPts val="4033"/>
              </a:lnSpc>
            </a:pP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  </a:t>
            </a:r>
            <a:r>
              <a:rPr lang="en-US" sz="2134" b="true">
                <a:solidFill>
                  <a:srgbClr val="00B700"/>
                </a:solidFill>
                <a:latin typeface="Poppins Bold"/>
                <a:ea typeface="Poppins Bold"/>
                <a:cs typeface="Poppins Bold"/>
                <a:sym typeface="Poppins Bold"/>
              </a:rPr>
              <a:t>Support &amp; Resistance Guide Decisions:</a:t>
            </a:r>
          </a:p>
          <a:p>
            <a:pPr algn="just" marL="460798" indent="-230399" lvl="1">
              <a:lnSpc>
                <a:spcPts val="4033"/>
              </a:lnSpc>
              <a:buFont typeface="Arial"/>
              <a:buChar char="•"/>
            </a:pP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Key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ri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ce level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 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dica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 whe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 bu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ing or selling pressure is likely to emerge, helping investors make disciplined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nt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y,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exi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nd 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isk-mana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men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 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cision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just">
              <a:lnSpc>
                <a:spcPts val="2123"/>
              </a:lnSpc>
            </a:pPr>
          </a:p>
          <a:p>
            <a:pPr algn="just">
              <a:lnSpc>
                <a:spcPts val="4033"/>
              </a:lnSpc>
            </a:pP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  </a:t>
            </a:r>
            <a:r>
              <a:rPr lang="en-US" sz="2134" b="true">
                <a:solidFill>
                  <a:srgbClr val="00C300"/>
                </a:solidFill>
                <a:latin typeface="Poppins Bold"/>
                <a:ea typeface="Poppins Bold"/>
                <a:cs typeface="Poppins Bold"/>
                <a:sym typeface="Poppins Bold"/>
              </a:rPr>
              <a:t>Ma</a:t>
            </a:r>
            <a:r>
              <a:rPr lang="en-US" sz="2134" b="true">
                <a:solidFill>
                  <a:srgbClr val="00C300"/>
                </a:solidFill>
                <a:latin typeface="Poppins Bold"/>
                <a:ea typeface="Poppins Bold"/>
                <a:cs typeface="Poppins Bold"/>
                <a:sym typeface="Poppins Bold"/>
              </a:rPr>
              <a:t>stering These Fundamentals:</a:t>
            </a:r>
          </a:p>
          <a:p>
            <a:pPr algn="just" marL="460798" indent="-230399" lvl="1">
              <a:lnSpc>
                <a:spcPts val="4033"/>
              </a:lnSpc>
              <a:buFont typeface="Arial"/>
              <a:buChar char="•"/>
            </a:pP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Combining time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analysis, 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dire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on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an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stru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tural l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lang="en-US" sz="2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vels creates a consistent, repeatable framework—building the foundation for long-term, stable profitability.</a:t>
            </a:r>
          </a:p>
          <a:p>
            <a:pPr algn="just">
              <a:lnSpc>
                <a:spcPts val="4670"/>
              </a:lnSpc>
            </a:pPr>
          </a:p>
        </p:txBody>
      </p:sp>
      <p:grpSp>
        <p:nvGrpSpPr>
          <p:cNvPr name="Group 3" id="3"/>
          <p:cNvGrpSpPr/>
          <p:nvPr/>
        </p:nvGrpSpPr>
        <p:grpSpPr>
          <a:xfrm rot="0">
            <a:off x="7821203" y="-476188"/>
            <a:ext cx="6995884" cy="952375"/>
            <a:chOff x="0" y="0"/>
            <a:chExt cx="1842537" cy="25083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842537" cy="250831"/>
            </a:xfrm>
            <a:custGeom>
              <a:avLst/>
              <a:gdLst/>
              <a:ahLst/>
              <a:cxnLst/>
              <a:rect r="r" b="b" t="t" l="l"/>
              <a:pathLst>
                <a:path h="250831" w="1842537">
                  <a:moveTo>
                    <a:pt x="110664" y="0"/>
                  </a:moveTo>
                  <a:lnTo>
                    <a:pt x="1731873" y="0"/>
                  </a:lnTo>
                  <a:cubicBezTo>
                    <a:pt x="1792991" y="0"/>
                    <a:pt x="1842537" y="49546"/>
                    <a:pt x="1842537" y="110664"/>
                  </a:cubicBezTo>
                  <a:lnTo>
                    <a:pt x="1842537" y="140167"/>
                  </a:lnTo>
                  <a:cubicBezTo>
                    <a:pt x="1842537" y="201285"/>
                    <a:pt x="1792991" y="250831"/>
                    <a:pt x="1731873" y="250831"/>
                  </a:cubicBezTo>
                  <a:lnTo>
                    <a:pt x="110664" y="250831"/>
                  </a:lnTo>
                  <a:cubicBezTo>
                    <a:pt x="49546" y="250831"/>
                    <a:pt x="0" y="201285"/>
                    <a:pt x="0" y="140167"/>
                  </a:cubicBezTo>
                  <a:lnTo>
                    <a:pt x="0" y="110664"/>
                  </a:lnTo>
                  <a:cubicBezTo>
                    <a:pt x="0" y="49546"/>
                    <a:pt x="49546" y="0"/>
                    <a:pt x="110664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398DFA">
                    <a:alpha val="70000"/>
                  </a:srgbClr>
                </a:gs>
                <a:gs pos="50000">
                  <a:srgbClr val="0151B8">
                    <a:alpha val="168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842537" cy="2889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1435557">
            <a:off x="16874932" y="-1994729"/>
            <a:ext cx="6041807" cy="14276457"/>
            <a:chOff x="0" y="0"/>
            <a:chExt cx="1648915" cy="389629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48915" cy="3896295"/>
            </a:xfrm>
            <a:custGeom>
              <a:avLst/>
              <a:gdLst/>
              <a:ahLst/>
              <a:cxnLst/>
              <a:rect r="r" b="b" t="t" l="l"/>
              <a:pathLst>
                <a:path h="3896295" w="1648915">
                  <a:moveTo>
                    <a:pt x="0" y="0"/>
                  </a:moveTo>
                  <a:lnTo>
                    <a:pt x="1648915" y="0"/>
                  </a:lnTo>
                  <a:lnTo>
                    <a:pt x="1648915" y="3896295"/>
                  </a:lnTo>
                  <a:lnTo>
                    <a:pt x="0" y="3896295"/>
                  </a:lnTo>
                  <a:close/>
                </a:path>
              </a:pathLst>
            </a:custGeom>
            <a:gradFill rotWithShape="true">
              <a:gsLst>
                <a:gs pos="0">
                  <a:srgbClr val="0151B8">
                    <a:alpha val="100000"/>
                  </a:srgbClr>
                </a:gs>
                <a:gs pos="50000">
                  <a:srgbClr val="7FB5FA">
                    <a:alpha val="1000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540000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1648915" cy="39534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35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1435557">
            <a:off x="16964360" y="1258408"/>
            <a:ext cx="6986782" cy="14276457"/>
            <a:chOff x="0" y="0"/>
            <a:chExt cx="1906815" cy="389629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906815" cy="3896295"/>
            </a:xfrm>
            <a:custGeom>
              <a:avLst/>
              <a:gdLst/>
              <a:ahLst/>
              <a:cxnLst/>
              <a:rect r="r" b="b" t="t" l="l"/>
              <a:pathLst>
                <a:path h="3896295" w="1906815">
                  <a:moveTo>
                    <a:pt x="0" y="0"/>
                  </a:moveTo>
                  <a:lnTo>
                    <a:pt x="1906815" y="0"/>
                  </a:lnTo>
                  <a:lnTo>
                    <a:pt x="1906815" y="3896295"/>
                  </a:lnTo>
                  <a:lnTo>
                    <a:pt x="0" y="3896295"/>
                  </a:lnTo>
                  <a:close/>
                </a:path>
              </a:pathLst>
            </a:custGeom>
            <a:solidFill>
              <a:srgbClr val="0453B9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1906815" cy="39534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35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-10800000">
            <a:off x="845770" y="9847814"/>
            <a:ext cx="6720660" cy="823500"/>
            <a:chOff x="0" y="0"/>
            <a:chExt cx="1770050" cy="21688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770050" cy="216889"/>
            </a:xfrm>
            <a:custGeom>
              <a:avLst/>
              <a:gdLst/>
              <a:ahLst/>
              <a:cxnLst/>
              <a:rect r="r" b="b" t="t" l="l"/>
              <a:pathLst>
                <a:path h="216889" w="1770050">
                  <a:moveTo>
                    <a:pt x="108444" y="0"/>
                  </a:moveTo>
                  <a:lnTo>
                    <a:pt x="1661606" y="0"/>
                  </a:lnTo>
                  <a:cubicBezTo>
                    <a:pt x="1690367" y="0"/>
                    <a:pt x="1717951" y="11425"/>
                    <a:pt x="1738288" y="31763"/>
                  </a:cubicBezTo>
                  <a:cubicBezTo>
                    <a:pt x="1758625" y="52100"/>
                    <a:pt x="1770050" y="79683"/>
                    <a:pt x="1770050" y="108444"/>
                  </a:cubicBezTo>
                  <a:lnTo>
                    <a:pt x="1770050" y="108444"/>
                  </a:lnTo>
                  <a:cubicBezTo>
                    <a:pt x="1770050" y="137206"/>
                    <a:pt x="1758625" y="164789"/>
                    <a:pt x="1738288" y="185126"/>
                  </a:cubicBezTo>
                  <a:cubicBezTo>
                    <a:pt x="1717951" y="205463"/>
                    <a:pt x="1690367" y="216889"/>
                    <a:pt x="1661606" y="216889"/>
                  </a:cubicBezTo>
                  <a:lnTo>
                    <a:pt x="108444" y="216889"/>
                  </a:lnTo>
                  <a:cubicBezTo>
                    <a:pt x="79683" y="216889"/>
                    <a:pt x="52100" y="205463"/>
                    <a:pt x="31763" y="185126"/>
                  </a:cubicBezTo>
                  <a:cubicBezTo>
                    <a:pt x="11425" y="164789"/>
                    <a:pt x="0" y="137206"/>
                    <a:pt x="0" y="108444"/>
                  </a:cubicBezTo>
                  <a:lnTo>
                    <a:pt x="0" y="108444"/>
                  </a:lnTo>
                  <a:cubicBezTo>
                    <a:pt x="0" y="79683"/>
                    <a:pt x="11425" y="52100"/>
                    <a:pt x="31763" y="31763"/>
                  </a:cubicBezTo>
                  <a:cubicBezTo>
                    <a:pt x="52100" y="11425"/>
                    <a:pt x="79683" y="0"/>
                    <a:pt x="108444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398DFA">
                    <a:alpha val="70000"/>
                  </a:srgbClr>
                </a:gs>
                <a:gs pos="50000">
                  <a:srgbClr val="0151B8">
                    <a:alpha val="168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1770050" cy="2549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78713">
            <a:off x="9381704" y="9399015"/>
            <a:ext cx="1264749" cy="681325"/>
          </a:xfrm>
          <a:custGeom>
            <a:avLst/>
            <a:gdLst/>
            <a:ahLst/>
            <a:cxnLst/>
            <a:rect r="r" b="b" t="t" l="l"/>
            <a:pathLst>
              <a:path h="681325" w="1264749">
                <a:moveTo>
                  <a:pt x="0" y="0"/>
                </a:moveTo>
                <a:lnTo>
                  <a:pt x="1264750" y="0"/>
                </a:lnTo>
                <a:lnTo>
                  <a:pt x="1264750" y="681325"/>
                </a:lnTo>
                <a:lnTo>
                  <a:pt x="0" y="6813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8563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257363" y="734131"/>
            <a:ext cx="11799303" cy="6867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40"/>
              </a:lnSpc>
            </a:pPr>
            <a:r>
              <a:rPr lang="en-US" sz="4644" b="true">
                <a:solidFill>
                  <a:srgbClr val="0453B9"/>
                </a:solidFill>
                <a:latin typeface="Aileron Bold"/>
                <a:ea typeface="Aileron Bold"/>
                <a:cs typeface="Aileron Bold"/>
                <a:sym typeface="Aileron Bold"/>
              </a:rPr>
              <a:t>How Time + Trend + SR Work Together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894561" y="676335"/>
            <a:ext cx="11081632" cy="1269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79"/>
              </a:lnSpc>
            </a:pPr>
            <a:r>
              <a:rPr lang="en-US" sz="3999" spc="31" b="true">
                <a:solidFill>
                  <a:srgbClr val="0453B9"/>
                </a:solidFill>
                <a:latin typeface="Aileron Bold"/>
                <a:ea typeface="Aileron Bold"/>
                <a:cs typeface="Aileron Bold"/>
                <a:sym typeface="Aileron Bold"/>
              </a:rPr>
              <a:t>Mastering These Fundamentals Builds the Foundation for Consistent Profitability</a:t>
            </a:r>
          </a:p>
        </p:txBody>
      </p:sp>
      <p:grpSp>
        <p:nvGrpSpPr>
          <p:cNvPr name="Group 3" id="3"/>
          <p:cNvGrpSpPr/>
          <p:nvPr/>
        </p:nvGrpSpPr>
        <p:grpSpPr>
          <a:xfrm rot="1865818">
            <a:off x="16290198" y="516766"/>
            <a:ext cx="4870498" cy="4870498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151B8">
                    <a:alpha val="100000"/>
                  </a:srgbClr>
                </a:gs>
                <a:gs pos="50000">
                  <a:srgbClr val="0151B8">
                    <a:alpha val="240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2581221">
            <a:off x="-2062543" y="7080288"/>
            <a:ext cx="4861613" cy="4861613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151B8">
                    <a:alpha val="100000"/>
                  </a:srgbClr>
                </a:gs>
                <a:gs pos="50000">
                  <a:srgbClr val="0151B8">
                    <a:alpha val="240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1865818">
            <a:off x="14690041" y="487206"/>
            <a:ext cx="1384678" cy="1384678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151B8">
                    <a:alpha val="100000"/>
                  </a:srgbClr>
                </a:gs>
                <a:gs pos="100000">
                  <a:srgbClr val="0151B8">
                    <a:alpha val="24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2581221">
            <a:off x="2494864" y="9214683"/>
            <a:ext cx="1298895" cy="1298895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151B8">
                    <a:alpha val="100000"/>
                  </a:srgbClr>
                </a:gs>
                <a:gs pos="100000">
                  <a:srgbClr val="0151B8">
                    <a:alpha val="24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1865818">
            <a:off x="14973538" y="2620270"/>
            <a:ext cx="344610" cy="344610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151B8">
                    <a:alpha val="100000"/>
                  </a:srgbClr>
                </a:gs>
                <a:gs pos="100000">
                  <a:srgbClr val="0151B8">
                    <a:alpha val="24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2581221">
            <a:off x="1390834" y="6138158"/>
            <a:ext cx="475381" cy="475381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151B8">
                    <a:alpha val="100000"/>
                  </a:srgbClr>
                </a:gs>
                <a:gs pos="100000">
                  <a:srgbClr val="0151B8">
                    <a:alpha val="24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310099" y="7652946"/>
            <a:ext cx="1318426" cy="710241"/>
          </a:xfrm>
          <a:custGeom>
            <a:avLst/>
            <a:gdLst/>
            <a:ahLst/>
            <a:cxnLst/>
            <a:rect r="r" b="b" t="t" l="l"/>
            <a:pathLst>
              <a:path h="710241" w="1318426">
                <a:moveTo>
                  <a:pt x="0" y="0"/>
                </a:moveTo>
                <a:lnTo>
                  <a:pt x="1318426" y="0"/>
                </a:lnTo>
                <a:lnTo>
                  <a:pt x="1318426" y="710240"/>
                </a:lnTo>
                <a:lnTo>
                  <a:pt x="0" y="7102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8563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5382380" y="4899830"/>
            <a:ext cx="1318426" cy="710241"/>
          </a:xfrm>
          <a:custGeom>
            <a:avLst/>
            <a:gdLst/>
            <a:ahLst/>
            <a:cxnLst/>
            <a:rect r="r" b="b" t="t" l="l"/>
            <a:pathLst>
              <a:path h="710241" w="1318426">
                <a:moveTo>
                  <a:pt x="0" y="0"/>
                </a:moveTo>
                <a:lnTo>
                  <a:pt x="1318426" y="0"/>
                </a:lnTo>
                <a:lnTo>
                  <a:pt x="1318426" y="710240"/>
                </a:lnTo>
                <a:lnTo>
                  <a:pt x="0" y="7102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8563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2983787" y="2153882"/>
            <a:ext cx="11858667" cy="62746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541"/>
              </a:lnSpc>
            </a:pPr>
            <a:r>
              <a:rPr lang="en-US" sz="2376" spc="19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Mastering These Fundamentals Builds the Foundation for Consistent Profitability,Long-term consistency doesn’t come from predicting the future, but from recognizing high-probability conditions.</a:t>
            </a:r>
          </a:p>
          <a:p>
            <a:pPr algn="l">
              <a:lnSpc>
                <a:spcPts val="3541"/>
              </a:lnSpc>
            </a:pPr>
          </a:p>
          <a:p>
            <a:pPr algn="l">
              <a:lnSpc>
                <a:spcPts val="3541"/>
              </a:lnSpc>
            </a:pPr>
            <a:r>
              <a:rPr lang="en-US" b="true" sz="2376" spc="192">
                <a:solidFill>
                  <a:srgbClr val="F50000"/>
                </a:solidFill>
                <a:latin typeface="Poppins Bold"/>
                <a:ea typeface="Poppins Bold"/>
                <a:cs typeface="Poppins Bold"/>
                <a:sym typeface="Poppins Bold"/>
              </a:rPr>
              <a:t>When investors combine:</a:t>
            </a:r>
          </a:p>
          <a:p>
            <a:pPr algn="l">
              <a:lnSpc>
                <a:spcPts val="3541"/>
              </a:lnSpc>
            </a:pPr>
            <a:r>
              <a:rPr lang="en-US" sz="2376" spc="192">
                <a:solidFill>
                  <a:srgbClr val="1113F7"/>
                </a:solidFill>
                <a:latin typeface="Poppins"/>
                <a:ea typeface="Poppins"/>
                <a:cs typeface="Poppins"/>
                <a:sym typeface="Poppins"/>
              </a:rPr>
              <a:t>Time analysis (context)</a:t>
            </a:r>
          </a:p>
          <a:p>
            <a:pPr algn="l">
              <a:lnSpc>
                <a:spcPts val="3541"/>
              </a:lnSpc>
            </a:pPr>
            <a:r>
              <a:rPr lang="en-US" sz="2376" spc="192">
                <a:solidFill>
                  <a:srgbClr val="1113F7"/>
                </a:solidFill>
                <a:latin typeface="Poppins"/>
                <a:ea typeface="Poppins"/>
                <a:cs typeface="Poppins"/>
                <a:sym typeface="Poppins"/>
              </a:rPr>
              <a:t>Trend alignment (direction)</a:t>
            </a:r>
          </a:p>
          <a:p>
            <a:pPr algn="l">
              <a:lnSpc>
                <a:spcPts val="3541"/>
              </a:lnSpc>
            </a:pPr>
            <a:r>
              <a:rPr lang="en-US" sz="2376" spc="192">
                <a:solidFill>
                  <a:srgbClr val="1113F7"/>
                </a:solidFill>
                <a:latin typeface="Poppins"/>
                <a:ea typeface="Poppins"/>
                <a:cs typeface="Poppins"/>
                <a:sym typeface="Poppins"/>
              </a:rPr>
              <a:t>Support &amp; resistance structure (decision points)</a:t>
            </a:r>
          </a:p>
          <a:p>
            <a:pPr algn="l">
              <a:lnSpc>
                <a:spcPts val="3541"/>
              </a:lnSpc>
            </a:pPr>
          </a:p>
          <a:p>
            <a:pPr algn="l">
              <a:lnSpc>
                <a:spcPts val="3541"/>
              </a:lnSpc>
            </a:pPr>
            <a:r>
              <a:rPr lang="en-US" sz="2376" spc="19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…their decision-making becomes systematic, disciplined, and less vulnerable to emotional bias.</a:t>
            </a:r>
          </a:p>
          <a:p>
            <a:pPr algn="l">
              <a:lnSpc>
                <a:spcPts val="3541"/>
              </a:lnSpc>
            </a:pPr>
            <a:r>
              <a:rPr lang="en-US" sz="2376" spc="19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These principles form the backbone of a robust market framework—allowing investors to navigate volatility, manage risk intelligently, and compound returns over time.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5063" y="9461658"/>
            <a:ext cx="18518127" cy="798211"/>
            <a:chOff x="0" y="0"/>
            <a:chExt cx="4877202" cy="21022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77202" cy="210228"/>
            </a:xfrm>
            <a:custGeom>
              <a:avLst/>
              <a:gdLst/>
              <a:ahLst/>
              <a:cxnLst/>
              <a:rect r="r" b="b" t="t" l="l"/>
              <a:pathLst>
                <a:path h="210228" w="4877202">
                  <a:moveTo>
                    <a:pt x="0" y="0"/>
                  </a:moveTo>
                  <a:lnTo>
                    <a:pt x="4877202" y="0"/>
                  </a:lnTo>
                  <a:lnTo>
                    <a:pt x="4877202" y="210228"/>
                  </a:lnTo>
                  <a:lnTo>
                    <a:pt x="0" y="210228"/>
                  </a:lnTo>
                  <a:close/>
                </a:path>
              </a:pathLst>
            </a:custGeom>
            <a:gradFill rotWithShape="true">
              <a:gsLst>
                <a:gs pos="0">
                  <a:srgbClr val="0453B9">
                    <a:alpha val="100000"/>
                  </a:srgbClr>
                </a:gs>
                <a:gs pos="100000">
                  <a:srgbClr val="3881DF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4877202" cy="2769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2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897350" y="4425227"/>
            <a:ext cx="10493300" cy="1535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775"/>
              </a:lnSpc>
            </a:pPr>
            <a:r>
              <a:rPr lang="en-US" sz="10803" b="true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Thank You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4623159" y="6141835"/>
            <a:ext cx="8795598" cy="812910"/>
            <a:chOff x="0" y="0"/>
            <a:chExt cx="2108811" cy="19490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108811" cy="194901"/>
            </a:xfrm>
            <a:custGeom>
              <a:avLst/>
              <a:gdLst/>
              <a:ahLst/>
              <a:cxnLst/>
              <a:rect r="r" b="b" t="t" l="l"/>
              <a:pathLst>
                <a:path h="194901" w="2108811">
                  <a:moveTo>
                    <a:pt x="88020" y="0"/>
                  </a:moveTo>
                  <a:lnTo>
                    <a:pt x="2020791" y="0"/>
                  </a:lnTo>
                  <a:cubicBezTo>
                    <a:pt x="2069403" y="0"/>
                    <a:pt x="2108811" y="39408"/>
                    <a:pt x="2108811" y="88020"/>
                  </a:cubicBezTo>
                  <a:lnTo>
                    <a:pt x="2108811" y="106881"/>
                  </a:lnTo>
                  <a:cubicBezTo>
                    <a:pt x="2108811" y="155493"/>
                    <a:pt x="2069403" y="194901"/>
                    <a:pt x="2020791" y="194901"/>
                  </a:cubicBezTo>
                  <a:lnTo>
                    <a:pt x="88020" y="194901"/>
                  </a:lnTo>
                  <a:cubicBezTo>
                    <a:pt x="39408" y="194901"/>
                    <a:pt x="0" y="155493"/>
                    <a:pt x="0" y="106881"/>
                  </a:cubicBezTo>
                  <a:lnTo>
                    <a:pt x="0" y="88020"/>
                  </a:lnTo>
                  <a:cubicBezTo>
                    <a:pt x="0" y="39408"/>
                    <a:pt x="39408" y="0"/>
                    <a:pt x="8802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398DFA">
                    <a:alpha val="60000"/>
                  </a:srgbClr>
                </a:gs>
                <a:gs pos="50000">
                  <a:srgbClr val="0151B8">
                    <a:alpha val="144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108811" cy="2330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4419755" y="6188560"/>
            <a:ext cx="9448490" cy="614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67"/>
              </a:lnSpc>
              <a:spcBef>
                <a:spcPct val="0"/>
              </a:spcBef>
            </a:pPr>
            <a:r>
              <a:rPr lang="en-US" sz="340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For your attention to this presentation.</a:t>
            </a:r>
          </a:p>
        </p:txBody>
      </p:sp>
      <p:grpSp>
        <p:nvGrpSpPr>
          <p:cNvPr name="Group 10" id="10"/>
          <p:cNvGrpSpPr/>
          <p:nvPr/>
        </p:nvGrpSpPr>
        <p:grpSpPr>
          <a:xfrm rot="9689905">
            <a:off x="15694893" y="2874706"/>
            <a:ext cx="5289783" cy="5289783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151B8">
                    <a:alpha val="100000"/>
                  </a:srgbClr>
                </a:gs>
                <a:gs pos="50000">
                  <a:srgbClr val="0151B8">
                    <a:alpha val="240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1587174">
            <a:off x="-2587967" y="1580050"/>
            <a:ext cx="5289783" cy="5289783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151B8">
                    <a:alpha val="100000"/>
                  </a:srgbClr>
                </a:gs>
                <a:gs pos="50000">
                  <a:srgbClr val="0151B8">
                    <a:alpha val="240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6100875" y="259167"/>
            <a:ext cx="1384678" cy="1384678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151B8">
                    <a:alpha val="100000"/>
                  </a:srgbClr>
                </a:gs>
                <a:gs pos="100000">
                  <a:srgbClr val="0151B8">
                    <a:alpha val="24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761729" y="6243643"/>
            <a:ext cx="1384678" cy="1384678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151B8">
                    <a:alpha val="100000"/>
                  </a:srgbClr>
                </a:gs>
                <a:gs pos="100000">
                  <a:srgbClr val="0151B8">
                    <a:alpha val="24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5791221" y="2031709"/>
            <a:ext cx="344610" cy="344610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151B8">
                    <a:alpha val="100000"/>
                  </a:srgbClr>
                </a:gs>
                <a:gs pos="100000">
                  <a:srgbClr val="0151B8">
                    <a:alpha val="24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2363892" y="8024847"/>
            <a:ext cx="344610" cy="344610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151B8">
                    <a:alpha val="100000"/>
                  </a:srgbClr>
                </a:gs>
                <a:gs pos="100000">
                  <a:srgbClr val="0151B8">
                    <a:alpha val="24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8" id="28"/>
          <p:cNvSpPr/>
          <p:nvPr/>
        </p:nvSpPr>
        <p:spPr>
          <a:xfrm flipH="false" flipV="false" rot="0">
            <a:off x="15130881" y="4159153"/>
            <a:ext cx="1318426" cy="710241"/>
          </a:xfrm>
          <a:custGeom>
            <a:avLst/>
            <a:gdLst/>
            <a:ahLst/>
            <a:cxnLst/>
            <a:rect r="r" b="b" t="t" l="l"/>
            <a:pathLst>
              <a:path h="710241" w="1318426">
                <a:moveTo>
                  <a:pt x="0" y="0"/>
                </a:moveTo>
                <a:lnTo>
                  <a:pt x="1318426" y="0"/>
                </a:lnTo>
                <a:lnTo>
                  <a:pt x="1318426" y="710240"/>
                </a:lnTo>
                <a:lnTo>
                  <a:pt x="0" y="7102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8563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838693" y="4159153"/>
            <a:ext cx="1318426" cy="710241"/>
          </a:xfrm>
          <a:custGeom>
            <a:avLst/>
            <a:gdLst/>
            <a:ahLst/>
            <a:cxnLst/>
            <a:rect r="r" b="b" t="t" l="l"/>
            <a:pathLst>
              <a:path h="710241" w="1318426">
                <a:moveTo>
                  <a:pt x="0" y="0"/>
                </a:moveTo>
                <a:lnTo>
                  <a:pt x="1318426" y="0"/>
                </a:lnTo>
                <a:lnTo>
                  <a:pt x="1318426" y="710240"/>
                </a:lnTo>
                <a:lnTo>
                  <a:pt x="0" y="7102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85630"/>
            </a:stretch>
          </a:blipFill>
        </p:spPr>
      </p:sp>
      <p:grpSp>
        <p:nvGrpSpPr>
          <p:cNvPr name="Group 30" id="30"/>
          <p:cNvGrpSpPr/>
          <p:nvPr/>
        </p:nvGrpSpPr>
        <p:grpSpPr>
          <a:xfrm rot="0">
            <a:off x="349873" y="383749"/>
            <a:ext cx="2568477" cy="740016"/>
            <a:chOff x="0" y="0"/>
            <a:chExt cx="676471" cy="194901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676471" cy="194901"/>
            </a:xfrm>
            <a:custGeom>
              <a:avLst/>
              <a:gdLst/>
              <a:ahLst/>
              <a:cxnLst/>
              <a:rect r="r" b="b" t="t" l="l"/>
              <a:pathLst>
                <a:path h="194901" w="676471">
                  <a:moveTo>
                    <a:pt x="97451" y="0"/>
                  </a:moveTo>
                  <a:lnTo>
                    <a:pt x="579021" y="0"/>
                  </a:lnTo>
                  <a:cubicBezTo>
                    <a:pt x="604866" y="0"/>
                    <a:pt x="629653" y="10267"/>
                    <a:pt x="647929" y="28543"/>
                  </a:cubicBezTo>
                  <a:cubicBezTo>
                    <a:pt x="666204" y="46818"/>
                    <a:pt x="676471" y="71605"/>
                    <a:pt x="676471" y="97451"/>
                  </a:cubicBezTo>
                  <a:lnTo>
                    <a:pt x="676471" y="97451"/>
                  </a:lnTo>
                  <a:cubicBezTo>
                    <a:pt x="676471" y="151271"/>
                    <a:pt x="632841" y="194901"/>
                    <a:pt x="579021" y="194901"/>
                  </a:cubicBezTo>
                  <a:lnTo>
                    <a:pt x="97451" y="194901"/>
                  </a:lnTo>
                  <a:cubicBezTo>
                    <a:pt x="71605" y="194901"/>
                    <a:pt x="46818" y="184634"/>
                    <a:pt x="28543" y="166359"/>
                  </a:cubicBezTo>
                  <a:cubicBezTo>
                    <a:pt x="10267" y="148083"/>
                    <a:pt x="0" y="123296"/>
                    <a:pt x="0" y="97451"/>
                  </a:cubicBezTo>
                  <a:lnTo>
                    <a:pt x="0" y="97451"/>
                  </a:lnTo>
                  <a:cubicBezTo>
                    <a:pt x="0" y="71605"/>
                    <a:pt x="10267" y="46818"/>
                    <a:pt x="28543" y="28543"/>
                  </a:cubicBezTo>
                  <a:cubicBezTo>
                    <a:pt x="46818" y="10267"/>
                    <a:pt x="71605" y="0"/>
                    <a:pt x="9745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398DFA">
                    <a:alpha val="60000"/>
                  </a:srgbClr>
                </a:gs>
                <a:gs pos="50000">
                  <a:srgbClr val="0151B8">
                    <a:alpha val="144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38100"/>
              <a:ext cx="676471" cy="2330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14992289" y="7903458"/>
            <a:ext cx="2568477" cy="740016"/>
            <a:chOff x="0" y="0"/>
            <a:chExt cx="676471" cy="194901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676471" cy="194901"/>
            </a:xfrm>
            <a:custGeom>
              <a:avLst/>
              <a:gdLst/>
              <a:ahLst/>
              <a:cxnLst/>
              <a:rect r="r" b="b" t="t" l="l"/>
              <a:pathLst>
                <a:path h="194901" w="676471">
                  <a:moveTo>
                    <a:pt x="97451" y="0"/>
                  </a:moveTo>
                  <a:lnTo>
                    <a:pt x="579021" y="0"/>
                  </a:lnTo>
                  <a:cubicBezTo>
                    <a:pt x="604866" y="0"/>
                    <a:pt x="629653" y="10267"/>
                    <a:pt x="647929" y="28543"/>
                  </a:cubicBezTo>
                  <a:cubicBezTo>
                    <a:pt x="666204" y="46818"/>
                    <a:pt x="676471" y="71605"/>
                    <a:pt x="676471" y="97451"/>
                  </a:cubicBezTo>
                  <a:lnTo>
                    <a:pt x="676471" y="97451"/>
                  </a:lnTo>
                  <a:cubicBezTo>
                    <a:pt x="676471" y="151271"/>
                    <a:pt x="632841" y="194901"/>
                    <a:pt x="579021" y="194901"/>
                  </a:cubicBezTo>
                  <a:lnTo>
                    <a:pt x="97451" y="194901"/>
                  </a:lnTo>
                  <a:cubicBezTo>
                    <a:pt x="71605" y="194901"/>
                    <a:pt x="46818" y="184634"/>
                    <a:pt x="28543" y="166359"/>
                  </a:cubicBezTo>
                  <a:cubicBezTo>
                    <a:pt x="10267" y="148083"/>
                    <a:pt x="0" y="123296"/>
                    <a:pt x="0" y="97451"/>
                  </a:cubicBezTo>
                  <a:lnTo>
                    <a:pt x="0" y="97451"/>
                  </a:lnTo>
                  <a:cubicBezTo>
                    <a:pt x="0" y="71605"/>
                    <a:pt x="10267" y="46818"/>
                    <a:pt x="28543" y="28543"/>
                  </a:cubicBezTo>
                  <a:cubicBezTo>
                    <a:pt x="46818" y="10267"/>
                    <a:pt x="71605" y="0"/>
                    <a:pt x="9745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398DFA">
                    <a:alpha val="60000"/>
                  </a:srgbClr>
                </a:gs>
                <a:gs pos="50000">
                  <a:srgbClr val="0151B8">
                    <a:alpha val="144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35" id="35"/>
            <p:cNvSpPr txBox="true"/>
            <p:nvPr/>
          </p:nvSpPr>
          <p:spPr>
            <a:xfrm>
              <a:off x="0" y="-38100"/>
              <a:ext cx="676471" cy="2330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432571" y="1154440"/>
            <a:ext cx="13086832" cy="1012971"/>
            <a:chOff x="0" y="0"/>
            <a:chExt cx="3446738" cy="26679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446738" cy="266791"/>
            </a:xfrm>
            <a:custGeom>
              <a:avLst/>
              <a:gdLst/>
              <a:ahLst/>
              <a:cxnLst/>
              <a:rect r="r" b="b" t="t" l="l"/>
              <a:pathLst>
                <a:path h="266791" w="3446738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207633"/>
                  </a:lnTo>
                  <a:cubicBezTo>
                    <a:pt x="3446738" y="223322"/>
                    <a:pt x="3440505" y="238369"/>
                    <a:pt x="3429411" y="249464"/>
                  </a:cubicBezTo>
                  <a:cubicBezTo>
                    <a:pt x="3418317" y="260558"/>
                    <a:pt x="3403269" y="266791"/>
                    <a:pt x="3387580" y="266791"/>
                  </a:cubicBezTo>
                  <a:lnTo>
                    <a:pt x="59158" y="266791"/>
                  </a:lnTo>
                  <a:cubicBezTo>
                    <a:pt x="26486" y="266791"/>
                    <a:pt x="0" y="240305"/>
                    <a:pt x="0" y="207633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398DFA">
                    <a:alpha val="70000"/>
                  </a:srgbClr>
                </a:gs>
                <a:gs pos="50000">
                  <a:srgbClr val="0151B8">
                    <a:alpha val="168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446738" cy="3048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1480264" y="9693888"/>
            <a:ext cx="10373540" cy="992216"/>
            <a:chOff x="0" y="0"/>
            <a:chExt cx="2732126" cy="26132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32126" cy="261324"/>
            </a:xfrm>
            <a:custGeom>
              <a:avLst/>
              <a:gdLst/>
              <a:ahLst/>
              <a:cxnLst/>
              <a:rect r="r" b="b" t="t" l="l"/>
              <a:pathLst>
                <a:path h="261324" w="2732126">
                  <a:moveTo>
                    <a:pt x="74631" y="0"/>
                  </a:moveTo>
                  <a:lnTo>
                    <a:pt x="2657494" y="0"/>
                  </a:lnTo>
                  <a:cubicBezTo>
                    <a:pt x="2677288" y="0"/>
                    <a:pt x="2696271" y="7863"/>
                    <a:pt x="2710267" y="21859"/>
                  </a:cubicBezTo>
                  <a:cubicBezTo>
                    <a:pt x="2724263" y="35855"/>
                    <a:pt x="2732126" y="54838"/>
                    <a:pt x="2732126" y="74631"/>
                  </a:cubicBezTo>
                  <a:lnTo>
                    <a:pt x="2732126" y="186693"/>
                  </a:lnTo>
                  <a:cubicBezTo>
                    <a:pt x="2732126" y="206486"/>
                    <a:pt x="2724263" y="225469"/>
                    <a:pt x="2710267" y="239465"/>
                  </a:cubicBezTo>
                  <a:cubicBezTo>
                    <a:pt x="2696271" y="253461"/>
                    <a:pt x="2677288" y="261324"/>
                    <a:pt x="2657494" y="261324"/>
                  </a:cubicBezTo>
                  <a:lnTo>
                    <a:pt x="74631" y="261324"/>
                  </a:lnTo>
                  <a:cubicBezTo>
                    <a:pt x="54838" y="261324"/>
                    <a:pt x="35855" y="253461"/>
                    <a:pt x="21859" y="239465"/>
                  </a:cubicBezTo>
                  <a:cubicBezTo>
                    <a:pt x="7863" y="225469"/>
                    <a:pt x="0" y="206486"/>
                    <a:pt x="0" y="186693"/>
                  </a:cubicBezTo>
                  <a:lnTo>
                    <a:pt x="0" y="74631"/>
                  </a:lnTo>
                  <a:cubicBezTo>
                    <a:pt x="0" y="54838"/>
                    <a:pt x="7863" y="35855"/>
                    <a:pt x="21859" y="21859"/>
                  </a:cubicBezTo>
                  <a:cubicBezTo>
                    <a:pt x="35855" y="7863"/>
                    <a:pt x="54838" y="0"/>
                    <a:pt x="7463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398DFA">
                    <a:alpha val="100000"/>
                  </a:srgbClr>
                </a:gs>
                <a:gs pos="50000">
                  <a:srgbClr val="0151B8">
                    <a:alpha val="240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732126" cy="2994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469650" y="144403"/>
            <a:ext cx="4874921" cy="703410"/>
            <a:chOff x="0" y="0"/>
            <a:chExt cx="1283930" cy="18526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83930" cy="185260"/>
            </a:xfrm>
            <a:custGeom>
              <a:avLst/>
              <a:gdLst/>
              <a:ahLst/>
              <a:cxnLst/>
              <a:rect r="r" b="b" t="t" l="l"/>
              <a:pathLst>
                <a:path h="185260" w="1283930">
                  <a:moveTo>
                    <a:pt x="92630" y="0"/>
                  </a:moveTo>
                  <a:lnTo>
                    <a:pt x="1191300" y="0"/>
                  </a:lnTo>
                  <a:cubicBezTo>
                    <a:pt x="1215867" y="0"/>
                    <a:pt x="1239427" y="9759"/>
                    <a:pt x="1256799" y="27131"/>
                  </a:cubicBezTo>
                  <a:cubicBezTo>
                    <a:pt x="1274170" y="44502"/>
                    <a:pt x="1283930" y="68063"/>
                    <a:pt x="1283930" y="92630"/>
                  </a:cubicBezTo>
                  <a:lnTo>
                    <a:pt x="1283930" y="92630"/>
                  </a:lnTo>
                  <a:cubicBezTo>
                    <a:pt x="1283930" y="143788"/>
                    <a:pt x="1242458" y="185260"/>
                    <a:pt x="1191300" y="185260"/>
                  </a:cubicBezTo>
                  <a:lnTo>
                    <a:pt x="92630" y="185260"/>
                  </a:lnTo>
                  <a:cubicBezTo>
                    <a:pt x="41472" y="185260"/>
                    <a:pt x="0" y="143788"/>
                    <a:pt x="0" y="92630"/>
                  </a:cubicBezTo>
                  <a:lnTo>
                    <a:pt x="0" y="92630"/>
                  </a:lnTo>
                  <a:cubicBezTo>
                    <a:pt x="0" y="41472"/>
                    <a:pt x="41472" y="0"/>
                    <a:pt x="9263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398DFA">
                    <a:alpha val="59000"/>
                  </a:srgbClr>
                </a:gs>
                <a:gs pos="50000">
                  <a:srgbClr val="0151B8">
                    <a:alpha val="1416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283930" cy="2233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6093546" y="1154440"/>
            <a:ext cx="1318426" cy="710241"/>
          </a:xfrm>
          <a:custGeom>
            <a:avLst/>
            <a:gdLst/>
            <a:ahLst/>
            <a:cxnLst/>
            <a:rect r="r" b="b" t="t" l="l"/>
            <a:pathLst>
              <a:path h="710241" w="1318426">
                <a:moveTo>
                  <a:pt x="0" y="0"/>
                </a:moveTo>
                <a:lnTo>
                  <a:pt x="1318426" y="0"/>
                </a:lnTo>
                <a:lnTo>
                  <a:pt x="1318426" y="710241"/>
                </a:lnTo>
                <a:lnTo>
                  <a:pt x="0" y="7102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8563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-1026235">
            <a:off x="18369309" y="1818709"/>
            <a:ext cx="7249660" cy="4304486"/>
          </a:xfrm>
          <a:custGeom>
            <a:avLst/>
            <a:gdLst/>
            <a:ahLst/>
            <a:cxnLst/>
            <a:rect r="r" b="b" t="t" l="l"/>
            <a:pathLst>
              <a:path h="4304486" w="7249660">
                <a:moveTo>
                  <a:pt x="7249660" y="0"/>
                </a:moveTo>
                <a:lnTo>
                  <a:pt x="0" y="0"/>
                </a:lnTo>
                <a:lnTo>
                  <a:pt x="0" y="4304486"/>
                </a:lnTo>
                <a:lnTo>
                  <a:pt x="7249660" y="4304486"/>
                </a:lnTo>
                <a:lnTo>
                  <a:pt x="724966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376973" y="1377114"/>
            <a:ext cx="8051835" cy="577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5"/>
              </a:lnSpc>
            </a:pPr>
            <a:r>
              <a:rPr lang="en-US" sz="3900" b="true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Disclaimer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89079" y="2506449"/>
            <a:ext cx="16176106" cy="7542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47857" indent="-323929" lvl="1">
              <a:lnSpc>
                <a:spcPts val="4591"/>
              </a:lnSpc>
              <a:buFont typeface="Arial"/>
              <a:buChar char="•"/>
            </a:pPr>
            <a:r>
              <a:rPr lang="en-US" sz="3000">
                <a:solidFill>
                  <a:srgbClr val="F50000"/>
                </a:solidFill>
                <a:latin typeface="Poppins"/>
                <a:ea typeface="Poppins"/>
                <a:cs typeface="Poppins"/>
                <a:sym typeface="Poppins"/>
              </a:rPr>
              <a:t>I am not SEBI Registered </a:t>
            </a:r>
          </a:p>
          <a:p>
            <a:pPr algn="just" marL="647857" indent="-323929" lvl="1">
              <a:lnSpc>
                <a:spcPts val="4591"/>
              </a:lnSpc>
              <a:buFont typeface="Arial"/>
              <a:buChar char="•"/>
            </a:pPr>
            <a:r>
              <a:rPr lang="en-US" sz="3000">
                <a:solidFill>
                  <a:srgbClr val="F50000"/>
                </a:solidFill>
                <a:latin typeface="Poppins"/>
                <a:ea typeface="Poppins"/>
                <a:cs typeface="Poppins"/>
                <a:sym typeface="Poppins"/>
              </a:rPr>
              <a:t>The Content &amp; Information provided is only for Educational &amp; Informational purpose only. </a:t>
            </a:r>
          </a:p>
          <a:p>
            <a:pPr algn="just" marL="647857" indent="-323929" lvl="1">
              <a:lnSpc>
                <a:spcPts val="4591"/>
              </a:lnSpc>
              <a:buFont typeface="Arial"/>
              <a:buChar char="•"/>
            </a:pPr>
            <a:r>
              <a:rPr lang="en-US" sz="3000">
                <a:solidFill>
                  <a:srgbClr val="F50000"/>
                </a:solidFill>
                <a:latin typeface="Poppins"/>
                <a:ea typeface="Poppins"/>
                <a:cs typeface="Poppins"/>
                <a:sym typeface="Poppins"/>
              </a:rPr>
              <a:t>It is not advice or recommendation. It does not gurantee as to its accuracy and completeness.</a:t>
            </a:r>
          </a:p>
          <a:p>
            <a:pPr algn="just" marL="647857" indent="-323929" lvl="1">
              <a:lnSpc>
                <a:spcPts val="4591"/>
              </a:lnSpc>
              <a:buFont typeface="Arial"/>
              <a:buChar char="•"/>
            </a:pPr>
            <a:r>
              <a:rPr lang="en-US" sz="3000">
                <a:solidFill>
                  <a:srgbClr val="F50000"/>
                </a:solidFill>
                <a:latin typeface="Poppins"/>
                <a:ea typeface="Poppins"/>
                <a:cs typeface="Poppins"/>
                <a:sym typeface="Poppins"/>
              </a:rPr>
              <a:t>The user themselves will be solely responsible for any usage &amp; actions. </a:t>
            </a:r>
          </a:p>
          <a:p>
            <a:pPr algn="just" marL="647857" indent="-323929" lvl="1">
              <a:lnSpc>
                <a:spcPts val="4591"/>
              </a:lnSpc>
              <a:buFont typeface="Arial"/>
              <a:buChar char="•"/>
            </a:pPr>
            <a:r>
              <a:rPr lang="en-US" sz="3000">
                <a:solidFill>
                  <a:srgbClr val="F50000"/>
                </a:solidFill>
                <a:latin typeface="Poppins"/>
                <a:ea typeface="Poppins"/>
                <a:cs typeface="Poppins"/>
                <a:sym typeface="Poppins"/>
              </a:rPr>
              <a:t>Speaker or Organiser will not be responsible. </a:t>
            </a:r>
          </a:p>
          <a:p>
            <a:pPr algn="just" marL="647857" indent="-323929" lvl="1">
              <a:lnSpc>
                <a:spcPts val="4591"/>
              </a:lnSpc>
              <a:buFont typeface="Arial"/>
              <a:buChar char="•"/>
            </a:pPr>
            <a:r>
              <a:rPr lang="en-US" sz="3000">
                <a:solidFill>
                  <a:srgbClr val="F50000"/>
                </a:solidFill>
                <a:latin typeface="Poppins"/>
                <a:ea typeface="Poppins"/>
                <a:cs typeface="Poppins"/>
                <a:sym typeface="Poppins"/>
              </a:rPr>
              <a:t>No representations can be made against Speaker &amp; Organisers. </a:t>
            </a:r>
          </a:p>
          <a:p>
            <a:pPr algn="just" marL="647857" indent="-323929" lvl="1">
              <a:lnSpc>
                <a:spcPts val="4591"/>
              </a:lnSpc>
              <a:buFont typeface="Arial"/>
              <a:buChar char="•"/>
            </a:pPr>
            <a:r>
              <a:rPr lang="en-US" sz="3000">
                <a:solidFill>
                  <a:srgbClr val="F50000"/>
                </a:solidFill>
                <a:latin typeface="Poppins"/>
                <a:ea typeface="Poppins"/>
                <a:cs typeface="Poppins"/>
                <a:sym typeface="Poppins"/>
              </a:rPr>
              <a:t>The Content &amp; information should not be reproduced, copied, redistributed, transferred or sold without prior permissions &amp; written consent of Speaker. </a:t>
            </a:r>
          </a:p>
          <a:p>
            <a:pPr algn="just" marL="647857" indent="-323929" lvl="1">
              <a:lnSpc>
                <a:spcPts val="4591"/>
              </a:lnSpc>
              <a:buFont typeface="Arial"/>
              <a:buChar char="•"/>
            </a:pPr>
            <a:r>
              <a:rPr lang="en-US" sz="3000">
                <a:solidFill>
                  <a:srgbClr val="F50000"/>
                </a:solidFill>
                <a:latin typeface="Poppins"/>
                <a:ea typeface="Poppins"/>
                <a:cs typeface="Poppins"/>
                <a:sym typeface="Poppins"/>
              </a:rPr>
              <a:t>The disclaimer is mandatory to read, understand, agree and accept to access the content provided herewith.</a:t>
            </a:r>
          </a:p>
          <a:p>
            <a:pPr algn="just">
              <a:lnSpc>
                <a:spcPts val="4591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459050" y="1692203"/>
            <a:ext cx="13086832" cy="1012971"/>
            <a:chOff x="0" y="0"/>
            <a:chExt cx="3446738" cy="26679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446738" cy="266791"/>
            </a:xfrm>
            <a:custGeom>
              <a:avLst/>
              <a:gdLst/>
              <a:ahLst/>
              <a:cxnLst/>
              <a:rect r="r" b="b" t="t" l="l"/>
              <a:pathLst>
                <a:path h="266791" w="3446738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207633"/>
                  </a:lnTo>
                  <a:cubicBezTo>
                    <a:pt x="3446738" y="223322"/>
                    <a:pt x="3440505" y="238369"/>
                    <a:pt x="3429411" y="249464"/>
                  </a:cubicBezTo>
                  <a:cubicBezTo>
                    <a:pt x="3418317" y="260558"/>
                    <a:pt x="3403269" y="266791"/>
                    <a:pt x="3387580" y="266791"/>
                  </a:cubicBezTo>
                  <a:lnTo>
                    <a:pt x="59158" y="266791"/>
                  </a:lnTo>
                  <a:cubicBezTo>
                    <a:pt x="26486" y="266791"/>
                    <a:pt x="0" y="240305"/>
                    <a:pt x="0" y="207633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398DFA">
                    <a:alpha val="70000"/>
                  </a:srgbClr>
                </a:gs>
                <a:gs pos="50000">
                  <a:srgbClr val="0151B8">
                    <a:alpha val="168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446738" cy="3048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1480264" y="9693888"/>
            <a:ext cx="10373540" cy="992216"/>
            <a:chOff x="0" y="0"/>
            <a:chExt cx="2732126" cy="26132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32126" cy="261324"/>
            </a:xfrm>
            <a:custGeom>
              <a:avLst/>
              <a:gdLst/>
              <a:ahLst/>
              <a:cxnLst/>
              <a:rect r="r" b="b" t="t" l="l"/>
              <a:pathLst>
                <a:path h="261324" w="2732126">
                  <a:moveTo>
                    <a:pt x="74631" y="0"/>
                  </a:moveTo>
                  <a:lnTo>
                    <a:pt x="2657494" y="0"/>
                  </a:lnTo>
                  <a:cubicBezTo>
                    <a:pt x="2677288" y="0"/>
                    <a:pt x="2696271" y="7863"/>
                    <a:pt x="2710267" y="21859"/>
                  </a:cubicBezTo>
                  <a:cubicBezTo>
                    <a:pt x="2724263" y="35855"/>
                    <a:pt x="2732126" y="54838"/>
                    <a:pt x="2732126" y="74631"/>
                  </a:cubicBezTo>
                  <a:lnTo>
                    <a:pt x="2732126" y="186693"/>
                  </a:lnTo>
                  <a:cubicBezTo>
                    <a:pt x="2732126" y="206486"/>
                    <a:pt x="2724263" y="225469"/>
                    <a:pt x="2710267" y="239465"/>
                  </a:cubicBezTo>
                  <a:cubicBezTo>
                    <a:pt x="2696271" y="253461"/>
                    <a:pt x="2677288" y="261324"/>
                    <a:pt x="2657494" y="261324"/>
                  </a:cubicBezTo>
                  <a:lnTo>
                    <a:pt x="74631" y="261324"/>
                  </a:lnTo>
                  <a:cubicBezTo>
                    <a:pt x="54838" y="261324"/>
                    <a:pt x="35855" y="253461"/>
                    <a:pt x="21859" y="239465"/>
                  </a:cubicBezTo>
                  <a:cubicBezTo>
                    <a:pt x="7863" y="225469"/>
                    <a:pt x="0" y="206486"/>
                    <a:pt x="0" y="186693"/>
                  </a:cubicBezTo>
                  <a:lnTo>
                    <a:pt x="0" y="74631"/>
                  </a:lnTo>
                  <a:cubicBezTo>
                    <a:pt x="0" y="54838"/>
                    <a:pt x="7863" y="35855"/>
                    <a:pt x="21859" y="21859"/>
                  </a:cubicBezTo>
                  <a:cubicBezTo>
                    <a:pt x="35855" y="7863"/>
                    <a:pt x="54838" y="0"/>
                    <a:pt x="7463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398DFA">
                    <a:alpha val="100000"/>
                  </a:srgbClr>
                </a:gs>
                <a:gs pos="50000">
                  <a:srgbClr val="0151B8">
                    <a:alpha val="240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732126" cy="2994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390213" y="638983"/>
            <a:ext cx="4874921" cy="703410"/>
            <a:chOff x="0" y="0"/>
            <a:chExt cx="1283930" cy="18526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83930" cy="185260"/>
            </a:xfrm>
            <a:custGeom>
              <a:avLst/>
              <a:gdLst/>
              <a:ahLst/>
              <a:cxnLst/>
              <a:rect r="r" b="b" t="t" l="l"/>
              <a:pathLst>
                <a:path h="185260" w="1283930">
                  <a:moveTo>
                    <a:pt x="92630" y="0"/>
                  </a:moveTo>
                  <a:lnTo>
                    <a:pt x="1191300" y="0"/>
                  </a:lnTo>
                  <a:cubicBezTo>
                    <a:pt x="1215867" y="0"/>
                    <a:pt x="1239427" y="9759"/>
                    <a:pt x="1256799" y="27131"/>
                  </a:cubicBezTo>
                  <a:cubicBezTo>
                    <a:pt x="1274170" y="44502"/>
                    <a:pt x="1283930" y="68063"/>
                    <a:pt x="1283930" y="92630"/>
                  </a:cubicBezTo>
                  <a:lnTo>
                    <a:pt x="1283930" y="92630"/>
                  </a:lnTo>
                  <a:cubicBezTo>
                    <a:pt x="1283930" y="143788"/>
                    <a:pt x="1242458" y="185260"/>
                    <a:pt x="1191300" y="185260"/>
                  </a:cubicBezTo>
                  <a:lnTo>
                    <a:pt x="92630" y="185260"/>
                  </a:lnTo>
                  <a:cubicBezTo>
                    <a:pt x="41472" y="185260"/>
                    <a:pt x="0" y="143788"/>
                    <a:pt x="0" y="92630"/>
                  </a:cubicBezTo>
                  <a:lnTo>
                    <a:pt x="0" y="92630"/>
                  </a:lnTo>
                  <a:cubicBezTo>
                    <a:pt x="0" y="41472"/>
                    <a:pt x="41472" y="0"/>
                    <a:pt x="9263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398DFA">
                    <a:alpha val="59000"/>
                  </a:srgbClr>
                </a:gs>
                <a:gs pos="50000">
                  <a:srgbClr val="0151B8">
                    <a:alpha val="1416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283930" cy="2233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480264" y="2415278"/>
            <a:ext cx="6041359" cy="6041359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151B8">
                    <a:alpha val="100000"/>
                  </a:srgbClr>
                </a:gs>
                <a:gs pos="50000">
                  <a:srgbClr val="0151B8">
                    <a:alpha val="240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42600" lIns="42600" bIns="42600" rIns="426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1853780" y="2788795"/>
            <a:ext cx="5294326" cy="5294326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82500" t="0" r="0" b="0"/>
              </a:stretch>
            </a:blipFill>
            <a:ln w="123825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name="Freeform 16" id="16"/>
          <p:cNvSpPr/>
          <p:nvPr/>
        </p:nvSpPr>
        <p:spPr>
          <a:xfrm flipH="false" flipV="false" rot="0">
            <a:off x="16093546" y="1154440"/>
            <a:ext cx="1318426" cy="710241"/>
          </a:xfrm>
          <a:custGeom>
            <a:avLst/>
            <a:gdLst/>
            <a:ahLst/>
            <a:cxnLst/>
            <a:rect r="r" b="b" t="t" l="l"/>
            <a:pathLst>
              <a:path h="710241" w="1318426">
                <a:moveTo>
                  <a:pt x="0" y="0"/>
                </a:moveTo>
                <a:lnTo>
                  <a:pt x="1318426" y="0"/>
                </a:lnTo>
                <a:lnTo>
                  <a:pt x="1318426" y="710241"/>
                </a:lnTo>
                <a:lnTo>
                  <a:pt x="0" y="7102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-8563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false" rot="-1026235">
            <a:off x="18369309" y="1818709"/>
            <a:ext cx="7249660" cy="4304486"/>
          </a:xfrm>
          <a:custGeom>
            <a:avLst/>
            <a:gdLst/>
            <a:ahLst/>
            <a:cxnLst/>
            <a:rect r="r" b="b" t="t" l="l"/>
            <a:pathLst>
              <a:path h="4304486" w="7249660">
                <a:moveTo>
                  <a:pt x="7249660" y="0"/>
                </a:moveTo>
                <a:lnTo>
                  <a:pt x="0" y="0"/>
                </a:lnTo>
                <a:lnTo>
                  <a:pt x="0" y="4304486"/>
                </a:lnTo>
                <a:lnTo>
                  <a:pt x="7249660" y="4304486"/>
                </a:lnTo>
                <a:lnTo>
                  <a:pt x="724966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390213" y="1929595"/>
            <a:ext cx="8051835" cy="577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5"/>
              </a:lnSpc>
            </a:pPr>
            <a:r>
              <a:rPr lang="en-US" sz="3900" b="true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Introduction to Technical Analysis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96636" y="3511528"/>
            <a:ext cx="9840678" cy="5270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78536" indent="-289268" lvl="1">
              <a:lnSpc>
                <a:spcPts val="3751"/>
              </a:lnSpc>
              <a:buFont typeface="Arial"/>
              <a:buChar char="•"/>
            </a:pPr>
            <a:r>
              <a:rPr lang="en-US" sz="267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Technical Analysis (TA) helps Investors to understand price movement based on historical data.</a:t>
            </a:r>
          </a:p>
          <a:p>
            <a:pPr algn="just">
              <a:lnSpc>
                <a:spcPts val="2164"/>
              </a:lnSpc>
            </a:pPr>
          </a:p>
          <a:p>
            <a:pPr algn="just" marL="578536" indent="-289268" lvl="1">
              <a:lnSpc>
                <a:spcPts val="3751"/>
              </a:lnSpc>
              <a:buFont typeface="Arial"/>
              <a:buChar char="•"/>
            </a:pPr>
            <a:r>
              <a:rPr lang="en-US" sz="267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Three core pillars that guide every chart-based decision:</a:t>
            </a:r>
          </a:p>
          <a:p>
            <a:pPr algn="just">
              <a:lnSpc>
                <a:spcPts val="3751"/>
              </a:lnSpc>
            </a:pPr>
            <a:r>
              <a:rPr lang="en-US" sz="267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  1</a:t>
            </a:r>
            <a:r>
              <a:rPr lang="en-US" sz="267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Time</a:t>
            </a:r>
          </a:p>
          <a:p>
            <a:pPr algn="just">
              <a:lnSpc>
                <a:spcPts val="3751"/>
              </a:lnSpc>
            </a:pPr>
            <a:r>
              <a:rPr lang="en-US" sz="267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 2. Trend</a:t>
            </a:r>
          </a:p>
          <a:p>
            <a:pPr algn="just">
              <a:lnSpc>
                <a:spcPts val="3751"/>
              </a:lnSpc>
            </a:pPr>
            <a:r>
              <a:rPr lang="en-US" sz="267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 3. Support &amp; Resistance</a:t>
            </a:r>
          </a:p>
          <a:p>
            <a:pPr algn="just">
              <a:lnSpc>
                <a:spcPts val="2164"/>
              </a:lnSpc>
            </a:pPr>
          </a:p>
          <a:p>
            <a:pPr algn="just" marL="578536" indent="-289268" lvl="1">
              <a:lnSpc>
                <a:spcPts val="3751"/>
              </a:lnSpc>
              <a:spcBef>
                <a:spcPct val="0"/>
              </a:spcBef>
              <a:buFont typeface="Arial"/>
              <a:buChar char="•"/>
            </a:pPr>
            <a:r>
              <a:rPr lang="en-US" sz="267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Mastering these concepts enhances precision, risk control &amp; confidence.</a:t>
            </a:r>
          </a:p>
          <a:p>
            <a:pPr algn="just">
              <a:lnSpc>
                <a:spcPts val="3751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459050" y="1692203"/>
            <a:ext cx="13086832" cy="1012971"/>
            <a:chOff x="0" y="0"/>
            <a:chExt cx="3446738" cy="26679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446738" cy="266791"/>
            </a:xfrm>
            <a:custGeom>
              <a:avLst/>
              <a:gdLst/>
              <a:ahLst/>
              <a:cxnLst/>
              <a:rect r="r" b="b" t="t" l="l"/>
              <a:pathLst>
                <a:path h="266791" w="3446738">
                  <a:moveTo>
                    <a:pt x="59158" y="0"/>
                  </a:moveTo>
                  <a:lnTo>
                    <a:pt x="3387580" y="0"/>
                  </a:lnTo>
                  <a:cubicBezTo>
                    <a:pt x="3420252" y="0"/>
                    <a:pt x="3446738" y="26486"/>
                    <a:pt x="3446738" y="59158"/>
                  </a:cubicBezTo>
                  <a:lnTo>
                    <a:pt x="3446738" y="207633"/>
                  </a:lnTo>
                  <a:cubicBezTo>
                    <a:pt x="3446738" y="223322"/>
                    <a:pt x="3440505" y="238369"/>
                    <a:pt x="3429411" y="249464"/>
                  </a:cubicBezTo>
                  <a:cubicBezTo>
                    <a:pt x="3418317" y="260558"/>
                    <a:pt x="3403269" y="266791"/>
                    <a:pt x="3387580" y="266791"/>
                  </a:cubicBezTo>
                  <a:lnTo>
                    <a:pt x="59158" y="266791"/>
                  </a:lnTo>
                  <a:cubicBezTo>
                    <a:pt x="26486" y="266791"/>
                    <a:pt x="0" y="240305"/>
                    <a:pt x="0" y="207633"/>
                  </a:cubicBezTo>
                  <a:lnTo>
                    <a:pt x="0" y="59158"/>
                  </a:lnTo>
                  <a:cubicBezTo>
                    <a:pt x="0" y="26486"/>
                    <a:pt x="26486" y="0"/>
                    <a:pt x="59158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398DFA">
                    <a:alpha val="70000"/>
                  </a:srgbClr>
                </a:gs>
                <a:gs pos="50000">
                  <a:srgbClr val="0151B8">
                    <a:alpha val="168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446738" cy="3048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1480264" y="9693888"/>
            <a:ext cx="10373540" cy="992216"/>
            <a:chOff x="0" y="0"/>
            <a:chExt cx="2732126" cy="26132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32126" cy="261324"/>
            </a:xfrm>
            <a:custGeom>
              <a:avLst/>
              <a:gdLst/>
              <a:ahLst/>
              <a:cxnLst/>
              <a:rect r="r" b="b" t="t" l="l"/>
              <a:pathLst>
                <a:path h="261324" w="2732126">
                  <a:moveTo>
                    <a:pt x="74631" y="0"/>
                  </a:moveTo>
                  <a:lnTo>
                    <a:pt x="2657494" y="0"/>
                  </a:lnTo>
                  <a:cubicBezTo>
                    <a:pt x="2677288" y="0"/>
                    <a:pt x="2696271" y="7863"/>
                    <a:pt x="2710267" y="21859"/>
                  </a:cubicBezTo>
                  <a:cubicBezTo>
                    <a:pt x="2724263" y="35855"/>
                    <a:pt x="2732126" y="54838"/>
                    <a:pt x="2732126" y="74631"/>
                  </a:cubicBezTo>
                  <a:lnTo>
                    <a:pt x="2732126" y="186693"/>
                  </a:lnTo>
                  <a:cubicBezTo>
                    <a:pt x="2732126" y="206486"/>
                    <a:pt x="2724263" y="225469"/>
                    <a:pt x="2710267" y="239465"/>
                  </a:cubicBezTo>
                  <a:cubicBezTo>
                    <a:pt x="2696271" y="253461"/>
                    <a:pt x="2677288" y="261324"/>
                    <a:pt x="2657494" y="261324"/>
                  </a:cubicBezTo>
                  <a:lnTo>
                    <a:pt x="74631" y="261324"/>
                  </a:lnTo>
                  <a:cubicBezTo>
                    <a:pt x="54838" y="261324"/>
                    <a:pt x="35855" y="253461"/>
                    <a:pt x="21859" y="239465"/>
                  </a:cubicBezTo>
                  <a:cubicBezTo>
                    <a:pt x="7863" y="225469"/>
                    <a:pt x="0" y="206486"/>
                    <a:pt x="0" y="186693"/>
                  </a:cubicBezTo>
                  <a:lnTo>
                    <a:pt x="0" y="74631"/>
                  </a:lnTo>
                  <a:cubicBezTo>
                    <a:pt x="0" y="54838"/>
                    <a:pt x="7863" y="35855"/>
                    <a:pt x="21859" y="21859"/>
                  </a:cubicBezTo>
                  <a:cubicBezTo>
                    <a:pt x="35855" y="7863"/>
                    <a:pt x="54838" y="0"/>
                    <a:pt x="7463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398DFA">
                    <a:alpha val="100000"/>
                  </a:srgbClr>
                </a:gs>
                <a:gs pos="50000">
                  <a:srgbClr val="0151B8">
                    <a:alpha val="240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732126" cy="2994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390213" y="638983"/>
            <a:ext cx="4874921" cy="703410"/>
            <a:chOff x="0" y="0"/>
            <a:chExt cx="1283930" cy="18526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83930" cy="185260"/>
            </a:xfrm>
            <a:custGeom>
              <a:avLst/>
              <a:gdLst/>
              <a:ahLst/>
              <a:cxnLst/>
              <a:rect r="r" b="b" t="t" l="l"/>
              <a:pathLst>
                <a:path h="185260" w="1283930">
                  <a:moveTo>
                    <a:pt x="92630" y="0"/>
                  </a:moveTo>
                  <a:lnTo>
                    <a:pt x="1191300" y="0"/>
                  </a:lnTo>
                  <a:cubicBezTo>
                    <a:pt x="1215867" y="0"/>
                    <a:pt x="1239427" y="9759"/>
                    <a:pt x="1256799" y="27131"/>
                  </a:cubicBezTo>
                  <a:cubicBezTo>
                    <a:pt x="1274170" y="44502"/>
                    <a:pt x="1283930" y="68063"/>
                    <a:pt x="1283930" y="92630"/>
                  </a:cubicBezTo>
                  <a:lnTo>
                    <a:pt x="1283930" y="92630"/>
                  </a:lnTo>
                  <a:cubicBezTo>
                    <a:pt x="1283930" y="143788"/>
                    <a:pt x="1242458" y="185260"/>
                    <a:pt x="1191300" y="185260"/>
                  </a:cubicBezTo>
                  <a:lnTo>
                    <a:pt x="92630" y="185260"/>
                  </a:lnTo>
                  <a:cubicBezTo>
                    <a:pt x="41472" y="185260"/>
                    <a:pt x="0" y="143788"/>
                    <a:pt x="0" y="92630"/>
                  </a:cubicBezTo>
                  <a:lnTo>
                    <a:pt x="0" y="92630"/>
                  </a:lnTo>
                  <a:cubicBezTo>
                    <a:pt x="0" y="41472"/>
                    <a:pt x="41472" y="0"/>
                    <a:pt x="9263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398DFA">
                    <a:alpha val="59000"/>
                  </a:srgbClr>
                </a:gs>
                <a:gs pos="50000">
                  <a:srgbClr val="0151B8">
                    <a:alpha val="1416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283930" cy="2233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480264" y="2415278"/>
            <a:ext cx="6041359" cy="6041359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151B8">
                    <a:alpha val="100000"/>
                  </a:srgbClr>
                </a:gs>
                <a:gs pos="50000">
                  <a:srgbClr val="0151B8">
                    <a:alpha val="240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42600" lIns="42600" bIns="42600" rIns="426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1853780" y="2788795"/>
            <a:ext cx="5294326" cy="5294326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61145" t="0" r="-16632" b="0"/>
              </a:stretch>
            </a:blipFill>
            <a:ln w="123825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name="Freeform 16" id="16"/>
          <p:cNvSpPr/>
          <p:nvPr/>
        </p:nvSpPr>
        <p:spPr>
          <a:xfrm flipH="false" flipV="false" rot="0">
            <a:off x="16093546" y="1154440"/>
            <a:ext cx="1318426" cy="710241"/>
          </a:xfrm>
          <a:custGeom>
            <a:avLst/>
            <a:gdLst/>
            <a:ahLst/>
            <a:cxnLst/>
            <a:rect r="r" b="b" t="t" l="l"/>
            <a:pathLst>
              <a:path h="710241" w="1318426">
                <a:moveTo>
                  <a:pt x="0" y="0"/>
                </a:moveTo>
                <a:lnTo>
                  <a:pt x="1318426" y="0"/>
                </a:lnTo>
                <a:lnTo>
                  <a:pt x="1318426" y="710241"/>
                </a:lnTo>
                <a:lnTo>
                  <a:pt x="0" y="7102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-8563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false" rot="-1026235">
            <a:off x="18369309" y="1818709"/>
            <a:ext cx="7249660" cy="4304486"/>
          </a:xfrm>
          <a:custGeom>
            <a:avLst/>
            <a:gdLst/>
            <a:ahLst/>
            <a:cxnLst/>
            <a:rect r="r" b="b" t="t" l="l"/>
            <a:pathLst>
              <a:path h="4304486" w="7249660">
                <a:moveTo>
                  <a:pt x="7249660" y="0"/>
                </a:moveTo>
                <a:lnTo>
                  <a:pt x="0" y="0"/>
                </a:lnTo>
                <a:lnTo>
                  <a:pt x="0" y="4304486"/>
                </a:lnTo>
                <a:lnTo>
                  <a:pt x="7249660" y="4304486"/>
                </a:lnTo>
                <a:lnTo>
                  <a:pt x="724966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390213" y="1929595"/>
            <a:ext cx="8051835" cy="577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5"/>
              </a:lnSpc>
            </a:pPr>
            <a:r>
              <a:rPr lang="en-US" sz="3900" b="true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Why These Concepts Matter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390213" y="3502003"/>
            <a:ext cx="9817997" cy="45099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91137" indent="-295569" lvl="1">
              <a:lnSpc>
                <a:spcPts val="3833"/>
              </a:lnSpc>
              <a:buFont typeface="Arial"/>
              <a:buChar char="•"/>
            </a:pPr>
            <a:r>
              <a:rPr lang="en-US" sz="273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Markets are dynamic, but price behaves in patterns</a:t>
            </a:r>
          </a:p>
          <a:p>
            <a:pPr algn="just">
              <a:lnSpc>
                <a:spcPts val="2211"/>
              </a:lnSpc>
            </a:pPr>
          </a:p>
          <a:p>
            <a:pPr algn="just" marL="591137" indent="-295569" lvl="1">
              <a:lnSpc>
                <a:spcPts val="3833"/>
              </a:lnSpc>
              <a:buFont typeface="Arial"/>
              <a:buChar char="•"/>
            </a:pPr>
            <a:r>
              <a:rPr lang="en-US" sz="273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These tools help Investors:</a:t>
            </a:r>
          </a:p>
          <a:p>
            <a:pPr algn="just">
              <a:lnSpc>
                <a:spcPts val="4545"/>
              </a:lnSpc>
            </a:pPr>
            <a:r>
              <a:rPr lang="en-US" sz="273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  1</a:t>
            </a:r>
            <a:r>
              <a:rPr lang="en-US" sz="273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Identify Directions</a:t>
            </a:r>
          </a:p>
          <a:p>
            <a:pPr algn="just">
              <a:lnSpc>
                <a:spcPts val="4545"/>
              </a:lnSpc>
            </a:pPr>
            <a:r>
              <a:rPr lang="en-US" sz="273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 2. Proper Entries and Exits</a:t>
            </a:r>
          </a:p>
          <a:p>
            <a:pPr algn="just">
              <a:lnSpc>
                <a:spcPts val="4545"/>
              </a:lnSpc>
            </a:pPr>
            <a:r>
              <a:rPr lang="en-US" sz="273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 3. Validate breakout &amp; reversal signals</a:t>
            </a:r>
          </a:p>
          <a:p>
            <a:pPr algn="just">
              <a:lnSpc>
                <a:spcPts val="4545"/>
              </a:lnSpc>
            </a:pPr>
            <a:r>
              <a:rPr lang="en-US" sz="273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 4. Manage risk effectively</a:t>
            </a:r>
          </a:p>
          <a:p>
            <a:pPr algn="just">
              <a:lnSpc>
                <a:spcPts val="3833"/>
              </a:lnSpc>
              <a:spcBef>
                <a:spcPct val="0"/>
              </a:spcBef>
            </a:pPr>
          </a:p>
          <a:p>
            <a:pPr algn="just">
              <a:lnSpc>
                <a:spcPts val="3833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0800000">
            <a:off x="2071123" y="5628307"/>
            <a:ext cx="6894059" cy="1474397"/>
            <a:chOff x="0" y="0"/>
            <a:chExt cx="1900265" cy="406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00265" cy="406400"/>
            </a:xfrm>
            <a:custGeom>
              <a:avLst/>
              <a:gdLst/>
              <a:ahLst/>
              <a:cxnLst/>
              <a:rect r="r" b="b" t="t" l="l"/>
              <a:pathLst>
                <a:path h="406400" w="1900265">
                  <a:moveTo>
                    <a:pt x="1697065" y="0"/>
                  </a:moveTo>
                  <a:cubicBezTo>
                    <a:pt x="1809289" y="0"/>
                    <a:pt x="1900265" y="90976"/>
                    <a:pt x="1900265" y="203200"/>
                  </a:cubicBezTo>
                  <a:cubicBezTo>
                    <a:pt x="1900265" y="315424"/>
                    <a:pt x="1809289" y="406400"/>
                    <a:pt x="169706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DEDE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900265" cy="463550"/>
            </a:xfrm>
            <a:prstGeom prst="rect">
              <a:avLst/>
            </a:prstGeom>
          </p:spPr>
          <p:txBody>
            <a:bodyPr anchor="ctr" rtlCol="false" tIns="45141" lIns="45141" bIns="45141" rIns="45141"/>
            <a:lstStyle/>
            <a:p>
              <a:pPr algn="ctr">
                <a:lnSpc>
                  <a:spcPts val="2735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5400000">
            <a:off x="2187914" y="5511516"/>
            <a:ext cx="1474397" cy="1707979"/>
            <a:chOff x="0" y="0"/>
            <a:chExt cx="660400" cy="76502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60400" cy="765024"/>
            </a:xfrm>
            <a:custGeom>
              <a:avLst/>
              <a:gdLst/>
              <a:ahLst/>
              <a:cxnLst/>
              <a:rect r="r" b="b" t="t" l="l"/>
              <a:pathLst>
                <a:path h="765024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7441"/>
                  </a:cubicBezTo>
                  <a:lnTo>
                    <a:pt x="660400" y="765024"/>
                  </a:lnTo>
                  <a:lnTo>
                    <a:pt x="0" y="765024"/>
                  </a:lnTo>
                  <a:lnTo>
                    <a:pt x="0" y="327766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453B9">
                    <a:alpha val="100000"/>
                  </a:srgbClr>
                </a:gs>
                <a:gs pos="100000">
                  <a:srgbClr val="3881DF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69850"/>
              <a:ext cx="660400" cy="695174"/>
            </a:xfrm>
            <a:prstGeom prst="rect">
              <a:avLst/>
            </a:prstGeom>
          </p:spPr>
          <p:txBody>
            <a:bodyPr anchor="ctr" rtlCol="false" tIns="45141" lIns="45141" bIns="45141" rIns="45141"/>
            <a:lstStyle/>
            <a:p>
              <a:pPr algn="ctr" marL="0" indent="0" lvl="0">
                <a:lnSpc>
                  <a:spcPts val="2735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-10800000">
            <a:off x="2071123" y="7398914"/>
            <a:ext cx="6894059" cy="1474397"/>
            <a:chOff x="0" y="0"/>
            <a:chExt cx="1900265" cy="406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900265" cy="406400"/>
            </a:xfrm>
            <a:custGeom>
              <a:avLst/>
              <a:gdLst/>
              <a:ahLst/>
              <a:cxnLst/>
              <a:rect r="r" b="b" t="t" l="l"/>
              <a:pathLst>
                <a:path h="406400" w="1900265">
                  <a:moveTo>
                    <a:pt x="1697065" y="0"/>
                  </a:moveTo>
                  <a:cubicBezTo>
                    <a:pt x="1809289" y="0"/>
                    <a:pt x="1900265" y="90976"/>
                    <a:pt x="1900265" y="203200"/>
                  </a:cubicBezTo>
                  <a:cubicBezTo>
                    <a:pt x="1900265" y="315424"/>
                    <a:pt x="1809289" y="406400"/>
                    <a:pt x="169706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DEDED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1900265" cy="463550"/>
            </a:xfrm>
            <a:prstGeom prst="rect">
              <a:avLst/>
            </a:prstGeom>
          </p:spPr>
          <p:txBody>
            <a:bodyPr anchor="ctr" rtlCol="false" tIns="45141" lIns="45141" bIns="45141" rIns="45141"/>
            <a:lstStyle/>
            <a:p>
              <a:pPr algn="ctr">
                <a:lnSpc>
                  <a:spcPts val="2735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-5400000">
            <a:off x="2187914" y="7282123"/>
            <a:ext cx="1474397" cy="1707979"/>
            <a:chOff x="0" y="0"/>
            <a:chExt cx="660400" cy="76502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0400" cy="765024"/>
            </a:xfrm>
            <a:custGeom>
              <a:avLst/>
              <a:gdLst/>
              <a:ahLst/>
              <a:cxnLst/>
              <a:rect r="r" b="b" t="t" l="l"/>
              <a:pathLst>
                <a:path h="765024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7441"/>
                  </a:cubicBezTo>
                  <a:lnTo>
                    <a:pt x="660400" y="765024"/>
                  </a:lnTo>
                  <a:lnTo>
                    <a:pt x="0" y="765024"/>
                  </a:lnTo>
                  <a:lnTo>
                    <a:pt x="0" y="327766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453B9">
                    <a:alpha val="100000"/>
                  </a:srgbClr>
                </a:gs>
                <a:gs pos="100000">
                  <a:srgbClr val="3881DF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69850"/>
              <a:ext cx="660400" cy="695174"/>
            </a:xfrm>
            <a:prstGeom prst="rect">
              <a:avLst/>
            </a:prstGeom>
          </p:spPr>
          <p:txBody>
            <a:bodyPr anchor="ctr" rtlCol="false" tIns="45141" lIns="45141" bIns="45141" rIns="45141"/>
            <a:lstStyle/>
            <a:p>
              <a:pPr algn="ctr" marL="0" indent="0" lvl="0">
                <a:lnSpc>
                  <a:spcPts val="2735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-10800000">
            <a:off x="9280660" y="5628307"/>
            <a:ext cx="6894059" cy="1474397"/>
            <a:chOff x="0" y="0"/>
            <a:chExt cx="1900265" cy="4064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900265" cy="406400"/>
            </a:xfrm>
            <a:custGeom>
              <a:avLst/>
              <a:gdLst/>
              <a:ahLst/>
              <a:cxnLst/>
              <a:rect r="r" b="b" t="t" l="l"/>
              <a:pathLst>
                <a:path h="406400" w="1900265">
                  <a:moveTo>
                    <a:pt x="1697065" y="0"/>
                  </a:moveTo>
                  <a:cubicBezTo>
                    <a:pt x="1809289" y="0"/>
                    <a:pt x="1900265" y="90976"/>
                    <a:pt x="1900265" y="203200"/>
                  </a:cubicBezTo>
                  <a:cubicBezTo>
                    <a:pt x="1900265" y="315424"/>
                    <a:pt x="1809289" y="406400"/>
                    <a:pt x="169706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DEDED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57150"/>
              <a:ext cx="1900265" cy="463550"/>
            </a:xfrm>
            <a:prstGeom prst="rect">
              <a:avLst/>
            </a:prstGeom>
          </p:spPr>
          <p:txBody>
            <a:bodyPr anchor="ctr" rtlCol="false" tIns="45141" lIns="45141" bIns="45141" rIns="45141"/>
            <a:lstStyle/>
            <a:p>
              <a:pPr algn="ctr">
                <a:lnSpc>
                  <a:spcPts val="2735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-10800000">
            <a:off x="9280660" y="7398914"/>
            <a:ext cx="6894059" cy="1474397"/>
            <a:chOff x="0" y="0"/>
            <a:chExt cx="1900265" cy="4064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900265" cy="406400"/>
            </a:xfrm>
            <a:custGeom>
              <a:avLst/>
              <a:gdLst/>
              <a:ahLst/>
              <a:cxnLst/>
              <a:rect r="r" b="b" t="t" l="l"/>
              <a:pathLst>
                <a:path h="406400" w="1900265">
                  <a:moveTo>
                    <a:pt x="1697065" y="0"/>
                  </a:moveTo>
                  <a:cubicBezTo>
                    <a:pt x="1809289" y="0"/>
                    <a:pt x="1900265" y="90976"/>
                    <a:pt x="1900265" y="203200"/>
                  </a:cubicBezTo>
                  <a:cubicBezTo>
                    <a:pt x="1900265" y="315424"/>
                    <a:pt x="1809289" y="406400"/>
                    <a:pt x="169706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DEDED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57150"/>
              <a:ext cx="1900265" cy="463550"/>
            </a:xfrm>
            <a:prstGeom prst="rect">
              <a:avLst/>
            </a:prstGeom>
          </p:spPr>
          <p:txBody>
            <a:bodyPr anchor="ctr" rtlCol="false" tIns="45141" lIns="45141" bIns="45141" rIns="45141"/>
            <a:lstStyle/>
            <a:p>
              <a:pPr algn="ctr">
                <a:lnSpc>
                  <a:spcPts val="2735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-5400000">
            <a:off x="9397451" y="5511516"/>
            <a:ext cx="1474397" cy="1707979"/>
            <a:chOff x="0" y="0"/>
            <a:chExt cx="660400" cy="765024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660400" cy="765024"/>
            </a:xfrm>
            <a:custGeom>
              <a:avLst/>
              <a:gdLst/>
              <a:ahLst/>
              <a:cxnLst/>
              <a:rect r="r" b="b" t="t" l="l"/>
              <a:pathLst>
                <a:path h="765024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7441"/>
                  </a:cubicBezTo>
                  <a:lnTo>
                    <a:pt x="660400" y="765024"/>
                  </a:lnTo>
                  <a:lnTo>
                    <a:pt x="0" y="765024"/>
                  </a:lnTo>
                  <a:lnTo>
                    <a:pt x="0" y="327766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453B9">
                    <a:alpha val="100000"/>
                  </a:srgbClr>
                </a:gs>
                <a:gs pos="100000">
                  <a:srgbClr val="3881DF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69850"/>
              <a:ext cx="660400" cy="695174"/>
            </a:xfrm>
            <a:prstGeom prst="rect">
              <a:avLst/>
            </a:prstGeom>
          </p:spPr>
          <p:txBody>
            <a:bodyPr anchor="ctr" rtlCol="false" tIns="45141" lIns="45141" bIns="45141" rIns="45141"/>
            <a:lstStyle/>
            <a:p>
              <a:pPr algn="ctr" marL="0" indent="0" lvl="0">
                <a:lnSpc>
                  <a:spcPts val="2735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-5400000">
            <a:off x="9397451" y="7282123"/>
            <a:ext cx="1474397" cy="1707979"/>
            <a:chOff x="0" y="0"/>
            <a:chExt cx="660400" cy="765024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660400" cy="765024"/>
            </a:xfrm>
            <a:custGeom>
              <a:avLst/>
              <a:gdLst/>
              <a:ahLst/>
              <a:cxnLst/>
              <a:rect r="r" b="b" t="t" l="l"/>
              <a:pathLst>
                <a:path h="765024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7441"/>
                  </a:cubicBezTo>
                  <a:lnTo>
                    <a:pt x="660400" y="765024"/>
                  </a:lnTo>
                  <a:lnTo>
                    <a:pt x="0" y="765024"/>
                  </a:lnTo>
                  <a:lnTo>
                    <a:pt x="0" y="327766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453B9">
                    <a:alpha val="100000"/>
                  </a:srgbClr>
                </a:gs>
                <a:gs pos="100000">
                  <a:srgbClr val="3881DF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69850"/>
              <a:ext cx="660400" cy="695174"/>
            </a:xfrm>
            <a:prstGeom prst="rect">
              <a:avLst/>
            </a:prstGeom>
          </p:spPr>
          <p:txBody>
            <a:bodyPr anchor="ctr" rtlCol="false" tIns="45141" lIns="45141" bIns="45141" rIns="45141"/>
            <a:lstStyle/>
            <a:p>
              <a:pPr algn="ctr" marL="0" indent="0" lvl="0">
                <a:lnSpc>
                  <a:spcPts val="2735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6" id="26"/>
          <p:cNvSpPr/>
          <p:nvPr/>
        </p:nvSpPr>
        <p:spPr>
          <a:xfrm flipH="false" flipV="false" rot="-5400000">
            <a:off x="23892" y="6669599"/>
            <a:ext cx="1318426" cy="710241"/>
          </a:xfrm>
          <a:custGeom>
            <a:avLst/>
            <a:gdLst/>
            <a:ahLst/>
            <a:cxnLst/>
            <a:rect r="r" b="b" t="t" l="l"/>
            <a:pathLst>
              <a:path h="710241" w="1318426">
                <a:moveTo>
                  <a:pt x="0" y="0"/>
                </a:moveTo>
                <a:lnTo>
                  <a:pt x="1318426" y="0"/>
                </a:lnTo>
                <a:lnTo>
                  <a:pt x="1318426" y="710240"/>
                </a:lnTo>
                <a:lnTo>
                  <a:pt x="0" y="7102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8563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-5400000">
            <a:off x="16653983" y="812907"/>
            <a:ext cx="1318426" cy="710241"/>
          </a:xfrm>
          <a:custGeom>
            <a:avLst/>
            <a:gdLst/>
            <a:ahLst/>
            <a:cxnLst/>
            <a:rect r="r" b="b" t="t" l="l"/>
            <a:pathLst>
              <a:path h="710241" w="1318426">
                <a:moveTo>
                  <a:pt x="0" y="0"/>
                </a:moveTo>
                <a:lnTo>
                  <a:pt x="1318426" y="0"/>
                </a:lnTo>
                <a:lnTo>
                  <a:pt x="1318426" y="710240"/>
                </a:lnTo>
                <a:lnTo>
                  <a:pt x="0" y="7102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85630"/>
            </a:stretch>
          </a:blipFill>
        </p:spPr>
      </p:sp>
      <p:grpSp>
        <p:nvGrpSpPr>
          <p:cNvPr name="Group 28" id="28"/>
          <p:cNvGrpSpPr/>
          <p:nvPr/>
        </p:nvGrpSpPr>
        <p:grpSpPr>
          <a:xfrm rot="-10800000">
            <a:off x="8175770" y="9787711"/>
            <a:ext cx="10817079" cy="518339"/>
            <a:chOff x="0" y="0"/>
            <a:chExt cx="2848943" cy="136517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2848943" cy="136517"/>
            </a:xfrm>
            <a:custGeom>
              <a:avLst/>
              <a:gdLst/>
              <a:ahLst/>
              <a:cxnLst/>
              <a:rect r="r" b="b" t="t" l="l"/>
              <a:pathLst>
                <a:path h="136517" w="2848943">
                  <a:moveTo>
                    <a:pt x="68259" y="0"/>
                  </a:moveTo>
                  <a:lnTo>
                    <a:pt x="2780684" y="0"/>
                  </a:lnTo>
                  <a:cubicBezTo>
                    <a:pt x="2798787" y="0"/>
                    <a:pt x="2816149" y="7192"/>
                    <a:pt x="2828950" y="19992"/>
                  </a:cubicBezTo>
                  <a:cubicBezTo>
                    <a:pt x="2841751" y="32793"/>
                    <a:pt x="2848943" y="50155"/>
                    <a:pt x="2848943" y="68259"/>
                  </a:cubicBezTo>
                  <a:lnTo>
                    <a:pt x="2848943" y="68259"/>
                  </a:lnTo>
                  <a:cubicBezTo>
                    <a:pt x="2848943" y="86362"/>
                    <a:pt x="2841751" y="103724"/>
                    <a:pt x="2828950" y="116525"/>
                  </a:cubicBezTo>
                  <a:cubicBezTo>
                    <a:pt x="2816149" y="129326"/>
                    <a:pt x="2798787" y="136517"/>
                    <a:pt x="2780684" y="136517"/>
                  </a:cubicBezTo>
                  <a:lnTo>
                    <a:pt x="68259" y="136517"/>
                  </a:lnTo>
                  <a:cubicBezTo>
                    <a:pt x="50155" y="136517"/>
                    <a:pt x="32793" y="129326"/>
                    <a:pt x="19992" y="116525"/>
                  </a:cubicBezTo>
                  <a:cubicBezTo>
                    <a:pt x="7192" y="103724"/>
                    <a:pt x="0" y="86362"/>
                    <a:pt x="0" y="68259"/>
                  </a:cubicBezTo>
                  <a:lnTo>
                    <a:pt x="0" y="68259"/>
                  </a:lnTo>
                  <a:cubicBezTo>
                    <a:pt x="0" y="50155"/>
                    <a:pt x="7192" y="32793"/>
                    <a:pt x="19992" y="19992"/>
                  </a:cubicBezTo>
                  <a:cubicBezTo>
                    <a:pt x="32793" y="7192"/>
                    <a:pt x="50155" y="0"/>
                    <a:pt x="68259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398DFA">
                    <a:alpha val="70000"/>
                  </a:srgbClr>
                </a:gs>
                <a:gs pos="50000">
                  <a:srgbClr val="0151B8">
                    <a:alpha val="168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38100"/>
              <a:ext cx="2848943" cy="1746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-10800000">
            <a:off x="-1871343" y="-9525"/>
            <a:ext cx="8505674" cy="518339"/>
            <a:chOff x="0" y="0"/>
            <a:chExt cx="2240178" cy="136517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2240178" cy="136517"/>
            </a:xfrm>
            <a:custGeom>
              <a:avLst/>
              <a:gdLst/>
              <a:ahLst/>
              <a:cxnLst/>
              <a:rect r="r" b="b" t="t" l="l"/>
              <a:pathLst>
                <a:path h="136517" w="2240178">
                  <a:moveTo>
                    <a:pt x="68259" y="0"/>
                  </a:moveTo>
                  <a:lnTo>
                    <a:pt x="2171919" y="0"/>
                  </a:lnTo>
                  <a:cubicBezTo>
                    <a:pt x="2190022" y="0"/>
                    <a:pt x="2207384" y="7192"/>
                    <a:pt x="2220185" y="19992"/>
                  </a:cubicBezTo>
                  <a:cubicBezTo>
                    <a:pt x="2232986" y="32793"/>
                    <a:pt x="2240178" y="50155"/>
                    <a:pt x="2240178" y="68259"/>
                  </a:cubicBezTo>
                  <a:lnTo>
                    <a:pt x="2240178" y="68259"/>
                  </a:lnTo>
                  <a:cubicBezTo>
                    <a:pt x="2240178" y="86362"/>
                    <a:pt x="2232986" y="103724"/>
                    <a:pt x="2220185" y="116525"/>
                  </a:cubicBezTo>
                  <a:cubicBezTo>
                    <a:pt x="2207384" y="129326"/>
                    <a:pt x="2190022" y="136517"/>
                    <a:pt x="2171919" y="136517"/>
                  </a:cubicBezTo>
                  <a:lnTo>
                    <a:pt x="68259" y="136517"/>
                  </a:lnTo>
                  <a:cubicBezTo>
                    <a:pt x="50155" y="136517"/>
                    <a:pt x="32793" y="129326"/>
                    <a:pt x="19992" y="116525"/>
                  </a:cubicBezTo>
                  <a:cubicBezTo>
                    <a:pt x="7192" y="103724"/>
                    <a:pt x="0" y="86362"/>
                    <a:pt x="0" y="68259"/>
                  </a:cubicBezTo>
                  <a:lnTo>
                    <a:pt x="0" y="68259"/>
                  </a:lnTo>
                  <a:cubicBezTo>
                    <a:pt x="0" y="50155"/>
                    <a:pt x="7192" y="32793"/>
                    <a:pt x="19992" y="19992"/>
                  </a:cubicBezTo>
                  <a:cubicBezTo>
                    <a:pt x="32793" y="7192"/>
                    <a:pt x="50155" y="0"/>
                    <a:pt x="68259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398DFA">
                    <a:alpha val="70000"/>
                  </a:srgbClr>
                </a:gs>
                <a:gs pos="50000">
                  <a:srgbClr val="0151B8">
                    <a:alpha val="168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38100"/>
              <a:ext cx="2240178" cy="1746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34" id="34"/>
          <p:cNvSpPr/>
          <p:nvPr/>
        </p:nvSpPr>
        <p:spPr>
          <a:xfrm flipH="false" flipV="false" rot="0">
            <a:off x="2817893" y="5729246"/>
            <a:ext cx="452589" cy="1187118"/>
          </a:xfrm>
          <a:custGeom>
            <a:avLst/>
            <a:gdLst/>
            <a:ahLst/>
            <a:cxnLst/>
            <a:rect r="r" b="b" t="t" l="l"/>
            <a:pathLst>
              <a:path h="1187118" w="452589">
                <a:moveTo>
                  <a:pt x="0" y="0"/>
                </a:moveTo>
                <a:lnTo>
                  <a:pt x="452588" y="0"/>
                </a:lnTo>
                <a:lnTo>
                  <a:pt x="452588" y="1187118"/>
                </a:lnTo>
                <a:lnTo>
                  <a:pt x="0" y="11871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2381495" y="1187077"/>
            <a:ext cx="13525011" cy="13238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4"/>
              </a:lnSpc>
            </a:pPr>
            <a:r>
              <a:rPr lang="en-US" sz="4500" b="true">
                <a:solidFill>
                  <a:srgbClr val="0453B9"/>
                </a:solidFill>
                <a:latin typeface="Aileron Bold"/>
                <a:ea typeface="Aileron Bold"/>
                <a:cs typeface="Aileron Bold"/>
                <a:sym typeface="Aileron Bold"/>
              </a:rPr>
              <a:t>Time - The Most Underestimated but most powerful concept in Techncal Analysis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2533720" y="2841620"/>
            <a:ext cx="13537983" cy="14151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99"/>
              </a:lnSpc>
            </a:pPr>
            <a:r>
              <a:rPr lang="en-US" sz="2389" spc="1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Most investors and traders focus on price, indicators, or patterns…</a:t>
            </a:r>
          </a:p>
          <a:p>
            <a:pPr algn="just">
              <a:lnSpc>
                <a:spcPts val="3799"/>
              </a:lnSpc>
            </a:pPr>
            <a:r>
              <a:rPr lang="en-US" sz="2389" spc="1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But markets move in BOTH price and time.</a:t>
            </a:r>
          </a:p>
          <a:p>
            <a:pPr algn="just">
              <a:lnSpc>
                <a:spcPts val="3799"/>
              </a:lnSpc>
            </a:pPr>
            <a:r>
              <a:rPr lang="en-US" sz="2389" spc="1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If you understand when a move is likely to occur, your accuracy increases dramatically.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042006" y="6234240"/>
            <a:ext cx="4631776" cy="283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Buyers accumulating stock quietly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1302965" y="6234240"/>
            <a:ext cx="4603541" cy="283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uptrend starts after consolidation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4042006" y="8059912"/>
            <a:ext cx="4631776" cy="5593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Smart money or Big Players exit / profit booking done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1302965" y="8059912"/>
            <a:ext cx="4631776" cy="283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Downtrend of stock begins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4042006" y="5741102"/>
            <a:ext cx="4631776" cy="4752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26"/>
              </a:lnSpc>
              <a:spcBef>
                <a:spcPct val="0"/>
              </a:spcBef>
            </a:pPr>
            <a:r>
              <a:rPr lang="en-US" b="true" sz="2661">
                <a:solidFill>
                  <a:srgbClr val="0453B9"/>
                </a:solidFill>
                <a:latin typeface="Poppins Bold"/>
                <a:ea typeface="Poppins Bold"/>
                <a:cs typeface="Poppins Bold"/>
                <a:sym typeface="Poppins Bold"/>
              </a:rPr>
              <a:t>Accumulation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1302965" y="5741102"/>
            <a:ext cx="4603541" cy="4752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26"/>
              </a:lnSpc>
              <a:spcBef>
                <a:spcPct val="0"/>
              </a:spcBef>
            </a:pPr>
            <a:r>
              <a:rPr lang="en-US" b="true" sz="2661">
                <a:solidFill>
                  <a:srgbClr val="0453B9"/>
                </a:solidFill>
                <a:latin typeface="Poppins Bold"/>
                <a:ea typeface="Poppins Bold"/>
                <a:cs typeface="Poppins Bold"/>
                <a:sym typeface="Poppins Bold"/>
              </a:rPr>
              <a:t>Mark up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4042006" y="7531330"/>
            <a:ext cx="4631776" cy="4752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26"/>
              </a:lnSpc>
              <a:spcBef>
                <a:spcPct val="0"/>
              </a:spcBef>
            </a:pPr>
            <a:r>
              <a:rPr lang="en-US" b="true" sz="2661">
                <a:solidFill>
                  <a:srgbClr val="0453B9"/>
                </a:solidFill>
                <a:latin typeface="Poppins Bold"/>
                <a:ea typeface="Poppins Bold"/>
                <a:cs typeface="Poppins Bold"/>
                <a:sym typeface="Poppins Bold"/>
              </a:rPr>
              <a:t>Distribution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1302965" y="7531330"/>
            <a:ext cx="4603541" cy="4752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26"/>
              </a:lnSpc>
              <a:spcBef>
                <a:spcPct val="0"/>
              </a:spcBef>
            </a:pPr>
            <a:r>
              <a:rPr lang="en-US" b="true" sz="2661">
                <a:solidFill>
                  <a:srgbClr val="0453B9"/>
                </a:solidFill>
                <a:latin typeface="Poppins Bold"/>
                <a:ea typeface="Poppins Bold"/>
                <a:cs typeface="Poppins Bold"/>
                <a:sym typeface="Poppins Bold"/>
              </a:rPr>
              <a:t>Mark down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2202677" y="4476816"/>
            <a:ext cx="13525011" cy="666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4"/>
              </a:lnSpc>
            </a:pPr>
            <a:r>
              <a:rPr lang="en-US" sz="4500" b="true">
                <a:solidFill>
                  <a:srgbClr val="0453B9"/>
                </a:solidFill>
                <a:latin typeface="Aileron Bold"/>
                <a:ea typeface="Aileron Bold"/>
                <a:cs typeface="Aileron Bold"/>
                <a:sym typeface="Aileron Bold"/>
              </a:rPr>
              <a:t>Time defines Market Phases</a:t>
            </a:r>
          </a:p>
        </p:txBody>
      </p:sp>
      <p:sp>
        <p:nvSpPr>
          <p:cNvPr name="Freeform 46" id="46"/>
          <p:cNvSpPr/>
          <p:nvPr/>
        </p:nvSpPr>
        <p:spPr>
          <a:xfrm flipH="false" flipV="false" rot="0">
            <a:off x="10069433" y="5729246"/>
            <a:ext cx="452589" cy="1187118"/>
          </a:xfrm>
          <a:custGeom>
            <a:avLst/>
            <a:gdLst/>
            <a:ahLst/>
            <a:cxnLst/>
            <a:rect r="r" b="b" t="t" l="l"/>
            <a:pathLst>
              <a:path h="1187118" w="452589">
                <a:moveTo>
                  <a:pt x="0" y="0"/>
                </a:moveTo>
                <a:lnTo>
                  <a:pt x="452588" y="0"/>
                </a:lnTo>
                <a:lnTo>
                  <a:pt x="452588" y="1187118"/>
                </a:lnTo>
                <a:lnTo>
                  <a:pt x="0" y="11871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10069433" y="7513979"/>
            <a:ext cx="452589" cy="1187118"/>
          </a:xfrm>
          <a:custGeom>
            <a:avLst/>
            <a:gdLst/>
            <a:ahLst/>
            <a:cxnLst/>
            <a:rect r="r" b="b" t="t" l="l"/>
            <a:pathLst>
              <a:path h="1187118" w="452589">
                <a:moveTo>
                  <a:pt x="0" y="0"/>
                </a:moveTo>
                <a:lnTo>
                  <a:pt x="452588" y="0"/>
                </a:lnTo>
                <a:lnTo>
                  <a:pt x="452588" y="1187117"/>
                </a:lnTo>
                <a:lnTo>
                  <a:pt x="0" y="11871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2808368" y="7542554"/>
            <a:ext cx="452589" cy="1187118"/>
          </a:xfrm>
          <a:custGeom>
            <a:avLst/>
            <a:gdLst/>
            <a:ahLst/>
            <a:cxnLst/>
            <a:rect r="r" b="b" t="t" l="l"/>
            <a:pathLst>
              <a:path h="1187118" w="452589">
                <a:moveTo>
                  <a:pt x="0" y="0"/>
                </a:moveTo>
                <a:lnTo>
                  <a:pt x="452588" y="0"/>
                </a:lnTo>
                <a:lnTo>
                  <a:pt x="452588" y="1187117"/>
                </a:lnTo>
                <a:lnTo>
                  <a:pt x="0" y="11871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97267" y="7006654"/>
            <a:ext cx="234433" cy="168792"/>
          </a:xfrm>
          <a:custGeom>
            <a:avLst/>
            <a:gdLst/>
            <a:ahLst/>
            <a:cxnLst/>
            <a:rect r="r" b="b" t="t" l="l"/>
            <a:pathLst>
              <a:path h="168792" w="234433">
                <a:moveTo>
                  <a:pt x="0" y="0"/>
                </a:moveTo>
                <a:lnTo>
                  <a:pt x="234434" y="0"/>
                </a:lnTo>
                <a:lnTo>
                  <a:pt x="234434" y="168792"/>
                </a:lnTo>
                <a:lnTo>
                  <a:pt x="0" y="1687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979895" y="0"/>
            <a:ext cx="1365255" cy="10287000"/>
            <a:chOff x="0" y="0"/>
            <a:chExt cx="359573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59573" cy="2709333"/>
            </a:xfrm>
            <a:custGeom>
              <a:avLst/>
              <a:gdLst/>
              <a:ahLst/>
              <a:cxnLst/>
              <a:rect r="r" b="b" t="t" l="l"/>
              <a:pathLst>
                <a:path h="2709333" w="359573">
                  <a:moveTo>
                    <a:pt x="0" y="0"/>
                  </a:moveTo>
                  <a:lnTo>
                    <a:pt x="359573" y="0"/>
                  </a:lnTo>
                  <a:lnTo>
                    <a:pt x="359573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0453B9">
                    <a:alpha val="100000"/>
                  </a:srgbClr>
                </a:gs>
                <a:gs pos="100000">
                  <a:srgbClr val="3881DF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359573" cy="27664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35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552077" y="2672934"/>
            <a:ext cx="13173584" cy="6709922"/>
          </a:xfrm>
          <a:custGeom>
            <a:avLst/>
            <a:gdLst/>
            <a:ahLst/>
            <a:cxnLst/>
            <a:rect r="r" b="b" t="t" l="l"/>
            <a:pathLst>
              <a:path h="6709922" w="13173584">
                <a:moveTo>
                  <a:pt x="0" y="0"/>
                </a:moveTo>
                <a:lnTo>
                  <a:pt x="13173585" y="0"/>
                </a:lnTo>
                <a:lnTo>
                  <a:pt x="13173585" y="6709922"/>
                </a:lnTo>
                <a:lnTo>
                  <a:pt x="0" y="67099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32" t="0" r="-1657" b="-130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2106182" y="742617"/>
            <a:ext cx="4408521" cy="4408521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03F8F">
                    <a:alpha val="100000"/>
                  </a:srgbClr>
                </a:gs>
                <a:gs pos="100000">
                  <a:srgbClr val="1C68CB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9" id="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31086" lIns="31086" bIns="31086" rIns="310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2378746" y="1015180"/>
            <a:ext cx="3863394" cy="3863394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7471" t="0" r="-7471" b="0"/>
              </a:stretch>
            </a:blipFill>
            <a:ln w="123825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name="Freeform 12" id="12"/>
          <p:cNvSpPr/>
          <p:nvPr/>
        </p:nvSpPr>
        <p:spPr>
          <a:xfrm flipH="false" flipV="false" rot="-5400000">
            <a:off x="17057377" y="4822637"/>
            <a:ext cx="1191242" cy="641726"/>
          </a:xfrm>
          <a:custGeom>
            <a:avLst/>
            <a:gdLst/>
            <a:ahLst/>
            <a:cxnLst/>
            <a:rect r="r" b="b" t="t" l="l"/>
            <a:pathLst>
              <a:path h="641726" w="1191242">
                <a:moveTo>
                  <a:pt x="0" y="0"/>
                </a:moveTo>
                <a:lnTo>
                  <a:pt x="1191242" y="0"/>
                </a:lnTo>
                <a:lnTo>
                  <a:pt x="1191242" y="641726"/>
                </a:lnTo>
                <a:lnTo>
                  <a:pt x="0" y="6417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-8563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6404501" y="9720110"/>
            <a:ext cx="7020469" cy="1076631"/>
            <a:chOff x="0" y="0"/>
            <a:chExt cx="1849012" cy="28355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849012" cy="283557"/>
            </a:xfrm>
            <a:custGeom>
              <a:avLst/>
              <a:gdLst/>
              <a:ahLst/>
              <a:cxnLst/>
              <a:rect r="r" b="b" t="t" l="l"/>
              <a:pathLst>
                <a:path h="283557" w="1849012">
                  <a:moveTo>
                    <a:pt x="110276" y="0"/>
                  </a:moveTo>
                  <a:lnTo>
                    <a:pt x="1738736" y="0"/>
                  </a:lnTo>
                  <a:cubicBezTo>
                    <a:pt x="1767983" y="0"/>
                    <a:pt x="1796032" y="11618"/>
                    <a:pt x="1816713" y="32299"/>
                  </a:cubicBezTo>
                  <a:cubicBezTo>
                    <a:pt x="1837394" y="52980"/>
                    <a:pt x="1849012" y="81029"/>
                    <a:pt x="1849012" y="110276"/>
                  </a:cubicBezTo>
                  <a:lnTo>
                    <a:pt x="1849012" y="173281"/>
                  </a:lnTo>
                  <a:cubicBezTo>
                    <a:pt x="1849012" y="234185"/>
                    <a:pt x="1799640" y="283557"/>
                    <a:pt x="1738736" y="283557"/>
                  </a:cubicBezTo>
                  <a:lnTo>
                    <a:pt x="110276" y="283557"/>
                  </a:lnTo>
                  <a:cubicBezTo>
                    <a:pt x="81029" y="283557"/>
                    <a:pt x="52980" y="271939"/>
                    <a:pt x="32299" y="251258"/>
                  </a:cubicBezTo>
                  <a:cubicBezTo>
                    <a:pt x="11618" y="230577"/>
                    <a:pt x="0" y="202528"/>
                    <a:pt x="0" y="173281"/>
                  </a:cubicBezTo>
                  <a:lnTo>
                    <a:pt x="0" y="110276"/>
                  </a:lnTo>
                  <a:cubicBezTo>
                    <a:pt x="0" y="81029"/>
                    <a:pt x="11618" y="52980"/>
                    <a:pt x="32299" y="32299"/>
                  </a:cubicBezTo>
                  <a:cubicBezTo>
                    <a:pt x="52980" y="11618"/>
                    <a:pt x="81029" y="0"/>
                    <a:pt x="110276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398DFA">
                    <a:alpha val="70000"/>
                  </a:srgbClr>
                </a:gs>
                <a:gs pos="50000">
                  <a:srgbClr val="0151B8">
                    <a:alpha val="168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1849012" cy="3216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1454241" y="9501622"/>
            <a:ext cx="1046053" cy="563513"/>
          </a:xfrm>
          <a:custGeom>
            <a:avLst/>
            <a:gdLst/>
            <a:ahLst/>
            <a:cxnLst/>
            <a:rect r="r" b="b" t="t" l="l"/>
            <a:pathLst>
              <a:path h="563513" w="1046053">
                <a:moveTo>
                  <a:pt x="0" y="0"/>
                </a:moveTo>
                <a:lnTo>
                  <a:pt x="1046053" y="0"/>
                </a:lnTo>
                <a:lnTo>
                  <a:pt x="1046053" y="563512"/>
                </a:lnTo>
                <a:lnTo>
                  <a:pt x="0" y="5635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-8563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131181" y="435736"/>
            <a:ext cx="8237530" cy="18206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52"/>
              </a:lnSpc>
            </a:pPr>
            <a:r>
              <a:rPr lang="en-US" sz="6219" b="true">
                <a:solidFill>
                  <a:srgbClr val="F50000"/>
                </a:solidFill>
                <a:latin typeface="Aileron Bold"/>
                <a:ea typeface="Aileron Bold"/>
                <a:cs typeface="Aileron Bold"/>
                <a:sym typeface="Aileron Bold"/>
              </a:rPr>
              <a:t>Time helps to identify Market cycles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97267" y="7006654"/>
            <a:ext cx="234433" cy="168792"/>
          </a:xfrm>
          <a:custGeom>
            <a:avLst/>
            <a:gdLst/>
            <a:ahLst/>
            <a:cxnLst/>
            <a:rect r="r" b="b" t="t" l="l"/>
            <a:pathLst>
              <a:path h="168792" w="234433">
                <a:moveTo>
                  <a:pt x="0" y="0"/>
                </a:moveTo>
                <a:lnTo>
                  <a:pt x="234434" y="0"/>
                </a:lnTo>
                <a:lnTo>
                  <a:pt x="234434" y="168792"/>
                </a:lnTo>
                <a:lnTo>
                  <a:pt x="0" y="1687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979895" y="0"/>
            <a:ext cx="1365255" cy="10287000"/>
            <a:chOff x="0" y="0"/>
            <a:chExt cx="359573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59573" cy="2709333"/>
            </a:xfrm>
            <a:custGeom>
              <a:avLst/>
              <a:gdLst/>
              <a:ahLst/>
              <a:cxnLst/>
              <a:rect r="r" b="b" t="t" l="l"/>
              <a:pathLst>
                <a:path h="2709333" w="359573">
                  <a:moveTo>
                    <a:pt x="0" y="0"/>
                  </a:moveTo>
                  <a:lnTo>
                    <a:pt x="359573" y="0"/>
                  </a:lnTo>
                  <a:lnTo>
                    <a:pt x="359573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0453B9">
                    <a:alpha val="100000"/>
                  </a:srgbClr>
                </a:gs>
                <a:gs pos="100000">
                  <a:srgbClr val="3881DF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359573" cy="27664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35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5400000">
            <a:off x="17057377" y="4822637"/>
            <a:ext cx="1191242" cy="641726"/>
          </a:xfrm>
          <a:custGeom>
            <a:avLst/>
            <a:gdLst/>
            <a:ahLst/>
            <a:cxnLst/>
            <a:rect r="r" b="b" t="t" l="l"/>
            <a:pathLst>
              <a:path h="641726" w="1191242">
                <a:moveTo>
                  <a:pt x="0" y="0"/>
                </a:moveTo>
                <a:lnTo>
                  <a:pt x="1191242" y="0"/>
                </a:lnTo>
                <a:lnTo>
                  <a:pt x="1191242" y="641726"/>
                </a:lnTo>
                <a:lnTo>
                  <a:pt x="0" y="6417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8563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6404501" y="9720110"/>
            <a:ext cx="7020469" cy="1076631"/>
            <a:chOff x="0" y="0"/>
            <a:chExt cx="1849012" cy="28355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849012" cy="283557"/>
            </a:xfrm>
            <a:custGeom>
              <a:avLst/>
              <a:gdLst/>
              <a:ahLst/>
              <a:cxnLst/>
              <a:rect r="r" b="b" t="t" l="l"/>
              <a:pathLst>
                <a:path h="283557" w="1849012">
                  <a:moveTo>
                    <a:pt x="110276" y="0"/>
                  </a:moveTo>
                  <a:lnTo>
                    <a:pt x="1738736" y="0"/>
                  </a:lnTo>
                  <a:cubicBezTo>
                    <a:pt x="1767983" y="0"/>
                    <a:pt x="1796032" y="11618"/>
                    <a:pt x="1816713" y="32299"/>
                  </a:cubicBezTo>
                  <a:cubicBezTo>
                    <a:pt x="1837394" y="52980"/>
                    <a:pt x="1849012" y="81029"/>
                    <a:pt x="1849012" y="110276"/>
                  </a:cubicBezTo>
                  <a:lnTo>
                    <a:pt x="1849012" y="173281"/>
                  </a:lnTo>
                  <a:cubicBezTo>
                    <a:pt x="1849012" y="234185"/>
                    <a:pt x="1799640" y="283557"/>
                    <a:pt x="1738736" y="283557"/>
                  </a:cubicBezTo>
                  <a:lnTo>
                    <a:pt x="110276" y="283557"/>
                  </a:lnTo>
                  <a:cubicBezTo>
                    <a:pt x="81029" y="283557"/>
                    <a:pt x="52980" y="271939"/>
                    <a:pt x="32299" y="251258"/>
                  </a:cubicBezTo>
                  <a:cubicBezTo>
                    <a:pt x="11618" y="230577"/>
                    <a:pt x="0" y="202528"/>
                    <a:pt x="0" y="173281"/>
                  </a:cubicBezTo>
                  <a:lnTo>
                    <a:pt x="0" y="110276"/>
                  </a:lnTo>
                  <a:cubicBezTo>
                    <a:pt x="0" y="81029"/>
                    <a:pt x="11618" y="52980"/>
                    <a:pt x="32299" y="32299"/>
                  </a:cubicBezTo>
                  <a:cubicBezTo>
                    <a:pt x="52980" y="11618"/>
                    <a:pt x="81029" y="0"/>
                    <a:pt x="110276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398DFA">
                    <a:alpha val="70000"/>
                  </a:srgbClr>
                </a:gs>
                <a:gs pos="50000">
                  <a:srgbClr val="0151B8">
                    <a:alpha val="168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1849012" cy="3216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0" y="0"/>
            <a:ext cx="16979895" cy="9563350"/>
          </a:xfrm>
          <a:custGeom>
            <a:avLst/>
            <a:gdLst/>
            <a:ahLst/>
            <a:cxnLst/>
            <a:rect r="r" b="b" t="t" l="l"/>
            <a:pathLst>
              <a:path h="9563350" w="16979895">
                <a:moveTo>
                  <a:pt x="0" y="0"/>
                </a:moveTo>
                <a:lnTo>
                  <a:pt x="16979895" y="0"/>
                </a:lnTo>
                <a:lnTo>
                  <a:pt x="16979895" y="9563350"/>
                </a:lnTo>
                <a:lnTo>
                  <a:pt x="0" y="95633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8813" t="-17665" r="-37967" b="-15589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62353" y="9729635"/>
            <a:ext cx="6935532" cy="4305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32"/>
              </a:lnSpc>
            </a:pPr>
            <a:r>
              <a:rPr lang="en-US" sz="2898" b="true">
                <a:solidFill>
                  <a:srgbClr val="F50000"/>
                </a:solidFill>
                <a:latin typeface="Aileron Bold"/>
                <a:ea typeface="Aileron Bold"/>
                <a:cs typeface="Aileron Bold"/>
                <a:sym typeface="Aileron Bold"/>
              </a:rPr>
              <a:t>Time helps to identify Market cycles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451925" y="9726228"/>
            <a:ext cx="5342616" cy="471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08"/>
              </a:lnSpc>
            </a:pPr>
            <a:r>
              <a:rPr lang="en-US" sz="2720" b="true">
                <a:solidFill>
                  <a:srgbClr val="F5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Chart by Samuel Benner in 1875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183664" y="6521741"/>
            <a:ext cx="234433" cy="168792"/>
          </a:xfrm>
          <a:custGeom>
            <a:avLst/>
            <a:gdLst/>
            <a:ahLst/>
            <a:cxnLst/>
            <a:rect r="r" b="b" t="t" l="l"/>
            <a:pathLst>
              <a:path h="168792" w="234433">
                <a:moveTo>
                  <a:pt x="0" y="0"/>
                </a:moveTo>
                <a:lnTo>
                  <a:pt x="234434" y="0"/>
                </a:lnTo>
                <a:lnTo>
                  <a:pt x="234434" y="168792"/>
                </a:lnTo>
                <a:lnTo>
                  <a:pt x="0" y="1687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183664" y="7069391"/>
            <a:ext cx="234433" cy="168792"/>
          </a:xfrm>
          <a:custGeom>
            <a:avLst/>
            <a:gdLst/>
            <a:ahLst/>
            <a:cxnLst/>
            <a:rect r="r" b="b" t="t" l="l"/>
            <a:pathLst>
              <a:path h="168792" w="234433">
                <a:moveTo>
                  <a:pt x="0" y="0"/>
                </a:moveTo>
                <a:lnTo>
                  <a:pt x="234434" y="0"/>
                </a:lnTo>
                <a:lnTo>
                  <a:pt x="234434" y="168793"/>
                </a:lnTo>
                <a:lnTo>
                  <a:pt x="0" y="1687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183664" y="7614520"/>
            <a:ext cx="234433" cy="168792"/>
          </a:xfrm>
          <a:custGeom>
            <a:avLst/>
            <a:gdLst/>
            <a:ahLst/>
            <a:cxnLst/>
            <a:rect r="r" b="b" t="t" l="l"/>
            <a:pathLst>
              <a:path h="168792" w="234433">
                <a:moveTo>
                  <a:pt x="0" y="0"/>
                </a:moveTo>
                <a:lnTo>
                  <a:pt x="234434" y="0"/>
                </a:lnTo>
                <a:lnTo>
                  <a:pt x="234434" y="168792"/>
                </a:lnTo>
                <a:lnTo>
                  <a:pt x="0" y="1687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183664" y="8159649"/>
            <a:ext cx="234433" cy="168792"/>
          </a:xfrm>
          <a:custGeom>
            <a:avLst/>
            <a:gdLst/>
            <a:ahLst/>
            <a:cxnLst/>
            <a:rect r="r" b="b" t="t" l="l"/>
            <a:pathLst>
              <a:path h="168792" w="234433">
                <a:moveTo>
                  <a:pt x="0" y="0"/>
                </a:moveTo>
                <a:lnTo>
                  <a:pt x="234434" y="0"/>
                </a:lnTo>
                <a:lnTo>
                  <a:pt x="234434" y="168792"/>
                </a:lnTo>
                <a:lnTo>
                  <a:pt x="0" y="1687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6678145" y="-408945"/>
            <a:ext cx="10687604" cy="817891"/>
            <a:chOff x="0" y="0"/>
            <a:chExt cx="3131837" cy="23967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131837" cy="239670"/>
            </a:xfrm>
            <a:custGeom>
              <a:avLst/>
              <a:gdLst/>
              <a:ahLst/>
              <a:cxnLst/>
              <a:rect r="r" b="b" t="t" l="l"/>
              <a:pathLst>
                <a:path h="239670" w="3131837">
                  <a:moveTo>
                    <a:pt x="72438" y="0"/>
                  </a:moveTo>
                  <a:lnTo>
                    <a:pt x="3059399" y="0"/>
                  </a:lnTo>
                  <a:cubicBezTo>
                    <a:pt x="3078611" y="0"/>
                    <a:pt x="3097035" y="7632"/>
                    <a:pt x="3110620" y="21217"/>
                  </a:cubicBezTo>
                  <a:cubicBezTo>
                    <a:pt x="3124205" y="34802"/>
                    <a:pt x="3131837" y="53226"/>
                    <a:pt x="3131837" y="72438"/>
                  </a:cubicBezTo>
                  <a:lnTo>
                    <a:pt x="3131837" y="167232"/>
                  </a:lnTo>
                  <a:cubicBezTo>
                    <a:pt x="3131837" y="186444"/>
                    <a:pt x="3124205" y="204869"/>
                    <a:pt x="3110620" y="218454"/>
                  </a:cubicBezTo>
                  <a:cubicBezTo>
                    <a:pt x="3097035" y="232038"/>
                    <a:pt x="3078611" y="239670"/>
                    <a:pt x="3059399" y="239670"/>
                  </a:cubicBezTo>
                  <a:lnTo>
                    <a:pt x="72438" y="239670"/>
                  </a:lnTo>
                  <a:cubicBezTo>
                    <a:pt x="53226" y="239670"/>
                    <a:pt x="34802" y="232038"/>
                    <a:pt x="21217" y="218454"/>
                  </a:cubicBezTo>
                  <a:cubicBezTo>
                    <a:pt x="7632" y="204869"/>
                    <a:pt x="0" y="186444"/>
                    <a:pt x="0" y="167232"/>
                  </a:cubicBezTo>
                  <a:lnTo>
                    <a:pt x="0" y="72438"/>
                  </a:lnTo>
                  <a:cubicBezTo>
                    <a:pt x="0" y="53226"/>
                    <a:pt x="7632" y="34802"/>
                    <a:pt x="21217" y="21217"/>
                  </a:cubicBezTo>
                  <a:cubicBezTo>
                    <a:pt x="34802" y="7632"/>
                    <a:pt x="53226" y="0"/>
                    <a:pt x="72438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398DFA">
                    <a:alpha val="70000"/>
                  </a:srgbClr>
                </a:gs>
                <a:gs pos="50000">
                  <a:srgbClr val="0151B8">
                    <a:alpha val="168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131837" cy="2777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-10800000">
            <a:off x="5415800" y="9878684"/>
            <a:ext cx="8886648" cy="1076631"/>
            <a:chOff x="0" y="0"/>
            <a:chExt cx="2340516" cy="28355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340516" cy="283557"/>
            </a:xfrm>
            <a:custGeom>
              <a:avLst/>
              <a:gdLst/>
              <a:ahLst/>
              <a:cxnLst/>
              <a:rect r="r" b="b" t="t" l="l"/>
              <a:pathLst>
                <a:path h="283557" w="2340516">
                  <a:moveTo>
                    <a:pt x="87119" y="0"/>
                  </a:moveTo>
                  <a:lnTo>
                    <a:pt x="2253398" y="0"/>
                  </a:lnTo>
                  <a:cubicBezTo>
                    <a:pt x="2276503" y="0"/>
                    <a:pt x="2298662" y="9179"/>
                    <a:pt x="2315000" y="25516"/>
                  </a:cubicBezTo>
                  <a:cubicBezTo>
                    <a:pt x="2331338" y="41854"/>
                    <a:pt x="2340516" y="64013"/>
                    <a:pt x="2340516" y="87119"/>
                  </a:cubicBezTo>
                  <a:lnTo>
                    <a:pt x="2340516" y="196438"/>
                  </a:lnTo>
                  <a:cubicBezTo>
                    <a:pt x="2340516" y="244553"/>
                    <a:pt x="2301512" y="283557"/>
                    <a:pt x="2253398" y="283557"/>
                  </a:cubicBezTo>
                  <a:lnTo>
                    <a:pt x="87119" y="283557"/>
                  </a:lnTo>
                  <a:cubicBezTo>
                    <a:pt x="64013" y="283557"/>
                    <a:pt x="41854" y="274379"/>
                    <a:pt x="25516" y="258041"/>
                  </a:cubicBezTo>
                  <a:cubicBezTo>
                    <a:pt x="9179" y="241703"/>
                    <a:pt x="0" y="219544"/>
                    <a:pt x="0" y="196438"/>
                  </a:cubicBezTo>
                  <a:lnTo>
                    <a:pt x="0" y="87119"/>
                  </a:lnTo>
                  <a:cubicBezTo>
                    <a:pt x="0" y="64013"/>
                    <a:pt x="9179" y="41854"/>
                    <a:pt x="25516" y="25516"/>
                  </a:cubicBezTo>
                  <a:cubicBezTo>
                    <a:pt x="41854" y="9179"/>
                    <a:pt x="64013" y="0"/>
                    <a:pt x="87119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398DFA">
                    <a:alpha val="70000"/>
                  </a:srgbClr>
                </a:gs>
                <a:gs pos="50000">
                  <a:srgbClr val="0151B8">
                    <a:alpha val="168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340516" cy="3216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0" y="0"/>
            <a:ext cx="4401494" cy="10287000"/>
            <a:chOff x="0" y="0"/>
            <a:chExt cx="1159241" cy="270933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159241" cy="2709333"/>
            </a:xfrm>
            <a:custGeom>
              <a:avLst/>
              <a:gdLst/>
              <a:ahLst/>
              <a:cxnLst/>
              <a:rect r="r" b="b" t="t" l="l"/>
              <a:pathLst>
                <a:path h="2709333" w="1159241">
                  <a:moveTo>
                    <a:pt x="0" y="0"/>
                  </a:moveTo>
                  <a:lnTo>
                    <a:pt x="1159241" y="0"/>
                  </a:lnTo>
                  <a:lnTo>
                    <a:pt x="1159241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0453B9">
                    <a:alpha val="100000"/>
                  </a:srgbClr>
                </a:gs>
                <a:gs pos="100000">
                  <a:srgbClr val="3881DF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1159241" cy="27664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35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-10800000">
            <a:off x="1585391" y="2695920"/>
            <a:ext cx="5632206" cy="5632206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151B8">
                    <a:alpha val="100000"/>
                  </a:srgbClr>
                </a:gs>
                <a:gs pos="50000">
                  <a:srgbClr val="FFFFFF">
                    <a:alpha val="240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17" id="1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31086" lIns="31086" bIns="31086" rIns="310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933611" y="3044140"/>
            <a:ext cx="4935767" cy="4935767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10192" t="-8137" r="-7452" b="-18557"/>
              </a:stretch>
            </a:blipFill>
            <a:ln w="123825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name="Freeform 20" id="20"/>
          <p:cNvSpPr/>
          <p:nvPr/>
        </p:nvSpPr>
        <p:spPr>
          <a:xfrm flipH="false" flipV="false" rot="-5400000">
            <a:off x="726897" y="1573936"/>
            <a:ext cx="1308499" cy="704893"/>
          </a:xfrm>
          <a:custGeom>
            <a:avLst/>
            <a:gdLst/>
            <a:ahLst/>
            <a:cxnLst/>
            <a:rect r="r" b="b" t="t" l="l"/>
            <a:pathLst>
              <a:path h="704893" w="1308499">
                <a:moveTo>
                  <a:pt x="0" y="0"/>
                </a:moveTo>
                <a:lnTo>
                  <a:pt x="1308499" y="0"/>
                </a:lnTo>
                <a:lnTo>
                  <a:pt x="1308499" y="704894"/>
                </a:lnTo>
                <a:lnTo>
                  <a:pt x="0" y="7048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-8563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6174506" y="8937437"/>
            <a:ext cx="1191242" cy="641726"/>
          </a:xfrm>
          <a:custGeom>
            <a:avLst/>
            <a:gdLst/>
            <a:ahLst/>
            <a:cxnLst/>
            <a:rect r="r" b="b" t="t" l="l"/>
            <a:pathLst>
              <a:path h="641726" w="1191242">
                <a:moveTo>
                  <a:pt x="0" y="0"/>
                </a:moveTo>
                <a:lnTo>
                  <a:pt x="1191242" y="0"/>
                </a:lnTo>
                <a:lnTo>
                  <a:pt x="1191242" y="641726"/>
                </a:lnTo>
                <a:lnTo>
                  <a:pt x="0" y="6417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-8563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8062132" y="985834"/>
            <a:ext cx="8920650" cy="9405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63"/>
              </a:lnSpc>
            </a:pPr>
            <a:r>
              <a:rPr lang="en-US" sz="6403" b="true">
                <a:solidFill>
                  <a:srgbClr val="0453B9"/>
                </a:solidFill>
                <a:latin typeface="Aileron Bold"/>
                <a:ea typeface="Aileron Bold"/>
                <a:cs typeface="Aileron Bold"/>
                <a:sym typeface="Aileron Bold"/>
              </a:rPr>
              <a:t>Types of Timeframes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8300881" y="2401058"/>
            <a:ext cx="7217007" cy="3071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64"/>
              </a:lnSpc>
            </a:pPr>
            <a:r>
              <a:rPr lang="en-US" b="true" sz="2461" spc="108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Long-Term:</a:t>
            </a:r>
          </a:p>
          <a:p>
            <a:pPr algn="l" marL="460656" indent="-230328" lvl="1">
              <a:lnSpc>
                <a:spcPts val="3733"/>
              </a:lnSpc>
              <a:buFont typeface="Arial"/>
              <a:buChar char="•"/>
            </a:pPr>
            <a:r>
              <a:rPr lang="en-US" sz="2133" spc="9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Weekly, Monthly, Quaterly</a:t>
            </a:r>
          </a:p>
          <a:p>
            <a:pPr algn="l" marL="460656" indent="-230328" lvl="1">
              <a:lnSpc>
                <a:spcPts val="3733"/>
              </a:lnSpc>
              <a:buFont typeface="Arial"/>
              <a:buChar char="•"/>
            </a:pPr>
            <a:r>
              <a:rPr lang="en-US" sz="2133" spc="9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Trend identification, major support/resistance</a:t>
            </a:r>
          </a:p>
          <a:p>
            <a:pPr algn="l">
              <a:lnSpc>
                <a:spcPts val="2093"/>
              </a:lnSpc>
            </a:pPr>
          </a:p>
          <a:p>
            <a:pPr algn="l">
              <a:lnSpc>
                <a:spcPts val="3692"/>
              </a:lnSpc>
            </a:pPr>
            <a:r>
              <a:rPr lang="en-US" b="true" sz="2352" spc="103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Medium Term:</a:t>
            </a:r>
          </a:p>
          <a:p>
            <a:pPr algn="l" marL="460656" indent="-230328" lvl="1">
              <a:lnSpc>
                <a:spcPts val="3819"/>
              </a:lnSpc>
              <a:buFont typeface="Arial"/>
              <a:buChar char="•"/>
            </a:pPr>
            <a:r>
              <a:rPr lang="en-US" sz="2133" spc="9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Daily, weekly</a:t>
            </a:r>
          </a:p>
          <a:p>
            <a:pPr algn="l" marL="460656" indent="-230328" lvl="1">
              <a:lnSpc>
                <a:spcPts val="3819"/>
              </a:lnSpc>
              <a:buFont typeface="Arial"/>
              <a:buChar char="•"/>
            </a:pPr>
            <a:r>
              <a:rPr lang="en-US" sz="2133" spc="9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Swing analysis, momentum study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8300881" y="5898731"/>
            <a:ext cx="7873626" cy="2516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55"/>
              </a:lnSpc>
            </a:pPr>
            <a:r>
              <a:rPr lang="en-US" b="true" sz="2433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Multi-Timeframe Analysis</a:t>
            </a:r>
          </a:p>
          <a:p>
            <a:pPr algn="l" marL="476510" indent="-238255" lvl="1">
              <a:lnSpc>
                <a:spcPts val="3950"/>
              </a:lnSpc>
              <a:buFont typeface="Arial"/>
              <a:buChar char="•"/>
            </a:pPr>
            <a:r>
              <a:rPr lang="en-US" sz="220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Always analyze from Higher → Lower timeframe.</a:t>
            </a:r>
          </a:p>
          <a:p>
            <a:pPr algn="l" marL="476510" indent="-238255" lvl="1">
              <a:lnSpc>
                <a:spcPts val="3950"/>
              </a:lnSpc>
              <a:buFont typeface="Arial"/>
              <a:buChar char="•"/>
            </a:pPr>
            <a:r>
              <a:rPr lang="en-US" sz="220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Higher timeframe = direction</a:t>
            </a:r>
          </a:p>
          <a:p>
            <a:pPr algn="l" marL="476510" indent="-238255" lvl="1">
              <a:lnSpc>
                <a:spcPts val="3950"/>
              </a:lnSpc>
              <a:buFont typeface="Arial"/>
              <a:buChar char="•"/>
            </a:pPr>
            <a:r>
              <a:rPr lang="en-US" sz="220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Lower timeframe = entry trigger</a:t>
            </a:r>
          </a:p>
          <a:p>
            <a:pPr algn="l" marL="476510" indent="-238255" lvl="1">
              <a:lnSpc>
                <a:spcPts val="3950"/>
              </a:lnSpc>
              <a:buFont typeface="Arial"/>
              <a:buChar char="•"/>
            </a:pPr>
            <a:r>
              <a:rPr lang="en-US" sz="220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Aligning both increases win-rate.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183664" y="6521741"/>
            <a:ext cx="234433" cy="168792"/>
          </a:xfrm>
          <a:custGeom>
            <a:avLst/>
            <a:gdLst/>
            <a:ahLst/>
            <a:cxnLst/>
            <a:rect r="r" b="b" t="t" l="l"/>
            <a:pathLst>
              <a:path h="168792" w="234433">
                <a:moveTo>
                  <a:pt x="0" y="0"/>
                </a:moveTo>
                <a:lnTo>
                  <a:pt x="234434" y="0"/>
                </a:lnTo>
                <a:lnTo>
                  <a:pt x="234434" y="168792"/>
                </a:lnTo>
                <a:lnTo>
                  <a:pt x="0" y="1687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183664" y="7069391"/>
            <a:ext cx="234433" cy="168792"/>
          </a:xfrm>
          <a:custGeom>
            <a:avLst/>
            <a:gdLst/>
            <a:ahLst/>
            <a:cxnLst/>
            <a:rect r="r" b="b" t="t" l="l"/>
            <a:pathLst>
              <a:path h="168792" w="234433">
                <a:moveTo>
                  <a:pt x="0" y="0"/>
                </a:moveTo>
                <a:lnTo>
                  <a:pt x="234434" y="0"/>
                </a:lnTo>
                <a:lnTo>
                  <a:pt x="234434" y="168793"/>
                </a:lnTo>
                <a:lnTo>
                  <a:pt x="0" y="1687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183664" y="7614520"/>
            <a:ext cx="234433" cy="168792"/>
          </a:xfrm>
          <a:custGeom>
            <a:avLst/>
            <a:gdLst/>
            <a:ahLst/>
            <a:cxnLst/>
            <a:rect r="r" b="b" t="t" l="l"/>
            <a:pathLst>
              <a:path h="168792" w="234433">
                <a:moveTo>
                  <a:pt x="0" y="0"/>
                </a:moveTo>
                <a:lnTo>
                  <a:pt x="234434" y="0"/>
                </a:lnTo>
                <a:lnTo>
                  <a:pt x="234434" y="168792"/>
                </a:lnTo>
                <a:lnTo>
                  <a:pt x="0" y="1687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183664" y="8159649"/>
            <a:ext cx="234433" cy="168792"/>
          </a:xfrm>
          <a:custGeom>
            <a:avLst/>
            <a:gdLst/>
            <a:ahLst/>
            <a:cxnLst/>
            <a:rect r="r" b="b" t="t" l="l"/>
            <a:pathLst>
              <a:path h="168792" w="234433">
                <a:moveTo>
                  <a:pt x="0" y="0"/>
                </a:moveTo>
                <a:lnTo>
                  <a:pt x="234434" y="0"/>
                </a:lnTo>
                <a:lnTo>
                  <a:pt x="234434" y="168792"/>
                </a:lnTo>
                <a:lnTo>
                  <a:pt x="0" y="1687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6678145" y="-408945"/>
            <a:ext cx="10687604" cy="817891"/>
            <a:chOff x="0" y="0"/>
            <a:chExt cx="3131837" cy="23967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131837" cy="239670"/>
            </a:xfrm>
            <a:custGeom>
              <a:avLst/>
              <a:gdLst/>
              <a:ahLst/>
              <a:cxnLst/>
              <a:rect r="r" b="b" t="t" l="l"/>
              <a:pathLst>
                <a:path h="239670" w="3131837">
                  <a:moveTo>
                    <a:pt x="72438" y="0"/>
                  </a:moveTo>
                  <a:lnTo>
                    <a:pt x="3059399" y="0"/>
                  </a:lnTo>
                  <a:cubicBezTo>
                    <a:pt x="3078611" y="0"/>
                    <a:pt x="3097035" y="7632"/>
                    <a:pt x="3110620" y="21217"/>
                  </a:cubicBezTo>
                  <a:cubicBezTo>
                    <a:pt x="3124205" y="34802"/>
                    <a:pt x="3131837" y="53226"/>
                    <a:pt x="3131837" y="72438"/>
                  </a:cubicBezTo>
                  <a:lnTo>
                    <a:pt x="3131837" y="167232"/>
                  </a:lnTo>
                  <a:cubicBezTo>
                    <a:pt x="3131837" y="186444"/>
                    <a:pt x="3124205" y="204869"/>
                    <a:pt x="3110620" y="218454"/>
                  </a:cubicBezTo>
                  <a:cubicBezTo>
                    <a:pt x="3097035" y="232038"/>
                    <a:pt x="3078611" y="239670"/>
                    <a:pt x="3059399" y="239670"/>
                  </a:cubicBezTo>
                  <a:lnTo>
                    <a:pt x="72438" y="239670"/>
                  </a:lnTo>
                  <a:cubicBezTo>
                    <a:pt x="53226" y="239670"/>
                    <a:pt x="34802" y="232038"/>
                    <a:pt x="21217" y="218454"/>
                  </a:cubicBezTo>
                  <a:cubicBezTo>
                    <a:pt x="7632" y="204869"/>
                    <a:pt x="0" y="186444"/>
                    <a:pt x="0" y="167232"/>
                  </a:cubicBezTo>
                  <a:lnTo>
                    <a:pt x="0" y="72438"/>
                  </a:lnTo>
                  <a:cubicBezTo>
                    <a:pt x="0" y="53226"/>
                    <a:pt x="7632" y="34802"/>
                    <a:pt x="21217" y="21217"/>
                  </a:cubicBezTo>
                  <a:cubicBezTo>
                    <a:pt x="34802" y="7632"/>
                    <a:pt x="53226" y="0"/>
                    <a:pt x="72438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398DFA">
                    <a:alpha val="70000"/>
                  </a:srgbClr>
                </a:gs>
                <a:gs pos="50000">
                  <a:srgbClr val="0151B8">
                    <a:alpha val="168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131837" cy="2777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-10800000">
            <a:off x="5415800" y="9878684"/>
            <a:ext cx="8886648" cy="1076631"/>
            <a:chOff x="0" y="0"/>
            <a:chExt cx="2340516" cy="28355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340516" cy="283557"/>
            </a:xfrm>
            <a:custGeom>
              <a:avLst/>
              <a:gdLst/>
              <a:ahLst/>
              <a:cxnLst/>
              <a:rect r="r" b="b" t="t" l="l"/>
              <a:pathLst>
                <a:path h="283557" w="2340516">
                  <a:moveTo>
                    <a:pt x="87119" y="0"/>
                  </a:moveTo>
                  <a:lnTo>
                    <a:pt x="2253398" y="0"/>
                  </a:lnTo>
                  <a:cubicBezTo>
                    <a:pt x="2276503" y="0"/>
                    <a:pt x="2298662" y="9179"/>
                    <a:pt x="2315000" y="25516"/>
                  </a:cubicBezTo>
                  <a:cubicBezTo>
                    <a:pt x="2331338" y="41854"/>
                    <a:pt x="2340516" y="64013"/>
                    <a:pt x="2340516" y="87119"/>
                  </a:cubicBezTo>
                  <a:lnTo>
                    <a:pt x="2340516" y="196438"/>
                  </a:lnTo>
                  <a:cubicBezTo>
                    <a:pt x="2340516" y="244553"/>
                    <a:pt x="2301512" y="283557"/>
                    <a:pt x="2253398" y="283557"/>
                  </a:cubicBezTo>
                  <a:lnTo>
                    <a:pt x="87119" y="283557"/>
                  </a:lnTo>
                  <a:cubicBezTo>
                    <a:pt x="64013" y="283557"/>
                    <a:pt x="41854" y="274379"/>
                    <a:pt x="25516" y="258041"/>
                  </a:cubicBezTo>
                  <a:cubicBezTo>
                    <a:pt x="9179" y="241703"/>
                    <a:pt x="0" y="219544"/>
                    <a:pt x="0" y="196438"/>
                  </a:cubicBezTo>
                  <a:lnTo>
                    <a:pt x="0" y="87119"/>
                  </a:lnTo>
                  <a:cubicBezTo>
                    <a:pt x="0" y="64013"/>
                    <a:pt x="9179" y="41854"/>
                    <a:pt x="25516" y="25516"/>
                  </a:cubicBezTo>
                  <a:cubicBezTo>
                    <a:pt x="41854" y="9179"/>
                    <a:pt x="64013" y="0"/>
                    <a:pt x="87119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398DFA">
                    <a:alpha val="70000"/>
                  </a:srgbClr>
                </a:gs>
                <a:gs pos="50000">
                  <a:srgbClr val="0151B8">
                    <a:alpha val="168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340516" cy="3216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0" y="0"/>
            <a:ext cx="4401494" cy="10287000"/>
            <a:chOff x="0" y="0"/>
            <a:chExt cx="1159241" cy="270933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159241" cy="2709333"/>
            </a:xfrm>
            <a:custGeom>
              <a:avLst/>
              <a:gdLst/>
              <a:ahLst/>
              <a:cxnLst/>
              <a:rect r="r" b="b" t="t" l="l"/>
              <a:pathLst>
                <a:path h="2709333" w="1159241">
                  <a:moveTo>
                    <a:pt x="0" y="0"/>
                  </a:moveTo>
                  <a:lnTo>
                    <a:pt x="1159241" y="0"/>
                  </a:lnTo>
                  <a:lnTo>
                    <a:pt x="1159241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0453B9">
                    <a:alpha val="100000"/>
                  </a:srgbClr>
                </a:gs>
                <a:gs pos="100000">
                  <a:srgbClr val="3881DF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1159241" cy="27664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35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-10800000">
            <a:off x="1585391" y="2695920"/>
            <a:ext cx="5632206" cy="5632206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151B8">
                    <a:alpha val="100000"/>
                  </a:srgbClr>
                </a:gs>
                <a:gs pos="50000">
                  <a:srgbClr val="FFFFFF">
                    <a:alpha val="24000"/>
                  </a:srgbClr>
                </a:gs>
                <a:gs pos="100000">
                  <a:srgbClr val="0151B8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17" id="1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31086" lIns="31086" bIns="31086" rIns="3108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933611" y="3044140"/>
            <a:ext cx="4935767" cy="4935767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25059" t="0" r="-25059" b="0"/>
              </a:stretch>
            </a:blipFill>
            <a:ln w="123825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name="Freeform 20" id="20"/>
          <p:cNvSpPr/>
          <p:nvPr/>
        </p:nvSpPr>
        <p:spPr>
          <a:xfrm flipH="false" flipV="false" rot="-5400000">
            <a:off x="726897" y="1573936"/>
            <a:ext cx="1308499" cy="704893"/>
          </a:xfrm>
          <a:custGeom>
            <a:avLst/>
            <a:gdLst/>
            <a:ahLst/>
            <a:cxnLst/>
            <a:rect r="r" b="b" t="t" l="l"/>
            <a:pathLst>
              <a:path h="704893" w="1308499">
                <a:moveTo>
                  <a:pt x="0" y="0"/>
                </a:moveTo>
                <a:lnTo>
                  <a:pt x="1308499" y="0"/>
                </a:lnTo>
                <a:lnTo>
                  <a:pt x="1308499" y="704894"/>
                </a:lnTo>
                <a:lnTo>
                  <a:pt x="0" y="7048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-8563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6174506" y="8937437"/>
            <a:ext cx="1191242" cy="641726"/>
          </a:xfrm>
          <a:custGeom>
            <a:avLst/>
            <a:gdLst/>
            <a:ahLst/>
            <a:cxnLst/>
            <a:rect r="r" b="b" t="t" l="l"/>
            <a:pathLst>
              <a:path h="641726" w="1191242">
                <a:moveTo>
                  <a:pt x="0" y="0"/>
                </a:moveTo>
                <a:lnTo>
                  <a:pt x="1191242" y="0"/>
                </a:lnTo>
                <a:lnTo>
                  <a:pt x="1191242" y="641726"/>
                </a:lnTo>
                <a:lnTo>
                  <a:pt x="0" y="6417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-8563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8062132" y="976309"/>
            <a:ext cx="8920650" cy="7067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19"/>
              </a:lnSpc>
            </a:pPr>
            <a:r>
              <a:rPr lang="en-US" sz="4799" b="true">
                <a:solidFill>
                  <a:srgbClr val="0453B9"/>
                </a:solidFill>
                <a:latin typeface="Aileron Bold"/>
                <a:ea typeface="Aileron Bold"/>
                <a:cs typeface="Aileron Bold"/>
                <a:sym typeface="Aileron Bold"/>
              </a:rPr>
              <a:t>Trend - The Pulse of the Market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8062132" y="1934356"/>
            <a:ext cx="9064868" cy="8941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38"/>
              </a:lnSpc>
            </a:pPr>
            <a:r>
              <a:rPr lang="en-US" sz="2253" spc="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The Trend reveals the direction of the of price movement over a period of time in the market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8210989" y="6700058"/>
            <a:ext cx="6970126" cy="2826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55"/>
              </a:lnSpc>
            </a:pPr>
            <a:r>
              <a:rPr lang="en-US" sz="2153" b="true">
                <a:solidFill>
                  <a:srgbClr val="00C300"/>
                </a:solidFill>
                <a:latin typeface="Poppins Bold"/>
                <a:ea typeface="Poppins Bold"/>
                <a:cs typeface="Poppins Bold"/>
                <a:sym typeface="Poppins Bold"/>
              </a:rPr>
              <a:t>How </a:t>
            </a:r>
            <a:r>
              <a:rPr lang="en-US" b="true" sz="2153">
                <a:solidFill>
                  <a:srgbClr val="00C300"/>
                </a:solidFill>
                <a:latin typeface="Poppins Bold"/>
                <a:ea typeface="Poppins Bold"/>
                <a:cs typeface="Poppins Bold"/>
                <a:sym typeface="Poppins Bold"/>
              </a:rPr>
              <a:t>to Identify a Trend ?</a:t>
            </a:r>
          </a:p>
          <a:p>
            <a:pPr algn="l" marL="465010" indent="-232505" lvl="1">
              <a:lnSpc>
                <a:spcPts val="3855"/>
              </a:lnSpc>
              <a:buFont typeface="Arial"/>
              <a:buChar char="•"/>
            </a:pPr>
            <a:r>
              <a:rPr lang="en-US" sz="215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lang="en-US" sz="215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wing structure (HH, HL, LH, LL)</a:t>
            </a:r>
          </a:p>
          <a:p>
            <a:pPr algn="l" marL="465010" indent="-232505" lvl="1">
              <a:lnSpc>
                <a:spcPts val="3855"/>
              </a:lnSpc>
              <a:buFont typeface="Arial"/>
              <a:buChar char="•"/>
            </a:pPr>
            <a:r>
              <a:rPr lang="en-US" sz="215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Trendlines</a:t>
            </a:r>
          </a:p>
          <a:p>
            <a:pPr algn="l" marL="465010" indent="-232505" lvl="1">
              <a:lnSpc>
                <a:spcPts val="3855"/>
              </a:lnSpc>
              <a:buFont typeface="Arial"/>
              <a:buChar char="•"/>
            </a:pPr>
            <a:r>
              <a:rPr lang="en-US" sz="215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Moving averages</a:t>
            </a:r>
          </a:p>
          <a:p>
            <a:pPr algn="l" marL="465010" indent="-232505" lvl="1">
              <a:lnSpc>
                <a:spcPts val="3855"/>
              </a:lnSpc>
              <a:buFont typeface="Arial"/>
              <a:buChar char="•"/>
            </a:pPr>
            <a:r>
              <a:rPr lang="en-US" sz="215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Market internal strength &amp; volume</a:t>
            </a:r>
          </a:p>
          <a:p>
            <a:pPr algn="l">
              <a:lnSpc>
                <a:spcPts val="3067"/>
              </a:lnSpc>
            </a:pPr>
          </a:p>
        </p:txBody>
      </p:sp>
      <p:sp>
        <p:nvSpPr>
          <p:cNvPr name="TextBox 25" id="25"/>
          <p:cNvSpPr txBox="true"/>
          <p:nvPr/>
        </p:nvSpPr>
        <p:spPr>
          <a:xfrm rot="0">
            <a:off x="8062132" y="3056023"/>
            <a:ext cx="6970126" cy="3194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24"/>
              </a:lnSpc>
            </a:pPr>
            <a:r>
              <a:rPr lang="en-US" sz="2153" spc="111" b="true">
                <a:solidFill>
                  <a:srgbClr val="F50000"/>
                </a:solidFill>
                <a:latin typeface="Poppins Bold"/>
                <a:ea typeface="Poppins Bold"/>
                <a:cs typeface="Poppins Bold"/>
                <a:sym typeface="Poppins Bold"/>
              </a:rPr>
              <a:t>Market moves in 3 ways</a:t>
            </a:r>
          </a:p>
          <a:p>
            <a:pPr algn="l" marL="421831" indent="-210915" lvl="1">
              <a:lnSpc>
                <a:spcPts val="3106"/>
              </a:lnSpc>
              <a:buFont typeface="Arial"/>
              <a:buChar char="•"/>
            </a:pPr>
            <a:r>
              <a:rPr lang="en-US" b="true" sz="1953" spc="10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Uptrend - </a:t>
            </a:r>
            <a:r>
              <a:rPr lang="en-US" sz="1953" spc="10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Buyers in control</a:t>
            </a:r>
          </a:p>
          <a:p>
            <a:pPr algn="l">
              <a:lnSpc>
                <a:spcPts val="3106"/>
              </a:lnSpc>
            </a:pPr>
            <a:r>
              <a:rPr lang="en-US" sz="1953" spc="10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Higher Highs (HH) &amp; Higher Lows (HL)</a:t>
            </a:r>
          </a:p>
          <a:p>
            <a:pPr algn="l">
              <a:lnSpc>
                <a:spcPts val="1675"/>
              </a:lnSpc>
            </a:pPr>
          </a:p>
          <a:p>
            <a:pPr algn="l" marL="421831" indent="-210915" lvl="1">
              <a:lnSpc>
                <a:spcPts val="3106"/>
              </a:lnSpc>
              <a:buFont typeface="Arial"/>
              <a:buChar char="•"/>
            </a:pPr>
            <a:r>
              <a:rPr lang="en-US" b="true" sz="1953" spc="10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Downtrend- </a:t>
            </a:r>
            <a:r>
              <a:rPr lang="en-US" sz="1953" spc="10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Sellers in control</a:t>
            </a:r>
          </a:p>
          <a:p>
            <a:pPr algn="l">
              <a:lnSpc>
                <a:spcPts val="3106"/>
              </a:lnSpc>
            </a:pPr>
            <a:r>
              <a:rPr lang="en-US" sz="1953" spc="10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Lower Highs (LH) &amp; Lower Lows (LL)</a:t>
            </a:r>
          </a:p>
          <a:p>
            <a:pPr algn="l">
              <a:lnSpc>
                <a:spcPts val="1675"/>
              </a:lnSpc>
            </a:pPr>
          </a:p>
          <a:p>
            <a:pPr algn="l" marL="421831" indent="-210915" lvl="1">
              <a:lnSpc>
                <a:spcPts val="3106"/>
              </a:lnSpc>
              <a:buFont typeface="Arial"/>
              <a:buChar char="•"/>
            </a:pPr>
            <a:r>
              <a:rPr lang="en-US" b="true" sz="1953" spc="10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Sideways / Range bound - </a:t>
            </a:r>
            <a:r>
              <a:rPr lang="en-US" sz="1953" spc="10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Neither dominant</a:t>
            </a:r>
          </a:p>
          <a:p>
            <a:pPr algn="l">
              <a:lnSpc>
                <a:spcPts val="3106"/>
              </a:lnSpc>
            </a:pPr>
            <a:r>
              <a:rPr lang="en-US" sz="1953" spc="10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Price consolidates in a range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DAG67ny2D1w</dc:identifier>
  <dcterms:modified xsi:type="dcterms:W3CDTF">2011-08-01T06:04:30Z</dcterms:modified>
  <cp:revision>1</cp:revision>
  <dc:title>The Power Trio - Trends, Time &amp; Support - Resistance</dc:title>
</cp:coreProperties>
</file>