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4"/>
    <p:sldMasterId id="2147483798" r:id="rId5"/>
  </p:sldMasterIdLst>
  <p:notesMasterIdLst>
    <p:notesMasterId r:id="rId47"/>
  </p:notesMasterIdLst>
  <p:sldIdLst>
    <p:sldId id="1042" r:id="rId6"/>
    <p:sldId id="1603" r:id="rId7"/>
    <p:sldId id="1512" r:id="rId8"/>
    <p:sldId id="1515" r:id="rId9"/>
    <p:sldId id="1520" r:id="rId10"/>
    <p:sldId id="1685" r:id="rId11"/>
    <p:sldId id="1688" r:id="rId12"/>
    <p:sldId id="1689" r:id="rId13"/>
    <p:sldId id="1690" r:id="rId14"/>
    <p:sldId id="1691" r:id="rId15"/>
    <p:sldId id="1570" r:id="rId16"/>
    <p:sldId id="1563" r:id="rId17"/>
    <p:sldId id="1536" r:id="rId18"/>
    <p:sldId id="1692" r:id="rId19"/>
    <p:sldId id="1693" r:id="rId20"/>
    <p:sldId id="1694" r:id="rId21"/>
    <p:sldId id="1695" r:id="rId22"/>
    <p:sldId id="1696" r:id="rId23"/>
    <p:sldId id="1719" r:id="rId24"/>
    <p:sldId id="1704" r:id="rId25"/>
    <p:sldId id="1698" r:id="rId26"/>
    <p:sldId id="1697" r:id="rId27"/>
    <p:sldId id="1699" r:id="rId28"/>
    <p:sldId id="1702" r:id="rId29"/>
    <p:sldId id="1706" r:id="rId30"/>
    <p:sldId id="1707" r:id="rId31"/>
    <p:sldId id="1709" r:id="rId32"/>
    <p:sldId id="1711" r:id="rId33"/>
    <p:sldId id="1717" r:id="rId34"/>
    <p:sldId id="1715" r:id="rId35"/>
    <p:sldId id="1729" r:id="rId36"/>
    <p:sldId id="1713" r:id="rId37"/>
    <p:sldId id="1720" r:id="rId38"/>
    <p:sldId id="1722" r:id="rId39"/>
    <p:sldId id="1724" r:id="rId40"/>
    <p:sldId id="1725" r:id="rId41"/>
    <p:sldId id="1727" r:id="rId42"/>
    <p:sldId id="1726" r:id="rId43"/>
    <p:sldId id="1728" r:id="rId44"/>
    <p:sldId id="1730" r:id="rId45"/>
    <p:sldId id="1256" r:id="rId4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3C351F-EEB3-9B11-6AD2-081A16A2759B}" name="Ronak Vasa" initials="RV" userId="S::Ronak.Vasa@bsmco.net::d18ed974-9f8e-4d79-af67-f2dfbd5eb9f7" providerId="AD"/>
  <p188:author id="{C4C5FC40-5EF5-5050-93B9-F5E8861E65B5}" name="Archi Jain" initials="AJ" userId="S::archi.jain@bsmco.net::62d4f1b5-80e4-4305-b725-8b134f9ed409" providerId="AD"/>
  <p188:author id="{B26FA48D-8A8D-2E62-75D8-C4D6BAF3D29C}" name="Priyank Gandhi" initials="PG" userId="S::priyank.gandhi@bansimehta.com::81b09c88-8e6d-436b-9f11-5700dcd6cc59" providerId="AD"/>
  <p188:author id="{AE887697-18DF-5DA8-1282-437B662C7C15}" name="Labdhi  Kothari" initials="LK" userId="S::labdhi.kothari@bansimehta.com::eeec705b-6282-4f84-8368-2ba09ef1044f" providerId="AD"/>
  <p188:author id="{8237B99C-0E80-9229-8AC2-8810BB581876}" name="Nitin  Jain Mumbai" initials="NJ" userId="S::Nitin.Jain2@bansimehta.com::e13d5cf4-d49e-411e-bea5-a0a59837cc51" providerId="AD"/>
  <p188:author id="{0E1E94A6-2435-47EE-4A42-6C4AA0FD2350}" name="Drushti Desai" initials="DD" userId="S::Drushti.Desai@bsmco.net::1cb006da-c225-4aca-9660-51994f50403e" providerId="AD"/>
  <p188:author id="{65D94BAF-360E-E5EB-5CD5-54CDEE54A281}" name="Jinal Jain" initials="JJ" userId="S::jinal.jain@bansimehta.com::661e5a07-04c3-4fed-97e2-178ccbe9dffa" providerId="AD"/>
  <p188:author id="{473A40D1-9442-9ABC-236B-2727D1BDA814}" name="Dev  Shah" initials="DS" userId="S::dev.shah@bansimehta.com::56191fae-e1c1-416f-989e-2fd7dd0ab4c3" providerId="AD"/>
  <p188:author id="{A2744CF8-2BA2-699C-9DB3-27958F206C70}" name="Ushma" initials="UAS" userId="Ushm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hara Dikshita" initials="KD" lastIdx="10" clrIdx="0">
    <p:extLst>
      <p:ext uri="{19B8F6BF-5375-455C-9EA6-DF929625EA0E}">
        <p15:presenceInfo xmlns:p15="http://schemas.microsoft.com/office/powerpoint/2012/main" userId="S::dikshita.khara@tatapower.com::34f2c8ef-90c7-429e-9241-24f48a0747c8" providerId="AD"/>
      </p:ext>
    </p:extLst>
  </p:cmAuthor>
  <p:cmAuthor id="2" name="Ronak Vasa" initials="RV" lastIdx="12" clrIdx="1">
    <p:extLst>
      <p:ext uri="{19B8F6BF-5375-455C-9EA6-DF929625EA0E}">
        <p15:presenceInfo xmlns:p15="http://schemas.microsoft.com/office/powerpoint/2012/main" userId="S::Ronak.Vasa@bsmco.net::d18ed974-9f8e-4d79-af67-f2dfbd5eb9f7" providerId="AD"/>
      </p:ext>
    </p:extLst>
  </p:cmAuthor>
  <p:cmAuthor id="3" name="Drushti Desai" initials="DD" lastIdx="7" clrIdx="2">
    <p:extLst>
      <p:ext uri="{19B8F6BF-5375-455C-9EA6-DF929625EA0E}">
        <p15:presenceInfo xmlns:p15="http://schemas.microsoft.com/office/powerpoint/2012/main" userId="S::Drushti.Desai@bsmco.net::1cb006da-c225-4aca-9660-51994f50403e" providerId="AD"/>
      </p:ext>
    </p:extLst>
  </p:cmAuthor>
  <p:cmAuthor id="4" name="Zahrah Heptulla" initials="ZH" lastIdx="1" clrIdx="3">
    <p:extLst>
      <p:ext uri="{19B8F6BF-5375-455C-9EA6-DF929625EA0E}">
        <p15:presenceInfo xmlns:p15="http://schemas.microsoft.com/office/powerpoint/2012/main" userId="Zahrah Heptul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190"/>
    <a:srgbClr val="0D4C83"/>
    <a:srgbClr val="D0D1D0"/>
    <a:srgbClr val="168C98"/>
    <a:srgbClr val="FFFFFF"/>
    <a:srgbClr val="FFCCCC"/>
    <a:srgbClr val="349BA5"/>
    <a:srgbClr val="0D0F3A"/>
    <a:srgbClr val="0078A0"/>
    <a:srgbClr val="0069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3020" autoAdjust="0"/>
  </p:normalViewPr>
  <p:slideViewPr>
    <p:cSldViewPr snapToGrid="0">
      <p:cViewPr varScale="1">
        <p:scale>
          <a:sx n="51" d="100"/>
          <a:sy n="51" d="100"/>
        </p:scale>
        <p:origin x="1208" y="24"/>
      </p:cViewPr>
      <p:guideLst>
        <p:guide orient="horz" pos="2296"/>
        <p:guide pos="3795"/>
      </p:guideLst>
    </p:cSldViewPr>
  </p:slideViewPr>
  <p:outlineViewPr>
    <p:cViewPr>
      <p:scale>
        <a:sx n="33" d="100"/>
        <a:sy n="33" d="100"/>
      </p:scale>
      <p:origin x="0" y="0"/>
    </p:cViewPr>
  </p:outlineViewPr>
  <p:notesTextViewPr>
    <p:cViewPr>
      <p:scale>
        <a:sx n="1" d="1"/>
        <a:sy n="1" d="1"/>
      </p:scale>
      <p:origin x="0" y="-216"/>
    </p:cViewPr>
  </p:notesTextViewPr>
  <p:notesViewPr>
    <p:cSldViewPr snapToGrid="0">
      <p:cViewPr varScale="1">
        <p:scale>
          <a:sx n="39" d="100"/>
          <a:sy n="39" d="100"/>
        </p:scale>
        <p:origin x="28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upa Gandhi" userId="14638bd1-d3cd-46b4-ac76-f417a8abbf2e" providerId="ADAL" clId="{F9633825-170D-4261-8ACA-E0833CDB65CD}"/>
    <pc:docChg chg="undo custSel modSld">
      <pc:chgData name="Krupa Gandhi" userId="14638bd1-d3cd-46b4-ac76-f417a8abbf2e" providerId="ADAL" clId="{F9633825-170D-4261-8ACA-E0833CDB65CD}" dt="2025-11-16T03:19:15.817" v="1053" actId="6549"/>
      <pc:docMkLst>
        <pc:docMk/>
      </pc:docMkLst>
      <pc:sldChg chg="modSp mod modNotesTx">
        <pc:chgData name="Krupa Gandhi" userId="14638bd1-d3cd-46b4-ac76-f417a8abbf2e" providerId="ADAL" clId="{F9633825-170D-4261-8ACA-E0833CDB65CD}" dt="2025-11-15T08:05:10.872" v="111" actId="313"/>
        <pc:sldMkLst>
          <pc:docMk/>
          <pc:sldMk cId="3985362504" sldId="1512"/>
        </pc:sldMkLst>
        <pc:spChg chg="mod">
          <ac:chgData name="Krupa Gandhi" userId="14638bd1-d3cd-46b4-ac76-f417a8abbf2e" providerId="ADAL" clId="{F9633825-170D-4261-8ACA-E0833CDB65CD}" dt="2025-11-15T08:03:17.233" v="0" actId="13926"/>
          <ac:spMkLst>
            <pc:docMk/>
            <pc:sldMk cId="3985362504" sldId="1512"/>
            <ac:spMk id="85" creationId="{A628685F-CA85-014F-E1B0-73F4FC6A03A8}"/>
          </ac:spMkLst>
        </pc:spChg>
      </pc:sldChg>
      <pc:sldChg chg="modNotesTx">
        <pc:chgData name="Krupa Gandhi" userId="14638bd1-d3cd-46b4-ac76-f417a8abbf2e" providerId="ADAL" clId="{F9633825-170D-4261-8ACA-E0833CDB65CD}" dt="2025-11-15T09:12:14.360" v="843" actId="20577"/>
        <pc:sldMkLst>
          <pc:docMk/>
          <pc:sldMk cId="2257523722" sldId="1563"/>
        </pc:sldMkLst>
      </pc:sldChg>
      <pc:sldChg chg="modNotesTx">
        <pc:chgData name="Krupa Gandhi" userId="14638bd1-d3cd-46b4-ac76-f417a8abbf2e" providerId="ADAL" clId="{F9633825-170D-4261-8ACA-E0833CDB65CD}" dt="2025-11-16T03:19:15.817" v="1053" actId="6549"/>
        <pc:sldMkLst>
          <pc:docMk/>
          <pc:sldMk cId="3104171882" sldId="1685"/>
        </pc:sldMkLst>
      </pc:sldChg>
      <pc:sldChg chg="modSp mod modNotesTx">
        <pc:chgData name="Krupa Gandhi" userId="14638bd1-d3cd-46b4-ac76-f417a8abbf2e" providerId="ADAL" clId="{F9633825-170D-4261-8ACA-E0833CDB65CD}" dt="2025-11-15T08:57:42.576" v="461" actId="20577"/>
        <pc:sldMkLst>
          <pc:docMk/>
          <pc:sldMk cId="4006555599" sldId="1688"/>
        </pc:sldMkLst>
        <pc:spChg chg="mod">
          <ac:chgData name="Krupa Gandhi" userId="14638bd1-d3cd-46b4-ac76-f417a8abbf2e" providerId="ADAL" clId="{F9633825-170D-4261-8ACA-E0833CDB65CD}" dt="2025-11-15T08:57:42.576" v="461" actId="20577"/>
          <ac:spMkLst>
            <pc:docMk/>
            <pc:sldMk cId="4006555599" sldId="1688"/>
            <ac:spMk id="10" creationId="{62DE77BF-B24A-18D1-7C27-732B522BB476}"/>
          </ac:spMkLst>
        </pc:spChg>
      </pc:sldChg>
      <pc:sldChg chg="modNotesTx">
        <pc:chgData name="Krupa Gandhi" userId="14638bd1-d3cd-46b4-ac76-f417a8abbf2e" providerId="ADAL" clId="{F9633825-170D-4261-8ACA-E0833CDB65CD}" dt="2025-11-15T09:17:18.352" v="898" actId="20577"/>
        <pc:sldMkLst>
          <pc:docMk/>
          <pc:sldMk cId="2205451873" sldId="1693"/>
        </pc:sldMkLst>
      </pc:sldChg>
      <pc:sldChg chg="modSp mod modNotesTx">
        <pc:chgData name="Krupa Gandhi" userId="14638bd1-d3cd-46b4-ac76-f417a8abbf2e" providerId="ADAL" clId="{F9633825-170D-4261-8ACA-E0833CDB65CD}" dt="2025-11-15T09:25:41.592" v="1018" actId="20577"/>
        <pc:sldMkLst>
          <pc:docMk/>
          <pc:sldMk cId="2503357927" sldId="1695"/>
        </pc:sldMkLst>
        <pc:spChg chg="mod">
          <ac:chgData name="Krupa Gandhi" userId="14638bd1-d3cd-46b4-ac76-f417a8abbf2e" providerId="ADAL" clId="{F9633825-170D-4261-8ACA-E0833CDB65CD}" dt="2025-11-15T09:20:03.566" v="899" actId="13926"/>
          <ac:spMkLst>
            <pc:docMk/>
            <pc:sldMk cId="2503357927" sldId="1695"/>
            <ac:spMk id="8" creationId="{6B230222-840C-614C-7A67-B03D04D517A6}"/>
          </ac:spMkLst>
        </pc:spChg>
        <pc:spChg chg="mod">
          <ac:chgData name="Krupa Gandhi" userId="14638bd1-d3cd-46b4-ac76-f417a8abbf2e" providerId="ADAL" clId="{F9633825-170D-4261-8ACA-E0833CDB65CD}" dt="2025-11-15T09:25:41.592" v="1018" actId="20577"/>
          <ac:spMkLst>
            <pc:docMk/>
            <pc:sldMk cId="2503357927" sldId="1695"/>
            <ac:spMk id="12" creationId="{A6E2DFE1-2A51-1211-BB62-AFE477170CA1}"/>
          </ac:spMkLst>
        </pc:spChg>
      </pc:sldChg>
      <pc:sldChg chg="modSp mod">
        <pc:chgData name="Krupa Gandhi" userId="14638bd1-d3cd-46b4-ac76-f417a8abbf2e" providerId="ADAL" clId="{F9633825-170D-4261-8ACA-E0833CDB65CD}" dt="2025-11-15T09:26:22.281" v="1037" actId="6549"/>
        <pc:sldMkLst>
          <pc:docMk/>
          <pc:sldMk cId="1166920167" sldId="1696"/>
        </pc:sldMkLst>
        <pc:spChg chg="mod">
          <ac:chgData name="Krupa Gandhi" userId="14638bd1-d3cd-46b4-ac76-f417a8abbf2e" providerId="ADAL" clId="{F9633825-170D-4261-8ACA-E0833CDB65CD}" dt="2025-11-15T09:26:22.281" v="1037" actId="6549"/>
          <ac:spMkLst>
            <pc:docMk/>
            <pc:sldMk cId="1166920167" sldId="1696"/>
            <ac:spMk id="12" creationId="{BD9A49F2-4F48-C839-B32C-A3290A39EA3C}"/>
          </ac:spMkLst>
        </pc:spChg>
      </pc:sldChg>
      <pc:sldChg chg="modNotesTx">
        <pc:chgData name="Krupa Gandhi" userId="14638bd1-d3cd-46b4-ac76-f417a8abbf2e" providerId="ADAL" clId="{F9633825-170D-4261-8ACA-E0833CDB65CD}" dt="2025-11-15T09:28:34.320" v="1052" actId="20577"/>
        <pc:sldMkLst>
          <pc:docMk/>
          <pc:sldMk cId="1089801937" sldId="17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AEB93-201F-4BAA-8BBF-59E9507B9C0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IN"/>
        </a:p>
      </dgm:t>
    </dgm:pt>
    <dgm:pt modelId="{DD5F09C4-F69A-4A1D-ADE1-69DDA090B6FA}">
      <dgm:prSet phldrT="[Text]" custT="1"/>
      <dgm:spPr/>
      <dgm:t>
        <a:bodyPr/>
        <a:lstStyle/>
        <a:p>
          <a:pPr algn="ctr"/>
          <a:r>
            <a:rPr lang="en-IN" sz="1300"/>
            <a:t>(a) ACIT / ADIT / JCIT / JDIT</a:t>
          </a:r>
        </a:p>
      </dgm:t>
    </dgm:pt>
    <dgm:pt modelId="{97556C4E-87A5-4B33-8B36-92BF4616FD76}" type="parTrans" cxnId="{7D264069-9D1C-479B-96C9-A11727769AC8}">
      <dgm:prSet/>
      <dgm:spPr/>
      <dgm:t>
        <a:bodyPr/>
        <a:lstStyle/>
        <a:p>
          <a:endParaRPr lang="en-IN"/>
        </a:p>
      </dgm:t>
    </dgm:pt>
    <dgm:pt modelId="{BEA6F9B3-FFDF-44D1-8840-21D861C1D210}" type="sibTrans" cxnId="{7D264069-9D1C-479B-96C9-A11727769AC8}">
      <dgm:prSet/>
      <dgm:spPr/>
      <dgm:t>
        <a:bodyPr/>
        <a:lstStyle/>
        <a:p>
          <a:endParaRPr lang="en-IN"/>
        </a:p>
      </dgm:t>
    </dgm:pt>
    <dgm:pt modelId="{776DB2C4-6F39-4AE6-98A3-FAC4E74CC927}">
      <dgm:prSet phldrT="[Text]" custT="1"/>
      <dgm:spPr/>
      <dgm:t>
        <a:bodyPr/>
        <a:lstStyle/>
        <a:p>
          <a:r>
            <a:rPr lang="fr-FR" sz="1300"/>
            <a:t>(b) DCIT / DDIT / </a:t>
          </a:r>
          <a:r>
            <a:rPr lang="fr-FR" sz="1300" err="1"/>
            <a:t>Ast</a:t>
          </a:r>
          <a:r>
            <a:rPr lang="fr-FR" sz="1300"/>
            <a:t>. CIT / </a:t>
          </a:r>
          <a:r>
            <a:rPr lang="fr-FR" sz="1300" err="1"/>
            <a:t>Ast</a:t>
          </a:r>
          <a:r>
            <a:rPr lang="fr-FR" sz="1300"/>
            <a:t>. DIT / ITO</a:t>
          </a:r>
          <a:endParaRPr lang="en-IN" sz="1300"/>
        </a:p>
      </dgm:t>
    </dgm:pt>
    <dgm:pt modelId="{BEF65A14-77A3-4708-B169-CD7A8162B6CD}" type="parTrans" cxnId="{31B39403-DAF1-42E9-A66B-20DB50CA205B}">
      <dgm:prSet/>
      <dgm:spPr/>
      <dgm:t>
        <a:bodyPr/>
        <a:lstStyle/>
        <a:p>
          <a:endParaRPr lang="en-IN"/>
        </a:p>
      </dgm:t>
    </dgm:pt>
    <dgm:pt modelId="{5C4782A6-704F-4079-8982-BD0A9DD4329B}" type="sibTrans" cxnId="{31B39403-DAF1-42E9-A66B-20DB50CA205B}">
      <dgm:prSet/>
      <dgm:spPr/>
      <dgm:t>
        <a:bodyPr/>
        <a:lstStyle/>
        <a:p>
          <a:endParaRPr lang="en-IN"/>
        </a:p>
      </dgm:t>
    </dgm:pt>
    <dgm:pt modelId="{7D656B7F-AA8E-4772-A89E-539DA3CD2ACA}">
      <dgm:prSet phldrT="[Text]" custT="1"/>
      <dgm:spPr/>
      <dgm:t>
        <a:bodyPr/>
        <a:lstStyle/>
        <a:p>
          <a:r>
            <a:rPr lang="en-US" sz="1300"/>
            <a:t>(c) Such other income-tax authority, ministerial staff, executive or consultant, as may be considered necessary by the Board.</a:t>
          </a:r>
          <a:endParaRPr lang="en-IN" sz="1300"/>
        </a:p>
      </dgm:t>
    </dgm:pt>
    <dgm:pt modelId="{E00AC9AC-8C8B-4C8B-8C3A-7BBF87F06B0D}" type="parTrans" cxnId="{8EFC8FBF-E9B6-4530-B674-DEE64277B275}">
      <dgm:prSet/>
      <dgm:spPr/>
      <dgm:t>
        <a:bodyPr/>
        <a:lstStyle/>
        <a:p>
          <a:endParaRPr lang="en-IN"/>
        </a:p>
      </dgm:t>
    </dgm:pt>
    <dgm:pt modelId="{473782CC-C55E-442E-9C80-88352E6F647E}" type="sibTrans" cxnId="{8EFC8FBF-E9B6-4530-B674-DEE64277B275}">
      <dgm:prSet/>
      <dgm:spPr/>
      <dgm:t>
        <a:bodyPr/>
        <a:lstStyle/>
        <a:p>
          <a:endParaRPr lang="en-IN"/>
        </a:p>
      </dgm:t>
    </dgm:pt>
    <dgm:pt modelId="{C3E16859-0896-4298-AE8B-3403BF054D58}" type="pres">
      <dgm:prSet presAssocID="{94DAEB93-201F-4BAA-8BBF-59E9507B9C0C}" presName="compositeShape" presStyleCnt="0">
        <dgm:presLayoutVars>
          <dgm:dir/>
          <dgm:resizeHandles/>
        </dgm:presLayoutVars>
      </dgm:prSet>
      <dgm:spPr/>
    </dgm:pt>
    <dgm:pt modelId="{D7D381BC-309D-42C8-890A-DACEB77CABA2}" type="pres">
      <dgm:prSet presAssocID="{94DAEB93-201F-4BAA-8BBF-59E9507B9C0C}" presName="pyramid" presStyleLbl="node1" presStyleIdx="0" presStyleCnt="1" custScaleX="149665" custLinFactNeighborX="-29490" custLinFactNeighborY="-448">
        <dgm:style>
          <a:lnRef idx="2">
            <a:schemeClr val="accent1">
              <a:shade val="15000"/>
            </a:schemeClr>
          </a:lnRef>
          <a:fillRef idx="1">
            <a:schemeClr val="accent1"/>
          </a:fillRef>
          <a:effectRef idx="0">
            <a:schemeClr val="accent1"/>
          </a:effectRef>
          <a:fontRef idx="minor">
            <a:schemeClr val="lt1"/>
          </a:fontRef>
        </dgm:style>
      </dgm:prSet>
      <dgm:spPr>
        <a:xfrm>
          <a:off x="1198880" y="0"/>
          <a:ext cx="3636007" cy="2429431"/>
        </a:xfrm>
        <a:prstGeom prst="triangle">
          <a:avLst/>
        </a:prstGeom>
        <a:solidFill>
          <a:srgbClr val="0D4C83"/>
        </a:solidFill>
        <a:ln>
          <a:solidFill>
            <a:srgbClr val="0D4C83"/>
          </a:solidFill>
        </a:ln>
      </dgm:spPr>
    </dgm:pt>
    <dgm:pt modelId="{46383B06-BADB-4733-BBEA-76BBA07AC060}" type="pres">
      <dgm:prSet presAssocID="{94DAEB93-201F-4BAA-8BBF-59E9507B9C0C}" presName="theList" presStyleCnt="0"/>
      <dgm:spPr/>
    </dgm:pt>
    <dgm:pt modelId="{334E0CE0-5D41-415D-B240-01D2364AAB2C}" type="pres">
      <dgm:prSet presAssocID="{DD5F09C4-F69A-4A1D-ADE1-69DDA090B6FA}" presName="aNode" presStyleLbl="fgAcc1" presStyleIdx="0" presStyleCnt="3" custScaleX="218375" custScaleY="79710" custLinFactY="7110" custLinFactNeighborX="12225" custLinFactNeighborY="100000">
        <dgm:presLayoutVars>
          <dgm:bulletEnabled val="1"/>
        </dgm:presLayoutVars>
      </dgm:prSet>
      <dgm:spPr/>
    </dgm:pt>
    <dgm:pt modelId="{E1D60B17-E878-44B1-B756-9294FE4EAFEF}" type="pres">
      <dgm:prSet presAssocID="{DD5F09C4-F69A-4A1D-ADE1-69DDA090B6FA}" presName="aSpace" presStyleCnt="0"/>
      <dgm:spPr/>
    </dgm:pt>
    <dgm:pt modelId="{8B2F6342-17E6-448E-82D3-0B7A8B82E26B}" type="pres">
      <dgm:prSet presAssocID="{776DB2C4-6F39-4AE6-98A3-FAC4E74CC927}" presName="aNode" presStyleLbl="fgAcc1" presStyleIdx="1" presStyleCnt="3" custScaleX="218375" custScaleY="77794" custLinFactY="7110" custLinFactNeighborX="12225" custLinFactNeighborY="100000">
        <dgm:presLayoutVars>
          <dgm:bulletEnabled val="1"/>
        </dgm:presLayoutVars>
      </dgm:prSet>
      <dgm:spPr/>
    </dgm:pt>
    <dgm:pt modelId="{103AC140-8B80-4408-909C-A62A9A215BA8}" type="pres">
      <dgm:prSet presAssocID="{776DB2C4-6F39-4AE6-98A3-FAC4E74CC927}" presName="aSpace" presStyleCnt="0"/>
      <dgm:spPr/>
    </dgm:pt>
    <dgm:pt modelId="{9B26D2D0-C12C-49C4-A9CC-A4C19700FEAA}" type="pres">
      <dgm:prSet presAssocID="{7D656B7F-AA8E-4772-A89E-539DA3CD2ACA}" presName="aNode" presStyleLbl="fgAcc1" presStyleIdx="2" presStyleCnt="3" custScaleX="218375" custLinFactY="7110" custLinFactNeighborX="12225" custLinFactNeighborY="100000">
        <dgm:presLayoutVars>
          <dgm:bulletEnabled val="1"/>
        </dgm:presLayoutVars>
      </dgm:prSet>
      <dgm:spPr/>
    </dgm:pt>
    <dgm:pt modelId="{22788B74-2A22-4D41-9E24-D7DB9EC16849}" type="pres">
      <dgm:prSet presAssocID="{7D656B7F-AA8E-4772-A89E-539DA3CD2ACA}" presName="aSpace" presStyleCnt="0"/>
      <dgm:spPr/>
    </dgm:pt>
  </dgm:ptLst>
  <dgm:cxnLst>
    <dgm:cxn modelId="{31B39403-DAF1-42E9-A66B-20DB50CA205B}" srcId="{94DAEB93-201F-4BAA-8BBF-59E9507B9C0C}" destId="{776DB2C4-6F39-4AE6-98A3-FAC4E74CC927}" srcOrd="1" destOrd="0" parTransId="{BEF65A14-77A3-4708-B169-CD7A8162B6CD}" sibTransId="{5C4782A6-704F-4079-8982-BD0A9DD4329B}"/>
    <dgm:cxn modelId="{794D5A0D-26BF-41D8-B9DA-7433DF1F9619}" type="presOf" srcId="{776DB2C4-6F39-4AE6-98A3-FAC4E74CC927}" destId="{8B2F6342-17E6-448E-82D3-0B7A8B82E26B}" srcOrd="0" destOrd="0" presId="urn:microsoft.com/office/officeart/2005/8/layout/pyramid2"/>
    <dgm:cxn modelId="{7D264069-9D1C-479B-96C9-A11727769AC8}" srcId="{94DAEB93-201F-4BAA-8BBF-59E9507B9C0C}" destId="{DD5F09C4-F69A-4A1D-ADE1-69DDA090B6FA}" srcOrd="0" destOrd="0" parTransId="{97556C4E-87A5-4B33-8B36-92BF4616FD76}" sibTransId="{BEA6F9B3-FFDF-44D1-8840-21D861C1D210}"/>
    <dgm:cxn modelId="{E572BE70-CA35-44BA-BBE7-75F320660D0E}" type="presOf" srcId="{DD5F09C4-F69A-4A1D-ADE1-69DDA090B6FA}" destId="{334E0CE0-5D41-415D-B240-01D2364AAB2C}" srcOrd="0" destOrd="0" presId="urn:microsoft.com/office/officeart/2005/8/layout/pyramid2"/>
    <dgm:cxn modelId="{E1C684B3-FFE6-4D37-8B5E-008FCEC497C9}" type="presOf" srcId="{7D656B7F-AA8E-4772-A89E-539DA3CD2ACA}" destId="{9B26D2D0-C12C-49C4-A9CC-A4C19700FEAA}" srcOrd="0" destOrd="0" presId="urn:microsoft.com/office/officeart/2005/8/layout/pyramid2"/>
    <dgm:cxn modelId="{8EFC8FBF-E9B6-4530-B674-DEE64277B275}" srcId="{94DAEB93-201F-4BAA-8BBF-59E9507B9C0C}" destId="{7D656B7F-AA8E-4772-A89E-539DA3CD2ACA}" srcOrd="2" destOrd="0" parTransId="{E00AC9AC-8C8B-4C8B-8C3A-7BBF87F06B0D}" sibTransId="{473782CC-C55E-442E-9C80-88352E6F647E}"/>
    <dgm:cxn modelId="{1439C5D3-4238-4CC9-B111-470BAF14609B}" type="presOf" srcId="{94DAEB93-201F-4BAA-8BBF-59E9507B9C0C}" destId="{C3E16859-0896-4298-AE8B-3403BF054D58}" srcOrd="0" destOrd="0" presId="urn:microsoft.com/office/officeart/2005/8/layout/pyramid2"/>
    <dgm:cxn modelId="{78946C3E-B3CA-41D7-80F4-5A29D3B27662}" type="presParOf" srcId="{C3E16859-0896-4298-AE8B-3403BF054D58}" destId="{D7D381BC-309D-42C8-890A-DACEB77CABA2}" srcOrd="0" destOrd="0" presId="urn:microsoft.com/office/officeart/2005/8/layout/pyramid2"/>
    <dgm:cxn modelId="{94056F9E-1F02-4F5E-90DA-A07EC5707B79}" type="presParOf" srcId="{C3E16859-0896-4298-AE8B-3403BF054D58}" destId="{46383B06-BADB-4733-BBEA-76BBA07AC060}" srcOrd="1" destOrd="0" presId="urn:microsoft.com/office/officeart/2005/8/layout/pyramid2"/>
    <dgm:cxn modelId="{EA090E61-4904-4D23-8AE1-37D6C36C0EBC}" type="presParOf" srcId="{46383B06-BADB-4733-BBEA-76BBA07AC060}" destId="{334E0CE0-5D41-415D-B240-01D2364AAB2C}" srcOrd="0" destOrd="0" presId="urn:microsoft.com/office/officeart/2005/8/layout/pyramid2"/>
    <dgm:cxn modelId="{B0D9C09E-1669-4A3D-88B7-4FC4C433EDF2}" type="presParOf" srcId="{46383B06-BADB-4733-BBEA-76BBA07AC060}" destId="{E1D60B17-E878-44B1-B756-9294FE4EAFEF}" srcOrd="1" destOrd="0" presId="urn:microsoft.com/office/officeart/2005/8/layout/pyramid2"/>
    <dgm:cxn modelId="{B37D8A0A-967F-4D10-9E63-C9C206F3B97D}" type="presParOf" srcId="{46383B06-BADB-4733-BBEA-76BBA07AC060}" destId="{8B2F6342-17E6-448E-82D3-0B7A8B82E26B}" srcOrd="2" destOrd="0" presId="urn:microsoft.com/office/officeart/2005/8/layout/pyramid2"/>
    <dgm:cxn modelId="{9ADD1FAB-B451-493A-82EB-95511293C206}" type="presParOf" srcId="{46383B06-BADB-4733-BBEA-76BBA07AC060}" destId="{103AC140-8B80-4408-909C-A62A9A215BA8}" srcOrd="3" destOrd="0" presId="urn:microsoft.com/office/officeart/2005/8/layout/pyramid2"/>
    <dgm:cxn modelId="{A5E871D0-326C-4C55-BDA5-945EFA6BA4BA}" type="presParOf" srcId="{46383B06-BADB-4733-BBEA-76BBA07AC060}" destId="{9B26D2D0-C12C-49C4-A9CC-A4C19700FEAA}" srcOrd="4" destOrd="0" presId="urn:microsoft.com/office/officeart/2005/8/layout/pyramid2"/>
    <dgm:cxn modelId="{BC158844-8C4C-429A-9ADD-2E77FDE737CB}" type="presParOf" srcId="{46383B06-BADB-4733-BBEA-76BBA07AC060}" destId="{22788B74-2A22-4D41-9E24-D7DB9EC1684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C3A01-727B-4CF6-8323-984AA960817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IN"/>
        </a:p>
      </dgm:t>
    </dgm:pt>
    <dgm:pt modelId="{3A6E8B36-7A22-4D3B-9317-4D603BAF5BE4}">
      <dgm:prSet phldrT="[Text]" custT="1"/>
      <dgm:spPr/>
      <dgm:t>
        <a:bodyPr/>
        <a:lstStyle/>
        <a:p>
          <a:pPr algn="just"/>
          <a:r>
            <a:rPr lang="en-IN" sz="1600" b="1"/>
            <a:t>(a) Designated portal:</a:t>
          </a:r>
          <a:r>
            <a:rPr lang="en-IN" sz="1600"/>
            <a:t> Web portal designated by Pr. CCIT/ Pr. DGIT (in charge of </a:t>
          </a:r>
          <a:r>
            <a:rPr lang="en-IN" sz="1600" err="1"/>
            <a:t>NaFAC</a:t>
          </a:r>
          <a:r>
            <a:rPr lang="en-IN" sz="1600"/>
            <a:t>)</a:t>
          </a:r>
          <a:r>
            <a:rPr lang="en-IN" sz="2600"/>
            <a:t> </a:t>
          </a:r>
        </a:p>
      </dgm:t>
    </dgm:pt>
    <dgm:pt modelId="{3F3633E8-B820-485B-AB63-4E62763B0423}" type="parTrans" cxnId="{BF158259-8064-467D-B837-5E5B73209393}">
      <dgm:prSet/>
      <dgm:spPr/>
      <dgm:t>
        <a:bodyPr/>
        <a:lstStyle/>
        <a:p>
          <a:endParaRPr lang="en-IN"/>
        </a:p>
      </dgm:t>
    </dgm:pt>
    <dgm:pt modelId="{787047F2-92BA-400F-95D9-7D16D8B19545}" type="sibTrans" cxnId="{BF158259-8064-467D-B837-5E5B73209393}">
      <dgm:prSet/>
      <dgm:spPr/>
      <dgm:t>
        <a:bodyPr/>
        <a:lstStyle/>
        <a:p>
          <a:endParaRPr lang="en-IN"/>
        </a:p>
      </dgm:t>
    </dgm:pt>
    <dgm:pt modelId="{DB749BB2-3FBB-4A0B-8079-91E7DEEB4FB3}">
      <dgm:prSet phldrT="[Text]" custT="1"/>
      <dgm:spPr/>
      <dgm:t>
        <a:bodyPr/>
        <a:lstStyle/>
        <a:p>
          <a:pPr algn="just"/>
          <a:r>
            <a:rPr lang="en-US" sz="1600" b="1"/>
            <a:t>(b) Faceless assessment:</a:t>
          </a:r>
          <a:r>
            <a:rPr lang="en-US" sz="1600"/>
            <a:t> Assessment proceedings conducted electronically in “E-    Proceeding” facility of Assessee.</a:t>
          </a:r>
          <a:endParaRPr lang="en-IN" sz="1600"/>
        </a:p>
      </dgm:t>
    </dgm:pt>
    <dgm:pt modelId="{12DB4124-C557-40AF-9639-FA15DE1D0F3D}" type="parTrans" cxnId="{5B5DB336-65CC-46CA-B316-37BAC6E1CC7A}">
      <dgm:prSet/>
      <dgm:spPr/>
      <dgm:t>
        <a:bodyPr/>
        <a:lstStyle/>
        <a:p>
          <a:endParaRPr lang="en-IN"/>
        </a:p>
      </dgm:t>
    </dgm:pt>
    <dgm:pt modelId="{E8669248-BF66-48A7-A52C-830DCDD7271F}" type="sibTrans" cxnId="{5B5DB336-65CC-46CA-B316-37BAC6E1CC7A}">
      <dgm:prSet/>
      <dgm:spPr/>
      <dgm:t>
        <a:bodyPr/>
        <a:lstStyle/>
        <a:p>
          <a:endParaRPr lang="en-IN"/>
        </a:p>
      </dgm:t>
    </dgm:pt>
    <dgm:pt modelId="{8A51EF02-2F4A-4394-8755-AAEBF7BF2DB8}">
      <dgm:prSet phldrT="[Text]" custT="1"/>
      <dgm:spPr/>
      <dgm:t>
        <a:bodyPr/>
        <a:lstStyle/>
        <a:p>
          <a:pPr algn="just"/>
          <a:r>
            <a:rPr lang="en-US" sz="1600" b="1"/>
            <a:t>(c) Registered account:</a:t>
          </a:r>
          <a:r>
            <a:rPr lang="en-US" sz="1600"/>
            <a:t> E-filing account of Assessee in the designated portal.</a:t>
          </a:r>
          <a:endParaRPr lang="en-IN" sz="1600"/>
        </a:p>
      </dgm:t>
    </dgm:pt>
    <dgm:pt modelId="{0F9CB2EB-6673-4E02-80AE-564FD0C57031}" type="parTrans" cxnId="{03624B2C-8609-475B-8102-7E1281E4166D}">
      <dgm:prSet/>
      <dgm:spPr/>
      <dgm:t>
        <a:bodyPr/>
        <a:lstStyle/>
        <a:p>
          <a:endParaRPr lang="en-IN"/>
        </a:p>
      </dgm:t>
    </dgm:pt>
    <dgm:pt modelId="{92693FEB-3B0E-4AB0-9FBD-631E7ECC85B1}" type="sibTrans" cxnId="{03624B2C-8609-475B-8102-7E1281E4166D}">
      <dgm:prSet/>
      <dgm:spPr/>
      <dgm:t>
        <a:bodyPr/>
        <a:lstStyle/>
        <a:p>
          <a:endParaRPr lang="en-IN"/>
        </a:p>
      </dgm:t>
    </dgm:pt>
    <dgm:pt modelId="{9BD2880E-A622-480F-81B7-A6AA10FD7537}" type="pres">
      <dgm:prSet presAssocID="{361C3A01-727B-4CF6-8323-984AA960817F}" presName="linear" presStyleCnt="0">
        <dgm:presLayoutVars>
          <dgm:dir/>
          <dgm:animLvl val="lvl"/>
          <dgm:resizeHandles val="exact"/>
        </dgm:presLayoutVars>
      </dgm:prSet>
      <dgm:spPr/>
    </dgm:pt>
    <dgm:pt modelId="{65ABF93F-90D8-4A30-8374-1BDBAE461940}" type="pres">
      <dgm:prSet presAssocID="{3A6E8B36-7A22-4D3B-9317-4D603BAF5BE4}" presName="parentLin" presStyleCnt="0"/>
      <dgm:spPr/>
    </dgm:pt>
    <dgm:pt modelId="{5B3FDE6F-268A-46BC-A34D-9F2A5E7D97B0}" type="pres">
      <dgm:prSet presAssocID="{3A6E8B36-7A22-4D3B-9317-4D603BAF5BE4}" presName="parentLeftMargin" presStyleLbl="node1" presStyleIdx="0" presStyleCnt="3"/>
      <dgm:spPr/>
    </dgm:pt>
    <dgm:pt modelId="{04C83FD8-C630-4F1D-9FE3-302606B41322}" type="pres">
      <dgm:prSet presAssocID="{3A6E8B36-7A22-4D3B-9317-4D603BAF5BE4}" presName="parentText" presStyleLbl="node1" presStyleIdx="0" presStyleCnt="3" custScaleX="122518" custScaleY="104743">
        <dgm:presLayoutVars>
          <dgm:chMax val="0"/>
          <dgm:bulletEnabled val="1"/>
        </dgm:presLayoutVars>
      </dgm:prSet>
      <dgm:spPr/>
    </dgm:pt>
    <dgm:pt modelId="{E4C29BFB-515B-42CB-ABE0-03E4D9E36F5C}" type="pres">
      <dgm:prSet presAssocID="{3A6E8B36-7A22-4D3B-9317-4D603BAF5BE4}" presName="negativeSpace" presStyleCnt="0"/>
      <dgm:spPr/>
    </dgm:pt>
    <dgm:pt modelId="{E75C841E-2DFF-40EB-AFC4-531C2E756D8A}" type="pres">
      <dgm:prSet presAssocID="{3A6E8B36-7A22-4D3B-9317-4D603BAF5BE4}" presName="childText" presStyleLbl="conFgAcc1" presStyleIdx="0" presStyleCnt="3">
        <dgm:presLayoutVars>
          <dgm:bulletEnabled val="1"/>
        </dgm:presLayoutVars>
      </dgm:prSet>
      <dgm:spPr/>
    </dgm:pt>
    <dgm:pt modelId="{5B1C5517-BA80-41F5-AE97-CAEB2568D8E5}" type="pres">
      <dgm:prSet presAssocID="{787047F2-92BA-400F-95D9-7D16D8B19545}" presName="spaceBetweenRectangles" presStyleCnt="0"/>
      <dgm:spPr/>
    </dgm:pt>
    <dgm:pt modelId="{91EDA2A8-D329-47EE-8855-519ABD0EDD34}" type="pres">
      <dgm:prSet presAssocID="{DB749BB2-3FBB-4A0B-8079-91E7DEEB4FB3}" presName="parentLin" presStyleCnt="0"/>
      <dgm:spPr/>
    </dgm:pt>
    <dgm:pt modelId="{C9FA015D-F1F8-4DBA-8B5A-0E3D84A07172}" type="pres">
      <dgm:prSet presAssocID="{DB749BB2-3FBB-4A0B-8079-91E7DEEB4FB3}" presName="parentLeftMargin" presStyleLbl="node1" presStyleIdx="0" presStyleCnt="3"/>
      <dgm:spPr/>
    </dgm:pt>
    <dgm:pt modelId="{EF72DCCD-F3C8-409A-A159-46D686E3B6BF}" type="pres">
      <dgm:prSet presAssocID="{DB749BB2-3FBB-4A0B-8079-91E7DEEB4FB3}" presName="parentText" presStyleLbl="node1" presStyleIdx="1" presStyleCnt="3" custScaleX="122518">
        <dgm:presLayoutVars>
          <dgm:chMax val="0"/>
          <dgm:bulletEnabled val="1"/>
        </dgm:presLayoutVars>
      </dgm:prSet>
      <dgm:spPr/>
    </dgm:pt>
    <dgm:pt modelId="{7FAC9876-92C2-4D9A-94E6-7417CF6077A6}" type="pres">
      <dgm:prSet presAssocID="{DB749BB2-3FBB-4A0B-8079-91E7DEEB4FB3}" presName="negativeSpace" presStyleCnt="0"/>
      <dgm:spPr/>
    </dgm:pt>
    <dgm:pt modelId="{CA5CDD4A-9BA2-47AF-9DE2-425D9DCF4739}" type="pres">
      <dgm:prSet presAssocID="{DB749BB2-3FBB-4A0B-8079-91E7DEEB4FB3}" presName="childText" presStyleLbl="conFgAcc1" presStyleIdx="1" presStyleCnt="3">
        <dgm:presLayoutVars>
          <dgm:bulletEnabled val="1"/>
        </dgm:presLayoutVars>
      </dgm:prSet>
      <dgm:spPr/>
    </dgm:pt>
    <dgm:pt modelId="{09726F7D-0F6F-4644-B6D1-437A47BBE612}" type="pres">
      <dgm:prSet presAssocID="{E8669248-BF66-48A7-A52C-830DCDD7271F}" presName="spaceBetweenRectangles" presStyleCnt="0"/>
      <dgm:spPr/>
    </dgm:pt>
    <dgm:pt modelId="{D01868BE-2404-47B3-84E5-22709FEE1E0B}" type="pres">
      <dgm:prSet presAssocID="{8A51EF02-2F4A-4394-8755-AAEBF7BF2DB8}" presName="parentLin" presStyleCnt="0"/>
      <dgm:spPr/>
    </dgm:pt>
    <dgm:pt modelId="{5770987E-58D8-462F-9902-BA004167366B}" type="pres">
      <dgm:prSet presAssocID="{8A51EF02-2F4A-4394-8755-AAEBF7BF2DB8}" presName="parentLeftMargin" presStyleLbl="node1" presStyleIdx="1" presStyleCnt="3"/>
      <dgm:spPr/>
    </dgm:pt>
    <dgm:pt modelId="{81698B75-DC86-43A7-86CB-5F36217E9A25}" type="pres">
      <dgm:prSet presAssocID="{8A51EF02-2F4A-4394-8755-AAEBF7BF2DB8}" presName="parentText" presStyleLbl="node1" presStyleIdx="2" presStyleCnt="3" custScaleX="122518">
        <dgm:presLayoutVars>
          <dgm:chMax val="0"/>
          <dgm:bulletEnabled val="1"/>
        </dgm:presLayoutVars>
      </dgm:prSet>
      <dgm:spPr/>
    </dgm:pt>
    <dgm:pt modelId="{AB314865-CED1-41C0-AD46-888745CABEA8}" type="pres">
      <dgm:prSet presAssocID="{8A51EF02-2F4A-4394-8755-AAEBF7BF2DB8}" presName="negativeSpace" presStyleCnt="0"/>
      <dgm:spPr/>
    </dgm:pt>
    <dgm:pt modelId="{FD5F1F20-181B-4AD2-B0AB-FD376099D86D}" type="pres">
      <dgm:prSet presAssocID="{8A51EF02-2F4A-4394-8755-AAEBF7BF2DB8}" presName="childText" presStyleLbl="conFgAcc1" presStyleIdx="2" presStyleCnt="3">
        <dgm:presLayoutVars>
          <dgm:bulletEnabled val="1"/>
        </dgm:presLayoutVars>
      </dgm:prSet>
      <dgm:spPr/>
    </dgm:pt>
  </dgm:ptLst>
  <dgm:cxnLst>
    <dgm:cxn modelId="{4D511D01-18F1-45EC-AED9-1B6D2D31CE43}" type="presOf" srcId="{DB749BB2-3FBB-4A0B-8079-91E7DEEB4FB3}" destId="{EF72DCCD-F3C8-409A-A159-46D686E3B6BF}" srcOrd="1" destOrd="0" presId="urn:microsoft.com/office/officeart/2005/8/layout/list1"/>
    <dgm:cxn modelId="{09EB161F-EC35-4D39-913B-78E5B1F37E3B}" type="presOf" srcId="{8A51EF02-2F4A-4394-8755-AAEBF7BF2DB8}" destId="{81698B75-DC86-43A7-86CB-5F36217E9A25}" srcOrd="1" destOrd="0" presId="urn:microsoft.com/office/officeart/2005/8/layout/list1"/>
    <dgm:cxn modelId="{03624B2C-8609-475B-8102-7E1281E4166D}" srcId="{361C3A01-727B-4CF6-8323-984AA960817F}" destId="{8A51EF02-2F4A-4394-8755-AAEBF7BF2DB8}" srcOrd="2" destOrd="0" parTransId="{0F9CB2EB-6673-4E02-80AE-564FD0C57031}" sibTransId="{92693FEB-3B0E-4AB0-9FBD-631E7ECC85B1}"/>
    <dgm:cxn modelId="{5B5DB336-65CC-46CA-B316-37BAC6E1CC7A}" srcId="{361C3A01-727B-4CF6-8323-984AA960817F}" destId="{DB749BB2-3FBB-4A0B-8079-91E7DEEB4FB3}" srcOrd="1" destOrd="0" parTransId="{12DB4124-C557-40AF-9639-FA15DE1D0F3D}" sibTransId="{E8669248-BF66-48A7-A52C-830DCDD7271F}"/>
    <dgm:cxn modelId="{7A532B3B-E1C1-45B4-BB3E-1B19727E77A9}" type="presOf" srcId="{8A51EF02-2F4A-4394-8755-AAEBF7BF2DB8}" destId="{5770987E-58D8-462F-9902-BA004167366B}" srcOrd="0" destOrd="0" presId="urn:microsoft.com/office/officeart/2005/8/layout/list1"/>
    <dgm:cxn modelId="{73ACF843-EA35-452D-BF27-6F58E2D60793}" type="presOf" srcId="{DB749BB2-3FBB-4A0B-8079-91E7DEEB4FB3}" destId="{C9FA015D-F1F8-4DBA-8B5A-0E3D84A07172}" srcOrd="0" destOrd="0" presId="urn:microsoft.com/office/officeart/2005/8/layout/list1"/>
    <dgm:cxn modelId="{3B912159-7E0F-4041-B5BC-E17B8F08F1DC}" type="presOf" srcId="{3A6E8B36-7A22-4D3B-9317-4D603BAF5BE4}" destId="{5B3FDE6F-268A-46BC-A34D-9F2A5E7D97B0}" srcOrd="0" destOrd="0" presId="urn:microsoft.com/office/officeart/2005/8/layout/list1"/>
    <dgm:cxn modelId="{BF158259-8064-467D-B837-5E5B73209393}" srcId="{361C3A01-727B-4CF6-8323-984AA960817F}" destId="{3A6E8B36-7A22-4D3B-9317-4D603BAF5BE4}" srcOrd="0" destOrd="0" parTransId="{3F3633E8-B820-485B-AB63-4E62763B0423}" sibTransId="{787047F2-92BA-400F-95D9-7D16D8B19545}"/>
    <dgm:cxn modelId="{70479DCC-484C-4BC8-99A3-79DCAA87BECB}" type="presOf" srcId="{3A6E8B36-7A22-4D3B-9317-4D603BAF5BE4}" destId="{04C83FD8-C630-4F1D-9FE3-302606B41322}" srcOrd="1" destOrd="0" presId="urn:microsoft.com/office/officeart/2005/8/layout/list1"/>
    <dgm:cxn modelId="{158D01F8-F336-48CF-B3EA-F4D9C00E1C87}" type="presOf" srcId="{361C3A01-727B-4CF6-8323-984AA960817F}" destId="{9BD2880E-A622-480F-81B7-A6AA10FD7537}" srcOrd="0" destOrd="0" presId="urn:microsoft.com/office/officeart/2005/8/layout/list1"/>
    <dgm:cxn modelId="{10BE5078-9451-4CC2-AC32-F36B7FF5C775}" type="presParOf" srcId="{9BD2880E-A622-480F-81B7-A6AA10FD7537}" destId="{65ABF93F-90D8-4A30-8374-1BDBAE461940}" srcOrd="0" destOrd="0" presId="urn:microsoft.com/office/officeart/2005/8/layout/list1"/>
    <dgm:cxn modelId="{A02ECF0D-CD69-4B0D-A49E-694B1B61D114}" type="presParOf" srcId="{65ABF93F-90D8-4A30-8374-1BDBAE461940}" destId="{5B3FDE6F-268A-46BC-A34D-9F2A5E7D97B0}" srcOrd="0" destOrd="0" presId="urn:microsoft.com/office/officeart/2005/8/layout/list1"/>
    <dgm:cxn modelId="{F3A91AD6-8A0B-4C1D-A62B-A954BAB0E549}" type="presParOf" srcId="{65ABF93F-90D8-4A30-8374-1BDBAE461940}" destId="{04C83FD8-C630-4F1D-9FE3-302606B41322}" srcOrd="1" destOrd="0" presId="urn:microsoft.com/office/officeart/2005/8/layout/list1"/>
    <dgm:cxn modelId="{5A24C52A-7E5B-4372-AA58-88B1B00EF65E}" type="presParOf" srcId="{9BD2880E-A622-480F-81B7-A6AA10FD7537}" destId="{E4C29BFB-515B-42CB-ABE0-03E4D9E36F5C}" srcOrd="1" destOrd="0" presId="urn:microsoft.com/office/officeart/2005/8/layout/list1"/>
    <dgm:cxn modelId="{16F1AF11-180D-45F4-818F-45DF2DC708DD}" type="presParOf" srcId="{9BD2880E-A622-480F-81B7-A6AA10FD7537}" destId="{E75C841E-2DFF-40EB-AFC4-531C2E756D8A}" srcOrd="2" destOrd="0" presId="urn:microsoft.com/office/officeart/2005/8/layout/list1"/>
    <dgm:cxn modelId="{BF93A526-7D47-40FB-A0EE-5050D4317CE6}" type="presParOf" srcId="{9BD2880E-A622-480F-81B7-A6AA10FD7537}" destId="{5B1C5517-BA80-41F5-AE97-CAEB2568D8E5}" srcOrd="3" destOrd="0" presId="urn:microsoft.com/office/officeart/2005/8/layout/list1"/>
    <dgm:cxn modelId="{BE797E51-BB32-48F0-A5F5-9319722F1DAF}" type="presParOf" srcId="{9BD2880E-A622-480F-81B7-A6AA10FD7537}" destId="{91EDA2A8-D329-47EE-8855-519ABD0EDD34}" srcOrd="4" destOrd="0" presId="urn:microsoft.com/office/officeart/2005/8/layout/list1"/>
    <dgm:cxn modelId="{91A274E1-B78D-40A4-81AE-E26E61926053}" type="presParOf" srcId="{91EDA2A8-D329-47EE-8855-519ABD0EDD34}" destId="{C9FA015D-F1F8-4DBA-8B5A-0E3D84A07172}" srcOrd="0" destOrd="0" presId="urn:microsoft.com/office/officeart/2005/8/layout/list1"/>
    <dgm:cxn modelId="{BA71D855-F6A6-4D6D-99EC-F71BCC7AC5DD}" type="presParOf" srcId="{91EDA2A8-D329-47EE-8855-519ABD0EDD34}" destId="{EF72DCCD-F3C8-409A-A159-46D686E3B6BF}" srcOrd="1" destOrd="0" presId="urn:microsoft.com/office/officeart/2005/8/layout/list1"/>
    <dgm:cxn modelId="{95AB1259-E3BB-4B7F-A795-30EB36652BD9}" type="presParOf" srcId="{9BD2880E-A622-480F-81B7-A6AA10FD7537}" destId="{7FAC9876-92C2-4D9A-94E6-7417CF6077A6}" srcOrd="5" destOrd="0" presId="urn:microsoft.com/office/officeart/2005/8/layout/list1"/>
    <dgm:cxn modelId="{08664021-5AB8-400D-A113-F731BC081300}" type="presParOf" srcId="{9BD2880E-A622-480F-81B7-A6AA10FD7537}" destId="{CA5CDD4A-9BA2-47AF-9DE2-425D9DCF4739}" srcOrd="6" destOrd="0" presId="urn:microsoft.com/office/officeart/2005/8/layout/list1"/>
    <dgm:cxn modelId="{5587278B-2185-4C8A-8C91-948FE1CC3BDC}" type="presParOf" srcId="{9BD2880E-A622-480F-81B7-A6AA10FD7537}" destId="{09726F7D-0F6F-4644-B6D1-437A47BBE612}" srcOrd="7" destOrd="0" presId="urn:microsoft.com/office/officeart/2005/8/layout/list1"/>
    <dgm:cxn modelId="{308B3FD8-7392-4DED-B690-43DD787E3617}" type="presParOf" srcId="{9BD2880E-A622-480F-81B7-A6AA10FD7537}" destId="{D01868BE-2404-47B3-84E5-22709FEE1E0B}" srcOrd="8" destOrd="0" presId="urn:microsoft.com/office/officeart/2005/8/layout/list1"/>
    <dgm:cxn modelId="{AE414D6E-85AD-4033-9DFB-B12497BCE426}" type="presParOf" srcId="{D01868BE-2404-47B3-84E5-22709FEE1E0B}" destId="{5770987E-58D8-462F-9902-BA004167366B}" srcOrd="0" destOrd="0" presId="urn:microsoft.com/office/officeart/2005/8/layout/list1"/>
    <dgm:cxn modelId="{B19BE706-93A6-4B6F-9A1E-A41D9DF16BB5}" type="presParOf" srcId="{D01868BE-2404-47B3-84E5-22709FEE1E0B}" destId="{81698B75-DC86-43A7-86CB-5F36217E9A25}" srcOrd="1" destOrd="0" presId="urn:microsoft.com/office/officeart/2005/8/layout/list1"/>
    <dgm:cxn modelId="{C5819501-BABA-4B48-872E-B758E9C18041}" type="presParOf" srcId="{9BD2880E-A622-480F-81B7-A6AA10FD7537}" destId="{AB314865-CED1-41C0-AD46-888745CABEA8}" srcOrd="9" destOrd="0" presId="urn:microsoft.com/office/officeart/2005/8/layout/list1"/>
    <dgm:cxn modelId="{11190AFA-947E-49DD-A3CA-48A71F12BA83}" type="presParOf" srcId="{9BD2880E-A622-480F-81B7-A6AA10FD7537}" destId="{FD5F1F20-181B-4AD2-B0AB-FD376099D86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6E5B3-4AC1-46BD-86A7-E74A221B660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IN"/>
        </a:p>
      </dgm:t>
    </dgm:pt>
    <dgm:pt modelId="{30D68D37-4FF2-427D-BB79-4CBD0101EF31}">
      <dgm:prSet phldrT="[Text]" custT="1"/>
      <dgm:spPr/>
      <dgm:t>
        <a:bodyPr/>
        <a:lstStyle/>
        <a:p>
          <a:r>
            <a:rPr lang="en-IN" sz="1450" dirty="0" err="1"/>
            <a:t>Barentz</a:t>
          </a:r>
          <a:r>
            <a:rPr lang="en-IN" sz="1450" dirty="0"/>
            <a:t> India (P.) Ltd vs. </a:t>
          </a:r>
          <a:r>
            <a:rPr lang="en-IN" sz="1450" dirty="0" err="1"/>
            <a:t>NaaFAC</a:t>
          </a:r>
          <a:r>
            <a:rPr lang="en-IN" sz="1450" dirty="0"/>
            <a:t> [2025] 179 taxmann.com 582 (Bom. HC)</a:t>
          </a:r>
        </a:p>
      </dgm:t>
    </dgm:pt>
    <dgm:pt modelId="{DBFBF124-BEA3-4A20-BB2D-E8C81EB44FF2}" type="parTrans" cxnId="{E57A67E0-E4C5-4B40-B444-5ADC0D05FA34}">
      <dgm:prSet/>
      <dgm:spPr/>
      <dgm:t>
        <a:bodyPr/>
        <a:lstStyle/>
        <a:p>
          <a:endParaRPr lang="en-IN"/>
        </a:p>
      </dgm:t>
    </dgm:pt>
    <dgm:pt modelId="{2406240D-F612-4F03-8128-0BD8F0EA749E}" type="sibTrans" cxnId="{E57A67E0-E4C5-4B40-B444-5ADC0D05FA34}">
      <dgm:prSet/>
      <dgm:spPr/>
      <dgm:t>
        <a:bodyPr/>
        <a:lstStyle/>
        <a:p>
          <a:endParaRPr lang="en-IN"/>
        </a:p>
      </dgm:t>
    </dgm:pt>
    <dgm:pt modelId="{C887E47B-2E29-4FAB-AF25-21326DBE5A8E}">
      <dgm:prSet phldrT="[Text]" custT="1"/>
      <dgm:spPr/>
      <dgm:t>
        <a:bodyPr/>
        <a:lstStyle/>
        <a:p>
          <a:pPr algn="just"/>
          <a:r>
            <a:rPr lang="en-IN" sz="1450"/>
            <a:t>Tulsidas Khimji (P.) Ltd. vs. ACIT [2025] 176 taxmann.com 696 (Bom. HC)</a:t>
          </a:r>
        </a:p>
      </dgm:t>
    </dgm:pt>
    <dgm:pt modelId="{11EA533A-EF45-4A14-801F-58D28CE9F052}" type="parTrans" cxnId="{4C91DD35-FF20-46C8-8AB4-0A3D47A88A96}">
      <dgm:prSet/>
      <dgm:spPr/>
      <dgm:t>
        <a:bodyPr/>
        <a:lstStyle/>
        <a:p>
          <a:endParaRPr lang="en-IN"/>
        </a:p>
      </dgm:t>
    </dgm:pt>
    <dgm:pt modelId="{3E05363D-9BC7-40DB-AB26-0D0AB6442D33}" type="sibTrans" cxnId="{4C91DD35-FF20-46C8-8AB4-0A3D47A88A96}">
      <dgm:prSet/>
      <dgm:spPr/>
      <dgm:t>
        <a:bodyPr/>
        <a:lstStyle/>
        <a:p>
          <a:endParaRPr lang="en-IN"/>
        </a:p>
      </dgm:t>
    </dgm:pt>
    <dgm:pt modelId="{50455E8B-9395-40D0-848D-7FFBE9C28332}">
      <dgm:prSet phldrT="[Text]" custT="1"/>
      <dgm:spPr/>
      <dgm:t>
        <a:bodyPr/>
        <a:lstStyle/>
        <a:p>
          <a:pPr algn="just"/>
          <a:r>
            <a:rPr lang="en-US" sz="1450"/>
            <a:t>Toplight Corporate Management v. NaFAC [2021] 281 Taxman 451 (Del. HC)</a:t>
          </a:r>
          <a:endParaRPr lang="en-IN" sz="1450"/>
        </a:p>
      </dgm:t>
    </dgm:pt>
    <dgm:pt modelId="{651E1737-C985-43FA-922E-C2EC84781D34}" type="parTrans" cxnId="{0C2C3138-B370-4DBF-8733-7F81EB741454}">
      <dgm:prSet/>
      <dgm:spPr/>
      <dgm:t>
        <a:bodyPr/>
        <a:lstStyle/>
        <a:p>
          <a:endParaRPr lang="en-IN"/>
        </a:p>
      </dgm:t>
    </dgm:pt>
    <dgm:pt modelId="{31276E58-47F1-4E84-A669-3FB688650192}" type="sibTrans" cxnId="{0C2C3138-B370-4DBF-8733-7F81EB741454}">
      <dgm:prSet/>
      <dgm:spPr/>
      <dgm:t>
        <a:bodyPr/>
        <a:lstStyle/>
        <a:p>
          <a:endParaRPr lang="en-IN"/>
        </a:p>
      </dgm:t>
    </dgm:pt>
    <dgm:pt modelId="{2F596396-2E2D-47DD-B620-5E0D2B5D879E}">
      <dgm:prSet/>
      <dgm:spPr/>
      <dgm:t>
        <a:bodyPr/>
        <a:lstStyle/>
        <a:p>
          <a:endParaRPr lang="en-IN">
            <a:solidFill>
              <a:schemeClr val="tx1"/>
            </a:solidFill>
          </a:endParaRPr>
        </a:p>
      </dgm:t>
    </dgm:pt>
    <dgm:pt modelId="{CB332867-C68F-484A-905F-945AB3A196FA}" type="parTrans" cxnId="{47262B64-8312-4FF7-AC87-EB6696B044A7}">
      <dgm:prSet/>
      <dgm:spPr/>
      <dgm:t>
        <a:bodyPr/>
        <a:lstStyle/>
        <a:p>
          <a:endParaRPr lang="en-IN"/>
        </a:p>
      </dgm:t>
    </dgm:pt>
    <dgm:pt modelId="{8447614F-983C-4DB0-A501-0E31BFB79B5A}" type="sibTrans" cxnId="{47262B64-8312-4FF7-AC87-EB6696B044A7}">
      <dgm:prSet/>
      <dgm:spPr/>
      <dgm:t>
        <a:bodyPr/>
        <a:lstStyle/>
        <a:p>
          <a:endParaRPr lang="en-IN"/>
        </a:p>
      </dgm:t>
    </dgm:pt>
    <dgm:pt modelId="{6D232D19-1246-4A5A-857D-B4819CE91C4A}">
      <dgm:prSet/>
      <dgm:spPr/>
      <dgm:t>
        <a:bodyPr/>
        <a:lstStyle/>
        <a:p>
          <a:endParaRPr lang="en-IN">
            <a:solidFill>
              <a:schemeClr val="tx1"/>
            </a:solidFill>
          </a:endParaRPr>
        </a:p>
      </dgm:t>
    </dgm:pt>
    <dgm:pt modelId="{97A0CCAE-DA35-4B54-ABF3-BC2BFA9B4445}" type="parTrans" cxnId="{8A0ABEFE-041D-441F-8274-FC26E421FDFE}">
      <dgm:prSet/>
      <dgm:spPr/>
      <dgm:t>
        <a:bodyPr/>
        <a:lstStyle/>
        <a:p>
          <a:endParaRPr lang="en-IN"/>
        </a:p>
      </dgm:t>
    </dgm:pt>
    <dgm:pt modelId="{9AEA4E98-0615-41DC-8023-73D328AE93B1}" type="sibTrans" cxnId="{8A0ABEFE-041D-441F-8274-FC26E421FDFE}">
      <dgm:prSet/>
      <dgm:spPr/>
      <dgm:t>
        <a:bodyPr/>
        <a:lstStyle/>
        <a:p>
          <a:endParaRPr lang="en-IN"/>
        </a:p>
      </dgm:t>
    </dgm:pt>
    <dgm:pt modelId="{AD1723CB-6F3C-4B7B-8AB0-727D98CE7100}" type="pres">
      <dgm:prSet presAssocID="{61A6E5B3-4AC1-46BD-86A7-E74A221B6609}" presName="Name0" presStyleCnt="0">
        <dgm:presLayoutVars>
          <dgm:chMax val="7"/>
          <dgm:chPref val="7"/>
          <dgm:dir/>
        </dgm:presLayoutVars>
      </dgm:prSet>
      <dgm:spPr/>
    </dgm:pt>
    <dgm:pt modelId="{57215D11-29B6-44EF-9676-A8FD9F8A95A6}" type="pres">
      <dgm:prSet presAssocID="{61A6E5B3-4AC1-46BD-86A7-E74A221B6609}" presName="Name1" presStyleCnt="0"/>
      <dgm:spPr/>
    </dgm:pt>
    <dgm:pt modelId="{1A80C152-5AAD-41DC-87E0-D45C52B6E41F}" type="pres">
      <dgm:prSet presAssocID="{61A6E5B3-4AC1-46BD-86A7-E74A221B6609}" presName="cycle" presStyleCnt="0"/>
      <dgm:spPr/>
    </dgm:pt>
    <dgm:pt modelId="{CF2A281A-8973-43F8-8173-16238383FB9C}" type="pres">
      <dgm:prSet presAssocID="{61A6E5B3-4AC1-46BD-86A7-E74A221B6609}" presName="srcNode" presStyleLbl="node1" presStyleIdx="0" presStyleCnt="5"/>
      <dgm:spPr/>
    </dgm:pt>
    <dgm:pt modelId="{C0F4C172-EFB6-4FDD-9ECC-DB33F91641CF}" type="pres">
      <dgm:prSet presAssocID="{61A6E5B3-4AC1-46BD-86A7-E74A221B6609}" presName="conn" presStyleLbl="parChTrans1D2" presStyleIdx="0" presStyleCnt="1"/>
      <dgm:spPr/>
    </dgm:pt>
    <dgm:pt modelId="{79BA8F6F-82C2-4AD9-9BD7-5D689E78D366}" type="pres">
      <dgm:prSet presAssocID="{61A6E5B3-4AC1-46BD-86A7-E74A221B6609}" presName="extraNode" presStyleLbl="node1" presStyleIdx="0" presStyleCnt="5"/>
      <dgm:spPr/>
    </dgm:pt>
    <dgm:pt modelId="{649E42EB-0F89-4DAA-9CC8-4AE065349975}" type="pres">
      <dgm:prSet presAssocID="{61A6E5B3-4AC1-46BD-86A7-E74A221B6609}" presName="dstNode" presStyleLbl="node1" presStyleIdx="0" presStyleCnt="5"/>
      <dgm:spPr/>
    </dgm:pt>
    <dgm:pt modelId="{B84A52D4-C089-4DEC-A2BE-F04F1EF5FE8C}" type="pres">
      <dgm:prSet presAssocID="{30D68D37-4FF2-427D-BB79-4CBD0101EF31}" presName="text_1" presStyleLbl="node1" presStyleIdx="0" presStyleCnt="5">
        <dgm:presLayoutVars>
          <dgm:bulletEnabled val="1"/>
        </dgm:presLayoutVars>
      </dgm:prSet>
      <dgm:spPr/>
    </dgm:pt>
    <dgm:pt modelId="{8EB780B2-619C-4434-BAE5-18049E7FA600}" type="pres">
      <dgm:prSet presAssocID="{30D68D37-4FF2-427D-BB79-4CBD0101EF31}" presName="accent_1" presStyleCnt="0"/>
      <dgm:spPr/>
    </dgm:pt>
    <dgm:pt modelId="{2D3D81BA-6978-4CE3-95C8-DBA9F23B4967}" type="pres">
      <dgm:prSet presAssocID="{30D68D37-4FF2-427D-BB79-4CBD0101EF31}" presName="accentRepeatNode" presStyleLbl="solidFgAcc1" presStyleIdx="0" presStyleCnt="5"/>
      <dgm:spPr/>
    </dgm:pt>
    <dgm:pt modelId="{5BDEA4D1-969B-4EAE-A998-C9A596A31330}" type="pres">
      <dgm:prSet presAssocID="{C887E47B-2E29-4FAB-AF25-21326DBE5A8E}" presName="text_2" presStyleLbl="node1" presStyleIdx="1" presStyleCnt="5">
        <dgm:presLayoutVars>
          <dgm:bulletEnabled val="1"/>
        </dgm:presLayoutVars>
      </dgm:prSet>
      <dgm:spPr/>
    </dgm:pt>
    <dgm:pt modelId="{85E94304-A4C5-4CF3-8751-99A81EC4C022}" type="pres">
      <dgm:prSet presAssocID="{C887E47B-2E29-4FAB-AF25-21326DBE5A8E}" presName="accent_2" presStyleCnt="0"/>
      <dgm:spPr/>
    </dgm:pt>
    <dgm:pt modelId="{A2CA9098-4AB1-4226-BF1D-F8B78F5030B1}" type="pres">
      <dgm:prSet presAssocID="{C887E47B-2E29-4FAB-AF25-21326DBE5A8E}" presName="accentRepeatNode" presStyleLbl="solidFgAcc1" presStyleIdx="1" presStyleCnt="5"/>
      <dgm:spPr/>
    </dgm:pt>
    <dgm:pt modelId="{3DF84436-3815-414C-BA7B-6CDF05A334A1}" type="pres">
      <dgm:prSet presAssocID="{50455E8B-9395-40D0-848D-7FFBE9C28332}" presName="text_3" presStyleLbl="node1" presStyleIdx="2" presStyleCnt="5">
        <dgm:presLayoutVars>
          <dgm:bulletEnabled val="1"/>
        </dgm:presLayoutVars>
      </dgm:prSet>
      <dgm:spPr/>
    </dgm:pt>
    <dgm:pt modelId="{26807E61-17CD-4680-9142-62FD8BDB49EF}" type="pres">
      <dgm:prSet presAssocID="{50455E8B-9395-40D0-848D-7FFBE9C28332}" presName="accent_3" presStyleCnt="0"/>
      <dgm:spPr/>
    </dgm:pt>
    <dgm:pt modelId="{580A97FE-904E-4D7B-BFAC-DE6B722EA73F}" type="pres">
      <dgm:prSet presAssocID="{50455E8B-9395-40D0-848D-7FFBE9C28332}" presName="accentRepeatNode" presStyleLbl="solidFgAcc1" presStyleIdx="2" presStyleCnt="5"/>
      <dgm:spPr/>
    </dgm:pt>
    <dgm:pt modelId="{312F1FEC-D3FE-43B8-808F-B7A112AC6805}" type="pres">
      <dgm:prSet presAssocID="{2F596396-2E2D-47DD-B620-5E0D2B5D879E}" presName="text_4" presStyleLbl="node1" presStyleIdx="3" presStyleCnt="5">
        <dgm:presLayoutVars>
          <dgm:bulletEnabled val="1"/>
        </dgm:presLayoutVars>
      </dgm:prSet>
      <dgm:spPr/>
    </dgm:pt>
    <dgm:pt modelId="{B64D2643-D462-4575-8D6C-58457AC3C729}" type="pres">
      <dgm:prSet presAssocID="{2F596396-2E2D-47DD-B620-5E0D2B5D879E}" presName="accent_4" presStyleCnt="0"/>
      <dgm:spPr/>
    </dgm:pt>
    <dgm:pt modelId="{AF5ABE1A-3322-4FE5-8DF1-06DFE54F98D6}" type="pres">
      <dgm:prSet presAssocID="{2F596396-2E2D-47DD-B620-5E0D2B5D879E}" presName="accentRepeatNode" presStyleLbl="solidFgAcc1" presStyleIdx="3" presStyleCnt="5"/>
      <dgm:spPr/>
    </dgm:pt>
    <dgm:pt modelId="{FF3F004F-E4DF-4754-B775-DC91C062108D}" type="pres">
      <dgm:prSet presAssocID="{6D232D19-1246-4A5A-857D-B4819CE91C4A}" presName="text_5" presStyleLbl="node1" presStyleIdx="4" presStyleCnt="5">
        <dgm:presLayoutVars>
          <dgm:bulletEnabled val="1"/>
        </dgm:presLayoutVars>
      </dgm:prSet>
      <dgm:spPr/>
    </dgm:pt>
    <dgm:pt modelId="{B8E5B1DC-6409-47FB-8D7A-4DE7660CF7CD}" type="pres">
      <dgm:prSet presAssocID="{6D232D19-1246-4A5A-857D-B4819CE91C4A}" presName="accent_5" presStyleCnt="0"/>
      <dgm:spPr/>
    </dgm:pt>
    <dgm:pt modelId="{75A349C2-4E77-4E28-B549-652C8A433F2C}" type="pres">
      <dgm:prSet presAssocID="{6D232D19-1246-4A5A-857D-B4819CE91C4A}" presName="accentRepeatNode" presStyleLbl="solidFgAcc1" presStyleIdx="4" presStyleCnt="5"/>
      <dgm:spPr/>
    </dgm:pt>
  </dgm:ptLst>
  <dgm:cxnLst>
    <dgm:cxn modelId="{5987740D-856E-46B5-A8B1-FF84FE6DE0AC}" type="presOf" srcId="{2F596396-2E2D-47DD-B620-5E0D2B5D879E}" destId="{312F1FEC-D3FE-43B8-808F-B7A112AC6805}" srcOrd="0" destOrd="0" presId="urn:microsoft.com/office/officeart/2008/layout/VerticalCurvedList"/>
    <dgm:cxn modelId="{66D3D80D-49EE-4D9E-825A-9C9FCC2AF777}" type="presOf" srcId="{61A6E5B3-4AC1-46BD-86A7-E74A221B6609}" destId="{AD1723CB-6F3C-4B7B-8AB0-727D98CE7100}" srcOrd="0" destOrd="0" presId="urn:microsoft.com/office/officeart/2008/layout/VerticalCurvedList"/>
    <dgm:cxn modelId="{4C91DD35-FF20-46C8-8AB4-0A3D47A88A96}" srcId="{61A6E5B3-4AC1-46BD-86A7-E74A221B6609}" destId="{C887E47B-2E29-4FAB-AF25-21326DBE5A8E}" srcOrd="1" destOrd="0" parTransId="{11EA533A-EF45-4A14-801F-58D28CE9F052}" sibTransId="{3E05363D-9BC7-40DB-AB26-0D0AB6442D33}"/>
    <dgm:cxn modelId="{0C2C3138-B370-4DBF-8733-7F81EB741454}" srcId="{61A6E5B3-4AC1-46BD-86A7-E74A221B6609}" destId="{50455E8B-9395-40D0-848D-7FFBE9C28332}" srcOrd="2" destOrd="0" parTransId="{651E1737-C985-43FA-922E-C2EC84781D34}" sibTransId="{31276E58-47F1-4E84-A669-3FB688650192}"/>
    <dgm:cxn modelId="{0017685D-8FE2-4925-8E4B-20EF50AF0BC6}" type="presOf" srcId="{6D232D19-1246-4A5A-857D-B4819CE91C4A}" destId="{FF3F004F-E4DF-4754-B775-DC91C062108D}" srcOrd="0" destOrd="0" presId="urn:microsoft.com/office/officeart/2008/layout/VerticalCurvedList"/>
    <dgm:cxn modelId="{B8CB4E41-D596-4043-B527-9A45E87DF12F}" type="presOf" srcId="{30D68D37-4FF2-427D-BB79-4CBD0101EF31}" destId="{B84A52D4-C089-4DEC-A2BE-F04F1EF5FE8C}" srcOrd="0" destOrd="0" presId="urn:microsoft.com/office/officeart/2008/layout/VerticalCurvedList"/>
    <dgm:cxn modelId="{47262B64-8312-4FF7-AC87-EB6696B044A7}" srcId="{61A6E5B3-4AC1-46BD-86A7-E74A221B6609}" destId="{2F596396-2E2D-47DD-B620-5E0D2B5D879E}" srcOrd="3" destOrd="0" parTransId="{CB332867-C68F-484A-905F-945AB3A196FA}" sibTransId="{8447614F-983C-4DB0-A501-0E31BFB79B5A}"/>
    <dgm:cxn modelId="{5429F066-5DF4-4B25-B6CE-825F451FD4AD}" type="presOf" srcId="{C887E47B-2E29-4FAB-AF25-21326DBE5A8E}" destId="{5BDEA4D1-969B-4EAE-A998-C9A596A31330}" srcOrd="0" destOrd="0" presId="urn:microsoft.com/office/officeart/2008/layout/VerticalCurvedList"/>
    <dgm:cxn modelId="{E322EC57-BCC5-46DF-8EDF-CB213FF054E7}" type="presOf" srcId="{50455E8B-9395-40D0-848D-7FFBE9C28332}" destId="{3DF84436-3815-414C-BA7B-6CDF05A334A1}" srcOrd="0" destOrd="0" presId="urn:microsoft.com/office/officeart/2008/layout/VerticalCurvedList"/>
    <dgm:cxn modelId="{A4D72378-A086-4339-928D-EE350D16C329}" type="presOf" srcId="{2406240D-F612-4F03-8128-0BD8F0EA749E}" destId="{C0F4C172-EFB6-4FDD-9ECC-DB33F91641CF}" srcOrd="0" destOrd="0" presId="urn:microsoft.com/office/officeart/2008/layout/VerticalCurvedList"/>
    <dgm:cxn modelId="{E57A67E0-E4C5-4B40-B444-5ADC0D05FA34}" srcId="{61A6E5B3-4AC1-46BD-86A7-E74A221B6609}" destId="{30D68D37-4FF2-427D-BB79-4CBD0101EF31}" srcOrd="0" destOrd="0" parTransId="{DBFBF124-BEA3-4A20-BB2D-E8C81EB44FF2}" sibTransId="{2406240D-F612-4F03-8128-0BD8F0EA749E}"/>
    <dgm:cxn modelId="{8A0ABEFE-041D-441F-8274-FC26E421FDFE}" srcId="{61A6E5B3-4AC1-46BD-86A7-E74A221B6609}" destId="{6D232D19-1246-4A5A-857D-B4819CE91C4A}" srcOrd="4" destOrd="0" parTransId="{97A0CCAE-DA35-4B54-ABF3-BC2BFA9B4445}" sibTransId="{9AEA4E98-0615-41DC-8023-73D328AE93B1}"/>
    <dgm:cxn modelId="{365A9BB0-2765-456D-912B-528831C4CB69}" type="presParOf" srcId="{AD1723CB-6F3C-4B7B-8AB0-727D98CE7100}" destId="{57215D11-29B6-44EF-9676-A8FD9F8A95A6}" srcOrd="0" destOrd="0" presId="urn:microsoft.com/office/officeart/2008/layout/VerticalCurvedList"/>
    <dgm:cxn modelId="{0D7F2E8C-11BB-47D5-A1A4-2998892245E6}" type="presParOf" srcId="{57215D11-29B6-44EF-9676-A8FD9F8A95A6}" destId="{1A80C152-5AAD-41DC-87E0-D45C52B6E41F}" srcOrd="0" destOrd="0" presId="urn:microsoft.com/office/officeart/2008/layout/VerticalCurvedList"/>
    <dgm:cxn modelId="{88EA783A-0184-47FB-BED3-D2EF660B40F5}" type="presParOf" srcId="{1A80C152-5AAD-41DC-87E0-D45C52B6E41F}" destId="{CF2A281A-8973-43F8-8173-16238383FB9C}" srcOrd="0" destOrd="0" presId="urn:microsoft.com/office/officeart/2008/layout/VerticalCurvedList"/>
    <dgm:cxn modelId="{C40BCF03-5B75-4E08-9AE1-197383F5182D}" type="presParOf" srcId="{1A80C152-5AAD-41DC-87E0-D45C52B6E41F}" destId="{C0F4C172-EFB6-4FDD-9ECC-DB33F91641CF}" srcOrd="1" destOrd="0" presId="urn:microsoft.com/office/officeart/2008/layout/VerticalCurvedList"/>
    <dgm:cxn modelId="{7A6E5789-889F-4FAD-AAF1-DF780D80FA93}" type="presParOf" srcId="{1A80C152-5AAD-41DC-87E0-D45C52B6E41F}" destId="{79BA8F6F-82C2-4AD9-9BD7-5D689E78D366}" srcOrd="2" destOrd="0" presId="urn:microsoft.com/office/officeart/2008/layout/VerticalCurvedList"/>
    <dgm:cxn modelId="{DE9EE253-E54B-455A-B570-B64D53AE0DD0}" type="presParOf" srcId="{1A80C152-5AAD-41DC-87E0-D45C52B6E41F}" destId="{649E42EB-0F89-4DAA-9CC8-4AE065349975}" srcOrd="3" destOrd="0" presId="urn:microsoft.com/office/officeart/2008/layout/VerticalCurvedList"/>
    <dgm:cxn modelId="{74E8F466-02EF-4C2B-B84C-958285668909}" type="presParOf" srcId="{57215D11-29B6-44EF-9676-A8FD9F8A95A6}" destId="{B84A52D4-C089-4DEC-A2BE-F04F1EF5FE8C}" srcOrd="1" destOrd="0" presId="urn:microsoft.com/office/officeart/2008/layout/VerticalCurvedList"/>
    <dgm:cxn modelId="{4654E51B-8FAB-4855-9381-D5FF86D4FA29}" type="presParOf" srcId="{57215D11-29B6-44EF-9676-A8FD9F8A95A6}" destId="{8EB780B2-619C-4434-BAE5-18049E7FA600}" srcOrd="2" destOrd="0" presId="urn:microsoft.com/office/officeart/2008/layout/VerticalCurvedList"/>
    <dgm:cxn modelId="{4B10BB07-B670-40E2-A751-D4927C0EABBB}" type="presParOf" srcId="{8EB780B2-619C-4434-BAE5-18049E7FA600}" destId="{2D3D81BA-6978-4CE3-95C8-DBA9F23B4967}" srcOrd="0" destOrd="0" presId="urn:microsoft.com/office/officeart/2008/layout/VerticalCurvedList"/>
    <dgm:cxn modelId="{A4FF1B61-CCD1-4F3B-ADB5-2DA33C642FED}" type="presParOf" srcId="{57215D11-29B6-44EF-9676-A8FD9F8A95A6}" destId="{5BDEA4D1-969B-4EAE-A998-C9A596A31330}" srcOrd="3" destOrd="0" presId="urn:microsoft.com/office/officeart/2008/layout/VerticalCurvedList"/>
    <dgm:cxn modelId="{F28BF18D-DB52-4CB0-9E21-1B49E189BB59}" type="presParOf" srcId="{57215D11-29B6-44EF-9676-A8FD9F8A95A6}" destId="{85E94304-A4C5-4CF3-8751-99A81EC4C022}" srcOrd="4" destOrd="0" presId="urn:microsoft.com/office/officeart/2008/layout/VerticalCurvedList"/>
    <dgm:cxn modelId="{1C59A41D-C7E1-4A49-BB03-D024A9A0AB61}" type="presParOf" srcId="{85E94304-A4C5-4CF3-8751-99A81EC4C022}" destId="{A2CA9098-4AB1-4226-BF1D-F8B78F5030B1}" srcOrd="0" destOrd="0" presId="urn:microsoft.com/office/officeart/2008/layout/VerticalCurvedList"/>
    <dgm:cxn modelId="{9559FACC-8378-4D43-A1D8-A152665B1056}" type="presParOf" srcId="{57215D11-29B6-44EF-9676-A8FD9F8A95A6}" destId="{3DF84436-3815-414C-BA7B-6CDF05A334A1}" srcOrd="5" destOrd="0" presId="urn:microsoft.com/office/officeart/2008/layout/VerticalCurvedList"/>
    <dgm:cxn modelId="{5BB85AD4-EB72-431F-9881-05ABE6D13A16}" type="presParOf" srcId="{57215D11-29B6-44EF-9676-A8FD9F8A95A6}" destId="{26807E61-17CD-4680-9142-62FD8BDB49EF}" srcOrd="6" destOrd="0" presId="urn:microsoft.com/office/officeart/2008/layout/VerticalCurvedList"/>
    <dgm:cxn modelId="{EC9DAE26-17EA-469C-9987-F14CED6421DC}" type="presParOf" srcId="{26807E61-17CD-4680-9142-62FD8BDB49EF}" destId="{580A97FE-904E-4D7B-BFAC-DE6B722EA73F}" srcOrd="0" destOrd="0" presId="urn:microsoft.com/office/officeart/2008/layout/VerticalCurvedList"/>
    <dgm:cxn modelId="{FBD9FEBD-72CD-437B-8F2F-5091D7516BA0}" type="presParOf" srcId="{57215D11-29B6-44EF-9676-A8FD9F8A95A6}" destId="{312F1FEC-D3FE-43B8-808F-B7A112AC6805}" srcOrd="7" destOrd="0" presId="urn:microsoft.com/office/officeart/2008/layout/VerticalCurvedList"/>
    <dgm:cxn modelId="{B603BE01-1464-4043-A5B8-E890CDCFFD8B}" type="presParOf" srcId="{57215D11-29B6-44EF-9676-A8FD9F8A95A6}" destId="{B64D2643-D462-4575-8D6C-58457AC3C729}" srcOrd="8" destOrd="0" presId="urn:microsoft.com/office/officeart/2008/layout/VerticalCurvedList"/>
    <dgm:cxn modelId="{72226B5B-56A3-4324-A933-FD9DD2821968}" type="presParOf" srcId="{B64D2643-D462-4575-8D6C-58457AC3C729}" destId="{AF5ABE1A-3322-4FE5-8DF1-06DFE54F98D6}" srcOrd="0" destOrd="0" presId="urn:microsoft.com/office/officeart/2008/layout/VerticalCurvedList"/>
    <dgm:cxn modelId="{7D8825D9-7CD1-4A5B-A0BC-F69B3603568B}" type="presParOf" srcId="{57215D11-29B6-44EF-9676-A8FD9F8A95A6}" destId="{FF3F004F-E4DF-4754-B775-DC91C062108D}" srcOrd="9" destOrd="0" presId="urn:microsoft.com/office/officeart/2008/layout/VerticalCurvedList"/>
    <dgm:cxn modelId="{73B21CCE-BE9F-413E-ABC3-CDC387A4634D}" type="presParOf" srcId="{57215D11-29B6-44EF-9676-A8FD9F8A95A6}" destId="{B8E5B1DC-6409-47FB-8D7A-4DE7660CF7CD}" srcOrd="10" destOrd="0" presId="urn:microsoft.com/office/officeart/2008/layout/VerticalCurvedList"/>
    <dgm:cxn modelId="{4275F259-B32D-4291-8A9D-BA140226A2CA}" type="presParOf" srcId="{B8E5B1DC-6409-47FB-8D7A-4DE7660CF7CD}" destId="{75A349C2-4E77-4E28-B549-652C8A433F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381BC-309D-42C8-890A-DACEB77CABA2}">
      <dsp:nvSpPr>
        <dsp:cNvPr id="0" name=""/>
        <dsp:cNvSpPr/>
      </dsp:nvSpPr>
      <dsp:spPr>
        <a:xfrm>
          <a:off x="1198880" y="0"/>
          <a:ext cx="3636007" cy="2429431"/>
        </a:xfrm>
        <a:prstGeom prst="triangle">
          <a:avLst/>
        </a:prstGeom>
        <a:solidFill>
          <a:srgbClr val="0D4C83"/>
        </a:solidFill>
        <a:ln w="22225" cap="rnd" cmpd="sng" algn="ctr">
          <a:solidFill>
            <a:srgbClr val="0D4C83"/>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sp>
    <dsp:sp modelId="{334E0CE0-5D41-415D-B240-01D2364AAB2C}">
      <dsp:nvSpPr>
        <dsp:cNvPr id="0" name=""/>
        <dsp:cNvSpPr/>
      </dsp:nvSpPr>
      <dsp:spPr>
        <a:xfrm>
          <a:off x="2991724" y="372414"/>
          <a:ext cx="3448425" cy="524972"/>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kern="1200"/>
            <a:t>(a) ACIT / ADIT / JCIT / JDIT</a:t>
          </a:r>
        </a:p>
      </dsp:txBody>
      <dsp:txXfrm>
        <a:off x="3017351" y="398041"/>
        <a:ext cx="3397171" cy="473718"/>
      </dsp:txXfrm>
    </dsp:sp>
    <dsp:sp modelId="{8B2F6342-17E6-448E-82D3-0B7A8B82E26B}">
      <dsp:nvSpPr>
        <dsp:cNvPr id="0" name=""/>
        <dsp:cNvSpPr/>
      </dsp:nvSpPr>
      <dsp:spPr>
        <a:xfrm>
          <a:off x="2991724" y="979712"/>
          <a:ext cx="3448425" cy="512354"/>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(b) DCIT / DDIT / </a:t>
          </a:r>
          <a:r>
            <a:rPr lang="fr-FR" sz="1300" kern="1200" err="1"/>
            <a:t>Ast</a:t>
          </a:r>
          <a:r>
            <a:rPr lang="fr-FR" sz="1300" kern="1200"/>
            <a:t>. CIT / </a:t>
          </a:r>
          <a:r>
            <a:rPr lang="fr-FR" sz="1300" kern="1200" err="1"/>
            <a:t>Ast</a:t>
          </a:r>
          <a:r>
            <a:rPr lang="fr-FR" sz="1300" kern="1200"/>
            <a:t>. DIT / ITO</a:t>
          </a:r>
          <a:endParaRPr lang="en-IN" sz="1300" kern="1200"/>
        </a:p>
      </dsp:txBody>
      <dsp:txXfrm>
        <a:off x="3016735" y="1004723"/>
        <a:ext cx="3398403" cy="462332"/>
      </dsp:txXfrm>
    </dsp:sp>
    <dsp:sp modelId="{9B26D2D0-C12C-49C4-A9CC-A4C19700FEAA}">
      <dsp:nvSpPr>
        <dsp:cNvPr id="0" name=""/>
        <dsp:cNvSpPr/>
      </dsp:nvSpPr>
      <dsp:spPr>
        <a:xfrm>
          <a:off x="2991724" y="1574392"/>
          <a:ext cx="3448425" cy="658603"/>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 Such other income-tax authority, ministerial staff, executive or consultant, as may be considered necessary by the Board.</a:t>
          </a:r>
          <a:endParaRPr lang="en-IN" sz="1300" kern="1200"/>
        </a:p>
      </dsp:txBody>
      <dsp:txXfrm>
        <a:off x="3023874" y="1606542"/>
        <a:ext cx="3384125" cy="594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C841E-2DFF-40EB-AFC4-531C2E756D8A}">
      <dsp:nvSpPr>
        <dsp:cNvPr id="0" name=""/>
        <dsp:cNvSpPr/>
      </dsp:nvSpPr>
      <dsp:spPr>
        <a:xfrm>
          <a:off x="0" y="374001"/>
          <a:ext cx="10231842" cy="504000"/>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C83FD8-C630-4F1D-9FE3-302606B41322}">
      <dsp:nvSpPr>
        <dsp:cNvPr id="0" name=""/>
        <dsp:cNvSpPr/>
      </dsp:nvSpPr>
      <dsp:spPr>
        <a:xfrm>
          <a:off x="511592" y="50799"/>
          <a:ext cx="8775093" cy="618402"/>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717" tIns="0" rIns="270717" bIns="0" numCol="1" spcCol="1270" anchor="ctr" anchorCtr="0">
          <a:noAutofit/>
        </a:bodyPr>
        <a:lstStyle/>
        <a:p>
          <a:pPr marL="0" lvl="0" indent="0" algn="just" defTabSz="711200">
            <a:lnSpc>
              <a:spcPct val="90000"/>
            </a:lnSpc>
            <a:spcBef>
              <a:spcPct val="0"/>
            </a:spcBef>
            <a:spcAft>
              <a:spcPct val="35000"/>
            </a:spcAft>
            <a:buNone/>
          </a:pPr>
          <a:r>
            <a:rPr lang="en-IN" sz="1600" b="1" kern="1200"/>
            <a:t>(a) Designated portal:</a:t>
          </a:r>
          <a:r>
            <a:rPr lang="en-IN" sz="1600" kern="1200"/>
            <a:t> Web portal designated by Pr. CCIT/ Pr. DGIT (in charge of </a:t>
          </a:r>
          <a:r>
            <a:rPr lang="en-IN" sz="1600" kern="1200" err="1"/>
            <a:t>NaFAC</a:t>
          </a:r>
          <a:r>
            <a:rPr lang="en-IN" sz="1600" kern="1200"/>
            <a:t>)</a:t>
          </a:r>
          <a:r>
            <a:rPr lang="en-IN" sz="2600" kern="1200"/>
            <a:t> </a:t>
          </a:r>
        </a:p>
      </dsp:txBody>
      <dsp:txXfrm>
        <a:off x="541780" y="80987"/>
        <a:ext cx="8714717" cy="558026"/>
      </dsp:txXfrm>
    </dsp:sp>
    <dsp:sp modelId="{CA5CDD4A-9BA2-47AF-9DE2-425D9DCF4739}">
      <dsp:nvSpPr>
        <dsp:cNvPr id="0" name=""/>
        <dsp:cNvSpPr/>
      </dsp:nvSpPr>
      <dsp:spPr>
        <a:xfrm>
          <a:off x="0" y="1281201"/>
          <a:ext cx="10231842" cy="504000"/>
        </a:xfrm>
        <a:prstGeom prst="rect">
          <a:avLst/>
        </a:prstGeom>
        <a:solidFill>
          <a:schemeClr val="lt1">
            <a:alpha val="90000"/>
            <a:hueOff val="0"/>
            <a:satOff val="0"/>
            <a:lumOff val="0"/>
            <a:alphaOff val="0"/>
          </a:schemeClr>
        </a:solidFill>
        <a:ln w="22225" cap="rnd" cmpd="sng" algn="ctr">
          <a:solidFill>
            <a:schemeClr val="accent3">
              <a:hueOff val="-573430"/>
              <a:satOff val="0"/>
              <a:lumOff val="-3529"/>
              <a:alphaOff val="0"/>
            </a:schemeClr>
          </a:solidFill>
          <a:prstDash val="solid"/>
        </a:ln>
        <a:effectLst/>
      </dsp:spPr>
      <dsp:style>
        <a:lnRef idx="2">
          <a:scrgbClr r="0" g="0" b="0"/>
        </a:lnRef>
        <a:fillRef idx="1">
          <a:scrgbClr r="0" g="0" b="0"/>
        </a:fillRef>
        <a:effectRef idx="0">
          <a:scrgbClr r="0" g="0" b="0"/>
        </a:effectRef>
        <a:fontRef idx="minor"/>
      </dsp:style>
    </dsp:sp>
    <dsp:sp modelId="{EF72DCCD-F3C8-409A-A159-46D686E3B6BF}">
      <dsp:nvSpPr>
        <dsp:cNvPr id="0" name=""/>
        <dsp:cNvSpPr/>
      </dsp:nvSpPr>
      <dsp:spPr>
        <a:xfrm>
          <a:off x="511592" y="986001"/>
          <a:ext cx="8775093" cy="590400"/>
        </a:xfrm>
        <a:prstGeom prst="roundRect">
          <a:avLst/>
        </a:prstGeom>
        <a:solidFill>
          <a:schemeClr val="accent3">
            <a:hueOff val="-573430"/>
            <a:satOff val="0"/>
            <a:lumOff val="-352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717" tIns="0" rIns="270717" bIns="0" numCol="1" spcCol="1270" anchor="ctr" anchorCtr="0">
          <a:noAutofit/>
        </a:bodyPr>
        <a:lstStyle/>
        <a:p>
          <a:pPr marL="0" lvl="0" indent="0" algn="just" defTabSz="711200">
            <a:lnSpc>
              <a:spcPct val="90000"/>
            </a:lnSpc>
            <a:spcBef>
              <a:spcPct val="0"/>
            </a:spcBef>
            <a:spcAft>
              <a:spcPct val="35000"/>
            </a:spcAft>
            <a:buNone/>
          </a:pPr>
          <a:r>
            <a:rPr lang="en-US" sz="1600" b="1" kern="1200"/>
            <a:t>(b) Faceless assessment:</a:t>
          </a:r>
          <a:r>
            <a:rPr lang="en-US" sz="1600" kern="1200"/>
            <a:t> Assessment proceedings conducted electronically in “E-    Proceeding” facility of Assessee.</a:t>
          </a:r>
          <a:endParaRPr lang="en-IN" sz="1600" kern="1200"/>
        </a:p>
      </dsp:txBody>
      <dsp:txXfrm>
        <a:off x="540413" y="1014822"/>
        <a:ext cx="8717451" cy="532758"/>
      </dsp:txXfrm>
    </dsp:sp>
    <dsp:sp modelId="{FD5F1F20-181B-4AD2-B0AB-FD376099D86D}">
      <dsp:nvSpPr>
        <dsp:cNvPr id="0" name=""/>
        <dsp:cNvSpPr/>
      </dsp:nvSpPr>
      <dsp:spPr>
        <a:xfrm>
          <a:off x="0" y="2188401"/>
          <a:ext cx="10231842" cy="504000"/>
        </a:xfrm>
        <a:prstGeom prst="rect">
          <a:avLst/>
        </a:prstGeom>
        <a:solidFill>
          <a:schemeClr val="lt1">
            <a:alpha val="90000"/>
            <a:hueOff val="0"/>
            <a:satOff val="0"/>
            <a:lumOff val="0"/>
            <a:alphaOff val="0"/>
          </a:schemeClr>
        </a:solidFill>
        <a:ln w="22225" cap="rnd" cmpd="sng" algn="ctr">
          <a:solidFill>
            <a:schemeClr val="accent3">
              <a:hueOff val="-1146861"/>
              <a:satOff val="0"/>
              <a:lumOff val="-7059"/>
              <a:alphaOff val="0"/>
            </a:schemeClr>
          </a:solidFill>
          <a:prstDash val="solid"/>
        </a:ln>
        <a:effectLst/>
      </dsp:spPr>
      <dsp:style>
        <a:lnRef idx="2">
          <a:scrgbClr r="0" g="0" b="0"/>
        </a:lnRef>
        <a:fillRef idx="1">
          <a:scrgbClr r="0" g="0" b="0"/>
        </a:fillRef>
        <a:effectRef idx="0">
          <a:scrgbClr r="0" g="0" b="0"/>
        </a:effectRef>
        <a:fontRef idx="minor"/>
      </dsp:style>
    </dsp:sp>
    <dsp:sp modelId="{81698B75-DC86-43A7-86CB-5F36217E9A25}">
      <dsp:nvSpPr>
        <dsp:cNvPr id="0" name=""/>
        <dsp:cNvSpPr/>
      </dsp:nvSpPr>
      <dsp:spPr>
        <a:xfrm>
          <a:off x="511592" y="1893201"/>
          <a:ext cx="8775093" cy="590400"/>
        </a:xfrm>
        <a:prstGeom prst="roundRect">
          <a:avLst/>
        </a:prstGeom>
        <a:solidFill>
          <a:schemeClr val="accent3">
            <a:hueOff val="-1146861"/>
            <a:satOff val="0"/>
            <a:lumOff val="-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717" tIns="0" rIns="270717" bIns="0" numCol="1" spcCol="1270" anchor="ctr" anchorCtr="0">
          <a:noAutofit/>
        </a:bodyPr>
        <a:lstStyle/>
        <a:p>
          <a:pPr marL="0" lvl="0" indent="0" algn="just" defTabSz="711200">
            <a:lnSpc>
              <a:spcPct val="90000"/>
            </a:lnSpc>
            <a:spcBef>
              <a:spcPct val="0"/>
            </a:spcBef>
            <a:spcAft>
              <a:spcPct val="35000"/>
            </a:spcAft>
            <a:buNone/>
          </a:pPr>
          <a:r>
            <a:rPr lang="en-US" sz="1600" b="1" kern="1200"/>
            <a:t>(c) Registered account:</a:t>
          </a:r>
          <a:r>
            <a:rPr lang="en-US" sz="1600" kern="1200"/>
            <a:t> E-filing account of Assessee in the designated portal.</a:t>
          </a:r>
          <a:endParaRPr lang="en-IN" sz="1600" kern="1200"/>
        </a:p>
      </dsp:txBody>
      <dsp:txXfrm>
        <a:off x="540413" y="1922022"/>
        <a:ext cx="8717451"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4C172-EFB6-4FDD-9ECC-DB33F91641CF}">
      <dsp:nvSpPr>
        <dsp:cNvPr id="0" name=""/>
        <dsp:cNvSpPr/>
      </dsp:nvSpPr>
      <dsp:spPr>
        <a:xfrm>
          <a:off x="-4238353" y="-650289"/>
          <a:ext cx="5049934" cy="5049934"/>
        </a:xfrm>
        <a:prstGeom prst="blockArc">
          <a:avLst>
            <a:gd name="adj1" fmla="val 18900000"/>
            <a:gd name="adj2" fmla="val 2700000"/>
            <a:gd name="adj3" fmla="val 428"/>
          </a:avLst>
        </a:pr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A52D4-C089-4DEC-A2BE-F04F1EF5FE8C}">
      <dsp:nvSpPr>
        <dsp:cNvPr id="0" name=""/>
        <dsp:cNvSpPr/>
      </dsp:nvSpPr>
      <dsp:spPr>
        <a:xfrm>
          <a:off x="355463" y="234259"/>
          <a:ext cx="6025599" cy="468819"/>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125" tIns="38100" rIns="38100" bIns="38100" numCol="1" spcCol="1270" anchor="ctr" anchorCtr="0">
          <a:noAutofit/>
        </a:bodyPr>
        <a:lstStyle/>
        <a:p>
          <a:pPr marL="0" lvl="0" indent="0" algn="l" defTabSz="644525">
            <a:lnSpc>
              <a:spcPct val="90000"/>
            </a:lnSpc>
            <a:spcBef>
              <a:spcPct val="0"/>
            </a:spcBef>
            <a:spcAft>
              <a:spcPct val="35000"/>
            </a:spcAft>
            <a:buNone/>
          </a:pPr>
          <a:r>
            <a:rPr lang="en-IN" sz="1450" kern="1200" dirty="0" err="1"/>
            <a:t>Barentz</a:t>
          </a:r>
          <a:r>
            <a:rPr lang="en-IN" sz="1450" kern="1200" dirty="0"/>
            <a:t> India (P.) Ltd vs. </a:t>
          </a:r>
          <a:r>
            <a:rPr lang="en-IN" sz="1450" kern="1200" dirty="0" err="1"/>
            <a:t>NaaFAC</a:t>
          </a:r>
          <a:r>
            <a:rPr lang="en-IN" sz="1450" kern="1200" dirty="0"/>
            <a:t> [2025] 179 taxmann.com 582 (Bom. HC)</a:t>
          </a:r>
        </a:p>
      </dsp:txBody>
      <dsp:txXfrm>
        <a:off x="355463" y="234259"/>
        <a:ext cx="6025599" cy="468819"/>
      </dsp:txXfrm>
    </dsp:sp>
    <dsp:sp modelId="{2D3D81BA-6978-4CE3-95C8-DBA9F23B4967}">
      <dsp:nvSpPr>
        <dsp:cNvPr id="0" name=""/>
        <dsp:cNvSpPr/>
      </dsp:nvSpPr>
      <dsp:spPr>
        <a:xfrm>
          <a:off x="62451" y="175657"/>
          <a:ext cx="586024" cy="586024"/>
        </a:xfrm>
        <a:prstGeom prst="ellipse">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DEA4D1-969B-4EAE-A998-C9A596A31330}">
      <dsp:nvSpPr>
        <dsp:cNvPr id="0" name=""/>
        <dsp:cNvSpPr/>
      </dsp:nvSpPr>
      <dsp:spPr>
        <a:xfrm>
          <a:off x="691405" y="937264"/>
          <a:ext cx="5689657" cy="468819"/>
        </a:xfrm>
        <a:prstGeom prst="rect">
          <a:avLst/>
        </a:prstGeom>
        <a:solidFill>
          <a:schemeClr val="accent3">
            <a:hueOff val="-286715"/>
            <a:satOff val="0"/>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125" tIns="38100" rIns="38100" bIns="38100" numCol="1" spcCol="1270" anchor="ctr" anchorCtr="0">
          <a:noAutofit/>
        </a:bodyPr>
        <a:lstStyle/>
        <a:p>
          <a:pPr marL="0" lvl="0" indent="0" algn="just" defTabSz="644525">
            <a:lnSpc>
              <a:spcPct val="90000"/>
            </a:lnSpc>
            <a:spcBef>
              <a:spcPct val="0"/>
            </a:spcBef>
            <a:spcAft>
              <a:spcPct val="35000"/>
            </a:spcAft>
            <a:buNone/>
          </a:pPr>
          <a:r>
            <a:rPr lang="en-IN" sz="1450" kern="1200"/>
            <a:t>Tulsidas Khimji (P.) Ltd. vs. ACIT [2025] 176 taxmann.com 696 (Bom. HC)</a:t>
          </a:r>
        </a:p>
      </dsp:txBody>
      <dsp:txXfrm>
        <a:off x="691405" y="937264"/>
        <a:ext cx="5689657" cy="468819"/>
      </dsp:txXfrm>
    </dsp:sp>
    <dsp:sp modelId="{A2CA9098-4AB1-4226-BF1D-F8B78F5030B1}">
      <dsp:nvSpPr>
        <dsp:cNvPr id="0" name=""/>
        <dsp:cNvSpPr/>
      </dsp:nvSpPr>
      <dsp:spPr>
        <a:xfrm>
          <a:off x="398393" y="878661"/>
          <a:ext cx="586024" cy="586024"/>
        </a:xfrm>
        <a:prstGeom prst="ellipse">
          <a:avLst/>
        </a:prstGeom>
        <a:solidFill>
          <a:schemeClr val="lt1">
            <a:hueOff val="0"/>
            <a:satOff val="0"/>
            <a:lumOff val="0"/>
            <a:alphaOff val="0"/>
          </a:schemeClr>
        </a:solidFill>
        <a:ln w="22225" cap="rnd" cmpd="sng" algn="ctr">
          <a:solidFill>
            <a:schemeClr val="accent3">
              <a:hueOff val="-286715"/>
              <a:satOff val="0"/>
              <a:lumOff val="-1765"/>
              <a:alphaOff val="0"/>
            </a:schemeClr>
          </a:solidFill>
          <a:prstDash val="solid"/>
        </a:ln>
        <a:effectLst/>
      </dsp:spPr>
      <dsp:style>
        <a:lnRef idx="2">
          <a:scrgbClr r="0" g="0" b="0"/>
        </a:lnRef>
        <a:fillRef idx="1">
          <a:scrgbClr r="0" g="0" b="0"/>
        </a:fillRef>
        <a:effectRef idx="0">
          <a:scrgbClr r="0" g="0" b="0"/>
        </a:effectRef>
        <a:fontRef idx="minor"/>
      </dsp:style>
    </dsp:sp>
    <dsp:sp modelId="{3DF84436-3815-414C-BA7B-6CDF05A334A1}">
      <dsp:nvSpPr>
        <dsp:cNvPr id="0" name=""/>
        <dsp:cNvSpPr/>
      </dsp:nvSpPr>
      <dsp:spPr>
        <a:xfrm>
          <a:off x="794512" y="1640268"/>
          <a:ext cx="5586550" cy="468819"/>
        </a:xfrm>
        <a:prstGeom prst="rect">
          <a:avLst/>
        </a:prstGeom>
        <a:solidFill>
          <a:schemeClr val="accent3">
            <a:hueOff val="-573430"/>
            <a:satOff val="0"/>
            <a:lumOff val="-352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125" tIns="38100" rIns="38100" bIns="38100" numCol="1" spcCol="1270" anchor="ctr" anchorCtr="0">
          <a:noAutofit/>
        </a:bodyPr>
        <a:lstStyle/>
        <a:p>
          <a:pPr marL="0" lvl="0" indent="0" algn="just" defTabSz="644525">
            <a:lnSpc>
              <a:spcPct val="90000"/>
            </a:lnSpc>
            <a:spcBef>
              <a:spcPct val="0"/>
            </a:spcBef>
            <a:spcAft>
              <a:spcPct val="35000"/>
            </a:spcAft>
            <a:buNone/>
          </a:pPr>
          <a:r>
            <a:rPr lang="en-US" sz="1450" kern="1200"/>
            <a:t>Toplight Corporate Management v. NaFAC [2021] 281 Taxman 451 (Del. HC)</a:t>
          </a:r>
          <a:endParaRPr lang="en-IN" sz="1450" kern="1200"/>
        </a:p>
      </dsp:txBody>
      <dsp:txXfrm>
        <a:off x="794512" y="1640268"/>
        <a:ext cx="5586550" cy="468819"/>
      </dsp:txXfrm>
    </dsp:sp>
    <dsp:sp modelId="{580A97FE-904E-4D7B-BFAC-DE6B722EA73F}">
      <dsp:nvSpPr>
        <dsp:cNvPr id="0" name=""/>
        <dsp:cNvSpPr/>
      </dsp:nvSpPr>
      <dsp:spPr>
        <a:xfrm>
          <a:off x="501500" y="1581665"/>
          <a:ext cx="586024" cy="586024"/>
        </a:xfrm>
        <a:prstGeom prst="ellipse">
          <a:avLst/>
        </a:prstGeom>
        <a:solidFill>
          <a:schemeClr val="lt1">
            <a:hueOff val="0"/>
            <a:satOff val="0"/>
            <a:lumOff val="0"/>
            <a:alphaOff val="0"/>
          </a:schemeClr>
        </a:solidFill>
        <a:ln w="22225" cap="rnd" cmpd="sng" algn="ctr">
          <a:solidFill>
            <a:schemeClr val="accent3">
              <a:hueOff val="-573430"/>
              <a:satOff val="0"/>
              <a:lumOff val="-3529"/>
              <a:alphaOff val="0"/>
            </a:schemeClr>
          </a:solidFill>
          <a:prstDash val="solid"/>
        </a:ln>
        <a:effectLst/>
      </dsp:spPr>
      <dsp:style>
        <a:lnRef idx="2">
          <a:scrgbClr r="0" g="0" b="0"/>
        </a:lnRef>
        <a:fillRef idx="1">
          <a:scrgbClr r="0" g="0" b="0"/>
        </a:fillRef>
        <a:effectRef idx="0">
          <a:scrgbClr r="0" g="0" b="0"/>
        </a:effectRef>
        <a:fontRef idx="minor"/>
      </dsp:style>
    </dsp:sp>
    <dsp:sp modelId="{312F1FEC-D3FE-43B8-808F-B7A112AC6805}">
      <dsp:nvSpPr>
        <dsp:cNvPr id="0" name=""/>
        <dsp:cNvSpPr/>
      </dsp:nvSpPr>
      <dsp:spPr>
        <a:xfrm>
          <a:off x="691405" y="2343272"/>
          <a:ext cx="5689657" cy="468819"/>
        </a:xfrm>
        <a:prstGeom prst="rect">
          <a:avLst/>
        </a:prstGeom>
        <a:solidFill>
          <a:schemeClr val="accent3">
            <a:hueOff val="-860146"/>
            <a:satOff val="0"/>
            <a:lumOff val="-529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125" tIns="63500" rIns="63500" bIns="63500" numCol="1" spcCol="1270" anchor="ctr" anchorCtr="0">
          <a:noAutofit/>
        </a:bodyPr>
        <a:lstStyle/>
        <a:p>
          <a:pPr marL="0" lvl="0" indent="0" algn="l" defTabSz="1111250">
            <a:lnSpc>
              <a:spcPct val="90000"/>
            </a:lnSpc>
            <a:spcBef>
              <a:spcPct val="0"/>
            </a:spcBef>
            <a:spcAft>
              <a:spcPct val="35000"/>
            </a:spcAft>
            <a:buNone/>
          </a:pPr>
          <a:endParaRPr lang="en-IN" sz="2500" kern="1200">
            <a:solidFill>
              <a:schemeClr val="tx1"/>
            </a:solidFill>
          </a:endParaRPr>
        </a:p>
      </dsp:txBody>
      <dsp:txXfrm>
        <a:off x="691405" y="2343272"/>
        <a:ext cx="5689657" cy="468819"/>
      </dsp:txXfrm>
    </dsp:sp>
    <dsp:sp modelId="{AF5ABE1A-3322-4FE5-8DF1-06DFE54F98D6}">
      <dsp:nvSpPr>
        <dsp:cNvPr id="0" name=""/>
        <dsp:cNvSpPr/>
      </dsp:nvSpPr>
      <dsp:spPr>
        <a:xfrm>
          <a:off x="398393" y="2284670"/>
          <a:ext cx="586024" cy="586024"/>
        </a:xfrm>
        <a:prstGeom prst="ellipse">
          <a:avLst/>
        </a:prstGeom>
        <a:solidFill>
          <a:schemeClr val="lt1">
            <a:hueOff val="0"/>
            <a:satOff val="0"/>
            <a:lumOff val="0"/>
            <a:alphaOff val="0"/>
          </a:schemeClr>
        </a:solidFill>
        <a:ln w="22225" cap="rnd" cmpd="sng" algn="ctr">
          <a:solidFill>
            <a:schemeClr val="accent3">
              <a:hueOff val="-860146"/>
              <a:satOff val="0"/>
              <a:lumOff val="-5294"/>
              <a:alphaOff val="0"/>
            </a:schemeClr>
          </a:solidFill>
          <a:prstDash val="solid"/>
        </a:ln>
        <a:effectLst/>
      </dsp:spPr>
      <dsp:style>
        <a:lnRef idx="2">
          <a:scrgbClr r="0" g="0" b="0"/>
        </a:lnRef>
        <a:fillRef idx="1">
          <a:scrgbClr r="0" g="0" b="0"/>
        </a:fillRef>
        <a:effectRef idx="0">
          <a:scrgbClr r="0" g="0" b="0"/>
        </a:effectRef>
        <a:fontRef idx="minor"/>
      </dsp:style>
    </dsp:sp>
    <dsp:sp modelId="{FF3F004F-E4DF-4754-B775-DC91C062108D}">
      <dsp:nvSpPr>
        <dsp:cNvPr id="0" name=""/>
        <dsp:cNvSpPr/>
      </dsp:nvSpPr>
      <dsp:spPr>
        <a:xfrm>
          <a:off x="355463" y="3046276"/>
          <a:ext cx="6025599" cy="468819"/>
        </a:xfrm>
        <a:prstGeom prst="rect">
          <a:avLst/>
        </a:prstGeom>
        <a:solidFill>
          <a:schemeClr val="accent3">
            <a:hueOff val="-1146861"/>
            <a:satOff val="0"/>
            <a:lumOff val="-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125" tIns="63500" rIns="63500" bIns="63500" numCol="1" spcCol="1270" anchor="ctr" anchorCtr="0">
          <a:noAutofit/>
        </a:bodyPr>
        <a:lstStyle/>
        <a:p>
          <a:pPr marL="0" lvl="0" indent="0" algn="l" defTabSz="1111250">
            <a:lnSpc>
              <a:spcPct val="90000"/>
            </a:lnSpc>
            <a:spcBef>
              <a:spcPct val="0"/>
            </a:spcBef>
            <a:spcAft>
              <a:spcPct val="35000"/>
            </a:spcAft>
            <a:buNone/>
          </a:pPr>
          <a:endParaRPr lang="en-IN" sz="2500" kern="1200">
            <a:solidFill>
              <a:schemeClr val="tx1"/>
            </a:solidFill>
          </a:endParaRPr>
        </a:p>
      </dsp:txBody>
      <dsp:txXfrm>
        <a:off x="355463" y="3046276"/>
        <a:ext cx="6025599" cy="468819"/>
      </dsp:txXfrm>
    </dsp:sp>
    <dsp:sp modelId="{75A349C2-4E77-4E28-B549-652C8A433F2C}">
      <dsp:nvSpPr>
        <dsp:cNvPr id="0" name=""/>
        <dsp:cNvSpPr/>
      </dsp:nvSpPr>
      <dsp:spPr>
        <a:xfrm>
          <a:off x="62451" y="2987674"/>
          <a:ext cx="586024" cy="586024"/>
        </a:xfrm>
        <a:prstGeom prst="ellipse">
          <a:avLst/>
        </a:prstGeom>
        <a:solidFill>
          <a:schemeClr val="lt1">
            <a:hueOff val="0"/>
            <a:satOff val="0"/>
            <a:lumOff val="0"/>
            <a:alphaOff val="0"/>
          </a:schemeClr>
        </a:solidFill>
        <a:ln w="22225" cap="rnd" cmpd="sng" algn="ctr">
          <a:solidFill>
            <a:schemeClr val="accent3">
              <a:hueOff val="-1146861"/>
              <a:satOff val="0"/>
              <a:lumOff val="-705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1:24:50.498"/>
    </inkml:context>
    <inkml:brush xml:id="br0">
      <inkml:brushProperty name="width" value="0.035" units="cm"/>
      <inkml:brushProperty name="height" value="0.035" units="cm"/>
      <inkml:brushProperty name="color" value="#FFFFFF"/>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1:24:50.499"/>
    </inkml:context>
    <inkml:brush xml:id="br0">
      <inkml:brushProperty name="width" value="0.035" units="cm"/>
      <inkml:brushProperty name="height" value="0.035" units="cm"/>
      <inkml:brushProperty name="color" value="#FFFFFF"/>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1:24:50.500"/>
    </inkml:context>
    <inkml:brush xml:id="br0">
      <inkml:brushProperty name="width" value="0.05" units="cm"/>
      <inkml:brushProperty name="height" value="0.05" units="cm"/>
      <inkml:brushProperty name="color" value="#FFFFFF"/>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1:24:50.501"/>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1:24:50.502"/>
    </inkml:context>
    <inkml:brush xml:id="br0">
      <inkml:brushProperty name="width" value="0.05" units="cm"/>
      <inkml:brushProperty name="height" value="0.05" units="cm"/>
      <inkml:brushProperty name="color" value="#FFFFFF"/>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1:24:50.503"/>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1:24:50.504"/>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5C4BCFC-9456-4F5C-9497-EAC39111C963}" type="datetimeFigureOut">
              <a:rPr lang="en-IN" smtClean="0"/>
              <a:t>16/11/2025</a:t>
            </a:fld>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C9BEA8E-CD23-4FF3-8A2A-F3C4FC79A454}" type="slidenum">
              <a:rPr lang="en-IN" smtClean="0"/>
              <a:t>‹#›</a:t>
            </a:fld>
            <a:endParaRPr lang="en-IN"/>
          </a:p>
        </p:txBody>
      </p:sp>
    </p:spTree>
    <p:extLst>
      <p:ext uri="{BB962C8B-B14F-4D97-AF65-F5344CB8AC3E}">
        <p14:creationId xmlns:p14="http://schemas.microsoft.com/office/powerpoint/2010/main" val="375259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1</a:t>
            </a:fld>
            <a:endParaRPr lang="en-IN"/>
          </a:p>
        </p:txBody>
      </p:sp>
    </p:spTree>
    <p:extLst>
      <p:ext uri="{BB962C8B-B14F-4D97-AF65-F5344CB8AC3E}">
        <p14:creationId xmlns:p14="http://schemas.microsoft.com/office/powerpoint/2010/main" val="240943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CC9BEA8E-CD23-4FF3-8A2A-F3C4FC79A454}" type="slidenum">
              <a:rPr lang="en-IN" smtClean="0"/>
              <a:t>32</a:t>
            </a:fld>
            <a:endParaRPr lang="en-IN"/>
          </a:p>
        </p:txBody>
      </p:sp>
    </p:spTree>
    <p:extLst>
      <p:ext uri="{BB962C8B-B14F-4D97-AF65-F5344CB8AC3E}">
        <p14:creationId xmlns:p14="http://schemas.microsoft.com/office/powerpoint/2010/main" val="3588121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5175-62F0-7FDF-0084-360943BC7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A931A-D8EA-5C53-75E2-55C15F0654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4CEB9-1894-3B86-311A-325635F868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EE9688-4B6D-7087-5364-818266AFFDA1}"/>
              </a:ext>
            </a:extLst>
          </p:cNvPr>
          <p:cNvSpPr>
            <a:spLocks noGrp="1"/>
          </p:cNvSpPr>
          <p:nvPr>
            <p:ph type="sldNum" sz="quarter" idx="5"/>
          </p:nvPr>
        </p:nvSpPr>
        <p:spPr/>
        <p:txBody>
          <a:bodyPr/>
          <a:lstStyle/>
          <a:p>
            <a:fld id="{CC9BEA8E-CD23-4FF3-8A2A-F3C4FC79A454}" type="slidenum">
              <a:rPr lang="en-IN" smtClean="0"/>
              <a:t>33</a:t>
            </a:fld>
            <a:endParaRPr lang="en-IN"/>
          </a:p>
        </p:txBody>
      </p:sp>
    </p:spTree>
    <p:extLst>
      <p:ext uri="{BB962C8B-B14F-4D97-AF65-F5344CB8AC3E}">
        <p14:creationId xmlns:p14="http://schemas.microsoft.com/office/powerpoint/2010/main" val="399092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CC9BEA8E-CD23-4FF3-8A2A-F3C4FC79A454}" type="slidenum">
              <a:rPr lang="en-IN" smtClean="0"/>
              <a:t>2</a:t>
            </a:fld>
            <a:endParaRPr lang="en-IN"/>
          </a:p>
        </p:txBody>
      </p:sp>
    </p:spTree>
    <p:extLst>
      <p:ext uri="{BB962C8B-B14F-4D97-AF65-F5344CB8AC3E}">
        <p14:creationId xmlns:p14="http://schemas.microsoft.com/office/powerpoint/2010/main" val="97002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3</a:t>
            </a:fld>
            <a:endParaRPr lang="en-IN"/>
          </a:p>
        </p:txBody>
      </p:sp>
    </p:spTree>
    <p:extLst>
      <p:ext uri="{BB962C8B-B14F-4D97-AF65-F5344CB8AC3E}">
        <p14:creationId xmlns:p14="http://schemas.microsoft.com/office/powerpoint/2010/main" val="144276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273-corresponds to sec 144B of the old Act.</a:t>
            </a:r>
          </a:p>
          <a:p>
            <a:r>
              <a:rPr lang="en-US" dirty="0"/>
              <a:t>Sec 270(1)-Corresponds to sec 143(1)(a) of the old Act</a:t>
            </a:r>
          </a:p>
          <a:p>
            <a:r>
              <a:rPr lang="en-US" dirty="0"/>
              <a:t>Sec 271-Corresponds to </a:t>
            </a:r>
            <a:r>
              <a:rPr lang="en-US"/>
              <a:t>sec 144 </a:t>
            </a:r>
            <a:r>
              <a:rPr lang="en-US" dirty="0"/>
              <a:t>of the old Act</a:t>
            </a:r>
          </a:p>
          <a:p>
            <a:r>
              <a:rPr lang="en-US" dirty="0"/>
              <a:t>Sec 279-Corresponds to sec 147 of the old Act.</a:t>
            </a:r>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6</a:t>
            </a:fld>
            <a:endParaRPr lang="en-IN"/>
          </a:p>
        </p:txBody>
      </p:sp>
    </p:spTree>
    <p:extLst>
      <p:ext uri="{BB962C8B-B14F-4D97-AF65-F5344CB8AC3E}">
        <p14:creationId xmlns:p14="http://schemas.microsoft.com/office/powerpoint/2010/main" val="77995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270(8)- Corresponds to sec 143(2) of the old Act</a:t>
            </a:r>
          </a:p>
          <a:p>
            <a:r>
              <a:rPr lang="en-US" dirty="0"/>
              <a:t>Sec 268(1)- Corresponds to sec 142(1) of the Old Act</a:t>
            </a:r>
          </a:p>
          <a:p>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7</a:t>
            </a:fld>
            <a:endParaRPr lang="en-IN"/>
          </a:p>
        </p:txBody>
      </p:sp>
    </p:spTree>
    <p:extLst>
      <p:ext uri="{BB962C8B-B14F-4D97-AF65-F5344CB8AC3E}">
        <p14:creationId xmlns:p14="http://schemas.microsoft.com/office/powerpoint/2010/main" val="66901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144C(2)- time to file objections – 30 days from date of receipt of draft order</a:t>
            </a:r>
          </a:p>
          <a:p>
            <a:r>
              <a:rPr lang="en-US" dirty="0"/>
              <a:t>144C(4)- draft order to be passed within 1 month from the end of the month in which acceptance is </a:t>
            </a:r>
            <a:r>
              <a:rPr lang="en-US" dirty="0" err="1"/>
              <a:t>recd</a:t>
            </a:r>
            <a:r>
              <a:rPr lang="en-US" dirty="0"/>
              <a:t> or time to file objections expires.</a:t>
            </a:r>
          </a:p>
          <a:p>
            <a:r>
              <a:rPr lang="en-US" dirty="0"/>
              <a:t>144C(13)- AO to pass final order within 1 month from the end of the month in which DRP directions recd.</a:t>
            </a:r>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12</a:t>
            </a:fld>
            <a:endParaRPr lang="en-IN"/>
          </a:p>
        </p:txBody>
      </p:sp>
    </p:spTree>
    <p:extLst>
      <p:ext uri="{BB962C8B-B14F-4D97-AF65-F5344CB8AC3E}">
        <p14:creationId xmlns:p14="http://schemas.microsoft.com/office/powerpoint/2010/main" val="167229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268(5)- Corresponds to sec 142(2A)- special audit</a:t>
            </a:r>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15</a:t>
            </a:fld>
            <a:endParaRPr lang="en-IN"/>
          </a:p>
        </p:txBody>
      </p:sp>
    </p:spTree>
    <p:extLst>
      <p:ext uri="{BB962C8B-B14F-4D97-AF65-F5344CB8AC3E}">
        <p14:creationId xmlns:p14="http://schemas.microsoft.com/office/powerpoint/2010/main" val="65744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17</a:t>
            </a:fld>
            <a:endParaRPr lang="en-IN"/>
          </a:p>
        </p:txBody>
      </p:sp>
    </p:spTree>
    <p:extLst>
      <p:ext uri="{BB962C8B-B14F-4D97-AF65-F5344CB8AC3E}">
        <p14:creationId xmlns:p14="http://schemas.microsoft.com/office/powerpoint/2010/main" val="19768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20</a:t>
            </a:fld>
            <a:endParaRPr lang="en-IN"/>
          </a:p>
        </p:txBody>
      </p:sp>
    </p:spTree>
    <p:extLst>
      <p:ext uri="{BB962C8B-B14F-4D97-AF65-F5344CB8AC3E}">
        <p14:creationId xmlns:p14="http://schemas.microsoft.com/office/powerpoint/2010/main" val="2845342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2188035"/>
            <a:ext cx="10993549" cy="993215"/>
          </a:xfrm>
          <a:prstGeom prst="rect">
            <a:avLst/>
          </a:prstGeom>
          <a:effectLst/>
        </p:spPr>
        <p:txBody>
          <a:bodyPr anchor="ctr">
            <a:normAutofit/>
          </a:bodyPr>
          <a:lstStyle>
            <a:lvl1pPr>
              <a:defRPr sz="3600">
                <a:solidFill>
                  <a:schemeClr val="tx1">
                    <a:lumMod val="75000"/>
                    <a:lumOff val="25000"/>
                  </a:schemeClr>
                </a:solidFill>
                <a:latin typeface="+mj-lt"/>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p:nvPr>
        </p:nvSpPr>
        <p:spPr>
          <a:xfrm>
            <a:off x="581194" y="3181251"/>
            <a:ext cx="10993546" cy="590321"/>
          </a:xfrm>
        </p:spPr>
        <p:txBody>
          <a:bodyPr anchor="t">
            <a:normAutofit/>
          </a:bodyPr>
          <a:lstStyle>
            <a:lvl1pPr marL="0" indent="0" algn="l">
              <a:buNone/>
              <a:defRPr sz="1600" cap="all">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lvl1pPr>
              <a:defRPr/>
            </a:lvl1pPr>
          </a:lstStyle>
          <a:p>
            <a:r>
              <a:rPr lang="en-US"/>
              <a:t>November 16, 2025</a:t>
            </a:r>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FACELESS ASSESSMENT                                                                         KRUPA R. GANDHI | BANSI S. MEHTA &amp; CO.</a:t>
            </a:r>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pic>
        <p:nvPicPr>
          <p:cNvPr id="7" name="Picture 6">
            <a:extLst>
              <a:ext uri="{FF2B5EF4-FFF2-40B4-BE49-F238E27FC236}">
                <a16:creationId xmlns:a16="http://schemas.microsoft.com/office/drawing/2014/main" id="{5846DCDA-9E50-D746-B5CF-EB22998FC2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56" y="4304022"/>
            <a:ext cx="12167601" cy="2547591"/>
          </a:xfrm>
          <a:prstGeom prst="rect">
            <a:avLst/>
          </a:prstGeom>
        </p:spPr>
      </p:pic>
      <p:pic>
        <p:nvPicPr>
          <p:cNvPr id="6" name="Picture 5">
            <a:extLst>
              <a:ext uri="{FF2B5EF4-FFF2-40B4-BE49-F238E27FC236}">
                <a16:creationId xmlns:a16="http://schemas.microsoft.com/office/drawing/2014/main" id="{2D79DC5E-477A-35AF-3F98-DAA390DF19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12435" y="462972"/>
            <a:ext cx="5684093" cy="779509"/>
          </a:xfrm>
          <a:prstGeom prst="rect">
            <a:avLst/>
          </a:prstGeom>
        </p:spPr>
      </p:pic>
    </p:spTree>
    <p:extLst>
      <p:ext uri="{BB962C8B-B14F-4D97-AF65-F5344CB8AC3E}">
        <p14:creationId xmlns:p14="http://schemas.microsoft.com/office/powerpoint/2010/main" val="563201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A8840-CDB0-67B2-B093-C2CF3A69C3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4450"/>
          <a:stretch/>
        </p:blipFill>
        <p:spPr>
          <a:xfrm>
            <a:off x="581191" y="648460"/>
            <a:ext cx="11610809" cy="1261620"/>
          </a:xfrm>
          <a:prstGeom prst="rect">
            <a:avLst/>
          </a:prstGeom>
        </p:spPr>
      </p:pic>
      <p:sp>
        <p:nvSpPr>
          <p:cNvPr id="8" name="Date Placeholder 7">
            <a:extLst>
              <a:ext uri="{FF2B5EF4-FFF2-40B4-BE49-F238E27FC236}">
                <a16:creationId xmlns:a16="http://schemas.microsoft.com/office/drawing/2014/main" id="{E8295E15-D4C0-3BD0-14C8-EC66809BECCF}"/>
              </a:ext>
            </a:extLst>
          </p:cNvPr>
          <p:cNvSpPr>
            <a:spLocks noGrp="1"/>
          </p:cNvSpPr>
          <p:nvPr>
            <p:ph type="dt" sz="half" idx="10"/>
          </p:nvPr>
        </p:nvSpPr>
        <p:spPr/>
        <p:txBody>
          <a:bodyPr/>
          <a:lstStyle/>
          <a:p>
            <a:r>
              <a:rPr lang="en-US"/>
              <a:t>November 16, 2025</a:t>
            </a:r>
          </a:p>
        </p:txBody>
      </p:sp>
      <p:sp>
        <p:nvSpPr>
          <p:cNvPr id="9" name="Footer Placeholder 8">
            <a:extLst>
              <a:ext uri="{FF2B5EF4-FFF2-40B4-BE49-F238E27FC236}">
                <a16:creationId xmlns:a16="http://schemas.microsoft.com/office/drawing/2014/main" id="{9AC6AD16-D452-178A-C62F-C996DAE4CFCC}"/>
              </a:ext>
            </a:extLst>
          </p:cNvPr>
          <p:cNvSpPr>
            <a:spLocks noGrp="1"/>
          </p:cNvSpPr>
          <p:nvPr>
            <p:ph type="ftr" sz="quarter" idx="11"/>
          </p:nvPr>
        </p:nvSpPr>
        <p:spPr/>
        <p:txBody>
          <a:bodyPr/>
          <a:lstStyle/>
          <a:p>
            <a:r>
              <a:rPr lang="en-US"/>
              <a:t>FACELESS ASSESSMENT                                                                         KRUPA R. GANDHI | BANSI S. MEHTA &amp; CO.</a:t>
            </a:r>
          </a:p>
        </p:txBody>
      </p:sp>
      <p:sp>
        <p:nvSpPr>
          <p:cNvPr id="10" name="Slide Number Placeholder 9">
            <a:extLst>
              <a:ext uri="{FF2B5EF4-FFF2-40B4-BE49-F238E27FC236}">
                <a16:creationId xmlns:a16="http://schemas.microsoft.com/office/drawing/2014/main" id="{6ED47AF3-E516-19C5-DD6D-CDA19AD9346D}"/>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2" name="Rectangle 1">
            <a:extLst>
              <a:ext uri="{FF2B5EF4-FFF2-40B4-BE49-F238E27FC236}">
                <a16:creationId xmlns:a16="http://schemas.microsoft.com/office/drawing/2014/main" id="{DE0BE964-CD49-3409-946C-CD8599269C62}"/>
              </a:ext>
            </a:extLst>
          </p:cNvPr>
          <p:cNvSpPr/>
          <p:nvPr userDrawn="1"/>
        </p:nvSpPr>
        <p:spPr>
          <a:xfrm>
            <a:off x="0" y="648460"/>
            <a:ext cx="581191" cy="1261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Title 6">
            <a:extLst>
              <a:ext uri="{FF2B5EF4-FFF2-40B4-BE49-F238E27FC236}">
                <a16:creationId xmlns:a16="http://schemas.microsoft.com/office/drawing/2014/main" id="{583C854F-66DC-B914-650C-1F9FE28FA0CB}"/>
              </a:ext>
            </a:extLst>
          </p:cNvPr>
          <p:cNvSpPr>
            <a:spLocks noGrp="1"/>
          </p:cNvSpPr>
          <p:nvPr>
            <p:ph type="title"/>
          </p:nvPr>
        </p:nvSpPr>
        <p:spPr>
          <a:xfrm>
            <a:off x="581193" y="1910080"/>
            <a:ext cx="11029616" cy="1189554"/>
          </a:xfrm>
          <a:prstGeom prst="rect">
            <a:avLst/>
          </a:prstGeom>
        </p:spPr>
        <p:txBody>
          <a:bodyPr anchor="t"/>
          <a:lstStyle>
            <a:lvl1pPr>
              <a:defRPr>
                <a:latin typeface="+mj-lt"/>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2943032D-4D54-C185-CC5A-026A9E1A0C88}"/>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019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2228003"/>
            <a:ext cx="5194767" cy="3633047"/>
          </a:xfrm>
        </p:spPr>
        <p:txBody>
          <a:bodyPr anchor="t">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chor="t">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54CC2D7-967C-0F6B-6B62-018192525E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89227"/>
          </a:xfrm>
          <a:prstGeom prst="rect">
            <a:avLst/>
          </a:prstGeom>
        </p:spPr>
      </p:pic>
      <p:sp>
        <p:nvSpPr>
          <p:cNvPr id="9" name="Date Placeholder 8">
            <a:extLst>
              <a:ext uri="{FF2B5EF4-FFF2-40B4-BE49-F238E27FC236}">
                <a16:creationId xmlns:a16="http://schemas.microsoft.com/office/drawing/2014/main" id="{27F3CF76-5345-E0C8-54D3-59FA0D4D5C05}"/>
              </a:ext>
            </a:extLst>
          </p:cNvPr>
          <p:cNvSpPr>
            <a:spLocks noGrp="1"/>
          </p:cNvSpPr>
          <p:nvPr>
            <p:ph type="dt" sz="half" idx="10"/>
          </p:nvPr>
        </p:nvSpPr>
        <p:spPr/>
        <p:txBody>
          <a:bodyPr/>
          <a:lstStyle>
            <a:lvl1pPr>
              <a:defRPr>
                <a:latin typeface="+mj-lt"/>
              </a:defRPr>
            </a:lvl1pPr>
          </a:lstStyle>
          <a:p>
            <a:r>
              <a:rPr lang="en-US"/>
              <a:t>November 16, 2025</a:t>
            </a:r>
            <a:endParaRPr lang="en-US">
              <a:latin typeface="+mj-lt"/>
            </a:endParaRPr>
          </a:p>
        </p:txBody>
      </p:sp>
      <p:sp>
        <p:nvSpPr>
          <p:cNvPr id="10" name="Footer Placeholder 9">
            <a:extLst>
              <a:ext uri="{FF2B5EF4-FFF2-40B4-BE49-F238E27FC236}">
                <a16:creationId xmlns:a16="http://schemas.microsoft.com/office/drawing/2014/main" id="{55448A4A-6CED-572D-5132-8252CB7E3DDE}"/>
              </a:ext>
            </a:extLst>
          </p:cNvPr>
          <p:cNvSpPr>
            <a:spLocks noGrp="1"/>
          </p:cNvSpPr>
          <p:nvPr>
            <p:ph type="ftr" sz="quarter" idx="11"/>
          </p:nvPr>
        </p:nvSpPr>
        <p:spPr/>
        <p:txBody>
          <a:bodyPr/>
          <a:lstStyle>
            <a:lvl1pPr>
              <a:defRPr>
                <a:latin typeface="+mj-lt"/>
              </a:defRPr>
            </a:lvl1pPr>
          </a:lstStyle>
          <a:p>
            <a:r>
              <a:rPr lang="en-US"/>
              <a:t>FACELESS ASSESSMENT                                                                         KRUPA R. GANDHI | BANSI S. MEHTA &amp; CO.</a:t>
            </a:r>
            <a:endParaRPr lang="en-US">
              <a:latin typeface="+mj-lt"/>
            </a:endParaRPr>
          </a:p>
        </p:txBody>
      </p:sp>
      <p:sp>
        <p:nvSpPr>
          <p:cNvPr id="11" name="Slide Number Placeholder 10">
            <a:extLst>
              <a:ext uri="{FF2B5EF4-FFF2-40B4-BE49-F238E27FC236}">
                <a16:creationId xmlns:a16="http://schemas.microsoft.com/office/drawing/2014/main" id="{741831C3-73F0-1BAC-09FF-81423489821C}"/>
              </a:ext>
            </a:extLst>
          </p:cNvPr>
          <p:cNvSpPr>
            <a:spLocks noGrp="1"/>
          </p:cNvSpPr>
          <p:nvPr>
            <p:ph type="sldNum" sz="quarter" idx="12"/>
          </p:nvPr>
        </p:nvSpPr>
        <p:spPr/>
        <p:txBody>
          <a:bodyPr/>
          <a:lstStyle>
            <a:lvl1pPr>
              <a:defRPr>
                <a:latin typeface="+mj-lt"/>
              </a:defRPr>
            </a:lvl1pPr>
          </a:lstStyle>
          <a:p>
            <a:fld id="{3A98EE3D-8CD1-4C3F-BD1C-C98C9596463C}" type="slidenum">
              <a:rPr lang="en-US" smtClean="0"/>
              <a:pPr/>
              <a:t>‹#›</a:t>
            </a:fld>
            <a:endParaRPr lang="en-US">
              <a:latin typeface="+mj-lt"/>
            </a:endParaRPr>
          </a:p>
        </p:txBody>
      </p:sp>
      <p:sp>
        <p:nvSpPr>
          <p:cNvPr id="5" name="Rectangle 4">
            <a:extLst>
              <a:ext uri="{FF2B5EF4-FFF2-40B4-BE49-F238E27FC236}">
                <a16:creationId xmlns:a16="http://schemas.microsoft.com/office/drawing/2014/main" id="{7414F592-618E-A44D-B859-70C87D1858C1}"/>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DAD594D-0A09-6D94-CB69-7BACB9201B37}"/>
              </a:ext>
            </a:extLst>
          </p:cNvPr>
          <p:cNvSpPr>
            <a:spLocks noGrp="1"/>
          </p:cNvSpPr>
          <p:nvPr>
            <p:ph type="title"/>
          </p:nvPr>
        </p:nvSpPr>
        <p:spPr>
          <a:xfrm>
            <a:off x="581192" y="474527"/>
            <a:ext cx="11029616" cy="990600"/>
          </a:xfrm>
          <a:prstGeom prst="rect">
            <a:avLst/>
          </a:prstGeom>
        </p:spPr>
        <p:txBody>
          <a:bodyPr/>
          <a:lstStyle>
            <a:lvl1pPr>
              <a:defRPr>
                <a:latin typeface="+mj-lt"/>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71698966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4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1" y="0"/>
            <a:ext cx="4130540" cy="641667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p:cNvSpPr>
            <a:spLocks noGrp="1"/>
          </p:cNvSpPr>
          <p:nvPr>
            <p:ph type="title"/>
          </p:nvPr>
        </p:nvSpPr>
        <p:spPr>
          <a:xfrm>
            <a:off x="767857" y="933450"/>
            <a:ext cx="3031852" cy="1722419"/>
          </a:xfrm>
          <a:prstGeom prst="rect">
            <a:avLst/>
          </a:prstGeom>
        </p:spPr>
        <p:txBody>
          <a:bodyPr anchor="b">
            <a:normAutofit/>
          </a:bodyPr>
          <a:lstStyle>
            <a:lvl1pPr algn="l">
              <a:defRPr sz="2400" b="0">
                <a:solidFill>
                  <a:srgbClr val="FFFFFF"/>
                </a:solidFill>
                <a:latin typeface="+mj-lt"/>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latin typeface="+mj-lt"/>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a:extLst>
              <a:ext uri="{FF2B5EF4-FFF2-40B4-BE49-F238E27FC236}">
                <a16:creationId xmlns:a16="http://schemas.microsoft.com/office/drawing/2014/main" id="{B0C45EB3-F876-26BC-263E-81DE0607B2C3}"/>
              </a:ext>
            </a:extLst>
          </p:cNvPr>
          <p:cNvPicPr>
            <a:picLocks noChangeAspect="1"/>
          </p:cNvPicPr>
          <p:nvPr userDrawn="1"/>
        </p:nvPicPr>
        <p:blipFill rotWithShape="1">
          <a:blip r:embed="rId2" cstate="email">
            <a:biLevel thresh="25000"/>
            <a:extLst>
              <a:ext uri="{28A0092B-C50C-407E-A947-70E740481C1C}">
                <a14:useLocalDpi xmlns:a14="http://schemas.microsoft.com/office/drawing/2010/main"/>
              </a:ext>
            </a:extLst>
          </a:blip>
          <a:srcRect r="65991"/>
          <a:stretch/>
        </p:blipFill>
        <p:spPr>
          <a:xfrm>
            <a:off x="-1" y="-1"/>
            <a:ext cx="4130541" cy="752665"/>
          </a:xfrm>
          <a:prstGeom prst="rect">
            <a:avLst/>
          </a:prstGeom>
        </p:spPr>
      </p:pic>
      <p:sp>
        <p:nvSpPr>
          <p:cNvPr id="7" name="Date Placeholder 6">
            <a:extLst>
              <a:ext uri="{FF2B5EF4-FFF2-40B4-BE49-F238E27FC236}">
                <a16:creationId xmlns:a16="http://schemas.microsoft.com/office/drawing/2014/main" id="{002CD276-5599-81C3-1AD2-247B78BC1698}"/>
              </a:ext>
            </a:extLst>
          </p:cNvPr>
          <p:cNvSpPr>
            <a:spLocks noGrp="1"/>
          </p:cNvSpPr>
          <p:nvPr>
            <p:ph type="dt" sz="half" idx="10"/>
          </p:nvPr>
        </p:nvSpPr>
        <p:spPr/>
        <p:txBody>
          <a:bodyPr/>
          <a:lstStyle/>
          <a:p>
            <a:r>
              <a:rPr lang="en-US"/>
              <a:t>November 16, 2025</a:t>
            </a:r>
          </a:p>
        </p:txBody>
      </p:sp>
      <p:sp>
        <p:nvSpPr>
          <p:cNvPr id="12" name="Footer Placeholder 11">
            <a:extLst>
              <a:ext uri="{FF2B5EF4-FFF2-40B4-BE49-F238E27FC236}">
                <a16:creationId xmlns:a16="http://schemas.microsoft.com/office/drawing/2014/main" id="{31504BBE-4FC3-B5B2-6D02-7CBEF0EA233C}"/>
              </a:ext>
            </a:extLst>
          </p:cNvPr>
          <p:cNvSpPr>
            <a:spLocks noGrp="1"/>
          </p:cNvSpPr>
          <p:nvPr>
            <p:ph type="ftr" sz="quarter" idx="11"/>
          </p:nvPr>
        </p:nvSpPr>
        <p:spPr/>
        <p:txBody>
          <a:bodyPr/>
          <a:lstStyle/>
          <a:p>
            <a:r>
              <a:rPr lang="en-US"/>
              <a:t>FACELESS ASSESSMENT                                                                         KRUPA R. GANDHI | BANSI S. MEHTA &amp; CO.</a:t>
            </a:r>
          </a:p>
        </p:txBody>
      </p:sp>
      <p:sp>
        <p:nvSpPr>
          <p:cNvPr id="13" name="Slide Number Placeholder 12">
            <a:extLst>
              <a:ext uri="{FF2B5EF4-FFF2-40B4-BE49-F238E27FC236}">
                <a16:creationId xmlns:a16="http://schemas.microsoft.com/office/drawing/2014/main" id="{71FFC0BE-2058-E030-FF92-C485EDA5D9F3}"/>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5" name="Rectangle 4">
            <a:extLst>
              <a:ext uri="{FF2B5EF4-FFF2-40B4-BE49-F238E27FC236}">
                <a16:creationId xmlns:a16="http://schemas.microsoft.com/office/drawing/2014/main" id="{DC4F1D4A-8E5D-C3B2-73F9-7CC0B82DBCD9}"/>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73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F9075-921A-DA9C-F3B2-D9AB3B7DFF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722" r="-597" b="2914"/>
          <a:stretch/>
        </p:blipFill>
        <p:spPr>
          <a:xfrm>
            <a:off x="5165448" y="-9719"/>
            <a:ext cx="5247860" cy="6423914"/>
          </a:xfrm>
          <a:prstGeom prst="rect">
            <a:avLst/>
          </a:prstGeom>
          <a:ln>
            <a:noFill/>
          </a:ln>
        </p:spPr>
      </p:pic>
      <p:sp>
        <p:nvSpPr>
          <p:cNvPr id="47" name="Rectangle 46">
            <a:extLst>
              <a:ext uri="{FF2B5EF4-FFF2-40B4-BE49-F238E27FC236}">
                <a16:creationId xmlns:a16="http://schemas.microsoft.com/office/drawing/2014/main" id="{9F6B11DE-474C-24EE-EE76-04A082C3D90F}"/>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FC95F33E-A288-0178-4F02-17DB52ED4C66}"/>
              </a:ext>
            </a:extLst>
          </p:cNvPr>
          <p:cNvSpPr>
            <a:spLocks noGrp="1"/>
          </p:cNvSpPr>
          <p:nvPr>
            <p:ph type="dt" sz="half" idx="10"/>
          </p:nvPr>
        </p:nvSpPr>
        <p:spPr/>
        <p:txBody>
          <a:bodyPr/>
          <a:lstStyle/>
          <a:p>
            <a:r>
              <a:rPr lang="en-US"/>
              <a:t>November 16, 2025</a:t>
            </a:r>
          </a:p>
        </p:txBody>
      </p:sp>
      <p:sp>
        <p:nvSpPr>
          <p:cNvPr id="6" name="Footer Placeholder 5">
            <a:extLst>
              <a:ext uri="{FF2B5EF4-FFF2-40B4-BE49-F238E27FC236}">
                <a16:creationId xmlns:a16="http://schemas.microsoft.com/office/drawing/2014/main" id="{2A42A866-6C3E-0FA0-F906-769FAFDFE15B}"/>
              </a:ext>
            </a:extLst>
          </p:cNvPr>
          <p:cNvSpPr>
            <a:spLocks noGrp="1"/>
          </p:cNvSpPr>
          <p:nvPr>
            <p:ph type="ftr" sz="quarter" idx="11"/>
          </p:nvPr>
        </p:nvSpPr>
        <p:spPr/>
        <p:txBody>
          <a:bodyPr/>
          <a:lstStyle/>
          <a:p>
            <a:r>
              <a:rPr lang="en-US"/>
              <a:t>FACELESS ASSESSMENT                                                                         KRUPA R. GANDHI | BANSI S. MEHTA &amp; CO.</a:t>
            </a:r>
          </a:p>
        </p:txBody>
      </p:sp>
      <p:sp>
        <p:nvSpPr>
          <p:cNvPr id="7" name="Slide Number Placeholder 6">
            <a:extLst>
              <a:ext uri="{FF2B5EF4-FFF2-40B4-BE49-F238E27FC236}">
                <a16:creationId xmlns:a16="http://schemas.microsoft.com/office/drawing/2014/main" id="{A3F74D5A-97D6-7D6F-BFF3-7CD8CA13FDD2}"/>
              </a:ext>
            </a:extLst>
          </p:cNvPr>
          <p:cNvSpPr>
            <a:spLocks noGrp="1"/>
          </p:cNvSpPr>
          <p:nvPr>
            <p:ph type="sldNum" sz="quarter" idx="12"/>
          </p:nvPr>
        </p:nvSpPr>
        <p:spPr/>
        <p:txBody>
          <a:bodyPr/>
          <a:lstStyle/>
          <a:p>
            <a:fld id="{3A98EE3D-8CD1-4C3F-BD1C-C98C9596463C}" type="slidenum">
              <a:rPr lang="en-US" smtClean="0"/>
              <a:t>‹#›</a:t>
            </a:fld>
            <a:endParaRPr lang="en-US"/>
          </a:p>
        </p:txBody>
      </p:sp>
      <p:pic>
        <p:nvPicPr>
          <p:cNvPr id="2" name="Picture 1">
            <a:extLst>
              <a:ext uri="{FF2B5EF4-FFF2-40B4-BE49-F238E27FC236}">
                <a16:creationId xmlns:a16="http://schemas.microsoft.com/office/drawing/2014/main" id="{814213DD-D9DF-4348-5CF9-1D739ED97C6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5631" b="2914"/>
          <a:stretch/>
        </p:blipFill>
        <p:spPr>
          <a:xfrm>
            <a:off x="-1" y="0"/>
            <a:ext cx="5165449" cy="6423914"/>
          </a:xfrm>
          <a:prstGeom prst="rect">
            <a:avLst/>
          </a:prstGeom>
          <a:ln>
            <a:noFill/>
          </a:ln>
        </p:spPr>
      </p:pic>
      <p:sp>
        <p:nvSpPr>
          <p:cNvPr id="24" name="Rectangle 7">
            <a:extLst>
              <a:ext uri="{FF2B5EF4-FFF2-40B4-BE49-F238E27FC236}">
                <a16:creationId xmlns:a16="http://schemas.microsoft.com/office/drawing/2014/main" id="{50914896-22E4-A525-AE72-545B3F3C7FE9}"/>
              </a:ext>
            </a:extLst>
          </p:cNvPr>
          <p:cNvSpPr/>
          <p:nvPr userDrawn="1"/>
        </p:nvSpPr>
        <p:spPr>
          <a:xfrm>
            <a:off x="2196542" y="-39757"/>
            <a:ext cx="9991725" cy="6469632"/>
          </a:xfrm>
          <a:custGeom>
            <a:avLst/>
            <a:gdLst>
              <a:gd name="connsiteX0" fmla="*/ 0 w 7259782"/>
              <a:gd name="connsiteY0" fmla="*/ 0 h 6856661"/>
              <a:gd name="connsiteX1" fmla="*/ 7259782 w 7259782"/>
              <a:gd name="connsiteY1" fmla="*/ 0 h 6856661"/>
              <a:gd name="connsiteX2" fmla="*/ 7259782 w 7259782"/>
              <a:gd name="connsiteY2" fmla="*/ 6856661 h 6856661"/>
              <a:gd name="connsiteX3" fmla="*/ 0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09091 w 7259782"/>
              <a:gd name="connsiteY3" fmla="*/ 6838188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18327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586182 w 7259782"/>
              <a:gd name="connsiteY3" fmla="*/ 682895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1971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4742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798618 w 7259782"/>
              <a:gd name="connsiteY3" fmla="*/ 6856661 h 6856661"/>
              <a:gd name="connsiteX4" fmla="*/ 0 w 7259782"/>
              <a:gd name="connsiteY4" fmla="*/ 0 h 685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782" h="6856661">
                <a:moveTo>
                  <a:pt x="0" y="0"/>
                </a:moveTo>
                <a:lnTo>
                  <a:pt x="7259782" y="0"/>
                </a:lnTo>
                <a:lnTo>
                  <a:pt x="7259782" y="6856661"/>
                </a:lnTo>
                <a:lnTo>
                  <a:pt x="2798618" y="6856661"/>
                </a:lnTo>
                <a:lnTo>
                  <a:pt x="0" y="0"/>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901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2188035"/>
            <a:ext cx="10993549" cy="993215"/>
          </a:xfrm>
          <a:effectLst/>
        </p:spPr>
        <p:txBody>
          <a:bodyPr anchor="ctr">
            <a:normAutofit/>
          </a:bodyPr>
          <a:lstStyle>
            <a:lvl1pPr>
              <a:defRPr sz="3600">
                <a:solidFill>
                  <a:schemeClr val="tx1">
                    <a:lumMod val="75000"/>
                    <a:lumOff val="25000"/>
                  </a:schemeClr>
                </a:solidFill>
                <a:latin typeface="+mj-lt"/>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p:nvPr>
        </p:nvSpPr>
        <p:spPr>
          <a:xfrm>
            <a:off x="581194" y="3181251"/>
            <a:ext cx="10993546" cy="590321"/>
          </a:xfrm>
        </p:spPr>
        <p:txBody>
          <a:bodyPr anchor="t">
            <a:normAutofit/>
          </a:bodyPr>
          <a:lstStyle>
            <a:lvl1pPr marL="0" indent="0" algn="l">
              <a:buNone/>
              <a:defRPr sz="1600" cap="all">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lvl1pPr>
              <a:defRPr/>
            </a:lvl1pPr>
          </a:lstStyle>
          <a:p>
            <a:r>
              <a:rPr lang="en-US"/>
              <a:t>November 16, 2025</a:t>
            </a:r>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FACELESS ASSESSMENT                                                                         KRUPA R. GANDHI | BANSI S. MEHTA &amp; CO.</a:t>
            </a:r>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pic>
        <p:nvPicPr>
          <p:cNvPr id="7" name="Picture 6">
            <a:extLst>
              <a:ext uri="{FF2B5EF4-FFF2-40B4-BE49-F238E27FC236}">
                <a16:creationId xmlns:a16="http://schemas.microsoft.com/office/drawing/2014/main" id="{5846DCDA-9E50-D746-B5CF-EB22998FC2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7" y="3836885"/>
            <a:ext cx="12167601" cy="2547591"/>
          </a:xfrm>
          <a:prstGeom prst="rect">
            <a:avLst/>
          </a:prstGeom>
        </p:spPr>
      </p:pic>
      <p:pic>
        <p:nvPicPr>
          <p:cNvPr id="6" name="Picture 5">
            <a:extLst>
              <a:ext uri="{FF2B5EF4-FFF2-40B4-BE49-F238E27FC236}">
                <a16:creationId xmlns:a16="http://schemas.microsoft.com/office/drawing/2014/main" id="{2D79DC5E-477A-35AF-3F98-DAA390DF19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12435" y="462972"/>
            <a:ext cx="5684093" cy="779509"/>
          </a:xfrm>
          <a:prstGeom prst="rect">
            <a:avLst/>
          </a:prstGeom>
        </p:spPr>
      </p:pic>
    </p:spTree>
    <p:extLst>
      <p:ext uri="{BB962C8B-B14F-4D97-AF65-F5344CB8AC3E}">
        <p14:creationId xmlns:p14="http://schemas.microsoft.com/office/powerpoint/2010/main" val="641519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parator Slide 1">
    <p:spTree>
      <p:nvGrpSpPr>
        <p:cNvPr id="1" name=""/>
        <p:cNvGrpSpPr/>
        <p:nvPr/>
      </p:nvGrpSpPr>
      <p:grpSpPr>
        <a:xfrm>
          <a:off x="0" y="0"/>
          <a:ext cx="0" cy="0"/>
          <a:chOff x="0" y="0"/>
          <a:chExt cx="0" cy="0"/>
        </a:xfrm>
      </p:grpSpPr>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a:extLst>
              <a:ext uri="{FF2B5EF4-FFF2-40B4-BE49-F238E27FC236}">
                <a16:creationId xmlns:a16="http://schemas.microsoft.com/office/drawing/2014/main" id="{7A720033-D73A-E024-8DA7-80ED3B93CB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118860"/>
            <a:ext cx="12192000" cy="1133340"/>
          </a:xfrm>
          <a:prstGeom prst="rect">
            <a:avLst/>
          </a:prstGeom>
        </p:spPr>
      </p:pic>
      <p:sp>
        <p:nvSpPr>
          <p:cNvPr id="8" name="Date Placeholder 7">
            <a:extLst>
              <a:ext uri="{FF2B5EF4-FFF2-40B4-BE49-F238E27FC236}">
                <a16:creationId xmlns:a16="http://schemas.microsoft.com/office/drawing/2014/main" id="{D5246F74-F3E2-8D54-E1FA-9B8B67FB831E}"/>
              </a:ext>
            </a:extLst>
          </p:cNvPr>
          <p:cNvSpPr>
            <a:spLocks noGrp="1"/>
          </p:cNvSpPr>
          <p:nvPr>
            <p:ph type="dt" sz="half" idx="10"/>
          </p:nvPr>
        </p:nvSpPr>
        <p:spPr/>
        <p:txBody>
          <a:bodyPr/>
          <a:lstStyle/>
          <a:p>
            <a:r>
              <a:rPr lang="en-US"/>
              <a:t>November 16, 2025</a:t>
            </a:r>
          </a:p>
        </p:txBody>
      </p:sp>
      <p:sp>
        <p:nvSpPr>
          <p:cNvPr id="11" name="Footer Placeholder 10">
            <a:extLst>
              <a:ext uri="{FF2B5EF4-FFF2-40B4-BE49-F238E27FC236}">
                <a16:creationId xmlns:a16="http://schemas.microsoft.com/office/drawing/2014/main" id="{92F20280-23A4-3611-41E1-FEAE25DF0323}"/>
              </a:ext>
            </a:extLst>
          </p:cNvPr>
          <p:cNvSpPr>
            <a:spLocks noGrp="1"/>
          </p:cNvSpPr>
          <p:nvPr>
            <p:ph type="ftr" sz="quarter" idx="11"/>
          </p:nvPr>
        </p:nvSpPr>
        <p:spPr/>
        <p:txBody>
          <a:bodyPr/>
          <a:lstStyle/>
          <a:p>
            <a:r>
              <a:rPr lang="en-US"/>
              <a:t>FACELESS ASSESSMENT                                                                         KRUPA R. GANDHI | BANSI S. MEHTA &amp; CO.</a:t>
            </a:r>
          </a:p>
        </p:txBody>
      </p:sp>
      <p:sp>
        <p:nvSpPr>
          <p:cNvPr id="12" name="Slide Number Placeholder 11">
            <a:extLst>
              <a:ext uri="{FF2B5EF4-FFF2-40B4-BE49-F238E27FC236}">
                <a16:creationId xmlns:a16="http://schemas.microsoft.com/office/drawing/2014/main" id="{416A26B1-A7A9-291B-6CBE-911C61A30F1D}"/>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568290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parator Slide 2">
    <p:spTree>
      <p:nvGrpSpPr>
        <p:cNvPr id="1" name=""/>
        <p:cNvGrpSpPr/>
        <p:nvPr/>
      </p:nvGrpSpPr>
      <p:grpSpPr>
        <a:xfrm>
          <a:off x="0" y="0"/>
          <a:ext cx="0" cy="0"/>
          <a:chOff x="0" y="0"/>
          <a:chExt cx="0" cy="0"/>
        </a:xfrm>
      </p:grpSpPr>
      <p:pic>
        <p:nvPicPr>
          <p:cNvPr id="2" name="Picture Placeholder 29" descr="Mirror buildings">
            <a:extLst>
              <a:ext uri="{FF2B5EF4-FFF2-40B4-BE49-F238E27FC236}">
                <a16:creationId xmlns:a16="http://schemas.microsoft.com/office/drawing/2014/main" id="{72F22ADA-34E4-5933-DFCB-A40A67AE08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0527" b="10527"/>
          <a:stretch/>
        </p:blipFill>
        <p:spPr>
          <a:xfrm>
            <a:off x="-27381" y="-46653"/>
            <a:ext cx="12219381" cy="6423914"/>
          </a:xfrm>
          <a:prstGeom prst="rect">
            <a:avLst/>
          </a:prstGeom>
        </p:spPr>
      </p:pic>
      <p:sp>
        <p:nvSpPr>
          <p:cNvPr id="11" name="Text Placeholder 3">
            <a:extLst>
              <a:ext uri="{FF2B5EF4-FFF2-40B4-BE49-F238E27FC236}">
                <a16:creationId xmlns:a16="http://schemas.microsoft.com/office/drawing/2014/main" id="{02229719-9D8B-57BA-6F94-17B2991FD320}"/>
              </a:ext>
            </a:extLst>
          </p:cNvPr>
          <p:cNvSpPr>
            <a:spLocks noGrp="1"/>
          </p:cNvSpPr>
          <p:nvPr>
            <p:ph type="body" sz="half" idx="13"/>
          </p:nvPr>
        </p:nvSpPr>
        <p:spPr>
          <a:xfrm>
            <a:off x="-27991" y="1852380"/>
            <a:ext cx="5812969" cy="998148"/>
          </a:xfrm>
          <a:noFill/>
        </p:spPr>
        <p:txBody>
          <a:bodyPr lIns="432000" anchor="t">
            <a:normAutofit/>
          </a:bodyPr>
          <a:lstStyle>
            <a:lvl1pPr marL="0" indent="0">
              <a:buNone/>
              <a:defRPr sz="16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a:extLst>
              <a:ext uri="{FF2B5EF4-FFF2-40B4-BE49-F238E27FC236}">
                <a16:creationId xmlns:a16="http://schemas.microsoft.com/office/drawing/2014/main" id="{A3239B6E-D7BD-F5BD-D070-E1219B1BBA50}"/>
              </a:ext>
            </a:extLst>
          </p:cNvPr>
          <p:cNvSpPr>
            <a:spLocks noGrp="1"/>
          </p:cNvSpPr>
          <p:nvPr>
            <p:ph type="body" sz="half" idx="14" hasCustomPrompt="1"/>
          </p:nvPr>
        </p:nvSpPr>
        <p:spPr>
          <a:xfrm>
            <a:off x="-27991" y="785310"/>
            <a:ext cx="5812969" cy="998148"/>
          </a:xfrm>
          <a:solidFill>
            <a:schemeClr val="accent2"/>
          </a:solidFill>
        </p:spPr>
        <p:txBody>
          <a:bodyPr lIns="432000" anchor="ctr">
            <a:normAutofit/>
          </a:bodyPr>
          <a:lstStyle>
            <a:lvl1pPr marL="0" indent="0">
              <a:buNone/>
              <a:defRPr sz="28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a:extLst>
              <a:ext uri="{FF2B5EF4-FFF2-40B4-BE49-F238E27FC236}">
                <a16:creationId xmlns:a16="http://schemas.microsoft.com/office/drawing/2014/main" id="{9E0D46D9-2425-7863-A5B0-9FEADC03FC21}"/>
              </a:ext>
            </a:extLst>
          </p:cNvPr>
          <p:cNvSpPr>
            <a:spLocks noGrp="1"/>
          </p:cNvSpPr>
          <p:nvPr>
            <p:ph type="dt" sz="half" idx="15"/>
          </p:nvPr>
        </p:nvSpPr>
        <p:spPr/>
        <p:txBody>
          <a:bodyPr/>
          <a:lstStyle/>
          <a:p>
            <a:r>
              <a:rPr lang="en-US"/>
              <a:t>November 16, 2025</a:t>
            </a:r>
          </a:p>
        </p:txBody>
      </p:sp>
      <p:sp>
        <p:nvSpPr>
          <p:cNvPr id="16" name="Footer Placeholder 15">
            <a:extLst>
              <a:ext uri="{FF2B5EF4-FFF2-40B4-BE49-F238E27FC236}">
                <a16:creationId xmlns:a16="http://schemas.microsoft.com/office/drawing/2014/main" id="{613850AD-6427-208A-46B3-84B0F04857EA}"/>
              </a:ext>
            </a:extLst>
          </p:cNvPr>
          <p:cNvSpPr>
            <a:spLocks noGrp="1"/>
          </p:cNvSpPr>
          <p:nvPr>
            <p:ph type="ftr" sz="quarter" idx="16"/>
          </p:nvPr>
        </p:nvSpPr>
        <p:spPr/>
        <p:txBody>
          <a:bodyPr/>
          <a:lstStyle/>
          <a:p>
            <a:r>
              <a:rPr lang="en-US"/>
              <a:t>FACELESS ASSESSMENT                                                                         KRUPA R. GANDHI | BANSI S. MEHTA &amp; CO.</a:t>
            </a:r>
          </a:p>
        </p:txBody>
      </p:sp>
      <p:sp>
        <p:nvSpPr>
          <p:cNvPr id="17" name="Slide Number Placeholder 16">
            <a:extLst>
              <a:ext uri="{FF2B5EF4-FFF2-40B4-BE49-F238E27FC236}">
                <a16:creationId xmlns:a16="http://schemas.microsoft.com/office/drawing/2014/main" id="{9AFC25DD-2E91-0025-1943-F232839ED0D1}"/>
              </a:ext>
            </a:extLst>
          </p:cNvPr>
          <p:cNvSpPr>
            <a:spLocks noGrp="1"/>
          </p:cNvSpPr>
          <p:nvPr>
            <p:ph type="sldNum" sz="quarter" idx="17"/>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2812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parator Slide 3">
    <p:spTree>
      <p:nvGrpSpPr>
        <p:cNvPr id="1" name=""/>
        <p:cNvGrpSpPr/>
        <p:nvPr/>
      </p:nvGrpSpPr>
      <p:grpSpPr>
        <a:xfrm>
          <a:off x="0" y="0"/>
          <a:ext cx="0" cy="0"/>
          <a:chOff x="0" y="0"/>
          <a:chExt cx="0" cy="0"/>
        </a:xfrm>
      </p:grpSpPr>
      <p:pic>
        <p:nvPicPr>
          <p:cNvPr id="15" name="Picture Placeholder 17" descr="Gray and denim color gradient background">
            <a:extLst>
              <a:ext uri="{FF2B5EF4-FFF2-40B4-BE49-F238E27FC236}">
                <a16:creationId xmlns:a16="http://schemas.microsoft.com/office/drawing/2014/main" id="{0ACA742A-C62F-31BD-2F5D-04E5FC58B986}"/>
              </a:ext>
            </a:extLst>
          </p:cNvPr>
          <p:cNvPicPr>
            <a:picLocks noChangeAspect="1"/>
          </p:cNvPicPr>
          <p:nvPr userDrawn="1"/>
        </p:nvPicPr>
        <p:blipFill>
          <a:blip r:embed="rId2" cstate="email">
            <a:extLst>
              <a:ext uri="{28A0092B-C50C-407E-A947-70E740481C1C}">
                <a14:useLocalDpi xmlns:a14="http://schemas.microsoft.com/office/drawing/2010/main"/>
              </a:ext>
            </a:extLst>
          </a:blip>
          <a:srcRect t="10569" b="10569"/>
          <a:stretch/>
        </p:blipFill>
        <p:spPr>
          <a:xfrm>
            <a:off x="-1" y="0"/>
            <a:ext cx="12192000" cy="6857999"/>
          </a:xfrm>
          <a:prstGeom prst="rect">
            <a:avLst/>
          </a:prstGeom>
        </p:spPr>
      </p:pic>
      <p:pic>
        <p:nvPicPr>
          <p:cNvPr id="13" name="Picture 12">
            <a:extLst>
              <a:ext uri="{FF2B5EF4-FFF2-40B4-BE49-F238E27FC236}">
                <a16:creationId xmlns:a16="http://schemas.microsoft.com/office/drawing/2014/main" id="{882D04F3-F3ED-A35E-7C05-01CB0BD8908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r="39489" b="-191"/>
          <a:stretch/>
        </p:blipFill>
        <p:spPr>
          <a:xfrm>
            <a:off x="-1" y="0"/>
            <a:ext cx="3312159" cy="6857998"/>
          </a:xfrm>
          <a:prstGeom prst="rect">
            <a:avLst/>
          </a:prstGeom>
          <a:ln>
            <a:noFill/>
          </a:ln>
        </p:spPr>
      </p:pic>
      <p:sp>
        <p:nvSpPr>
          <p:cNvPr id="14" name="Rectangle 13">
            <a:extLst>
              <a:ext uri="{FF2B5EF4-FFF2-40B4-BE49-F238E27FC236}">
                <a16:creationId xmlns:a16="http://schemas.microsoft.com/office/drawing/2014/main" id="{2E4C9C2C-B3DE-C04B-93DA-AEC360C56BA5}"/>
              </a:ext>
            </a:extLst>
          </p:cNvPr>
          <p:cNvSpPr/>
          <p:nvPr userDrawn="1"/>
        </p:nvSpPr>
        <p:spPr>
          <a:xfrm>
            <a:off x="1" y="578397"/>
            <a:ext cx="3312158" cy="23385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2"/>
              </a:solidFill>
            </a:endParaRPr>
          </a:p>
        </p:txBody>
      </p:sp>
      <p:sp>
        <p:nvSpPr>
          <p:cNvPr id="2" name="Title 1"/>
          <p:cNvSpPr>
            <a:spLocks noGrp="1"/>
          </p:cNvSpPr>
          <p:nvPr>
            <p:ph type="title"/>
          </p:nvPr>
        </p:nvSpPr>
        <p:spPr>
          <a:xfrm>
            <a:off x="0" y="578396"/>
            <a:ext cx="3312161" cy="2338539"/>
          </a:xfrm>
          <a:noFill/>
        </p:spPr>
        <p:txBody>
          <a:bodyPr lIns="432000" rIns="90000" anchor="ctr">
            <a:normAutofit/>
          </a:bodyPr>
          <a:lstStyle>
            <a:lvl1pPr algn="l">
              <a:defRPr sz="2400" b="0">
                <a:solidFill>
                  <a:schemeClr val="bg1"/>
                </a:solidFill>
                <a:latin typeface="+mj-lt"/>
              </a:defRPr>
            </a:lvl1pPr>
          </a:lstStyle>
          <a:p>
            <a:r>
              <a:rPr lang="en-US"/>
              <a:t>Click to edit Master title style</a:t>
            </a:r>
          </a:p>
        </p:txBody>
      </p:sp>
      <p:sp>
        <p:nvSpPr>
          <p:cNvPr id="8" name="Date Placeholder 7">
            <a:extLst>
              <a:ext uri="{FF2B5EF4-FFF2-40B4-BE49-F238E27FC236}">
                <a16:creationId xmlns:a16="http://schemas.microsoft.com/office/drawing/2014/main" id="{B1AE5892-1E54-1BE3-97C8-EEE95D73ED6C}"/>
              </a:ext>
            </a:extLst>
          </p:cNvPr>
          <p:cNvSpPr>
            <a:spLocks noGrp="1"/>
          </p:cNvSpPr>
          <p:nvPr>
            <p:ph type="dt" sz="half" idx="10"/>
          </p:nvPr>
        </p:nvSpPr>
        <p:spPr/>
        <p:txBody>
          <a:bodyPr/>
          <a:lstStyle/>
          <a:p>
            <a:r>
              <a:rPr lang="en-US"/>
              <a:t>November 16, 2025</a:t>
            </a:r>
          </a:p>
        </p:txBody>
      </p:sp>
      <p:sp>
        <p:nvSpPr>
          <p:cNvPr id="9" name="Footer Placeholder 8">
            <a:extLst>
              <a:ext uri="{FF2B5EF4-FFF2-40B4-BE49-F238E27FC236}">
                <a16:creationId xmlns:a16="http://schemas.microsoft.com/office/drawing/2014/main" id="{A819DA6E-1262-6B66-7D55-66FD57BA0D7C}"/>
              </a:ext>
            </a:extLst>
          </p:cNvPr>
          <p:cNvSpPr>
            <a:spLocks noGrp="1"/>
          </p:cNvSpPr>
          <p:nvPr>
            <p:ph type="ftr" sz="quarter" idx="11"/>
          </p:nvPr>
        </p:nvSpPr>
        <p:spPr/>
        <p:txBody>
          <a:bodyPr/>
          <a:lstStyle/>
          <a:p>
            <a:r>
              <a:rPr lang="en-US"/>
              <a:t>FACELESS ASSESSMENT                                                                         KRUPA R. GANDHI | BANSI S. MEHTA &amp; CO.</a:t>
            </a:r>
          </a:p>
        </p:txBody>
      </p:sp>
      <p:sp>
        <p:nvSpPr>
          <p:cNvPr id="10" name="Slide Number Placeholder 9">
            <a:extLst>
              <a:ext uri="{FF2B5EF4-FFF2-40B4-BE49-F238E27FC236}">
                <a16:creationId xmlns:a16="http://schemas.microsoft.com/office/drawing/2014/main" id="{AB462CCC-DB26-56DF-EC81-E25E83218AA6}"/>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4" name="Straight Connector 3">
            <a:extLst>
              <a:ext uri="{FF2B5EF4-FFF2-40B4-BE49-F238E27FC236}">
                <a16:creationId xmlns:a16="http://schemas.microsoft.com/office/drawing/2014/main" id="{444A378D-8891-96B3-14CA-1BF1F4AB9905}"/>
              </a:ext>
            </a:extLst>
          </p:cNvPr>
          <p:cNvCxnSpPr/>
          <p:nvPr userDrawn="1"/>
        </p:nvCxnSpPr>
        <p:spPr>
          <a:xfrm>
            <a:off x="3312158" y="0"/>
            <a:ext cx="0" cy="687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59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581192" y="483271"/>
            <a:ext cx="11029616" cy="990600"/>
          </a:xfrm>
        </p:spPr>
        <p:txBody>
          <a:bodyPr/>
          <a:lstStyle>
            <a:lvl1pPr>
              <a:defRPr>
                <a:latin typeface="+mj-lt"/>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a:xfrm>
            <a:off x="581192" y="1541246"/>
            <a:ext cx="11029615" cy="478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1D6E4E7B-C1CC-6D9A-0006-7A80E2C28F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89227"/>
          </a:xfrm>
          <a:prstGeom prst="rect">
            <a:avLst/>
          </a:prstGeom>
        </p:spPr>
      </p:pic>
      <p:sp>
        <p:nvSpPr>
          <p:cNvPr id="6" name="Date Placeholder 5">
            <a:extLst>
              <a:ext uri="{FF2B5EF4-FFF2-40B4-BE49-F238E27FC236}">
                <a16:creationId xmlns:a16="http://schemas.microsoft.com/office/drawing/2014/main" id="{02B38314-54E5-7CDA-2A95-B656DEC945C5}"/>
              </a:ext>
            </a:extLst>
          </p:cNvPr>
          <p:cNvSpPr>
            <a:spLocks noGrp="1"/>
          </p:cNvSpPr>
          <p:nvPr>
            <p:ph type="dt" sz="half" idx="10"/>
          </p:nvPr>
        </p:nvSpPr>
        <p:spPr/>
        <p:txBody>
          <a:bodyPr/>
          <a:lstStyle/>
          <a:p>
            <a:r>
              <a:rPr lang="en-US"/>
              <a:t>November 16, 2025</a:t>
            </a:r>
          </a:p>
        </p:txBody>
      </p:sp>
      <p:sp>
        <p:nvSpPr>
          <p:cNvPr id="7" name="Footer Placeholder 6">
            <a:extLst>
              <a:ext uri="{FF2B5EF4-FFF2-40B4-BE49-F238E27FC236}">
                <a16:creationId xmlns:a16="http://schemas.microsoft.com/office/drawing/2014/main" id="{9CE59E83-735D-3A92-D259-80CC95BD397D}"/>
              </a:ext>
            </a:extLst>
          </p:cNvPr>
          <p:cNvSpPr>
            <a:spLocks noGrp="1"/>
          </p:cNvSpPr>
          <p:nvPr>
            <p:ph type="ftr" sz="quarter" idx="11"/>
          </p:nvPr>
        </p:nvSpPr>
        <p:spPr/>
        <p:txBody>
          <a:bodyPr/>
          <a:lstStyle/>
          <a:p>
            <a:r>
              <a:rPr lang="en-US"/>
              <a:t>FACELESS ASSESSMENT                                                                         KRUPA R. GANDHI | BANSI S. MEHTA &amp; CO.</a:t>
            </a:r>
          </a:p>
        </p:txBody>
      </p:sp>
      <p:sp>
        <p:nvSpPr>
          <p:cNvPr id="11" name="Slide Number Placeholder 10">
            <a:extLst>
              <a:ext uri="{FF2B5EF4-FFF2-40B4-BE49-F238E27FC236}">
                <a16:creationId xmlns:a16="http://schemas.microsoft.com/office/drawing/2014/main" id="{037FC3FA-D4E8-EFFA-18CF-A10B3360F645}"/>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5" name="Rectangle 4">
            <a:extLst>
              <a:ext uri="{FF2B5EF4-FFF2-40B4-BE49-F238E27FC236}">
                <a16:creationId xmlns:a16="http://schemas.microsoft.com/office/drawing/2014/main" id="{68DD5A7F-0844-3352-4563-216843259E6D}"/>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556479"/>
      </p:ext>
    </p:extLst>
  </p:cSld>
  <p:clrMapOvr>
    <a:masterClrMapping/>
  </p:clrMapOvr>
  <p:extLst>
    <p:ext uri="{DCECCB84-F9BA-43D5-87BE-67443E8EF086}">
      <p15:sldGuideLst xmlns:p15="http://schemas.microsoft.com/office/powerpoint/2012/main">
        <p15:guide id="1" orient="horz" pos="1080">
          <p15:clr>
            <a:srgbClr val="FBAE40"/>
          </p15:clr>
        </p15:guide>
        <p15:guide id="2" pos="3840">
          <p15:clr>
            <a:srgbClr val="FBAE40"/>
          </p15:clr>
        </p15:guide>
        <p15:guide id="3" orient="horz" pos="456">
          <p15:clr>
            <a:srgbClr val="FBAE40"/>
          </p15:clr>
        </p15:guide>
        <p15:guide id="4" pos="360">
          <p15:clr>
            <a:srgbClr val="FBAE40"/>
          </p15:clr>
        </p15:guide>
        <p15:guide id="5" pos="73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60272-314C-997B-DC48-61642848AD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89227"/>
          </a:xfrm>
          <a:prstGeom prst="rect">
            <a:avLst/>
          </a:prstGeom>
        </p:spPr>
      </p:pic>
      <p:sp>
        <p:nvSpPr>
          <p:cNvPr id="6" name="Date Placeholder 5">
            <a:extLst>
              <a:ext uri="{FF2B5EF4-FFF2-40B4-BE49-F238E27FC236}">
                <a16:creationId xmlns:a16="http://schemas.microsoft.com/office/drawing/2014/main" id="{A361C396-C6F3-22D2-B153-DA9F12F42406}"/>
              </a:ext>
            </a:extLst>
          </p:cNvPr>
          <p:cNvSpPr>
            <a:spLocks noGrp="1"/>
          </p:cNvSpPr>
          <p:nvPr>
            <p:ph type="dt" sz="half" idx="10"/>
          </p:nvPr>
        </p:nvSpPr>
        <p:spPr/>
        <p:txBody>
          <a:bodyPr/>
          <a:lstStyle/>
          <a:p>
            <a:r>
              <a:rPr lang="en-US"/>
              <a:t>November 16, 2025</a:t>
            </a:r>
          </a:p>
        </p:txBody>
      </p:sp>
      <p:sp>
        <p:nvSpPr>
          <p:cNvPr id="7" name="Footer Placeholder 6">
            <a:extLst>
              <a:ext uri="{FF2B5EF4-FFF2-40B4-BE49-F238E27FC236}">
                <a16:creationId xmlns:a16="http://schemas.microsoft.com/office/drawing/2014/main" id="{325E415D-6D99-6DC6-29FA-8A48BF591726}"/>
              </a:ext>
            </a:extLst>
          </p:cNvPr>
          <p:cNvSpPr>
            <a:spLocks noGrp="1"/>
          </p:cNvSpPr>
          <p:nvPr>
            <p:ph type="ftr" sz="quarter" idx="11"/>
          </p:nvPr>
        </p:nvSpPr>
        <p:spPr/>
        <p:txBody>
          <a:bodyPr/>
          <a:lstStyle/>
          <a:p>
            <a:r>
              <a:rPr lang="en-US"/>
              <a:t>FACELESS ASSESSMENT                                                                         KRUPA R. GANDHI | BANSI S. MEHTA &amp; CO.</a:t>
            </a:r>
          </a:p>
        </p:txBody>
      </p:sp>
      <p:sp>
        <p:nvSpPr>
          <p:cNvPr id="9" name="Slide Number Placeholder 8">
            <a:extLst>
              <a:ext uri="{FF2B5EF4-FFF2-40B4-BE49-F238E27FC236}">
                <a16:creationId xmlns:a16="http://schemas.microsoft.com/office/drawing/2014/main" id="{38DAE947-C3FE-055F-FB1B-51B41DAA2AE9}"/>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3" name="Rectangle 2">
            <a:extLst>
              <a:ext uri="{FF2B5EF4-FFF2-40B4-BE49-F238E27FC236}">
                <a16:creationId xmlns:a16="http://schemas.microsoft.com/office/drawing/2014/main" id="{75A47200-43D6-4E2B-4A54-982B4247A1DA}"/>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55954C3-8D75-8832-122D-B8687B07D5E7}"/>
              </a:ext>
            </a:extLst>
          </p:cNvPr>
          <p:cNvSpPr>
            <a:spLocks noGrp="1"/>
          </p:cNvSpPr>
          <p:nvPr>
            <p:ph type="title"/>
          </p:nvPr>
        </p:nvSpPr>
        <p:spPr>
          <a:xfrm>
            <a:off x="581192" y="474527"/>
            <a:ext cx="11029616" cy="990600"/>
          </a:xfrm>
        </p:spPr>
        <p:txBody>
          <a:bodyPr/>
          <a:lstStyle>
            <a:lvl1pPr>
              <a:defRPr>
                <a:latin typeface="+mj-lt"/>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920528571"/>
      </p:ext>
    </p:extLst>
  </p:cSld>
  <p:clrMapOvr>
    <a:masterClrMapping/>
  </p:clrMapOvr>
  <p:extLst>
    <p:ext uri="{DCECCB84-F9BA-43D5-87BE-67443E8EF086}">
      <p15:sldGuideLst xmlns:p15="http://schemas.microsoft.com/office/powerpoint/2012/main">
        <p15:guide id="1" orient="horz" pos="1080">
          <p15:clr>
            <a:srgbClr val="FBAE40"/>
          </p15:clr>
        </p15:guide>
        <p15:guide id="2" pos="3840">
          <p15:clr>
            <a:srgbClr val="FBAE40"/>
          </p15:clr>
        </p15:guide>
        <p15:guide id="3" orient="horz" pos="456">
          <p15:clr>
            <a:srgbClr val="FBAE40"/>
          </p15:clr>
        </p15:guide>
        <p15:guide id="4" pos="360">
          <p15:clr>
            <a:srgbClr val="FBAE40"/>
          </p15:clr>
        </p15:guide>
        <p15:guide id="5" pos="7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parator Slide 1">
    <p:spTree>
      <p:nvGrpSpPr>
        <p:cNvPr id="1" name=""/>
        <p:cNvGrpSpPr/>
        <p:nvPr/>
      </p:nvGrpSpPr>
      <p:grpSpPr>
        <a:xfrm>
          <a:off x="0" y="0"/>
          <a:ext cx="0" cy="0"/>
          <a:chOff x="0" y="0"/>
          <a:chExt cx="0" cy="0"/>
        </a:xfrm>
      </p:grpSpPr>
      <p:sp>
        <p:nvSpPr>
          <p:cNvPr id="2" name="Title 1"/>
          <p:cNvSpPr>
            <a:spLocks noGrp="1"/>
          </p:cNvSpPr>
          <p:nvPr>
            <p:ph type="title"/>
          </p:nvPr>
        </p:nvSpPr>
        <p:spPr>
          <a:xfrm>
            <a:off x="581193" y="2393950"/>
            <a:ext cx="11029615" cy="2147467"/>
          </a:xfrm>
          <a:prstGeom prst="rect">
            <a:avLst/>
          </a:prstGeom>
        </p:spPr>
        <p:txBody>
          <a:bodyPr anchor="b">
            <a:normAutofit/>
          </a:bodyPr>
          <a:lstStyle>
            <a:lvl1pPr algn="l">
              <a:defRPr sz="3600" b="0" cap="all">
                <a:solidFill>
                  <a:schemeClr val="tx1">
                    <a:lumMod val="75000"/>
                    <a:lumOff val="25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a:extLst>
              <a:ext uri="{FF2B5EF4-FFF2-40B4-BE49-F238E27FC236}">
                <a16:creationId xmlns:a16="http://schemas.microsoft.com/office/drawing/2014/main" id="{7A720033-D73A-E024-8DA7-80ED3B93CB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118860"/>
            <a:ext cx="12192000" cy="1133340"/>
          </a:xfrm>
          <a:prstGeom prst="rect">
            <a:avLst/>
          </a:prstGeom>
        </p:spPr>
      </p:pic>
      <p:sp>
        <p:nvSpPr>
          <p:cNvPr id="8" name="Date Placeholder 7">
            <a:extLst>
              <a:ext uri="{FF2B5EF4-FFF2-40B4-BE49-F238E27FC236}">
                <a16:creationId xmlns:a16="http://schemas.microsoft.com/office/drawing/2014/main" id="{D5246F74-F3E2-8D54-E1FA-9B8B67FB831E}"/>
              </a:ext>
            </a:extLst>
          </p:cNvPr>
          <p:cNvSpPr>
            <a:spLocks noGrp="1"/>
          </p:cNvSpPr>
          <p:nvPr>
            <p:ph type="dt" sz="half" idx="10"/>
          </p:nvPr>
        </p:nvSpPr>
        <p:spPr/>
        <p:txBody>
          <a:bodyPr/>
          <a:lstStyle/>
          <a:p>
            <a:r>
              <a:rPr lang="en-US"/>
              <a:t>November 16, 2025</a:t>
            </a:r>
          </a:p>
        </p:txBody>
      </p:sp>
      <p:sp>
        <p:nvSpPr>
          <p:cNvPr id="11" name="Footer Placeholder 10">
            <a:extLst>
              <a:ext uri="{FF2B5EF4-FFF2-40B4-BE49-F238E27FC236}">
                <a16:creationId xmlns:a16="http://schemas.microsoft.com/office/drawing/2014/main" id="{92F20280-23A4-3611-41E1-FEAE25DF0323}"/>
              </a:ext>
            </a:extLst>
          </p:cNvPr>
          <p:cNvSpPr>
            <a:spLocks noGrp="1"/>
          </p:cNvSpPr>
          <p:nvPr>
            <p:ph type="ftr" sz="quarter" idx="11"/>
          </p:nvPr>
        </p:nvSpPr>
        <p:spPr/>
        <p:txBody>
          <a:bodyPr/>
          <a:lstStyle/>
          <a:p>
            <a:r>
              <a:rPr lang="en-US"/>
              <a:t>FACELESS ASSESSMENT                                                                         KRUPA R. GANDHI | BANSI S. MEHTA &amp; CO.</a:t>
            </a:r>
          </a:p>
        </p:txBody>
      </p:sp>
      <p:sp>
        <p:nvSpPr>
          <p:cNvPr id="12" name="Slide Number Placeholder 11">
            <a:extLst>
              <a:ext uri="{FF2B5EF4-FFF2-40B4-BE49-F238E27FC236}">
                <a16:creationId xmlns:a16="http://schemas.microsoft.com/office/drawing/2014/main" id="{416A26B1-A7A9-291B-6CBE-911C61A30F1D}"/>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60543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A8840-CDB0-67B2-B093-C2CF3A69C3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4450"/>
          <a:stretch/>
        </p:blipFill>
        <p:spPr>
          <a:xfrm>
            <a:off x="581191" y="648460"/>
            <a:ext cx="11610809" cy="1261620"/>
          </a:xfrm>
          <a:prstGeom prst="rect">
            <a:avLst/>
          </a:prstGeom>
        </p:spPr>
      </p:pic>
      <p:sp>
        <p:nvSpPr>
          <p:cNvPr id="8" name="Date Placeholder 7">
            <a:extLst>
              <a:ext uri="{FF2B5EF4-FFF2-40B4-BE49-F238E27FC236}">
                <a16:creationId xmlns:a16="http://schemas.microsoft.com/office/drawing/2014/main" id="{E8295E15-D4C0-3BD0-14C8-EC66809BECCF}"/>
              </a:ext>
            </a:extLst>
          </p:cNvPr>
          <p:cNvSpPr>
            <a:spLocks noGrp="1"/>
          </p:cNvSpPr>
          <p:nvPr>
            <p:ph type="dt" sz="half" idx="10"/>
          </p:nvPr>
        </p:nvSpPr>
        <p:spPr/>
        <p:txBody>
          <a:bodyPr/>
          <a:lstStyle/>
          <a:p>
            <a:r>
              <a:rPr lang="en-US"/>
              <a:t>November 16, 2025</a:t>
            </a:r>
          </a:p>
        </p:txBody>
      </p:sp>
      <p:sp>
        <p:nvSpPr>
          <p:cNvPr id="9" name="Footer Placeholder 8">
            <a:extLst>
              <a:ext uri="{FF2B5EF4-FFF2-40B4-BE49-F238E27FC236}">
                <a16:creationId xmlns:a16="http://schemas.microsoft.com/office/drawing/2014/main" id="{9AC6AD16-D452-178A-C62F-C996DAE4CFCC}"/>
              </a:ext>
            </a:extLst>
          </p:cNvPr>
          <p:cNvSpPr>
            <a:spLocks noGrp="1"/>
          </p:cNvSpPr>
          <p:nvPr>
            <p:ph type="ftr" sz="quarter" idx="11"/>
          </p:nvPr>
        </p:nvSpPr>
        <p:spPr/>
        <p:txBody>
          <a:bodyPr/>
          <a:lstStyle/>
          <a:p>
            <a:r>
              <a:rPr lang="en-US"/>
              <a:t>FACELESS ASSESSMENT                                                                         KRUPA R. GANDHI | BANSI S. MEHTA &amp; CO.</a:t>
            </a:r>
          </a:p>
        </p:txBody>
      </p:sp>
      <p:sp>
        <p:nvSpPr>
          <p:cNvPr id="10" name="Slide Number Placeholder 9">
            <a:extLst>
              <a:ext uri="{FF2B5EF4-FFF2-40B4-BE49-F238E27FC236}">
                <a16:creationId xmlns:a16="http://schemas.microsoft.com/office/drawing/2014/main" id="{6ED47AF3-E516-19C5-DD6D-CDA19AD9346D}"/>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2" name="Rectangle 1">
            <a:extLst>
              <a:ext uri="{FF2B5EF4-FFF2-40B4-BE49-F238E27FC236}">
                <a16:creationId xmlns:a16="http://schemas.microsoft.com/office/drawing/2014/main" id="{DE0BE964-CD49-3409-946C-CD8599269C62}"/>
              </a:ext>
            </a:extLst>
          </p:cNvPr>
          <p:cNvSpPr/>
          <p:nvPr userDrawn="1"/>
        </p:nvSpPr>
        <p:spPr>
          <a:xfrm>
            <a:off x="0" y="648460"/>
            <a:ext cx="581191" cy="1261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Title 6">
            <a:extLst>
              <a:ext uri="{FF2B5EF4-FFF2-40B4-BE49-F238E27FC236}">
                <a16:creationId xmlns:a16="http://schemas.microsoft.com/office/drawing/2014/main" id="{583C854F-66DC-B914-650C-1F9FE28FA0CB}"/>
              </a:ext>
            </a:extLst>
          </p:cNvPr>
          <p:cNvSpPr>
            <a:spLocks noGrp="1"/>
          </p:cNvSpPr>
          <p:nvPr>
            <p:ph type="title"/>
          </p:nvPr>
        </p:nvSpPr>
        <p:spPr>
          <a:xfrm>
            <a:off x="581193" y="1910080"/>
            <a:ext cx="11029616" cy="1189554"/>
          </a:xfrm>
        </p:spPr>
        <p:txBody>
          <a:bodyPr anchor="t"/>
          <a:lstStyle>
            <a:lvl1pPr>
              <a:defRPr>
                <a:latin typeface="+mj-lt"/>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2943032D-4D54-C185-CC5A-026A9E1A0C88}"/>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3778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2228003"/>
            <a:ext cx="5194767" cy="3633047"/>
          </a:xfrm>
        </p:spPr>
        <p:txBody>
          <a:bodyPr anchor="t">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chor="t">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54CC2D7-967C-0F6B-6B62-018192525E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89227"/>
          </a:xfrm>
          <a:prstGeom prst="rect">
            <a:avLst/>
          </a:prstGeom>
        </p:spPr>
      </p:pic>
      <p:sp>
        <p:nvSpPr>
          <p:cNvPr id="9" name="Date Placeholder 8">
            <a:extLst>
              <a:ext uri="{FF2B5EF4-FFF2-40B4-BE49-F238E27FC236}">
                <a16:creationId xmlns:a16="http://schemas.microsoft.com/office/drawing/2014/main" id="{27F3CF76-5345-E0C8-54D3-59FA0D4D5C05}"/>
              </a:ext>
            </a:extLst>
          </p:cNvPr>
          <p:cNvSpPr>
            <a:spLocks noGrp="1"/>
          </p:cNvSpPr>
          <p:nvPr>
            <p:ph type="dt" sz="half" idx="10"/>
          </p:nvPr>
        </p:nvSpPr>
        <p:spPr/>
        <p:txBody>
          <a:bodyPr/>
          <a:lstStyle>
            <a:lvl1pPr>
              <a:defRPr>
                <a:latin typeface="+mj-lt"/>
              </a:defRPr>
            </a:lvl1pPr>
          </a:lstStyle>
          <a:p>
            <a:r>
              <a:rPr lang="en-US"/>
              <a:t>November 16, 2025</a:t>
            </a:r>
            <a:endParaRPr lang="en-US">
              <a:latin typeface="+mj-lt"/>
            </a:endParaRPr>
          </a:p>
        </p:txBody>
      </p:sp>
      <p:sp>
        <p:nvSpPr>
          <p:cNvPr id="10" name="Footer Placeholder 9">
            <a:extLst>
              <a:ext uri="{FF2B5EF4-FFF2-40B4-BE49-F238E27FC236}">
                <a16:creationId xmlns:a16="http://schemas.microsoft.com/office/drawing/2014/main" id="{55448A4A-6CED-572D-5132-8252CB7E3DDE}"/>
              </a:ext>
            </a:extLst>
          </p:cNvPr>
          <p:cNvSpPr>
            <a:spLocks noGrp="1"/>
          </p:cNvSpPr>
          <p:nvPr>
            <p:ph type="ftr" sz="quarter" idx="11"/>
          </p:nvPr>
        </p:nvSpPr>
        <p:spPr/>
        <p:txBody>
          <a:bodyPr/>
          <a:lstStyle>
            <a:lvl1pPr>
              <a:defRPr>
                <a:latin typeface="+mj-lt"/>
              </a:defRPr>
            </a:lvl1pPr>
          </a:lstStyle>
          <a:p>
            <a:r>
              <a:rPr lang="en-US"/>
              <a:t>FACELESS ASSESSMENT                                                                         KRUPA R. GANDHI | BANSI S. MEHTA &amp; CO.</a:t>
            </a:r>
            <a:endParaRPr lang="en-US">
              <a:latin typeface="+mj-lt"/>
            </a:endParaRPr>
          </a:p>
        </p:txBody>
      </p:sp>
      <p:sp>
        <p:nvSpPr>
          <p:cNvPr id="11" name="Slide Number Placeholder 10">
            <a:extLst>
              <a:ext uri="{FF2B5EF4-FFF2-40B4-BE49-F238E27FC236}">
                <a16:creationId xmlns:a16="http://schemas.microsoft.com/office/drawing/2014/main" id="{741831C3-73F0-1BAC-09FF-81423489821C}"/>
              </a:ext>
            </a:extLst>
          </p:cNvPr>
          <p:cNvSpPr>
            <a:spLocks noGrp="1"/>
          </p:cNvSpPr>
          <p:nvPr>
            <p:ph type="sldNum" sz="quarter" idx="12"/>
          </p:nvPr>
        </p:nvSpPr>
        <p:spPr/>
        <p:txBody>
          <a:bodyPr/>
          <a:lstStyle>
            <a:lvl1pPr>
              <a:defRPr>
                <a:latin typeface="+mj-lt"/>
              </a:defRPr>
            </a:lvl1pPr>
          </a:lstStyle>
          <a:p>
            <a:fld id="{3A98EE3D-8CD1-4C3F-BD1C-C98C9596463C}" type="slidenum">
              <a:rPr lang="en-US" smtClean="0"/>
              <a:pPr/>
              <a:t>‹#›</a:t>
            </a:fld>
            <a:endParaRPr lang="en-US">
              <a:latin typeface="+mj-lt"/>
            </a:endParaRPr>
          </a:p>
        </p:txBody>
      </p:sp>
      <p:sp>
        <p:nvSpPr>
          <p:cNvPr id="5" name="Rectangle 4">
            <a:extLst>
              <a:ext uri="{FF2B5EF4-FFF2-40B4-BE49-F238E27FC236}">
                <a16:creationId xmlns:a16="http://schemas.microsoft.com/office/drawing/2014/main" id="{7414F592-618E-A44D-B859-70C87D1858C1}"/>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E13FCBC-33B8-03DD-87F0-B3496D74494B}"/>
              </a:ext>
            </a:extLst>
          </p:cNvPr>
          <p:cNvSpPr>
            <a:spLocks noGrp="1"/>
          </p:cNvSpPr>
          <p:nvPr>
            <p:ph type="title"/>
          </p:nvPr>
        </p:nvSpPr>
        <p:spPr>
          <a:xfrm>
            <a:off x="581192" y="474527"/>
            <a:ext cx="11029616" cy="990600"/>
          </a:xfrm>
        </p:spPr>
        <p:txBody>
          <a:bodyPr/>
          <a:lstStyle>
            <a:lvl1pPr>
              <a:defRPr>
                <a:latin typeface="+mj-lt"/>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964579730"/>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4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2" y="4"/>
            <a:ext cx="3031852" cy="685799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1880" y="933450"/>
            <a:ext cx="3031852" cy="1722419"/>
          </a:xfrm>
        </p:spPr>
        <p:txBody>
          <a:bodyPr anchor="b">
            <a:normAutofit/>
          </a:bodyPr>
          <a:lstStyle>
            <a:lvl1pPr algn="l">
              <a:defRPr sz="2400" b="0">
                <a:solidFill>
                  <a:srgbClr val="FFFFFF"/>
                </a:solidFill>
                <a:latin typeface="+mj-lt"/>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93" y="2836654"/>
            <a:ext cx="3031852" cy="3001392"/>
          </a:xfrm>
        </p:spPr>
        <p:txBody>
          <a:bodyPr anchor="t">
            <a:normAutofit/>
          </a:bodyPr>
          <a:lstStyle>
            <a:lvl1pPr marL="0" indent="0" algn="l">
              <a:buNone/>
              <a:defRPr sz="1600">
                <a:solidFill>
                  <a:srgbClr val="FFFFFF"/>
                </a:solidFill>
                <a:latin typeface="+mj-lt"/>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a:extLst>
              <a:ext uri="{FF2B5EF4-FFF2-40B4-BE49-F238E27FC236}">
                <a16:creationId xmlns:a16="http://schemas.microsoft.com/office/drawing/2014/main" id="{B0C45EB3-F876-26BC-263E-81DE0607B2C3}"/>
              </a:ext>
            </a:extLst>
          </p:cNvPr>
          <p:cNvPicPr>
            <a:picLocks noChangeAspect="1"/>
          </p:cNvPicPr>
          <p:nvPr userDrawn="1"/>
        </p:nvPicPr>
        <p:blipFill rotWithShape="1">
          <a:blip r:embed="rId2" cstate="email">
            <a:biLevel thresh="25000"/>
            <a:extLst>
              <a:ext uri="{28A0092B-C50C-407E-A947-70E740481C1C}">
                <a14:useLocalDpi xmlns:a14="http://schemas.microsoft.com/office/drawing/2010/main"/>
              </a:ext>
            </a:extLst>
          </a:blip>
          <a:srcRect r="75037"/>
          <a:stretch/>
        </p:blipFill>
        <p:spPr>
          <a:xfrm>
            <a:off x="-1" y="-1"/>
            <a:ext cx="3031853" cy="752666"/>
          </a:xfrm>
          <a:prstGeom prst="rect">
            <a:avLst/>
          </a:prstGeom>
        </p:spPr>
      </p:pic>
      <p:sp>
        <p:nvSpPr>
          <p:cNvPr id="7" name="Date Placeholder 6">
            <a:extLst>
              <a:ext uri="{FF2B5EF4-FFF2-40B4-BE49-F238E27FC236}">
                <a16:creationId xmlns:a16="http://schemas.microsoft.com/office/drawing/2014/main" id="{002CD276-5599-81C3-1AD2-247B78BC1698}"/>
              </a:ext>
            </a:extLst>
          </p:cNvPr>
          <p:cNvSpPr>
            <a:spLocks noGrp="1"/>
          </p:cNvSpPr>
          <p:nvPr>
            <p:ph type="dt" sz="half" idx="10"/>
          </p:nvPr>
        </p:nvSpPr>
        <p:spPr/>
        <p:txBody>
          <a:bodyPr/>
          <a:lstStyle/>
          <a:p>
            <a:r>
              <a:rPr lang="en-US"/>
              <a:t>November 16, 2025</a:t>
            </a:r>
          </a:p>
        </p:txBody>
      </p:sp>
      <p:sp>
        <p:nvSpPr>
          <p:cNvPr id="12" name="Footer Placeholder 11">
            <a:extLst>
              <a:ext uri="{FF2B5EF4-FFF2-40B4-BE49-F238E27FC236}">
                <a16:creationId xmlns:a16="http://schemas.microsoft.com/office/drawing/2014/main" id="{31504BBE-4FC3-B5B2-6D02-7CBEF0EA233C}"/>
              </a:ext>
            </a:extLst>
          </p:cNvPr>
          <p:cNvSpPr>
            <a:spLocks noGrp="1"/>
          </p:cNvSpPr>
          <p:nvPr>
            <p:ph type="ftr" sz="quarter" idx="11"/>
          </p:nvPr>
        </p:nvSpPr>
        <p:spPr/>
        <p:txBody>
          <a:bodyPr/>
          <a:lstStyle/>
          <a:p>
            <a:r>
              <a:rPr lang="en-US"/>
              <a:t>FACELESS ASSESSMENT                                                                         KRUPA R. GANDHI | BANSI S. MEHTA &amp; CO.</a:t>
            </a:r>
          </a:p>
        </p:txBody>
      </p:sp>
      <p:sp>
        <p:nvSpPr>
          <p:cNvPr id="13" name="Slide Number Placeholder 12">
            <a:extLst>
              <a:ext uri="{FF2B5EF4-FFF2-40B4-BE49-F238E27FC236}">
                <a16:creationId xmlns:a16="http://schemas.microsoft.com/office/drawing/2014/main" id="{71FFC0BE-2058-E030-FF92-C485EDA5D9F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988049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 Slide 2">
    <p:spTree>
      <p:nvGrpSpPr>
        <p:cNvPr id="1" name=""/>
        <p:cNvGrpSpPr/>
        <p:nvPr/>
      </p:nvGrpSpPr>
      <p:grpSpPr>
        <a:xfrm>
          <a:off x="0" y="0"/>
          <a:ext cx="0" cy="0"/>
          <a:chOff x="0" y="0"/>
          <a:chExt cx="0" cy="0"/>
        </a:xfrm>
      </p:grpSpPr>
      <p:pic>
        <p:nvPicPr>
          <p:cNvPr id="2" name="Picture Placeholder 29" descr="Mirror buildings">
            <a:extLst>
              <a:ext uri="{FF2B5EF4-FFF2-40B4-BE49-F238E27FC236}">
                <a16:creationId xmlns:a16="http://schemas.microsoft.com/office/drawing/2014/main" id="{72F22ADA-34E4-5933-DFCB-A40A67AE08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0527" b="10527"/>
          <a:stretch/>
        </p:blipFill>
        <p:spPr>
          <a:xfrm>
            <a:off x="-27381" y="-46653"/>
            <a:ext cx="12219381" cy="6423914"/>
          </a:xfrm>
          <a:prstGeom prst="rect">
            <a:avLst/>
          </a:prstGeom>
        </p:spPr>
      </p:pic>
      <p:sp>
        <p:nvSpPr>
          <p:cNvPr id="11" name="Text Placeholder 3">
            <a:extLst>
              <a:ext uri="{FF2B5EF4-FFF2-40B4-BE49-F238E27FC236}">
                <a16:creationId xmlns:a16="http://schemas.microsoft.com/office/drawing/2014/main" id="{02229719-9D8B-57BA-6F94-17B2991FD320}"/>
              </a:ext>
            </a:extLst>
          </p:cNvPr>
          <p:cNvSpPr>
            <a:spLocks noGrp="1"/>
          </p:cNvSpPr>
          <p:nvPr>
            <p:ph type="body" sz="half" idx="13"/>
          </p:nvPr>
        </p:nvSpPr>
        <p:spPr>
          <a:xfrm>
            <a:off x="-27991" y="1852380"/>
            <a:ext cx="5812969" cy="998148"/>
          </a:xfrm>
          <a:noFill/>
        </p:spPr>
        <p:txBody>
          <a:bodyPr lIns="432000" anchor="t">
            <a:normAutofit/>
          </a:bodyPr>
          <a:lstStyle>
            <a:lvl1pPr marL="0" indent="0">
              <a:buNone/>
              <a:defRPr sz="16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a:extLst>
              <a:ext uri="{FF2B5EF4-FFF2-40B4-BE49-F238E27FC236}">
                <a16:creationId xmlns:a16="http://schemas.microsoft.com/office/drawing/2014/main" id="{A3239B6E-D7BD-F5BD-D070-E1219B1BBA50}"/>
              </a:ext>
            </a:extLst>
          </p:cNvPr>
          <p:cNvSpPr>
            <a:spLocks noGrp="1"/>
          </p:cNvSpPr>
          <p:nvPr>
            <p:ph type="body" sz="half" idx="14" hasCustomPrompt="1"/>
          </p:nvPr>
        </p:nvSpPr>
        <p:spPr>
          <a:xfrm>
            <a:off x="-27991" y="785310"/>
            <a:ext cx="5812969" cy="998148"/>
          </a:xfrm>
          <a:solidFill>
            <a:schemeClr val="accent2"/>
          </a:solidFill>
        </p:spPr>
        <p:txBody>
          <a:bodyPr lIns="432000" anchor="ctr">
            <a:normAutofit/>
          </a:bodyPr>
          <a:lstStyle>
            <a:lvl1pPr marL="0" indent="0">
              <a:buNone/>
              <a:defRPr sz="28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a:extLst>
              <a:ext uri="{FF2B5EF4-FFF2-40B4-BE49-F238E27FC236}">
                <a16:creationId xmlns:a16="http://schemas.microsoft.com/office/drawing/2014/main" id="{9E0D46D9-2425-7863-A5B0-9FEADC03FC21}"/>
              </a:ext>
            </a:extLst>
          </p:cNvPr>
          <p:cNvSpPr>
            <a:spLocks noGrp="1"/>
          </p:cNvSpPr>
          <p:nvPr>
            <p:ph type="dt" sz="half" idx="15"/>
          </p:nvPr>
        </p:nvSpPr>
        <p:spPr/>
        <p:txBody>
          <a:bodyPr/>
          <a:lstStyle/>
          <a:p>
            <a:r>
              <a:rPr lang="en-US"/>
              <a:t>November 16, 2025</a:t>
            </a:r>
          </a:p>
        </p:txBody>
      </p:sp>
      <p:sp>
        <p:nvSpPr>
          <p:cNvPr id="16" name="Footer Placeholder 15">
            <a:extLst>
              <a:ext uri="{FF2B5EF4-FFF2-40B4-BE49-F238E27FC236}">
                <a16:creationId xmlns:a16="http://schemas.microsoft.com/office/drawing/2014/main" id="{613850AD-6427-208A-46B3-84B0F04857EA}"/>
              </a:ext>
            </a:extLst>
          </p:cNvPr>
          <p:cNvSpPr>
            <a:spLocks noGrp="1"/>
          </p:cNvSpPr>
          <p:nvPr>
            <p:ph type="ftr" sz="quarter" idx="16"/>
          </p:nvPr>
        </p:nvSpPr>
        <p:spPr/>
        <p:txBody>
          <a:bodyPr/>
          <a:lstStyle/>
          <a:p>
            <a:r>
              <a:rPr lang="en-US"/>
              <a:t>FACELESS ASSESSMENT                                                                         KRUPA R. GANDHI | BANSI S. MEHTA &amp; CO.</a:t>
            </a:r>
          </a:p>
        </p:txBody>
      </p:sp>
      <p:sp>
        <p:nvSpPr>
          <p:cNvPr id="17" name="Slide Number Placeholder 16">
            <a:extLst>
              <a:ext uri="{FF2B5EF4-FFF2-40B4-BE49-F238E27FC236}">
                <a16:creationId xmlns:a16="http://schemas.microsoft.com/office/drawing/2014/main" id="{9AFC25DD-2E91-0025-1943-F232839ED0D1}"/>
              </a:ext>
            </a:extLst>
          </p:cNvPr>
          <p:cNvSpPr>
            <a:spLocks noGrp="1"/>
          </p:cNvSpPr>
          <p:nvPr>
            <p:ph type="sldNum" sz="quarter" idx="17"/>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33056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tor Slide 3">
    <p:spTree>
      <p:nvGrpSpPr>
        <p:cNvPr id="1" name=""/>
        <p:cNvGrpSpPr/>
        <p:nvPr/>
      </p:nvGrpSpPr>
      <p:grpSpPr>
        <a:xfrm>
          <a:off x="0" y="0"/>
          <a:ext cx="0" cy="0"/>
          <a:chOff x="0" y="0"/>
          <a:chExt cx="0" cy="0"/>
        </a:xfrm>
      </p:grpSpPr>
      <p:pic>
        <p:nvPicPr>
          <p:cNvPr id="15" name="Picture Placeholder 17" descr="Top view of a circular maze">
            <a:extLst>
              <a:ext uri="{FF2B5EF4-FFF2-40B4-BE49-F238E27FC236}">
                <a16:creationId xmlns:a16="http://schemas.microsoft.com/office/drawing/2014/main" id="{0ACA742A-C62F-31BD-2F5D-04E5FC58B98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0820" b="10820"/>
          <a:stretch/>
        </p:blipFill>
        <p:spPr>
          <a:xfrm>
            <a:off x="-101600" y="0"/>
            <a:ext cx="12293599" cy="6857999"/>
          </a:xfrm>
          <a:prstGeom prst="rect">
            <a:avLst/>
          </a:prstGeom>
        </p:spPr>
      </p:pic>
      <p:pic>
        <p:nvPicPr>
          <p:cNvPr id="13" name="Picture 12">
            <a:extLst>
              <a:ext uri="{FF2B5EF4-FFF2-40B4-BE49-F238E27FC236}">
                <a16:creationId xmlns:a16="http://schemas.microsoft.com/office/drawing/2014/main" id="{882D04F3-F3ED-A35E-7C05-01CB0BD8908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39489" b="2914"/>
          <a:stretch/>
        </p:blipFill>
        <p:spPr>
          <a:xfrm>
            <a:off x="-1" y="0"/>
            <a:ext cx="3312159" cy="6857998"/>
          </a:xfrm>
          <a:prstGeom prst="rect">
            <a:avLst/>
          </a:prstGeom>
          <a:ln>
            <a:noFill/>
          </a:ln>
        </p:spPr>
      </p:pic>
      <p:sp>
        <p:nvSpPr>
          <p:cNvPr id="14" name="Rectangle 13">
            <a:extLst>
              <a:ext uri="{FF2B5EF4-FFF2-40B4-BE49-F238E27FC236}">
                <a16:creationId xmlns:a16="http://schemas.microsoft.com/office/drawing/2014/main" id="{2E4C9C2C-B3DE-C04B-93DA-AEC360C56BA5}"/>
              </a:ext>
            </a:extLst>
          </p:cNvPr>
          <p:cNvSpPr/>
          <p:nvPr userDrawn="1"/>
        </p:nvSpPr>
        <p:spPr>
          <a:xfrm>
            <a:off x="1" y="578397"/>
            <a:ext cx="3312158" cy="23385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2"/>
              </a:solidFill>
            </a:endParaRPr>
          </a:p>
        </p:txBody>
      </p:sp>
      <p:sp>
        <p:nvSpPr>
          <p:cNvPr id="2" name="Title 1"/>
          <p:cNvSpPr>
            <a:spLocks noGrp="1"/>
          </p:cNvSpPr>
          <p:nvPr>
            <p:ph type="title"/>
          </p:nvPr>
        </p:nvSpPr>
        <p:spPr>
          <a:xfrm>
            <a:off x="0" y="578396"/>
            <a:ext cx="3312161" cy="2338539"/>
          </a:xfrm>
          <a:prstGeom prst="rect">
            <a:avLst/>
          </a:prstGeom>
          <a:noFill/>
        </p:spPr>
        <p:txBody>
          <a:bodyPr lIns="432000" rIns="90000" anchor="ctr">
            <a:normAutofit/>
          </a:bodyPr>
          <a:lstStyle>
            <a:lvl1pPr algn="l">
              <a:defRPr sz="2400" b="0">
                <a:solidFill>
                  <a:schemeClr val="bg1"/>
                </a:solidFill>
                <a:latin typeface="+mj-lt"/>
              </a:defRPr>
            </a:lvl1pPr>
          </a:lstStyle>
          <a:p>
            <a:r>
              <a:rPr lang="en-US"/>
              <a:t>Click to edit Master title style</a:t>
            </a:r>
          </a:p>
        </p:txBody>
      </p:sp>
      <p:sp>
        <p:nvSpPr>
          <p:cNvPr id="8" name="Date Placeholder 7">
            <a:extLst>
              <a:ext uri="{FF2B5EF4-FFF2-40B4-BE49-F238E27FC236}">
                <a16:creationId xmlns:a16="http://schemas.microsoft.com/office/drawing/2014/main" id="{B1AE5892-1E54-1BE3-97C8-EEE95D73ED6C}"/>
              </a:ext>
            </a:extLst>
          </p:cNvPr>
          <p:cNvSpPr>
            <a:spLocks noGrp="1"/>
          </p:cNvSpPr>
          <p:nvPr>
            <p:ph type="dt" sz="half" idx="10"/>
          </p:nvPr>
        </p:nvSpPr>
        <p:spPr/>
        <p:txBody>
          <a:bodyPr/>
          <a:lstStyle/>
          <a:p>
            <a:r>
              <a:rPr lang="en-US"/>
              <a:t>November 16, 2025</a:t>
            </a:r>
          </a:p>
        </p:txBody>
      </p:sp>
      <p:sp>
        <p:nvSpPr>
          <p:cNvPr id="9" name="Footer Placeholder 8">
            <a:extLst>
              <a:ext uri="{FF2B5EF4-FFF2-40B4-BE49-F238E27FC236}">
                <a16:creationId xmlns:a16="http://schemas.microsoft.com/office/drawing/2014/main" id="{A819DA6E-1262-6B66-7D55-66FD57BA0D7C}"/>
              </a:ext>
            </a:extLst>
          </p:cNvPr>
          <p:cNvSpPr>
            <a:spLocks noGrp="1"/>
          </p:cNvSpPr>
          <p:nvPr>
            <p:ph type="ftr" sz="quarter" idx="11"/>
          </p:nvPr>
        </p:nvSpPr>
        <p:spPr/>
        <p:txBody>
          <a:bodyPr/>
          <a:lstStyle/>
          <a:p>
            <a:r>
              <a:rPr lang="en-US"/>
              <a:t>FACELESS ASSESSMENT                                                                         KRUPA R. GANDHI | BANSI S. MEHTA &amp; CO.</a:t>
            </a:r>
          </a:p>
        </p:txBody>
      </p:sp>
      <p:sp>
        <p:nvSpPr>
          <p:cNvPr id="10" name="Slide Number Placeholder 9">
            <a:extLst>
              <a:ext uri="{FF2B5EF4-FFF2-40B4-BE49-F238E27FC236}">
                <a16:creationId xmlns:a16="http://schemas.microsoft.com/office/drawing/2014/main" id="{AB462CCC-DB26-56DF-EC81-E25E83218AA6}"/>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4" name="Straight Connector 3">
            <a:extLst>
              <a:ext uri="{FF2B5EF4-FFF2-40B4-BE49-F238E27FC236}">
                <a16:creationId xmlns:a16="http://schemas.microsoft.com/office/drawing/2014/main" id="{444A378D-8891-96B3-14CA-1BF1F4AB9905}"/>
              </a:ext>
            </a:extLst>
          </p:cNvPr>
          <p:cNvCxnSpPr/>
          <p:nvPr userDrawn="1"/>
        </p:nvCxnSpPr>
        <p:spPr>
          <a:xfrm>
            <a:off x="3312158" y="0"/>
            <a:ext cx="0" cy="6423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450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parator Slid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2D04F3-F3ED-A35E-7C05-01CB0BD890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9489" b="2914"/>
          <a:stretch/>
        </p:blipFill>
        <p:spPr>
          <a:xfrm>
            <a:off x="-1" y="0"/>
            <a:ext cx="3312159" cy="6423914"/>
          </a:xfrm>
          <a:prstGeom prst="rect">
            <a:avLst/>
          </a:prstGeom>
          <a:ln>
            <a:noFill/>
          </a:ln>
        </p:spPr>
      </p:pic>
      <p:sp>
        <p:nvSpPr>
          <p:cNvPr id="14" name="Rectangle 13">
            <a:extLst>
              <a:ext uri="{FF2B5EF4-FFF2-40B4-BE49-F238E27FC236}">
                <a16:creationId xmlns:a16="http://schemas.microsoft.com/office/drawing/2014/main" id="{2E4C9C2C-B3DE-C04B-93DA-AEC360C56BA5}"/>
              </a:ext>
            </a:extLst>
          </p:cNvPr>
          <p:cNvSpPr/>
          <p:nvPr userDrawn="1"/>
        </p:nvSpPr>
        <p:spPr>
          <a:xfrm>
            <a:off x="1" y="578397"/>
            <a:ext cx="3312158" cy="23385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2"/>
              </a:solidFill>
            </a:endParaRPr>
          </a:p>
        </p:txBody>
      </p:sp>
      <p:sp>
        <p:nvSpPr>
          <p:cNvPr id="2" name="Title 1"/>
          <p:cNvSpPr>
            <a:spLocks noGrp="1"/>
          </p:cNvSpPr>
          <p:nvPr>
            <p:ph type="title"/>
          </p:nvPr>
        </p:nvSpPr>
        <p:spPr>
          <a:xfrm>
            <a:off x="0" y="578396"/>
            <a:ext cx="3312161" cy="2338539"/>
          </a:xfrm>
          <a:prstGeom prst="rect">
            <a:avLst/>
          </a:prstGeom>
          <a:noFill/>
        </p:spPr>
        <p:txBody>
          <a:bodyPr lIns="432000" rIns="90000" anchor="ctr">
            <a:normAutofit/>
          </a:bodyPr>
          <a:lstStyle>
            <a:lvl1pPr algn="l">
              <a:defRPr sz="2400" b="0">
                <a:solidFill>
                  <a:schemeClr val="bg1"/>
                </a:solidFill>
                <a:latin typeface="+mj-lt"/>
              </a:defRPr>
            </a:lvl1pPr>
          </a:lstStyle>
          <a:p>
            <a:r>
              <a:rPr lang="en-US"/>
              <a:t>Click to edit Master title style</a:t>
            </a:r>
          </a:p>
        </p:txBody>
      </p:sp>
      <p:sp>
        <p:nvSpPr>
          <p:cNvPr id="8" name="Date Placeholder 7">
            <a:extLst>
              <a:ext uri="{FF2B5EF4-FFF2-40B4-BE49-F238E27FC236}">
                <a16:creationId xmlns:a16="http://schemas.microsoft.com/office/drawing/2014/main" id="{B1AE5892-1E54-1BE3-97C8-EEE95D73ED6C}"/>
              </a:ext>
            </a:extLst>
          </p:cNvPr>
          <p:cNvSpPr>
            <a:spLocks noGrp="1"/>
          </p:cNvSpPr>
          <p:nvPr>
            <p:ph type="dt" sz="half" idx="10"/>
          </p:nvPr>
        </p:nvSpPr>
        <p:spPr/>
        <p:txBody>
          <a:bodyPr/>
          <a:lstStyle/>
          <a:p>
            <a:r>
              <a:rPr lang="en-US"/>
              <a:t>November 16, 2025</a:t>
            </a:r>
          </a:p>
        </p:txBody>
      </p:sp>
      <p:sp>
        <p:nvSpPr>
          <p:cNvPr id="9" name="Footer Placeholder 8">
            <a:extLst>
              <a:ext uri="{FF2B5EF4-FFF2-40B4-BE49-F238E27FC236}">
                <a16:creationId xmlns:a16="http://schemas.microsoft.com/office/drawing/2014/main" id="{A819DA6E-1262-6B66-7D55-66FD57BA0D7C}"/>
              </a:ext>
            </a:extLst>
          </p:cNvPr>
          <p:cNvSpPr>
            <a:spLocks noGrp="1"/>
          </p:cNvSpPr>
          <p:nvPr>
            <p:ph type="ftr" sz="quarter" idx="11"/>
          </p:nvPr>
        </p:nvSpPr>
        <p:spPr/>
        <p:txBody>
          <a:bodyPr/>
          <a:lstStyle/>
          <a:p>
            <a:r>
              <a:rPr lang="en-US"/>
              <a:t>FACELESS ASSESSMENT                                                                         KRUPA R. GANDHI | BANSI S. MEHTA &amp; CO.</a:t>
            </a:r>
          </a:p>
        </p:txBody>
      </p:sp>
      <p:sp>
        <p:nvSpPr>
          <p:cNvPr id="10" name="Slide Number Placeholder 9">
            <a:extLst>
              <a:ext uri="{FF2B5EF4-FFF2-40B4-BE49-F238E27FC236}">
                <a16:creationId xmlns:a16="http://schemas.microsoft.com/office/drawing/2014/main" id="{AB462CCC-DB26-56DF-EC81-E25E83218AA6}"/>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4" name="Straight Connector 3">
            <a:extLst>
              <a:ext uri="{FF2B5EF4-FFF2-40B4-BE49-F238E27FC236}">
                <a16:creationId xmlns:a16="http://schemas.microsoft.com/office/drawing/2014/main" id="{444A378D-8891-96B3-14CA-1BF1F4AB9905}"/>
              </a:ext>
            </a:extLst>
          </p:cNvPr>
          <p:cNvCxnSpPr/>
          <p:nvPr userDrawn="1"/>
        </p:nvCxnSpPr>
        <p:spPr>
          <a:xfrm>
            <a:off x="3312158" y="0"/>
            <a:ext cx="0" cy="6423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751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581192" y="474527"/>
            <a:ext cx="11029616" cy="990600"/>
          </a:xfrm>
          <a:prstGeom prst="rect">
            <a:avLst/>
          </a:prstGeom>
        </p:spPr>
        <p:txBody>
          <a:bodyPr/>
          <a:lstStyle>
            <a:lvl1pPr>
              <a:defRPr>
                <a:latin typeface="+mj-lt"/>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1D6E4E7B-C1CC-6D9A-0006-7A80E2C28F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89227"/>
          </a:xfrm>
          <a:prstGeom prst="rect">
            <a:avLst/>
          </a:prstGeom>
        </p:spPr>
      </p:pic>
      <p:sp>
        <p:nvSpPr>
          <p:cNvPr id="6" name="Date Placeholder 5">
            <a:extLst>
              <a:ext uri="{FF2B5EF4-FFF2-40B4-BE49-F238E27FC236}">
                <a16:creationId xmlns:a16="http://schemas.microsoft.com/office/drawing/2014/main" id="{02B38314-54E5-7CDA-2A95-B656DEC945C5}"/>
              </a:ext>
            </a:extLst>
          </p:cNvPr>
          <p:cNvSpPr>
            <a:spLocks noGrp="1"/>
          </p:cNvSpPr>
          <p:nvPr>
            <p:ph type="dt" sz="half" idx="10"/>
          </p:nvPr>
        </p:nvSpPr>
        <p:spPr/>
        <p:txBody>
          <a:bodyPr/>
          <a:lstStyle/>
          <a:p>
            <a:r>
              <a:rPr lang="en-US"/>
              <a:t>November 16, 2025</a:t>
            </a:r>
          </a:p>
        </p:txBody>
      </p:sp>
      <p:sp>
        <p:nvSpPr>
          <p:cNvPr id="7" name="Footer Placeholder 6">
            <a:extLst>
              <a:ext uri="{FF2B5EF4-FFF2-40B4-BE49-F238E27FC236}">
                <a16:creationId xmlns:a16="http://schemas.microsoft.com/office/drawing/2014/main" id="{9CE59E83-735D-3A92-D259-80CC95BD397D}"/>
              </a:ext>
            </a:extLst>
          </p:cNvPr>
          <p:cNvSpPr>
            <a:spLocks noGrp="1"/>
          </p:cNvSpPr>
          <p:nvPr>
            <p:ph type="ftr" sz="quarter" idx="11"/>
          </p:nvPr>
        </p:nvSpPr>
        <p:spPr/>
        <p:txBody>
          <a:bodyPr/>
          <a:lstStyle/>
          <a:p>
            <a:r>
              <a:rPr lang="en-US"/>
              <a:t>FACELESS ASSESSMENT                                                                         KRUPA R. GANDHI | BANSI S. MEHTA &amp; CO.</a:t>
            </a:r>
          </a:p>
        </p:txBody>
      </p:sp>
      <p:sp>
        <p:nvSpPr>
          <p:cNvPr id="11" name="Slide Number Placeholder 10">
            <a:extLst>
              <a:ext uri="{FF2B5EF4-FFF2-40B4-BE49-F238E27FC236}">
                <a16:creationId xmlns:a16="http://schemas.microsoft.com/office/drawing/2014/main" id="{037FC3FA-D4E8-EFFA-18CF-A10B3360F645}"/>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5" name="Rectangle 4">
            <a:extLst>
              <a:ext uri="{FF2B5EF4-FFF2-40B4-BE49-F238E27FC236}">
                <a16:creationId xmlns:a16="http://schemas.microsoft.com/office/drawing/2014/main" id="{68DD5A7F-0844-3352-4563-216843259E6D}"/>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973997"/>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3840" userDrawn="1">
          <p15:clr>
            <a:srgbClr val="FBAE40"/>
          </p15:clr>
        </p15:guide>
        <p15:guide id="3" orient="horz" pos="456" userDrawn="1">
          <p15:clr>
            <a:srgbClr val="FBAE40"/>
          </p15:clr>
        </p15:guide>
        <p15:guide id="4" pos="360" userDrawn="1">
          <p15:clr>
            <a:srgbClr val="FBAE40"/>
          </p15:clr>
        </p15:guide>
        <p15:guide id="5" pos="73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60272-314C-997B-DC48-61642848AD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89227"/>
          </a:xfrm>
          <a:prstGeom prst="rect">
            <a:avLst/>
          </a:prstGeom>
        </p:spPr>
      </p:pic>
      <p:sp>
        <p:nvSpPr>
          <p:cNvPr id="6" name="Date Placeholder 5">
            <a:extLst>
              <a:ext uri="{FF2B5EF4-FFF2-40B4-BE49-F238E27FC236}">
                <a16:creationId xmlns:a16="http://schemas.microsoft.com/office/drawing/2014/main" id="{A361C396-C6F3-22D2-B153-DA9F12F42406}"/>
              </a:ext>
            </a:extLst>
          </p:cNvPr>
          <p:cNvSpPr>
            <a:spLocks noGrp="1"/>
          </p:cNvSpPr>
          <p:nvPr>
            <p:ph type="dt" sz="half" idx="10"/>
          </p:nvPr>
        </p:nvSpPr>
        <p:spPr/>
        <p:txBody>
          <a:bodyPr/>
          <a:lstStyle/>
          <a:p>
            <a:r>
              <a:rPr lang="en-US"/>
              <a:t>November 16, 2025</a:t>
            </a:r>
          </a:p>
        </p:txBody>
      </p:sp>
      <p:sp>
        <p:nvSpPr>
          <p:cNvPr id="7" name="Footer Placeholder 6">
            <a:extLst>
              <a:ext uri="{FF2B5EF4-FFF2-40B4-BE49-F238E27FC236}">
                <a16:creationId xmlns:a16="http://schemas.microsoft.com/office/drawing/2014/main" id="{325E415D-6D99-6DC6-29FA-8A48BF591726}"/>
              </a:ext>
            </a:extLst>
          </p:cNvPr>
          <p:cNvSpPr>
            <a:spLocks noGrp="1"/>
          </p:cNvSpPr>
          <p:nvPr>
            <p:ph type="ftr" sz="quarter" idx="11"/>
          </p:nvPr>
        </p:nvSpPr>
        <p:spPr/>
        <p:txBody>
          <a:bodyPr/>
          <a:lstStyle/>
          <a:p>
            <a:r>
              <a:rPr lang="en-US"/>
              <a:t>FACELESS ASSESSMENT                                                                         KRUPA R. GANDHI | BANSI S. MEHTA &amp; CO.</a:t>
            </a:r>
          </a:p>
        </p:txBody>
      </p:sp>
      <p:sp>
        <p:nvSpPr>
          <p:cNvPr id="9" name="Slide Number Placeholder 8">
            <a:extLst>
              <a:ext uri="{FF2B5EF4-FFF2-40B4-BE49-F238E27FC236}">
                <a16:creationId xmlns:a16="http://schemas.microsoft.com/office/drawing/2014/main" id="{38DAE947-C3FE-055F-FB1B-51B41DAA2AE9}"/>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3" name="Rectangle 2">
            <a:extLst>
              <a:ext uri="{FF2B5EF4-FFF2-40B4-BE49-F238E27FC236}">
                <a16:creationId xmlns:a16="http://schemas.microsoft.com/office/drawing/2014/main" id="{75A47200-43D6-4E2B-4A54-982B4247A1DA}"/>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E8A9CED-5511-0265-E038-FD0DB421AE83}"/>
              </a:ext>
            </a:extLst>
          </p:cNvPr>
          <p:cNvSpPr>
            <a:spLocks noGrp="1"/>
          </p:cNvSpPr>
          <p:nvPr>
            <p:ph type="title"/>
          </p:nvPr>
        </p:nvSpPr>
        <p:spPr>
          <a:xfrm>
            <a:off x="581192" y="474527"/>
            <a:ext cx="11029616" cy="990600"/>
          </a:xfrm>
          <a:prstGeom prst="rect">
            <a:avLst/>
          </a:prstGeom>
        </p:spPr>
        <p:txBody>
          <a:bodyPr/>
          <a:lstStyle>
            <a:lvl1pPr>
              <a:defRPr>
                <a:latin typeface="+mj-lt"/>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451876656"/>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3840" userDrawn="1">
          <p15:clr>
            <a:srgbClr val="FBAE40"/>
          </p15:clr>
        </p15:guide>
        <p15:guide id="3" orient="horz" pos="456" userDrawn="1">
          <p15:clr>
            <a:srgbClr val="FBAE40"/>
          </p15:clr>
        </p15:guide>
        <p15:guide id="4" pos="360" userDrawn="1">
          <p15:clr>
            <a:srgbClr val="FBAE40"/>
          </p15:clr>
        </p15:guide>
        <p15:guide id="5" pos="73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60272-314C-997B-DC48-61642848AD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89227"/>
          </a:xfrm>
          <a:prstGeom prst="rect">
            <a:avLst/>
          </a:prstGeom>
        </p:spPr>
      </p:pic>
      <p:sp>
        <p:nvSpPr>
          <p:cNvPr id="3" name="Title 1">
            <a:extLst>
              <a:ext uri="{FF2B5EF4-FFF2-40B4-BE49-F238E27FC236}">
                <a16:creationId xmlns:a16="http://schemas.microsoft.com/office/drawing/2014/main" id="{FD5D3758-777C-C744-2273-72132375DF80}"/>
              </a:ext>
            </a:extLst>
          </p:cNvPr>
          <p:cNvSpPr>
            <a:spLocks noGrp="1"/>
          </p:cNvSpPr>
          <p:nvPr>
            <p:ph type="title"/>
          </p:nvPr>
        </p:nvSpPr>
        <p:spPr>
          <a:xfrm>
            <a:off x="581192" y="474527"/>
            <a:ext cx="11029616" cy="990600"/>
          </a:xfrm>
          <a:prstGeom prst="rect">
            <a:avLst/>
          </a:prstGeom>
        </p:spPr>
        <p:txBody>
          <a:bodyPr/>
          <a:lstStyle>
            <a:lvl1pPr>
              <a:defRPr>
                <a:latin typeface="+mj-lt"/>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2535422313"/>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3840" userDrawn="1">
          <p15:clr>
            <a:srgbClr val="FBAE40"/>
          </p15:clr>
        </p15:guide>
        <p15:guide id="3" orient="horz" pos="456" userDrawn="1">
          <p15:clr>
            <a:srgbClr val="FBAE40"/>
          </p15:clr>
        </p15:guide>
        <p15:guide id="4" pos="360" userDrawn="1">
          <p15:clr>
            <a:srgbClr val="FBAE40"/>
          </p15:clr>
        </p15:guide>
        <p15:guide id="5" pos="73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327462"/>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3840" userDrawn="1">
          <p15:clr>
            <a:srgbClr val="FBAE40"/>
          </p15:clr>
        </p15:guide>
        <p15:guide id="3" orient="horz" pos="456" userDrawn="1">
          <p15:clr>
            <a:srgbClr val="FBAE40"/>
          </p15:clr>
        </p15:guide>
        <p15:guide id="4" pos="360" userDrawn="1">
          <p15:clr>
            <a:srgbClr val="FBAE40"/>
          </p15:clr>
        </p15:guide>
        <p15:guide id="5" pos="73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November 16, 2025</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FACELESS ASSESSMENT                                                                         KRUPA R. GANDHI | BANSI S. MEHTA &amp; CO.</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212506676"/>
      </p:ext>
    </p:extLst>
  </p:cSld>
  <p:clrMap bg1="lt1" tx1="dk1" bg2="lt2" tx2="dk2" accent1="accent1" accent2="accent2" accent3="accent3" accent4="accent4" accent5="accent5" accent6="accent6" hlink="hlink" folHlink="folHlink"/>
  <p:sldLayoutIdLst>
    <p:sldLayoutId id="2147483774" r:id="rId1"/>
    <p:sldLayoutId id="2147483776" r:id="rId2"/>
    <p:sldLayoutId id="2147483782" r:id="rId3"/>
    <p:sldLayoutId id="2147483794" r:id="rId4"/>
    <p:sldLayoutId id="2147483797" r:id="rId5"/>
    <p:sldLayoutId id="2147483775" r:id="rId6"/>
    <p:sldLayoutId id="2147483779" r:id="rId7"/>
    <p:sldLayoutId id="2147483809" r:id="rId8"/>
    <p:sldLayoutId id="2147483808" r:id="rId9"/>
    <p:sldLayoutId id="2147483792" r:id="rId10"/>
    <p:sldLayoutId id="2147483777" r:id="rId11"/>
    <p:sldLayoutId id="2147483781" r:id="rId12"/>
    <p:sldLayoutId id="2147483796" r:id="rId13"/>
  </p:sldLayoutIdLst>
  <p:hf hd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November 16, 2025</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FACELESS ASSESSMENT                                                                         KRUPA R. GANDHI | BANSI S. MEHTA &amp; CO.</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15924151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p:hf hd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30.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0.jpeg"/><Relationship Id="rId5" Type="http://schemas.openxmlformats.org/officeDocument/2006/relationships/customXml" Target="../ink/ink3.xml"/><Relationship Id="rId10" Type="http://schemas.openxmlformats.org/officeDocument/2006/relationships/customXml" Target="../ink/ink7.xml"/><Relationship Id="rId4" Type="http://schemas.openxmlformats.org/officeDocument/2006/relationships/customXml" Target="../ink/ink2.xml"/><Relationship Id="rId9" Type="http://schemas.openxmlformats.org/officeDocument/2006/relationships/customXml" Target="../ink/ink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9.jpeg"/><Relationship Id="rId7" Type="http://schemas.openxmlformats.org/officeDocument/2006/relationships/hyperlink" Target="https://creativecommons.org/licenses/by/3.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0.png"/><Relationship Id="rId4" Type="http://schemas.openxmlformats.org/officeDocument/2006/relationships/hyperlink" Target="https://www.mynextmove.org/vets/profile/summary/23-1011.00" TargetMode="External"/><Relationship Id="rId9" Type="http://schemas.openxmlformats.org/officeDocument/2006/relationships/hyperlink" Target="https://www.vecteezy.com/photo/27105968-legal-law-and-justice-concept-open-law-book-with-a-wooden-judges-gavel-in-a-courtroom-or-law-enforcement-offi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EA4E5C-684E-F341-8FC6-88CD7B17671E}"/>
              </a:ext>
            </a:extLst>
          </p:cNvPr>
          <p:cNvSpPr>
            <a:spLocks noGrp="1"/>
          </p:cNvSpPr>
          <p:nvPr>
            <p:ph type="ctrTitle"/>
          </p:nvPr>
        </p:nvSpPr>
        <p:spPr>
          <a:xfrm>
            <a:off x="494106" y="2090070"/>
            <a:ext cx="10993549" cy="993215"/>
          </a:xfrm>
        </p:spPr>
        <p:txBody>
          <a:bodyPr>
            <a:normAutofit fontScale="90000"/>
          </a:bodyPr>
          <a:lstStyle/>
          <a:p>
            <a:r>
              <a:rPr lang="en-GB" sz="4400"/>
              <a:t>F</a:t>
            </a:r>
            <a:r>
              <a:rPr lang="en-GB" sz="3300"/>
              <a:t>aceless</a:t>
            </a:r>
            <a:r>
              <a:rPr lang="en-GB"/>
              <a:t> </a:t>
            </a:r>
            <a:r>
              <a:rPr lang="en-GB" sz="4400"/>
              <a:t>A</a:t>
            </a:r>
            <a:r>
              <a:rPr lang="en-GB" sz="3300"/>
              <a:t>SSESSMENT</a:t>
            </a:r>
            <a:r>
              <a:rPr lang="en-GB"/>
              <a:t> </a:t>
            </a:r>
            <a:br>
              <a:rPr lang="en-GB"/>
            </a:br>
            <a:endParaRPr lang="en-GB" sz="3300"/>
          </a:p>
        </p:txBody>
      </p:sp>
      <p:sp>
        <p:nvSpPr>
          <p:cNvPr id="10" name="TextBox 9">
            <a:extLst>
              <a:ext uri="{FF2B5EF4-FFF2-40B4-BE49-F238E27FC236}">
                <a16:creationId xmlns:a16="http://schemas.microsoft.com/office/drawing/2014/main" id="{08495231-827C-7CA3-1CC8-3F94ECC19060}"/>
              </a:ext>
            </a:extLst>
          </p:cNvPr>
          <p:cNvSpPr txBox="1"/>
          <p:nvPr/>
        </p:nvSpPr>
        <p:spPr>
          <a:xfrm>
            <a:off x="6313715" y="3679370"/>
            <a:ext cx="5377543" cy="523220"/>
          </a:xfrm>
          <a:prstGeom prst="rect">
            <a:avLst/>
          </a:prstGeom>
          <a:noFill/>
        </p:spPr>
        <p:txBody>
          <a:bodyPr wrap="square" rtlCol="0">
            <a:spAutoFit/>
          </a:bodyPr>
          <a:lstStyle/>
          <a:p>
            <a:pPr algn="r"/>
            <a:r>
              <a:rPr lang="en-US">
                <a:solidFill>
                  <a:schemeClr val="tx1">
                    <a:lumMod val="75000"/>
                    <a:lumOff val="25000"/>
                  </a:schemeClr>
                </a:solidFill>
              </a:rPr>
              <a:t>Krupa R. Gandhi </a:t>
            </a:r>
            <a:r>
              <a:rPr lang="en-US" sz="2800" b="1">
                <a:solidFill>
                  <a:schemeClr val="tx1">
                    <a:lumMod val="75000"/>
                    <a:lumOff val="25000"/>
                  </a:schemeClr>
                </a:solidFill>
              </a:rPr>
              <a:t>|</a:t>
            </a:r>
            <a:r>
              <a:rPr lang="en-US">
                <a:solidFill>
                  <a:schemeClr val="tx1">
                    <a:lumMod val="75000"/>
                    <a:lumOff val="25000"/>
                  </a:schemeClr>
                </a:solidFill>
              </a:rPr>
              <a:t> </a:t>
            </a:r>
            <a:r>
              <a:rPr lang="en-US">
                <a:solidFill>
                  <a:srgbClr val="0E4F88"/>
                </a:solidFill>
              </a:rPr>
              <a:t>November 16, 2025</a:t>
            </a:r>
            <a:endParaRPr lang="en-IN">
              <a:solidFill>
                <a:srgbClr val="0E4F88"/>
              </a:solidFill>
            </a:endParaRPr>
          </a:p>
        </p:txBody>
      </p:sp>
    </p:spTree>
    <p:extLst>
      <p:ext uri="{BB962C8B-B14F-4D97-AF65-F5344CB8AC3E}">
        <p14:creationId xmlns:p14="http://schemas.microsoft.com/office/powerpoint/2010/main" val="411380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BC03-86E2-431F-4583-95D10A41749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194D68DB-59D4-8CFA-E93D-20A8C6E2A104}"/>
              </a:ext>
            </a:extLst>
          </p:cNvPr>
          <p:cNvSpPr>
            <a:spLocks noGrp="1"/>
          </p:cNvSpPr>
          <p:nvPr>
            <p:ph type="dt" sz="half" idx="10"/>
          </p:nvPr>
        </p:nvSpPr>
        <p:spPr>
          <a:xfrm>
            <a:off x="6877294" y="6982714"/>
            <a:ext cx="2844799" cy="365125"/>
          </a:xfrm>
          <a:prstGeom prst="ellipse">
            <a:avLst/>
          </a:prstGeom>
        </p:spPr>
        <p:txBody>
          <a:bodyPr/>
          <a:lstStyle/>
          <a:p>
            <a:r>
              <a:rPr lang="en-US"/>
              <a:t>November 16, 2025</a:t>
            </a:r>
          </a:p>
        </p:txBody>
      </p:sp>
      <p:sp>
        <p:nvSpPr>
          <p:cNvPr id="5" name="Footer Placeholder 4">
            <a:extLst>
              <a:ext uri="{FF2B5EF4-FFF2-40B4-BE49-F238E27FC236}">
                <a16:creationId xmlns:a16="http://schemas.microsoft.com/office/drawing/2014/main" id="{A2384946-62AD-1E49-E799-26BE4249DACE}"/>
              </a:ext>
            </a:extLst>
          </p:cNvPr>
          <p:cNvSpPr>
            <a:spLocks noGrp="1"/>
          </p:cNvSpPr>
          <p:nvPr>
            <p:ph type="ftr" sz="quarter" idx="11"/>
          </p:nvPr>
        </p:nvSpPr>
        <p:spPr/>
        <p:txBody>
          <a:bodyPr/>
          <a:lstStyle/>
          <a:p>
            <a:r>
              <a:rPr lang="en-US"/>
              <a:t>FACELESS ASSESSMENT                                                                         KRUPA R. GANDHI | BANSI S. MEHTA &amp; CO.</a:t>
            </a:r>
          </a:p>
        </p:txBody>
      </p:sp>
      <p:sp>
        <p:nvSpPr>
          <p:cNvPr id="6" name="Slide Number Placeholder 5">
            <a:extLst>
              <a:ext uri="{FF2B5EF4-FFF2-40B4-BE49-F238E27FC236}">
                <a16:creationId xmlns:a16="http://schemas.microsoft.com/office/drawing/2014/main" id="{810A927E-C562-47B0-79B4-8897829ABB9F}"/>
              </a:ext>
            </a:extLst>
          </p:cNvPr>
          <p:cNvSpPr>
            <a:spLocks noGrp="1"/>
          </p:cNvSpPr>
          <p:nvPr>
            <p:ph type="sldNum" sz="quarter" idx="12"/>
          </p:nvPr>
        </p:nvSpPr>
        <p:spPr/>
        <p:txBody>
          <a:bodyPr/>
          <a:lstStyle/>
          <a:p>
            <a:fld id="{3A98EE3D-8CD1-4C3F-BD1C-C98C9596463C}" type="slidenum">
              <a:rPr lang="en-US" smtClean="0"/>
              <a:t>10</a:t>
            </a:fld>
            <a:endParaRPr lang="en-US"/>
          </a:p>
        </p:txBody>
      </p:sp>
      <p:sp>
        <p:nvSpPr>
          <p:cNvPr id="8" name="Title 7">
            <a:extLst>
              <a:ext uri="{FF2B5EF4-FFF2-40B4-BE49-F238E27FC236}">
                <a16:creationId xmlns:a16="http://schemas.microsoft.com/office/drawing/2014/main" id="{E989873B-397D-5461-D3BB-83364F9E8BC2}"/>
              </a:ext>
            </a:extLst>
          </p:cNvPr>
          <p:cNvSpPr>
            <a:spLocks noGrp="1"/>
          </p:cNvSpPr>
          <p:nvPr>
            <p:ph type="title"/>
          </p:nvPr>
        </p:nvSpPr>
        <p:spPr>
          <a:xfrm>
            <a:off x="581192" y="545847"/>
            <a:ext cx="11029616" cy="990600"/>
          </a:xfrm>
        </p:spPr>
        <p:txBody>
          <a:bodyPr>
            <a:normAutofit fontScale="90000"/>
          </a:bodyPr>
          <a:lstStyle/>
          <a:p>
            <a:r>
              <a:rPr lang="en-IN" sz="3200"/>
              <a:t>Section 144B(1) | FACELESS ASSESSMENT PROCEDURE</a:t>
            </a:r>
            <a:endParaRPr lang="en-IN" sz="3000"/>
          </a:p>
        </p:txBody>
      </p:sp>
      <p:cxnSp>
        <p:nvCxnSpPr>
          <p:cNvPr id="3" name="Straight Arrow Connector 2">
            <a:extLst>
              <a:ext uri="{FF2B5EF4-FFF2-40B4-BE49-F238E27FC236}">
                <a16:creationId xmlns:a16="http://schemas.microsoft.com/office/drawing/2014/main" id="{6B98E209-0B7B-32AE-1611-0C7569FCD9B6}"/>
              </a:ext>
            </a:extLst>
          </p:cNvPr>
          <p:cNvCxnSpPr>
            <a:cxnSpLocks/>
          </p:cNvCxnSpPr>
          <p:nvPr/>
        </p:nvCxnSpPr>
        <p:spPr>
          <a:xfrm>
            <a:off x="5359640" y="3435872"/>
            <a:ext cx="0" cy="28800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E849689-4FDE-96C6-8ADF-DD77FD423625}"/>
              </a:ext>
            </a:extLst>
          </p:cNvPr>
          <p:cNvCxnSpPr/>
          <p:nvPr/>
        </p:nvCxnSpPr>
        <p:spPr>
          <a:xfrm>
            <a:off x="5359640" y="2341859"/>
            <a:ext cx="0" cy="662153"/>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F3D5719-020E-4F65-8653-5EDF70231F96}"/>
              </a:ext>
            </a:extLst>
          </p:cNvPr>
          <p:cNvCxnSpPr>
            <a:cxnSpLocks/>
          </p:cNvCxnSpPr>
          <p:nvPr/>
        </p:nvCxnSpPr>
        <p:spPr>
          <a:xfrm>
            <a:off x="2091346" y="5966921"/>
            <a:ext cx="5400000"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F537F9F-D940-F5CA-D290-2FD4E3025EFB}"/>
              </a:ext>
            </a:extLst>
          </p:cNvPr>
          <p:cNvCxnSpPr>
            <a:cxnSpLocks/>
          </p:cNvCxnSpPr>
          <p:nvPr/>
        </p:nvCxnSpPr>
        <p:spPr>
          <a:xfrm>
            <a:off x="11088576" y="3775541"/>
            <a:ext cx="1" cy="321105"/>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E5A55C2-F418-54E5-B960-61B744D00E16}"/>
              </a:ext>
            </a:extLst>
          </p:cNvPr>
          <p:cNvCxnSpPr>
            <a:cxnSpLocks/>
          </p:cNvCxnSpPr>
          <p:nvPr/>
        </p:nvCxnSpPr>
        <p:spPr>
          <a:xfrm>
            <a:off x="7812647" y="3787878"/>
            <a:ext cx="1" cy="321105"/>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6A5FF18-1C77-EAF4-8B75-8200424FB063}"/>
              </a:ext>
            </a:extLst>
          </p:cNvPr>
          <p:cNvSpPr>
            <a:spLocks/>
          </p:cNvSpPr>
          <p:nvPr/>
        </p:nvSpPr>
        <p:spPr>
          <a:xfrm>
            <a:off x="1128042" y="1355669"/>
            <a:ext cx="1422400" cy="1137160"/>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sz="1100" kern="1200">
              <a:solidFill>
                <a:schemeClr val="tx1">
                  <a:lumMod val="75000"/>
                  <a:lumOff val="25000"/>
                </a:schemeClr>
              </a:solidFill>
              <a:effectLst/>
              <a:ea typeface="Calibri" panose="020F0502020204030204" pitchFamily="34" charset="0"/>
              <a:cs typeface="Times New Roman" panose="02020603050405020304" pitchFamily="18" charset="0"/>
            </a:endParaRPr>
          </a:p>
          <a:p>
            <a:pPr>
              <a:lnSpc>
                <a:spcPct val="106000"/>
              </a:lnSpc>
              <a:spcAft>
                <a:spcPts val="800"/>
              </a:spcAft>
            </a:pPr>
            <a:r>
              <a:rPr lang="en-US" sz="1000" kern="1200" err="1">
                <a:solidFill>
                  <a:schemeClr val="tx1">
                    <a:lumMod val="75000"/>
                    <a:lumOff val="25000"/>
                  </a:schemeClr>
                </a:solidFill>
                <a:effectLst/>
                <a:ea typeface="Calibri" panose="020F0502020204030204" pitchFamily="34" charset="0"/>
                <a:cs typeface="Times New Roman" panose="02020603050405020304" pitchFamily="18" charset="0"/>
              </a:rPr>
              <a:t>NaFAC</a:t>
            </a:r>
            <a:r>
              <a:rPr lang="en-US" sz="1000" kern="1200">
                <a:solidFill>
                  <a:schemeClr val="tx1">
                    <a:lumMod val="75000"/>
                    <a:lumOff val="25000"/>
                  </a:schemeClr>
                </a:solidFill>
                <a:effectLst/>
                <a:ea typeface="Calibri" panose="020F0502020204030204" pitchFamily="34" charset="0"/>
                <a:cs typeface="Times New Roman" panose="02020603050405020304" pitchFamily="18" charset="0"/>
              </a:rPr>
              <a:t> to assign the case selected for Faceless assessment to AU </a:t>
            </a:r>
            <a:r>
              <a:rPr lang="en-US" sz="1000" b="1" kern="1200">
                <a:solidFill>
                  <a:schemeClr val="tx1">
                    <a:lumMod val="75000"/>
                    <a:lumOff val="25000"/>
                  </a:schemeClr>
                </a:solidFill>
                <a:effectLst/>
                <a:ea typeface="Calibri" panose="020F0502020204030204" pitchFamily="34" charset="0"/>
                <a:cs typeface="Times New Roman" panose="02020603050405020304" pitchFamily="18" charset="0"/>
              </a:rPr>
              <a:t>through AAS</a:t>
            </a:r>
            <a:endParaRPr lang="en-IN" sz="1000" b="1">
              <a:solidFill>
                <a:schemeClr val="tx1">
                  <a:lumMod val="75000"/>
                  <a:lumOff val="25000"/>
                </a:schemeClr>
              </a:solidFill>
              <a:effectLst/>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13609A9-C1BB-E4ED-6EC6-6ED39A205E52}"/>
              </a:ext>
            </a:extLst>
          </p:cNvPr>
          <p:cNvCxnSpPr>
            <a:cxnSpLocks/>
            <a:stCxn id="12" idx="3"/>
            <a:endCxn id="17" idx="1"/>
          </p:cNvCxnSpPr>
          <p:nvPr/>
        </p:nvCxnSpPr>
        <p:spPr>
          <a:xfrm>
            <a:off x="2550442" y="1924249"/>
            <a:ext cx="383202" cy="1"/>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04A27AC-E03C-02B5-67EF-015F59A79632}"/>
              </a:ext>
            </a:extLst>
          </p:cNvPr>
          <p:cNvSpPr>
            <a:spLocks/>
          </p:cNvSpPr>
          <p:nvPr/>
        </p:nvSpPr>
        <p:spPr>
          <a:xfrm>
            <a:off x="2933644" y="1355669"/>
            <a:ext cx="1588586" cy="1137161"/>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6000"/>
              </a:lnSpc>
            </a:pPr>
            <a:endParaRPr lang="en-US" sz="1100" b="1">
              <a:solidFill>
                <a:srgbClr val="000000"/>
              </a:solidFill>
              <a:ea typeface="Calibri" panose="020F0502020204030204" pitchFamily="34" charset="0"/>
              <a:cs typeface="Times New Roman" panose="02020603050405020304" pitchFamily="18" charset="0"/>
            </a:endParaRPr>
          </a:p>
          <a:p>
            <a:pPr algn="just">
              <a:lnSpc>
                <a:spcPct val="106000"/>
              </a:lnSpc>
            </a:pPr>
            <a:endParaRPr lang="en-US" sz="1100" kern="1200">
              <a:solidFill>
                <a:srgbClr val="000000"/>
              </a:solidFill>
              <a:effectLst/>
              <a:ea typeface="Calibri" panose="020F0502020204030204" pitchFamily="34" charset="0"/>
              <a:cs typeface="Times New Roman" panose="02020603050405020304" pitchFamily="18" charset="0"/>
            </a:endParaRPr>
          </a:p>
          <a:p>
            <a:pPr algn="just">
              <a:lnSpc>
                <a:spcPct val="106000"/>
              </a:lnSpc>
            </a:pP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to intimate Ā that his assessment shall be completed u/s 144B</a:t>
            </a:r>
          </a:p>
          <a:p>
            <a:pPr algn="just">
              <a:lnSpc>
                <a:spcPct val="106000"/>
              </a:lnSpc>
            </a:pPr>
            <a:endParaRPr lang="en-IN" sz="1100">
              <a:effectLst/>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3C500675-E24C-66BC-8875-005892262A38}"/>
              </a:ext>
            </a:extLst>
          </p:cNvPr>
          <p:cNvCxnSpPr>
            <a:cxnSpLocks/>
            <a:stCxn id="17" idx="3"/>
            <a:endCxn id="43" idx="1"/>
          </p:cNvCxnSpPr>
          <p:nvPr/>
        </p:nvCxnSpPr>
        <p:spPr>
          <a:xfrm>
            <a:off x="4522230" y="1924250"/>
            <a:ext cx="468331" cy="2836"/>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E816B94-5F25-E361-6A23-A5E6A60E15ED}"/>
              </a:ext>
            </a:extLst>
          </p:cNvPr>
          <p:cNvSpPr>
            <a:spLocks/>
          </p:cNvSpPr>
          <p:nvPr/>
        </p:nvSpPr>
        <p:spPr>
          <a:xfrm>
            <a:off x="6691589" y="2646173"/>
            <a:ext cx="1680107" cy="1235943"/>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endParaRPr lang="en-US" sz="1100" kern="1200">
              <a:solidFill>
                <a:srgbClr val="000000"/>
              </a:solidFill>
              <a:effectLst/>
              <a:ea typeface="Calibri" panose="020F0502020204030204" pitchFamily="34" charset="0"/>
              <a:cs typeface="Times New Roman" panose="02020603050405020304" pitchFamily="18" charset="0"/>
            </a:endParaRPr>
          </a:p>
          <a:p>
            <a:pPr>
              <a:lnSpc>
                <a:spcPct val="106000"/>
              </a:lnSpc>
              <a:spcAft>
                <a:spcPts val="800"/>
              </a:spcAft>
            </a:pPr>
            <a:r>
              <a:rPr lang="en-US" sz="1000" kern="1200">
                <a:solidFill>
                  <a:srgbClr val="000000"/>
                </a:solidFill>
                <a:effectLst/>
                <a:ea typeface="Calibri" panose="020F0502020204030204" pitchFamily="34" charset="0"/>
                <a:cs typeface="Times New Roman" panose="02020603050405020304" pitchFamily="18" charset="0"/>
              </a:rPr>
              <a:t>Obtaining further information/ documents from Ā and/or other person</a:t>
            </a:r>
          </a:p>
          <a:p>
            <a:pPr>
              <a:lnSpc>
                <a:spcPct val="106000"/>
              </a:lnSpc>
              <a:spcAft>
                <a:spcPts val="800"/>
              </a:spcAft>
            </a:pPr>
            <a:endParaRPr lang="en-IN" sz="1100">
              <a:effectLst/>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58F8410B-9E97-D0C1-1A2E-3C8C09034E4C}"/>
              </a:ext>
            </a:extLst>
          </p:cNvPr>
          <p:cNvSpPr>
            <a:spLocks/>
          </p:cNvSpPr>
          <p:nvPr/>
        </p:nvSpPr>
        <p:spPr>
          <a:xfrm>
            <a:off x="10020616" y="2655669"/>
            <a:ext cx="1680280" cy="1239847"/>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6000"/>
              </a:lnSpc>
            </a:pPr>
            <a:endParaRPr lang="en-US" sz="1100" b="1" u="sng" kern="1200">
              <a:solidFill>
                <a:srgbClr val="000000"/>
              </a:solidFill>
              <a:effectLst/>
              <a:ea typeface="Calibri" panose="020F0502020204030204" pitchFamily="34" charset="0"/>
              <a:cs typeface="Times New Roman" panose="02020603050405020304" pitchFamily="18" charset="0"/>
            </a:endParaRPr>
          </a:p>
          <a:p>
            <a:pPr algn="just">
              <a:lnSpc>
                <a:spcPct val="106000"/>
              </a:lnSpc>
            </a:pPr>
            <a:r>
              <a:rPr lang="en-US" sz="1000" kern="1200">
                <a:solidFill>
                  <a:srgbClr val="000000"/>
                </a:solidFill>
                <a:effectLst/>
                <a:ea typeface="Calibri" panose="020F0502020204030204" pitchFamily="34" charset="0"/>
                <a:cs typeface="Times New Roman" panose="02020603050405020304" pitchFamily="18" charset="0"/>
              </a:rPr>
              <a:t>Seeking technical assistance from TU [arm’s length, property valuation, registration/ approval/ exemption withdrawal]</a:t>
            </a:r>
            <a:endParaRPr lang="en-IN" sz="1000">
              <a:effectLst/>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5261E455-C5EB-5A70-4001-7C9BBEB6C566}"/>
              </a:ext>
            </a:extLst>
          </p:cNvPr>
          <p:cNvSpPr>
            <a:spLocks/>
          </p:cNvSpPr>
          <p:nvPr/>
        </p:nvSpPr>
        <p:spPr>
          <a:xfrm>
            <a:off x="6691589" y="4103940"/>
            <a:ext cx="2081612" cy="1122633"/>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IN" sz="1100" b="1">
                <a:ea typeface="Calibri" panose="020F0502020204030204" pitchFamily="34" charset="0"/>
                <a:cs typeface="Times New Roman" panose="02020603050405020304" pitchFamily="18" charset="0"/>
              </a:rPr>
              <a:t> </a:t>
            </a:r>
            <a:r>
              <a:rPr lang="en-US" sz="1000" err="1"/>
              <a:t>NaFAC</a:t>
            </a:r>
            <a:r>
              <a:rPr lang="en-US" sz="1000"/>
              <a:t> obtains information/documents from the </a:t>
            </a:r>
            <a:r>
              <a:rPr lang="en-US" sz="1000">
                <a:solidFill>
                  <a:srgbClr val="000000"/>
                </a:solidFill>
                <a:ea typeface="Calibri" panose="020F0502020204030204" pitchFamily="34" charset="0"/>
                <a:cs typeface="Times New Roman" panose="02020603050405020304" pitchFamily="18" charset="0"/>
              </a:rPr>
              <a:t>Ā</a:t>
            </a:r>
            <a:r>
              <a:rPr lang="en-US" sz="1000"/>
              <a:t> and/or any other person within the prescribed time and transmits the response to the AU</a:t>
            </a:r>
            <a:endParaRPr lang="en-IN" sz="1000">
              <a:effectLst/>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6EDE80C2-3EBC-A746-34C3-1488A46817E7}"/>
              </a:ext>
            </a:extLst>
          </p:cNvPr>
          <p:cNvSpPr>
            <a:spLocks/>
          </p:cNvSpPr>
          <p:nvPr/>
        </p:nvSpPr>
        <p:spPr>
          <a:xfrm>
            <a:off x="8933706" y="4096646"/>
            <a:ext cx="1314311" cy="1123315"/>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US" sz="1100" b="1" u="sng" kern="120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to assign request to VU through AAS</a:t>
            </a:r>
          </a:p>
          <a:p>
            <a:pPr>
              <a:lnSpc>
                <a:spcPct val="107000"/>
              </a:lnSpc>
              <a:spcAft>
                <a:spcPts val="800"/>
              </a:spcAft>
            </a:pPr>
            <a:endParaRPr lang="en-IN" sz="1100">
              <a:effectLst/>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35284C81-90B6-4418-E936-7895A74446CD}"/>
              </a:ext>
            </a:extLst>
          </p:cNvPr>
          <p:cNvSpPr>
            <a:spLocks/>
          </p:cNvSpPr>
          <p:nvPr/>
        </p:nvSpPr>
        <p:spPr>
          <a:xfrm>
            <a:off x="10386585" y="4103940"/>
            <a:ext cx="1314311" cy="1123314"/>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US" sz="1100" b="1" u="sng">
                <a:solidFill>
                  <a:srgbClr val="000000"/>
                </a:solidFill>
                <a:ea typeface="Calibri" panose="020F0502020204030204" pitchFamily="34" charset="0"/>
                <a:cs typeface="Times New Roman" panose="02020603050405020304" pitchFamily="18" charset="0"/>
              </a:rPr>
              <a:t> </a:t>
            </a:r>
          </a:p>
          <a:p>
            <a:pPr algn="just">
              <a:lnSpc>
                <a:spcPct val="107000"/>
              </a:lnSpc>
              <a:spcAft>
                <a:spcPts val="800"/>
              </a:spcAft>
            </a:pP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to assign request to TU through AAS</a:t>
            </a:r>
          </a:p>
          <a:p>
            <a:pPr algn="just">
              <a:lnSpc>
                <a:spcPct val="107000"/>
              </a:lnSpc>
              <a:spcAft>
                <a:spcPts val="800"/>
              </a:spcAft>
            </a:pPr>
            <a:endParaRPr lang="en-IN" sz="110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5CD27F9A-FA7B-C0AF-F394-AF4174476044}"/>
              </a:ext>
            </a:extLst>
          </p:cNvPr>
          <p:cNvSpPr>
            <a:spLocks/>
          </p:cNvSpPr>
          <p:nvPr/>
        </p:nvSpPr>
        <p:spPr>
          <a:xfrm>
            <a:off x="9762408" y="5560519"/>
            <a:ext cx="1938492" cy="822818"/>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pPr>
            <a:endParaRPr lang="en-IN" sz="1100" b="1">
              <a:solidFill>
                <a:srgbClr val="000000"/>
              </a:solidFill>
              <a:cs typeface="Times New Roman" panose="02020603050405020304" pitchFamily="18" charset="0"/>
            </a:endParaRPr>
          </a:p>
          <a:p>
            <a:pPr algn="just">
              <a:lnSpc>
                <a:spcPct val="107000"/>
              </a:lnSpc>
            </a:pPr>
            <a:r>
              <a:rPr lang="en-US" sz="1000">
                <a:solidFill>
                  <a:srgbClr val="000000"/>
                </a:solidFill>
                <a:cs typeface="Times New Roman" panose="02020603050405020304" pitchFamily="18" charset="0"/>
              </a:rPr>
              <a:t>Report received from VU and TU by </a:t>
            </a:r>
            <a:r>
              <a:rPr lang="en-US" sz="1000" err="1">
                <a:solidFill>
                  <a:srgbClr val="000000"/>
                </a:solidFill>
                <a:cs typeface="Times New Roman" panose="02020603050405020304" pitchFamily="18" charset="0"/>
              </a:rPr>
              <a:t>NaFAC</a:t>
            </a:r>
            <a:r>
              <a:rPr lang="en-US" sz="1000">
                <a:solidFill>
                  <a:srgbClr val="000000"/>
                </a:solidFill>
                <a:cs typeface="Times New Roman" panose="02020603050405020304" pitchFamily="18" charset="0"/>
              </a:rPr>
              <a:t> to be forwarded to concerned AU</a:t>
            </a:r>
            <a:endParaRPr lang="en-IN" sz="1000">
              <a:solidFill>
                <a:srgbClr val="000000"/>
              </a:solidFill>
              <a:cs typeface="Times New Roman" panose="02020603050405020304" pitchFamily="18" charset="0"/>
            </a:endParaRPr>
          </a:p>
        </p:txBody>
      </p:sp>
      <p:sp>
        <p:nvSpPr>
          <p:cNvPr id="27" name="Oval 26">
            <a:extLst>
              <a:ext uri="{FF2B5EF4-FFF2-40B4-BE49-F238E27FC236}">
                <a16:creationId xmlns:a16="http://schemas.microsoft.com/office/drawing/2014/main" id="{5CD9E700-AE8A-3A80-C77B-1F6F6E9442FB}"/>
              </a:ext>
            </a:extLst>
          </p:cNvPr>
          <p:cNvSpPr>
            <a:spLocks/>
          </p:cNvSpPr>
          <p:nvPr/>
        </p:nvSpPr>
        <p:spPr>
          <a:xfrm>
            <a:off x="7491346" y="5605727"/>
            <a:ext cx="720000" cy="720000"/>
          </a:xfrm>
          <a:prstGeom prst="ellipse">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IN">
                <a:solidFill>
                  <a:schemeClr val="tx1"/>
                </a:solidFill>
              </a:rPr>
              <a:t>AU</a:t>
            </a:r>
          </a:p>
        </p:txBody>
      </p:sp>
      <p:sp>
        <p:nvSpPr>
          <p:cNvPr id="28" name="Rectangle 27">
            <a:extLst>
              <a:ext uri="{FF2B5EF4-FFF2-40B4-BE49-F238E27FC236}">
                <a16:creationId xmlns:a16="http://schemas.microsoft.com/office/drawing/2014/main" id="{380A1FE7-F723-AB4B-C20B-DD315C09225E}"/>
              </a:ext>
            </a:extLst>
          </p:cNvPr>
          <p:cNvSpPr>
            <a:spLocks/>
          </p:cNvSpPr>
          <p:nvPr/>
        </p:nvSpPr>
        <p:spPr>
          <a:xfrm>
            <a:off x="4509570" y="3761867"/>
            <a:ext cx="1588586" cy="827275"/>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pPr>
            <a:r>
              <a:rPr lang="en-IN" sz="1100" b="1" u="sng"/>
              <a:t> </a:t>
            </a:r>
          </a:p>
          <a:p>
            <a:pPr algn="just">
              <a:lnSpc>
                <a:spcPct val="107000"/>
              </a:lnSpc>
            </a:pPr>
            <a:endParaRPr lang="en-US" sz="500">
              <a:solidFill>
                <a:srgbClr val="000000"/>
              </a:solidFill>
              <a:cs typeface="Times New Roman" panose="02020603050405020304" pitchFamily="18" charset="0"/>
            </a:endParaRPr>
          </a:p>
          <a:p>
            <a:pPr algn="just">
              <a:lnSpc>
                <a:spcPct val="107000"/>
              </a:lnSpc>
            </a:pPr>
            <a:r>
              <a:rPr lang="en-US" sz="1000" err="1">
                <a:solidFill>
                  <a:srgbClr val="000000"/>
                </a:solidFill>
                <a:cs typeface="Times New Roman" panose="02020603050405020304" pitchFamily="18" charset="0"/>
              </a:rPr>
              <a:t>NaFAC</a:t>
            </a:r>
            <a:r>
              <a:rPr lang="en-US" sz="1000">
                <a:solidFill>
                  <a:srgbClr val="000000"/>
                </a:solidFill>
                <a:cs typeface="Times New Roman" panose="02020603050405020304" pitchFamily="18" charset="0"/>
              </a:rPr>
              <a:t> to intimate failure to AU</a:t>
            </a:r>
            <a:endParaRPr lang="en-IN" sz="1000">
              <a:solidFill>
                <a:srgbClr val="000000"/>
              </a:solidFill>
              <a:cs typeface="Times New Roman" panose="02020603050405020304" pitchFamily="18" charset="0"/>
            </a:endParaRPr>
          </a:p>
        </p:txBody>
      </p:sp>
      <p:cxnSp>
        <p:nvCxnSpPr>
          <p:cNvPr id="29" name="Connector: Elbow 28">
            <a:extLst>
              <a:ext uri="{FF2B5EF4-FFF2-40B4-BE49-F238E27FC236}">
                <a16:creationId xmlns:a16="http://schemas.microsoft.com/office/drawing/2014/main" id="{6C479F04-6C3E-3827-F9FA-13D4369555C1}"/>
              </a:ext>
            </a:extLst>
          </p:cNvPr>
          <p:cNvCxnSpPr>
            <a:cxnSpLocks/>
          </p:cNvCxnSpPr>
          <p:nvPr/>
        </p:nvCxnSpPr>
        <p:spPr>
          <a:xfrm rot="10800000">
            <a:off x="6115698" y="3218303"/>
            <a:ext cx="576000" cy="1440000"/>
          </a:xfrm>
          <a:prstGeom prst="bentConnector3">
            <a:avLst>
              <a:gd name="adj1" fmla="val 60449"/>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F68DA9C3-F071-BB89-D4DE-263BA4743C93}"/>
              </a:ext>
            </a:extLst>
          </p:cNvPr>
          <p:cNvCxnSpPr>
            <a:cxnSpLocks/>
            <a:stCxn id="43" idx="3"/>
            <a:endCxn id="45" idx="0"/>
          </p:cNvCxnSpPr>
          <p:nvPr/>
        </p:nvCxnSpPr>
        <p:spPr>
          <a:xfrm>
            <a:off x="7726922" y="1927086"/>
            <a:ext cx="1467491" cy="728583"/>
          </a:xfrm>
          <a:prstGeom prst="bentConnector2">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DE66DE9E-32DB-72BD-1C2C-86839ACA901E}"/>
              </a:ext>
            </a:extLst>
          </p:cNvPr>
          <p:cNvCxnSpPr>
            <a:cxnSpLocks/>
            <a:stCxn id="43" idx="3"/>
            <a:endCxn id="22" idx="0"/>
          </p:cNvCxnSpPr>
          <p:nvPr/>
        </p:nvCxnSpPr>
        <p:spPr>
          <a:xfrm>
            <a:off x="7726922" y="1927086"/>
            <a:ext cx="3133834" cy="728583"/>
          </a:xfrm>
          <a:prstGeom prst="bentConnector2">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881435E8-4B5B-5465-0CB6-FCEFA51B8E17}"/>
              </a:ext>
            </a:extLst>
          </p:cNvPr>
          <p:cNvCxnSpPr>
            <a:cxnSpLocks/>
            <a:stCxn id="43" idx="3"/>
          </p:cNvCxnSpPr>
          <p:nvPr/>
        </p:nvCxnSpPr>
        <p:spPr>
          <a:xfrm>
            <a:off x="7726922" y="1927086"/>
            <a:ext cx="383202" cy="706609"/>
          </a:xfrm>
          <a:prstGeom prst="bentConnector2">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F1B03634-9A4F-5E0A-24B7-09E574C46006}"/>
              </a:ext>
            </a:extLst>
          </p:cNvPr>
          <p:cNvCxnSpPr>
            <a:cxnSpLocks/>
            <a:stCxn id="24" idx="2"/>
            <a:endCxn id="26" idx="0"/>
          </p:cNvCxnSpPr>
          <p:nvPr/>
        </p:nvCxnSpPr>
        <p:spPr>
          <a:xfrm rot="16200000" flipH="1">
            <a:off x="9990979" y="4819844"/>
            <a:ext cx="340558" cy="1140792"/>
          </a:xfrm>
          <a:prstGeom prst="bentConnector3">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1A4E7FA6-4027-A93B-7F96-3476170DC8D9}"/>
              </a:ext>
            </a:extLst>
          </p:cNvPr>
          <p:cNvCxnSpPr>
            <a:cxnSpLocks/>
          </p:cNvCxnSpPr>
          <p:nvPr/>
        </p:nvCxnSpPr>
        <p:spPr>
          <a:xfrm rot="5400000">
            <a:off x="10789469" y="5162146"/>
            <a:ext cx="329673" cy="445301"/>
          </a:xfrm>
          <a:prstGeom prst="bentConnector3">
            <a:avLst>
              <a:gd name="adj1" fmla="val 50000"/>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63AAF5B-ACB7-C03A-6015-30B188BA50A1}"/>
              </a:ext>
            </a:extLst>
          </p:cNvPr>
          <p:cNvCxnSpPr>
            <a:cxnSpLocks/>
            <a:stCxn id="26" idx="1"/>
            <a:endCxn id="27" idx="6"/>
          </p:cNvCxnSpPr>
          <p:nvPr/>
        </p:nvCxnSpPr>
        <p:spPr>
          <a:xfrm flipH="1" flipV="1">
            <a:off x="8211346" y="5965727"/>
            <a:ext cx="1551062" cy="6201"/>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661087D-065A-F146-AC8A-072E3E314014}"/>
              </a:ext>
            </a:extLst>
          </p:cNvPr>
          <p:cNvCxnSpPr>
            <a:cxnSpLocks/>
            <a:stCxn id="46" idx="2"/>
            <a:endCxn id="47" idx="0"/>
          </p:cNvCxnSpPr>
          <p:nvPr/>
        </p:nvCxnSpPr>
        <p:spPr>
          <a:xfrm flipH="1">
            <a:off x="1598534" y="4602567"/>
            <a:ext cx="2" cy="336343"/>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4938471-5B41-F7CA-789E-4CCFC6181317}"/>
              </a:ext>
            </a:extLst>
          </p:cNvPr>
          <p:cNvCxnSpPr>
            <a:cxnSpLocks/>
          </p:cNvCxnSpPr>
          <p:nvPr/>
        </p:nvCxnSpPr>
        <p:spPr>
          <a:xfrm>
            <a:off x="2396699" y="5287643"/>
            <a:ext cx="2090970"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815DE0B-C3ED-9352-50AC-70963D658481}"/>
              </a:ext>
            </a:extLst>
          </p:cNvPr>
          <p:cNvSpPr>
            <a:spLocks/>
          </p:cNvSpPr>
          <p:nvPr/>
        </p:nvSpPr>
        <p:spPr>
          <a:xfrm>
            <a:off x="4487669" y="4946230"/>
            <a:ext cx="1565903" cy="665734"/>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pPr>
            <a:endParaRPr lang="en-US" sz="1100" b="1" u="sng">
              <a:solidFill>
                <a:srgbClr val="000000"/>
              </a:solidFill>
              <a:cs typeface="Times New Roman" panose="02020603050405020304" pitchFamily="18" charset="0"/>
            </a:endParaRPr>
          </a:p>
          <a:p>
            <a:pPr algn="just">
              <a:lnSpc>
                <a:spcPct val="107000"/>
              </a:lnSpc>
            </a:pPr>
            <a:endParaRPr lang="en-US" sz="500">
              <a:solidFill>
                <a:srgbClr val="000000"/>
              </a:solidFill>
              <a:cs typeface="Times New Roman" panose="02020603050405020304" pitchFamily="18" charset="0"/>
            </a:endParaRPr>
          </a:p>
          <a:p>
            <a:pPr algn="just">
              <a:lnSpc>
                <a:spcPct val="107000"/>
              </a:lnSpc>
            </a:pPr>
            <a:r>
              <a:rPr lang="en-US" sz="1000" err="1">
                <a:solidFill>
                  <a:srgbClr val="000000"/>
                </a:solidFill>
                <a:cs typeface="Times New Roman" panose="02020603050405020304" pitchFamily="18" charset="0"/>
              </a:rPr>
              <a:t>NaFAC</a:t>
            </a:r>
            <a:r>
              <a:rPr lang="en-US" sz="1000">
                <a:solidFill>
                  <a:srgbClr val="000000"/>
                </a:solidFill>
                <a:cs typeface="Times New Roman" panose="02020603050405020304" pitchFamily="18" charset="0"/>
              </a:rPr>
              <a:t> to intimate failure to AU</a:t>
            </a:r>
            <a:endParaRPr lang="en-IN" sz="1000">
              <a:solidFill>
                <a:srgbClr val="000000"/>
              </a:solidFill>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2E6EA18A-CA69-E817-D957-3CE31D9AB135}"/>
              </a:ext>
            </a:extLst>
          </p:cNvPr>
          <p:cNvCxnSpPr>
            <a:cxnSpLocks/>
            <a:endCxn id="46" idx="3"/>
          </p:cNvCxnSpPr>
          <p:nvPr/>
        </p:nvCxnSpPr>
        <p:spPr>
          <a:xfrm flipH="1" flipV="1">
            <a:off x="2616044" y="4175467"/>
            <a:ext cx="1893526" cy="38"/>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B0BE87EB-1976-7BEA-520E-61E609AD6D0A}"/>
              </a:ext>
            </a:extLst>
          </p:cNvPr>
          <p:cNvCxnSpPr>
            <a:cxnSpLocks/>
          </p:cNvCxnSpPr>
          <p:nvPr/>
        </p:nvCxnSpPr>
        <p:spPr>
          <a:xfrm>
            <a:off x="6053572" y="5366185"/>
            <a:ext cx="1797774" cy="216000"/>
          </a:xfrm>
          <a:prstGeom prst="bentConnector2">
            <a:avLst/>
          </a:prstGeom>
          <a:ln w="19050">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5049FD4-141A-3542-87C4-8256F1A49AA4}"/>
              </a:ext>
            </a:extLst>
          </p:cNvPr>
          <p:cNvSpPr>
            <a:spLocks/>
          </p:cNvSpPr>
          <p:nvPr/>
        </p:nvSpPr>
        <p:spPr>
          <a:xfrm>
            <a:off x="4990561" y="1355669"/>
            <a:ext cx="2736361" cy="1142834"/>
          </a:xfrm>
          <a:prstGeom prst="rect">
            <a:avLst/>
          </a:prstGeom>
          <a:solidFill>
            <a:schemeClr val="bg1"/>
          </a:solid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6000"/>
              </a:lnSpc>
            </a:pPr>
            <a:endParaRPr lang="en-US" sz="1100" b="1" kern="1200">
              <a:solidFill>
                <a:srgbClr val="000000"/>
              </a:solidFill>
              <a:effectLst/>
              <a:ea typeface="Calibri" panose="020F0502020204030204" pitchFamily="34" charset="0"/>
              <a:cs typeface="Times New Roman" panose="02020603050405020304" pitchFamily="18" charset="0"/>
            </a:endParaRPr>
          </a:p>
          <a:p>
            <a:pPr algn="just">
              <a:lnSpc>
                <a:spcPct val="106000"/>
              </a:lnSpc>
            </a:pPr>
            <a:endParaRPr lang="en-US" sz="1100" kern="1200">
              <a:solidFill>
                <a:srgbClr val="000000"/>
              </a:solidFill>
              <a:effectLst/>
              <a:ea typeface="Calibri" panose="020F0502020204030204" pitchFamily="34" charset="0"/>
              <a:cs typeface="Times New Roman" panose="02020603050405020304" pitchFamily="18" charset="0"/>
            </a:endParaRPr>
          </a:p>
          <a:p>
            <a:pPr algn="just">
              <a:lnSpc>
                <a:spcPct val="106000"/>
              </a:lnSpc>
            </a:pPr>
            <a:r>
              <a:rPr lang="en-US" sz="1000" kern="1200">
                <a:solidFill>
                  <a:srgbClr val="000000"/>
                </a:solidFill>
                <a:effectLst/>
                <a:ea typeface="Calibri" panose="020F0502020204030204" pitchFamily="34" charset="0"/>
                <a:cs typeface="Times New Roman" panose="02020603050405020304" pitchFamily="18" charset="0"/>
              </a:rPr>
              <a:t>Notice u/s 143(2)/142(1) to be served through </a:t>
            </a: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and Ā to file response within the date specified in notice, and such response to be forwarded to AU</a:t>
            </a:r>
          </a:p>
          <a:p>
            <a:pPr algn="just">
              <a:lnSpc>
                <a:spcPct val="106000"/>
              </a:lnSpc>
            </a:pPr>
            <a:endParaRPr lang="en-IN" sz="1100" kern="1200">
              <a:solidFill>
                <a:srgbClr val="000000"/>
              </a:solidFill>
              <a:ea typeface="Calibri" panose="020F0502020204030204" pitchFamily="34"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2C3BC2FC-32A6-6E28-9459-657577856608}"/>
              </a:ext>
            </a:extLst>
          </p:cNvPr>
          <p:cNvCxnSpPr>
            <a:cxnSpLocks/>
          </p:cNvCxnSpPr>
          <p:nvPr/>
        </p:nvCxnSpPr>
        <p:spPr>
          <a:xfrm>
            <a:off x="9412832" y="3775541"/>
            <a:ext cx="1" cy="321105"/>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8F6FF295-83FB-FF4B-B0BF-683D68F1E353}"/>
              </a:ext>
            </a:extLst>
          </p:cNvPr>
          <p:cNvSpPr>
            <a:spLocks/>
          </p:cNvSpPr>
          <p:nvPr/>
        </p:nvSpPr>
        <p:spPr>
          <a:xfrm>
            <a:off x="8537257" y="2655669"/>
            <a:ext cx="1314312" cy="1233491"/>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endParaRPr lang="en-US" sz="1100" kern="1200">
              <a:solidFill>
                <a:srgbClr val="000000"/>
              </a:solidFill>
              <a:effectLst/>
              <a:ea typeface="Calibri" panose="020F0502020204030204" pitchFamily="34" charset="0"/>
              <a:cs typeface="Times New Roman" panose="02020603050405020304" pitchFamily="18" charset="0"/>
            </a:endParaRPr>
          </a:p>
          <a:p>
            <a:pPr>
              <a:lnSpc>
                <a:spcPct val="106000"/>
              </a:lnSpc>
              <a:spcAft>
                <a:spcPts val="800"/>
              </a:spcAft>
            </a:pPr>
            <a:r>
              <a:rPr lang="en-US" sz="1000" kern="1200">
                <a:solidFill>
                  <a:srgbClr val="000000"/>
                </a:solidFill>
                <a:effectLst/>
                <a:ea typeface="Calibri" panose="020F0502020204030204" pitchFamily="34" charset="0"/>
                <a:cs typeface="Times New Roman" panose="02020603050405020304" pitchFamily="18" charset="0"/>
              </a:rPr>
              <a:t>Conducting enquiry by VU</a:t>
            </a:r>
            <a:endParaRPr lang="en-IN" sz="1000">
              <a:effectLst/>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C74D3789-4879-4111-82C7-E638B3F6AC7E}"/>
              </a:ext>
            </a:extLst>
          </p:cNvPr>
          <p:cNvSpPr>
            <a:spLocks/>
          </p:cNvSpPr>
          <p:nvPr/>
        </p:nvSpPr>
        <p:spPr>
          <a:xfrm>
            <a:off x="581027" y="3748367"/>
            <a:ext cx="2035017" cy="854200"/>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endParaRPr lang="en-US" sz="1100" b="1" kern="1200">
              <a:solidFill>
                <a:srgbClr val="000000"/>
              </a:solidFill>
              <a:effectLst/>
              <a:ea typeface="Calibri" panose="020F0502020204030204" pitchFamily="34" charset="0"/>
              <a:cs typeface="Times New Roman" panose="02020603050405020304" pitchFamily="18" charset="0"/>
            </a:endParaRPr>
          </a:p>
          <a:p>
            <a:pPr algn="just">
              <a:lnSpc>
                <a:spcPct val="107000"/>
              </a:lnSpc>
            </a:pPr>
            <a:endParaRPr lang="en-US" sz="500" kern="1200">
              <a:solidFill>
                <a:srgbClr val="000000"/>
              </a:solidFill>
              <a:effectLst/>
              <a:ea typeface="Calibri" panose="020F0502020204030204" pitchFamily="34" charset="0"/>
              <a:cs typeface="Times New Roman" panose="02020603050405020304" pitchFamily="18" charset="0"/>
            </a:endParaRPr>
          </a:p>
          <a:p>
            <a:pPr algn="just">
              <a:lnSpc>
                <a:spcPct val="107000"/>
              </a:lnSpc>
            </a:pPr>
            <a:r>
              <a:rPr lang="en-US" sz="1000" kern="1200">
                <a:solidFill>
                  <a:srgbClr val="000000"/>
                </a:solidFill>
                <a:effectLst/>
                <a:ea typeface="Calibri" panose="020F0502020204030204" pitchFamily="34" charset="0"/>
                <a:cs typeface="Times New Roman" panose="02020603050405020304" pitchFamily="18" charset="0"/>
              </a:rPr>
              <a:t>AU to serve SCN u/s 144 through </a:t>
            </a: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for best judgement assessment</a:t>
            </a:r>
          </a:p>
          <a:p>
            <a:pPr>
              <a:lnSpc>
                <a:spcPct val="107000"/>
              </a:lnSpc>
            </a:pPr>
            <a:endParaRPr lang="en-IN" sz="1100">
              <a:effectLst/>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7F4F3BDC-FCAC-9603-77B2-6E4C81AF8897}"/>
              </a:ext>
            </a:extLst>
          </p:cNvPr>
          <p:cNvSpPr>
            <a:spLocks/>
          </p:cNvSpPr>
          <p:nvPr/>
        </p:nvSpPr>
        <p:spPr>
          <a:xfrm>
            <a:off x="581025" y="4938910"/>
            <a:ext cx="2035017" cy="1128515"/>
          </a:xfrm>
          <a:prstGeom prst="rect">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pPr>
            <a:r>
              <a:rPr lang="en-US" sz="1100" b="1" kern="1200">
                <a:solidFill>
                  <a:srgbClr val="000000"/>
                </a:solidFill>
                <a:effectLst/>
                <a:ea typeface="Calibri" panose="020F0502020204030204" pitchFamily="34" charset="0"/>
                <a:cs typeface="Times New Roman" panose="02020603050405020304" pitchFamily="18" charset="0"/>
              </a:rPr>
              <a:t> </a:t>
            </a:r>
          </a:p>
          <a:p>
            <a:pPr algn="just">
              <a:lnSpc>
                <a:spcPct val="107000"/>
              </a:lnSpc>
            </a:pPr>
            <a:endParaRPr lang="en-US" sz="800" kern="1200">
              <a:solidFill>
                <a:srgbClr val="000000"/>
              </a:solidFill>
              <a:effectLst/>
              <a:ea typeface="Calibri" panose="020F0502020204030204" pitchFamily="34" charset="0"/>
              <a:cs typeface="Times New Roman" panose="02020603050405020304" pitchFamily="18" charset="0"/>
            </a:endParaRPr>
          </a:p>
          <a:p>
            <a:pPr algn="just">
              <a:lnSpc>
                <a:spcPct val="107000"/>
              </a:lnSpc>
            </a:pPr>
            <a:r>
              <a:rPr lang="en-US" sz="1000" kern="1200">
                <a:solidFill>
                  <a:srgbClr val="000000"/>
                </a:solidFill>
                <a:effectLst/>
                <a:ea typeface="Calibri" panose="020F0502020204030204" pitchFamily="34" charset="0"/>
                <a:cs typeface="Times New Roman" panose="02020603050405020304" pitchFamily="18" charset="0"/>
              </a:rPr>
              <a:t>Ā to file response to </a:t>
            </a: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within specified time and the same to be forwarded to AU </a:t>
            </a:r>
            <a:endParaRPr lang="en-IN" sz="1000">
              <a:effectLst/>
              <a:ea typeface="Calibri" panose="020F0502020204030204" pitchFamily="34" charset="0"/>
              <a:cs typeface="Times New Roman" panose="02020603050405020304" pitchFamily="18" charset="0"/>
            </a:endParaRPr>
          </a:p>
        </p:txBody>
      </p:sp>
      <p:sp>
        <p:nvSpPr>
          <p:cNvPr id="48" name="Rectangle: Rounded Corners 47">
            <a:extLst>
              <a:ext uri="{FF2B5EF4-FFF2-40B4-BE49-F238E27FC236}">
                <a16:creationId xmlns:a16="http://schemas.microsoft.com/office/drawing/2014/main" id="{4B03174C-64D8-A7FA-C71E-07FEFA50771E}"/>
              </a:ext>
            </a:extLst>
          </p:cNvPr>
          <p:cNvSpPr>
            <a:spLocks/>
          </p:cNvSpPr>
          <p:nvPr/>
        </p:nvSpPr>
        <p:spPr>
          <a:xfrm>
            <a:off x="4495145" y="2984561"/>
            <a:ext cx="1600855" cy="444439"/>
          </a:xfrm>
          <a:prstGeom prst="roundRect">
            <a:avLst/>
          </a:prstGeom>
          <a:noFill/>
          <a:ln>
            <a:solidFill>
              <a:srgbClr val="0D4C8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IN" sz="1100">
                <a:solidFill>
                  <a:schemeClr val="tx1"/>
                </a:solidFill>
              </a:rPr>
              <a:t>If no response</a:t>
            </a:r>
          </a:p>
        </p:txBody>
      </p:sp>
      <p:grpSp>
        <p:nvGrpSpPr>
          <p:cNvPr id="52" name="Group 51">
            <a:extLst>
              <a:ext uri="{FF2B5EF4-FFF2-40B4-BE49-F238E27FC236}">
                <a16:creationId xmlns:a16="http://schemas.microsoft.com/office/drawing/2014/main" id="{2BD8BA3C-BF76-256A-2696-980D121CD72B}"/>
              </a:ext>
            </a:extLst>
          </p:cNvPr>
          <p:cNvGrpSpPr/>
          <p:nvPr/>
        </p:nvGrpSpPr>
        <p:grpSpPr>
          <a:xfrm>
            <a:off x="6686280" y="4657510"/>
            <a:ext cx="49800" cy="21290"/>
            <a:chOff x="6686280" y="4657510"/>
            <a:chExt cx="49800" cy="21290"/>
          </a:xfrm>
        </p:grpSpPr>
        <mc:AlternateContent xmlns:mc="http://schemas.openxmlformats.org/markup-compatibility/2006" xmlns:p14="http://schemas.microsoft.com/office/powerpoint/2010/main">
          <mc:Choice Requires="p14">
            <p:contentPart p14:bwMode="auto" r:id="rId2">
              <p14:nvContentPartPr>
                <p14:cNvPr id="53" name="Ink 52">
                  <a:extLst>
                    <a:ext uri="{FF2B5EF4-FFF2-40B4-BE49-F238E27FC236}">
                      <a16:creationId xmlns:a16="http://schemas.microsoft.com/office/drawing/2014/main" id="{A0300F33-EEFB-887F-2357-514847EC02CD}"/>
                    </a:ext>
                  </a:extLst>
                </p14:cNvPr>
                <p14:cNvContentPartPr/>
                <p14:nvPr/>
              </p14:nvContentPartPr>
              <p14:xfrm>
                <a:off x="6735720" y="4678440"/>
                <a:ext cx="360" cy="360"/>
              </p14:xfrm>
            </p:contentPart>
          </mc:Choice>
          <mc:Fallback xmlns="">
            <p:pic>
              <p:nvPicPr>
                <p:cNvPr id="53" name="Ink 52">
                  <a:extLst>
                    <a:ext uri="{FF2B5EF4-FFF2-40B4-BE49-F238E27FC236}">
                      <a16:creationId xmlns:a16="http://schemas.microsoft.com/office/drawing/2014/main" id="{A0300F33-EEFB-887F-2357-514847EC02CD}"/>
                    </a:ext>
                  </a:extLst>
                </p:cNvPr>
                <p:cNvPicPr/>
                <p:nvPr/>
              </p:nvPicPr>
              <p:blipFill>
                <a:blip r:embed="rId3"/>
                <a:stretch>
                  <a:fillRect/>
                </a:stretch>
              </p:blipFill>
              <p:spPr>
                <a:xfrm>
                  <a:off x="6729600" y="46723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4" name="Ink 53">
                  <a:extLst>
                    <a:ext uri="{FF2B5EF4-FFF2-40B4-BE49-F238E27FC236}">
                      <a16:creationId xmlns:a16="http://schemas.microsoft.com/office/drawing/2014/main" id="{7E74A164-91E8-92DF-7220-7CC1F6428E2D}"/>
                    </a:ext>
                  </a:extLst>
                </p14:cNvPr>
                <p14:cNvContentPartPr/>
                <p14:nvPr/>
              </p14:nvContentPartPr>
              <p14:xfrm>
                <a:off x="6735720" y="4678440"/>
                <a:ext cx="360" cy="360"/>
              </p14:xfrm>
            </p:contentPart>
          </mc:Choice>
          <mc:Fallback xmlns="">
            <p:pic>
              <p:nvPicPr>
                <p:cNvPr id="54" name="Ink 53">
                  <a:extLst>
                    <a:ext uri="{FF2B5EF4-FFF2-40B4-BE49-F238E27FC236}">
                      <a16:creationId xmlns:a16="http://schemas.microsoft.com/office/drawing/2014/main" id="{7E74A164-91E8-92DF-7220-7CC1F6428E2D}"/>
                    </a:ext>
                  </a:extLst>
                </p:cNvPr>
                <p:cNvPicPr/>
                <p:nvPr/>
              </p:nvPicPr>
              <p:blipFill>
                <a:blip r:embed="rId3"/>
                <a:stretch>
                  <a:fillRect/>
                </a:stretch>
              </p:blipFill>
              <p:spPr>
                <a:xfrm>
                  <a:off x="6729600" y="46723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5" name="Ink 54">
                  <a:extLst>
                    <a:ext uri="{FF2B5EF4-FFF2-40B4-BE49-F238E27FC236}">
                      <a16:creationId xmlns:a16="http://schemas.microsoft.com/office/drawing/2014/main" id="{EB2ABF4D-4155-4797-D236-79FAC2B1D08A}"/>
                    </a:ext>
                  </a:extLst>
                </p14:cNvPr>
                <p14:cNvContentPartPr/>
                <p14:nvPr/>
              </p14:nvContentPartPr>
              <p14:xfrm>
                <a:off x="6695640" y="4660750"/>
                <a:ext cx="360" cy="360"/>
              </p14:xfrm>
            </p:contentPart>
          </mc:Choice>
          <mc:Fallback xmlns="">
            <p:pic>
              <p:nvPicPr>
                <p:cNvPr id="55" name="Ink 54">
                  <a:extLst>
                    <a:ext uri="{FF2B5EF4-FFF2-40B4-BE49-F238E27FC236}">
                      <a16:creationId xmlns:a16="http://schemas.microsoft.com/office/drawing/2014/main" id="{EB2ABF4D-4155-4797-D236-79FAC2B1D08A}"/>
                    </a:ext>
                  </a:extLst>
                </p:cNvPr>
                <p:cNvPicPr/>
                <p:nvPr/>
              </p:nvPicPr>
              <p:blipFill>
                <a:blip r:embed="rId6"/>
                <a:stretch>
                  <a:fillRect/>
                </a:stretch>
              </p:blipFill>
              <p:spPr>
                <a:xfrm>
                  <a:off x="6686640" y="46517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6" name="Ink 55">
                  <a:extLst>
                    <a:ext uri="{FF2B5EF4-FFF2-40B4-BE49-F238E27FC236}">
                      <a16:creationId xmlns:a16="http://schemas.microsoft.com/office/drawing/2014/main" id="{54290C49-655E-2D04-5AB8-8B32BCF057BA}"/>
                    </a:ext>
                  </a:extLst>
                </p14:cNvPr>
                <p14:cNvContentPartPr/>
                <p14:nvPr/>
              </p14:nvContentPartPr>
              <p14:xfrm>
                <a:off x="6714720" y="4673350"/>
                <a:ext cx="360" cy="360"/>
              </p14:xfrm>
            </p:contentPart>
          </mc:Choice>
          <mc:Fallback xmlns="">
            <p:pic>
              <p:nvPicPr>
                <p:cNvPr id="56" name="Ink 55">
                  <a:extLst>
                    <a:ext uri="{FF2B5EF4-FFF2-40B4-BE49-F238E27FC236}">
                      <a16:creationId xmlns:a16="http://schemas.microsoft.com/office/drawing/2014/main" id="{54290C49-655E-2D04-5AB8-8B32BCF057BA}"/>
                    </a:ext>
                  </a:extLst>
                </p:cNvPr>
                <p:cNvPicPr/>
                <p:nvPr/>
              </p:nvPicPr>
              <p:blipFill>
                <a:blip r:embed="rId6"/>
                <a:stretch>
                  <a:fillRect/>
                </a:stretch>
              </p:blipFill>
              <p:spPr>
                <a:xfrm>
                  <a:off x="6705720" y="46643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7" name="Ink 56">
                  <a:extLst>
                    <a:ext uri="{FF2B5EF4-FFF2-40B4-BE49-F238E27FC236}">
                      <a16:creationId xmlns:a16="http://schemas.microsoft.com/office/drawing/2014/main" id="{49C4CC1B-3F41-13F6-43A2-ACAB30C3307A}"/>
                    </a:ext>
                  </a:extLst>
                </p14:cNvPr>
                <p14:cNvContentPartPr/>
                <p14:nvPr/>
              </p14:nvContentPartPr>
              <p14:xfrm>
                <a:off x="6705360" y="4657510"/>
                <a:ext cx="360" cy="360"/>
              </p14:xfrm>
            </p:contentPart>
          </mc:Choice>
          <mc:Fallback xmlns="">
            <p:pic>
              <p:nvPicPr>
                <p:cNvPr id="57" name="Ink 56">
                  <a:extLst>
                    <a:ext uri="{FF2B5EF4-FFF2-40B4-BE49-F238E27FC236}">
                      <a16:creationId xmlns:a16="http://schemas.microsoft.com/office/drawing/2014/main" id="{49C4CC1B-3F41-13F6-43A2-ACAB30C3307A}"/>
                    </a:ext>
                  </a:extLst>
                </p:cNvPr>
                <p:cNvPicPr/>
                <p:nvPr/>
              </p:nvPicPr>
              <p:blipFill>
                <a:blip r:embed="rId6"/>
                <a:stretch>
                  <a:fillRect/>
                </a:stretch>
              </p:blipFill>
              <p:spPr>
                <a:xfrm>
                  <a:off x="6696360" y="46485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 name="Ink 57">
                  <a:extLst>
                    <a:ext uri="{FF2B5EF4-FFF2-40B4-BE49-F238E27FC236}">
                      <a16:creationId xmlns:a16="http://schemas.microsoft.com/office/drawing/2014/main" id="{6E20AD7C-3E91-8F2F-A151-F89C2D9D09B1}"/>
                    </a:ext>
                  </a:extLst>
                </p14:cNvPr>
                <p14:cNvContentPartPr/>
                <p14:nvPr/>
              </p14:nvContentPartPr>
              <p14:xfrm>
                <a:off x="6698880" y="4667230"/>
                <a:ext cx="360" cy="360"/>
              </p14:xfrm>
            </p:contentPart>
          </mc:Choice>
          <mc:Fallback xmlns="">
            <p:pic>
              <p:nvPicPr>
                <p:cNvPr id="58" name="Ink 57">
                  <a:extLst>
                    <a:ext uri="{FF2B5EF4-FFF2-40B4-BE49-F238E27FC236}">
                      <a16:creationId xmlns:a16="http://schemas.microsoft.com/office/drawing/2014/main" id="{6E20AD7C-3E91-8F2F-A151-F89C2D9D09B1}"/>
                    </a:ext>
                  </a:extLst>
                </p:cNvPr>
                <p:cNvPicPr/>
                <p:nvPr/>
              </p:nvPicPr>
              <p:blipFill>
                <a:blip r:embed="rId6"/>
                <a:stretch>
                  <a:fillRect/>
                </a:stretch>
              </p:blipFill>
              <p:spPr>
                <a:xfrm>
                  <a:off x="6689880" y="4658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9" name="Ink 58">
                  <a:extLst>
                    <a:ext uri="{FF2B5EF4-FFF2-40B4-BE49-F238E27FC236}">
                      <a16:creationId xmlns:a16="http://schemas.microsoft.com/office/drawing/2014/main" id="{9EFBBD79-2C99-E6A2-FFB3-F29F5A21E2F3}"/>
                    </a:ext>
                  </a:extLst>
                </p14:cNvPr>
                <p14:cNvContentPartPr/>
                <p14:nvPr/>
              </p14:nvContentPartPr>
              <p14:xfrm>
                <a:off x="6686280" y="4657510"/>
                <a:ext cx="360" cy="360"/>
              </p14:xfrm>
            </p:contentPart>
          </mc:Choice>
          <mc:Fallback xmlns="">
            <p:pic>
              <p:nvPicPr>
                <p:cNvPr id="59" name="Ink 58">
                  <a:extLst>
                    <a:ext uri="{FF2B5EF4-FFF2-40B4-BE49-F238E27FC236}">
                      <a16:creationId xmlns:a16="http://schemas.microsoft.com/office/drawing/2014/main" id="{9EFBBD79-2C99-E6A2-FFB3-F29F5A21E2F3}"/>
                    </a:ext>
                  </a:extLst>
                </p:cNvPr>
                <p:cNvPicPr/>
                <p:nvPr/>
              </p:nvPicPr>
              <p:blipFill>
                <a:blip r:embed="rId6"/>
                <a:stretch>
                  <a:fillRect/>
                </a:stretch>
              </p:blipFill>
              <p:spPr>
                <a:xfrm>
                  <a:off x="6677280" y="4648510"/>
                  <a:ext cx="18000" cy="18000"/>
                </a:xfrm>
                <a:prstGeom prst="rect">
                  <a:avLst/>
                </a:prstGeom>
              </p:spPr>
            </p:pic>
          </mc:Fallback>
        </mc:AlternateContent>
      </p:grpSp>
      <p:sp>
        <p:nvSpPr>
          <p:cNvPr id="60" name="Rectangle: Rounded Corners 59">
            <a:extLst>
              <a:ext uri="{FF2B5EF4-FFF2-40B4-BE49-F238E27FC236}">
                <a16:creationId xmlns:a16="http://schemas.microsoft.com/office/drawing/2014/main" id="{165300D1-6FC4-8E14-AD3A-E4228E1120E7}"/>
              </a:ext>
            </a:extLst>
          </p:cNvPr>
          <p:cNvSpPr>
            <a:spLocks/>
          </p:cNvSpPr>
          <p:nvPr/>
        </p:nvSpPr>
        <p:spPr>
          <a:xfrm>
            <a:off x="2852748" y="5115554"/>
            <a:ext cx="1380131" cy="327086"/>
          </a:xfrm>
          <a:prstGeom prst="roundRect">
            <a:avLst/>
          </a:prstGeom>
          <a:solidFill>
            <a:schemeClr val="bg1"/>
          </a:solidFill>
          <a:ln>
            <a:solidFill>
              <a:srgbClr val="0D4C8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IN" sz="1100">
                <a:solidFill>
                  <a:schemeClr val="tx1"/>
                </a:solidFill>
              </a:rPr>
              <a:t>If no response</a:t>
            </a:r>
          </a:p>
        </p:txBody>
      </p:sp>
      <p:sp>
        <p:nvSpPr>
          <p:cNvPr id="61" name="Rectangle: Rounded Corners 60">
            <a:extLst>
              <a:ext uri="{FF2B5EF4-FFF2-40B4-BE49-F238E27FC236}">
                <a16:creationId xmlns:a16="http://schemas.microsoft.com/office/drawing/2014/main" id="{DF454CDA-F86A-7F47-8895-D04D329AF63A}"/>
              </a:ext>
            </a:extLst>
          </p:cNvPr>
          <p:cNvSpPr>
            <a:spLocks/>
          </p:cNvSpPr>
          <p:nvPr/>
        </p:nvSpPr>
        <p:spPr>
          <a:xfrm>
            <a:off x="4495145" y="5781830"/>
            <a:ext cx="1565903" cy="365117"/>
          </a:xfrm>
          <a:prstGeom prst="roundRect">
            <a:avLst/>
          </a:prstGeom>
          <a:solidFill>
            <a:schemeClr val="bg1"/>
          </a:solidFill>
          <a:ln>
            <a:solidFill>
              <a:srgbClr val="0D4C8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a:solidFill>
                  <a:schemeClr val="tx1"/>
                </a:solidFill>
                <a:cs typeface="Times New Roman" panose="02020603050405020304" pitchFamily="18" charset="0"/>
              </a:rPr>
              <a:t>If response received</a:t>
            </a:r>
            <a:endParaRPr lang="en-IN" sz="1100" b="1">
              <a:solidFill>
                <a:schemeClr val="tx1"/>
              </a:solidFill>
            </a:endParaRPr>
          </a:p>
        </p:txBody>
      </p:sp>
      <p:pic>
        <p:nvPicPr>
          <p:cNvPr id="1026" name="Picture 2" descr="Start and location pin stock vector. Illustration of start - 228789939">
            <a:extLst>
              <a:ext uri="{FF2B5EF4-FFF2-40B4-BE49-F238E27FC236}">
                <a16:creationId xmlns:a16="http://schemas.microsoft.com/office/drawing/2014/main" id="{F85E84EF-BF02-B8BC-F8A9-A19C855F8B14}"/>
              </a:ext>
            </a:extLst>
          </p:cNvPr>
          <p:cNvPicPr>
            <a:picLocks noChangeAspect="1" noChangeArrowheads="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l="14079" r="11678" b="6311"/>
          <a:stretch>
            <a:fillRect/>
          </a:stretch>
        </p:blipFill>
        <p:spPr bwMode="auto">
          <a:xfrm>
            <a:off x="598856" y="1526067"/>
            <a:ext cx="511523" cy="684000"/>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Rounded Corners 62">
            <a:extLst>
              <a:ext uri="{FF2B5EF4-FFF2-40B4-BE49-F238E27FC236}">
                <a16:creationId xmlns:a16="http://schemas.microsoft.com/office/drawing/2014/main" id="{BDE6F6A6-2722-7180-7713-2B25AFCEBB58}"/>
              </a:ext>
            </a:extLst>
          </p:cNvPr>
          <p:cNvSpPr/>
          <p:nvPr/>
        </p:nvSpPr>
        <p:spPr>
          <a:xfrm>
            <a:off x="1128048" y="1342342"/>
            <a:ext cx="1422394" cy="245561"/>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a:t>
            </a:r>
            <a:r>
              <a:rPr lang="en-IN" sz="1100" err="1"/>
              <a:t>i</a:t>
            </a:r>
            <a:r>
              <a:rPr lang="en-IN" sz="1100"/>
              <a:t>)</a:t>
            </a:r>
          </a:p>
        </p:txBody>
      </p:sp>
      <p:sp>
        <p:nvSpPr>
          <p:cNvPr id="1025" name="Rectangle: Rounded Corners 1024">
            <a:extLst>
              <a:ext uri="{FF2B5EF4-FFF2-40B4-BE49-F238E27FC236}">
                <a16:creationId xmlns:a16="http://schemas.microsoft.com/office/drawing/2014/main" id="{7009A1D7-A429-4053-4D96-CB1FB0597FA9}"/>
              </a:ext>
            </a:extLst>
          </p:cNvPr>
          <p:cNvSpPr/>
          <p:nvPr/>
        </p:nvSpPr>
        <p:spPr>
          <a:xfrm>
            <a:off x="2933643" y="1342342"/>
            <a:ext cx="1586409" cy="249040"/>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144B(1)(ii)</a:t>
            </a:r>
          </a:p>
        </p:txBody>
      </p:sp>
      <p:sp>
        <p:nvSpPr>
          <p:cNvPr id="2" name="Rectangle: Rounded Corners 1">
            <a:extLst>
              <a:ext uri="{FF2B5EF4-FFF2-40B4-BE49-F238E27FC236}">
                <a16:creationId xmlns:a16="http://schemas.microsoft.com/office/drawing/2014/main" id="{B682654E-A371-DA7D-6E78-4D2726F06634}"/>
              </a:ext>
            </a:extLst>
          </p:cNvPr>
          <p:cNvSpPr/>
          <p:nvPr/>
        </p:nvSpPr>
        <p:spPr>
          <a:xfrm>
            <a:off x="9769884" y="5561955"/>
            <a:ext cx="1931012" cy="219875"/>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144B(1)(vii)</a:t>
            </a:r>
          </a:p>
        </p:txBody>
      </p:sp>
      <p:sp>
        <p:nvSpPr>
          <p:cNvPr id="13" name="Rectangle: Rounded Corners 12">
            <a:extLst>
              <a:ext uri="{FF2B5EF4-FFF2-40B4-BE49-F238E27FC236}">
                <a16:creationId xmlns:a16="http://schemas.microsoft.com/office/drawing/2014/main" id="{5E951B3E-C2C5-377E-158C-53DCA67D8D16}"/>
              </a:ext>
            </a:extLst>
          </p:cNvPr>
          <p:cNvSpPr/>
          <p:nvPr/>
        </p:nvSpPr>
        <p:spPr>
          <a:xfrm>
            <a:off x="4495854" y="4929380"/>
            <a:ext cx="1557718" cy="227339"/>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144B(1)(xi)</a:t>
            </a:r>
          </a:p>
        </p:txBody>
      </p:sp>
      <p:sp>
        <p:nvSpPr>
          <p:cNvPr id="1029" name="Rectangle: Rounded Corners 1028">
            <a:extLst>
              <a:ext uri="{FF2B5EF4-FFF2-40B4-BE49-F238E27FC236}">
                <a16:creationId xmlns:a16="http://schemas.microsoft.com/office/drawing/2014/main" id="{C969DD4B-590D-910D-9662-51D1EC686782}"/>
              </a:ext>
            </a:extLst>
          </p:cNvPr>
          <p:cNvSpPr/>
          <p:nvPr/>
        </p:nvSpPr>
        <p:spPr>
          <a:xfrm>
            <a:off x="4988383" y="1338863"/>
            <a:ext cx="2736359" cy="233266"/>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144B(1)(iii)</a:t>
            </a:r>
            <a:r>
              <a:rPr lang="en-US" sz="1100" b="1" u="sng">
                <a:solidFill>
                  <a:srgbClr val="000000"/>
                </a:solidFill>
                <a:ea typeface="Calibri" panose="020F0502020204030204" pitchFamily="34" charset="0"/>
                <a:cs typeface="Times New Roman" panose="02020603050405020304" pitchFamily="18" charset="0"/>
              </a:rPr>
              <a:t>:</a:t>
            </a:r>
            <a:endParaRPr lang="en-IN" sz="1100"/>
          </a:p>
        </p:txBody>
      </p:sp>
      <p:sp>
        <p:nvSpPr>
          <p:cNvPr id="14" name="Rectangle: Rounded Corners 13">
            <a:extLst>
              <a:ext uri="{FF2B5EF4-FFF2-40B4-BE49-F238E27FC236}">
                <a16:creationId xmlns:a16="http://schemas.microsoft.com/office/drawing/2014/main" id="{52702387-2043-B40B-AB68-CB4E64B66B27}"/>
              </a:ext>
            </a:extLst>
          </p:cNvPr>
          <p:cNvSpPr/>
          <p:nvPr/>
        </p:nvSpPr>
        <p:spPr>
          <a:xfrm>
            <a:off x="581025" y="4936778"/>
            <a:ext cx="2043202" cy="248504"/>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144B(1)(x)</a:t>
            </a:r>
          </a:p>
        </p:txBody>
      </p:sp>
      <p:sp>
        <p:nvSpPr>
          <p:cNvPr id="15" name="Rectangle: Rounded Corners 14">
            <a:extLst>
              <a:ext uri="{FF2B5EF4-FFF2-40B4-BE49-F238E27FC236}">
                <a16:creationId xmlns:a16="http://schemas.microsoft.com/office/drawing/2014/main" id="{EFB3371B-1E75-CF63-738C-6695C8D3431D}"/>
              </a:ext>
            </a:extLst>
          </p:cNvPr>
          <p:cNvSpPr/>
          <p:nvPr/>
        </p:nvSpPr>
        <p:spPr>
          <a:xfrm>
            <a:off x="565627" y="3758008"/>
            <a:ext cx="2053958" cy="217105"/>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144B(1)(ix)</a:t>
            </a:r>
          </a:p>
        </p:txBody>
      </p:sp>
      <p:sp>
        <p:nvSpPr>
          <p:cNvPr id="1030" name="Rectangle: Rounded Corners 1029">
            <a:extLst>
              <a:ext uri="{FF2B5EF4-FFF2-40B4-BE49-F238E27FC236}">
                <a16:creationId xmlns:a16="http://schemas.microsoft.com/office/drawing/2014/main" id="{3695C27A-FB6E-BED1-8379-C0C7CDAAB595}"/>
              </a:ext>
            </a:extLst>
          </p:cNvPr>
          <p:cNvSpPr/>
          <p:nvPr/>
        </p:nvSpPr>
        <p:spPr>
          <a:xfrm>
            <a:off x="7800700" y="1605509"/>
            <a:ext cx="3075208" cy="283185"/>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144B(1)(iv): AU may request </a:t>
            </a:r>
            <a:r>
              <a:rPr lang="en-IN" sz="1100" err="1"/>
              <a:t>NaFAC</a:t>
            </a:r>
            <a:r>
              <a:rPr lang="en-IN" sz="1100"/>
              <a:t> for </a:t>
            </a:r>
          </a:p>
        </p:txBody>
      </p:sp>
      <p:sp>
        <p:nvSpPr>
          <p:cNvPr id="20" name="Rectangle: Rounded Corners 19">
            <a:extLst>
              <a:ext uri="{FF2B5EF4-FFF2-40B4-BE49-F238E27FC236}">
                <a16:creationId xmlns:a16="http://schemas.microsoft.com/office/drawing/2014/main" id="{4DC10CEC-F0F9-7E34-2822-F1EC9D1F9CC8}"/>
              </a:ext>
            </a:extLst>
          </p:cNvPr>
          <p:cNvSpPr/>
          <p:nvPr/>
        </p:nvSpPr>
        <p:spPr>
          <a:xfrm>
            <a:off x="4505305" y="3748984"/>
            <a:ext cx="1590788" cy="204297"/>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144B(1)(viii)</a:t>
            </a:r>
          </a:p>
        </p:txBody>
      </p:sp>
      <p:sp>
        <p:nvSpPr>
          <p:cNvPr id="1031" name="Rectangle: Rounded Corners 1030">
            <a:extLst>
              <a:ext uri="{FF2B5EF4-FFF2-40B4-BE49-F238E27FC236}">
                <a16:creationId xmlns:a16="http://schemas.microsoft.com/office/drawing/2014/main" id="{B8528BF0-0814-1131-E1D4-6EE62C7160F5}"/>
              </a:ext>
            </a:extLst>
          </p:cNvPr>
          <p:cNvSpPr/>
          <p:nvPr/>
        </p:nvSpPr>
        <p:spPr>
          <a:xfrm>
            <a:off x="6695835" y="4023690"/>
            <a:ext cx="2076646" cy="193657"/>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144B(1)(v)</a:t>
            </a:r>
          </a:p>
        </p:txBody>
      </p:sp>
      <p:sp>
        <p:nvSpPr>
          <p:cNvPr id="1032" name="Rectangle: Rounded Corners 1031">
            <a:extLst>
              <a:ext uri="{FF2B5EF4-FFF2-40B4-BE49-F238E27FC236}">
                <a16:creationId xmlns:a16="http://schemas.microsoft.com/office/drawing/2014/main" id="{6F22FE11-BBB7-1D79-B3F9-6A403EF3FCC8}"/>
              </a:ext>
            </a:extLst>
          </p:cNvPr>
          <p:cNvSpPr/>
          <p:nvPr/>
        </p:nvSpPr>
        <p:spPr>
          <a:xfrm>
            <a:off x="6698141" y="2654078"/>
            <a:ext cx="1670068" cy="218484"/>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144B(1)(iv)(a)</a:t>
            </a:r>
            <a:endParaRPr lang="en-IN" sz="1100">
              <a:solidFill>
                <a:schemeClr val="bg1"/>
              </a:solidFill>
            </a:endParaRPr>
          </a:p>
        </p:txBody>
      </p:sp>
      <p:sp>
        <p:nvSpPr>
          <p:cNvPr id="1033" name="Rectangle: Rounded Corners 1032">
            <a:extLst>
              <a:ext uri="{FF2B5EF4-FFF2-40B4-BE49-F238E27FC236}">
                <a16:creationId xmlns:a16="http://schemas.microsoft.com/office/drawing/2014/main" id="{07582F6A-65AA-9504-B1D9-E725DB9D4C93}"/>
              </a:ext>
            </a:extLst>
          </p:cNvPr>
          <p:cNvSpPr/>
          <p:nvPr/>
        </p:nvSpPr>
        <p:spPr>
          <a:xfrm>
            <a:off x="8540743" y="2654563"/>
            <a:ext cx="1310824" cy="235391"/>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144B(1)(iv)(b)</a:t>
            </a:r>
            <a:endParaRPr lang="en-IN" sz="1100">
              <a:solidFill>
                <a:schemeClr val="bg1"/>
              </a:solidFill>
            </a:endParaRPr>
          </a:p>
        </p:txBody>
      </p:sp>
      <p:sp>
        <p:nvSpPr>
          <p:cNvPr id="21" name="Rectangle: Rounded Corners 20">
            <a:extLst>
              <a:ext uri="{FF2B5EF4-FFF2-40B4-BE49-F238E27FC236}">
                <a16:creationId xmlns:a16="http://schemas.microsoft.com/office/drawing/2014/main" id="{B6866AA0-57E0-80BB-66DC-2DB38D45642F}"/>
              </a:ext>
            </a:extLst>
          </p:cNvPr>
          <p:cNvSpPr/>
          <p:nvPr/>
        </p:nvSpPr>
        <p:spPr>
          <a:xfrm>
            <a:off x="8933706" y="4096645"/>
            <a:ext cx="1314307" cy="207487"/>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144B(1)(vi)(a)</a:t>
            </a:r>
          </a:p>
        </p:txBody>
      </p:sp>
      <p:sp>
        <p:nvSpPr>
          <p:cNvPr id="1034" name="Rectangle: Rounded Corners 1033">
            <a:extLst>
              <a:ext uri="{FF2B5EF4-FFF2-40B4-BE49-F238E27FC236}">
                <a16:creationId xmlns:a16="http://schemas.microsoft.com/office/drawing/2014/main" id="{982D91F6-9C29-49BC-F9DB-61E498CEA001}"/>
              </a:ext>
            </a:extLst>
          </p:cNvPr>
          <p:cNvSpPr/>
          <p:nvPr/>
        </p:nvSpPr>
        <p:spPr>
          <a:xfrm>
            <a:off x="10017129" y="2645037"/>
            <a:ext cx="1680265" cy="202237"/>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144B(1)(iv)(c)</a:t>
            </a:r>
            <a:endParaRPr lang="en-IN" sz="1100">
              <a:solidFill>
                <a:schemeClr val="bg1"/>
              </a:solidFill>
            </a:endParaRPr>
          </a:p>
        </p:txBody>
      </p:sp>
      <p:sp>
        <p:nvSpPr>
          <p:cNvPr id="1024" name="Rectangle: Rounded Corners 1023">
            <a:extLst>
              <a:ext uri="{FF2B5EF4-FFF2-40B4-BE49-F238E27FC236}">
                <a16:creationId xmlns:a16="http://schemas.microsoft.com/office/drawing/2014/main" id="{BDA16E29-8E0D-665D-1C51-BDC0E6410E55}"/>
              </a:ext>
            </a:extLst>
          </p:cNvPr>
          <p:cNvSpPr/>
          <p:nvPr/>
        </p:nvSpPr>
        <p:spPr>
          <a:xfrm>
            <a:off x="10386582" y="4125037"/>
            <a:ext cx="1314307" cy="207487"/>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144B(1)(vi)(b)</a:t>
            </a:r>
          </a:p>
        </p:txBody>
      </p:sp>
    </p:spTree>
    <p:extLst>
      <p:ext uri="{BB962C8B-B14F-4D97-AF65-F5344CB8AC3E}">
        <p14:creationId xmlns:p14="http://schemas.microsoft.com/office/powerpoint/2010/main" val="120732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0280-A766-0008-804F-E94E496C5C15}"/>
            </a:ext>
          </a:extLst>
        </p:cNvPr>
        <p:cNvGrpSpPr/>
        <p:nvPr/>
      </p:nvGrpSpPr>
      <p:grpSpPr>
        <a:xfrm>
          <a:off x="0" y="0"/>
          <a:ext cx="0" cy="0"/>
          <a:chOff x="0" y="0"/>
          <a:chExt cx="0" cy="0"/>
        </a:xfrm>
      </p:grpSpPr>
      <p:cxnSp>
        <p:nvCxnSpPr>
          <p:cNvPr id="105" name="Straight Arrow Connector 104">
            <a:extLst>
              <a:ext uri="{FF2B5EF4-FFF2-40B4-BE49-F238E27FC236}">
                <a16:creationId xmlns:a16="http://schemas.microsoft.com/office/drawing/2014/main" id="{EE91D2FA-3B73-3C91-3117-6B470284E34A}"/>
              </a:ext>
            </a:extLst>
          </p:cNvPr>
          <p:cNvCxnSpPr/>
          <p:nvPr/>
        </p:nvCxnSpPr>
        <p:spPr>
          <a:xfrm>
            <a:off x="4464093" y="3800679"/>
            <a:ext cx="0" cy="601912"/>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4B61129-0771-E3DE-060D-AE2E184C650C}"/>
              </a:ext>
            </a:extLst>
          </p:cNvPr>
          <p:cNvCxnSpPr/>
          <p:nvPr/>
        </p:nvCxnSpPr>
        <p:spPr>
          <a:xfrm>
            <a:off x="1768000" y="3800679"/>
            <a:ext cx="0" cy="601912"/>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9D41CA27-27DE-F23C-A9DF-8304C235000A}"/>
              </a:ext>
            </a:extLst>
          </p:cNvPr>
          <p:cNvSpPr>
            <a:spLocks noGrp="1"/>
          </p:cNvSpPr>
          <p:nvPr>
            <p:ph type="dt" sz="half" idx="10"/>
          </p:nvPr>
        </p:nvSpPr>
        <p:spPr/>
        <p:txBody>
          <a:bodyPr/>
          <a:lstStyle/>
          <a:p>
            <a:r>
              <a:rPr lang="en-US">
                <a:latin typeface="+mj-lt"/>
              </a:rPr>
              <a:t>November 16, 2025</a:t>
            </a:r>
          </a:p>
        </p:txBody>
      </p:sp>
      <p:sp>
        <p:nvSpPr>
          <p:cNvPr id="3" name="Footer Placeholder 2">
            <a:extLst>
              <a:ext uri="{FF2B5EF4-FFF2-40B4-BE49-F238E27FC236}">
                <a16:creationId xmlns:a16="http://schemas.microsoft.com/office/drawing/2014/main" id="{9153A461-1A75-293B-738D-5F68D4B11ACD}"/>
              </a:ext>
            </a:extLst>
          </p:cNvPr>
          <p:cNvSpPr>
            <a:spLocks noGrp="1"/>
          </p:cNvSpPr>
          <p:nvPr>
            <p:ph type="ftr" sz="quarter" idx="11"/>
          </p:nvPr>
        </p:nvSpPr>
        <p:spPr/>
        <p:txBody>
          <a:bodyPr/>
          <a:lstStyle/>
          <a:p>
            <a:r>
              <a:rPr lang="en-US">
                <a:latin typeface="+mj-lt"/>
              </a:rPr>
              <a:t>FACELESS ASSESSMENT                                                                         KRUPA R. GANDHI | BANSI S. MEHTA &amp; CO.</a:t>
            </a:r>
          </a:p>
        </p:txBody>
      </p:sp>
      <p:sp>
        <p:nvSpPr>
          <p:cNvPr id="4" name="Slide Number Placeholder 3">
            <a:extLst>
              <a:ext uri="{FF2B5EF4-FFF2-40B4-BE49-F238E27FC236}">
                <a16:creationId xmlns:a16="http://schemas.microsoft.com/office/drawing/2014/main" id="{9D11E7EC-ECF4-9B2F-2A6C-C4B5D321B111}"/>
              </a:ext>
            </a:extLst>
          </p:cNvPr>
          <p:cNvSpPr>
            <a:spLocks noGrp="1"/>
          </p:cNvSpPr>
          <p:nvPr>
            <p:ph type="sldNum" sz="quarter" idx="12"/>
          </p:nvPr>
        </p:nvSpPr>
        <p:spPr/>
        <p:txBody>
          <a:bodyPr/>
          <a:lstStyle/>
          <a:p>
            <a:fld id="{3A98EE3D-8CD1-4C3F-BD1C-C98C9596463C}" type="slidenum">
              <a:rPr lang="en-US" smtClean="0">
                <a:latin typeface="+mj-lt"/>
              </a:rPr>
              <a:t>11</a:t>
            </a:fld>
            <a:endParaRPr lang="en-US">
              <a:latin typeface="+mj-lt"/>
            </a:endParaRPr>
          </a:p>
        </p:txBody>
      </p:sp>
      <p:sp>
        <p:nvSpPr>
          <p:cNvPr id="112" name="Rectangle 74">
            <a:extLst>
              <a:ext uri="{FF2B5EF4-FFF2-40B4-BE49-F238E27FC236}">
                <a16:creationId xmlns:a16="http://schemas.microsoft.com/office/drawing/2014/main" id="{46395DD6-E22B-450E-165B-EFB6B02C658A}"/>
              </a:ext>
            </a:extLst>
          </p:cNvPr>
          <p:cNvSpPr>
            <a:spLocks noChangeArrowheads="1"/>
          </p:cNvSpPr>
          <p:nvPr/>
        </p:nvSpPr>
        <p:spPr bwMode="auto">
          <a:xfrm>
            <a:off x="566257" y="3792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latin typeface="+mj-lt"/>
            </a:endParaRPr>
          </a:p>
        </p:txBody>
      </p:sp>
      <p:sp>
        <p:nvSpPr>
          <p:cNvPr id="115" name="Oval 114">
            <a:extLst>
              <a:ext uri="{FF2B5EF4-FFF2-40B4-BE49-F238E27FC236}">
                <a16:creationId xmlns:a16="http://schemas.microsoft.com/office/drawing/2014/main" id="{199FCE61-E0C6-891B-5F5A-1FFC36C4986D}"/>
              </a:ext>
            </a:extLst>
          </p:cNvPr>
          <p:cNvSpPr>
            <a:spLocks/>
          </p:cNvSpPr>
          <p:nvPr/>
        </p:nvSpPr>
        <p:spPr>
          <a:xfrm>
            <a:off x="658622" y="1358451"/>
            <a:ext cx="720000" cy="720000"/>
          </a:xfrm>
          <a:prstGeom prst="ellipse">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IN">
                <a:solidFill>
                  <a:schemeClr val="tx1"/>
                </a:solidFill>
                <a:latin typeface="+mj-lt"/>
              </a:rPr>
              <a:t>AU</a:t>
            </a:r>
          </a:p>
        </p:txBody>
      </p:sp>
      <p:cxnSp>
        <p:nvCxnSpPr>
          <p:cNvPr id="142" name="Straight Arrow Connector 141">
            <a:extLst>
              <a:ext uri="{FF2B5EF4-FFF2-40B4-BE49-F238E27FC236}">
                <a16:creationId xmlns:a16="http://schemas.microsoft.com/office/drawing/2014/main" id="{B90C7D53-751E-4476-B7B1-CEFDF61304AD}"/>
              </a:ext>
            </a:extLst>
          </p:cNvPr>
          <p:cNvCxnSpPr>
            <a:cxnSpLocks/>
            <a:stCxn id="115" idx="6"/>
            <a:endCxn id="11" idx="1"/>
          </p:cNvCxnSpPr>
          <p:nvPr/>
        </p:nvCxnSpPr>
        <p:spPr>
          <a:xfrm>
            <a:off x="1378622" y="1718451"/>
            <a:ext cx="490969"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78">
            <a:extLst>
              <a:ext uri="{FF2B5EF4-FFF2-40B4-BE49-F238E27FC236}">
                <a16:creationId xmlns:a16="http://schemas.microsoft.com/office/drawing/2014/main" id="{4F469F40-4863-47B9-C33F-762E6D0F8982}"/>
              </a:ext>
            </a:extLst>
          </p:cNvPr>
          <p:cNvSpPr>
            <a:spLocks/>
          </p:cNvSpPr>
          <p:nvPr/>
        </p:nvSpPr>
        <p:spPr bwMode="auto">
          <a:xfrm>
            <a:off x="658622" y="3339037"/>
            <a:ext cx="1986944" cy="815882"/>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nSpc>
                <a:spcPct val="107000"/>
              </a:lnSpc>
            </a:pPr>
            <a:endParaRPr lang="en-IN" sz="1100" b="1">
              <a:ea typeface="Calibri" panose="020F0502020204030204" pitchFamily="34" charset="0"/>
              <a:cs typeface="Times New Roman" panose="02020603050405020304" pitchFamily="18" charset="0"/>
            </a:endParaRPr>
          </a:p>
          <a:p>
            <a:pPr algn="just">
              <a:lnSpc>
                <a:spcPct val="107000"/>
              </a:lnSpc>
            </a:pPr>
            <a:endParaRPr lang="en-US" sz="400">
              <a:effectLst/>
              <a:ea typeface="Calibri" panose="020F0502020204030204" pitchFamily="34" charset="0"/>
              <a:cs typeface="Times New Roman" panose="02020603050405020304" pitchFamily="18" charset="0"/>
            </a:endParaRPr>
          </a:p>
          <a:p>
            <a:pPr algn="just">
              <a:lnSpc>
                <a:spcPct val="107000"/>
              </a:lnSpc>
            </a:pPr>
            <a:r>
              <a:rPr lang="en-US" sz="1000">
                <a:effectLst/>
                <a:ea typeface="Calibri" panose="020F0502020204030204" pitchFamily="34" charset="0"/>
                <a:cs typeface="Times New Roman" panose="02020603050405020304" pitchFamily="18" charset="0"/>
              </a:rPr>
              <a:t>Issue stating variations prejudicial through SCN through </a:t>
            </a:r>
            <a:r>
              <a:rPr lang="en-US" sz="1000" err="1">
                <a:effectLst/>
                <a:ea typeface="Calibri" panose="020F0502020204030204" pitchFamily="34" charset="0"/>
                <a:cs typeface="Times New Roman" panose="02020603050405020304" pitchFamily="18" charset="0"/>
              </a:rPr>
              <a:t>NaFAC</a:t>
            </a:r>
            <a:endParaRPr lang="en-IN" sz="1000">
              <a:effectLst/>
              <a:ea typeface="Calibri" panose="020F0502020204030204" pitchFamily="34" charset="0"/>
              <a:cs typeface="Times New Roman" panose="02020603050405020304" pitchFamily="18" charset="0"/>
            </a:endParaRPr>
          </a:p>
        </p:txBody>
      </p:sp>
      <p:sp>
        <p:nvSpPr>
          <p:cNvPr id="7" name="Rectangle 73">
            <a:extLst>
              <a:ext uri="{FF2B5EF4-FFF2-40B4-BE49-F238E27FC236}">
                <a16:creationId xmlns:a16="http://schemas.microsoft.com/office/drawing/2014/main" id="{E8925B17-FAC9-2E82-6197-C11D675A0E1F}"/>
              </a:ext>
            </a:extLst>
          </p:cNvPr>
          <p:cNvSpPr>
            <a:spLocks/>
          </p:cNvSpPr>
          <p:nvPr/>
        </p:nvSpPr>
        <p:spPr bwMode="auto">
          <a:xfrm>
            <a:off x="3586528" y="3328878"/>
            <a:ext cx="1756800" cy="817200"/>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nSpc>
                <a:spcPct val="107000"/>
              </a:lnSpc>
            </a:pPr>
            <a:r>
              <a:rPr lang="en-IN" sz="1100" b="1">
                <a:latin typeface="+mj-lt"/>
                <a:ea typeface="Calibri" panose="020F0502020204030204" pitchFamily="34" charset="0"/>
                <a:cs typeface="Times New Roman" panose="02020603050405020304" pitchFamily="18" charset="0"/>
              </a:rPr>
              <a:t> </a:t>
            </a:r>
          </a:p>
          <a:p>
            <a:pPr>
              <a:lnSpc>
                <a:spcPct val="107000"/>
              </a:lnSpc>
            </a:pPr>
            <a:r>
              <a:rPr lang="en-US" sz="1000">
                <a:effectLst/>
                <a:latin typeface="+mj-lt"/>
                <a:ea typeface="Calibri" panose="020F0502020204030204" pitchFamily="34" charset="0"/>
                <a:cs typeface="Times New Roman" panose="02020603050405020304" pitchFamily="18" charset="0"/>
              </a:rPr>
              <a:t>AU to send copy of ILDP to </a:t>
            </a:r>
            <a:r>
              <a:rPr lang="en-US" sz="1000" err="1">
                <a:effectLst/>
                <a:latin typeface="+mj-lt"/>
                <a:ea typeface="Calibri" panose="020F0502020204030204" pitchFamily="34" charset="0"/>
                <a:cs typeface="Times New Roman" panose="02020603050405020304" pitchFamily="18" charset="0"/>
              </a:rPr>
              <a:t>NaFAC</a:t>
            </a:r>
            <a:endParaRPr lang="en-IN" sz="1000">
              <a:effectLst/>
              <a:latin typeface="+mj-lt"/>
              <a:ea typeface="Calibri" panose="020F0502020204030204" pitchFamily="34" charset="0"/>
              <a:cs typeface="Times New Roman" panose="02020603050405020304" pitchFamily="18" charset="0"/>
            </a:endParaRPr>
          </a:p>
        </p:txBody>
      </p:sp>
      <p:cxnSp>
        <p:nvCxnSpPr>
          <p:cNvPr id="16" name="Connector: Elbow 15">
            <a:extLst>
              <a:ext uri="{FF2B5EF4-FFF2-40B4-BE49-F238E27FC236}">
                <a16:creationId xmlns:a16="http://schemas.microsoft.com/office/drawing/2014/main" id="{E6FF4857-B1FB-ACF7-6639-4AF365B6F8FA}"/>
              </a:ext>
            </a:extLst>
          </p:cNvPr>
          <p:cNvCxnSpPr>
            <a:cxnSpLocks/>
          </p:cNvCxnSpPr>
          <p:nvPr/>
        </p:nvCxnSpPr>
        <p:spPr>
          <a:xfrm rot="5400000">
            <a:off x="2229020" y="2343958"/>
            <a:ext cx="570867" cy="1442703"/>
          </a:xfrm>
          <a:prstGeom prst="bentConnector3">
            <a:avLst>
              <a:gd name="adj1" fmla="val 48093"/>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588047A9-5108-94A3-D191-2126B654EF99}"/>
              </a:ext>
            </a:extLst>
          </p:cNvPr>
          <p:cNvCxnSpPr>
            <a:cxnSpLocks/>
          </p:cNvCxnSpPr>
          <p:nvPr/>
        </p:nvCxnSpPr>
        <p:spPr>
          <a:xfrm>
            <a:off x="3220752" y="3060033"/>
            <a:ext cx="1243341" cy="305342"/>
          </a:xfrm>
          <a:prstGeom prst="bentConnector2">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31">
            <a:extLst>
              <a:ext uri="{FF2B5EF4-FFF2-40B4-BE49-F238E27FC236}">
                <a16:creationId xmlns:a16="http://schemas.microsoft.com/office/drawing/2014/main" id="{B94A1D3B-2F32-6DC7-0BB0-F65B9004902C}"/>
              </a:ext>
            </a:extLst>
          </p:cNvPr>
          <p:cNvSpPr txBox="1">
            <a:spLocks noChangeArrowheads="1"/>
          </p:cNvSpPr>
          <p:nvPr/>
        </p:nvSpPr>
        <p:spPr bwMode="auto">
          <a:xfrm>
            <a:off x="3736767" y="2925705"/>
            <a:ext cx="457200" cy="3429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 No</a:t>
            </a:r>
            <a:endParaRPr kumimoji="0" lang="en-US" altLang="en-US" sz="1800" b="0" i="0" u="none" strike="noStrike" cap="none" normalizeH="0" baseline="0">
              <a:ln>
                <a:noFill/>
              </a:ln>
              <a:solidFill>
                <a:schemeClr val="tx1"/>
              </a:solidFill>
              <a:effectLst/>
              <a:latin typeface="+mj-lt"/>
            </a:endParaRPr>
          </a:p>
        </p:txBody>
      </p:sp>
      <p:sp>
        <p:nvSpPr>
          <p:cNvPr id="22" name="TextBox 57">
            <a:extLst>
              <a:ext uri="{FF2B5EF4-FFF2-40B4-BE49-F238E27FC236}">
                <a16:creationId xmlns:a16="http://schemas.microsoft.com/office/drawing/2014/main" id="{59AB3472-2EB8-5019-E51A-579F6C24BD10}"/>
              </a:ext>
            </a:extLst>
          </p:cNvPr>
          <p:cNvSpPr txBox="1">
            <a:spLocks noChangeArrowheads="1"/>
          </p:cNvSpPr>
          <p:nvPr/>
        </p:nvSpPr>
        <p:spPr bwMode="auto">
          <a:xfrm>
            <a:off x="2158758" y="2905388"/>
            <a:ext cx="661185" cy="261610"/>
          </a:xfrm>
          <a:prstGeom prst="rect">
            <a:avLst/>
          </a:prstGeom>
          <a:solidFill>
            <a:schemeClr val="bg1"/>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Yes</a:t>
            </a:r>
            <a:endParaRPr kumimoji="0" lang="en-US" altLang="en-US" sz="1800" b="0" i="0" u="none" strike="noStrike" cap="none" normalizeH="0" baseline="0">
              <a:ln>
                <a:noFill/>
              </a:ln>
              <a:solidFill>
                <a:schemeClr val="tx1"/>
              </a:solidFill>
              <a:effectLst/>
              <a:latin typeface="+mj-lt"/>
            </a:endParaRPr>
          </a:p>
        </p:txBody>
      </p:sp>
      <p:sp>
        <p:nvSpPr>
          <p:cNvPr id="27" name="Rectangle 78">
            <a:extLst>
              <a:ext uri="{FF2B5EF4-FFF2-40B4-BE49-F238E27FC236}">
                <a16:creationId xmlns:a16="http://schemas.microsoft.com/office/drawing/2014/main" id="{B6288C33-E954-D49E-E3D9-A7296AB968C7}"/>
              </a:ext>
            </a:extLst>
          </p:cNvPr>
          <p:cNvSpPr>
            <a:spLocks/>
          </p:cNvSpPr>
          <p:nvPr/>
        </p:nvSpPr>
        <p:spPr bwMode="auto">
          <a:xfrm>
            <a:off x="629677" y="4403326"/>
            <a:ext cx="2015885" cy="578023"/>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nSpc>
                <a:spcPct val="107000"/>
              </a:lnSpc>
            </a:pPr>
            <a:r>
              <a:rPr lang="en-IN" sz="1100" b="1">
                <a:ea typeface="Calibri" panose="020F0502020204030204" pitchFamily="34" charset="0"/>
                <a:cs typeface="Times New Roman" panose="02020603050405020304" pitchFamily="18" charset="0"/>
              </a:rPr>
              <a:t> </a:t>
            </a:r>
          </a:p>
          <a:p>
            <a:pPr>
              <a:lnSpc>
                <a:spcPct val="107000"/>
              </a:lnSpc>
            </a:pPr>
            <a:r>
              <a:rPr lang="en-US" sz="1000">
                <a:effectLst/>
                <a:ea typeface="Calibri" panose="020F0502020204030204" pitchFamily="34" charset="0"/>
                <a:cs typeface="Times New Roman" panose="02020603050405020304" pitchFamily="18" charset="0"/>
              </a:rPr>
              <a:t>Ā to file response to </a:t>
            </a:r>
            <a:r>
              <a:rPr lang="en-US" sz="1000" err="1">
                <a:effectLst/>
                <a:ea typeface="Calibri" panose="020F0502020204030204" pitchFamily="34" charset="0"/>
                <a:cs typeface="Times New Roman" panose="02020603050405020304" pitchFamily="18" charset="0"/>
              </a:rPr>
              <a:t>NaFAC</a:t>
            </a:r>
            <a:r>
              <a:rPr lang="en-US" sz="1000">
                <a:effectLst/>
                <a:ea typeface="Calibri" panose="020F0502020204030204" pitchFamily="34" charset="0"/>
                <a:cs typeface="Times New Roman" panose="02020603050405020304" pitchFamily="18" charset="0"/>
              </a:rPr>
              <a:t> who shall forward to AU</a:t>
            </a:r>
            <a:endParaRPr lang="en-IN" sz="1000">
              <a:effectLst/>
              <a:ea typeface="Calibri" panose="020F0502020204030204" pitchFamily="34" charset="0"/>
              <a:cs typeface="Times New Roman" panose="02020603050405020304" pitchFamily="18" charset="0"/>
            </a:endParaRPr>
          </a:p>
        </p:txBody>
      </p:sp>
      <p:sp>
        <p:nvSpPr>
          <p:cNvPr id="31" name="Rectangle 78">
            <a:extLst>
              <a:ext uri="{FF2B5EF4-FFF2-40B4-BE49-F238E27FC236}">
                <a16:creationId xmlns:a16="http://schemas.microsoft.com/office/drawing/2014/main" id="{1A4DF24F-9BBE-771B-7118-09F700513A29}"/>
              </a:ext>
            </a:extLst>
          </p:cNvPr>
          <p:cNvSpPr>
            <a:spLocks/>
          </p:cNvSpPr>
          <p:nvPr/>
        </p:nvSpPr>
        <p:spPr bwMode="auto">
          <a:xfrm>
            <a:off x="629677" y="5558504"/>
            <a:ext cx="1572867" cy="821341"/>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lnSpc>
                <a:spcPct val="107000"/>
              </a:lnSpc>
              <a:spcAft>
                <a:spcPts val="800"/>
              </a:spcAft>
            </a:pPr>
            <a:r>
              <a:rPr lang="en-US" sz="1100" b="1">
                <a:effectLst/>
                <a:ea typeface="Calibri" panose="020F0502020204030204" pitchFamily="34" charset="0"/>
                <a:cs typeface="Times New Roman" panose="02020603050405020304" pitchFamily="18" charset="0"/>
              </a:rPr>
              <a:t> </a:t>
            </a:r>
          </a:p>
          <a:p>
            <a:pPr algn="just">
              <a:lnSpc>
                <a:spcPct val="107000"/>
              </a:lnSpc>
              <a:spcAft>
                <a:spcPts val="800"/>
              </a:spcAft>
            </a:pPr>
            <a:r>
              <a:rPr lang="en-US" sz="1000" err="1">
                <a:effectLst/>
                <a:ea typeface="Calibri" panose="020F0502020204030204" pitchFamily="34" charset="0"/>
                <a:cs typeface="Times New Roman" panose="02020603050405020304" pitchFamily="18" charset="0"/>
              </a:rPr>
              <a:t>NaFAC</a:t>
            </a:r>
            <a:r>
              <a:rPr lang="en-US" sz="1000">
                <a:effectLst/>
                <a:ea typeface="Calibri" panose="020F0502020204030204" pitchFamily="34" charset="0"/>
                <a:cs typeface="Times New Roman" panose="02020603050405020304" pitchFamily="18" charset="0"/>
              </a:rPr>
              <a:t> to intimate failure to AU</a:t>
            </a:r>
            <a:endParaRPr lang="en-IN" sz="1000">
              <a:effectLst/>
              <a:ea typeface="Calibri" panose="020F0502020204030204" pitchFamily="34" charset="0"/>
              <a:cs typeface="Times New Roman" panose="02020603050405020304" pitchFamily="18" charset="0"/>
            </a:endParaRPr>
          </a:p>
        </p:txBody>
      </p:sp>
      <p:sp>
        <p:nvSpPr>
          <p:cNvPr id="32" name="Rectangle 78">
            <a:extLst>
              <a:ext uri="{FF2B5EF4-FFF2-40B4-BE49-F238E27FC236}">
                <a16:creationId xmlns:a16="http://schemas.microsoft.com/office/drawing/2014/main" id="{1787F453-7CC6-6435-26C3-401F94BF63E2}"/>
              </a:ext>
            </a:extLst>
          </p:cNvPr>
          <p:cNvSpPr>
            <a:spLocks/>
          </p:cNvSpPr>
          <p:nvPr/>
        </p:nvSpPr>
        <p:spPr bwMode="auto">
          <a:xfrm>
            <a:off x="3086470" y="5560972"/>
            <a:ext cx="2194608" cy="821342"/>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lnSpc>
                <a:spcPct val="107000"/>
              </a:lnSpc>
            </a:pPr>
            <a:r>
              <a:rPr lang="en-IN" sz="1100" b="1">
                <a:ea typeface="Calibri" panose="020F0502020204030204" pitchFamily="34" charset="0"/>
                <a:cs typeface="Times New Roman" panose="02020603050405020304" pitchFamily="18" charset="0"/>
              </a:rPr>
              <a:t> </a:t>
            </a:r>
          </a:p>
          <a:p>
            <a:pPr algn="just">
              <a:lnSpc>
                <a:spcPct val="107000"/>
              </a:lnSpc>
            </a:pPr>
            <a:r>
              <a:rPr lang="en-US" sz="1000">
                <a:effectLst/>
                <a:ea typeface="Calibri" panose="020F0502020204030204" pitchFamily="34" charset="0"/>
                <a:cs typeface="Times New Roman" panose="02020603050405020304" pitchFamily="18" charset="0"/>
              </a:rPr>
              <a:t>Taking into consideration all relevant material, AU to prepare ILDP and send to </a:t>
            </a:r>
            <a:r>
              <a:rPr lang="en-US" sz="1000" err="1">
                <a:effectLst/>
                <a:ea typeface="Calibri" panose="020F0502020204030204" pitchFamily="34" charset="0"/>
                <a:cs typeface="Times New Roman" panose="02020603050405020304" pitchFamily="18" charset="0"/>
              </a:rPr>
              <a:t>NaFAC</a:t>
            </a:r>
            <a:endParaRPr lang="en-IN" sz="1000">
              <a:effectLst/>
              <a:ea typeface="Calibri" panose="020F0502020204030204" pitchFamily="34"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FE8D690C-A4FC-C63F-DE31-10270F7A1876}"/>
              </a:ext>
            </a:extLst>
          </p:cNvPr>
          <p:cNvCxnSpPr>
            <a:cxnSpLocks/>
            <a:stCxn id="31" idx="3"/>
            <a:endCxn id="32" idx="1"/>
          </p:cNvCxnSpPr>
          <p:nvPr/>
        </p:nvCxnSpPr>
        <p:spPr>
          <a:xfrm>
            <a:off x="2202544" y="5969175"/>
            <a:ext cx="883926" cy="2468"/>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3">
            <a:extLst>
              <a:ext uri="{FF2B5EF4-FFF2-40B4-BE49-F238E27FC236}">
                <a16:creationId xmlns:a16="http://schemas.microsoft.com/office/drawing/2014/main" id="{3A544A2B-8BE7-E7DE-AEFE-5509A35902B1}"/>
              </a:ext>
            </a:extLst>
          </p:cNvPr>
          <p:cNvSpPr>
            <a:spLocks/>
          </p:cNvSpPr>
          <p:nvPr/>
        </p:nvSpPr>
        <p:spPr bwMode="auto">
          <a:xfrm>
            <a:off x="3586528" y="4389025"/>
            <a:ext cx="2468841" cy="575260"/>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lnSpc>
                <a:spcPct val="107000"/>
              </a:lnSpc>
            </a:pPr>
            <a:endParaRPr lang="en-US" sz="1100" b="1">
              <a:effectLst/>
              <a:ea typeface="Calibri" panose="020F0502020204030204" pitchFamily="34" charset="0"/>
              <a:cs typeface="Times New Roman" panose="02020603050405020304" pitchFamily="18" charset="0"/>
            </a:endParaRPr>
          </a:p>
          <a:p>
            <a:pPr algn="just">
              <a:lnSpc>
                <a:spcPct val="107000"/>
              </a:lnSpc>
            </a:pPr>
            <a:r>
              <a:rPr lang="en-US" sz="1000">
                <a:effectLst/>
                <a:ea typeface="Calibri" panose="020F0502020204030204" pitchFamily="34" charset="0"/>
                <a:cs typeface="Times New Roman" panose="02020603050405020304" pitchFamily="18" charset="0"/>
              </a:rPr>
              <a:t>Upon receipt of ILDP, based on CBDT guidelines, </a:t>
            </a:r>
            <a:r>
              <a:rPr lang="en-US" sz="1000" err="1">
                <a:effectLst/>
                <a:ea typeface="Calibri" panose="020F0502020204030204" pitchFamily="34" charset="0"/>
                <a:cs typeface="Times New Roman" panose="02020603050405020304" pitchFamily="18" charset="0"/>
              </a:rPr>
              <a:t>NaFAC</a:t>
            </a:r>
            <a:r>
              <a:rPr lang="en-US" sz="1000">
                <a:effectLst/>
                <a:ea typeface="Calibri" panose="020F0502020204030204" pitchFamily="34" charset="0"/>
                <a:cs typeface="Times New Roman" panose="02020603050405020304" pitchFamily="18" charset="0"/>
              </a:rPr>
              <a:t> can either </a:t>
            </a:r>
            <a:endParaRPr lang="en-IN" sz="1000">
              <a:effectLst/>
              <a:ea typeface="Calibri" panose="020F0502020204030204" pitchFamily="34" charset="0"/>
              <a:cs typeface="Times New Roman" panose="02020603050405020304" pitchFamily="18" charset="0"/>
            </a:endParaRPr>
          </a:p>
        </p:txBody>
      </p:sp>
      <p:cxnSp>
        <p:nvCxnSpPr>
          <p:cNvPr id="85" name="Connector: Elbow 84">
            <a:extLst>
              <a:ext uri="{FF2B5EF4-FFF2-40B4-BE49-F238E27FC236}">
                <a16:creationId xmlns:a16="http://schemas.microsoft.com/office/drawing/2014/main" id="{F0009A27-CD46-FEC2-8689-0AB9ECF3F615}"/>
              </a:ext>
            </a:extLst>
          </p:cNvPr>
          <p:cNvCxnSpPr>
            <a:cxnSpLocks/>
            <a:stCxn id="32" idx="3"/>
          </p:cNvCxnSpPr>
          <p:nvPr/>
        </p:nvCxnSpPr>
        <p:spPr>
          <a:xfrm flipV="1">
            <a:off x="5281078" y="4979941"/>
            <a:ext cx="184437" cy="99170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88" name="Rectangle 73">
            <a:extLst>
              <a:ext uri="{FF2B5EF4-FFF2-40B4-BE49-F238E27FC236}">
                <a16:creationId xmlns:a16="http://schemas.microsoft.com/office/drawing/2014/main" id="{CACA409C-932F-5954-D06D-91822CBF03F8}"/>
              </a:ext>
            </a:extLst>
          </p:cNvPr>
          <p:cNvSpPr>
            <a:spLocks/>
          </p:cNvSpPr>
          <p:nvPr/>
        </p:nvSpPr>
        <p:spPr bwMode="auto">
          <a:xfrm>
            <a:off x="7288402" y="5561026"/>
            <a:ext cx="1971588" cy="608890"/>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lnSpc>
                <a:spcPct val="107000"/>
              </a:lnSpc>
            </a:pPr>
            <a:r>
              <a:rPr lang="en-US" sz="1100" b="1">
                <a:effectLst/>
                <a:ea typeface="Calibri" panose="020F0502020204030204" pitchFamily="34" charset="0"/>
                <a:cs typeface="Times New Roman" panose="02020603050405020304" pitchFamily="18" charset="0"/>
              </a:rPr>
              <a:t> </a:t>
            </a:r>
          </a:p>
          <a:p>
            <a:pPr algn="just">
              <a:lnSpc>
                <a:spcPct val="107000"/>
              </a:lnSpc>
            </a:pPr>
            <a:endParaRPr lang="en-US" sz="350">
              <a:effectLst/>
              <a:ea typeface="Calibri" panose="020F0502020204030204" pitchFamily="34" charset="0"/>
              <a:cs typeface="Times New Roman" panose="02020603050405020304" pitchFamily="18" charset="0"/>
            </a:endParaRPr>
          </a:p>
          <a:p>
            <a:pPr algn="just">
              <a:lnSpc>
                <a:spcPct val="107000"/>
              </a:lnSpc>
            </a:pPr>
            <a:r>
              <a:rPr lang="en-US" sz="1000">
                <a:effectLst/>
                <a:ea typeface="Calibri" panose="020F0502020204030204" pitchFamily="34" charset="0"/>
                <a:cs typeface="Times New Roman" panose="02020603050405020304" pitchFamily="18" charset="0"/>
              </a:rPr>
              <a:t>Assign ILDP to RU through AAS</a:t>
            </a:r>
          </a:p>
        </p:txBody>
      </p:sp>
      <p:sp>
        <p:nvSpPr>
          <p:cNvPr id="89" name="Rectangle 73">
            <a:extLst>
              <a:ext uri="{FF2B5EF4-FFF2-40B4-BE49-F238E27FC236}">
                <a16:creationId xmlns:a16="http://schemas.microsoft.com/office/drawing/2014/main" id="{9E98D416-238C-321B-557E-B3C4C9C66CF7}"/>
              </a:ext>
            </a:extLst>
          </p:cNvPr>
          <p:cNvSpPr>
            <a:spLocks/>
          </p:cNvSpPr>
          <p:nvPr/>
        </p:nvSpPr>
        <p:spPr bwMode="auto">
          <a:xfrm>
            <a:off x="7289213" y="3619109"/>
            <a:ext cx="1971588" cy="990599"/>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lnSpc>
                <a:spcPct val="107000"/>
              </a:lnSpc>
            </a:pPr>
            <a:r>
              <a:rPr lang="en-US" sz="1100">
                <a:effectLst/>
                <a:ea typeface="Calibri" panose="020F0502020204030204" pitchFamily="34" charset="0"/>
                <a:cs typeface="Times New Roman" panose="02020603050405020304" pitchFamily="18" charset="0"/>
              </a:rPr>
              <a:t> </a:t>
            </a:r>
          </a:p>
          <a:p>
            <a:pPr algn="just">
              <a:lnSpc>
                <a:spcPct val="107000"/>
              </a:lnSpc>
            </a:pPr>
            <a:endParaRPr lang="en-US" sz="500">
              <a:effectLst/>
              <a:ea typeface="Calibri" panose="020F0502020204030204" pitchFamily="34" charset="0"/>
              <a:cs typeface="Times New Roman" panose="02020603050405020304" pitchFamily="18" charset="0"/>
            </a:endParaRPr>
          </a:p>
          <a:p>
            <a:pPr algn="just">
              <a:lnSpc>
                <a:spcPct val="107000"/>
              </a:lnSpc>
            </a:pPr>
            <a:r>
              <a:rPr lang="en-US" sz="1000">
                <a:effectLst/>
                <a:ea typeface="Calibri" panose="020F0502020204030204" pitchFamily="34" charset="0"/>
                <a:cs typeface="Times New Roman" panose="02020603050405020304" pitchFamily="18" charset="0"/>
              </a:rPr>
              <a:t>Convey AU to prepare draft order in accordance with ILDP and AU shall prepare draft order</a:t>
            </a:r>
            <a:r>
              <a:rPr lang="en-US" sz="1000">
                <a:ea typeface="Calibri" panose="020F0502020204030204" pitchFamily="34" charset="0"/>
                <a:cs typeface="Times New Roman" panose="02020603050405020304" pitchFamily="18" charset="0"/>
              </a:rPr>
              <a:t>; </a:t>
            </a:r>
            <a:r>
              <a:rPr lang="en-US" sz="1000">
                <a:effectLst/>
                <a:ea typeface="Calibri" panose="020F0502020204030204" pitchFamily="34" charset="0"/>
                <a:cs typeface="Times New Roman" panose="02020603050405020304" pitchFamily="18" charset="0"/>
              </a:rPr>
              <a:t>or</a:t>
            </a:r>
          </a:p>
        </p:txBody>
      </p:sp>
      <p:cxnSp>
        <p:nvCxnSpPr>
          <p:cNvPr id="91" name="Connector: Elbow 90">
            <a:extLst>
              <a:ext uri="{FF2B5EF4-FFF2-40B4-BE49-F238E27FC236}">
                <a16:creationId xmlns:a16="http://schemas.microsoft.com/office/drawing/2014/main" id="{E9F31449-C6F4-20FB-C115-40F93A134AD4}"/>
              </a:ext>
            </a:extLst>
          </p:cNvPr>
          <p:cNvCxnSpPr>
            <a:cxnSpLocks/>
            <a:stCxn id="77" idx="3"/>
            <a:endCxn id="89" idx="1"/>
          </p:cNvCxnSpPr>
          <p:nvPr/>
        </p:nvCxnSpPr>
        <p:spPr>
          <a:xfrm flipV="1">
            <a:off x="6055369" y="4114409"/>
            <a:ext cx="1233844" cy="562246"/>
          </a:xfrm>
          <a:prstGeom prst="bentConnector3">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87FA7CCC-51BE-9AD6-7F12-1F425238C3AC}"/>
              </a:ext>
            </a:extLst>
          </p:cNvPr>
          <p:cNvCxnSpPr>
            <a:cxnSpLocks/>
            <a:stCxn id="77" idx="3"/>
            <a:endCxn id="88" idx="1"/>
          </p:cNvCxnSpPr>
          <p:nvPr/>
        </p:nvCxnSpPr>
        <p:spPr>
          <a:xfrm>
            <a:off x="6055369" y="4676655"/>
            <a:ext cx="1233033" cy="1188816"/>
          </a:xfrm>
          <a:prstGeom prst="bentConnector3">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73">
            <a:extLst>
              <a:ext uri="{FF2B5EF4-FFF2-40B4-BE49-F238E27FC236}">
                <a16:creationId xmlns:a16="http://schemas.microsoft.com/office/drawing/2014/main" id="{80A2E3A9-2743-A436-F406-AFA4E3952576}"/>
              </a:ext>
            </a:extLst>
          </p:cNvPr>
          <p:cNvSpPr>
            <a:spLocks/>
          </p:cNvSpPr>
          <p:nvPr/>
        </p:nvSpPr>
        <p:spPr bwMode="auto">
          <a:xfrm>
            <a:off x="9706726" y="5339817"/>
            <a:ext cx="1971586" cy="838952"/>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lnSpc>
                <a:spcPct val="107000"/>
              </a:lnSpc>
            </a:pPr>
            <a:endParaRPr lang="en-US" sz="1100" b="1">
              <a:effectLst/>
              <a:ea typeface="Calibri" panose="020F0502020204030204" pitchFamily="34" charset="0"/>
              <a:cs typeface="Times New Roman" panose="02020603050405020304" pitchFamily="18" charset="0"/>
            </a:endParaRPr>
          </a:p>
          <a:p>
            <a:pPr algn="just">
              <a:lnSpc>
                <a:spcPct val="107000"/>
              </a:lnSpc>
            </a:pPr>
            <a:r>
              <a:rPr lang="en-US" sz="1000">
                <a:effectLst/>
                <a:ea typeface="Calibri" panose="020F0502020204030204" pitchFamily="34" charset="0"/>
                <a:cs typeface="Times New Roman" panose="02020603050405020304" pitchFamily="18" charset="0"/>
              </a:rPr>
              <a:t>RU to conduct review of ILDP and send review report to </a:t>
            </a:r>
            <a:r>
              <a:rPr lang="en-US" sz="1000" err="1">
                <a:effectLst/>
                <a:ea typeface="Calibri" panose="020F0502020204030204" pitchFamily="34" charset="0"/>
                <a:cs typeface="Times New Roman" panose="02020603050405020304" pitchFamily="18" charset="0"/>
              </a:rPr>
              <a:t>NaFAC</a:t>
            </a:r>
            <a:endParaRPr lang="en-US" sz="1000">
              <a:effectLst/>
              <a:ea typeface="Calibri" panose="020F0502020204030204" pitchFamily="34" charset="0"/>
              <a:cs typeface="Times New Roman" panose="02020603050405020304" pitchFamily="18" charset="0"/>
            </a:endParaRPr>
          </a:p>
        </p:txBody>
      </p:sp>
      <p:sp>
        <p:nvSpPr>
          <p:cNvPr id="98" name="Rectangle 73">
            <a:extLst>
              <a:ext uri="{FF2B5EF4-FFF2-40B4-BE49-F238E27FC236}">
                <a16:creationId xmlns:a16="http://schemas.microsoft.com/office/drawing/2014/main" id="{04EA5C90-277A-7C61-F662-5CCDA78FFEC5}"/>
              </a:ext>
            </a:extLst>
          </p:cNvPr>
          <p:cNvSpPr>
            <a:spLocks/>
          </p:cNvSpPr>
          <p:nvPr/>
        </p:nvSpPr>
        <p:spPr bwMode="auto">
          <a:xfrm>
            <a:off x="9706726" y="4111381"/>
            <a:ext cx="1971588" cy="974297"/>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lnSpc>
                <a:spcPct val="107000"/>
              </a:lnSpc>
            </a:pPr>
            <a:endParaRPr lang="en-US" sz="1100" b="1">
              <a:effectLst/>
              <a:ea typeface="Calibri" panose="020F0502020204030204" pitchFamily="34" charset="0"/>
              <a:cs typeface="Times New Roman" panose="02020603050405020304" pitchFamily="18" charset="0"/>
            </a:endParaRPr>
          </a:p>
          <a:p>
            <a:pPr algn="just">
              <a:lnSpc>
                <a:spcPct val="107000"/>
              </a:lnSpc>
            </a:pPr>
            <a:r>
              <a:rPr lang="en-US" sz="1000" err="1">
                <a:effectLst/>
                <a:ea typeface="Calibri" panose="020F0502020204030204" pitchFamily="34" charset="0"/>
                <a:cs typeface="Times New Roman" panose="02020603050405020304" pitchFamily="18" charset="0"/>
              </a:rPr>
              <a:t>NaFAC</a:t>
            </a:r>
            <a:r>
              <a:rPr lang="en-US" sz="1000">
                <a:effectLst/>
                <a:ea typeface="Calibri" panose="020F0502020204030204" pitchFamily="34" charset="0"/>
                <a:cs typeface="Times New Roman" panose="02020603050405020304" pitchFamily="18" charset="0"/>
              </a:rPr>
              <a:t> to send such review report to the same AU, which had proposed the ILDP </a:t>
            </a:r>
          </a:p>
        </p:txBody>
      </p:sp>
      <p:sp>
        <p:nvSpPr>
          <p:cNvPr id="99" name="Rectangle 73">
            <a:extLst>
              <a:ext uri="{FF2B5EF4-FFF2-40B4-BE49-F238E27FC236}">
                <a16:creationId xmlns:a16="http://schemas.microsoft.com/office/drawing/2014/main" id="{A96E2BF2-C042-15BF-ADD7-6827DE6526C0}"/>
              </a:ext>
            </a:extLst>
          </p:cNvPr>
          <p:cNvSpPr>
            <a:spLocks/>
          </p:cNvSpPr>
          <p:nvPr/>
        </p:nvSpPr>
        <p:spPr bwMode="auto">
          <a:xfrm>
            <a:off x="9706726" y="2600898"/>
            <a:ext cx="1971588" cy="1335415"/>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lnSpc>
                <a:spcPct val="107000"/>
              </a:lnSpc>
            </a:pPr>
            <a:endParaRPr lang="en-US" sz="1100">
              <a:effectLst/>
              <a:ea typeface="Calibri" panose="020F0502020204030204" pitchFamily="34" charset="0"/>
              <a:cs typeface="Times New Roman" panose="02020603050405020304" pitchFamily="18" charset="0"/>
            </a:endParaRPr>
          </a:p>
          <a:p>
            <a:pPr algn="just">
              <a:lnSpc>
                <a:spcPct val="107000"/>
              </a:lnSpc>
            </a:pPr>
            <a:r>
              <a:rPr lang="en-US" sz="1000">
                <a:effectLst/>
                <a:ea typeface="Calibri" panose="020F0502020204030204" pitchFamily="34" charset="0"/>
                <a:cs typeface="Times New Roman" panose="02020603050405020304" pitchFamily="18" charset="0"/>
              </a:rPr>
              <a:t>AU may accept/ reject modifications proposed in review report and after recording reasons for rejection, prepare a draft order</a:t>
            </a:r>
          </a:p>
        </p:txBody>
      </p:sp>
      <p:sp>
        <p:nvSpPr>
          <p:cNvPr id="100" name="Rectangle 73">
            <a:extLst>
              <a:ext uri="{FF2B5EF4-FFF2-40B4-BE49-F238E27FC236}">
                <a16:creationId xmlns:a16="http://schemas.microsoft.com/office/drawing/2014/main" id="{04BBAE3B-F401-B7A3-C0AE-A737F0578E1C}"/>
              </a:ext>
            </a:extLst>
          </p:cNvPr>
          <p:cNvSpPr>
            <a:spLocks/>
          </p:cNvSpPr>
          <p:nvPr/>
        </p:nvSpPr>
        <p:spPr bwMode="auto">
          <a:xfrm>
            <a:off x="8768013" y="1705844"/>
            <a:ext cx="1971588" cy="608890"/>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just">
              <a:lnSpc>
                <a:spcPct val="107000"/>
              </a:lnSpc>
            </a:pPr>
            <a:endParaRPr lang="en-US" sz="1100" b="1">
              <a:effectLst/>
              <a:ea typeface="Calibri" panose="020F0502020204030204" pitchFamily="34" charset="0"/>
              <a:cs typeface="Times New Roman" panose="02020603050405020304" pitchFamily="18" charset="0"/>
            </a:endParaRPr>
          </a:p>
          <a:p>
            <a:pPr algn="just">
              <a:lnSpc>
                <a:spcPct val="107000"/>
              </a:lnSpc>
            </a:pPr>
            <a:r>
              <a:rPr lang="en-US" sz="1000">
                <a:effectLst/>
                <a:ea typeface="Calibri" panose="020F0502020204030204" pitchFamily="34" charset="0"/>
                <a:cs typeface="Times New Roman" panose="02020603050405020304" pitchFamily="18" charset="0"/>
              </a:rPr>
              <a:t>AU to send draft order to </a:t>
            </a:r>
            <a:r>
              <a:rPr lang="en-US" sz="1000" err="1">
                <a:effectLst/>
                <a:ea typeface="Calibri" panose="020F0502020204030204" pitchFamily="34" charset="0"/>
                <a:cs typeface="Times New Roman" panose="02020603050405020304" pitchFamily="18" charset="0"/>
              </a:rPr>
              <a:t>NaFAC</a:t>
            </a:r>
            <a:endParaRPr lang="en-US" sz="1000">
              <a:effectLst/>
              <a:ea typeface="Calibri" panose="020F0502020204030204" pitchFamily="34" charset="0"/>
              <a:cs typeface="Times New Roman" panose="02020603050405020304" pitchFamily="18" charset="0"/>
            </a:endParaRPr>
          </a:p>
        </p:txBody>
      </p:sp>
      <p:cxnSp>
        <p:nvCxnSpPr>
          <p:cNvPr id="103" name="Straight Arrow Connector 102">
            <a:extLst>
              <a:ext uri="{FF2B5EF4-FFF2-40B4-BE49-F238E27FC236}">
                <a16:creationId xmlns:a16="http://schemas.microsoft.com/office/drawing/2014/main" id="{D34F6C60-F5BD-8886-7F4E-E9DC57E92E35}"/>
              </a:ext>
            </a:extLst>
          </p:cNvPr>
          <p:cNvCxnSpPr>
            <a:cxnSpLocks/>
            <a:stCxn id="88" idx="3"/>
          </p:cNvCxnSpPr>
          <p:nvPr/>
        </p:nvCxnSpPr>
        <p:spPr>
          <a:xfrm>
            <a:off x="9259990" y="5865471"/>
            <a:ext cx="446736"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1063364-AF5A-783F-593A-E1EC0C56FD46}"/>
              </a:ext>
            </a:extLst>
          </p:cNvPr>
          <p:cNvCxnSpPr>
            <a:cxnSpLocks/>
            <a:stCxn id="97" idx="0"/>
            <a:endCxn id="98" idx="2"/>
          </p:cNvCxnSpPr>
          <p:nvPr/>
        </p:nvCxnSpPr>
        <p:spPr>
          <a:xfrm flipV="1">
            <a:off x="10692519" y="5085678"/>
            <a:ext cx="1" cy="254139"/>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CF29E5E-5B82-5BCD-698C-318C7A3723D7}"/>
              </a:ext>
            </a:extLst>
          </p:cNvPr>
          <p:cNvCxnSpPr>
            <a:cxnSpLocks/>
            <a:stCxn id="98" idx="0"/>
            <a:endCxn id="99" idx="2"/>
          </p:cNvCxnSpPr>
          <p:nvPr/>
        </p:nvCxnSpPr>
        <p:spPr>
          <a:xfrm flipV="1">
            <a:off x="10692520" y="3936313"/>
            <a:ext cx="0" cy="175068"/>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CCCC0E86-8066-E56F-839A-B738B1A84B93}"/>
              </a:ext>
            </a:extLst>
          </p:cNvPr>
          <p:cNvCxnSpPr>
            <a:cxnSpLocks/>
          </p:cNvCxnSpPr>
          <p:nvPr/>
        </p:nvCxnSpPr>
        <p:spPr>
          <a:xfrm flipV="1">
            <a:off x="10450750" y="2314734"/>
            <a:ext cx="0" cy="286164"/>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B49C538D-5992-1C19-6238-2F3671C12C8F}"/>
              </a:ext>
            </a:extLst>
          </p:cNvPr>
          <p:cNvCxnSpPr>
            <a:cxnSpLocks/>
          </p:cNvCxnSpPr>
          <p:nvPr/>
        </p:nvCxnSpPr>
        <p:spPr>
          <a:xfrm rot="5400000" flipH="1" flipV="1">
            <a:off x="7546384" y="2370856"/>
            <a:ext cx="1553184" cy="837960"/>
          </a:xfrm>
          <a:prstGeom prst="bentConnector2">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Arrow: Right 119">
            <a:extLst>
              <a:ext uri="{FF2B5EF4-FFF2-40B4-BE49-F238E27FC236}">
                <a16:creationId xmlns:a16="http://schemas.microsoft.com/office/drawing/2014/main" id="{FDF0BF30-B846-CA37-4660-337D65A70300}"/>
              </a:ext>
            </a:extLst>
          </p:cNvPr>
          <p:cNvSpPr>
            <a:spLocks/>
          </p:cNvSpPr>
          <p:nvPr/>
        </p:nvSpPr>
        <p:spPr>
          <a:xfrm>
            <a:off x="10786463" y="1757159"/>
            <a:ext cx="891849" cy="477780"/>
          </a:xfrm>
          <a:prstGeom prst="rightArrow">
            <a:avLst/>
          </a:prstGeom>
          <a:solidFill>
            <a:schemeClr val="bg1"/>
          </a:solid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US" sz="1000" b="1" kern="1200">
                <a:solidFill>
                  <a:schemeClr val="tx1"/>
                </a:solidFill>
                <a:effectLst/>
                <a:ea typeface="Calibri" panose="020F0502020204030204" pitchFamily="34" charset="0"/>
                <a:cs typeface="Times New Roman" panose="02020603050405020304" pitchFamily="18" charset="0"/>
              </a:rPr>
              <a:t>CONT’D</a:t>
            </a:r>
            <a:endParaRPr lang="en-IN" sz="1000" b="1">
              <a:solidFill>
                <a:schemeClr val="tx1"/>
              </a:solidFill>
              <a:effectLst/>
              <a:ea typeface="Calibri" panose="020F0502020204030204" pitchFamily="34"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3E0793C8-F20F-0A34-ABD3-75EB0D5647B8}"/>
              </a:ext>
            </a:extLst>
          </p:cNvPr>
          <p:cNvCxnSpPr/>
          <p:nvPr/>
        </p:nvCxnSpPr>
        <p:spPr>
          <a:xfrm>
            <a:off x="3221587" y="1670254"/>
            <a:ext cx="0" cy="601912"/>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73">
            <a:extLst>
              <a:ext uri="{FF2B5EF4-FFF2-40B4-BE49-F238E27FC236}">
                <a16:creationId xmlns:a16="http://schemas.microsoft.com/office/drawing/2014/main" id="{5C1D9A4C-9E40-909D-273A-4B255E844DDB}"/>
              </a:ext>
            </a:extLst>
          </p:cNvPr>
          <p:cNvSpPr>
            <a:spLocks/>
          </p:cNvSpPr>
          <p:nvPr/>
        </p:nvSpPr>
        <p:spPr bwMode="auto">
          <a:xfrm>
            <a:off x="1869591" y="1380217"/>
            <a:ext cx="2763369" cy="676467"/>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1">
              <a:solidFill>
                <a:srgbClr val="000000"/>
              </a:solidFill>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After considering all material available on record, AU to prepare ILDP</a:t>
            </a:r>
          </a:p>
        </p:txBody>
      </p:sp>
      <p:sp>
        <p:nvSpPr>
          <p:cNvPr id="26" name="Rectangle: Rounded Corners 25">
            <a:extLst>
              <a:ext uri="{FF2B5EF4-FFF2-40B4-BE49-F238E27FC236}">
                <a16:creationId xmlns:a16="http://schemas.microsoft.com/office/drawing/2014/main" id="{EA65B89F-D82C-0319-C561-1651DCE1940A}"/>
              </a:ext>
            </a:extLst>
          </p:cNvPr>
          <p:cNvSpPr>
            <a:spLocks/>
          </p:cNvSpPr>
          <p:nvPr/>
        </p:nvSpPr>
        <p:spPr>
          <a:xfrm>
            <a:off x="2274292" y="2269926"/>
            <a:ext cx="1919675" cy="503639"/>
          </a:xfrm>
          <a:prstGeom prst="roundRect">
            <a:avLst/>
          </a:prstGeom>
          <a:noFill/>
          <a:ln>
            <a:solidFill>
              <a:srgbClr val="0D4C8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IN" sz="1100">
                <a:solidFill>
                  <a:schemeClr val="tx1"/>
                </a:solidFill>
                <a:ea typeface="Calibri" panose="020F0502020204030204" pitchFamily="34" charset="0"/>
                <a:cs typeface="Times New Roman" panose="02020603050405020304" pitchFamily="18" charset="0"/>
              </a:rPr>
              <a:t>Is Variation in ILDP</a:t>
            </a:r>
            <a:r>
              <a:rPr lang="en-IN" sz="1100" b="1">
                <a:solidFill>
                  <a:schemeClr val="tx1"/>
                </a:solidFill>
                <a:ea typeface="Calibri" panose="020F0502020204030204" pitchFamily="34" charset="0"/>
                <a:cs typeface="Times New Roman" panose="02020603050405020304" pitchFamily="18" charset="0"/>
              </a:rPr>
              <a:t> </a:t>
            </a:r>
            <a:r>
              <a:rPr lang="en-IN" sz="1100">
                <a:solidFill>
                  <a:schemeClr val="tx1"/>
                </a:solidFill>
                <a:ea typeface="Calibri" panose="020F0502020204030204" pitchFamily="34" charset="0"/>
                <a:cs typeface="Times New Roman" panose="02020603050405020304" pitchFamily="18" charset="0"/>
              </a:rPr>
              <a:t>prejudicial to Ā?</a:t>
            </a:r>
          </a:p>
        </p:txBody>
      </p:sp>
      <p:sp>
        <p:nvSpPr>
          <p:cNvPr id="28" name="Rectangle: Rounded Corners 27">
            <a:extLst>
              <a:ext uri="{FF2B5EF4-FFF2-40B4-BE49-F238E27FC236}">
                <a16:creationId xmlns:a16="http://schemas.microsoft.com/office/drawing/2014/main" id="{C166AA91-882F-59F7-8673-58CE2EEE6CA3}"/>
              </a:ext>
            </a:extLst>
          </p:cNvPr>
          <p:cNvSpPr>
            <a:spLocks/>
          </p:cNvSpPr>
          <p:nvPr/>
        </p:nvSpPr>
        <p:spPr>
          <a:xfrm>
            <a:off x="629677" y="5163877"/>
            <a:ext cx="1542460" cy="244187"/>
          </a:xfrm>
          <a:prstGeom prst="roundRect">
            <a:avLst/>
          </a:prstGeom>
          <a:noFill/>
          <a:ln>
            <a:solidFill>
              <a:srgbClr val="0D4C8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IN" sz="1100">
                <a:solidFill>
                  <a:schemeClr val="tx1"/>
                </a:solidFill>
              </a:rPr>
              <a:t>If no response</a:t>
            </a:r>
            <a:endParaRPr lang="en-IN" sz="1100">
              <a:solidFill>
                <a:schemeClr val="tx1"/>
              </a:solidFill>
              <a:ea typeface="Calibri" panose="020F0502020204030204" pitchFamily="34"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AE53C311-0498-8130-3E4F-12B72D6BE4F4}"/>
              </a:ext>
            </a:extLst>
          </p:cNvPr>
          <p:cNvSpPr>
            <a:spLocks/>
          </p:cNvSpPr>
          <p:nvPr/>
        </p:nvSpPr>
        <p:spPr>
          <a:xfrm>
            <a:off x="3048001" y="5140535"/>
            <a:ext cx="1468312" cy="276021"/>
          </a:xfrm>
          <a:prstGeom prst="roundRect">
            <a:avLst/>
          </a:prstGeom>
          <a:noFill/>
          <a:ln>
            <a:solidFill>
              <a:srgbClr val="0D4C8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a:solidFill>
                  <a:schemeClr val="tx1"/>
                </a:solidFill>
                <a:cs typeface="Times New Roman" panose="02020603050405020304" pitchFamily="18" charset="0"/>
              </a:rPr>
              <a:t>If response received</a:t>
            </a:r>
            <a:endParaRPr lang="en-IN" sz="1100">
              <a:solidFill>
                <a:schemeClr val="tx1"/>
              </a:solidFill>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B82D8727-046B-4FA1-DAD9-9BDB63765E15}"/>
              </a:ext>
            </a:extLst>
          </p:cNvPr>
          <p:cNvCxnSpPr>
            <a:cxnSpLocks/>
          </p:cNvCxnSpPr>
          <p:nvPr/>
        </p:nvCxnSpPr>
        <p:spPr>
          <a:xfrm flipV="1">
            <a:off x="1508947" y="5014974"/>
            <a:ext cx="1930939" cy="20192"/>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6F05E10-59A0-C6D8-2173-4109D6692103}"/>
              </a:ext>
            </a:extLst>
          </p:cNvPr>
          <p:cNvCxnSpPr>
            <a:cxnSpLocks/>
          </p:cNvCxnSpPr>
          <p:nvPr/>
        </p:nvCxnSpPr>
        <p:spPr>
          <a:xfrm>
            <a:off x="1508947" y="5029650"/>
            <a:ext cx="0" cy="1181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20C1C30-9C53-107F-7913-47740276F613}"/>
              </a:ext>
            </a:extLst>
          </p:cNvPr>
          <p:cNvCxnSpPr>
            <a:cxnSpLocks/>
          </p:cNvCxnSpPr>
          <p:nvPr/>
        </p:nvCxnSpPr>
        <p:spPr>
          <a:xfrm>
            <a:off x="3439886" y="5029650"/>
            <a:ext cx="0" cy="1181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2BC1138-4064-20DB-8C11-CD0A85336770}"/>
              </a:ext>
            </a:extLst>
          </p:cNvPr>
          <p:cNvCxnSpPr>
            <a:cxnSpLocks/>
            <a:stCxn id="27" idx="3"/>
          </p:cNvCxnSpPr>
          <p:nvPr/>
        </p:nvCxnSpPr>
        <p:spPr>
          <a:xfrm flipV="1">
            <a:off x="2645562" y="4692337"/>
            <a:ext cx="402439" cy="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1CCF34B-7B07-5C3D-5455-25F54BE1F157}"/>
              </a:ext>
            </a:extLst>
          </p:cNvPr>
          <p:cNvCxnSpPr>
            <a:cxnSpLocks/>
          </p:cNvCxnSpPr>
          <p:nvPr/>
        </p:nvCxnSpPr>
        <p:spPr>
          <a:xfrm>
            <a:off x="3048001" y="4692337"/>
            <a:ext cx="0" cy="322637"/>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F5F2E91-F399-4D57-6414-FE0A575F78FE}"/>
              </a:ext>
            </a:extLst>
          </p:cNvPr>
          <p:cNvCxnSpPr>
            <a:cxnSpLocks/>
          </p:cNvCxnSpPr>
          <p:nvPr/>
        </p:nvCxnSpPr>
        <p:spPr>
          <a:xfrm>
            <a:off x="1508947" y="5392020"/>
            <a:ext cx="0" cy="174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EE00E2B-0253-D59B-CCBC-15451AB88B9D}"/>
              </a:ext>
            </a:extLst>
          </p:cNvPr>
          <p:cNvCxnSpPr>
            <a:cxnSpLocks/>
          </p:cNvCxnSpPr>
          <p:nvPr/>
        </p:nvCxnSpPr>
        <p:spPr>
          <a:xfrm>
            <a:off x="3439886" y="5389263"/>
            <a:ext cx="0" cy="174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Rounded Corners 7">
            <a:extLst>
              <a:ext uri="{FF2B5EF4-FFF2-40B4-BE49-F238E27FC236}">
                <a16:creationId xmlns:a16="http://schemas.microsoft.com/office/drawing/2014/main" id="{1414A801-1012-BCF9-D54D-3BDE8CA8C9EA}"/>
              </a:ext>
            </a:extLst>
          </p:cNvPr>
          <p:cNvSpPr/>
          <p:nvPr/>
        </p:nvSpPr>
        <p:spPr>
          <a:xfrm>
            <a:off x="9713000" y="5330823"/>
            <a:ext cx="1965311" cy="221328"/>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144B(1)(xvii)</a:t>
            </a:r>
          </a:p>
        </p:txBody>
      </p:sp>
      <p:sp>
        <p:nvSpPr>
          <p:cNvPr id="10" name="Rectangle: Rounded Corners 9">
            <a:extLst>
              <a:ext uri="{FF2B5EF4-FFF2-40B4-BE49-F238E27FC236}">
                <a16:creationId xmlns:a16="http://schemas.microsoft.com/office/drawing/2014/main" id="{60AD3B0C-5DB3-36C3-015C-C3D073317219}"/>
              </a:ext>
            </a:extLst>
          </p:cNvPr>
          <p:cNvSpPr/>
          <p:nvPr/>
        </p:nvSpPr>
        <p:spPr>
          <a:xfrm>
            <a:off x="1869611" y="1373906"/>
            <a:ext cx="2763349" cy="241796"/>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1100">
                <a:solidFill>
                  <a:schemeClr val="bg1"/>
                </a:solidFill>
                <a:ea typeface="Calibri" panose="020F0502020204030204" pitchFamily="34" charset="0"/>
                <a:cs typeface="Times New Roman" panose="02020603050405020304" pitchFamily="18" charset="0"/>
              </a:rPr>
              <a:t>S. 144B(1)(xii)</a:t>
            </a:r>
            <a:endParaRPr lang="en-IN" sz="1100">
              <a:solidFill>
                <a:schemeClr val="bg1"/>
              </a:solidFill>
            </a:endParaRPr>
          </a:p>
        </p:txBody>
      </p:sp>
      <p:sp>
        <p:nvSpPr>
          <p:cNvPr id="12" name="Rectangle: Rounded Corners 11">
            <a:extLst>
              <a:ext uri="{FF2B5EF4-FFF2-40B4-BE49-F238E27FC236}">
                <a16:creationId xmlns:a16="http://schemas.microsoft.com/office/drawing/2014/main" id="{F4FF1CD0-9130-4110-FA14-16E71F3FA073}"/>
              </a:ext>
            </a:extLst>
          </p:cNvPr>
          <p:cNvSpPr/>
          <p:nvPr/>
        </p:nvSpPr>
        <p:spPr>
          <a:xfrm>
            <a:off x="8769702" y="1623417"/>
            <a:ext cx="1962000" cy="207806"/>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ea typeface="Calibri" panose="020F0502020204030204" pitchFamily="34" charset="0"/>
                <a:cs typeface="Times New Roman" panose="02020603050405020304" pitchFamily="18" charset="0"/>
              </a:rPr>
              <a:t>S. 144B(1)(xx)</a:t>
            </a:r>
            <a:endParaRPr lang="en-IN" sz="1100">
              <a:solidFill>
                <a:schemeClr val="bg1"/>
              </a:solidFill>
            </a:endParaRPr>
          </a:p>
        </p:txBody>
      </p:sp>
      <p:sp>
        <p:nvSpPr>
          <p:cNvPr id="14" name="Rectangle: Rounded Corners 13">
            <a:extLst>
              <a:ext uri="{FF2B5EF4-FFF2-40B4-BE49-F238E27FC236}">
                <a16:creationId xmlns:a16="http://schemas.microsoft.com/office/drawing/2014/main" id="{660BB226-31F3-5397-77EC-F1692D9CD7B1}"/>
              </a:ext>
            </a:extLst>
          </p:cNvPr>
          <p:cNvSpPr/>
          <p:nvPr/>
        </p:nvSpPr>
        <p:spPr>
          <a:xfrm>
            <a:off x="9706726" y="4111772"/>
            <a:ext cx="1965311" cy="174677"/>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144B(1)(xvii)</a:t>
            </a:r>
          </a:p>
        </p:txBody>
      </p:sp>
      <p:sp>
        <p:nvSpPr>
          <p:cNvPr id="20" name="Rectangle: Rounded Corners 19">
            <a:extLst>
              <a:ext uri="{FF2B5EF4-FFF2-40B4-BE49-F238E27FC236}">
                <a16:creationId xmlns:a16="http://schemas.microsoft.com/office/drawing/2014/main" id="{7376316B-B3E7-FDDB-31B4-8A6E933BF405}"/>
              </a:ext>
            </a:extLst>
          </p:cNvPr>
          <p:cNvSpPr/>
          <p:nvPr/>
        </p:nvSpPr>
        <p:spPr>
          <a:xfrm>
            <a:off x="9706727" y="2584862"/>
            <a:ext cx="1980000" cy="180000"/>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ea typeface="Calibri" panose="020F0502020204030204" pitchFamily="34" charset="0"/>
                <a:cs typeface="Times New Roman" panose="02020603050405020304" pitchFamily="18" charset="0"/>
              </a:rPr>
              <a:t>S. 144B(1)(xix)</a:t>
            </a:r>
            <a:endParaRPr lang="en-IN" sz="1100">
              <a:solidFill>
                <a:schemeClr val="bg1"/>
              </a:solidFill>
            </a:endParaRPr>
          </a:p>
        </p:txBody>
      </p:sp>
      <p:sp>
        <p:nvSpPr>
          <p:cNvPr id="23" name="Rectangle: Rounded Corners 22">
            <a:extLst>
              <a:ext uri="{FF2B5EF4-FFF2-40B4-BE49-F238E27FC236}">
                <a16:creationId xmlns:a16="http://schemas.microsoft.com/office/drawing/2014/main" id="{ABEFE1D7-04FB-522E-9B9E-DB73825062E5}"/>
              </a:ext>
            </a:extLst>
          </p:cNvPr>
          <p:cNvSpPr/>
          <p:nvPr/>
        </p:nvSpPr>
        <p:spPr>
          <a:xfrm>
            <a:off x="7288401" y="5537965"/>
            <a:ext cx="1965311" cy="221328"/>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144B(1)(xvi)(b)</a:t>
            </a:r>
          </a:p>
        </p:txBody>
      </p:sp>
      <p:sp>
        <p:nvSpPr>
          <p:cNvPr id="29" name="Rectangle: Rounded Corners 28">
            <a:extLst>
              <a:ext uri="{FF2B5EF4-FFF2-40B4-BE49-F238E27FC236}">
                <a16:creationId xmlns:a16="http://schemas.microsoft.com/office/drawing/2014/main" id="{C930CA9E-B421-CFAF-53F5-6F5D2D6F4D15}"/>
              </a:ext>
            </a:extLst>
          </p:cNvPr>
          <p:cNvSpPr/>
          <p:nvPr/>
        </p:nvSpPr>
        <p:spPr>
          <a:xfrm>
            <a:off x="7295490" y="3617138"/>
            <a:ext cx="1965311" cy="221328"/>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144B(1)(xvi)(a)</a:t>
            </a:r>
          </a:p>
        </p:txBody>
      </p:sp>
      <p:sp>
        <p:nvSpPr>
          <p:cNvPr id="30" name="Rectangle: Rounded Corners 29">
            <a:extLst>
              <a:ext uri="{FF2B5EF4-FFF2-40B4-BE49-F238E27FC236}">
                <a16:creationId xmlns:a16="http://schemas.microsoft.com/office/drawing/2014/main" id="{9304899B-8F86-0732-308C-87B7F2A3AA51}"/>
              </a:ext>
            </a:extLst>
          </p:cNvPr>
          <p:cNvSpPr/>
          <p:nvPr/>
        </p:nvSpPr>
        <p:spPr>
          <a:xfrm>
            <a:off x="650209" y="3338302"/>
            <a:ext cx="1995955" cy="194969"/>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a:t>
            </a:r>
            <a:r>
              <a:rPr lang="en-IN" sz="1100">
                <a:solidFill>
                  <a:schemeClr val="bg1"/>
                </a:solidFill>
                <a:ea typeface="Calibri" panose="020F0502020204030204" pitchFamily="34" charset="0"/>
                <a:cs typeface="Times New Roman" panose="02020603050405020304" pitchFamily="18" charset="0"/>
              </a:rPr>
              <a:t>(1)</a:t>
            </a:r>
            <a:r>
              <a:rPr lang="en-US" sz="1100">
                <a:solidFill>
                  <a:schemeClr val="bg1"/>
                </a:solidFill>
                <a:ea typeface="Calibri" panose="020F0502020204030204" pitchFamily="34" charset="0"/>
                <a:cs typeface="Times New Roman" panose="02020603050405020304" pitchFamily="18" charset="0"/>
              </a:rPr>
              <a:t>(xii)(b)</a:t>
            </a:r>
            <a:endParaRPr lang="en-IN" sz="1100">
              <a:solidFill>
                <a:schemeClr val="bg1"/>
              </a:solidFill>
            </a:endParaRPr>
          </a:p>
        </p:txBody>
      </p:sp>
      <p:sp>
        <p:nvSpPr>
          <p:cNvPr id="33" name="Rectangle: Rounded Corners 32">
            <a:extLst>
              <a:ext uri="{FF2B5EF4-FFF2-40B4-BE49-F238E27FC236}">
                <a16:creationId xmlns:a16="http://schemas.microsoft.com/office/drawing/2014/main" id="{85403AF1-38D3-2129-1748-E6A46940F2C5}"/>
              </a:ext>
            </a:extLst>
          </p:cNvPr>
          <p:cNvSpPr/>
          <p:nvPr/>
        </p:nvSpPr>
        <p:spPr>
          <a:xfrm>
            <a:off x="3089261" y="5558504"/>
            <a:ext cx="2194600" cy="200789"/>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144B(1)(xv)</a:t>
            </a:r>
          </a:p>
        </p:txBody>
      </p:sp>
      <p:sp>
        <p:nvSpPr>
          <p:cNvPr id="34" name="Rectangle: Rounded Corners 33">
            <a:extLst>
              <a:ext uri="{FF2B5EF4-FFF2-40B4-BE49-F238E27FC236}">
                <a16:creationId xmlns:a16="http://schemas.microsoft.com/office/drawing/2014/main" id="{3D14CDCC-62C4-CA6D-FEFE-A49DFA4CCADA}"/>
              </a:ext>
            </a:extLst>
          </p:cNvPr>
          <p:cNvSpPr/>
          <p:nvPr/>
        </p:nvSpPr>
        <p:spPr>
          <a:xfrm>
            <a:off x="3586528" y="3331905"/>
            <a:ext cx="1764000" cy="202242"/>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a:t>
            </a:r>
            <a:r>
              <a:rPr lang="en-IN" sz="1100">
                <a:solidFill>
                  <a:schemeClr val="bg1"/>
                </a:solidFill>
                <a:ea typeface="Calibri" panose="020F0502020204030204" pitchFamily="34" charset="0"/>
                <a:cs typeface="Times New Roman" panose="02020603050405020304" pitchFamily="18" charset="0"/>
              </a:rPr>
              <a:t>(1)</a:t>
            </a:r>
            <a:r>
              <a:rPr lang="en-US" sz="1100">
                <a:solidFill>
                  <a:schemeClr val="bg1"/>
                </a:solidFill>
                <a:ea typeface="Calibri" panose="020F0502020204030204" pitchFamily="34" charset="0"/>
                <a:cs typeface="Times New Roman" panose="02020603050405020304" pitchFamily="18" charset="0"/>
              </a:rPr>
              <a:t>(xii)(a)</a:t>
            </a:r>
            <a:endParaRPr lang="en-IN" sz="1100">
              <a:solidFill>
                <a:schemeClr val="bg1"/>
              </a:solidFill>
            </a:endParaRPr>
          </a:p>
        </p:txBody>
      </p:sp>
      <p:sp>
        <p:nvSpPr>
          <p:cNvPr id="35" name="Rectangle: Rounded Corners 34">
            <a:extLst>
              <a:ext uri="{FF2B5EF4-FFF2-40B4-BE49-F238E27FC236}">
                <a16:creationId xmlns:a16="http://schemas.microsoft.com/office/drawing/2014/main" id="{66AFEDA6-505A-8AD0-9463-B5D176ADFB10}"/>
              </a:ext>
            </a:extLst>
          </p:cNvPr>
          <p:cNvSpPr/>
          <p:nvPr/>
        </p:nvSpPr>
        <p:spPr>
          <a:xfrm>
            <a:off x="625343" y="5569519"/>
            <a:ext cx="1572861" cy="234999"/>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a:t>S. 144B(1)(xiv)</a:t>
            </a:r>
          </a:p>
        </p:txBody>
      </p:sp>
      <p:sp>
        <p:nvSpPr>
          <p:cNvPr id="37" name="Rectangle: Rounded Corners 36">
            <a:extLst>
              <a:ext uri="{FF2B5EF4-FFF2-40B4-BE49-F238E27FC236}">
                <a16:creationId xmlns:a16="http://schemas.microsoft.com/office/drawing/2014/main" id="{F294DEA6-FF42-25A2-9B52-391CF966C282}"/>
              </a:ext>
            </a:extLst>
          </p:cNvPr>
          <p:cNvSpPr/>
          <p:nvPr/>
        </p:nvSpPr>
        <p:spPr>
          <a:xfrm>
            <a:off x="625342" y="4393652"/>
            <a:ext cx="2015885" cy="155469"/>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a:t>
            </a:r>
            <a:r>
              <a:rPr lang="en-IN" sz="1100">
                <a:solidFill>
                  <a:schemeClr val="bg1"/>
                </a:solidFill>
                <a:ea typeface="Calibri" panose="020F0502020204030204" pitchFamily="34" charset="0"/>
                <a:cs typeface="Times New Roman" panose="02020603050405020304" pitchFamily="18" charset="0"/>
              </a:rPr>
              <a:t>(1)</a:t>
            </a:r>
            <a:r>
              <a:rPr lang="en-US" sz="1100">
                <a:solidFill>
                  <a:schemeClr val="bg1"/>
                </a:solidFill>
                <a:ea typeface="Calibri" panose="020F0502020204030204" pitchFamily="34" charset="0"/>
                <a:cs typeface="Times New Roman" panose="02020603050405020304" pitchFamily="18" charset="0"/>
              </a:rPr>
              <a:t>(xiii)</a:t>
            </a:r>
            <a:endParaRPr lang="en-IN" sz="1100">
              <a:solidFill>
                <a:schemeClr val="bg1"/>
              </a:solidFill>
            </a:endParaRPr>
          </a:p>
        </p:txBody>
      </p:sp>
      <p:sp>
        <p:nvSpPr>
          <p:cNvPr id="38" name="Rectangle: Rounded Corners 37">
            <a:extLst>
              <a:ext uri="{FF2B5EF4-FFF2-40B4-BE49-F238E27FC236}">
                <a16:creationId xmlns:a16="http://schemas.microsoft.com/office/drawing/2014/main" id="{BB66DF9E-8C06-D7B8-39CB-7892928B25E6}"/>
              </a:ext>
            </a:extLst>
          </p:cNvPr>
          <p:cNvSpPr/>
          <p:nvPr/>
        </p:nvSpPr>
        <p:spPr>
          <a:xfrm>
            <a:off x="3582193" y="4391907"/>
            <a:ext cx="2468839" cy="151919"/>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a:t>
            </a:r>
            <a:r>
              <a:rPr lang="en-IN" sz="1100">
                <a:solidFill>
                  <a:schemeClr val="bg1"/>
                </a:solidFill>
                <a:ea typeface="Calibri" panose="020F0502020204030204" pitchFamily="34" charset="0"/>
                <a:cs typeface="Times New Roman" panose="02020603050405020304" pitchFamily="18" charset="0"/>
              </a:rPr>
              <a:t>(1)</a:t>
            </a:r>
            <a:r>
              <a:rPr lang="en-US" sz="1100">
                <a:solidFill>
                  <a:schemeClr val="bg1"/>
                </a:solidFill>
                <a:ea typeface="Calibri" panose="020F0502020204030204" pitchFamily="34" charset="0"/>
                <a:cs typeface="Times New Roman" panose="02020603050405020304" pitchFamily="18" charset="0"/>
              </a:rPr>
              <a:t>(xvi)</a:t>
            </a:r>
            <a:endParaRPr lang="en-IN" sz="1100">
              <a:solidFill>
                <a:schemeClr val="bg1"/>
              </a:solidFill>
            </a:endParaRPr>
          </a:p>
        </p:txBody>
      </p:sp>
      <p:sp>
        <p:nvSpPr>
          <p:cNvPr id="44" name="Title 7">
            <a:extLst>
              <a:ext uri="{FF2B5EF4-FFF2-40B4-BE49-F238E27FC236}">
                <a16:creationId xmlns:a16="http://schemas.microsoft.com/office/drawing/2014/main" id="{DC7753C4-8AD3-E3A4-5F5B-9CA4B9E47716}"/>
              </a:ext>
            </a:extLst>
          </p:cNvPr>
          <p:cNvSpPr>
            <a:spLocks noGrp="1"/>
          </p:cNvSpPr>
          <p:nvPr>
            <p:ph type="title"/>
          </p:nvPr>
        </p:nvSpPr>
        <p:spPr>
          <a:xfrm>
            <a:off x="581192" y="545847"/>
            <a:ext cx="11029616" cy="990600"/>
          </a:xfrm>
        </p:spPr>
        <p:txBody>
          <a:bodyPr>
            <a:normAutofit fontScale="90000"/>
          </a:bodyPr>
          <a:lstStyle/>
          <a:p>
            <a:r>
              <a:rPr lang="en-IN" sz="3200"/>
              <a:t>Section 144B(1) | FACELESS ASSESSMENT PROCEDURE</a:t>
            </a:r>
            <a:endParaRPr lang="en-IN" sz="3000"/>
          </a:p>
        </p:txBody>
      </p:sp>
    </p:spTree>
    <p:extLst>
      <p:ext uri="{BB962C8B-B14F-4D97-AF65-F5344CB8AC3E}">
        <p14:creationId xmlns:p14="http://schemas.microsoft.com/office/powerpoint/2010/main" val="26552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C4908-FFDC-7392-869C-EF4F815767F1}"/>
            </a:ext>
          </a:extLst>
        </p:cNvPr>
        <p:cNvGrpSpPr/>
        <p:nvPr/>
      </p:nvGrpSpPr>
      <p:grpSpPr>
        <a:xfrm>
          <a:off x="0" y="0"/>
          <a:ext cx="0" cy="0"/>
          <a:chOff x="0" y="0"/>
          <a:chExt cx="0" cy="0"/>
        </a:xfrm>
      </p:grpSpPr>
      <p:cxnSp>
        <p:nvCxnSpPr>
          <p:cNvPr id="182" name="Straight Arrow Connector 181">
            <a:extLst>
              <a:ext uri="{FF2B5EF4-FFF2-40B4-BE49-F238E27FC236}">
                <a16:creationId xmlns:a16="http://schemas.microsoft.com/office/drawing/2014/main" id="{657898A4-B0F8-0F8F-7856-66403BF9B2DC}"/>
              </a:ext>
            </a:extLst>
          </p:cNvPr>
          <p:cNvCxnSpPr/>
          <p:nvPr/>
        </p:nvCxnSpPr>
        <p:spPr>
          <a:xfrm flipV="1">
            <a:off x="9644631" y="4628116"/>
            <a:ext cx="0" cy="82800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40370C9E-6FA5-4C46-1F16-D18561F80147}"/>
              </a:ext>
            </a:extLst>
          </p:cNvPr>
          <p:cNvCxnSpPr/>
          <p:nvPr/>
        </p:nvCxnSpPr>
        <p:spPr>
          <a:xfrm>
            <a:off x="5474969" y="5886039"/>
            <a:ext cx="838200"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2B81406-4566-F718-08DE-9BBA7C078A3D}"/>
              </a:ext>
            </a:extLst>
          </p:cNvPr>
          <p:cNvCxnSpPr/>
          <p:nvPr/>
        </p:nvCxnSpPr>
        <p:spPr>
          <a:xfrm>
            <a:off x="4947461" y="4166471"/>
            <a:ext cx="635022"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DECA664-7D36-8A86-4DE0-6B55DA9EE9A2}"/>
              </a:ext>
            </a:extLst>
          </p:cNvPr>
          <p:cNvCxnSpPr/>
          <p:nvPr/>
        </p:nvCxnSpPr>
        <p:spPr>
          <a:xfrm>
            <a:off x="8648283" y="1763637"/>
            <a:ext cx="838200"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7A230CE-2217-F214-3573-3A881E6E531F}"/>
              </a:ext>
            </a:extLst>
          </p:cNvPr>
          <p:cNvSpPr>
            <a:spLocks noGrp="1"/>
          </p:cNvSpPr>
          <p:nvPr>
            <p:ph type="dt" sz="half" idx="10"/>
          </p:nvPr>
        </p:nvSpPr>
        <p:spPr/>
        <p:txBody>
          <a:bodyPr/>
          <a:lstStyle/>
          <a:p>
            <a:r>
              <a:rPr lang="en-US">
                <a:latin typeface="+mj-lt"/>
              </a:rPr>
              <a:t>November 16, 2025</a:t>
            </a:r>
          </a:p>
        </p:txBody>
      </p:sp>
      <p:sp>
        <p:nvSpPr>
          <p:cNvPr id="3" name="Footer Placeholder 2">
            <a:extLst>
              <a:ext uri="{FF2B5EF4-FFF2-40B4-BE49-F238E27FC236}">
                <a16:creationId xmlns:a16="http://schemas.microsoft.com/office/drawing/2014/main" id="{894157DC-0723-19B4-02DA-B4CD8D0C4EC9}"/>
              </a:ext>
            </a:extLst>
          </p:cNvPr>
          <p:cNvSpPr>
            <a:spLocks noGrp="1"/>
          </p:cNvSpPr>
          <p:nvPr>
            <p:ph type="ftr" sz="quarter" idx="11"/>
          </p:nvPr>
        </p:nvSpPr>
        <p:spPr/>
        <p:txBody>
          <a:bodyPr/>
          <a:lstStyle/>
          <a:p>
            <a:r>
              <a:rPr lang="en-US">
                <a:latin typeface="+mj-lt"/>
              </a:rPr>
              <a:t>FACELESS ASSESSMENT                                                                         KRUPA R. GANDHI | BANSI S. MEHTA &amp; CO.</a:t>
            </a:r>
          </a:p>
        </p:txBody>
      </p:sp>
      <p:sp>
        <p:nvSpPr>
          <p:cNvPr id="4" name="Slide Number Placeholder 3">
            <a:extLst>
              <a:ext uri="{FF2B5EF4-FFF2-40B4-BE49-F238E27FC236}">
                <a16:creationId xmlns:a16="http://schemas.microsoft.com/office/drawing/2014/main" id="{7563E09B-FDCD-C5CC-6346-D3CAC41F85FF}"/>
              </a:ext>
            </a:extLst>
          </p:cNvPr>
          <p:cNvSpPr>
            <a:spLocks noGrp="1"/>
          </p:cNvSpPr>
          <p:nvPr>
            <p:ph type="sldNum" sz="quarter" idx="12"/>
          </p:nvPr>
        </p:nvSpPr>
        <p:spPr/>
        <p:txBody>
          <a:bodyPr/>
          <a:lstStyle/>
          <a:p>
            <a:fld id="{3A98EE3D-8CD1-4C3F-BD1C-C98C9596463C}" type="slidenum">
              <a:rPr lang="en-US" smtClean="0">
                <a:latin typeface="+mj-lt"/>
              </a:rPr>
              <a:t>12</a:t>
            </a:fld>
            <a:endParaRPr lang="en-US">
              <a:latin typeface="+mj-lt"/>
            </a:endParaRPr>
          </a:p>
        </p:txBody>
      </p:sp>
      <p:sp>
        <p:nvSpPr>
          <p:cNvPr id="112" name="Rectangle 74">
            <a:extLst>
              <a:ext uri="{FF2B5EF4-FFF2-40B4-BE49-F238E27FC236}">
                <a16:creationId xmlns:a16="http://schemas.microsoft.com/office/drawing/2014/main" id="{38093DC5-832E-A342-16FF-FB237F9DC294}"/>
              </a:ext>
            </a:extLst>
          </p:cNvPr>
          <p:cNvSpPr>
            <a:spLocks noChangeArrowheads="1"/>
          </p:cNvSpPr>
          <p:nvPr/>
        </p:nvSpPr>
        <p:spPr bwMode="auto">
          <a:xfrm>
            <a:off x="566257" y="3792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latin typeface="+mj-lt"/>
            </a:endParaRPr>
          </a:p>
        </p:txBody>
      </p:sp>
      <p:sp>
        <p:nvSpPr>
          <p:cNvPr id="139" name="Rectangle 73">
            <a:extLst>
              <a:ext uri="{FF2B5EF4-FFF2-40B4-BE49-F238E27FC236}">
                <a16:creationId xmlns:a16="http://schemas.microsoft.com/office/drawing/2014/main" id="{86FD55FB-F3CF-D10A-AD08-2BFFCF4E836E}"/>
              </a:ext>
            </a:extLst>
          </p:cNvPr>
          <p:cNvSpPr>
            <a:spLocks/>
          </p:cNvSpPr>
          <p:nvPr/>
        </p:nvSpPr>
        <p:spPr bwMode="auto">
          <a:xfrm>
            <a:off x="2942089" y="2762938"/>
            <a:ext cx="2187259" cy="916081"/>
          </a:xfrm>
          <a:prstGeom prst="snipRoundRect">
            <a:avLst>
              <a:gd name="adj1" fmla="val 0"/>
              <a:gd name="adj2" fmla="val 0"/>
            </a:avLst>
          </a:prstGeom>
          <a:noFill/>
          <a:ln w="1270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i="0"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i="0"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Whether any variation proposed in the draft order is prejudicial to the interest of the eligible Ā?</a:t>
            </a:r>
          </a:p>
        </p:txBody>
      </p:sp>
      <p:sp>
        <p:nvSpPr>
          <p:cNvPr id="143" name="Rectangle 73">
            <a:extLst>
              <a:ext uri="{FF2B5EF4-FFF2-40B4-BE49-F238E27FC236}">
                <a16:creationId xmlns:a16="http://schemas.microsoft.com/office/drawing/2014/main" id="{EB7021CB-AC8A-FF3F-A1DA-396906F12A92}"/>
              </a:ext>
            </a:extLst>
          </p:cNvPr>
          <p:cNvSpPr>
            <a:spLocks/>
          </p:cNvSpPr>
          <p:nvPr/>
        </p:nvSpPr>
        <p:spPr bwMode="auto">
          <a:xfrm>
            <a:off x="6222977" y="1326764"/>
            <a:ext cx="2778223" cy="1076865"/>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nSpc>
                <a:spcPct val="107000"/>
              </a:lnSpc>
            </a:pPr>
            <a:endParaRPr lang="en-US" sz="1000" kern="1200">
              <a:solidFill>
                <a:srgbClr val="000000"/>
              </a:solidFill>
              <a:effectLst/>
              <a:latin typeface="+mj-lt"/>
              <a:ea typeface="Calibri" panose="020F0502020204030204" pitchFamily="34" charset="0"/>
              <a:cs typeface="Times New Roman" panose="02020603050405020304" pitchFamily="18" charset="0"/>
            </a:endParaRPr>
          </a:p>
          <a:p>
            <a:pPr>
              <a:lnSpc>
                <a:spcPct val="107000"/>
              </a:lnSpc>
            </a:pPr>
            <a:endParaRPr lang="en-US" sz="1000" kern="1200">
              <a:solidFill>
                <a:srgbClr val="000000"/>
              </a:solidFill>
              <a:effectLst/>
              <a:latin typeface="+mj-lt"/>
              <a:ea typeface="Calibri" panose="020F0502020204030204" pitchFamily="34" charset="0"/>
              <a:cs typeface="Times New Roman" panose="02020603050405020304" pitchFamily="18" charset="0"/>
            </a:endParaRPr>
          </a:p>
          <a:p>
            <a:pPr algn="just">
              <a:lnSpc>
                <a:spcPct val="107000"/>
              </a:lnSpc>
            </a:pPr>
            <a:r>
              <a:rPr lang="en-US" sz="1000" kern="1200" err="1">
                <a:solidFill>
                  <a:srgbClr val="000000"/>
                </a:solidFill>
                <a:effectLst/>
                <a:latin typeface="+mj-lt"/>
                <a:ea typeface="Calibri" panose="020F0502020204030204" pitchFamily="34" charset="0"/>
                <a:cs typeface="Times New Roman" panose="02020603050405020304" pitchFamily="18" charset="0"/>
              </a:rPr>
              <a:t>NaFAC</a:t>
            </a:r>
            <a:r>
              <a:rPr lang="en-US" sz="1000" kern="1200">
                <a:solidFill>
                  <a:srgbClr val="000000"/>
                </a:solidFill>
                <a:effectLst/>
                <a:latin typeface="+mj-lt"/>
                <a:ea typeface="Calibri" panose="020F0502020204030204" pitchFamily="34" charset="0"/>
                <a:cs typeface="Times New Roman" panose="02020603050405020304" pitchFamily="18" charset="0"/>
              </a:rPr>
              <a:t> to convey AU to pass final assessment as per draft order. AU to pass final order and initiate penalty proceeding, if any and send to </a:t>
            </a:r>
            <a:r>
              <a:rPr lang="en-US" sz="1000" kern="1200" err="1">
                <a:solidFill>
                  <a:srgbClr val="000000"/>
                </a:solidFill>
                <a:effectLst/>
                <a:latin typeface="+mj-lt"/>
                <a:ea typeface="Calibri" panose="020F0502020204030204" pitchFamily="34" charset="0"/>
                <a:cs typeface="Times New Roman" panose="02020603050405020304" pitchFamily="18" charset="0"/>
              </a:rPr>
              <a:t>NaFAC</a:t>
            </a:r>
            <a:endParaRPr lang="en-US" sz="1000" b="1" u="sng" kern="1200">
              <a:solidFill>
                <a:srgbClr val="000000"/>
              </a:solidFill>
              <a:effectLst/>
              <a:latin typeface="+mj-lt"/>
              <a:ea typeface="Calibri" panose="020F0502020204030204" pitchFamily="34" charset="0"/>
              <a:cs typeface="Times New Roman" panose="02020603050405020304" pitchFamily="18" charset="0"/>
            </a:endParaRPr>
          </a:p>
        </p:txBody>
      </p:sp>
      <p:sp>
        <p:nvSpPr>
          <p:cNvPr id="144" name="Rectangle: Rounded Corners 143">
            <a:extLst>
              <a:ext uri="{FF2B5EF4-FFF2-40B4-BE49-F238E27FC236}">
                <a16:creationId xmlns:a16="http://schemas.microsoft.com/office/drawing/2014/main" id="{A34F75EB-C812-4937-FDE8-20842D754A57}"/>
              </a:ext>
            </a:extLst>
          </p:cNvPr>
          <p:cNvSpPr>
            <a:spLocks/>
          </p:cNvSpPr>
          <p:nvPr/>
        </p:nvSpPr>
        <p:spPr>
          <a:xfrm>
            <a:off x="9486483" y="1296622"/>
            <a:ext cx="2167581" cy="1107007"/>
          </a:xfrm>
          <a:prstGeom prst="roundRect">
            <a:avLst>
              <a:gd name="adj" fmla="val 0"/>
            </a:avLst>
          </a:prstGeom>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endParaRPr lang="en-US" sz="1000" b="1" u="sng" kern="1200">
              <a:solidFill>
                <a:srgbClr val="000000"/>
              </a:solidFill>
              <a:effectLst/>
              <a:latin typeface="+mj-lt"/>
              <a:ea typeface="Calibri" panose="020F0502020204030204" pitchFamily="34" charset="0"/>
              <a:cs typeface="Times New Roman" panose="02020603050405020304" pitchFamily="18" charset="0"/>
            </a:endParaRPr>
          </a:p>
          <a:p>
            <a:pPr algn="just">
              <a:lnSpc>
                <a:spcPct val="107000"/>
              </a:lnSpc>
            </a:pPr>
            <a:endParaRPr lang="en-US" sz="1000" kern="1200">
              <a:solidFill>
                <a:srgbClr val="000000"/>
              </a:solidFill>
              <a:effectLst/>
              <a:latin typeface="+mj-lt"/>
              <a:ea typeface="Calibri" panose="020F0502020204030204" pitchFamily="34" charset="0"/>
              <a:cs typeface="Times New Roman" panose="02020603050405020304" pitchFamily="18" charset="0"/>
            </a:endParaRPr>
          </a:p>
          <a:p>
            <a:pPr algn="just">
              <a:lnSpc>
                <a:spcPct val="107000"/>
              </a:lnSpc>
            </a:pPr>
            <a:r>
              <a:rPr lang="en-US" sz="1000" kern="1200" err="1">
                <a:solidFill>
                  <a:srgbClr val="000000"/>
                </a:solidFill>
                <a:effectLst/>
                <a:latin typeface="+mj-lt"/>
                <a:ea typeface="Calibri" panose="020F0502020204030204" pitchFamily="34" charset="0"/>
                <a:cs typeface="Times New Roman" panose="02020603050405020304" pitchFamily="18" charset="0"/>
              </a:rPr>
              <a:t>NaFAC</a:t>
            </a:r>
            <a:r>
              <a:rPr lang="en-US" sz="1000" kern="1200">
                <a:solidFill>
                  <a:srgbClr val="000000"/>
                </a:solidFill>
                <a:effectLst/>
                <a:latin typeface="+mj-lt"/>
                <a:ea typeface="Calibri" panose="020F0502020204030204" pitchFamily="34" charset="0"/>
                <a:cs typeface="Times New Roman" panose="02020603050405020304" pitchFamily="18" charset="0"/>
              </a:rPr>
              <a:t> to serve final assessment order and penalty, demand notice, refund notice to Ā</a:t>
            </a:r>
          </a:p>
        </p:txBody>
      </p:sp>
      <p:sp>
        <p:nvSpPr>
          <p:cNvPr id="146" name="Rectangle: Single Corner Snipped 145">
            <a:extLst>
              <a:ext uri="{FF2B5EF4-FFF2-40B4-BE49-F238E27FC236}">
                <a16:creationId xmlns:a16="http://schemas.microsoft.com/office/drawing/2014/main" id="{0C95414E-76AB-4FD2-98E2-044E2158A545}"/>
              </a:ext>
            </a:extLst>
          </p:cNvPr>
          <p:cNvSpPr/>
          <p:nvPr/>
        </p:nvSpPr>
        <p:spPr>
          <a:xfrm>
            <a:off x="572246" y="4976693"/>
            <a:ext cx="1370041" cy="1129638"/>
          </a:xfrm>
          <a:prstGeom prst="snip1Rect">
            <a:avLst>
              <a:gd name="adj" fmla="val 0"/>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endParaRPr lang="en-US" sz="1200">
              <a:solidFill>
                <a:schemeClr val="tx1">
                  <a:lumMod val="75000"/>
                  <a:lumOff val="25000"/>
                </a:schemeClr>
              </a:solidFill>
              <a:latin typeface="+mj-lt"/>
              <a:ea typeface="Calibri" panose="020F0502020204030204" pitchFamily="34" charset="0"/>
              <a:cs typeface="Times New Roman" panose="02020603050405020304" pitchFamily="18" charset="0"/>
            </a:endParaRPr>
          </a:p>
          <a:p>
            <a:pPr>
              <a:lnSpc>
                <a:spcPct val="106000"/>
              </a:lnSpc>
              <a:spcAft>
                <a:spcPts val="800"/>
              </a:spcAft>
            </a:pPr>
            <a:r>
              <a:rPr lang="en-US" sz="1000" kern="1200">
                <a:solidFill>
                  <a:schemeClr val="tx1">
                    <a:lumMod val="75000"/>
                    <a:lumOff val="25000"/>
                  </a:schemeClr>
                </a:solidFill>
                <a:effectLst/>
                <a:latin typeface="+mj-lt"/>
                <a:ea typeface="Calibri" panose="020F0502020204030204" pitchFamily="34" charset="0"/>
                <a:cs typeface="Times New Roman" panose="02020603050405020304" pitchFamily="18" charset="0"/>
              </a:rPr>
              <a:t>If eligible Ā accept Variations proposed in the draft order?</a:t>
            </a:r>
          </a:p>
        </p:txBody>
      </p:sp>
      <p:sp>
        <p:nvSpPr>
          <p:cNvPr id="149" name="Rectangle: Rounded Corners 148">
            <a:extLst>
              <a:ext uri="{FF2B5EF4-FFF2-40B4-BE49-F238E27FC236}">
                <a16:creationId xmlns:a16="http://schemas.microsoft.com/office/drawing/2014/main" id="{1C46729E-7EE9-776C-D8FE-E086F8119BB5}"/>
              </a:ext>
            </a:extLst>
          </p:cNvPr>
          <p:cNvSpPr>
            <a:spLocks/>
          </p:cNvSpPr>
          <p:nvPr/>
        </p:nvSpPr>
        <p:spPr>
          <a:xfrm>
            <a:off x="8752891" y="3168250"/>
            <a:ext cx="1419249" cy="1459866"/>
          </a:xfrm>
          <a:prstGeom prst="roundRect">
            <a:avLst>
              <a:gd name="adj" fmla="val 0"/>
            </a:avLst>
          </a:prstGeom>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US" sz="1000" b="1" kern="1200">
                <a:solidFill>
                  <a:srgbClr val="000000"/>
                </a:solidFill>
                <a:effectLst/>
                <a:ea typeface="Calibri" panose="020F0502020204030204" pitchFamily="34" charset="0"/>
                <a:cs typeface="Times New Roman" panose="02020603050405020304" pitchFamily="18" charset="0"/>
              </a:rPr>
              <a:t> </a:t>
            </a:r>
          </a:p>
          <a:p>
            <a:pPr algn="just">
              <a:lnSpc>
                <a:spcPct val="107000"/>
              </a:lnSpc>
            </a:pPr>
            <a:endParaRPr lang="en-US" sz="1000" kern="1200">
              <a:solidFill>
                <a:srgbClr val="000000"/>
              </a:solidFill>
              <a:effectLst/>
              <a:ea typeface="Calibri" panose="020F0502020204030204" pitchFamily="34" charset="0"/>
              <a:cs typeface="Times New Roman" panose="02020603050405020304" pitchFamily="18" charset="0"/>
            </a:endParaRPr>
          </a:p>
          <a:p>
            <a:pPr algn="just">
              <a:lnSpc>
                <a:spcPct val="107000"/>
              </a:lnSpc>
            </a:pP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after completion of assessment, transfer all electronic records to JAO</a:t>
            </a:r>
          </a:p>
          <a:p>
            <a:pPr>
              <a:lnSpc>
                <a:spcPct val="107000"/>
              </a:lnSpc>
            </a:pPr>
            <a:endParaRPr lang="en-US" sz="1000">
              <a:solidFill>
                <a:srgbClr val="000000"/>
              </a:solidFill>
              <a:ea typeface="Calibri" panose="020F0502020204030204" pitchFamily="34" charset="0"/>
              <a:cs typeface="Times New Roman" panose="02020603050405020304" pitchFamily="18" charset="0"/>
            </a:endParaRPr>
          </a:p>
          <a:p>
            <a:pPr>
              <a:lnSpc>
                <a:spcPct val="107000"/>
              </a:lnSpc>
            </a:pPr>
            <a:endParaRPr lang="en-IN" sz="1000">
              <a:effectLst/>
              <a:ea typeface="Calibri" panose="020F0502020204030204" pitchFamily="34" charset="0"/>
              <a:cs typeface="Times New Roman" panose="02020603050405020304" pitchFamily="18" charset="0"/>
            </a:endParaRPr>
          </a:p>
        </p:txBody>
      </p:sp>
      <p:sp>
        <p:nvSpPr>
          <p:cNvPr id="153" name="Rectangle: Rounded Corners 152">
            <a:extLst>
              <a:ext uri="{FF2B5EF4-FFF2-40B4-BE49-F238E27FC236}">
                <a16:creationId xmlns:a16="http://schemas.microsoft.com/office/drawing/2014/main" id="{4725F26A-0378-2FCF-21B7-53D86B03FB5E}"/>
              </a:ext>
            </a:extLst>
          </p:cNvPr>
          <p:cNvSpPr>
            <a:spLocks/>
          </p:cNvSpPr>
          <p:nvPr/>
        </p:nvSpPr>
        <p:spPr>
          <a:xfrm>
            <a:off x="2988640" y="3928762"/>
            <a:ext cx="2187258" cy="512128"/>
          </a:xfrm>
          <a:prstGeom prst="roundRect">
            <a:avLst>
              <a:gd name="adj" fmla="val 0"/>
            </a:avLst>
          </a:prstGeom>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US" sz="1200" b="1" kern="1200">
                <a:solidFill>
                  <a:srgbClr val="000000"/>
                </a:solidFill>
                <a:effectLst/>
                <a:ea typeface="Calibri" panose="020F0502020204030204" pitchFamily="34" charset="0"/>
                <a:cs typeface="Times New Roman" panose="02020603050405020304" pitchFamily="18" charset="0"/>
              </a:rPr>
              <a:t> </a:t>
            </a:r>
          </a:p>
          <a:p>
            <a:pPr>
              <a:lnSpc>
                <a:spcPct val="107000"/>
              </a:lnSpc>
            </a:pPr>
            <a:endParaRPr lang="en-US" sz="400" kern="1200">
              <a:solidFill>
                <a:srgbClr val="000000"/>
              </a:solidFill>
              <a:effectLst/>
              <a:ea typeface="Calibri" panose="020F0502020204030204" pitchFamily="34" charset="0"/>
              <a:cs typeface="Times New Roman" panose="02020603050405020304" pitchFamily="18" charset="0"/>
            </a:endParaRPr>
          </a:p>
          <a:p>
            <a:pPr>
              <a:lnSpc>
                <a:spcPct val="107000"/>
              </a:lnSpc>
            </a:pPr>
            <a:r>
              <a:rPr lang="en-US" sz="1000" kern="1200">
                <a:solidFill>
                  <a:srgbClr val="000000"/>
                </a:solidFill>
                <a:effectLst/>
                <a:ea typeface="Calibri" panose="020F0502020204030204" pitchFamily="34" charset="0"/>
                <a:cs typeface="Times New Roman" panose="02020603050405020304" pitchFamily="18" charset="0"/>
              </a:rPr>
              <a:t>Ā to file acceptance to </a:t>
            </a: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a:t>
            </a:r>
          </a:p>
        </p:txBody>
      </p:sp>
      <p:sp>
        <p:nvSpPr>
          <p:cNvPr id="154" name="Rectangle: Rounded Corners 153">
            <a:extLst>
              <a:ext uri="{FF2B5EF4-FFF2-40B4-BE49-F238E27FC236}">
                <a16:creationId xmlns:a16="http://schemas.microsoft.com/office/drawing/2014/main" id="{F46755E1-CCD7-515F-321A-892963B05964}"/>
              </a:ext>
            </a:extLst>
          </p:cNvPr>
          <p:cNvSpPr>
            <a:spLocks/>
          </p:cNvSpPr>
          <p:nvPr/>
        </p:nvSpPr>
        <p:spPr>
          <a:xfrm>
            <a:off x="2988640" y="5454805"/>
            <a:ext cx="2908184" cy="862468"/>
          </a:xfrm>
          <a:prstGeom prst="roundRect">
            <a:avLst>
              <a:gd name="adj" fmla="val 0"/>
            </a:avLst>
          </a:prstGeom>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endParaRPr lang="en-US" sz="1200" b="1" kern="1200">
              <a:solidFill>
                <a:srgbClr val="000000"/>
              </a:solidFill>
              <a:effectLst/>
              <a:ea typeface="Calibri" panose="020F0502020204030204" pitchFamily="34" charset="0"/>
              <a:cs typeface="Times New Roman" panose="02020603050405020304" pitchFamily="18" charset="0"/>
            </a:endParaRPr>
          </a:p>
          <a:p>
            <a:pPr>
              <a:lnSpc>
                <a:spcPct val="107000"/>
              </a:lnSpc>
            </a:pPr>
            <a:endParaRPr lang="en-US" sz="1000" kern="1200">
              <a:solidFill>
                <a:srgbClr val="000000"/>
              </a:solidFill>
              <a:effectLst/>
              <a:ea typeface="Calibri" panose="020F0502020204030204" pitchFamily="34" charset="0"/>
              <a:cs typeface="Times New Roman" panose="02020603050405020304" pitchFamily="18" charset="0"/>
            </a:endParaRPr>
          </a:p>
          <a:p>
            <a:pPr>
              <a:lnSpc>
                <a:spcPct val="107000"/>
              </a:lnSpc>
            </a:pPr>
            <a:r>
              <a:rPr lang="en-US" sz="1000" kern="1200">
                <a:solidFill>
                  <a:srgbClr val="000000"/>
                </a:solidFill>
                <a:effectLst/>
                <a:ea typeface="Calibri" panose="020F0502020204030204" pitchFamily="34" charset="0"/>
                <a:cs typeface="Times New Roman" panose="02020603050405020304" pitchFamily="18" charset="0"/>
              </a:rPr>
              <a:t>Where Ā files objections with DRP and </a:t>
            </a: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within the period specified u/s 144C(2)</a:t>
            </a:r>
          </a:p>
        </p:txBody>
      </p:sp>
      <p:sp>
        <p:nvSpPr>
          <p:cNvPr id="155" name="Rectangle 154">
            <a:extLst>
              <a:ext uri="{FF2B5EF4-FFF2-40B4-BE49-F238E27FC236}">
                <a16:creationId xmlns:a16="http://schemas.microsoft.com/office/drawing/2014/main" id="{3A2E6FA8-5136-F7A2-377F-47CE0FB5F847}"/>
              </a:ext>
            </a:extLst>
          </p:cNvPr>
          <p:cNvSpPr>
            <a:spLocks/>
          </p:cNvSpPr>
          <p:nvPr/>
        </p:nvSpPr>
        <p:spPr>
          <a:xfrm>
            <a:off x="6017628" y="3168250"/>
            <a:ext cx="2455004" cy="1456442"/>
          </a:xfrm>
          <a:prstGeom prst="rect">
            <a:avLst/>
          </a:prstGeom>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pPr>
            <a:endParaRPr lang="en-US" sz="1000" kern="1200">
              <a:solidFill>
                <a:srgbClr val="000000"/>
              </a:solidFill>
              <a:effectLst/>
              <a:ea typeface="Calibri" panose="020F0502020204030204" pitchFamily="34" charset="0"/>
              <a:cs typeface="Times New Roman" panose="02020603050405020304" pitchFamily="18" charset="0"/>
            </a:endParaRPr>
          </a:p>
          <a:p>
            <a:pPr algn="just">
              <a:lnSpc>
                <a:spcPct val="107000"/>
              </a:lnSpc>
            </a:pPr>
            <a:endParaRPr lang="en-US" sz="1000" kern="1200">
              <a:solidFill>
                <a:srgbClr val="000000"/>
              </a:solidFill>
              <a:effectLst/>
              <a:ea typeface="Calibri" panose="020F0502020204030204" pitchFamily="34" charset="0"/>
              <a:cs typeface="Times New Roman" panose="02020603050405020304" pitchFamily="18" charset="0"/>
            </a:endParaRPr>
          </a:p>
          <a:p>
            <a:pPr algn="just">
              <a:lnSpc>
                <a:spcPct val="107000"/>
              </a:lnSpc>
            </a:pP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to intimate AU to </a:t>
            </a:r>
            <a:r>
              <a:rPr lang="en-US" sz="1000" kern="1200" err="1">
                <a:solidFill>
                  <a:srgbClr val="000000"/>
                </a:solidFill>
                <a:effectLst/>
                <a:ea typeface="Calibri" panose="020F0502020204030204" pitchFamily="34" charset="0"/>
                <a:cs typeface="Times New Roman" panose="02020603050405020304" pitchFamily="18" charset="0"/>
              </a:rPr>
              <a:t>finalise</a:t>
            </a:r>
            <a:r>
              <a:rPr lang="en-US" sz="1000" kern="1200">
                <a:solidFill>
                  <a:srgbClr val="000000"/>
                </a:solidFill>
                <a:effectLst/>
                <a:ea typeface="Calibri" panose="020F0502020204030204" pitchFamily="34" charset="0"/>
                <a:cs typeface="Times New Roman" panose="02020603050405020304" pitchFamily="18" charset="0"/>
              </a:rPr>
              <a:t> assessment within time allowed u/s 144C(4), initiate penalty and send final assessment order, refund notice to </a:t>
            </a: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which will further serve it to the Ā</a:t>
            </a:r>
          </a:p>
        </p:txBody>
      </p:sp>
      <p:sp>
        <p:nvSpPr>
          <p:cNvPr id="156" name="Rectangle 155">
            <a:extLst>
              <a:ext uri="{FF2B5EF4-FFF2-40B4-BE49-F238E27FC236}">
                <a16:creationId xmlns:a16="http://schemas.microsoft.com/office/drawing/2014/main" id="{CCDD1AE8-607B-5FA2-8A6C-0FF774C389C1}"/>
              </a:ext>
            </a:extLst>
          </p:cNvPr>
          <p:cNvSpPr>
            <a:spLocks/>
          </p:cNvSpPr>
          <p:nvPr/>
        </p:nvSpPr>
        <p:spPr>
          <a:xfrm>
            <a:off x="6313169" y="5150325"/>
            <a:ext cx="4409260" cy="1233012"/>
          </a:xfrm>
          <a:prstGeom prst="rect">
            <a:avLst/>
          </a:prstGeom>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endParaRPr lang="en-US" sz="1200" b="1" kern="1200">
              <a:solidFill>
                <a:srgbClr val="000000"/>
              </a:solidFill>
              <a:effectLst/>
              <a:ea typeface="Calibri" panose="020F0502020204030204" pitchFamily="34" charset="0"/>
              <a:cs typeface="Times New Roman" panose="02020603050405020304" pitchFamily="18" charset="0"/>
            </a:endParaRPr>
          </a:p>
          <a:p>
            <a:pPr algn="just">
              <a:lnSpc>
                <a:spcPct val="107000"/>
              </a:lnSpc>
            </a:pPr>
            <a:endParaRPr lang="en-US" sz="1000" kern="1200">
              <a:solidFill>
                <a:srgbClr val="000000"/>
              </a:solidFill>
              <a:effectLst/>
              <a:ea typeface="Calibri" panose="020F0502020204030204" pitchFamily="34" charset="0"/>
              <a:cs typeface="Times New Roman" panose="02020603050405020304" pitchFamily="18" charset="0"/>
            </a:endParaRPr>
          </a:p>
          <a:p>
            <a:pPr algn="just">
              <a:lnSpc>
                <a:spcPct val="107000"/>
              </a:lnSpc>
            </a:pP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to intimate AU, forward DRP directions issued u/s 144C(5) to AU and AU to complete assessment in conformity with DRP directions within time limit u/s 144C(13), initiate penalty, if any and send a copy of final assessment order to </a:t>
            </a:r>
            <a:r>
              <a:rPr lang="en-US" sz="1000" kern="1200" err="1">
                <a:solidFill>
                  <a:srgbClr val="000000"/>
                </a:solidFill>
                <a:effectLst/>
                <a:ea typeface="Calibri" panose="020F0502020204030204" pitchFamily="34" charset="0"/>
                <a:cs typeface="Times New Roman" panose="02020603050405020304" pitchFamily="18" charset="0"/>
              </a:rPr>
              <a:t>NaFAC</a:t>
            </a:r>
            <a:r>
              <a:rPr lang="en-US" sz="1000" kern="1200">
                <a:solidFill>
                  <a:srgbClr val="000000"/>
                </a:solidFill>
                <a:effectLst/>
                <a:ea typeface="Calibri" panose="020F0502020204030204" pitchFamily="34" charset="0"/>
                <a:cs typeface="Times New Roman" panose="02020603050405020304" pitchFamily="18" charset="0"/>
              </a:rPr>
              <a:t>, which will further serve it to the Ā</a:t>
            </a:r>
          </a:p>
        </p:txBody>
      </p:sp>
      <p:sp>
        <p:nvSpPr>
          <p:cNvPr id="157" name="Rectangle: Rounded Corners 156">
            <a:extLst>
              <a:ext uri="{FF2B5EF4-FFF2-40B4-BE49-F238E27FC236}">
                <a16:creationId xmlns:a16="http://schemas.microsoft.com/office/drawing/2014/main" id="{EBF1F017-47ED-52CA-DFA6-E173120B6E7C}"/>
              </a:ext>
            </a:extLst>
          </p:cNvPr>
          <p:cNvSpPr>
            <a:spLocks/>
          </p:cNvSpPr>
          <p:nvPr/>
        </p:nvSpPr>
        <p:spPr>
          <a:xfrm>
            <a:off x="2982377" y="4620607"/>
            <a:ext cx="2196405" cy="433706"/>
          </a:xfrm>
          <a:prstGeom prst="roundRect">
            <a:avLst>
              <a:gd name="adj" fmla="val 0"/>
            </a:avLst>
          </a:prstGeom>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200">
                <a:solidFill>
                  <a:srgbClr val="000000"/>
                </a:solidFill>
                <a:effectLst/>
                <a:ea typeface="Calibri" panose="020F0502020204030204" pitchFamily="34" charset="0"/>
                <a:cs typeface="Times New Roman" panose="02020603050405020304" pitchFamily="18" charset="0"/>
              </a:rPr>
              <a:t>Where no objections received within time specified u/s 144C(2)</a:t>
            </a:r>
          </a:p>
        </p:txBody>
      </p:sp>
      <p:cxnSp>
        <p:nvCxnSpPr>
          <p:cNvPr id="188" name="Connector: Elbow 187">
            <a:extLst>
              <a:ext uri="{FF2B5EF4-FFF2-40B4-BE49-F238E27FC236}">
                <a16:creationId xmlns:a16="http://schemas.microsoft.com/office/drawing/2014/main" id="{2D40B210-8CE1-74A4-CA54-CBC6EF87104F}"/>
              </a:ext>
            </a:extLst>
          </p:cNvPr>
          <p:cNvCxnSpPr>
            <a:cxnSpLocks/>
          </p:cNvCxnSpPr>
          <p:nvPr/>
        </p:nvCxnSpPr>
        <p:spPr>
          <a:xfrm flipV="1">
            <a:off x="1942287" y="4171819"/>
            <a:ext cx="1046353" cy="1356686"/>
          </a:xfrm>
          <a:prstGeom prst="bentConnector3">
            <a:avLst>
              <a:gd name="adj1" fmla="val 50000"/>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Connector: Elbow 195">
            <a:extLst>
              <a:ext uri="{FF2B5EF4-FFF2-40B4-BE49-F238E27FC236}">
                <a16:creationId xmlns:a16="http://schemas.microsoft.com/office/drawing/2014/main" id="{07C9EEC2-775B-E0DE-7329-8593BBC0CAB7}"/>
              </a:ext>
            </a:extLst>
          </p:cNvPr>
          <p:cNvCxnSpPr>
            <a:cxnSpLocks/>
          </p:cNvCxnSpPr>
          <p:nvPr/>
        </p:nvCxnSpPr>
        <p:spPr>
          <a:xfrm>
            <a:off x="1942287" y="5509044"/>
            <a:ext cx="1046353" cy="474193"/>
          </a:xfrm>
          <a:prstGeom prst="bentConnector3">
            <a:avLst>
              <a:gd name="adj1" fmla="val 50000"/>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Connector: Elbow 218">
            <a:extLst>
              <a:ext uri="{FF2B5EF4-FFF2-40B4-BE49-F238E27FC236}">
                <a16:creationId xmlns:a16="http://schemas.microsoft.com/office/drawing/2014/main" id="{BFD95CD7-6C1F-A3D4-A846-CC1B6663AEF0}"/>
              </a:ext>
            </a:extLst>
          </p:cNvPr>
          <p:cNvCxnSpPr>
            <a:cxnSpLocks/>
            <a:stCxn id="157" idx="3"/>
            <a:endCxn id="155" idx="1"/>
          </p:cNvCxnSpPr>
          <p:nvPr/>
        </p:nvCxnSpPr>
        <p:spPr>
          <a:xfrm flipV="1">
            <a:off x="5178782" y="3896471"/>
            <a:ext cx="838846" cy="940989"/>
          </a:xfrm>
          <a:prstGeom prst="bentConnector3">
            <a:avLst>
              <a:gd name="adj1" fmla="val 50000"/>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0B8C3C-9BD5-67B8-BD1C-7A151171D428}"/>
              </a:ext>
            </a:extLst>
          </p:cNvPr>
          <p:cNvCxnSpPr>
            <a:cxnSpLocks/>
            <a:stCxn id="138" idx="1"/>
            <a:endCxn id="139" idx="3"/>
          </p:cNvCxnSpPr>
          <p:nvPr/>
        </p:nvCxnSpPr>
        <p:spPr>
          <a:xfrm flipH="1">
            <a:off x="4035719" y="2187800"/>
            <a:ext cx="721" cy="575138"/>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73">
            <a:extLst>
              <a:ext uri="{FF2B5EF4-FFF2-40B4-BE49-F238E27FC236}">
                <a16:creationId xmlns:a16="http://schemas.microsoft.com/office/drawing/2014/main" id="{BF767921-6425-CAEB-E104-D35F83A3EB4D}"/>
              </a:ext>
            </a:extLst>
          </p:cNvPr>
          <p:cNvSpPr>
            <a:spLocks/>
          </p:cNvSpPr>
          <p:nvPr/>
        </p:nvSpPr>
        <p:spPr bwMode="auto">
          <a:xfrm>
            <a:off x="572247" y="2740543"/>
            <a:ext cx="1361400" cy="990600"/>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i="0"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i="0" strike="noStrike" cap="none" normalizeH="0" baseline="0" err="1">
                <a:ln>
                  <a:noFill/>
                </a:ln>
                <a:solidFill>
                  <a:srgbClr val="000000"/>
                </a:solidFill>
                <a:effectLst/>
                <a:latin typeface="+mj-lt"/>
                <a:ea typeface="Calibri" panose="020F0502020204030204" pitchFamily="34" charset="0"/>
                <a:cs typeface="Times New Roman" panose="02020603050405020304" pitchFamily="18" charset="0"/>
              </a:rPr>
              <a:t>NaFAC</a:t>
            </a:r>
            <a:r>
              <a:rPr kumimoji="0" lang="en-US" altLang="en-US" sz="1000" i="0"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 to serve draft order on such Ā</a:t>
            </a:r>
          </a:p>
        </p:txBody>
      </p:sp>
      <p:cxnSp>
        <p:nvCxnSpPr>
          <p:cNvPr id="28" name="Straight Arrow Connector 27">
            <a:extLst>
              <a:ext uri="{FF2B5EF4-FFF2-40B4-BE49-F238E27FC236}">
                <a16:creationId xmlns:a16="http://schemas.microsoft.com/office/drawing/2014/main" id="{4B394EB4-31FD-91B5-1D43-87291C314659}"/>
              </a:ext>
            </a:extLst>
          </p:cNvPr>
          <p:cNvCxnSpPr>
            <a:cxnSpLocks/>
            <a:stCxn id="139" idx="2"/>
            <a:endCxn id="26" idx="3"/>
          </p:cNvCxnSpPr>
          <p:nvPr/>
        </p:nvCxnSpPr>
        <p:spPr>
          <a:xfrm flipH="1">
            <a:off x="1933647" y="3220979"/>
            <a:ext cx="1008442" cy="14864"/>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20E4331-28D2-CB98-5D0C-7346F5CE9383}"/>
              </a:ext>
            </a:extLst>
          </p:cNvPr>
          <p:cNvCxnSpPr>
            <a:cxnSpLocks/>
            <a:stCxn id="26" idx="2"/>
            <a:endCxn id="146" idx="3"/>
          </p:cNvCxnSpPr>
          <p:nvPr/>
        </p:nvCxnSpPr>
        <p:spPr>
          <a:xfrm>
            <a:off x="1252947" y="3731143"/>
            <a:ext cx="4320" cy="124555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283397A2-A669-8A84-893C-CA3CF3636BCA}"/>
              </a:ext>
            </a:extLst>
          </p:cNvPr>
          <p:cNvCxnSpPr>
            <a:cxnSpLocks/>
          </p:cNvCxnSpPr>
          <p:nvPr/>
        </p:nvCxnSpPr>
        <p:spPr>
          <a:xfrm flipV="1">
            <a:off x="5128627" y="1742909"/>
            <a:ext cx="1093629" cy="1463316"/>
          </a:xfrm>
          <a:prstGeom prst="bentConnector3">
            <a:avLst>
              <a:gd name="adj1" fmla="val 50000"/>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31">
            <a:extLst>
              <a:ext uri="{FF2B5EF4-FFF2-40B4-BE49-F238E27FC236}">
                <a16:creationId xmlns:a16="http://schemas.microsoft.com/office/drawing/2014/main" id="{A1A824F5-BF3D-97FC-4DAD-B45D0DFD468A}"/>
              </a:ext>
            </a:extLst>
          </p:cNvPr>
          <p:cNvSpPr txBox="1">
            <a:spLocks noChangeArrowheads="1"/>
          </p:cNvSpPr>
          <p:nvPr/>
        </p:nvSpPr>
        <p:spPr bwMode="auto">
          <a:xfrm>
            <a:off x="5517334" y="2375553"/>
            <a:ext cx="457200" cy="32691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No</a:t>
            </a:r>
          </a:p>
        </p:txBody>
      </p:sp>
      <p:cxnSp>
        <p:nvCxnSpPr>
          <p:cNvPr id="67" name="Straight Arrow Connector 66">
            <a:extLst>
              <a:ext uri="{FF2B5EF4-FFF2-40B4-BE49-F238E27FC236}">
                <a16:creationId xmlns:a16="http://schemas.microsoft.com/office/drawing/2014/main" id="{5270533C-3E9B-DD20-7C0D-986E37E0363F}"/>
              </a:ext>
            </a:extLst>
          </p:cNvPr>
          <p:cNvCxnSpPr>
            <a:cxnSpLocks/>
            <a:stCxn id="155" idx="3"/>
            <a:endCxn id="149" idx="1"/>
          </p:cNvCxnSpPr>
          <p:nvPr/>
        </p:nvCxnSpPr>
        <p:spPr>
          <a:xfrm>
            <a:off x="8472632" y="3896471"/>
            <a:ext cx="280259" cy="1712"/>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4C2D22A-50B1-6CB7-9F44-64074BE26586}"/>
              </a:ext>
            </a:extLst>
          </p:cNvPr>
          <p:cNvCxnSpPr>
            <a:cxnSpLocks/>
          </p:cNvCxnSpPr>
          <p:nvPr/>
        </p:nvCxnSpPr>
        <p:spPr>
          <a:xfrm>
            <a:off x="5150399" y="1744103"/>
            <a:ext cx="36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1">
            <a:extLst>
              <a:ext uri="{FF2B5EF4-FFF2-40B4-BE49-F238E27FC236}">
                <a16:creationId xmlns:a16="http://schemas.microsoft.com/office/drawing/2014/main" id="{3765E134-A743-5B96-6766-47663B2416BC}"/>
              </a:ext>
            </a:extLst>
          </p:cNvPr>
          <p:cNvSpPr txBox="1">
            <a:spLocks noChangeArrowheads="1"/>
          </p:cNvSpPr>
          <p:nvPr/>
        </p:nvSpPr>
        <p:spPr bwMode="auto">
          <a:xfrm>
            <a:off x="5215779" y="1610506"/>
            <a:ext cx="442766" cy="39719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No</a:t>
            </a:r>
            <a:endParaRPr kumimoji="0" lang="en-US" altLang="en-US" sz="1800" b="0" i="0" u="none" strike="noStrike" cap="none" normalizeH="0" baseline="0">
              <a:ln>
                <a:noFill/>
              </a:ln>
              <a:solidFill>
                <a:schemeClr val="tx1"/>
              </a:solidFill>
              <a:effectLst/>
              <a:latin typeface="+mj-lt"/>
            </a:endParaRPr>
          </a:p>
        </p:txBody>
      </p:sp>
      <p:sp>
        <p:nvSpPr>
          <p:cNvPr id="138" name="Rectangle: Single Corner Snipped 137">
            <a:extLst>
              <a:ext uri="{FF2B5EF4-FFF2-40B4-BE49-F238E27FC236}">
                <a16:creationId xmlns:a16="http://schemas.microsoft.com/office/drawing/2014/main" id="{25A9E07B-E063-B06B-9495-3D82B7DBE4D6}"/>
              </a:ext>
            </a:extLst>
          </p:cNvPr>
          <p:cNvSpPr/>
          <p:nvPr/>
        </p:nvSpPr>
        <p:spPr>
          <a:xfrm>
            <a:off x="2942811" y="1326764"/>
            <a:ext cx="2187258" cy="861036"/>
          </a:xfrm>
          <a:prstGeom prst="snip1Rect">
            <a:avLst>
              <a:gd name="adj" fmla="val 0"/>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6000"/>
              </a:lnSpc>
            </a:pPr>
            <a:endParaRPr lang="en-US" sz="1200" b="1" kern="12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p>
            <a:pPr>
              <a:lnSpc>
                <a:spcPct val="106000"/>
              </a:lnSpc>
            </a:pPr>
            <a:r>
              <a:rPr lang="en-US" sz="1000" kern="1200">
                <a:solidFill>
                  <a:schemeClr val="tx1">
                    <a:lumMod val="75000"/>
                    <a:lumOff val="25000"/>
                  </a:schemeClr>
                </a:solidFill>
                <a:effectLst/>
                <a:latin typeface="+mj-lt"/>
                <a:ea typeface="Calibri" panose="020F0502020204030204" pitchFamily="34" charset="0"/>
                <a:cs typeface="Times New Roman" panose="02020603050405020304" pitchFamily="18" charset="0"/>
              </a:rPr>
              <a:t>Whether the draft order has been passed in case of an eligible Ā under 144C(1)?</a:t>
            </a:r>
          </a:p>
        </p:txBody>
      </p:sp>
      <p:sp>
        <p:nvSpPr>
          <p:cNvPr id="64" name="TextBox 31">
            <a:extLst>
              <a:ext uri="{FF2B5EF4-FFF2-40B4-BE49-F238E27FC236}">
                <a16:creationId xmlns:a16="http://schemas.microsoft.com/office/drawing/2014/main" id="{7377E77E-88E7-EB35-F6FF-4A4E8F7E7661}"/>
              </a:ext>
            </a:extLst>
          </p:cNvPr>
          <p:cNvSpPr txBox="1">
            <a:spLocks noChangeArrowheads="1"/>
          </p:cNvSpPr>
          <p:nvPr/>
        </p:nvSpPr>
        <p:spPr bwMode="auto">
          <a:xfrm>
            <a:off x="2300116" y="3089350"/>
            <a:ext cx="457200" cy="39719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Yes</a:t>
            </a:r>
            <a:endParaRPr kumimoji="0" lang="en-US" altLang="en-US" sz="1800" b="0" i="0" u="none" strike="noStrike" cap="none" normalizeH="0" baseline="0">
              <a:ln>
                <a:noFill/>
              </a:ln>
              <a:solidFill>
                <a:schemeClr val="tx1"/>
              </a:solidFill>
              <a:effectLst/>
              <a:latin typeface="+mj-lt"/>
            </a:endParaRPr>
          </a:p>
        </p:txBody>
      </p:sp>
      <p:sp>
        <p:nvSpPr>
          <p:cNvPr id="66" name="TextBox 31">
            <a:extLst>
              <a:ext uri="{FF2B5EF4-FFF2-40B4-BE49-F238E27FC236}">
                <a16:creationId xmlns:a16="http://schemas.microsoft.com/office/drawing/2014/main" id="{47295512-4E54-BE04-DE8E-E3513AB92344}"/>
              </a:ext>
            </a:extLst>
          </p:cNvPr>
          <p:cNvSpPr txBox="1">
            <a:spLocks noChangeArrowheads="1"/>
          </p:cNvSpPr>
          <p:nvPr/>
        </p:nvSpPr>
        <p:spPr bwMode="auto">
          <a:xfrm>
            <a:off x="3817617" y="2343345"/>
            <a:ext cx="457200" cy="26620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Yes</a:t>
            </a:r>
            <a:endParaRPr kumimoji="0" lang="en-US" altLang="en-US" sz="1800" b="0" i="0" u="none" strike="noStrike" cap="none" normalizeH="0" baseline="0">
              <a:ln>
                <a:noFill/>
              </a:ln>
              <a:solidFill>
                <a:schemeClr val="tx1"/>
              </a:solidFill>
              <a:effectLst/>
              <a:latin typeface="+mj-lt"/>
            </a:endParaRPr>
          </a:p>
        </p:txBody>
      </p:sp>
      <p:sp>
        <p:nvSpPr>
          <p:cNvPr id="167" name="TextBox 31">
            <a:extLst>
              <a:ext uri="{FF2B5EF4-FFF2-40B4-BE49-F238E27FC236}">
                <a16:creationId xmlns:a16="http://schemas.microsoft.com/office/drawing/2014/main" id="{C6C51395-CD37-4300-9019-685211C9C393}"/>
              </a:ext>
            </a:extLst>
          </p:cNvPr>
          <p:cNvSpPr txBox="1">
            <a:spLocks noChangeArrowheads="1"/>
          </p:cNvSpPr>
          <p:nvPr/>
        </p:nvSpPr>
        <p:spPr bwMode="auto">
          <a:xfrm>
            <a:off x="2233732" y="4571360"/>
            <a:ext cx="457200" cy="26907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Yes</a:t>
            </a:r>
            <a:endParaRPr kumimoji="0" lang="en-US" altLang="en-US" sz="1800" b="0" i="0" u="none" strike="noStrike" cap="none" normalizeH="0" baseline="0">
              <a:ln>
                <a:noFill/>
              </a:ln>
              <a:solidFill>
                <a:schemeClr val="tx1"/>
              </a:solidFill>
              <a:effectLst/>
              <a:latin typeface="+mj-lt"/>
            </a:endParaRPr>
          </a:p>
        </p:txBody>
      </p:sp>
      <p:sp>
        <p:nvSpPr>
          <p:cNvPr id="168" name="TextBox 31">
            <a:extLst>
              <a:ext uri="{FF2B5EF4-FFF2-40B4-BE49-F238E27FC236}">
                <a16:creationId xmlns:a16="http://schemas.microsoft.com/office/drawing/2014/main" id="{E7F99218-62FF-8283-992E-F53E0EC2ECBC}"/>
              </a:ext>
            </a:extLst>
          </p:cNvPr>
          <p:cNvSpPr txBox="1">
            <a:spLocks noChangeArrowheads="1"/>
          </p:cNvSpPr>
          <p:nvPr/>
        </p:nvSpPr>
        <p:spPr bwMode="auto">
          <a:xfrm>
            <a:off x="2287060" y="5635145"/>
            <a:ext cx="457200" cy="25089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No</a:t>
            </a:r>
            <a:endParaRPr kumimoji="0" lang="en-US" altLang="en-US" sz="1800" b="0" i="0" u="none" strike="noStrike" cap="none" normalizeH="0" baseline="0">
              <a:ln>
                <a:noFill/>
              </a:ln>
              <a:solidFill>
                <a:schemeClr val="tx1"/>
              </a:solidFill>
              <a:effectLst/>
              <a:latin typeface="+mj-lt"/>
            </a:endParaRPr>
          </a:p>
        </p:txBody>
      </p:sp>
      <p:cxnSp>
        <p:nvCxnSpPr>
          <p:cNvPr id="187" name="Straight Arrow Connector 186">
            <a:extLst>
              <a:ext uri="{FF2B5EF4-FFF2-40B4-BE49-F238E27FC236}">
                <a16:creationId xmlns:a16="http://schemas.microsoft.com/office/drawing/2014/main" id="{421991FA-C595-D4A7-6710-8B2F82C3B7B4}"/>
              </a:ext>
            </a:extLst>
          </p:cNvPr>
          <p:cNvCxnSpPr>
            <a:cxnSpLocks/>
          </p:cNvCxnSpPr>
          <p:nvPr/>
        </p:nvCxnSpPr>
        <p:spPr>
          <a:xfrm>
            <a:off x="9943441" y="2403629"/>
            <a:ext cx="0" cy="765228"/>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A49FBE-B74E-91D1-ED58-446A2EF64DF3}"/>
              </a:ext>
            </a:extLst>
          </p:cNvPr>
          <p:cNvCxnSpPr/>
          <p:nvPr/>
        </p:nvCxnSpPr>
        <p:spPr>
          <a:xfrm>
            <a:off x="5526331" y="1742909"/>
            <a:ext cx="163202" cy="0"/>
          </a:xfrm>
          <a:prstGeom prst="line">
            <a:avLst/>
          </a:prstGeom>
        </p:spPr>
        <p:style>
          <a:lnRef idx="2">
            <a:schemeClr val="dk1"/>
          </a:lnRef>
          <a:fillRef idx="0">
            <a:schemeClr val="dk1"/>
          </a:fillRef>
          <a:effectRef idx="1">
            <a:schemeClr val="dk1"/>
          </a:effectRef>
          <a:fontRef idx="minor">
            <a:schemeClr val="tx1"/>
          </a:fontRef>
        </p:style>
      </p:cxnSp>
      <p:sp>
        <p:nvSpPr>
          <p:cNvPr id="47" name="Arrow: Right 46">
            <a:extLst>
              <a:ext uri="{FF2B5EF4-FFF2-40B4-BE49-F238E27FC236}">
                <a16:creationId xmlns:a16="http://schemas.microsoft.com/office/drawing/2014/main" id="{42316F0E-802B-3A23-E854-03D1DFC95A4C}"/>
              </a:ext>
            </a:extLst>
          </p:cNvPr>
          <p:cNvSpPr>
            <a:spLocks/>
          </p:cNvSpPr>
          <p:nvPr/>
        </p:nvSpPr>
        <p:spPr>
          <a:xfrm>
            <a:off x="1957202" y="1571904"/>
            <a:ext cx="891849" cy="477780"/>
          </a:xfrm>
          <a:prstGeom prst="rightArrow">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US" sz="1200" b="1" kern="1200">
                <a:solidFill>
                  <a:schemeClr val="tx1"/>
                </a:solidFill>
                <a:effectLst/>
                <a:ea typeface="Calibri" panose="020F0502020204030204" pitchFamily="34" charset="0"/>
                <a:cs typeface="Times New Roman" panose="02020603050405020304" pitchFamily="18" charset="0"/>
              </a:rPr>
              <a:t>CONT’D</a:t>
            </a:r>
            <a:endParaRPr lang="en-IN" sz="1050" b="1">
              <a:solidFill>
                <a:schemeClr val="tx1"/>
              </a:solidFill>
              <a:effectLst/>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BCCA2FC5-FF5F-3C84-AA5C-6C40831A2CA7}"/>
              </a:ext>
            </a:extLst>
          </p:cNvPr>
          <p:cNvSpPr txBox="1"/>
          <p:nvPr/>
        </p:nvSpPr>
        <p:spPr>
          <a:xfrm>
            <a:off x="10455075" y="2815274"/>
            <a:ext cx="1411630" cy="2246769"/>
          </a:xfrm>
          <a:prstGeom prst="rect">
            <a:avLst/>
          </a:prstGeom>
          <a:noFill/>
          <a:ln>
            <a:solidFill>
              <a:schemeClr val="tx1"/>
            </a:solidFill>
            <a:prstDash val="solid"/>
          </a:ln>
        </p:spPr>
        <p:txBody>
          <a:bodyPr wrap="square" rtlCol="0">
            <a:spAutoFit/>
          </a:bodyPr>
          <a:lstStyle/>
          <a:p>
            <a:pPr algn="just"/>
            <a:endParaRPr lang="en-US" sz="1000">
              <a:solidFill>
                <a:srgbClr val="000000"/>
              </a:solidFill>
              <a:ea typeface="Calibri" panose="020F0502020204030204" pitchFamily="34" charset="0"/>
              <a:cs typeface="Times New Roman" panose="02020603050405020304" pitchFamily="18" charset="0"/>
            </a:endParaRPr>
          </a:p>
          <a:p>
            <a:pPr algn="just"/>
            <a:endParaRPr lang="en-US" sz="1000">
              <a:solidFill>
                <a:srgbClr val="000000"/>
              </a:solidFill>
              <a:ea typeface="Calibri" panose="020F0502020204030204" pitchFamily="34" charset="0"/>
              <a:cs typeface="Times New Roman" panose="02020603050405020304" pitchFamily="18" charset="0"/>
            </a:endParaRPr>
          </a:p>
          <a:p>
            <a:pPr algn="just"/>
            <a:r>
              <a:rPr lang="en-US" sz="1000">
                <a:solidFill>
                  <a:srgbClr val="000000"/>
                </a:solidFill>
                <a:ea typeface="Calibri" panose="020F0502020204030204" pitchFamily="34" charset="0"/>
                <a:cs typeface="Times New Roman" panose="02020603050405020304" pitchFamily="18" charset="0"/>
              </a:rPr>
              <a:t>AU having regard to  nature, complexity, volume, doubts about correctness, multiplicity in transaction in accounts, specialized nature of business activity and interest of revenue refer to </a:t>
            </a:r>
            <a:r>
              <a:rPr lang="en-US" sz="1000" err="1">
                <a:solidFill>
                  <a:srgbClr val="000000"/>
                </a:solidFill>
                <a:ea typeface="Calibri" panose="020F0502020204030204" pitchFamily="34" charset="0"/>
                <a:cs typeface="Times New Roman" panose="02020603050405020304" pitchFamily="18" charset="0"/>
              </a:rPr>
              <a:t>NaFAC</a:t>
            </a:r>
            <a:r>
              <a:rPr lang="en-US" sz="1000">
                <a:solidFill>
                  <a:srgbClr val="000000"/>
                </a:solidFill>
                <a:ea typeface="Calibri" panose="020F0502020204030204" pitchFamily="34" charset="0"/>
                <a:cs typeface="Times New Roman" panose="02020603050405020304" pitchFamily="18" charset="0"/>
              </a:rPr>
              <a:t> to invoke S. 142(2A) </a:t>
            </a:r>
            <a:endParaRPr lang="en-IN" sz="1000"/>
          </a:p>
        </p:txBody>
      </p:sp>
      <p:sp>
        <p:nvSpPr>
          <p:cNvPr id="7" name="Rectangle: Rounded Corners 6">
            <a:extLst>
              <a:ext uri="{FF2B5EF4-FFF2-40B4-BE49-F238E27FC236}">
                <a16:creationId xmlns:a16="http://schemas.microsoft.com/office/drawing/2014/main" id="{48635B99-9090-7943-FB49-3876EF846672}"/>
              </a:ext>
            </a:extLst>
          </p:cNvPr>
          <p:cNvSpPr/>
          <p:nvPr/>
        </p:nvSpPr>
        <p:spPr>
          <a:xfrm>
            <a:off x="581192" y="2737532"/>
            <a:ext cx="1349571" cy="201312"/>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1100">
                <a:solidFill>
                  <a:schemeClr val="bg1"/>
                </a:solidFill>
                <a:ea typeface="Calibri" panose="020F0502020204030204" pitchFamily="34" charset="0"/>
                <a:cs typeface="Times New Roman" panose="02020603050405020304" pitchFamily="18" charset="0"/>
              </a:rPr>
              <a:t>S. 144B(1)(xxi)</a:t>
            </a:r>
            <a:endParaRPr lang="en-IN" sz="1100">
              <a:solidFill>
                <a:schemeClr val="bg1"/>
              </a:solidFill>
            </a:endParaRPr>
          </a:p>
        </p:txBody>
      </p:sp>
      <p:sp>
        <p:nvSpPr>
          <p:cNvPr id="9" name="Rectangle: Rounded Corners 8">
            <a:extLst>
              <a:ext uri="{FF2B5EF4-FFF2-40B4-BE49-F238E27FC236}">
                <a16:creationId xmlns:a16="http://schemas.microsoft.com/office/drawing/2014/main" id="{A4A5CCDA-0C9E-6F95-4143-A51AF5F6434D}"/>
              </a:ext>
            </a:extLst>
          </p:cNvPr>
          <p:cNvSpPr/>
          <p:nvPr/>
        </p:nvSpPr>
        <p:spPr>
          <a:xfrm>
            <a:off x="6313169" y="5152830"/>
            <a:ext cx="4409220" cy="202534"/>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a:t>
            </a:r>
            <a:r>
              <a:rPr lang="en-IN" sz="1100">
                <a:solidFill>
                  <a:schemeClr val="bg1"/>
                </a:solidFill>
                <a:ea typeface="Calibri" panose="020F0502020204030204" pitchFamily="34" charset="0"/>
                <a:cs typeface="Times New Roman" panose="02020603050405020304" pitchFamily="18" charset="0"/>
              </a:rPr>
              <a:t>(1)(xxvii)/(xxviii)/(xxix)/(xxx)</a:t>
            </a:r>
            <a:endParaRPr lang="en-IN" sz="1100">
              <a:solidFill>
                <a:schemeClr val="bg1"/>
              </a:solidFill>
            </a:endParaRPr>
          </a:p>
        </p:txBody>
      </p:sp>
      <p:sp>
        <p:nvSpPr>
          <p:cNvPr id="10" name="Rectangle: Rounded Corners 9">
            <a:extLst>
              <a:ext uri="{FF2B5EF4-FFF2-40B4-BE49-F238E27FC236}">
                <a16:creationId xmlns:a16="http://schemas.microsoft.com/office/drawing/2014/main" id="{4A5ADD4A-D9BB-938C-5DD1-4FA4904864C8}"/>
              </a:ext>
            </a:extLst>
          </p:cNvPr>
          <p:cNvSpPr/>
          <p:nvPr/>
        </p:nvSpPr>
        <p:spPr>
          <a:xfrm>
            <a:off x="6229440" y="1335705"/>
            <a:ext cx="2771760" cy="201851"/>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144B(1)(xxii):</a:t>
            </a:r>
          </a:p>
        </p:txBody>
      </p:sp>
      <p:sp>
        <p:nvSpPr>
          <p:cNvPr id="11" name="Rectangle: Rounded Corners 10">
            <a:extLst>
              <a:ext uri="{FF2B5EF4-FFF2-40B4-BE49-F238E27FC236}">
                <a16:creationId xmlns:a16="http://schemas.microsoft.com/office/drawing/2014/main" id="{4DB4C36F-4ED3-E5A8-C1A4-7E08A57D3C79}"/>
              </a:ext>
            </a:extLst>
          </p:cNvPr>
          <p:cNvSpPr/>
          <p:nvPr/>
        </p:nvSpPr>
        <p:spPr>
          <a:xfrm>
            <a:off x="9486483" y="1283197"/>
            <a:ext cx="2165484" cy="210954"/>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144B(1)(xxiii):</a:t>
            </a:r>
          </a:p>
        </p:txBody>
      </p:sp>
      <p:sp>
        <p:nvSpPr>
          <p:cNvPr id="12" name="Rectangle: Rounded Corners 11">
            <a:extLst>
              <a:ext uri="{FF2B5EF4-FFF2-40B4-BE49-F238E27FC236}">
                <a16:creationId xmlns:a16="http://schemas.microsoft.com/office/drawing/2014/main" id="{42C5A83F-D181-5B5B-2A8A-03D457FE06E5}"/>
              </a:ext>
            </a:extLst>
          </p:cNvPr>
          <p:cNvSpPr/>
          <p:nvPr/>
        </p:nvSpPr>
        <p:spPr>
          <a:xfrm>
            <a:off x="2951437" y="1331811"/>
            <a:ext cx="2185095" cy="21666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a:t>
            </a:r>
            <a:r>
              <a:rPr lang="en-IN" sz="1100">
                <a:solidFill>
                  <a:schemeClr val="bg1"/>
                </a:solidFill>
                <a:ea typeface="Calibri" panose="020F0502020204030204" pitchFamily="34" charset="0"/>
                <a:cs typeface="Times New Roman" panose="02020603050405020304" pitchFamily="18" charset="0"/>
              </a:rPr>
              <a:t>(1)</a:t>
            </a:r>
            <a:r>
              <a:rPr lang="en-US" sz="1100">
                <a:solidFill>
                  <a:schemeClr val="bg1"/>
                </a:solidFill>
                <a:ea typeface="Calibri" panose="020F0502020204030204" pitchFamily="34" charset="0"/>
                <a:cs typeface="Times New Roman" panose="02020603050405020304" pitchFamily="18" charset="0"/>
              </a:rPr>
              <a:t>(xxi)</a:t>
            </a:r>
            <a:endParaRPr lang="en-IN" sz="1100">
              <a:solidFill>
                <a:schemeClr val="bg1"/>
              </a:solidFill>
            </a:endParaRPr>
          </a:p>
        </p:txBody>
      </p:sp>
      <p:sp>
        <p:nvSpPr>
          <p:cNvPr id="13" name="Rectangle: Rounded Corners 12">
            <a:extLst>
              <a:ext uri="{FF2B5EF4-FFF2-40B4-BE49-F238E27FC236}">
                <a16:creationId xmlns:a16="http://schemas.microsoft.com/office/drawing/2014/main" id="{B4D44A77-CC31-9DD4-963D-6A4F1C930F65}"/>
              </a:ext>
            </a:extLst>
          </p:cNvPr>
          <p:cNvSpPr/>
          <p:nvPr/>
        </p:nvSpPr>
        <p:spPr>
          <a:xfrm>
            <a:off x="576177" y="4990160"/>
            <a:ext cx="1361751" cy="201302"/>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a:t>
            </a:r>
            <a:r>
              <a:rPr lang="en-IN" sz="1100">
                <a:solidFill>
                  <a:schemeClr val="bg1"/>
                </a:solidFill>
                <a:ea typeface="Calibri" panose="020F0502020204030204" pitchFamily="34" charset="0"/>
                <a:cs typeface="Times New Roman" panose="02020603050405020304" pitchFamily="18" charset="0"/>
              </a:rPr>
              <a:t>(1)</a:t>
            </a:r>
            <a:r>
              <a:rPr lang="en-US" sz="1100">
                <a:solidFill>
                  <a:schemeClr val="bg1"/>
                </a:solidFill>
                <a:ea typeface="Calibri" panose="020F0502020204030204" pitchFamily="34" charset="0"/>
                <a:cs typeface="Times New Roman" panose="02020603050405020304" pitchFamily="18" charset="0"/>
              </a:rPr>
              <a:t>(xxiv)</a:t>
            </a:r>
            <a:endParaRPr lang="en-IN" sz="1100">
              <a:solidFill>
                <a:schemeClr val="bg1"/>
              </a:solidFill>
            </a:endParaRPr>
          </a:p>
        </p:txBody>
      </p:sp>
      <p:sp>
        <p:nvSpPr>
          <p:cNvPr id="14" name="Rectangle: Rounded Corners 13">
            <a:extLst>
              <a:ext uri="{FF2B5EF4-FFF2-40B4-BE49-F238E27FC236}">
                <a16:creationId xmlns:a16="http://schemas.microsoft.com/office/drawing/2014/main" id="{52E00EEA-7EE5-77B5-B9B6-90316E5864C3}"/>
              </a:ext>
            </a:extLst>
          </p:cNvPr>
          <p:cNvSpPr/>
          <p:nvPr/>
        </p:nvSpPr>
        <p:spPr>
          <a:xfrm>
            <a:off x="10455073" y="2809289"/>
            <a:ext cx="1411631" cy="210954"/>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144B(1)(xxxii):</a:t>
            </a:r>
          </a:p>
        </p:txBody>
      </p:sp>
      <p:sp>
        <p:nvSpPr>
          <p:cNvPr id="15" name="Rectangle: Rounded Corners 14">
            <a:extLst>
              <a:ext uri="{FF2B5EF4-FFF2-40B4-BE49-F238E27FC236}">
                <a16:creationId xmlns:a16="http://schemas.microsoft.com/office/drawing/2014/main" id="{DAF83607-1852-1C8C-8A30-1FC5A1D7C19F}"/>
              </a:ext>
            </a:extLst>
          </p:cNvPr>
          <p:cNvSpPr/>
          <p:nvPr/>
        </p:nvSpPr>
        <p:spPr>
          <a:xfrm>
            <a:off x="8752891" y="3157234"/>
            <a:ext cx="1411631" cy="210954"/>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144B(1)(xxxi):</a:t>
            </a:r>
          </a:p>
        </p:txBody>
      </p:sp>
      <p:sp>
        <p:nvSpPr>
          <p:cNvPr id="16" name="Rectangle: Rounded Corners 15">
            <a:extLst>
              <a:ext uri="{FF2B5EF4-FFF2-40B4-BE49-F238E27FC236}">
                <a16:creationId xmlns:a16="http://schemas.microsoft.com/office/drawing/2014/main" id="{02956309-E861-58E4-FDA6-20E3E65A9EB6}"/>
              </a:ext>
            </a:extLst>
          </p:cNvPr>
          <p:cNvSpPr/>
          <p:nvPr/>
        </p:nvSpPr>
        <p:spPr>
          <a:xfrm>
            <a:off x="2996796" y="5448484"/>
            <a:ext cx="2908184" cy="203101"/>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a:t>
            </a:r>
            <a:r>
              <a:rPr lang="en-IN" sz="1100">
                <a:solidFill>
                  <a:schemeClr val="bg1"/>
                </a:solidFill>
                <a:ea typeface="Calibri" panose="020F0502020204030204" pitchFamily="34" charset="0"/>
                <a:cs typeface="Times New Roman" panose="02020603050405020304" pitchFamily="18" charset="0"/>
              </a:rPr>
              <a:t>(1)</a:t>
            </a:r>
            <a:r>
              <a:rPr lang="en-US" sz="1100">
                <a:solidFill>
                  <a:schemeClr val="bg1"/>
                </a:solidFill>
                <a:ea typeface="Calibri" panose="020F0502020204030204" pitchFamily="34" charset="0"/>
                <a:cs typeface="Times New Roman" panose="02020603050405020304" pitchFamily="18" charset="0"/>
              </a:rPr>
              <a:t>(xxiv)(b)</a:t>
            </a:r>
            <a:endParaRPr lang="en-IN" sz="1100">
              <a:solidFill>
                <a:schemeClr val="bg1"/>
              </a:solidFill>
            </a:endParaRPr>
          </a:p>
        </p:txBody>
      </p:sp>
      <p:sp>
        <p:nvSpPr>
          <p:cNvPr id="17" name="Rectangle: Rounded Corners 16">
            <a:extLst>
              <a:ext uri="{FF2B5EF4-FFF2-40B4-BE49-F238E27FC236}">
                <a16:creationId xmlns:a16="http://schemas.microsoft.com/office/drawing/2014/main" id="{9DB92112-E441-AF9A-5094-781E1359D137}"/>
              </a:ext>
            </a:extLst>
          </p:cNvPr>
          <p:cNvSpPr/>
          <p:nvPr/>
        </p:nvSpPr>
        <p:spPr>
          <a:xfrm>
            <a:off x="2973209" y="3923369"/>
            <a:ext cx="2205573" cy="176794"/>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144B</a:t>
            </a:r>
            <a:r>
              <a:rPr lang="en-IN" sz="1100">
                <a:solidFill>
                  <a:schemeClr val="bg1"/>
                </a:solidFill>
                <a:ea typeface="Calibri" panose="020F0502020204030204" pitchFamily="34" charset="0"/>
                <a:cs typeface="Times New Roman" panose="02020603050405020304" pitchFamily="18" charset="0"/>
              </a:rPr>
              <a:t>(1)</a:t>
            </a:r>
            <a:r>
              <a:rPr lang="en-US" sz="1100">
                <a:solidFill>
                  <a:schemeClr val="bg1"/>
                </a:solidFill>
                <a:ea typeface="Calibri" panose="020F0502020204030204" pitchFamily="34" charset="0"/>
                <a:cs typeface="Times New Roman" panose="02020603050405020304" pitchFamily="18" charset="0"/>
              </a:rPr>
              <a:t>(xxiv)(a)</a:t>
            </a:r>
            <a:endParaRPr lang="en-IN" sz="1100">
              <a:solidFill>
                <a:schemeClr val="bg1"/>
              </a:solidFill>
            </a:endParaRPr>
          </a:p>
        </p:txBody>
      </p:sp>
      <p:sp>
        <p:nvSpPr>
          <p:cNvPr id="5" name="Rectangle: Rounded Corners 4">
            <a:extLst>
              <a:ext uri="{FF2B5EF4-FFF2-40B4-BE49-F238E27FC236}">
                <a16:creationId xmlns:a16="http://schemas.microsoft.com/office/drawing/2014/main" id="{D3DD44D5-9009-CDE8-5E1F-506242B9690F}"/>
              </a:ext>
            </a:extLst>
          </p:cNvPr>
          <p:cNvSpPr/>
          <p:nvPr/>
        </p:nvSpPr>
        <p:spPr>
          <a:xfrm>
            <a:off x="6022318" y="3158946"/>
            <a:ext cx="2450314" cy="207530"/>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S.144B(1)(xxv)/(xxvi)/(xxx):</a:t>
            </a:r>
          </a:p>
        </p:txBody>
      </p:sp>
      <p:pic>
        <p:nvPicPr>
          <p:cNvPr id="2050" name="Picture 2" descr="Starting point Images - Free Download on Freepik">
            <a:extLst>
              <a:ext uri="{FF2B5EF4-FFF2-40B4-BE49-F238E27FC236}">
                <a16:creationId xmlns:a16="http://schemas.microsoft.com/office/drawing/2014/main" id="{F90C8591-B355-D888-4DCE-46CF97594A5F}"/>
              </a:ext>
            </a:extLst>
          </p:cNvPr>
          <p:cNvPicPr>
            <a:picLocks noChangeAspect="1" noChangeArrowheads="1"/>
          </p:cNvPicPr>
          <p:nvPr/>
        </p:nvPicPr>
        <p:blipFill rotWithShape="1">
          <a:blip r:embed="rId3" cstate="email">
            <a:clrChange>
              <a:clrFrom>
                <a:srgbClr val="FDE060"/>
              </a:clrFrom>
              <a:clrTo>
                <a:srgbClr val="FDE060">
                  <a:alpha val="0"/>
                </a:srgbClr>
              </a:clrTo>
            </a:clrChange>
            <a:extLst>
              <a:ext uri="{28A0092B-C50C-407E-A947-70E740481C1C}">
                <a14:useLocalDpi xmlns:a14="http://schemas.microsoft.com/office/drawing/2010/main"/>
              </a:ext>
            </a:extLst>
          </a:blip>
          <a:srcRect l="59664" t="29013" r="2168" b="24301"/>
          <a:stretch>
            <a:fillRect/>
          </a:stretch>
        </p:blipFill>
        <p:spPr bwMode="auto">
          <a:xfrm>
            <a:off x="11305773" y="5125264"/>
            <a:ext cx="588615" cy="72000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7">
            <a:extLst>
              <a:ext uri="{FF2B5EF4-FFF2-40B4-BE49-F238E27FC236}">
                <a16:creationId xmlns:a16="http://schemas.microsoft.com/office/drawing/2014/main" id="{984F2AD1-89C8-CA0B-391A-402C1B830FFF}"/>
              </a:ext>
            </a:extLst>
          </p:cNvPr>
          <p:cNvSpPr>
            <a:spLocks noGrp="1"/>
          </p:cNvSpPr>
          <p:nvPr>
            <p:ph type="title"/>
          </p:nvPr>
        </p:nvSpPr>
        <p:spPr>
          <a:xfrm>
            <a:off x="581192" y="545847"/>
            <a:ext cx="11029616" cy="990600"/>
          </a:xfrm>
        </p:spPr>
        <p:txBody>
          <a:bodyPr>
            <a:normAutofit fontScale="90000"/>
          </a:bodyPr>
          <a:lstStyle/>
          <a:p>
            <a:r>
              <a:rPr lang="en-IN" sz="3200"/>
              <a:t>Section 144B(1) | FACELESS ASSESSMENT PROCEDURE</a:t>
            </a:r>
            <a:endParaRPr lang="en-IN" sz="3000"/>
          </a:p>
        </p:txBody>
      </p:sp>
    </p:spTree>
    <p:extLst>
      <p:ext uri="{BB962C8B-B14F-4D97-AF65-F5344CB8AC3E}">
        <p14:creationId xmlns:p14="http://schemas.microsoft.com/office/powerpoint/2010/main" val="225752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a:extLst>
              <a:ext uri="{FF2B5EF4-FFF2-40B4-BE49-F238E27FC236}">
                <a16:creationId xmlns:a16="http://schemas.microsoft.com/office/drawing/2014/main" id="{58576856-49D8-36F1-EFAF-FC641352C0C4}"/>
              </a:ext>
            </a:extLst>
          </p:cNvPr>
          <p:cNvGraphicFramePr/>
          <p:nvPr>
            <p:extLst>
              <p:ext uri="{D42A27DB-BD31-4B8C-83A1-F6EECF244321}">
                <p14:modId xmlns:p14="http://schemas.microsoft.com/office/powerpoint/2010/main" val="1751594013"/>
              </p:ext>
            </p:extLst>
          </p:nvPr>
        </p:nvGraphicFramePr>
        <p:xfrm>
          <a:off x="2673081" y="2503617"/>
          <a:ext cx="8162421" cy="242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3BFD87A3-CF53-BB63-F18B-C4CCB3E9F694}"/>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72F85305-27D5-0BD1-A05C-1A3A5278F1C3}"/>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494CAA9E-E584-FAF7-9D2E-27A66985939F}"/>
              </a:ext>
            </a:extLst>
          </p:cNvPr>
          <p:cNvSpPr>
            <a:spLocks noGrp="1"/>
          </p:cNvSpPr>
          <p:nvPr>
            <p:ph type="sldNum" sz="quarter" idx="12"/>
          </p:nvPr>
        </p:nvSpPr>
        <p:spPr/>
        <p:txBody>
          <a:bodyPr/>
          <a:lstStyle/>
          <a:p>
            <a:fld id="{3A98EE3D-8CD1-4C3F-BD1C-C98C9596463C}" type="slidenum">
              <a:rPr lang="en-US" smtClean="0"/>
              <a:t>13</a:t>
            </a:fld>
            <a:endParaRPr lang="en-US"/>
          </a:p>
        </p:txBody>
      </p:sp>
      <p:sp>
        <p:nvSpPr>
          <p:cNvPr id="6" name="Rectangle 5">
            <a:extLst>
              <a:ext uri="{FF2B5EF4-FFF2-40B4-BE49-F238E27FC236}">
                <a16:creationId xmlns:a16="http://schemas.microsoft.com/office/drawing/2014/main" id="{CD51FCA4-54BA-1E5C-BEB9-AEE1BE23D95F}"/>
              </a:ext>
            </a:extLst>
          </p:cNvPr>
          <p:cNvSpPr/>
          <p:nvPr/>
        </p:nvSpPr>
        <p:spPr>
          <a:xfrm>
            <a:off x="694390" y="2487337"/>
            <a:ext cx="2064037" cy="549397"/>
          </a:xfrm>
          <a:prstGeom prst="rect">
            <a:avLst/>
          </a:prstGeom>
          <a:solidFill>
            <a:srgbClr val="0D4C83"/>
          </a:solidFill>
          <a:ln>
            <a:solidFill>
              <a:srgbClr val="0D4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Assessment Unit</a:t>
            </a:r>
            <a:endParaRPr lang="en-IN"/>
          </a:p>
        </p:txBody>
      </p:sp>
      <p:sp>
        <p:nvSpPr>
          <p:cNvPr id="7" name="Rectangle 6">
            <a:extLst>
              <a:ext uri="{FF2B5EF4-FFF2-40B4-BE49-F238E27FC236}">
                <a16:creationId xmlns:a16="http://schemas.microsoft.com/office/drawing/2014/main" id="{59A414D5-8681-FD51-38F2-25941EEE7828}"/>
              </a:ext>
            </a:extLst>
          </p:cNvPr>
          <p:cNvSpPr/>
          <p:nvPr/>
        </p:nvSpPr>
        <p:spPr>
          <a:xfrm>
            <a:off x="694390" y="3163682"/>
            <a:ext cx="2064037" cy="542243"/>
          </a:xfrm>
          <a:prstGeom prst="rect">
            <a:avLst/>
          </a:prstGeom>
          <a:solidFill>
            <a:srgbClr val="0D4C83"/>
          </a:solidFill>
          <a:ln>
            <a:solidFill>
              <a:srgbClr val="0081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Verification Unit</a:t>
            </a:r>
            <a:endParaRPr lang="en-IN"/>
          </a:p>
        </p:txBody>
      </p:sp>
      <p:sp>
        <p:nvSpPr>
          <p:cNvPr id="8" name="Rectangle 7">
            <a:extLst>
              <a:ext uri="{FF2B5EF4-FFF2-40B4-BE49-F238E27FC236}">
                <a16:creationId xmlns:a16="http://schemas.microsoft.com/office/drawing/2014/main" id="{06C54610-E0D4-7CE1-1B94-03F9EEF5ED90}"/>
              </a:ext>
            </a:extLst>
          </p:cNvPr>
          <p:cNvSpPr/>
          <p:nvPr/>
        </p:nvSpPr>
        <p:spPr>
          <a:xfrm>
            <a:off x="694390" y="3832873"/>
            <a:ext cx="2064037" cy="549397"/>
          </a:xfrm>
          <a:prstGeom prst="rect">
            <a:avLst/>
          </a:prstGeom>
          <a:solidFill>
            <a:srgbClr val="0D4C8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Technical Unit</a:t>
            </a:r>
            <a:endParaRPr lang="en-IN"/>
          </a:p>
        </p:txBody>
      </p:sp>
      <p:sp>
        <p:nvSpPr>
          <p:cNvPr id="9" name="Rectangle 8">
            <a:extLst>
              <a:ext uri="{FF2B5EF4-FFF2-40B4-BE49-F238E27FC236}">
                <a16:creationId xmlns:a16="http://schemas.microsoft.com/office/drawing/2014/main" id="{33A67495-FB7C-0436-6433-CAE69E93B731}"/>
              </a:ext>
            </a:extLst>
          </p:cNvPr>
          <p:cNvSpPr/>
          <p:nvPr/>
        </p:nvSpPr>
        <p:spPr>
          <a:xfrm>
            <a:off x="694390" y="4494486"/>
            <a:ext cx="2064037" cy="549397"/>
          </a:xfrm>
          <a:prstGeom prst="rect">
            <a:avLst/>
          </a:prstGeom>
          <a:solidFill>
            <a:srgbClr val="0D4C83"/>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Review Unit</a:t>
            </a:r>
            <a:endParaRPr lang="en-IN"/>
          </a:p>
        </p:txBody>
      </p:sp>
      <p:sp>
        <p:nvSpPr>
          <p:cNvPr id="21" name="Title 7">
            <a:extLst>
              <a:ext uri="{FF2B5EF4-FFF2-40B4-BE49-F238E27FC236}">
                <a16:creationId xmlns:a16="http://schemas.microsoft.com/office/drawing/2014/main" id="{F30F33ED-7B77-B33C-03C7-76FD933D12C2}"/>
              </a:ext>
            </a:extLst>
          </p:cNvPr>
          <p:cNvSpPr>
            <a:spLocks noGrp="1"/>
          </p:cNvSpPr>
          <p:nvPr>
            <p:ph type="title"/>
          </p:nvPr>
        </p:nvSpPr>
        <p:spPr>
          <a:xfrm>
            <a:off x="581192" y="545847"/>
            <a:ext cx="11029616" cy="990600"/>
          </a:xfrm>
        </p:spPr>
        <p:txBody>
          <a:bodyPr>
            <a:normAutofit/>
          </a:bodyPr>
          <a:lstStyle/>
          <a:p>
            <a:r>
              <a:rPr lang="en-IN" sz="3000"/>
              <a:t>Section 273 | faceless assessment</a:t>
            </a:r>
          </a:p>
        </p:txBody>
      </p:sp>
      <p:sp>
        <p:nvSpPr>
          <p:cNvPr id="23" name="Right Brace 22">
            <a:extLst>
              <a:ext uri="{FF2B5EF4-FFF2-40B4-BE49-F238E27FC236}">
                <a16:creationId xmlns:a16="http://schemas.microsoft.com/office/drawing/2014/main" id="{A9BC239D-3395-B084-DA52-016B78456172}"/>
              </a:ext>
            </a:extLst>
          </p:cNvPr>
          <p:cNvSpPr/>
          <p:nvPr/>
        </p:nvSpPr>
        <p:spPr>
          <a:xfrm>
            <a:off x="3124200" y="2669469"/>
            <a:ext cx="664029" cy="2160000"/>
          </a:xfrm>
          <a:prstGeom prst="rightBrace">
            <a:avLst/>
          </a:prstGeom>
          <a:ln w="19050">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FABD4C85-5CB3-8841-FE3B-870CC6FCC587}"/>
              </a:ext>
            </a:extLst>
          </p:cNvPr>
          <p:cNvSpPr/>
          <p:nvPr/>
        </p:nvSpPr>
        <p:spPr>
          <a:xfrm>
            <a:off x="10079254" y="3547685"/>
            <a:ext cx="1122022" cy="403567"/>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273(6)</a:t>
            </a:r>
          </a:p>
        </p:txBody>
      </p:sp>
      <p:sp>
        <p:nvSpPr>
          <p:cNvPr id="31" name="Right Brace 30">
            <a:extLst>
              <a:ext uri="{FF2B5EF4-FFF2-40B4-BE49-F238E27FC236}">
                <a16:creationId xmlns:a16="http://schemas.microsoft.com/office/drawing/2014/main" id="{AE17025E-2625-4F4D-5235-0AEE14CEAD8E}"/>
              </a:ext>
            </a:extLst>
          </p:cNvPr>
          <p:cNvSpPr/>
          <p:nvPr/>
        </p:nvSpPr>
        <p:spPr>
          <a:xfrm>
            <a:off x="9296400" y="3063288"/>
            <a:ext cx="664029" cy="1375222"/>
          </a:xfrm>
          <a:prstGeom prst="rightBrace">
            <a:avLst/>
          </a:prstGeom>
          <a:ln w="19050">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10" name="TextBox 9">
            <a:extLst>
              <a:ext uri="{FF2B5EF4-FFF2-40B4-BE49-F238E27FC236}">
                <a16:creationId xmlns:a16="http://schemas.microsoft.com/office/drawing/2014/main" id="{FAAF7920-E59F-9E44-2043-34858C13D43F}"/>
              </a:ext>
            </a:extLst>
          </p:cNvPr>
          <p:cNvSpPr txBox="1"/>
          <p:nvPr/>
        </p:nvSpPr>
        <p:spPr>
          <a:xfrm>
            <a:off x="581192" y="1634007"/>
            <a:ext cx="2627930" cy="369332"/>
          </a:xfrm>
          <a:prstGeom prst="rect">
            <a:avLst/>
          </a:prstGeom>
          <a:noFill/>
        </p:spPr>
        <p:txBody>
          <a:bodyPr wrap="square" rtlCol="0">
            <a:spAutoFit/>
          </a:bodyPr>
          <a:lstStyle/>
          <a:p>
            <a:r>
              <a:rPr lang="en-IN" b="1"/>
              <a:t>Composition of Units</a:t>
            </a:r>
          </a:p>
        </p:txBody>
      </p:sp>
    </p:spTree>
    <p:extLst>
      <p:ext uri="{BB962C8B-B14F-4D97-AF65-F5344CB8AC3E}">
        <p14:creationId xmlns:p14="http://schemas.microsoft.com/office/powerpoint/2010/main" val="74022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44143-63F5-BB82-A8EB-5302B37B3C1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D3EC32C-5BE7-E4D7-BBCB-54BFF86F1F73}"/>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44177EC1-F8CA-87AC-2989-043F47CF9F29}"/>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ED3ACD9D-5BA5-FFB7-8769-9DE9D8E950D4}"/>
              </a:ext>
            </a:extLst>
          </p:cNvPr>
          <p:cNvSpPr>
            <a:spLocks noGrp="1"/>
          </p:cNvSpPr>
          <p:nvPr>
            <p:ph type="sldNum" sz="quarter" idx="12"/>
          </p:nvPr>
        </p:nvSpPr>
        <p:spPr/>
        <p:txBody>
          <a:bodyPr/>
          <a:lstStyle/>
          <a:p>
            <a:fld id="{3A98EE3D-8CD1-4C3F-BD1C-C98C9596463C}" type="slidenum">
              <a:rPr lang="en-US" smtClean="0"/>
              <a:t>14</a:t>
            </a:fld>
            <a:endParaRPr lang="en-US"/>
          </a:p>
        </p:txBody>
      </p:sp>
      <p:sp>
        <p:nvSpPr>
          <p:cNvPr id="21" name="Title 7">
            <a:extLst>
              <a:ext uri="{FF2B5EF4-FFF2-40B4-BE49-F238E27FC236}">
                <a16:creationId xmlns:a16="http://schemas.microsoft.com/office/drawing/2014/main" id="{BB1C6AE3-148F-52FA-BA59-3D5BEB11A2E3}"/>
              </a:ext>
            </a:extLst>
          </p:cNvPr>
          <p:cNvSpPr>
            <a:spLocks noGrp="1"/>
          </p:cNvSpPr>
          <p:nvPr>
            <p:ph type="title"/>
          </p:nvPr>
        </p:nvSpPr>
        <p:spPr>
          <a:xfrm>
            <a:off x="581192" y="545847"/>
            <a:ext cx="11029616" cy="990600"/>
          </a:xfrm>
        </p:spPr>
        <p:txBody>
          <a:bodyPr>
            <a:normAutofit/>
          </a:bodyPr>
          <a:lstStyle/>
          <a:p>
            <a:r>
              <a:rPr lang="en-IN" sz="3000"/>
              <a:t>Section 273 | faceless assessment</a:t>
            </a:r>
          </a:p>
        </p:txBody>
      </p:sp>
      <p:sp>
        <p:nvSpPr>
          <p:cNvPr id="5" name="Trapezoid 4">
            <a:extLst>
              <a:ext uri="{FF2B5EF4-FFF2-40B4-BE49-F238E27FC236}">
                <a16:creationId xmlns:a16="http://schemas.microsoft.com/office/drawing/2014/main" id="{44C0466E-94C0-B77D-A8B2-EB0560E8DF8E}"/>
              </a:ext>
            </a:extLst>
          </p:cNvPr>
          <p:cNvSpPr/>
          <p:nvPr/>
        </p:nvSpPr>
        <p:spPr>
          <a:xfrm>
            <a:off x="1312144" y="2419098"/>
            <a:ext cx="2021840" cy="365125"/>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tx1"/>
                </a:solidFill>
              </a:rPr>
              <a:t>Assessment Unit</a:t>
            </a:r>
            <a:endParaRPr lang="en-IN" sz="1600">
              <a:solidFill>
                <a:schemeClr val="tx1"/>
              </a:solidFill>
            </a:endParaRPr>
          </a:p>
        </p:txBody>
      </p:sp>
      <p:sp>
        <p:nvSpPr>
          <p:cNvPr id="6" name="Trapezoid 5">
            <a:extLst>
              <a:ext uri="{FF2B5EF4-FFF2-40B4-BE49-F238E27FC236}">
                <a16:creationId xmlns:a16="http://schemas.microsoft.com/office/drawing/2014/main" id="{9E1E5A8C-6EA2-1165-5DC0-2BF666DE849A}"/>
              </a:ext>
            </a:extLst>
          </p:cNvPr>
          <p:cNvSpPr/>
          <p:nvPr/>
        </p:nvSpPr>
        <p:spPr>
          <a:xfrm>
            <a:off x="1312144" y="3066466"/>
            <a:ext cx="2021840" cy="365125"/>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tx1"/>
                </a:solidFill>
              </a:rPr>
              <a:t>Verification Unit</a:t>
            </a:r>
            <a:endParaRPr lang="en-IN" sz="1600">
              <a:solidFill>
                <a:schemeClr val="tx1"/>
              </a:solidFill>
            </a:endParaRPr>
          </a:p>
        </p:txBody>
      </p:sp>
      <p:sp>
        <p:nvSpPr>
          <p:cNvPr id="7" name="Trapezoid 6">
            <a:extLst>
              <a:ext uri="{FF2B5EF4-FFF2-40B4-BE49-F238E27FC236}">
                <a16:creationId xmlns:a16="http://schemas.microsoft.com/office/drawing/2014/main" id="{6DB7F6B1-8A82-A879-C4EC-0762E992FA26}"/>
              </a:ext>
            </a:extLst>
          </p:cNvPr>
          <p:cNvSpPr/>
          <p:nvPr/>
        </p:nvSpPr>
        <p:spPr>
          <a:xfrm>
            <a:off x="1312144" y="3713834"/>
            <a:ext cx="2021840" cy="365125"/>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tx1"/>
                </a:solidFill>
              </a:rPr>
              <a:t>Technical Unit</a:t>
            </a:r>
            <a:endParaRPr lang="en-IN" sz="1600">
              <a:solidFill>
                <a:schemeClr val="tx1"/>
              </a:solidFill>
            </a:endParaRPr>
          </a:p>
        </p:txBody>
      </p:sp>
      <p:sp>
        <p:nvSpPr>
          <p:cNvPr id="8" name="Trapezoid 7">
            <a:extLst>
              <a:ext uri="{FF2B5EF4-FFF2-40B4-BE49-F238E27FC236}">
                <a16:creationId xmlns:a16="http://schemas.microsoft.com/office/drawing/2014/main" id="{C1D8D24B-FEC4-2867-8A0E-F35403C7DBA1}"/>
              </a:ext>
            </a:extLst>
          </p:cNvPr>
          <p:cNvSpPr/>
          <p:nvPr/>
        </p:nvSpPr>
        <p:spPr>
          <a:xfrm>
            <a:off x="1312144" y="4361202"/>
            <a:ext cx="2021840" cy="365125"/>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tx1"/>
                </a:solidFill>
              </a:rPr>
              <a:t>Review Unit</a:t>
            </a:r>
            <a:endParaRPr lang="en-IN" sz="1600">
              <a:solidFill>
                <a:schemeClr val="tx1"/>
              </a:solidFill>
            </a:endParaRPr>
          </a:p>
        </p:txBody>
      </p:sp>
      <p:pic>
        <p:nvPicPr>
          <p:cNvPr id="1026" name="Picture 2" descr="Office Location Monotone Icon In Powerpoint Pptx Png And Editable Eps  Format PPT Sample">
            <a:extLst>
              <a:ext uri="{FF2B5EF4-FFF2-40B4-BE49-F238E27FC236}">
                <a16:creationId xmlns:a16="http://schemas.microsoft.com/office/drawing/2014/main" id="{8351C289-ADD4-6FFD-0EF6-35B10677C6DE}"/>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27750" t="22404" r="28000" b="9685"/>
          <a:stretch>
            <a:fillRect/>
          </a:stretch>
        </p:blipFill>
        <p:spPr bwMode="auto">
          <a:xfrm>
            <a:off x="4908690" y="2639848"/>
            <a:ext cx="1800000" cy="15539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oom PowerPoint Presentation and Slides PPT Template | SlideTeam">
            <a:extLst>
              <a:ext uri="{FF2B5EF4-FFF2-40B4-BE49-F238E27FC236}">
                <a16:creationId xmlns:a16="http://schemas.microsoft.com/office/drawing/2014/main" id="{9C1F84DD-0021-24E2-A800-6AE8349C994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1143" t="18219" r="30953"/>
          <a:stretch>
            <a:fillRect/>
          </a:stretch>
        </p:blipFill>
        <p:spPr bwMode="auto">
          <a:xfrm>
            <a:off x="9177352" y="2883065"/>
            <a:ext cx="1080000" cy="1310698"/>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A411786-195A-6FBF-5DCE-298221274845}"/>
              </a:ext>
            </a:extLst>
          </p:cNvPr>
          <p:cNvSpPr txBox="1"/>
          <p:nvPr/>
        </p:nvSpPr>
        <p:spPr>
          <a:xfrm>
            <a:off x="9028350" y="4242666"/>
            <a:ext cx="1422400" cy="369332"/>
          </a:xfrm>
          <a:prstGeom prst="rect">
            <a:avLst/>
          </a:prstGeom>
          <a:noFill/>
        </p:spPr>
        <p:txBody>
          <a:bodyPr wrap="square" rtlCol="0">
            <a:spAutoFit/>
          </a:bodyPr>
          <a:lstStyle/>
          <a:p>
            <a:r>
              <a:rPr lang="en-US"/>
              <a:t>TAXPAYER</a:t>
            </a:r>
            <a:endParaRPr lang="en-IN"/>
          </a:p>
        </p:txBody>
      </p:sp>
      <p:sp>
        <p:nvSpPr>
          <p:cNvPr id="27" name="TextBox 26">
            <a:extLst>
              <a:ext uri="{FF2B5EF4-FFF2-40B4-BE49-F238E27FC236}">
                <a16:creationId xmlns:a16="http://schemas.microsoft.com/office/drawing/2014/main" id="{CF507C3A-5F92-C2EF-D821-EAD72480CF3F}"/>
              </a:ext>
            </a:extLst>
          </p:cNvPr>
          <p:cNvSpPr txBox="1"/>
          <p:nvPr/>
        </p:nvSpPr>
        <p:spPr>
          <a:xfrm>
            <a:off x="5321428" y="4215675"/>
            <a:ext cx="1422400" cy="369332"/>
          </a:xfrm>
          <a:prstGeom prst="rect">
            <a:avLst/>
          </a:prstGeom>
          <a:noFill/>
        </p:spPr>
        <p:txBody>
          <a:bodyPr wrap="square" rtlCol="0">
            <a:spAutoFit/>
          </a:bodyPr>
          <a:lstStyle/>
          <a:p>
            <a:r>
              <a:rPr lang="en-US" err="1"/>
              <a:t>NaFAC</a:t>
            </a:r>
            <a:endParaRPr lang="en-IN"/>
          </a:p>
        </p:txBody>
      </p:sp>
      <p:sp>
        <p:nvSpPr>
          <p:cNvPr id="20" name="Arrow: Left-Right 19">
            <a:extLst>
              <a:ext uri="{FF2B5EF4-FFF2-40B4-BE49-F238E27FC236}">
                <a16:creationId xmlns:a16="http://schemas.microsoft.com/office/drawing/2014/main" id="{35757202-82AB-3BFD-B240-8DC6EB703937}"/>
              </a:ext>
            </a:extLst>
          </p:cNvPr>
          <p:cNvSpPr/>
          <p:nvPr/>
        </p:nvSpPr>
        <p:spPr>
          <a:xfrm>
            <a:off x="6743828" y="3304786"/>
            <a:ext cx="2214216" cy="288000"/>
          </a:xfrm>
          <a:prstGeom prst="leftRight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34" name="Picture 10" descr="Mail Notification Vector Images (over 21,000)">
            <a:extLst>
              <a:ext uri="{FF2B5EF4-FFF2-40B4-BE49-F238E27FC236}">
                <a16:creationId xmlns:a16="http://schemas.microsoft.com/office/drawing/2014/main" id="{6798EEED-2902-51AB-ACD6-1A77C5682007}"/>
              </a:ext>
            </a:extLst>
          </p:cNvPr>
          <p:cNvPicPr>
            <a:picLocks noChangeAspect="1" noChangeArrowheads="1"/>
          </p:cNvPicPr>
          <p:nvPr/>
        </p:nvPicPr>
        <p:blipFill rotWithShape="1">
          <a:blip r:embed="rId4" cstate="email">
            <a:clrChange>
              <a:clrFrom>
                <a:srgbClr val="FFFFFF"/>
              </a:clrFrom>
              <a:clrTo>
                <a:srgbClr val="FFFFFF">
                  <a:alpha val="0"/>
                </a:srgbClr>
              </a:clrTo>
            </a:clrChange>
            <a:duotone>
              <a:prstClr val="black"/>
              <a:schemeClr val="bg2">
                <a:lumMod val="50000"/>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14455" t="12635" r="8288" b="9146"/>
          <a:stretch>
            <a:fillRect/>
          </a:stretch>
        </p:blipFill>
        <p:spPr bwMode="auto">
          <a:xfrm>
            <a:off x="7061048" y="3214445"/>
            <a:ext cx="540000" cy="4206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lack computer Vectors - Download Free High-Quality Vectors from Freepik |  Freepik">
            <a:extLst>
              <a:ext uri="{FF2B5EF4-FFF2-40B4-BE49-F238E27FC236}">
                <a16:creationId xmlns:a16="http://schemas.microsoft.com/office/drawing/2014/main" id="{82E7FB81-EA50-42D1-79C5-64A2F610D777}"/>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16034" y="3234765"/>
            <a:ext cx="465982" cy="396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e Mobile View - Iphone Frame For Powerpoint, free png image">
            <a:extLst>
              <a:ext uri="{FF2B5EF4-FFF2-40B4-BE49-F238E27FC236}">
                <a16:creationId xmlns:a16="http://schemas.microsoft.com/office/drawing/2014/main" id="{6C2CF2AB-BC22-7856-A5A8-600397742ED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0867" y="3203816"/>
            <a:ext cx="242450" cy="468000"/>
          </a:xfrm>
          <a:prstGeom prst="rect">
            <a:avLst/>
          </a:prstGeom>
          <a:extLst>
            <a:ext uri="{909E8E84-426E-40DD-AFC4-6F175D3DCCD1}">
              <a14:hiddenFill xmlns:a14="http://schemas.microsoft.com/office/drawing/2010/main">
                <a:solidFill>
                  <a:srgbClr val="FFFFFF"/>
                </a:solidFill>
              </a14:hiddenFill>
            </a:ext>
          </a:extLst>
        </p:spPr>
      </p:pic>
      <p:sp>
        <p:nvSpPr>
          <p:cNvPr id="30" name="Right Brace 29">
            <a:extLst>
              <a:ext uri="{FF2B5EF4-FFF2-40B4-BE49-F238E27FC236}">
                <a16:creationId xmlns:a16="http://schemas.microsoft.com/office/drawing/2014/main" id="{352B06C4-1496-C4B8-A117-6E7A9D4EF3A7}"/>
              </a:ext>
            </a:extLst>
          </p:cNvPr>
          <p:cNvSpPr/>
          <p:nvPr/>
        </p:nvSpPr>
        <p:spPr>
          <a:xfrm>
            <a:off x="4000027" y="2493143"/>
            <a:ext cx="558882" cy="2050621"/>
          </a:xfrm>
          <a:prstGeom prst="rightBrace">
            <a:avLst>
              <a:gd name="adj1" fmla="val 8333"/>
              <a:gd name="adj2" fmla="val 5049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31" name="TextBox 30">
            <a:extLst>
              <a:ext uri="{FF2B5EF4-FFF2-40B4-BE49-F238E27FC236}">
                <a16:creationId xmlns:a16="http://schemas.microsoft.com/office/drawing/2014/main" id="{939EA187-627C-AF3D-4EB1-A5C497C59DA8}"/>
              </a:ext>
            </a:extLst>
          </p:cNvPr>
          <p:cNvSpPr txBox="1"/>
          <p:nvPr/>
        </p:nvSpPr>
        <p:spPr>
          <a:xfrm>
            <a:off x="581192" y="1690791"/>
            <a:ext cx="7651615" cy="338554"/>
          </a:xfrm>
          <a:prstGeom prst="rect">
            <a:avLst/>
          </a:prstGeom>
          <a:noFill/>
        </p:spPr>
        <p:txBody>
          <a:bodyPr wrap="square" rtlCol="0">
            <a:spAutoFit/>
          </a:bodyPr>
          <a:lstStyle/>
          <a:p>
            <a:r>
              <a:rPr lang="en-US" sz="1600" b="1"/>
              <a:t>S. 273(7):</a:t>
            </a:r>
            <a:r>
              <a:rPr lang="en-US" sz="1600"/>
              <a:t> Communication among the units/ </a:t>
            </a:r>
            <a:r>
              <a:rPr lang="en-US" sz="1600" err="1"/>
              <a:t>Assessee</a:t>
            </a:r>
            <a:r>
              <a:rPr lang="en-US" sz="1600"/>
              <a:t>/ Any other person</a:t>
            </a:r>
            <a:endParaRPr lang="en-IN" sz="1600"/>
          </a:p>
        </p:txBody>
      </p:sp>
      <p:sp>
        <p:nvSpPr>
          <p:cNvPr id="32" name="TextBox 31">
            <a:extLst>
              <a:ext uri="{FF2B5EF4-FFF2-40B4-BE49-F238E27FC236}">
                <a16:creationId xmlns:a16="http://schemas.microsoft.com/office/drawing/2014/main" id="{739297A9-3070-6EB9-9A58-7C42816392B9}"/>
              </a:ext>
            </a:extLst>
          </p:cNvPr>
          <p:cNvSpPr txBox="1"/>
          <p:nvPr/>
        </p:nvSpPr>
        <p:spPr>
          <a:xfrm>
            <a:off x="581191" y="5326037"/>
            <a:ext cx="10442409" cy="584775"/>
          </a:xfrm>
          <a:prstGeom prst="rect">
            <a:avLst/>
          </a:prstGeom>
          <a:noFill/>
        </p:spPr>
        <p:txBody>
          <a:bodyPr wrap="square" rtlCol="0">
            <a:spAutoFit/>
          </a:bodyPr>
          <a:lstStyle/>
          <a:p>
            <a:r>
              <a:rPr lang="en-US" sz="1600" b="1"/>
              <a:t>S. 273(8): </a:t>
            </a:r>
            <a:r>
              <a:rPr lang="en-US" sz="1600"/>
              <a:t>S. 273(7) shall not apply to enquiry or verification conducted by VU in circumstances as specified by CBDT.</a:t>
            </a:r>
            <a:endParaRPr lang="en-IN" sz="1600"/>
          </a:p>
        </p:txBody>
      </p:sp>
    </p:spTree>
    <p:extLst>
      <p:ext uri="{BB962C8B-B14F-4D97-AF65-F5344CB8AC3E}">
        <p14:creationId xmlns:p14="http://schemas.microsoft.com/office/powerpoint/2010/main" val="313639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B7CCC-FCBE-4392-C0DE-10E8BCF51ED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C550B66-105D-563D-558B-1F4AEBCF7748}"/>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4D090033-0216-1955-6775-83DDE577FA5E}"/>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18A826BB-2ACB-CB71-53C1-27D1041CABA2}"/>
              </a:ext>
            </a:extLst>
          </p:cNvPr>
          <p:cNvSpPr>
            <a:spLocks noGrp="1"/>
          </p:cNvSpPr>
          <p:nvPr>
            <p:ph type="sldNum" sz="quarter" idx="12"/>
          </p:nvPr>
        </p:nvSpPr>
        <p:spPr/>
        <p:txBody>
          <a:bodyPr/>
          <a:lstStyle/>
          <a:p>
            <a:fld id="{3A98EE3D-8CD1-4C3F-BD1C-C98C9596463C}" type="slidenum">
              <a:rPr lang="en-US" smtClean="0"/>
              <a:t>15</a:t>
            </a:fld>
            <a:endParaRPr lang="en-US"/>
          </a:p>
        </p:txBody>
      </p:sp>
      <p:sp>
        <p:nvSpPr>
          <p:cNvPr id="21" name="Title 7">
            <a:extLst>
              <a:ext uri="{FF2B5EF4-FFF2-40B4-BE49-F238E27FC236}">
                <a16:creationId xmlns:a16="http://schemas.microsoft.com/office/drawing/2014/main" id="{9684908A-EE15-4806-3836-E9D0E49AFAC9}"/>
              </a:ext>
            </a:extLst>
          </p:cNvPr>
          <p:cNvSpPr>
            <a:spLocks noGrp="1"/>
          </p:cNvSpPr>
          <p:nvPr>
            <p:ph type="title"/>
          </p:nvPr>
        </p:nvSpPr>
        <p:spPr>
          <a:xfrm>
            <a:off x="581192" y="545847"/>
            <a:ext cx="11029616" cy="990600"/>
          </a:xfrm>
        </p:spPr>
        <p:txBody>
          <a:bodyPr>
            <a:normAutofit/>
          </a:bodyPr>
          <a:lstStyle/>
          <a:p>
            <a:r>
              <a:rPr lang="en-IN" sz="3000"/>
              <a:t>Section 273 | faceless assessment</a:t>
            </a:r>
          </a:p>
        </p:txBody>
      </p:sp>
      <p:sp>
        <p:nvSpPr>
          <p:cNvPr id="31" name="TextBox 30">
            <a:extLst>
              <a:ext uri="{FF2B5EF4-FFF2-40B4-BE49-F238E27FC236}">
                <a16:creationId xmlns:a16="http://schemas.microsoft.com/office/drawing/2014/main" id="{A906C6DC-F7D9-E139-5312-80B5260F94BE}"/>
              </a:ext>
            </a:extLst>
          </p:cNvPr>
          <p:cNvSpPr txBox="1"/>
          <p:nvPr/>
        </p:nvSpPr>
        <p:spPr>
          <a:xfrm>
            <a:off x="581192" y="1690791"/>
            <a:ext cx="7651615" cy="338554"/>
          </a:xfrm>
          <a:prstGeom prst="rect">
            <a:avLst/>
          </a:prstGeom>
          <a:noFill/>
        </p:spPr>
        <p:txBody>
          <a:bodyPr wrap="square" rtlCol="0">
            <a:spAutoFit/>
          </a:bodyPr>
          <a:lstStyle/>
          <a:p>
            <a:r>
              <a:rPr lang="en-US" sz="1600" b="1"/>
              <a:t>S. 273(9), 273(10) and 273(11): </a:t>
            </a:r>
            <a:r>
              <a:rPr lang="en-US" sz="1600"/>
              <a:t>Invoking the provisions of S. 268(5)</a:t>
            </a:r>
            <a:endParaRPr lang="en-IN" sz="1600"/>
          </a:p>
        </p:txBody>
      </p:sp>
      <p:sp>
        <p:nvSpPr>
          <p:cNvPr id="9" name="TextBox 8">
            <a:extLst>
              <a:ext uri="{FF2B5EF4-FFF2-40B4-BE49-F238E27FC236}">
                <a16:creationId xmlns:a16="http://schemas.microsoft.com/office/drawing/2014/main" id="{9E82BC83-C845-572B-53F5-04621727A138}"/>
              </a:ext>
            </a:extLst>
          </p:cNvPr>
          <p:cNvSpPr txBox="1"/>
          <p:nvPr/>
        </p:nvSpPr>
        <p:spPr>
          <a:xfrm>
            <a:off x="3784913" y="2256628"/>
            <a:ext cx="1877528" cy="492443"/>
          </a:xfrm>
          <a:prstGeom prst="rect">
            <a:avLst/>
          </a:prstGeom>
          <a:noFill/>
          <a:ln>
            <a:solidFill>
              <a:schemeClr val="tx1"/>
            </a:solidFill>
          </a:ln>
        </p:spPr>
        <p:txBody>
          <a:bodyPr wrap="square" rtlCol="0">
            <a:spAutoFit/>
          </a:bodyPr>
          <a:lstStyle/>
          <a:p>
            <a:pPr algn="just"/>
            <a:r>
              <a:rPr lang="en-US" sz="1300"/>
              <a:t>Pr. CCIT/ Pr. DGIT in-charge of </a:t>
            </a:r>
            <a:r>
              <a:rPr lang="en-US" sz="1300" err="1"/>
              <a:t>NaFAC</a:t>
            </a:r>
            <a:r>
              <a:rPr lang="en-US" sz="1300"/>
              <a:t> </a:t>
            </a:r>
            <a:endParaRPr lang="en-IN" sz="1300"/>
          </a:p>
        </p:txBody>
      </p:sp>
      <p:cxnSp>
        <p:nvCxnSpPr>
          <p:cNvPr id="14" name="Straight Arrow Connector 13">
            <a:extLst>
              <a:ext uri="{FF2B5EF4-FFF2-40B4-BE49-F238E27FC236}">
                <a16:creationId xmlns:a16="http://schemas.microsoft.com/office/drawing/2014/main" id="{FB876E3A-3512-0BE1-BB3E-05B938CE3BE6}"/>
              </a:ext>
            </a:extLst>
          </p:cNvPr>
          <p:cNvCxnSpPr/>
          <p:nvPr/>
        </p:nvCxnSpPr>
        <p:spPr>
          <a:xfrm>
            <a:off x="2722572" y="2518879"/>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B4EA59D-276A-E70E-D4C9-492629D8D6B3}"/>
              </a:ext>
            </a:extLst>
          </p:cNvPr>
          <p:cNvSpPr txBox="1"/>
          <p:nvPr/>
        </p:nvSpPr>
        <p:spPr>
          <a:xfrm>
            <a:off x="7473664" y="3435553"/>
            <a:ext cx="3556666" cy="692497"/>
          </a:xfrm>
          <a:prstGeom prst="rect">
            <a:avLst/>
          </a:prstGeom>
          <a:noFill/>
          <a:ln>
            <a:solidFill>
              <a:schemeClr val="tx1"/>
            </a:solidFill>
          </a:ln>
        </p:spPr>
        <p:txBody>
          <a:bodyPr wrap="square" rtlCol="0">
            <a:spAutoFit/>
          </a:bodyPr>
          <a:lstStyle/>
          <a:p>
            <a:pPr algn="just"/>
            <a:r>
              <a:rPr lang="en-US" sz="1300"/>
              <a:t>Transfer case to  AO having jurisdiction over the case as per S. 273(12) for invoking S. 268(5).</a:t>
            </a:r>
            <a:endParaRPr lang="en-IN" sz="1300"/>
          </a:p>
        </p:txBody>
      </p:sp>
      <p:sp>
        <p:nvSpPr>
          <p:cNvPr id="18" name="TextBox 17">
            <a:extLst>
              <a:ext uri="{FF2B5EF4-FFF2-40B4-BE49-F238E27FC236}">
                <a16:creationId xmlns:a16="http://schemas.microsoft.com/office/drawing/2014/main" id="{75A4B0B2-49E9-6DED-D7E0-7E84520A4718}"/>
              </a:ext>
            </a:extLst>
          </p:cNvPr>
          <p:cNvSpPr txBox="1"/>
          <p:nvPr/>
        </p:nvSpPr>
        <p:spPr>
          <a:xfrm>
            <a:off x="7481910" y="2135457"/>
            <a:ext cx="3562009" cy="692497"/>
          </a:xfrm>
          <a:prstGeom prst="rect">
            <a:avLst/>
          </a:prstGeom>
          <a:noFill/>
          <a:ln>
            <a:solidFill>
              <a:schemeClr val="tx1"/>
            </a:solidFill>
          </a:ln>
        </p:spPr>
        <p:txBody>
          <a:bodyPr wrap="square" rtlCol="0">
            <a:spAutoFit/>
          </a:bodyPr>
          <a:lstStyle/>
          <a:p>
            <a:pPr algn="just"/>
            <a:r>
              <a:rPr lang="en-US" sz="1300"/>
              <a:t>Forward reference received from AU to Pr. CCIT/ Pr. DGIT having jurisdiction over the case.</a:t>
            </a:r>
            <a:endParaRPr lang="en-IN" sz="1300"/>
          </a:p>
        </p:txBody>
      </p:sp>
      <p:sp>
        <p:nvSpPr>
          <p:cNvPr id="23" name="TextBox 22">
            <a:extLst>
              <a:ext uri="{FF2B5EF4-FFF2-40B4-BE49-F238E27FC236}">
                <a16:creationId xmlns:a16="http://schemas.microsoft.com/office/drawing/2014/main" id="{A8A886D6-D84D-6A8E-D0C2-50253B7DBFB9}"/>
              </a:ext>
            </a:extLst>
          </p:cNvPr>
          <p:cNvSpPr txBox="1"/>
          <p:nvPr/>
        </p:nvSpPr>
        <p:spPr>
          <a:xfrm>
            <a:off x="656202" y="2256628"/>
            <a:ext cx="1877528" cy="692497"/>
          </a:xfrm>
          <a:prstGeom prst="rect">
            <a:avLst/>
          </a:prstGeom>
          <a:noFill/>
          <a:ln>
            <a:solidFill>
              <a:schemeClr val="tx1"/>
            </a:solidFill>
          </a:ln>
        </p:spPr>
        <p:txBody>
          <a:bodyPr wrap="square" rtlCol="0">
            <a:spAutoFit/>
          </a:bodyPr>
          <a:lstStyle/>
          <a:p>
            <a:pPr algn="just"/>
            <a:r>
              <a:rPr lang="en-US" sz="1300"/>
              <a:t>AU makes reference for invoking provisions of S. 268(5)</a:t>
            </a:r>
            <a:endParaRPr lang="en-IN" sz="1300"/>
          </a:p>
        </p:txBody>
      </p:sp>
      <p:sp>
        <p:nvSpPr>
          <p:cNvPr id="28" name="TextBox 27">
            <a:extLst>
              <a:ext uri="{FF2B5EF4-FFF2-40B4-BE49-F238E27FC236}">
                <a16:creationId xmlns:a16="http://schemas.microsoft.com/office/drawing/2014/main" id="{10639A18-AC3A-B096-CBB4-43A2CD7363B7}"/>
              </a:ext>
            </a:extLst>
          </p:cNvPr>
          <p:cNvSpPr txBox="1"/>
          <p:nvPr/>
        </p:nvSpPr>
        <p:spPr>
          <a:xfrm>
            <a:off x="4039797" y="5619721"/>
            <a:ext cx="4739948" cy="492443"/>
          </a:xfrm>
          <a:prstGeom prst="rect">
            <a:avLst/>
          </a:prstGeom>
          <a:noFill/>
          <a:ln>
            <a:solidFill>
              <a:schemeClr val="tx1"/>
            </a:solidFill>
          </a:ln>
        </p:spPr>
        <p:txBody>
          <a:bodyPr wrap="square" rtlCol="0">
            <a:spAutoFit/>
          </a:bodyPr>
          <a:lstStyle/>
          <a:p>
            <a:pPr algn="just"/>
            <a:r>
              <a:rPr lang="en-IN" sz="1300"/>
              <a:t>AU shall proceed to complete assessment as per procedure laid down.</a:t>
            </a:r>
          </a:p>
        </p:txBody>
      </p:sp>
      <p:sp>
        <p:nvSpPr>
          <p:cNvPr id="33" name="TextBox 32">
            <a:extLst>
              <a:ext uri="{FF2B5EF4-FFF2-40B4-BE49-F238E27FC236}">
                <a16:creationId xmlns:a16="http://schemas.microsoft.com/office/drawing/2014/main" id="{9573E936-0C1B-1F2A-2B19-FF62D02B8509}"/>
              </a:ext>
            </a:extLst>
          </p:cNvPr>
          <p:cNvSpPr txBox="1"/>
          <p:nvPr/>
        </p:nvSpPr>
        <p:spPr>
          <a:xfrm>
            <a:off x="7526916" y="4600098"/>
            <a:ext cx="1877528" cy="492443"/>
          </a:xfrm>
          <a:prstGeom prst="rect">
            <a:avLst/>
          </a:prstGeom>
          <a:noFill/>
          <a:ln>
            <a:solidFill>
              <a:schemeClr val="tx1"/>
            </a:solidFill>
          </a:ln>
        </p:spPr>
        <p:txBody>
          <a:bodyPr wrap="square" rtlCol="0">
            <a:spAutoFit/>
          </a:bodyPr>
          <a:lstStyle/>
          <a:p>
            <a:pPr algn="just"/>
            <a:r>
              <a:rPr lang="en-US" sz="1300"/>
              <a:t>Reference not forwarded.</a:t>
            </a:r>
            <a:endParaRPr lang="en-IN" sz="1300"/>
          </a:p>
        </p:txBody>
      </p:sp>
      <p:sp>
        <p:nvSpPr>
          <p:cNvPr id="35" name="TextBox 34">
            <a:extLst>
              <a:ext uri="{FF2B5EF4-FFF2-40B4-BE49-F238E27FC236}">
                <a16:creationId xmlns:a16="http://schemas.microsoft.com/office/drawing/2014/main" id="{DA0FD918-B0E3-A099-5D0B-5B424BB35016}"/>
              </a:ext>
            </a:extLst>
          </p:cNvPr>
          <p:cNvSpPr txBox="1"/>
          <p:nvPr/>
        </p:nvSpPr>
        <p:spPr>
          <a:xfrm>
            <a:off x="678004" y="4379829"/>
            <a:ext cx="1877528" cy="492443"/>
          </a:xfrm>
          <a:prstGeom prst="rect">
            <a:avLst/>
          </a:prstGeom>
          <a:noFill/>
          <a:ln>
            <a:solidFill>
              <a:schemeClr val="tx1"/>
            </a:solidFill>
          </a:ln>
        </p:spPr>
        <p:txBody>
          <a:bodyPr wrap="square" rtlCol="0">
            <a:spAutoFit/>
          </a:bodyPr>
          <a:lstStyle/>
          <a:p>
            <a:pPr algn="just"/>
            <a:r>
              <a:rPr lang="en-US" sz="1300"/>
              <a:t>S. 268(5) should not be invoked</a:t>
            </a:r>
            <a:endParaRPr lang="en-IN" sz="1300"/>
          </a:p>
        </p:txBody>
      </p:sp>
      <p:sp>
        <p:nvSpPr>
          <p:cNvPr id="43" name="TextBox 42">
            <a:extLst>
              <a:ext uri="{FF2B5EF4-FFF2-40B4-BE49-F238E27FC236}">
                <a16:creationId xmlns:a16="http://schemas.microsoft.com/office/drawing/2014/main" id="{45965F9B-18C8-1113-5D78-E663A62618DB}"/>
              </a:ext>
            </a:extLst>
          </p:cNvPr>
          <p:cNvSpPr txBox="1"/>
          <p:nvPr/>
        </p:nvSpPr>
        <p:spPr>
          <a:xfrm>
            <a:off x="4218472" y="4379829"/>
            <a:ext cx="1877528" cy="492443"/>
          </a:xfrm>
          <a:prstGeom prst="rect">
            <a:avLst/>
          </a:prstGeom>
          <a:noFill/>
          <a:ln>
            <a:solidFill>
              <a:schemeClr val="tx1"/>
            </a:solidFill>
          </a:ln>
        </p:spPr>
        <p:txBody>
          <a:bodyPr wrap="square" rtlCol="0">
            <a:spAutoFit/>
          </a:bodyPr>
          <a:lstStyle/>
          <a:p>
            <a:pPr algn="just"/>
            <a:r>
              <a:rPr lang="en-US" sz="1300"/>
              <a:t>S. 268(5) should be invoked </a:t>
            </a:r>
            <a:endParaRPr lang="en-IN" sz="1300"/>
          </a:p>
        </p:txBody>
      </p:sp>
      <p:cxnSp>
        <p:nvCxnSpPr>
          <p:cNvPr id="45" name="Straight Arrow Connector 44">
            <a:extLst>
              <a:ext uri="{FF2B5EF4-FFF2-40B4-BE49-F238E27FC236}">
                <a16:creationId xmlns:a16="http://schemas.microsoft.com/office/drawing/2014/main" id="{BB78F067-0CE7-92CA-FD2D-41F9301A6D1A}"/>
              </a:ext>
            </a:extLst>
          </p:cNvPr>
          <p:cNvCxnSpPr>
            <a:cxnSpLocks/>
          </p:cNvCxnSpPr>
          <p:nvPr/>
        </p:nvCxnSpPr>
        <p:spPr>
          <a:xfrm>
            <a:off x="6502400" y="4809219"/>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F713C59-1633-29B6-50C1-D126D542E0D2}"/>
              </a:ext>
            </a:extLst>
          </p:cNvPr>
          <p:cNvCxnSpPr>
            <a:cxnSpLocks/>
          </p:cNvCxnSpPr>
          <p:nvPr/>
        </p:nvCxnSpPr>
        <p:spPr>
          <a:xfrm flipH="1" flipV="1">
            <a:off x="6473396" y="2485027"/>
            <a:ext cx="19435" cy="2324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E75CFAF-BEF5-4F27-8AB3-22AD9F016B49}"/>
              </a:ext>
            </a:extLst>
          </p:cNvPr>
          <p:cNvCxnSpPr>
            <a:cxnSpLocks/>
          </p:cNvCxnSpPr>
          <p:nvPr/>
        </p:nvCxnSpPr>
        <p:spPr>
          <a:xfrm>
            <a:off x="6473785" y="2498760"/>
            <a:ext cx="638215" cy="4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D2BBC7-0E4B-0168-495B-029FA498FE62}"/>
              </a:ext>
            </a:extLst>
          </p:cNvPr>
          <p:cNvCxnSpPr>
            <a:cxnSpLocks/>
          </p:cNvCxnSpPr>
          <p:nvPr/>
        </p:nvCxnSpPr>
        <p:spPr>
          <a:xfrm>
            <a:off x="1366220" y="3664144"/>
            <a:ext cx="0" cy="603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30A6DF7-3753-5BDA-AEC2-E99C1FF22EDB}"/>
              </a:ext>
            </a:extLst>
          </p:cNvPr>
          <p:cNvCxnSpPr>
            <a:cxnSpLocks/>
          </p:cNvCxnSpPr>
          <p:nvPr/>
        </p:nvCxnSpPr>
        <p:spPr>
          <a:xfrm>
            <a:off x="5334000" y="3653086"/>
            <a:ext cx="0" cy="614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19B475B-12B0-15B6-0EC5-5130E02C750E}"/>
              </a:ext>
            </a:extLst>
          </p:cNvPr>
          <p:cNvCxnSpPr>
            <a:cxnSpLocks/>
          </p:cNvCxnSpPr>
          <p:nvPr/>
        </p:nvCxnSpPr>
        <p:spPr>
          <a:xfrm>
            <a:off x="1361440" y="3647123"/>
            <a:ext cx="3972560" cy="11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7FD1F8D-2F85-67A6-6F64-89987C3DDE26}"/>
              </a:ext>
            </a:extLst>
          </p:cNvPr>
          <p:cNvCxnSpPr>
            <a:cxnSpLocks/>
          </p:cNvCxnSpPr>
          <p:nvPr/>
        </p:nvCxnSpPr>
        <p:spPr>
          <a:xfrm>
            <a:off x="10544250" y="2931137"/>
            <a:ext cx="0" cy="428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805BF9-5706-12B0-E96A-6ED4535E9E81}"/>
              </a:ext>
            </a:extLst>
          </p:cNvPr>
          <p:cNvCxnSpPr>
            <a:cxnSpLocks/>
          </p:cNvCxnSpPr>
          <p:nvPr/>
        </p:nvCxnSpPr>
        <p:spPr>
          <a:xfrm flipH="1" flipV="1">
            <a:off x="4668021" y="2827988"/>
            <a:ext cx="5341" cy="83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7790E4C-1C11-9154-5F8B-10DFC50AF8B9}"/>
              </a:ext>
            </a:extLst>
          </p:cNvPr>
          <p:cNvCxnSpPr>
            <a:cxnSpLocks/>
          </p:cNvCxnSpPr>
          <p:nvPr/>
        </p:nvCxnSpPr>
        <p:spPr>
          <a:xfrm>
            <a:off x="9607922" y="4868904"/>
            <a:ext cx="9503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82364B2D-205C-81C4-D830-9DFAEAE90340}"/>
              </a:ext>
            </a:extLst>
          </p:cNvPr>
          <p:cNvCxnSpPr>
            <a:cxnSpLocks/>
          </p:cNvCxnSpPr>
          <p:nvPr/>
        </p:nvCxnSpPr>
        <p:spPr>
          <a:xfrm flipH="1">
            <a:off x="8999749" y="5930155"/>
            <a:ext cx="1544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D5C2171C-0FC7-EE8B-7B29-C6F2B5F7FCD6}"/>
              </a:ext>
            </a:extLst>
          </p:cNvPr>
          <p:cNvCxnSpPr>
            <a:cxnSpLocks/>
          </p:cNvCxnSpPr>
          <p:nvPr/>
        </p:nvCxnSpPr>
        <p:spPr>
          <a:xfrm>
            <a:off x="1361440" y="4971102"/>
            <a:ext cx="5684" cy="959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1" name="Straight Arrow Connector 1030">
            <a:extLst>
              <a:ext uri="{FF2B5EF4-FFF2-40B4-BE49-F238E27FC236}">
                <a16:creationId xmlns:a16="http://schemas.microsoft.com/office/drawing/2014/main" id="{98A6CD0D-CCA4-EC90-9BC8-E84EA950FD1F}"/>
              </a:ext>
            </a:extLst>
          </p:cNvPr>
          <p:cNvCxnSpPr>
            <a:cxnSpLocks/>
          </p:cNvCxnSpPr>
          <p:nvPr/>
        </p:nvCxnSpPr>
        <p:spPr>
          <a:xfrm flipV="1">
            <a:off x="1381452" y="5930155"/>
            <a:ext cx="2403461" cy="11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24889371-E1D6-572B-C96D-48B22BE9ACB1}"/>
              </a:ext>
            </a:extLst>
          </p:cNvPr>
          <p:cNvCxnSpPr>
            <a:cxnSpLocks/>
          </p:cNvCxnSpPr>
          <p:nvPr/>
        </p:nvCxnSpPr>
        <p:spPr>
          <a:xfrm flipH="1">
            <a:off x="6096001" y="4587038"/>
            <a:ext cx="377395" cy="301"/>
          </a:xfrm>
          <a:prstGeom prst="line">
            <a:avLst/>
          </a:prstGeom>
        </p:spPr>
        <p:style>
          <a:lnRef idx="1">
            <a:schemeClr val="accent1"/>
          </a:lnRef>
          <a:fillRef idx="0">
            <a:schemeClr val="accent1"/>
          </a:fillRef>
          <a:effectRef idx="0">
            <a:schemeClr val="accent1"/>
          </a:effectRef>
          <a:fontRef idx="minor">
            <a:schemeClr val="tx1"/>
          </a:fontRef>
        </p:style>
      </p:cxnSp>
      <p:sp>
        <p:nvSpPr>
          <p:cNvPr id="1060" name="Arrow: Pentagon 1059">
            <a:extLst>
              <a:ext uri="{FF2B5EF4-FFF2-40B4-BE49-F238E27FC236}">
                <a16:creationId xmlns:a16="http://schemas.microsoft.com/office/drawing/2014/main" id="{77CC2FE3-A8D0-B8EA-4E00-1EA96FBA9D23}"/>
              </a:ext>
            </a:extLst>
          </p:cNvPr>
          <p:cNvSpPr/>
          <p:nvPr/>
        </p:nvSpPr>
        <p:spPr>
          <a:xfrm>
            <a:off x="656202" y="2955302"/>
            <a:ext cx="1385436" cy="180168"/>
          </a:xfrm>
          <a:prstGeom prst="homePlate">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273(9)</a:t>
            </a:r>
            <a:endParaRPr lang="en-IN" sz="1100">
              <a:solidFill>
                <a:schemeClr val="bg1"/>
              </a:solidFill>
              <a:ea typeface="Calibri" panose="020F0502020204030204" pitchFamily="34" charset="0"/>
              <a:cs typeface="Times New Roman" panose="02020603050405020304" pitchFamily="18" charset="0"/>
            </a:endParaRPr>
          </a:p>
        </p:txBody>
      </p:sp>
      <p:sp>
        <p:nvSpPr>
          <p:cNvPr id="11" name="Arrow: Pentagon 10">
            <a:extLst>
              <a:ext uri="{FF2B5EF4-FFF2-40B4-BE49-F238E27FC236}">
                <a16:creationId xmlns:a16="http://schemas.microsoft.com/office/drawing/2014/main" id="{5F00AA82-FA50-B243-2CE5-C60FC20E6F4A}"/>
              </a:ext>
            </a:extLst>
          </p:cNvPr>
          <p:cNvSpPr/>
          <p:nvPr/>
        </p:nvSpPr>
        <p:spPr>
          <a:xfrm>
            <a:off x="7470173" y="2834792"/>
            <a:ext cx="1877528" cy="185880"/>
          </a:xfrm>
          <a:prstGeom prst="homePlate">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273(9)(a)</a:t>
            </a:r>
            <a:endParaRPr lang="en-IN" sz="1100">
              <a:solidFill>
                <a:schemeClr val="bg1"/>
              </a:solidFill>
              <a:ea typeface="Calibri" panose="020F0502020204030204" pitchFamily="34" charset="0"/>
              <a:cs typeface="Times New Roman" panose="02020603050405020304" pitchFamily="18" charset="0"/>
            </a:endParaRPr>
          </a:p>
        </p:txBody>
      </p:sp>
      <p:sp>
        <p:nvSpPr>
          <p:cNvPr id="12" name="Arrow: Pentagon 11">
            <a:extLst>
              <a:ext uri="{FF2B5EF4-FFF2-40B4-BE49-F238E27FC236}">
                <a16:creationId xmlns:a16="http://schemas.microsoft.com/office/drawing/2014/main" id="{3BC82DE7-8D43-ECFC-F85C-CED5AEC05B1F}"/>
              </a:ext>
            </a:extLst>
          </p:cNvPr>
          <p:cNvSpPr/>
          <p:nvPr/>
        </p:nvSpPr>
        <p:spPr>
          <a:xfrm>
            <a:off x="7481910" y="4115526"/>
            <a:ext cx="1877528" cy="185880"/>
          </a:xfrm>
          <a:prstGeom prst="homePlate">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273(9)(b)/(10)</a:t>
            </a:r>
            <a:endParaRPr lang="en-IN" sz="1100">
              <a:solidFill>
                <a:schemeClr val="bg1"/>
              </a:solidFill>
              <a:ea typeface="Calibri" panose="020F0502020204030204" pitchFamily="34" charset="0"/>
              <a:cs typeface="Times New Roman" panose="02020603050405020304" pitchFamily="18" charset="0"/>
            </a:endParaRPr>
          </a:p>
        </p:txBody>
      </p:sp>
      <p:sp>
        <p:nvSpPr>
          <p:cNvPr id="13" name="Arrow: Pentagon 12">
            <a:extLst>
              <a:ext uri="{FF2B5EF4-FFF2-40B4-BE49-F238E27FC236}">
                <a16:creationId xmlns:a16="http://schemas.microsoft.com/office/drawing/2014/main" id="{F336AC01-603D-A564-C974-8E594964619C}"/>
              </a:ext>
            </a:extLst>
          </p:cNvPr>
          <p:cNvSpPr/>
          <p:nvPr/>
        </p:nvSpPr>
        <p:spPr>
          <a:xfrm>
            <a:off x="7520539" y="5067492"/>
            <a:ext cx="1259206" cy="185880"/>
          </a:xfrm>
          <a:prstGeom prst="homePlate">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273(11)</a:t>
            </a:r>
            <a:endParaRPr lang="en-IN" sz="1100">
              <a:solidFill>
                <a:schemeClr val="bg1"/>
              </a:solidFill>
              <a:ea typeface="Calibri" panose="020F0502020204030204" pitchFamily="34" charset="0"/>
              <a:cs typeface="Times New Roman" panose="02020603050405020304" pitchFamily="18" charset="0"/>
            </a:endParaRPr>
          </a:p>
        </p:txBody>
      </p:sp>
      <p:sp>
        <p:nvSpPr>
          <p:cNvPr id="49" name="Arrow: Pentagon 48">
            <a:extLst>
              <a:ext uri="{FF2B5EF4-FFF2-40B4-BE49-F238E27FC236}">
                <a16:creationId xmlns:a16="http://schemas.microsoft.com/office/drawing/2014/main" id="{6EF68A82-B468-1B7F-1EAC-880F1A3AA129}"/>
              </a:ext>
            </a:extLst>
          </p:cNvPr>
          <p:cNvSpPr/>
          <p:nvPr/>
        </p:nvSpPr>
        <p:spPr>
          <a:xfrm>
            <a:off x="4039797" y="6122789"/>
            <a:ext cx="1877528" cy="185880"/>
          </a:xfrm>
          <a:prstGeom prst="homePlate">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ea typeface="Calibri" panose="020F0502020204030204" pitchFamily="34" charset="0"/>
                <a:cs typeface="Times New Roman" panose="02020603050405020304" pitchFamily="18" charset="0"/>
              </a:rPr>
              <a:t>S. 273(11)</a:t>
            </a:r>
            <a:endParaRPr lang="en-IN" sz="1100">
              <a:solidFill>
                <a:schemeClr val="bg1"/>
              </a:solidFill>
              <a:ea typeface="Calibri" panose="020F0502020204030204" pitchFamily="34" charset="0"/>
              <a:cs typeface="Times New Roman" panose="02020603050405020304" pitchFamily="18" charset="0"/>
            </a:endParaRPr>
          </a:p>
        </p:txBody>
      </p:sp>
      <p:cxnSp>
        <p:nvCxnSpPr>
          <p:cNvPr id="1064" name="Straight Connector 1063">
            <a:extLst>
              <a:ext uri="{FF2B5EF4-FFF2-40B4-BE49-F238E27FC236}">
                <a16:creationId xmlns:a16="http://schemas.microsoft.com/office/drawing/2014/main" id="{4AE611EA-5596-6F09-F3EF-85084E8E5490}"/>
              </a:ext>
            </a:extLst>
          </p:cNvPr>
          <p:cNvCxnSpPr>
            <a:cxnSpLocks/>
          </p:cNvCxnSpPr>
          <p:nvPr/>
        </p:nvCxnSpPr>
        <p:spPr>
          <a:xfrm flipV="1">
            <a:off x="10572851" y="4868904"/>
            <a:ext cx="0" cy="10612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451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62DA-4550-F859-2DA7-B9AE14C6824D}"/>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EAE6FE0-36B7-726E-3584-9DA36AB1389B}"/>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06A755AB-4A89-37D9-8D25-C00355D9FC98}"/>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55270AA0-FF8E-1939-61D6-50FD28FB0B31}"/>
              </a:ext>
            </a:extLst>
          </p:cNvPr>
          <p:cNvSpPr>
            <a:spLocks noGrp="1"/>
          </p:cNvSpPr>
          <p:nvPr>
            <p:ph type="sldNum" sz="quarter" idx="12"/>
          </p:nvPr>
        </p:nvSpPr>
        <p:spPr/>
        <p:txBody>
          <a:bodyPr/>
          <a:lstStyle/>
          <a:p>
            <a:fld id="{3A98EE3D-8CD1-4C3F-BD1C-C98C9596463C}" type="slidenum">
              <a:rPr lang="en-US" smtClean="0"/>
              <a:t>16</a:t>
            </a:fld>
            <a:endParaRPr lang="en-US"/>
          </a:p>
        </p:txBody>
      </p:sp>
      <p:sp>
        <p:nvSpPr>
          <p:cNvPr id="21" name="Title 7">
            <a:extLst>
              <a:ext uri="{FF2B5EF4-FFF2-40B4-BE49-F238E27FC236}">
                <a16:creationId xmlns:a16="http://schemas.microsoft.com/office/drawing/2014/main" id="{39CE933B-7527-0F10-B88F-8E881399E303}"/>
              </a:ext>
            </a:extLst>
          </p:cNvPr>
          <p:cNvSpPr>
            <a:spLocks noGrp="1"/>
          </p:cNvSpPr>
          <p:nvPr>
            <p:ph type="title"/>
          </p:nvPr>
        </p:nvSpPr>
        <p:spPr>
          <a:xfrm>
            <a:off x="581192" y="545847"/>
            <a:ext cx="11029616" cy="990600"/>
          </a:xfrm>
        </p:spPr>
        <p:txBody>
          <a:bodyPr>
            <a:normAutofit/>
          </a:bodyPr>
          <a:lstStyle/>
          <a:p>
            <a:r>
              <a:rPr lang="en-IN" sz="3000"/>
              <a:t>Section 273 | faceless assessment</a:t>
            </a:r>
          </a:p>
        </p:txBody>
      </p:sp>
      <p:sp>
        <p:nvSpPr>
          <p:cNvPr id="10" name="TextBox 9">
            <a:extLst>
              <a:ext uri="{FF2B5EF4-FFF2-40B4-BE49-F238E27FC236}">
                <a16:creationId xmlns:a16="http://schemas.microsoft.com/office/drawing/2014/main" id="{02E4FBBC-18EA-6848-2530-E36045A70482}"/>
              </a:ext>
            </a:extLst>
          </p:cNvPr>
          <p:cNvSpPr txBox="1"/>
          <p:nvPr/>
        </p:nvSpPr>
        <p:spPr>
          <a:xfrm>
            <a:off x="720637" y="1740565"/>
            <a:ext cx="10313123" cy="584775"/>
          </a:xfrm>
          <a:prstGeom prst="rect">
            <a:avLst/>
          </a:prstGeom>
          <a:noFill/>
          <a:ln>
            <a:solidFill>
              <a:schemeClr val="tx1"/>
            </a:solidFill>
          </a:ln>
        </p:spPr>
        <p:txBody>
          <a:bodyPr wrap="square" rtlCol="0">
            <a:spAutoFit/>
          </a:bodyPr>
          <a:lstStyle/>
          <a:p>
            <a:pPr algn="just"/>
            <a:r>
              <a:rPr lang="en-US" sz="1600" b="1"/>
              <a:t>S. 273(12):</a:t>
            </a:r>
            <a:r>
              <a:rPr lang="en-US" sz="1600"/>
              <a:t> Special power to Pr. CCIT/ Pr. DGIT (in charge of </a:t>
            </a:r>
            <a:r>
              <a:rPr lang="en-US" sz="1600" err="1"/>
              <a:t>NaFAC</a:t>
            </a:r>
            <a:r>
              <a:rPr lang="en-US" sz="1600"/>
              <a:t>) to transfer the case to jurisdictional AO with </a:t>
            </a:r>
            <a:r>
              <a:rPr lang="en-US" sz="1600" b="1"/>
              <a:t>prior approval </a:t>
            </a:r>
            <a:r>
              <a:rPr lang="en-US" sz="1600"/>
              <a:t>of CBDT.</a:t>
            </a:r>
          </a:p>
        </p:txBody>
      </p:sp>
      <p:graphicFrame>
        <p:nvGraphicFramePr>
          <p:cNvPr id="16" name="Diagram 15">
            <a:extLst>
              <a:ext uri="{FF2B5EF4-FFF2-40B4-BE49-F238E27FC236}">
                <a16:creationId xmlns:a16="http://schemas.microsoft.com/office/drawing/2014/main" id="{81C35E75-53F0-4CB5-8E5F-1CF26409AE09}"/>
              </a:ext>
            </a:extLst>
          </p:cNvPr>
          <p:cNvGraphicFramePr/>
          <p:nvPr>
            <p:extLst>
              <p:ext uri="{D42A27DB-BD31-4B8C-83A1-F6EECF244321}">
                <p14:modId xmlns:p14="http://schemas.microsoft.com/office/powerpoint/2010/main" val="3228382604"/>
              </p:ext>
            </p:extLst>
          </p:nvPr>
        </p:nvGraphicFramePr>
        <p:xfrm>
          <a:off x="801918" y="3210560"/>
          <a:ext cx="10231842" cy="2743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19EB453-BB04-2FFC-A93C-DD964AE62C22}"/>
              </a:ext>
            </a:extLst>
          </p:cNvPr>
          <p:cNvSpPr txBox="1"/>
          <p:nvPr/>
        </p:nvSpPr>
        <p:spPr>
          <a:xfrm>
            <a:off x="396240" y="3210560"/>
            <a:ext cx="324397" cy="2611120"/>
          </a:xfrm>
          <a:prstGeom prst="rect">
            <a:avLst/>
          </a:prstGeom>
          <a:noFill/>
        </p:spPr>
        <p:txBody>
          <a:bodyPr wrap="square" rtlCol="0">
            <a:spAutoFit/>
          </a:bodyPr>
          <a:lstStyle/>
          <a:p>
            <a:endParaRPr lang="en-IN"/>
          </a:p>
        </p:txBody>
      </p:sp>
      <p:sp>
        <p:nvSpPr>
          <p:cNvPr id="9" name="TextBox 8">
            <a:extLst>
              <a:ext uri="{FF2B5EF4-FFF2-40B4-BE49-F238E27FC236}">
                <a16:creationId xmlns:a16="http://schemas.microsoft.com/office/drawing/2014/main" id="{AF264948-D381-4C80-2510-2A4831755D5E}"/>
              </a:ext>
            </a:extLst>
          </p:cNvPr>
          <p:cNvSpPr txBox="1"/>
          <p:nvPr/>
        </p:nvSpPr>
        <p:spPr>
          <a:xfrm>
            <a:off x="720636" y="2636930"/>
            <a:ext cx="10313123" cy="338554"/>
          </a:xfrm>
          <a:prstGeom prst="rect">
            <a:avLst/>
          </a:prstGeom>
          <a:noFill/>
          <a:ln>
            <a:solidFill>
              <a:schemeClr val="tx1"/>
            </a:solidFill>
          </a:ln>
        </p:spPr>
        <p:txBody>
          <a:bodyPr wrap="square" rtlCol="0">
            <a:spAutoFit/>
          </a:bodyPr>
          <a:lstStyle/>
          <a:p>
            <a:pPr algn="just"/>
            <a:r>
              <a:rPr lang="en-US" sz="1600" b="1"/>
              <a:t>S. 273(13):</a:t>
            </a:r>
            <a:r>
              <a:rPr lang="en-US" sz="1600"/>
              <a:t> Definition of various terms</a:t>
            </a:r>
          </a:p>
        </p:txBody>
      </p:sp>
    </p:spTree>
    <p:extLst>
      <p:ext uri="{BB962C8B-B14F-4D97-AF65-F5344CB8AC3E}">
        <p14:creationId xmlns:p14="http://schemas.microsoft.com/office/powerpoint/2010/main" val="168665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6FDE-B91F-DD9E-1EBF-626658AA3C4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62A12A7-9BA7-368E-010E-AEDA5C4D368B}"/>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318D48AA-5A2A-59B2-DE1B-A47F88D8CCEB}"/>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4B9EEB3C-8A74-2EC0-186D-919613008A36}"/>
              </a:ext>
            </a:extLst>
          </p:cNvPr>
          <p:cNvSpPr>
            <a:spLocks noGrp="1"/>
          </p:cNvSpPr>
          <p:nvPr>
            <p:ph type="sldNum" sz="quarter" idx="12"/>
          </p:nvPr>
        </p:nvSpPr>
        <p:spPr/>
        <p:txBody>
          <a:bodyPr/>
          <a:lstStyle/>
          <a:p>
            <a:fld id="{3A98EE3D-8CD1-4C3F-BD1C-C98C9596463C}" type="slidenum">
              <a:rPr lang="en-US" smtClean="0"/>
              <a:t>17</a:t>
            </a:fld>
            <a:endParaRPr lang="en-US"/>
          </a:p>
        </p:txBody>
      </p:sp>
      <p:sp>
        <p:nvSpPr>
          <p:cNvPr id="21" name="Title 7">
            <a:extLst>
              <a:ext uri="{FF2B5EF4-FFF2-40B4-BE49-F238E27FC236}">
                <a16:creationId xmlns:a16="http://schemas.microsoft.com/office/drawing/2014/main" id="{3CD6B3B6-E95C-25C2-A199-70912506EA22}"/>
              </a:ext>
            </a:extLst>
          </p:cNvPr>
          <p:cNvSpPr>
            <a:spLocks noGrp="1"/>
          </p:cNvSpPr>
          <p:nvPr>
            <p:ph type="title"/>
          </p:nvPr>
        </p:nvSpPr>
        <p:spPr>
          <a:xfrm>
            <a:off x="581192" y="545847"/>
            <a:ext cx="11029616" cy="990600"/>
          </a:xfrm>
        </p:spPr>
        <p:txBody>
          <a:bodyPr>
            <a:normAutofit/>
          </a:bodyPr>
          <a:lstStyle/>
          <a:p>
            <a:r>
              <a:rPr lang="en-IN" sz="3000"/>
              <a:t>Section 273 v/s Section 144B</a:t>
            </a:r>
          </a:p>
        </p:txBody>
      </p:sp>
      <p:sp>
        <p:nvSpPr>
          <p:cNvPr id="6" name="TextBox 5">
            <a:extLst>
              <a:ext uri="{FF2B5EF4-FFF2-40B4-BE49-F238E27FC236}">
                <a16:creationId xmlns:a16="http://schemas.microsoft.com/office/drawing/2014/main" id="{577F5F67-862E-E233-AF17-16A00CBF7380}"/>
              </a:ext>
            </a:extLst>
          </p:cNvPr>
          <p:cNvSpPr txBox="1"/>
          <p:nvPr/>
        </p:nvSpPr>
        <p:spPr>
          <a:xfrm>
            <a:off x="396240" y="3210560"/>
            <a:ext cx="324397" cy="2611120"/>
          </a:xfrm>
          <a:prstGeom prst="rect">
            <a:avLst/>
          </a:prstGeom>
          <a:noFill/>
        </p:spPr>
        <p:txBody>
          <a:bodyPr wrap="square" rtlCol="0">
            <a:spAutoFit/>
          </a:bodyPr>
          <a:lstStyle/>
          <a:p>
            <a:endParaRPr lang="en-IN"/>
          </a:p>
        </p:txBody>
      </p:sp>
      <p:sp>
        <p:nvSpPr>
          <p:cNvPr id="5" name="Rectangle: Rounded Corners 4">
            <a:extLst>
              <a:ext uri="{FF2B5EF4-FFF2-40B4-BE49-F238E27FC236}">
                <a16:creationId xmlns:a16="http://schemas.microsoft.com/office/drawing/2014/main" id="{A853D7C7-0A35-6A59-6D4A-8260DC51D48F}"/>
              </a:ext>
            </a:extLst>
          </p:cNvPr>
          <p:cNvSpPr/>
          <p:nvPr/>
        </p:nvSpPr>
        <p:spPr>
          <a:xfrm>
            <a:off x="1952717" y="1649446"/>
            <a:ext cx="2596242" cy="365125"/>
          </a:xfrm>
          <a:prstGeom prst="roundRect">
            <a:avLst/>
          </a:prstGeom>
          <a:solidFill>
            <a:srgbClr val="0D4C8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t>Structural Similarities</a:t>
            </a:r>
          </a:p>
        </p:txBody>
      </p:sp>
      <p:sp>
        <p:nvSpPr>
          <p:cNvPr id="8" name="TextBox 7">
            <a:extLst>
              <a:ext uri="{FF2B5EF4-FFF2-40B4-BE49-F238E27FC236}">
                <a16:creationId xmlns:a16="http://schemas.microsoft.com/office/drawing/2014/main" id="{6B230222-840C-614C-7A67-B03D04D517A6}"/>
              </a:ext>
            </a:extLst>
          </p:cNvPr>
          <p:cNvSpPr txBox="1"/>
          <p:nvPr/>
        </p:nvSpPr>
        <p:spPr>
          <a:xfrm>
            <a:off x="720637" y="1991740"/>
            <a:ext cx="5060403" cy="4188381"/>
          </a:xfrm>
          <a:prstGeom prst="roundRect">
            <a:avLst/>
          </a:prstGeom>
          <a:solidFill>
            <a:srgbClr val="FFFFFF"/>
          </a:solidFill>
          <a:ln>
            <a:solidFill>
              <a:schemeClr val="tx1"/>
            </a:solidFill>
          </a:ln>
        </p:spPr>
        <p:txBody>
          <a:bodyPr wrap="square" rtlCol="0">
            <a:spAutoFit/>
          </a:bodyPr>
          <a:lstStyle/>
          <a:p>
            <a:pPr marL="285750" indent="-285750" algn="just">
              <a:buFont typeface="Wingdings" panose="05000000000000000000" pitchFamily="2" charset="2"/>
              <a:buChar char="v"/>
            </a:pPr>
            <a:r>
              <a:rPr lang="en-IN" sz="1500" dirty="0"/>
              <a:t>Both provisions start with an </a:t>
            </a:r>
            <a:r>
              <a:rPr lang="en-IN" sz="1500" dirty="0">
                <a:solidFill>
                  <a:srgbClr val="FF0000"/>
                </a:solidFill>
              </a:rPr>
              <a:t>overriding</a:t>
            </a:r>
            <a:r>
              <a:rPr lang="en-IN" sz="1500" dirty="0"/>
              <a:t> </a:t>
            </a:r>
            <a:r>
              <a:rPr lang="en-IN" sz="1500" b="1" dirty="0">
                <a:solidFill>
                  <a:srgbClr val="FF0000"/>
                </a:solidFill>
              </a:rPr>
              <a:t>clause </a:t>
            </a:r>
            <a:r>
              <a:rPr lang="en-IN" sz="1500" dirty="0"/>
              <a:t>making faceless assessment a default scheme and not optional.</a:t>
            </a:r>
          </a:p>
          <a:p>
            <a:pPr algn="just"/>
            <a:endParaRPr lang="en-IN" sz="1500" dirty="0"/>
          </a:p>
          <a:p>
            <a:pPr marL="285750" indent="-285750" algn="just">
              <a:buFont typeface="Wingdings" panose="05000000000000000000" pitchFamily="2" charset="2"/>
              <a:buChar char="v"/>
            </a:pPr>
            <a:r>
              <a:rPr lang="en-IN" sz="1500" dirty="0"/>
              <a:t>Both provisions empower CBDT to </a:t>
            </a:r>
            <a:r>
              <a:rPr lang="en-IN" sz="1500" b="1" dirty="0">
                <a:solidFill>
                  <a:srgbClr val="FF0000"/>
                </a:solidFill>
              </a:rPr>
              <a:t>specify coverage </a:t>
            </a:r>
            <a:r>
              <a:rPr lang="en-IN" sz="1500" dirty="0"/>
              <a:t>by area, person, income or case.</a:t>
            </a:r>
          </a:p>
          <a:p>
            <a:pPr algn="just"/>
            <a:endParaRPr lang="en-IN" sz="1500" dirty="0"/>
          </a:p>
          <a:p>
            <a:pPr marL="285750" indent="-285750" algn="just">
              <a:buFont typeface="Wingdings" panose="05000000000000000000" pitchFamily="2" charset="2"/>
              <a:buChar char="v"/>
            </a:pPr>
            <a:r>
              <a:rPr lang="en-IN" sz="1500" dirty="0"/>
              <a:t>Both provisions establish a </a:t>
            </a:r>
            <a:r>
              <a:rPr lang="en-IN" sz="1500" b="1" dirty="0">
                <a:solidFill>
                  <a:srgbClr val="FF0000"/>
                </a:solidFill>
              </a:rPr>
              <a:t>central authority </a:t>
            </a:r>
            <a:r>
              <a:rPr lang="en-IN" sz="1500" dirty="0"/>
              <a:t>(</a:t>
            </a:r>
            <a:r>
              <a:rPr lang="en-IN" sz="1500" dirty="0" err="1"/>
              <a:t>NaFAC</a:t>
            </a:r>
            <a:r>
              <a:rPr lang="en-IN" sz="1500" dirty="0"/>
              <a:t>) and </a:t>
            </a:r>
            <a:r>
              <a:rPr lang="en-IN" sz="1500" b="1" dirty="0">
                <a:solidFill>
                  <a:srgbClr val="FF0000"/>
                </a:solidFill>
              </a:rPr>
              <a:t>multiple functional units</a:t>
            </a:r>
            <a:r>
              <a:rPr lang="en-IN" sz="1500" dirty="0"/>
              <a:t>.</a:t>
            </a:r>
          </a:p>
          <a:p>
            <a:pPr algn="just"/>
            <a:endParaRPr lang="en-IN" sz="1500" dirty="0"/>
          </a:p>
          <a:p>
            <a:pPr marL="285750" indent="-285750" algn="just">
              <a:buFont typeface="Wingdings" panose="05000000000000000000" pitchFamily="2" charset="2"/>
              <a:buChar char="v"/>
            </a:pPr>
            <a:r>
              <a:rPr lang="en-US" sz="1500" dirty="0"/>
              <a:t>Both provisions prescribe </a:t>
            </a:r>
            <a:r>
              <a:rPr lang="en-US" sz="1500" b="1" dirty="0">
                <a:solidFill>
                  <a:srgbClr val="FF0000"/>
                </a:solidFill>
              </a:rPr>
              <a:t>exclusive electronic communication</a:t>
            </a:r>
            <a:r>
              <a:rPr lang="en-US" sz="1500" dirty="0"/>
              <a:t>, except for specified enquiry/verification.</a:t>
            </a:r>
          </a:p>
          <a:p>
            <a:pPr algn="just"/>
            <a:endParaRPr lang="en-US" sz="1500" dirty="0"/>
          </a:p>
          <a:p>
            <a:pPr marL="285750" indent="-285750" algn="just">
              <a:buFont typeface="Wingdings" panose="05000000000000000000" pitchFamily="2" charset="2"/>
              <a:buChar char="v"/>
            </a:pPr>
            <a:r>
              <a:rPr lang="en-US" sz="1500" dirty="0"/>
              <a:t>Both provisions allow for </a:t>
            </a:r>
            <a:r>
              <a:rPr lang="en-US" sz="1500" b="1" dirty="0">
                <a:solidFill>
                  <a:srgbClr val="FF0000"/>
                </a:solidFill>
              </a:rPr>
              <a:t>transfer of cases </a:t>
            </a:r>
            <a:r>
              <a:rPr lang="en-US" sz="1500" dirty="0"/>
              <a:t>out of the faceless regime with prior approval of CBDT.</a:t>
            </a:r>
          </a:p>
        </p:txBody>
      </p:sp>
      <p:sp>
        <p:nvSpPr>
          <p:cNvPr id="11" name="Rectangle: Rounded Corners 10">
            <a:extLst>
              <a:ext uri="{FF2B5EF4-FFF2-40B4-BE49-F238E27FC236}">
                <a16:creationId xmlns:a16="http://schemas.microsoft.com/office/drawing/2014/main" id="{F1FC6C16-F925-EED9-5701-B0F0DA9D7674}"/>
              </a:ext>
            </a:extLst>
          </p:cNvPr>
          <p:cNvSpPr/>
          <p:nvPr/>
        </p:nvSpPr>
        <p:spPr>
          <a:xfrm>
            <a:off x="7538722" y="1649446"/>
            <a:ext cx="2387600" cy="365125"/>
          </a:xfrm>
          <a:prstGeom prst="roundRect">
            <a:avLst/>
          </a:prstGeom>
          <a:solidFill>
            <a:srgbClr val="0D4C8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t>Broad Difference</a:t>
            </a:r>
          </a:p>
        </p:txBody>
      </p:sp>
      <p:sp>
        <p:nvSpPr>
          <p:cNvPr id="12" name="TextBox 11">
            <a:extLst>
              <a:ext uri="{FF2B5EF4-FFF2-40B4-BE49-F238E27FC236}">
                <a16:creationId xmlns:a16="http://schemas.microsoft.com/office/drawing/2014/main" id="{A6E2DFE1-2A51-1211-BB62-AFE477170CA1}"/>
              </a:ext>
            </a:extLst>
          </p:cNvPr>
          <p:cNvSpPr txBox="1"/>
          <p:nvPr/>
        </p:nvSpPr>
        <p:spPr>
          <a:xfrm>
            <a:off x="6188389" y="2000994"/>
            <a:ext cx="5060403" cy="4188381"/>
          </a:xfrm>
          <a:prstGeom prst="roundRect">
            <a:avLst/>
          </a:prstGeom>
          <a:solidFill>
            <a:srgbClr val="FFFFFF"/>
          </a:solidFill>
          <a:ln>
            <a:solidFill>
              <a:schemeClr val="tx1"/>
            </a:solidFill>
          </a:ln>
        </p:spPr>
        <p:txBody>
          <a:bodyPr wrap="square" rtlCol="0">
            <a:spAutoFit/>
          </a:bodyPr>
          <a:lstStyle/>
          <a:p>
            <a:pPr marL="285750" indent="-285750" algn="just">
              <a:buFont typeface="Wingdings" panose="05000000000000000000" pitchFamily="2" charset="2"/>
              <a:buChar char="v"/>
            </a:pPr>
            <a:r>
              <a:rPr lang="en-IN" sz="1500" b="1" dirty="0">
                <a:solidFill>
                  <a:srgbClr val="FF0000"/>
                </a:solidFill>
              </a:rPr>
              <a:t>Absence of detailed procedure u/s 273:</a:t>
            </a:r>
          </a:p>
          <a:p>
            <a:pPr algn="just"/>
            <a:endParaRPr lang="en-IN" sz="1500" b="1" dirty="0"/>
          </a:p>
          <a:p>
            <a:pPr marL="263525" algn="just"/>
            <a:r>
              <a:rPr lang="en-IN" sz="1500" dirty="0"/>
              <a:t>S. 144B(1) and S. 144B(6) laid down a detailed procedure under 32 clauses and 11 clauses respectively for faceless assessment. However, S. </a:t>
            </a:r>
            <a:r>
              <a:rPr lang="en-US" sz="1500" dirty="0"/>
              <a:t>273 provides a more compact framework, empowering CBDT to prescribe the procedure for faceless assessment by rules.</a:t>
            </a:r>
          </a:p>
          <a:p>
            <a:pPr algn="just"/>
            <a:endParaRPr lang="en-US" sz="1500" dirty="0"/>
          </a:p>
          <a:p>
            <a:pPr marL="285750" indent="-285750" algn="just">
              <a:buFont typeface="Wingdings" panose="05000000000000000000" pitchFamily="2" charset="2"/>
              <a:buChar char="v"/>
            </a:pPr>
            <a:r>
              <a:rPr lang="en-US" sz="1500" dirty="0"/>
              <a:t>Removal of certain definitions u/s 273.</a:t>
            </a:r>
          </a:p>
          <a:p>
            <a:pPr marL="285750" indent="-285750" algn="just">
              <a:buFont typeface="Wingdings" panose="05000000000000000000" pitchFamily="2" charset="2"/>
              <a:buChar char="v"/>
            </a:pPr>
            <a:endParaRPr lang="en-US" sz="1500" dirty="0"/>
          </a:p>
          <a:p>
            <a:pPr marL="285750" indent="-285750" algn="just">
              <a:buFont typeface="Wingdings" panose="05000000000000000000" pitchFamily="2" charset="2"/>
              <a:buChar char="v"/>
            </a:pPr>
            <a:r>
              <a:rPr lang="en-US" sz="1500" b="1" dirty="0">
                <a:solidFill>
                  <a:srgbClr val="FF0000"/>
                </a:solidFill>
              </a:rPr>
              <a:t>Removal of Proviso to S. 144B(3)(iii) u/s 273(3): </a:t>
            </a:r>
          </a:p>
          <a:p>
            <a:pPr algn="just"/>
            <a:endParaRPr lang="en-US" sz="1500" b="1" dirty="0"/>
          </a:p>
          <a:p>
            <a:pPr marL="263525" algn="just"/>
            <a:r>
              <a:rPr lang="en-US" sz="1500" dirty="0"/>
              <a:t>[ Under above proviso- functions of VU can be performed by a VU any other faceless </a:t>
            </a:r>
            <a:r>
              <a:rPr lang="en-US" sz="1500" dirty="0" err="1"/>
              <a:t>centre</a:t>
            </a:r>
            <a:r>
              <a:rPr lang="en-US" sz="1500" dirty="0"/>
              <a:t>].</a:t>
            </a:r>
            <a:endParaRPr lang="en-IN" sz="1500" dirty="0"/>
          </a:p>
        </p:txBody>
      </p:sp>
    </p:spTree>
    <p:extLst>
      <p:ext uri="{BB962C8B-B14F-4D97-AF65-F5344CB8AC3E}">
        <p14:creationId xmlns:p14="http://schemas.microsoft.com/office/powerpoint/2010/main" val="250335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DC98C-408E-146E-4239-F963E2E7A88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830A522-9406-DFAD-426B-83B9F85E85AC}"/>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772810D3-0E32-11F0-0A0E-30C6D0218219}"/>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56363673-C44A-8903-28C4-37A8DD1BA14F}"/>
              </a:ext>
            </a:extLst>
          </p:cNvPr>
          <p:cNvSpPr>
            <a:spLocks noGrp="1"/>
          </p:cNvSpPr>
          <p:nvPr>
            <p:ph type="sldNum" sz="quarter" idx="12"/>
          </p:nvPr>
        </p:nvSpPr>
        <p:spPr/>
        <p:txBody>
          <a:bodyPr/>
          <a:lstStyle/>
          <a:p>
            <a:fld id="{3A98EE3D-8CD1-4C3F-BD1C-C98C9596463C}" type="slidenum">
              <a:rPr lang="en-US" smtClean="0"/>
              <a:t>18</a:t>
            </a:fld>
            <a:endParaRPr lang="en-US"/>
          </a:p>
        </p:txBody>
      </p:sp>
      <p:sp>
        <p:nvSpPr>
          <p:cNvPr id="21" name="Title 7">
            <a:extLst>
              <a:ext uri="{FF2B5EF4-FFF2-40B4-BE49-F238E27FC236}">
                <a16:creationId xmlns:a16="http://schemas.microsoft.com/office/drawing/2014/main" id="{8395DCFA-79D0-0DA4-81FB-E06055FED826}"/>
              </a:ext>
            </a:extLst>
          </p:cNvPr>
          <p:cNvSpPr>
            <a:spLocks noGrp="1"/>
          </p:cNvSpPr>
          <p:nvPr>
            <p:ph type="title"/>
          </p:nvPr>
        </p:nvSpPr>
        <p:spPr>
          <a:xfrm>
            <a:off x="581192" y="535687"/>
            <a:ext cx="10513528" cy="990600"/>
          </a:xfrm>
        </p:spPr>
        <p:txBody>
          <a:bodyPr>
            <a:normAutofit/>
          </a:bodyPr>
          <a:lstStyle/>
          <a:p>
            <a:r>
              <a:rPr lang="en-IN" sz="3000"/>
              <a:t>Faceless re-assessment proceedings</a:t>
            </a:r>
          </a:p>
        </p:txBody>
      </p:sp>
      <p:sp>
        <p:nvSpPr>
          <p:cNvPr id="6" name="TextBox 5">
            <a:extLst>
              <a:ext uri="{FF2B5EF4-FFF2-40B4-BE49-F238E27FC236}">
                <a16:creationId xmlns:a16="http://schemas.microsoft.com/office/drawing/2014/main" id="{6ECF69B1-7754-1F45-451E-B68737C8031E}"/>
              </a:ext>
            </a:extLst>
          </p:cNvPr>
          <p:cNvSpPr txBox="1"/>
          <p:nvPr/>
        </p:nvSpPr>
        <p:spPr>
          <a:xfrm>
            <a:off x="396240" y="3210560"/>
            <a:ext cx="324397" cy="2611120"/>
          </a:xfrm>
          <a:prstGeom prst="rect">
            <a:avLst/>
          </a:prstGeom>
          <a:noFill/>
        </p:spPr>
        <p:txBody>
          <a:bodyPr wrap="square" rtlCol="0">
            <a:spAutoFit/>
          </a:bodyPr>
          <a:lstStyle/>
          <a:p>
            <a:endParaRPr lang="en-IN"/>
          </a:p>
        </p:txBody>
      </p:sp>
      <p:sp>
        <p:nvSpPr>
          <p:cNvPr id="5" name="Rectangle: Rounded Corners 4">
            <a:extLst>
              <a:ext uri="{FF2B5EF4-FFF2-40B4-BE49-F238E27FC236}">
                <a16:creationId xmlns:a16="http://schemas.microsoft.com/office/drawing/2014/main" id="{EE42FD76-E45A-E369-9264-987EB0EC2404}"/>
              </a:ext>
            </a:extLst>
          </p:cNvPr>
          <p:cNvSpPr/>
          <p:nvPr/>
        </p:nvSpPr>
        <p:spPr>
          <a:xfrm>
            <a:off x="720637" y="1619031"/>
            <a:ext cx="2264845" cy="365125"/>
          </a:xfrm>
          <a:prstGeom prst="roundRect">
            <a:avLst/>
          </a:prstGeom>
          <a:solidFill>
            <a:srgbClr val="0D4C8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t>S. 151A (Old Act)</a:t>
            </a:r>
          </a:p>
        </p:txBody>
      </p:sp>
      <p:sp>
        <p:nvSpPr>
          <p:cNvPr id="8" name="TextBox 7">
            <a:extLst>
              <a:ext uri="{FF2B5EF4-FFF2-40B4-BE49-F238E27FC236}">
                <a16:creationId xmlns:a16="http://schemas.microsoft.com/office/drawing/2014/main" id="{DE947F55-CD10-66DC-D7CB-193E6BF5E6F0}"/>
              </a:ext>
            </a:extLst>
          </p:cNvPr>
          <p:cNvSpPr txBox="1"/>
          <p:nvPr/>
        </p:nvSpPr>
        <p:spPr>
          <a:xfrm>
            <a:off x="720637" y="2240021"/>
            <a:ext cx="10374083" cy="1259919"/>
          </a:xfrm>
          <a:prstGeom prst="roundRect">
            <a:avLst/>
          </a:prstGeom>
          <a:solidFill>
            <a:srgbClr val="FFFFFF"/>
          </a:solidFill>
          <a:ln>
            <a:solidFill>
              <a:schemeClr val="tx1"/>
            </a:solidFill>
          </a:ln>
        </p:spPr>
        <p:txBody>
          <a:bodyPr wrap="square" rtlCol="0">
            <a:spAutoFit/>
          </a:bodyPr>
          <a:lstStyle/>
          <a:p>
            <a:pPr marL="285750" indent="-285750" algn="just">
              <a:buFont typeface="Wingdings" panose="05000000000000000000" pitchFamily="2" charset="2"/>
              <a:buChar char="v"/>
            </a:pPr>
            <a:r>
              <a:rPr lang="en-US" sz="1700"/>
              <a:t>S. 151A of the Act provides for issuance of notice u/s 148 of the Act and conducting the entire re-assessment proceedings in a faceless manner.</a:t>
            </a:r>
          </a:p>
          <a:p>
            <a:pPr marL="263525" algn="just"/>
            <a:r>
              <a:rPr lang="en-US" sz="1700" i="1"/>
              <a:t>[E-Assessment of Income Escaping Assessment Scheme 2022 vide notification no. 1466(E) dated March 29, 2022]</a:t>
            </a:r>
          </a:p>
        </p:txBody>
      </p:sp>
      <p:sp>
        <p:nvSpPr>
          <p:cNvPr id="11" name="Rectangle: Rounded Corners 10">
            <a:extLst>
              <a:ext uri="{FF2B5EF4-FFF2-40B4-BE49-F238E27FC236}">
                <a16:creationId xmlns:a16="http://schemas.microsoft.com/office/drawing/2014/main" id="{EB8BA6D0-AFA0-3979-98A3-3AD3701314CD}"/>
              </a:ext>
            </a:extLst>
          </p:cNvPr>
          <p:cNvSpPr/>
          <p:nvPr/>
        </p:nvSpPr>
        <p:spPr>
          <a:xfrm>
            <a:off x="720637" y="3905557"/>
            <a:ext cx="4156163" cy="499234"/>
          </a:xfrm>
          <a:prstGeom prst="roundRect">
            <a:avLst/>
          </a:prstGeom>
          <a:solidFill>
            <a:srgbClr val="0D4C8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t>Omission of corresponding section</a:t>
            </a:r>
          </a:p>
        </p:txBody>
      </p:sp>
      <p:sp>
        <p:nvSpPr>
          <p:cNvPr id="12" name="TextBox 11">
            <a:extLst>
              <a:ext uri="{FF2B5EF4-FFF2-40B4-BE49-F238E27FC236}">
                <a16:creationId xmlns:a16="http://schemas.microsoft.com/office/drawing/2014/main" id="{BD9A49F2-4F48-C839-B32C-A3290A39EA3C}"/>
              </a:ext>
            </a:extLst>
          </p:cNvPr>
          <p:cNvSpPr txBox="1"/>
          <p:nvPr/>
        </p:nvSpPr>
        <p:spPr>
          <a:xfrm>
            <a:off x="720637" y="4726344"/>
            <a:ext cx="10374083" cy="1259919"/>
          </a:xfrm>
          <a:prstGeom prst="roundRect">
            <a:avLst/>
          </a:prstGeom>
          <a:solidFill>
            <a:srgbClr val="FFFFFF"/>
          </a:solidFill>
          <a:ln>
            <a:solidFill>
              <a:schemeClr val="tx1"/>
            </a:solidFill>
          </a:ln>
        </p:spPr>
        <p:txBody>
          <a:bodyPr wrap="square" rtlCol="0">
            <a:spAutoFit/>
          </a:bodyPr>
          <a:lstStyle/>
          <a:p>
            <a:pPr marL="285750" indent="-285750" algn="just">
              <a:buFont typeface="Wingdings" panose="05000000000000000000" pitchFamily="2" charset="2"/>
              <a:buChar char="v"/>
            </a:pPr>
            <a:r>
              <a:rPr lang="en-IN" sz="1700" dirty="0"/>
              <a:t>The New Act </a:t>
            </a:r>
            <a:r>
              <a:rPr lang="en-IN" sz="1700" b="1" dirty="0">
                <a:solidFill>
                  <a:srgbClr val="FF0000"/>
                </a:solidFill>
              </a:rPr>
              <a:t>does not contain </a:t>
            </a:r>
            <a:r>
              <a:rPr lang="en-IN" sz="1700" dirty="0"/>
              <a:t>any corresponding section for conducting the re-assessment proceedings in a faceless manner.</a:t>
            </a:r>
          </a:p>
          <a:p>
            <a:pPr algn="just"/>
            <a:endParaRPr lang="en-IN" sz="1700" dirty="0"/>
          </a:p>
          <a:p>
            <a:pPr marL="285750" indent="-285750" algn="just">
              <a:buFont typeface="Wingdings" panose="05000000000000000000" pitchFamily="2" charset="2"/>
              <a:buChar char="v"/>
            </a:pPr>
            <a:r>
              <a:rPr lang="en-IN" sz="1700" dirty="0"/>
              <a:t>However, S. 532 of the New Act empowers to CBDT to frame schemes. </a:t>
            </a:r>
          </a:p>
        </p:txBody>
      </p:sp>
    </p:spTree>
    <p:extLst>
      <p:ext uri="{BB962C8B-B14F-4D97-AF65-F5344CB8AC3E}">
        <p14:creationId xmlns:p14="http://schemas.microsoft.com/office/powerpoint/2010/main" val="116692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0B9C0-7253-674B-9934-8E4E366EDBE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002C06E1-C87B-2911-6506-B79DFEF1120B}"/>
              </a:ext>
            </a:extLst>
          </p:cNvPr>
          <p:cNvSpPr>
            <a:spLocks noGrp="1"/>
          </p:cNvSpPr>
          <p:nvPr>
            <p:ph type="dt" sz="half" idx="10"/>
          </p:nvPr>
        </p:nvSpPr>
        <p:spPr/>
        <p:txBody>
          <a:bodyPr/>
          <a:lstStyle/>
          <a:p>
            <a:r>
              <a:rPr lang="en-US"/>
              <a:t>November 16, 2025</a:t>
            </a:r>
          </a:p>
        </p:txBody>
      </p:sp>
      <p:sp>
        <p:nvSpPr>
          <p:cNvPr id="5" name="Footer Placeholder 4">
            <a:extLst>
              <a:ext uri="{FF2B5EF4-FFF2-40B4-BE49-F238E27FC236}">
                <a16:creationId xmlns:a16="http://schemas.microsoft.com/office/drawing/2014/main" id="{B8C12AA3-D0E9-681E-9A41-3E6E2034AEC9}"/>
              </a:ext>
            </a:extLst>
          </p:cNvPr>
          <p:cNvSpPr>
            <a:spLocks noGrp="1"/>
          </p:cNvSpPr>
          <p:nvPr>
            <p:ph type="ftr" sz="quarter" idx="11"/>
          </p:nvPr>
        </p:nvSpPr>
        <p:spPr/>
        <p:txBody>
          <a:bodyPr/>
          <a:lstStyle/>
          <a:p>
            <a:r>
              <a:rPr lang="en-US"/>
              <a:t>FACELESS ASSESSMENT                                                                         KRUPA R. GANDHI | BANSI S. MEHTA &amp; CO.</a:t>
            </a:r>
          </a:p>
        </p:txBody>
      </p:sp>
      <p:sp>
        <p:nvSpPr>
          <p:cNvPr id="6" name="Slide Number Placeholder 5">
            <a:extLst>
              <a:ext uri="{FF2B5EF4-FFF2-40B4-BE49-F238E27FC236}">
                <a16:creationId xmlns:a16="http://schemas.microsoft.com/office/drawing/2014/main" id="{892A7A16-B771-9305-BC04-69B815CF378E}"/>
              </a:ext>
            </a:extLst>
          </p:cNvPr>
          <p:cNvSpPr>
            <a:spLocks noGrp="1"/>
          </p:cNvSpPr>
          <p:nvPr>
            <p:ph type="sldNum" sz="quarter" idx="12"/>
          </p:nvPr>
        </p:nvSpPr>
        <p:spPr/>
        <p:txBody>
          <a:bodyPr/>
          <a:lstStyle/>
          <a:p>
            <a:fld id="{3A98EE3D-8CD1-4C3F-BD1C-C98C9596463C}" type="slidenum">
              <a:rPr lang="en-US" smtClean="0"/>
              <a:t>19</a:t>
            </a:fld>
            <a:endParaRPr lang="en-US"/>
          </a:p>
        </p:txBody>
      </p:sp>
      <p:sp>
        <p:nvSpPr>
          <p:cNvPr id="7" name="Rectangle 6">
            <a:extLst>
              <a:ext uri="{FF2B5EF4-FFF2-40B4-BE49-F238E27FC236}">
                <a16:creationId xmlns:a16="http://schemas.microsoft.com/office/drawing/2014/main" id="{E1ACB8A0-740F-F03D-7D61-8FF0E8A70CC1}"/>
              </a:ext>
            </a:extLst>
          </p:cNvPr>
          <p:cNvSpPr/>
          <p:nvPr/>
        </p:nvSpPr>
        <p:spPr>
          <a:xfrm>
            <a:off x="581192" y="1459129"/>
            <a:ext cx="6146179" cy="474673"/>
          </a:xfrm>
          <a:prstGeom prst="rect">
            <a:avLst/>
          </a:prstGeom>
          <a:solidFill>
            <a:srgbClr val="0D4C83"/>
          </a:solidFill>
          <a:ln>
            <a:solidFill>
              <a:srgbClr val="0D4C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a:t>                FACELESS AT WHAT STAGE(S)?</a:t>
            </a:r>
          </a:p>
        </p:txBody>
      </p:sp>
      <p:sp>
        <p:nvSpPr>
          <p:cNvPr id="8" name="Rectangle 7">
            <a:extLst>
              <a:ext uri="{FF2B5EF4-FFF2-40B4-BE49-F238E27FC236}">
                <a16:creationId xmlns:a16="http://schemas.microsoft.com/office/drawing/2014/main" id="{45A60C32-10A3-1E72-A2A1-F5E84F6BDDDD}"/>
              </a:ext>
            </a:extLst>
          </p:cNvPr>
          <p:cNvSpPr/>
          <p:nvPr/>
        </p:nvSpPr>
        <p:spPr>
          <a:xfrm>
            <a:off x="729340" y="1246888"/>
            <a:ext cx="762000" cy="6136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Content Placeholder 11">
            <a:extLst>
              <a:ext uri="{FF2B5EF4-FFF2-40B4-BE49-F238E27FC236}">
                <a16:creationId xmlns:a16="http://schemas.microsoft.com/office/drawing/2014/main" id="{7E809F48-3274-444E-C065-ED1742DA8C93}"/>
              </a:ext>
            </a:extLst>
          </p:cNvPr>
          <p:cNvSpPr>
            <a:spLocks noGrp="1"/>
          </p:cNvSpPr>
          <p:nvPr>
            <p:ph idx="1"/>
          </p:nvPr>
        </p:nvSpPr>
        <p:spPr>
          <a:xfrm>
            <a:off x="581193" y="2095395"/>
            <a:ext cx="3413863" cy="627066"/>
          </a:xfrm>
        </p:spPr>
        <p:txBody>
          <a:bodyPr>
            <a:normAutofit/>
          </a:bodyPr>
          <a:lstStyle/>
          <a:p>
            <a:pPr marL="342900" indent="-342900">
              <a:buFont typeface="+mj-lt"/>
              <a:buAutoNum type="alphaUcPeriod"/>
            </a:pPr>
            <a:r>
              <a:rPr lang="en-US" sz="1500"/>
              <a:t>S. 148A Process and Issuance of Notice u/s 148 </a:t>
            </a:r>
            <a:endParaRPr lang="en-IN" sz="1500"/>
          </a:p>
        </p:txBody>
      </p:sp>
      <p:pic>
        <p:nvPicPr>
          <p:cNvPr id="13" name="Content Placeholder 9" descr="Drama with solid fill">
            <a:extLst>
              <a:ext uri="{FF2B5EF4-FFF2-40B4-BE49-F238E27FC236}">
                <a16:creationId xmlns:a16="http://schemas.microsoft.com/office/drawing/2014/main" id="{50B7F8E6-556E-16C9-41D6-82F71C536E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525" y="1220975"/>
            <a:ext cx="633314" cy="633314"/>
          </a:xfrm>
          <a:prstGeom prst="rect">
            <a:avLst/>
          </a:prstGeom>
        </p:spPr>
      </p:pic>
      <p:sp>
        <p:nvSpPr>
          <p:cNvPr id="14" name="Content Placeholder 11">
            <a:extLst>
              <a:ext uri="{FF2B5EF4-FFF2-40B4-BE49-F238E27FC236}">
                <a16:creationId xmlns:a16="http://schemas.microsoft.com/office/drawing/2014/main" id="{1ACBD438-C56C-4A19-B54C-00E2FBBE344F}"/>
              </a:ext>
            </a:extLst>
          </p:cNvPr>
          <p:cNvSpPr txBox="1">
            <a:spLocks/>
          </p:cNvSpPr>
          <p:nvPr/>
        </p:nvSpPr>
        <p:spPr>
          <a:xfrm>
            <a:off x="4382236" y="2095395"/>
            <a:ext cx="3413863" cy="627066"/>
          </a:xfrm>
          <a:prstGeom prst="rect">
            <a:avLst/>
          </a:prstGeom>
        </p:spPr>
        <p:txBody>
          <a:bodyPr vert="horz" lIns="91440" tIns="45720" rIns="91440" bIns="45720" rtlCol="0" anchor="ctr">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Font typeface="+mj-lt"/>
              <a:buAutoNum type="alphaUcPeriod" startAt="2"/>
            </a:pPr>
            <a:r>
              <a:rPr lang="en-US" sz="1500"/>
              <a:t>Issuance of Notice u/s 148 &amp; Reassessment u/s 147</a:t>
            </a:r>
            <a:endParaRPr lang="en-IN" sz="1500"/>
          </a:p>
        </p:txBody>
      </p:sp>
      <p:sp>
        <p:nvSpPr>
          <p:cNvPr id="15" name="Content Placeholder 11">
            <a:extLst>
              <a:ext uri="{FF2B5EF4-FFF2-40B4-BE49-F238E27FC236}">
                <a16:creationId xmlns:a16="http://schemas.microsoft.com/office/drawing/2014/main" id="{279DAA91-27EF-1312-4674-FACD3604D25C}"/>
              </a:ext>
            </a:extLst>
          </p:cNvPr>
          <p:cNvSpPr txBox="1">
            <a:spLocks/>
          </p:cNvSpPr>
          <p:nvPr/>
        </p:nvSpPr>
        <p:spPr>
          <a:xfrm>
            <a:off x="8244580" y="2095395"/>
            <a:ext cx="3413863" cy="627066"/>
          </a:xfrm>
          <a:prstGeom prst="rect">
            <a:avLst/>
          </a:prstGeom>
        </p:spPr>
        <p:txBody>
          <a:bodyPr vert="horz" lIns="91440" tIns="45720" rIns="91440" bIns="45720" rtlCol="0" anchor="ctr">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Font typeface="+mj-lt"/>
              <a:buAutoNum type="alphaUcPeriod" startAt="3"/>
            </a:pPr>
            <a:r>
              <a:rPr lang="en-US" sz="1500"/>
              <a:t>Only Reassessment u/s 147</a:t>
            </a:r>
            <a:endParaRPr lang="en-IN" sz="1500"/>
          </a:p>
        </p:txBody>
      </p:sp>
      <p:cxnSp>
        <p:nvCxnSpPr>
          <p:cNvPr id="16" name="Straight Connector 15">
            <a:extLst>
              <a:ext uri="{FF2B5EF4-FFF2-40B4-BE49-F238E27FC236}">
                <a16:creationId xmlns:a16="http://schemas.microsoft.com/office/drawing/2014/main" id="{8E7E6C49-3A13-AFE4-105F-524A800E1023}"/>
              </a:ext>
            </a:extLst>
          </p:cNvPr>
          <p:cNvCxnSpPr/>
          <p:nvPr/>
        </p:nvCxnSpPr>
        <p:spPr>
          <a:xfrm flipH="1">
            <a:off x="4186938" y="1981649"/>
            <a:ext cx="3416" cy="90000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EF6497-FCA3-9700-3388-F7BB94B68F64}"/>
              </a:ext>
            </a:extLst>
          </p:cNvPr>
          <p:cNvCxnSpPr/>
          <p:nvPr/>
        </p:nvCxnSpPr>
        <p:spPr>
          <a:xfrm flipH="1">
            <a:off x="8023729" y="1975649"/>
            <a:ext cx="3416" cy="90000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12C2CA8-3F6F-64EF-7BAD-A4672073D789}"/>
              </a:ext>
            </a:extLst>
          </p:cNvPr>
          <p:cNvCxnSpPr/>
          <p:nvPr/>
        </p:nvCxnSpPr>
        <p:spPr>
          <a:xfrm>
            <a:off x="1964477" y="2885671"/>
            <a:ext cx="788278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EF114F-DA19-DEED-9DBC-DF1B11F14429}"/>
              </a:ext>
            </a:extLst>
          </p:cNvPr>
          <p:cNvCxnSpPr>
            <a:cxnSpLocks/>
          </p:cNvCxnSpPr>
          <p:nvPr/>
        </p:nvCxnSpPr>
        <p:spPr>
          <a:xfrm>
            <a:off x="827639" y="3998988"/>
            <a:ext cx="10384325" cy="0"/>
          </a:xfrm>
          <a:prstGeom prst="line">
            <a:avLst/>
          </a:prstGeom>
          <a:ln w="38100">
            <a:solidFill>
              <a:schemeClr val="tx1">
                <a:lumMod val="50000"/>
                <a:lumOff val="50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76E1184E-7376-53DA-C5E4-881C3E1E8711}"/>
              </a:ext>
            </a:extLst>
          </p:cNvPr>
          <p:cNvGrpSpPr/>
          <p:nvPr/>
        </p:nvGrpSpPr>
        <p:grpSpPr>
          <a:xfrm>
            <a:off x="1340355" y="3851230"/>
            <a:ext cx="360000" cy="360000"/>
            <a:chOff x="1239313" y="3944727"/>
            <a:chExt cx="504056" cy="504056"/>
          </a:xfrm>
        </p:grpSpPr>
        <p:sp>
          <p:nvSpPr>
            <p:cNvPr id="21" name="Oval 20">
              <a:extLst>
                <a:ext uri="{FF2B5EF4-FFF2-40B4-BE49-F238E27FC236}">
                  <a16:creationId xmlns:a16="http://schemas.microsoft.com/office/drawing/2014/main" id="{9DF61B85-5517-0097-2AB3-678C126D2754}"/>
                </a:ext>
              </a:extLst>
            </p:cNvPr>
            <p:cNvSpPr/>
            <p:nvPr/>
          </p:nvSpPr>
          <p:spPr>
            <a:xfrm>
              <a:off x="1239313" y="3944727"/>
              <a:ext cx="504056" cy="504056"/>
            </a:xfrm>
            <a:prstGeom prst="ellipse">
              <a:avLst/>
            </a:prstGeom>
            <a:solidFill>
              <a:schemeClr val="accent6">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Oval 21">
              <a:extLst>
                <a:ext uri="{FF2B5EF4-FFF2-40B4-BE49-F238E27FC236}">
                  <a16:creationId xmlns:a16="http://schemas.microsoft.com/office/drawing/2014/main" id="{ABCFB3AD-CB35-84E6-F2C4-289EF68D9300}"/>
                </a:ext>
              </a:extLst>
            </p:cNvPr>
            <p:cNvSpPr/>
            <p:nvPr/>
          </p:nvSpPr>
          <p:spPr>
            <a:xfrm>
              <a:off x="1329341" y="4034755"/>
              <a:ext cx="324000" cy="32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26" name="Group 25">
            <a:extLst>
              <a:ext uri="{FF2B5EF4-FFF2-40B4-BE49-F238E27FC236}">
                <a16:creationId xmlns:a16="http://schemas.microsoft.com/office/drawing/2014/main" id="{D7973314-150E-5CD5-410C-57DF6AE99646}"/>
              </a:ext>
            </a:extLst>
          </p:cNvPr>
          <p:cNvGrpSpPr/>
          <p:nvPr/>
        </p:nvGrpSpPr>
        <p:grpSpPr>
          <a:xfrm>
            <a:off x="10257040" y="3834666"/>
            <a:ext cx="360000" cy="360000"/>
            <a:chOff x="4319972" y="3176972"/>
            <a:chExt cx="504056" cy="504056"/>
          </a:xfrm>
        </p:grpSpPr>
        <p:sp>
          <p:nvSpPr>
            <p:cNvPr id="27" name="Oval 26">
              <a:extLst>
                <a:ext uri="{FF2B5EF4-FFF2-40B4-BE49-F238E27FC236}">
                  <a16:creationId xmlns:a16="http://schemas.microsoft.com/office/drawing/2014/main" id="{CC6C9778-533B-A480-D104-C7531897FF33}"/>
                </a:ext>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Oval 27">
              <a:extLst>
                <a:ext uri="{FF2B5EF4-FFF2-40B4-BE49-F238E27FC236}">
                  <a16:creationId xmlns:a16="http://schemas.microsoft.com/office/drawing/2014/main" id="{7276DBE0-09C4-B35B-43FB-A5FF27B7FCF6}"/>
                </a:ext>
              </a:extLst>
            </p:cNvPr>
            <p:cNvSpPr/>
            <p:nvPr/>
          </p:nvSpPr>
          <p:spPr>
            <a:xfrm>
              <a:off x="4410000" y="3267000"/>
              <a:ext cx="324000" cy="32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0" name="TextBox 29">
            <a:extLst>
              <a:ext uri="{FF2B5EF4-FFF2-40B4-BE49-F238E27FC236}">
                <a16:creationId xmlns:a16="http://schemas.microsoft.com/office/drawing/2014/main" id="{1256B92A-08D8-3175-4C26-69B999263E33}"/>
              </a:ext>
            </a:extLst>
          </p:cNvPr>
          <p:cNvSpPr txBox="1"/>
          <p:nvPr/>
        </p:nvSpPr>
        <p:spPr>
          <a:xfrm>
            <a:off x="533557" y="4530983"/>
            <a:ext cx="2125643" cy="1384995"/>
          </a:xfrm>
          <a:prstGeom prst="rect">
            <a:avLst/>
          </a:prstGeom>
          <a:noFill/>
        </p:spPr>
        <p:txBody>
          <a:bodyPr wrap="square" rtlCol="0">
            <a:spAutoFit/>
          </a:bodyPr>
          <a:lstStyle/>
          <a:p>
            <a:pPr algn="ctr"/>
            <a:r>
              <a:rPr lang="en-US" sz="1400">
                <a:solidFill>
                  <a:schemeClr val="tx1">
                    <a:lumMod val="75000"/>
                    <a:lumOff val="25000"/>
                  </a:schemeClr>
                </a:solidFill>
              </a:rPr>
              <a:t>Empowers CG to notify the scheme for re-assessment and procedures u/s 147, 148, 148A and 151</a:t>
            </a:r>
          </a:p>
          <a:p>
            <a:pPr algn="ctr"/>
            <a:endParaRPr lang="en-IN" sz="1400">
              <a:solidFill>
                <a:schemeClr val="tx1">
                  <a:lumMod val="75000"/>
                  <a:lumOff val="25000"/>
                </a:schemeClr>
              </a:solidFill>
            </a:endParaRPr>
          </a:p>
        </p:txBody>
      </p:sp>
      <p:sp>
        <p:nvSpPr>
          <p:cNvPr id="31" name="TextBox 30">
            <a:extLst>
              <a:ext uri="{FF2B5EF4-FFF2-40B4-BE49-F238E27FC236}">
                <a16:creationId xmlns:a16="http://schemas.microsoft.com/office/drawing/2014/main" id="{DB8757AE-1621-F05A-892C-2A94866892C0}"/>
              </a:ext>
            </a:extLst>
          </p:cNvPr>
          <p:cNvSpPr txBox="1"/>
          <p:nvPr/>
        </p:nvSpPr>
        <p:spPr>
          <a:xfrm>
            <a:off x="2996151" y="4121672"/>
            <a:ext cx="6493505" cy="2246769"/>
          </a:xfrm>
          <a:prstGeom prst="rect">
            <a:avLst/>
          </a:prstGeom>
          <a:noFill/>
        </p:spPr>
        <p:txBody>
          <a:bodyPr wrap="square" rtlCol="0">
            <a:spAutoFit/>
          </a:bodyPr>
          <a:lstStyle/>
          <a:p>
            <a:r>
              <a:rPr lang="en-US" sz="1400" b="1" dirty="0">
                <a:solidFill>
                  <a:schemeClr val="tx1">
                    <a:lumMod val="75000"/>
                    <a:lumOff val="25000"/>
                  </a:schemeClr>
                </a:solidFill>
              </a:rPr>
              <a:t>Scope of the Scheme</a:t>
            </a:r>
          </a:p>
          <a:p>
            <a:r>
              <a:rPr lang="en-US" sz="1400" dirty="0">
                <a:solidFill>
                  <a:schemeClr val="tx1">
                    <a:lumMod val="75000"/>
                    <a:lumOff val="25000"/>
                  </a:schemeClr>
                </a:solidFill>
              </a:rPr>
              <a:t>3. For the purpose of this Scheme,––</a:t>
            </a:r>
          </a:p>
          <a:p>
            <a:r>
              <a:rPr lang="en-US" sz="1400" dirty="0">
                <a:solidFill>
                  <a:schemeClr val="tx1">
                    <a:lumMod val="75000"/>
                    <a:lumOff val="25000"/>
                  </a:schemeClr>
                </a:solidFill>
              </a:rPr>
              <a:t>(a) assessment, reassessment or re-computation u/s 147 of the Act,</a:t>
            </a:r>
          </a:p>
          <a:p>
            <a:r>
              <a:rPr lang="en-US" sz="1400" dirty="0">
                <a:solidFill>
                  <a:schemeClr val="tx1">
                    <a:lumMod val="75000"/>
                    <a:lumOff val="25000"/>
                  </a:schemeClr>
                </a:solidFill>
              </a:rPr>
              <a:t>(b) issuance of notice u/s 148 of the Act, </a:t>
            </a:r>
          </a:p>
          <a:p>
            <a:endParaRPr lang="en-US" sz="1400" dirty="0">
              <a:solidFill>
                <a:schemeClr val="tx1">
                  <a:lumMod val="75000"/>
                  <a:lumOff val="25000"/>
                </a:schemeClr>
              </a:solidFill>
            </a:endParaRPr>
          </a:p>
          <a:p>
            <a:pPr algn="just"/>
            <a:r>
              <a:rPr lang="en-US" sz="1400" b="1" dirty="0">
                <a:solidFill>
                  <a:schemeClr val="tx1">
                    <a:lumMod val="75000"/>
                    <a:lumOff val="25000"/>
                  </a:schemeClr>
                </a:solidFill>
              </a:rPr>
              <a:t>shall be through automated allocation</a:t>
            </a:r>
            <a:r>
              <a:rPr lang="en-US" sz="1400" dirty="0">
                <a:solidFill>
                  <a:schemeClr val="tx1">
                    <a:lumMod val="75000"/>
                    <a:lumOff val="25000"/>
                  </a:schemeClr>
                </a:solidFill>
              </a:rPr>
              <a:t>, in accordance with risk management strategy formulated by the Board as referred to in S. 148 for issuance of notice, and in a faceless manner, </a:t>
            </a:r>
            <a:r>
              <a:rPr lang="en-US" sz="1400" b="1" dirty="0">
                <a:solidFill>
                  <a:schemeClr val="tx1">
                    <a:lumMod val="75000"/>
                    <a:lumOff val="25000"/>
                  </a:schemeClr>
                </a:solidFill>
              </a:rPr>
              <a:t>to the extent provided in section 144B of the Act</a:t>
            </a:r>
            <a:r>
              <a:rPr lang="en-US" sz="1400" dirty="0">
                <a:solidFill>
                  <a:schemeClr val="tx1">
                    <a:lumMod val="75000"/>
                    <a:lumOff val="25000"/>
                  </a:schemeClr>
                </a:solidFill>
              </a:rPr>
              <a:t> with reference to making assessment or reassessment of total income or loss of Ā</a:t>
            </a:r>
            <a:endParaRPr lang="en-IN" sz="1400" dirty="0">
              <a:solidFill>
                <a:schemeClr val="tx1">
                  <a:lumMod val="75000"/>
                  <a:lumOff val="25000"/>
                </a:schemeClr>
              </a:solidFill>
            </a:endParaRPr>
          </a:p>
        </p:txBody>
      </p:sp>
      <p:sp>
        <p:nvSpPr>
          <p:cNvPr id="32" name="TextBox 31">
            <a:extLst>
              <a:ext uri="{FF2B5EF4-FFF2-40B4-BE49-F238E27FC236}">
                <a16:creationId xmlns:a16="http://schemas.microsoft.com/office/drawing/2014/main" id="{F3F2E409-471C-F92B-E8FB-B5F3D023F86B}"/>
              </a:ext>
            </a:extLst>
          </p:cNvPr>
          <p:cNvSpPr txBox="1"/>
          <p:nvPr/>
        </p:nvSpPr>
        <p:spPr>
          <a:xfrm>
            <a:off x="3891951" y="3239293"/>
            <a:ext cx="3581693" cy="584775"/>
          </a:xfrm>
          <a:prstGeom prst="rect">
            <a:avLst/>
          </a:prstGeom>
          <a:noFill/>
        </p:spPr>
        <p:txBody>
          <a:bodyPr wrap="square" rtlCol="0">
            <a:spAutoFit/>
          </a:bodyPr>
          <a:lstStyle/>
          <a:p>
            <a:pPr algn="ctr"/>
            <a:r>
              <a:rPr lang="en-US" sz="1600" b="1">
                <a:solidFill>
                  <a:schemeClr val="tx1">
                    <a:lumMod val="75000"/>
                    <a:lumOff val="25000"/>
                  </a:schemeClr>
                </a:solidFill>
              </a:rPr>
              <a:t>e-Assessment of Income Escaping Assessment Scheme, 2022</a:t>
            </a:r>
            <a:endParaRPr lang="en-IN" sz="1600" b="1">
              <a:solidFill>
                <a:schemeClr val="tx1">
                  <a:lumMod val="75000"/>
                  <a:lumOff val="25000"/>
                </a:schemeClr>
              </a:solidFill>
            </a:endParaRPr>
          </a:p>
        </p:txBody>
      </p:sp>
      <p:sp>
        <p:nvSpPr>
          <p:cNvPr id="33" name="TextBox 32">
            <a:extLst>
              <a:ext uri="{FF2B5EF4-FFF2-40B4-BE49-F238E27FC236}">
                <a16:creationId xmlns:a16="http://schemas.microsoft.com/office/drawing/2014/main" id="{0555EB39-A578-D6CF-9704-A8B4534DC7ED}"/>
              </a:ext>
            </a:extLst>
          </p:cNvPr>
          <p:cNvSpPr txBox="1"/>
          <p:nvPr/>
        </p:nvSpPr>
        <p:spPr>
          <a:xfrm>
            <a:off x="807525" y="3273729"/>
            <a:ext cx="1393955" cy="584775"/>
          </a:xfrm>
          <a:prstGeom prst="rect">
            <a:avLst/>
          </a:prstGeom>
          <a:noFill/>
        </p:spPr>
        <p:txBody>
          <a:bodyPr wrap="square" rtlCol="0">
            <a:spAutoFit/>
          </a:bodyPr>
          <a:lstStyle/>
          <a:p>
            <a:pPr algn="ctr"/>
            <a:r>
              <a:rPr lang="en-US" sz="1600" b="1">
                <a:solidFill>
                  <a:schemeClr val="tx1">
                    <a:lumMod val="75000"/>
                    <a:lumOff val="25000"/>
                  </a:schemeClr>
                </a:solidFill>
              </a:rPr>
              <a:t>S. 151A </a:t>
            </a:r>
          </a:p>
          <a:p>
            <a:pPr algn="ctr"/>
            <a:r>
              <a:rPr lang="en-US" sz="1600" b="1">
                <a:solidFill>
                  <a:schemeClr val="tx1">
                    <a:lumMod val="75000"/>
                    <a:lumOff val="25000"/>
                  </a:schemeClr>
                </a:solidFill>
              </a:rPr>
              <a:t>of the Act</a:t>
            </a:r>
            <a:endParaRPr lang="en-IN" sz="1600" b="1">
              <a:solidFill>
                <a:schemeClr val="tx1">
                  <a:lumMod val="75000"/>
                  <a:lumOff val="25000"/>
                </a:schemeClr>
              </a:solidFill>
            </a:endParaRPr>
          </a:p>
        </p:txBody>
      </p:sp>
      <p:grpSp>
        <p:nvGrpSpPr>
          <p:cNvPr id="23" name="Group 22">
            <a:extLst>
              <a:ext uri="{FF2B5EF4-FFF2-40B4-BE49-F238E27FC236}">
                <a16:creationId xmlns:a16="http://schemas.microsoft.com/office/drawing/2014/main" id="{28031DB1-A50C-85FD-E916-C1518A61D712}"/>
              </a:ext>
            </a:extLst>
          </p:cNvPr>
          <p:cNvGrpSpPr/>
          <p:nvPr/>
        </p:nvGrpSpPr>
        <p:grpSpPr>
          <a:xfrm>
            <a:off x="5413763" y="3842213"/>
            <a:ext cx="360000" cy="360000"/>
            <a:chOff x="4319972" y="3176972"/>
            <a:chExt cx="504056" cy="504056"/>
          </a:xfrm>
        </p:grpSpPr>
        <p:sp>
          <p:nvSpPr>
            <p:cNvPr id="24" name="Oval 23">
              <a:extLst>
                <a:ext uri="{FF2B5EF4-FFF2-40B4-BE49-F238E27FC236}">
                  <a16:creationId xmlns:a16="http://schemas.microsoft.com/office/drawing/2014/main" id="{35EAE96B-C56B-2328-A056-70C22DF7BCA3}"/>
                </a:ext>
              </a:extLst>
            </p:cNvPr>
            <p:cNvSpPr/>
            <p:nvPr/>
          </p:nvSpPr>
          <p:spPr>
            <a:xfrm>
              <a:off x="4319972" y="3176972"/>
              <a:ext cx="504056" cy="504056"/>
            </a:xfrm>
            <a:prstGeom prst="ellipse">
              <a:avLst/>
            </a:prstGeom>
            <a:solidFill>
              <a:schemeClr val="accent1">
                <a:lumMod val="90000"/>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Oval 24">
              <a:extLst>
                <a:ext uri="{FF2B5EF4-FFF2-40B4-BE49-F238E27FC236}">
                  <a16:creationId xmlns:a16="http://schemas.microsoft.com/office/drawing/2014/main" id="{38A4522C-33F7-C065-4880-CEE1E7F13919}"/>
                </a:ext>
              </a:extLst>
            </p:cNvPr>
            <p:cNvSpPr/>
            <p:nvPr/>
          </p:nvSpPr>
          <p:spPr>
            <a:xfrm>
              <a:off x="4410000" y="3267000"/>
              <a:ext cx="324000" cy="324000"/>
            </a:xfrm>
            <a:prstGeom prst="ellipse">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4" name="TextBox 33">
            <a:extLst>
              <a:ext uri="{FF2B5EF4-FFF2-40B4-BE49-F238E27FC236}">
                <a16:creationId xmlns:a16="http://schemas.microsoft.com/office/drawing/2014/main" id="{F8411213-B145-DD9C-C8C0-3CD7FF13C15F}"/>
              </a:ext>
            </a:extLst>
          </p:cNvPr>
          <p:cNvSpPr txBox="1"/>
          <p:nvPr/>
        </p:nvSpPr>
        <p:spPr>
          <a:xfrm>
            <a:off x="9854303" y="3225466"/>
            <a:ext cx="1172926" cy="584775"/>
          </a:xfrm>
          <a:prstGeom prst="rect">
            <a:avLst/>
          </a:prstGeom>
          <a:noFill/>
        </p:spPr>
        <p:txBody>
          <a:bodyPr wrap="square" rtlCol="0">
            <a:spAutoFit/>
          </a:bodyPr>
          <a:lstStyle/>
          <a:p>
            <a:pPr algn="ctr"/>
            <a:r>
              <a:rPr lang="en-US" sz="1600" b="1">
                <a:solidFill>
                  <a:schemeClr val="tx1">
                    <a:lumMod val="75000"/>
                    <a:lumOff val="25000"/>
                  </a:schemeClr>
                </a:solidFill>
              </a:rPr>
              <a:t>S. 144B of the Act</a:t>
            </a:r>
            <a:endParaRPr lang="en-IN" sz="1600" b="1">
              <a:solidFill>
                <a:schemeClr val="tx1">
                  <a:lumMod val="75000"/>
                  <a:lumOff val="25000"/>
                </a:schemeClr>
              </a:solidFill>
            </a:endParaRPr>
          </a:p>
        </p:txBody>
      </p:sp>
      <p:sp>
        <p:nvSpPr>
          <p:cNvPr id="35" name="TextBox 34">
            <a:extLst>
              <a:ext uri="{FF2B5EF4-FFF2-40B4-BE49-F238E27FC236}">
                <a16:creationId xmlns:a16="http://schemas.microsoft.com/office/drawing/2014/main" id="{4EDEEFAB-F35C-226D-D11F-579CE4A37C54}"/>
              </a:ext>
            </a:extLst>
          </p:cNvPr>
          <p:cNvSpPr txBox="1"/>
          <p:nvPr/>
        </p:nvSpPr>
        <p:spPr>
          <a:xfrm>
            <a:off x="9521806" y="4545596"/>
            <a:ext cx="1857888" cy="954107"/>
          </a:xfrm>
          <a:prstGeom prst="rect">
            <a:avLst/>
          </a:prstGeom>
          <a:noFill/>
        </p:spPr>
        <p:txBody>
          <a:bodyPr wrap="square" rtlCol="0">
            <a:spAutoFit/>
          </a:bodyPr>
          <a:lstStyle/>
          <a:p>
            <a:pPr algn="ctr"/>
            <a:r>
              <a:rPr lang="en-US" sz="1400">
                <a:solidFill>
                  <a:schemeClr val="tx1">
                    <a:lumMod val="75000"/>
                    <a:lumOff val="25000"/>
                  </a:schemeClr>
                </a:solidFill>
              </a:rPr>
              <a:t>Faceless Assessment – </a:t>
            </a:r>
            <a:r>
              <a:rPr lang="en-IN" sz="1400">
                <a:solidFill>
                  <a:schemeClr val="tx1">
                    <a:lumMod val="75000"/>
                    <a:lumOff val="25000"/>
                  </a:schemeClr>
                </a:solidFill>
              </a:rPr>
              <a:t>Refer to only reassessment u/s 147</a:t>
            </a:r>
            <a:endParaRPr lang="en-US" sz="1400">
              <a:solidFill>
                <a:schemeClr val="tx1">
                  <a:lumMod val="75000"/>
                  <a:lumOff val="25000"/>
                </a:schemeClr>
              </a:solidFill>
            </a:endParaRPr>
          </a:p>
        </p:txBody>
      </p:sp>
      <p:sp>
        <p:nvSpPr>
          <p:cNvPr id="36" name="Rectangle 35">
            <a:extLst>
              <a:ext uri="{FF2B5EF4-FFF2-40B4-BE49-F238E27FC236}">
                <a16:creationId xmlns:a16="http://schemas.microsoft.com/office/drawing/2014/main" id="{D46C9E9F-EA6B-98C8-278C-DD5834ACD83F}"/>
              </a:ext>
            </a:extLst>
          </p:cNvPr>
          <p:cNvSpPr/>
          <p:nvPr/>
        </p:nvSpPr>
        <p:spPr>
          <a:xfrm>
            <a:off x="581191" y="3145571"/>
            <a:ext cx="10798503" cy="3164085"/>
          </a:xfrm>
          <a:prstGeom prst="rect">
            <a:avLst/>
          </a:prstGeom>
          <a:noFill/>
          <a:ln w="9525">
            <a:solidFill>
              <a:schemeClr val="tx1">
                <a:lumMod val="75000"/>
                <a:lumOff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7">
            <a:extLst>
              <a:ext uri="{FF2B5EF4-FFF2-40B4-BE49-F238E27FC236}">
                <a16:creationId xmlns:a16="http://schemas.microsoft.com/office/drawing/2014/main" id="{992B6C3F-0415-9479-C208-953B6045EFDF}"/>
              </a:ext>
            </a:extLst>
          </p:cNvPr>
          <p:cNvSpPr>
            <a:spLocks noGrp="1"/>
          </p:cNvSpPr>
          <p:nvPr>
            <p:ph type="title"/>
          </p:nvPr>
        </p:nvSpPr>
        <p:spPr>
          <a:xfrm>
            <a:off x="581192" y="535687"/>
            <a:ext cx="10513528" cy="990600"/>
          </a:xfrm>
        </p:spPr>
        <p:txBody>
          <a:bodyPr>
            <a:normAutofit/>
          </a:bodyPr>
          <a:lstStyle/>
          <a:p>
            <a:r>
              <a:rPr lang="en-IN" sz="3000"/>
              <a:t>Faceless re-assessment proceedings (CONT’D)</a:t>
            </a:r>
          </a:p>
        </p:txBody>
      </p:sp>
    </p:spTree>
    <p:extLst>
      <p:ext uri="{BB962C8B-B14F-4D97-AF65-F5344CB8AC3E}">
        <p14:creationId xmlns:p14="http://schemas.microsoft.com/office/powerpoint/2010/main" val="15953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9394F-3612-350B-DBE0-F2133050EC59}"/>
            </a:ext>
          </a:extLst>
        </p:cNvPr>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69CB514C-035D-1F34-2712-8CB4CF50CD6A}"/>
              </a:ext>
            </a:extLst>
          </p:cNvPr>
          <p:cNvGraphicFramePr>
            <a:graphicFrameLocks noGrp="1"/>
          </p:cNvGraphicFramePr>
          <p:nvPr>
            <p:ph idx="1"/>
            <p:extLst>
              <p:ext uri="{D42A27DB-BD31-4B8C-83A1-F6EECF244321}">
                <p14:modId xmlns:p14="http://schemas.microsoft.com/office/powerpoint/2010/main" val="476640942"/>
              </p:ext>
            </p:extLst>
          </p:nvPr>
        </p:nvGraphicFramePr>
        <p:xfrm>
          <a:off x="581192" y="1332710"/>
          <a:ext cx="3600000" cy="4390948"/>
        </p:xfrm>
        <a:graphic>
          <a:graphicData uri="http://schemas.openxmlformats.org/drawingml/2006/table">
            <a:tbl>
              <a:tblPr firstRow="1" bandRow="1">
                <a:tableStyleId>{5940675A-B579-460E-94D1-54222C63F5DA}</a:tableStyleId>
              </a:tblPr>
              <a:tblGrid>
                <a:gridCol w="723596">
                  <a:extLst>
                    <a:ext uri="{9D8B030D-6E8A-4147-A177-3AD203B41FA5}">
                      <a16:colId xmlns:a16="http://schemas.microsoft.com/office/drawing/2014/main" val="3219822440"/>
                    </a:ext>
                  </a:extLst>
                </a:gridCol>
                <a:gridCol w="2876404">
                  <a:extLst>
                    <a:ext uri="{9D8B030D-6E8A-4147-A177-3AD203B41FA5}">
                      <a16:colId xmlns:a16="http://schemas.microsoft.com/office/drawing/2014/main" val="230638948"/>
                    </a:ext>
                  </a:extLst>
                </a:gridCol>
              </a:tblGrid>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Ā</a:t>
                      </a:r>
                    </a:p>
                  </a:txBody>
                  <a:tcPr marL="6350" marR="6350" marT="6350" marB="0" anchor="ctr">
                    <a:solidFill>
                      <a:schemeClr val="bg1"/>
                    </a:solidFill>
                  </a:tcPr>
                </a:tc>
                <a:tc>
                  <a:txBody>
                    <a:bodyPr/>
                    <a:lstStyle/>
                    <a:p>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Assessee</a:t>
                      </a:r>
                    </a:p>
                  </a:txBody>
                  <a:tcPr>
                    <a:solidFill>
                      <a:schemeClr val="bg1"/>
                    </a:solidFill>
                  </a:tcPr>
                </a:tc>
                <a:extLst>
                  <a:ext uri="{0D108BD9-81ED-4DB2-BD59-A6C34878D82A}">
                    <a16:rowId xmlns:a16="http://schemas.microsoft.com/office/drawing/2014/main" val="895179838"/>
                  </a:ext>
                </a:extLst>
              </a:tr>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AAS</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Automated Allocation System</a:t>
                      </a:r>
                    </a:p>
                  </a:txBody>
                  <a:tcPr>
                    <a:solidFill>
                      <a:schemeClr val="bg1"/>
                    </a:solidFill>
                  </a:tcPr>
                </a:tc>
                <a:extLst>
                  <a:ext uri="{0D108BD9-81ED-4DB2-BD59-A6C34878D82A}">
                    <a16:rowId xmlns:a16="http://schemas.microsoft.com/office/drawing/2014/main" val="3282905104"/>
                  </a:ext>
                </a:extLst>
              </a:tr>
              <a:tr h="257909">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ACIT</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Additional Commissioner of Income-tax </a:t>
                      </a:r>
                    </a:p>
                  </a:txBody>
                  <a:tcPr>
                    <a:solidFill>
                      <a:schemeClr val="bg1"/>
                    </a:solidFill>
                  </a:tcPr>
                </a:tc>
                <a:extLst>
                  <a:ext uri="{0D108BD9-81ED-4DB2-BD59-A6C34878D82A}">
                    <a16:rowId xmlns:a16="http://schemas.microsoft.com/office/drawing/2014/main" val="3545222270"/>
                  </a:ext>
                </a:extLst>
              </a:tr>
              <a:tr h="257909">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ADIT</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Additional Director of Income-tax </a:t>
                      </a:r>
                    </a:p>
                  </a:txBody>
                  <a:tcPr>
                    <a:solidFill>
                      <a:schemeClr val="bg1"/>
                    </a:solidFill>
                  </a:tcPr>
                </a:tc>
                <a:extLst>
                  <a:ext uri="{0D108BD9-81ED-4DB2-BD59-A6C34878D82A}">
                    <a16:rowId xmlns:a16="http://schemas.microsoft.com/office/drawing/2014/main" val="2044432264"/>
                  </a:ext>
                </a:extLst>
              </a:tr>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AO</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Assessing Officer</a:t>
                      </a:r>
                    </a:p>
                  </a:txBody>
                  <a:tcPr>
                    <a:solidFill>
                      <a:schemeClr val="bg1"/>
                    </a:solidFill>
                  </a:tcPr>
                </a:tc>
                <a:extLst>
                  <a:ext uri="{0D108BD9-81ED-4DB2-BD59-A6C34878D82A}">
                    <a16:rowId xmlns:a16="http://schemas.microsoft.com/office/drawing/2014/main" val="3764192466"/>
                  </a:ext>
                </a:extLst>
              </a:tr>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AR</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Authorised Representative</a:t>
                      </a:r>
                    </a:p>
                  </a:txBody>
                  <a:tcPr>
                    <a:solidFill>
                      <a:schemeClr val="bg1"/>
                    </a:solidFill>
                  </a:tcPr>
                </a:tc>
                <a:extLst>
                  <a:ext uri="{0D108BD9-81ED-4DB2-BD59-A6C34878D82A}">
                    <a16:rowId xmlns:a16="http://schemas.microsoft.com/office/drawing/2014/main" val="2921450052"/>
                  </a:ext>
                </a:extLst>
              </a:tr>
              <a:tr h="257909">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Ast. CIT</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Assistant Commissioner of Income-tax </a:t>
                      </a:r>
                    </a:p>
                  </a:txBody>
                  <a:tcPr>
                    <a:solidFill>
                      <a:schemeClr val="bg1"/>
                    </a:solidFill>
                  </a:tcPr>
                </a:tc>
                <a:extLst>
                  <a:ext uri="{0D108BD9-81ED-4DB2-BD59-A6C34878D82A}">
                    <a16:rowId xmlns:a16="http://schemas.microsoft.com/office/drawing/2014/main" val="1064275933"/>
                  </a:ext>
                </a:extLst>
              </a:tr>
              <a:tr h="257909">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Ast. DIT</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Assistant Director of Income-tax </a:t>
                      </a:r>
                    </a:p>
                  </a:txBody>
                  <a:tcPr>
                    <a:solidFill>
                      <a:schemeClr val="bg1"/>
                    </a:solidFill>
                  </a:tcPr>
                </a:tc>
                <a:extLst>
                  <a:ext uri="{0D108BD9-81ED-4DB2-BD59-A6C34878D82A}">
                    <a16:rowId xmlns:a16="http://schemas.microsoft.com/office/drawing/2014/main" val="10347859"/>
                  </a:ext>
                </a:extLst>
              </a:tr>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AU</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Assessment Unit</a:t>
                      </a:r>
                    </a:p>
                  </a:txBody>
                  <a:tcPr>
                    <a:solidFill>
                      <a:schemeClr val="bg1"/>
                    </a:solidFill>
                  </a:tcPr>
                </a:tc>
                <a:extLst>
                  <a:ext uri="{0D108BD9-81ED-4DB2-BD59-A6C34878D82A}">
                    <a16:rowId xmlns:a16="http://schemas.microsoft.com/office/drawing/2014/main" val="49283058"/>
                  </a:ext>
                </a:extLst>
              </a:tr>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CBDT</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Central Board of Direct Taxes</a:t>
                      </a:r>
                    </a:p>
                  </a:txBody>
                  <a:tcPr>
                    <a:solidFill>
                      <a:schemeClr val="bg1"/>
                    </a:solidFill>
                  </a:tcPr>
                </a:tc>
                <a:extLst>
                  <a:ext uri="{0D108BD9-81ED-4DB2-BD59-A6C34878D82A}">
                    <a16:rowId xmlns:a16="http://schemas.microsoft.com/office/drawing/2014/main" val="516383440"/>
                  </a:ext>
                </a:extLst>
              </a:tr>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CG</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Central Government</a:t>
                      </a:r>
                    </a:p>
                  </a:txBody>
                  <a:tcPr>
                    <a:solidFill>
                      <a:schemeClr val="bg1"/>
                    </a:solidFill>
                  </a:tcPr>
                </a:tc>
                <a:extLst>
                  <a:ext uri="{0D108BD9-81ED-4DB2-BD59-A6C34878D82A}">
                    <a16:rowId xmlns:a16="http://schemas.microsoft.com/office/drawing/2014/main" val="2681864761"/>
                  </a:ext>
                </a:extLst>
              </a:tr>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CIT(A)</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Commissioner (Appeals)</a:t>
                      </a:r>
                    </a:p>
                  </a:txBody>
                  <a:tcPr>
                    <a:solidFill>
                      <a:schemeClr val="bg1"/>
                    </a:solidFill>
                  </a:tcPr>
                </a:tc>
                <a:extLst>
                  <a:ext uri="{0D108BD9-81ED-4DB2-BD59-A6C34878D82A}">
                    <a16:rowId xmlns:a16="http://schemas.microsoft.com/office/drawing/2014/main" val="3294270187"/>
                  </a:ext>
                </a:extLst>
              </a:tr>
              <a:tr h="257909">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JCIT</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Joint Commissioner of Income-tax </a:t>
                      </a:r>
                    </a:p>
                  </a:txBody>
                  <a:tcPr>
                    <a:solidFill>
                      <a:schemeClr val="bg1"/>
                    </a:solidFill>
                  </a:tcPr>
                </a:tc>
                <a:extLst>
                  <a:ext uri="{0D108BD9-81ED-4DB2-BD59-A6C34878D82A}">
                    <a16:rowId xmlns:a16="http://schemas.microsoft.com/office/drawing/2014/main" val="298411677"/>
                  </a:ext>
                </a:extLst>
              </a:tr>
              <a:tr h="257909">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DDIT</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Deputy Director of Income-tax </a:t>
                      </a:r>
                    </a:p>
                  </a:txBody>
                  <a:tcPr>
                    <a:solidFill>
                      <a:schemeClr val="bg1"/>
                    </a:solidFill>
                  </a:tcPr>
                </a:tc>
                <a:extLst>
                  <a:ext uri="{0D108BD9-81ED-4DB2-BD59-A6C34878D82A}">
                    <a16:rowId xmlns:a16="http://schemas.microsoft.com/office/drawing/2014/main" val="2195186002"/>
                  </a:ext>
                </a:extLst>
              </a:tr>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FA</a:t>
                      </a:r>
                    </a:p>
                  </a:txBody>
                  <a:tcPr marL="6350" marR="6350" marT="6350" marB="0" anchor="ctr">
                    <a:solidFill>
                      <a:schemeClr val="bg1"/>
                    </a:solidFill>
                  </a:tcPr>
                </a:tc>
                <a:tc>
                  <a:txBody>
                    <a:bodyPr/>
                    <a:lstStyle/>
                    <a:p>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Finance Act</a:t>
                      </a:r>
                    </a:p>
                  </a:txBody>
                  <a:tcPr marT="46177" marB="46177">
                    <a:solidFill>
                      <a:schemeClr val="bg1"/>
                    </a:solidFill>
                  </a:tcPr>
                </a:tc>
                <a:extLst>
                  <a:ext uri="{0D108BD9-81ED-4DB2-BD59-A6C34878D82A}">
                    <a16:rowId xmlns:a16="http://schemas.microsoft.com/office/drawing/2014/main" val="2567462762"/>
                  </a:ext>
                </a:extLst>
              </a:tr>
              <a:tr h="257909">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FAS</a:t>
                      </a:r>
                    </a:p>
                  </a:txBody>
                  <a:tcPr marL="6350" marR="6350" marT="6350" marB="0" anchor="ctr">
                    <a:solidFill>
                      <a:schemeClr val="bg1"/>
                    </a:solidFill>
                  </a:tcPr>
                </a:tc>
                <a:tc>
                  <a:txBody>
                    <a:bodyPr/>
                    <a:lstStyle/>
                    <a:p>
                      <a:r>
                        <a:rPr lang="en-IN" sz="12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Faceless Assessment Scheme</a:t>
                      </a:r>
                    </a:p>
                  </a:txBody>
                  <a:tcPr marT="46177" marB="46177">
                    <a:solidFill>
                      <a:schemeClr val="bg1"/>
                    </a:solidFill>
                  </a:tcPr>
                </a:tc>
                <a:extLst>
                  <a:ext uri="{0D108BD9-81ED-4DB2-BD59-A6C34878D82A}">
                    <a16:rowId xmlns:a16="http://schemas.microsoft.com/office/drawing/2014/main" val="1998227602"/>
                  </a:ext>
                </a:extLst>
              </a:tr>
            </a:tbl>
          </a:graphicData>
        </a:graphic>
      </p:graphicFrame>
      <p:sp>
        <p:nvSpPr>
          <p:cNvPr id="13" name="Date Placeholder 3">
            <a:extLst>
              <a:ext uri="{FF2B5EF4-FFF2-40B4-BE49-F238E27FC236}">
                <a16:creationId xmlns:a16="http://schemas.microsoft.com/office/drawing/2014/main" id="{6C220B5F-7D3E-9667-9958-9B31BF15942D}"/>
              </a:ext>
            </a:extLst>
          </p:cNvPr>
          <p:cNvSpPr>
            <a:spLocks noGrp="1"/>
          </p:cNvSpPr>
          <p:nvPr>
            <p:ph type="dt" sz="half" idx="10"/>
          </p:nvPr>
        </p:nvSpPr>
        <p:spPr/>
        <p:txBody>
          <a:bodyPr/>
          <a:lstStyle/>
          <a:p>
            <a:pPr lvl="0"/>
            <a:r>
              <a:rPr lang="en-US" noProof="0"/>
              <a:t>November 16, 2025</a:t>
            </a:r>
          </a:p>
        </p:txBody>
      </p:sp>
      <p:sp>
        <p:nvSpPr>
          <p:cNvPr id="14" name="Footer Placeholder 4">
            <a:extLst>
              <a:ext uri="{FF2B5EF4-FFF2-40B4-BE49-F238E27FC236}">
                <a16:creationId xmlns:a16="http://schemas.microsoft.com/office/drawing/2014/main" id="{D75F4441-8BDA-C7D1-F353-EEC3F46A65DE}"/>
              </a:ext>
            </a:extLst>
          </p:cNvPr>
          <p:cNvSpPr>
            <a:spLocks noGrp="1"/>
          </p:cNvSpPr>
          <p:nvPr>
            <p:ph type="ftr" sz="quarter" idx="11"/>
          </p:nvPr>
        </p:nvSpPr>
        <p:spPr/>
        <p:txBody>
          <a:bodyPr/>
          <a:lstStyle/>
          <a:p>
            <a:pPr lvl="0"/>
            <a:r>
              <a:rPr lang="en-US" noProof="0"/>
              <a:t>FACELESS ASSESSMENT                                                                         KRUPA R. GANDHI | BANSI S. MEHTA &amp; CO.</a:t>
            </a:r>
          </a:p>
        </p:txBody>
      </p:sp>
      <p:sp>
        <p:nvSpPr>
          <p:cNvPr id="15" name="Slide Number Placeholder 9">
            <a:extLst>
              <a:ext uri="{FF2B5EF4-FFF2-40B4-BE49-F238E27FC236}">
                <a16:creationId xmlns:a16="http://schemas.microsoft.com/office/drawing/2014/main" id="{0DB02482-6B5C-B12A-557D-C11ECAEF1782}"/>
              </a:ext>
            </a:extLst>
          </p:cNvPr>
          <p:cNvSpPr>
            <a:spLocks noGrp="1"/>
          </p:cNvSpPr>
          <p:nvPr>
            <p:ph type="sldNum" sz="quarter" idx="12"/>
          </p:nvPr>
        </p:nvSpPr>
        <p:spPr/>
        <p:txBody>
          <a:bodyPr/>
          <a:lstStyle/>
          <a:p>
            <a:pPr lvl="0"/>
            <a:fld id="{3A98EE3D-8CD1-4C3F-BD1C-C98C9596463C}" type="slidenum">
              <a:rPr lang="en-US" noProof="0" smtClean="0"/>
              <a:pPr lvl="0"/>
              <a:t>2</a:t>
            </a:fld>
            <a:endParaRPr lang="en-US" noProof="0"/>
          </a:p>
        </p:txBody>
      </p:sp>
      <p:graphicFrame>
        <p:nvGraphicFramePr>
          <p:cNvPr id="3" name="Table 7">
            <a:extLst>
              <a:ext uri="{FF2B5EF4-FFF2-40B4-BE49-F238E27FC236}">
                <a16:creationId xmlns:a16="http://schemas.microsoft.com/office/drawing/2014/main" id="{007D85CA-9502-4B10-6BBA-A328B21094DB}"/>
              </a:ext>
            </a:extLst>
          </p:cNvPr>
          <p:cNvGraphicFramePr>
            <a:graphicFrameLocks/>
          </p:cNvGraphicFramePr>
          <p:nvPr>
            <p:extLst>
              <p:ext uri="{D42A27DB-BD31-4B8C-83A1-F6EECF244321}">
                <p14:modId xmlns:p14="http://schemas.microsoft.com/office/powerpoint/2010/main" val="3083207266"/>
              </p:ext>
            </p:extLst>
          </p:nvPr>
        </p:nvGraphicFramePr>
        <p:xfrm>
          <a:off x="4410810" y="1351760"/>
          <a:ext cx="3600000" cy="4311390"/>
        </p:xfrm>
        <a:graphic>
          <a:graphicData uri="http://schemas.openxmlformats.org/drawingml/2006/table">
            <a:tbl>
              <a:tblPr firstRow="1" bandRow="1">
                <a:tableStyleId>{5940675A-B579-460E-94D1-54222C63F5DA}</a:tableStyleId>
              </a:tblPr>
              <a:tblGrid>
                <a:gridCol w="723596">
                  <a:extLst>
                    <a:ext uri="{9D8B030D-6E8A-4147-A177-3AD203B41FA5}">
                      <a16:colId xmlns:a16="http://schemas.microsoft.com/office/drawing/2014/main" val="3219822440"/>
                    </a:ext>
                  </a:extLst>
                </a:gridCol>
                <a:gridCol w="2876404">
                  <a:extLst>
                    <a:ext uri="{9D8B030D-6E8A-4147-A177-3AD203B41FA5}">
                      <a16:colId xmlns:a16="http://schemas.microsoft.com/office/drawing/2014/main" val="230638948"/>
                    </a:ext>
                  </a:extLst>
                </a:gridCol>
              </a:tblGrid>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FAO</a:t>
                      </a:r>
                    </a:p>
                  </a:txBody>
                  <a:tcPr marL="6350" marR="6350" marT="6350" marB="0" anchor="ctr">
                    <a:solidFill>
                      <a:schemeClr val="bg1"/>
                    </a:solidFill>
                  </a:tcPr>
                </a:tc>
                <a:tc>
                  <a:txBody>
                    <a:bodyPr/>
                    <a:lstStyle/>
                    <a:p>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Faceless Assessing Officer</a:t>
                      </a:r>
                    </a:p>
                  </a:txBody>
                  <a:tcPr marT="46177" marB="46177">
                    <a:solidFill>
                      <a:schemeClr val="bg1"/>
                    </a:solidFill>
                  </a:tcPr>
                </a:tc>
                <a:extLst>
                  <a:ext uri="{0D108BD9-81ED-4DB2-BD59-A6C34878D82A}">
                    <a16:rowId xmlns:a16="http://schemas.microsoft.com/office/drawing/2014/main" val="1429638657"/>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HC</a:t>
                      </a:r>
                    </a:p>
                  </a:txBody>
                  <a:tcPr marL="6350" marR="6350" marT="6350" marB="0" anchor="ctr">
                    <a:solidFill>
                      <a:schemeClr val="bg1"/>
                    </a:solidFill>
                  </a:tcPr>
                </a:tc>
                <a:tc>
                  <a:txBody>
                    <a:bodyPr/>
                    <a:lstStyle/>
                    <a:p>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High Court</a:t>
                      </a:r>
                    </a:p>
                  </a:txBody>
                  <a:tcPr marT="46177" marB="46177">
                    <a:solidFill>
                      <a:schemeClr val="bg1"/>
                    </a:solidFill>
                  </a:tcPr>
                </a:tc>
                <a:extLst>
                  <a:ext uri="{0D108BD9-81ED-4DB2-BD59-A6C34878D82A}">
                    <a16:rowId xmlns:a16="http://schemas.microsoft.com/office/drawing/2014/main" val="533202917"/>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ILDP</a:t>
                      </a:r>
                    </a:p>
                  </a:txBody>
                  <a:tcPr marL="6350" marR="6350" marT="6350" marB="0" anchor="ctr">
                    <a:solidFill>
                      <a:schemeClr val="bg1"/>
                    </a:solidFill>
                  </a:tcPr>
                </a:tc>
                <a:tc>
                  <a:txBody>
                    <a:bodyPr/>
                    <a:lstStyle/>
                    <a:p>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Income or Loss Determination Proposal</a:t>
                      </a:r>
                    </a:p>
                  </a:txBody>
                  <a:tcPr marT="46177" marB="46177">
                    <a:solidFill>
                      <a:schemeClr val="bg1"/>
                    </a:solidFill>
                  </a:tcPr>
                </a:tc>
                <a:extLst>
                  <a:ext uri="{0D108BD9-81ED-4DB2-BD59-A6C34878D82A}">
                    <a16:rowId xmlns:a16="http://schemas.microsoft.com/office/drawing/2014/main" val="3052241068"/>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ITA</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Income-Tax Authority</a:t>
                      </a:r>
                    </a:p>
                  </a:txBody>
                  <a:tcPr marT="46177" marB="46177">
                    <a:solidFill>
                      <a:schemeClr val="bg1"/>
                    </a:solidFill>
                  </a:tcPr>
                </a:tc>
                <a:extLst>
                  <a:ext uri="{0D108BD9-81ED-4DB2-BD59-A6C34878D82A}">
                    <a16:rowId xmlns:a16="http://schemas.microsoft.com/office/drawing/2014/main" val="895179838"/>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ITBA</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Income Tax Business Application</a:t>
                      </a:r>
                    </a:p>
                  </a:txBody>
                  <a:tcPr marT="46177" marB="46177">
                    <a:solidFill>
                      <a:schemeClr val="bg1"/>
                    </a:solidFill>
                  </a:tcPr>
                </a:tc>
                <a:extLst>
                  <a:ext uri="{0D108BD9-81ED-4DB2-BD59-A6C34878D82A}">
                    <a16:rowId xmlns:a16="http://schemas.microsoft.com/office/drawing/2014/main" val="2554074544"/>
                  </a:ext>
                </a:extLst>
              </a:tr>
              <a:tr h="268941">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ITO</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Income Tax Officer</a:t>
                      </a:r>
                    </a:p>
                  </a:txBody>
                  <a:tcPr marT="46177" marB="46177">
                    <a:solidFill>
                      <a:schemeClr val="bg1"/>
                    </a:solidFill>
                  </a:tcPr>
                </a:tc>
                <a:extLst>
                  <a:ext uri="{0D108BD9-81ED-4DB2-BD59-A6C34878D82A}">
                    <a16:rowId xmlns:a16="http://schemas.microsoft.com/office/drawing/2014/main" val="3282905104"/>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JAO</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Jurisdictional Assessing Officer</a:t>
                      </a:r>
                    </a:p>
                  </a:txBody>
                  <a:tcPr marT="46177" marB="46177">
                    <a:solidFill>
                      <a:schemeClr val="bg1"/>
                    </a:solidFill>
                  </a:tcPr>
                </a:tc>
                <a:extLst>
                  <a:ext uri="{0D108BD9-81ED-4DB2-BD59-A6C34878D82A}">
                    <a16:rowId xmlns:a16="http://schemas.microsoft.com/office/drawing/2014/main" val="3545222270"/>
                  </a:ext>
                </a:extLst>
              </a:tr>
              <a:tr h="268941">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JCIT </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Joint Commissioner of Income-tax </a:t>
                      </a:r>
                    </a:p>
                  </a:txBody>
                  <a:tcPr marT="46177" marB="46177">
                    <a:solidFill>
                      <a:schemeClr val="bg1"/>
                    </a:solidFill>
                  </a:tcPr>
                </a:tc>
                <a:extLst>
                  <a:ext uri="{0D108BD9-81ED-4DB2-BD59-A6C34878D82A}">
                    <a16:rowId xmlns:a16="http://schemas.microsoft.com/office/drawing/2014/main" val="2044432264"/>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JCIT(A)</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Joint Commissioner of Income-tax (Appeals)</a:t>
                      </a:r>
                    </a:p>
                  </a:txBody>
                  <a:tcPr marT="46177" marB="46177">
                    <a:solidFill>
                      <a:schemeClr val="bg1"/>
                    </a:solidFill>
                  </a:tcPr>
                </a:tc>
                <a:extLst>
                  <a:ext uri="{0D108BD9-81ED-4DB2-BD59-A6C34878D82A}">
                    <a16:rowId xmlns:a16="http://schemas.microsoft.com/office/drawing/2014/main" val="1086609540"/>
                  </a:ext>
                </a:extLst>
              </a:tr>
              <a:tr h="268941">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JDIT</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Joint Director of Income-tax </a:t>
                      </a:r>
                    </a:p>
                  </a:txBody>
                  <a:tcPr marT="46177" marB="46177">
                    <a:solidFill>
                      <a:schemeClr val="bg1"/>
                    </a:solidFill>
                  </a:tcPr>
                </a:tc>
                <a:extLst>
                  <a:ext uri="{0D108BD9-81ED-4DB2-BD59-A6C34878D82A}">
                    <a16:rowId xmlns:a16="http://schemas.microsoft.com/office/drawing/2014/main" val="747724933"/>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LOA</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Letter of Authority</a:t>
                      </a:r>
                    </a:p>
                  </a:txBody>
                  <a:tcPr marT="46177" marB="46177">
                    <a:solidFill>
                      <a:schemeClr val="bg1"/>
                    </a:solidFill>
                  </a:tcPr>
                </a:tc>
                <a:extLst>
                  <a:ext uri="{0D108BD9-81ED-4DB2-BD59-A6C34878D82A}">
                    <a16:rowId xmlns:a16="http://schemas.microsoft.com/office/drawing/2014/main" val="1559575296"/>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NaFAC</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National Faceless Assessment Centre</a:t>
                      </a:r>
                    </a:p>
                  </a:txBody>
                  <a:tcPr marT="46177" marB="46177">
                    <a:solidFill>
                      <a:schemeClr val="bg1"/>
                    </a:solidFill>
                  </a:tcPr>
                </a:tc>
                <a:extLst>
                  <a:ext uri="{0D108BD9-81ED-4DB2-BD59-A6C34878D82A}">
                    <a16:rowId xmlns:a16="http://schemas.microsoft.com/office/drawing/2014/main" val="2495709926"/>
                  </a:ext>
                </a:extLst>
              </a:tr>
              <a:tr h="268941">
                <a:tc>
                  <a:txBody>
                    <a:bodyPr/>
                    <a:lstStyle/>
                    <a:p>
                      <a:pPr algn="ctr" rtl="0" fontAlgn="ctr"/>
                      <a:r>
                        <a:rPr lang="en-US" sz="1200" b="0" i="0" u="none" strike="noStrike">
                          <a:solidFill>
                            <a:schemeClr val="tx1">
                              <a:lumMod val="75000"/>
                              <a:lumOff val="25000"/>
                            </a:schemeClr>
                          </a:solidFill>
                          <a:effectLst/>
                          <a:latin typeface="Arial" panose="020B0604020202020204" pitchFamily="34" charset="0"/>
                        </a:rPr>
                        <a:t>New Act</a:t>
                      </a:r>
                      <a:endParaRPr lang="en-IN" sz="1200" b="0" i="0" u="none" strike="noStrike">
                        <a:solidFill>
                          <a:schemeClr val="tx1">
                            <a:lumMod val="75000"/>
                            <a:lumOff val="25000"/>
                          </a:schemeClr>
                        </a:solidFill>
                        <a:effectLst/>
                        <a:latin typeface="Arial" panose="020B0604020202020204" pitchFamily="34" charset="0"/>
                      </a:endParaRP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Income Tax Act, 2025</a:t>
                      </a:r>
                      <a:endPar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endParaRPr>
                    </a:p>
                  </a:txBody>
                  <a:tcPr marT="46177" marB="46177">
                    <a:solidFill>
                      <a:schemeClr val="bg1"/>
                    </a:solidFill>
                  </a:tcPr>
                </a:tc>
                <a:extLst>
                  <a:ext uri="{0D108BD9-81ED-4DB2-BD59-A6C34878D82A}">
                    <a16:rowId xmlns:a16="http://schemas.microsoft.com/office/drawing/2014/main" val="3114482046"/>
                  </a:ext>
                </a:extLst>
              </a:tr>
              <a:tr h="268941">
                <a:tc>
                  <a:txBody>
                    <a:bodyPr/>
                    <a:lstStyle/>
                    <a:p>
                      <a:pPr algn="ctr" rtl="0" fontAlgn="ctr"/>
                      <a:r>
                        <a:rPr lang="en-US" sz="1200" b="0" i="0" u="none" strike="noStrike">
                          <a:solidFill>
                            <a:schemeClr val="tx1">
                              <a:lumMod val="75000"/>
                              <a:lumOff val="25000"/>
                            </a:schemeClr>
                          </a:solidFill>
                          <a:effectLst/>
                          <a:latin typeface="Arial" panose="020B0604020202020204" pitchFamily="34" charset="0"/>
                        </a:rPr>
                        <a:t>Old Act</a:t>
                      </a:r>
                      <a:endParaRPr lang="en-IN" sz="1200" b="0" i="0" u="none" strike="noStrike">
                        <a:solidFill>
                          <a:schemeClr val="tx1">
                            <a:lumMod val="75000"/>
                            <a:lumOff val="25000"/>
                          </a:schemeClr>
                        </a:solidFill>
                        <a:effectLst/>
                        <a:latin typeface="Arial" panose="020B0604020202020204" pitchFamily="34" charset="0"/>
                      </a:endParaRPr>
                    </a:p>
                  </a:txBody>
                  <a:tcPr marL="6350" marR="6350" marT="6350" marB="0" anchor="ctr">
                    <a:solidFill>
                      <a:schemeClr val="bg1"/>
                    </a:solidFill>
                  </a:tcPr>
                </a:tc>
                <a:tc>
                  <a:txBody>
                    <a:bodyPr/>
                    <a:lstStyle/>
                    <a:p>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Income Tax Act, 1961</a:t>
                      </a:r>
                      <a:endPar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endParaRPr>
                    </a:p>
                  </a:txBody>
                  <a:tcPr marT="46177" marB="46177">
                    <a:solidFill>
                      <a:schemeClr val="bg1"/>
                    </a:solidFill>
                  </a:tcPr>
                </a:tc>
                <a:extLst>
                  <a:ext uri="{0D108BD9-81ED-4DB2-BD59-A6C34878D82A}">
                    <a16:rowId xmlns:a16="http://schemas.microsoft.com/office/drawing/2014/main" val="4281110713"/>
                  </a:ext>
                </a:extLst>
              </a:tr>
              <a:tr h="268941">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Pr. CIT</a:t>
                      </a:r>
                    </a:p>
                  </a:txBody>
                  <a:tcPr marL="6350" marR="6350" marT="6350" marB="0" anchor="ctr">
                    <a:solidFill>
                      <a:schemeClr val="bg1"/>
                    </a:solidFill>
                  </a:tcPr>
                </a:tc>
                <a:tc>
                  <a:txBody>
                    <a:bodyPr/>
                    <a:lstStyle/>
                    <a:p>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Principal Commissioner of Income-tax </a:t>
                      </a:r>
                    </a:p>
                  </a:txBody>
                  <a:tcPr marT="46177" marB="46177">
                    <a:solidFill>
                      <a:schemeClr val="bg1"/>
                    </a:solidFill>
                  </a:tcPr>
                </a:tc>
                <a:extLst>
                  <a:ext uri="{0D108BD9-81ED-4DB2-BD59-A6C34878D82A}">
                    <a16:rowId xmlns:a16="http://schemas.microsoft.com/office/drawing/2014/main" val="1489720279"/>
                  </a:ext>
                </a:extLst>
              </a:tr>
            </a:tbl>
          </a:graphicData>
        </a:graphic>
      </p:graphicFrame>
      <p:graphicFrame>
        <p:nvGraphicFramePr>
          <p:cNvPr id="4" name="Table 7">
            <a:extLst>
              <a:ext uri="{FF2B5EF4-FFF2-40B4-BE49-F238E27FC236}">
                <a16:creationId xmlns:a16="http://schemas.microsoft.com/office/drawing/2014/main" id="{1DB70421-E096-571D-C84C-4A723CE66338}"/>
              </a:ext>
            </a:extLst>
          </p:cNvPr>
          <p:cNvGraphicFramePr>
            <a:graphicFrameLocks/>
          </p:cNvGraphicFramePr>
          <p:nvPr>
            <p:extLst>
              <p:ext uri="{D42A27DB-BD31-4B8C-83A1-F6EECF244321}">
                <p14:modId xmlns:p14="http://schemas.microsoft.com/office/powerpoint/2010/main" val="2924708030"/>
              </p:ext>
            </p:extLst>
          </p:nvPr>
        </p:nvGraphicFramePr>
        <p:xfrm>
          <a:off x="8240428" y="1342235"/>
          <a:ext cx="3600000" cy="3757266"/>
        </p:xfrm>
        <a:graphic>
          <a:graphicData uri="http://schemas.openxmlformats.org/drawingml/2006/table">
            <a:tbl>
              <a:tblPr firstRow="1" bandRow="1">
                <a:tableStyleId>{5940675A-B579-460E-94D1-54222C63F5DA}</a:tableStyleId>
              </a:tblPr>
              <a:tblGrid>
                <a:gridCol w="723596">
                  <a:extLst>
                    <a:ext uri="{9D8B030D-6E8A-4147-A177-3AD203B41FA5}">
                      <a16:colId xmlns:a16="http://schemas.microsoft.com/office/drawing/2014/main" val="3219822440"/>
                    </a:ext>
                  </a:extLst>
                </a:gridCol>
                <a:gridCol w="2876404">
                  <a:extLst>
                    <a:ext uri="{9D8B030D-6E8A-4147-A177-3AD203B41FA5}">
                      <a16:colId xmlns:a16="http://schemas.microsoft.com/office/drawing/2014/main" val="230638948"/>
                    </a:ext>
                  </a:extLst>
                </a:gridCol>
              </a:tblGrid>
              <a:tr h="268941">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Pr. CCIT</a:t>
                      </a:r>
                    </a:p>
                  </a:txBody>
                  <a:tcPr marL="6350" marR="6350" marT="6350" marB="0" anchor="ctr">
                    <a:solidFill>
                      <a:schemeClr val="bg1"/>
                    </a:solidFill>
                  </a:tcPr>
                </a:tc>
                <a:tc>
                  <a:txBody>
                    <a:bodyPr/>
                    <a:lstStyle/>
                    <a:p>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Principal Chief Commissioner of Income-tax </a:t>
                      </a:r>
                    </a:p>
                  </a:txBody>
                  <a:tcPr marT="46177" marB="46177">
                    <a:solidFill>
                      <a:schemeClr val="bg1"/>
                    </a:solidFill>
                  </a:tcPr>
                </a:tc>
                <a:extLst>
                  <a:ext uri="{0D108BD9-81ED-4DB2-BD59-A6C34878D82A}">
                    <a16:rowId xmlns:a16="http://schemas.microsoft.com/office/drawing/2014/main" val="1819011802"/>
                  </a:ext>
                </a:extLst>
              </a:tr>
              <a:tr h="268941">
                <a:tc>
                  <a:txBody>
                    <a:bodyPr/>
                    <a:lstStyle/>
                    <a:p>
                      <a:pPr algn="ctr" fontAlgn="ctr"/>
                      <a:r>
                        <a:rPr lang="en-IN" sz="1200" b="0" i="0" u="none" strike="noStrike">
                          <a:solidFill>
                            <a:schemeClr val="tx1">
                              <a:lumMod val="75000"/>
                              <a:lumOff val="25000"/>
                            </a:schemeClr>
                          </a:solidFill>
                          <a:effectLst/>
                          <a:latin typeface="Arial" panose="020B0604020202020204" pitchFamily="34" charset="0"/>
                        </a:rPr>
                        <a:t>Pr. DGIT</a:t>
                      </a:r>
                    </a:p>
                  </a:txBody>
                  <a:tcPr marL="6350" marR="6350" marT="6350" marB="0" anchor="ctr">
                    <a:solidFill>
                      <a:schemeClr val="bg1"/>
                    </a:solidFill>
                  </a:tcPr>
                </a:tc>
                <a:tc>
                  <a:txBody>
                    <a:bodyPr/>
                    <a:lstStyle/>
                    <a:p>
                      <a:r>
                        <a:rPr lang="en-US" sz="12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Principal Director General of Income-tax </a:t>
                      </a:r>
                    </a:p>
                  </a:txBody>
                  <a:tcPr marT="46177" marB="46177">
                    <a:solidFill>
                      <a:schemeClr val="bg1"/>
                    </a:solidFill>
                  </a:tcPr>
                </a:tc>
                <a:extLst>
                  <a:ext uri="{0D108BD9-81ED-4DB2-BD59-A6C34878D82A}">
                    <a16:rowId xmlns:a16="http://schemas.microsoft.com/office/drawing/2014/main" val="521578210"/>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RU</a:t>
                      </a:r>
                    </a:p>
                  </a:txBody>
                  <a:tcPr marL="6350" marR="6350" marT="6350" marB="0" anchor="ctr">
                    <a:solidFill>
                      <a:schemeClr val="bg1"/>
                    </a:solidFill>
                  </a:tcPr>
                </a:tc>
                <a:tc>
                  <a:txBody>
                    <a:bodyPr/>
                    <a:lstStyle/>
                    <a:p>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Review Unit</a:t>
                      </a:r>
                      <a:endPar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endParaRPr>
                    </a:p>
                  </a:txBody>
                  <a:tcPr marT="46177" marB="46177">
                    <a:solidFill>
                      <a:schemeClr val="bg1"/>
                    </a:solidFill>
                  </a:tcPr>
                </a:tc>
                <a:extLst>
                  <a:ext uri="{0D108BD9-81ED-4DB2-BD59-A6C34878D82A}">
                    <a16:rowId xmlns:a16="http://schemas.microsoft.com/office/drawing/2014/main" val="3052241068"/>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SC</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Supreme Court</a:t>
                      </a:r>
                      <a:endParaRPr lang="en-IN" sz="1200" i="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endParaRPr>
                    </a:p>
                  </a:txBody>
                  <a:tcPr marT="46177" marB="46177">
                    <a:solidFill>
                      <a:schemeClr val="bg1"/>
                    </a:solidFill>
                  </a:tcPr>
                </a:tc>
                <a:extLst>
                  <a:ext uri="{0D108BD9-81ED-4DB2-BD59-A6C34878D82A}">
                    <a16:rowId xmlns:a16="http://schemas.microsoft.com/office/drawing/2014/main" val="895179838"/>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SCN</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Show Cause Notice</a:t>
                      </a:r>
                      <a:endPar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endParaRPr>
                    </a:p>
                  </a:txBody>
                  <a:tcPr marT="46177" marB="46177">
                    <a:solidFill>
                      <a:schemeClr val="bg1"/>
                    </a:solidFill>
                  </a:tcPr>
                </a:tc>
                <a:extLst>
                  <a:ext uri="{0D108BD9-81ED-4DB2-BD59-A6C34878D82A}">
                    <a16:rowId xmlns:a16="http://schemas.microsoft.com/office/drawing/2014/main" val="2554074544"/>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SLP</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Special Leave Petition</a:t>
                      </a:r>
                      <a:endPar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endParaRPr>
                    </a:p>
                  </a:txBody>
                  <a:tcPr marT="46177" marB="46177">
                    <a:solidFill>
                      <a:schemeClr val="bg1"/>
                    </a:solidFill>
                  </a:tcPr>
                </a:tc>
                <a:extLst>
                  <a:ext uri="{0D108BD9-81ED-4DB2-BD59-A6C34878D82A}">
                    <a16:rowId xmlns:a16="http://schemas.microsoft.com/office/drawing/2014/main" val="3282905104"/>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SOP</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Standard Operating Procedure</a:t>
                      </a:r>
                    </a:p>
                  </a:txBody>
                  <a:tcPr marT="46177" marB="46177">
                    <a:solidFill>
                      <a:schemeClr val="bg1"/>
                    </a:solidFill>
                  </a:tcPr>
                </a:tc>
                <a:extLst>
                  <a:ext uri="{0D108BD9-81ED-4DB2-BD59-A6C34878D82A}">
                    <a16:rowId xmlns:a16="http://schemas.microsoft.com/office/drawing/2014/main" val="3545222270"/>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TOLA</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Taxation and Other Laws (Relaxation &amp; Amendment of Certain Provisions) Act, 2020</a:t>
                      </a:r>
                    </a:p>
                  </a:txBody>
                  <a:tcPr marT="46177" marB="46177">
                    <a:solidFill>
                      <a:schemeClr val="bg1"/>
                    </a:solidFill>
                  </a:tcPr>
                </a:tc>
                <a:extLst>
                  <a:ext uri="{0D108BD9-81ED-4DB2-BD59-A6C34878D82A}">
                    <a16:rowId xmlns:a16="http://schemas.microsoft.com/office/drawing/2014/main" val="2044432264"/>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TU</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Technical Unit</a:t>
                      </a:r>
                    </a:p>
                  </a:txBody>
                  <a:tcPr marT="46177" marB="46177">
                    <a:solidFill>
                      <a:schemeClr val="bg1"/>
                    </a:solidFill>
                  </a:tcPr>
                </a:tc>
                <a:extLst>
                  <a:ext uri="{0D108BD9-81ED-4DB2-BD59-A6C34878D82A}">
                    <a16:rowId xmlns:a16="http://schemas.microsoft.com/office/drawing/2014/main" val="1086609540"/>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VC</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Video Conference</a:t>
                      </a:r>
                    </a:p>
                  </a:txBody>
                  <a:tcPr>
                    <a:solidFill>
                      <a:schemeClr val="bg1"/>
                    </a:solidFill>
                  </a:tcPr>
                </a:tc>
                <a:extLst>
                  <a:ext uri="{0D108BD9-81ED-4DB2-BD59-A6C34878D82A}">
                    <a16:rowId xmlns:a16="http://schemas.microsoft.com/office/drawing/2014/main" val="1559575296"/>
                  </a:ext>
                </a:extLst>
              </a:tr>
              <a:tr h="268941">
                <a:tc>
                  <a:txBody>
                    <a:bodyPr/>
                    <a:lstStyle/>
                    <a:p>
                      <a:pPr algn="ctr" rtl="0" fontAlgn="ctr"/>
                      <a:r>
                        <a:rPr lang="en-IN" sz="1200" b="0" i="0" u="none" strike="noStrike">
                          <a:solidFill>
                            <a:schemeClr val="tx1">
                              <a:lumMod val="75000"/>
                              <a:lumOff val="25000"/>
                            </a:schemeClr>
                          </a:solidFill>
                          <a:effectLst/>
                          <a:latin typeface="Arial" panose="020B0604020202020204" pitchFamily="34" charset="0"/>
                        </a:rPr>
                        <a:t>VU</a:t>
                      </a:r>
                    </a:p>
                  </a:txBody>
                  <a:tcPr marL="6350" marR="6350" marT="635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Verification Unit</a:t>
                      </a:r>
                    </a:p>
                  </a:txBody>
                  <a:tcPr>
                    <a:solidFill>
                      <a:schemeClr val="bg1"/>
                    </a:solidFill>
                  </a:tcPr>
                </a:tc>
                <a:extLst>
                  <a:ext uri="{0D108BD9-81ED-4DB2-BD59-A6C34878D82A}">
                    <a16:rowId xmlns:a16="http://schemas.microsoft.com/office/drawing/2014/main" val="2495709926"/>
                  </a:ext>
                </a:extLst>
              </a:tr>
            </a:tbl>
          </a:graphicData>
        </a:graphic>
      </p:graphicFrame>
      <p:sp>
        <p:nvSpPr>
          <p:cNvPr id="8" name="Title 7">
            <a:extLst>
              <a:ext uri="{FF2B5EF4-FFF2-40B4-BE49-F238E27FC236}">
                <a16:creationId xmlns:a16="http://schemas.microsoft.com/office/drawing/2014/main" id="{7B0817A9-9CE8-756A-C306-8B620FC78BD7}"/>
              </a:ext>
            </a:extLst>
          </p:cNvPr>
          <p:cNvSpPr txBox="1">
            <a:spLocks/>
          </p:cNvSpPr>
          <p:nvPr/>
        </p:nvSpPr>
        <p:spPr>
          <a:xfrm>
            <a:off x="581192" y="498222"/>
            <a:ext cx="11029616" cy="990600"/>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000"/>
              <a:t>Abbreviations</a:t>
            </a:r>
          </a:p>
        </p:txBody>
      </p:sp>
    </p:spTree>
    <p:extLst>
      <p:ext uri="{BB962C8B-B14F-4D97-AF65-F5344CB8AC3E}">
        <p14:creationId xmlns:p14="http://schemas.microsoft.com/office/powerpoint/2010/main" val="295167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15C4A-C8A9-ED70-764C-5E65EFACE11E}"/>
            </a:ext>
          </a:extLst>
        </p:cNvPr>
        <p:cNvGrpSpPr/>
        <p:nvPr/>
      </p:nvGrpSpPr>
      <p:grpSpPr>
        <a:xfrm>
          <a:off x="0" y="0"/>
          <a:ext cx="0" cy="0"/>
          <a:chOff x="0" y="0"/>
          <a:chExt cx="0" cy="0"/>
        </a:xfrm>
      </p:grpSpPr>
      <p:pic>
        <p:nvPicPr>
          <p:cNvPr id="44" name="Picture 43">
            <a:extLst>
              <a:ext uri="{FF2B5EF4-FFF2-40B4-BE49-F238E27FC236}">
                <a16:creationId xmlns:a16="http://schemas.microsoft.com/office/drawing/2014/main" id="{30170DC4-2AF3-5E9A-B280-8F50B6C472F8}"/>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126000"/>
            <a:ext cx="12192000" cy="6984000"/>
          </a:xfrm>
          <a:prstGeom prst="rect">
            <a:avLst/>
          </a:prstGeom>
        </p:spPr>
      </p:pic>
      <p:sp>
        <p:nvSpPr>
          <p:cNvPr id="2" name="Title 1">
            <a:extLst>
              <a:ext uri="{FF2B5EF4-FFF2-40B4-BE49-F238E27FC236}">
                <a16:creationId xmlns:a16="http://schemas.microsoft.com/office/drawing/2014/main" id="{18C242CA-FE14-30A2-3DE8-5AE31EF99C20}"/>
              </a:ext>
            </a:extLst>
          </p:cNvPr>
          <p:cNvSpPr>
            <a:spLocks noGrp="1"/>
          </p:cNvSpPr>
          <p:nvPr>
            <p:ph type="title"/>
          </p:nvPr>
        </p:nvSpPr>
        <p:spPr>
          <a:xfrm>
            <a:off x="575894" y="577258"/>
            <a:ext cx="11029616" cy="984842"/>
          </a:xfrm>
        </p:spPr>
        <p:txBody>
          <a:bodyPr/>
          <a:lstStyle/>
          <a:p>
            <a:endParaRPr lang="en-IN"/>
          </a:p>
        </p:txBody>
      </p:sp>
      <p:sp>
        <p:nvSpPr>
          <p:cNvPr id="3" name="Date Placeholder 2">
            <a:extLst>
              <a:ext uri="{FF2B5EF4-FFF2-40B4-BE49-F238E27FC236}">
                <a16:creationId xmlns:a16="http://schemas.microsoft.com/office/drawing/2014/main" id="{7C8AA0F7-8DC3-1D9C-007D-5527B5C18207}"/>
              </a:ext>
            </a:extLst>
          </p:cNvPr>
          <p:cNvSpPr>
            <a:spLocks noGrp="1"/>
          </p:cNvSpPr>
          <p:nvPr>
            <p:ph type="dt" sz="half" idx="10"/>
          </p:nvPr>
        </p:nvSpPr>
        <p:spPr>
          <a:xfrm>
            <a:off x="7605951" y="6271514"/>
            <a:ext cx="2844799" cy="365125"/>
          </a:xfrm>
        </p:spPr>
        <p:txBody>
          <a:bodyPr/>
          <a:lstStyle/>
          <a:p>
            <a:r>
              <a:rPr lang="en-US"/>
              <a:t>November 16, 2025</a:t>
            </a:r>
          </a:p>
        </p:txBody>
      </p:sp>
      <p:sp>
        <p:nvSpPr>
          <p:cNvPr id="4" name="Footer Placeholder 3">
            <a:extLst>
              <a:ext uri="{FF2B5EF4-FFF2-40B4-BE49-F238E27FC236}">
                <a16:creationId xmlns:a16="http://schemas.microsoft.com/office/drawing/2014/main" id="{1DC2D8A6-F47F-CA97-C0B7-22F2DBCC13E4}"/>
              </a:ext>
            </a:extLst>
          </p:cNvPr>
          <p:cNvSpPr>
            <a:spLocks noGrp="1"/>
          </p:cNvSpPr>
          <p:nvPr>
            <p:ph type="ftr" sz="quarter" idx="11"/>
          </p:nvPr>
        </p:nvSpPr>
        <p:spPr>
          <a:xfrm>
            <a:off x="581192" y="6271514"/>
            <a:ext cx="6917210" cy="365125"/>
          </a:xfrm>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8302A5BF-F478-6696-976D-2A3AE0CBC887}"/>
              </a:ext>
            </a:extLst>
          </p:cNvPr>
          <p:cNvSpPr>
            <a:spLocks noGrp="1"/>
          </p:cNvSpPr>
          <p:nvPr>
            <p:ph type="sldNum" sz="quarter" idx="12"/>
          </p:nvPr>
        </p:nvSpPr>
        <p:spPr>
          <a:xfrm>
            <a:off x="10558300" y="6271514"/>
            <a:ext cx="1052510" cy="365125"/>
          </a:xfrm>
        </p:spPr>
        <p:txBody>
          <a:bodyPr/>
          <a:lstStyle/>
          <a:p>
            <a:fld id="{3A98EE3D-8CD1-4C3F-BD1C-C98C9596463C}" type="slidenum">
              <a:rPr lang="en-US" smtClean="0"/>
              <a:t>20</a:t>
            </a:fld>
            <a:endParaRPr lang="en-US"/>
          </a:p>
        </p:txBody>
      </p:sp>
      <p:pic>
        <p:nvPicPr>
          <p:cNvPr id="6" name="Picture Placeholder 5" descr="Law books section in library">
            <a:extLst>
              <a:ext uri="{FF2B5EF4-FFF2-40B4-BE49-F238E27FC236}">
                <a16:creationId xmlns:a16="http://schemas.microsoft.com/office/drawing/2014/main" id="{214106BC-06E6-99D3-61C1-AC400DA963E2}"/>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t="7173" b="7173"/>
          <a:stretch/>
        </p:blipFill>
        <p:spPr>
          <a:xfrm>
            <a:off x="0" y="-117894"/>
            <a:ext cx="12192000" cy="6960076"/>
          </a:xfrm>
          <a:prstGeom prst="rect">
            <a:avLst/>
          </a:prstGeom>
        </p:spPr>
      </p:pic>
      <p:cxnSp>
        <p:nvCxnSpPr>
          <p:cNvPr id="8" name="Straight Connector 7">
            <a:extLst>
              <a:ext uri="{FF2B5EF4-FFF2-40B4-BE49-F238E27FC236}">
                <a16:creationId xmlns:a16="http://schemas.microsoft.com/office/drawing/2014/main" id="{51A0BEB9-977F-5ADE-E62A-739AAF82DD01}"/>
              </a:ext>
            </a:extLst>
          </p:cNvPr>
          <p:cNvCxnSpPr>
            <a:cxnSpLocks/>
          </p:cNvCxnSpPr>
          <p:nvPr/>
        </p:nvCxnSpPr>
        <p:spPr>
          <a:xfrm>
            <a:off x="2087441" y="-246744"/>
            <a:ext cx="0" cy="698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86F0DC8-9139-1B2B-7C73-3B09878F411B}"/>
              </a:ext>
            </a:extLst>
          </p:cNvPr>
          <p:cNvGrpSpPr/>
          <p:nvPr/>
        </p:nvGrpSpPr>
        <p:grpSpPr>
          <a:xfrm>
            <a:off x="1743850" y="57475"/>
            <a:ext cx="638628" cy="567772"/>
            <a:chOff x="1732699" y="209875"/>
            <a:chExt cx="638628" cy="567772"/>
          </a:xfrm>
        </p:grpSpPr>
        <p:sp>
          <p:nvSpPr>
            <p:cNvPr id="9" name="Oval 8">
              <a:extLst>
                <a:ext uri="{FF2B5EF4-FFF2-40B4-BE49-F238E27FC236}">
                  <a16:creationId xmlns:a16="http://schemas.microsoft.com/office/drawing/2014/main" id="{494DA8A5-64F1-23BC-D440-92814DDDB80C}"/>
                </a:ext>
              </a:extLst>
            </p:cNvPr>
            <p:cNvSpPr/>
            <p:nvPr/>
          </p:nvSpPr>
          <p:spPr>
            <a:xfrm>
              <a:off x="1768127" y="209875"/>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5" name="TextBox 14">
              <a:extLst>
                <a:ext uri="{FF2B5EF4-FFF2-40B4-BE49-F238E27FC236}">
                  <a16:creationId xmlns:a16="http://schemas.microsoft.com/office/drawing/2014/main" id="{A516FB7F-575C-7823-02EC-59C79D2E5213}"/>
                </a:ext>
              </a:extLst>
            </p:cNvPr>
            <p:cNvSpPr txBox="1"/>
            <p:nvPr/>
          </p:nvSpPr>
          <p:spPr>
            <a:xfrm>
              <a:off x="1732699" y="309095"/>
              <a:ext cx="638628" cy="369332"/>
            </a:xfrm>
            <a:prstGeom prst="rect">
              <a:avLst/>
            </a:prstGeom>
            <a:noFill/>
          </p:spPr>
          <p:txBody>
            <a:bodyPr wrap="square" rtlCol="0" anchor="ctr">
              <a:spAutoFit/>
            </a:bodyPr>
            <a:lstStyle/>
            <a:p>
              <a:pPr algn="ctr"/>
              <a:r>
                <a:rPr lang="en-US" b="1">
                  <a:solidFill>
                    <a:schemeClr val="bg1"/>
                  </a:solidFill>
                  <a:latin typeface="+mj-lt"/>
                </a:rPr>
                <a:t>01</a:t>
              </a:r>
              <a:endParaRPr lang="en-IN" b="1">
                <a:solidFill>
                  <a:schemeClr val="bg1"/>
                </a:solidFill>
                <a:latin typeface="+mj-lt"/>
              </a:endParaRPr>
            </a:p>
          </p:txBody>
        </p:sp>
      </p:grpSp>
      <p:grpSp>
        <p:nvGrpSpPr>
          <p:cNvPr id="32" name="Group 31">
            <a:extLst>
              <a:ext uri="{FF2B5EF4-FFF2-40B4-BE49-F238E27FC236}">
                <a16:creationId xmlns:a16="http://schemas.microsoft.com/office/drawing/2014/main" id="{7BA3FEA0-BA6F-0C8C-6FEF-5D46795B6318}"/>
              </a:ext>
            </a:extLst>
          </p:cNvPr>
          <p:cNvGrpSpPr/>
          <p:nvPr/>
        </p:nvGrpSpPr>
        <p:grpSpPr>
          <a:xfrm>
            <a:off x="1743850" y="864387"/>
            <a:ext cx="638628" cy="567772"/>
            <a:chOff x="1732699" y="1343691"/>
            <a:chExt cx="638628" cy="567772"/>
          </a:xfrm>
        </p:grpSpPr>
        <p:sp>
          <p:nvSpPr>
            <p:cNvPr id="10" name="Oval 9">
              <a:extLst>
                <a:ext uri="{FF2B5EF4-FFF2-40B4-BE49-F238E27FC236}">
                  <a16:creationId xmlns:a16="http://schemas.microsoft.com/office/drawing/2014/main" id="{8A9081A0-1CC3-FEB9-5C7A-DF55BB31CB7E}"/>
                </a:ext>
              </a:extLst>
            </p:cNvPr>
            <p:cNvSpPr/>
            <p:nvPr/>
          </p:nvSpPr>
          <p:spPr>
            <a:xfrm>
              <a:off x="1768127" y="1343691"/>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6" name="TextBox 15">
              <a:extLst>
                <a:ext uri="{FF2B5EF4-FFF2-40B4-BE49-F238E27FC236}">
                  <a16:creationId xmlns:a16="http://schemas.microsoft.com/office/drawing/2014/main" id="{070BC549-4AA5-5102-50C4-C2C7B3FCD205}"/>
                </a:ext>
              </a:extLst>
            </p:cNvPr>
            <p:cNvSpPr txBox="1"/>
            <p:nvPr/>
          </p:nvSpPr>
          <p:spPr>
            <a:xfrm>
              <a:off x="1732699" y="1442911"/>
              <a:ext cx="638628" cy="369332"/>
            </a:xfrm>
            <a:prstGeom prst="rect">
              <a:avLst/>
            </a:prstGeom>
            <a:noFill/>
          </p:spPr>
          <p:txBody>
            <a:bodyPr wrap="square" rtlCol="0" anchor="ctr">
              <a:spAutoFit/>
            </a:bodyPr>
            <a:lstStyle/>
            <a:p>
              <a:pPr algn="ctr"/>
              <a:r>
                <a:rPr lang="en-US" b="1">
                  <a:solidFill>
                    <a:schemeClr val="bg1"/>
                  </a:solidFill>
                  <a:latin typeface="+mj-lt"/>
                </a:rPr>
                <a:t>02</a:t>
              </a:r>
              <a:endParaRPr lang="en-IN" b="1">
                <a:solidFill>
                  <a:schemeClr val="bg1"/>
                </a:solidFill>
                <a:latin typeface="+mj-lt"/>
              </a:endParaRPr>
            </a:p>
          </p:txBody>
        </p:sp>
      </p:grpSp>
      <p:grpSp>
        <p:nvGrpSpPr>
          <p:cNvPr id="33" name="Group 32">
            <a:extLst>
              <a:ext uri="{FF2B5EF4-FFF2-40B4-BE49-F238E27FC236}">
                <a16:creationId xmlns:a16="http://schemas.microsoft.com/office/drawing/2014/main" id="{48CBC476-56C8-48E7-D7AE-C619611F1C11}"/>
              </a:ext>
            </a:extLst>
          </p:cNvPr>
          <p:cNvGrpSpPr/>
          <p:nvPr/>
        </p:nvGrpSpPr>
        <p:grpSpPr>
          <a:xfrm>
            <a:off x="1743850" y="1698470"/>
            <a:ext cx="638628" cy="567772"/>
            <a:chOff x="1732699" y="2477257"/>
            <a:chExt cx="638628" cy="567772"/>
          </a:xfrm>
        </p:grpSpPr>
        <p:sp>
          <p:nvSpPr>
            <p:cNvPr id="11" name="Oval 10">
              <a:extLst>
                <a:ext uri="{FF2B5EF4-FFF2-40B4-BE49-F238E27FC236}">
                  <a16:creationId xmlns:a16="http://schemas.microsoft.com/office/drawing/2014/main" id="{F8BDC9F4-1575-634B-871B-3C4E05D9756A}"/>
                </a:ext>
              </a:extLst>
            </p:cNvPr>
            <p:cNvSpPr/>
            <p:nvPr/>
          </p:nvSpPr>
          <p:spPr>
            <a:xfrm>
              <a:off x="1768127" y="2477257"/>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7" name="TextBox 16">
              <a:extLst>
                <a:ext uri="{FF2B5EF4-FFF2-40B4-BE49-F238E27FC236}">
                  <a16:creationId xmlns:a16="http://schemas.microsoft.com/office/drawing/2014/main" id="{C5ECEDEF-EA52-EDF0-EB68-EA1AA7F1F04A}"/>
                </a:ext>
              </a:extLst>
            </p:cNvPr>
            <p:cNvSpPr txBox="1"/>
            <p:nvPr/>
          </p:nvSpPr>
          <p:spPr>
            <a:xfrm>
              <a:off x="1732699" y="2576477"/>
              <a:ext cx="638628" cy="369332"/>
            </a:xfrm>
            <a:prstGeom prst="rect">
              <a:avLst/>
            </a:prstGeom>
            <a:noFill/>
          </p:spPr>
          <p:txBody>
            <a:bodyPr wrap="square" rtlCol="0" anchor="ctr">
              <a:spAutoFit/>
            </a:bodyPr>
            <a:lstStyle/>
            <a:p>
              <a:pPr algn="ctr"/>
              <a:r>
                <a:rPr lang="en-US" b="1">
                  <a:solidFill>
                    <a:schemeClr val="bg1"/>
                  </a:solidFill>
                  <a:latin typeface="+mj-lt"/>
                </a:rPr>
                <a:t>03</a:t>
              </a:r>
              <a:endParaRPr lang="en-IN" b="1">
                <a:solidFill>
                  <a:schemeClr val="bg1"/>
                </a:solidFill>
                <a:latin typeface="+mj-lt"/>
              </a:endParaRPr>
            </a:p>
          </p:txBody>
        </p:sp>
      </p:grpSp>
      <p:grpSp>
        <p:nvGrpSpPr>
          <p:cNvPr id="34" name="Group 33">
            <a:extLst>
              <a:ext uri="{FF2B5EF4-FFF2-40B4-BE49-F238E27FC236}">
                <a16:creationId xmlns:a16="http://schemas.microsoft.com/office/drawing/2014/main" id="{0057916C-8899-BCEC-B558-487F52B4A368}"/>
              </a:ext>
            </a:extLst>
          </p:cNvPr>
          <p:cNvGrpSpPr/>
          <p:nvPr/>
        </p:nvGrpSpPr>
        <p:grpSpPr>
          <a:xfrm>
            <a:off x="1743850" y="2523979"/>
            <a:ext cx="638628" cy="567772"/>
            <a:chOff x="1732699" y="3610823"/>
            <a:chExt cx="638628" cy="567772"/>
          </a:xfrm>
        </p:grpSpPr>
        <p:sp>
          <p:nvSpPr>
            <p:cNvPr id="12" name="Oval 11">
              <a:extLst>
                <a:ext uri="{FF2B5EF4-FFF2-40B4-BE49-F238E27FC236}">
                  <a16:creationId xmlns:a16="http://schemas.microsoft.com/office/drawing/2014/main" id="{CC015069-04FC-8001-7566-37CA0C182D60}"/>
                </a:ext>
              </a:extLst>
            </p:cNvPr>
            <p:cNvSpPr/>
            <p:nvPr/>
          </p:nvSpPr>
          <p:spPr>
            <a:xfrm>
              <a:off x="1768127" y="3610823"/>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8" name="TextBox 17">
              <a:extLst>
                <a:ext uri="{FF2B5EF4-FFF2-40B4-BE49-F238E27FC236}">
                  <a16:creationId xmlns:a16="http://schemas.microsoft.com/office/drawing/2014/main" id="{CFCA6DC9-8334-3B9E-738B-CBFFF75F044A}"/>
                </a:ext>
              </a:extLst>
            </p:cNvPr>
            <p:cNvSpPr txBox="1"/>
            <p:nvPr/>
          </p:nvSpPr>
          <p:spPr>
            <a:xfrm>
              <a:off x="1732699" y="3710043"/>
              <a:ext cx="638628" cy="369332"/>
            </a:xfrm>
            <a:prstGeom prst="rect">
              <a:avLst/>
            </a:prstGeom>
            <a:noFill/>
          </p:spPr>
          <p:txBody>
            <a:bodyPr wrap="square" rtlCol="0" anchor="ctr">
              <a:spAutoFit/>
            </a:bodyPr>
            <a:lstStyle/>
            <a:p>
              <a:pPr algn="ctr"/>
              <a:r>
                <a:rPr lang="en-US" b="1">
                  <a:solidFill>
                    <a:schemeClr val="bg1"/>
                  </a:solidFill>
                  <a:latin typeface="+mj-lt"/>
                </a:rPr>
                <a:t>04</a:t>
              </a:r>
              <a:endParaRPr lang="en-IN" b="1">
                <a:solidFill>
                  <a:schemeClr val="bg1"/>
                </a:solidFill>
                <a:latin typeface="+mj-lt"/>
              </a:endParaRPr>
            </a:p>
          </p:txBody>
        </p:sp>
      </p:grpSp>
      <p:grpSp>
        <p:nvGrpSpPr>
          <p:cNvPr id="35" name="Group 34">
            <a:extLst>
              <a:ext uri="{FF2B5EF4-FFF2-40B4-BE49-F238E27FC236}">
                <a16:creationId xmlns:a16="http://schemas.microsoft.com/office/drawing/2014/main" id="{84AB57F7-2400-EB8A-D5C0-0620B51C078D}"/>
              </a:ext>
            </a:extLst>
          </p:cNvPr>
          <p:cNvGrpSpPr/>
          <p:nvPr/>
        </p:nvGrpSpPr>
        <p:grpSpPr>
          <a:xfrm>
            <a:off x="1743850" y="3351343"/>
            <a:ext cx="638628" cy="567772"/>
            <a:chOff x="1732699" y="4744389"/>
            <a:chExt cx="638628" cy="567772"/>
          </a:xfrm>
        </p:grpSpPr>
        <p:sp>
          <p:nvSpPr>
            <p:cNvPr id="13" name="Oval 12">
              <a:extLst>
                <a:ext uri="{FF2B5EF4-FFF2-40B4-BE49-F238E27FC236}">
                  <a16:creationId xmlns:a16="http://schemas.microsoft.com/office/drawing/2014/main" id="{3245B7BE-1B32-0C6B-3E01-AD5160C640FE}"/>
                </a:ext>
              </a:extLst>
            </p:cNvPr>
            <p:cNvSpPr/>
            <p:nvPr/>
          </p:nvSpPr>
          <p:spPr>
            <a:xfrm>
              <a:off x="1768127" y="4744389"/>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9" name="TextBox 18">
              <a:extLst>
                <a:ext uri="{FF2B5EF4-FFF2-40B4-BE49-F238E27FC236}">
                  <a16:creationId xmlns:a16="http://schemas.microsoft.com/office/drawing/2014/main" id="{4788B440-02AC-CDAD-9FA0-445777169F92}"/>
                </a:ext>
              </a:extLst>
            </p:cNvPr>
            <p:cNvSpPr txBox="1"/>
            <p:nvPr/>
          </p:nvSpPr>
          <p:spPr>
            <a:xfrm>
              <a:off x="1732699" y="4843609"/>
              <a:ext cx="638628" cy="369332"/>
            </a:xfrm>
            <a:prstGeom prst="rect">
              <a:avLst/>
            </a:prstGeom>
            <a:noFill/>
          </p:spPr>
          <p:txBody>
            <a:bodyPr wrap="square" rtlCol="0" anchor="ctr">
              <a:spAutoFit/>
            </a:bodyPr>
            <a:lstStyle/>
            <a:p>
              <a:pPr algn="ctr"/>
              <a:r>
                <a:rPr lang="en-US" b="1">
                  <a:solidFill>
                    <a:schemeClr val="bg1"/>
                  </a:solidFill>
                  <a:latin typeface="+mj-lt"/>
                </a:rPr>
                <a:t>05</a:t>
              </a:r>
              <a:endParaRPr lang="en-IN" b="1">
                <a:solidFill>
                  <a:schemeClr val="bg1"/>
                </a:solidFill>
                <a:latin typeface="+mj-lt"/>
              </a:endParaRPr>
            </a:p>
          </p:txBody>
        </p:sp>
      </p:grpSp>
      <p:grpSp>
        <p:nvGrpSpPr>
          <p:cNvPr id="36" name="Group 35">
            <a:extLst>
              <a:ext uri="{FF2B5EF4-FFF2-40B4-BE49-F238E27FC236}">
                <a16:creationId xmlns:a16="http://schemas.microsoft.com/office/drawing/2014/main" id="{F417D4E5-5488-B074-45A8-0F95AA3DE452}"/>
              </a:ext>
            </a:extLst>
          </p:cNvPr>
          <p:cNvGrpSpPr/>
          <p:nvPr/>
        </p:nvGrpSpPr>
        <p:grpSpPr>
          <a:xfrm>
            <a:off x="1743850" y="4196856"/>
            <a:ext cx="638628" cy="567772"/>
            <a:chOff x="1732699" y="5877954"/>
            <a:chExt cx="638628" cy="567772"/>
          </a:xfrm>
        </p:grpSpPr>
        <p:sp>
          <p:nvSpPr>
            <p:cNvPr id="14" name="Oval 13">
              <a:extLst>
                <a:ext uri="{FF2B5EF4-FFF2-40B4-BE49-F238E27FC236}">
                  <a16:creationId xmlns:a16="http://schemas.microsoft.com/office/drawing/2014/main" id="{772F3E9D-D5D5-6EB9-3338-CE25D1A86851}"/>
                </a:ext>
              </a:extLst>
            </p:cNvPr>
            <p:cNvSpPr/>
            <p:nvPr/>
          </p:nvSpPr>
          <p:spPr>
            <a:xfrm>
              <a:off x="1768127" y="5877954"/>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20" name="TextBox 19">
              <a:extLst>
                <a:ext uri="{FF2B5EF4-FFF2-40B4-BE49-F238E27FC236}">
                  <a16:creationId xmlns:a16="http://schemas.microsoft.com/office/drawing/2014/main" id="{9DED0624-7403-6FD2-450A-60FE42952A14}"/>
                </a:ext>
              </a:extLst>
            </p:cNvPr>
            <p:cNvSpPr txBox="1"/>
            <p:nvPr/>
          </p:nvSpPr>
          <p:spPr>
            <a:xfrm>
              <a:off x="1732699" y="5977174"/>
              <a:ext cx="638628" cy="369332"/>
            </a:xfrm>
            <a:prstGeom prst="rect">
              <a:avLst/>
            </a:prstGeom>
            <a:noFill/>
          </p:spPr>
          <p:txBody>
            <a:bodyPr wrap="square" rtlCol="0" anchor="ctr">
              <a:spAutoFit/>
            </a:bodyPr>
            <a:lstStyle/>
            <a:p>
              <a:pPr algn="ctr"/>
              <a:r>
                <a:rPr lang="en-US" b="1">
                  <a:solidFill>
                    <a:schemeClr val="bg1"/>
                  </a:solidFill>
                  <a:latin typeface="+mj-lt"/>
                </a:rPr>
                <a:t>06</a:t>
              </a:r>
              <a:endParaRPr lang="en-IN" b="1">
                <a:solidFill>
                  <a:schemeClr val="bg1"/>
                </a:solidFill>
                <a:latin typeface="+mj-lt"/>
              </a:endParaRPr>
            </a:p>
          </p:txBody>
        </p:sp>
      </p:grpSp>
      <p:sp>
        <p:nvSpPr>
          <p:cNvPr id="21" name="TextBox 20">
            <a:extLst>
              <a:ext uri="{FF2B5EF4-FFF2-40B4-BE49-F238E27FC236}">
                <a16:creationId xmlns:a16="http://schemas.microsoft.com/office/drawing/2014/main" id="{EF7BB07D-1DFE-454E-FE52-766C3E2CF74F}"/>
              </a:ext>
            </a:extLst>
          </p:cNvPr>
          <p:cNvSpPr txBox="1"/>
          <p:nvPr/>
        </p:nvSpPr>
        <p:spPr>
          <a:xfrm>
            <a:off x="2515758" y="48973"/>
            <a:ext cx="2645676" cy="584775"/>
          </a:xfrm>
          <a:prstGeom prst="rect">
            <a:avLst/>
          </a:prstGeom>
          <a:noFill/>
        </p:spPr>
        <p:txBody>
          <a:bodyPr wrap="square" rtlCol="0">
            <a:spAutoFit/>
          </a:bodyPr>
          <a:lstStyle/>
          <a:p>
            <a:r>
              <a:rPr lang="en-US" sz="1600">
                <a:solidFill>
                  <a:schemeClr val="bg1"/>
                </a:solidFill>
                <a:latin typeface="+mj-lt"/>
              </a:rPr>
              <a:t>Opportunity of Personal Hearing </a:t>
            </a:r>
            <a:r>
              <a:rPr lang="en-US" sz="1600" i="1">
                <a:solidFill>
                  <a:schemeClr val="bg1"/>
                </a:solidFill>
                <a:latin typeface="+mj-lt"/>
              </a:rPr>
              <a:t>via</a:t>
            </a:r>
            <a:r>
              <a:rPr lang="en-US" sz="1600">
                <a:solidFill>
                  <a:schemeClr val="bg1"/>
                </a:solidFill>
                <a:latin typeface="+mj-lt"/>
              </a:rPr>
              <a:t> VC </a:t>
            </a:r>
            <a:endParaRPr lang="en-IN" sz="1600">
              <a:solidFill>
                <a:schemeClr val="bg1"/>
              </a:solidFill>
              <a:latin typeface="+mj-lt"/>
            </a:endParaRPr>
          </a:p>
        </p:txBody>
      </p:sp>
      <p:sp>
        <p:nvSpPr>
          <p:cNvPr id="22" name="TextBox 21">
            <a:extLst>
              <a:ext uri="{FF2B5EF4-FFF2-40B4-BE49-F238E27FC236}">
                <a16:creationId xmlns:a16="http://schemas.microsoft.com/office/drawing/2014/main" id="{B770B0D3-03E2-B9EE-E56D-53BB6D86DBCA}"/>
              </a:ext>
            </a:extLst>
          </p:cNvPr>
          <p:cNvSpPr txBox="1"/>
          <p:nvPr/>
        </p:nvSpPr>
        <p:spPr>
          <a:xfrm>
            <a:off x="2502071" y="975712"/>
            <a:ext cx="2445395" cy="338554"/>
          </a:xfrm>
          <a:prstGeom prst="rect">
            <a:avLst/>
          </a:prstGeom>
          <a:noFill/>
        </p:spPr>
        <p:txBody>
          <a:bodyPr wrap="square" rtlCol="0">
            <a:spAutoFit/>
          </a:bodyPr>
          <a:lstStyle/>
          <a:p>
            <a:r>
              <a:rPr lang="en-IN" sz="1600">
                <a:solidFill>
                  <a:schemeClr val="bg1"/>
                </a:solidFill>
                <a:latin typeface="+mj-lt"/>
              </a:rPr>
              <a:t>Technical glitches in VC</a:t>
            </a:r>
          </a:p>
        </p:txBody>
      </p:sp>
      <p:sp>
        <p:nvSpPr>
          <p:cNvPr id="23" name="TextBox 22">
            <a:extLst>
              <a:ext uri="{FF2B5EF4-FFF2-40B4-BE49-F238E27FC236}">
                <a16:creationId xmlns:a16="http://schemas.microsoft.com/office/drawing/2014/main" id="{AC1C8B43-8560-EC7A-BDF7-BA5B9E672D67}"/>
              </a:ext>
            </a:extLst>
          </p:cNvPr>
          <p:cNvSpPr txBox="1"/>
          <p:nvPr/>
        </p:nvSpPr>
        <p:spPr>
          <a:xfrm>
            <a:off x="2495901" y="1706947"/>
            <a:ext cx="2879155" cy="584775"/>
          </a:xfrm>
          <a:prstGeom prst="rect">
            <a:avLst/>
          </a:prstGeom>
          <a:noFill/>
        </p:spPr>
        <p:txBody>
          <a:bodyPr wrap="square" rtlCol="0">
            <a:spAutoFit/>
          </a:bodyPr>
          <a:lstStyle/>
          <a:p>
            <a:r>
              <a:rPr lang="en-US" sz="1600">
                <a:solidFill>
                  <a:schemeClr val="bg1"/>
                </a:solidFill>
                <a:latin typeface="+mj-lt"/>
              </a:rPr>
              <a:t>Technical glitches in uploading response on portal </a:t>
            </a:r>
            <a:endParaRPr lang="en-IN" sz="1600">
              <a:solidFill>
                <a:schemeClr val="bg1"/>
              </a:solidFill>
              <a:latin typeface="+mj-lt"/>
            </a:endParaRPr>
          </a:p>
        </p:txBody>
      </p:sp>
      <p:sp>
        <p:nvSpPr>
          <p:cNvPr id="24" name="TextBox 23">
            <a:extLst>
              <a:ext uri="{FF2B5EF4-FFF2-40B4-BE49-F238E27FC236}">
                <a16:creationId xmlns:a16="http://schemas.microsoft.com/office/drawing/2014/main" id="{06386736-B0B7-60B3-4DE1-3BD8A00C6CE7}"/>
              </a:ext>
            </a:extLst>
          </p:cNvPr>
          <p:cNvSpPr txBox="1"/>
          <p:nvPr/>
        </p:nvSpPr>
        <p:spPr>
          <a:xfrm>
            <a:off x="2546790" y="2540075"/>
            <a:ext cx="2333305" cy="584775"/>
          </a:xfrm>
          <a:prstGeom prst="rect">
            <a:avLst/>
          </a:prstGeom>
          <a:noFill/>
        </p:spPr>
        <p:txBody>
          <a:bodyPr wrap="square" rtlCol="0">
            <a:spAutoFit/>
          </a:bodyPr>
          <a:lstStyle/>
          <a:p>
            <a:r>
              <a:rPr lang="en-US" sz="1600">
                <a:solidFill>
                  <a:schemeClr val="bg1"/>
                </a:solidFill>
                <a:latin typeface="+mj-lt"/>
              </a:rPr>
              <a:t>No SCN before Final Assessment Order</a:t>
            </a:r>
            <a:endParaRPr lang="en-IN" sz="1600">
              <a:solidFill>
                <a:schemeClr val="bg1"/>
              </a:solidFill>
              <a:latin typeface="+mj-lt"/>
            </a:endParaRPr>
          </a:p>
        </p:txBody>
      </p:sp>
      <p:sp>
        <p:nvSpPr>
          <p:cNvPr id="25" name="TextBox 24">
            <a:extLst>
              <a:ext uri="{FF2B5EF4-FFF2-40B4-BE49-F238E27FC236}">
                <a16:creationId xmlns:a16="http://schemas.microsoft.com/office/drawing/2014/main" id="{3D0816A8-2905-746D-3CA5-50C01BA6A4A0}"/>
              </a:ext>
            </a:extLst>
          </p:cNvPr>
          <p:cNvSpPr txBox="1"/>
          <p:nvPr/>
        </p:nvSpPr>
        <p:spPr>
          <a:xfrm>
            <a:off x="2527543" y="3300222"/>
            <a:ext cx="2653689" cy="830997"/>
          </a:xfrm>
          <a:prstGeom prst="rect">
            <a:avLst/>
          </a:prstGeom>
          <a:noFill/>
        </p:spPr>
        <p:txBody>
          <a:bodyPr wrap="square" rtlCol="0">
            <a:spAutoFit/>
          </a:bodyPr>
          <a:lstStyle/>
          <a:p>
            <a:r>
              <a:rPr lang="en-US" sz="1600">
                <a:solidFill>
                  <a:schemeClr val="bg1"/>
                </a:solidFill>
                <a:latin typeface="+mj-lt"/>
              </a:rPr>
              <a:t>Reply filed by Ā not considered before passing final order </a:t>
            </a:r>
            <a:endParaRPr lang="en-IN" sz="1600">
              <a:solidFill>
                <a:schemeClr val="bg1"/>
              </a:solidFill>
              <a:latin typeface="+mj-lt"/>
            </a:endParaRPr>
          </a:p>
        </p:txBody>
      </p:sp>
      <p:sp>
        <p:nvSpPr>
          <p:cNvPr id="26" name="TextBox 25">
            <a:extLst>
              <a:ext uri="{FF2B5EF4-FFF2-40B4-BE49-F238E27FC236}">
                <a16:creationId xmlns:a16="http://schemas.microsoft.com/office/drawing/2014/main" id="{B941EF4E-996E-F5B8-F6EB-E5AB6C08BDA9}"/>
              </a:ext>
            </a:extLst>
          </p:cNvPr>
          <p:cNvSpPr txBox="1"/>
          <p:nvPr/>
        </p:nvSpPr>
        <p:spPr>
          <a:xfrm>
            <a:off x="2518664" y="5047859"/>
            <a:ext cx="2671446" cy="584775"/>
          </a:xfrm>
          <a:prstGeom prst="rect">
            <a:avLst/>
          </a:prstGeom>
          <a:noFill/>
        </p:spPr>
        <p:txBody>
          <a:bodyPr wrap="square" rtlCol="0">
            <a:spAutoFit/>
          </a:bodyPr>
          <a:lstStyle/>
          <a:p>
            <a:r>
              <a:rPr lang="en-US" sz="1600">
                <a:solidFill>
                  <a:schemeClr val="bg1"/>
                </a:solidFill>
                <a:latin typeface="+mj-lt"/>
              </a:rPr>
              <a:t>Insufficient time provided to reply to SCN </a:t>
            </a:r>
            <a:endParaRPr lang="en-IN" sz="1600">
              <a:solidFill>
                <a:schemeClr val="bg1"/>
              </a:solidFill>
              <a:latin typeface="+mj-lt"/>
            </a:endParaRPr>
          </a:p>
        </p:txBody>
      </p:sp>
      <p:sp>
        <p:nvSpPr>
          <p:cNvPr id="27" name="Freeform: Shape 26">
            <a:extLst>
              <a:ext uri="{FF2B5EF4-FFF2-40B4-BE49-F238E27FC236}">
                <a16:creationId xmlns:a16="http://schemas.microsoft.com/office/drawing/2014/main" id="{476397E6-1CFD-7F89-4994-08E673D5EEC8}"/>
              </a:ext>
            </a:extLst>
          </p:cNvPr>
          <p:cNvSpPr/>
          <p:nvPr/>
        </p:nvSpPr>
        <p:spPr>
          <a:xfrm>
            <a:off x="5785491" y="541666"/>
            <a:ext cx="6406509" cy="1306880"/>
          </a:xfrm>
          <a:custGeom>
            <a:avLst/>
            <a:gdLst>
              <a:gd name="connsiteX0" fmla="*/ 840899 w 5895531"/>
              <a:gd name="connsiteY0" fmla="*/ 0 h 1306880"/>
              <a:gd name="connsiteX1" fmla="*/ 5895531 w 5895531"/>
              <a:gd name="connsiteY1" fmla="*/ 0 h 1306880"/>
              <a:gd name="connsiteX2" fmla="*/ 5895531 w 5895531"/>
              <a:gd name="connsiteY2" fmla="*/ 1285567 h 1306880"/>
              <a:gd name="connsiteX3" fmla="*/ 5881817 w 5895531"/>
              <a:gd name="connsiteY3" fmla="*/ 1306880 h 1306880"/>
              <a:gd name="connsiteX4" fmla="*/ 0 w 5895531"/>
              <a:gd name="connsiteY4" fmla="*/ 1306880 h 1306880"/>
              <a:gd name="connsiteX5" fmla="*/ 840899 w 5895531"/>
              <a:gd name="connsiteY5" fmla="*/ 0 h 130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5531" h="1306880">
                <a:moveTo>
                  <a:pt x="840899" y="0"/>
                </a:moveTo>
                <a:lnTo>
                  <a:pt x="5895531" y="0"/>
                </a:lnTo>
                <a:lnTo>
                  <a:pt x="5895531" y="1285567"/>
                </a:lnTo>
                <a:lnTo>
                  <a:pt x="5881817" y="1306880"/>
                </a:lnTo>
                <a:lnTo>
                  <a:pt x="0" y="1306880"/>
                </a:lnTo>
                <a:lnTo>
                  <a:pt x="840899"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latin typeface="+mj-lt"/>
            </a:endParaRPr>
          </a:p>
        </p:txBody>
      </p:sp>
      <p:sp>
        <p:nvSpPr>
          <p:cNvPr id="28" name="Freeform: Shape 27">
            <a:extLst>
              <a:ext uri="{FF2B5EF4-FFF2-40B4-BE49-F238E27FC236}">
                <a16:creationId xmlns:a16="http://schemas.microsoft.com/office/drawing/2014/main" id="{C41C2516-67C6-444A-1026-212EAB78C9B8}"/>
              </a:ext>
            </a:extLst>
          </p:cNvPr>
          <p:cNvSpPr/>
          <p:nvPr/>
        </p:nvSpPr>
        <p:spPr>
          <a:xfrm>
            <a:off x="6096001" y="821737"/>
            <a:ext cx="6096000" cy="1306880"/>
          </a:xfrm>
          <a:custGeom>
            <a:avLst/>
            <a:gdLst>
              <a:gd name="connsiteX0" fmla="*/ 840899 w 5895531"/>
              <a:gd name="connsiteY0" fmla="*/ 0 h 1306880"/>
              <a:gd name="connsiteX1" fmla="*/ 5895531 w 5895531"/>
              <a:gd name="connsiteY1" fmla="*/ 0 h 1306880"/>
              <a:gd name="connsiteX2" fmla="*/ 5895531 w 5895531"/>
              <a:gd name="connsiteY2" fmla="*/ 1285567 h 1306880"/>
              <a:gd name="connsiteX3" fmla="*/ 5881817 w 5895531"/>
              <a:gd name="connsiteY3" fmla="*/ 1306880 h 1306880"/>
              <a:gd name="connsiteX4" fmla="*/ 0 w 5895531"/>
              <a:gd name="connsiteY4" fmla="*/ 1306880 h 1306880"/>
              <a:gd name="connsiteX5" fmla="*/ 840899 w 5895531"/>
              <a:gd name="connsiteY5" fmla="*/ 0 h 130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5531" h="1306880">
                <a:moveTo>
                  <a:pt x="840899" y="0"/>
                </a:moveTo>
                <a:lnTo>
                  <a:pt x="5895531" y="0"/>
                </a:lnTo>
                <a:lnTo>
                  <a:pt x="5895531" y="1285567"/>
                </a:lnTo>
                <a:lnTo>
                  <a:pt x="5881817" y="1306880"/>
                </a:lnTo>
                <a:lnTo>
                  <a:pt x="0" y="1306880"/>
                </a:lnTo>
                <a:lnTo>
                  <a:pt x="840899"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en-US" sz="2800" b="1">
                <a:solidFill>
                  <a:schemeClr val="tx1">
                    <a:lumMod val="75000"/>
                    <a:lumOff val="25000"/>
                  </a:schemeClr>
                </a:solidFill>
                <a:latin typeface="+mj-lt"/>
              </a:rPr>
              <a:t>Litigation under </a:t>
            </a:r>
          </a:p>
          <a:p>
            <a:pPr algn="ctr"/>
            <a:r>
              <a:rPr lang="en-US" sz="2800" b="1">
                <a:solidFill>
                  <a:schemeClr val="tx1">
                    <a:lumMod val="75000"/>
                    <a:lumOff val="25000"/>
                  </a:schemeClr>
                </a:solidFill>
                <a:latin typeface="+mj-lt"/>
              </a:rPr>
              <a:t>Faceless Regime</a:t>
            </a:r>
            <a:endParaRPr lang="en-IN" sz="2800" b="1">
              <a:solidFill>
                <a:schemeClr val="tx1">
                  <a:lumMod val="75000"/>
                  <a:lumOff val="25000"/>
                </a:schemeClr>
              </a:solidFill>
              <a:latin typeface="+mj-lt"/>
            </a:endParaRPr>
          </a:p>
        </p:txBody>
      </p:sp>
      <p:grpSp>
        <p:nvGrpSpPr>
          <p:cNvPr id="40" name="Group 39">
            <a:extLst>
              <a:ext uri="{FF2B5EF4-FFF2-40B4-BE49-F238E27FC236}">
                <a16:creationId xmlns:a16="http://schemas.microsoft.com/office/drawing/2014/main" id="{4C0931FA-FE33-B4BF-7C4F-89D0484E5F3D}"/>
              </a:ext>
            </a:extLst>
          </p:cNvPr>
          <p:cNvGrpSpPr/>
          <p:nvPr/>
        </p:nvGrpSpPr>
        <p:grpSpPr>
          <a:xfrm>
            <a:off x="1743850" y="5841367"/>
            <a:ext cx="638628" cy="567772"/>
            <a:chOff x="6022858" y="4936245"/>
            <a:chExt cx="638628" cy="567772"/>
          </a:xfrm>
        </p:grpSpPr>
        <p:sp>
          <p:nvSpPr>
            <p:cNvPr id="29" name="Oval 28">
              <a:extLst>
                <a:ext uri="{FF2B5EF4-FFF2-40B4-BE49-F238E27FC236}">
                  <a16:creationId xmlns:a16="http://schemas.microsoft.com/office/drawing/2014/main" id="{823F7252-F2A6-8395-6A3D-C8FBEFBDE433}"/>
                </a:ext>
              </a:extLst>
            </p:cNvPr>
            <p:cNvSpPr/>
            <p:nvPr/>
          </p:nvSpPr>
          <p:spPr>
            <a:xfrm>
              <a:off x="6058286" y="4936245"/>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37" name="TextBox 36">
              <a:extLst>
                <a:ext uri="{FF2B5EF4-FFF2-40B4-BE49-F238E27FC236}">
                  <a16:creationId xmlns:a16="http://schemas.microsoft.com/office/drawing/2014/main" id="{69A1F3F5-408E-1B36-DA42-850982156241}"/>
                </a:ext>
              </a:extLst>
            </p:cNvPr>
            <p:cNvSpPr txBox="1"/>
            <p:nvPr/>
          </p:nvSpPr>
          <p:spPr>
            <a:xfrm>
              <a:off x="6022858" y="5039379"/>
              <a:ext cx="638628" cy="369332"/>
            </a:xfrm>
            <a:prstGeom prst="rect">
              <a:avLst/>
            </a:prstGeom>
            <a:noFill/>
          </p:spPr>
          <p:txBody>
            <a:bodyPr wrap="square" rtlCol="0" anchor="ctr">
              <a:spAutoFit/>
            </a:bodyPr>
            <a:lstStyle/>
            <a:p>
              <a:pPr algn="ctr"/>
              <a:r>
                <a:rPr lang="en-US" b="1">
                  <a:solidFill>
                    <a:schemeClr val="bg1"/>
                  </a:solidFill>
                  <a:latin typeface="+mj-lt"/>
                </a:rPr>
                <a:t>08</a:t>
              </a:r>
              <a:endParaRPr lang="en-IN" b="1">
                <a:solidFill>
                  <a:schemeClr val="bg1"/>
                </a:solidFill>
                <a:latin typeface="+mj-lt"/>
              </a:endParaRPr>
            </a:p>
          </p:txBody>
        </p:sp>
      </p:grpSp>
      <p:grpSp>
        <p:nvGrpSpPr>
          <p:cNvPr id="39" name="Group 38">
            <a:extLst>
              <a:ext uri="{FF2B5EF4-FFF2-40B4-BE49-F238E27FC236}">
                <a16:creationId xmlns:a16="http://schemas.microsoft.com/office/drawing/2014/main" id="{FA133233-4A41-6A6E-1584-7806022D17DD}"/>
              </a:ext>
            </a:extLst>
          </p:cNvPr>
          <p:cNvGrpSpPr/>
          <p:nvPr/>
        </p:nvGrpSpPr>
        <p:grpSpPr>
          <a:xfrm>
            <a:off x="1777118" y="5038729"/>
            <a:ext cx="638628" cy="567772"/>
            <a:chOff x="6022858" y="5758399"/>
            <a:chExt cx="638628" cy="567772"/>
          </a:xfrm>
        </p:grpSpPr>
        <p:sp>
          <p:nvSpPr>
            <p:cNvPr id="30" name="Oval 29">
              <a:extLst>
                <a:ext uri="{FF2B5EF4-FFF2-40B4-BE49-F238E27FC236}">
                  <a16:creationId xmlns:a16="http://schemas.microsoft.com/office/drawing/2014/main" id="{376232F0-B042-4BE0-49AA-5139A608813B}"/>
                </a:ext>
              </a:extLst>
            </p:cNvPr>
            <p:cNvSpPr/>
            <p:nvPr/>
          </p:nvSpPr>
          <p:spPr>
            <a:xfrm>
              <a:off x="6058286" y="5758399"/>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38" name="TextBox 37">
              <a:extLst>
                <a:ext uri="{FF2B5EF4-FFF2-40B4-BE49-F238E27FC236}">
                  <a16:creationId xmlns:a16="http://schemas.microsoft.com/office/drawing/2014/main" id="{C213A223-F8EB-9965-C7F6-62002A77986D}"/>
                </a:ext>
              </a:extLst>
            </p:cNvPr>
            <p:cNvSpPr txBox="1"/>
            <p:nvPr/>
          </p:nvSpPr>
          <p:spPr>
            <a:xfrm>
              <a:off x="6022858" y="5875251"/>
              <a:ext cx="638628" cy="369332"/>
            </a:xfrm>
            <a:prstGeom prst="rect">
              <a:avLst/>
            </a:prstGeom>
            <a:noFill/>
          </p:spPr>
          <p:txBody>
            <a:bodyPr wrap="square" rtlCol="0" anchor="ctr">
              <a:spAutoFit/>
            </a:bodyPr>
            <a:lstStyle/>
            <a:p>
              <a:pPr algn="ctr"/>
              <a:r>
                <a:rPr lang="en-US" b="1">
                  <a:solidFill>
                    <a:schemeClr val="bg1"/>
                  </a:solidFill>
                  <a:latin typeface="+mj-lt"/>
                </a:rPr>
                <a:t>07</a:t>
              </a:r>
              <a:endParaRPr lang="en-IN" b="1">
                <a:solidFill>
                  <a:schemeClr val="bg1"/>
                </a:solidFill>
                <a:latin typeface="+mj-lt"/>
              </a:endParaRPr>
            </a:p>
          </p:txBody>
        </p:sp>
      </p:grpSp>
      <p:sp>
        <p:nvSpPr>
          <p:cNvPr id="41" name="TextBox 40">
            <a:extLst>
              <a:ext uri="{FF2B5EF4-FFF2-40B4-BE49-F238E27FC236}">
                <a16:creationId xmlns:a16="http://schemas.microsoft.com/office/drawing/2014/main" id="{EF67A4A0-584D-C2D8-E18A-159AE2282EC1}"/>
              </a:ext>
            </a:extLst>
          </p:cNvPr>
          <p:cNvSpPr txBox="1"/>
          <p:nvPr/>
        </p:nvSpPr>
        <p:spPr>
          <a:xfrm>
            <a:off x="2515758" y="4211457"/>
            <a:ext cx="2333295" cy="584775"/>
          </a:xfrm>
          <a:prstGeom prst="rect">
            <a:avLst/>
          </a:prstGeom>
          <a:noFill/>
        </p:spPr>
        <p:txBody>
          <a:bodyPr wrap="square" rtlCol="0">
            <a:spAutoFit/>
          </a:bodyPr>
          <a:lstStyle/>
          <a:p>
            <a:r>
              <a:rPr lang="en-US" sz="1600">
                <a:solidFill>
                  <a:schemeClr val="bg1"/>
                </a:solidFill>
                <a:latin typeface="+mj-lt"/>
              </a:rPr>
              <a:t>Addition made beyond issue listed in SCN</a:t>
            </a:r>
            <a:endParaRPr lang="en-IN" sz="1600">
              <a:solidFill>
                <a:schemeClr val="bg1"/>
              </a:solidFill>
              <a:latin typeface="+mj-lt"/>
            </a:endParaRPr>
          </a:p>
        </p:txBody>
      </p:sp>
      <p:sp>
        <p:nvSpPr>
          <p:cNvPr id="42" name="TextBox 41">
            <a:extLst>
              <a:ext uri="{FF2B5EF4-FFF2-40B4-BE49-F238E27FC236}">
                <a16:creationId xmlns:a16="http://schemas.microsoft.com/office/drawing/2014/main" id="{FAF9B280-3E4F-784B-B211-DB19F962D989}"/>
              </a:ext>
            </a:extLst>
          </p:cNvPr>
          <p:cNvSpPr txBox="1"/>
          <p:nvPr/>
        </p:nvSpPr>
        <p:spPr>
          <a:xfrm>
            <a:off x="2546790" y="5957184"/>
            <a:ext cx="2333295" cy="338554"/>
          </a:xfrm>
          <a:prstGeom prst="rect">
            <a:avLst/>
          </a:prstGeom>
          <a:noFill/>
        </p:spPr>
        <p:txBody>
          <a:bodyPr wrap="square" rtlCol="0">
            <a:spAutoFit/>
          </a:bodyPr>
          <a:lstStyle/>
          <a:p>
            <a:r>
              <a:rPr lang="en-US" sz="1600">
                <a:solidFill>
                  <a:schemeClr val="bg1"/>
                </a:solidFill>
                <a:latin typeface="+mj-lt"/>
              </a:rPr>
              <a:t>Others </a:t>
            </a:r>
            <a:endParaRPr lang="en-IN" sz="1600">
              <a:solidFill>
                <a:schemeClr val="bg1"/>
              </a:solidFill>
              <a:latin typeface="+mj-lt"/>
            </a:endParaRPr>
          </a:p>
        </p:txBody>
      </p:sp>
      <p:sp>
        <p:nvSpPr>
          <p:cNvPr id="45" name="TextBox 44">
            <a:extLst>
              <a:ext uri="{FF2B5EF4-FFF2-40B4-BE49-F238E27FC236}">
                <a16:creationId xmlns:a16="http://schemas.microsoft.com/office/drawing/2014/main" id="{A99873D1-59D0-03F6-9310-349137A9DAAB}"/>
              </a:ext>
            </a:extLst>
          </p:cNvPr>
          <p:cNvSpPr txBox="1"/>
          <p:nvPr/>
        </p:nvSpPr>
        <p:spPr>
          <a:xfrm>
            <a:off x="0" y="6858000"/>
            <a:ext cx="12192000" cy="230832"/>
          </a:xfrm>
          <a:prstGeom prst="rect">
            <a:avLst/>
          </a:prstGeom>
          <a:noFill/>
        </p:spPr>
        <p:txBody>
          <a:bodyPr wrap="square" rtlCol="0">
            <a:spAutoFit/>
          </a:bodyPr>
          <a:lstStyle/>
          <a:p>
            <a:r>
              <a:rPr lang="en-IN" sz="900">
                <a:hlinkClick r:id="rId4" tooltip="https://www.mynextmove.org/vets/profile/summary/23-1011.00"/>
              </a:rPr>
              <a:t>This Photo</a:t>
            </a:r>
            <a:r>
              <a:rPr lang="en-IN" sz="900"/>
              <a:t> by Unknown Author is licensed under </a:t>
            </a:r>
            <a:r>
              <a:rPr lang="en-IN" sz="900">
                <a:hlinkClick r:id="rId7" tooltip="https://creativecommons.org/licenses/by/3.0/"/>
              </a:rPr>
              <a:t>CC BY</a:t>
            </a:r>
            <a:endParaRPr lang="en-IN" sz="900"/>
          </a:p>
        </p:txBody>
      </p:sp>
      <p:sp>
        <p:nvSpPr>
          <p:cNvPr id="47" name="TextBox 46">
            <a:extLst>
              <a:ext uri="{FF2B5EF4-FFF2-40B4-BE49-F238E27FC236}">
                <a16:creationId xmlns:a16="http://schemas.microsoft.com/office/drawing/2014/main" id="{51C726E3-2C6F-3EC6-B2D4-2F59F02526D4}"/>
              </a:ext>
            </a:extLst>
          </p:cNvPr>
          <p:cNvSpPr txBox="1"/>
          <p:nvPr/>
        </p:nvSpPr>
        <p:spPr>
          <a:xfrm>
            <a:off x="152400" y="7010400"/>
            <a:ext cx="12192000" cy="230832"/>
          </a:xfrm>
          <a:prstGeom prst="rect">
            <a:avLst/>
          </a:prstGeom>
          <a:noFill/>
        </p:spPr>
        <p:txBody>
          <a:bodyPr wrap="square" rtlCol="0">
            <a:spAutoFit/>
          </a:bodyPr>
          <a:lstStyle/>
          <a:p>
            <a:r>
              <a:rPr lang="en-IN" sz="900">
                <a:hlinkClick r:id="rId4" tooltip="https://www.mynextmove.org/vets/profile/summary/23-1011.00"/>
              </a:rPr>
              <a:t>This Photo</a:t>
            </a:r>
            <a:r>
              <a:rPr lang="en-IN" sz="900"/>
              <a:t> by Unknown Author is licensed under </a:t>
            </a:r>
            <a:r>
              <a:rPr lang="en-IN" sz="900">
                <a:hlinkClick r:id="rId7" tooltip="https://creativecommons.org/licenses/by/3.0/"/>
              </a:rPr>
              <a:t>CC BY</a:t>
            </a:r>
            <a:endParaRPr lang="en-IN" sz="900"/>
          </a:p>
        </p:txBody>
      </p:sp>
      <p:pic>
        <p:nvPicPr>
          <p:cNvPr id="49" name="Picture 48" descr="A statue of a person holding a sword">
            <a:extLst>
              <a:ext uri="{FF2B5EF4-FFF2-40B4-BE49-F238E27FC236}">
                <a16:creationId xmlns:a16="http://schemas.microsoft.com/office/drawing/2014/main" id="{A3FA2F34-4F38-3CE0-7828-4F2508C45B2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157656"/>
            <a:ext cx="12192000" cy="7015656"/>
          </a:xfrm>
          <a:prstGeom prst="rect">
            <a:avLst/>
          </a:prstGeom>
        </p:spPr>
      </p:pic>
      <p:sp>
        <p:nvSpPr>
          <p:cNvPr id="50" name="TextBox 49">
            <a:extLst>
              <a:ext uri="{FF2B5EF4-FFF2-40B4-BE49-F238E27FC236}">
                <a16:creationId xmlns:a16="http://schemas.microsoft.com/office/drawing/2014/main" id="{7C1D2592-DF01-A1FD-7977-BE821E65BC71}"/>
              </a:ext>
            </a:extLst>
          </p:cNvPr>
          <p:cNvSpPr txBox="1"/>
          <p:nvPr/>
        </p:nvSpPr>
        <p:spPr>
          <a:xfrm>
            <a:off x="0" y="6858000"/>
            <a:ext cx="12192000" cy="230832"/>
          </a:xfrm>
          <a:prstGeom prst="rect">
            <a:avLst/>
          </a:prstGeom>
          <a:noFill/>
        </p:spPr>
        <p:txBody>
          <a:bodyPr wrap="square" rtlCol="0">
            <a:spAutoFit/>
          </a:bodyPr>
          <a:lstStyle/>
          <a:p>
            <a:r>
              <a:rPr lang="en-IN" sz="900">
                <a:hlinkClick r:id="rId4" tooltip="https://www.mynextmove.org/vets/profile/summary/23-1011.00"/>
              </a:rPr>
              <a:t>This Photo</a:t>
            </a:r>
            <a:r>
              <a:rPr lang="en-IN" sz="900"/>
              <a:t> by Unknown Author is licensed under </a:t>
            </a:r>
            <a:r>
              <a:rPr lang="en-IN" sz="900">
                <a:hlinkClick r:id="rId7" tooltip="https://creativecommons.org/licenses/by/3.0/"/>
              </a:rPr>
              <a:t>CC BY</a:t>
            </a:r>
            <a:endParaRPr lang="en-IN" sz="900"/>
          </a:p>
        </p:txBody>
      </p:sp>
      <p:sp>
        <p:nvSpPr>
          <p:cNvPr id="51" name="Date Placeholder 2">
            <a:extLst>
              <a:ext uri="{FF2B5EF4-FFF2-40B4-BE49-F238E27FC236}">
                <a16:creationId xmlns:a16="http://schemas.microsoft.com/office/drawing/2014/main" id="{AEC9F4D6-C80D-4911-4FD0-A6D686E5C158}"/>
              </a:ext>
            </a:extLst>
          </p:cNvPr>
          <p:cNvSpPr txBox="1">
            <a:spLocks/>
          </p:cNvSpPr>
          <p:nvPr/>
        </p:nvSpPr>
        <p:spPr>
          <a:xfrm>
            <a:off x="7758351" y="6423914"/>
            <a:ext cx="284479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November 16, 2025</a:t>
            </a:r>
          </a:p>
        </p:txBody>
      </p:sp>
      <p:sp>
        <p:nvSpPr>
          <p:cNvPr id="52" name="Footer Placeholder 3">
            <a:extLst>
              <a:ext uri="{FF2B5EF4-FFF2-40B4-BE49-F238E27FC236}">
                <a16:creationId xmlns:a16="http://schemas.microsoft.com/office/drawing/2014/main" id="{8E34C36C-EB9C-644C-6CB1-526A516546C5}"/>
              </a:ext>
            </a:extLst>
          </p:cNvPr>
          <p:cNvSpPr txBox="1">
            <a:spLocks/>
          </p:cNvSpPr>
          <p:nvPr/>
        </p:nvSpPr>
        <p:spPr>
          <a:xfrm>
            <a:off x="733592" y="6423914"/>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FACELESS ASSESSMENT                                                                         KRUPA R. GANDHI | BANSI S. MEHTA &amp; CO.</a:t>
            </a:r>
          </a:p>
        </p:txBody>
      </p:sp>
      <p:sp>
        <p:nvSpPr>
          <p:cNvPr id="53" name="Slide Number Placeholder 4">
            <a:extLst>
              <a:ext uri="{FF2B5EF4-FFF2-40B4-BE49-F238E27FC236}">
                <a16:creationId xmlns:a16="http://schemas.microsoft.com/office/drawing/2014/main" id="{3CFE0C1F-4378-0494-4C85-C634C64245FB}"/>
              </a:ext>
            </a:extLst>
          </p:cNvPr>
          <p:cNvSpPr txBox="1">
            <a:spLocks/>
          </p:cNvSpPr>
          <p:nvPr/>
        </p:nvSpPr>
        <p:spPr>
          <a:xfrm>
            <a:off x="10710700" y="6423914"/>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20</a:t>
            </a:fld>
            <a:endParaRPr lang="en-US"/>
          </a:p>
        </p:txBody>
      </p:sp>
      <p:sp>
        <p:nvSpPr>
          <p:cNvPr id="54" name="Rectangle 53">
            <a:extLst>
              <a:ext uri="{FF2B5EF4-FFF2-40B4-BE49-F238E27FC236}">
                <a16:creationId xmlns:a16="http://schemas.microsoft.com/office/drawing/2014/main" id="{13AC1B31-B84F-C729-4B91-9BC8A2BB1D45}"/>
              </a:ext>
            </a:extLst>
          </p:cNvPr>
          <p:cNvSpPr/>
          <p:nvPr/>
        </p:nvSpPr>
        <p:spPr>
          <a:xfrm>
            <a:off x="1441555" y="-120798"/>
            <a:ext cx="4017364" cy="6960075"/>
          </a:xfrm>
          <a:prstGeom prst="rect">
            <a:avLst/>
          </a:prstGeom>
          <a:solidFill>
            <a:srgbClr val="0D4C83">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cxnSp>
        <p:nvCxnSpPr>
          <p:cNvPr id="55" name="Straight Connector 54">
            <a:extLst>
              <a:ext uri="{FF2B5EF4-FFF2-40B4-BE49-F238E27FC236}">
                <a16:creationId xmlns:a16="http://schemas.microsoft.com/office/drawing/2014/main" id="{3B3A5A1C-1DA3-ABA4-ED3D-58B695FABE9B}"/>
              </a:ext>
            </a:extLst>
          </p:cNvPr>
          <p:cNvCxnSpPr>
            <a:cxnSpLocks/>
          </p:cNvCxnSpPr>
          <p:nvPr/>
        </p:nvCxnSpPr>
        <p:spPr>
          <a:xfrm>
            <a:off x="2239841" y="-94344"/>
            <a:ext cx="0" cy="698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3C72AA02-E42B-EEFF-6F31-133BD570F9AD}"/>
              </a:ext>
            </a:extLst>
          </p:cNvPr>
          <p:cNvGrpSpPr/>
          <p:nvPr/>
        </p:nvGrpSpPr>
        <p:grpSpPr>
          <a:xfrm>
            <a:off x="1896250" y="209875"/>
            <a:ext cx="638628" cy="567772"/>
            <a:chOff x="1732699" y="209875"/>
            <a:chExt cx="638628" cy="567772"/>
          </a:xfrm>
        </p:grpSpPr>
        <p:sp>
          <p:nvSpPr>
            <p:cNvPr id="57" name="Oval 56">
              <a:extLst>
                <a:ext uri="{FF2B5EF4-FFF2-40B4-BE49-F238E27FC236}">
                  <a16:creationId xmlns:a16="http://schemas.microsoft.com/office/drawing/2014/main" id="{C04D0039-06B6-40E2-DF1A-F64D85D55E5E}"/>
                </a:ext>
              </a:extLst>
            </p:cNvPr>
            <p:cNvSpPr/>
            <p:nvPr/>
          </p:nvSpPr>
          <p:spPr>
            <a:xfrm>
              <a:off x="1768127" y="209875"/>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58" name="TextBox 57">
              <a:extLst>
                <a:ext uri="{FF2B5EF4-FFF2-40B4-BE49-F238E27FC236}">
                  <a16:creationId xmlns:a16="http://schemas.microsoft.com/office/drawing/2014/main" id="{EC33E5B0-A9D1-152C-2103-5D2D8FC60FFB}"/>
                </a:ext>
              </a:extLst>
            </p:cNvPr>
            <p:cNvSpPr txBox="1"/>
            <p:nvPr/>
          </p:nvSpPr>
          <p:spPr>
            <a:xfrm>
              <a:off x="1732699" y="309095"/>
              <a:ext cx="638628" cy="369332"/>
            </a:xfrm>
            <a:prstGeom prst="rect">
              <a:avLst/>
            </a:prstGeom>
            <a:noFill/>
          </p:spPr>
          <p:txBody>
            <a:bodyPr wrap="square" rtlCol="0" anchor="ctr">
              <a:spAutoFit/>
            </a:bodyPr>
            <a:lstStyle/>
            <a:p>
              <a:pPr algn="ctr"/>
              <a:r>
                <a:rPr lang="en-US" b="1">
                  <a:solidFill>
                    <a:schemeClr val="bg1"/>
                  </a:solidFill>
                  <a:latin typeface="+mj-lt"/>
                </a:rPr>
                <a:t>01</a:t>
              </a:r>
              <a:endParaRPr lang="en-IN" b="1">
                <a:solidFill>
                  <a:schemeClr val="bg1"/>
                </a:solidFill>
                <a:latin typeface="+mj-lt"/>
              </a:endParaRPr>
            </a:p>
          </p:txBody>
        </p:sp>
      </p:grpSp>
      <p:grpSp>
        <p:nvGrpSpPr>
          <p:cNvPr id="59" name="Group 58">
            <a:extLst>
              <a:ext uri="{FF2B5EF4-FFF2-40B4-BE49-F238E27FC236}">
                <a16:creationId xmlns:a16="http://schemas.microsoft.com/office/drawing/2014/main" id="{19825187-AE34-8342-1F21-FDAAE6DB159C}"/>
              </a:ext>
            </a:extLst>
          </p:cNvPr>
          <p:cNvGrpSpPr/>
          <p:nvPr/>
        </p:nvGrpSpPr>
        <p:grpSpPr>
          <a:xfrm>
            <a:off x="1896250" y="1016787"/>
            <a:ext cx="638628" cy="567772"/>
            <a:chOff x="1732699" y="1343691"/>
            <a:chExt cx="638628" cy="567772"/>
          </a:xfrm>
        </p:grpSpPr>
        <p:sp>
          <p:nvSpPr>
            <p:cNvPr id="60" name="Oval 59">
              <a:extLst>
                <a:ext uri="{FF2B5EF4-FFF2-40B4-BE49-F238E27FC236}">
                  <a16:creationId xmlns:a16="http://schemas.microsoft.com/office/drawing/2014/main" id="{94AFC6D7-2918-6F4F-1F80-1D413013BE60}"/>
                </a:ext>
              </a:extLst>
            </p:cNvPr>
            <p:cNvSpPr/>
            <p:nvPr/>
          </p:nvSpPr>
          <p:spPr>
            <a:xfrm>
              <a:off x="1768127" y="1343691"/>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61" name="TextBox 60">
              <a:extLst>
                <a:ext uri="{FF2B5EF4-FFF2-40B4-BE49-F238E27FC236}">
                  <a16:creationId xmlns:a16="http://schemas.microsoft.com/office/drawing/2014/main" id="{218E7970-2E5F-760F-64D8-5E01A9E3C806}"/>
                </a:ext>
              </a:extLst>
            </p:cNvPr>
            <p:cNvSpPr txBox="1"/>
            <p:nvPr/>
          </p:nvSpPr>
          <p:spPr>
            <a:xfrm>
              <a:off x="1732699" y="1442911"/>
              <a:ext cx="638628" cy="369332"/>
            </a:xfrm>
            <a:prstGeom prst="rect">
              <a:avLst/>
            </a:prstGeom>
            <a:noFill/>
          </p:spPr>
          <p:txBody>
            <a:bodyPr wrap="square" rtlCol="0" anchor="ctr">
              <a:spAutoFit/>
            </a:bodyPr>
            <a:lstStyle/>
            <a:p>
              <a:pPr algn="ctr"/>
              <a:r>
                <a:rPr lang="en-US" b="1">
                  <a:solidFill>
                    <a:schemeClr val="bg1"/>
                  </a:solidFill>
                  <a:latin typeface="+mj-lt"/>
                </a:rPr>
                <a:t>02</a:t>
              </a:r>
              <a:endParaRPr lang="en-IN" b="1">
                <a:solidFill>
                  <a:schemeClr val="bg1"/>
                </a:solidFill>
                <a:latin typeface="+mj-lt"/>
              </a:endParaRPr>
            </a:p>
          </p:txBody>
        </p:sp>
      </p:grpSp>
      <p:grpSp>
        <p:nvGrpSpPr>
          <p:cNvPr id="62" name="Group 61">
            <a:extLst>
              <a:ext uri="{FF2B5EF4-FFF2-40B4-BE49-F238E27FC236}">
                <a16:creationId xmlns:a16="http://schemas.microsoft.com/office/drawing/2014/main" id="{08EBB23B-E196-9FF6-A0BC-C9A9571CBCE1}"/>
              </a:ext>
            </a:extLst>
          </p:cNvPr>
          <p:cNvGrpSpPr/>
          <p:nvPr/>
        </p:nvGrpSpPr>
        <p:grpSpPr>
          <a:xfrm>
            <a:off x="1896250" y="1850870"/>
            <a:ext cx="638628" cy="567772"/>
            <a:chOff x="1732699" y="2477257"/>
            <a:chExt cx="638628" cy="567772"/>
          </a:xfrm>
        </p:grpSpPr>
        <p:sp>
          <p:nvSpPr>
            <p:cNvPr id="63" name="Oval 62">
              <a:extLst>
                <a:ext uri="{FF2B5EF4-FFF2-40B4-BE49-F238E27FC236}">
                  <a16:creationId xmlns:a16="http://schemas.microsoft.com/office/drawing/2014/main" id="{687C03FC-F54D-8A65-6570-0A3082A2C597}"/>
                </a:ext>
              </a:extLst>
            </p:cNvPr>
            <p:cNvSpPr/>
            <p:nvPr/>
          </p:nvSpPr>
          <p:spPr>
            <a:xfrm>
              <a:off x="1768127" y="2477257"/>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64" name="TextBox 63">
              <a:extLst>
                <a:ext uri="{FF2B5EF4-FFF2-40B4-BE49-F238E27FC236}">
                  <a16:creationId xmlns:a16="http://schemas.microsoft.com/office/drawing/2014/main" id="{C9B0AF73-124B-5053-AA14-5840DADF9A5C}"/>
                </a:ext>
              </a:extLst>
            </p:cNvPr>
            <p:cNvSpPr txBox="1"/>
            <p:nvPr/>
          </p:nvSpPr>
          <p:spPr>
            <a:xfrm>
              <a:off x="1732699" y="2576477"/>
              <a:ext cx="638628" cy="369332"/>
            </a:xfrm>
            <a:prstGeom prst="rect">
              <a:avLst/>
            </a:prstGeom>
            <a:noFill/>
          </p:spPr>
          <p:txBody>
            <a:bodyPr wrap="square" rtlCol="0" anchor="ctr">
              <a:spAutoFit/>
            </a:bodyPr>
            <a:lstStyle/>
            <a:p>
              <a:pPr algn="ctr"/>
              <a:r>
                <a:rPr lang="en-US" b="1">
                  <a:solidFill>
                    <a:schemeClr val="bg1"/>
                  </a:solidFill>
                  <a:latin typeface="+mj-lt"/>
                </a:rPr>
                <a:t>03</a:t>
              </a:r>
              <a:endParaRPr lang="en-IN" b="1">
                <a:solidFill>
                  <a:schemeClr val="bg1"/>
                </a:solidFill>
                <a:latin typeface="+mj-lt"/>
              </a:endParaRPr>
            </a:p>
          </p:txBody>
        </p:sp>
      </p:grpSp>
      <p:grpSp>
        <p:nvGrpSpPr>
          <p:cNvPr id="65" name="Group 64">
            <a:extLst>
              <a:ext uri="{FF2B5EF4-FFF2-40B4-BE49-F238E27FC236}">
                <a16:creationId xmlns:a16="http://schemas.microsoft.com/office/drawing/2014/main" id="{527BCEF3-1B77-AF0E-7A36-D8EA84E54B9E}"/>
              </a:ext>
            </a:extLst>
          </p:cNvPr>
          <p:cNvGrpSpPr/>
          <p:nvPr/>
        </p:nvGrpSpPr>
        <p:grpSpPr>
          <a:xfrm>
            <a:off x="1896250" y="2676379"/>
            <a:ext cx="638628" cy="567772"/>
            <a:chOff x="1732699" y="3610823"/>
            <a:chExt cx="638628" cy="567772"/>
          </a:xfrm>
        </p:grpSpPr>
        <p:sp>
          <p:nvSpPr>
            <p:cNvPr id="66" name="Oval 65">
              <a:extLst>
                <a:ext uri="{FF2B5EF4-FFF2-40B4-BE49-F238E27FC236}">
                  <a16:creationId xmlns:a16="http://schemas.microsoft.com/office/drawing/2014/main" id="{5E056579-A682-6F9A-8F65-83B693C08BF2}"/>
                </a:ext>
              </a:extLst>
            </p:cNvPr>
            <p:cNvSpPr/>
            <p:nvPr/>
          </p:nvSpPr>
          <p:spPr>
            <a:xfrm>
              <a:off x="1768127" y="3610823"/>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67" name="TextBox 66">
              <a:extLst>
                <a:ext uri="{FF2B5EF4-FFF2-40B4-BE49-F238E27FC236}">
                  <a16:creationId xmlns:a16="http://schemas.microsoft.com/office/drawing/2014/main" id="{D972F555-5E1B-D4E7-14E5-7CB2A6D5087F}"/>
                </a:ext>
              </a:extLst>
            </p:cNvPr>
            <p:cNvSpPr txBox="1"/>
            <p:nvPr/>
          </p:nvSpPr>
          <p:spPr>
            <a:xfrm>
              <a:off x="1732699" y="3710043"/>
              <a:ext cx="638628" cy="369332"/>
            </a:xfrm>
            <a:prstGeom prst="rect">
              <a:avLst/>
            </a:prstGeom>
            <a:noFill/>
          </p:spPr>
          <p:txBody>
            <a:bodyPr wrap="square" rtlCol="0" anchor="ctr">
              <a:spAutoFit/>
            </a:bodyPr>
            <a:lstStyle/>
            <a:p>
              <a:pPr algn="ctr"/>
              <a:r>
                <a:rPr lang="en-US" b="1">
                  <a:solidFill>
                    <a:schemeClr val="bg1"/>
                  </a:solidFill>
                  <a:latin typeface="+mj-lt"/>
                </a:rPr>
                <a:t>04</a:t>
              </a:r>
              <a:endParaRPr lang="en-IN" b="1">
                <a:solidFill>
                  <a:schemeClr val="bg1"/>
                </a:solidFill>
                <a:latin typeface="+mj-lt"/>
              </a:endParaRPr>
            </a:p>
          </p:txBody>
        </p:sp>
      </p:grpSp>
      <p:grpSp>
        <p:nvGrpSpPr>
          <p:cNvPr id="68" name="Group 67">
            <a:extLst>
              <a:ext uri="{FF2B5EF4-FFF2-40B4-BE49-F238E27FC236}">
                <a16:creationId xmlns:a16="http://schemas.microsoft.com/office/drawing/2014/main" id="{84394EBD-28F4-9025-DDCC-561E5FBA288A}"/>
              </a:ext>
            </a:extLst>
          </p:cNvPr>
          <p:cNvGrpSpPr/>
          <p:nvPr/>
        </p:nvGrpSpPr>
        <p:grpSpPr>
          <a:xfrm>
            <a:off x="1896250" y="3503743"/>
            <a:ext cx="638628" cy="567772"/>
            <a:chOff x="1732699" y="4744389"/>
            <a:chExt cx="638628" cy="567772"/>
          </a:xfrm>
        </p:grpSpPr>
        <p:sp>
          <p:nvSpPr>
            <p:cNvPr id="69" name="Oval 68">
              <a:extLst>
                <a:ext uri="{FF2B5EF4-FFF2-40B4-BE49-F238E27FC236}">
                  <a16:creationId xmlns:a16="http://schemas.microsoft.com/office/drawing/2014/main" id="{A91DE7A3-5F04-85ED-4B75-2E79321EEBC8}"/>
                </a:ext>
              </a:extLst>
            </p:cNvPr>
            <p:cNvSpPr/>
            <p:nvPr/>
          </p:nvSpPr>
          <p:spPr>
            <a:xfrm>
              <a:off x="1768127" y="4744389"/>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70" name="TextBox 69">
              <a:extLst>
                <a:ext uri="{FF2B5EF4-FFF2-40B4-BE49-F238E27FC236}">
                  <a16:creationId xmlns:a16="http://schemas.microsoft.com/office/drawing/2014/main" id="{221543EA-E54F-C40F-A2FC-8A9D08C445E0}"/>
                </a:ext>
              </a:extLst>
            </p:cNvPr>
            <p:cNvSpPr txBox="1"/>
            <p:nvPr/>
          </p:nvSpPr>
          <p:spPr>
            <a:xfrm>
              <a:off x="1732699" y="4843609"/>
              <a:ext cx="638628" cy="369332"/>
            </a:xfrm>
            <a:prstGeom prst="rect">
              <a:avLst/>
            </a:prstGeom>
            <a:noFill/>
          </p:spPr>
          <p:txBody>
            <a:bodyPr wrap="square" rtlCol="0" anchor="ctr">
              <a:spAutoFit/>
            </a:bodyPr>
            <a:lstStyle/>
            <a:p>
              <a:pPr algn="ctr"/>
              <a:r>
                <a:rPr lang="en-US" b="1">
                  <a:solidFill>
                    <a:schemeClr val="bg1"/>
                  </a:solidFill>
                  <a:latin typeface="+mj-lt"/>
                </a:rPr>
                <a:t>05</a:t>
              </a:r>
              <a:endParaRPr lang="en-IN" b="1">
                <a:solidFill>
                  <a:schemeClr val="bg1"/>
                </a:solidFill>
                <a:latin typeface="+mj-lt"/>
              </a:endParaRPr>
            </a:p>
          </p:txBody>
        </p:sp>
      </p:grpSp>
      <p:grpSp>
        <p:nvGrpSpPr>
          <p:cNvPr id="71" name="Group 70">
            <a:extLst>
              <a:ext uri="{FF2B5EF4-FFF2-40B4-BE49-F238E27FC236}">
                <a16:creationId xmlns:a16="http://schemas.microsoft.com/office/drawing/2014/main" id="{D35377B3-D85A-3095-0723-56803FCFE778}"/>
              </a:ext>
            </a:extLst>
          </p:cNvPr>
          <p:cNvGrpSpPr/>
          <p:nvPr/>
        </p:nvGrpSpPr>
        <p:grpSpPr>
          <a:xfrm>
            <a:off x="1896250" y="4349256"/>
            <a:ext cx="638628" cy="567772"/>
            <a:chOff x="1732699" y="5877954"/>
            <a:chExt cx="638628" cy="567772"/>
          </a:xfrm>
        </p:grpSpPr>
        <p:sp>
          <p:nvSpPr>
            <p:cNvPr id="72" name="Oval 71">
              <a:extLst>
                <a:ext uri="{FF2B5EF4-FFF2-40B4-BE49-F238E27FC236}">
                  <a16:creationId xmlns:a16="http://schemas.microsoft.com/office/drawing/2014/main" id="{71A2E270-5C78-3C7D-E438-AEF4284E0682}"/>
                </a:ext>
              </a:extLst>
            </p:cNvPr>
            <p:cNvSpPr/>
            <p:nvPr/>
          </p:nvSpPr>
          <p:spPr>
            <a:xfrm>
              <a:off x="1768127" y="5877954"/>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73" name="TextBox 72">
              <a:extLst>
                <a:ext uri="{FF2B5EF4-FFF2-40B4-BE49-F238E27FC236}">
                  <a16:creationId xmlns:a16="http://schemas.microsoft.com/office/drawing/2014/main" id="{AF38F9AD-DBAC-66BA-9F31-419176C4C174}"/>
                </a:ext>
              </a:extLst>
            </p:cNvPr>
            <p:cNvSpPr txBox="1"/>
            <p:nvPr/>
          </p:nvSpPr>
          <p:spPr>
            <a:xfrm>
              <a:off x="1732699" y="5977174"/>
              <a:ext cx="638628" cy="369332"/>
            </a:xfrm>
            <a:prstGeom prst="rect">
              <a:avLst/>
            </a:prstGeom>
            <a:noFill/>
          </p:spPr>
          <p:txBody>
            <a:bodyPr wrap="square" rtlCol="0" anchor="ctr">
              <a:spAutoFit/>
            </a:bodyPr>
            <a:lstStyle/>
            <a:p>
              <a:pPr algn="ctr"/>
              <a:r>
                <a:rPr lang="en-US" b="1">
                  <a:solidFill>
                    <a:schemeClr val="bg1"/>
                  </a:solidFill>
                  <a:latin typeface="+mj-lt"/>
                </a:rPr>
                <a:t>06</a:t>
              </a:r>
              <a:endParaRPr lang="en-IN" b="1">
                <a:solidFill>
                  <a:schemeClr val="bg1"/>
                </a:solidFill>
                <a:latin typeface="+mj-lt"/>
              </a:endParaRPr>
            </a:p>
          </p:txBody>
        </p:sp>
      </p:grpSp>
      <p:sp>
        <p:nvSpPr>
          <p:cNvPr id="74" name="TextBox 73">
            <a:extLst>
              <a:ext uri="{FF2B5EF4-FFF2-40B4-BE49-F238E27FC236}">
                <a16:creationId xmlns:a16="http://schemas.microsoft.com/office/drawing/2014/main" id="{5A03523E-B864-8564-D5DC-54A3B13881C3}"/>
              </a:ext>
            </a:extLst>
          </p:cNvPr>
          <p:cNvSpPr txBox="1"/>
          <p:nvPr/>
        </p:nvSpPr>
        <p:spPr>
          <a:xfrm>
            <a:off x="2668158" y="201373"/>
            <a:ext cx="2645676" cy="584775"/>
          </a:xfrm>
          <a:prstGeom prst="rect">
            <a:avLst/>
          </a:prstGeom>
          <a:noFill/>
        </p:spPr>
        <p:txBody>
          <a:bodyPr wrap="square" rtlCol="0">
            <a:spAutoFit/>
          </a:bodyPr>
          <a:lstStyle/>
          <a:p>
            <a:r>
              <a:rPr lang="en-US" sz="1600">
                <a:solidFill>
                  <a:schemeClr val="bg1"/>
                </a:solidFill>
                <a:latin typeface="+mj-lt"/>
              </a:rPr>
              <a:t>Opportunity of Personal Hearing </a:t>
            </a:r>
            <a:r>
              <a:rPr lang="en-US" sz="1600" i="1">
                <a:solidFill>
                  <a:schemeClr val="bg1"/>
                </a:solidFill>
                <a:latin typeface="+mj-lt"/>
              </a:rPr>
              <a:t>via</a:t>
            </a:r>
            <a:r>
              <a:rPr lang="en-US" sz="1600">
                <a:solidFill>
                  <a:schemeClr val="bg1"/>
                </a:solidFill>
                <a:latin typeface="+mj-lt"/>
              </a:rPr>
              <a:t> VC </a:t>
            </a:r>
            <a:endParaRPr lang="en-IN" sz="1600">
              <a:solidFill>
                <a:schemeClr val="bg1"/>
              </a:solidFill>
              <a:latin typeface="+mj-lt"/>
            </a:endParaRPr>
          </a:p>
        </p:txBody>
      </p:sp>
      <p:sp>
        <p:nvSpPr>
          <p:cNvPr id="75" name="TextBox 74">
            <a:extLst>
              <a:ext uri="{FF2B5EF4-FFF2-40B4-BE49-F238E27FC236}">
                <a16:creationId xmlns:a16="http://schemas.microsoft.com/office/drawing/2014/main" id="{823D551B-19C2-F2B9-23BE-E4827A4A2F86}"/>
              </a:ext>
            </a:extLst>
          </p:cNvPr>
          <p:cNvSpPr txBox="1"/>
          <p:nvPr/>
        </p:nvSpPr>
        <p:spPr>
          <a:xfrm>
            <a:off x="2654471" y="1128112"/>
            <a:ext cx="2445395" cy="338554"/>
          </a:xfrm>
          <a:prstGeom prst="rect">
            <a:avLst/>
          </a:prstGeom>
          <a:noFill/>
        </p:spPr>
        <p:txBody>
          <a:bodyPr wrap="square" rtlCol="0">
            <a:spAutoFit/>
          </a:bodyPr>
          <a:lstStyle/>
          <a:p>
            <a:r>
              <a:rPr lang="en-IN" sz="1600">
                <a:solidFill>
                  <a:schemeClr val="bg1"/>
                </a:solidFill>
                <a:latin typeface="+mj-lt"/>
              </a:rPr>
              <a:t>Technical glitches in VC</a:t>
            </a:r>
          </a:p>
        </p:txBody>
      </p:sp>
      <p:sp>
        <p:nvSpPr>
          <p:cNvPr id="76" name="TextBox 75">
            <a:extLst>
              <a:ext uri="{FF2B5EF4-FFF2-40B4-BE49-F238E27FC236}">
                <a16:creationId xmlns:a16="http://schemas.microsoft.com/office/drawing/2014/main" id="{2D9B655A-E3F4-4A09-1DD1-AAA7BC2BD808}"/>
              </a:ext>
            </a:extLst>
          </p:cNvPr>
          <p:cNvSpPr txBox="1"/>
          <p:nvPr/>
        </p:nvSpPr>
        <p:spPr>
          <a:xfrm>
            <a:off x="2648301" y="1859347"/>
            <a:ext cx="2879155" cy="584775"/>
          </a:xfrm>
          <a:prstGeom prst="rect">
            <a:avLst/>
          </a:prstGeom>
          <a:noFill/>
        </p:spPr>
        <p:txBody>
          <a:bodyPr wrap="square" rtlCol="0">
            <a:spAutoFit/>
          </a:bodyPr>
          <a:lstStyle/>
          <a:p>
            <a:r>
              <a:rPr lang="en-US" sz="1600">
                <a:solidFill>
                  <a:schemeClr val="bg1"/>
                </a:solidFill>
                <a:latin typeface="+mj-lt"/>
              </a:rPr>
              <a:t>Technical glitches in uploading response on portal </a:t>
            </a:r>
            <a:endParaRPr lang="en-IN" sz="1600">
              <a:solidFill>
                <a:schemeClr val="bg1"/>
              </a:solidFill>
              <a:latin typeface="+mj-lt"/>
            </a:endParaRPr>
          </a:p>
        </p:txBody>
      </p:sp>
      <p:sp>
        <p:nvSpPr>
          <p:cNvPr id="77" name="TextBox 76">
            <a:extLst>
              <a:ext uri="{FF2B5EF4-FFF2-40B4-BE49-F238E27FC236}">
                <a16:creationId xmlns:a16="http://schemas.microsoft.com/office/drawing/2014/main" id="{71E1AF56-BA78-146F-96AE-8BB7E482C96E}"/>
              </a:ext>
            </a:extLst>
          </p:cNvPr>
          <p:cNvSpPr txBox="1"/>
          <p:nvPr/>
        </p:nvSpPr>
        <p:spPr>
          <a:xfrm>
            <a:off x="2699190" y="2692475"/>
            <a:ext cx="2333305" cy="584775"/>
          </a:xfrm>
          <a:prstGeom prst="rect">
            <a:avLst/>
          </a:prstGeom>
          <a:noFill/>
        </p:spPr>
        <p:txBody>
          <a:bodyPr wrap="square" rtlCol="0">
            <a:spAutoFit/>
          </a:bodyPr>
          <a:lstStyle/>
          <a:p>
            <a:r>
              <a:rPr lang="en-US" sz="1600">
                <a:solidFill>
                  <a:schemeClr val="bg1"/>
                </a:solidFill>
                <a:latin typeface="+mj-lt"/>
              </a:rPr>
              <a:t>No SCN before Final Assessment Order</a:t>
            </a:r>
            <a:endParaRPr lang="en-IN" sz="1600">
              <a:solidFill>
                <a:schemeClr val="bg1"/>
              </a:solidFill>
              <a:latin typeface="+mj-lt"/>
            </a:endParaRPr>
          </a:p>
        </p:txBody>
      </p:sp>
      <p:sp>
        <p:nvSpPr>
          <p:cNvPr id="78" name="TextBox 77">
            <a:extLst>
              <a:ext uri="{FF2B5EF4-FFF2-40B4-BE49-F238E27FC236}">
                <a16:creationId xmlns:a16="http://schemas.microsoft.com/office/drawing/2014/main" id="{57E5841F-F24F-DEF6-277D-37D62F3B9306}"/>
              </a:ext>
            </a:extLst>
          </p:cNvPr>
          <p:cNvSpPr txBox="1"/>
          <p:nvPr/>
        </p:nvSpPr>
        <p:spPr>
          <a:xfrm>
            <a:off x="2679943" y="3452622"/>
            <a:ext cx="2653689" cy="830997"/>
          </a:xfrm>
          <a:prstGeom prst="rect">
            <a:avLst/>
          </a:prstGeom>
          <a:noFill/>
        </p:spPr>
        <p:txBody>
          <a:bodyPr wrap="square" rtlCol="0">
            <a:spAutoFit/>
          </a:bodyPr>
          <a:lstStyle/>
          <a:p>
            <a:r>
              <a:rPr lang="en-US" sz="1600">
                <a:solidFill>
                  <a:schemeClr val="bg1"/>
                </a:solidFill>
                <a:latin typeface="+mj-lt"/>
              </a:rPr>
              <a:t>Reply filed by Ā not considered before passing final order </a:t>
            </a:r>
            <a:endParaRPr lang="en-IN" sz="1600">
              <a:solidFill>
                <a:schemeClr val="bg1"/>
              </a:solidFill>
              <a:latin typeface="+mj-lt"/>
            </a:endParaRPr>
          </a:p>
        </p:txBody>
      </p:sp>
      <p:sp>
        <p:nvSpPr>
          <p:cNvPr id="79" name="TextBox 78">
            <a:extLst>
              <a:ext uri="{FF2B5EF4-FFF2-40B4-BE49-F238E27FC236}">
                <a16:creationId xmlns:a16="http://schemas.microsoft.com/office/drawing/2014/main" id="{C98AECF6-E163-D79A-0618-087108925860}"/>
              </a:ext>
            </a:extLst>
          </p:cNvPr>
          <p:cNvSpPr txBox="1"/>
          <p:nvPr/>
        </p:nvSpPr>
        <p:spPr>
          <a:xfrm>
            <a:off x="2671064" y="5200259"/>
            <a:ext cx="2671446" cy="584775"/>
          </a:xfrm>
          <a:prstGeom prst="rect">
            <a:avLst/>
          </a:prstGeom>
          <a:noFill/>
        </p:spPr>
        <p:txBody>
          <a:bodyPr wrap="square" rtlCol="0">
            <a:spAutoFit/>
          </a:bodyPr>
          <a:lstStyle/>
          <a:p>
            <a:r>
              <a:rPr lang="en-US" sz="1600">
                <a:solidFill>
                  <a:schemeClr val="bg1"/>
                </a:solidFill>
                <a:latin typeface="+mj-lt"/>
              </a:rPr>
              <a:t>Insufficient time provided to reply to SCN </a:t>
            </a:r>
            <a:endParaRPr lang="en-IN" sz="1600">
              <a:solidFill>
                <a:schemeClr val="bg1"/>
              </a:solidFill>
              <a:latin typeface="+mj-lt"/>
            </a:endParaRPr>
          </a:p>
        </p:txBody>
      </p:sp>
      <p:sp>
        <p:nvSpPr>
          <p:cNvPr id="80" name="Freeform: Shape 79">
            <a:extLst>
              <a:ext uri="{FF2B5EF4-FFF2-40B4-BE49-F238E27FC236}">
                <a16:creationId xmlns:a16="http://schemas.microsoft.com/office/drawing/2014/main" id="{16E642BC-36C1-5E8A-F290-4AC072F9499F}"/>
              </a:ext>
            </a:extLst>
          </p:cNvPr>
          <p:cNvSpPr/>
          <p:nvPr/>
        </p:nvSpPr>
        <p:spPr>
          <a:xfrm>
            <a:off x="5957682" y="4941661"/>
            <a:ext cx="6406509" cy="1306880"/>
          </a:xfrm>
          <a:custGeom>
            <a:avLst/>
            <a:gdLst>
              <a:gd name="connsiteX0" fmla="*/ 840899 w 5895531"/>
              <a:gd name="connsiteY0" fmla="*/ 0 h 1306880"/>
              <a:gd name="connsiteX1" fmla="*/ 5895531 w 5895531"/>
              <a:gd name="connsiteY1" fmla="*/ 0 h 1306880"/>
              <a:gd name="connsiteX2" fmla="*/ 5895531 w 5895531"/>
              <a:gd name="connsiteY2" fmla="*/ 1285567 h 1306880"/>
              <a:gd name="connsiteX3" fmla="*/ 5881817 w 5895531"/>
              <a:gd name="connsiteY3" fmla="*/ 1306880 h 1306880"/>
              <a:gd name="connsiteX4" fmla="*/ 0 w 5895531"/>
              <a:gd name="connsiteY4" fmla="*/ 1306880 h 1306880"/>
              <a:gd name="connsiteX5" fmla="*/ 840899 w 5895531"/>
              <a:gd name="connsiteY5" fmla="*/ 0 h 130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5531" h="1306880">
                <a:moveTo>
                  <a:pt x="840899" y="0"/>
                </a:moveTo>
                <a:lnTo>
                  <a:pt x="5895531" y="0"/>
                </a:lnTo>
                <a:lnTo>
                  <a:pt x="5895531" y="1285567"/>
                </a:lnTo>
                <a:lnTo>
                  <a:pt x="5881817" y="1306880"/>
                </a:lnTo>
                <a:lnTo>
                  <a:pt x="0" y="1306880"/>
                </a:lnTo>
                <a:lnTo>
                  <a:pt x="840899"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latin typeface="+mj-lt"/>
            </a:endParaRPr>
          </a:p>
        </p:txBody>
      </p:sp>
      <p:sp>
        <p:nvSpPr>
          <p:cNvPr id="81" name="Freeform: Shape 80">
            <a:extLst>
              <a:ext uri="{FF2B5EF4-FFF2-40B4-BE49-F238E27FC236}">
                <a16:creationId xmlns:a16="http://schemas.microsoft.com/office/drawing/2014/main" id="{398E85EC-A8FF-1290-1657-0BCD3961DA65}"/>
              </a:ext>
            </a:extLst>
          </p:cNvPr>
          <p:cNvSpPr/>
          <p:nvPr/>
        </p:nvSpPr>
        <p:spPr>
          <a:xfrm>
            <a:off x="6268192" y="5221732"/>
            <a:ext cx="6096000" cy="1306880"/>
          </a:xfrm>
          <a:custGeom>
            <a:avLst/>
            <a:gdLst>
              <a:gd name="connsiteX0" fmla="*/ 840899 w 5895531"/>
              <a:gd name="connsiteY0" fmla="*/ 0 h 1306880"/>
              <a:gd name="connsiteX1" fmla="*/ 5895531 w 5895531"/>
              <a:gd name="connsiteY1" fmla="*/ 0 h 1306880"/>
              <a:gd name="connsiteX2" fmla="*/ 5895531 w 5895531"/>
              <a:gd name="connsiteY2" fmla="*/ 1285567 h 1306880"/>
              <a:gd name="connsiteX3" fmla="*/ 5881817 w 5895531"/>
              <a:gd name="connsiteY3" fmla="*/ 1306880 h 1306880"/>
              <a:gd name="connsiteX4" fmla="*/ 0 w 5895531"/>
              <a:gd name="connsiteY4" fmla="*/ 1306880 h 1306880"/>
              <a:gd name="connsiteX5" fmla="*/ 840899 w 5895531"/>
              <a:gd name="connsiteY5" fmla="*/ 0 h 130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5531" h="1306880">
                <a:moveTo>
                  <a:pt x="840899" y="0"/>
                </a:moveTo>
                <a:lnTo>
                  <a:pt x="5895531" y="0"/>
                </a:lnTo>
                <a:lnTo>
                  <a:pt x="5895531" y="1285567"/>
                </a:lnTo>
                <a:lnTo>
                  <a:pt x="5881817" y="1306880"/>
                </a:lnTo>
                <a:lnTo>
                  <a:pt x="0" y="1306880"/>
                </a:lnTo>
                <a:lnTo>
                  <a:pt x="840899"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en-US" sz="2800" b="1">
                <a:solidFill>
                  <a:schemeClr val="tx1">
                    <a:lumMod val="75000"/>
                    <a:lumOff val="25000"/>
                  </a:schemeClr>
                </a:solidFill>
                <a:latin typeface="+mj-lt"/>
              </a:rPr>
              <a:t>Litigation under </a:t>
            </a:r>
          </a:p>
          <a:p>
            <a:pPr algn="ctr"/>
            <a:r>
              <a:rPr lang="en-US" sz="2800" b="1">
                <a:solidFill>
                  <a:schemeClr val="tx1">
                    <a:lumMod val="75000"/>
                    <a:lumOff val="25000"/>
                  </a:schemeClr>
                </a:solidFill>
                <a:latin typeface="+mj-lt"/>
              </a:rPr>
              <a:t>Faceless Regime</a:t>
            </a:r>
            <a:endParaRPr lang="en-IN" sz="2800" b="1">
              <a:solidFill>
                <a:schemeClr val="tx1">
                  <a:lumMod val="75000"/>
                  <a:lumOff val="25000"/>
                </a:schemeClr>
              </a:solidFill>
              <a:latin typeface="+mj-lt"/>
            </a:endParaRPr>
          </a:p>
        </p:txBody>
      </p:sp>
      <p:grpSp>
        <p:nvGrpSpPr>
          <p:cNvPr id="82" name="Group 81">
            <a:extLst>
              <a:ext uri="{FF2B5EF4-FFF2-40B4-BE49-F238E27FC236}">
                <a16:creationId xmlns:a16="http://schemas.microsoft.com/office/drawing/2014/main" id="{2D3F8828-323F-64B1-7838-D4D4C970CF34}"/>
              </a:ext>
            </a:extLst>
          </p:cNvPr>
          <p:cNvGrpSpPr/>
          <p:nvPr/>
        </p:nvGrpSpPr>
        <p:grpSpPr>
          <a:xfrm>
            <a:off x="1896250" y="5993767"/>
            <a:ext cx="638628" cy="567772"/>
            <a:chOff x="6022858" y="4936245"/>
            <a:chExt cx="638628" cy="567772"/>
          </a:xfrm>
        </p:grpSpPr>
        <p:sp>
          <p:nvSpPr>
            <p:cNvPr id="83" name="Oval 82">
              <a:extLst>
                <a:ext uri="{FF2B5EF4-FFF2-40B4-BE49-F238E27FC236}">
                  <a16:creationId xmlns:a16="http://schemas.microsoft.com/office/drawing/2014/main" id="{27FB8CFB-286E-483D-AE6B-A08E0EC377CD}"/>
                </a:ext>
              </a:extLst>
            </p:cNvPr>
            <p:cNvSpPr/>
            <p:nvPr/>
          </p:nvSpPr>
          <p:spPr>
            <a:xfrm>
              <a:off x="6058286" y="4936245"/>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84" name="TextBox 83">
              <a:extLst>
                <a:ext uri="{FF2B5EF4-FFF2-40B4-BE49-F238E27FC236}">
                  <a16:creationId xmlns:a16="http://schemas.microsoft.com/office/drawing/2014/main" id="{4227BFD6-E35E-A502-EDF2-3F69FFE4D086}"/>
                </a:ext>
              </a:extLst>
            </p:cNvPr>
            <p:cNvSpPr txBox="1"/>
            <p:nvPr/>
          </p:nvSpPr>
          <p:spPr>
            <a:xfrm>
              <a:off x="6022858" y="5039379"/>
              <a:ext cx="638628" cy="369332"/>
            </a:xfrm>
            <a:prstGeom prst="rect">
              <a:avLst/>
            </a:prstGeom>
            <a:noFill/>
          </p:spPr>
          <p:txBody>
            <a:bodyPr wrap="square" rtlCol="0" anchor="ctr">
              <a:spAutoFit/>
            </a:bodyPr>
            <a:lstStyle/>
            <a:p>
              <a:pPr algn="ctr"/>
              <a:r>
                <a:rPr lang="en-US" b="1">
                  <a:solidFill>
                    <a:schemeClr val="bg1"/>
                  </a:solidFill>
                  <a:latin typeface="+mj-lt"/>
                </a:rPr>
                <a:t>08</a:t>
              </a:r>
              <a:endParaRPr lang="en-IN" b="1">
                <a:solidFill>
                  <a:schemeClr val="bg1"/>
                </a:solidFill>
                <a:latin typeface="+mj-lt"/>
              </a:endParaRPr>
            </a:p>
          </p:txBody>
        </p:sp>
      </p:grpSp>
      <p:grpSp>
        <p:nvGrpSpPr>
          <p:cNvPr id="85" name="Group 84">
            <a:extLst>
              <a:ext uri="{FF2B5EF4-FFF2-40B4-BE49-F238E27FC236}">
                <a16:creationId xmlns:a16="http://schemas.microsoft.com/office/drawing/2014/main" id="{067B68B7-C5D6-7BFF-2AE6-23E6CF0B513B}"/>
              </a:ext>
            </a:extLst>
          </p:cNvPr>
          <p:cNvGrpSpPr/>
          <p:nvPr/>
        </p:nvGrpSpPr>
        <p:grpSpPr>
          <a:xfrm>
            <a:off x="1929518" y="5191129"/>
            <a:ext cx="638628" cy="567772"/>
            <a:chOff x="6022858" y="5758399"/>
            <a:chExt cx="638628" cy="567772"/>
          </a:xfrm>
        </p:grpSpPr>
        <p:sp>
          <p:nvSpPr>
            <p:cNvPr id="86" name="Oval 85">
              <a:extLst>
                <a:ext uri="{FF2B5EF4-FFF2-40B4-BE49-F238E27FC236}">
                  <a16:creationId xmlns:a16="http://schemas.microsoft.com/office/drawing/2014/main" id="{3427DF0A-FCD0-A4C8-EC20-728A4B6F5403}"/>
                </a:ext>
              </a:extLst>
            </p:cNvPr>
            <p:cNvSpPr/>
            <p:nvPr/>
          </p:nvSpPr>
          <p:spPr>
            <a:xfrm>
              <a:off x="6058286" y="5758399"/>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87" name="TextBox 86">
              <a:extLst>
                <a:ext uri="{FF2B5EF4-FFF2-40B4-BE49-F238E27FC236}">
                  <a16:creationId xmlns:a16="http://schemas.microsoft.com/office/drawing/2014/main" id="{472AEF67-4C41-A635-3215-C76D1305402E}"/>
                </a:ext>
              </a:extLst>
            </p:cNvPr>
            <p:cNvSpPr txBox="1"/>
            <p:nvPr/>
          </p:nvSpPr>
          <p:spPr>
            <a:xfrm>
              <a:off x="6022858" y="5875251"/>
              <a:ext cx="638628" cy="369332"/>
            </a:xfrm>
            <a:prstGeom prst="rect">
              <a:avLst/>
            </a:prstGeom>
            <a:noFill/>
          </p:spPr>
          <p:txBody>
            <a:bodyPr wrap="square" rtlCol="0" anchor="ctr">
              <a:spAutoFit/>
            </a:bodyPr>
            <a:lstStyle/>
            <a:p>
              <a:pPr algn="ctr"/>
              <a:r>
                <a:rPr lang="en-US" b="1">
                  <a:solidFill>
                    <a:schemeClr val="bg1"/>
                  </a:solidFill>
                  <a:latin typeface="+mj-lt"/>
                </a:rPr>
                <a:t>07</a:t>
              </a:r>
              <a:endParaRPr lang="en-IN" b="1">
                <a:solidFill>
                  <a:schemeClr val="bg1"/>
                </a:solidFill>
                <a:latin typeface="+mj-lt"/>
              </a:endParaRPr>
            </a:p>
          </p:txBody>
        </p:sp>
      </p:grpSp>
      <p:sp>
        <p:nvSpPr>
          <p:cNvPr id="88" name="TextBox 87">
            <a:extLst>
              <a:ext uri="{FF2B5EF4-FFF2-40B4-BE49-F238E27FC236}">
                <a16:creationId xmlns:a16="http://schemas.microsoft.com/office/drawing/2014/main" id="{2E129A3C-B2CD-5C85-0F73-C2847B7AC5E9}"/>
              </a:ext>
            </a:extLst>
          </p:cNvPr>
          <p:cNvSpPr txBox="1"/>
          <p:nvPr/>
        </p:nvSpPr>
        <p:spPr>
          <a:xfrm>
            <a:off x="2668158" y="4363857"/>
            <a:ext cx="2333295" cy="584775"/>
          </a:xfrm>
          <a:prstGeom prst="rect">
            <a:avLst/>
          </a:prstGeom>
          <a:noFill/>
        </p:spPr>
        <p:txBody>
          <a:bodyPr wrap="square" rtlCol="0">
            <a:spAutoFit/>
          </a:bodyPr>
          <a:lstStyle/>
          <a:p>
            <a:r>
              <a:rPr lang="en-US" sz="1600">
                <a:solidFill>
                  <a:schemeClr val="bg1"/>
                </a:solidFill>
                <a:latin typeface="+mj-lt"/>
              </a:rPr>
              <a:t>Addition made beyond issue listed in SCN</a:t>
            </a:r>
            <a:endParaRPr lang="en-IN" sz="1600">
              <a:solidFill>
                <a:schemeClr val="bg1"/>
              </a:solidFill>
              <a:latin typeface="+mj-lt"/>
            </a:endParaRPr>
          </a:p>
        </p:txBody>
      </p:sp>
      <p:sp>
        <p:nvSpPr>
          <p:cNvPr id="89" name="TextBox 88">
            <a:extLst>
              <a:ext uri="{FF2B5EF4-FFF2-40B4-BE49-F238E27FC236}">
                <a16:creationId xmlns:a16="http://schemas.microsoft.com/office/drawing/2014/main" id="{5825D77D-9948-33AD-CFEE-62060EA4EF50}"/>
              </a:ext>
            </a:extLst>
          </p:cNvPr>
          <p:cNvSpPr txBox="1"/>
          <p:nvPr/>
        </p:nvSpPr>
        <p:spPr>
          <a:xfrm>
            <a:off x="2699190" y="6109584"/>
            <a:ext cx="2333295" cy="338554"/>
          </a:xfrm>
          <a:prstGeom prst="rect">
            <a:avLst/>
          </a:prstGeom>
          <a:noFill/>
        </p:spPr>
        <p:txBody>
          <a:bodyPr wrap="square" rtlCol="0">
            <a:spAutoFit/>
          </a:bodyPr>
          <a:lstStyle/>
          <a:p>
            <a:r>
              <a:rPr lang="en-US" sz="1600">
                <a:solidFill>
                  <a:schemeClr val="bg1"/>
                </a:solidFill>
                <a:latin typeface="+mj-lt"/>
              </a:rPr>
              <a:t>Others </a:t>
            </a:r>
            <a:endParaRPr lang="en-IN" sz="1600">
              <a:solidFill>
                <a:schemeClr val="bg1"/>
              </a:solidFill>
              <a:latin typeface="+mj-lt"/>
            </a:endParaRPr>
          </a:p>
        </p:txBody>
      </p:sp>
      <p:pic>
        <p:nvPicPr>
          <p:cNvPr id="94" name="Picture 93">
            <a:extLst>
              <a:ext uri="{FF2B5EF4-FFF2-40B4-BE49-F238E27FC236}">
                <a16:creationId xmlns:a16="http://schemas.microsoft.com/office/drawing/2014/main" id="{5CE58BE5-8956-0C5D-1E26-E5D74FB75362}"/>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0" y="-139522"/>
            <a:ext cx="12192000" cy="6978799"/>
          </a:xfrm>
          <a:prstGeom prst="rect">
            <a:avLst/>
          </a:prstGeom>
        </p:spPr>
      </p:pic>
      <p:sp>
        <p:nvSpPr>
          <p:cNvPr id="95" name="Date Placeholder 2">
            <a:extLst>
              <a:ext uri="{FF2B5EF4-FFF2-40B4-BE49-F238E27FC236}">
                <a16:creationId xmlns:a16="http://schemas.microsoft.com/office/drawing/2014/main" id="{851FA88B-29AA-A00E-629A-DFEF9C94189A}"/>
              </a:ext>
            </a:extLst>
          </p:cNvPr>
          <p:cNvSpPr txBox="1">
            <a:spLocks/>
          </p:cNvSpPr>
          <p:nvPr/>
        </p:nvSpPr>
        <p:spPr>
          <a:xfrm>
            <a:off x="7605951" y="6423914"/>
            <a:ext cx="284479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November 16, 2025</a:t>
            </a:r>
          </a:p>
        </p:txBody>
      </p:sp>
      <p:sp>
        <p:nvSpPr>
          <p:cNvPr id="96" name="Footer Placeholder 3">
            <a:extLst>
              <a:ext uri="{FF2B5EF4-FFF2-40B4-BE49-F238E27FC236}">
                <a16:creationId xmlns:a16="http://schemas.microsoft.com/office/drawing/2014/main" id="{BD4B60CE-CFE0-E2E7-956C-8F880DB55B9E}"/>
              </a:ext>
            </a:extLst>
          </p:cNvPr>
          <p:cNvSpPr txBox="1">
            <a:spLocks/>
          </p:cNvSpPr>
          <p:nvPr/>
        </p:nvSpPr>
        <p:spPr>
          <a:xfrm>
            <a:off x="581192" y="6423914"/>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FACELESS ASSESSMENT                                                                         KRUPA R. GANDHI | BANSI S. MEHTA &amp; CO.</a:t>
            </a:r>
          </a:p>
        </p:txBody>
      </p:sp>
      <p:sp>
        <p:nvSpPr>
          <p:cNvPr id="97" name="Slide Number Placeholder 4">
            <a:extLst>
              <a:ext uri="{FF2B5EF4-FFF2-40B4-BE49-F238E27FC236}">
                <a16:creationId xmlns:a16="http://schemas.microsoft.com/office/drawing/2014/main" id="{B33FB31F-5029-ACF6-26BA-2639FC3ACA83}"/>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solidFill>
                  <a:schemeClr val="bg1"/>
                </a:solidFill>
              </a:rPr>
              <a:pPr/>
              <a:t>20</a:t>
            </a:fld>
            <a:endParaRPr lang="en-US">
              <a:solidFill>
                <a:schemeClr val="bg1"/>
              </a:solidFill>
            </a:endParaRPr>
          </a:p>
        </p:txBody>
      </p:sp>
      <p:sp>
        <p:nvSpPr>
          <p:cNvPr id="98" name="Rectangle 97">
            <a:extLst>
              <a:ext uri="{FF2B5EF4-FFF2-40B4-BE49-F238E27FC236}">
                <a16:creationId xmlns:a16="http://schemas.microsoft.com/office/drawing/2014/main" id="{68D41964-94CF-CE87-4B32-EE5B6FC5BA8A}"/>
              </a:ext>
            </a:extLst>
          </p:cNvPr>
          <p:cNvSpPr/>
          <p:nvPr/>
        </p:nvSpPr>
        <p:spPr>
          <a:xfrm>
            <a:off x="1289155" y="-589912"/>
            <a:ext cx="4017364" cy="6960075"/>
          </a:xfrm>
          <a:prstGeom prst="rect">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cxnSp>
        <p:nvCxnSpPr>
          <p:cNvPr id="99" name="Straight Connector 98">
            <a:extLst>
              <a:ext uri="{FF2B5EF4-FFF2-40B4-BE49-F238E27FC236}">
                <a16:creationId xmlns:a16="http://schemas.microsoft.com/office/drawing/2014/main" id="{3021956D-DE63-3EA5-D695-55DCFECD890A}"/>
              </a:ext>
            </a:extLst>
          </p:cNvPr>
          <p:cNvCxnSpPr>
            <a:cxnSpLocks/>
          </p:cNvCxnSpPr>
          <p:nvPr/>
        </p:nvCxnSpPr>
        <p:spPr>
          <a:xfrm>
            <a:off x="2065481" y="-613837"/>
            <a:ext cx="0" cy="698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6EEC8722-6D89-3C05-B031-6BDE728788E7}"/>
              </a:ext>
            </a:extLst>
          </p:cNvPr>
          <p:cNvGrpSpPr/>
          <p:nvPr/>
        </p:nvGrpSpPr>
        <p:grpSpPr>
          <a:xfrm>
            <a:off x="1799314" y="140244"/>
            <a:ext cx="576000" cy="432000"/>
            <a:chOff x="1732699" y="209875"/>
            <a:chExt cx="638628" cy="567772"/>
          </a:xfrm>
        </p:grpSpPr>
        <p:sp>
          <p:nvSpPr>
            <p:cNvPr id="101" name="Oval 100">
              <a:extLst>
                <a:ext uri="{FF2B5EF4-FFF2-40B4-BE49-F238E27FC236}">
                  <a16:creationId xmlns:a16="http://schemas.microsoft.com/office/drawing/2014/main" id="{B62A58E0-9D62-D036-5E5D-E4258A5B9A55}"/>
                </a:ext>
              </a:extLst>
            </p:cNvPr>
            <p:cNvSpPr/>
            <p:nvPr/>
          </p:nvSpPr>
          <p:spPr>
            <a:xfrm>
              <a:off x="1768127" y="209875"/>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02" name="TextBox 101">
              <a:extLst>
                <a:ext uri="{FF2B5EF4-FFF2-40B4-BE49-F238E27FC236}">
                  <a16:creationId xmlns:a16="http://schemas.microsoft.com/office/drawing/2014/main" id="{ED15D730-8015-63E2-19BF-B370E620BF00}"/>
                </a:ext>
              </a:extLst>
            </p:cNvPr>
            <p:cNvSpPr txBox="1"/>
            <p:nvPr/>
          </p:nvSpPr>
          <p:spPr>
            <a:xfrm>
              <a:off x="1732699" y="309095"/>
              <a:ext cx="638628" cy="369332"/>
            </a:xfrm>
            <a:prstGeom prst="rect">
              <a:avLst/>
            </a:prstGeom>
            <a:noFill/>
          </p:spPr>
          <p:txBody>
            <a:bodyPr wrap="square" rtlCol="0" anchor="ctr">
              <a:spAutoFit/>
            </a:bodyPr>
            <a:lstStyle/>
            <a:p>
              <a:pPr algn="ctr"/>
              <a:r>
                <a:rPr lang="en-US" b="1">
                  <a:solidFill>
                    <a:schemeClr val="bg1"/>
                  </a:solidFill>
                  <a:latin typeface="+mj-lt"/>
                </a:rPr>
                <a:t>01</a:t>
              </a:r>
              <a:endParaRPr lang="en-IN" b="1">
                <a:solidFill>
                  <a:schemeClr val="bg1"/>
                </a:solidFill>
                <a:latin typeface="+mj-lt"/>
              </a:endParaRPr>
            </a:p>
          </p:txBody>
        </p:sp>
      </p:grpSp>
      <p:sp>
        <p:nvSpPr>
          <p:cNvPr id="118" name="TextBox 117">
            <a:extLst>
              <a:ext uri="{FF2B5EF4-FFF2-40B4-BE49-F238E27FC236}">
                <a16:creationId xmlns:a16="http://schemas.microsoft.com/office/drawing/2014/main" id="{279F090C-28E0-CDCC-CB5B-4FA4D9E25CCB}"/>
              </a:ext>
            </a:extLst>
          </p:cNvPr>
          <p:cNvSpPr txBox="1"/>
          <p:nvPr/>
        </p:nvSpPr>
        <p:spPr>
          <a:xfrm>
            <a:off x="2454190" y="77924"/>
            <a:ext cx="2645676" cy="553998"/>
          </a:xfrm>
          <a:prstGeom prst="rect">
            <a:avLst/>
          </a:prstGeom>
          <a:noFill/>
        </p:spPr>
        <p:txBody>
          <a:bodyPr wrap="square" rtlCol="0">
            <a:spAutoFit/>
          </a:bodyPr>
          <a:lstStyle/>
          <a:p>
            <a:r>
              <a:rPr lang="en-IN" sz="1500">
                <a:solidFill>
                  <a:schemeClr val="bg1"/>
                </a:solidFill>
                <a:latin typeface="+mj-lt"/>
              </a:rPr>
              <a:t>Opportunity of VC not granted</a:t>
            </a:r>
          </a:p>
        </p:txBody>
      </p:sp>
      <p:sp>
        <p:nvSpPr>
          <p:cNvPr id="119" name="TextBox 118">
            <a:extLst>
              <a:ext uri="{FF2B5EF4-FFF2-40B4-BE49-F238E27FC236}">
                <a16:creationId xmlns:a16="http://schemas.microsoft.com/office/drawing/2014/main" id="{4A8E45F8-94C4-D785-ED24-0B947523ED78}"/>
              </a:ext>
            </a:extLst>
          </p:cNvPr>
          <p:cNvSpPr txBox="1"/>
          <p:nvPr/>
        </p:nvSpPr>
        <p:spPr>
          <a:xfrm>
            <a:off x="2429090" y="817906"/>
            <a:ext cx="2445395" cy="323165"/>
          </a:xfrm>
          <a:prstGeom prst="rect">
            <a:avLst/>
          </a:prstGeom>
          <a:noFill/>
        </p:spPr>
        <p:txBody>
          <a:bodyPr wrap="square" rtlCol="0">
            <a:spAutoFit/>
          </a:bodyPr>
          <a:lstStyle/>
          <a:p>
            <a:r>
              <a:rPr lang="en-IN" sz="1500">
                <a:solidFill>
                  <a:schemeClr val="bg1"/>
                </a:solidFill>
                <a:latin typeface="+mj-lt"/>
              </a:rPr>
              <a:t>Technical glitches in VC</a:t>
            </a:r>
          </a:p>
        </p:txBody>
      </p:sp>
      <p:sp>
        <p:nvSpPr>
          <p:cNvPr id="120" name="TextBox 119">
            <a:extLst>
              <a:ext uri="{FF2B5EF4-FFF2-40B4-BE49-F238E27FC236}">
                <a16:creationId xmlns:a16="http://schemas.microsoft.com/office/drawing/2014/main" id="{26A583A3-EBD9-07E0-5610-68DE817A7EC3}"/>
              </a:ext>
            </a:extLst>
          </p:cNvPr>
          <p:cNvSpPr txBox="1"/>
          <p:nvPr/>
        </p:nvSpPr>
        <p:spPr>
          <a:xfrm>
            <a:off x="2433920" y="1434685"/>
            <a:ext cx="2879155" cy="553998"/>
          </a:xfrm>
          <a:prstGeom prst="rect">
            <a:avLst/>
          </a:prstGeom>
          <a:noFill/>
        </p:spPr>
        <p:txBody>
          <a:bodyPr wrap="square" rtlCol="0">
            <a:spAutoFit/>
          </a:bodyPr>
          <a:lstStyle/>
          <a:p>
            <a:r>
              <a:rPr lang="en-IN" sz="1500" dirty="0">
                <a:solidFill>
                  <a:schemeClr val="bg1"/>
                </a:solidFill>
                <a:latin typeface="+mj-lt"/>
              </a:rPr>
              <a:t>Technical glitches on E-filing portal</a:t>
            </a:r>
          </a:p>
        </p:txBody>
      </p:sp>
      <p:sp>
        <p:nvSpPr>
          <p:cNvPr id="121" name="TextBox 120">
            <a:extLst>
              <a:ext uri="{FF2B5EF4-FFF2-40B4-BE49-F238E27FC236}">
                <a16:creationId xmlns:a16="http://schemas.microsoft.com/office/drawing/2014/main" id="{146A391F-6203-BAA9-C7B1-7910DED43081}"/>
              </a:ext>
            </a:extLst>
          </p:cNvPr>
          <p:cNvSpPr txBox="1"/>
          <p:nvPr/>
        </p:nvSpPr>
        <p:spPr>
          <a:xfrm>
            <a:off x="2443602" y="2159570"/>
            <a:ext cx="2983751" cy="553998"/>
          </a:xfrm>
          <a:prstGeom prst="rect">
            <a:avLst/>
          </a:prstGeom>
          <a:noFill/>
        </p:spPr>
        <p:txBody>
          <a:bodyPr wrap="square" rtlCol="0">
            <a:spAutoFit/>
          </a:bodyPr>
          <a:lstStyle/>
          <a:p>
            <a:r>
              <a:rPr lang="en-US" sz="1500">
                <a:solidFill>
                  <a:schemeClr val="bg1"/>
                </a:solidFill>
                <a:latin typeface="+mj-lt"/>
              </a:rPr>
              <a:t>Submissions not considered / non-application of mind</a:t>
            </a:r>
            <a:endParaRPr lang="en-IN" sz="1500">
              <a:solidFill>
                <a:schemeClr val="bg1"/>
              </a:solidFill>
              <a:latin typeface="+mj-lt"/>
            </a:endParaRPr>
          </a:p>
        </p:txBody>
      </p:sp>
      <p:sp>
        <p:nvSpPr>
          <p:cNvPr id="122" name="TextBox 121">
            <a:extLst>
              <a:ext uri="{FF2B5EF4-FFF2-40B4-BE49-F238E27FC236}">
                <a16:creationId xmlns:a16="http://schemas.microsoft.com/office/drawing/2014/main" id="{87F9B8EC-86B8-5CCD-0873-53E41B41D183}"/>
              </a:ext>
            </a:extLst>
          </p:cNvPr>
          <p:cNvSpPr txBox="1"/>
          <p:nvPr/>
        </p:nvSpPr>
        <p:spPr>
          <a:xfrm>
            <a:off x="2443603" y="2841543"/>
            <a:ext cx="2983750" cy="553998"/>
          </a:xfrm>
          <a:prstGeom prst="rect">
            <a:avLst/>
          </a:prstGeom>
          <a:noFill/>
        </p:spPr>
        <p:txBody>
          <a:bodyPr wrap="square" rtlCol="0">
            <a:spAutoFit/>
          </a:bodyPr>
          <a:lstStyle/>
          <a:p>
            <a:r>
              <a:rPr lang="en-US" sz="1500">
                <a:solidFill>
                  <a:schemeClr val="bg1"/>
                </a:solidFill>
                <a:latin typeface="+mj-lt"/>
              </a:rPr>
              <a:t>No SCN / Draft Assessment Order</a:t>
            </a:r>
            <a:endParaRPr lang="en-IN" sz="1500">
              <a:solidFill>
                <a:schemeClr val="bg1"/>
              </a:solidFill>
              <a:latin typeface="+mj-lt"/>
            </a:endParaRPr>
          </a:p>
        </p:txBody>
      </p:sp>
      <p:sp>
        <p:nvSpPr>
          <p:cNvPr id="123" name="TextBox 122">
            <a:extLst>
              <a:ext uri="{FF2B5EF4-FFF2-40B4-BE49-F238E27FC236}">
                <a16:creationId xmlns:a16="http://schemas.microsoft.com/office/drawing/2014/main" id="{DD9B6E42-9F8B-8B22-45FD-6956DF1EA35D}"/>
              </a:ext>
            </a:extLst>
          </p:cNvPr>
          <p:cNvSpPr txBox="1"/>
          <p:nvPr/>
        </p:nvSpPr>
        <p:spPr>
          <a:xfrm>
            <a:off x="2437457" y="3507506"/>
            <a:ext cx="2671446" cy="553998"/>
          </a:xfrm>
          <a:prstGeom prst="rect">
            <a:avLst/>
          </a:prstGeom>
          <a:noFill/>
        </p:spPr>
        <p:txBody>
          <a:bodyPr wrap="square" rtlCol="0">
            <a:spAutoFit/>
          </a:bodyPr>
          <a:lstStyle/>
          <a:p>
            <a:r>
              <a:rPr lang="en-US" sz="1500">
                <a:solidFill>
                  <a:schemeClr val="bg1"/>
                </a:solidFill>
                <a:latin typeface="+mj-lt"/>
              </a:rPr>
              <a:t>Insufficient time provided to reply to SCN </a:t>
            </a:r>
            <a:endParaRPr lang="en-IN" sz="1500">
              <a:solidFill>
                <a:schemeClr val="bg1"/>
              </a:solidFill>
              <a:latin typeface="+mj-lt"/>
            </a:endParaRPr>
          </a:p>
        </p:txBody>
      </p:sp>
      <p:sp>
        <p:nvSpPr>
          <p:cNvPr id="124" name="Freeform: Shape 123">
            <a:extLst>
              <a:ext uri="{FF2B5EF4-FFF2-40B4-BE49-F238E27FC236}">
                <a16:creationId xmlns:a16="http://schemas.microsoft.com/office/drawing/2014/main" id="{B5FFD028-BD94-6875-0E61-5BBF46D29612}"/>
              </a:ext>
            </a:extLst>
          </p:cNvPr>
          <p:cNvSpPr/>
          <p:nvPr/>
        </p:nvSpPr>
        <p:spPr>
          <a:xfrm>
            <a:off x="5785491" y="-149550"/>
            <a:ext cx="6406509" cy="870092"/>
          </a:xfrm>
          <a:custGeom>
            <a:avLst/>
            <a:gdLst>
              <a:gd name="connsiteX0" fmla="*/ 840899 w 5895531"/>
              <a:gd name="connsiteY0" fmla="*/ 0 h 1306880"/>
              <a:gd name="connsiteX1" fmla="*/ 5895531 w 5895531"/>
              <a:gd name="connsiteY1" fmla="*/ 0 h 1306880"/>
              <a:gd name="connsiteX2" fmla="*/ 5895531 w 5895531"/>
              <a:gd name="connsiteY2" fmla="*/ 1285567 h 1306880"/>
              <a:gd name="connsiteX3" fmla="*/ 5881817 w 5895531"/>
              <a:gd name="connsiteY3" fmla="*/ 1306880 h 1306880"/>
              <a:gd name="connsiteX4" fmla="*/ 0 w 5895531"/>
              <a:gd name="connsiteY4" fmla="*/ 1306880 h 1306880"/>
              <a:gd name="connsiteX5" fmla="*/ 840899 w 5895531"/>
              <a:gd name="connsiteY5" fmla="*/ 0 h 130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5531" h="1306880">
                <a:moveTo>
                  <a:pt x="840899" y="0"/>
                </a:moveTo>
                <a:lnTo>
                  <a:pt x="5895531" y="0"/>
                </a:lnTo>
                <a:lnTo>
                  <a:pt x="5895531" y="1285567"/>
                </a:lnTo>
                <a:lnTo>
                  <a:pt x="5881817" y="1306880"/>
                </a:lnTo>
                <a:lnTo>
                  <a:pt x="0" y="1306880"/>
                </a:lnTo>
                <a:lnTo>
                  <a:pt x="840899"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latin typeface="+mj-lt"/>
            </a:endParaRPr>
          </a:p>
        </p:txBody>
      </p:sp>
      <p:sp>
        <p:nvSpPr>
          <p:cNvPr id="132" name="TextBox 131">
            <a:extLst>
              <a:ext uri="{FF2B5EF4-FFF2-40B4-BE49-F238E27FC236}">
                <a16:creationId xmlns:a16="http://schemas.microsoft.com/office/drawing/2014/main" id="{663A930D-01F3-46A2-45F7-F3280076888B}"/>
              </a:ext>
            </a:extLst>
          </p:cNvPr>
          <p:cNvSpPr txBox="1"/>
          <p:nvPr/>
        </p:nvSpPr>
        <p:spPr>
          <a:xfrm>
            <a:off x="2454133" y="4233051"/>
            <a:ext cx="2333295" cy="553998"/>
          </a:xfrm>
          <a:prstGeom prst="rect">
            <a:avLst/>
          </a:prstGeom>
          <a:noFill/>
        </p:spPr>
        <p:txBody>
          <a:bodyPr wrap="square" rtlCol="0">
            <a:spAutoFit/>
          </a:bodyPr>
          <a:lstStyle/>
          <a:p>
            <a:r>
              <a:rPr lang="en-US" sz="1500">
                <a:solidFill>
                  <a:schemeClr val="bg1"/>
                </a:solidFill>
                <a:latin typeface="+mj-lt"/>
              </a:rPr>
              <a:t>Addition made beyond issue listed in SCN</a:t>
            </a:r>
            <a:endParaRPr lang="en-IN" sz="1500">
              <a:solidFill>
                <a:schemeClr val="bg1"/>
              </a:solidFill>
              <a:latin typeface="+mj-lt"/>
            </a:endParaRPr>
          </a:p>
        </p:txBody>
      </p:sp>
      <p:sp>
        <p:nvSpPr>
          <p:cNvPr id="133" name="TextBox 132">
            <a:extLst>
              <a:ext uri="{FF2B5EF4-FFF2-40B4-BE49-F238E27FC236}">
                <a16:creationId xmlns:a16="http://schemas.microsoft.com/office/drawing/2014/main" id="{DDD7A2A7-528F-63D6-D159-20760F114E0C}"/>
              </a:ext>
            </a:extLst>
          </p:cNvPr>
          <p:cNvSpPr txBox="1"/>
          <p:nvPr/>
        </p:nvSpPr>
        <p:spPr>
          <a:xfrm>
            <a:off x="2495901" y="5726336"/>
            <a:ext cx="2333295" cy="338554"/>
          </a:xfrm>
          <a:prstGeom prst="rect">
            <a:avLst/>
          </a:prstGeom>
          <a:noFill/>
        </p:spPr>
        <p:txBody>
          <a:bodyPr wrap="square" rtlCol="0">
            <a:spAutoFit/>
          </a:bodyPr>
          <a:lstStyle/>
          <a:p>
            <a:r>
              <a:rPr lang="en-US" sz="1600">
                <a:solidFill>
                  <a:schemeClr val="bg1"/>
                </a:solidFill>
                <a:latin typeface="+mj-lt"/>
              </a:rPr>
              <a:t>Others </a:t>
            </a:r>
            <a:endParaRPr lang="en-IN" sz="1600">
              <a:solidFill>
                <a:schemeClr val="bg1"/>
              </a:solidFill>
              <a:latin typeface="+mj-lt"/>
            </a:endParaRPr>
          </a:p>
        </p:txBody>
      </p:sp>
      <p:sp>
        <p:nvSpPr>
          <p:cNvPr id="134" name="Freeform: Shape 133">
            <a:extLst>
              <a:ext uri="{FF2B5EF4-FFF2-40B4-BE49-F238E27FC236}">
                <a16:creationId xmlns:a16="http://schemas.microsoft.com/office/drawing/2014/main" id="{69882D9D-6F0E-118A-2D6F-3DA0911F9D00}"/>
              </a:ext>
            </a:extLst>
          </p:cNvPr>
          <p:cNvSpPr/>
          <p:nvPr/>
        </p:nvSpPr>
        <p:spPr>
          <a:xfrm>
            <a:off x="6104032" y="-144099"/>
            <a:ext cx="6406509" cy="870092"/>
          </a:xfrm>
          <a:custGeom>
            <a:avLst/>
            <a:gdLst>
              <a:gd name="connsiteX0" fmla="*/ 840899 w 5895531"/>
              <a:gd name="connsiteY0" fmla="*/ 0 h 1306880"/>
              <a:gd name="connsiteX1" fmla="*/ 5895531 w 5895531"/>
              <a:gd name="connsiteY1" fmla="*/ 0 h 1306880"/>
              <a:gd name="connsiteX2" fmla="*/ 5895531 w 5895531"/>
              <a:gd name="connsiteY2" fmla="*/ 1285567 h 1306880"/>
              <a:gd name="connsiteX3" fmla="*/ 5881817 w 5895531"/>
              <a:gd name="connsiteY3" fmla="*/ 1306880 h 1306880"/>
              <a:gd name="connsiteX4" fmla="*/ 0 w 5895531"/>
              <a:gd name="connsiteY4" fmla="*/ 1306880 h 1306880"/>
              <a:gd name="connsiteX5" fmla="*/ 840899 w 5895531"/>
              <a:gd name="connsiteY5" fmla="*/ 0 h 130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5531" h="1306880">
                <a:moveTo>
                  <a:pt x="840899" y="0"/>
                </a:moveTo>
                <a:lnTo>
                  <a:pt x="5895531" y="0"/>
                </a:lnTo>
                <a:lnTo>
                  <a:pt x="5895531" y="1285567"/>
                </a:lnTo>
                <a:lnTo>
                  <a:pt x="5881817" y="1306880"/>
                </a:lnTo>
                <a:lnTo>
                  <a:pt x="0" y="1306880"/>
                </a:lnTo>
                <a:lnTo>
                  <a:pt x="840899"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500" b="1">
                <a:solidFill>
                  <a:schemeClr val="tx1">
                    <a:lumMod val="75000"/>
                    <a:lumOff val="25000"/>
                  </a:schemeClr>
                </a:solidFill>
              </a:rPr>
              <a:t>   Litigation under Faceless Regime</a:t>
            </a:r>
            <a:endParaRPr lang="en-IN" sz="2500">
              <a:latin typeface="+mj-lt"/>
            </a:endParaRPr>
          </a:p>
        </p:txBody>
      </p:sp>
      <p:grpSp>
        <p:nvGrpSpPr>
          <p:cNvPr id="139" name="Group 138">
            <a:extLst>
              <a:ext uri="{FF2B5EF4-FFF2-40B4-BE49-F238E27FC236}">
                <a16:creationId xmlns:a16="http://schemas.microsoft.com/office/drawing/2014/main" id="{2BF0CB40-25B4-BB29-858F-CBEB28B86509}"/>
              </a:ext>
            </a:extLst>
          </p:cNvPr>
          <p:cNvGrpSpPr/>
          <p:nvPr/>
        </p:nvGrpSpPr>
        <p:grpSpPr>
          <a:xfrm>
            <a:off x="1797059" y="810296"/>
            <a:ext cx="576000" cy="432000"/>
            <a:chOff x="1732699" y="1343691"/>
            <a:chExt cx="638628" cy="567772"/>
          </a:xfrm>
        </p:grpSpPr>
        <p:sp>
          <p:nvSpPr>
            <p:cNvPr id="140" name="Oval 139">
              <a:extLst>
                <a:ext uri="{FF2B5EF4-FFF2-40B4-BE49-F238E27FC236}">
                  <a16:creationId xmlns:a16="http://schemas.microsoft.com/office/drawing/2014/main" id="{38BD0E65-6354-DED0-3A80-C6441D2610E9}"/>
                </a:ext>
              </a:extLst>
            </p:cNvPr>
            <p:cNvSpPr/>
            <p:nvPr/>
          </p:nvSpPr>
          <p:spPr>
            <a:xfrm>
              <a:off x="1768127" y="1343691"/>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41" name="TextBox 140">
              <a:extLst>
                <a:ext uri="{FF2B5EF4-FFF2-40B4-BE49-F238E27FC236}">
                  <a16:creationId xmlns:a16="http://schemas.microsoft.com/office/drawing/2014/main" id="{9D461AEA-9FEE-45B8-3CCF-FB9EFF80FC7A}"/>
                </a:ext>
              </a:extLst>
            </p:cNvPr>
            <p:cNvSpPr txBox="1"/>
            <p:nvPr/>
          </p:nvSpPr>
          <p:spPr>
            <a:xfrm>
              <a:off x="1732699" y="1442911"/>
              <a:ext cx="638628" cy="369332"/>
            </a:xfrm>
            <a:prstGeom prst="rect">
              <a:avLst/>
            </a:prstGeom>
            <a:noFill/>
          </p:spPr>
          <p:txBody>
            <a:bodyPr wrap="square" rtlCol="0" anchor="ctr">
              <a:spAutoFit/>
            </a:bodyPr>
            <a:lstStyle/>
            <a:p>
              <a:pPr algn="ctr"/>
              <a:r>
                <a:rPr lang="en-US" b="1">
                  <a:solidFill>
                    <a:schemeClr val="bg1"/>
                  </a:solidFill>
                  <a:latin typeface="+mj-lt"/>
                </a:rPr>
                <a:t>02</a:t>
              </a:r>
              <a:endParaRPr lang="en-IN" b="1">
                <a:solidFill>
                  <a:schemeClr val="bg1"/>
                </a:solidFill>
                <a:latin typeface="+mj-lt"/>
              </a:endParaRPr>
            </a:p>
          </p:txBody>
        </p:sp>
      </p:grpSp>
      <p:grpSp>
        <p:nvGrpSpPr>
          <p:cNvPr id="146" name="Group 145">
            <a:extLst>
              <a:ext uri="{FF2B5EF4-FFF2-40B4-BE49-F238E27FC236}">
                <a16:creationId xmlns:a16="http://schemas.microsoft.com/office/drawing/2014/main" id="{EF435B47-DF1A-8BE2-446E-6689824A888B}"/>
              </a:ext>
            </a:extLst>
          </p:cNvPr>
          <p:cNvGrpSpPr/>
          <p:nvPr/>
        </p:nvGrpSpPr>
        <p:grpSpPr>
          <a:xfrm>
            <a:off x="1799441" y="1532541"/>
            <a:ext cx="576000" cy="432000"/>
            <a:chOff x="1732699" y="209875"/>
            <a:chExt cx="638628" cy="567772"/>
          </a:xfrm>
        </p:grpSpPr>
        <p:sp>
          <p:nvSpPr>
            <p:cNvPr id="147" name="Oval 146">
              <a:extLst>
                <a:ext uri="{FF2B5EF4-FFF2-40B4-BE49-F238E27FC236}">
                  <a16:creationId xmlns:a16="http://schemas.microsoft.com/office/drawing/2014/main" id="{C20135D2-F357-B36E-1021-84DFD4838BDE}"/>
                </a:ext>
              </a:extLst>
            </p:cNvPr>
            <p:cNvSpPr/>
            <p:nvPr/>
          </p:nvSpPr>
          <p:spPr>
            <a:xfrm>
              <a:off x="1768127" y="209875"/>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48" name="TextBox 147">
              <a:extLst>
                <a:ext uri="{FF2B5EF4-FFF2-40B4-BE49-F238E27FC236}">
                  <a16:creationId xmlns:a16="http://schemas.microsoft.com/office/drawing/2014/main" id="{53C9AA96-55D5-EADA-69BC-EC98EAD21EE8}"/>
                </a:ext>
              </a:extLst>
            </p:cNvPr>
            <p:cNvSpPr txBox="1"/>
            <p:nvPr/>
          </p:nvSpPr>
          <p:spPr>
            <a:xfrm>
              <a:off x="1732699" y="251057"/>
              <a:ext cx="638628" cy="485408"/>
            </a:xfrm>
            <a:prstGeom prst="rect">
              <a:avLst/>
            </a:prstGeom>
            <a:noFill/>
          </p:spPr>
          <p:txBody>
            <a:bodyPr wrap="square" rtlCol="0" anchor="ctr">
              <a:spAutoFit/>
            </a:bodyPr>
            <a:lstStyle/>
            <a:p>
              <a:pPr algn="ctr"/>
              <a:r>
                <a:rPr lang="en-US" b="1">
                  <a:solidFill>
                    <a:schemeClr val="bg1"/>
                  </a:solidFill>
                  <a:latin typeface="+mj-lt"/>
                </a:rPr>
                <a:t>03</a:t>
              </a:r>
              <a:endParaRPr lang="en-IN" b="1">
                <a:solidFill>
                  <a:schemeClr val="bg1"/>
                </a:solidFill>
                <a:latin typeface="+mj-lt"/>
              </a:endParaRPr>
            </a:p>
          </p:txBody>
        </p:sp>
      </p:grpSp>
      <p:grpSp>
        <p:nvGrpSpPr>
          <p:cNvPr id="156" name="Group 155">
            <a:extLst>
              <a:ext uri="{FF2B5EF4-FFF2-40B4-BE49-F238E27FC236}">
                <a16:creationId xmlns:a16="http://schemas.microsoft.com/office/drawing/2014/main" id="{8DAF223C-9ED6-0EBF-065F-E959E4733777}"/>
              </a:ext>
            </a:extLst>
          </p:cNvPr>
          <p:cNvGrpSpPr/>
          <p:nvPr/>
        </p:nvGrpSpPr>
        <p:grpSpPr>
          <a:xfrm>
            <a:off x="1808295" y="2215550"/>
            <a:ext cx="576000" cy="432000"/>
            <a:chOff x="1732699" y="1343691"/>
            <a:chExt cx="638628" cy="567772"/>
          </a:xfrm>
        </p:grpSpPr>
        <p:sp>
          <p:nvSpPr>
            <p:cNvPr id="157" name="Oval 156">
              <a:extLst>
                <a:ext uri="{FF2B5EF4-FFF2-40B4-BE49-F238E27FC236}">
                  <a16:creationId xmlns:a16="http://schemas.microsoft.com/office/drawing/2014/main" id="{7C939483-8AC5-2330-6C49-D5B4AD6492C0}"/>
                </a:ext>
              </a:extLst>
            </p:cNvPr>
            <p:cNvSpPr/>
            <p:nvPr/>
          </p:nvSpPr>
          <p:spPr>
            <a:xfrm>
              <a:off x="1768127" y="1343691"/>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58" name="TextBox 157">
              <a:extLst>
                <a:ext uri="{FF2B5EF4-FFF2-40B4-BE49-F238E27FC236}">
                  <a16:creationId xmlns:a16="http://schemas.microsoft.com/office/drawing/2014/main" id="{0B3906EE-977E-7A16-8D58-CF3BCF81A580}"/>
                </a:ext>
              </a:extLst>
            </p:cNvPr>
            <p:cNvSpPr txBox="1"/>
            <p:nvPr/>
          </p:nvSpPr>
          <p:spPr>
            <a:xfrm>
              <a:off x="1732699" y="1384873"/>
              <a:ext cx="638628" cy="485408"/>
            </a:xfrm>
            <a:prstGeom prst="rect">
              <a:avLst/>
            </a:prstGeom>
            <a:noFill/>
          </p:spPr>
          <p:txBody>
            <a:bodyPr wrap="square" rtlCol="0" anchor="ctr">
              <a:spAutoFit/>
            </a:bodyPr>
            <a:lstStyle/>
            <a:p>
              <a:pPr algn="ctr"/>
              <a:r>
                <a:rPr lang="en-US" b="1">
                  <a:solidFill>
                    <a:schemeClr val="bg1"/>
                  </a:solidFill>
                  <a:latin typeface="+mj-lt"/>
                </a:rPr>
                <a:t>04</a:t>
              </a:r>
              <a:endParaRPr lang="en-IN" b="1">
                <a:solidFill>
                  <a:schemeClr val="bg1"/>
                </a:solidFill>
                <a:latin typeface="+mj-lt"/>
              </a:endParaRPr>
            </a:p>
          </p:txBody>
        </p:sp>
      </p:grpSp>
      <p:grpSp>
        <p:nvGrpSpPr>
          <p:cNvPr id="159" name="Group 158">
            <a:extLst>
              <a:ext uri="{FF2B5EF4-FFF2-40B4-BE49-F238E27FC236}">
                <a16:creationId xmlns:a16="http://schemas.microsoft.com/office/drawing/2014/main" id="{FBD79E2C-7ACB-529D-9CC4-C0AFAEDAFE87}"/>
              </a:ext>
            </a:extLst>
          </p:cNvPr>
          <p:cNvGrpSpPr/>
          <p:nvPr/>
        </p:nvGrpSpPr>
        <p:grpSpPr>
          <a:xfrm>
            <a:off x="1799441" y="2908850"/>
            <a:ext cx="576000" cy="432000"/>
            <a:chOff x="1732699" y="209875"/>
            <a:chExt cx="638628" cy="567772"/>
          </a:xfrm>
        </p:grpSpPr>
        <p:sp>
          <p:nvSpPr>
            <p:cNvPr id="160" name="Oval 159">
              <a:extLst>
                <a:ext uri="{FF2B5EF4-FFF2-40B4-BE49-F238E27FC236}">
                  <a16:creationId xmlns:a16="http://schemas.microsoft.com/office/drawing/2014/main" id="{404976F3-569C-6999-E23E-5AE384E5B94C}"/>
                </a:ext>
              </a:extLst>
            </p:cNvPr>
            <p:cNvSpPr/>
            <p:nvPr/>
          </p:nvSpPr>
          <p:spPr>
            <a:xfrm>
              <a:off x="1768127" y="209875"/>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61" name="TextBox 160">
              <a:extLst>
                <a:ext uri="{FF2B5EF4-FFF2-40B4-BE49-F238E27FC236}">
                  <a16:creationId xmlns:a16="http://schemas.microsoft.com/office/drawing/2014/main" id="{75DD7AA6-02FB-8602-4E7E-AD4CCF4084DB}"/>
                </a:ext>
              </a:extLst>
            </p:cNvPr>
            <p:cNvSpPr txBox="1"/>
            <p:nvPr/>
          </p:nvSpPr>
          <p:spPr>
            <a:xfrm>
              <a:off x="1732699" y="251057"/>
              <a:ext cx="638628" cy="485408"/>
            </a:xfrm>
            <a:prstGeom prst="rect">
              <a:avLst/>
            </a:prstGeom>
            <a:noFill/>
          </p:spPr>
          <p:txBody>
            <a:bodyPr wrap="square" rtlCol="0" anchor="ctr">
              <a:spAutoFit/>
            </a:bodyPr>
            <a:lstStyle/>
            <a:p>
              <a:pPr algn="ctr"/>
              <a:r>
                <a:rPr lang="en-US" b="1">
                  <a:solidFill>
                    <a:schemeClr val="bg1"/>
                  </a:solidFill>
                  <a:latin typeface="+mj-lt"/>
                </a:rPr>
                <a:t>05</a:t>
              </a:r>
              <a:endParaRPr lang="en-IN" b="1">
                <a:solidFill>
                  <a:schemeClr val="bg1"/>
                </a:solidFill>
                <a:latin typeface="+mj-lt"/>
              </a:endParaRPr>
            </a:p>
          </p:txBody>
        </p:sp>
      </p:grpSp>
      <p:grpSp>
        <p:nvGrpSpPr>
          <p:cNvPr id="162" name="Group 161">
            <a:extLst>
              <a:ext uri="{FF2B5EF4-FFF2-40B4-BE49-F238E27FC236}">
                <a16:creationId xmlns:a16="http://schemas.microsoft.com/office/drawing/2014/main" id="{4C7E531A-4DDF-48B0-2E60-AE9BC87D5795}"/>
              </a:ext>
            </a:extLst>
          </p:cNvPr>
          <p:cNvGrpSpPr/>
          <p:nvPr/>
        </p:nvGrpSpPr>
        <p:grpSpPr>
          <a:xfrm>
            <a:off x="1795819" y="3628030"/>
            <a:ext cx="576000" cy="432000"/>
            <a:chOff x="1732699" y="1343691"/>
            <a:chExt cx="638628" cy="567772"/>
          </a:xfrm>
        </p:grpSpPr>
        <p:sp>
          <p:nvSpPr>
            <p:cNvPr id="163" name="Oval 162">
              <a:extLst>
                <a:ext uri="{FF2B5EF4-FFF2-40B4-BE49-F238E27FC236}">
                  <a16:creationId xmlns:a16="http://schemas.microsoft.com/office/drawing/2014/main" id="{6D24DA7C-3DEC-80FE-0753-3E09013D14D2}"/>
                </a:ext>
              </a:extLst>
            </p:cNvPr>
            <p:cNvSpPr/>
            <p:nvPr/>
          </p:nvSpPr>
          <p:spPr>
            <a:xfrm>
              <a:off x="1768127" y="1343691"/>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64" name="TextBox 163">
              <a:extLst>
                <a:ext uri="{FF2B5EF4-FFF2-40B4-BE49-F238E27FC236}">
                  <a16:creationId xmlns:a16="http://schemas.microsoft.com/office/drawing/2014/main" id="{D9108D41-C7B5-C47A-89E6-E29A87706C01}"/>
                </a:ext>
              </a:extLst>
            </p:cNvPr>
            <p:cNvSpPr txBox="1"/>
            <p:nvPr/>
          </p:nvSpPr>
          <p:spPr>
            <a:xfrm>
              <a:off x="1732699" y="1384873"/>
              <a:ext cx="638628" cy="485408"/>
            </a:xfrm>
            <a:prstGeom prst="rect">
              <a:avLst/>
            </a:prstGeom>
            <a:noFill/>
          </p:spPr>
          <p:txBody>
            <a:bodyPr wrap="square" rtlCol="0" anchor="ctr">
              <a:spAutoFit/>
            </a:bodyPr>
            <a:lstStyle/>
            <a:p>
              <a:pPr algn="ctr"/>
              <a:r>
                <a:rPr lang="en-US" b="1">
                  <a:solidFill>
                    <a:schemeClr val="bg1"/>
                  </a:solidFill>
                  <a:latin typeface="+mj-lt"/>
                </a:rPr>
                <a:t>06</a:t>
              </a:r>
              <a:endParaRPr lang="en-IN" b="1">
                <a:solidFill>
                  <a:schemeClr val="bg1"/>
                </a:solidFill>
                <a:latin typeface="+mj-lt"/>
              </a:endParaRPr>
            </a:p>
          </p:txBody>
        </p:sp>
      </p:grpSp>
      <p:grpSp>
        <p:nvGrpSpPr>
          <p:cNvPr id="165" name="Group 164">
            <a:extLst>
              <a:ext uri="{FF2B5EF4-FFF2-40B4-BE49-F238E27FC236}">
                <a16:creationId xmlns:a16="http://schemas.microsoft.com/office/drawing/2014/main" id="{723730F6-E6D0-262F-6937-698EAC4EB33E}"/>
              </a:ext>
            </a:extLst>
          </p:cNvPr>
          <p:cNvGrpSpPr/>
          <p:nvPr/>
        </p:nvGrpSpPr>
        <p:grpSpPr>
          <a:xfrm>
            <a:off x="1801800" y="4323449"/>
            <a:ext cx="576000" cy="432000"/>
            <a:chOff x="1732699" y="209875"/>
            <a:chExt cx="638628" cy="567772"/>
          </a:xfrm>
        </p:grpSpPr>
        <p:sp>
          <p:nvSpPr>
            <p:cNvPr id="166" name="Oval 165">
              <a:extLst>
                <a:ext uri="{FF2B5EF4-FFF2-40B4-BE49-F238E27FC236}">
                  <a16:creationId xmlns:a16="http://schemas.microsoft.com/office/drawing/2014/main" id="{58BF1B80-EDAE-3F45-AAAA-DC596AFB6927}"/>
                </a:ext>
              </a:extLst>
            </p:cNvPr>
            <p:cNvSpPr/>
            <p:nvPr/>
          </p:nvSpPr>
          <p:spPr>
            <a:xfrm>
              <a:off x="1768127" y="209875"/>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67" name="TextBox 166">
              <a:extLst>
                <a:ext uri="{FF2B5EF4-FFF2-40B4-BE49-F238E27FC236}">
                  <a16:creationId xmlns:a16="http://schemas.microsoft.com/office/drawing/2014/main" id="{6026AB81-6340-42BF-2454-4C90F85A4663}"/>
                </a:ext>
              </a:extLst>
            </p:cNvPr>
            <p:cNvSpPr txBox="1"/>
            <p:nvPr/>
          </p:nvSpPr>
          <p:spPr>
            <a:xfrm>
              <a:off x="1732699" y="251057"/>
              <a:ext cx="638628" cy="485408"/>
            </a:xfrm>
            <a:prstGeom prst="rect">
              <a:avLst/>
            </a:prstGeom>
            <a:noFill/>
          </p:spPr>
          <p:txBody>
            <a:bodyPr wrap="square" rtlCol="0" anchor="ctr">
              <a:spAutoFit/>
            </a:bodyPr>
            <a:lstStyle/>
            <a:p>
              <a:pPr algn="ctr"/>
              <a:r>
                <a:rPr lang="en-US" b="1">
                  <a:solidFill>
                    <a:schemeClr val="bg1"/>
                  </a:solidFill>
                  <a:latin typeface="+mj-lt"/>
                </a:rPr>
                <a:t>07</a:t>
              </a:r>
              <a:endParaRPr lang="en-IN" b="1">
                <a:solidFill>
                  <a:schemeClr val="bg1"/>
                </a:solidFill>
                <a:latin typeface="+mj-lt"/>
              </a:endParaRPr>
            </a:p>
          </p:txBody>
        </p:sp>
      </p:grpSp>
      <p:grpSp>
        <p:nvGrpSpPr>
          <p:cNvPr id="168" name="Group 167">
            <a:extLst>
              <a:ext uri="{FF2B5EF4-FFF2-40B4-BE49-F238E27FC236}">
                <a16:creationId xmlns:a16="http://schemas.microsoft.com/office/drawing/2014/main" id="{A019794C-EA15-F57C-76EB-8654E1B003B0}"/>
              </a:ext>
            </a:extLst>
          </p:cNvPr>
          <p:cNvGrpSpPr/>
          <p:nvPr/>
        </p:nvGrpSpPr>
        <p:grpSpPr>
          <a:xfrm>
            <a:off x="1790264" y="4984259"/>
            <a:ext cx="576000" cy="432000"/>
            <a:chOff x="1732699" y="1343691"/>
            <a:chExt cx="638628" cy="567772"/>
          </a:xfrm>
        </p:grpSpPr>
        <p:sp>
          <p:nvSpPr>
            <p:cNvPr id="169" name="Oval 168">
              <a:extLst>
                <a:ext uri="{FF2B5EF4-FFF2-40B4-BE49-F238E27FC236}">
                  <a16:creationId xmlns:a16="http://schemas.microsoft.com/office/drawing/2014/main" id="{A652A00F-9234-08AD-EEDB-E832A1DD64A9}"/>
                </a:ext>
              </a:extLst>
            </p:cNvPr>
            <p:cNvSpPr/>
            <p:nvPr/>
          </p:nvSpPr>
          <p:spPr>
            <a:xfrm>
              <a:off x="1768127" y="1343691"/>
              <a:ext cx="567772" cy="5677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70" name="TextBox 169">
              <a:extLst>
                <a:ext uri="{FF2B5EF4-FFF2-40B4-BE49-F238E27FC236}">
                  <a16:creationId xmlns:a16="http://schemas.microsoft.com/office/drawing/2014/main" id="{883CB556-0CF8-4C8D-D539-9B8F108252F7}"/>
                </a:ext>
              </a:extLst>
            </p:cNvPr>
            <p:cNvSpPr txBox="1"/>
            <p:nvPr/>
          </p:nvSpPr>
          <p:spPr>
            <a:xfrm>
              <a:off x="1732699" y="1384873"/>
              <a:ext cx="638628" cy="485408"/>
            </a:xfrm>
            <a:prstGeom prst="rect">
              <a:avLst/>
            </a:prstGeom>
            <a:noFill/>
          </p:spPr>
          <p:txBody>
            <a:bodyPr wrap="square" rtlCol="0" anchor="ctr">
              <a:spAutoFit/>
            </a:bodyPr>
            <a:lstStyle/>
            <a:p>
              <a:pPr algn="ctr"/>
              <a:r>
                <a:rPr lang="en-US" b="1">
                  <a:solidFill>
                    <a:schemeClr val="bg1"/>
                  </a:solidFill>
                  <a:latin typeface="+mj-lt"/>
                </a:rPr>
                <a:t>08</a:t>
              </a:r>
              <a:endParaRPr lang="en-IN" b="1">
                <a:solidFill>
                  <a:schemeClr val="bg1"/>
                </a:solidFill>
                <a:latin typeface="+mj-lt"/>
              </a:endParaRPr>
            </a:p>
          </p:txBody>
        </p:sp>
      </p:grpSp>
      <p:sp>
        <p:nvSpPr>
          <p:cNvPr id="174" name="TextBox 173">
            <a:extLst>
              <a:ext uri="{FF2B5EF4-FFF2-40B4-BE49-F238E27FC236}">
                <a16:creationId xmlns:a16="http://schemas.microsoft.com/office/drawing/2014/main" id="{E23FBB71-2F95-A39C-0175-D246301C969F}"/>
              </a:ext>
            </a:extLst>
          </p:cNvPr>
          <p:cNvSpPr txBox="1"/>
          <p:nvPr/>
        </p:nvSpPr>
        <p:spPr>
          <a:xfrm>
            <a:off x="2511349" y="5002383"/>
            <a:ext cx="2333295" cy="323165"/>
          </a:xfrm>
          <a:prstGeom prst="rect">
            <a:avLst/>
          </a:prstGeom>
          <a:noFill/>
        </p:spPr>
        <p:txBody>
          <a:bodyPr wrap="square" rtlCol="0">
            <a:spAutoFit/>
          </a:bodyPr>
          <a:lstStyle/>
          <a:p>
            <a:r>
              <a:rPr lang="en-US" sz="1500">
                <a:solidFill>
                  <a:schemeClr val="bg1"/>
                </a:solidFill>
                <a:latin typeface="+mj-lt"/>
              </a:rPr>
              <a:t>JAO vs. FAO</a:t>
            </a:r>
            <a:endParaRPr lang="en-IN" sz="1500">
              <a:solidFill>
                <a:schemeClr val="bg1"/>
              </a:solidFill>
              <a:latin typeface="+mj-lt"/>
            </a:endParaRPr>
          </a:p>
        </p:txBody>
      </p:sp>
      <p:grpSp>
        <p:nvGrpSpPr>
          <p:cNvPr id="176" name="Group 175">
            <a:extLst>
              <a:ext uri="{FF2B5EF4-FFF2-40B4-BE49-F238E27FC236}">
                <a16:creationId xmlns:a16="http://schemas.microsoft.com/office/drawing/2014/main" id="{67AC8EA3-4FD1-0083-6046-9FDEE311537B}"/>
              </a:ext>
            </a:extLst>
          </p:cNvPr>
          <p:cNvGrpSpPr/>
          <p:nvPr/>
        </p:nvGrpSpPr>
        <p:grpSpPr>
          <a:xfrm>
            <a:off x="1768492" y="5656392"/>
            <a:ext cx="576000" cy="432000"/>
            <a:chOff x="1732699" y="209875"/>
            <a:chExt cx="638628" cy="567772"/>
          </a:xfrm>
        </p:grpSpPr>
        <p:sp>
          <p:nvSpPr>
            <p:cNvPr id="177" name="Oval 176">
              <a:extLst>
                <a:ext uri="{FF2B5EF4-FFF2-40B4-BE49-F238E27FC236}">
                  <a16:creationId xmlns:a16="http://schemas.microsoft.com/office/drawing/2014/main" id="{74746072-B65C-0329-B290-AA210F74547D}"/>
                </a:ext>
              </a:extLst>
            </p:cNvPr>
            <p:cNvSpPr/>
            <p:nvPr/>
          </p:nvSpPr>
          <p:spPr>
            <a:xfrm>
              <a:off x="1768127" y="209875"/>
              <a:ext cx="567772" cy="567772"/>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78" name="TextBox 177">
              <a:extLst>
                <a:ext uri="{FF2B5EF4-FFF2-40B4-BE49-F238E27FC236}">
                  <a16:creationId xmlns:a16="http://schemas.microsoft.com/office/drawing/2014/main" id="{F718F3F4-8617-3FC6-35B8-55F5A9542DC5}"/>
                </a:ext>
              </a:extLst>
            </p:cNvPr>
            <p:cNvSpPr txBox="1"/>
            <p:nvPr/>
          </p:nvSpPr>
          <p:spPr>
            <a:xfrm>
              <a:off x="1732699" y="251057"/>
              <a:ext cx="638628" cy="485408"/>
            </a:xfrm>
            <a:prstGeom prst="rect">
              <a:avLst/>
            </a:prstGeom>
            <a:noFill/>
          </p:spPr>
          <p:txBody>
            <a:bodyPr wrap="square" rtlCol="0" anchor="ctr">
              <a:spAutoFit/>
            </a:bodyPr>
            <a:lstStyle/>
            <a:p>
              <a:pPr algn="ctr"/>
              <a:r>
                <a:rPr lang="en-US" b="1">
                  <a:solidFill>
                    <a:schemeClr val="bg1"/>
                  </a:solidFill>
                  <a:latin typeface="+mj-lt"/>
                </a:rPr>
                <a:t>09</a:t>
              </a:r>
              <a:endParaRPr lang="en-IN" b="1">
                <a:solidFill>
                  <a:schemeClr val="bg1"/>
                </a:solidFill>
                <a:latin typeface="+mj-lt"/>
              </a:endParaRPr>
            </a:p>
          </p:txBody>
        </p:sp>
      </p:grpSp>
    </p:spTree>
    <p:extLst>
      <p:ext uri="{BB962C8B-B14F-4D97-AF65-F5344CB8AC3E}">
        <p14:creationId xmlns:p14="http://schemas.microsoft.com/office/powerpoint/2010/main" val="108980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C777A-D404-40B0-C11E-5232D296BCC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059D0FD-29F4-E520-D451-48DC8039E8A2}"/>
              </a:ext>
            </a:extLst>
          </p:cNvPr>
          <p:cNvGrpSpPr/>
          <p:nvPr/>
        </p:nvGrpSpPr>
        <p:grpSpPr>
          <a:xfrm>
            <a:off x="757059" y="1471759"/>
            <a:ext cx="3597271" cy="2106294"/>
            <a:chOff x="682860" y="1896810"/>
            <a:chExt cx="2969568" cy="3585667"/>
          </a:xfrm>
        </p:grpSpPr>
        <p:sp>
          <p:nvSpPr>
            <p:cNvPr id="83" name="Rectangle 5">
              <a:extLst>
                <a:ext uri="{FF2B5EF4-FFF2-40B4-BE49-F238E27FC236}">
                  <a16:creationId xmlns:a16="http://schemas.microsoft.com/office/drawing/2014/main" id="{15FB04C9-DFE8-55E4-2D07-A57362F05480}"/>
                </a:ext>
              </a:extLst>
            </p:cNvPr>
            <p:cNvSpPr/>
            <p:nvPr/>
          </p:nvSpPr>
          <p:spPr>
            <a:xfrm>
              <a:off x="682860" y="1896810"/>
              <a:ext cx="2969568" cy="3585667"/>
            </a:xfrm>
            <a:prstGeom prst="rect">
              <a:avLst/>
            </a:prstGeom>
            <a:solidFill>
              <a:schemeClr val="bg1"/>
            </a:solidFill>
            <a:ln w="19050" cmpd="sng">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TextBox 89">
              <a:extLst>
                <a:ext uri="{FF2B5EF4-FFF2-40B4-BE49-F238E27FC236}">
                  <a16:creationId xmlns:a16="http://schemas.microsoft.com/office/drawing/2014/main" id="{747413F0-78FF-1574-A0C6-F29DE496D418}"/>
                </a:ext>
              </a:extLst>
            </p:cNvPr>
            <p:cNvSpPr txBox="1"/>
            <p:nvPr/>
          </p:nvSpPr>
          <p:spPr>
            <a:xfrm>
              <a:off x="781627" y="3108221"/>
              <a:ext cx="2691836" cy="291945"/>
            </a:xfrm>
            <a:prstGeom prst="rect">
              <a:avLst/>
            </a:prstGeom>
            <a:noFill/>
          </p:spPr>
          <p:txBody>
            <a:bodyPr wrap="square" rtlCol="0">
              <a:spAutoFit/>
            </a:bodyPr>
            <a:lstStyle/>
            <a:p>
              <a:pPr algn="just"/>
              <a:endParaRPr lang="en-US" altLang="ko-KR" sz="1400">
                <a:solidFill>
                  <a:schemeClr val="tx1">
                    <a:lumMod val="75000"/>
                    <a:lumOff val="25000"/>
                  </a:schemeClr>
                </a:solidFill>
                <a:cs typeface="Arial" pitchFamily="34" charset="0"/>
              </a:endParaRPr>
            </a:p>
          </p:txBody>
        </p:sp>
      </p:grpSp>
      <p:sp>
        <p:nvSpPr>
          <p:cNvPr id="3" name="Date Placeholder 2">
            <a:extLst>
              <a:ext uri="{FF2B5EF4-FFF2-40B4-BE49-F238E27FC236}">
                <a16:creationId xmlns:a16="http://schemas.microsoft.com/office/drawing/2014/main" id="{61CEF234-0DE7-D20F-254B-4B8BAC4FB0F0}"/>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3AC458AC-BD04-BE39-6A7F-DCE7B351889C}"/>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81266991-289B-EBCD-6AD4-8E5C94CC5E7A}"/>
              </a:ext>
            </a:extLst>
          </p:cNvPr>
          <p:cNvSpPr>
            <a:spLocks noGrp="1"/>
          </p:cNvSpPr>
          <p:nvPr>
            <p:ph type="sldNum" sz="quarter" idx="12"/>
          </p:nvPr>
        </p:nvSpPr>
        <p:spPr/>
        <p:txBody>
          <a:bodyPr/>
          <a:lstStyle/>
          <a:p>
            <a:fld id="{3A98EE3D-8CD1-4C3F-BD1C-C98C9596463C}" type="slidenum">
              <a:rPr lang="en-US" smtClean="0"/>
              <a:t>21</a:t>
            </a:fld>
            <a:endParaRPr lang="en-US"/>
          </a:p>
        </p:txBody>
      </p:sp>
      <p:sp>
        <p:nvSpPr>
          <p:cNvPr id="12" name="Title 7">
            <a:extLst>
              <a:ext uri="{FF2B5EF4-FFF2-40B4-BE49-F238E27FC236}">
                <a16:creationId xmlns:a16="http://schemas.microsoft.com/office/drawing/2014/main" id="{FD25B317-2B12-F809-034B-5A2EF82D608A}"/>
              </a:ext>
            </a:extLst>
          </p:cNvPr>
          <p:cNvSpPr>
            <a:spLocks noGrp="1"/>
          </p:cNvSpPr>
          <p:nvPr>
            <p:ph type="title"/>
          </p:nvPr>
        </p:nvSpPr>
        <p:spPr>
          <a:xfrm>
            <a:off x="581192" y="545847"/>
            <a:ext cx="11029616" cy="990600"/>
          </a:xfrm>
        </p:spPr>
        <p:txBody>
          <a:bodyPr>
            <a:normAutofit/>
          </a:bodyPr>
          <a:lstStyle/>
          <a:p>
            <a:r>
              <a:rPr lang="en-IN" sz="3000"/>
              <a:t>Opportunity of VC not granted</a:t>
            </a:r>
          </a:p>
        </p:txBody>
      </p:sp>
      <p:sp>
        <p:nvSpPr>
          <p:cNvPr id="18" name="Rectangle 5">
            <a:extLst>
              <a:ext uri="{FF2B5EF4-FFF2-40B4-BE49-F238E27FC236}">
                <a16:creationId xmlns:a16="http://schemas.microsoft.com/office/drawing/2014/main" id="{07B65CC3-338D-B3CA-7C24-7DF42E2875CD}"/>
              </a:ext>
            </a:extLst>
          </p:cNvPr>
          <p:cNvSpPr/>
          <p:nvPr/>
        </p:nvSpPr>
        <p:spPr>
          <a:xfrm>
            <a:off x="4500873" y="1490040"/>
            <a:ext cx="3164283" cy="2075949"/>
          </a:xfrm>
          <a:prstGeom prst="rect">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TextBox 19">
            <a:extLst>
              <a:ext uri="{FF2B5EF4-FFF2-40B4-BE49-F238E27FC236}">
                <a16:creationId xmlns:a16="http://schemas.microsoft.com/office/drawing/2014/main" id="{9710A496-E217-47B9-6D9B-B0DB47B4A0FC}"/>
              </a:ext>
            </a:extLst>
          </p:cNvPr>
          <p:cNvSpPr txBox="1"/>
          <p:nvPr/>
        </p:nvSpPr>
        <p:spPr>
          <a:xfrm>
            <a:off x="4606878" y="2060731"/>
            <a:ext cx="2868340" cy="1384995"/>
          </a:xfrm>
          <a:prstGeom prst="rect">
            <a:avLst/>
          </a:prstGeom>
          <a:noFill/>
        </p:spPr>
        <p:txBody>
          <a:bodyPr wrap="square" rtlCol="0">
            <a:spAutoFit/>
          </a:bodyPr>
          <a:lstStyle/>
          <a:p>
            <a:pPr marL="285750" indent="-285750" algn="just">
              <a:buFont typeface="Wingdings" panose="05000000000000000000" pitchFamily="2" charset="2"/>
              <a:buChar char="v"/>
            </a:pPr>
            <a:r>
              <a:rPr lang="en-US" altLang="ko-KR" sz="1200" dirty="0">
                <a:solidFill>
                  <a:schemeClr val="tx1">
                    <a:lumMod val="75000"/>
                    <a:lumOff val="25000"/>
                  </a:schemeClr>
                </a:solidFill>
                <a:cs typeface="Arial" pitchFamily="34" charset="0"/>
              </a:rPr>
              <a:t>If Ā is not granted mandatory requirement of VC, it would amount to breach of principles of natural justice </a:t>
            </a:r>
            <a:r>
              <a:rPr lang="en-US" altLang="ko-KR" sz="1200" i="1" dirty="0">
                <a:solidFill>
                  <a:schemeClr val="tx1">
                    <a:lumMod val="75000"/>
                    <a:lumOff val="25000"/>
                  </a:schemeClr>
                </a:solidFill>
                <a:cs typeface="Arial" pitchFamily="34" charset="0"/>
              </a:rPr>
              <a:t>(Reliance placed on SOP dated August 03, 2022).</a:t>
            </a:r>
          </a:p>
          <a:p>
            <a:pPr algn="just"/>
            <a:r>
              <a:rPr lang="en-US" altLang="ko-KR" sz="1200" i="1" dirty="0">
                <a:solidFill>
                  <a:schemeClr val="tx1">
                    <a:lumMod val="75000"/>
                    <a:lumOff val="25000"/>
                  </a:schemeClr>
                </a:solidFill>
                <a:cs typeface="Arial" pitchFamily="34" charset="0"/>
              </a:rPr>
              <a:t> </a:t>
            </a:r>
          </a:p>
          <a:p>
            <a:pPr marL="285750" indent="-285750" algn="just">
              <a:buFont typeface="Wingdings" panose="05000000000000000000" pitchFamily="2" charset="2"/>
              <a:buChar char="v"/>
            </a:pPr>
            <a:r>
              <a:rPr lang="en-US" altLang="ko-KR" sz="1200" dirty="0">
                <a:solidFill>
                  <a:schemeClr val="tx1">
                    <a:lumMod val="75000"/>
                    <a:lumOff val="25000"/>
                  </a:schemeClr>
                </a:solidFill>
                <a:cs typeface="Arial" pitchFamily="34" charset="0"/>
              </a:rPr>
              <a:t>Order quashed and set aside.</a:t>
            </a:r>
          </a:p>
        </p:txBody>
      </p:sp>
      <p:sp>
        <p:nvSpPr>
          <p:cNvPr id="41" name="Rectangle 40">
            <a:extLst>
              <a:ext uri="{FF2B5EF4-FFF2-40B4-BE49-F238E27FC236}">
                <a16:creationId xmlns:a16="http://schemas.microsoft.com/office/drawing/2014/main" id="{6B9B94BB-99A3-55BA-8E28-07BCFCF8704E}"/>
              </a:ext>
            </a:extLst>
          </p:cNvPr>
          <p:cNvSpPr/>
          <p:nvPr/>
        </p:nvSpPr>
        <p:spPr>
          <a:xfrm>
            <a:off x="4606878" y="1490039"/>
            <a:ext cx="3058278" cy="603073"/>
          </a:xfrm>
          <a:prstGeom prst="rect">
            <a:avLst/>
          </a:prstGeom>
          <a:solidFill>
            <a:srgbClr val="00818E"/>
          </a:solidFill>
          <a:ln w="19050">
            <a:solidFill>
              <a:srgbClr val="0081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Tyger Capital (P.) Ltd. vs. AU [2025] 177 taxmann.com 100 (Guj HC) </a:t>
            </a:r>
            <a:endParaRPr lang="ko-KR" altLang="en-US" sz="1400" b="1" dirty="0">
              <a:solidFill>
                <a:schemeClr val="bg1"/>
              </a:solidFill>
              <a:cs typeface="Arial" pitchFamily="34" charset="0"/>
            </a:endParaRPr>
          </a:p>
        </p:txBody>
      </p:sp>
      <p:grpSp>
        <p:nvGrpSpPr>
          <p:cNvPr id="47" name="Group 46">
            <a:extLst>
              <a:ext uri="{FF2B5EF4-FFF2-40B4-BE49-F238E27FC236}">
                <a16:creationId xmlns:a16="http://schemas.microsoft.com/office/drawing/2014/main" id="{E31275E5-C8B3-5E1F-BA58-A3B9E5AD7F5C}"/>
              </a:ext>
            </a:extLst>
          </p:cNvPr>
          <p:cNvGrpSpPr/>
          <p:nvPr/>
        </p:nvGrpSpPr>
        <p:grpSpPr>
          <a:xfrm>
            <a:off x="7605951" y="1471758"/>
            <a:ext cx="3403602" cy="2094231"/>
            <a:chOff x="7660903" y="1458595"/>
            <a:chExt cx="3403602" cy="2094231"/>
          </a:xfrm>
        </p:grpSpPr>
        <p:sp>
          <p:nvSpPr>
            <p:cNvPr id="45" name="Rectangle 5">
              <a:extLst>
                <a:ext uri="{FF2B5EF4-FFF2-40B4-BE49-F238E27FC236}">
                  <a16:creationId xmlns:a16="http://schemas.microsoft.com/office/drawing/2014/main" id="{D89ED1B6-4285-A77F-18D8-076150EB4281}"/>
                </a:ext>
              </a:extLst>
            </p:cNvPr>
            <p:cNvSpPr/>
            <p:nvPr/>
          </p:nvSpPr>
          <p:spPr>
            <a:xfrm>
              <a:off x="7900222" y="2015724"/>
              <a:ext cx="3164283" cy="1537102"/>
            </a:xfrm>
            <a:prstGeom prst="rect">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Rectangle 42">
              <a:extLst>
                <a:ext uri="{FF2B5EF4-FFF2-40B4-BE49-F238E27FC236}">
                  <a16:creationId xmlns:a16="http://schemas.microsoft.com/office/drawing/2014/main" id="{1638ECA2-CD34-2840-8A72-DD0A7B743F60}"/>
                </a:ext>
              </a:extLst>
            </p:cNvPr>
            <p:cNvSpPr/>
            <p:nvPr/>
          </p:nvSpPr>
          <p:spPr>
            <a:xfrm>
              <a:off x="7660903" y="1458595"/>
              <a:ext cx="3403601" cy="547602"/>
            </a:xfrm>
            <a:prstGeom prst="rect">
              <a:avLst/>
            </a:prstGeom>
            <a:solidFill>
              <a:srgbClr val="00818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Siddharth </a:t>
              </a:r>
              <a:r>
                <a:rPr lang="en-US" altLang="ko-KR" sz="1400" b="1" dirty="0" err="1">
                  <a:solidFill>
                    <a:schemeClr val="bg1"/>
                  </a:solidFill>
                  <a:cs typeface="Arial" pitchFamily="34" charset="0"/>
                </a:rPr>
                <a:t>Maneklal</a:t>
              </a:r>
              <a:r>
                <a:rPr lang="en-US" altLang="ko-KR" sz="1400" b="1" dirty="0">
                  <a:solidFill>
                    <a:schemeClr val="bg1"/>
                  </a:solidFill>
                  <a:cs typeface="Arial" pitchFamily="34" charset="0"/>
                </a:rPr>
                <a:t> Patel vs. </a:t>
              </a:r>
              <a:r>
                <a:rPr lang="en-US" altLang="ko-KR" sz="1400" b="1" dirty="0" err="1">
                  <a:solidFill>
                    <a:schemeClr val="bg1"/>
                  </a:solidFill>
                  <a:cs typeface="Arial" pitchFamily="34" charset="0"/>
                </a:rPr>
                <a:t>NeAC</a:t>
              </a:r>
              <a:r>
                <a:rPr lang="en-US" altLang="ko-KR" sz="1400" b="1" dirty="0">
                  <a:solidFill>
                    <a:schemeClr val="bg1"/>
                  </a:solidFill>
                  <a:cs typeface="Arial" pitchFamily="34" charset="0"/>
                </a:rPr>
                <a:t> [2025] 179 taxmann.com 263 (Guj HC) </a:t>
              </a:r>
              <a:endParaRPr lang="ko-KR" altLang="en-US" sz="1400" b="1" dirty="0">
                <a:solidFill>
                  <a:schemeClr val="bg1"/>
                </a:solidFill>
                <a:cs typeface="Arial" pitchFamily="34" charset="0"/>
              </a:endParaRPr>
            </a:p>
          </p:txBody>
        </p:sp>
        <p:sp>
          <p:nvSpPr>
            <p:cNvPr id="44" name="TextBox 43">
              <a:extLst>
                <a:ext uri="{FF2B5EF4-FFF2-40B4-BE49-F238E27FC236}">
                  <a16:creationId xmlns:a16="http://schemas.microsoft.com/office/drawing/2014/main" id="{B54B8D79-5E28-E3F2-6E15-5639F83BB94C}"/>
                </a:ext>
              </a:extLst>
            </p:cNvPr>
            <p:cNvSpPr txBox="1"/>
            <p:nvPr/>
          </p:nvSpPr>
          <p:spPr>
            <a:xfrm>
              <a:off x="7957372" y="2079950"/>
              <a:ext cx="2868340" cy="1200329"/>
            </a:xfrm>
            <a:prstGeom prst="rect">
              <a:avLst/>
            </a:prstGeom>
            <a:noFill/>
          </p:spPr>
          <p:txBody>
            <a:bodyPr wrap="square" rtlCol="0">
              <a:spAutoFit/>
            </a:bodyPr>
            <a:lstStyle/>
            <a:p>
              <a:pPr marL="285750" indent="-285750" algn="just">
                <a:buFont typeface="Wingdings" panose="05000000000000000000" pitchFamily="2" charset="2"/>
                <a:buChar char="v"/>
              </a:pPr>
              <a:r>
                <a:rPr lang="en-US" altLang="ko-KR" sz="1200" dirty="0">
                  <a:solidFill>
                    <a:schemeClr val="tx1">
                      <a:lumMod val="75000"/>
                      <a:lumOff val="25000"/>
                    </a:schemeClr>
                  </a:solidFill>
                  <a:cs typeface="Arial" pitchFamily="34" charset="0"/>
                </a:rPr>
                <a:t>Order was passed without providing opportunity for VC.</a:t>
              </a:r>
            </a:p>
            <a:p>
              <a:pPr algn="just"/>
              <a:endParaRPr lang="en-US" altLang="ko-KR" sz="1200" dirty="0">
                <a:solidFill>
                  <a:schemeClr val="tx1">
                    <a:lumMod val="75000"/>
                    <a:lumOff val="25000"/>
                  </a:schemeClr>
                </a:solidFill>
                <a:cs typeface="Arial" pitchFamily="34" charset="0"/>
              </a:endParaRPr>
            </a:p>
            <a:p>
              <a:pPr marL="285750" indent="-285750" algn="just">
                <a:buFont typeface="Wingdings" panose="05000000000000000000" pitchFamily="2" charset="2"/>
                <a:buChar char="v"/>
              </a:pPr>
              <a:r>
                <a:rPr lang="en-US" altLang="ko-KR" sz="1200" dirty="0">
                  <a:solidFill>
                    <a:schemeClr val="tx1">
                      <a:lumMod val="75000"/>
                      <a:lumOff val="25000"/>
                    </a:schemeClr>
                  </a:solidFill>
                  <a:cs typeface="Arial" pitchFamily="34" charset="0"/>
                </a:rPr>
                <a:t>The impugned order passed was in clear breach and violation of natural justice. </a:t>
              </a:r>
            </a:p>
          </p:txBody>
        </p:sp>
      </p:grpSp>
      <p:sp>
        <p:nvSpPr>
          <p:cNvPr id="49" name="Rectangle 5">
            <a:extLst>
              <a:ext uri="{FF2B5EF4-FFF2-40B4-BE49-F238E27FC236}">
                <a16:creationId xmlns:a16="http://schemas.microsoft.com/office/drawing/2014/main" id="{511D8E57-B32E-1389-6E5B-BE8494793257}"/>
              </a:ext>
            </a:extLst>
          </p:cNvPr>
          <p:cNvSpPr/>
          <p:nvPr/>
        </p:nvSpPr>
        <p:spPr>
          <a:xfrm>
            <a:off x="5266581" y="4320751"/>
            <a:ext cx="5742971" cy="1715966"/>
          </a:xfrm>
          <a:prstGeom prst="rect">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TextBox 50">
            <a:extLst>
              <a:ext uri="{FF2B5EF4-FFF2-40B4-BE49-F238E27FC236}">
                <a16:creationId xmlns:a16="http://schemas.microsoft.com/office/drawing/2014/main" id="{FA8720E2-C5D5-C7AB-F3A6-7B3946FF6D29}"/>
              </a:ext>
            </a:extLst>
          </p:cNvPr>
          <p:cNvSpPr txBox="1"/>
          <p:nvPr/>
        </p:nvSpPr>
        <p:spPr>
          <a:xfrm>
            <a:off x="5343235" y="4497490"/>
            <a:ext cx="5817973" cy="1384995"/>
          </a:xfrm>
          <a:prstGeom prst="rect">
            <a:avLst/>
          </a:prstGeom>
          <a:noFill/>
        </p:spPr>
        <p:txBody>
          <a:bodyPr wrap="square" rtlCol="0">
            <a:spAutoFit/>
          </a:bodyPr>
          <a:lstStyle/>
          <a:p>
            <a:pPr marL="285750" indent="-285750" algn="just">
              <a:buFont typeface="Wingdings" panose="05000000000000000000" pitchFamily="2" charset="2"/>
              <a:buChar char="v"/>
            </a:pPr>
            <a:r>
              <a:rPr lang="en-US" altLang="ko-KR" sz="1200">
                <a:solidFill>
                  <a:schemeClr val="tx1">
                    <a:lumMod val="75000"/>
                    <a:lumOff val="25000"/>
                  </a:schemeClr>
                </a:solidFill>
                <a:cs typeface="Arial" pitchFamily="34" charset="0"/>
              </a:rPr>
              <a:t>Personal hearing through VC was granted to Ā.</a:t>
            </a:r>
          </a:p>
          <a:p>
            <a:pPr algn="just"/>
            <a:endParaRPr lang="en-US" altLang="ko-KR" sz="1200">
              <a:solidFill>
                <a:schemeClr val="tx1">
                  <a:lumMod val="75000"/>
                  <a:lumOff val="25000"/>
                </a:schemeClr>
              </a:solidFill>
              <a:cs typeface="Arial" pitchFamily="34" charset="0"/>
            </a:endParaRPr>
          </a:p>
          <a:p>
            <a:pPr marL="285750" indent="-285750" algn="just">
              <a:buFont typeface="Wingdings" panose="05000000000000000000" pitchFamily="2" charset="2"/>
              <a:buChar char="v"/>
            </a:pPr>
            <a:r>
              <a:rPr lang="en-US" altLang="ko-KR" sz="1200">
                <a:solidFill>
                  <a:schemeClr val="tx1">
                    <a:lumMod val="75000"/>
                    <a:lumOff val="25000"/>
                  </a:schemeClr>
                </a:solidFill>
                <a:cs typeface="Arial" pitchFamily="34" charset="0"/>
              </a:rPr>
              <a:t>Ā was present at the time of VC, however, no one appeared for revenue.</a:t>
            </a:r>
          </a:p>
          <a:p>
            <a:pPr marL="285750" indent="-285750" algn="just">
              <a:buFont typeface="Wingdings" panose="05000000000000000000" pitchFamily="2" charset="2"/>
              <a:buChar char="v"/>
            </a:pPr>
            <a:endParaRPr lang="en-US" altLang="ko-KR" sz="1200">
              <a:solidFill>
                <a:schemeClr val="tx1">
                  <a:lumMod val="75000"/>
                  <a:lumOff val="25000"/>
                </a:schemeClr>
              </a:solidFill>
              <a:cs typeface="Arial" pitchFamily="34" charset="0"/>
            </a:endParaRPr>
          </a:p>
          <a:p>
            <a:pPr marL="285750" indent="-285750" algn="just">
              <a:buFont typeface="Wingdings" panose="05000000000000000000" pitchFamily="2" charset="2"/>
              <a:buChar char="v"/>
            </a:pPr>
            <a:r>
              <a:rPr lang="en-US" altLang="ko-KR" sz="1200">
                <a:solidFill>
                  <a:schemeClr val="tx1">
                    <a:lumMod val="75000"/>
                    <a:lumOff val="25000"/>
                  </a:schemeClr>
                </a:solidFill>
                <a:cs typeface="Arial" pitchFamily="34" charset="0"/>
              </a:rPr>
              <a:t>Ā again requested for VC. However, order was passed without providing VC.</a:t>
            </a:r>
          </a:p>
          <a:p>
            <a:pPr algn="just"/>
            <a:endParaRPr lang="en-US" altLang="ko-KR" sz="1200">
              <a:solidFill>
                <a:schemeClr val="tx1">
                  <a:lumMod val="75000"/>
                  <a:lumOff val="25000"/>
                </a:schemeClr>
              </a:solidFill>
              <a:cs typeface="Arial" pitchFamily="34" charset="0"/>
            </a:endParaRPr>
          </a:p>
          <a:p>
            <a:pPr marL="285750" indent="-285750" algn="just">
              <a:buFont typeface="Wingdings" panose="05000000000000000000" pitchFamily="2" charset="2"/>
              <a:buChar char="v"/>
            </a:pPr>
            <a:r>
              <a:rPr lang="en-US" altLang="ko-KR" sz="1200">
                <a:solidFill>
                  <a:schemeClr val="tx1">
                    <a:lumMod val="75000"/>
                    <a:lumOff val="25000"/>
                  </a:schemeClr>
                </a:solidFill>
                <a:cs typeface="Arial" pitchFamily="34" charset="0"/>
              </a:rPr>
              <a:t>On appeal, order was quashed and set aside. </a:t>
            </a:r>
          </a:p>
        </p:txBody>
      </p:sp>
      <p:sp>
        <p:nvSpPr>
          <p:cNvPr id="50" name="Rectangle 49">
            <a:extLst>
              <a:ext uri="{FF2B5EF4-FFF2-40B4-BE49-F238E27FC236}">
                <a16:creationId xmlns:a16="http://schemas.microsoft.com/office/drawing/2014/main" id="{69A70903-5703-CDEF-468E-B8C78559D33C}"/>
              </a:ext>
            </a:extLst>
          </p:cNvPr>
          <p:cNvSpPr/>
          <p:nvPr/>
        </p:nvSpPr>
        <p:spPr>
          <a:xfrm>
            <a:off x="5266581" y="3763622"/>
            <a:ext cx="5742971" cy="547602"/>
          </a:xfrm>
          <a:prstGeom prst="rect">
            <a:avLst/>
          </a:prstGeom>
          <a:solidFill>
            <a:srgbClr val="00818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Shiva </a:t>
            </a:r>
            <a:r>
              <a:rPr lang="en-US" altLang="ko-KR" sz="1400" b="1" dirty="0" err="1">
                <a:solidFill>
                  <a:schemeClr val="bg1"/>
                </a:solidFill>
                <a:cs typeface="Arial" pitchFamily="34" charset="0"/>
              </a:rPr>
              <a:t>Texyarn</a:t>
            </a:r>
            <a:r>
              <a:rPr lang="en-US" altLang="ko-KR" sz="1400" b="1" dirty="0">
                <a:solidFill>
                  <a:schemeClr val="bg1"/>
                </a:solidFill>
                <a:cs typeface="Arial" pitchFamily="34" charset="0"/>
              </a:rPr>
              <a:t> Ltd vs. AU [2025] 174 taxmann.com 850 (Mad. HC) </a:t>
            </a:r>
            <a:endParaRPr lang="ko-KR" altLang="en-US" sz="1400" b="1" dirty="0">
              <a:solidFill>
                <a:schemeClr val="bg1"/>
              </a:solidFill>
              <a:cs typeface="Arial" pitchFamily="34" charset="0"/>
            </a:endParaRPr>
          </a:p>
        </p:txBody>
      </p:sp>
      <p:sp>
        <p:nvSpPr>
          <p:cNvPr id="52" name="Rectangle 51">
            <a:extLst>
              <a:ext uri="{FF2B5EF4-FFF2-40B4-BE49-F238E27FC236}">
                <a16:creationId xmlns:a16="http://schemas.microsoft.com/office/drawing/2014/main" id="{5526EEA7-0F03-161B-B802-E091B66DBA67}"/>
              </a:ext>
            </a:extLst>
          </p:cNvPr>
          <p:cNvSpPr/>
          <p:nvPr/>
        </p:nvSpPr>
        <p:spPr>
          <a:xfrm>
            <a:off x="757059" y="1476877"/>
            <a:ext cx="3597272" cy="547602"/>
          </a:xfrm>
          <a:prstGeom prst="rect">
            <a:avLst/>
          </a:prstGeom>
          <a:solidFill>
            <a:srgbClr val="00818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bg1"/>
                </a:solidFill>
                <a:cs typeface="Arial" pitchFamily="34" charset="0"/>
              </a:rPr>
              <a:t>Piramal Enterprises Ltd. vs. </a:t>
            </a:r>
            <a:r>
              <a:rPr lang="en-US" altLang="ko-KR" sz="1400" b="1" dirty="0" err="1">
                <a:solidFill>
                  <a:schemeClr val="bg1"/>
                </a:solidFill>
                <a:cs typeface="Arial" pitchFamily="34" charset="0"/>
              </a:rPr>
              <a:t>Addnl</a:t>
            </a:r>
            <a:r>
              <a:rPr lang="en-US" altLang="ko-KR" sz="1400" b="1" dirty="0">
                <a:solidFill>
                  <a:schemeClr val="bg1"/>
                </a:solidFill>
                <a:cs typeface="Arial" pitchFamily="34" charset="0"/>
              </a:rPr>
              <a:t> CIT </a:t>
            </a:r>
            <a:r>
              <a:rPr lang="pt-BR" altLang="ko-KR" sz="1400" b="1" dirty="0">
                <a:solidFill>
                  <a:schemeClr val="bg1"/>
                </a:solidFill>
                <a:cs typeface="Arial" pitchFamily="34" charset="0"/>
              </a:rPr>
              <a:t>[2021] 129 taxmann.com 18 (Bom HC)</a:t>
            </a:r>
            <a:endParaRPr lang="ko-KR" altLang="en-US" sz="1400" b="1" dirty="0">
              <a:solidFill>
                <a:schemeClr val="bg1"/>
              </a:solidFill>
              <a:cs typeface="Arial" pitchFamily="34" charset="0"/>
            </a:endParaRPr>
          </a:p>
        </p:txBody>
      </p:sp>
      <p:sp>
        <p:nvSpPr>
          <p:cNvPr id="54" name="TextBox 53">
            <a:extLst>
              <a:ext uri="{FF2B5EF4-FFF2-40B4-BE49-F238E27FC236}">
                <a16:creationId xmlns:a16="http://schemas.microsoft.com/office/drawing/2014/main" id="{28A46627-F5E8-AE5A-FE61-0B0C6395AE1D}"/>
              </a:ext>
            </a:extLst>
          </p:cNvPr>
          <p:cNvSpPr txBox="1"/>
          <p:nvPr/>
        </p:nvSpPr>
        <p:spPr>
          <a:xfrm>
            <a:off x="785098" y="2098777"/>
            <a:ext cx="3348601" cy="1384995"/>
          </a:xfrm>
          <a:prstGeom prst="rect">
            <a:avLst/>
          </a:prstGeom>
          <a:noFill/>
        </p:spPr>
        <p:txBody>
          <a:bodyPr wrap="square">
            <a:spAutoFit/>
          </a:bodyPr>
          <a:lstStyle/>
          <a:p>
            <a:pPr marL="171450" indent="-171450" algn="just">
              <a:buFont typeface="Wingdings" panose="05000000000000000000" pitchFamily="2" charset="2"/>
              <a:buChar char="v"/>
            </a:pPr>
            <a:r>
              <a:rPr lang="en-US" altLang="ko-KR" sz="1200">
                <a:solidFill>
                  <a:schemeClr val="tx1">
                    <a:lumMod val="75000"/>
                    <a:lumOff val="25000"/>
                  </a:schemeClr>
                </a:solidFill>
                <a:cs typeface="Arial" pitchFamily="34" charset="0"/>
              </a:rPr>
              <a:t>Principles of Natural Justice firmly run through the fabric of S. 144B(1).</a:t>
            </a:r>
          </a:p>
          <a:p>
            <a:endParaRPr lang="en-US" altLang="ko-KR" sz="1200">
              <a:solidFill>
                <a:schemeClr val="tx1">
                  <a:lumMod val="75000"/>
                  <a:lumOff val="25000"/>
                </a:schemeClr>
              </a:solidFill>
              <a:cs typeface="Arial" pitchFamily="34" charset="0"/>
            </a:endParaRPr>
          </a:p>
          <a:p>
            <a:pPr marL="171450" indent="-171450" algn="just">
              <a:buFont typeface="Wingdings" panose="05000000000000000000" pitchFamily="2" charset="2"/>
              <a:buChar char="v"/>
            </a:pPr>
            <a:r>
              <a:rPr lang="en-US" altLang="ko-KR" sz="1200">
                <a:solidFill>
                  <a:schemeClr val="tx1">
                    <a:lumMod val="75000"/>
                    <a:lumOff val="25000"/>
                  </a:schemeClr>
                </a:solidFill>
                <a:cs typeface="Arial" pitchFamily="34" charset="0"/>
              </a:rPr>
              <a:t>Thus, when request for personal hearing was made but no opportunity was given, assessment was not made as per S. 144B and was to</a:t>
            </a:r>
            <a:r>
              <a:rPr lang="en-US" altLang="ko-KR" sz="1200" b="1">
                <a:solidFill>
                  <a:schemeClr val="tx1">
                    <a:lumMod val="75000"/>
                    <a:lumOff val="25000"/>
                  </a:schemeClr>
                </a:solidFill>
                <a:cs typeface="Arial" pitchFamily="34" charset="0"/>
              </a:rPr>
              <a:t> </a:t>
            </a:r>
            <a:r>
              <a:rPr lang="en-US" altLang="ko-KR" sz="1200">
                <a:solidFill>
                  <a:schemeClr val="tx1">
                    <a:lumMod val="75000"/>
                    <a:lumOff val="25000"/>
                  </a:schemeClr>
                </a:solidFill>
                <a:cs typeface="Arial" pitchFamily="34" charset="0"/>
              </a:rPr>
              <a:t>be</a:t>
            </a:r>
            <a:r>
              <a:rPr lang="en-US" altLang="ko-KR" sz="1200" b="1">
                <a:solidFill>
                  <a:schemeClr val="tx1">
                    <a:lumMod val="75000"/>
                    <a:lumOff val="25000"/>
                  </a:schemeClr>
                </a:solidFill>
                <a:cs typeface="Arial" pitchFamily="34" charset="0"/>
              </a:rPr>
              <a:t> set aside.</a:t>
            </a:r>
            <a:endParaRPr lang="en-US" altLang="ko-KR" sz="1200">
              <a:solidFill>
                <a:schemeClr val="tx1">
                  <a:lumMod val="75000"/>
                  <a:lumOff val="25000"/>
                </a:schemeClr>
              </a:solidFill>
              <a:cs typeface="Arial" pitchFamily="34" charset="0"/>
            </a:endParaRPr>
          </a:p>
        </p:txBody>
      </p:sp>
      <p:sp>
        <p:nvSpPr>
          <p:cNvPr id="57" name="Rectangle 56">
            <a:extLst>
              <a:ext uri="{FF2B5EF4-FFF2-40B4-BE49-F238E27FC236}">
                <a16:creationId xmlns:a16="http://schemas.microsoft.com/office/drawing/2014/main" id="{B478CA97-32A8-D42D-46AD-0F131F8295A0}"/>
              </a:ext>
            </a:extLst>
          </p:cNvPr>
          <p:cNvSpPr/>
          <p:nvPr/>
        </p:nvSpPr>
        <p:spPr>
          <a:xfrm>
            <a:off x="757059" y="3782772"/>
            <a:ext cx="4357866" cy="712930"/>
          </a:xfrm>
          <a:prstGeom prst="rect">
            <a:avLst/>
          </a:prstGeom>
          <a:solidFill>
            <a:srgbClr val="00818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bg1"/>
                </a:solidFill>
                <a:cs typeface="Arial" pitchFamily="34" charset="0"/>
              </a:rPr>
              <a:t>D. B. Engineering Pvt. Ltd. v. </a:t>
            </a:r>
            <a:r>
              <a:rPr lang="en-US" altLang="ko-KR" sz="1400" b="1" err="1">
                <a:solidFill>
                  <a:schemeClr val="bg1"/>
                </a:solidFill>
                <a:cs typeface="Arial" pitchFamily="34" charset="0"/>
              </a:rPr>
              <a:t>NaFAC</a:t>
            </a:r>
            <a:r>
              <a:rPr lang="en-US" altLang="ko-KR" sz="1400" b="1">
                <a:solidFill>
                  <a:schemeClr val="bg1"/>
                </a:solidFill>
                <a:cs typeface="Arial" pitchFamily="34" charset="0"/>
              </a:rPr>
              <a:t> [2023] 147 taxmann.com 472 (Del HC)</a:t>
            </a:r>
            <a:endParaRPr lang="ko-KR" altLang="en-US" sz="1400" b="1">
              <a:solidFill>
                <a:schemeClr val="bg1"/>
              </a:solidFill>
              <a:cs typeface="Arial" pitchFamily="34" charset="0"/>
            </a:endParaRPr>
          </a:p>
        </p:txBody>
      </p:sp>
      <p:sp>
        <p:nvSpPr>
          <p:cNvPr id="61" name="Rectangle 5">
            <a:extLst>
              <a:ext uri="{FF2B5EF4-FFF2-40B4-BE49-F238E27FC236}">
                <a16:creationId xmlns:a16="http://schemas.microsoft.com/office/drawing/2014/main" id="{45CC4813-F2EE-8DA0-1052-F55DC57DD191}"/>
              </a:ext>
            </a:extLst>
          </p:cNvPr>
          <p:cNvSpPr/>
          <p:nvPr/>
        </p:nvSpPr>
        <p:spPr>
          <a:xfrm>
            <a:off x="757059" y="4499615"/>
            <a:ext cx="4357866" cy="1537102"/>
          </a:xfrm>
          <a:prstGeom prst="rect">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TextBox 58">
            <a:extLst>
              <a:ext uri="{FF2B5EF4-FFF2-40B4-BE49-F238E27FC236}">
                <a16:creationId xmlns:a16="http://schemas.microsoft.com/office/drawing/2014/main" id="{8FAB1381-1728-C1F3-E554-9F5902A10887}"/>
              </a:ext>
            </a:extLst>
          </p:cNvPr>
          <p:cNvSpPr txBox="1"/>
          <p:nvPr/>
        </p:nvSpPr>
        <p:spPr>
          <a:xfrm>
            <a:off x="785098" y="4617389"/>
            <a:ext cx="4253627" cy="1384995"/>
          </a:xfrm>
          <a:prstGeom prst="rect">
            <a:avLst/>
          </a:prstGeom>
          <a:noFill/>
        </p:spPr>
        <p:txBody>
          <a:bodyPr wrap="square">
            <a:spAutoFit/>
          </a:bodyPr>
          <a:lstStyle/>
          <a:p>
            <a:pPr marL="171450" indent="-171450" algn="just">
              <a:buFont typeface="Wingdings" panose="05000000000000000000" pitchFamily="2" charset="2"/>
              <a:buChar char="v"/>
            </a:pPr>
            <a:r>
              <a:rPr lang="en-US" altLang="ko-KR" sz="1200">
                <a:solidFill>
                  <a:schemeClr val="tx1">
                    <a:lumMod val="75000"/>
                    <a:lumOff val="25000"/>
                  </a:schemeClr>
                </a:solidFill>
                <a:cs typeface="Arial" pitchFamily="34" charset="0"/>
              </a:rPr>
              <a:t>Wherever variation is proposed in the ILDP, the proposition that personal hearing if sought by the Ā, is required to be granted, is no longer res-integra.</a:t>
            </a:r>
          </a:p>
          <a:p>
            <a:pPr algn="just"/>
            <a:endParaRPr lang="en-US" altLang="ko-KR" sz="1200">
              <a:solidFill>
                <a:schemeClr val="tx1">
                  <a:lumMod val="75000"/>
                  <a:lumOff val="25000"/>
                </a:schemeClr>
              </a:solidFill>
              <a:cs typeface="Arial" pitchFamily="34" charset="0"/>
            </a:endParaRPr>
          </a:p>
          <a:p>
            <a:pPr marL="171450" indent="-171450" algn="just">
              <a:buFont typeface="Wingdings" panose="05000000000000000000" pitchFamily="2" charset="2"/>
              <a:buChar char="v"/>
            </a:pPr>
            <a:r>
              <a:rPr lang="en-US" altLang="ko-KR" sz="1200">
                <a:solidFill>
                  <a:schemeClr val="tx1">
                    <a:lumMod val="75000"/>
                    <a:lumOff val="25000"/>
                  </a:schemeClr>
                </a:solidFill>
                <a:cs typeface="Arial" pitchFamily="34" charset="0"/>
              </a:rPr>
              <a:t>Thus, where personal hearing was sought, assessment order passed without granting the same due to paucity of time, was to be </a:t>
            </a:r>
            <a:r>
              <a:rPr lang="en-US" altLang="ko-KR" sz="1200" b="1">
                <a:solidFill>
                  <a:schemeClr val="tx1">
                    <a:lumMod val="75000"/>
                    <a:lumOff val="25000"/>
                  </a:schemeClr>
                </a:solidFill>
                <a:cs typeface="Arial" pitchFamily="34" charset="0"/>
              </a:rPr>
              <a:t>set aside.</a:t>
            </a:r>
            <a:endParaRPr lang="en-US" altLang="ko-KR" sz="12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39722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FB735-4465-A143-A8CE-2CE2B0C14D4C}"/>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60126A80-592C-D3B7-55BB-F13304B59C2F}"/>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FDE657DC-1669-5D5F-F4C7-E28F3AA3F818}"/>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C632CCF3-44DC-3DA3-8F72-75AD1D02807F}"/>
              </a:ext>
            </a:extLst>
          </p:cNvPr>
          <p:cNvSpPr>
            <a:spLocks noGrp="1"/>
          </p:cNvSpPr>
          <p:nvPr>
            <p:ph type="sldNum" sz="quarter" idx="12"/>
          </p:nvPr>
        </p:nvSpPr>
        <p:spPr/>
        <p:txBody>
          <a:bodyPr/>
          <a:lstStyle/>
          <a:p>
            <a:fld id="{3A98EE3D-8CD1-4C3F-BD1C-C98C9596463C}" type="slidenum">
              <a:rPr lang="en-US" smtClean="0"/>
              <a:t>22</a:t>
            </a:fld>
            <a:endParaRPr lang="en-US"/>
          </a:p>
        </p:txBody>
      </p:sp>
      <p:sp>
        <p:nvSpPr>
          <p:cNvPr id="22" name="Title 7">
            <a:extLst>
              <a:ext uri="{FF2B5EF4-FFF2-40B4-BE49-F238E27FC236}">
                <a16:creationId xmlns:a16="http://schemas.microsoft.com/office/drawing/2014/main" id="{D0311F50-B07F-3E2B-4262-5C3906911C6D}"/>
              </a:ext>
            </a:extLst>
          </p:cNvPr>
          <p:cNvSpPr>
            <a:spLocks noGrp="1"/>
          </p:cNvSpPr>
          <p:nvPr>
            <p:ph type="title"/>
          </p:nvPr>
        </p:nvSpPr>
        <p:spPr>
          <a:xfrm>
            <a:off x="581192" y="545847"/>
            <a:ext cx="11029616" cy="990600"/>
          </a:xfrm>
        </p:spPr>
        <p:txBody>
          <a:bodyPr>
            <a:normAutofit/>
          </a:bodyPr>
          <a:lstStyle/>
          <a:p>
            <a:r>
              <a:rPr lang="en-IN" sz="3000"/>
              <a:t>Technical glitches in </a:t>
            </a:r>
            <a:r>
              <a:rPr lang="en-IN" sz="3000" err="1"/>
              <a:t>vc</a:t>
            </a:r>
            <a:endParaRPr lang="en-IN" sz="3000"/>
          </a:p>
        </p:txBody>
      </p:sp>
      <p:grpSp>
        <p:nvGrpSpPr>
          <p:cNvPr id="61" name="Group 60">
            <a:extLst>
              <a:ext uri="{FF2B5EF4-FFF2-40B4-BE49-F238E27FC236}">
                <a16:creationId xmlns:a16="http://schemas.microsoft.com/office/drawing/2014/main" id="{F158BE45-31E3-C123-ED3E-2964A2408AB2}"/>
              </a:ext>
            </a:extLst>
          </p:cNvPr>
          <p:cNvGrpSpPr/>
          <p:nvPr/>
        </p:nvGrpSpPr>
        <p:grpSpPr>
          <a:xfrm>
            <a:off x="757059" y="2727621"/>
            <a:ext cx="10027920" cy="1402758"/>
            <a:chOff x="955040" y="2383841"/>
            <a:chExt cx="10027920" cy="1402758"/>
          </a:xfrm>
        </p:grpSpPr>
        <p:cxnSp>
          <p:nvCxnSpPr>
            <p:cNvPr id="42" name="Straight Connector 41">
              <a:extLst>
                <a:ext uri="{FF2B5EF4-FFF2-40B4-BE49-F238E27FC236}">
                  <a16:creationId xmlns:a16="http://schemas.microsoft.com/office/drawing/2014/main" id="{211DA5F8-1CE5-4295-71AF-06ED2222A7F4}"/>
                </a:ext>
              </a:extLst>
            </p:cNvPr>
            <p:cNvCxnSpPr/>
            <p:nvPr/>
          </p:nvCxnSpPr>
          <p:spPr>
            <a:xfrm>
              <a:off x="955040" y="3088640"/>
              <a:ext cx="10027920" cy="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EA51AE61-9ABA-361A-992B-E75288775574}"/>
                </a:ext>
              </a:extLst>
            </p:cNvPr>
            <p:cNvSpPr/>
            <p:nvPr/>
          </p:nvSpPr>
          <p:spPr>
            <a:xfrm>
              <a:off x="1508760" y="2966723"/>
              <a:ext cx="218440" cy="243838"/>
            </a:xfrm>
            <a:prstGeom prst="ellipse">
              <a:avLst/>
            </a:prstGeom>
            <a:solidFill>
              <a:srgbClr val="0069B2">
                <a:hueOff val="0"/>
                <a:satOff val="0"/>
                <a:lumOff val="0"/>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p>
          </p:txBody>
        </p:sp>
        <p:sp>
          <p:nvSpPr>
            <p:cNvPr id="44" name="Oval 43">
              <a:extLst>
                <a:ext uri="{FF2B5EF4-FFF2-40B4-BE49-F238E27FC236}">
                  <a16:creationId xmlns:a16="http://schemas.microsoft.com/office/drawing/2014/main" id="{D184F8A2-A502-CACD-AE76-6ADAE94C69B9}"/>
                </a:ext>
              </a:extLst>
            </p:cNvPr>
            <p:cNvSpPr/>
            <p:nvPr/>
          </p:nvSpPr>
          <p:spPr>
            <a:xfrm>
              <a:off x="3747770" y="2956561"/>
              <a:ext cx="218440" cy="243838"/>
            </a:xfrm>
            <a:prstGeom prst="ellipse">
              <a:avLst/>
            </a:prstGeom>
            <a:solidFill>
              <a:srgbClr val="0069B2">
                <a:hueOff val="-573430"/>
                <a:satOff val="0"/>
                <a:lumOff val="-3529"/>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p>
          </p:txBody>
        </p:sp>
        <p:sp>
          <p:nvSpPr>
            <p:cNvPr id="45" name="Oval 44">
              <a:extLst>
                <a:ext uri="{FF2B5EF4-FFF2-40B4-BE49-F238E27FC236}">
                  <a16:creationId xmlns:a16="http://schemas.microsoft.com/office/drawing/2014/main" id="{8BE2DCD8-783F-121F-36CF-239F613A8EAE}"/>
                </a:ext>
              </a:extLst>
            </p:cNvPr>
            <p:cNvSpPr/>
            <p:nvPr/>
          </p:nvSpPr>
          <p:spPr>
            <a:xfrm>
              <a:off x="5986780" y="2966721"/>
              <a:ext cx="218440" cy="243838"/>
            </a:xfrm>
            <a:prstGeom prst="ellipse">
              <a:avLst/>
            </a:prstGeom>
            <a:solidFill>
              <a:srgbClr val="0069B2">
                <a:hueOff val="-1146861"/>
                <a:satOff val="0"/>
                <a:lumOff val="-7059"/>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p>
          </p:txBody>
        </p:sp>
        <p:sp>
          <p:nvSpPr>
            <p:cNvPr id="46" name="Oval 45">
              <a:extLst>
                <a:ext uri="{FF2B5EF4-FFF2-40B4-BE49-F238E27FC236}">
                  <a16:creationId xmlns:a16="http://schemas.microsoft.com/office/drawing/2014/main" id="{89983FB2-5821-85C4-F98D-9DB28BC6FB74}"/>
                </a:ext>
              </a:extLst>
            </p:cNvPr>
            <p:cNvSpPr/>
            <p:nvPr/>
          </p:nvSpPr>
          <p:spPr>
            <a:xfrm>
              <a:off x="10683240" y="2966721"/>
              <a:ext cx="218440" cy="243838"/>
            </a:xfrm>
            <a:prstGeom prst="ellipse">
              <a:avLst/>
            </a:prstGeom>
            <a:solidFill>
              <a:srgbClr val="0069B2">
                <a:hueOff val="0"/>
                <a:satOff val="0"/>
                <a:lumOff val="0"/>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solidFill>
                  <a:schemeClr val="tx1"/>
                </a:solidFill>
              </a:endParaRPr>
            </a:p>
          </p:txBody>
        </p:sp>
        <p:sp>
          <p:nvSpPr>
            <p:cNvPr id="47" name="Oval 46">
              <a:extLst>
                <a:ext uri="{FF2B5EF4-FFF2-40B4-BE49-F238E27FC236}">
                  <a16:creationId xmlns:a16="http://schemas.microsoft.com/office/drawing/2014/main" id="{C88AC913-755E-A8B4-628D-98D0D970A7DF}"/>
                </a:ext>
              </a:extLst>
            </p:cNvPr>
            <p:cNvSpPr/>
            <p:nvPr/>
          </p:nvSpPr>
          <p:spPr>
            <a:xfrm>
              <a:off x="8500030" y="2966721"/>
              <a:ext cx="218440" cy="243838"/>
            </a:xfrm>
            <a:prstGeom prst="ellipse">
              <a:avLst/>
            </a:prstGeom>
            <a:solidFill>
              <a:srgbClr val="0069B2">
                <a:hueOff val="-573430"/>
                <a:satOff val="0"/>
                <a:lumOff val="-3529"/>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solidFill>
                  <a:schemeClr val="tx1"/>
                </a:solidFill>
              </a:endParaRPr>
            </a:p>
          </p:txBody>
        </p:sp>
        <p:sp>
          <p:nvSpPr>
            <p:cNvPr id="48" name="Oval 47">
              <a:extLst>
                <a:ext uri="{FF2B5EF4-FFF2-40B4-BE49-F238E27FC236}">
                  <a16:creationId xmlns:a16="http://schemas.microsoft.com/office/drawing/2014/main" id="{F07914F1-C6EC-584C-3B02-B3297D053D12}"/>
                </a:ext>
              </a:extLst>
            </p:cNvPr>
            <p:cNvSpPr/>
            <p:nvPr/>
          </p:nvSpPr>
          <p:spPr>
            <a:xfrm>
              <a:off x="1469160" y="2948399"/>
              <a:ext cx="288000" cy="28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Oval 48">
              <a:extLst>
                <a:ext uri="{FF2B5EF4-FFF2-40B4-BE49-F238E27FC236}">
                  <a16:creationId xmlns:a16="http://schemas.microsoft.com/office/drawing/2014/main" id="{309D6257-F27E-4EAD-82BD-D8F7763293FB}"/>
                </a:ext>
              </a:extLst>
            </p:cNvPr>
            <p:cNvSpPr/>
            <p:nvPr/>
          </p:nvSpPr>
          <p:spPr>
            <a:xfrm>
              <a:off x="3712990" y="2934480"/>
              <a:ext cx="288000" cy="28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1C9EE7AB-EB63-1223-AEEF-6A0BC97DC31B}"/>
                </a:ext>
              </a:extLst>
            </p:cNvPr>
            <p:cNvSpPr/>
            <p:nvPr/>
          </p:nvSpPr>
          <p:spPr>
            <a:xfrm>
              <a:off x="5955280" y="2944640"/>
              <a:ext cx="288000" cy="28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Oval 50">
              <a:extLst>
                <a:ext uri="{FF2B5EF4-FFF2-40B4-BE49-F238E27FC236}">
                  <a16:creationId xmlns:a16="http://schemas.microsoft.com/office/drawing/2014/main" id="{E20E7F0D-47B7-A9BB-8CCB-C290AE7DCF05}"/>
                </a:ext>
              </a:extLst>
            </p:cNvPr>
            <p:cNvSpPr/>
            <p:nvPr/>
          </p:nvSpPr>
          <p:spPr>
            <a:xfrm>
              <a:off x="8465250" y="2944640"/>
              <a:ext cx="288000" cy="28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Oval 52">
              <a:extLst>
                <a:ext uri="{FF2B5EF4-FFF2-40B4-BE49-F238E27FC236}">
                  <a16:creationId xmlns:a16="http://schemas.microsoft.com/office/drawing/2014/main" id="{A2092B77-2005-82DC-68B0-C436B527CCD9}"/>
                </a:ext>
              </a:extLst>
            </p:cNvPr>
            <p:cNvSpPr/>
            <p:nvPr/>
          </p:nvSpPr>
          <p:spPr>
            <a:xfrm>
              <a:off x="10648460" y="2944640"/>
              <a:ext cx="288000" cy="28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5" name="Straight Connector 54">
              <a:extLst>
                <a:ext uri="{FF2B5EF4-FFF2-40B4-BE49-F238E27FC236}">
                  <a16:creationId xmlns:a16="http://schemas.microsoft.com/office/drawing/2014/main" id="{5221288F-5D70-17CC-A7BB-BDF9E38019DF}"/>
                </a:ext>
              </a:extLst>
            </p:cNvPr>
            <p:cNvCxnSpPr>
              <a:endCxn id="48" idx="0"/>
            </p:cNvCxnSpPr>
            <p:nvPr/>
          </p:nvCxnSpPr>
          <p:spPr>
            <a:xfrm>
              <a:off x="1613160" y="2397760"/>
              <a:ext cx="0" cy="550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F3BED2-82A2-F690-F190-BB3C2F91EE73}"/>
                </a:ext>
              </a:extLst>
            </p:cNvPr>
            <p:cNvCxnSpPr/>
            <p:nvPr/>
          </p:nvCxnSpPr>
          <p:spPr>
            <a:xfrm>
              <a:off x="10780020" y="2383841"/>
              <a:ext cx="0" cy="550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C60C8A3-937F-CCFE-60D7-FF002236C401}"/>
                </a:ext>
              </a:extLst>
            </p:cNvPr>
            <p:cNvCxnSpPr/>
            <p:nvPr/>
          </p:nvCxnSpPr>
          <p:spPr>
            <a:xfrm>
              <a:off x="8606970" y="3235960"/>
              <a:ext cx="0" cy="550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F842ADD-CF6D-3AB2-C867-857AE4D6638F}"/>
                </a:ext>
              </a:extLst>
            </p:cNvPr>
            <p:cNvCxnSpPr/>
            <p:nvPr/>
          </p:nvCxnSpPr>
          <p:spPr>
            <a:xfrm>
              <a:off x="6085840" y="2429239"/>
              <a:ext cx="0" cy="550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47829DC-81FC-D5A2-A7FE-DF0D609978FC}"/>
                </a:ext>
              </a:extLst>
            </p:cNvPr>
            <p:cNvCxnSpPr/>
            <p:nvPr/>
          </p:nvCxnSpPr>
          <p:spPr>
            <a:xfrm>
              <a:off x="3846830" y="3232640"/>
              <a:ext cx="0" cy="5506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Arrow: Pentagon 59">
            <a:extLst>
              <a:ext uri="{FF2B5EF4-FFF2-40B4-BE49-F238E27FC236}">
                <a16:creationId xmlns:a16="http://schemas.microsoft.com/office/drawing/2014/main" id="{7496A440-8D5F-5757-67F2-0AB3F076EA0D}"/>
              </a:ext>
            </a:extLst>
          </p:cNvPr>
          <p:cNvSpPr/>
          <p:nvPr/>
        </p:nvSpPr>
        <p:spPr>
          <a:xfrm rot="5400000">
            <a:off x="1093646" y="1815023"/>
            <a:ext cx="663382" cy="1137975"/>
          </a:xfrm>
          <a:prstGeom prst="homePlate">
            <a:avLst>
              <a:gd name="adj" fmla="val 50000"/>
            </a:avLst>
          </a:prstGeom>
          <a:solidFill>
            <a:srgbClr val="0069B2">
              <a:hueOff val="0"/>
              <a:satOff val="0"/>
              <a:lumOff val="0"/>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solidFill>
                <a:schemeClr val="tx1"/>
              </a:solidFill>
            </a:endParaRPr>
          </a:p>
        </p:txBody>
      </p:sp>
      <p:sp>
        <p:nvSpPr>
          <p:cNvPr id="62" name="Arrow: Pentagon 61">
            <a:extLst>
              <a:ext uri="{FF2B5EF4-FFF2-40B4-BE49-F238E27FC236}">
                <a16:creationId xmlns:a16="http://schemas.microsoft.com/office/drawing/2014/main" id="{F968DE1D-66A1-CE3E-A4D5-8014DF70A865}"/>
              </a:ext>
            </a:extLst>
          </p:cNvPr>
          <p:cNvSpPr/>
          <p:nvPr/>
        </p:nvSpPr>
        <p:spPr>
          <a:xfrm rot="5400000">
            <a:off x="5551997" y="1829352"/>
            <a:ext cx="692041" cy="1137975"/>
          </a:xfrm>
          <a:prstGeom prst="homePlate">
            <a:avLst>
              <a:gd name="adj" fmla="val 50000"/>
            </a:avLst>
          </a:prstGeom>
          <a:solidFill>
            <a:srgbClr val="0069B2">
              <a:hueOff val="-1146861"/>
              <a:satOff val="0"/>
              <a:lumOff val="-7059"/>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solidFill>
                <a:schemeClr val="tx1"/>
              </a:solidFill>
            </a:endParaRPr>
          </a:p>
        </p:txBody>
      </p:sp>
      <p:sp>
        <p:nvSpPr>
          <p:cNvPr id="63" name="Arrow: Pentagon 62">
            <a:extLst>
              <a:ext uri="{FF2B5EF4-FFF2-40B4-BE49-F238E27FC236}">
                <a16:creationId xmlns:a16="http://schemas.microsoft.com/office/drawing/2014/main" id="{56A41559-29BC-BF45-F10D-B024976609B1}"/>
              </a:ext>
            </a:extLst>
          </p:cNvPr>
          <p:cNvSpPr/>
          <p:nvPr/>
        </p:nvSpPr>
        <p:spPr>
          <a:xfrm rot="5400000">
            <a:off x="10262786" y="1815023"/>
            <a:ext cx="663383" cy="1137975"/>
          </a:xfrm>
          <a:prstGeom prst="homePlate">
            <a:avLst>
              <a:gd name="adj" fmla="val 50000"/>
            </a:avLst>
          </a:prstGeom>
          <a:solidFill>
            <a:srgbClr val="0069B2">
              <a:hueOff val="0"/>
              <a:satOff val="0"/>
              <a:lumOff val="0"/>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solidFill>
                <a:schemeClr val="tx1"/>
              </a:solidFill>
            </a:endParaRPr>
          </a:p>
        </p:txBody>
      </p:sp>
      <p:sp>
        <p:nvSpPr>
          <p:cNvPr id="65" name="Arrow: Pentagon 64">
            <a:extLst>
              <a:ext uri="{FF2B5EF4-FFF2-40B4-BE49-F238E27FC236}">
                <a16:creationId xmlns:a16="http://schemas.microsoft.com/office/drawing/2014/main" id="{26874CF1-199A-D19E-B705-C312EC12B847}"/>
              </a:ext>
            </a:extLst>
          </p:cNvPr>
          <p:cNvSpPr/>
          <p:nvPr/>
        </p:nvSpPr>
        <p:spPr>
          <a:xfrm rot="16200000" flipV="1">
            <a:off x="3330739" y="3877939"/>
            <a:ext cx="636218" cy="1137975"/>
          </a:xfrm>
          <a:prstGeom prst="homePlate">
            <a:avLst>
              <a:gd name="adj" fmla="val 50000"/>
            </a:avLst>
          </a:prstGeom>
          <a:solidFill>
            <a:srgbClr val="0069B2">
              <a:hueOff val="-573430"/>
              <a:satOff val="0"/>
              <a:lumOff val="-3529"/>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p>
        </p:txBody>
      </p:sp>
      <p:sp>
        <p:nvSpPr>
          <p:cNvPr id="66" name="Arrow: Pentagon 65">
            <a:extLst>
              <a:ext uri="{FF2B5EF4-FFF2-40B4-BE49-F238E27FC236}">
                <a16:creationId xmlns:a16="http://schemas.microsoft.com/office/drawing/2014/main" id="{0318888D-8639-5317-79D6-669772DB2778}"/>
              </a:ext>
            </a:extLst>
          </p:cNvPr>
          <p:cNvSpPr/>
          <p:nvPr/>
        </p:nvSpPr>
        <p:spPr>
          <a:xfrm rot="16200000" flipV="1">
            <a:off x="8101043" y="3877935"/>
            <a:ext cx="636210" cy="1137975"/>
          </a:xfrm>
          <a:prstGeom prst="homePlate">
            <a:avLst>
              <a:gd name="adj" fmla="val 50000"/>
            </a:avLst>
          </a:prstGeom>
          <a:solidFill>
            <a:srgbClr val="0069B2">
              <a:hueOff val="-573430"/>
              <a:satOff val="0"/>
              <a:lumOff val="-3529"/>
              <a:alphaOff val="0"/>
            </a:srgbClr>
          </a:solidFill>
          <a:ln w="22225" cap="rnd" cmpd="sng" algn="ctr">
            <a:solidFill>
              <a:srgbClr val="FFFFFF">
                <a:hueOff val="0"/>
                <a:satOff val="0"/>
                <a:lumOff val="0"/>
                <a:alphaOff val="0"/>
              </a:srgbClr>
            </a:solidFill>
            <a:prstDash val="solid"/>
          </a:ln>
          <a:effectLst/>
        </p:spPr>
        <p:txBody>
          <a:bodyPr spcFirstLastPara="0" vert="horz" wrap="square" lIns="270717" tIns="0" rIns="270717" bIns="0" numCol="1" spcCol="1270" anchor="ctr" anchorCtr="0">
            <a:noAutofit/>
          </a:bodyPr>
          <a:lstStyle/>
          <a:p>
            <a:pPr algn="just"/>
            <a:endParaRPr lang="en-IN" sz="1600" b="1"/>
          </a:p>
        </p:txBody>
      </p:sp>
      <p:grpSp>
        <p:nvGrpSpPr>
          <p:cNvPr id="67" name="Group 67">
            <a:extLst>
              <a:ext uri="{FF2B5EF4-FFF2-40B4-BE49-F238E27FC236}">
                <a16:creationId xmlns:a16="http://schemas.microsoft.com/office/drawing/2014/main" id="{861BF10D-3940-1E3D-12CF-A0138AFAFCCA}"/>
              </a:ext>
            </a:extLst>
          </p:cNvPr>
          <p:cNvGrpSpPr/>
          <p:nvPr/>
        </p:nvGrpSpPr>
        <p:grpSpPr>
          <a:xfrm>
            <a:off x="512971" y="3791384"/>
            <a:ext cx="2235034" cy="1656823"/>
            <a:chOff x="971402" y="3904812"/>
            <a:chExt cx="1674925" cy="1340179"/>
          </a:xfrm>
        </p:grpSpPr>
        <p:sp>
          <p:nvSpPr>
            <p:cNvPr id="69" name="TextBox 68">
              <a:extLst>
                <a:ext uri="{FF2B5EF4-FFF2-40B4-BE49-F238E27FC236}">
                  <a16:creationId xmlns:a16="http://schemas.microsoft.com/office/drawing/2014/main" id="{ADF2657F-9481-2CA1-6707-3C2841EEE3E6}"/>
                </a:ext>
              </a:extLst>
            </p:cNvPr>
            <p:cNvSpPr txBox="1"/>
            <p:nvPr/>
          </p:nvSpPr>
          <p:spPr>
            <a:xfrm>
              <a:off x="980805" y="3904812"/>
              <a:ext cx="1665522" cy="597494"/>
            </a:xfrm>
            <a:prstGeom prst="rect">
              <a:avLst/>
            </a:prstGeom>
            <a:noFill/>
          </p:spPr>
          <p:txBody>
            <a:bodyPr wrap="square" rtlCol="0">
              <a:spAutoFit/>
            </a:bodyPr>
            <a:lstStyle/>
            <a:p>
              <a:r>
                <a:rPr lang="en-US" altLang="ko-KR" sz="1400" dirty="0" err="1">
                  <a:solidFill>
                    <a:srgbClr val="0069B2"/>
                  </a:solidFill>
                  <a:cs typeface="Arial" pitchFamily="34" charset="0"/>
                </a:rPr>
                <a:t>Atulbhai</a:t>
              </a:r>
              <a:r>
                <a:rPr lang="en-US" altLang="ko-KR" sz="1400" dirty="0">
                  <a:solidFill>
                    <a:srgbClr val="0069B2"/>
                  </a:solidFill>
                  <a:cs typeface="Arial" pitchFamily="34" charset="0"/>
                </a:rPr>
                <a:t> Kantilal Mehta vs, </a:t>
              </a:r>
              <a:r>
                <a:rPr lang="en-US" altLang="ko-KR" sz="1400" dirty="0" err="1">
                  <a:solidFill>
                    <a:srgbClr val="0069B2"/>
                  </a:solidFill>
                  <a:cs typeface="Arial" pitchFamily="34" charset="0"/>
                </a:rPr>
                <a:t>Addnl</a:t>
              </a:r>
              <a:r>
                <a:rPr lang="en-US" altLang="ko-KR" sz="1400" dirty="0">
                  <a:solidFill>
                    <a:srgbClr val="0069B2"/>
                  </a:solidFill>
                  <a:cs typeface="Arial" pitchFamily="34" charset="0"/>
                </a:rPr>
                <a:t> CIT [2023] 450 ITR 660 (Guj HC)</a:t>
              </a:r>
              <a:endParaRPr lang="ko-KR" altLang="en-US" sz="1400" dirty="0">
                <a:solidFill>
                  <a:srgbClr val="0069B2"/>
                </a:solidFill>
                <a:cs typeface="Arial" pitchFamily="34" charset="0"/>
              </a:endParaRPr>
            </a:p>
          </p:txBody>
        </p:sp>
        <p:sp>
          <p:nvSpPr>
            <p:cNvPr id="70" name="TextBox 69">
              <a:extLst>
                <a:ext uri="{FF2B5EF4-FFF2-40B4-BE49-F238E27FC236}">
                  <a16:creationId xmlns:a16="http://schemas.microsoft.com/office/drawing/2014/main" id="{70923623-8898-756E-C64D-EBDAE15D4F9F}"/>
                </a:ext>
              </a:extLst>
            </p:cNvPr>
            <p:cNvSpPr txBox="1"/>
            <p:nvPr/>
          </p:nvSpPr>
          <p:spPr>
            <a:xfrm>
              <a:off x="971402" y="4473228"/>
              <a:ext cx="1499191" cy="771763"/>
            </a:xfrm>
            <a:prstGeom prst="rect">
              <a:avLst/>
            </a:prstGeom>
            <a:noFill/>
          </p:spPr>
          <p:txBody>
            <a:bodyPr wrap="square" rtlCol="0">
              <a:spAutoFit/>
            </a:bodyPr>
            <a:lstStyle/>
            <a:p>
              <a:pPr algn="just"/>
              <a:r>
                <a:rPr lang="en-US" altLang="ko-KR" sz="1400">
                  <a:solidFill>
                    <a:schemeClr val="tx1">
                      <a:lumMod val="75000"/>
                      <a:lumOff val="25000"/>
                    </a:schemeClr>
                  </a:solidFill>
                  <a:cs typeface="Arial" pitchFamily="34" charset="0"/>
                </a:rPr>
                <a:t>Due to technical glitches, hearing as scheduled could not be conducted.</a:t>
              </a:r>
              <a:endParaRPr lang="ko-KR" altLang="en-US" sz="1400">
                <a:solidFill>
                  <a:schemeClr val="tx1">
                    <a:lumMod val="75000"/>
                    <a:lumOff val="25000"/>
                  </a:schemeClr>
                </a:solidFill>
                <a:cs typeface="Arial" pitchFamily="34" charset="0"/>
              </a:endParaRPr>
            </a:p>
          </p:txBody>
        </p:sp>
      </p:grpSp>
      <p:grpSp>
        <p:nvGrpSpPr>
          <p:cNvPr id="88" name="Group 67">
            <a:extLst>
              <a:ext uri="{FF2B5EF4-FFF2-40B4-BE49-F238E27FC236}">
                <a16:creationId xmlns:a16="http://schemas.microsoft.com/office/drawing/2014/main" id="{4761D22E-5E9B-C426-614D-9010852AE9C8}"/>
              </a:ext>
            </a:extLst>
          </p:cNvPr>
          <p:cNvGrpSpPr/>
          <p:nvPr/>
        </p:nvGrpSpPr>
        <p:grpSpPr>
          <a:xfrm>
            <a:off x="2883500" y="1424753"/>
            <a:ext cx="2222487" cy="1722589"/>
            <a:chOff x="980805" y="3904812"/>
            <a:chExt cx="1665522" cy="1393376"/>
          </a:xfrm>
        </p:grpSpPr>
        <p:sp>
          <p:nvSpPr>
            <p:cNvPr id="89" name="TextBox 88">
              <a:extLst>
                <a:ext uri="{FF2B5EF4-FFF2-40B4-BE49-F238E27FC236}">
                  <a16:creationId xmlns:a16="http://schemas.microsoft.com/office/drawing/2014/main" id="{085627BC-9191-AA2E-49E8-98DEB75E6453}"/>
                </a:ext>
              </a:extLst>
            </p:cNvPr>
            <p:cNvSpPr txBox="1"/>
            <p:nvPr/>
          </p:nvSpPr>
          <p:spPr>
            <a:xfrm>
              <a:off x="980805" y="3904812"/>
              <a:ext cx="1665522" cy="771763"/>
            </a:xfrm>
            <a:prstGeom prst="rect">
              <a:avLst/>
            </a:prstGeom>
            <a:noFill/>
          </p:spPr>
          <p:txBody>
            <a:bodyPr wrap="square" rtlCol="0">
              <a:spAutoFit/>
            </a:bodyPr>
            <a:lstStyle/>
            <a:p>
              <a:r>
                <a:rPr lang="en-US" altLang="ko-KR" sz="1400" dirty="0">
                  <a:solidFill>
                    <a:srgbClr val="00818E"/>
                  </a:solidFill>
                  <a:cs typeface="Arial" pitchFamily="34" charset="0"/>
                </a:rPr>
                <a:t>Rajdhani Textiles vs. </a:t>
              </a:r>
              <a:r>
                <a:rPr lang="en-US" altLang="ko-KR" sz="1400" dirty="0" err="1">
                  <a:solidFill>
                    <a:srgbClr val="00818E"/>
                  </a:solidFill>
                  <a:cs typeface="Arial" pitchFamily="34" charset="0"/>
                </a:rPr>
                <a:t>NaFAC</a:t>
              </a:r>
              <a:r>
                <a:rPr lang="en-US" altLang="ko-KR" sz="1400" dirty="0">
                  <a:solidFill>
                    <a:srgbClr val="00818E"/>
                  </a:solidFill>
                  <a:cs typeface="Arial" pitchFamily="34" charset="0"/>
                </a:rPr>
                <a:t> 2023] 156 </a:t>
              </a:r>
              <a:r>
                <a:rPr lang="en-US" altLang="ko-KR" sz="1400" dirty="0">
                  <a:solidFill>
                    <a:srgbClr val="0078A0"/>
                  </a:solidFill>
                  <a:cs typeface="Arial" pitchFamily="34" charset="0"/>
                </a:rPr>
                <a:t>taxmann</a:t>
              </a:r>
              <a:r>
                <a:rPr lang="en-US" altLang="ko-KR" sz="1400" dirty="0">
                  <a:solidFill>
                    <a:srgbClr val="00818E"/>
                  </a:solidFill>
                  <a:cs typeface="Arial" pitchFamily="34" charset="0"/>
                </a:rPr>
                <a:t>.com 362 (Guj HC)</a:t>
              </a:r>
              <a:endParaRPr lang="ko-KR" altLang="en-US" sz="1400" dirty="0">
                <a:solidFill>
                  <a:srgbClr val="00818E"/>
                </a:solidFill>
                <a:cs typeface="Arial" pitchFamily="34" charset="0"/>
              </a:endParaRPr>
            </a:p>
          </p:txBody>
        </p:sp>
        <p:sp>
          <p:nvSpPr>
            <p:cNvPr id="90" name="TextBox 89">
              <a:extLst>
                <a:ext uri="{FF2B5EF4-FFF2-40B4-BE49-F238E27FC236}">
                  <a16:creationId xmlns:a16="http://schemas.microsoft.com/office/drawing/2014/main" id="{89005594-DCEB-C291-4BBB-CA28BD7073DB}"/>
                </a:ext>
              </a:extLst>
            </p:cNvPr>
            <p:cNvSpPr txBox="1"/>
            <p:nvPr/>
          </p:nvSpPr>
          <p:spPr>
            <a:xfrm>
              <a:off x="980805" y="4526425"/>
              <a:ext cx="1499191" cy="771763"/>
            </a:xfrm>
            <a:prstGeom prst="rect">
              <a:avLst/>
            </a:prstGeom>
            <a:noFill/>
          </p:spPr>
          <p:txBody>
            <a:bodyPr wrap="square" rtlCol="0">
              <a:spAutoFit/>
            </a:bodyPr>
            <a:lstStyle/>
            <a:p>
              <a:r>
                <a:rPr lang="en-US" altLang="ko-KR" sz="1400">
                  <a:solidFill>
                    <a:schemeClr val="tx1">
                      <a:lumMod val="75000"/>
                      <a:lumOff val="25000"/>
                    </a:schemeClr>
                  </a:solidFill>
                  <a:cs typeface="Arial" pitchFamily="34" charset="0"/>
                </a:rPr>
                <a:t>VC scheduled twice but meeting could not be initiated owing to technical glitches  </a:t>
              </a:r>
              <a:endParaRPr lang="ko-KR" altLang="en-US" sz="1400">
                <a:solidFill>
                  <a:schemeClr val="tx1">
                    <a:lumMod val="75000"/>
                    <a:lumOff val="25000"/>
                  </a:schemeClr>
                </a:solidFill>
                <a:cs typeface="Arial" pitchFamily="34" charset="0"/>
              </a:endParaRPr>
            </a:p>
          </p:txBody>
        </p:sp>
      </p:grpSp>
      <p:grpSp>
        <p:nvGrpSpPr>
          <p:cNvPr id="91" name="Group 67">
            <a:extLst>
              <a:ext uri="{FF2B5EF4-FFF2-40B4-BE49-F238E27FC236}">
                <a16:creationId xmlns:a16="http://schemas.microsoft.com/office/drawing/2014/main" id="{7307A282-A8AD-D35B-E3BC-9DB745162C67}"/>
              </a:ext>
            </a:extLst>
          </p:cNvPr>
          <p:cNvGrpSpPr/>
          <p:nvPr/>
        </p:nvGrpSpPr>
        <p:grpSpPr>
          <a:xfrm>
            <a:off x="4989223" y="3855506"/>
            <a:ext cx="2222487" cy="1161813"/>
            <a:chOff x="980805" y="3904812"/>
            <a:chExt cx="1665522" cy="939773"/>
          </a:xfrm>
        </p:grpSpPr>
        <p:sp>
          <p:nvSpPr>
            <p:cNvPr id="92" name="TextBox 91">
              <a:extLst>
                <a:ext uri="{FF2B5EF4-FFF2-40B4-BE49-F238E27FC236}">
                  <a16:creationId xmlns:a16="http://schemas.microsoft.com/office/drawing/2014/main" id="{C84DF6E5-26B4-18C7-D5DA-26B7CA7F0D4A}"/>
                </a:ext>
              </a:extLst>
            </p:cNvPr>
            <p:cNvSpPr txBox="1"/>
            <p:nvPr/>
          </p:nvSpPr>
          <p:spPr>
            <a:xfrm>
              <a:off x="980805" y="3904812"/>
              <a:ext cx="1665522" cy="597494"/>
            </a:xfrm>
            <a:prstGeom prst="rect">
              <a:avLst/>
            </a:prstGeom>
            <a:noFill/>
          </p:spPr>
          <p:txBody>
            <a:bodyPr wrap="square" rtlCol="0">
              <a:spAutoFit/>
            </a:bodyPr>
            <a:lstStyle/>
            <a:p>
              <a:r>
                <a:rPr lang="en-US" altLang="ko-KR" sz="1400" dirty="0">
                  <a:solidFill>
                    <a:srgbClr val="00818E"/>
                  </a:solidFill>
                  <a:cs typeface="Arial" pitchFamily="34" charset="0"/>
                </a:rPr>
                <a:t>Fifth Field Rs. ACIT, </a:t>
              </a:r>
              <a:r>
                <a:rPr lang="en-US" altLang="ko-KR" sz="1400" dirty="0" err="1">
                  <a:solidFill>
                    <a:srgbClr val="00818E"/>
                  </a:solidFill>
                  <a:cs typeface="Arial" pitchFamily="34" charset="0"/>
                </a:rPr>
                <a:t>NeAC</a:t>
              </a:r>
              <a:r>
                <a:rPr lang="en-US" altLang="ko-KR" sz="1400" dirty="0">
                  <a:solidFill>
                    <a:srgbClr val="00818E"/>
                  </a:solidFill>
                  <a:cs typeface="Arial" pitchFamily="34" charset="0"/>
                </a:rPr>
                <a:t> [2022] 445 ITR 494 (Mad HC)</a:t>
              </a:r>
              <a:endParaRPr lang="ko-KR" altLang="en-US" sz="1400" dirty="0">
                <a:solidFill>
                  <a:srgbClr val="00818E"/>
                </a:solidFill>
                <a:cs typeface="Arial" pitchFamily="34" charset="0"/>
              </a:endParaRPr>
            </a:p>
          </p:txBody>
        </p:sp>
        <p:sp>
          <p:nvSpPr>
            <p:cNvPr id="95" name="TextBox 94">
              <a:extLst>
                <a:ext uri="{FF2B5EF4-FFF2-40B4-BE49-F238E27FC236}">
                  <a16:creationId xmlns:a16="http://schemas.microsoft.com/office/drawing/2014/main" id="{25A454D2-300A-2D3F-4249-9E674A7893D9}"/>
                </a:ext>
              </a:extLst>
            </p:cNvPr>
            <p:cNvSpPr txBox="1"/>
            <p:nvPr/>
          </p:nvSpPr>
          <p:spPr>
            <a:xfrm>
              <a:off x="980805" y="4421360"/>
              <a:ext cx="1499191" cy="423225"/>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Hyper-link for VC could not be opened</a:t>
              </a:r>
              <a:endParaRPr lang="ko-KR" altLang="en-US" sz="1400" dirty="0">
                <a:solidFill>
                  <a:schemeClr val="tx1">
                    <a:lumMod val="75000"/>
                    <a:lumOff val="25000"/>
                  </a:schemeClr>
                </a:solidFill>
                <a:cs typeface="Arial" pitchFamily="34" charset="0"/>
              </a:endParaRPr>
            </a:p>
          </p:txBody>
        </p:sp>
      </p:grpSp>
      <p:grpSp>
        <p:nvGrpSpPr>
          <p:cNvPr id="96" name="Group 67">
            <a:extLst>
              <a:ext uri="{FF2B5EF4-FFF2-40B4-BE49-F238E27FC236}">
                <a16:creationId xmlns:a16="http://schemas.microsoft.com/office/drawing/2014/main" id="{D8136830-8B12-509B-30DE-7EE965ED9D6E}"/>
              </a:ext>
            </a:extLst>
          </p:cNvPr>
          <p:cNvGrpSpPr/>
          <p:nvPr/>
        </p:nvGrpSpPr>
        <p:grpSpPr>
          <a:xfrm>
            <a:off x="9859557" y="3869236"/>
            <a:ext cx="1907841" cy="2410678"/>
            <a:chOff x="1112559" y="4019064"/>
            <a:chExt cx="1501518" cy="1716733"/>
          </a:xfrm>
        </p:grpSpPr>
        <p:sp>
          <p:nvSpPr>
            <p:cNvPr id="97" name="TextBox 96">
              <a:extLst>
                <a:ext uri="{FF2B5EF4-FFF2-40B4-BE49-F238E27FC236}">
                  <a16:creationId xmlns:a16="http://schemas.microsoft.com/office/drawing/2014/main" id="{F26B289C-FCFD-7462-1CCD-7448A3EF1485}"/>
                </a:ext>
              </a:extLst>
            </p:cNvPr>
            <p:cNvSpPr txBox="1"/>
            <p:nvPr/>
          </p:nvSpPr>
          <p:spPr>
            <a:xfrm>
              <a:off x="1112559" y="4019064"/>
              <a:ext cx="1190089" cy="946032"/>
            </a:xfrm>
            <a:prstGeom prst="rect">
              <a:avLst/>
            </a:prstGeom>
            <a:noFill/>
          </p:spPr>
          <p:txBody>
            <a:bodyPr wrap="square" rtlCol="0">
              <a:spAutoFit/>
            </a:bodyPr>
            <a:lstStyle/>
            <a:p>
              <a:r>
                <a:rPr lang="en-US" altLang="ko-KR" sz="1400" dirty="0">
                  <a:solidFill>
                    <a:schemeClr val="accent4"/>
                  </a:solidFill>
                  <a:cs typeface="Arial" pitchFamily="34" charset="0"/>
                </a:rPr>
                <a:t>Leela Trade Link vs. </a:t>
              </a:r>
              <a:r>
                <a:rPr lang="en-US" altLang="ko-KR" sz="1400" dirty="0" err="1">
                  <a:solidFill>
                    <a:schemeClr val="accent4"/>
                  </a:solidFill>
                  <a:cs typeface="Arial" pitchFamily="34" charset="0"/>
                </a:rPr>
                <a:t>NaFAC</a:t>
              </a:r>
              <a:r>
                <a:rPr lang="en-US" altLang="ko-KR" sz="1400" dirty="0">
                  <a:solidFill>
                    <a:schemeClr val="accent4"/>
                  </a:solidFill>
                  <a:cs typeface="Arial" pitchFamily="34" charset="0"/>
                </a:rPr>
                <a:t> [2023] 156 taxmann.com 50 (Guj HC)</a:t>
              </a:r>
              <a:endParaRPr lang="ko-KR" altLang="en-US" sz="1400" dirty="0">
                <a:solidFill>
                  <a:schemeClr val="accent4"/>
                </a:solidFill>
                <a:cs typeface="Arial" pitchFamily="34" charset="0"/>
              </a:endParaRPr>
            </a:p>
          </p:txBody>
        </p:sp>
        <p:sp>
          <p:nvSpPr>
            <p:cNvPr id="98" name="TextBox 97">
              <a:extLst>
                <a:ext uri="{FF2B5EF4-FFF2-40B4-BE49-F238E27FC236}">
                  <a16:creationId xmlns:a16="http://schemas.microsoft.com/office/drawing/2014/main" id="{2D8D5752-DC97-441A-A1F8-CFE5F9681332}"/>
                </a:ext>
              </a:extLst>
            </p:cNvPr>
            <p:cNvSpPr txBox="1"/>
            <p:nvPr/>
          </p:nvSpPr>
          <p:spPr>
            <a:xfrm>
              <a:off x="1114886" y="4789765"/>
              <a:ext cx="1499191" cy="946032"/>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Ā used chat-box to communicate due to technical issues with audio and no VC was effectively conducted</a:t>
              </a:r>
              <a:endParaRPr lang="ko-KR" altLang="en-US" sz="1400" dirty="0">
                <a:solidFill>
                  <a:schemeClr val="tx1">
                    <a:lumMod val="75000"/>
                    <a:lumOff val="25000"/>
                  </a:schemeClr>
                </a:solidFill>
                <a:cs typeface="Arial" pitchFamily="34" charset="0"/>
              </a:endParaRPr>
            </a:p>
          </p:txBody>
        </p:sp>
      </p:grpSp>
      <p:grpSp>
        <p:nvGrpSpPr>
          <p:cNvPr id="100" name="Group 67">
            <a:extLst>
              <a:ext uri="{FF2B5EF4-FFF2-40B4-BE49-F238E27FC236}">
                <a16:creationId xmlns:a16="http://schemas.microsoft.com/office/drawing/2014/main" id="{F63A2230-A3AF-415B-C260-F601D64FAF4B}"/>
              </a:ext>
            </a:extLst>
          </p:cNvPr>
          <p:cNvGrpSpPr/>
          <p:nvPr/>
        </p:nvGrpSpPr>
        <p:grpSpPr>
          <a:xfrm>
            <a:off x="7637071" y="1426237"/>
            <a:ext cx="2222487" cy="1819683"/>
            <a:chOff x="971402" y="3947345"/>
            <a:chExt cx="1665522" cy="1471915"/>
          </a:xfrm>
        </p:grpSpPr>
        <p:sp>
          <p:nvSpPr>
            <p:cNvPr id="101" name="TextBox 100">
              <a:extLst>
                <a:ext uri="{FF2B5EF4-FFF2-40B4-BE49-F238E27FC236}">
                  <a16:creationId xmlns:a16="http://schemas.microsoft.com/office/drawing/2014/main" id="{66F34397-4323-5DF3-B4EB-87637879FC07}"/>
                </a:ext>
              </a:extLst>
            </p:cNvPr>
            <p:cNvSpPr txBox="1"/>
            <p:nvPr/>
          </p:nvSpPr>
          <p:spPr>
            <a:xfrm>
              <a:off x="971402" y="3947345"/>
              <a:ext cx="1665522" cy="597495"/>
            </a:xfrm>
            <a:prstGeom prst="rect">
              <a:avLst/>
            </a:prstGeom>
            <a:noFill/>
          </p:spPr>
          <p:txBody>
            <a:bodyPr wrap="square" rtlCol="0">
              <a:spAutoFit/>
            </a:bodyPr>
            <a:lstStyle/>
            <a:p>
              <a:r>
                <a:rPr lang="en-US" altLang="ko-KR" sz="1400" dirty="0">
                  <a:solidFill>
                    <a:srgbClr val="0078A0"/>
                  </a:solidFill>
                  <a:cs typeface="Arial" pitchFamily="34" charset="0"/>
                </a:rPr>
                <a:t>Dr. K. R. Shroff vs. </a:t>
              </a:r>
              <a:r>
                <a:rPr lang="en-US" altLang="ko-KR" sz="1400" dirty="0" err="1">
                  <a:solidFill>
                    <a:srgbClr val="0078A0"/>
                  </a:solidFill>
                  <a:cs typeface="Arial" pitchFamily="34" charset="0"/>
                </a:rPr>
                <a:t>Addnl</a:t>
              </a:r>
              <a:r>
                <a:rPr lang="en-US" altLang="ko-KR" sz="1400" dirty="0">
                  <a:solidFill>
                    <a:srgbClr val="0078A0"/>
                  </a:solidFill>
                  <a:cs typeface="Arial" pitchFamily="34" charset="0"/>
                </a:rPr>
                <a:t> CIT  [2022] 444 ITR 354 (Guj HC)</a:t>
              </a:r>
              <a:endParaRPr lang="ko-KR" altLang="en-US" sz="1400" dirty="0">
                <a:solidFill>
                  <a:srgbClr val="0078A0"/>
                </a:solidFill>
                <a:cs typeface="Arial" pitchFamily="34" charset="0"/>
              </a:endParaRPr>
            </a:p>
          </p:txBody>
        </p:sp>
        <p:sp>
          <p:nvSpPr>
            <p:cNvPr id="102" name="TextBox 101">
              <a:extLst>
                <a:ext uri="{FF2B5EF4-FFF2-40B4-BE49-F238E27FC236}">
                  <a16:creationId xmlns:a16="http://schemas.microsoft.com/office/drawing/2014/main" id="{E5FF96A8-47CD-0841-2AEC-B5848BDB1F1F}"/>
                </a:ext>
              </a:extLst>
            </p:cNvPr>
            <p:cNvSpPr txBox="1"/>
            <p:nvPr/>
          </p:nvSpPr>
          <p:spPr>
            <a:xfrm>
              <a:off x="971402" y="4473228"/>
              <a:ext cx="1499191" cy="946032"/>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VC got abruptly terminated due to technical glitch and Ā was able to make only partial submissions</a:t>
              </a:r>
              <a:endParaRPr lang="ko-KR" altLang="en-US" sz="1400" dirty="0">
                <a:solidFill>
                  <a:schemeClr val="tx1">
                    <a:lumMod val="75000"/>
                    <a:lumOff val="25000"/>
                  </a:schemeClr>
                </a:solidFill>
                <a:cs typeface="Arial" pitchFamily="34" charset="0"/>
              </a:endParaRPr>
            </a:p>
          </p:txBody>
        </p:sp>
      </p:grpSp>
      <p:pic>
        <p:nvPicPr>
          <p:cNvPr id="107" name="Graphic 106" descr="Badge outline">
            <a:extLst>
              <a:ext uri="{FF2B5EF4-FFF2-40B4-BE49-F238E27FC236}">
                <a16:creationId xmlns:a16="http://schemas.microsoft.com/office/drawing/2014/main" id="{709D26DE-4203-A51D-0B2F-C1C5BDE289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1266" y="4839016"/>
            <a:ext cx="494104" cy="494104"/>
          </a:xfrm>
          <a:prstGeom prst="rect">
            <a:avLst/>
          </a:prstGeom>
        </p:spPr>
      </p:pic>
      <p:pic>
        <p:nvPicPr>
          <p:cNvPr id="109" name="Graphic 108" descr="Badge 3 outline">
            <a:extLst>
              <a:ext uri="{FF2B5EF4-FFF2-40B4-BE49-F238E27FC236}">
                <a16:creationId xmlns:a16="http://schemas.microsoft.com/office/drawing/2014/main" id="{617853A0-6591-4888-F3D0-76B1037EA2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0372" y="1464289"/>
            <a:ext cx="494104" cy="494104"/>
          </a:xfrm>
          <a:prstGeom prst="rect">
            <a:avLst/>
          </a:prstGeom>
        </p:spPr>
      </p:pic>
      <p:pic>
        <p:nvPicPr>
          <p:cNvPr id="111" name="Graphic 110" descr="Badge 4 outline">
            <a:extLst>
              <a:ext uri="{FF2B5EF4-FFF2-40B4-BE49-F238E27FC236}">
                <a16:creationId xmlns:a16="http://schemas.microsoft.com/office/drawing/2014/main" id="{851A203C-9130-4EC4-5599-2C438E6223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72096" y="4839016"/>
            <a:ext cx="494104" cy="494104"/>
          </a:xfrm>
          <a:prstGeom prst="rect">
            <a:avLst/>
          </a:prstGeom>
        </p:spPr>
      </p:pic>
      <p:pic>
        <p:nvPicPr>
          <p:cNvPr id="113" name="Graphic 112" descr="Badge 5 outline">
            <a:extLst>
              <a:ext uri="{FF2B5EF4-FFF2-40B4-BE49-F238E27FC236}">
                <a16:creationId xmlns:a16="http://schemas.microsoft.com/office/drawing/2014/main" id="{150E0FE2-C398-53DF-9B43-6675F94A92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10741" y="1465058"/>
            <a:ext cx="494104" cy="494104"/>
          </a:xfrm>
          <a:prstGeom prst="rect">
            <a:avLst/>
          </a:prstGeom>
        </p:spPr>
      </p:pic>
      <p:pic>
        <p:nvPicPr>
          <p:cNvPr id="115" name="Graphic 114" descr="Badge 1 outline">
            <a:extLst>
              <a:ext uri="{FF2B5EF4-FFF2-40B4-BE49-F238E27FC236}">
                <a16:creationId xmlns:a16="http://schemas.microsoft.com/office/drawing/2014/main" id="{0100D7DD-F1BE-0751-B1FD-77DFB15712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8285" y="1469610"/>
            <a:ext cx="494104" cy="494104"/>
          </a:xfrm>
          <a:prstGeom prst="rect">
            <a:avLst/>
          </a:prstGeom>
        </p:spPr>
      </p:pic>
      <p:sp>
        <p:nvSpPr>
          <p:cNvPr id="116" name="Rectangle: Rounded Corners 115">
            <a:extLst>
              <a:ext uri="{FF2B5EF4-FFF2-40B4-BE49-F238E27FC236}">
                <a16:creationId xmlns:a16="http://schemas.microsoft.com/office/drawing/2014/main" id="{31ECC324-6206-274F-55F6-F1672C6E1952}"/>
              </a:ext>
            </a:extLst>
          </p:cNvPr>
          <p:cNvSpPr/>
          <p:nvPr/>
        </p:nvSpPr>
        <p:spPr>
          <a:xfrm>
            <a:off x="581192" y="5653823"/>
            <a:ext cx="8904148" cy="593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ko-KR" sz="1400">
              <a:solidFill>
                <a:schemeClr val="tx1"/>
              </a:solidFill>
              <a:cs typeface="Arial" pitchFamily="34" charset="0"/>
            </a:endParaRPr>
          </a:p>
          <a:p>
            <a:r>
              <a:rPr lang="en-US" altLang="ko-KR" sz="1400">
                <a:solidFill>
                  <a:schemeClr val="tx1"/>
                </a:solidFill>
                <a:cs typeface="Arial" pitchFamily="34" charset="0"/>
              </a:rPr>
              <a:t>The AO in all the above cases proceeded to pass final assessment order. Orders quashed and set aside since prescribed procedure u/s 144B not followed and no effective opportunity of personal hearing given.</a:t>
            </a:r>
          </a:p>
          <a:p>
            <a:r>
              <a:rPr lang="en-US" altLang="ko-KR" sz="1400">
                <a:solidFill>
                  <a:schemeClr val="tx1"/>
                </a:solidFill>
                <a:cs typeface="Arial" pitchFamily="34" charset="0"/>
              </a:rPr>
              <a:t> </a:t>
            </a:r>
            <a:endParaRPr lang="ko-KR" altLang="en-US" sz="1400">
              <a:solidFill>
                <a:schemeClr val="tx1"/>
              </a:solidFill>
              <a:cs typeface="Arial" pitchFamily="34" charset="0"/>
            </a:endParaRPr>
          </a:p>
        </p:txBody>
      </p:sp>
      <p:pic>
        <p:nvPicPr>
          <p:cNvPr id="1034" name="Picture 10" descr="A Judge's Gavel - Transparent PNG Clipart">
            <a:extLst>
              <a:ext uri="{FF2B5EF4-FFF2-40B4-BE49-F238E27FC236}">
                <a16:creationId xmlns:a16="http://schemas.microsoft.com/office/drawing/2014/main" id="{6FA6CDBB-F1E9-79E1-8F98-00199D19B772}"/>
              </a:ext>
            </a:extLst>
          </p:cNvPr>
          <p:cNvPicPr>
            <a:picLocks noChangeAspect="1" noChangeArrowheads="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988136" y="5888803"/>
            <a:ext cx="684000" cy="47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6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716C-A3A1-254E-D234-8CBF9950E346}"/>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3EF959BB-ACB7-E6B0-E866-A937A91A3E77}"/>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061B58BC-2CBC-9A25-D0E3-EC19CF5F34E4}"/>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CFB420A7-6363-BA1F-03FF-A6B09C75518B}"/>
              </a:ext>
            </a:extLst>
          </p:cNvPr>
          <p:cNvSpPr>
            <a:spLocks noGrp="1"/>
          </p:cNvSpPr>
          <p:nvPr>
            <p:ph type="sldNum" sz="quarter" idx="12"/>
          </p:nvPr>
        </p:nvSpPr>
        <p:spPr/>
        <p:txBody>
          <a:bodyPr/>
          <a:lstStyle/>
          <a:p>
            <a:fld id="{3A98EE3D-8CD1-4C3F-BD1C-C98C9596463C}" type="slidenum">
              <a:rPr lang="en-US" smtClean="0"/>
              <a:t>23</a:t>
            </a:fld>
            <a:endParaRPr lang="en-US"/>
          </a:p>
        </p:txBody>
      </p:sp>
      <p:sp>
        <p:nvSpPr>
          <p:cNvPr id="12" name="Title 7">
            <a:extLst>
              <a:ext uri="{FF2B5EF4-FFF2-40B4-BE49-F238E27FC236}">
                <a16:creationId xmlns:a16="http://schemas.microsoft.com/office/drawing/2014/main" id="{9BE94820-5201-2F14-D11A-2375B862F6CF}"/>
              </a:ext>
            </a:extLst>
          </p:cNvPr>
          <p:cNvSpPr>
            <a:spLocks noGrp="1"/>
          </p:cNvSpPr>
          <p:nvPr>
            <p:ph type="title"/>
          </p:nvPr>
        </p:nvSpPr>
        <p:spPr>
          <a:xfrm>
            <a:off x="581192" y="545847"/>
            <a:ext cx="11029616" cy="990600"/>
          </a:xfrm>
        </p:spPr>
        <p:txBody>
          <a:bodyPr>
            <a:normAutofit/>
          </a:bodyPr>
          <a:lstStyle/>
          <a:p>
            <a:r>
              <a:rPr lang="en-IN" sz="3000"/>
              <a:t>Technical glitches on E-filing portal</a:t>
            </a:r>
          </a:p>
        </p:txBody>
      </p:sp>
      <p:sp>
        <p:nvSpPr>
          <p:cNvPr id="33" name="Arrow: Pentagon 32">
            <a:extLst>
              <a:ext uri="{FF2B5EF4-FFF2-40B4-BE49-F238E27FC236}">
                <a16:creationId xmlns:a16="http://schemas.microsoft.com/office/drawing/2014/main" id="{F5CC0F7E-9A60-6ADF-1F68-DCD4938D4588}"/>
              </a:ext>
            </a:extLst>
          </p:cNvPr>
          <p:cNvSpPr/>
          <p:nvPr/>
        </p:nvSpPr>
        <p:spPr>
          <a:xfrm rot="5400000">
            <a:off x="-130719" y="2689803"/>
            <a:ext cx="4544193" cy="2463484"/>
          </a:xfrm>
          <a:prstGeom prst="homePlate">
            <a:avLst/>
          </a:prstGeom>
          <a:solidFill>
            <a:srgbClr val="0078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Arrow: Pentagon 36">
            <a:extLst>
              <a:ext uri="{FF2B5EF4-FFF2-40B4-BE49-F238E27FC236}">
                <a16:creationId xmlns:a16="http://schemas.microsoft.com/office/drawing/2014/main" id="{421D5E85-773B-CE52-E458-97A4AB9CE698}"/>
              </a:ext>
            </a:extLst>
          </p:cNvPr>
          <p:cNvSpPr/>
          <p:nvPr/>
        </p:nvSpPr>
        <p:spPr>
          <a:xfrm>
            <a:off x="509585" y="1964856"/>
            <a:ext cx="2690815" cy="1070443"/>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300" dirty="0">
                <a:solidFill>
                  <a:schemeClr val="tx1"/>
                </a:solidFill>
              </a:rPr>
              <a:t>Chandrasekaran </a:t>
            </a:r>
            <a:r>
              <a:rPr lang="en-IN" sz="1300" dirty="0" err="1">
                <a:solidFill>
                  <a:schemeClr val="tx1"/>
                </a:solidFill>
              </a:rPr>
              <a:t>Ragupati</a:t>
            </a:r>
            <a:r>
              <a:rPr lang="en-IN" sz="1300" dirty="0">
                <a:solidFill>
                  <a:schemeClr val="tx1"/>
                </a:solidFill>
              </a:rPr>
              <a:t> </a:t>
            </a:r>
          </a:p>
          <a:p>
            <a:r>
              <a:rPr lang="en-IN" sz="1300" dirty="0">
                <a:solidFill>
                  <a:schemeClr val="tx1"/>
                </a:solidFill>
              </a:rPr>
              <a:t>vs. CBDT [2022] 138 taxmann.com 126 (Mad. HC)</a:t>
            </a:r>
          </a:p>
        </p:txBody>
      </p:sp>
      <p:sp>
        <p:nvSpPr>
          <p:cNvPr id="42" name="Arrow: Pentagon 41">
            <a:extLst>
              <a:ext uri="{FF2B5EF4-FFF2-40B4-BE49-F238E27FC236}">
                <a16:creationId xmlns:a16="http://schemas.microsoft.com/office/drawing/2014/main" id="{20177793-9A55-BAA9-EAEB-0A27AA23DF24}"/>
              </a:ext>
            </a:extLst>
          </p:cNvPr>
          <p:cNvSpPr/>
          <p:nvPr/>
        </p:nvSpPr>
        <p:spPr>
          <a:xfrm rot="5400000">
            <a:off x="3758814" y="2689799"/>
            <a:ext cx="4544194" cy="2463485"/>
          </a:xfrm>
          <a:prstGeom prst="homePlate">
            <a:avLst/>
          </a:prstGeom>
          <a:solidFill>
            <a:srgbClr val="008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46" name="Arrow: Pentagon 45">
            <a:extLst>
              <a:ext uri="{FF2B5EF4-FFF2-40B4-BE49-F238E27FC236}">
                <a16:creationId xmlns:a16="http://schemas.microsoft.com/office/drawing/2014/main" id="{9730D5B6-C3E7-96BE-3224-AC7E96919E13}"/>
              </a:ext>
            </a:extLst>
          </p:cNvPr>
          <p:cNvSpPr/>
          <p:nvPr/>
        </p:nvSpPr>
        <p:spPr>
          <a:xfrm>
            <a:off x="4399120" y="2032466"/>
            <a:ext cx="2712880" cy="931713"/>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300" dirty="0">
                <a:solidFill>
                  <a:schemeClr val="tx1"/>
                </a:solidFill>
              </a:rPr>
              <a:t>SP Developers vs. </a:t>
            </a:r>
            <a:r>
              <a:rPr lang="en-IN" sz="1300" dirty="0" err="1">
                <a:solidFill>
                  <a:schemeClr val="tx1"/>
                </a:solidFill>
              </a:rPr>
              <a:t>Addnl</a:t>
            </a:r>
            <a:r>
              <a:rPr lang="en-IN" sz="1300" dirty="0">
                <a:solidFill>
                  <a:schemeClr val="tx1"/>
                </a:solidFill>
              </a:rPr>
              <a:t> CIT [2023] 149 taxmann.com 158 (Guj. HC)</a:t>
            </a:r>
          </a:p>
        </p:txBody>
      </p:sp>
      <p:sp>
        <p:nvSpPr>
          <p:cNvPr id="53" name="Arrow: Pentagon 52">
            <a:extLst>
              <a:ext uri="{FF2B5EF4-FFF2-40B4-BE49-F238E27FC236}">
                <a16:creationId xmlns:a16="http://schemas.microsoft.com/office/drawing/2014/main" id="{3B16A4D4-502E-1838-F02F-177575A9E70F}"/>
              </a:ext>
            </a:extLst>
          </p:cNvPr>
          <p:cNvSpPr/>
          <p:nvPr/>
        </p:nvSpPr>
        <p:spPr>
          <a:xfrm rot="5400000">
            <a:off x="7627081" y="2689799"/>
            <a:ext cx="4544194" cy="2463485"/>
          </a:xfrm>
          <a:prstGeom prst="homePlate">
            <a:avLst/>
          </a:prstGeom>
          <a:solidFill>
            <a:srgbClr val="0078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Arrow: Pentagon 54">
            <a:extLst>
              <a:ext uri="{FF2B5EF4-FFF2-40B4-BE49-F238E27FC236}">
                <a16:creationId xmlns:a16="http://schemas.microsoft.com/office/drawing/2014/main" id="{61BB8AEC-B50F-1736-85BF-F7188EEEE45F}"/>
              </a:ext>
            </a:extLst>
          </p:cNvPr>
          <p:cNvSpPr/>
          <p:nvPr/>
        </p:nvSpPr>
        <p:spPr>
          <a:xfrm>
            <a:off x="8267385" y="2032467"/>
            <a:ext cx="2669539" cy="93171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300">
                <a:solidFill>
                  <a:schemeClr val="tx1"/>
                </a:solidFill>
              </a:rPr>
              <a:t>Yogesh Bansal </a:t>
            </a:r>
            <a:r>
              <a:rPr lang="pt-BR" sz="1300">
                <a:solidFill>
                  <a:schemeClr val="tx1"/>
                </a:solidFill>
              </a:rPr>
              <a:t>[2024] 159 taxmann.com 308 (Del. HC)</a:t>
            </a:r>
          </a:p>
        </p:txBody>
      </p:sp>
      <p:sp>
        <p:nvSpPr>
          <p:cNvPr id="63" name="TextBox 62">
            <a:extLst>
              <a:ext uri="{FF2B5EF4-FFF2-40B4-BE49-F238E27FC236}">
                <a16:creationId xmlns:a16="http://schemas.microsoft.com/office/drawing/2014/main" id="{D3A49C05-BC7C-9B80-9022-CC7ED48CB704}"/>
              </a:ext>
            </a:extLst>
          </p:cNvPr>
          <p:cNvSpPr txBox="1"/>
          <p:nvPr/>
        </p:nvSpPr>
        <p:spPr>
          <a:xfrm>
            <a:off x="995680" y="3068320"/>
            <a:ext cx="2281240" cy="2308324"/>
          </a:xfrm>
          <a:prstGeom prst="rect">
            <a:avLst/>
          </a:prstGeom>
          <a:noFill/>
        </p:spPr>
        <p:txBody>
          <a:bodyPr wrap="square" rtlCol="0">
            <a:spAutoFit/>
          </a:bodyPr>
          <a:lstStyle/>
          <a:p>
            <a:pPr algn="just"/>
            <a:r>
              <a:rPr lang="en-US" sz="1200" dirty="0">
                <a:solidFill>
                  <a:schemeClr val="bg1"/>
                </a:solidFill>
              </a:rPr>
              <a:t>Ā could not upload documents and file reply to SCN due to technical glitches in the web portal. AO proceeded to pass final assessment order</a:t>
            </a:r>
          </a:p>
          <a:p>
            <a:pPr algn="just"/>
            <a:endParaRPr lang="en-US" sz="1200" dirty="0">
              <a:solidFill>
                <a:schemeClr val="bg1"/>
              </a:solidFill>
            </a:endParaRPr>
          </a:p>
          <a:p>
            <a:pPr algn="just"/>
            <a:r>
              <a:rPr lang="en-US" altLang="ko-KR" sz="1200" dirty="0">
                <a:solidFill>
                  <a:schemeClr val="bg1"/>
                </a:solidFill>
                <a:cs typeface="Arial" pitchFamily="34" charset="0"/>
              </a:rPr>
              <a:t>AO directed to issue fresh notice and </a:t>
            </a:r>
            <a:r>
              <a:rPr lang="en-US" altLang="ko-KR" sz="1200" b="1" dirty="0">
                <a:solidFill>
                  <a:schemeClr val="bg1"/>
                </a:solidFill>
                <a:cs typeface="Arial" pitchFamily="34" charset="0"/>
              </a:rPr>
              <a:t>provide fresh opportunity</a:t>
            </a:r>
            <a:r>
              <a:rPr lang="en-US" altLang="ko-KR" sz="1200" dirty="0">
                <a:solidFill>
                  <a:schemeClr val="bg1"/>
                </a:solidFill>
                <a:cs typeface="Arial" pitchFamily="34" charset="0"/>
              </a:rPr>
              <a:t> to Ā to reply and file documents</a:t>
            </a:r>
            <a:endParaRPr lang="en-US" sz="1200" dirty="0">
              <a:solidFill>
                <a:schemeClr val="bg1"/>
              </a:solidFill>
            </a:endParaRPr>
          </a:p>
          <a:p>
            <a:pPr algn="just"/>
            <a:endParaRPr lang="en-US" sz="1200" dirty="0">
              <a:solidFill>
                <a:schemeClr val="bg1"/>
              </a:solidFill>
            </a:endParaRPr>
          </a:p>
          <a:p>
            <a:pPr algn="just"/>
            <a:endParaRPr lang="en-IN" sz="1200" dirty="0">
              <a:solidFill>
                <a:schemeClr val="bg1"/>
              </a:solidFill>
            </a:endParaRPr>
          </a:p>
        </p:txBody>
      </p:sp>
      <p:sp>
        <p:nvSpPr>
          <p:cNvPr id="64" name="TextBox 63">
            <a:extLst>
              <a:ext uri="{FF2B5EF4-FFF2-40B4-BE49-F238E27FC236}">
                <a16:creationId xmlns:a16="http://schemas.microsoft.com/office/drawing/2014/main" id="{4FA7F4BF-52FD-D891-1ED5-86937B386602}"/>
              </a:ext>
            </a:extLst>
          </p:cNvPr>
          <p:cNvSpPr txBox="1"/>
          <p:nvPr/>
        </p:nvSpPr>
        <p:spPr>
          <a:xfrm>
            <a:off x="4856480" y="3058160"/>
            <a:ext cx="2255520" cy="2308324"/>
          </a:xfrm>
          <a:prstGeom prst="rect">
            <a:avLst/>
          </a:prstGeom>
          <a:noFill/>
        </p:spPr>
        <p:txBody>
          <a:bodyPr wrap="square" rtlCol="0">
            <a:spAutoFit/>
          </a:bodyPr>
          <a:lstStyle/>
          <a:p>
            <a:pPr algn="just"/>
            <a:r>
              <a:rPr lang="en-US" sz="1200">
                <a:solidFill>
                  <a:schemeClr val="bg1"/>
                </a:solidFill>
              </a:rPr>
              <a:t>Ā did not have access to notice u/s. 142(1) and speaking order disposing objections on the web portal. Ā received the assessment order by email.</a:t>
            </a:r>
          </a:p>
          <a:p>
            <a:pPr algn="just"/>
            <a:endParaRPr lang="en-US" sz="1200">
              <a:solidFill>
                <a:schemeClr val="bg1"/>
              </a:solidFill>
            </a:endParaRPr>
          </a:p>
          <a:p>
            <a:pPr algn="just"/>
            <a:r>
              <a:rPr lang="en-US" sz="1200">
                <a:solidFill>
                  <a:schemeClr val="bg1"/>
                </a:solidFill>
              </a:rPr>
              <a:t>Proceedings quashed / remanded from the stage of issue of notice.</a:t>
            </a:r>
          </a:p>
          <a:p>
            <a:pPr algn="just"/>
            <a:endParaRPr lang="en-US" sz="1200">
              <a:solidFill>
                <a:schemeClr val="bg1"/>
              </a:solidFill>
            </a:endParaRPr>
          </a:p>
          <a:p>
            <a:pPr algn="just"/>
            <a:endParaRPr lang="en-IN" sz="1200">
              <a:solidFill>
                <a:schemeClr val="bg1"/>
              </a:solidFill>
            </a:endParaRPr>
          </a:p>
        </p:txBody>
      </p:sp>
      <p:sp>
        <p:nvSpPr>
          <p:cNvPr id="65" name="TextBox 64">
            <a:extLst>
              <a:ext uri="{FF2B5EF4-FFF2-40B4-BE49-F238E27FC236}">
                <a16:creationId xmlns:a16="http://schemas.microsoft.com/office/drawing/2014/main" id="{7844F1F7-AB15-7D1D-9F26-CE119CFAAD06}"/>
              </a:ext>
            </a:extLst>
          </p:cNvPr>
          <p:cNvSpPr txBox="1"/>
          <p:nvPr/>
        </p:nvSpPr>
        <p:spPr>
          <a:xfrm>
            <a:off x="8717280" y="3037840"/>
            <a:ext cx="2306320" cy="2123658"/>
          </a:xfrm>
          <a:prstGeom prst="rect">
            <a:avLst/>
          </a:prstGeom>
          <a:noFill/>
        </p:spPr>
        <p:txBody>
          <a:bodyPr wrap="square" rtlCol="0">
            <a:spAutoFit/>
          </a:bodyPr>
          <a:lstStyle/>
          <a:p>
            <a:pPr algn="just"/>
            <a:r>
              <a:rPr lang="en-US" sz="1200">
                <a:solidFill>
                  <a:schemeClr val="bg1"/>
                </a:solidFill>
              </a:rPr>
              <a:t>Notice u/s. 143(2) was not served on Ā but directed to the email of erstwhile CA. The assessment order was not available on the portal.</a:t>
            </a:r>
          </a:p>
          <a:p>
            <a:pPr algn="just"/>
            <a:endParaRPr lang="en-US" sz="1200">
              <a:solidFill>
                <a:schemeClr val="bg1"/>
              </a:solidFill>
            </a:endParaRPr>
          </a:p>
          <a:p>
            <a:pPr algn="just"/>
            <a:r>
              <a:rPr lang="en-US" sz="1200">
                <a:solidFill>
                  <a:schemeClr val="bg1"/>
                </a:solidFill>
              </a:rPr>
              <a:t> AO directed to activate web portal so that Ā can upload replies to the notices issued.</a:t>
            </a:r>
          </a:p>
          <a:p>
            <a:pPr algn="just"/>
            <a:endParaRPr lang="en-US" sz="1200">
              <a:solidFill>
                <a:schemeClr val="bg1"/>
              </a:solidFill>
            </a:endParaRPr>
          </a:p>
          <a:p>
            <a:pPr algn="just"/>
            <a:endParaRPr lang="en-IN" sz="1200">
              <a:solidFill>
                <a:schemeClr val="bg1"/>
              </a:solidFill>
            </a:endParaRPr>
          </a:p>
        </p:txBody>
      </p:sp>
      <p:cxnSp>
        <p:nvCxnSpPr>
          <p:cNvPr id="6" name="Straight Connector 5">
            <a:extLst>
              <a:ext uri="{FF2B5EF4-FFF2-40B4-BE49-F238E27FC236}">
                <a16:creationId xmlns:a16="http://schemas.microsoft.com/office/drawing/2014/main" id="{93A4EBF6-0EBB-6087-E6A0-CF5F3361A7FD}"/>
              </a:ext>
            </a:extLst>
          </p:cNvPr>
          <p:cNvCxnSpPr/>
          <p:nvPr/>
        </p:nvCxnSpPr>
        <p:spPr>
          <a:xfrm flipV="1">
            <a:off x="509585" y="1649444"/>
            <a:ext cx="400050" cy="315412"/>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CA3D690-3C66-F8AC-71AA-57F085781850}"/>
              </a:ext>
            </a:extLst>
          </p:cNvPr>
          <p:cNvCxnSpPr>
            <a:cxnSpLocks/>
          </p:cNvCxnSpPr>
          <p:nvPr/>
        </p:nvCxnSpPr>
        <p:spPr>
          <a:xfrm flipV="1">
            <a:off x="4403956" y="1649444"/>
            <a:ext cx="395212" cy="381248"/>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6D0121E-8321-6B95-7CF1-FF13D5F0DBF8}"/>
              </a:ext>
            </a:extLst>
          </p:cNvPr>
          <p:cNvCxnSpPr>
            <a:cxnSpLocks/>
          </p:cNvCxnSpPr>
          <p:nvPr/>
        </p:nvCxnSpPr>
        <p:spPr>
          <a:xfrm flipV="1">
            <a:off x="8256752" y="1649444"/>
            <a:ext cx="431950" cy="38124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9753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F1C98-EF53-C183-7AA3-E372063D42C4}"/>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28B0751D-6D0E-3308-2B4C-B22DE4006AEF}"/>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B4F7D166-A64C-EDBE-76E6-2027C11E6D59}"/>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D21C7794-A663-F248-E884-015888D19DB4}"/>
              </a:ext>
            </a:extLst>
          </p:cNvPr>
          <p:cNvSpPr>
            <a:spLocks noGrp="1"/>
          </p:cNvSpPr>
          <p:nvPr>
            <p:ph type="sldNum" sz="quarter" idx="12"/>
          </p:nvPr>
        </p:nvSpPr>
        <p:spPr/>
        <p:txBody>
          <a:bodyPr/>
          <a:lstStyle/>
          <a:p>
            <a:fld id="{3A98EE3D-8CD1-4C3F-BD1C-C98C9596463C}" type="slidenum">
              <a:rPr lang="en-US" smtClean="0"/>
              <a:t>24</a:t>
            </a:fld>
            <a:endParaRPr lang="en-US"/>
          </a:p>
        </p:txBody>
      </p:sp>
      <p:sp>
        <p:nvSpPr>
          <p:cNvPr id="12" name="Title 7">
            <a:extLst>
              <a:ext uri="{FF2B5EF4-FFF2-40B4-BE49-F238E27FC236}">
                <a16:creationId xmlns:a16="http://schemas.microsoft.com/office/drawing/2014/main" id="{3C0803E1-855C-DB17-44D7-8E3E4B911F6B}"/>
              </a:ext>
            </a:extLst>
          </p:cNvPr>
          <p:cNvSpPr>
            <a:spLocks noGrp="1"/>
          </p:cNvSpPr>
          <p:nvPr>
            <p:ph type="title"/>
          </p:nvPr>
        </p:nvSpPr>
        <p:spPr>
          <a:xfrm>
            <a:off x="581192" y="545847"/>
            <a:ext cx="11029616" cy="990600"/>
          </a:xfrm>
        </p:spPr>
        <p:txBody>
          <a:bodyPr>
            <a:normAutofit/>
          </a:bodyPr>
          <a:lstStyle/>
          <a:p>
            <a:r>
              <a:rPr lang="en-IN" sz="3000"/>
              <a:t>Technical glitches on E-filing portal (CONT’D)</a:t>
            </a:r>
          </a:p>
        </p:txBody>
      </p:sp>
      <p:sp>
        <p:nvSpPr>
          <p:cNvPr id="33" name="Arrow: Pentagon 32">
            <a:extLst>
              <a:ext uri="{FF2B5EF4-FFF2-40B4-BE49-F238E27FC236}">
                <a16:creationId xmlns:a16="http://schemas.microsoft.com/office/drawing/2014/main" id="{1813E1C5-0A21-2180-7741-62EA5202199B}"/>
              </a:ext>
            </a:extLst>
          </p:cNvPr>
          <p:cNvSpPr/>
          <p:nvPr/>
        </p:nvSpPr>
        <p:spPr>
          <a:xfrm rot="5400000">
            <a:off x="-130719" y="2689803"/>
            <a:ext cx="4544193" cy="2463484"/>
          </a:xfrm>
          <a:prstGeom prst="homePlate">
            <a:avLst/>
          </a:prstGeom>
          <a:solidFill>
            <a:srgbClr val="008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Arrow: Pentagon 36">
            <a:extLst>
              <a:ext uri="{FF2B5EF4-FFF2-40B4-BE49-F238E27FC236}">
                <a16:creationId xmlns:a16="http://schemas.microsoft.com/office/drawing/2014/main" id="{1EB273CA-1D52-D55E-4F4D-5134129FE6B1}"/>
              </a:ext>
            </a:extLst>
          </p:cNvPr>
          <p:cNvSpPr/>
          <p:nvPr/>
        </p:nvSpPr>
        <p:spPr>
          <a:xfrm>
            <a:off x="509585" y="1964856"/>
            <a:ext cx="2690814" cy="1070443"/>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300">
                <a:solidFill>
                  <a:schemeClr val="tx1"/>
                </a:solidFill>
              </a:rPr>
              <a:t>I Money Wallet </a:t>
            </a:r>
            <a:r>
              <a:rPr lang="en-IN" sz="1300" err="1">
                <a:solidFill>
                  <a:schemeClr val="tx1"/>
                </a:solidFill>
              </a:rPr>
              <a:t>Pvt.</a:t>
            </a:r>
            <a:r>
              <a:rPr lang="en-IN" sz="1300">
                <a:solidFill>
                  <a:schemeClr val="tx1"/>
                </a:solidFill>
              </a:rPr>
              <a:t> Ltd. v. </a:t>
            </a:r>
            <a:r>
              <a:rPr lang="en-IN" sz="1300" err="1">
                <a:solidFill>
                  <a:schemeClr val="tx1"/>
                </a:solidFill>
              </a:rPr>
              <a:t>NaFAC</a:t>
            </a:r>
            <a:r>
              <a:rPr lang="en-IN" sz="1300">
                <a:solidFill>
                  <a:schemeClr val="tx1"/>
                </a:solidFill>
              </a:rPr>
              <a:t> [2023] 146 taxmann.com 211 (Del HC)</a:t>
            </a:r>
          </a:p>
        </p:txBody>
      </p:sp>
      <p:sp>
        <p:nvSpPr>
          <p:cNvPr id="42" name="Arrow: Pentagon 41">
            <a:extLst>
              <a:ext uri="{FF2B5EF4-FFF2-40B4-BE49-F238E27FC236}">
                <a16:creationId xmlns:a16="http://schemas.microsoft.com/office/drawing/2014/main" id="{A085663F-C103-E17D-39FA-A994606C3466}"/>
              </a:ext>
            </a:extLst>
          </p:cNvPr>
          <p:cNvSpPr/>
          <p:nvPr/>
        </p:nvSpPr>
        <p:spPr>
          <a:xfrm rot="5400000">
            <a:off x="3701983" y="2705991"/>
            <a:ext cx="4544194" cy="2431102"/>
          </a:xfrm>
          <a:prstGeom prst="homePlate">
            <a:avLst/>
          </a:prstGeom>
          <a:solidFill>
            <a:srgbClr val="0078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46" name="Arrow: Pentagon 45">
            <a:extLst>
              <a:ext uri="{FF2B5EF4-FFF2-40B4-BE49-F238E27FC236}">
                <a16:creationId xmlns:a16="http://schemas.microsoft.com/office/drawing/2014/main" id="{0189A93A-EF12-71EB-8D6C-5A5761873AF0}"/>
              </a:ext>
            </a:extLst>
          </p:cNvPr>
          <p:cNvSpPr/>
          <p:nvPr/>
        </p:nvSpPr>
        <p:spPr>
          <a:xfrm>
            <a:off x="4358479" y="2032466"/>
            <a:ext cx="2690815" cy="1002833"/>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300">
                <a:solidFill>
                  <a:schemeClr val="tx1"/>
                </a:solidFill>
              </a:rPr>
              <a:t>Shri Venkatesh Refineries Ltd. v. DCIT [2023] 153 taxmann.com 289 (Bom HC)</a:t>
            </a:r>
          </a:p>
        </p:txBody>
      </p:sp>
      <p:sp>
        <p:nvSpPr>
          <p:cNvPr id="58" name="Arrow: Pentagon 57">
            <a:extLst>
              <a:ext uri="{FF2B5EF4-FFF2-40B4-BE49-F238E27FC236}">
                <a16:creationId xmlns:a16="http://schemas.microsoft.com/office/drawing/2014/main" id="{02C0DFDA-8617-2B61-00B7-970A67936EDA}"/>
              </a:ext>
            </a:extLst>
          </p:cNvPr>
          <p:cNvSpPr/>
          <p:nvPr/>
        </p:nvSpPr>
        <p:spPr>
          <a:xfrm rot="5400000">
            <a:off x="7662321" y="2689799"/>
            <a:ext cx="4544194" cy="2463485"/>
          </a:xfrm>
          <a:prstGeom prst="homePlate">
            <a:avLst/>
          </a:prstGeom>
          <a:solidFill>
            <a:srgbClr val="0081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Arrow: Pentagon 59">
            <a:extLst>
              <a:ext uri="{FF2B5EF4-FFF2-40B4-BE49-F238E27FC236}">
                <a16:creationId xmlns:a16="http://schemas.microsoft.com/office/drawing/2014/main" id="{8E8C1333-B0BB-11C4-04C9-74596F1173AA}"/>
              </a:ext>
            </a:extLst>
          </p:cNvPr>
          <p:cNvSpPr/>
          <p:nvPr/>
        </p:nvSpPr>
        <p:spPr>
          <a:xfrm>
            <a:off x="8302626" y="2032466"/>
            <a:ext cx="2690812" cy="1025694"/>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300">
                <a:solidFill>
                  <a:schemeClr val="tx1"/>
                </a:solidFill>
              </a:rPr>
              <a:t>Alleppey Sarvodaya Sangh [2025] 176 taxmann.com 996 (Kerala HC)</a:t>
            </a:r>
          </a:p>
        </p:txBody>
      </p:sp>
      <p:sp>
        <p:nvSpPr>
          <p:cNvPr id="63" name="TextBox 62">
            <a:extLst>
              <a:ext uri="{FF2B5EF4-FFF2-40B4-BE49-F238E27FC236}">
                <a16:creationId xmlns:a16="http://schemas.microsoft.com/office/drawing/2014/main" id="{BCCAF0A6-D13E-E280-7373-B18558B74277}"/>
              </a:ext>
            </a:extLst>
          </p:cNvPr>
          <p:cNvSpPr txBox="1"/>
          <p:nvPr/>
        </p:nvSpPr>
        <p:spPr>
          <a:xfrm>
            <a:off x="995680" y="3068320"/>
            <a:ext cx="2306320" cy="2492990"/>
          </a:xfrm>
          <a:prstGeom prst="rect">
            <a:avLst/>
          </a:prstGeom>
          <a:noFill/>
        </p:spPr>
        <p:txBody>
          <a:bodyPr wrap="square" rtlCol="0">
            <a:spAutoFit/>
          </a:bodyPr>
          <a:lstStyle/>
          <a:p>
            <a:pPr algn="just"/>
            <a:r>
              <a:rPr lang="en-US" sz="1200" dirty="0">
                <a:solidFill>
                  <a:schemeClr val="bg1"/>
                </a:solidFill>
              </a:rPr>
              <a:t>Ā failed to file response to SCN, due to a technical error in portal which showed that the response page had been closed</a:t>
            </a:r>
          </a:p>
          <a:p>
            <a:pPr algn="just"/>
            <a:endParaRPr lang="en-US" sz="1200" dirty="0">
              <a:solidFill>
                <a:schemeClr val="bg1"/>
              </a:solidFill>
            </a:endParaRPr>
          </a:p>
          <a:p>
            <a:pPr algn="just"/>
            <a:r>
              <a:rPr lang="en-US" altLang="ko-KR" sz="1200" dirty="0">
                <a:solidFill>
                  <a:schemeClr val="bg1"/>
                </a:solidFill>
                <a:cs typeface="Arial" pitchFamily="34" charset="0"/>
              </a:rPr>
              <a:t>Revenue directed to open portal for Ā to file response since last date to pass assessment order was 30.09.2022</a:t>
            </a:r>
            <a:endParaRPr lang="en-US" sz="1200" dirty="0">
              <a:solidFill>
                <a:schemeClr val="bg1"/>
              </a:solidFill>
            </a:endParaRPr>
          </a:p>
          <a:p>
            <a:pPr algn="just"/>
            <a:endParaRPr lang="en-US" sz="1200" dirty="0">
              <a:solidFill>
                <a:schemeClr val="bg1"/>
              </a:solidFill>
            </a:endParaRPr>
          </a:p>
          <a:p>
            <a:pPr algn="just"/>
            <a:endParaRPr lang="en-IN" sz="1200" dirty="0">
              <a:solidFill>
                <a:schemeClr val="bg1"/>
              </a:solidFill>
            </a:endParaRPr>
          </a:p>
        </p:txBody>
      </p:sp>
      <p:sp>
        <p:nvSpPr>
          <p:cNvPr id="64" name="TextBox 63">
            <a:extLst>
              <a:ext uri="{FF2B5EF4-FFF2-40B4-BE49-F238E27FC236}">
                <a16:creationId xmlns:a16="http://schemas.microsoft.com/office/drawing/2014/main" id="{FB54C0D3-0DA5-402F-1DEB-CC803B27EBB9}"/>
              </a:ext>
            </a:extLst>
          </p:cNvPr>
          <p:cNvSpPr txBox="1"/>
          <p:nvPr/>
        </p:nvSpPr>
        <p:spPr>
          <a:xfrm>
            <a:off x="4815840" y="3058160"/>
            <a:ext cx="2233454" cy="2308324"/>
          </a:xfrm>
          <a:prstGeom prst="rect">
            <a:avLst/>
          </a:prstGeom>
          <a:noFill/>
        </p:spPr>
        <p:txBody>
          <a:bodyPr wrap="square" rtlCol="0">
            <a:spAutoFit/>
          </a:bodyPr>
          <a:lstStyle/>
          <a:p>
            <a:pPr algn="just"/>
            <a:r>
              <a:rPr lang="en-US" sz="1200">
                <a:solidFill>
                  <a:schemeClr val="bg1"/>
                </a:solidFill>
              </a:rPr>
              <a:t>Ā sought adjournment request and then attempted to upload reply but portal window was closed</a:t>
            </a:r>
          </a:p>
          <a:p>
            <a:pPr algn="just"/>
            <a:endParaRPr lang="en-US" sz="1200">
              <a:solidFill>
                <a:schemeClr val="bg1"/>
              </a:solidFill>
            </a:endParaRPr>
          </a:p>
          <a:p>
            <a:pPr algn="just"/>
            <a:r>
              <a:rPr lang="en-US" sz="1200">
                <a:solidFill>
                  <a:schemeClr val="bg1"/>
                </a:solidFill>
              </a:rPr>
              <a:t>Since department neither accepted nor rejected request of Ā, it was directed to open window to enable Ā to upload documents</a:t>
            </a:r>
          </a:p>
          <a:p>
            <a:pPr algn="just"/>
            <a:endParaRPr lang="en-US" sz="1200">
              <a:solidFill>
                <a:schemeClr val="bg1"/>
              </a:solidFill>
            </a:endParaRPr>
          </a:p>
          <a:p>
            <a:pPr algn="just"/>
            <a:endParaRPr lang="en-IN" sz="1200">
              <a:solidFill>
                <a:schemeClr val="bg1"/>
              </a:solidFill>
            </a:endParaRPr>
          </a:p>
        </p:txBody>
      </p:sp>
      <p:sp>
        <p:nvSpPr>
          <p:cNvPr id="66" name="TextBox 65">
            <a:extLst>
              <a:ext uri="{FF2B5EF4-FFF2-40B4-BE49-F238E27FC236}">
                <a16:creationId xmlns:a16="http://schemas.microsoft.com/office/drawing/2014/main" id="{F752D9C4-FF21-2E2F-D471-DE1E48812D0B}"/>
              </a:ext>
            </a:extLst>
          </p:cNvPr>
          <p:cNvSpPr txBox="1"/>
          <p:nvPr/>
        </p:nvSpPr>
        <p:spPr>
          <a:xfrm>
            <a:off x="8757920" y="3017520"/>
            <a:ext cx="2336800" cy="2492990"/>
          </a:xfrm>
          <a:prstGeom prst="rect">
            <a:avLst/>
          </a:prstGeom>
          <a:noFill/>
        </p:spPr>
        <p:txBody>
          <a:bodyPr wrap="square" rtlCol="0">
            <a:spAutoFit/>
          </a:bodyPr>
          <a:lstStyle/>
          <a:p>
            <a:pPr algn="just"/>
            <a:r>
              <a:rPr lang="en-US" sz="1200">
                <a:solidFill>
                  <a:schemeClr val="bg1"/>
                </a:solidFill>
              </a:rPr>
              <a:t>Some delay occurred </a:t>
            </a:r>
            <a:r>
              <a:rPr lang="en-US" sz="1200" err="1">
                <a:solidFill>
                  <a:schemeClr val="bg1"/>
                </a:solidFill>
              </a:rPr>
              <a:t>w.r.t.</a:t>
            </a:r>
            <a:r>
              <a:rPr lang="en-US" sz="1200">
                <a:solidFill>
                  <a:schemeClr val="bg1"/>
                </a:solidFill>
              </a:rPr>
              <a:t> a reply to notice but was submitted before passing the order.</a:t>
            </a:r>
          </a:p>
          <a:p>
            <a:pPr algn="just"/>
            <a:endParaRPr lang="en-US" sz="1200">
              <a:solidFill>
                <a:schemeClr val="bg1"/>
              </a:solidFill>
            </a:endParaRPr>
          </a:p>
          <a:p>
            <a:pPr algn="just"/>
            <a:r>
              <a:rPr lang="en-US" sz="1200">
                <a:solidFill>
                  <a:schemeClr val="bg1"/>
                </a:solidFill>
              </a:rPr>
              <a:t>AO order passed without considering the reply due to technical reason.</a:t>
            </a:r>
          </a:p>
          <a:p>
            <a:pPr algn="just"/>
            <a:endParaRPr lang="en-US" sz="1200">
              <a:solidFill>
                <a:schemeClr val="bg1"/>
              </a:solidFill>
            </a:endParaRPr>
          </a:p>
          <a:p>
            <a:pPr algn="just"/>
            <a:r>
              <a:rPr lang="en-US" altLang="ko-KR" sz="1200">
                <a:solidFill>
                  <a:schemeClr val="bg1"/>
                </a:solidFill>
                <a:cs typeface="Arial" pitchFamily="34" charset="0"/>
              </a:rPr>
              <a:t>Matter remanded for fresh decision.</a:t>
            </a:r>
            <a:endParaRPr lang="en-US" sz="1200">
              <a:solidFill>
                <a:schemeClr val="bg1"/>
              </a:solidFill>
            </a:endParaRPr>
          </a:p>
          <a:p>
            <a:pPr algn="just"/>
            <a:endParaRPr lang="en-US" sz="1200">
              <a:solidFill>
                <a:schemeClr val="bg1"/>
              </a:solidFill>
            </a:endParaRPr>
          </a:p>
          <a:p>
            <a:pPr algn="just"/>
            <a:endParaRPr lang="en-IN" sz="1200">
              <a:solidFill>
                <a:schemeClr val="bg1"/>
              </a:solidFill>
            </a:endParaRPr>
          </a:p>
        </p:txBody>
      </p:sp>
      <p:cxnSp>
        <p:nvCxnSpPr>
          <p:cNvPr id="7" name="Straight Connector 6">
            <a:extLst>
              <a:ext uri="{FF2B5EF4-FFF2-40B4-BE49-F238E27FC236}">
                <a16:creationId xmlns:a16="http://schemas.microsoft.com/office/drawing/2014/main" id="{A7702FC0-470F-9880-9983-569762484664}"/>
              </a:ext>
            </a:extLst>
          </p:cNvPr>
          <p:cNvCxnSpPr/>
          <p:nvPr/>
        </p:nvCxnSpPr>
        <p:spPr>
          <a:xfrm flipV="1">
            <a:off x="509585" y="1649444"/>
            <a:ext cx="400050" cy="315412"/>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BE51CAC-0F98-0B56-CB6D-298834F9C5C9}"/>
              </a:ext>
            </a:extLst>
          </p:cNvPr>
          <p:cNvCxnSpPr>
            <a:cxnSpLocks/>
          </p:cNvCxnSpPr>
          <p:nvPr/>
        </p:nvCxnSpPr>
        <p:spPr>
          <a:xfrm rot="-240000" flipV="1">
            <a:off x="8302625" y="1691036"/>
            <a:ext cx="400050" cy="315412"/>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B227B7A-300F-5B1F-D015-C1A24B613A6A}"/>
              </a:ext>
            </a:extLst>
          </p:cNvPr>
          <p:cNvCxnSpPr>
            <a:cxnSpLocks/>
          </p:cNvCxnSpPr>
          <p:nvPr/>
        </p:nvCxnSpPr>
        <p:spPr>
          <a:xfrm rot="-240000" flipV="1">
            <a:off x="4358479" y="1683250"/>
            <a:ext cx="400050" cy="315412"/>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45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9122E-8371-EE4F-DC1A-E5946AEB7765}"/>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45FD4948-A92C-C882-9692-A4C32846FE67}"/>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F4EED139-C2AE-CB3A-4178-AE24DFFEB0BF}"/>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2EC1BADE-7159-B193-68AB-9B538482020A}"/>
              </a:ext>
            </a:extLst>
          </p:cNvPr>
          <p:cNvSpPr>
            <a:spLocks noGrp="1"/>
          </p:cNvSpPr>
          <p:nvPr>
            <p:ph type="sldNum" sz="quarter" idx="12"/>
          </p:nvPr>
        </p:nvSpPr>
        <p:spPr/>
        <p:txBody>
          <a:bodyPr/>
          <a:lstStyle/>
          <a:p>
            <a:fld id="{3A98EE3D-8CD1-4C3F-BD1C-C98C9596463C}" type="slidenum">
              <a:rPr lang="en-US" smtClean="0"/>
              <a:t>25</a:t>
            </a:fld>
            <a:endParaRPr lang="en-US"/>
          </a:p>
        </p:txBody>
      </p:sp>
      <p:sp>
        <p:nvSpPr>
          <p:cNvPr id="12" name="Title 7">
            <a:extLst>
              <a:ext uri="{FF2B5EF4-FFF2-40B4-BE49-F238E27FC236}">
                <a16:creationId xmlns:a16="http://schemas.microsoft.com/office/drawing/2014/main" id="{CD041D37-9124-4CEB-9917-D01A746335F4}"/>
              </a:ext>
            </a:extLst>
          </p:cNvPr>
          <p:cNvSpPr>
            <a:spLocks noGrp="1"/>
          </p:cNvSpPr>
          <p:nvPr>
            <p:ph type="title"/>
          </p:nvPr>
        </p:nvSpPr>
        <p:spPr>
          <a:xfrm>
            <a:off x="581192" y="545847"/>
            <a:ext cx="11029616" cy="990600"/>
          </a:xfrm>
        </p:spPr>
        <p:txBody>
          <a:bodyPr>
            <a:normAutofit fontScale="90000"/>
          </a:bodyPr>
          <a:lstStyle/>
          <a:p>
            <a:r>
              <a:rPr lang="en-US" sz="3000"/>
              <a:t>SUBMISSIONS NOT CONSIDERED / NON-APPLICATION OF MIND</a:t>
            </a:r>
            <a:endParaRPr lang="en-IN" sz="3000"/>
          </a:p>
        </p:txBody>
      </p:sp>
      <p:sp>
        <p:nvSpPr>
          <p:cNvPr id="9" name="Rectangle 8">
            <a:extLst>
              <a:ext uri="{FF2B5EF4-FFF2-40B4-BE49-F238E27FC236}">
                <a16:creationId xmlns:a16="http://schemas.microsoft.com/office/drawing/2014/main" id="{414039FC-125C-B6A9-0B74-8851B4B66CA0}"/>
              </a:ext>
            </a:extLst>
          </p:cNvPr>
          <p:cNvSpPr/>
          <p:nvPr/>
        </p:nvSpPr>
        <p:spPr>
          <a:xfrm>
            <a:off x="4729247" y="1957260"/>
            <a:ext cx="2238208" cy="37528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Pentagon 12">
            <a:extLst>
              <a:ext uri="{FF2B5EF4-FFF2-40B4-BE49-F238E27FC236}">
                <a16:creationId xmlns:a16="http://schemas.microsoft.com/office/drawing/2014/main" id="{49F2E781-87ED-5A8D-AB81-8C0B4E21A1FB}"/>
              </a:ext>
            </a:extLst>
          </p:cNvPr>
          <p:cNvSpPr/>
          <p:nvPr/>
        </p:nvSpPr>
        <p:spPr>
          <a:xfrm>
            <a:off x="7248762" y="3728655"/>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08</a:t>
            </a:r>
          </a:p>
        </p:txBody>
      </p:sp>
      <p:sp>
        <p:nvSpPr>
          <p:cNvPr id="16" name="Arrow: Pentagon 15">
            <a:extLst>
              <a:ext uri="{FF2B5EF4-FFF2-40B4-BE49-F238E27FC236}">
                <a16:creationId xmlns:a16="http://schemas.microsoft.com/office/drawing/2014/main" id="{CA0B522A-1EC4-74D6-6447-4E0EB3F98E3D}"/>
              </a:ext>
            </a:extLst>
          </p:cNvPr>
          <p:cNvSpPr/>
          <p:nvPr/>
        </p:nvSpPr>
        <p:spPr>
          <a:xfrm>
            <a:off x="7258050" y="2842957"/>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07</a:t>
            </a:r>
          </a:p>
        </p:txBody>
      </p:sp>
      <p:sp>
        <p:nvSpPr>
          <p:cNvPr id="17" name="Arrow: Pentagon 16">
            <a:extLst>
              <a:ext uri="{FF2B5EF4-FFF2-40B4-BE49-F238E27FC236}">
                <a16:creationId xmlns:a16="http://schemas.microsoft.com/office/drawing/2014/main" id="{5F3A1DCB-786C-9E71-5611-E4348707728F}"/>
              </a:ext>
            </a:extLst>
          </p:cNvPr>
          <p:cNvSpPr/>
          <p:nvPr/>
        </p:nvSpPr>
        <p:spPr>
          <a:xfrm flipH="1">
            <a:off x="3533540" y="1962338"/>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01</a:t>
            </a:r>
          </a:p>
        </p:txBody>
      </p:sp>
      <p:sp>
        <p:nvSpPr>
          <p:cNvPr id="18" name="Arrow: Pentagon 17">
            <a:extLst>
              <a:ext uri="{FF2B5EF4-FFF2-40B4-BE49-F238E27FC236}">
                <a16:creationId xmlns:a16="http://schemas.microsoft.com/office/drawing/2014/main" id="{1E18E01D-5128-E8F1-D641-3FEF702DC609}"/>
              </a:ext>
            </a:extLst>
          </p:cNvPr>
          <p:cNvSpPr/>
          <p:nvPr/>
        </p:nvSpPr>
        <p:spPr>
          <a:xfrm>
            <a:off x="7248761" y="1970847"/>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06</a:t>
            </a:r>
          </a:p>
        </p:txBody>
      </p:sp>
      <p:sp>
        <p:nvSpPr>
          <p:cNvPr id="19" name="Arrow: Pentagon 18">
            <a:extLst>
              <a:ext uri="{FF2B5EF4-FFF2-40B4-BE49-F238E27FC236}">
                <a16:creationId xmlns:a16="http://schemas.microsoft.com/office/drawing/2014/main" id="{B2B1ABF5-391A-4E40-2A4E-04A0204BA97D}"/>
              </a:ext>
            </a:extLst>
          </p:cNvPr>
          <p:cNvSpPr/>
          <p:nvPr/>
        </p:nvSpPr>
        <p:spPr>
          <a:xfrm>
            <a:off x="7258050" y="5310187"/>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10</a:t>
            </a:r>
          </a:p>
        </p:txBody>
      </p:sp>
      <p:sp>
        <p:nvSpPr>
          <p:cNvPr id="20" name="Arrow: Pentagon 19">
            <a:extLst>
              <a:ext uri="{FF2B5EF4-FFF2-40B4-BE49-F238E27FC236}">
                <a16:creationId xmlns:a16="http://schemas.microsoft.com/office/drawing/2014/main" id="{9419884E-2316-F0EC-C05D-AB88092A34CA}"/>
              </a:ext>
            </a:extLst>
          </p:cNvPr>
          <p:cNvSpPr/>
          <p:nvPr/>
        </p:nvSpPr>
        <p:spPr>
          <a:xfrm>
            <a:off x="7258050" y="4553076"/>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09</a:t>
            </a:r>
          </a:p>
        </p:txBody>
      </p:sp>
      <p:sp>
        <p:nvSpPr>
          <p:cNvPr id="21" name="Arrow: Pentagon 20">
            <a:extLst>
              <a:ext uri="{FF2B5EF4-FFF2-40B4-BE49-F238E27FC236}">
                <a16:creationId xmlns:a16="http://schemas.microsoft.com/office/drawing/2014/main" id="{2660371C-9E16-5635-8F15-BFB2AD51E974}"/>
              </a:ext>
            </a:extLst>
          </p:cNvPr>
          <p:cNvSpPr/>
          <p:nvPr/>
        </p:nvSpPr>
        <p:spPr>
          <a:xfrm flipH="1">
            <a:off x="3524015" y="5310187"/>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05</a:t>
            </a:r>
          </a:p>
        </p:txBody>
      </p:sp>
      <p:sp>
        <p:nvSpPr>
          <p:cNvPr id="22" name="Arrow: Pentagon 21">
            <a:extLst>
              <a:ext uri="{FF2B5EF4-FFF2-40B4-BE49-F238E27FC236}">
                <a16:creationId xmlns:a16="http://schemas.microsoft.com/office/drawing/2014/main" id="{114D7498-3A95-8DF8-77CD-C8AB11461939}"/>
              </a:ext>
            </a:extLst>
          </p:cNvPr>
          <p:cNvSpPr/>
          <p:nvPr/>
        </p:nvSpPr>
        <p:spPr>
          <a:xfrm flipH="1">
            <a:off x="3524015" y="2853055"/>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02</a:t>
            </a:r>
          </a:p>
        </p:txBody>
      </p:sp>
      <p:sp>
        <p:nvSpPr>
          <p:cNvPr id="23" name="Arrow: Pentagon 22">
            <a:extLst>
              <a:ext uri="{FF2B5EF4-FFF2-40B4-BE49-F238E27FC236}">
                <a16:creationId xmlns:a16="http://schemas.microsoft.com/office/drawing/2014/main" id="{049F465F-A7EC-6593-6749-E56557F538FE}"/>
              </a:ext>
            </a:extLst>
          </p:cNvPr>
          <p:cNvSpPr/>
          <p:nvPr/>
        </p:nvSpPr>
        <p:spPr>
          <a:xfrm flipH="1">
            <a:off x="3524015" y="3728654"/>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03</a:t>
            </a:r>
          </a:p>
        </p:txBody>
      </p:sp>
      <p:sp>
        <p:nvSpPr>
          <p:cNvPr id="24" name="Arrow: Pentagon 23">
            <a:extLst>
              <a:ext uri="{FF2B5EF4-FFF2-40B4-BE49-F238E27FC236}">
                <a16:creationId xmlns:a16="http://schemas.microsoft.com/office/drawing/2014/main" id="{BEA0FE1C-B6D2-A5FD-664F-0E038D42A6F0}"/>
              </a:ext>
            </a:extLst>
          </p:cNvPr>
          <p:cNvSpPr/>
          <p:nvPr/>
        </p:nvSpPr>
        <p:spPr>
          <a:xfrm flipH="1">
            <a:off x="3524015" y="4553076"/>
            <a:ext cx="923925" cy="365125"/>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04</a:t>
            </a:r>
          </a:p>
        </p:txBody>
      </p:sp>
      <p:cxnSp>
        <p:nvCxnSpPr>
          <p:cNvPr id="26" name="Straight Connector 25">
            <a:extLst>
              <a:ext uri="{FF2B5EF4-FFF2-40B4-BE49-F238E27FC236}">
                <a16:creationId xmlns:a16="http://schemas.microsoft.com/office/drawing/2014/main" id="{43513429-7D76-CDAE-2CDB-5FB96DB28A9F}"/>
              </a:ext>
            </a:extLst>
          </p:cNvPr>
          <p:cNvCxnSpPr/>
          <p:nvPr/>
        </p:nvCxnSpPr>
        <p:spPr>
          <a:xfrm>
            <a:off x="514350" y="2327463"/>
            <a:ext cx="28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48816A-C81E-773B-7B8F-C2FCA804CCB3}"/>
              </a:ext>
            </a:extLst>
          </p:cNvPr>
          <p:cNvCxnSpPr/>
          <p:nvPr/>
        </p:nvCxnSpPr>
        <p:spPr>
          <a:xfrm>
            <a:off x="523757" y="3208082"/>
            <a:ext cx="28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9A257E-BC2D-31A1-1C19-54CDC61441A3}"/>
              </a:ext>
            </a:extLst>
          </p:cNvPr>
          <p:cNvCxnSpPr/>
          <p:nvPr/>
        </p:nvCxnSpPr>
        <p:spPr>
          <a:xfrm>
            <a:off x="514350" y="4093779"/>
            <a:ext cx="28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CAEAD4C-559B-1A13-CC93-9C64BE8A3171}"/>
              </a:ext>
            </a:extLst>
          </p:cNvPr>
          <p:cNvCxnSpPr/>
          <p:nvPr/>
        </p:nvCxnSpPr>
        <p:spPr>
          <a:xfrm>
            <a:off x="399814" y="4832538"/>
            <a:ext cx="28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E4631D7-1E49-7495-480C-DC1552FD6AEB}"/>
              </a:ext>
            </a:extLst>
          </p:cNvPr>
          <p:cNvCxnSpPr/>
          <p:nvPr/>
        </p:nvCxnSpPr>
        <p:spPr>
          <a:xfrm>
            <a:off x="504707" y="5684898"/>
            <a:ext cx="28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103F235-FE04-5360-E7DF-F2DB3E92D86D}"/>
              </a:ext>
            </a:extLst>
          </p:cNvPr>
          <p:cNvCxnSpPr/>
          <p:nvPr/>
        </p:nvCxnSpPr>
        <p:spPr>
          <a:xfrm>
            <a:off x="8488714" y="2335972"/>
            <a:ext cx="3009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71D0CBE-8F3A-2FCC-0C77-76564EFF0B11}"/>
              </a:ext>
            </a:extLst>
          </p:cNvPr>
          <p:cNvCxnSpPr/>
          <p:nvPr/>
        </p:nvCxnSpPr>
        <p:spPr>
          <a:xfrm>
            <a:off x="8488715" y="3224465"/>
            <a:ext cx="3009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FC479C-B528-15E8-E3B9-F16D12621185}"/>
              </a:ext>
            </a:extLst>
          </p:cNvPr>
          <p:cNvCxnSpPr/>
          <p:nvPr/>
        </p:nvCxnSpPr>
        <p:spPr>
          <a:xfrm>
            <a:off x="8488716" y="4071489"/>
            <a:ext cx="3009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AA5206-2083-C38D-56F6-D3B83FB9EBE8}"/>
              </a:ext>
            </a:extLst>
          </p:cNvPr>
          <p:cNvCxnSpPr/>
          <p:nvPr/>
        </p:nvCxnSpPr>
        <p:spPr>
          <a:xfrm>
            <a:off x="8488714" y="4918201"/>
            <a:ext cx="3009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75E703-7CCF-7A4A-5874-F46A43954246}"/>
              </a:ext>
            </a:extLst>
          </p:cNvPr>
          <p:cNvCxnSpPr/>
          <p:nvPr/>
        </p:nvCxnSpPr>
        <p:spPr>
          <a:xfrm>
            <a:off x="8458791" y="5651434"/>
            <a:ext cx="300966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43F8A32-A983-F016-6D08-26A29F1AECC0}"/>
              </a:ext>
            </a:extLst>
          </p:cNvPr>
          <p:cNvSpPr txBox="1"/>
          <p:nvPr/>
        </p:nvSpPr>
        <p:spPr>
          <a:xfrm>
            <a:off x="4765040" y="2458720"/>
            <a:ext cx="2127051" cy="2800767"/>
          </a:xfrm>
          <a:prstGeom prst="rect">
            <a:avLst/>
          </a:prstGeom>
          <a:noFill/>
        </p:spPr>
        <p:txBody>
          <a:bodyPr wrap="square" rtlCol="0">
            <a:spAutoFit/>
          </a:bodyPr>
          <a:lstStyle/>
          <a:p>
            <a:pPr algn="just"/>
            <a:r>
              <a:rPr lang="en-US" sz="1600">
                <a:solidFill>
                  <a:schemeClr val="tx1">
                    <a:lumMod val="75000"/>
                    <a:lumOff val="25000"/>
                  </a:schemeClr>
                </a:solidFill>
              </a:rPr>
              <a:t>Where Ā have submitted a detailed response, however the AO without considering the same, passes non-speaking order without application of mind, the order so passed needs to be set aside</a:t>
            </a:r>
            <a:endParaRPr lang="en-IN" sz="1600"/>
          </a:p>
        </p:txBody>
      </p:sp>
      <p:sp>
        <p:nvSpPr>
          <p:cNvPr id="37" name="TextBox 36">
            <a:extLst>
              <a:ext uri="{FF2B5EF4-FFF2-40B4-BE49-F238E27FC236}">
                <a16:creationId xmlns:a16="http://schemas.microsoft.com/office/drawing/2014/main" id="{B2EA15E2-BA7D-FAC4-899A-87949FC78D30}"/>
              </a:ext>
            </a:extLst>
          </p:cNvPr>
          <p:cNvSpPr txBox="1"/>
          <p:nvPr/>
        </p:nvSpPr>
        <p:spPr>
          <a:xfrm>
            <a:off x="476015" y="1699287"/>
            <a:ext cx="3009665" cy="523220"/>
          </a:xfrm>
          <a:prstGeom prst="rect">
            <a:avLst/>
          </a:prstGeom>
          <a:noFill/>
        </p:spPr>
        <p:txBody>
          <a:bodyPr wrap="square">
            <a:spAutoFit/>
          </a:bodyPr>
          <a:lstStyle/>
          <a:p>
            <a:pPr algn="just"/>
            <a:r>
              <a:rPr lang="en-US" sz="1400">
                <a:solidFill>
                  <a:schemeClr val="tx1">
                    <a:lumMod val="75000"/>
                    <a:lumOff val="25000"/>
                  </a:schemeClr>
                </a:solidFill>
                <a:latin typeface="+mj-lt"/>
              </a:rPr>
              <a:t>Pankaj v. </a:t>
            </a:r>
            <a:r>
              <a:rPr lang="en-US" sz="1400" err="1">
                <a:solidFill>
                  <a:schemeClr val="tx1">
                    <a:lumMod val="75000"/>
                    <a:lumOff val="25000"/>
                  </a:schemeClr>
                </a:solidFill>
                <a:latin typeface="+mj-lt"/>
              </a:rPr>
              <a:t>NeAC</a:t>
            </a:r>
            <a:r>
              <a:rPr lang="en-US" sz="1400">
                <a:solidFill>
                  <a:schemeClr val="tx1">
                    <a:lumMod val="75000"/>
                    <a:lumOff val="25000"/>
                  </a:schemeClr>
                </a:solidFill>
                <a:latin typeface="+mj-lt"/>
              </a:rPr>
              <a:t> </a:t>
            </a:r>
            <a:r>
              <a:rPr lang="en-US" sz="1400">
                <a:solidFill>
                  <a:schemeClr val="tx1">
                    <a:lumMod val="75000"/>
                    <a:lumOff val="25000"/>
                  </a:schemeClr>
                </a:solidFill>
                <a:highlight>
                  <a:srgbClr val="FFFF00"/>
                </a:highlight>
                <a:latin typeface="+mj-lt"/>
              </a:rPr>
              <a:t> </a:t>
            </a:r>
          </a:p>
          <a:p>
            <a:pPr algn="just"/>
            <a:r>
              <a:rPr lang="en-US" sz="1400">
                <a:solidFill>
                  <a:schemeClr val="tx1">
                    <a:lumMod val="75000"/>
                    <a:lumOff val="25000"/>
                  </a:schemeClr>
                </a:solidFill>
                <a:latin typeface="+mj-lt"/>
              </a:rPr>
              <a:t>[2022] 441 ITR 502 (Bom. HC)</a:t>
            </a:r>
          </a:p>
        </p:txBody>
      </p:sp>
      <p:sp>
        <p:nvSpPr>
          <p:cNvPr id="38" name="TextBox 37">
            <a:extLst>
              <a:ext uri="{FF2B5EF4-FFF2-40B4-BE49-F238E27FC236}">
                <a16:creationId xmlns:a16="http://schemas.microsoft.com/office/drawing/2014/main" id="{69E735F3-12AB-F663-C12A-113E1C314784}"/>
              </a:ext>
            </a:extLst>
          </p:cNvPr>
          <p:cNvSpPr txBox="1"/>
          <p:nvPr/>
        </p:nvSpPr>
        <p:spPr>
          <a:xfrm>
            <a:off x="489184" y="4889767"/>
            <a:ext cx="3044387" cy="738664"/>
          </a:xfrm>
          <a:prstGeom prst="rect">
            <a:avLst/>
          </a:prstGeom>
          <a:noFill/>
        </p:spPr>
        <p:txBody>
          <a:bodyPr wrap="square">
            <a:spAutoFit/>
          </a:bodyPr>
          <a:lstStyle/>
          <a:p>
            <a:pPr algn="just"/>
            <a:r>
              <a:rPr lang="en-IN" sz="1400" err="1">
                <a:solidFill>
                  <a:schemeClr val="tx1">
                    <a:lumMod val="75000"/>
                    <a:lumOff val="25000"/>
                  </a:schemeClr>
                </a:solidFill>
                <a:latin typeface="+mj-lt"/>
              </a:rPr>
              <a:t>Hasmukhbhai</a:t>
            </a:r>
            <a:r>
              <a:rPr lang="en-IN" sz="1400">
                <a:solidFill>
                  <a:schemeClr val="tx1">
                    <a:lumMod val="75000"/>
                    <a:lumOff val="25000"/>
                  </a:schemeClr>
                </a:solidFill>
                <a:latin typeface="+mj-lt"/>
              </a:rPr>
              <a:t> </a:t>
            </a:r>
            <a:r>
              <a:rPr lang="en-IN" sz="1400" err="1">
                <a:solidFill>
                  <a:schemeClr val="tx1">
                    <a:lumMod val="75000"/>
                    <a:lumOff val="25000"/>
                  </a:schemeClr>
                </a:solidFill>
                <a:latin typeface="+mj-lt"/>
              </a:rPr>
              <a:t>Girdharilal</a:t>
            </a:r>
            <a:r>
              <a:rPr lang="en-IN" sz="1400">
                <a:solidFill>
                  <a:schemeClr val="tx1">
                    <a:lumMod val="75000"/>
                    <a:lumOff val="25000"/>
                  </a:schemeClr>
                </a:solidFill>
                <a:latin typeface="+mj-lt"/>
              </a:rPr>
              <a:t> Chopra vs. NFAC [2025] 174 taxmann.com 379 (Guj. HC)</a:t>
            </a:r>
          </a:p>
        </p:txBody>
      </p:sp>
      <p:sp>
        <p:nvSpPr>
          <p:cNvPr id="40" name="TextBox 39">
            <a:extLst>
              <a:ext uri="{FF2B5EF4-FFF2-40B4-BE49-F238E27FC236}">
                <a16:creationId xmlns:a16="http://schemas.microsoft.com/office/drawing/2014/main" id="{8E113C4E-0C72-FA8F-3FE2-2210332A4A05}"/>
              </a:ext>
            </a:extLst>
          </p:cNvPr>
          <p:cNvSpPr txBox="1"/>
          <p:nvPr/>
        </p:nvSpPr>
        <p:spPr>
          <a:xfrm>
            <a:off x="476014" y="2514771"/>
            <a:ext cx="3181585" cy="523220"/>
          </a:xfrm>
          <a:prstGeom prst="rect">
            <a:avLst/>
          </a:prstGeom>
          <a:noFill/>
        </p:spPr>
        <p:txBody>
          <a:bodyPr wrap="square">
            <a:spAutoFit/>
          </a:bodyPr>
          <a:lstStyle/>
          <a:p>
            <a:pPr algn="just"/>
            <a:r>
              <a:rPr lang="en-US" sz="1400">
                <a:solidFill>
                  <a:schemeClr val="tx1">
                    <a:lumMod val="75000"/>
                    <a:lumOff val="25000"/>
                  </a:schemeClr>
                </a:solidFill>
                <a:latin typeface="+mj-lt"/>
              </a:rPr>
              <a:t>Raja Builders v. </a:t>
            </a:r>
            <a:r>
              <a:rPr lang="en-US" sz="1400" err="1">
                <a:solidFill>
                  <a:schemeClr val="tx1">
                    <a:lumMod val="75000"/>
                    <a:lumOff val="25000"/>
                  </a:schemeClr>
                </a:solidFill>
                <a:latin typeface="+mj-lt"/>
              </a:rPr>
              <a:t>NaFAC</a:t>
            </a:r>
            <a:r>
              <a:rPr lang="en-US" sz="1400">
                <a:solidFill>
                  <a:schemeClr val="tx1">
                    <a:lumMod val="75000"/>
                    <a:lumOff val="25000"/>
                  </a:schemeClr>
                </a:solidFill>
                <a:latin typeface="+mj-lt"/>
              </a:rPr>
              <a:t> </a:t>
            </a:r>
          </a:p>
          <a:p>
            <a:pPr algn="just"/>
            <a:r>
              <a:rPr lang="en-US" sz="1400">
                <a:solidFill>
                  <a:schemeClr val="tx1">
                    <a:lumMod val="75000"/>
                    <a:lumOff val="25000"/>
                  </a:schemeClr>
                </a:solidFill>
                <a:latin typeface="+mj-lt"/>
              </a:rPr>
              <a:t>[2021] 280 Taxman 304 (Bom. HC)</a:t>
            </a:r>
          </a:p>
        </p:txBody>
      </p:sp>
      <p:sp>
        <p:nvSpPr>
          <p:cNvPr id="42" name="TextBox 41">
            <a:extLst>
              <a:ext uri="{FF2B5EF4-FFF2-40B4-BE49-F238E27FC236}">
                <a16:creationId xmlns:a16="http://schemas.microsoft.com/office/drawing/2014/main" id="{C1932E88-6BAD-1F42-34FF-77F31EE1F6B9}"/>
              </a:ext>
            </a:extLst>
          </p:cNvPr>
          <p:cNvSpPr txBox="1"/>
          <p:nvPr/>
        </p:nvSpPr>
        <p:spPr>
          <a:xfrm>
            <a:off x="8433650" y="2450415"/>
            <a:ext cx="3018077" cy="738664"/>
          </a:xfrm>
          <a:prstGeom prst="rect">
            <a:avLst/>
          </a:prstGeom>
          <a:noFill/>
        </p:spPr>
        <p:txBody>
          <a:bodyPr wrap="square">
            <a:spAutoFit/>
          </a:bodyPr>
          <a:lstStyle/>
          <a:p>
            <a:pPr algn="just"/>
            <a:r>
              <a:rPr lang="en-US" sz="1400" err="1">
                <a:solidFill>
                  <a:schemeClr val="tx1">
                    <a:lumMod val="75000"/>
                    <a:lumOff val="25000"/>
                  </a:schemeClr>
                </a:solidFill>
                <a:latin typeface="+mj-lt"/>
              </a:rPr>
              <a:t>Srigandha</a:t>
            </a:r>
            <a:r>
              <a:rPr lang="en-US" sz="1400">
                <a:solidFill>
                  <a:schemeClr val="tx1">
                    <a:lumMod val="75000"/>
                    <a:lumOff val="25000"/>
                  </a:schemeClr>
                </a:solidFill>
                <a:latin typeface="+mj-lt"/>
              </a:rPr>
              <a:t> </a:t>
            </a:r>
            <a:r>
              <a:rPr lang="en-US" sz="1400" err="1">
                <a:solidFill>
                  <a:schemeClr val="tx1">
                    <a:lumMod val="75000"/>
                    <a:lumOff val="25000"/>
                  </a:schemeClr>
                </a:solidFill>
                <a:latin typeface="+mj-lt"/>
              </a:rPr>
              <a:t>Souhardha</a:t>
            </a:r>
            <a:r>
              <a:rPr lang="en-US" sz="1400">
                <a:solidFill>
                  <a:schemeClr val="tx1">
                    <a:lumMod val="75000"/>
                    <a:lumOff val="25000"/>
                  </a:schemeClr>
                </a:solidFill>
                <a:latin typeface="+mj-lt"/>
              </a:rPr>
              <a:t> Credit Co-op. Ltd. v. UOI [2023] 146 taxmann.com 167 (Kar. HC)</a:t>
            </a:r>
          </a:p>
        </p:txBody>
      </p:sp>
      <p:sp>
        <p:nvSpPr>
          <p:cNvPr id="41" name="TextBox 40">
            <a:extLst>
              <a:ext uri="{FF2B5EF4-FFF2-40B4-BE49-F238E27FC236}">
                <a16:creationId xmlns:a16="http://schemas.microsoft.com/office/drawing/2014/main" id="{D59CE1EF-27C0-8ACA-9377-AAE8D90AC1F9}"/>
              </a:ext>
            </a:extLst>
          </p:cNvPr>
          <p:cNvSpPr txBox="1"/>
          <p:nvPr/>
        </p:nvSpPr>
        <p:spPr>
          <a:xfrm>
            <a:off x="514350" y="3256067"/>
            <a:ext cx="2932995" cy="738664"/>
          </a:xfrm>
          <a:prstGeom prst="rect">
            <a:avLst/>
          </a:prstGeom>
          <a:noFill/>
        </p:spPr>
        <p:txBody>
          <a:bodyPr wrap="square">
            <a:spAutoFit/>
          </a:bodyPr>
          <a:lstStyle/>
          <a:p>
            <a:pPr algn="just"/>
            <a:r>
              <a:rPr lang="en-IN" sz="1400">
                <a:solidFill>
                  <a:schemeClr val="tx1">
                    <a:lumMod val="75000"/>
                    <a:lumOff val="25000"/>
                  </a:schemeClr>
                </a:solidFill>
                <a:latin typeface="+mj-lt"/>
              </a:rPr>
              <a:t>New Globe Logistik LLP vs. ACIT [2025] 177 taxmann.com 176 (Bom. HC)</a:t>
            </a:r>
          </a:p>
        </p:txBody>
      </p:sp>
      <p:sp>
        <p:nvSpPr>
          <p:cNvPr id="44" name="TextBox 43">
            <a:extLst>
              <a:ext uri="{FF2B5EF4-FFF2-40B4-BE49-F238E27FC236}">
                <a16:creationId xmlns:a16="http://schemas.microsoft.com/office/drawing/2014/main" id="{7F18006A-E527-18C9-76BF-A928DB350D76}"/>
              </a:ext>
            </a:extLst>
          </p:cNvPr>
          <p:cNvSpPr txBox="1"/>
          <p:nvPr/>
        </p:nvSpPr>
        <p:spPr>
          <a:xfrm>
            <a:off x="504707" y="4220782"/>
            <a:ext cx="2844000" cy="523220"/>
          </a:xfrm>
          <a:prstGeom prst="rect">
            <a:avLst/>
          </a:prstGeom>
          <a:noFill/>
        </p:spPr>
        <p:txBody>
          <a:bodyPr wrap="square">
            <a:spAutoFit/>
          </a:bodyPr>
          <a:lstStyle/>
          <a:p>
            <a:r>
              <a:rPr lang="en-US" sz="1400">
                <a:solidFill>
                  <a:schemeClr val="tx1">
                    <a:lumMod val="75000"/>
                    <a:lumOff val="25000"/>
                  </a:schemeClr>
                </a:solidFill>
                <a:latin typeface="+mj-lt"/>
              </a:rPr>
              <a:t>KBB Nuts (P.) Ltd. v. </a:t>
            </a:r>
            <a:r>
              <a:rPr lang="en-US" sz="1400" err="1">
                <a:solidFill>
                  <a:schemeClr val="tx1">
                    <a:lumMod val="75000"/>
                    <a:lumOff val="25000"/>
                  </a:schemeClr>
                </a:solidFill>
                <a:latin typeface="+mj-lt"/>
              </a:rPr>
              <a:t>NaFAC</a:t>
            </a:r>
            <a:endParaRPr lang="en-US" sz="1400">
              <a:solidFill>
                <a:schemeClr val="tx1">
                  <a:lumMod val="75000"/>
                  <a:lumOff val="25000"/>
                </a:schemeClr>
              </a:solidFill>
              <a:latin typeface="+mj-lt"/>
            </a:endParaRPr>
          </a:p>
          <a:p>
            <a:r>
              <a:rPr lang="en-US" sz="1400">
                <a:solidFill>
                  <a:schemeClr val="tx1">
                    <a:lumMod val="75000"/>
                    <a:lumOff val="25000"/>
                  </a:schemeClr>
                </a:solidFill>
                <a:latin typeface="+mj-lt"/>
              </a:rPr>
              <a:t>[2021] 435 ITR 622 (Del. HC)</a:t>
            </a:r>
          </a:p>
        </p:txBody>
      </p:sp>
      <p:sp>
        <p:nvSpPr>
          <p:cNvPr id="47" name="TextBox 46">
            <a:extLst>
              <a:ext uri="{FF2B5EF4-FFF2-40B4-BE49-F238E27FC236}">
                <a16:creationId xmlns:a16="http://schemas.microsoft.com/office/drawing/2014/main" id="{A275B087-393F-ACB5-91A6-329044AF588F}"/>
              </a:ext>
            </a:extLst>
          </p:cNvPr>
          <p:cNvSpPr txBox="1"/>
          <p:nvPr/>
        </p:nvSpPr>
        <p:spPr>
          <a:xfrm>
            <a:off x="8472570" y="4103334"/>
            <a:ext cx="2940239" cy="738664"/>
          </a:xfrm>
          <a:prstGeom prst="rect">
            <a:avLst/>
          </a:prstGeom>
          <a:noFill/>
        </p:spPr>
        <p:txBody>
          <a:bodyPr wrap="square">
            <a:spAutoFit/>
          </a:bodyPr>
          <a:lstStyle/>
          <a:p>
            <a:pPr algn="just"/>
            <a:r>
              <a:rPr lang="en-IN" sz="1400" err="1">
                <a:solidFill>
                  <a:schemeClr val="tx1">
                    <a:lumMod val="75000"/>
                    <a:lumOff val="25000"/>
                  </a:schemeClr>
                </a:solidFill>
                <a:latin typeface="+mj-lt"/>
              </a:rPr>
              <a:t>Periyadurai</a:t>
            </a:r>
            <a:r>
              <a:rPr lang="en-IN" sz="1400">
                <a:solidFill>
                  <a:schemeClr val="tx1">
                    <a:lumMod val="75000"/>
                    <a:lumOff val="25000"/>
                  </a:schemeClr>
                </a:solidFill>
                <a:latin typeface="+mj-lt"/>
              </a:rPr>
              <a:t> Sadayappan vs. ITO [2025] 175 taxmann.com 1009 (Mad. HC)</a:t>
            </a:r>
          </a:p>
        </p:txBody>
      </p:sp>
      <p:sp>
        <p:nvSpPr>
          <p:cNvPr id="49" name="TextBox 48">
            <a:extLst>
              <a:ext uri="{FF2B5EF4-FFF2-40B4-BE49-F238E27FC236}">
                <a16:creationId xmlns:a16="http://schemas.microsoft.com/office/drawing/2014/main" id="{76DB06FE-9007-BD53-67AC-EC952EB244C0}"/>
              </a:ext>
            </a:extLst>
          </p:cNvPr>
          <p:cNvSpPr txBox="1"/>
          <p:nvPr/>
        </p:nvSpPr>
        <p:spPr>
          <a:xfrm>
            <a:off x="8498874" y="4955752"/>
            <a:ext cx="2868180" cy="738664"/>
          </a:xfrm>
          <a:prstGeom prst="rect">
            <a:avLst/>
          </a:prstGeom>
          <a:noFill/>
        </p:spPr>
        <p:txBody>
          <a:bodyPr wrap="square">
            <a:spAutoFit/>
          </a:bodyPr>
          <a:lstStyle/>
          <a:p>
            <a:pPr algn="just"/>
            <a:r>
              <a:rPr lang="en-IN" sz="1400">
                <a:solidFill>
                  <a:schemeClr val="tx1">
                    <a:lumMod val="75000"/>
                    <a:lumOff val="25000"/>
                  </a:schemeClr>
                </a:solidFill>
                <a:latin typeface="+mj-lt"/>
              </a:rPr>
              <a:t>Rajkamal </a:t>
            </a:r>
            <a:r>
              <a:rPr lang="en-IN" sz="1400" err="1">
                <a:solidFill>
                  <a:schemeClr val="tx1">
                    <a:lumMod val="75000"/>
                    <a:lumOff val="25000"/>
                  </a:schemeClr>
                </a:solidFill>
                <a:latin typeface="+mj-lt"/>
              </a:rPr>
              <a:t>Agro</a:t>
            </a:r>
            <a:r>
              <a:rPr lang="en-IN" sz="1400">
                <a:solidFill>
                  <a:schemeClr val="tx1">
                    <a:lumMod val="75000"/>
                    <a:lumOff val="25000"/>
                  </a:schemeClr>
                </a:solidFill>
                <a:latin typeface="+mj-lt"/>
              </a:rPr>
              <a:t> Industries vs. NFAC [2025] 179 taxmann.com 621 (Guj. HC)</a:t>
            </a:r>
          </a:p>
        </p:txBody>
      </p:sp>
      <p:sp>
        <p:nvSpPr>
          <p:cNvPr id="48" name="TextBox 47">
            <a:extLst>
              <a:ext uri="{FF2B5EF4-FFF2-40B4-BE49-F238E27FC236}">
                <a16:creationId xmlns:a16="http://schemas.microsoft.com/office/drawing/2014/main" id="{26A780F2-107F-7FFA-0137-02745B1C1BFD}"/>
              </a:ext>
            </a:extLst>
          </p:cNvPr>
          <p:cNvSpPr txBox="1"/>
          <p:nvPr/>
        </p:nvSpPr>
        <p:spPr>
          <a:xfrm>
            <a:off x="8472569" y="3288467"/>
            <a:ext cx="3018077" cy="738664"/>
          </a:xfrm>
          <a:prstGeom prst="rect">
            <a:avLst/>
          </a:prstGeom>
          <a:noFill/>
        </p:spPr>
        <p:txBody>
          <a:bodyPr wrap="square">
            <a:spAutoFit/>
          </a:bodyPr>
          <a:lstStyle/>
          <a:p>
            <a:pPr algn="just"/>
            <a:r>
              <a:rPr lang="en-IN" sz="1400" err="1">
                <a:solidFill>
                  <a:schemeClr val="tx1">
                    <a:lumMod val="75000"/>
                    <a:lumOff val="25000"/>
                  </a:schemeClr>
                </a:solidFill>
              </a:rPr>
              <a:t>Laxmanbhai</a:t>
            </a:r>
            <a:r>
              <a:rPr lang="en-IN" sz="1400">
                <a:solidFill>
                  <a:schemeClr val="tx1">
                    <a:lumMod val="75000"/>
                    <a:lumOff val="25000"/>
                  </a:schemeClr>
                </a:solidFill>
              </a:rPr>
              <a:t> </a:t>
            </a:r>
            <a:r>
              <a:rPr lang="en-IN" sz="1400" err="1">
                <a:solidFill>
                  <a:schemeClr val="tx1">
                    <a:lumMod val="75000"/>
                    <a:lumOff val="25000"/>
                  </a:schemeClr>
                </a:solidFill>
              </a:rPr>
              <a:t>Amarsingh</a:t>
            </a:r>
            <a:r>
              <a:rPr lang="en-IN" sz="1400">
                <a:solidFill>
                  <a:schemeClr val="tx1">
                    <a:lumMod val="75000"/>
                    <a:lumOff val="25000"/>
                  </a:schemeClr>
                </a:solidFill>
              </a:rPr>
              <a:t> Chavda vs. Assessment Unit [2025] 178 taxmann.com 284 (Guj. HC</a:t>
            </a:r>
            <a:r>
              <a:rPr lang="en-IN" sz="1400"/>
              <a:t>)</a:t>
            </a:r>
          </a:p>
        </p:txBody>
      </p:sp>
      <p:sp>
        <p:nvSpPr>
          <p:cNvPr id="51" name="TextBox 50">
            <a:extLst>
              <a:ext uri="{FF2B5EF4-FFF2-40B4-BE49-F238E27FC236}">
                <a16:creationId xmlns:a16="http://schemas.microsoft.com/office/drawing/2014/main" id="{2F3742F3-ECE9-43F0-83F5-B328090E307E}"/>
              </a:ext>
            </a:extLst>
          </p:cNvPr>
          <p:cNvSpPr txBox="1"/>
          <p:nvPr/>
        </p:nvSpPr>
        <p:spPr>
          <a:xfrm>
            <a:off x="8414373" y="1803281"/>
            <a:ext cx="2942521" cy="523220"/>
          </a:xfrm>
          <a:prstGeom prst="rect">
            <a:avLst/>
          </a:prstGeom>
          <a:noFill/>
        </p:spPr>
        <p:txBody>
          <a:bodyPr wrap="square">
            <a:spAutoFit/>
          </a:bodyPr>
          <a:lstStyle/>
          <a:p>
            <a:r>
              <a:rPr lang="en-IN" sz="1400">
                <a:solidFill>
                  <a:schemeClr val="tx1">
                    <a:lumMod val="75000"/>
                    <a:lumOff val="25000"/>
                  </a:schemeClr>
                </a:solidFill>
                <a:latin typeface="+mj-lt"/>
              </a:rPr>
              <a:t>Vijay Thakkar vs. NFAC [2025] 179 taxmann.com 201 (Guj. HC)</a:t>
            </a:r>
          </a:p>
        </p:txBody>
      </p:sp>
    </p:spTree>
    <p:extLst>
      <p:ext uri="{BB962C8B-B14F-4D97-AF65-F5344CB8AC3E}">
        <p14:creationId xmlns:p14="http://schemas.microsoft.com/office/powerpoint/2010/main" val="245193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E5FF4-868E-852E-C610-4584CABE339C}"/>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D124EFB-B1A5-D115-6A24-7B55871FFF32}"/>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68360653-5108-139B-AB86-CA323284EA39}"/>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E6742C12-B85C-8B2D-6A80-628CB526CA0A}"/>
              </a:ext>
            </a:extLst>
          </p:cNvPr>
          <p:cNvSpPr>
            <a:spLocks noGrp="1"/>
          </p:cNvSpPr>
          <p:nvPr>
            <p:ph type="sldNum" sz="quarter" idx="12"/>
          </p:nvPr>
        </p:nvSpPr>
        <p:spPr/>
        <p:txBody>
          <a:bodyPr/>
          <a:lstStyle/>
          <a:p>
            <a:fld id="{3A98EE3D-8CD1-4C3F-BD1C-C98C9596463C}" type="slidenum">
              <a:rPr lang="en-US" smtClean="0"/>
              <a:t>26</a:t>
            </a:fld>
            <a:endParaRPr lang="en-US"/>
          </a:p>
        </p:txBody>
      </p:sp>
      <p:sp>
        <p:nvSpPr>
          <p:cNvPr id="5" name="Title 4">
            <a:extLst>
              <a:ext uri="{FF2B5EF4-FFF2-40B4-BE49-F238E27FC236}">
                <a16:creationId xmlns:a16="http://schemas.microsoft.com/office/drawing/2014/main" id="{B0032732-D3F4-D741-B1D7-BED1ABCE7477}"/>
              </a:ext>
            </a:extLst>
          </p:cNvPr>
          <p:cNvSpPr>
            <a:spLocks noGrp="1"/>
          </p:cNvSpPr>
          <p:nvPr>
            <p:ph type="title"/>
          </p:nvPr>
        </p:nvSpPr>
        <p:spPr/>
        <p:txBody>
          <a:bodyPr>
            <a:normAutofit/>
          </a:bodyPr>
          <a:lstStyle/>
          <a:p>
            <a:r>
              <a:rPr lang="en-US" sz="2800"/>
              <a:t>NO SCN </a:t>
            </a:r>
            <a:r>
              <a:rPr lang="en-US"/>
              <a:t>/</a:t>
            </a:r>
            <a:r>
              <a:rPr lang="en-US" sz="2800"/>
              <a:t> Draft Assessment Order</a:t>
            </a:r>
            <a:endParaRPr lang="en-IN"/>
          </a:p>
        </p:txBody>
      </p:sp>
      <p:graphicFrame>
        <p:nvGraphicFramePr>
          <p:cNvPr id="6" name="Diagram 5">
            <a:extLst>
              <a:ext uri="{FF2B5EF4-FFF2-40B4-BE49-F238E27FC236}">
                <a16:creationId xmlns:a16="http://schemas.microsoft.com/office/drawing/2014/main" id="{4E43BF3D-D578-78C7-7FBA-3EADB4AD0A38}"/>
              </a:ext>
            </a:extLst>
          </p:cNvPr>
          <p:cNvGraphicFramePr/>
          <p:nvPr>
            <p:extLst>
              <p:ext uri="{D42A27DB-BD31-4B8C-83A1-F6EECF244321}">
                <p14:modId xmlns:p14="http://schemas.microsoft.com/office/powerpoint/2010/main" val="1236245838"/>
              </p:ext>
            </p:extLst>
          </p:nvPr>
        </p:nvGraphicFramePr>
        <p:xfrm>
          <a:off x="4744720" y="1833764"/>
          <a:ext cx="6431280" cy="3749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a:extLst>
              <a:ext uri="{FF2B5EF4-FFF2-40B4-BE49-F238E27FC236}">
                <a16:creationId xmlns:a16="http://schemas.microsoft.com/office/drawing/2014/main" id="{ADCAB0CF-62E5-0CEA-05D9-F6D1A89CF9F4}"/>
              </a:ext>
            </a:extLst>
          </p:cNvPr>
          <p:cNvSpPr/>
          <p:nvPr/>
        </p:nvSpPr>
        <p:spPr>
          <a:xfrm>
            <a:off x="920750" y="2132071"/>
            <a:ext cx="3896995" cy="2988000"/>
          </a:xfrm>
          <a:prstGeom prst="ellipse">
            <a:avLst/>
          </a:prstGeom>
          <a:solidFill>
            <a:schemeClr val="bg1"/>
          </a:solidFill>
          <a:ln w="76200">
            <a:solidFill>
              <a:srgbClr val="0078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Where AO passes the final assessment order without issuance of SCN/draft order, the order so passed needs to be quashed and set aside.</a:t>
            </a:r>
          </a:p>
        </p:txBody>
      </p:sp>
      <p:sp>
        <p:nvSpPr>
          <p:cNvPr id="11" name="TextBox 10">
            <a:extLst>
              <a:ext uri="{FF2B5EF4-FFF2-40B4-BE49-F238E27FC236}">
                <a16:creationId xmlns:a16="http://schemas.microsoft.com/office/drawing/2014/main" id="{E4C3F5E8-B8B5-1344-F884-31B6CD2D2492}"/>
              </a:ext>
            </a:extLst>
          </p:cNvPr>
          <p:cNvSpPr txBox="1"/>
          <p:nvPr/>
        </p:nvSpPr>
        <p:spPr>
          <a:xfrm>
            <a:off x="5742460" y="4154987"/>
            <a:ext cx="5303520" cy="553998"/>
          </a:xfrm>
          <a:prstGeom prst="rect">
            <a:avLst/>
          </a:prstGeom>
          <a:noFill/>
        </p:spPr>
        <p:txBody>
          <a:bodyPr wrap="square">
            <a:spAutoFit/>
          </a:bodyPr>
          <a:lstStyle/>
          <a:p>
            <a:pPr algn="just"/>
            <a:r>
              <a:rPr lang="en-US" sz="1450">
                <a:solidFill>
                  <a:schemeClr val="bg1"/>
                </a:solidFill>
                <a:latin typeface="Arial" panose="020B0604020202020204"/>
                <a:sym typeface="Merriweather Sans"/>
              </a:rPr>
              <a:t>Magadh Sugar &amp; Energy Ltd. v. AU [2023] 454 ITR 405 (Del. HC)</a:t>
            </a:r>
            <a:endParaRPr lang="en-IN" sz="1450">
              <a:solidFill>
                <a:schemeClr val="bg1"/>
              </a:solidFill>
              <a:latin typeface="Arial" panose="020B0604020202020204"/>
            </a:endParaRPr>
          </a:p>
        </p:txBody>
      </p:sp>
      <p:sp>
        <p:nvSpPr>
          <p:cNvPr id="13" name="TextBox 12">
            <a:extLst>
              <a:ext uri="{FF2B5EF4-FFF2-40B4-BE49-F238E27FC236}">
                <a16:creationId xmlns:a16="http://schemas.microsoft.com/office/drawing/2014/main" id="{23170A2F-08DF-64FF-AD6D-51A67ECFD794}"/>
              </a:ext>
            </a:extLst>
          </p:cNvPr>
          <p:cNvSpPr txBox="1"/>
          <p:nvPr/>
        </p:nvSpPr>
        <p:spPr>
          <a:xfrm>
            <a:off x="5437660" y="4832810"/>
            <a:ext cx="5608320" cy="553998"/>
          </a:xfrm>
          <a:prstGeom prst="rect">
            <a:avLst/>
          </a:prstGeom>
          <a:noFill/>
        </p:spPr>
        <p:txBody>
          <a:bodyPr wrap="square">
            <a:spAutoFit/>
          </a:bodyPr>
          <a:lstStyle/>
          <a:p>
            <a:pPr algn="just"/>
            <a:r>
              <a:rPr lang="en-IN" sz="1450" dirty="0">
                <a:solidFill>
                  <a:schemeClr val="bg1"/>
                </a:solidFill>
                <a:latin typeface="Arial" panose="020B0604020202020204"/>
              </a:rPr>
              <a:t>Saurabh </a:t>
            </a:r>
            <a:r>
              <a:rPr lang="en-IN" sz="1450" dirty="0" err="1">
                <a:solidFill>
                  <a:schemeClr val="bg1"/>
                </a:solidFill>
                <a:latin typeface="Arial" panose="020B0604020202020204"/>
              </a:rPr>
              <a:t>Rohitbhai</a:t>
            </a:r>
            <a:r>
              <a:rPr lang="en-IN" sz="1450" dirty="0">
                <a:solidFill>
                  <a:schemeClr val="bg1"/>
                </a:solidFill>
                <a:latin typeface="Arial" panose="020B0604020202020204"/>
              </a:rPr>
              <a:t> Modi HUF vs. </a:t>
            </a:r>
            <a:r>
              <a:rPr lang="en-IN" sz="1450" dirty="0" err="1">
                <a:solidFill>
                  <a:schemeClr val="bg1"/>
                </a:solidFill>
                <a:latin typeface="Arial" panose="020B0604020202020204"/>
              </a:rPr>
              <a:t>NaFAC</a:t>
            </a:r>
            <a:r>
              <a:rPr lang="en-IN" sz="1450" dirty="0">
                <a:solidFill>
                  <a:schemeClr val="bg1"/>
                </a:solidFill>
                <a:latin typeface="Arial" panose="020B0604020202020204"/>
              </a:rPr>
              <a:t> [2025] 171 taxmann.com 806 (Guj. HC)</a:t>
            </a:r>
          </a:p>
        </p:txBody>
      </p:sp>
      <p:sp>
        <p:nvSpPr>
          <p:cNvPr id="10" name="TextBox 9">
            <a:extLst>
              <a:ext uri="{FF2B5EF4-FFF2-40B4-BE49-F238E27FC236}">
                <a16:creationId xmlns:a16="http://schemas.microsoft.com/office/drawing/2014/main" id="{50982032-CD0A-C334-DAEA-374416AE8F00}"/>
              </a:ext>
            </a:extLst>
          </p:cNvPr>
          <p:cNvSpPr txBox="1"/>
          <p:nvPr/>
        </p:nvSpPr>
        <p:spPr>
          <a:xfrm>
            <a:off x="4880052" y="2104417"/>
            <a:ext cx="438150" cy="368637"/>
          </a:xfrm>
          <a:prstGeom prst="rect">
            <a:avLst/>
          </a:prstGeom>
          <a:noFill/>
        </p:spPr>
        <p:txBody>
          <a:bodyPr wrap="square" rtlCol="0">
            <a:spAutoFit/>
          </a:bodyPr>
          <a:lstStyle/>
          <a:p>
            <a:endParaRPr lang="en-IN"/>
          </a:p>
        </p:txBody>
      </p:sp>
    </p:spTree>
    <p:extLst>
      <p:ext uri="{BB962C8B-B14F-4D97-AF65-F5344CB8AC3E}">
        <p14:creationId xmlns:p14="http://schemas.microsoft.com/office/powerpoint/2010/main" val="270287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75F67-E796-02E5-A668-5B739EC621F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C5B5FD8-D120-2C53-56FC-02AD12DBCD49}"/>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2471A44E-4CFF-E62C-B4A4-9AC2F7D2F719}"/>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36D9AAF1-07D3-3504-06A0-DE2C0BE2D541}"/>
              </a:ext>
            </a:extLst>
          </p:cNvPr>
          <p:cNvSpPr>
            <a:spLocks noGrp="1"/>
          </p:cNvSpPr>
          <p:nvPr>
            <p:ph type="sldNum" sz="quarter" idx="12"/>
          </p:nvPr>
        </p:nvSpPr>
        <p:spPr/>
        <p:txBody>
          <a:bodyPr/>
          <a:lstStyle/>
          <a:p>
            <a:fld id="{3A98EE3D-8CD1-4C3F-BD1C-C98C9596463C}" type="slidenum">
              <a:rPr lang="en-US" smtClean="0"/>
              <a:t>27</a:t>
            </a:fld>
            <a:endParaRPr lang="en-US"/>
          </a:p>
        </p:txBody>
      </p:sp>
      <p:sp>
        <p:nvSpPr>
          <p:cNvPr id="5" name="Title 4">
            <a:extLst>
              <a:ext uri="{FF2B5EF4-FFF2-40B4-BE49-F238E27FC236}">
                <a16:creationId xmlns:a16="http://schemas.microsoft.com/office/drawing/2014/main" id="{D475EC7A-DF18-22DC-F309-9D76BD47FC29}"/>
              </a:ext>
            </a:extLst>
          </p:cNvPr>
          <p:cNvSpPr>
            <a:spLocks noGrp="1"/>
          </p:cNvSpPr>
          <p:nvPr>
            <p:ph type="title"/>
          </p:nvPr>
        </p:nvSpPr>
        <p:spPr/>
        <p:txBody>
          <a:bodyPr>
            <a:normAutofit/>
          </a:bodyPr>
          <a:lstStyle/>
          <a:p>
            <a:r>
              <a:rPr lang="en-IN"/>
              <a:t>Insufficient time provided to reply to </a:t>
            </a:r>
            <a:r>
              <a:rPr lang="en-IN" err="1"/>
              <a:t>scn</a:t>
            </a:r>
            <a:endParaRPr lang="en-IN"/>
          </a:p>
        </p:txBody>
      </p:sp>
      <p:sp>
        <p:nvSpPr>
          <p:cNvPr id="11" name="TextBox 10">
            <a:extLst>
              <a:ext uri="{FF2B5EF4-FFF2-40B4-BE49-F238E27FC236}">
                <a16:creationId xmlns:a16="http://schemas.microsoft.com/office/drawing/2014/main" id="{3CC399D7-A888-969A-52CB-F35A529451E6}"/>
              </a:ext>
            </a:extLst>
          </p:cNvPr>
          <p:cNvSpPr txBox="1"/>
          <p:nvPr/>
        </p:nvSpPr>
        <p:spPr>
          <a:xfrm>
            <a:off x="5742460" y="4154987"/>
            <a:ext cx="5303520" cy="553998"/>
          </a:xfrm>
          <a:prstGeom prst="rect">
            <a:avLst/>
          </a:prstGeom>
          <a:noFill/>
        </p:spPr>
        <p:txBody>
          <a:bodyPr wrap="square">
            <a:spAutoFit/>
          </a:bodyPr>
          <a:lstStyle/>
          <a:p>
            <a:pPr algn="just"/>
            <a:r>
              <a:rPr lang="en-US" sz="1450">
                <a:solidFill>
                  <a:schemeClr val="bg1"/>
                </a:solidFill>
                <a:latin typeface="Arial" panose="020B0604020202020204"/>
                <a:sym typeface="Merriweather Sans"/>
              </a:rPr>
              <a:t>Magadh Sugar &amp; Energy Ltd. v. AU [2023] 454 ITR 405 (Del. HC)</a:t>
            </a:r>
            <a:endParaRPr lang="en-IN" sz="1450">
              <a:solidFill>
                <a:schemeClr val="bg1"/>
              </a:solidFill>
              <a:latin typeface="Arial" panose="020B0604020202020204"/>
            </a:endParaRPr>
          </a:p>
        </p:txBody>
      </p:sp>
      <p:sp>
        <p:nvSpPr>
          <p:cNvPr id="10" name="TextBox 9">
            <a:extLst>
              <a:ext uri="{FF2B5EF4-FFF2-40B4-BE49-F238E27FC236}">
                <a16:creationId xmlns:a16="http://schemas.microsoft.com/office/drawing/2014/main" id="{7B855ABD-3238-CE13-46FA-F427F80500FD}"/>
              </a:ext>
            </a:extLst>
          </p:cNvPr>
          <p:cNvSpPr txBox="1"/>
          <p:nvPr/>
        </p:nvSpPr>
        <p:spPr>
          <a:xfrm>
            <a:off x="4880052" y="2104417"/>
            <a:ext cx="438150" cy="368637"/>
          </a:xfrm>
          <a:prstGeom prst="rect">
            <a:avLst/>
          </a:prstGeom>
          <a:noFill/>
        </p:spPr>
        <p:txBody>
          <a:bodyPr wrap="square" rtlCol="0">
            <a:spAutoFit/>
          </a:bodyPr>
          <a:lstStyle/>
          <a:p>
            <a:endParaRPr lang="en-IN"/>
          </a:p>
        </p:txBody>
      </p:sp>
      <p:sp>
        <p:nvSpPr>
          <p:cNvPr id="29" name="Arrow: Chevron 28">
            <a:extLst>
              <a:ext uri="{FF2B5EF4-FFF2-40B4-BE49-F238E27FC236}">
                <a16:creationId xmlns:a16="http://schemas.microsoft.com/office/drawing/2014/main" id="{5492F35C-5EA3-0D28-8B78-9367DAF3E42B}"/>
              </a:ext>
            </a:extLst>
          </p:cNvPr>
          <p:cNvSpPr/>
          <p:nvPr/>
        </p:nvSpPr>
        <p:spPr>
          <a:xfrm rot="16200000">
            <a:off x="5234066" y="4955558"/>
            <a:ext cx="1918554" cy="438151"/>
          </a:xfrm>
          <a:prstGeom prst="chevron">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0" name="Arrow: Chevron 29">
            <a:extLst>
              <a:ext uri="{FF2B5EF4-FFF2-40B4-BE49-F238E27FC236}">
                <a16:creationId xmlns:a16="http://schemas.microsoft.com/office/drawing/2014/main" id="{9956B750-3B2C-59EB-62B5-D2B1C8A31204}"/>
              </a:ext>
            </a:extLst>
          </p:cNvPr>
          <p:cNvSpPr/>
          <p:nvPr/>
        </p:nvSpPr>
        <p:spPr>
          <a:xfrm rot="16200000">
            <a:off x="5178023" y="2261369"/>
            <a:ext cx="2030636" cy="438151"/>
          </a:xfrm>
          <a:prstGeom prst="chevron">
            <a:avLst/>
          </a:prstGeom>
          <a:solidFill>
            <a:srgbClr val="0069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1" name="Arrow: Chevron 30">
            <a:extLst>
              <a:ext uri="{FF2B5EF4-FFF2-40B4-BE49-F238E27FC236}">
                <a16:creationId xmlns:a16="http://schemas.microsoft.com/office/drawing/2014/main" id="{76ECC51D-3F60-1E71-1E78-F2FA6F3F3AF7}"/>
              </a:ext>
            </a:extLst>
          </p:cNvPr>
          <p:cNvSpPr/>
          <p:nvPr/>
        </p:nvSpPr>
        <p:spPr>
          <a:xfrm rot="16200000">
            <a:off x="5234065" y="3205235"/>
            <a:ext cx="1918553" cy="438151"/>
          </a:xfrm>
          <a:prstGeom prst="chevron">
            <a:avLst/>
          </a:prstGeom>
          <a:solidFill>
            <a:srgbClr val="168C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2" name="Arrow: Chevron 31">
            <a:extLst>
              <a:ext uri="{FF2B5EF4-FFF2-40B4-BE49-F238E27FC236}">
                <a16:creationId xmlns:a16="http://schemas.microsoft.com/office/drawing/2014/main" id="{7AA3A8F7-7375-CC32-67FB-636B1CFACDBE}"/>
              </a:ext>
            </a:extLst>
          </p:cNvPr>
          <p:cNvSpPr/>
          <p:nvPr/>
        </p:nvSpPr>
        <p:spPr>
          <a:xfrm rot="16200000">
            <a:off x="5471087" y="4330112"/>
            <a:ext cx="1444511" cy="438151"/>
          </a:xfrm>
          <a:prstGeom prst="chevron">
            <a:avLst/>
          </a:prstGeom>
          <a:solidFill>
            <a:srgbClr val="0078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Arrow: Pentagon 32">
            <a:extLst>
              <a:ext uri="{FF2B5EF4-FFF2-40B4-BE49-F238E27FC236}">
                <a16:creationId xmlns:a16="http://schemas.microsoft.com/office/drawing/2014/main" id="{1AA2FF98-6F64-281B-02B5-DC60786EC5D6}"/>
              </a:ext>
            </a:extLst>
          </p:cNvPr>
          <p:cNvSpPr/>
          <p:nvPr/>
        </p:nvSpPr>
        <p:spPr>
          <a:xfrm>
            <a:off x="5530793" y="1854913"/>
            <a:ext cx="5038033" cy="376328"/>
          </a:xfrm>
          <a:prstGeom prst="homePlate">
            <a:avLst/>
          </a:prstGeom>
          <a:solidFill>
            <a:srgbClr val="0069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a:solidFill>
                  <a:schemeClr val="bg1"/>
                </a:solidFill>
                <a:ea typeface="Merriweather Sans"/>
                <a:cs typeface="Merriweather Sans"/>
                <a:sym typeface="Merriweather Sans"/>
              </a:rPr>
              <a:t>Urdu Education Society v. </a:t>
            </a:r>
            <a:r>
              <a:rPr lang="en-IN" sz="1200" err="1">
                <a:solidFill>
                  <a:schemeClr val="bg1"/>
                </a:solidFill>
                <a:ea typeface="Merriweather Sans"/>
                <a:cs typeface="Merriweather Sans"/>
                <a:sym typeface="Merriweather Sans"/>
              </a:rPr>
              <a:t>NaFAC</a:t>
            </a:r>
            <a:r>
              <a:rPr lang="en-IN" sz="1200">
                <a:solidFill>
                  <a:schemeClr val="bg1"/>
                </a:solidFill>
                <a:ea typeface="Merriweather Sans"/>
                <a:cs typeface="Merriweather Sans"/>
                <a:sym typeface="Merriweather Sans"/>
              </a:rPr>
              <a:t> [2022] 145 taxmann.com 11 (Bom HC)</a:t>
            </a:r>
            <a:endParaRPr lang="en-IN" sz="1200">
              <a:solidFill>
                <a:schemeClr val="bg1"/>
              </a:solidFill>
            </a:endParaRPr>
          </a:p>
        </p:txBody>
      </p:sp>
      <p:sp>
        <p:nvSpPr>
          <p:cNvPr id="34" name="Arrow: Pentagon 33">
            <a:extLst>
              <a:ext uri="{FF2B5EF4-FFF2-40B4-BE49-F238E27FC236}">
                <a16:creationId xmlns:a16="http://schemas.microsoft.com/office/drawing/2014/main" id="{EDF340BF-D4A1-F138-0CAC-AEE72B39F3D9}"/>
              </a:ext>
            </a:extLst>
          </p:cNvPr>
          <p:cNvSpPr/>
          <p:nvPr/>
        </p:nvSpPr>
        <p:spPr>
          <a:xfrm flipH="1">
            <a:off x="1924715" y="2961220"/>
            <a:ext cx="5038033" cy="376328"/>
          </a:xfrm>
          <a:prstGeom prst="homePlate">
            <a:avLst/>
          </a:prstGeom>
          <a:solidFill>
            <a:srgbClr val="168C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a:solidFill>
                  <a:schemeClr val="bg1"/>
                </a:solidFill>
                <a:ea typeface="Merriweather Sans"/>
                <a:cs typeface="Merriweather Sans"/>
                <a:sym typeface="Merriweather Sans"/>
              </a:rPr>
              <a:t>Parag </a:t>
            </a:r>
            <a:r>
              <a:rPr lang="en-IN" sz="1200" err="1">
                <a:solidFill>
                  <a:schemeClr val="bg1"/>
                </a:solidFill>
                <a:ea typeface="Merriweather Sans"/>
                <a:cs typeface="Merriweather Sans"/>
                <a:sym typeface="Merriweather Sans"/>
              </a:rPr>
              <a:t>Kishorchandra</a:t>
            </a:r>
            <a:r>
              <a:rPr lang="en-IN" sz="1200">
                <a:solidFill>
                  <a:schemeClr val="bg1"/>
                </a:solidFill>
                <a:ea typeface="Merriweather Sans"/>
                <a:cs typeface="Merriweather Sans"/>
                <a:sym typeface="Merriweather Sans"/>
              </a:rPr>
              <a:t> Shah v. </a:t>
            </a:r>
            <a:r>
              <a:rPr lang="en-IN" sz="1200" err="1">
                <a:solidFill>
                  <a:schemeClr val="bg1"/>
                </a:solidFill>
                <a:ea typeface="Merriweather Sans"/>
                <a:cs typeface="Merriweather Sans"/>
                <a:sym typeface="Merriweather Sans"/>
              </a:rPr>
              <a:t>NaFAC</a:t>
            </a:r>
            <a:r>
              <a:rPr lang="en-IN" sz="1200">
                <a:solidFill>
                  <a:schemeClr val="bg1"/>
                </a:solidFill>
                <a:ea typeface="Merriweather Sans"/>
                <a:cs typeface="Merriweather Sans"/>
                <a:sym typeface="Merriweather Sans"/>
              </a:rPr>
              <a:t> [W.P. NO.11052 of 2021 (Bom HC)]</a:t>
            </a:r>
            <a:endParaRPr lang="en-IN" sz="1200">
              <a:solidFill>
                <a:schemeClr val="bg1"/>
              </a:solidFill>
            </a:endParaRPr>
          </a:p>
        </p:txBody>
      </p:sp>
      <p:sp>
        <p:nvSpPr>
          <p:cNvPr id="35" name="Arrow: Pentagon 34">
            <a:extLst>
              <a:ext uri="{FF2B5EF4-FFF2-40B4-BE49-F238E27FC236}">
                <a16:creationId xmlns:a16="http://schemas.microsoft.com/office/drawing/2014/main" id="{B7A3CB37-1006-930F-B811-4B6A89794E78}"/>
              </a:ext>
            </a:extLst>
          </p:cNvPr>
          <p:cNvSpPr/>
          <p:nvPr/>
        </p:nvSpPr>
        <p:spPr>
          <a:xfrm>
            <a:off x="5412717" y="4272759"/>
            <a:ext cx="5038033" cy="376328"/>
          </a:xfrm>
          <a:prstGeom prst="homePlate">
            <a:avLst/>
          </a:prstGeom>
          <a:solidFill>
            <a:srgbClr val="0078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dirty="0" err="1"/>
              <a:t>Vibgyor</a:t>
            </a:r>
            <a:r>
              <a:rPr lang="en-IN" sz="1200" dirty="0"/>
              <a:t> </a:t>
            </a:r>
            <a:r>
              <a:rPr lang="en-IN" sz="1200" dirty="0" err="1"/>
              <a:t>Vinimay</a:t>
            </a:r>
            <a:r>
              <a:rPr lang="en-IN" sz="1200" dirty="0"/>
              <a:t> (P.) Ltd. vs. </a:t>
            </a:r>
            <a:r>
              <a:rPr lang="en-IN" sz="1200" dirty="0" err="1"/>
              <a:t>NaFAC</a:t>
            </a:r>
            <a:r>
              <a:rPr lang="en-IN" sz="1200" dirty="0"/>
              <a:t> [2025] 175 taxmann.com 643 (Bombay HC)</a:t>
            </a:r>
          </a:p>
        </p:txBody>
      </p:sp>
      <p:sp>
        <p:nvSpPr>
          <p:cNvPr id="36" name="Arrow: Pentagon 35">
            <a:extLst>
              <a:ext uri="{FF2B5EF4-FFF2-40B4-BE49-F238E27FC236}">
                <a16:creationId xmlns:a16="http://schemas.microsoft.com/office/drawing/2014/main" id="{8FF169FB-7B49-2990-1B37-2F79FA090A6F}"/>
              </a:ext>
            </a:extLst>
          </p:cNvPr>
          <p:cNvSpPr/>
          <p:nvPr/>
        </p:nvSpPr>
        <p:spPr>
          <a:xfrm flipH="1">
            <a:off x="1924715" y="5415278"/>
            <a:ext cx="5038033" cy="376328"/>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a:solidFill>
                  <a:schemeClr val="bg1"/>
                </a:solidFill>
                <a:ea typeface="Merriweather Sans"/>
                <a:cs typeface="Merriweather Sans"/>
                <a:sym typeface="Merriweather Sans"/>
              </a:rPr>
              <a:t>Green </a:t>
            </a:r>
            <a:r>
              <a:rPr lang="en-IN" sz="1200" err="1">
                <a:solidFill>
                  <a:schemeClr val="bg1"/>
                </a:solidFill>
                <a:ea typeface="Merriweather Sans"/>
                <a:cs typeface="Merriweather Sans"/>
                <a:sym typeface="Merriweather Sans"/>
              </a:rPr>
              <a:t>Valliey</a:t>
            </a:r>
            <a:r>
              <a:rPr lang="en-IN" sz="1200">
                <a:solidFill>
                  <a:schemeClr val="bg1"/>
                </a:solidFill>
                <a:ea typeface="Merriweather Sans"/>
                <a:cs typeface="Merriweather Sans"/>
                <a:sym typeface="Merriweather Sans"/>
              </a:rPr>
              <a:t> Industries v. AU [2023] 147 taxmann.com 295 (Cal HC)</a:t>
            </a:r>
            <a:endParaRPr lang="en-IN" sz="1200">
              <a:solidFill>
                <a:schemeClr val="bg1"/>
              </a:solidFill>
            </a:endParaRPr>
          </a:p>
        </p:txBody>
      </p:sp>
      <p:sp>
        <p:nvSpPr>
          <p:cNvPr id="13" name="TextBox 12">
            <a:extLst>
              <a:ext uri="{FF2B5EF4-FFF2-40B4-BE49-F238E27FC236}">
                <a16:creationId xmlns:a16="http://schemas.microsoft.com/office/drawing/2014/main" id="{0AB0B5CC-277A-B1D4-8035-BD3FDF5A2B45}"/>
              </a:ext>
            </a:extLst>
          </p:cNvPr>
          <p:cNvSpPr txBox="1"/>
          <p:nvPr/>
        </p:nvSpPr>
        <p:spPr>
          <a:xfrm>
            <a:off x="669502" y="1640840"/>
            <a:ext cx="4743215" cy="830997"/>
          </a:xfrm>
          <a:prstGeom prst="rect">
            <a:avLst/>
          </a:prstGeom>
          <a:noFill/>
        </p:spPr>
        <p:txBody>
          <a:bodyPr wrap="square">
            <a:spAutoFit/>
          </a:bodyPr>
          <a:lstStyle/>
          <a:p>
            <a:pPr algn="just"/>
            <a:r>
              <a:rPr lang="en-US" sz="1200" i="0" u="none" strike="noStrike" cap="none">
                <a:solidFill>
                  <a:schemeClr val="tx1">
                    <a:lumMod val="75000"/>
                    <a:lumOff val="25000"/>
                  </a:schemeClr>
                </a:solidFill>
                <a:latin typeface="+mj-lt"/>
                <a:ea typeface="Merriweather Sans Light"/>
                <a:cs typeface="Merriweather Sans Light"/>
                <a:sym typeface="Merriweather Sans Light"/>
              </a:rPr>
              <a:t>Where Ā was given 4 days (including Saturday and Sunday) to reply to SCN cum draft assessment order – order set aside and matter was remanded back as only 2 working days effectively provided</a:t>
            </a:r>
            <a:endParaRPr lang="en-IN" sz="1200"/>
          </a:p>
        </p:txBody>
      </p:sp>
      <p:sp>
        <p:nvSpPr>
          <p:cNvPr id="38" name="TextBox 37">
            <a:extLst>
              <a:ext uri="{FF2B5EF4-FFF2-40B4-BE49-F238E27FC236}">
                <a16:creationId xmlns:a16="http://schemas.microsoft.com/office/drawing/2014/main" id="{3FEBCBE9-26A8-432F-079F-98A860DC071C}"/>
              </a:ext>
            </a:extLst>
          </p:cNvPr>
          <p:cNvSpPr txBox="1"/>
          <p:nvPr/>
        </p:nvSpPr>
        <p:spPr>
          <a:xfrm>
            <a:off x="7112000" y="2917950"/>
            <a:ext cx="4013200" cy="646331"/>
          </a:xfrm>
          <a:prstGeom prst="rect">
            <a:avLst/>
          </a:prstGeom>
          <a:noFill/>
        </p:spPr>
        <p:txBody>
          <a:bodyPr wrap="square">
            <a:spAutoFit/>
          </a:bodyPr>
          <a:lstStyle/>
          <a:p>
            <a:pPr algn="just"/>
            <a:r>
              <a:rPr lang="en-US" sz="1200" i="0" u="none" strike="noStrike" cap="none">
                <a:solidFill>
                  <a:schemeClr val="tx1">
                    <a:lumMod val="75000"/>
                    <a:lumOff val="25000"/>
                  </a:schemeClr>
                </a:solidFill>
                <a:latin typeface="+mj-lt"/>
                <a:ea typeface="Merriweather Sans Light"/>
                <a:cs typeface="Merriweather Sans Light"/>
                <a:sym typeface="Merriweather Sans Light"/>
              </a:rPr>
              <a:t>Where Ā was given 2 days to reply to SCN as assessment was getting time barred – order set aside and AO was to pay costs</a:t>
            </a:r>
            <a:endParaRPr lang="en-IN" sz="1200"/>
          </a:p>
        </p:txBody>
      </p:sp>
      <p:sp>
        <p:nvSpPr>
          <p:cNvPr id="40" name="TextBox 39">
            <a:extLst>
              <a:ext uri="{FF2B5EF4-FFF2-40B4-BE49-F238E27FC236}">
                <a16:creationId xmlns:a16="http://schemas.microsoft.com/office/drawing/2014/main" id="{59B7A8F2-BABE-9A8C-C9DC-A9CC691E83F7}"/>
              </a:ext>
            </a:extLst>
          </p:cNvPr>
          <p:cNvSpPr txBox="1"/>
          <p:nvPr/>
        </p:nvSpPr>
        <p:spPr>
          <a:xfrm>
            <a:off x="7194555" y="5228697"/>
            <a:ext cx="3930644" cy="830997"/>
          </a:xfrm>
          <a:prstGeom prst="rect">
            <a:avLst/>
          </a:prstGeom>
          <a:noFill/>
        </p:spPr>
        <p:txBody>
          <a:bodyPr wrap="square">
            <a:spAutoFit/>
          </a:bodyPr>
          <a:lstStyle/>
          <a:p>
            <a:pPr algn="just"/>
            <a:r>
              <a:rPr lang="en-US" sz="1200" i="0" u="none" strike="noStrike" cap="none">
                <a:solidFill>
                  <a:schemeClr val="tx1">
                    <a:lumMod val="75000"/>
                    <a:lumOff val="25000"/>
                  </a:schemeClr>
                </a:solidFill>
                <a:latin typeface="+mj-lt"/>
                <a:ea typeface="Merriweather Sans Light"/>
                <a:cs typeface="Merriweather Sans Light"/>
                <a:sym typeface="Merriweather Sans Light"/>
              </a:rPr>
              <a:t>Where Ā was given 5 days (including Saturday, Sunday and Holiday) to reply to SCN – order set aside and matter was remanded back as only 48 hours effectively provided</a:t>
            </a:r>
            <a:endParaRPr lang="en-IN" sz="1200"/>
          </a:p>
        </p:txBody>
      </p:sp>
      <p:sp>
        <p:nvSpPr>
          <p:cNvPr id="42" name="TextBox 41">
            <a:extLst>
              <a:ext uri="{FF2B5EF4-FFF2-40B4-BE49-F238E27FC236}">
                <a16:creationId xmlns:a16="http://schemas.microsoft.com/office/drawing/2014/main" id="{50225A5E-5DF5-5914-CAE3-9EDBDD4DBA80}"/>
              </a:ext>
            </a:extLst>
          </p:cNvPr>
          <p:cNvSpPr txBox="1"/>
          <p:nvPr/>
        </p:nvSpPr>
        <p:spPr>
          <a:xfrm>
            <a:off x="669503" y="3967930"/>
            <a:ext cx="4648700" cy="1200329"/>
          </a:xfrm>
          <a:prstGeom prst="rect">
            <a:avLst/>
          </a:prstGeom>
          <a:noFill/>
        </p:spPr>
        <p:txBody>
          <a:bodyPr wrap="square">
            <a:spAutoFit/>
          </a:bodyPr>
          <a:lstStyle/>
          <a:p>
            <a:pPr algn="just"/>
            <a:r>
              <a:rPr lang="en-IN" sz="1200"/>
              <a:t>Where AO issued SCN based on information that Ā had given huge unsecured loans and thereafter, made addition under section 69B, since insufficient time of just 1 day was granted to</a:t>
            </a:r>
          </a:p>
          <a:p>
            <a:pPr algn="just"/>
            <a:r>
              <a:rPr lang="en-IN" sz="1200"/>
              <a:t>Ā to respond to SCN, impugned order was in violation of principles of natural justice and matter was to be remanded back to pass fresh order</a:t>
            </a:r>
          </a:p>
        </p:txBody>
      </p:sp>
    </p:spTree>
    <p:extLst>
      <p:ext uri="{BB962C8B-B14F-4D97-AF65-F5344CB8AC3E}">
        <p14:creationId xmlns:p14="http://schemas.microsoft.com/office/powerpoint/2010/main" val="2471032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B37BA-9157-6C81-12A5-C5AD3384AE33}"/>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C4A3978-CBB1-6533-5683-308E2C12AE44}"/>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62B5AF0E-1DAA-9E0F-6F10-EF0210FD9F2B}"/>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90AF74EA-9702-0744-C5A3-84E861E4ED38}"/>
              </a:ext>
            </a:extLst>
          </p:cNvPr>
          <p:cNvSpPr>
            <a:spLocks noGrp="1"/>
          </p:cNvSpPr>
          <p:nvPr>
            <p:ph type="sldNum" sz="quarter" idx="12"/>
          </p:nvPr>
        </p:nvSpPr>
        <p:spPr/>
        <p:txBody>
          <a:bodyPr/>
          <a:lstStyle/>
          <a:p>
            <a:fld id="{3A98EE3D-8CD1-4C3F-BD1C-C98C9596463C}" type="slidenum">
              <a:rPr lang="en-US" smtClean="0"/>
              <a:t>28</a:t>
            </a:fld>
            <a:endParaRPr lang="en-US"/>
          </a:p>
        </p:txBody>
      </p:sp>
      <p:sp>
        <p:nvSpPr>
          <p:cNvPr id="5" name="Title 4">
            <a:extLst>
              <a:ext uri="{FF2B5EF4-FFF2-40B4-BE49-F238E27FC236}">
                <a16:creationId xmlns:a16="http://schemas.microsoft.com/office/drawing/2014/main" id="{31FA2C52-9ED1-F117-31E8-A3222A171555}"/>
              </a:ext>
            </a:extLst>
          </p:cNvPr>
          <p:cNvSpPr>
            <a:spLocks noGrp="1"/>
          </p:cNvSpPr>
          <p:nvPr>
            <p:ph type="title"/>
          </p:nvPr>
        </p:nvSpPr>
        <p:spPr/>
        <p:txBody>
          <a:bodyPr>
            <a:normAutofit/>
          </a:bodyPr>
          <a:lstStyle/>
          <a:p>
            <a:r>
              <a:rPr lang="en-IN"/>
              <a:t>Insufficient time provided to reply to </a:t>
            </a:r>
            <a:r>
              <a:rPr lang="en-IN" err="1"/>
              <a:t>scn</a:t>
            </a:r>
            <a:r>
              <a:rPr lang="en-IN"/>
              <a:t> (CONT’D)</a:t>
            </a:r>
          </a:p>
        </p:txBody>
      </p:sp>
      <p:sp>
        <p:nvSpPr>
          <p:cNvPr id="11" name="TextBox 10">
            <a:extLst>
              <a:ext uri="{FF2B5EF4-FFF2-40B4-BE49-F238E27FC236}">
                <a16:creationId xmlns:a16="http://schemas.microsoft.com/office/drawing/2014/main" id="{AC2FAF17-0A4A-8859-F701-D76EF813E308}"/>
              </a:ext>
            </a:extLst>
          </p:cNvPr>
          <p:cNvSpPr txBox="1"/>
          <p:nvPr/>
        </p:nvSpPr>
        <p:spPr>
          <a:xfrm>
            <a:off x="5742460" y="4154987"/>
            <a:ext cx="5303520" cy="553998"/>
          </a:xfrm>
          <a:prstGeom prst="rect">
            <a:avLst/>
          </a:prstGeom>
          <a:noFill/>
        </p:spPr>
        <p:txBody>
          <a:bodyPr wrap="square">
            <a:spAutoFit/>
          </a:bodyPr>
          <a:lstStyle/>
          <a:p>
            <a:pPr algn="just"/>
            <a:r>
              <a:rPr lang="en-US" sz="1450">
                <a:solidFill>
                  <a:schemeClr val="bg1"/>
                </a:solidFill>
                <a:latin typeface="Arial" panose="020B0604020202020204"/>
                <a:sym typeface="Merriweather Sans"/>
              </a:rPr>
              <a:t>Magadh Sugar &amp; Energy Ltd. v. AU [2023] 454 ITR 405 (Del. HC)</a:t>
            </a:r>
            <a:endParaRPr lang="en-IN" sz="1450">
              <a:solidFill>
                <a:schemeClr val="bg1"/>
              </a:solidFill>
              <a:latin typeface="Arial" panose="020B0604020202020204"/>
            </a:endParaRPr>
          </a:p>
        </p:txBody>
      </p:sp>
      <p:sp>
        <p:nvSpPr>
          <p:cNvPr id="10" name="TextBox 9">
            <a:extLst>
              <a:ext uri="{FF2B5EF4-FFF2-40B4-BE49-F238E27FC236}">
                <a16:creationId xmlns:a16="http://schemas.microsoft.com/office/drawing/2014/main" id="{6A28CA6E-7712-E17A-404C-F9D52486F99A}"/>
              </a:ext>
            </a:extLst>
          </p:cNvPr>
          <p:cNvSpPr txBox="1"/>
          <p:nvPr/>
        </p:nvSpPr>
        <p:spPr>
          <a:xfrm>
            <a:off x="4880052" y="2104417"/>
            <a:ext cx="438150" cy="368637"/>
          </a:xfrm>
          <a:prstGeom prst="rect">
            <a:avLst/>
          </a:prstGeom>
          <a:noFill/>
        </p:spPr>
        <p:txBody>
          <a:bodyPr wrap="square" rtlCol="0">
            <a:spAutoFit/>
          </a:bodyPr>
          <a:lstStyle/>
          <a:p>
            <a:endParaRPr lang="en-IN"/>
          </a:p>
        </p:txBody>
      </p:sp>
      <p:sp>
        <p:nvSpPr>
          <p:cNvPr id="29" name="Arrow: Chevron 28">
            <a:extLst>
              <a:ext uri="{FF2B5EF4-FFF2-40B4-BE49-F238E27FC236}">
                <a16:creationId xmlns:a16="http://schemas.microsoft.com/office/drawing/2014/main" id="{1A54B882-2615-E62F-0360-46B663FF4B54}"/>
              </a:ext>
            </a:extLst>
          </p:cNvPr>
          <p:cNvSpPr/>
          <p:nvPr/>
        </p:nvSpPr>
        <p:spPr>
          <a:xfrm rot="16200000">
            <a:off x="5234066" y="4955558"/>
            <a:ext cx="1918554" cy="438151"/>
          </a:xfrm>
          <a:prstGeom prst="chevron">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0" name="Arrow: Chevron 29">
            <a:extLst>
              <a:ext uri="{FF2B5EF4-FFF2-40B4-BE49-F238E27FC236}">
                <a16:creationId xmlns:a16="http://schemas.microsoft.com/office/drawing/2014/main" id="{50BF57F6-848C-406A-F857-844619D5F8BA}"/>
              </a:ext>
            </a:extLst>
          </p:cNvPr>
          <p:cNvSpPr/>
          <p:nvPr/>
        </p:nvSpPr>
        <p:spPr>
          <a:xfrm rot="16200000">
            <a:off x="5178023" y="2261369"/>
            <a:ext cx="2030636" cy="438151"/>
          </a:xfrm>
          <a:prstGeom prst="chevron">
            <a:avLst/>
          </a:prstGeom>
          <a:solidFill>
            <a:srgbClr val="0069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1" name="Arrow: Chevron 30">
            <a:extLst>
              <a:ext uri="{FF2B5EF4-FFF2-40B4-BE49-F238E27FC236}">
                <a16:creationId xmlns:a16="http://schemas.microsoft.com/office/drawing/2014/main" id="{ADFF14BC-BACC-B37C-ED4E-286A30468B86}"/>
              </a:ext>
            </a:extLst>
          </p:cNvPr>
          <p:cNvSpPr/>
          <p:nvPr/>
        </p:nvSpPr>
        <p:spPr>
          <a:xfrm rot="16200000">
            <a:off x="5234065" y="3205235"/>
            <a:ext cx="1918553" cy="438151"/>
          </a:xfrm>
          <a:prstGeom prst="chevron">
            <a:avLst/>
          </a:prstGeom>
          <a:solidFill>
            <a:srgbClr val="168C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2" name="Arrow: Chevron 31">
            <a:extLst>
              <a:ext uri="{FF2B5EF4-FFF2-40B4-BE49-F238E27FC236}">
                <a16:creationId xmlns:a16="http://schemas.microsoft.com/office/drawing/2014/main" id="{8AD1994D-EC1E-83BA-9342-2358A996936D}"/>
              </a:ext>
            </a:extLst>
          </p:cNvPr>
          <p:cNvSpPr/>
          <p:nvPr/>
        </p:nvSpPr>
        <p:spPr>
          <a:xfrm rot="16200000">
            <a:off x="5471087" y="4330112"/>
            <a:ext cx="1444511" cy="438151"/>
          </a:xfrm>
          <a:prstGeom prst="chevron">
            <a:avLst/>
          </a:prstGeom>
          <a:solidFill>
            <a:srgbClr val="0078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Arrow: Pentagon 32">
            <a:extLst>
              <a:ext uri="{FF2B5EF4-FFF2-40B4-BE49-F238E27FC236}">
                <a16:creationId xmlns:a16="http://schemas.microsoft.com/office/drawing/2014/main" id="{F81FB711-D81D-ECD5-C852-26CAAADCF78D}"/>
              </a:ext>
            </a:extLst>
          </p:cNvPr>
          <p:cNvSpPr/>
          <p:nvPr/>
        </p:nvSpPr>
        <p:spPr>
          <a:xfrm>
            <a:off x="5530793" y="1854913"/>
            <a:ext cx="5038033" cy="376328"/>
          </a:xfrm>
          <a:prstGeom prst="homePlate">
            <a:avLst/>
          </a:prstGeom>
          <a:solidFill>
            <a:srgbClr val="0069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Bijaya Kumar Panda vs. CBDT [2025] 176 taxmann.com 469 (Orissa HC)</a:t>
            </a:r>
            <a:endParaRPr lang="en-IN" sz="1200"/>
          </a:p>
        </p:txBody>
      </p:sp>
      <p:sp>
        <p:nvSpPr>
          <p:cNvPr id="34" name="Arrow: Pentagon 33">
            <a:extLst>
              <a:ext uri="{FF2B5EF4-FFF2-40B4-BE49-F238E27FC236}">
                <a16:creationId xmlns:a16="http://schemas.microsoft.com/office/drawing/2014/main" id="{260CA630-5E5D-1CC2-1A9C-826F25DD53D6}"/>
              </a:ext>
            </a:extLst>
          </p:cNvPr>
          <p:cNvSpPr/>
          <p:nvPr/>
        </p:nvSpPr>
        <p:spPr>
          <a:xfrm flipH="1">
            <a:off x="1924715" y="2961220"/>
            <a:ext cx="5038033" cy="376328"/>
          </a:xfrm>
          <a:prstGeom prst="homePlate">
            <a:avLst/>
          </a:prstGeom>
          <a:solidFill>
            <a:srgbClr val="168C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err="1"/>
              <a:t>Ramshankar</a:t>
            </a:r>
            <a:r>
              <a:rPr lang="en-IN" sz="1200"/>
              <a:t> Mahapatra vs. CBDT [2025] 177 taxmann.com 329 (Orissa HC.)</a:t>
            </a:r>
          </a:p>
        </p:txBody>
      </p:sp>
      <p:sp>
        <p:nvSpPr>
          <p:cNvPr id="35" name="Arrow: Pentagon 34">
            <a:extLst>
              <a:ext uri="{FF2B5EF4-FFF2-40B4-BE49-F238E27FC236}">
                <a16:creationId xmlns:a16="http://schemas.microsoft.com/office/drawing/2014/main" id="{E9027DC7-A3CD-A0AC-540F-ED410973A7A7}"/>
              </a:ext>
            </a:extLst>
          </p:cNvPr>
          <p:cNvSpPr/>
          <p:nvPr/>
        </p:nvSpPr>
        <p:spPr>
          <a:xfrm>
            <a:off x="5412717" y="4272759"/>
            <a:ext cx="5038033" cy="376328"/>
          </a:xfrm>
          <a:prstGeom prst="homePlate">
            <a:avLst/>
          </a:prstGeom>
          <a:solidFill>
            <a:srgbClr val="0078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ym typeface="Merriweather Sans"/>
              </a:rPr>
              <a:t>Magadh Sugar Ramesh Kumar Jain vs. CIT [2025] 176 taxmann.com 72 (Chhattisgarh HC)</a:t>
            </a:r>
            <a:endParaRPr lang="en-IN" sz="1200"/>
          </a:p>
        </p:txBody>
      </p:sp>
      <p:sp>
        <p:nvSpPr>
          <p:cNvPr id="36" name="Arrow: Pentagon 35">
            <a:extLst>
              <a:ext uri="{FF2B5EF4-FFF2-40B4-BE49-F238E27FC236}">
                <a16:creationId xmlns:a16="http://schemas.microsoft.com/office/drawing/2014/main" id="{B53FF94F-A615-5618-2405-436AF238C982}"/>
              </a:ext>
            </a:extLst>
          </p:cNvPr>
          <p:cNvSpPr/>
          <p:nvPr/>
        </p:nvSpPr>
        <p:spPr>
          <a:xfrm flipH="1">
            <a:off x="1924715" y="5415278"/>
            <a:ext cx="5038033" cy="376328"/>
          </a:xfrm>
          <a:prstGeom prst="homePlate">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dirty="0"/>
              <a:t>Sri Lakshmi Narasimha Swamy Vari Devasthanam vs. AU 2025] 176 taxmann.com 341 (Tel. HC)</a:t>
            </a:r>
          </a:p>
        </p:txBody>
      </p:sp>
      <p:sp>
        <p:nvSpPr>
          <p:cNvPr id="7" name="TextBox 6">
            <a:extLst>
              <a:ext uri="{FF2B5EF4-FFF2-40B4-BE49-F238E27FC236}">
                <a16:creationId xmlns:a16="http://schemas.microsoft.com/office/drawing/2014/main" id="{C9131CFF-2359-0F4E-3CC1-D148B4E1BA62}"/>
              </a:ext>
            </a:extLst>
          </p:cNvPr>
          <p:cNvSpPr txBox="1"/>
          <p:nvPr/>
        </p:nvSpPr>
        <p:spPr>
          <a:xfrm>
            <a:off x="775874" y="1442912"/>
            <a:ext cx="4546476" cy="1200329"/>
          </a:xfrm>
          <a:prstGeom prst="rect">
            <a:avLst/>
          </a:prstGeom>
          <a:noFill/>
        </p:spPr>
        <p:txBody>
          <a:bodyPr wrap="square">
            <a:spAutoFit/>
          </a:bodyPr>
          <a:lstStyle/>
          <a:p>
            <a:pPr algn="just"/>
            <a:r>
              <a:rPr lang="en-US" sz="1200"/>
              <a:t>Where Faceless Assessment Unit issued SCN granting merely four days to Ā to upload voluminous documents for compliance, since as per SOP under Faceless Assessment provisions, seven days' time from issue of SCN had been stipulated, there was violation of principles of natural justice and impugned assessment order was to be set aside.</a:t>
            </a:r>
            <a:endParaRPr lang="en-IN" sz="1200"/>
          </a:p>
        </p:txBody>
      </p:sp>
      <p:sp>
        <p:nvSpPr>
          <p:cNvPr id="9" name="TextBox 8">
            <a:extLst>
              <a:ext uri="{FF2B5EF4-FFF2-40B4-BE49-F238E27FC236}">
                <a16:creationId xmlns:a16="http://schemas.microsoft.com/office/drawing/2014/main" id="{CD0086FE-F9F9-5821-0680-0D5579E3AC57}"/>
              </a:ext>
            </a:extLst>
          </p:cNvPr>
          <p:cNvSpPr txBox="1"/>
          <p:nvPr/>
        </p:nvSpPr>
        <p:spPr>
          <a:xfrm>
            <a:off x="777948" y="3872644"/>
            <a:ext cx="4542328" cy="1200329"/>
          </a:xfrm>
          <a:prstGeom prst="rect">
            <a:avLst/>
          </a:prstGeom>
          <a:noFill/>
        </p:spPr>
        <p:txBody>
          <a:bodyPr wrap="square">
            <a:spAutoFit/>
          </a:bodyPr>
          <a:lstStyle/>
          <a:p>
            <a:pPr algn="just"/>
            <a:r>
              <a:rPr lang="en-US" sz="1200">
                <a:sym typeface="Merriweather Sans"/>
              </a:rPr>
              <a:t>Where department issued a second notice to Ā on 13-3-2025, seeking response by 17:00 hours of 15-3-2025 i.e. within two days, which was a very short time for filing response particularly as date of 14-3-2025 was declared as holiday on occasion of Holi festival, since no reasonable opportunity had been given to Ā, impugned assessment order passed was to be set aside</a:t>
            </a:r>
            <a:endParaRPr lang="en-IN" sz="1200"/>
          </a:p>
        </p:txBody>
      </p:sp>
      <p:sp>
        <p:nvSpPr>
          <p:cNvPr id="13" name="TextBox 12">
            <a:extLst>
              <a:ext uri="{FF2B5EF4-FFF2-40B4-BE49-F238E27FC236}">
                <a16:creationId xmlns:a16="http://schemas.microsoft.com/office/drawing/2014/main" id="{41B884BE-D9C4-B70F-593E-E53271574A34}"/>
              </a:ext>
            </a:extLst>
          </p:cNvPr>
          <p:cNvSpPr txBox="1"/>
          <p:nvPr/>
        </p:nvSpPr>
        <p:spPr>
          <a:xfrm>
            <a:off x="7064332" y="2690379"/>
            <a:ext cx="4071028" cy="1015663"/>
          </a:xfrm>
          <a:prstGeom prst="rect">
            <a:avLst/>
          </a:prstGeom>
          <a:noFill/>
        </p:spPr>
        <p:txBody>
          <a:bodyPr wrap="square">
            <a:spAutoFit/>
          </a:bodyPr>
          <a:lstStyle/>
          <a:p>
            <a:pPr algn="just"/>
            <a:r>
              <a:rPr lang="en-US" sz="1200"/>
              <a:t>Where Ā was given only 4 days to reply to SCN in reassessment, contrary to CBDT SOP mandating 7 days, there had been a flagrant violation of principles of natural justice and, thus, matter was to be remitted to Faceless AU for fresh adjudication</a:t>
            </a:r>
            <a:endParaRPr lang="en-IN" sz="1200"/>
          </a:p>
        </p:txBody>
      </p:sp>
      <p:sp>
        <p:nvSpPr>
          <p:cNvPr id="16" name="TextBox 15">
            <a:extLst>
              <a:ext uri="{FF2B5EF4-FFF2-40B4-BE49-F238E27FC236}">
                <a16:creationId xmlns:a16="http://schemas.microsoft.com/office/drawing/2014/main" id="{1D5DDB51-43EF-68F8-B1B1-853636895137}"/>
              </a:ext>
            </a:extLst>
          </p:cNvPr>
          <p:cNvSpPr txBox="1"/>
          <p:nvPr/>
        </p:nvSpPr>
        <p:spPr>
          <a:xfrm>
            <a:off x="7064332" y="4951698"/>
            <a:ext cx="3981648" cy="1384995"/>
          </a:xfrm>
          <a:prstGeom prst="rect">
            <a:avLst/>
          </a:prstGeom>
          <a:noFill/>
        </p:spPr>
        <p:txBody>
          <a:bodyPr wrap="square">
            <a:spAutoFit/>
          </a:bodyPr>
          <a:lstStyle/>
          <a:p>
            <a:pPr algn="just"/>
            <a:r>
              <a:rPr lang="en-US" sz="1200"/>
              <a:t>Where a SCN was issued to Ā allowing only four effective days to respond, contrary to department’s SOP mandating seven days, SCN and impugned assessment order passed on basis of said SCN were to be quashed and set aside and matter remitted back to authority concerned to permit Ā to file a detailed response within a period of seven days</a:t>
            </a:r>
            <a:endParaRPr lang="en-IN" sz="1200"/>
          </a:p>
        </p:txBody>
      </p:sp>
    </p:spTree>
    <p:extLst>
      <p:ext uri="{BB962C8B-B14F-4D97-AF65-F5344CB8AC3E}">
        <p14:creationId xmlns:p14="http://schemas.microsoft.com/office/powerpoint/2010/main" val="120291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7A541-57C4-EDBC-2BD1-3E1ED4613490}"/>
            </a:ext>
          </a:extLst>
        </p:cNvPr>
        <p:cNvGrpSpPr/>
        <p:nvPr/>
      </p:nvGrpSpPr>
      <p:grpSpPr>
        <a:xfrm>
          <a:off x="0" y="0"/>
          <a:ext cx="0" cy="0"/>
          <a:chOff x="0" y="0"/>
          <a:chExt cx="0" cy="0"/>
        </a:xfrm>
      </p:grpSpPr>
      <p:sp>
        <p:nvSpPr>
          <p:cNvPr id="70" name="Trapezoid 69">
            <a:extLst>
              <a:ext uri="{FF2B5EF4-FFF2-40B4-BE49-F238E27FC236}">
                <a16:creationId xmlns:a16="http://schemas.microsoft.com/office/drawing/2014/main" id="{AFDE52E8-8C02-A4D0-1D5C-28C5B31B563C}"/>
              </a:ext>
            </a:extLst>
          </p:cNvPr>
          <p:cNvSpPr/>
          <p:nvPr/>
        </p:nvSpPr>
        <p:spPr>
          <a:xfrm>
            <a:off x="787780" y="2311051"/>
            <a:ext cx="3727983" cy="862557"/>
          </a:xfrm>
          <a:prstGeom prst="trapezoid">
            <a:avLst>
              <a:gd name="adj" fmla="val 51959"/>
            </a:avLst>
          </a:prstGeom>
          <a:solidFill>
            <a:srgbClr val="168C98"/>
          </a:solidFill>
          <a:ln>
            <a:solidFill>
              <a:srgbClr val="168C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Trapezoid 70">
            <a:extLst>
              <a:ext uri="{FF2B5EF4-FFF2-40B4-BE49-F238E27FC236}">
                <a16:creationId xmlns:a16="http://schemas.microsoft.com/office/drawing/2014/main" id="{0C1BAF87-B062-92CE-C173-433353542738}"/>
              </a:ext>
            </a:extLst>
          </p:cNvPr>
          <p:cNvSpPr/>
          <p:nvPr/>
        </p:nvSpPr>
        <p:spPr>
          <a:xfrm>
            <a:off x="4130410" y="3861291"/>
            <a:ext cx="3691261" cy="862557"/>
          </a:xfrm>
          <a:prstGeom prst="trapezoid">
            <a:avLst>
              <a:gd name="adj" fmla="val 51959"/>
            </a:avLst>
          </a:prstGeom>
          <a:solidFill>
            <a:srgbClr val="168C98"/>
          </a:solidFill>
          <a:ln>
            <a:solidFill>
              <a:srgbClr val="168C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Trapezoid 71">
            <a:extLst>
              <a:ext uri="{FF2B5EF4-FFF2-40B4-BE49-F238E27FC236}">
                <a16:creationId xmlns:a16="http://schemas.microsoft.com/office/drawing/2014/main" id="{51080383-800A-4227-BEB5-52871C65DB23}"/>
              </a:ext>
            </a:extLst>
          </p:cNvPr>
          <p:cNvSpPr/>
          <p:nvPr/>
        </p:nvSpPr>
        <p:spPr>
          <a:xfrm>
            <a:off x="7458527" y="2326960"/>
            <a:ext cx="3727983" cy="862557"/>
          </a:xfrm>
          <a:prstGeom prst="trapezoid">
            <a:avLst>
              <a:gd name="adj" fmla="val 51959"/>
            </a:avLst>
          </a:prstGeom>
          <a:solidFill>
            <a:srgbClr val="168C98"/>
          </a:solidFill>
          <a:ln>
            <a:solidFill>
              <a:srgbClr val="168C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Trapezoid 72">
            <a:extLst>
              <a:ext uri="{FF2B5EF4-FFF2-40B4-BE49-F238E27FC236}">
                <a16:creationId xmlns:a16="http://schemas.microsoft.com/office/drawing/2014/main" id="{659E615B-D22B-44D0-1B73-3CFB3D89679C}"/>
              </a:ext>
            </a:extLst>
          </p:cNvPr>
          <p:cNvSpPr/>
          <p:nvPr/>
        </p:nvSpPr>
        <p:spPr>
          <a:xfrm rot="10800000">
            <a:off x="795833" y="3173607"/>
            <a:ext cx="3705230" cy="1550239"/>
          </a:xfrm>
          <a:prstGeom prst="trapezoid">
            <a:avLst>
              <a:gd name="adj" fmla="val 49256"/>
            </a:avLst>
          </a:prstGeom>
          <a:solidFill>
            <a:srgbClr val="168C98"/>
          </a:solidFill>
          <a:ln>
            <a:solidFill>
              <a:srgbClr val="168C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Trapezoid 73">
            <a:extLst>
              <a:ext uri="{FF2B5EF4-FFF2-40B4-BE49-F238E27FC236}">
                <a16:creationId xmlns:a16="http://schemas.microsoft.com/office/drawing/2014/main" id="{9508C72D-0956-A1B7-BB43-8CE8CE9E44F2}"/>
              </a:ext>
            </a:extLst>
          </p:cNvPr>
          <p:cNvSpPr/>
          <p:nvPr/>
        </p:nvSpPr>
        <p:spPr>
          <a:xfrm rot="10800000">
            <a:off x="4104142" y="4746324"/>
            <a:ext cx="3727983" cy="1526835"/>
          </a:xfrm>
          <a:prstGeom prst="trapezoid">
            <a:avLst>
              <a:gd name="adj" fmla="val 51484"/>
            </a:avLst>
          </a:prstGeom>
          <a:solidFill>
            <a:srgbClr val="168C98"/>
          </a:solidFill>
          <a:ln>
            <a:solidFill>
              <a:srgbClr val="168C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Trapezoid 74">
            <a:extLst>
              <a:ext uri="{FF2B5EF4-FFF2-40B4-BE49-F238E27FC236}">
                <a16:creationId xmlns:a16="http://schemas.microsoft.com/office/drawing/2014/main" id="{18ABD405-FB41-D822-88CB-2FA68A7FAE5D}"/>
              </a:ext>
            </a:extLst>
          </p:cNvPr>
          <p:cNvSpPr/>
          <p:nvPr/>
        </p:nvSpPr>
        <p:spPr>
          <a:xfrm rot="10800000">
            <a:off x="7472684" y="3211398"/>
            <a:ext cx="3691260" cy="1526835"/>
          </a:xfrm>
          <a:prstGeom prst="trapezoid">
            <a:avLst>
              <a:gd name="adj" fmla="val 48275"/>
            </a:avLst>
          </a:prstGeom>
          <a:solidFill>
            <a:srgbClr val="168C98"/>
          </a:solidFill>
          <a:ln>
            <a:solidFill>
              <a:srgbClr val="168C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rapezoid 47">
            <a:extLst>
              <a:ext uri="{FF2B5EF4-FFF2-40B4-BE49-F238E27FC236}">
                <a16:creationId xmlns:a16="http://schemas.microsoft.com/office/drawing/2014/main" id="{AC3D7265-303C-E03B-D812-8716B5BE21A4}"/>
              </a:ext>
            </a:extLst>
          </p:cNvPr>
          <p:cNvSpPr/>
          <p:nvPr/>
        </p:nvSpPr>
        <p:spPr>
          <a:xfrm>
            <a:off x="1612482" y="1657258"/>
            <a:ext cx="2775249" cy="600065"/>
          </a:xfrm>
          <a:prstGeom prst="trapezoid">
            <a:avLst>
              <a:gd name="adj" fmla="val 49483"/>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Date Placeholder 2">
            <a:extLst>
              <a:ext uri="{FF2B5EF4-FFF2-40B4-BE49-F238E27FC236}">
                <a16:creationId xmlns:a16="http://schemas.microsoft.com/office/drawing/2014/main" id="{0FF5CD42-0D9A-88A0-AE3D-0482255AF9CF}"/>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D04DD0DA-88E2-5598-54BE-BA6FFA53BED4}"/>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E82E0987-D514-9863-334C-60B4F4887915}"/>
              </a:ext>
            </a:extLst>
          </p:cNvPr>
          <p:cNvSpPr>
            <a:spLocks noGrp="1"/>
          </p:cNvSpPr>
          <p:nvPr>
            <p:ph type="sldNum" sz="quarter" idx="12"/>
          </p:nvPr>
        </p:nvSpPr>
        <p:spPr/>
        <p:txBody>
          <a:bodyPr/>
          <a:lstStyle/>
          <a:p>
            <a:fld id="{3A98EE3D-8CD1-4C3F-BD1C-C98C9596463C}" type="slidenum">
              <a:rPr lang="en-US" smtClean="0"/>
              <a:t>29</a:t>
            </a:fld>
            <a:endParaRPr lang="en-US"/>
          </a:p>
        </p:txBody>
      </p:sp>
      <p:sp>
        <p:nvSpPr>
          <p:cNvPr id="25" name="Title 7">
            <a:extLst>
              <a:ext uri="{FF2B5EF4-FFF2-40B4-BE49-F238E27FC236}">
                <a16:creationId xmlns:a16="http://schemas.microsoft.com/office/drawing/2014/main" id="{383F7C58-B071-D4DE-CCC8-574EC32F23B9}"/>
              </a:ext>
            </a:extLst>
          </p:cNvPr>
          <p:cNvSpPr>
            <a:spLocks noGrp="1"/>
          </p:cNvSpPr>
          <p:nvPr>
            <p:ph type="title"/>
          </p:nvPr>
        </p:nvSpPr>
        <p:spPr>
          <a:xfrm>
            <a:off x="581192" y="545847"/>
            <a:ext cx="11029616" cy="990600"/>
          </a:xfrm>
        </p:spPr>
        <p:txBody>
          <a:bodyPr>
            <a:normAutofit/>
          </a:bodyPr>
          <a:lstStyle/>
          <a:p>
            <a:r>
              <a:rPr lang="en-IN" sz="3200"/>
              <a:t>Additions made beyond issues listed in </a:t>
            </a:r>
            <a:r>
              <a:rPr lang="en-IN" sz="3200" err="1"/>
              <a:t>scn</a:t>
            </a:r>
            <a:endParaRPr lang="en-IN" sz="3000"/>
          </a:p>
        </p:txBody>
      </p:sp>
      <p:sp>
        <p:nvSpPr>
          <p:cNvPr id="6" name="Hexagon 5">
            <a:extLst>
              <a:ext uri="{FF2B5EF4-FFF2-40B4-BE49-F238E27FC236}">
                <a16:creationId xmlns:a16="http://schemas.microsoft.com/office/drawing/2014/main" id="{2F27DBF7-B57B-BA7C-EEFA-68FD1E9A9C50}"/>
              </a:ext>
            </a:extLst>
          </p:cNvPr>
          <p:cNvSpPr/>
          <p:nvPr/>
        </p:nvSpPr>
        <p:spPr>
          <a:xfrm>
            <a:off x="787780" y="1649446"/>
            <a:ext cx="3727983" cy="307495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300">
              <a:solidFill>
                <a:schemeClr val="tx1"/>
              </a:solidFill>
            </a:endParaRPr>
          </a:p>
          <a:p>
            <a:pPr algn="ctr"/>
            <a:endParaRPr lang="en-IN">
              <a:solidFill>
                <a:schemeClr val="tx1"/>
              </a:solidFill>
            </a:endParaRPr>
          </a:p>
        </p:txBody>
      </p:sp>
      <p:cxnSp>
        <p:nvCxnSpPr>
          <p:cNvPr id="27" name="Straight Connector 26">
            <a:extLst>
              <a:ext uri="{FF2B5EF4-FFF2-40B4-BE49-F238E27FC236}">
                <a16:creationId xmlns:a16="http://schemas.microsoft.com/office/drawing/2014/main" id="{83D9BCD5-3FAC-C667-9A05-7E3F7383F502}"/>
              </a:ext>
            </a:extLst>
          </p:cNvPr>
          <p:cNvCxnSpPr>
            <a:cxnSpLocks/>
          </p:cNvCxnSpPr>
          <p:nvPr/>
        </p:nvCxnSpPr>
        <p:spPr>
          <a:xfrm>
            <a:off x="1264564" y="2286188"/>
            <a:ext cx="2775249" cy="0"/>
          </a:xfrm>
          <a:prstGeom prst="line">
            <a:avLst/>
          </a:prstGeom>
        </p:spPr>
        <p:style>
          <a:lnRef idx="2">
            <a:schemeClr val="dk1"/>
          </a:lnRef>
          <a:fillRef idx="0">
            <a:schemeClr val="dk1"/>
          </a:fillRef>
          <a:effectRef idx="1">
            <a:schemeClr val="dk1"/>
          </a:effectRef>
          <a:fontRef idx="minor">
            <a:schemeClr val="tx1"/>
          </a:fontRef>
        </p:style>
      </p:cxnSp>
      <p:sp>
        <p:nvSpPr>
          <p:cNvPr id="41" name="TextBox 40">
            <a:extLst>
              <a:ext uri="{FF2B5EF4-FFF2-40B4-BE49-F238E27FC236}">
                <a16:creationId xmlns:a16="http://schemas.microsoft.com/office/drawing/2014/main" id="{CAFE95C4-CE4D-8028-B76D-950D5165C5F4}"/>
              </a:ext>
            </a:extLst>
          </p:cNvPr>
          <p:cNvSpPr txBox="1"/>
          <p:nvPr/>
        </p:nvSpPr>
        <p:spPr>
          <a:xfrm>
            <a:off x="1438921" y="1621569"/>
            <a:ext cx="2476500" cy="692497"/>
          </a:xfrm>
          <a:prstGeom prst="rect">
            <a:avLst/>
          </a:prstGeom>
          <a:noFill/>
        </p:spPr>
        <p:txBody>
          <a:bodyPr wrap="square" rtlCol="0">
            <a:spAutoFit/>
          </a:bodyPr>
          <a:lstStyle/>
          <a:p>
            <a:pPr algn="ctr"/>
            <a:r>
              <a:rPr lang="en-US" sz="1300" b="1"/>
              <a:t>Acme Housing India (P.) Ltd. v. </a:t>
            </a:r>
            <a:r>
              <a:rPr lang="en-US" sz="1300" b="1" err="1"/>
              <a:t>NaFAC</a:t>
            </a:r>
            <a:r>
              <a:rPr lang="en-US" sz="1300" b="1"/>
              <a:t> [2023] 146 taxmann.com 286 (Bom HC</a:t>
            </a:r>
            <a:r>
              <a:rPr lang="en-IN" sz="1200" b="1"/>
              <a:t>)</a:t>
            </a:r>
            <a:endParaRPr lang="en-IN" sz="1200"/>
          </a:p>
        </p:txBody>
      </p:sp>
      <p:sp>
        <p:nvSpPr>
          <p:cNvPr id="47" name="TextBox 46">
            <a:extLst>
              <a:ext uri="{FF2B5EF4-FFF2-40B4-BE49-F238E27FC236}">
                <a16:creationId xmlns:a16="http://schemas.microsoft.com/office/drawing/2014/main" id="{2D0BEF04-16BD-71E0-865D-CFCFC8F20850}"/>
              </a:ext>
            </a:extLst>
          </p:cNvPr>
          <p:cNvSpPr txBox="1"/>
          <p:nvPr/>
        </p:nvSpPr>
        <p:spPr>
          <a:xfrm>
            <a:off x="1438921" y="2341943"/>
            <a:ext cx="2476500" cy="2569934"/>
          </a:xfrm>
          <a:prstGeom prst="rect">
            <a:avLst/>
          </a:prstGeom>
          <a:noFill/>
        </p:spPr>
        <p:txBody>
          <a:bodyPr wrap="square" rtlCol="0">
            <a:spAutoFit/>
          </a:bodyPr>
          <a:lstStyle/>
          <a:p>
            <a:pPr algn="just"/>
            <a:r>
              <a:rPr lang="en-US" sz="1300">
                <a:solidFill>
                  <a:schemeClr val="bg1"/>
                </a:solidFill>
              </a:rPr>
              <a:t>AO after passing draft assessment order raised a query by issuing notice u/s. 142. Since the draft assessment order was silent on the said query, final assessment order  was to be quashed. The matter was remanded back to </a:t>
            </a:r>
            <a:r>
              <a:rPr lang="en-US" sz="1300" err="1">
                <a:solidFill>
                  <a:schemeClr val="bg1"/>
                </a:solidFill>
              </a:rPr>
              <a:t>NaFAC</a:t>
            </a:r>
            <a:r>
              <a:rPr lang="en-US" sz="1300">
                <a:solidFill>
                  <a:schemeClr val="bg1"/>
                </a:solidFill>
              </a:rPr>
              <a:t> for passing orders in compliance with S. 144B.</a:t>
            </a:r>
            <a:endParaRPr lang="en-IN" sz="1300">
              <a:solidFill>
                <a:schemeClr val="bg1"/>
              </a:solidFill>
            </a:endParaRPr>
          </a:p>
          <a:p>
            <a:endParaRPr lang="en-IN">
              <a:solidFill>
                <a:schemeClr val="bg1"/>
              </a:solidFill>
            </a:endParaRPr>
          </a:p>
        </p:txBody>
      </p:sp>
      <p:sp>
        <p:nvSpPr>
          <p:cNvPr id="53" name="Hexagon 52">
            <a:extLst>
              <a:ext uri="{FF2B5EF4-FFF2-40B4-BE49-F238E27FC236}">
                <a16:creationId xmlns:a16="http://schemas.microsoft.com/office/drawing/2014/main" id="{B1426DE3-359B-26F0-3B38-C27A5AB0B957}"/>
              </a:ext>
            </a:extLst>
          </p:cNvPr>
          <p:cNvSpPr/>
          <p:nvPr/>
        </p:nvSpPr>
        <p:spPr>
          <a:xfrm>
            <a:off x="7458527" y="1663879"/>
            <a:ext cx="3727983" cy="307495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300">
              <a:solidFill>
                <a:schemeClr val="tx1"/>
              </a:solidFill>
            </a:endParaRPr>
          </a:p>
          <a:p>
            <a:pPr algn="ctr"/>
            <a:endParaRPr lang="en-IN">
              <a:solidFill>
                <a:schemeClr val="tx1"/>
              </a:solidFill>
            </a:endParaRPr>
          </a:p>
        </p:txBody>
      </p:sp>
      <p:sp>
        <p:nvSpPr>
          <p:cNvPr id="54" name="TextBox 53">
            <a:extLst>
              <a:ext uri="{FF2B5EF4-FFF2-40B4-BE49-F238E27FC236}">
                <a16:creationId xmlns:a16="http://schemas.microsoft.com/office/drawing/2014/main" id="{88FEA189-3153-7699-B346-BC3EF4C72566}"/>
              </a:ext>
            </a:extLst>
          </p:cNvPr>
          <p:cNvSpPr txBox="1"/>
          <p:nvPr/>
        </p:nvSpPr>
        <p:spPr>
          <a:xfrm>
            <a:off x="8084268" y="1769479"/>
            <a:ext cx="2476500" cy="492443"/>
          </a:xfrm>
          <a:prstGeom prst="rect">
            <a:avLst/>
          </a:prstGeom>
          <a:noFill/>
        </p:spPr>
        <p:txBody>
          <a:bodyPr wrap="square" rtlCol="0">
            <a:spAutoFit/>
          </a:bodyPr>
          <a:lstStyle/>
          <a:p>
            <a:pPr algn="ctr"/>
            <a:r>
              <a:rPr lang="pt-BR" sz="1300" b="1"/>
              <a:t>Margita Infra v. NeAC [2023] 458 ITR 101  (Guj HC</a:t>
            </a:r>
            <a:r>
              <a:rPr lang="en-IN" sz="1300" b="1"/>
              <a:t>)</a:t>
            </a:r>
            <a:endParaRPr lang="en-IN" sz="1300"/>
          </a:p>
        </p:txBody>
      </p:sp>
      <p:sp>
        <p:nvSpPr>
          <p:cNvPr id="55" name="TextBox 54">
            <a:extLst>
              <a:ext uri="{FF2B5EF4-FFF2-40B4-BE49-F238E27FC236}">
                <a16:creationId xmlns:a16="http://schemas.microsoft.com/office/drawing/2014/main" id="{E521C4B3-A4BA-6E05-9C55-29E749083FCE}"/>
              </a:ext>
            </a:extLst>
          </p:cNvPr>
          <p:cNvSpPr txBox="1"/>
          <p:nvPr/>
        </p:nvSpPr>
        <p:spPr>
          <a:xfrm>
            <a:off x="8078863" y="2360742"/>
            <a:ext cx="2583504" cy="2292935"/>
          </a:xfrm>
          <a:prstGeom prst="rect">
            <a:avLst/>
          </a:prstGeom>
          <a:noFill/>
        </p:spPr>
        <p:txBody>
          <a:bodyPr wrap="square" rtlCol="0">
            <a:spAutoFit/>
          </a:bodyPr>
          <a:lstStyle/>
          <a:p>
            <a:pPr algn="just">
              <a:spcAft>
                <a:spcPts val="400"/>
              </a:spcAft>
            </a:pPr>
            <a:r>
              <a:rPr lang="en-US" sz="1300">
                <a:solidFill>
                  <a:schemeClr val="bg1"/>
                </a:solidFill>
              </a:rPr>
              <a:t>Where department made an addition fifty times more as compared to that proposed under SCN and rejected the books of account as well as failed to give VC opportunity, the assessment order and demand notice to be quashed and set aside giving the permission to the department to issue a fresh show cause notice</a:t>
            </a:r>
            <a:endParaRPr lang="en-US" sz="1300">
              <a:solidFill>
                <a:schemeClr val="bg1"/>
              </a:solidFill>
              <a:cs typeface="Arial"/>
            </a:endParaRPr>
          </a:p>
        </p:txBody>
      </p:sp>
      <p:cxnSp>
        <p:nvCxnSpPr>
          <p:cNvPr id="58" name="Straight Connector 57">
            <a:extLst>
              <a:ext uri="{FF2B5EF4-FFF2-40B4-BE49-F238E27FC236}">
                <a16:creationId xmlns:a16="http://schemas.microsoft.com/office/drawing/2014/main" id="{0A660147-2EA1-83AF-BF1F-9E8E4369F2E8}"/>
              </a:ext>
            </a:extLst>
          </p:cNvPr>
          <p:cNvCxnSpPr>
            <a:cxnSpLocks/>
          </p:cNvCxnSpPr>
          <p:nvPr/>
        </p:nvCxnSpPr>
        <p:spPr>
          <a:xfrm>
            <a:off x="7919168" y="2318276"/>
            <a:ext cx="2799404" cy="0"/>
          </a:xfrm>
          <a:prstGeom prst="line">
            <a:avLst/>
          </a:prstGeom>
        </p:spPr>
        <p:style>
          <a:lnRef idx="2">
            <a:schemeClr val="dk1"/>
          </a:lnRef>
          <a:fillRef idx="0">
            <a:schemeClr val="dk1"/>
          </a:fillRef>
          <a:effectRef idx="1">
            <a:schemeClr val="dk1"/>
          </a:effectRef>
          <a:fontRef idx="minor">
            <a:schemeClr val="tx1"/>
          </a:fontRef>
        </p:style>
      </p:cxnSp>
      <p:sp>
        <p:nvSpPr>
          <p:cNvPr id="65" name="Hexagon 64">
            <a:extLst>
              <a:ext uri="{FF2B5EF4-FFF2-40B4-BE49-F238E27FC236}">
                <a16:creationId xmlns:a16="http://schemas.microsoft.com/office/drawing/2014/main" id="{8BEAA151-54DA-1045-7206-66874FC8B697}"/>
              </a:ext>
            </a:extLst>
          </p:cNvPr>
          <p:cNvSpPr/>
          <p:nvPr/>
        </p:nvSpPr>
        <p:spPr>
          <a:xfrm>
            <a:off x="4113138" y="3221528"/>
            <a:ext cx="3727983" cy="307495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300">
              <a:solidFill>
                <a:schemeClr val="tx1"/>
              </a:solidFill>
            </a:endParaRPr>
          </a:p>
          <a:p>
            <a:pPr algn="ctr"/>
            <a:endParaRPr lang="en-IN">
              <a:solidFill>
                <a:schemeClr val="tx1"/>
              </a:solidFill>
            </a:endParaRPr>
          </a:p>
        </p:txBody>
      </p:sp>
      <p:sp>
        <p:nvSpPr>
          <p:cNvPr id="66" name="TextBox 65">
            <a:extLst>
              <a:ext uri="{FF2B5EF4-FFF2-40B4-BE49-F238E27FC236}">
                <a16:creationId xmlns:a16="http://schemas.microsoft.com/office/drawing/2014/main" id="{44140DDA-D06F-7ED9-49D2-1B3A9CB6EC5C}"/>
              </a:ext>
            </a:extLst>
          </p:cNvPr>
          <p:cNvSpPr txBox="1"/>
          <p:nvPr/>
        </p:nvSpPr>
        <p:spPr>
          <a:xfrm>
            <a:off x="4565672" y="3197014"/>
            <a:ext cx="2799404" cy="692497"/>
          </a:xfrm>
          <a:prstGeom prst="rect">
            <a:avLst/>
          </a:prstGeom>
          <a:noFill/>
        </p:spPr>
        <p:txBody>
          <a:bodyPr wrap="square" rtlCol="0">
            <a:spAutoFit/>
          </a:bodyPr>
          <a:lstStyle/>
          <a:p>
            <a:pPr algn="ctr"/>
            <a:r>
              <a:rPr lang="en-US" sz="1275" b="1"/>
              <a:t>PCIT v. </a:t>
            </a:r>
            <a:r>
              <a:rPr lang="en-US" sz="1275" b="1" err="1"/>
              <a:t>Woco</a:t>
            </a:r>
            <a:r>
              <a:rPr lang="en-US" sz="1275" b="1"/>
              <a:t> </a:t>
            </a:r>
            <a:r>
              <a:rPr lang="en-US" sz="1275" b="1" err="1"/>
              <a:t>Motherson</a:t>
            </a:r>
            <a:r>
              <a:rPr lang="en-US" sz="1275" b="1"/>
              <a:t> Advanced Rubber Technologies Ltd [2018] 406 ITR 375 (Guj HC)</a:t>
            </a:r>
            <a:endParaRPr lang="en-IN" sz="1275"/>
          </a:p>
        </p:txBody>
      </p:sp>
      <p:sp>
        <p:nvSpPr>
          <p:cNvPr id="67" name="TextBox 66">
            <a:extLst>
              <a:ext uri="{FF2B5EF4-FFF2-40B4-BE49-F238E27FC236}">
                <a16:creationId xmlns:a16="http://schemas.microsoft.com/office/drawing/2014/main" id="{5C7A7F99-79C6-6E3C-733C-CE2698014785}"/>
              </a:ext>
            </a:extLst>
          </p:cNvPr>
          <p:cNvSpPr txBox="1"/>
          <p:nvPr/>
        </p:nvSpPr>
        <p:spPr>
          <a:xfrm>
            <a:off x="4642545" y="4139073"/>
            <a:ext cx="2756552" cy="1169551"/>
          </a:xfrm>
          <a:prstGeom prst="rect">
            <a:avLst/>
          </a:prstGeom>
          <a:noFill/>
        </p:spPr>
        <p:txBody>
          <a:bodyPr wrap="square" rtlCol="0">
            <a:spAutoFit/>
          </a:bodyPr>
          <a:lstStyle/>
          <a:p>
            <a:pPr algn="just"/>
            <a:r>
              <a:rPr lang="en-US" sz="1400">
                <a:solidFill>
                  <a:schemeClr val="bg1"/>
                </a:solidFill>
              </a:rPr>
              <a:t>AO made disallowance additionally to what was proposed in the draft assessment order, disallowance so made was to be deleted</a:t>
            </a:r>
            <a:endParaRPr lang="en-IN">
              <a:solidFill>
                <a:schemeClr val="bg1"/>
              </a:solidFill>
            </a:endParaRPr>
          </a:p>
        </p:txBody>
      </p:sp>
      <p:cxnSp>
        <p:nvCxnSpPr>
          <p:cNvPr id="68" name="Straight Connector 67">
            <a:extLst>
              <a:ext uri="{FF2B5EF4-FFF2-40B4-BE49-F238E27FC236}">
                <a16:creationId xmlns:a16="http://schemas.microsoft.com/office/drawing/2014/main" id="{59FB54B3-81BE-487A-F5DC-DB03D885F41D}"/>
              </a:ext>
            </a:extLst>
          </p:cNvPr>
          <p:cNvCxnSpPr>
            <a:cxnSpLocks/>
          </p:cNvCxnSpPr>
          <p:nvPr/>
        </p:nvCxnSpPr>
        <p:spPr>
          <a:xfrm>
            <a:off x="4559078" y="3860094"/>
            <a:ext cx="279940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5365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DBDDD-5181-B0AB-2512-6C0FC938F0D8}"/>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F58F0D0-1E79-00D7-FF00-9E43B6A7796F}"/>
              </a:ext>
            </a:extLst>
          </p:cNvPr>
          <p:cNvCxnSpPr>
            <a:cxnSpLocks/>
          </p:cNvCxnSpPr>
          <p:nvPr/>
        </p:nvCxnSpPr>
        <p:spPr>
          <a:xfrm flipH="1">
            <a:off x="375476" y="3996141"/>
            <a:ext cx="11628000" cy="0"/>
          </a:xfrm>
          <a:prstGeom prst="line">
            <a:avLst/>
          </a:prstGeom>
          <a:ln w="19050">
            <a:solidFill>
              <a:schemeClr val="tx1">
                <a:lumMod val="50000"/>
                <a:lumOff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043F1F8F-F50E-07A0-09CC-D10358584E95}"/>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F10E2151-6E6E-010C-0EFE-484BFD9418D4}"/>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5F96EADC-B2CD-8A4B-61FB-E229A41D58CA}"/>
              </a:ext>
            </a:extLst>
          </p:cNvPr>
          <p:cNvSpPr>
            <a:spLocks noGrp="1"/>
          </p:cNvSpPr>
          <p:nvPr>
            <p:ph type="sldNum" sz="quarter" idx="12"/>
          </p:nvPr>
        </p:nvSpPr>
        <p:spPr/>
        <p:txBody>
          <a:bodyPr/>
          <a:lstStyle/>
          <a:p>
            <a:fld id="{3A98EE3D-8CD1-4C3F-BD1C-C98C9596463C}" type="slidenum">
              <a:rPr lang="en-US" smtClean="0"/>
              <a:t>3</a:t>
            </a:fld>
            <a:endParaRPr lang="en-US"/>
          </a:p>
        </p:txBody>
      </p:sp>
      <p:sp>
        <p:nvSpPr>
          <p:cNvPr id="52" name="TextBox 51">
            <a:extLst>
              <a:ext uri="{FF2B5EF4-FFF2-40B4-BE49-F238E27FC236}">
                <a16:creationId xmlns:a16="http://schemas.microsoft.com/office/drawing/2014/main" id="{FAB78979-45F4-B069-4AE9-FADC0FF4E8A9}"/>
              </a:ext>
            </a:extLst>
          </p:cNvPr>
          <p:cNvSpPr txBox="1"/>
          <p:nvPr/>
        </p:nvSpPr>
        <p:spPr>
          <a:xfrm>
            <a:off x="1116083" y="1615057"/>
            <a:ext cx="1337731" cy="2246769"/>
          </a:xfrm>
          <a:prstGeom prst="rect">
            <a:avLst/>
          </a:prstGeom>
          <a:noFill/>
        </p:spPr>
        <p:txBody>
          <a:bodyPr wrap="square" rtlCol="0">
            <a:spAutoFit/>
          </a:bodyPr>
          <a:lstStyle/>
          <a:p>
            <a:pPr algn="ctr"/>
            <a:r>
              <a:rPr lang="en-US" sz="1400">
                <a:solidFill>
                  <a:schemeClr val="tx1">
                    <a:lumMod val="75000"/>
                    <a:lumOff val="25000"/>
                  </a:schemeClr>
                </a:solidFill>
              </a:rPr>
              <a:t>CBDT migrates to </a:t>
            </a:r>
            <a:r>
              <a:rPr lang="en-US" sz="1400" b="1">
                <a:solidFill>
                  <a:schemeClr val="tx1">
                    <a:lumMod val="75000"/>
                    <a:lumOff val="25000"/>
                  </a:schemeClr>
                </a:solidFill>
              </a:rPr>
              <a:t>e-Proceeding facility</a:t>
            </a:r>
            <a:r>
              <a:rPr lang="en-US" sz="1400">
                <a:solidFill>
                  <a:schemeClr val="tx1">
                    <a:lumMod val="75000"/>
                    <a:lumOff val="25000"/>
                  </a:schemeClr>
                </a:solidFill>
              </a:rPr>
              <a:t> on ITBA platform in the 7 metro cities, giving taxpayers 'opt-out' choice</a:t>
            </a:r>
            <a:endParaRPr lang="ko-KR" altLang="en-US" sz="1400">
              <a:solidFill>
                <a:schemeClr val="tx1">
                  <a:lumMod val="75000"/>
                  <a:lumOff val="25000"/>
                </a:schemeClr>
              </a:solidFill>
            </a:endParaRPr>
          </a:p>
        </p:txBody>
      </p:sp>
      <p:sp>
        <p:nvSpPr>
          <p:cNvPr id="70" name="TextBox 69">
            <a:extLst>
              <a:ext uri="{FF2B5EF4-FFF2-40B4-BE49-F238E27FC236}">
                <a16:creationId xmlns:a16="http://schemas.microsoft.com/office/drawing/2014/main" id="{2F4ECF42-6437-2C1C-CC4D-DDE1FF48BB01}"/>
              </a:ext>
            </a:extLst>
          </p:cNvPr>
          <p:cNvSpPr txBox="1"/>
          <p:nvPr/>
        </p:nvSpPr>
        <p:spPr>
          <a:xfrm>
            <a:off x="2223574" y="4104093"/>
            <a:ext cx="1290000" cy="2246769"/>
          </a:xfrm>
          <a:prstGeom prst="rect">
            <a:avLst/>
          </a:prstGeom>
          <a:noFill/>
        </p:spPr>
        <p:txBody>
          <a:bodyPr wrap="square" rtlCol="0">
            <a:spAutoFit/>
          </a:bodyPr>
          <a:lstStyle/>
          <a:p>
            <a:pPr algn="ctr"/>
            <a:r>
              <a:rPr lang="en-US" sz="1400">
                <a:solidFill>
                  <a:schemeClr val="tx1">
                    <a:lumMod val="75000"/>
                    <a:lumOff val="25000"/>
                  </a:schemeClr>
                </a:solidFill>
              </a:rPr>
              <a:t>Sub-sections (3A), 3(B) and 3(C) inserted u/s 143 to notify a new scheme of faceless and paperless assessment</a:t>
            </a:r>
            <a:endParaRPr lang="ko-KR" altLang="en-US" sz="1400">
              <a:solidFill>
                <a:schemeClr val="tx1">
                  <a:lumMod val="75000"/>
                  <a:lumOff val="25000"/>
                </a:schemeClr>
              </a:solidFill>
            </a:endParaRPr>
          </a:p>
        </p:txBody>
      </p:sp>
      <p:sp>
        <p:nvSpPr>
          <p:cNvPr id="73" name="TextBox 72">
            <a:extLst>
              <a:ext uri="{FF2B5EF4-FFF2-40B4-BE49-F238E27FC236}">
                <a16:creationId xmlns:a16="http://schemas.microsoft.com/office/drawing/2014/main" id="{4C3B8DB7-9F61-6F6C-99E0-5555DF5B14B1}"/>
              </a:ext>
            </a:extLst>
          </p:cNvPr>
          <p:cNvSpPr txBox="1"/>
          <p:nvPr/>
        </p:nvSpPr>
        <p:spPr>
          <a:xfrm>
            <a:off x="3268792" y="1680830"/>
            <a:ext cx="1573892" cy="2246769"/>
          </a:xfrm>
          <a:prstGeom prst="rect">
            <a:avLst/>
          </a:prstGeom>
          <a:noFill/>
        </p:spPr>
        <p:txBody>
          <a:bodyPr wrap="square" rtlCol="0">
            <a:spAutoFit/>
          </a:bodyPr>
          <a:lstStyle/>
          <a:p>
            <a:pPr algn="ctr"/>
            <a:r>
              <a:rPr lang="en-US" sz="1400">
                <a:solidFill>
                  <a:schemeClr val="tx1">
                    <a:lumMod val="75000"/>
                    <a:lumOff val="25000"/>
                  </a:schemeClr>
                </a:solidFill>
              </a:rPr>
              <a:t>CBDT </a:t>
            </a:r>
            <a:r>
              <a:rPr lang="en-US" sz="1400" b="1">
                <a:solidFill>
                  <a:schemeClr val="tx1">
                    <a:lumMod val="75000"/>
                    <a:lumOff val="25000"/>
                  </a:schemeClr>
                </a:solidFill>
              </a:rPr>
              <a:t>mandates e-Proceeding</a:t>
            </a:r>
            <a:r>
              <a:rPr lang="en-US" sz="1400">
                <a:solidFill>
                  <a:schemeClr val="tx1">
                    <a:lumMod val="75000"/>
                    <a:lumOff val="25000"/>
                  </a:schemeClr>
                </a:solidFill>
              </a:rPr>
              <a:t> for </a:t>
            </a:r>
            <a:r>
              <a:rPr lang="en-US" sz="1400" b="1">
                <a:solidFill>
                  <a:schemeClr val="tx1">
                    <a:lumMod val="75000"/>
                    <a:lumOff val="25000"/>
                  </a:schemeClr>
                </a:solidFill>
              </a:rPr>
              <a:t>all assessments</a:t>
            </a:r>
            <a:r>
              <a:rPr lang="en-US" sz="1400">
                <a:solidFill>
                  <a:schemeClr val="tx1">
                    <a:lumMod val="75000"/>
                    <a:lumOff val="25000"/>
                  </a:schemeClr>
                </a:solidFill>
              </a:rPr>
              <a:t> during 2018-19 with certain exceptions search cases, international taxation cases, etc.</a:t>
            </a:r>
            <a:endParaRPr lang="ko-KR" altLang="en-US" sz="1400">
              <a:solidFill>
                <a:schemeClr val="tx1">
                  <a:lumMod val="75000"/>
                  <a:lumOff val="25000"/>
                </a:schemeClr>
              </a:solidFill>
            </a:endParaRPr>
          </a:p>
        </p:txBody>
      </p:sp>
      <p:sp>
        <p:nvSpPr>
          <p:cNvPr id="76" name="TextBox 75">
            <a:extLst>
              <a:ext uri="{FF2B5EF4-FFF2-40B4-BE49-F238E27FC236}">
                <a16:creationId xmlns:a16="http://schemas.microsoft.com/office/drawing/2014/main" id="{A86D2FA9-C888-C48D-5E05-C45234515F7D}"/>
              </a:ext>
            </a:extLst>
          </p:cNvPr>
          <p:cNvSpPr txBox="1"/>
          <p:nvPr/>
        </p:nvSpPr>
        <p:spPr>
          <a:xfrm>
            <a:off x="4442599" y="4104093"/>
            <a:ext cx="1353065" cy="1169551"/>
          </a:xfrm>
          <a:prstGeom prst="rect">
            <a:avLst/>
          </a:prstGeom>
          <a:noFill/>
        </p:spPr>
        <p:txBody>
          <a:bodyPr wrap="square" rtlCol="0">
            <a:spAutoFit/>
          </a:bodyPr>
          <a:lstStyle/>
          <a:p>
            <a:pPr algn="ctr"/>
            <a:r>
              <a:rPr lang="en-US" sz="1400">
                <a:solidFill>
                  <a:schemeClr val="tx1">
                    <a:lumMod val="75000"/>
                    <a:lumOff val="25000"/>
                  </a:schemeClr>
                </a:solidFill>
              </a:rPr>
              <a:t>CG introduced </a:t>
            </a:r>
            <a:r>
              <a:rPr lang="en-US" sz="1400" b="1">
                <a:solidFill>
                  <a:schemeClr val="tx1">
                    <a:lumMod val="75000"/>
                    <a:lumOff val="25000"/>
                  </a:schemeClr>
                </a:solidFill>
              </a:rPr>
              <a:t>e-Assessment Scheme, 2019 </a:t>
            </a:r>
            <a:endParaRPr lang="ko-KR" altLang="en-US" sz="1400">
              <a:solidFill>
                <a:schemeClr val="tx1">
                  <a:lumMod val="75000"/>
                  <a:lumOff val="25000"/>
                </a:schemeClr>
              </a:solidFill>
            </a:endParaRPr>
          </a:p>
        </p:txBody>
      </p:sp>
      <p:sp>
        <p:nvSpPr>
          <p:cNvPr id="79" name="TextBox 78">
            <a:extLst>
              <a:ext uri="{FF2B5EF4-FFF2-40B4-BE49-F238E27FC236}">
                <a16:creationId xmlns:a16="http://schemas.microsoft.com/office/drawing/2014/main" id="{DC0D1062-102D-67FF-E2EE-2481FAD9C658}"/>
              </a:ext>
            </a:extLst>
          </p:cNvPr>
          <p:cNvSpPr txBox="1"/>
          <p:nvPr/>
        </p:nvSpPr>
        <p:spPr>
          <a:xfrm>
            <a:off x="6644616" y="4092872"/>
            <a:ext cx="1353066" cy="1600438"/>
          </a:xfrm>
          <a:prstGeom prst="rect">
            <a:avLst/>
          </a:prstGeom>
          <a:noFill/>
        </p:spPr>
        <p:txBody>
          <a:bodyPr wrap="square" rtlCol="0">
            <a:spAutoFit/>
          </a:bodyPr>
          <a:lstStyle/>
          <a:p>
            <a:pPr algn="ctr"/>
            <a:r>
              <a:rPr lang="en-US" sz="1400">
                <a:solidFill>
                  <a:schemeClr val="tx1">
                    <a:lumMod val="75000"/>
                    <a:lumOff val="25000"/>
                  </a:schemeClr>
                </a:solidFill>
              </a:rPr>
              <a:t>E-assessment Scheme renamed as </a:t>
            </a:r>
            <a:r>
              <a:rPr lang="en-US" sz="1400" b="1">
                <a:solidFill>
                  <a:schemeClr val="tx1">
                    <a:lumMod val="75000"/>
                    <a:lumOff val="25000"/>
                  </a:schemeClr>
                </a:solidFill>
              </a:rPr>
              <a:t>Faceless Assessment Scheme, 2019  </a:t>
            </a:r>
            <a:endParaRPr lang="ko-KR" altLang="en-US" sz="1400">
              <a:solidFill>
                <a:schemeClr val="tx1">
                  <a:lumMod val="75000"/>
                  <a:lumOff val="25000"/>
                </a:schemeClr>
              </a:solidFill>
            </a:endParaRPr>
          </a:p>
        </p:txBody>
      </p:sp>
      <p:sp>
        <p:nvSpPr>
          <p:cNvPr id="82" name="TextBox 81">
            <a:extLst>
              <a:ext uri="{FF2B5EF4-FFF2-40B4-BE49-F238E27FC236}">
                <a16:creationId xmlns:a16="http://schemas.microsoft.com/office/drawing/2014/main" id="{42C8BE2B-D8C1-6B2F-C397-15E356118E5A}"/>
              </a:ext>
            </a:extLst>
          </p:cNvPr>
          <p:cNvSpPr txBox="1"/>
          <p:nvPr/>
        </p:nvSpPr>
        <p:spPr>
          <a:xfrm>
            <a:off x="5491740" y="1682214"/>
            <a:ext cx="1395471" cy="2246769"/>
          </a:xfrm>
          <a:prstGeom prst="rect">
            <a:avLst/>
          </a:prstGeom>
          <a:noFill/>
        </p:spPr>
        <p:txBody>
          <a:bodyPr wrap="square" rtlCol="0">
            <a:spAutoFit/>
          </a:bodyPr>
          <a:lstStyle/>
          <a:p>
            <a:pPr algn="ctr"/>
            <a:r>
              <a:rPr lang="en-US" sz="1400">
                <a:solidFill>
                  <a:schemeClr val="tx1">
                    <a:lumMod val="75000"/>
                    <a:lumOff val="25000"/>
                  </a:schemeClr>
                </a:solidFill>
              </a:rPr>
              <a:t>S. 143, 250 and 274 amended to expand scope of e-assessment, to make CIT(A) and penalty proceedings faceless</a:t>
            </a:r>
            <a:endParaRPr lang="ko-KR" altLang="en-US" sz="1400">
              <a:solidFill>
                <a:schemeClr val="tx1">
                  <a:lumMod val="75000"/>
                  <a:lumOff val="25000"/>
                </a:schemeClr>
              </a:solidFill>
            </a:endParaRPr>
          </a:p>
        </p:txBody>
      </p:sp>
      <p:sp>
        <p:nvSpPr>
          <p:cNvPr id="85" name="TextBox 84">
            <a:extLst>
              <a:ext uri="{FF2B5EF4-FFF2-40B4-BE49-F238E27FC236}">
                <a16:creationId xmlns:a16="http://schemas.microsoft.com/office/drawing/2014/main" id="{A628685F-CA85-014F-E1B0-73F4FC6A03A8}"/>
              </a:ext>
            </a:extLst>
          </p:cNvPr>
          <p:cNvSpPr txBox="1"/>
          <p:nvPr/>
        </p:nvSpPr>
        <p:spPr>
          <a:xfrm>
            <a:off x="7768175" y="2925913"/>
            <a:ext cx="1472054" cy="954107"/>
          </a:xfrm>
          <a:prstGeom prst="rect">
            <a:avLst/>
          </a:prstGeom>
          <a:noFill/>
        </p:spPr>
        <p:txBody>
          <a:bodyPr wrap="square" rtlCol="0">
            <a:spAutoFit/>
          </a:bodyPr>
          <a:lstStyle/>
          <a:p>
            <a:pPr algn="ctr"/>
            <a:r>
              <a:rPr lang="en-US" sz="1400" dirty="0">
                <a:solidFill>
                  <a:schemeClr val="tx1">
                    <a:lumMod val="75000"/>
                    <a:lumOff val="25000"/>
                  </a:schemeClr>
                </a:solidFill>
              </a:rPr>
              <a:t>CG introduced </a:t>
            </a:r>
            <a:r>
              <a:rPr lang="en-US" sz="1400" b="1" dirty="0">
                <a:solidFill>
                  <a:schemeClr val="tx1">
                    <a:lumMod val="75000"/>
                    <a:lumOff val="25000"/>
                  </a:schemeClr>
                </a:solidFill>
              </a:rPr>
              <a:t>Faceless Appeal Scheme, 2020, </a:t>
            </a:r>
            <a:endParaRPr lang="ko-KR" altLang="en-US" sz="1400" dirty="0">
              <a:solidFill>
                <a:schemeClr val="tx1">
                  <a:lumMod val="75000"/>
                  <a:lumOff val="25000"/>
                </a:schemeClr>
              </a:solidFill>
            </a:endParaRPr>
          </a:p>
        </p:txBody>
      </p:sp>
      <p:sp>
        <p:nvSpPr>
          <p:cNvPr id="88" name="TextBox 87">
            <a:extLst>
              <a:ext uri="{FF2B5EF4-FFF2-40B4-BE49-F238E27FC236}">
                <a16:creationId xmlns:a16="http://schemas.microsoft.com/office/drawing/2014/main" id="{310C44C0-9B38-244C-4CC8-C9D653961629}"/>
              </a:ext>
            </a:extLst>
          </p:cNvPr>
          <p:cNvSpPr txBox="1"/>
          <p:nvPr/>
        </p:nvSpPr>
        <p:spPr>
          <a:xfrm>
            <a:off x="8903064" y="4104093"/>
            <a:ext cx="1353066" cy="1600438"/>
          </a:xfrm>
          <a:prstGeom prst="rect">
            <a:avLst/>
          </a:prstGeom>
          <a:noFill/>
        </p:spPr>
        <p:txBody>
          <a:bodyPr wrap="square" rtlCol="0">
            <a:spAutoFit/>
          </a:bodyPr>
          <a:lstStyle/>
          <a:p>
            <a:pPr algn="ctr"/>
            <a:r>
              <a:rPr lang="en-US" sz="1400">
                <a:solidFill>
                  <a:schemeClr val="tx1">
                    <a:lumMod val="75000"/>
                    <a:lumOff val="25000"/>
                  </a:schemeClr>
                </a:solidFill>
              </a:rPr>
              <a:t>CG introduced </a:t>
            </a:r>
            <a:r>
              <a:rPr lang="en-US" sz="1400" b="1">
                <a:solidFill>
                  <a:schemeClr val="tx1">
                    <a:lumMod val="75000"/>
                    <a:lumOff val="25000"/>
                  </a:schemeClr>
                </a:solidFill>
              </a:rPr>
              <a:t>Faceless Penalty Scheme 2021</a:t>
            </a:r>
            <a:r>
              <a:rPr lang="en-US" sz="1400">
                <a:solidFill>
                  <a:schemeClr val="tx1">
                    <a:lumMod val="75000"/>
                    <a:lumOff val="25000"/>
                  </a:schemeClr>
                </a:solidFill>
              </a:rPr>
              <a:t> (later amended in May 2022)</a:t>
            </a:r>
            <a:endParaRPr lang="ko-KR" altLang="en-US" sz="1400">
              <a:solidFill>
                <a:schemeClr val="tx1">
                  <a:lumMod val="75000"/>
                  <a:lumOff val="25000"/>
                </a:schemeClr>
              </a:solidFill>
            </a:endParaRPr>
          </a:p>
        </p:txBody>
      </p:sp>
      <p:sp>
        <p:nvSpPr>
          <p:cNvPr id="91" name="TextBox 90">
            <a:extLst>
              <a:ext uri="{FF2B5EF4-FFF2-40B4-BE49-F238E27FC236}">
                <a16:creationId xmlns:a16="http://schemas.microsoft.com/office/drawing/2014/main" id="{64CBBFCD-0B6E-BC4D-8E63-54BF42E2E4E0}"/>
              </a:ext>
            </a:extLst>
          </p:cNvPr>
          <p:cNvSpPr txBox="1"/>
          <p:nvPr/>
        </p:nvSpPr>
        <p:spPr>
          <a:xfrm>
            <a:off x="9909549" y="1888792"/>
            <a:ext cx="1385798" cy="1815882"/>
          </a:xfrm>
          <a:prstGeom prst="rect">
            <a:avLst/>
          </a:prstGeom>
          <a:noFill/>
        </p:spPr>
        <p:txBody>
          <a:bodyPr wrap="square" lIns="91440" tIns="45720" rIns="91440" bIns="45720" rtlCol="0" anchor="t">
            <a:spAutoFit/>
          </a:bodyPr>
          <a:lstStyle/>
          <a:p>
            <a:pPr algn="ctr"/>
            <a:r>
              <a:rPr lang="en-US" sz="1400">
                <a:solidFill>
                  <a:schemeClr val="tx1">
                    <a:lumMod val="75000"/>
                    <a:lumOff val="25000"/>
                  </a:schemeClr>
                </a:solidFill>
              </a:rPr>
              <a:t>Faceless Assessments u/s 144B kicks in (</a:t>
            </a:r>
            <a:r>
              <a:rPr lang="en-US" sz="1400" b="1">
                <a:solidFill>
                  <a:schemeClr val="tx1">
                    <a:lumMod val="75000"/>
                    <a:lumOff val="25000"/>
                  </a:schemeClr>
                </a:solidFill>
              </a:rPr>
              <a:t>later substituted by FA 2022</a:t>
            </a:r>
            <a:r>
              <a:rPr lang="en-US" sz="1400">
                <a:solidFill>
                  <a:schemeClr val="tx1">
                    <a:lumMod val="75000"/>
                    <a:lumOff val="25000"/>
                  </a:schemeClr>
                </a:solidFill>
              </a:rPr>
              <a:t> w.e.f 01.04.2022)</a:t>
            </a:r>
            <a:endParaRPr lang="ko-KR" altLang="en-US" sz="1400">
              <a:solidFill>
                <a:schemeClr val="tx1">
                  <a:lumMod val="75000"/>
                  <a:lumOff val="25000"/>
                </a:schemeClr>
              </a:solidFill>
            </a:endParaRPr>
          </a:p>
        </p:txBody>
      </p:sp>
      <p:sp>
        <p:nvSpPr>
          <p:cNvPr id="94" name="TextBox 93">
            <a:extLst>
              <a:ext uri="{FF2B5EF4-FFF2-40B4-BE49-F238E27FC236}">
                <a16:creationId xmlns:a16="http://schemas.microsoft.com/office/drawing/2014/main" id="{D3A07277-0D76-FB50-56E5-8C96BCEC48AD}"/>
              </a:ext>
            </a:extLst>
          </p:cNvPr>
          <p:cNvSpPr txBox="1"/>
          <p:nvPr/>
        </p:nvSpPr>
        <p:spPr>
          <a:xfrm>
            <a:off x="11060091" y="4134649"/>
            <a:ext cx="1296237" cy="1384995"/>
          </a:xfrm>
          <a:prstGeom prst="rect">
            <a:avLst/>
          </a:prstGeom>
          <a:noFill/>
        </p:spPr>
        <p:txBody>
          <a:bodyPr wrap="square" rtlCol="0">
            <a:spAutoFit/>
          </a:bodyPr>
          <a:lstStyle/>
          <a:p>
            <a:pPr algn="ctr"/>
            <a:r>
              <a:rPr lang="en-US" sz="1400">
                <a:solidFill>
                  <a:schemeClr val="tx1">
                    <a:lumMod val="75000"/>
                    <a:lumOff val="25000"/>
                  </a:schemeClr>
                </a:solidFill>
              </a:rPr>
              <a:t>CBDT introduced </a:t>
            </a:r>
            <a:r>
              <a:rPr lang="en-US" sz="1400" b="1">
                <a:solidFill>
                  <a:schemeClr val="tx1">
                    <a:lumMod val="75000"/>
                    <a:lumOff val="25000"/>
                  </a:schemeClr>
                </a:solidFill>
              </a:rPr>
              <a:t>Faceless Appeal Scheme, 2021</a:t>
            </a:r>
            <a:endParaRPr lang="ko-KR" altLang="en-US" sz="1400">
              <a:solidFill>
                <a:schemeClr val="tx1">
                  <a:lumMod val="75000"/>
                  <a:lumOff val="25000"/>
                </a:schemeClr>
              </a:solidFill>
            </a:endParaRPr>
          </a:p>
        </p:txBody>
      </p:sp>
      <p:sp>
        <p:nvSpPr>
          <p:cNvPr id="46" name="Oval 45">
            <a:extLst>
              <a:ext uri="{FF2B5EF4-FFF2-40B4-BE49-F238E27FC236}">
                <a16:creationId xmlns:a16="http://schemas.microsoft.com/office/drawing/2014/main" id="{DD833117-C81A-492B-0C9C-C19E3273F5F1}"/>
              </a:ext>
            </a:extLst>
          </p:cNvPr>
          <p:cNvSpPr/>
          <p:nvPr/>
        </p:nvSpPr>
        <p:spPr>
          <a:xfrm>
            <a:off x="578020" y="3936917"/>
            <a:ext cx="126000" cy="126000"/>
          </a:xfrm>
          <a:prstGeom prst="ellipse">
            <a:avLst/>
          </a:prstGeom>
          <a:solidFill>
            <a:srgbClr val="0D4C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53" name="TextBox 52">
            <a:extLst>
              <a:ext uri="{FF2B5EF4-FFF2-40B4-BE49-F238E27FC236}">
                <a16:creationId xmlns:a16="http://schemas.microsoft.com/office/drawing/2014/main" id="{4A439447-54DF-B19A-5E68-D2058C7D2669}"/>
              </a:ext>
            </a:extLst>
          </p:cNvPr>
          <p:cNvSpPr txBox="1"/>
          <p:nvPr/>
        </p:nvSpPr>
        <p:spPr>
          <a:xfrm>
            <a:off x="246171" y="3313255"/>
            <a:ext cx="894244" cy="553998"/>
          </a:xfrm>
          <a:prstGeom prst="rect">
            <a:avLst/>
          </a:prstGeom>
          <a:noFill/>
        </p:spPr>
        <p:txBody>
          <a:bodyPr wrap="square" rtlCol="0">
            <a:spAutoFit/>
          </a:bodyPr>
          <a:lstStyle/>
          <a:p>
            <a:pPr algn="ctr"/>
            <a:r>
              <a:rPr lang="en-US" altLang="ko-KR" sz="1500" b="1">
                <a:solidFill>
                  <a:srgbClr val="0D4C83"/>
                </a:solidFill>
                <a:cs typeface="Calibri" pitchFamily="34" charset="0"/>
              </a:rPr>
              <a:t>Oct 2015</a:t>
            </a:r>
            <a:endParaRPr lang="ko-KR" altLang="en-US" sz="1500" b="1">
              <a:solidFill>
                <a:srgbClr val="0D4C83"/>
              </a:solidFill>
              <a:cs typeface="Calibri" pitchFamily="34" charset="0"/>
            </a:endParaRPr>
          </a:p>
        </p:txBody>
      </p:sp>
      <p:sp>
        <p:nvSpPr>
          <p:cNvPr id="54" name="TextBox 53">
            <a:extLst>
              <a:ext uri="{FF2B5EF4-FFF2-40B4-BE49-F238E27FC236}">
                <a16:creationId xmlns:a16="http://schemas.microsoft.com/office/drawing/2014/main" id="{CA243B0A-9AD8-DF84-66BE-1AA6ED9B0C63}"/>
              </a:ext>
            </a:extLst>
          </p:cNvPr>
          <p:cNvSpPr txBox="1"/>
          <p:nvPr/>
        </p:nvSpPr>
        <p:spPr>
          <a:xfrm>
            <a:off x="15587" y="4104093"/>
            <a:ext cx="1519006" cy="2246769"/>
          </a:xfrm>
          <a:prstGeom prst="rect">
            <a:avLst/>
          </a:prstGeom>
          <a:noFill/>
        </p:spPr>
        <p:txBody>
          <a:bodyPr wrap="square" rtlCol="0">
            <a:spAutoFit/>
          </a:bodyPr>
          <a:lstStyle/>
          <a:p>
            <a:pPr algn="ctr"/>
            <a:r>
              <a:rPr lang="en-US" altLang="ko-KR" sz="1400" dirty="0">
                <a:solidFill>
                  <a:schemeClr val="tx1">
                    <a:lumMod val="75000"/>
                    <a:lumOff val="25000"/>
                  </a:schemeClr>
                </a:solidFill>
              </a:rPr>
              <a:t>CBDT took 1</a:t>
            </a:r>
            <a:r>
              <a:rPr lang="en-US" altLang="ko-KR" sz="1400" baseline="30000" dirty="0">
                <a:solidFill>
                  <a:schemeClr val="tx1">
                    <a:lumMod val="75000"/>
                    <a:lumOff val="25000"/>
                  </a:schemeClr>
                </a:solidFill>
              </a:rPr>
              <a:t>st</a:t>
            </a:r>
            <a:r>
              <a:rPr lang="en-US" altLang="ko-KR" sz="1400" dirty="0">
                <a:solidFill>
                  <a:schemeClr val="tx1">
                    <a:lumMod val="75000"/>
                    <a:lumOff val="25000"/>
                  </a:schemeClr>
                </a:solidFill>
              </a:rPr>
              <a:t>  step towards paperless assessment. </a:t>
            </a:r>
          </a:p>
          <a:p>
            <a:pPr algn="ctr"/>
            <a:r>
              <a:rPr lang="en-IN" sz="1400" b="1" dirty="0">
                <a:solidFill>
                  <a:schemeClr val="tx1">
                    <a:lumMod val="75000"/>
                    <a:lumOff val="25000"/>
                  </a:schemeClr>
                </a:solidFill>
              </a:rPr>
              <a:t>E-mail based communication scheme</a:t>
            </a:r>
            <a:r>
              <a:rPr lang="en-IN" sz="1400" dirty="0">
                <a:solidFill>
                  <a:schemeClr val="tx1">
                    <a:lumMod val="75000"/>
                    <a:lumOff val="25000"/>
                  </a:schemeClr>
                </a:solidFill>
              </a:rPr>
              <a:t> introduced for assessment in few metro cities</a:t>
            </a:r>
            <a:r>
              <a:rPr lang="en-US" altLang="ko-KR" sz="1400" dirty="0">
                <a:solidFill>
                  <a:schemeClr val="tx1">
                    <a:lumMod val="75000"/>
                    <a:lumOff val="25000"/>
                  </a:schemeClr>
                </a:solidFill>
              </a:rPr>
              <a:t> </a:t>
            </a:r>
            <a:endParaRPr lang="ko-KR" altLang="en-US" sz="1400" dirty="0">
              <a:solidFill>
                <a:schemeClr val="tx1">
                  <a:lumMod val="75000"/>
                  <a:lumOff val="25000"/>
                </a:schemeClr>
              </a:solidFill>
            </a:endParaRPr>
          </a:p>
        </p:txBody>
      </p:sp>
      <p:sp>
        <p:nvSpPr>
          <p:cNvPr id="55" name="TextBox 54">
            <a:extLst>
              <a:ext uri="{FF2B5EF4-FFF2-40B4-BE49-F238E27FC236}">
                <a16:creationId xmlns:a16="http://schemas.microsoft.com/office/drawing/2014/main" id="{51526B02-C726-0EFA-40BF-9BA071CC7833}"/>
              </a:ext>
            </a:extLst>
          </p:cNvPr>
          <p:cNvSpPr txBox="1"/>
          <p:nvPr/>
        </p:nvSpPr>
        <p:spPr>
          <a:xfrm>
            <a:off x="2464454" y="3296387"/>
            <a:ext cx="859272" cy="553998"/>
          </a:xfrm>
          <a:prstGeom prst="rect">
            <a:avLst/>
          </a:prstGeom>
          <a:noFill/>
        </p:spPr>
        <p:txBody>
          <a:bodyPr wrap="square" rtlCol="0">
            <a:spAutoFit/>
          </a:bodyPr>
          <a:lstStyle/>
          <a:p>
            <a:pPr algn="ctr"/>
            <a:r>
              <a:rPr lang="en-US" altLang="ko-KR" sz="1500" b="1">
                <a:solidFill>
                  <a:srgbClr val="0D4C83"/>
                </a:solidFill>
                <a:cs typeface="Calibri" pitchFamily="34" charset="0"/>
              </a:rPr>
              <a:t>Feb 2018</a:t>
            </a:r>
            <a:endParaRPr lang="ko-KR" altLang="en-US" sz="1500" b="1">
              <a:solidFill>
                <a:srgbClr val="0D4C83"/>
              </a:solidFill>
              <a:cs typeface="Calibri" pitchFamily="34" charset="0"/>
            </a:endParaRPr>
          </a:p>
        </p:txBody>
      </p:sp>
      <p:sp>
        <p:nvSpPr>
          <p:cNvPr id="56" name="TextBox 55">
            <a:extLst>
              <a:ext uri="{FF2B5EF4-FFF2-40B4-BE49-F238E27FC236}">
                <a16:creationId xmlns:a16="http://schemas.microsoft.com/office/drawing/2014/main" id="{88773F21-6560-47D6-084C-92350F9329A2}"/>
              </a:ext>
            </a:extLst>
          </p:cNvPr>
          <p:cNvSpPr txBox="1"/>
          <p:nvPr/>
        </p:nvSpPr>
        <p:spPr>
          <a:xfrm>
            <a:off x="1349140" y="4083217"/>
            <a:ext cx="880452" cy="553998"/>
          </a:xfrm>
          <a:prstGeom prst="rect">
            <a:avLst/>
          </a:prstGeom>
          <a:noFill/>
        </p:spPr>
        <p:txBody>
          <a:bodyPr wrap="square" rtlCol="0">
            <a:spAutoFit/>
          </a:bodyPr>
          <a:lstStyle/>
          <a:p>
            <a:pPr algn="ctr"/>
            <a:r>
              <a:rPr lang="en-US" altLang="ko-KR" sz="1500" b="1">
                <a:solidFill>
                  <a:srgbClr val="00818E"/>
                </a:solidFill>
                <a:cs typeface="Calibri" pitchFamily="34" charset="0"/>
              </a:rPr>
              <a:t>Sept 2017</a:t>
            </a:r>
            <a:endParaRPr lang="ko-KR" altLang="en-US" sz="1500" b="1">
              <a:solidFill>
                <a:srgbClr val="00818E"/>
              </a:solidFill>
              <a:cs typeface="Calibri" pitchFamily="34" charset="0"/>
            </a:endParaRPr>
          </a:p>
        </p:txBody>
      </p:sp>
      <p:sp>
        <p:nvSpPr>
          <p:cNvPr id="57" name="Oval 56">
            <a:extLst>
              <a:ext uri="{FF2B5EF4-FFF2-40B4-BE49-F238E27FC236}">
                <a16:creationId xmlns:a16="http://schemas.microsoft.com/office/drawing/2014/main" id="{1BE94DDE-90FB-227A-C345-78A9A29B9013}"/>
              </a:ext>
            </a:extLst>
          </p:cNvPr>
          <p:cNvSpPr/>
          <p:nvPr/>
        </p:nvSpPr>
        <p:spPr>
          <a:xfrm>
            <a:off x="1704222" y="3940175"/>
            <a:ext cx="126000" cy="126000"/>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58" name="Oval 57">
            <a:extLst>
              <a:ext uri="{FF2B5EF4-FFF2-40B4-BE49-F238E27FC236}">
                <a16:creationId xmlns:a16="http://schemas.microsoft.com/office/drawing/2014/main" id="{C284E9C2-123F-9B67-3F0C-D8DC9E6349FC}"/>
              </a:ext>
            </a:extLst>
          </p:cNvPr>
          <p:cNvSpPr/>
          <p:nvPr/>
        </p:nvSpPr>
        <p:spPr>
          <a:xfrm>
            <a:off x="2797899" y="3938879"/>
            <a:ext cx="126000" cy="126000"/>
          </a:xfrm>
          <a:prstGeom prst="ellipse">
            <a:avLst/>
          </a:prstGeom>
          <a:solidFill>
            <a:srgbClr val="0D4C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59" name="Oval 58">
            <a:extLst>
              <a:ext uri="{FF2B5EF4-FFF2-40B4-BE49-F238E27FC236}">
                <a16:creationId xmlns:a16="http://schemas.microsoft.com/office/drawing/2014/main" id="{F59FABEC-B5FF-77BA-D65D-515760B55DB5}"/>
              </a:ext>
            </a:extLst>
          </p:cNvPr>
          <p:cNvSpPr/>
          <p:nvPr/>
        </p:nvSpPr>
        <p:spPr>
          <a:xfrm>
            <a:off x="3924101" y="3940175"/>
            <a:ext cx="126000" cy="126000"/>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0" name="Oval 59">
            <a:extLst>
              <a:ext uri="{FF2B5EF4-FFF2-40B4-BE49-F238E27FC236}">
                <a16:creationId xmlns:a16="http://schemas.microsoft.com/office/drawing/2014/main" id="{526243B5-C365-EA1C-5D84-B6575717AAE0}"/>
              </a:ext>
            </a:extLst>
          </p:cNvPr>
          <p:cNvSpPr/>
          <p:nvPr/>
        </p:nvSpPr>
        <p:spPr>
          <a:xfrm>
            <a:off x="4996261" y="3933219"/>
            <a:ext cx="126000" cy="126000"/>
          </a:xfrm>
          <a:prstGeom prst="ellipse">
            <a:avLst/>
          </a:prstGeom>
          <a:solidFill>
            <a:srgbClr val="0D4C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1" name="Oval 60">
            <a:extLst>
              <a:ext uri="{FF2B5EF4-FFF2-40B4-BE49-F238E27FC236}">
                <a16:creationId xmlns:a16="http://schemas.microsoft.com/office/drawing/2014/main" id="{ABA93DF5-DACF-6B67-C73F-C611CEF14D32}"/>
              </a:ext>
            </a:extLst>
          </p:cNvPr>
          <p:cNvSpPr/>
          <p:nvPr/>
        </p:nvSpPr>
        <p:spPr>
          <a:xfrm>
            <a:off x="6136997" y="3940175"/>
            <a:ext cx="126000" cy="126000"/>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2" name="Oval 61">
            <a:extLst>
              <a:ext uri="{FF2B5EF4-FFF2-40B4-BE49-F238E27FC236}">
                <a16:creationId xmlns:a16="http://schemas.microsoft.com/office/drawing/2014/main" id="{1D597DCF-8AA1-8E7E-2F85-A8F745B3B8EF}"/>
              </a:ext>
            </a:extLst>
          </p:cNvPr>
          <p:cNvSpPr/>
          <p:nvPr/>
        </p:nvSpPr>
        <p:spPr>
          <a:xfrm>
            <a:off x="7223318" y="3929795"/>
            <a:ext cx="126000" cy="126000"/>
          </a:xfrm>
          <a:prstGeom prst="ellipse">
            <a:avLst/>
          </a:prstGeom>
          <a:solidFill>
            <a:srgbClr val="0D4C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3" name="Oval 62">
            <a:extLst>
              <a:ext uri="{FF2B5EF4-FFF2-40B4-BE49-F238E27FC236}">
                <a16:creationId xmlns:a16="http://schemas.microsoft.com/office/drawing/2014/main" id="{9EA9848F-C6BC-D267-1363-44F6D06EA0F7}"/>
              </a:ext>
            </a:extLst>
          </p:cNvPr>
          <p:cNvSpPr/>
          <p:nvPr/>
        </p:nvSpPr>
        <p:spPr>
          <a:xfrm>
            <a:off x="8378202" y="3933141"/>
            <a:ext cx="126000" cy="126000"/>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4" name="Oval 63">
            <a:extLst>
              <a:ext uri="{FF2B5EF4-FFF2-40B4-BE49-F238E27FC236}">
                <a16:creationId xmlns:a16="http://schemas.microsoft.com/office/drawing/2014/main" id="{89F84C53-54E5-03FB-D31D-362493410ADA}"/>
              </a:ext>
            </a:extLst>
          </p:cNvPr>
          <p:cNvSpPr/>
          <p:nvPr/>
        </p:nvSpPr>
        <p:spPr>
          <a:xfrm>
            <a:off x="9556845" y="3940175"/>
            <a:ext cx="126000" cy="126000"/>
          </a:xfrm>
          <a:prstGeom prst="ellipse">
            <a:avLst/>
          </a:prstGeom>
          <a:solidFill>
            <a:srgbClr val="0D4C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5" name="Oval 64">
            <a:extLst>
              <a:ext uri="{FF2B5EF4-FFF2-40B4-BE49-F238E27FC236}">
                <a16:creationId xmlns:a16="http://schemas.microsoft.com/office/drawing/2014/main" id="{DEEBA602-C5E2-1357-73A0-B887CF83F97C}"/>
              </a:ext>
            </a:extLst>
          </p:cNvPr>
          <p:cNvSpPr/>
          <p:nvPr/>
        </p:nvSpPr>
        <p:spPr>
          <a:xfrm>
            <a:off x="10604762" y="3930652"/>
            <a:ext cx="126000" cy="126000"/>
          </a:xfrm>
          <a:prstGeom prst="ellipse">
            <a:avLst/>
          </a:prstGeom>
          <a:solidFill>
            <a:srgbClr val="0081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7" name="Oval 66">
            <a:extLst>
              <a:ext uri="{FF2B5EF4-FFF2-40B4-BE49-F238E27FC236}">
                <a16:creationId xmlns:a16="http://schemas.microsoft.com/office/drawing/2014/main" id="{163F7881-1791-EE7F-2BE1-4C04C256BB52}"/>
              </a:ext>
            </a:extLst>
          </p:cNvPr>
          <p:cNvSpPr/>
          <p:nvPr/>
        </p:nvSpPr>
        <p:spPr>
          <a:xfrm>
            <a:off x="11674931" y="3923263"/>
            <a:ext cx="126000" cy="126000"/>
          </a:xfrm>
          <a:prstGeom prst="ellipse">
            <a:avLst/>
          </a:prstGeom>
          <a:solidFill>
            <a:srgbClr val="0D4C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5" name="TextBox 94">
            <a:extLst>
              <a:ext uri="{FF2B5EF4-FFF2-40B4-BE49-F238E27FC236}">
                <a16:creationId xmlns:a16="http://schemas.microsoft.com/office/drawing/2014/main" id="{DDD0EBC7-C4D3-881C-1EB9-9D5FB092B055}"/>
              </a:ext>
            </a:extLst>
          </p:cNvPr>
          <p:cNvSpPr txBox="1"/>
          <p:nvPr/>
        </p:nvSpPr>
        <p:spPr>
          <a:xfrm>
            <a:off x="3562147" y="4101712"/>
            <a:ext cx="880452" cy="553998"/>
          </a:xfrm>
          <a:prstGeom prst="rect">
            <a:avLst/>
          </a:prstGeom>
          <a:noFill/>
        </p:spPr>
        <p:txBody>
          <a:bodyPr wrap="square" rtlCol="0">
            <a:spAutoFit/>
          </a:bodyPr>
          <a:lstStyle/>
          <a:p>
            <a:pPr algn="ctr"/>
            <a:r>
              <a:rPr lang="en-US" altLang="ko-KR" sz="1500" b="1">
                <a:solidFill>
                  <a:srgbClr val="00818E"/>
                </a:solidFill>
                <a:cs typeface="Calibri" pitchFamily="34" charset="0"/>
              </a:rPr>
              <a:t>Aug 2018</a:t>
            </a:r>
            <a:endParaRPr lang="ko-KR" altLang="en-US" sz="1500" b="1">
              <a:solidFill>
                <a:srgbClr val="00818E"/>
              </a:solidFill>
              <a:cs typeface="Calibri" pitchFamily="34" charset="0"/>
            </a:endParaRPr>
          </a:p>
        </p:txBody>
      </p:sp>
      <p:sp>
        <p:nvSpPr>
          <p:cNvPr id="96" name="TextBox 95">
            <a:extLst>
              <a:ext uri="{FF2B5EF4-FFF2-40B4-BE49-F238E27FC236}">
                <a16:creationId xmlns:a16="http://schemas.microsoft.com/office/drawing/2014/main" id="{518298E9-352B-965A-7FD6-176D95DE0795}"/>
              </a:ext>
            </a:extLst>
          </p:cNvPr>
          <p:cNvSpPr txBox="1"/>
          <p:nvPr/>
        </p:nvSpPr>
        <p:spPr>
          <a:xfrm>
            <a:off x="4664302" y="3351642"/>
            <a:ext cx="859272" cy="553998"/>
          </a:xfrm>
          <a:prstGeom prst="rect">
            <a:avLst/>
          </a:prstGeom>
          <a:noFill/>
        </p:spPr>
        <p:txBody>
          <a:bodyPr wrap="square" rtlCol="0">
            <a:spAutoFit/>
          </a:bodyPr>
          <a:lstStyle/>
          <a:p>
            <a:pPr algn="ctr"/>
            <a:r>
              <a:rPr lang="en-US" altLang="ko-KR" sz="1500" b="1">
                <a:solidFill>
                  <a:srgbClr val="0D4C83"/>
                </a:solidFill>
                <a:cs typeface="Calibri" pitchFamily="34" charset="0"/>
              </a:rPr>
              <a:t>Sep 2019</a:t>
            </a:r>
            <a:endParaRPr lang="ko-KR" altLang="en-US" sz="1500" b="1">
              <a:solidFill>
                <a:srgbClr val="0D4C83"/>
              </a:solidFill>
              <a:cs typeface="Calibri" pitchFamily="34" charset="0"/>
            </a:endParaRPr>
          </a:p>
        </p:txBody>
      </p:sp>
      <p:sp>
        <p:nvSpPr>
          <p:cNvPr id="97" name="TextBox 96">
            <a:extLst>
              <a:ext uri="{FF2B5EF4-FFF2-40B4-BE49-F238E27FC236}">
                <a16:creationId xmlns:a16="http://schemas.microsoft.com/office/drawing/2014/main" id="{9BE97D06-BEB7-3C24-A68D-1DBCC0582562}"/>
              </a:ext>
            </a:extLst>
          </p:cNvPr>
          <p:cNvSpPr txBox="1"/>
          <p:nvPr/>
        </p:nvSpPr>
        <p:spPr>
          <a:xfrm>
            <a:off x="5782632" y="4083217"/>
            <a:ext cx="880452" cy="553998"/>
          </a:xfrm>
          <a:prstGeom prst="rect">
            <a:avLst/>
          </a:prstGeom>
          <a:noFill/>
        </p:spPr>
        <p:txBody>
          <a:bodyPr wrap="square" rtlCol="0">
            <a:spAutoFit/>
          </a:bodyPr>
          <a:lstStyle/>
          <a:p>
            <a:pPr algn="ctr"/>
            <a:r>
              <a:rPr lang="en-US" altLang="ko-KR" sz="1500" b="1">
                <a:solidFill>
                  <a:srgbClr val="00818E"/>
                </a:solidFill>
                <a:cs typeface="Calibri" pitchFamily="34" charset="0"/>
              </a:rPr>
              <a:t>FA 2020</a:t>
            </a:r>
            <a:endParaRPr lang="ko-KR" altLang="en-US" sz="1500" b="1">
              <a:solidFill>
                <a:srgbClr val="00818E"/>
              </a:solidFill>
              <a:cs typeface="Calibri" pitchFamily="34" charset="0"/>
            </a:endParaRPr>
          </a:p>
        </p:txBody>
      </p:sp>
      <p:sp>
        <p:nvSpPr>
          <p:cNvPr id="98" name="TextBox 97">
            <a:extLst>
              <a:ext uri="{FF2B5EF4-FFF2-40B4-BE49-F238E27FC236}">
                <a16:creationId xmlns:a16="http://schemas.microsoft.com/office/drawing/2014/main" id="{5DC908CB-1A4F-071B-433C-141E42824FA1}"/>
              </a:ext>
            </a:extLst>
          </p:cNvPr>
          <p:cNvSpPr txBox="1"/>
          <p:nvPr/>
        </p:nvSpPr>
        <p:spPr>
          <a:xfrm>
            <a:off x="6904926" y="3342067"/>
            <a:ext cx="859272" cy="553998"/>
          </a:xfrm>
          <a:prstGeom prst="rect">
            <a:avLst/>
          </a:prstGeom>
          <a:noFill/>
        </p:spPr>
        <p:txBody>
          <a:bodyPr wrap="square" rtlCol="0">
            <a:spAutoFit/>
          </a:bodyPr>
          <a:lstStyle/>
          <a:p>
            <a:pPr algn="ctr"/>
            <a:r>
              <a:rPr lang="en-US" altLang="ko-KR" sz="1500" b="1">
                <a:solidFill>
                  <a:srgbClr val="0D4C83"/>
                </a:solidFill>
                <a:cs typeface="Calibri" pitchFamily="34" charset="0"/>
              </a:rPr>
              <a:t>Aug 2020</a:t>
            </a:r>
            <a:endParaRPr lang="ko-KR" altLang="en-US" sz="1500" b="1">
              <a:solidFill>
                <a:srgbClr val="0D4C83"/>
              </a:solidFill>
              <a:cs typeface="Calibri" pitchFamily="34" charset="0"/>
            </a:endParaRPr>
          </a:p>
        </p:txBody>
      </p:sp>
      <p:sp>
        <p:nvSpPr>
          <p:cNvPr id="99" name="TextBox 98">
            <a:extLst>
              <a:ext uri="{FF2B5EF4-FFF2-40B4-BE49-F238E27FC236}">
                <a16:creationId xmlns:a16="http://schemas.microsoft.com/office/drawing/2014/main" id="{709FF359-0448-2D1B-FBB1-9F9694027C3C}"/>
              </a:ext>
            </a:extLst>
          </p:cNvPr>
          <p:cNvSpPr txBox="1"/>
          <p:nvPr/>
        </p:nvSpPr>
        <p:spPr>
          <a:xfrm>
            <a:off x="8051878" y="4109132"/>
            <a:ext cx="880452" cy="553998"/>
          </a:xfrm>
          <a:prstGeom prst="rect">
            <a:avLst/>
          </a:prstGeom>
          <a:noFill/>
        </p:spPr>
        <p:txBody>
          <a:bodyPr wrap="square" rtlCol="0">
            <a:spAutoFit/>
          </a:bodyPr>
          <a:lstStyle/>
          <a:p>
            <a:pPr algn="ctr"/>
            <a:r>
              <a:rPr lang="en-US" altLang="ko-KR" sz="1500" b="1">
                <a:solidFill>
                  <a:srgbClr val="00818E"/>
                </a:solidFill>
                <a:cs typeface="Calibri" pitchFamily="34" charset="0"/>
              </a:rPr>
              <a:t>Sep 2020</a:t>
            </a:r>
            <a:endParaRPr lang="ko-KR" altLang="en-US" sz="1500" b="1">
              <a:solidFill>
                <a:srgbClr val="00818E"/>
              </a:solidFill>
              <a:cs typeface="Calibri" pitchFamily="34" charset="0"/>
            </a:endParaRPr>
          </a:p>
        </p:txBody>
      </p:sp>
      <p:sp>
        <p:nvSpPr>
          <p:cNvPr id="100" name="TextBox 99">
            <a:extLst>
              <a:ext uri="{FF2B5EF4-FFF2-40B4-BE49-F238E27FC236}">
                <a16:creationId xmlns:a16="http://schemas.microsoft.com/office/drawing/2014/main" id="{23C54D1C-DF80-0E39-BB23-EFAC3DFC6CCB}"/>
              </a:ext>
            </a:extLst>
          </p:cNvPr>
          <p:cNvSpPr txBox="1"/>
          <p:nvPr/>
        </p:nvSpPr>
        <p:spPr>
          <a:xfrm>
            <a:off x="9184945" y="3369265"/>
            <a:ext cx="859272" cy="553998"/>
          </a:xfrm>
          <a:prstGeom prst="rect">
            <a:avLst/>
          </a:prstGeom>
          <a:noFill/>
        </p:spPr>
        <p:txBody>
          <a:bodyPr wrap="square" rtlCol="0">
            <a:spAutoFit/>
          </a:bodyPr>
          <a:lstStyle/>
          <a:p>
            <a:pPr algn="ctr"/>
            <a:r>
              <a:rPr lang="en-US" altLang="ko-KR" sz="1500" b="1">
                <a:solidFill>
                  <a:srgbClr val="0D4C83"/>
                </a:solidFill>
                <a:cs typeface="Calibri" pitchFamily="34" charset="0"/>
              </a:rPr>
              <a:t>Jan 2021</a:t>
            </a:r>
            <a:endParaRPr lang="ko-KR" altLang="en-US" sz="1500" b="1">
              <a:solidFill>
                <a:srgbClr val="0D4C83"/>
              </a:solidFill>
              <a:cs typeface="Calibri" pitchFamily="34" charset="0"/>
            </a:endParaRPr>
          </a:p>
        </p:txBody>
      </p:sp>
      <p:sp>
        <p:nvSpPr>
          <p:cNvPr id="101" name="TextBox 100">
            <a:extLst>
              <a:ext uri="{FF2B5EF4-FFF2-40B4-BE49-F238E27FC236}">
                <a16:creationId xmlns:a16="http://schemas.microsoft.com/office/drawing/2014/main" id="{57F7891A-B057-9FDE-DC35-378A33551A9A}"/>
              </a:ext>
            </a:extLst>
          </p:cNvPr>
          <p:cNvSpPr txBox="1"/>
          <p:nvPr/>
        </p:nvSpPr>
        <p:spPr>
          <a:xfrm>
            <a:off x="10204103" y="4062344"/>
            <a:ext cx="880452" cy="553998"/>
          </a:xfrm>
          <a:prstGeom prst="rect">
            <a:avLst/>
          </a:prstGeom>
          <a:noFill/>
        </p:spPr>
        <p:txBody>
          <a:bodyPr wrap="square" rtlCol="0">
            <a:spAutoFit/>
          </a:bodyPr>
          <a:lstStyle/>
          <a:p>
            <a:pPr algn="ctr"/>
            <a:r>
              <a:rPr lang="en-US" altLang="ko-KR" sz="1500" b="1">
                <a:solidFill>
                  <a:srgbClr val="00818E"/>
                </a:solidFill>
                <a:cs typeface="Calibri" pitchFamily="34" charset="0"/>
              </a:rPr>
              <a:t>April 2021</a:t>
            </a:r>
            <a:endParaRPr lang="ko-KR" altLang="en-US" sz="1500" b="1">
              <a:solidFill>
                <a:srgbClr val="00818E"/>
              </a:solidFill>
              <a:cs typeface="Calibri" pitchFamily="34" charset="0"/>
            </a:endParaRPr>
          </a:p>
        </p:txBody>
      </p:sp>
      <p:sp>
        <p:nvSpPr>
          <p:cNvPr id="102" name="TextBox 101">
            <a:extLst>
              <a:ext uri="{FF2B5EF4-FFF2-40B4-BE49-F238E27FC236}">
                <a16:creationId xmlns:a16="http://schemas.microsoft.com/office/drawing/2014/main" id="{EE44E402-6345-A5D7-861D-1A0147531349}"/>
              </a:ext>
            </a:extLst>
          </p:cNvPr>
          <p:cNvSpPr txBox="1"/>
          <p:nvPr/>
        </p:nvSpPr>
        <p:spPr>
          <a:xfrm>
            <a:off x="11295347" y="3329153"/>
            <a:ext cx="859272" cy="553998"/>
          </a:xfrm>
          <a:prstGeom prst="rect">
            <a:avLst/>
          </a:prstGeom>
          <a:noFill/>
        </p:spPr>
        <p:txBody>
          <a:bodyPr wrap="square" rtlCol="0">
            <a:spAutoFit/>
          </a:bodyPr>
          <a:lstStyle/>
          <a:p>
            <a:pPr algn="ctr"/>
            <a:r>
              <a:rPr lang="en-US" altLang="ko-KR" sz="1500" b="1">
                <a:solidFill>
                  <a:srgbClr val="0D4C83"/>
                </a:solidFill>
                <a:cs typeface="Calibri" pitchFamily="34" charset="0"/>
              </a:rPr>
              <a:t>Dec 2021</a:t>
            </a:r>
            <a:endParaRPr lang="ko-KR" altLang="en-US" sz="1500" b="1">
              <a:solidFill>
                <a:srgbClr val="0D4C83"/>
              </a:solidFill>
              <a:cs typeface="Calibri" pitchFamily="34" charset="0"/>
            </a:endParaRPr>
          </a:p>
        </p:txBody>
      </p:sp>
      <p:sp>
        <p:nvSpPr>
          <p:cNvPr id="17" name="Rectangle 16">
            <a:extLst>
              <a:ext uri="{FF2B5EF4-FFF2-40B4-BE49-F238E27FC236}">
                <a16:creationId xmlns:a16="http://schemas.microsoft.com/office/drawing/2014/main" id="{305A0203-F6C3-1BCD-8FE6-D6B2871D06CD}"/>
              </a:ext>
            </a:extLst>
          </p:cNvPr>
          <p:cNvSpPr/>
          <p:nvPr/>
        </p:nvSpPr>
        <p:spPr>
          <a:xfrm>
            <a:off x="246171" y="516305"/>
            <a:ext cx="11757305" cy="897581"/>
          </a:xfrm>
          <a:prstGeom prst="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Evolution from </a:t>
            </a:r>
            <a:r>
              <a:rPr lang="en-US" b="1"/>
              <a:t>“E-MAIL BASED PROCEEDINGS”</a:t>
            </a:r>
            <a:r>
              <a:rPr lang="en-US"/>
              <a:t> to  </a:t>
            </a:r>
          </a:p>
          <a:p>
            <a:pPr algn="ctr"/>
            <a:r>
              <a:rPr lang="en-US" b="1"/>
              <a:t>“E-PROCEEDINGS ON ITBA PLATFORM”</a:t>
            </a:r>
            <a:r>
              <a:rPr lang="en-US"/>
              <a:t> to </a:t>
            </a:r>
            <a:r>
              <a:rPr lang="en-US" b="1"/>
              <a:t>“FACELESS REGIME”</a:t>
            </a:r>
            <a:endParaRPr lang="en-IN" b="1"/>
          </a:p>
        </p:txBody>
      </p:sp>
    </p:spTree>
    <p:extLst>
      <p:ext uri="{BB962C8B-B14F-4D97-AF65-F5344CB8AC3E}">
        <p14:creationId xmlns:p14="http://schemas.microsoft.com/office/powerpoint/2010/main" val="3985362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80FFD-C715-6340-0BF1-B03D0C18C8CD}"/>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782569B3-5AE3-7DB1-7DC0-D05CAF5BEC0A}"/>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DA15391F-65C9-17A4-C19C-78729B61B418}"/>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73999488-048B-3EAD-3A7A-B5BBF9FFECFE}"/>
              </a:ext>
            </a:extLst>
          </p:cNvPr>
          <p:cNvSpPr>
            <a:spLocks noGrp="1"/>
          </p:cNvSpPr>
          <p:nvPr>
            <p:ph type="sldNum" sz="quarter" idx="12"/>
          </p:nvPr>
        </p:nvSpPr>
        <p:spPr/>
        <p:txBody>
          <a:bodyPr/>
          <a:lstStyle/>
          <a:p>
            <a:fld id="{3A98EE3D-8CD1-4C3F-BD1C-C98C9596463C}" type="slidenum">
              <a:rPr lang="en-US" smtClean="0"/>
              <a:t>30</a:t>
            </a:fld>
            <a:endParaRPr lang="en-US"/>
          </a:p>
        </p:txBody>
      </p:sp>
      <p:sp>
        <p:nvSpPr>
          <p:cNvPr id="10" name="Title 7">
            <a:extLst>
              <a:ext uri="{FF2B5EF4-FFF2-40B4-BE49-F238E27FC236}">
                <a16:creationId xmlns:a16="http://schemas.microsoft.com/office/drawing/2014/main" id="{DE4251CC-CE94-1716-AD48-043305421138}"/>
              </a:ext>
            </a:extLst>
          </p:cNvPr>
          <p:cNvSpPr>
            <a:spLocks noGrp="1"/>
          </p:cNvSpPr>
          <p:nvPr>
            <p:ph type="title"/>
          </p:nvPr>
        </p:nvSpPr>
        <p:spPr>
          <a:xfrm>
            <a:off x="581192" y="545847"/>
            <a:ext cx="11029616" cy="990600"/>
          </a:xfrm>
        </p:spPr>
        <p:txBody>
          <a:bodyPr>
            <a:normAutofit/>
          </a:bodyPr>
          <a:lstStyle/>
          <a:p>
            <a:r>
              <a:rPr lang="en-IN" sz="3000"/>
              <a:t>JAO v/s FAO</a:t>
            </a:r>
          </a:p>
        </p:txBody>
      </p:sp>
      <p:grpSp>
        <p:nvGrpSpPr>
          <p:cNvPr id="31" name="Group 30">
            <a:extLst>
              <a:ext uri="{FF2B5EF4-FFF2-40B4-BE49-F238E27FC236}">
                <a16:creationId xmlns:a16="http://schemas.microsoft.com/office/drawing/2014/main" id="{D0338D06-35F9-777D-4242-489D14FD6EDD}"/>
              </a:ext>
            </a:extLst>
          </p:cNvPr>
          <p:cNvGrpSpPr/>
          <p:nvPr/>
        </p:nvGrpSpPr>
        <p:grpSpPr>
          <a:xfrm>
            <a:off x="719565" y="1546607"/>
            <a:ext cx="10364990" cy="3672506"/>
            <a:chOff x="721632" y="1536447"/>
            <a:chExt cx="10364990" cy="3672506"/>
          </a:xfrm>
        </p:grpSpPr>
        <p:sp>
          <p:nvSpPr>
            <p:cNvPr id="12" name="Diamond 11">
              <a:extLst>
                <a:ext uri="{FF2B5EF4-FFF2-40B4-BE49-F238E27FC236}">
                  <a16:creationId xmlns:a16="http://schemas.microsoft.com/office/drawing/2014/main" id="{CE7C9EF6-195F-D8EC-9337-22004C6A87D2}"/>
                </a:ext>
              </a:extLst>
            </p:cNvPr>
            <p:cNvSpPr/>
            <p:nvPr/>
          </p:nvSpPr>
          <p:spPr>
            <a:xfrm>
              <a:off x="721632" y="2158998"/>
              <a:ext cx="3047725" cy="2519680"/>
            </a:xfrm>
            <a:prstGeom prst="diamond">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700" dirty="0"/>
                <a:t>Hexaware Technologies Ltd. vs. ACIT[2024] 464 ITR 430 (Bom. HC)</a:t>
              </a:r>
            </a:p>
          </p:txBody>
        </p:sp>
        <p:cxnSp>
          <p:nvCxnSpPr>
            <p:cNvPr id="16" name="Straight Connector 15">
              <a:extLst>
                <a:ext uri="{FF2B5EF4-FFF2-40B4-BE49-F238E27FC236}">
                  <a16:creationId xmlns:a16="http://schemas.microsoft.com/office/drawing/2014/main" id="{9CBCF331-8415-7505-EA08-98D5A8392A5D}"/>
                </a:ext>
              </a:extLst>
            </p:cNvPr>
            <p:cNvCxnSpPr/>
            <p:nvPr/>
          </p:nvCxnSpPr>
          <p:spPr>
            <a:xfrm>
              <a:off x="2235200" y="1536447"/>
              <a:ext cx="0" cy="648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7AE92D9-0BEC-D6C6-760C-16D02A2EF9C6}"/>
                </a:ext>
              </a:extLst>
            </p:cNvPr>
            <p:cNvCxnSpPr>
              <a:cxnSpLocks/>
            </p:cNvCxnSpPr>
            <p:nvPr/>
          </p:nvCxnSpPr>
          <p:spPr>
            <a:xfrm flipH="1">
              <a:off x="2257838" y="1536447"/>
              <a:ext cx="882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EA21CDC-99E9-3843-E45A-F41714D786B2}"/>
                </a:ext>
              </a:extLst>
            </p:cNvPr>
            <p:cNvCxnSpPr>
              <a:cxnSpLocks/>
            </p:cNvCxnSpPr>
            <p:nvPr/>
          </p:nvCxnSpPr>
          <p:spPr>
            <a:xfrm rot="10800000">
              <a:off x="11086622" y="1563266"/>
              <a:ext cx="0" cy="363600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EC35C5D-EBE3-3482-B575-469676DDD2CC}"/>
                </a:ext>
              </a:extLst>
            </p:cNvPr>
            <p:cNvCxnSpPr>
              <a:cxnSpLocks/>
            </p:cNvCxnSpPr>
            <p:nvPr/>
          </p:nvCxnSpPr>
          <p:spPr>
            <a:xfrm flipH="1">
              <a:off x="2257838" y="5208953"/>
              <a:ext cx="8820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523EA4C-5FFD-6131-9C26-275D22775269}"/>
                </a:ext>
              </a:extLst>
            </p:cNvPr>
            <p:cNvCxnSpPr/>
            <p:nvPr/>
          </p:nvCxnSpPr>
          <p:spPr>
            <a:xfrm>
              <a:off x="2241815" y="4678682"/>
              <a:ext cx="0" cy="504000"/>
            </a:xfrm>
            <a:prstGeom prst="line">
              <a:avLst/>
            </a:prstGeom>
            <a:ln w="28575"/>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AB5FBFE-8E67-2A2A-6535-E2A5CA9F42CC}"/>
                </a:ext>
              </a:extLst>
            </p:cNvPr>
            <p:cNvSpPr txBox="1"/>
            <p:nvPr/>
          </p:nvSpPr>
          <p:spPr>
            <a:xfrm>
              <a:off x="3866913" y="2243092"/>
              <a:ext cx="7132313" cy="1400383"/>
            </a:xfrm>
            <a:prstGeom prst="rect">
              <a:avLst/>
            </a:prstGeom>
            <a:noFill/>
          </p:spPr>
          <p:txBody>
            <a:bodyPr wrap="square" rtlCol="0">
              <a:spAutoFit/>
            </a:bodyPr>
            <a:lstStyle/>
            <a:p>
              <a:pPr marL="285750" indent="-285750" algn="just">
                <a:buFont typeface="Wingdings" panose="05000000000000000000" pitchFamily="2" charset="2"/>
                <a:buChar char="v"/>
              </a:pPr>
              <a:r>
                <a:rPr lang="en-IN" sz="1700"/>
                <a:t>No question of concurrent jurisdiction of both FAO and JAO for issuance of notice u/s 148.</a:t>
              </a:r>
            </a:p>
            <a:p>
              <a:pPr marL="285750" indent="-285750" algn="just">
                <a:buFont typeface="Wingdings" panose="05000000000000000000" pitchFamily="2" charset="2"/>
                <a:buChar char="v"/>
              </a:pPr>
              <a:r>
                <a:rPr lang="en-IN" sz="1700"/>
                <a:t>The Scheme dated March 29, 2022 is mandatory and not optional.</a:t>
              </a:r>
            </a:p>
            <a:p>
              <a:pPr marL="285750" indent="-285750" algn="just">
                <a:buFont typeface="Wingdings" panose="05000000000000000000" pitchFamily="2" charset="2"/>
                <a:buChar char="v"/>
              </a:pPr>
              <a:r>
                <a:rPr lang="en-IN" sz="1700"/>
                <a:t>The scheme provides issuance of notice through AAS.</a:t>
              </a:r>
            </a:p>
            <a:p>
              <a:pPr marL="285750" indent="-285750" algn="just">
                <a:buFont typeface="Wingdings" panose="05000000000000000000" pitchFamily="2" charset="2"/>
                <a:buChar char="v"/>
              </a:pPr>
              <a:r>
                <a:rPr lang="en-IN" sz="1700"/>
                <a:t>Only FAO can issue 148 notice and not JAO.</a:t>
              </a:r>
            </a:p>
          </p:txBody>
        </p:sp>
        <p:sp>
          <p:nvSpPr>
            <p:cNvPr id="26" name="TextBox 25">
              <a:extLst>
                <a:ext uri="{FF2B5EF4-FFF2-40B4-BE49-F238E27FC236}">
                  <a16:creationId xmlns:a16="http://schemas.microsoft.com/office/drawing/2014/main" id="{18ADA63E-2122-0167-EB0E-CD6603CE1205}"/>
                </a:ext>
              </a:extLst>
            </p:cNvPr>
            <p:cNvSpPr txBox="1"/>
            <p:nvPr/>
          </p:nvSpPr>
          <p:spPr>
            <a:xfrm>
              <a:off x="3986767" y="1790493"/>
              <a:ext cx="2346960" cy="353943"/>
            </a:xfrm>
            <a:prstGeom prst="homePlate">
              <a:avLst/>
            </a:prstGeom>
            <a:solidFill>
              <a:srgbClr val="0D4C83"/>
            </a:solidFill>
          </p:spPr>
          <p:txBody>
            <a:bodyPr wrap="square" rtlCol="0">
              <a:spAutoFit/>
            </a:bodyPr>
            <a:lstStyle/>
            <a:p>
              <a:r>
                <a:rPr lang="en-IN" sz="1700" b="1">
                  <a:solidFill>
                    <a:schemeClr val="bg1"/>
                  </a:solidFill>
                </a:rPr>
                <a:t>Important findings:</a:t>
              </a:r>
            </a:p>
          </p:txBody>
        </p:sp>
        <p:sp>
          <p:nvSpPr>
            <p:cNvPr id="27" name="TextBox 26">
              <a:extLst>
                <a:ext uri="{FF2B5EF4-FFF2-40B4-BE49-F238E27FC236}">
                  <a16:creationId xmlns:a16="http://schemas.microsoft.com/office/drawing/2014/main" id="{0E269C64-7B0F-B3FF-47B9-2F51D34C8896}"/>
                </a:ext>
              </a:extLst>
            </p:cNvPr>
            <p:cNvSpPr txBox="1"/>
            <p:nvPr/>
          </p:nvSpPr>
          <p:spPr>
            <a:xfrm>
              <a:off x="4039797" y="4124144"/>
              <a:ext cx="2668034" cy="353943"/>
            </a:xfrm>
            <a:prstGeom prst="homePlate">
              <a:avLst/>
            </a:prstGeom>
            <a:solidFill>
              <a:srgbClr val="0D4C83"/>
            </a:solidFill>
          </p:spPr>
          <p:txBody>
            <a:bodyPr wrap="square" rtlCol="0">
              <a:spAutoFit/>
            </a:bodyPr>
            <a:lstStyle/>
            <a:p>
              <a:r>
                <a:rPr lang="en-IN" sz="1700" b="1">
                  <a:solidFill>
                    <a:schemeClr val="bg1"/>
                  </a:solidFill>
                </a:rPr>
                <a:t>Recent developments:</a:t>
              </a:r>
            </a:p>
          </p:txBody>
        </p:sp>
        <p:sp>
          <p:nvSpPr>
            <p:cNvPr id="30" name="TextBox 29">
              <a:extLst>
                <a:ext uri="{FF2B5EF4-FFF2-40B4-BE49-F238E27FC236}">
                  <a16:creationId xmlns:a16="http://schemas.microsoft.com/office/drawing/2014/main" id="{78706497-4852-2095-F83A-BBCAA4F198D5}"/>
                </a:ext>
              </a:extLst>
            </p:cNvPr>
            <p:cNvSpPr txBox="1"/>
            <p:nvPr/>
          </p:nvSpPr>
          <p:spPr>
            <a:xfrm>
              <a:off x="3866913" y="4625115"/>
              <a:ext cx="7004287" cy="353943"/>
            </a:xfrm>
            <a:prstGeom prst="rect">
              <a:avLst/>
            </a:prstGeom>
            <a:noFill/>
          </p:spPr>
          <p:txBody>
            <a:bodyPr wrap="square" rtlCol="0">
              <a:spAutoFit/>
            </a:bodyPr>
            <a:lstStyle/>
            <a:p>
              <a:pPr marL="285750" indent="-285750" algn="just">
                <a:buFont typeface="Wingdings" panose="05000000000000000000" pitchFamily="2" charset="2"/>
                <a:buChar char="v"/>
              </a:pPr>
              <a:r>
                <a:rPr lang="en-IN" sz="1700"/>
                <a:t>SLP filed by Revenue is pending before the Hon’ble Apex Court.</a:t>
              </a:r>
            </a:p>
          </p:txBody>
        </p:sp>
      </p:grpSp>
      <p:cxnSp>
        <p:nvCxnSpPr>
          <p:cNvPr id="37" name="Straight Arrow Connector 36">
            <a:extLst>
              <a:ext uri="{FF2B5EF4-FFF2-40B4-BE49-F238E27FC236}">
                <a16:creationId xmlns:a16="http://schemas.microsoft.com/office/drawing/2014/main" id="{49C4FBD6-0D5B-A827-8FA1-66A9FF060F4E}"/>
              </a:ext>
            </a:extLst>
          </p:cNvPr>
          <p:cNvCxnSpPr>
            <a:cxnSpLocks/>
          </p:cNvCxnSpPr>
          <p:nvPr/>
        </p:nvCxnSpPr>
        <p:spPr>
          <a:xfrm>
            <a:off x="10869133" y="5304229"/>
            <a:ext cx="0" cy="54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F8553D1-1395-7C3E-7B9A-4E0EA4006FD8}"/>
              </a:ext>
            </a:extLst>
          </p:cNvPr>
          <p:cNvSpPr txBox="1"/>
          <p:nvPr/>
        </p:nvSpPr>
        <p:spPr>
          <a:xfrm>
            <a:off x="728350" y="5584361"/>
            <a:ext cx="10356205" cy="553998"/>
          </a:xfrm>
          <a:prstGeom prst="rect">
            <a:avLst/>
          </a:prstGeom>
          <a:noFill/>
          <a:ln w="28575">
            <a:solidFill>
              <a:schemeClr val="tx1"/>
            </a:solidFill>
          </a:ln>
        </p:spPr>
        <p:txBody>
          <a:bodyPr wrap="square" rtlCol="0">
            <a:spAutoFit/>
          </a:bodyPr>
          <a:lstStyle/>
          <a:p>
            <a:r>
              <a:rPr lang="en-IN" sz="1500" dirty="0"/>
              <a:t>Everest Kanto Cylinder Ltd. [2024] 473 ITR 148 (Bom. HC) – Followed the decision of Hexaware Technologies Ltd. [2024] 464 ITR 430 (Bom. HC) and held the notices issued u/s 148A(b) and 148 as illegal and invalid.</a:t>
            </a:r>
          </a:p>
        </p:txBody>
      </p:sp>
    </p:spTree>
    <p:extLst>
      <p:ext uri="{BB962C8B-B14F-4D97-AF65-F5344CB8AC3E}">
        <p14:creationId xmlns:p14="http://schemas.microsoft.com/office/powerpoint/2010/main" val="198369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C238C-E5AB-F169-98E1-B90F75BD0559}"/>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3F8501BC-A4FC-5D22-2437-774AFDC8E633}"/>
              </a:ext>
            </a:extLst>
          </p:cNvPr>
          <p:cNvSpPr/>
          <p:nvPr/>
        </p:nvSpPr>
        <p:spPr>
          <a:xfrm>
            <a:off x="1459379" y="3783383"/>
            <a:ext cx="4296405" cy="4562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kern="100" dirty="0" err="1">
                <a:solidFill>
                  <a:schemeClr val="tx1"/>
                </a:solidFill>
                <a:latin typeface="Times New Roman" panose="02020603050405020304" pitchFamily="18" charset="0"/>
                <a:ea typeface="Aptos" panose="020B0004020202020204" pitchFamily="34" charset="0"/>
                <a:cs typeface="Times New Roman" panose="02020603050405020304" pitchFamily="18" charset="0"/>
              </a:rPr>
              <a:t>Macleods</a:t>
            </a:r>
            <a:r>
              <a:rPr lang="en-US" sz="13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Pharmaceuticals Ltd. vs. ACIT [2024] </a:t>
            </a:r>
          </a:p>
          <a:p>
            <a:r>
              <a:rPr lang="en-US" sz="13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166 taxmann.com 284 (Bombay HC)</a:t>
            </a:r>
            <a:endParaRPr lang="en-IN" sz="1300" dirty="0">
              <a:solidFill>
                <a:schemeClr val="tx1"/>
              </a:solidFill>
            </a:endParaRPr>
          </a:p>
        </p:txBody>
      </p:sp>
      <p:sp>
        <p:nvSpPr>
          <p:cNvPr id="25" name="Rectangle 24">
            <a:extLst>
              <a:ext uri="{FF2B5EF4-FFF2-40B4-BE49-F238E27FC236}">
                <a16:creationId xmlns:a16="http://schemas.microsoft.com/office/drawing/2014/main" id="{80031469-DE99-2BE3-B172-A4AE226742E7}"/>
              </a:ext>
            </a:extLst>
          </p:cNvPr>
          <p:cNvSpPr/>
          <p:nvPr/>
        </p:nvSpPr>
        <p:spPr>
          <a:xfrm>
            <a:off x="1459379" y="4287581"/>
            <a:ext cx="4296405" cy="456218"/>
          </a:xfrm>
          <a:prstGeom prst="rect">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IN" sz="1300"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Royal Bitumen (P.) Ltd. vs. ACIT</a:t>
            </a:r>
          </a:p>
          <a:p>
            <a:pPr lvl="0"/>
            <a:r>
              <a:rPr lang="en-IN" sz="1300"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[2024] 164 taxmann.com 606 (Bombay HC)</a:t>
            </a:r>
            <a:endParaRPr lang="en-IN" sz="13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583575C7-2AA0-3A91-8C28-E8DD757696EC}"/>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20378379-9206-001C-FDB7-5F02759B7DE7}"/>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0420067E-54CA-8333-267D-7891D7E97A4F}"/>
              </a:ext>
            </a:extLst>
          </p:cNvPr>
          <p:cNvSpPr>
            <a:spLocks noGrp="1"/>
          </p:cNvSpPr>
          <p:nvPr>
            <p:ph type="sldNum" sz="quarter" idx="12"/>
          </p:nvPr>
        </p:nvSpPr>
        <p:spPr/>
        <p:txBody>
          <a:bodyPr/>
          <a:lstStyle/>
          <a:p>
            <a:fld id="{3A98EE3D-8CD1-4C3F-BD1C-C98C9596463C}" type="slidenum">
              <a:rPr lang="en-US" smtClean="0"/>
              <a:t>31</a:t>
            </a:fld>
            <a:endParaRPr lang="en-US"/>
          </a:p>
        </p:txBody>
      </p:sp>
      <p:sp>
        <p:nvSpPr>
          <p:cNvPr id="26" name="Title 7">
            <a:extLst>
              <a:ext uri="{FF2B5EF4-FFF2-40B4-BE49-F238E27FC236}">
                <a16:creationId xmlns:a16="http://schemas.microsoft.com/office/drawing/2014/main" id="{FE80BE8C-4EEB-279D-F9CA-A749D2405523}"/>
              </a:ext>
            </a:extLst>
          </p:cNvPr>
          <p:cNvSpPr>
            <a:spLocks noGrp="1"/>
          </p:cNvSpPr>
          <p:nvPr>
            <p:ph type="title"/>
          </p:nvPr>
        </p:nvSpPr>
        <p:spPr>
          <a:xfrm>
            <a:off x="581192" y="545847"/>
            <a:ext cx="11029616" cy="990600"/>
          </a:xfrm>
        </p:spPr>
        <p:txBody>
          <a:bodyPr>
            <a:normAutofit/>
          </a:bodyPr>
          <a:lstStyle/>
          <a:p>
            <a:r>
              <a:rPr lang="en-IN" sz="3200"/>
              <a:t>JAO vs. </a:t>
            </a:r>
            <a:r>
              <a:rPr lang="en-IN" sz="3200" err="1"/>
              <a:t>fao</a:t>
            </a:r>
            <a:r>
              <a:rPr lang="en-IN" sz="3200"/>
              <a:t> (CONT’D)</a:t>
            </a:r>
            <a:endParaRPr lang="en-IN" sz="3000"/>
          </a:p>
        </p:txBody>
      </p:sp>
      <p:sp>
        <p:nvSpPr>
          <p:cNvPr id="7" name="Rectangle: Rounded Corners 6">
            <a:extLst>
              <a:ext uri="{FF2B5EF4-FFF2-40B4-BE49-F238E27FC236}">
                <a16:creationId xmlns:a16="http://schemas.microsoft.com/office/drawing/2014/main" id="{ABAD815B-2FB2-31AE-F711-5A463E022D9E}"/>
              </a:ext>
            </a:extLst>
          </p:cNvPr>
          <p:cNvSpPr/>
          <p:nvPr/>
        </p:nvSpPr>
        <p:spPr>
          <a:xfrm>
            <a:off x="1897530" y="1601709"/>
            <a:ext cx="8033870" cy="4933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700">
                <a:solidFill>
                  <a:schemeClr val="tx1"/>
                </a:solidFill>
              </a:rPr>
              <a:t>Notices issued u/s 148A(b) and 148 by JAO are invalid and liable to be quashed.</a:t>
            </a:r>
          </a:p>
        </p:txBody>
      </p:sp>
      <p:sp>
        <p:nvSpPr>
          <p:cNvPr id="19" name="Rectangle 18">
            <a:extLst>
              <a:ext uri="{FF2B5EF4-FFF2-40B4-BE49-F238E27FC236}">
                <a16:creationId xmlns:a16="http://schemas.microsoft.com/office/drawing/2014/main" id="{234F7FC8-1BDA-2B93-EE15-B9CED2B8B145}"/>
              </a:ext>
            </a:extLst>
          </p:cNvPr>
          <p:cNvSpPr/>
          <p:nvPr/>
        </p:nvSpPr>
        <p:spPr>
          <a:xfrm>
            <a:off x="678330" y="3280522"/>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01</a:t>
            </a:r>
          </a:p>
        </p:txBody>
      </p:sp>
      <p:sp>
        <p:nvSpPr>
          <p:cNvPr id="20" name="Rectangle 19">
            <a:extLst>
              <a:ext uri="{FF2B5EF4-FFF2-40B4-BE49-F238E27FC236}">
                <a16:creationId xmlns:a16="http://schemas.microsoft.com/office/drawing/2014/main" id="{AE134EFA-1196-E404-090F-43EE048B834D}"/>
              </a:ext>
            </a:extLst>
          </p:cNvPr>
          <p:cNvSpPr/>
          <p:nvPr/>
        </p:nvSpPr>
        <p:spPr>
          <a:xfrm>
            <a:off x="1459379" y="3280522"/>
            <a:ext cx="4296405" cy="456218"/>
          </a:xfrm>
          <a:prstGeom prst="rect">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300" dirty="0"/>
              <a:t>ADIT (Int Tax) vs. </a:t>
            </a:r>
            <a:r>
              <a:rPr lang="en-IN" sz="1300" dirty="0" err="1"/>
              <a:t>Deepanjan</a:t>
            </a:r>
            <a:r>
              <a:rPr lang="en-IN" sz="1300" dirty="0"/>
              <a:t> Roy (Diary no. 33956/2025) (SC) </a:t>
            </a:r>
          </a:p>
        </p:txBody>
      </p:sp>
      <p:sp>
        <p:nvSpPr>
          <p:cNvPr id="21" name="Rectangle 20">
            <a:extLst>
              <a:ext uri="{FF2B5EF4-FFF2-40B4-BE49-F238E27FC236}">
                <a16:creationId xmlns:a16="http://schemas.microsoft.com/office/drawing/2014/main" id="{FFEE7F14-0449-BB89-C679-4137DF5A9683}"/>
              </a:ext>
            </a:extLst>
          </p:cNvPr>
          <p:cNvSpPr/>
          <p:nvPr/>
        </p:nvSpPr>
        <p:spPr>
          <a:xfrm>
            <a:off x="678330" y="3783383"/>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02</a:t>
            </a:r>
          </a:p>
        </p:txBody>
      </p:sp>
      <p:sp>
        <p:nvSpPr>
          <p:cNvPr id="24" name="Rectangle 23">
            <a:extLst>
              <a:ext uri="{FF2B5EF4-FFF2-40B4-BE49-F238E27FC236}">
                <a16:creationId xmlns:a16="http://schemas.microsoft.com/office/drawing/2014/main" id="{8FE73E8A-17EF-3AC3-FEB3-BFE3EBE37A93}"/>
              </a:ext>
            </a:extLst>
          </p:cNvPr>
          <p:cNvSpPr/>
          <p:nvPr/>
        </p:nvSpPr>
        <p:spPr>
          <a:xfrm>
            <a:off x="678330" y="4287581"/>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03</a:t>
            </a:r>
          </a:p>
        </p:txBody>
      </p:sp>
      <p:sp>
        <p:nvSpPr>
          <p:cNvPr id="30" name="Rectangle 29">
            <a:extLst>
              <a:ext uri="{FF2B5EF4-FFF2-40B4-BE49-F238E27FC236}">
                <a16:creationId xmlns:a16="http://schemas.microsoft.com/office/drawing/2014/main" id="{D94C798C-2BB3-870E-1AA5-31E969F144CF}"/>
              </a:ext>
            </a:extLst>
          </p:cNvPr>
          <p:cNvSpPr/>
          <p:nvPr/>
        </p:nvSpPr>
        <p:spPr>
          <a:xfrm>
            <a:off x="678330" y="4781091"/>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04</a:t>
            </a:r>
          </a:p>
        </p:txBody>
      </p:sp>
      <p:sp>
        <p:nvSpPr>
          <p:cNvPr id="32" name="Rectangle 31">
            <a:extLst>
              <a:ext uri="{FF2B5EF4-FFF2-40B4-BE49-F238E27FC236}">
                <a16:creationId xmlns:a16="http://schemas.microsoft.com/office/drawing/2014/main" id="{6FE14FD3-63F1-5849-A86E-846C46522965}"/>
              </a:ext>
            </a:extLst>
          </p:cNvPr>
          <p:cNvSpPr/>
          <p:nvPr/>
        </p:nvSpPr>
        <p:spPr>
          <a:xfrm>
            <a:off x="1459379" y="4781091"/>
            <a:ext cx="4296405" cy="4562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3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Sundaram Multi Pap Ltd. vs. ACIT [2024] 164 taxmann.com 608 (Bombay HC)</a:t>
            </a:r>
            <a:endParaRPr lang="en-IN" sz="130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64855EF2-3A3F-F40A-C91D-22A9A99C8366}"/>
              </a:ext>
            </a:extLst>
          </p:cNvPr>
          <p:cNvSpPr/>
          <p:nvPr/>
        </p:nvSpPr>
        <p:spPr>
          <a:xfrm>
            <a:off x="678330" y="5283952"/>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05</a:t>
            </a:r>
          </a:p>
        </p:txBody>
      </p:sp>
      <p:sp>
        <p:nvSpPr>
          <p:cNvPr id="34" name="Rectangle 33">
            <a:extLst>
              <a:ext uri="{FF2B5EF4-FFF2-40B4-BE49-F238E27FC236}">
                <a16:creationId xmlns:a16="http://schemas.microsoft.com/office/drawing/2014/main" id="{39E3DDFB-909D-B735-6A2D-A5B423C6B46E}"/>
              </a:ext>
            </a:extLst>
          </p:cNvPr>
          <p:cNvSpPr/>
          <p:nvPr/>
        </p:nvSpPr>
        <p:spPr>
          <a:xfrm>
            <a:off x="1459379" y="5283952"/>
            <a:ext cx="4296405" cy="456218"/>
          </a:xfrm>
          <a:prstGeom prst="rect">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300" kern="0" dirty="0">
                <a:solidFill>
                  <a:schemeClr val="bg1"/>
                </a:solidFill>
                <a:latin typeface="Times New Roman" panose="02020603050405020304" pitchFamily="18" charset="0"/>
                <a:ea typeface="Aptos" panose="020B0004020202020204" pitchFamily="34" charset="0"/>
              </a:rPr>
              <a:t>Venus Jewel vs. ACIT [2024] </a:t>
            </a:r>
          </a:p>
          <a:p>
            <a:r>
              <a:rPr lang="en-IN" sz="1300" kern="0" dirty="0">
                <a:solidFill>
                  <a:schemeClr val="bg1"/>
                </a:solidFill>
                <a:latin typeface="Times New Roman" panose="02020603050405020304" pitchFamily="18" charset="0"/>
                <a:ea typeface="Aptos" panose="020B0004020202020204" pitchFamily="34" charset="0"/>
              </a:rPr>
              <a:t>164 taxmann.com 414 (Bombay HC)</a:t>
            </a:r>
          </a:p>
        </p:txBody>
      </p:sp>
      <p:sp>
        <p:nvSpPr>
          <p:cNvPr id="72" name="Rectangle 71">
            <a:extLst>
              <a:ext uri="{FF2B5EF4-FFF2-40B4-BE49-F238E27FC236}">
                <a16:creationId xmlns:a16="http://schemas.microsoft.com/office/drawing/2014/main" id="{EE2E977C-9DC1-DEEA-6443-70D83D3FA250}"/>
              </a:ext>
            </a:extLst>
          </p:cNvPr>
          <p:cNvSpPr/>
          <p:nvPr/>
        </p:nvSpPr>
        <p:spPr>
          <a:xfrm>
            <a:off x="6007100" y="3783383"/>
            <a:ext cx="4301736" cy="4562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IN" sz="1300" dirty="0">
                <a:solidFill>
                  <a:schemeClr val="tx1"/>
                </a:solidFill>
              </a:rPr>
              <a:t>Gurjinder Singh vs. CBDT [2025] </a:t>
            </a:r>
          </a:p>
          <a:p>
            <a:pPr algn="r"/>
            <a:r>
              <a:rPr lang="en-IN" sz="1300" dirty="0">
                <a:solidFill>
                  <a:schemeClr val="tx1"/>
                </a:solidFill>
              </a:rPr>
              <a:t>170 taxmann.com 747 (P &amp; H HC)</a:t>
            </a:r>
          </a:p>
        </p:txBody>
      </p:sp>
      <p:sp>
        <p:nvSpPr>
          <p:cNvPr id="73" name="Rectangle 72">
            <a:extLst>
              <a:ext uri="{FF2B5EF4-FFF2-40B4-BE49-F238E27FC236}">
                <a16:creationId xmlns:a16="http://schemas.microsoft.com/office/drawing/2014/main" id="{89B4383C-B626-0984-6ACF-1CB16D53C3AC}"/>
              </a:ext>
            </a:extLst>
          </p:cNvPr>
          <p:cNvSpPr/>
          <p:nvPr/>
        </p:nvSpPr>
        <p:spPr>
          <a:xfrm>
            <a:off x="6007100" y="4287581"/>
            <a:ext cx="4301736" cy="456218"/>
          </a:xfrm>
          <a:prstGeom prst="rect">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IN" sz="1300" dirty="0">
                <a:solidFill>
                  <a:schemeClr val="bg1"/>
                </a:solidFill>
              </a:rPr>
              <a:t>Bhartiya Spinners vs. Union of India [2024]</a:t>
            </a:r>
          </a:p>
          <a:p>
            <a:pPr algn="r"/>
            <a:r>
              <a:rPr lang="en-IN" sz="1300" dirty="0">
                <a:solidFill>
                  <a:schemeClr val="bg1"/>
                </a:solidFill>
              </a:rPr>
              <a:t> 166 taxmann.com 587 (P &amp; H HC)</a:t>
            </a:r>
          </a:p>
        </p:txBody>
      </p:sp>
      <p:sp>
        <p:nvSpPr>
          <p:cNvPr id="74" name="Rectangle 73">
            <a:extLst>
              <a:ext uri="{FF2B5EF4-FFF2-40B4-BE49-F238E27FC236}">
                <a16:creationId xmlns:a16="http://schemas.microsoft.com/office/drawing/2014/main" id="{BB02BCEE-B918-9DD2-7168-BDE36562634A}"/>
              </a:ext>
            </a:extLst>
          </p:cNvPr>
          <p:cNvSpPr/>
          <p:nvPr/>
        </p:nvSpPr>
        <p:spPr>
          <a:xfrm>
            <a:off x="10303505" y="3280522"/>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06</a:t>
            </a:r>
          </a:p>
        </p:txBody>
      </p:sp>
      <p:sp>
        <p:nvSpPr>
          <p:cNvPr id="75" name="Rectangle 74">
            <a:extLst>
              <a:ext uri="{FF2B5EF4-FFF2-40B4-BE49-F238E27FC236}">
                <a16:creationId xmlns:a16="http://schemas.microsoft.com/office/drawing/2014/main" id="{77E75A15-B718-900C-670C-9C0626F11604}"/>
              </a:ext>
            </a:extLst>
          </p:cNvPr>
          <p:cNvSpPr/>
          <p:nvPr/>
        </p:nvSpPr>
        <p:spPr>
          <a:xfrm>
            <a:off x="6007100" y="3280522"/>
            <a:ext cx="4301736" cy="456218"/>
          </a:xfrm>
          <a:prstGeom prst="rect">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IN" sz="1300" dirty="0">
                <a:solidFill>
                  <a:schemeClr val="bg1"/>
                </a:solidFill>
              </a:rPr>
              <a:t>JD Printers (P.) Ltd. vs. ITO </a:t>
            </a:r>
            <a:r>
              <a:rPr lang="pt-BR" sz="1300" dirty="0">
                <a:solidFill>
                  <a:schemeClr val="bg1"/>
                </a:solidFill>
              </a:rPr>
              <a:t>[2024] </a:t>
            </a:r>
          </a:p>
          <a:p>
            <a:pPr algn="r"/>
            <a:r>
              <a:rPr lang="pt-BR" sz="1300" dirty="0">
                <a:solidFill>
                  <a:schemeClr val="bg1"/>
                </a:solidFill>
              </a:rPr>
              <a:t>166 taxmann.com 321 (Bombay HC)</a:t>
            </a:r>
            <a:endParaRPr lang="en-IN" sz="1300" dirty="0">
              <a:solidFill>
                <a:schemeClr val="bg1"/>
              </a:solidFill>
            </a:endParaRPr>
          </a:p>
        </p:txBody>
      </p:sp>
      <p:sp>
        <p:nvSpPr>
          <p:cNvPr id="76" name="Rectangle 75">
            <a:extLst>
              <a:ext uri="{FF2B5EF4-FFF2-40B4-BE49-F238E27FC236}">
                <a16:creationId xmlns:a16="http://schemas.microsoft.com/office/drawing/2014/main" id="{1941D7AA-351D-8EAE-E3F8-89AAF075860E}"/>
              </a:ext>
            </a:extLst>
          </p:cNvPr>
          <p:cNvSpPr/>
          <p:nvPr/>
        </p:nvSpPr>
        <p:spPr>
          <a:xfrm>
            <a:off x="10303505" y="3783383"/>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07</a:t>
            </a:r>
          </a:p>
        </p:txBody>
      </p:sp>
      <p:sp>
        <p:nvSpPr>
          <p:cNvPr id="77" name="Rectangle 76">
            <a:extLst>
              <a:ext uri="{FF2B5EF4-FFF2-40B4-BE49-F238E27FC236}">
                <a16:creationId xmlns:a16="http://schemas.microsoft.com/office/drawing/2014/main" id="{ECF52964-1844-D4AE-8060-0B36C2B1F66E}"/>
              </a:ext>
            </a:extLst>
          </p:cNvPr>
          <p:cNvSpPr/>
          <p:nvPr/>
        </p:nvSpPr>
        <p:spPr>
          <a:xfrm>
            <a:off x="10303505" y="4287581"/>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08</a:t>
            </a:r>
          </a:p>
        </p:txBody>
      </p:sp>
      <p:sp>
        <p:nvSpPr>
          <p:cNvPr id="78" name="Rectangle 77">
            <a:extLst>
              <a:ext uri="{FF2B5EF4-FFF2-40B4-BE49-F238E27FC236}">
                <a16:creationId xmlns:a16="http://schemas.microsoft.com/office/drawing/2014/main" id="{025F15F3-2596-88AF-F8B2-E23ACC2B5FD8}"/>
              </a:ext>
            </a:extLst>
          </p:cNvPr>
          <p:cNvSpPr/>
          <p:nvPr/>
        </p:nvSpPr>
        <p:spPr>
          <a:xfrm>
            <a:off x="10303505" y="4781091"/>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09</a:t>
            </a:r>
          </a:p>
        </p:txBody>
      </p:sp>
      <p:sp>
        <p:nvSpPr>
          <p:cNvPr id="79" name="Rectangle 78">
            <a:extLst>
              <a:ext uri="{FF2B5EF4-FFF2-40B4-BE49-F238E27FC236}">
                <a16:creationId xmlns:a16="http://schemas.microsoft.com/office/drawing/2014/main" id="{91127009-232A-0DB6-5F7D-C47D6CFF5A09}"/>
              </a:ext>
            </a:extLst>
          </p:cNvPr>
          <p:cNvSpPr/>
          <p:nvPr/>
        </p:nvSpPr>
        <p:spPr>
          <a:xfrm>
            <a:off x="6007100" y="4781091"/>
            <a:ext cx="4301736" cy="4562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IN" sz="1300" dirty="0">
                <a:solidFill>
                  <a:schemeClr val="tx1"/>
                </a:solidFill>
              </a:rPr>
              <a:t>Ashwani Kumar Bhatia vs. UOI [2024] 169 taxmann.com 74 (Punjab &amp; Haryana HC)</a:t>
            </a:r>
          </a:p>
        </p:txBody>
      </p:sp>
      <p:sp>
        <p:nvSpPr>
          <p:cNvPr id="80" name="Rectangle 79">
            <a:extLst>
              <a:ext uri="{FF2B5EF4-FFF2-40B4-BE49-F238E27FC236}">
                <a16:creationId xmlns:a16="http://schemas.microsoft.com/office/drawing/2014/main" id="{56E1E610-13B7-BA29-9017-AC74D803B487}"/>
              </a:ext>
            </a:extLst>
          </p:cNvPr>
          <p:cNvSpPr/>
          <p:nvPr/>
        </p:nvSpPr>
        <p:spPr>
          <a:xfrm>
            <a:off x="10303505" y="5283952"/>
            <a:ext cx="781050" cy="45621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10</a:t>
            </a:r>
          </a:p>
        </p:txBody>
      </p:sp>
      <p:sp>
        <p:nvSpPr>
          <p:cNvPr id="81" name="Rectangle 80">
            <a:extLst>
              <a:ext uri="{FF2B5EF4-FFF2-40B4-BE49-F238E27FC236}">
                <a16:creationId xmlns:a16="http://schemas.microsoft.com/office/drawing/2014/main" id="{BDD4E500-B5E6-3239-D945-86B67AAA4870}"/>
              </a:ext>
            </a:extLst>
          </p:cNvPr>
          <p:cNvSpPr/>
          <p:nvPr/>
        </p:nvSpPr>
        <p:spPr>
          <a:xfrm>
            <a:off x="6007100" y="5283952"/>
            <a:ext cx="4301736" cy="456218"/>
          </a:xfrm>
          <a:prstGeom prst="rect">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IN" sz="1300" dirty="0">
                <a:solidFill>
                  <a:schemeClr val="bg1"/>
                </a:solidFill>
              </a:rPr>
              <a:t>Om Satya Overseas vs. Union of India [2025] </a:t>
            </a:r>
          </a:p>
          <a:p>
            <a:pPr algn="r"/>
            <a:r>
              <a:rPr lang="en-IN" sz="1300" dirty="0">
                <a:solidFill>
                  <a:schemeClr val="bg1"/>
                </a:solidFill>
              </a:rPr>
              <a:t>178 taxmann.com 137 (P &amp; H HC) </a:t>
            </a:r>
          </a:p>
        </p:txBody>
      </p:sp>
      <p:sp>
        <p:nvSpPr>
          <p:cNvPr id="82" name="Arrow: Notched Right 81">
            <a:extLst>
              <a:ext uri="{FF2B5EF4-FFF2-40B4-BE49-F238E27FC236}">
                <a16:creationId xmlns:a16="http://schemas.microsoft.com/office/drawing/2014/main" id="{68459AC0-FB24-1F10-FF5A-540164168471}"/>
              </a:ext>
            </a:extLst>
          </p:cNvPr>
          <p:cNvSpPr/>
          <p:nvPr/>
        </p:nvSpPr>
        <p:spPr>
          <a:xfrm rot="5400000">
            <a:off x="5473690" y="2450653"/>
            <a:ext cx="881535" cy="456218"/>
          </a:xfrm>
          <a:prstGeom prst="notchedRightArrow">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06870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5A9AF-7D0E-37C8-36CD-9A6F23E61E4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7FCCA2A-5E8D-5DE0-F94F-009DD49858B7}"/>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091319B6-E508-6915-9626-CB3C12407340}"/>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2A63070F-4E22-0DA6-439D-C71E312187D0}"/>
              </a:ext>
            </a:extLst>
          </p:cNvPr>
          <p:cNvSpPr>
            <a:spLocks noGrp="1"/>
          </p:cNvSpPr>
          <p:nvPr>
            <p:ph type="sldNum" sz="quarter" idx="12"/>
          </p:nvPr>
        </p:nvSpPr>
        <p:spPr/>
        <p:txBody>
          <a:bodyPr/>
          <a:lstStyle/>
          <a:p>
            <a:fld id="{3A98EE3D-8CD1-4C3F-BD1C-C98C9596463C}" type="slidenum">
              <a:rPr lang="en-US" smtClean="0"/>
              <a:t>32</a:t>
            </a:fld>
            <a:endParaRPr lang="en-US"/>
          </a:p>
        </p:txBody>
      </p:sp>
      <p:sp>
        <p:nvSpPr>
          <p:cNvPr id="5" name="Title 4">
            <a:extLst>
              <a:ext uri="{FF2B5EF4-FFF2-40B4-BE49-F238E27FC236}">
                <a16:creationId xmlns:a16="http://schemas.microsoft.com/office/drawing/2014/main" id="{C157B92A-7695-DDA0-AE5B-E7D3166C80E3}"/>
              </a:ext>
            </a:extLst>
          </p:cNvPr>
          <p:cNvSpPr>
            <a:spLocks noGrp="1"/>
          </p:cNvSpPr>
          <p:nvPr>
            <p:ph type="title"/>
          </p:nvPr>
        </p:nvSpPr>
        <p:spPr/>
        <p:txBody>
          <a:bodyPr>
            <a:normAutofit/>
          </a:bodyPr>
          <a:lstStyle/>
          <a:p>
            <a:r>
              <a:rPr lang="en-IN"/>
              <a:t>others</a:t>
            </a:r>
          </a:p>
        </p:txBody>
      </p:sp>
      <p:sp>
        <p:nvSpPr>
          <p:cNvPr id="10" name="TextBox 9">
            <a:extLst>
              <a:ext uri="{FF2B5EF4-FFF2-40B4-BE49-F238E27FC236}">
                <a16:creationId xmlns:a16="http://schemas.microsoft.com/office/drawing/2014/main" id="{36A4736C-9C1B-0DB0-0ECB-2515405C25CC}"/>
              </a:ext>
            </a:extLst>
          </p:cNvPr>
          <p:cNvSpPr txBox="1"/>
          <p:nvPr/>
        </p:nvSpPr>
        <p:spPr>
          <a:xfrm>
            <a:off x="4880052" y="2104417"/>
            <a:ext cx="438150" cy="368637"/>
          </a:xfrm>
          <a:prstGeom prst="rect">
            <a:avLst/>
          </a:prstGeom>
          <a:noFill/>
        </p:spPr>
        <p:txBody>
          <a:bodyPr wrap="square" rtlCol="0">
            <a:spAutoFit/>
          </a:bodyPr>
          <a:lstStyle/>
          <a:p>
            <a:endParaRPr lang="en-IN"/>
          </a:p>
        </p:txBody>
      </p:sp>
      <p:sp>
        <p:nvSpPr>
          <p:cNvPr id="6" name="Rectangle 5">
            <a:extLst>
              <a:ext uri="{FF2B5EF4-FFF2-40B4-BE49-F238E27FC236}">
                <a16:creationId xmlns:a16="http://schemas.microsoft.com/office/drawing/2014/main" id="{5C2BE8FF-6FBB-A0BB-CEF6-2E023165CE37}"/>
              </a:ext>
            </a:extLst>
          </p:cNvPr>
          <p:cNvSpPr/>
          <p:nvPr/>
        </p:nvSpPr>
        <p:spPr>
          <a:xfrm>
            <a:off x="1818640" y="1951506"/>
            <a:ext cx="3159760" cy="4978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rPr>
              <a:t>Phari Projects (P.) Ltd. [2024] 165 taxmann.com 116 (Cal. HC)</a:t>
            </a:r>
          </a:p>
        </p:txBody>
      </p:sp>
      <p:sp>
        <p:nvSpPr>
          <p:cNvPr id="7" name="Rectangle 6">
            <a:extLst>
              <a:ext uri="{FF2B5EF4-FFF2-40B4-BE49-F238E27FC236}">
                <a16:creationId xmlns:a16="http://schemas.microsoft.com/office/drawing/2014/main" id="{95F08AB4-6842-90DB-114B-DCC99CA103D2}"/>
              </a:ext>
            </a:extLst>
          </p:cNvPr>
          <p:cNvSpPr/>
          <p:nvPr/>
        </p:nvSpPr>
        <p:spPr>
          <a:xfrm>
            <a:off x="1808480" y="2924635"/>
            <a:ext cx="3159760" cy="5932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Sunil </a:t>
            </a:r>
            <a:r>
              <a:rPr lang="en-IN" sz="1400" dirty="0" err="1">
                <a:solidFill>
                  <a:schemeClr val="tx1"/>
                </a:solidFill>
              </a:rPr>
              <a:t>Kishanchand</a:t>
            </a:r>
            <a:r>
              <a:rPr lang="en-IN" sz="1400" dirty="0">
                <a:solidFill>
                  <a:schemeClr val="tx1"/>
                </a:solidFill>
              </a:rPr>
              <a:t> </a:t>
            </a:r>
            <a:r>
              <a:rPr lang="en-IN" sz="1400" dirty="0" err="1">
                <a:solidFill>
                  <a:schemeClr val="tx1"/>
                </a:solidFill>
              </a:rPr>
              <a:t>Andani</a:t>
            </a:r>
            <a:r>
              <a:rPr lang="en-IN" sz="1400" dirty="0">
                <a:solidFill>
                  <a:schemeClr val="tx1"/>
                </a:solidFill>
              </a:rPr>
              <a:t> vs. AU [2025] 170 taxmann.com 126 (Guj HC)</a:t>
            </a:r>
          </a:p>
        </p:txBody>
      </p:sp>
      <p:sp>
        <p:nvSpPr>
          <p:cNvPr id="8" name="Rectangle 7">
            <a:extLst>
              <a:ext uri="{FF2B5EF4-FFF2-40B4-BE49-F238E27FC236}">
                <a16:creationId xmlns:a16="http://schemas.microsoft.com/office/drawing/2014/main" id="{A276A658-A6D6-5AE5-C567-B04FFAA6F5BA}"/>
              </a:ext>
            </a:extLst>
          </p:cNvPr>
          <p:cNvSpPr/>
          <p:nvPr/>
        </p:nvSpPr>
        <p:spPr>
          <a:xfrm>
            <a:off x="1818640" y="4066026"/>
            <a:ext cx="3159760" cy="5540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cs typeface="Poppins" pitchFamily="2" charset="77"/>
              </a:rPr>
              <a:t>Fayeza</a:t>
            </a:r>
            <a:r>
              <a:rPr lang="en-US" sz="1400" dirty="0">
                <a:solidFill>
                  <a:schemeClr val="tx1"/>
                </a:solidFill>
                <a:cs typeface="Poppins" pitchFamily="2" charset="77"/>
              </a:rPr>
              <a:t> </a:t>
            </a:r>
            <a:r>
              <a:rPr lang="en-US" sz="1400" dirty="0" err="1">
                <a:solidFill>
                  <a:schemeClr val="tx1"/>
                </a:solidFill>
                <a:cs typeface="Poppins" pitchFamily="2" charset="77"/>
              </a:rPr>
              <a:t>Muffadal</a:t>
            </a:r>
            <a:r>
              <a:rPr lang="en-US" sz="1400" dirty="0">
                <a:solidFill>
                  <a:schemeClr val="tx1"/>
                </a:solidFill>
                <a:cs typeface="Poppins" pitchFamily="2" charset="77"/>
              </a:rPr>
              <a:t> Contractor vs. </a:t>
            </a:r>
            <a:r>
              <a:rPr lang="en-US" sz="1400" dirty="0" err="1">
                <a:solidFill>
                  <a:schemeClr val="tx1"/>
                </a:solidFill>
                <a:cs typeface="Poppins" pitchFamily="2" charset="77"/>
              </a:rPr>
              <a:t>NaFAC</a:t>
            </a:r>
            <a:r>
              <a:rPr lang="en-US" sz="1400" dirty="0">
                <a:solidFill>
                  <a:schemeClr val="tx1"/>
                </a:solidFill>
                <a:cs typeface="Poppins" pitchFamily="2" charset="77"/>
              </a:rPr>
              <a:t>[2024] 296 Taxman 164 (Bom HC)</a:t>
            </a:r>
            <a:endParaRPr lang="en-IN" sz="1400" dirty="0">
              <a:solidFill>
                <a:schemeClr val="tx1"/>
              </a:solidFill>
            </a:endParaRPr>
          </a:p>
        </p:txBody>
      </p:sp>
      <p:sp>
        <p:nvSpPr>
          <p:cNvPr id="9" name="Rectangle 8">
            <a:extLst>
              <a:ext uri="{FF2B5EF4-FFF2-40B4-BE49-F238E27FC236}">
                <a16:creationId xmlns:a16="http://schemas.microsoft.com/office/drawing/2014/main" id="{2421B698-EBCD-9B20-D77D-E05D09A31FFC}"/>
              </a:ext>
            </a:extLst>
          </p:cNvPr>
          <p:cNvSpPr/>
          <p:nvPr/>
        </p:nvSpPr>
        <p:spPr>
          <a:xfrm>
            <a:off x="1818640" y="5138409"/>
            <a:ext cx="3159760" cy="4978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400"/>
              </a:spcAft>
            </a:pPr>
            <a:endParaRPr lang="en-US" sz="1500" dirty="0">
              <a:solidFill>
                <a:schemeClr val="tx1"/>
              </a:solidFill>
              <a:cs typeface="Poppins" pitchFamily="2" charset="77"/>
            </a:endParaRPr>
          </a:p>
          <a:p>
            <a:pPr algn="ctr">
              <a:spcAft>
                <a:spcPts val="400"/>
              </a:spcAft>
            </a:pPr>
            <a:r>
              <a:rPr lang="en-US" sz="1400" dirty="0">
                <a:solidFill>
                  <a:schemeClr val="tx1"/>
                </a:solidFill>
                <a:cs typeface="Poppins" pitchFamily="2" charset="77"/>
              </a:rPr>
              <a:t>Aadarsh Developers vs, DCIT[2024] 158 taxmann.com 81 (Kar HC)</a:t>
            </a:r>
          </a:p>
          <a:p>
            <a:pPr algn="ctr">
              <a:spcAft>
                <a:spcPts val="400"/>
              </a:spcAft>
            </a:pPr>
            <a:r>
              <a:rPr lang="en-US" sz="1500" dirty="0">
                <a:solidFill>
                  <a:schemeClr val="tx1"/>
                </a:solidFill>
                <a:cs typeface="Poppins" pitchFamily="2" charset="77"/>
              </a:rPr>
              <a:t> </a:t>
            </a:r>
          </a:p>
        </p:txBody>
      </p:sp>
      <p:sp>
        <p:nvSpPr>
          <p:cNvPr id="12" name="Flowchart: Delay 11">
            <a:extLst>
              <a:ext uri="{FF2B5EF4-FFF2-40B4-BE49-F238E27FC236}">
                <a16:creationId xmlns:a16="http://schemas.microsoft.com/office/drawing/2014/main" id="{53241277-0685-9F82-F276-2D19EC605A07}"/>
              </a:ext>
            </a:extLst>
          </p:cNvPr>
          <p:cNvSpPr/>
          <p:nvPr/>
        </p:nvSpPr>
        <p:spPr>
          <a:xfrm>
            <a:off x="4978400" y="1951506"/>
            <a:ext cx="833120" cy="497840"/>
          </a:xfrm>
          <a:prstGeom prst="flowChartDelay">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lowchart: Delay 12">
            <a:extLst>
              <a:ext uri="{FF2B5EF4-FFF2-40B4-BE49-F238E27FC236}">
                <a16:creationId xmlns:a16="http://schemas.microsoft.com/office/drawing/2014/main" id="{83075C17-C09C-72C7-D2BE-200CA7337EF8}"/>
              </a:ext>
            </a:extLst>
          </p:cNvPr>
          <p:cNvSpPr/>
          <p:nvPr/>
        </p:nvSpPr>
        <p:spPr>
          <a:xfrm>
            <a:off x="4968240" y="2900927"/>
            <a:ext cx="843280" cy="615257"/>
          </a:xfrm>
          <a:prstGeom prst="flowChartDelay">
            <a:avLst/>
          </a:prstGeom>
          <a:solidFill>
            <a:srgbClr val="168C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lowchart: Delay 13">
            <a:extLst>
              <a:ext uri="{FF2B5EF4-FFF2-40B4-BE49-F238E27FC236}">
                <a16:creationId xmlns:a16="http://schemas.microsoft.com/office/drawing/2014/main" id="{E4FCFFF9-7997-D9A4-EC4D-10F89E547EC9}"/>
              </a:ext>
            </a:extLst>
          </p:cNvPr>
          <p:cNvSpPr/>
          <p:nvPr/>
        </p:nvSpPr>
        <p:spPr>
          <a:xfrm>
            <a:off x="4968240" y="4010306"/>
            <a:ext cx="853440" cy="609727"/>
          </a:xfrm>
          <a:prstGeom prst="flowChartDelay">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lowchart: Delay 14">
            <a:extLst>
              <a:ext uri="{FF2B5EF4-FFF2-40B4-BE49-F238E27FC236}">
                <a16:creationId xmlns:a16="http://schemas.microsoft.com/office/drawing/2014/main" id="{1F53D7B6-F4F8-63D9-6208-61A304FE512D}"/>
              </a:ext>
            </a:extLst>
          </p:cNvPr>
          <p:cNvSpPr/>
          <p:nvPr/>
        </p:nvSpPr>
        <p:spPr>
          <a:xfrm>
            <a:off x="4978400" y="5133794"/>
            <a:ext cx="833120" cy="497840"/>
          </a:xfrm>
          <a:prstGeom prst="flowChartDelay">
            <a:avLst/>
          </a:prstGeom>
          <a:solidFill>
            <a:srgbClr val="168C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lowchart: Delay 15">
            <a:extLst>
              <a:ext uri="{FF2B5EF4-FFF2-40B4-BE49-F238E27FC236}">
                <a16:creationId xmlns:a16="http://schemas.microsoft.com/office/drawing/2014/main" id="{0F53611C-FBB3-BBE8-4B34-99D6DFAAD058}"/>
              </a:ext>
            </a:extLst>
          </p:cNvPr>
          <p:cNvSpPr/>
          <p:nvPr/>
        </p:nvSpPr>
        <p:spPr>
          <a:xfrm flipH="1">
            <a:off x="985520" y="1945961"/>
            <a:ext cx="833120" cy="497840"/>
          </a:xfrm>
          <a:prstGeom prst="flowChartDelay">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lowchart: Delay 16">
            <a:extLst>
              <a:ext uri="{FF2B5EF4-FFF2-40B4-BE49-F238E27FC236}">
                <a16:creationId xmlns:a16="http://schemas.microsoft.com/office/drawing/2014/main" id="{774A764E-3621-BA49-42FC-604CBE1BBFB8}"/>
              </a:ext>
            </a:extLst>
          </p:cNvPr>
          <p:cNvSpPr/>
          <p:nvPr/>
        </p:nvSpPr>
        <p:spPr>
          <a:xfrm flipH="1">
            <a:off x="975360" y="2935724"/>
            <a:ext cx="843280" cy="593265"/>
          </a:xfrm>
          <a:prstGeom prst="flowChartDelay">
            <a:avLst/>
          </a:prstGeom>
          <a:solidFill>
            <a:srgbClr val="168C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Flowchart: Delay 17">
            <a:extLst>
              <a:ext uri="{FF2B5EF4-FFF2-40B4-BE49-F238E27FC236}">
                <a16:creationId xmlns:a16="http://schemas.microsoft.com/office/drawing/2014/main" id="{03396D4D-473B-0520-59F7-9CE6FA9274C1}"/>
              </a:ext>
            </a:extLst>
          </p:cNvPr>
          <p:cNvSpPr/>
          <p:nvPr/>
        </p:nvSpPr>
        <p:spPr>
          <a:xfrm flipH="1">
            <a:off x="975360" y="4053112"/>
            <a:ext cx="843280" cy="593264"/>
          </a:xfrm>
          <a:prstGeom prst="flowChartDelay">
            <a:avLst/>
          </a:prstGeom>
          <a:solidFill>
            <a:srgbClr val="0D4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Flowchart: Delay 18">
            <a:extLst>
              <a:ext uri="{FF2B5EF4-FFF2-40B4-BE49-F238E27FC236}">
                <a16:creationId xmlns:a16="http://schemas.microsoft.com/office/drawing/2014/main" id="{951FE87D-FB1B-DF3B-A4F0-708B82191799}"/>
              </a:ext>
            </a:extLst>
          </p:cNvPr>
          <p:cNvSpPr/>
          <p:nvPr/>
        </p:nvSpPr>
        <p:spPr>
          <a:xfrm flipH="1">
            <a:off x="985520" y="5141942"/>
            <a:ext cx="833120" cy="497840"/>
          </a:xfrm>
          <a:prstGeom prst="flowChartDelay">
            <a:avLst/>
          </a:prstGeom>
          <a:solidFill>
            <a:srgbClr val="168C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EFB0458B-237C-53CF-3227-53FEA291D21F}"/>
              </a:ext>
            </a:extLst>
          </p:cNvPr>
          <p:cNvSpPr/>
          <p:nvPr/>
        </p:nvSpPr>
        <p:spPr>
          <a:xfrm>
            <a:off x="6096000" y="1729901"/>
            <a:ext cx="4836160" cy="8802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N" sz="1500">
                <a:solidFill>
                  <a:schemeClr val="tx1"/>
                </a:solidFill>
              </a:rPr>
              <a:t>Ā applied for VC and request was accepted. However, no VC link was provided to the Ā. In such a case, assessment order was set aside and remanded back.</a:t>
            </a:r>
          </a:p>
        </p:txBody>
      </p:sp>
      <p:sp>
        <p:nvSpPr>
          <p:cNvPr id="21" name="Rectangle 20">
            <a:extLst>
              <a:ext uri="{FF2B5EF4-FFF2-40B4-BE49-F238E27FC236}">
                <a16:creationId xmlns:a16="http://schemas.microsoft.com/office/drawing/2014/main" id="{F73E023F-F863-5E36-0A63-96CE707E976F}"/>
              </a:ext>
            </a:extLst>
          </p:cNvPr>
          <p:cNvSpPr/>
          <p:nvPr/>
        </p:nvSpPr>
        <p:spPr>
          <a:xfrm>
            <a:off x="6096000" y="2742188"/>
            <a:ext cx="4836160" cy="990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N" sz="1500">
                <a:solidFill>
                  <a:schemeClr val="tx1"/>
                </a:solidFill>
              </a:rPr>
              <a:t>2 SCN’s were issued to the Ā. However, it was not received by the Ā. AO passed the order in absence of any reply from Ā. On writ, the impugned order was quashed and set aside.</a:t>
            </a:r>
          </a:p>
        </p:txBody>
      </p:sp>
      <p:sp>
        <p:nvSpPr>
          <p:cNvPr id="22" name="Rectangle 21">
            <a:extLst>
              <a:ext uri="{FF2B5EF4-FFF2-40B4-BE49-F238E27FC236}">
                <a16:creationId xmlns:a16="http://schemas.microsoft.com/office/drawing/2014/main" id="{302CA98B-0099-58C2-135D-4A86F153E994}"/>
              </a:ext>
            </a:extLst>
          </p:cNvPr>
          <p:cNvSpPr/>
          <p:nvPr/>
        </p:nvSpPr>
        <p:spPr>
          <a:xfrm>
            <a:off x="6096000" y="3872008"/>
            <a:ext cx="4836160" cy="990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500">
                <a:solidFill>
                  <a:schemeClr val="tx1"/>
                </a:solidFill>
                <a:cs typeface="Segoe UI Light" panose="020B0502040204020203" pitchFamily="34" charset="0"/>
              </a:rPr>
              <a:t>No notice was issued before making huge additions as no e-mail address was registered in PAN database. HC held that SOP issued  by the CBDT to be followed and notice was to be served physically upon Ā</a:t>
            </a:r>
          </a:p>
        </p:txBody>
      </p:sp>
      <p:sp>
        <p:nvSpPr>
          <p:cNvPr id="23" name="Rectangle 22">
            <a:extLst>
              <a:ext uri="{FF2B5EF4-FFF2-40B4-BE49-F238E27FC236}">
                <a16:creationId xmlns:a16="http://schemas.microsoft.com/office/drawing/2014/main" id="{EF88641B-24E6-3159-4F11-DC98B4091C9F}"/>
              </a:ext>
            </a:extLst>
          </p:cNvPr>
          <p:cNvSpPr/>
          <p:nvPr/>
        </p:nvSpPr>
        <p:spPr>
          <a:xfrm>
            <a:off x="6096000" y="4960176"/>
            <a:ext cx="4836160" cy="990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500">
                <a:solidFill>
                  <a:schemeClr val="tx1"/>
                </a:solidFill>
                <a:cs typeface="Segoe UI Light" panose="020B0502040204020203" pitchFamily="34" charset="0"/>
              </a:rPr>
              <a:t>Notices issued u/s 143(2) by Addl. Commissioner, </a:t>
            </a:r>
            <a:r>
              <a:rPr lang="en-US" sz="1500" err="1">
                <a:solidFill>
                  <a:schemeClr val="tx1"/>
                </a:solidFill>
                <a:cs typeface="Segoe UI Light" panose="020B0502040204020203" pitchFamily="34" charset="0"/>
              </a:rPr>
              <a:t>NaFAC</a:t>
            </a:r>
            <a:r>
              <a:rPr lang="en-US" sz="1500">
                <a:solidFill>
                  <a:schemeClr val="tx1"/>
                </a:solidFill>
                <a:cs typeface="Segoe UI Light" panose="020B0502040204020203" pitchFamily="34" charset="0"/>
              </a:rPr>
              <a:t> instead of jurisdictional Assessing Officer to Ā under Central Charge were valid</a:t>
            </a:r>
            <a:endParaRPr lang="es-UY" sz="1500">
              <a:solidFill>
                <a:schemeClr val="tx1"/>
              </a:solidFill>
              <a:cs typeface="Segoe UI Light" panose="020B0502040204020203" pitchFamily="34" charset="0"/>
            </a:endParaRPr>
          </a:p>
        </p:txBody>
      </p:sp>
    </p:spTree>
    <p:extLst>
      <p:ext uri="{BB962C8B-B14F-4D97-AF65-F5344CB8AC3E}">
        <p14:creationId xmlns:p14="http://schemas.microsoft.com/office/powerpoint/2010/main" val="4274023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a:extLst>
            <a:ext uri="{FF2B5EF4-FFF2-40B4-BE49-F238E27FC236}">
              <a16:creationId xmlns:a16="http://schemas.microsoft.com/office/drawing/2014/main" id="{286052D8-E309-EE7D-25C1-EBA031DDD89F}"/>
            </a:ext>
          </a:extLst>
        </p:cNvPr>
        <p:cNvGrpSpPr/>
        <p:nvPr/>
      </p:nvGrpSpPr>
      <p:grpSpPr>
        <a:xfrm>
          <a:off x="0" y="0"/>
          <a:ext cx="0" cy="0"/>
          <a:chOff x="0" y="0"/>
          <a:chExt cx="0" cy="0"/>
        </a:xfrm>
      </p:grpSpPr>
      <p:pic>
        <p:nvPicPr>
          <p:cNvPr id="1030" name="Picture 6" descr="Page 37 | Human Think Stock Photos, Images and Backgrounds for Free Download">
            <a:extLst>
              <a:ext uri="{FF2B5EF4-FFF2-40B4-BE49-F238E27FC236}">
                <a16:creationId xmlns:a16="http://schemas.microsoft.com/office/drawing/2014/main" id="{2FAC66B2-4FA9-EAB6-C795-3CBE39BFCD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3350" y="1"/>
            <a:ext cx="12325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E0B22F-1656-2BC5-ACF4-66E11CBBBF7A}"/>
              </a:ext>
            </a:extLst>
          </p:cNvPr>
          <p:cNvSpPr>
            <a:spLocks noGrp="1"/>
          </p:cNvSpPr>
          <p:nvPr>
            <p:ph type="title"/>
          </p:nvPr>
        </p:nvSpPr>
        <p:spPr/>
        <p:txBody>
          <a:bodyPr/>
          <a:lstStyle/>
          <a:p>
            <a:r>
              <a:rPr lang="en-US" b="1"/>
              <a:t>Practical issues in faceless assessment</a:t>
            </a:r>
          </a:p>
        </p:txBody>
      </p:sp>
      <p:sp>
        <p:nvSpPr>
          <p:cNvPr id="3" name="Date Placeholder 2">
            <a:extLst>
              <a:ext uri="{FF2B5EF4-FFF2-40B4-BE49-F238E27FC236}">
                <a16:creationId xmlns:a16="http://schemas.microsoft.com/office/drawing/2014/main" id="{FF3137EE-B64B-4384-36E6-10B707ED308C}"/>
              </a:ext>
            </a:extLst>
          </p:cNvPr>
          <p:cNvSpPr>
            <a:spLocks noGrp="1"/>
          </p:cNvSpPr>
          <p:nvPr>
            <p:ph type="dt" sz="half" idx="10"/>
          </p:nvPr>
        </p:nvSpPr>
        <p:spPr/>
        <p:txBody>
          <a:bodyPr/>
          <a:lstStyle/>
          <a:p>
            <a:r>
              <a:rPr lang="en-US">
                <a:solidFill>
                  <a:schemeClr val="bg1"/>
                </a:solidFill>
              </a:rPr>
              <a:t>November 16, 2025</a:t>
            </a:r>
          </a:p>
        </p:txBody>
      </p:sp>
      <p:sp>
        <p:nvSpPr>
          <p:cNvPr id="4" name="Footer Placeholder 3">
            <a:extLst>
              <a:ext uri="{FF2B5EF4-FFF2-40B4-BE49-F238E27FC236}">
                <a16:creationId xmlns:a16="http://schemas.microsoft.com/office/drawing/2014/main" id="{DF168103-8901-0823-E0EF-EA0A04BF0FAD}"/>
              </a:ext>
            </a:extLst>
          </p:cNvPr>
          <p:cNvSpPr>
            <a:spLocks noGrp="1"/>
          </p:cNvSpPr>
          <p:nvPr>
            <p:ph type="ftr" sz="quarter" idx="11"/>
          </p:nvPr>
        </p:nvSpPr>
        <p:spPr/>
        <p:txBody>
          <a:bodyPr/>
          <a:lstStyle/>
          <a:p>
            <a:r>
              <a:rPr lang="en-US">
                <a:solidFill>
                  <a:schemeClr val="bg1"/>
                </a:solidFill>
              </a:rPr>
              <a:t>FACELESS ASSESSMENT                                                                         KRUPA R. GANDHI | BANSI S. MEHTA &amp; CO.</a:t>
            </a:r>
          </a:p>
        </p:txBody>
      </p:sp>
      <p:sp>
        <p:nvSpPr>
          <p:cNvPr id="5" name="Slide Number Placeholder 4">
            <a:extLst>
              <a:ext uri="{FF2B5EF4-FFF2-40B4-BE49-F238E27FC236}">
                <a16:creationId xmlns:a16="http://schemas.microsoft.com/office/drawing/2014/main" id="{A8B10A65-F990-5DF9-0DF0-44929C81256A}"/>
              </a:ext>
            </a:extLst>
          </p:cNvPr>
          <p:cNvSpPr>
            <a:spLocks noGrp="1"/>
          </p:cNvSpPr>
          <p:nvPr>
            <p:ph type="sldNum" sz="quarter" idx="12"/>
          </p:nvPr>
        </p:nvSpPr>
        <p:spPr/>
        <p:txBody>
          <a:bodyPr/>
          <a:lstStyle/>
          <a:p>
            <a:fld id="{3A98EE3D-8CD1-4C3F-BD1C-C98C9596463C}" type="slidenum">
              <a:rPr lang="en-US" smtClean="0">
                <a:solidFill>
                  <a:schemeClr val="bg1"/>
                </a:solidFill>
              </a:rPr>
              <a:t>33</a:t>
            </a:fld>
            <a:endParaRPr lang="en-US">
              <a:solidFill>
                <a:schemeClr val="bg1"/>
              </a:solidFill>
            </a:endParaRPr>
          </a:p>
        </p:txBody>
      </p:sp>
    </p:spTree>
    <p:extLst>
      <p:ext uri="{BB962C8B-B14F-4D97-AF65-F5344CB8AC3E}">
        <p14:creationId xmlns:p14="http://schemas.microsoft.com/office/powerpoint/2010/main" val="3067262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233A2-7F93-1C6E-FF05-95191F050E8A}"/>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532D917A-DAAE-B7F6-3412-BECD4DEC7117}"/>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DDBB64AF-234E-6E9E-5377-1858C9DED3DA}"/>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C5FF18F1-4D2B-A932-18B0-D297570A8C55}"/>
              </a:ext>
            </a:extLst>
          </p:cNvPr>
          <p:cNvSpPr>
            <a:spLocks noGrp="1"/>
          </p:cNvSpPr>
          <p:nvPr>
            <p:ph type="sldNum" sz="quarter" idx="12"/>
          </p:nvPr>
        </p:nvSpPr>
        <p:spPr/>
        <p:txBody>
          <a:bodyPr/>
          <a:lstStyle/>
          <a:p>
            <a:fld id="{3A98EE3D-8CD1-4C3F-BD1C-C98C9596463C}" type="slidenum">
              <a:rPr lang="en-US" smtClean="0"/>
              <a:t>34</a:t>
            </a:fld>
            <a:endParaRPr lang="en-US"/>
          </a:p>
        </p:txBody>
      </p:sp>
      <p:cxnSp>
        <p:nvCxnSpPr>
          <p:cNvPr id="12" name="Straight Connector 11">
            <a:extLst>
              <a:ext uri="{FF2B5EF4-FFF2-40B4-BE49-F238E27FC236}">
                <a16:creationId xmlns:a16="http://schemas.microsoft.com/office/drawing/2014/main" id="{AB4094F8-22DD-B2AC-1D25-300073FF8ED6}"/>
              </a:ext>
            </a:extLst>
          </p:cNvPr>
          <p:cNvCxnSpPr/>
          <p:nvPr/>
        </p:nvCxnSpPr>
        <p:spPr>
          <a:xfrm>
            <a:off x="765867" y="1536447"/>
            <a:ext cx="0" cy="4680000"/>
          </a:xfrm>
          <a:prstGeom prst="line">
            <a:avLst/>
          </a:prstGeom>
          <a:ln w="19050">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Arrow: Pentagon 5">
            <a:extLst>
              <a:ext uri="{FF2B5EF4-FFF2-40B4-BE49-F238E27FC236}">
                <a16:creationId xmlns:a16="http://schemas.microsoft.com/office/drawing/2014/main" id="{2731E10B-BD7C-C912-F9B2-C92D26468F4A}"/>
              </a:ext>
            </a:extLst>
          </p:cNvPr>
          <p:cNvSpPr/>
          <p:nvPr/>
        </p:nvSpPr>
        <p:spPr>
          <a:xfrm>
            <a:off x="765867" y="1739809"/>
            <a:ext cx="3298132" cy="36512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40013"/>
              </a:lnSpc>
            </a:pPr>
            <a:r>
              <a:rPr lang="en-IN" sz="1500">
                <a:solidFill>
                  <a:schemeClr val="bg1"/>
                </a:solidFill>
                <a:ea typeface="Merriweather Sans"/>
                <a:cs typeface="Merriweather Sans"/>
                <a:sym typeface="Merriweather Sans"/>
              </a:rPr>
              <a:t>01. DYNAMIC JURISDICTION</a:t>
            </a:r>
          </a:p>
        </p:txBody>
      </p:sp>
      <p:sp>
        <p:nvSpPr>
          <p:cNvPr id="11" name="TextBox 10">
            <a:extLst>
              <a:ext uri="{FF2B5EF4-FFF2-40B4-BE49-F238E27FC236}">
                <a16:creationId xmlns:a16="http://schemas.microsoft.com/office/drawing/2014/main" id="{8C8A94A5-A883-AA1A-1D4F-390AAC1B5802}"/>
              </a:ext>
            </a:extLst>
          </p:cNvPr>
          <p:cNvSpPr txBox="1"/>
          <p:nvPr/>
        </p:nvSpPr>
        <p:spPr>
          <a:xfrm>
            <a:off x="774412" y="2463302"/>
            <a:ext cx="5007780" cy="1131592"/>
          </a:xfrm>
          <a:prstGeom prst="rect">
            <a:avLst/>
          </a:prstGeom>
          <a:noFill/>
          <a:ln w="12700">
            <a:solidFill>
              <a:srgbClr val="2D3190"/>
            </a:solidFill>
          </a:ln>
        </p:spPr>
        <p:txBody>
          <a:bodyPr wrap="square">
            <a:spAutoFit/>
          </a:bodyPr>
          <a:lstStyle/>
          <a:p>
            <a:pPr algn="just">
              <a:lnSpc>
                <a:spcPct val="115000"/>
              </a:lnSpc>
            </a:pPr>
            <a:r>
              <a:rPr lang="en-US" sz="1500">
                <a:solidFill>
                  <a:schemeClr val="tx1">
                    <a:lumMod val="75000"/>
                    <a:lumOff val="25000"/>
                  </a:schemeClr>
                </a:solidFill>
                <a:ea typeface="Merriweather Sans Light"/>
                <a:cs typeface="Merriweather Sans Light"/>
                <a:sym typeface="Merriweather Sans Light"/>
              </a:rPr>
              <a:t>Against the faceless assessment order, the Ā can make rectification application u/s 154, application for stay of demand, etc. with the AO as records transferred by </a:t>
            </a:r>
            <a:r>
              <a:rPr lang="en-US" sz="1500" err="1">
                <a:solidFill>
                  <a:schemeClr val="tx1">
                    <a:lumMod val="75000"/>
                    <a:lumOff val="25000"/>
                  </a:schemeClr>
                </a:solidFill>
                <a:ea typeface="Merriweather Sans Light"/>
                <a:cs typeface="Merriweather Sans Light"/>
                <a:sym typeface="Merriweather Sans Light"/>
              </a:rPr>
              <a:t>NaFAC</a:t>
            </a:r>
            <a:r>
              <a:rPr lang="en-US" sz="1500">
                <a:solidFill>
                  <a:schemeClr val="tx1">
                    <a:lumMod val="75000"/>
                    <a:lumOff val="25000"/>
                  </a:schemeClr>
                </a:solidFill>
                <a:ea typeface="Merriweather Sans Light"/>
                <a:cs typeface="Merriweather Sans Light"/>
                <a:sym typeface="Merriweather Sans Light"/>
              </a:rPr>
              <a:t> to JAO </a:t>
            </a:r>
          </a:p>
        </p:txBody>
      </p:sp>
      <p:pic>
        <p:nvPicPr>
          <p:cNvPr id="14" name="Graphic 13" descr="Lightbulb with solid fill">
            <a:extLst>
              <a:ext uri="{FF2B5EF4-FFF2-40B4-BE49-F238E27FC236}">
                <a16:creationId xmlns:a16="http://schemas.microsoft.com/office/drawing/2014/main" id="{2E34637F-6D46-F4E3-4193-AF83ED3EDF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587" y="3876447"/>
            <a:ext cx="590985" cy="590985"/>
          </a:xfrm>
          <a:prstGeom prst="rect">
            <a:avLst/>
          </a:prstGeom>
        </p:spPr>
      </p:pic>
      <p:pic>
        <p:nvPicPr>
          <p:cNvPr id="15" name="Graphic 14" descr="Lightbulb with solid fill">
            <a:extLst>
              <a:ext uri="{FF2B5EF4-FFF2-40B4-BE49-F238E27FC236}">
                <a16:creationId xmlns:a16="http://schemas.microsoft.com/office/drawing/2014/main" id="{01603492-070E-2845-672E-FD66DD4117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587" y="5197245"/>
            <a:ext cx="590985" cy="590985"/>
          </a:xfrm>
          <a:prstGeom prst="rect">
            <a:avLst/>
          </a:prstGeom>
        </p:spPr>
      </p:pic>
      <p:sp>
        <p:nvSpPr>
          <p:cNvPr id="17" name="TextBox 16">
            <a:extLst>
              <a:ext uri="{FF2B5EF4-FFF2-40B4-BE49-F238E27FC236}">
                <a16:creationId xmlns:a16="http://schemas.microsoft.com/office/drawing/2014/main" id="{69B3AAA3-3D82-3BEF-C583-59E177974C32}"/>
              </a:ext>
            </a:extLst>
          </p:cNvPr>
          <p:cNvSpPr txBox="1"/>
          <p:nvPr/>
        </p:nvSpPr>
        <p:spPr>
          <a:xfrm>
            <a:off x="1410573" y="3831134"/>
            <a:ext cx="4361460" cy="866135"/>
          </a:xfrm>
          <a:prstGeom prst="rect">
            <a:avLst/>
          </a:prstGeom>
          <a:noFill/>
        </p:spPr>
        <p:txBody>
          <a:bodyPr wrap="square">
            <a:spAutoFit/>
          </a:bodyPr>
          <a:lstStyle/>
          <a:p>
            <a:pPr algn="just">
              <a:lnSpc>
                <a:spcPct val="115000"/>
              </a:lnSpc>
            </a:pPr>
            <a:r>
              <a:rPr lang="en-US" sz="1500">
                <a:solidFill>
                  <a:schemeClr val="tx1">
                    <a:lumMod val="75000"/>
                    <a:lumOff val="25000"/>
                  </a:schemeClr>
                </a:solidFill>
                <a:ea typeface="Merriweather Sans Light"/>
                <a:cs typeface="Merriweather Sans Light"/>
                <a:sym typeface="Merriweather Sans Light"/>
              </a:rPr>
              <a:t>Can the jurisdictional AO rectify mistakes apparent on records, which are made by the AO under </a:t>
            </a:r>
            <a:r>
              <a:rPr lang="en-US" sz="1500" err="1">
                <a:solidFill>
                  <a:schemeClr val="tx1">
                    <a:lumMod val="75000"/>
                    <a:lumOff val="25000"/>
                  </a:schemeClr>
                </a:solidFill>
                <a:ea typeface="Merriweather Sans Light"/>
                <a:cs typeface="Merriweather Sans Light"/>
                <a:sym typeface="Merriweather Sans Light"/>
              </a:rPr>
              <a:t>NaFAC</a:t>
            </a:r>
            <a:r>
              <a:rPr lang="en-US" sz="1500">
                <a:solidFill>
                  <a:schemeClr val="tx1">
                    <a:lumMod val="75000"/>
                    <a:lumOff val="25000"/>
                  </a:schemeClr>
                </a:solidFill>
                <a:ea typeface="Merriweather Sans Light"/>
                <a:cs typeface="Merriweather Sans Light"/>
                <a:sym typeface="Merriweather Sans Light"/>
              </a:rPr>
              <a:t>? </a:t>
            </a:r>
            <a:endParaRPr lang="en-US" sz="1500">
              <a:solidFill>
                <a:schemeClr val="tx1">
                  <a:lumMod val="75000"/>
                  <a:lumOff val="25000"/>
                </a:schemeClr>
              </a:solidFill>
              <a:ea typeface="Merriweather Sans Light"/>
              <a:cs typeface="Merriweather Sans Light"/>
            </a:endParaRPr>
          </a:p>
        </p:txBody>
      </p:sp>
      <p:sp>
        <p:nvSpPr>
          <p:cNvPr id="20" name="Title 7">
            <a:extLst>
              <a:ext uri="{FF2B5EF4-FFF2-40B4-BE49-F238E27FC236}">
                <a16:creationId xmlns:a16="http://schemas.microsoft.com/office/drawing/2014/main" id="{592D14B1-0116-21D9-5320-E2069C707296}"/>
              </a:ext>
            </a:extLst>
          </p:cNvPr>
          <p:cNvSpPr>
            <a:spLocks noGrp="1"/>
          </p:cNvSpPr>
          <p:nvPr>
            <p:ph type="title"/>
          </p:nvPr>
        </p:nvSpPr>
        <p:spPr>
          <a:xfrm>
            <a:off x="581192" y="545847"/>
            <a:ext cx="11029616" cy="990600"/>
          </a:xfrm>
        </p:spPr>
        <p:txBody>
          <a:bodyPr>
            <a:normAutofit/>
          </a:bodyPr>
          <a:lstStyle/>
          <a:p>
            <a:r>
              <a:rPr lang="en-IN" sz="3000"/>
              <a:t>PRACTICAL ISSUES</a:t>
            </a:r>
          </a:p>
        </p:txBody>
      </p:sp>
      <p:sp>
        <p:nvSpPr>
          <p:cNvPr id="22" name="TextBox 21">
            <a:extLst>
              <a:ext uri="{FF2B5EF4-FFF2-40B4-BE49-F238E27FC236}">
                <a16:creationId xmlns:a16="http://schemas.microsoft.com/office/drawing/2014/main" id="{4D2EE01B-D983-F5BE-DF51-89636DEB9BE6}"/>
              </a:ext>
            </a:extLst>
          </p:cNvPr>
          <p:cNvSpPr txBox="1"/>
          <p:nvPr/>
        </p:nvSpPr>
        <p:spPr>
          <a:xfrm>
            <a:off x="1408959" y="5079081"/>
            <a:ext cx="4363073" cy="1131592"/>
          </a:xfrm>
          <a:prstGeom prst="rect">
            <a:avLst/>
          </a:prstGeom>
          <a:noFill/>
        </p:spPr>
        <p:txBody>
          <a:bodyPr wrap="square">
            <a:spAutoFit/>
          </a:bodyPr>
          <a:lstStyle/>
          <a:p>
            <a:pPr algn="just">
              <a:lnSpc>
                <a:spcPct val="115000"/>
              </a:lnSpc>
            </a:pPr>
            <a:r>
              <a:rPr lang="en-US" sz="1500">
                <a:solidFill>
                  <a:schemeClr val="tx1">
                    <a:lumMod val="75000"/>
                    <a:lumOff val="25000"/>
                  </a:schemeClr>
                </a:solidFill>
                <a:ea typeface="Merriweather Sans Light"/>
                <a:cs typeface="Merriweather Sans Light"/>
                <a:sym typeface="Merriweather Sans Light"/>
              </a:rPr>
              <a:t>Two minds working on same issue may lead to absurdity. Also, probability of JAO rectifying mistake in order passed by </a:t>
            </a:r>
            <a:r>
              <a:rPr lang="en-US" sz="1500" err="1">
                <a:solidFill>
                  <a:schemeClr val="tx1">
                    <a:lumMod val="75000"/>
                    <a:lumOff val="25000"/>
                  </a:schemeClr>
                </a:solidFill>
                <a:ea typeface="Merriweather Sans Light"/>
                <a:cs typeface="Merriweather Sans Light"/>
                <a:sym typeface="Merriweather Sans Light"/>
              </a:rPr>
              <a:t>NaFAC</a:t>
            </a:r>
            <a:r>
              <a:rPr lang="en-US" sz="1500">
                <a:solidFill>
                  <a:schemeClr val="tx1">
                    <a:lumMod val="75000"/>
                    <a:lumOff val="25000"/>
                  </a:schemeClr>
                </a:solidFill>
                <a:ea typeface="Merriweather Sans Light"/>
                <a:cs typeface="Merriweather Sans Light"/>
                <a:sym typeface="Merriweather Sans Light"/>
              </a:rPr>
              <a:t> is questionable?</a:t>
            </a:r>
            <a:endParaRPr lang="en-US" sz="1500">
              <a:solidFill>
                <a:schemeClr val="tx1">
                  <a:lumMod val="75000"/>
                  <a:lumOff val="25000"/>
                </a:schemeClr>
              </a:solidFill>
              <a:ea typeface="Merriweather Sans Light"/>
              <a:cs typeface="Merriweather Sans Light"/>
            </a:endParaRPr>
          </a:p>
        </p:txBody>
      </p:sp>
      <p:cxnSp>
        <p:nvCxnSpPr>
          <p:cNvPr id="23" name="Straight Connector 22">
            <a:extLst>
              <a:ext uri="{FF2B5EF4-FFF2-40B4-BE49-F238E27FC236}">
                <a16:creationId xmlns:a16="http://schemas.microsoft.com/office/drawing/2014/main" id="{BFE558C2-B1EA-0AD3-05F2-7175B2754D0A}"/>
              </a:ext>
            </a:extLst>
          </p:cNvPr>
          <p:cNvCxnSpPr/>
          <p:nvPr/>
        </p:nvCxnSpPr>
        <p:spPr>
          <a:xfrm>
            <a:off x="11096511" y="1546607"/>
            <a:ext cx="0" cy="4680000"/>
          </a:xfrm>
          <a:prstGeom prst="line">
            <a:avLst/>
          </a:prstGeom>
          <a:ln w="19050">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Arrow: Pentagon 23">
            <a:extLst>
              <a:ext uri="{FF2B5EF4-FFF2-40B4-BE49-F238E27FC236}">
                <a16:creationId xmlns:a16="http://schemas.microsoft.com/office/drawing/2014/main" id="{9CE50B02-58F8-CB71-92FF-75FE8F5CF040}"/>
              </a:ext>
            </a:extLst>
          </p:cNvPr>
          <p:cNvSpPr/>
          <p:nvPr/>
        </p:nvSpPr>
        <p:spPr>
          <a:xfrm flipH="1">
            <a:off x="7426966" y="1739809"/>
            <a:ext cx="3669545" cy="36512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40013"/>
              </a:lnSpc>
            </a:pPr>
            <a:r>
              <a:rPr lang="en-IN" sz="1500">
                <a:solidFill>
                  <a:schemeClr val="bg1"/>
                </a:solidFill>
                <a:ea typeface="Merriweather Sans"/>
                <a:cs typeface="Merriweather Sans"/>
                <a:sym typeface="Merriweather Sans"/>
              </a:rPr>
              <a:t>02. ADDITIONAL CLAIMS BEFORE AO</a:t>
            </a:r>
          </a:p>
        </p:txBody>
      </p:sp>
      <p:sp>
        <p:nvSpPr>
          <p:cNvPr id="26" name="TextBox 25">
            <a:extLst>
              <a:ext uri="{FF2B5EF4-FFF2-40B4-BE49-F238E27FC236}">
                <a16:creationId xmlns:a16="http://schemas.microsoft.com/office/drawing/2014/main" id="{F1D3B56F-DF15-C5A8-D078-07D0E0CA56FF}"/>
              </a:ext>
            </a:extLst>
          </p:cNvPr>
          <p:cNvSpPr txBox="1"/>
          <p:nvPr/>
        </p:nvSpPr>
        <p:spPr>
          <a:xfrm>
            <a:off x="6539462" y="2463302"/>
            <a:ext cx="4548503" cy="2193421"/>
          </a:xfrm>
          <a:prstGeom prst="rect">
            <a:avLst/>
          </a:prstGeom>
          <a:ln w="12700">
            <a:solidFill>
              <a:srgbClr val="2D3190"/>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pPr>
            <a:r>
              <a:rPr lang="en-US" sz="1500" dirty="0">
                <a:solidFill>
                  <a:schemeClr val="tx1">
                    <a:lumMod val="75000"/>
                    <a:lumOff val="25000"/>
                  </a:schemeClr>
                </a:solidFill>
                <a:ea typeface="Merriweather Sans Light"/>
                <a:cs typeface="Merriweather Sans Light"/>
                <a:sym typeface="Merriweather Sans Light"/>
              </a:rPr>
              <a:t>Ā can file limited replies on questions raised in  scrutiny assessment. Usually, additional claims are also filed by the in the Ā in the same window</a:t>
            </a:r>
          </a:p>
          <a:p>
            <a:pPr lvl="0" algn="just">
              <a:lnSpc>
                <a:spcPct val="115000"/>
              </a:lnSpc>
            </a:pPr>
            <a:endParaRPr lang="en-US" sz="1500" dirty="0">
              <a:solidFill>
                <a:schemeClr val="tx1">
                  <a:lumMod val="75000"/>
                  <a:lumOff val="25000"/>
                </a:schemeClr>
              </a:solidFill>
              <a:ea typeface="Merriweather Sans Light"/>
              <a:cs typeface="Merriweather Sans Light"/>
              <a:sym typeface="Merriweather Sans Light"/>
            </a:endParaRPr>
          </a:p>
          <a:p>
            <a:pPr algn="just">
              <a:lnSpc>
                <a:spcPct val="115000"/>
              </a:lnSpc>
            </a:pPr>
            <a:r>
              <a:rPr lang="en-US" sz="1500" dirty="0">
                <a:solidFill>
                  <a:schemeClr val="tx1">
                    <a:lumMod val="75000"/>
                    <a:lumOff val="25000"/>
                  </a:schemeClr>
                </a:solidFill>
                <a:ea typeface="Merriweather Sans Light"/>
                <a:cs typeface="Merriweather Sans Light"/>
                <a:sym typeface="Merriweather Sans Light"/>
              </a:rPr>
              <a:t>If Ā’s case is not picked up for scrutiny assessment, the Ā  may be barred from making any fresh claims. Unlike physical scrutiny, difficult to put forward additional claim</a:t>
            </a:r>
            <a:endParaRPr lang="en-US" sz="1500" dirty="0">
              <a:solidFill>
                <a:schemeClr val="tx1">
                  <a:lumMod val="75000"/>
                  <a:lumOff val="25000"/>
                </a:schemeClr>
              </a:solidFill>
              <a:ea typeface="Merriweather Sans Light"/>
              <a:cs typeface="Merriweather Sans Light"/>
            </a:endParaRPr>
          </a:p>
        </p:txBody>
      </p:sp>
      <p:pic>
        <p:nvPicPr>
          <p:cNvPr id="27" name="Graphic 26" descr="Lightbulb with solid fill">
            <a:extLst>
              <a:ext uri="{FF2B5EF4-FFF2-40B4-BE49-F238E27FC236}">
                <a16:creationId xmlns:a16="http://schemas.microsoft.com/office/drawing/2014/main" id="{6D544164-60B3-CF87-D48A-B3C86BCD28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1228" y="4969606"/>
            <a:ext cx="590985" cy="590985"/>
          </a:xfrm>
          <a:prstGeom prst="rect">
            <a:avLst/>
          </a:prstGeom>
        </p:spPr>
      </p:pic>
      <p:sp>
        <p:nvSpPr>
          <p:cNvPr id="29" name="TextBox 28">
            <a:extLst>
              <a:ext uri="{FF2B5EF4-FFF2-40B4-BE49-F238E27FC236}">
                <a16:creationId xmlns:a16="http://schemas.microsoft.com/office/drawing/2014/main" id="{1C3DD1BF-6462-078A-3CB7-C58395DFCFE1}"/>
              </a:ext>
            </a:extLst>
          </p:cNvPr>
          <p:cNvSpPr txBox="1"/>
          <p:nvPr/>
        </p:nvSpPr>
        <p:spPr>
          <a:xfrm>
            <a:off x="7103369" y="4933954"/>
            <a:ext cx="3920226" cy="1397049"/>
          </a:xfrm>
          <a:prstGeom prst="rect">
            <a:avLst/>
          </a:prstGeom>
          <a:noFill/>
        </p:spPr>
        <p:txBody>
          <a:bodyPr wrap="square">
            <a:spAutoFit/>
          </a:bodyPr>
          <a:lstStyle/>
          <a:p>
            <a:pPr marR="0" lvl="0" algn="just" rtl="0">
              <a:lnSpc>
                <a:spcPct val="115000"/>
              </a:lnSpc>
              <a:spcBef>
                <a:spcPts val="0"/>
              </a:spcBef>
              <a:spcAft>
                <a:spcPts val="0"/>
              </a:spcAft>
            </a:pPr>
            <a:r>
              <a:rPr lang="en-US" sz="1500" b="1">
                <a:solidFill>
                  <a:schemeClr val="tx1">
                    <a:lumMod val="75000"/>
                    <a:lumOff val="25000"/>
                  </a:schemeClr>
                </a:solidFill>
                <a:ea typeface="Merriweather Sans Light"/>
                <a:cs typeface="Merriweather Sans Light"/>
                <a:sym typeface="Merriweather Sans Light"/>
              </a:rPr>
              <a:t>CBDT Circular No. 14 (XL-35), dated 11-4-1955: </a:t>
            </a:r>
            <a:r>
              <a:rPr lang="en-US" sz="1500">
                <a:solidFill>
                  <a:schemeClr val="tx1">
                    <a:lumMod val="75000"/>
                    <a:lumOff val="25000"/>
                  </a:schemeClr>
                </a:solidFill>
                <a:ea typeface="Merriweather Sans Light"/>
                <a:cs typeface="Merriweather Sans Light"/>
                <a:sym typeface="Merriweather Sans Light"/>
              </a:rPr>
              <a:t>AO may grant reliefs/refunds </a:t>
            </a:r>
            <a:r>
              <a:rPr lang="en-US" sz="1500" i="1" err="1">
                <a:solidFill>
                  <a:schemeClr val="tx1">
                    <a:lumMod val="75000"/>
                    <a:lumOff val="25000"/>
                  </a:schemeClr>
                </a:solidFill>
                <a:ea typeface="Merriweather Sans Light"/>
                <a:cs typeface="Merriweather Sans Light"/>
                <a:sym typeface="Merriweather Sans Light"/>
              </a:rPr>
              <a:t>suo</a:t>
            </a:r>
            <a:r>
              <a:rPr lang="en-US" sz="1500" i="1">
                <a:solidFill>
                  <a:schemeClr val="tx1">
                    <a:lumMod val="75000"/>
                    <a:lumOff val="25000"/>
                  </a:schemeClr>
                </a:solidFill>
                <a:ea typeface="Merriweather Sans Light"/>
                <a:cs typeface="Merriweather Sans Light"/>
                <a:sym typeface="Merriweather Sans Light"/>
              </a:rPr>
              <a:t> moto</a:t>
            </a:r>
            <a:r>
              <a:rPr lang="en-US" sz="1500">
                <a:solidFill>
                  <a:schemeClr val="tx1">
                    <a:lumMod val="75000"/>
                    <a:lumOff val="25000"/>
                  </a:schemeClr>
                </a:solidFill>
                <a:ea typeface="Merriweather Sans Light"/>
                <a:cs typeface="Merriweather Sans Light"/>
                <a:sym typeface="Merriweather Sans Light"/>
              </a:rPr>
              <a:t> or can do so on being pointed out by the Ā in the course of assessment proceedings</a:t>
            </a:r>
          </a:p>
        </p:txBody>
      </p:sp>
      <p:cxnSp>
        <p:nvCxnSpPr>
          <p:cNvPr id="32" name="Straight Connector 31">
            <a:extLst>
              <a:ext uri="{FF2B5EF4-FFF2-40B4-BE49-F238E27FC236}">
                <a16:creationId xmlns:a16="http://schemas.microsoft.com/office/drawing/2014/main" id="{D7D9CC9C-E7B4-5FB2-FE15-2732259D2E88}"/>
              </a:ext>
            </a:extLst>
          </p:cNvPr>
          <p:cNvCxnSpPr/>
          <p:nvPr/>
        </p:nvCxnSpPr>
        <p:spPr>
          <a:xfrm>
            <a:off x="6160827" y="1546607"/>
            <a:ext cx="0" cy="4680000"/>
          </a:xfrm>
          <a:prstGeom prst="line">
            <a:avLst/>
          </a:prstGeom>
          <a:ln w="19050">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854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FEDC-776B-F8BF-554F-CB5025DD5A45}"/>
            </a:ext>
          </a:extLst>
        </p:cNvPr>
        <p:cNvGrpSpPr/>
        <p:nvPr/>
      </p:nvGrpSpPr>
      <p:grpSpPr>
        <a:xfrm>
          <a:off x="0" y="0"/>
          <a:ext cx="0" cy="0"/>
          <a:chOff x="0" y="0"/>
          <a:chExt cx="0" cy="0"/>
        </a:xfrm>
      </p:grpSpPr>
      <p:sp>
        <p:nvSpPr>
          <p:cNvPr id="31" name="Google Shape;157;p18">
            <a:extLst>
              <a:ext uri="{FF2B5EF4-FFF2-40B4-BE49-F238E27FC236}">
                <a16:creationId xmlns:a16="http://schemas.microsoft.com/office/drawing/2014/main" id="{4ED718A0-592E-CB16-0BA6-F6EA784B35F2}"/>
              </a:ext>
            </a:extLst>
          </p:cNvPr>
          <p:cNvSpPr txBox="1"/>
          <p:nvPr/>
        </p:nvSpPr>
        <p:spPr>
          <a:xfrm>
            <a:off x="6847847" y="2319117"/>
            <a:ext cx="4236708" cy="2920030"/>
          </a:xfrm>
          <a:prstGeom prst="rect">
            <a:avLst/>
          </a:prstGeom>
          <a:noFill/>
          <a:ln>
            <a:noFill/>
          </a:ln>
        </p:spPr>
        <p:txBody>
          <a:bodyPr spcFirstLastPara="1" wrap="square" lIns="0" tIns="0" rIns="0" bIns="0" anchor="t" anchorCtr="0">
            <a:spAutoFit/>
          </a:bodyPr>
          <a:lstStyle/>
          <a:p>
            <a:pPr marL="285750" marR="0" lvl="0" indent="-285750" rtl="0">
              <a:lnSpc>
                <a:spcPct val="115000"/>
              </a:lnSpc>
              <a:spcBef>
                <a:spcPts val="0"/>
              </a:spcBef>
              <a:spcAft>
                <a:spcPts val="0"/>
              </a:spcAft>
              <a:buFont typeface="Wingdings" panose="05000000000000000000" pitchFamily="2" charset="2"/>
              <a:buChar char="v"/>
            </a:pPr>
            <a:r>
              <a:rPr lang="en-US" sz="1500" dirty="0">
                <a:solidFill>
                  <a:schemeClr val="tx1">
                    <a:lumMod val="75000"/>
                    <a:lumOff val="25000"/>
                  </a:schemeClr>
                </a:solidFill>
                <a:ea typeface="Merriweather Sans Light"/>
                <a:cs typeface="Merriweather Sans Light"/>
                <a:sym typeface="Merriweather Sans Light"/>
              </a:rPr>
              <a:t>Individual file size &lt;5mb and total size &lt;50mb</a:t>
            </a:r>
          </a:p>
          <a:p>
            <a:pPr marR="0" lvl="0" rtl="0">
              <a:lnSpc>
                <a:spcPct val="115000"/>
              </a:lnSpc>
              <a:spcBef>
                <a:spcPts val="0"/>
              </a:spcBef>
              <a:spcAft>
                <a:spcPts val="0"/>
              </a:spcAft>
            </a:pPr>
            <a:endParaRPr lang="en-US" sz="1500" dirty="0">
              <a:solidFill>
                <a:schemeClr val="tx1">
                  <a:lumMod val="75000"/>
                  <a:lumOff val="25000"/>
                </a:schemeClr>
              </a:solidFill>
              <a:ea typeface="Merriweather Sans Light"/>
              <a:cs typeface="Merriweather Sans Light"/>
              <a:sym typeface="Merriweather Sans Light"/>
            </a:endParaRPr>
          </a:p>
          <a:p>
            <a:pPr marL="285750" marR="0" lvl="0" indent="-285750" rtl="0">
              <a:lnSpc>
                <a:spcPct val="115000"/>
              </a:lnSpc>
              <a:spcBef>
                <a:spcPts val="0"/>
              </a:spcBef>
              <a:spcAft>
                <a:spcPts val="0"/>
              </a:spcAft>
              <a:buFont typeface="Wingdings" panose="05000000000000000000" pitchFamily="2" charset="2"/>
              <a:buChar char="v"/>
            </a:pPr>
            <a:r>
              <a:rPr lang="en-US" sz="1500" dirty="0">
                <a:solidFill>
                  <a:schemeClr val="tx1">
                    <a:lumMod val="75000"/>
                    <a:lumOff val="25000"/>
                  </a:schemeClr>
                </a:solidFill>
                <a:ea typeface="Merriweather Sans Light"/>
                <a:cs typeface="Merriweather Sans Light"/>
                <a:sym typeface="Merriweather Sans Light"/>
              </a:rPr>
              <a:t>If data size is large, upload data as partial response</a:t>
            </a:r>
          </a:p>
          <a:p>
            <a:pPr marL="285750" marR="0" lvl="0" indent="-285750" rtl="0">
              <a:lnSpc>
                <a:spcPct val="115000"/>
              </a:lnSpc>
              <a:spcBef>
                <a:spcPts val="0"/>
              </a:spcBef>
              <a:spcAft>
                <a:spcPts val="0"/>
              </a:spcAft>
              <a:buFont typeface="Wingdings" panose="05000000000000000000" pitchFamily="2" charset="2"/>
              <a:buChar char="§"/>
            </a:pPr>
            <a:endParaRPr lang="en-US" sz="1500" dirty="0">
              <a:solidFill>
                <a:schemeClr val="tx1">
                  <a:lumMod val="75000"/>
                  <a:lumOff val="25000"/>
                </a:schemeClr>
              </a:solidFill>
              <a:ea typeface="Merriweather Sans Light"/>
              <a:cs typeface="Merriweather Sans Light"/>
              <a:sym typeface="Merriweather Sans Light"/>
            </a:endParaRPr>
          </a:p>
          <a:p>
            <a:pPr marL="285750" marR="0" lvl="0" indent="-285750" rtl="0">
              <a:lnSpc>
                <a:spcPct val="115000"/>
              </a:lnSpc>
              <a:spcBef>
                <a:spcPts val="0"/>
              </a:spcBef>
              <a:spcAft>
                <a:spcPts val="0"/>
              </a:spcAft>
              <a:buFont typeface="Wingdings" panose="05000000000000000000" pitchFamily="2" charset="2"/>
              <a:buChar char="v"/>
            </a:pPr>
            <a:r>
              <a:rPr lang="en-US" sz="1500" dirty="0">
                <a:solidFill>
                  <a:schemeClr val="tx1">
                    <a:lumMod val="75000"/>
                    <a:lumOff val="25000"/>
                  </a:schemeClr>
                </a:solidFill>
                <a:ea typeface="Merriweather Sans Light"/>
                <a:cs typeface="Merriweather Sans Light"/>
                <a:sym typeface="Merriweather Sans Light"/>
              </a:rPr>
              <a:t>File name should not contain space or special characters other than hyphen and underscore</a:t>
            </a:r>
          </a:p>
          <a:p>
            <a:pPr marL="285750" marR="0" lvl="0" indent="-285750" rtl="0">
              <a:lnSpc>
                <a:spcPct val="115000"/>
              </a:lnSpc>
              <a:spcBef>
                <a:spcPts val="0"/>
              </a:spcBef>
              <a:spcAft>
                <a:spcPts val="0"/>
              </a:spcAft>
              <a:buFont typeface="Wingdings" panose="05000000000000000000" pitchFamily="2" charset="2"/>
              <a:buChar char="§"/>
            </a:pPr>
            <a:endParaRPr lang="en-US" sz="1500" dirty="0">
              <a:solidFill>
                <a:schemeClr val="tx1">
                  <a:lumMod val="75000"/>
                  <a:lumOff val="25000"/>
                </a:schemeClr>
              </a:solidFill>
              <a:ea typeface="Merriweather Sans Light"/>
              <a:cs typeface="Merriweather Sans Light"/>
              <a:sym typeface="Merriweather Sans Light"/>
            </a:endParaRPr>
          </a:p>
          <a:p>
            <a:pPr marL="285750" marR="0" lvl="0" indent="-285750" rtl="0">
              <a:lnSpc>
                <a:spcPct val="115000"/>
              </a:lnSpc>
              <a:spcBef>
                <a:spcPts val="0"/>
              </a:spcBef>
              <a:spcAft>
                <a:spcPts val="0"/>
              </a:spcAft>
              <a:buFont typeface="Wingdings" panose="05000000000000000000" pitchFamily="2" charset="2"/>
              <a:buChar char="v"/>
            </a:pPr>
            <a:r>
              <a:rPr lang="en-US" sz="1500" dirty="0">
                <a:solidFill>
                  <a:schemeClr val="tx1">
                    <a:lumMod val="75000"/>
                    <a:lumOff val="25000"/>
                  </a:schemeClr>
                </a:solidFill>
                <a:ea typeface="Merriweather Sans Light"/>
                <a:cs typeface="Merriweather Sans Light"/>
                <a:sym typeface="Merriweather Sans Light"/>
              </a:rPr>
              <a:t>Attachment can be PDF/ Excel / CSV</a:t>
            </a:r>
          </a:p>
          <a:p>
            <a:pPr marL="285750" marR="0" lvl="0" indent="-285750" rtl="0">
              <a:lnSpc>
                <a:spcPct val="115000"/>
              </a:lnSpc>
              <a:spcBef>
                <a:spcPts val="0"/>
              </a:spcBef>
              <a:spcAft>
                <a:spcPts val="0"/>
              </a:spcAft>
              <a:buFont typeface="Wingdings" panose="05000000000000000000" pitchFamily="2" charset="2"/>
              <a:buChar char="§"/>
            </a:pPr>
            <a:endParaRPr lang="en-US" sz="1500" dirty="0">
              <a:solidFill>
                <a:schemeClr val="tx1">
                  <a:lumMod val="75000"/>
                  <a:lumOff val="25000"/>
                </a:schemeClr>
              </a:solidFill>
              <a:ea typeface="Merriweather Sans Light"/>
              <a:cs typeface="Merriweather Sans Light"/>
              <a:sym typeface="Merriweather Sans Light"/>
            </a:endParaRPr>
          </a:p>
          <a:p>
            <a:pPr marL="285750" marR="0" lvl="0" indent="-285750" rtl="0">
              <a:lnSpc>
                <a:spcPct val="115000"/>
              </a:lnSpc>
              <a:spcBef>
                <a:spcPts val="0"/>
              </a:spcBef>
              <a:spcAft>
                <a:spcPts val="0"/>
              </a:spcAft>
              <a:buFont typeface="Wingdings" panose="05000000000000000000" pitchFamily="2" charset="2"/>
              <a:buChar char="v"/>
            </a:pPr>
            <a:r>
              <a:rPr lang="en-US" sz="1500" dirty="0">
                <a:solidFill>
                  <a:schemeClr val="tx1">
                    <a:lumMod val="75000"/>
                    <a:lumOff val="25000"/>
                  </a:schemeClr>
                </a:solidFill>
                <a:ea typeface="Merriweather Sans Light"/>
                <a:cs typeface="Merriweather Sans Light"/>
                <a:sym typeface="Merriweather Sans Light"/>
              </a:rPr>
              <a:t>Scan clarity to be </a:t>
            </a:r>
            <a:r>
              <a:rPr lang="en-US" sz="1500" dirty="0" err="1">
                <a:solidFill>
                  <a:schemeClr val="tx1">
                    <a:lumMod val="75000"/>
                    <a:lumOff val="25000"/>
                  </a:schemeClr>
                </a:solidFill>
                <a:ea typeface="Merriweather Sans Light"/>
                <a:cs typeface="Merriweather Sans Light"/>
                <a:sym typeface="Merriweather Sans Light"/>
              </a:rPr>
              <a:t>atl</a:t>
            </a:r>
            <a:r>
              <a:rPr lang="en-US" sz="1500" dirty="0">
                <a:solidFill>
                  <a:schemeClr val="tx1">
                    <a:lumMod val="75000"/>
                    <a:lumOff val="25000"/>
                  </a:schemeClr>
                </a:solidFill>
                <a:ea typeface="Merriweather Sans Light"/>
                <a:cs typeface="Merriweather Sans Light"/>
                <a:sym typeface="Merriweather Sans Light"/>
              </a:rPr>
              <a:t> east 300 DPI</a:t>
            </a:r>
          </a:p>
        </p:txBody>
      </p:sp>
      <p:sp>
        <p:nvSpPr>
          <p:cNvPr id="32" name="Google Shape;158;p18">
            <a:extLst>
              <a:ext uri="{FF2B5EF4-FFF2-40B4-BE49-F238E27FC236}">
                <a16:creationId xmlns:a16="http://schemas.microsoft.com/office/drawing/2014/main" id="{1C51FA49-A74A-1147-80D0-43717B424B2B}"/>
              </a:ext>
            </a:extLst>
          </p:cNvPr>
          <p:cNvSpPr txBox="1"/>
          <p:nvPr/>
        </p:nvSpPr>
        <p:spPr>
          <a:xfrm>
            <a:off x="6847845" y="1743914"/>
            <a:ext cx="1788156" cy="357545"/>
          </a:xfrm>
          <a:prstGeom prst="roundRect">
            <a:avLst/>
          </a:prstGeom>
          <a:solidFill>
            <a:srgbClr val="2D3190"/>
          </a:solidFill>
          <a:ln w="9525">
            <a:solidFill>
              <a:srgbClr val="2D3190"/>
            </a:solid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a:solidFill>
                  <a:schemeClr val="bg1"/>
                </a:solidFill>
                <a:ea typeface="Merriweather Sans"/>
                <a:cs typeface="Merriweather Sans"/>
                <a:sym typeface="Merriweather Sans"/>
              </a:rPr>
              <a:t>Points to be noted: </a:t>
            </a:r>
            <a:endParaRPr lang="en-US" sz="1500" baseline="30000">
              <a:solidFill>
                <a:schemeClr val="bg1"/>
              </a:solidFill>
              <a:ea typeface="Merriweather Sans"/>
              <a:cs typeface="Merriweather Sans"/>
              <a:sym typeface="Merriweather Sans"/>
            </a:endParaRPr>
          </a:p>
        </p:txBody>
      </p:sp>
      <p:sp>
        <p:nvSpPr>
          <p:cNvPr id="3" name="Date Placeholder 2">
            <a:extLst>
              <a:ext uri="{FF2B5EF4-FFF2-40B4-BE49-F238E27FC236}">
                <a16:creationId xmlns:a16="http://schemas.microsoft.com/office/drawing/2014/main" id="{7BF6076A-953E-CB4F-01AD-EAFF4DBE5127}"/>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F6DE34F0-A563-F439-0FF3-93FD93A66B35}"/>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A288B12D-BB80-E29E-2727-710ADCD8EB0A}"/>
              </a:ext>
            </a:extLst>
          </p:cNvPr>
          <p:cNvSpPr>
            <a:spLocks noGrp="1"/>
          </p:cNvSpPr>
          <p:nvPr>
            <p:ph type="sldNum" sz="quarter" idx="12"/>
          </p:nvPr>
        </p:nvSpPr>
        <p:spPr/>
        <p:txBody>
          <a:bodyPr/>
          <a:lstStyle/>
          <a:p>
            <a:fld id="{3A98EE3D-8CD1-4C3F-BD1C-C98C9596463C}" type="slidenum">
              <a:rPr lang="en-US" smtClean="0"/>
              <a:t>35</a:t>
            </a:fld>
            <a:endParaRPr lang="en-US"/>
          </a:p>
        </p:txBody>
      </p:sp>
      <p:sp>
        <p:nvSpPr>
          <p:cNvPr id="39" name="Google Shape;157;p18">
            <a:extLst>
              <a:ext uri="{FF2B5EF4-FFF2-40B4-BE49-F238E27FC236}">
                <a16:creationId xmlns:a16="http://schemas.microsoft.com/office/drawing/2014/main" id="{EB9A322F-ECCD-8248-1EC7-F60C6EBEAA97}"/>
              </a:ext>
            </a:extLst>
          </p:cNvPr>
          <p:cNvSpPr txBox="1"/>
          <p:nvPr/>
        </p:nvSpPr>
        <p:spPr>
          <a:xfrm>
            <a:off x="978732" y="2320179"/>
            <a:ext cx="4365423" cy="1327286"/>
          </a:xfrm>
          <a:prstGeom prst="rect">
            <a:avLst/>
          </a:prstGeom>
          <a:noFill/>
          <a:ln>
            <a:noFill/>
          </a:ln>
        </p:spPr>
        <p:txBody>
          <a:bodyPr spcFirstLastPara="1" wrap="square" lIns="0" tIns="0" rIns="0" bIns="0" anchor="t" anchorCtr="0">
            <a:spAutoFit/>
          </a:bodyPr>
          <a:lstStyle/>
          <a:p>
            <a:pPr marL="285750" marR="0" lvl="0" indent="-285750" algn="just" rtl="0">
              <a:lnSpc>
                <a:spcPct val="115000"/>
              </a:lnSpc>
              <a:spcBef>
                <a:spcPts val="0"/>
              </a:spcBef>
              <a:spcAft>
                <a:spcPts val="0"/>
              </a:spcAft>
              <a:buFont typeface="Wingdings" panose="05000000000000000000" pitchFamily="2" charset="2"/>
              <a:buChar char="v"/>
            </a:pPr>
            <a:r>
              <a:rPr lang="en" sz="1500">
                <a:solidFill>
                  <a:schemeClr val="tx1">
                    <a:lumMod val="75000"/>
                    <a:lumOff val="25000"/>
                  </a:schemeClr>
                </a:solidFill>
                <a:ea typeface="Merriweather Sans Light"/>
                <a:cs typeface="Merriweather Sans Light"/>
                <a:sym typeface="Merriweather Sans Light"/>
              </a:rPr>
              <a:t>Unable to upload big files</a:t>
            </a:r>
          </a:p>
          <a:p>
            <a:pPr marL="285750" marR="0" lvl="0" indent="-285750" algn="just" rtl="0">
              <a:lnSpc>
                <a:spcPct val="115000"/>
              </a:lnSpc>
              <a:spcBef>
                <a:spcPts val="0"/>
              </a:spcBef>
              <a:spcAft>
                <a:spcPts val="0"/>
              </a:spcAft>
              <a:buFont typeface="Wingdings" panose="05000000000000000000" pitchFamily="2" charset="2"/>
              <a:buChar char="v"/>
            </a:pPr>
            <a:endParaRPr lang="en" sz="1500">
              <a:solidFill>
                <a:schemeClr val="tx1">
                  <a:lumMod val="75000"/>
                  <a:lumOff val="25000"/>
                </a:schemeClr>
              </a:solidFill>
              <a:ea typeface="Merriweather Sans Light"/>
              <a:cs typeface="Merriweather Sans Light"/>
              <a:sym typeface="Merriweather Sans Light"/>
            </a:endParaRPr>
          </a:p>
          <a:p>
            <a:pPr marL="285750" marR="0" lvl="0" indent="-285750" algn="just" rtl="0">
              <a:lnSpc>
                <a:spcPct val="115000"/>
              </a:lnSpc>
              <a:spcBef>
                <a:spcPts val="0"/>
              </a:spcBef>
              <a:spcAft>
                <a:spcPts val="0"/>
              </a:spcAft>
              <a:buFont typeface="Wingdings" panose="05000000000000000000" pitchFamily="2" charset="2"/>
              <a:buChar char="v"/>
            </a:pPr>
            <a:r>
              <a:rPr lang="en" sz="1500">
                <a:solidFill>
                  <a:schemeClr val="tx1">
                    <a:lumMod val="75000"/>
                    <a:lumOff val="25000"/>
                  </a:schemeClr>
                </a:solidFill>
                <a:ea typeface="Merriweather Sans Light"/>
                <a:cs typeface="Merriweather Sans Light"/>
                <a:sym typeface="Merriweather Sans Light"/>
              </a:rPr>
              <a:t>File unable to upload due to invalid name</a:t>
            </a:r>
          </a:p>
          <a:p>
            <a:pPr marR="0" lvl="0" algn="just" rtl="0">
              <a:lnSpc>
                <a:spcPct val="115000"/>
              </a:lnSpc>
              <a:spcBef>
                <a:spcPts val="0"/>
              </a:spcBef>
              <a:spcAft>
                <a:spcPts val="0"/>
              </a:spcAft>
            </a:pPr>
            <a:endParaRPr lang="en" sz="1500">
              <a:solidFill>
                <a:schemeClr val="tx1">
                  <a:lumMod val="75000"/>
                  <a:lumOff val="25000"/>
                </a:schemeClr>
              </a:solidFill>
              <a:ea typeface="Merriweather Sans Light"/>
              <a:cs typeface="Merriweather Sans Light"/>
              <a:sym typeface="Merriweather Sans Light"/>
            </a:endParaRPr>
          </a:p>
          <a:p>
            <a:pPr marL="285750" marR="0" lvl="0" indent="-285750" algn="just" rtl="0">
              <a:lnSpc>
                <a:spcPct val="115000"/>
              </a:lnSpc>
              <a:spcBef>
                <a:spcPts val="0"/>
              </a:spcBef>
              <a:spcAft>
                <a:spcPts val="0"/>
              </a:spcAft>
              <a:buFont typeface="Wingdings" panose="05000000000000000000" pitchFamily="2" charset="2"/>
              <a:buChar char="v"/>
            </a:pPr>
            <a:r>
              <a:rPr lang="en" sz="1500">
                <a:solidFill>
                  <a:schemeClr val="tx1">
                    <a:lumMod val="75000"/>
                    <a:lumOff val="25000"/>
                  </a:schemeClr>
                </a:solidFill>
                <a:ea typeface="Merriweather Sans Light"/>
                <a:cs typeface="Merriweather Sans Light"/>
                <a:sym typeface="Merriweather Sans Light"/>
              </a:rPr>
              <a:t>Compressed files lead to poor quality</a:t>
            </a:r>
            <a:endParaRPr lang="en" sz="1500" i="0" u="none" strike="noStrike" cap="none">
              <a:solidFill>
                <a:schemeClr val="tx1">
                  <a:lumMod val="75000"/>
                  <a:lumOff val="25000"/>
                </a:schemeClr>
              </a:solidFill>
              <a:ea typeface="Merriweather Sans Light"/>
              <a:cs typeface="Merriweather Sans Light"/>
              <a:sym typeface="Merriweather Sans Light"/>
            </a:endParaRPr>
          </a:p>
        </p:txBody>
      </p:sp>
      <p:pic>
        <p:nvPicPr>
          <p:cNvPr id="6" name="Picture 5" descr="A screenshot of a computer&#10;&#10;Description automatically generated">
            <a:extLst>
              <a:ext uri="{FF2B5EF4-FFF2-40B4-BE49-F238E27FC236}">
                <a16:creationId xmlns:a16="http://schemas.microsoft.com/office/drawing/2014/main" id="{80F8139B-FDB9-E488-6D5F-9B04F657075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FilmGrain/>
                    </a14:imgEffect>
                  </a14:imgLayer>
                </a14:imgProps>
              </a:ext>
            </a:extLst>
          </a:blip>
          <a:srcRect l="5307" r="58679" b="26759"/>
          <a:stretch>
            <a:fillRect/>
          </a:stretch>
        </p:blipFill>
        <p:spPr>
          <a:xfrm>
            <a:off x="950543" y="4081689"/>
            <a:ext cx="5208705" cy="1908000"/>
          </a:xfrm>
          <a:custGeom>
            <a:avLst/>
            <a:gdLst>
              <a:gd name="connsiteX0" fmla="*/ 0 w 5208705"/>
              <a:gd name="connsiteY0" fmla="*/ 0 h 1908000"/>
              <a:gd name="connsiteX1" fmla="*/ 651088 w 5208705"/>
              <a:gd name="connsiteY1" fmla="*/ 0 h 1908000"/>
              <a:gd name="connsiteX2" fmla="*/ 1302176 w 5208705"/>
              <a:gd name="connsiteY2" fmla="*/ 0 h 1908000"/>
              <a:gd name="connsiteX3" fmla="*/ 1901177 w 5208705"/>
              <a:gd name="connsiteY3" fmla="*/ 0 h 1908000"/>
              <a:gd name="connsiteX4" fmla="*/ 2448091 w 5208705"/>
              <a:gd name="connsiteY4" fmla="*/ 0 h 1908000"/>
              <a:gd name="connsiteX5" fmla="*/ 3099179 w 5208705"/>
              <a:gd name="connsiteY5" fmla="*/ 0 h 1908000"/>
              <a:gd name="connsiteX6" fmla="*/ 3698181 w 5208705"/>
              <a:gd name="connsiteY6" fmla="*/ 0 h 1908000"/>
              <a:gd name="connsiteX7" fmla="*/ 4193008 w 5208705"/>
              <a:gd name="connsiteY7" fmla="*/ 0 h 1908000"/>
              <a:gd name="connsiteX8" fmla="*/ 5208705 w 5208705"/>
              <a:gd name="connsiteY8" fmla="*/ 0 h 1908000"/>
              <a:gd name="connsiteX9" fmla="*/ 5208705 w 5208705"/>
              <a:gd name="connsiteY9" fmla="*/ 655080 h 1908000"/>
              <a:gd name="connsiteX10" fmla="*/ 5208705 w 5208705"/>
              <a:gd name="connsiteY10" fmla="*/ 1291080 h 1908000"/>
              <a:gd name="connsiteX11" fmla="*/ 5208705 w 5208705"/>
              <a:gd name="connsiteY11" fmla="*/ 1908000 h 1908000"/>
              <a:gd name="connsiteX12" fmla="*/ 4661791 w 5208705"/>
              <a:gd name="connsiteY12" fmla="*/ 1908000 h 1908000"/>
              <a:gd name="connsiteX13" fmla="*/ 3958616 w 5208705"/>
              <a:gd name="connsiteY13" fmla="*/ 1908000 h 1908000"/>
              <a:gd name="connsiteX14" fmla="*/ 3203354 w 5208705"/>
              <a:gd name="connsiteY14" fmla="*/ 1908000 h 1908000"/>
              <a:gd name="connsiteX15" fmla="*/ 2708527 w 5208705"/>
              <a:gd name="connsiteY15" fmla="*/ 1908000 h 1908000"/>
              <a:gd name="connsiteX16" fmla="*/ 2057438 w 5208705"/>
              <a:gd name="connsiteY16" fmla="*/ 1908000 h 1908000"/>
              <a:gd name="connsiteX17" fmla="*/ 1302176 w 5208705"/>
              <a:gd name="connsiteY17" fmla="*/ 1908000 h 1908000"/>
              <a:gd name="connsiteX18" fmla="*/ 703175 w 5208705"/>
              <a:gd name="connsiteY18" fmla="*/ 1908000 h 1908000"/>
              <a:gd name="connsiteX19" fmla="*/ 0 w 5208705"/>
              <a:gd name="connsiteY19" fmla="*/ 1908000 h 1908000"/>
              <a:gd name="connsiteX20" fmla="*/ 0 w 5208705"/>
              <a:gd name="connsiteY20" fmla="*/ 1252920 h 1908000"/>
              <a:gd name="connsiteX21" fmla="*/ 0 w 5208705"/>
              <a:gd name="connsiteY21" fmla="*/ 597840 h 1908000"/>
              <a:gd name="connsiteX22" fmla="*/ 0 w 5208705"/>
              <a:gd name="connsiteY22" fmla="*/ 0 h 19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08705" h="1908000" fill="none" extrusionOk="0">
                <a:moveTo>
                  <a:pt x="0" y="0"/>
                </a:moveTo>
                <a:cubicBezTo>
                  <a:pt x="196088" y="15643"/>
                  <a:pt x="488326" y="-19175"/>
                  <a:pt x="651088" y="0"/>
                </a:cubicBezTo>
                <a:cubicBezTo>
                  <a:pt x="813850" y="19175"/>
                  <a:pt x="1065439" y="5245"/>
                  <a:pt x="1302176" y="0"/>
                </a:cubicBezTo>
                <a:cubicBezTo>
                  <a:pt x="1538913" y="-5245"/>
                  <a:pt x="1720967" y="14377"/>
                  <a:pt x="1901177" y="0"/>
                </a:cubicBezTo>
                <a:cubicBezTo>
                  <a:pt x="2081387" y="-14377"/>
                  <a:pt x="2208329" y="-26400"/>
                  <a:pt x="2448091" y="0"/>
                </a:cubicBezTo>
                <a:cubicBezTo>
                  <a:pt x="2687853" y="26400"/>
                  <a:pt x="2777222" y="32238"/>
                  <a:pt x="3099179" y="0"/>
                </a:cubicBezTo>
                <a:cubicBezTo>
                  <a:pt x="3421136" y="-32238"/>
                  <a:pt x="3471369" y="-25586"/>
                  <a:pt x="3698181" y="0"/>
                </a:cubicBezTo>
                <a:cubicBezTo>
                  <a:pt x="3924993" y="25586"/>
                  <a:pt x="3951977" y="-8262"/>
                  <a:pt x="4193008" y="0"/>
                </a:cubicBezTo>
                <a:cubicBezTo>
                  <a:pt x="4434039" y="8262"/>
                  <a:pt x="4845305" y="-11454"/>
                  <a:pt x="5208705" y="0"/>
                </a:cubicBezTo>
                <a:cubicBezTo>
                  <a:pt x="5240560" y="324554"/>
                  <a:pt x="5191385" y="412903"/>
                  <a:pt x="5208705" y="655080"/>
                </a:cubicBezTo>
                <a:cubicBezTo>
                  <a:pt x="5226025" y="897257"/>
                  <a:pt x="5180710" y="1061902"/>
                  <a:pt x="5208705" y="1291080"/>
                </a:cubicBezTo>
                <a:cubicBezTo>
                  <a:pt x="5236700" y="1520258"/>
                  <a:pt x="5199878" y="1733207"/>
                  <a:pt x="5208705" y="1908000"/>
                </a:cubicBezTo>
                <a:cubicBezTo>
                  <a:pt x="5030305" y="1892289"/>
                  <a:pt x="4852842" y="1912962"/>
                  <a:pt x="4661791" y="1908000"/>
                </a:cubicBezTo>
                <a:cubicBezTo>
                  <a:pt x="4470740" y="1903038"/>
                  <a:pt x="4265344" y="1919924"/>
                  <a:pt x="3958616" y="1908000"/>
                </a:cubicBezTo>
                <a:cubicBezTo>
                  <a:pt x="3651889" y="1896076"/>
                  <a:pt x="3572580" y="1930605"/>
                  <a:pt x="3203354" y="1908000"/>
                </a:cubicBezTo>
                <a:cubicBezTo>
                  <a:pt x="2834128" y="1885395"/>
                  <a:pt x="2861948" y="1930533"/>
                  <a:pt x="2708527" y="1908000"/>
                </a:cubicBezTo>
                <a:cubicBezTo>
                  <a:pt x="2555106" y="1885467"/>
                  <a:pt x="2201142" y="1925184"/>
                  <a:pt x="2057438" y="1908000"/>
                </a:cubicBezTo>
                <a:cubicBezTo>
                  <a:pt x="1913734" y="1890816"/>
                  <a:pt x="1639491" y="1927408"/>
                  <a:pt x="1302176" y="1908000"/>
                </a:cubicBezTo>
                <a:cubicBezTo>
                  <a:pt x="964861" y="1888592"/>
                  <a:pt x="921213" y="1918563"/>
                  <a:pt x="703175" y="1908000"/>
                </a:cubicBezTo>
                <a:cubicBezTo>
                  <a:pt x="485137" y="1897437"/>
                  <a:pt x="143015" y="1904657"/>
                  <a:pt x="0" y="1908000"/>
                </a:cubicBezTo>
                <a:cubicBezTo>
                  <a:pt x="21127" y="1695940"/>
                  <a:pt x="-32731" y="1574836"/>
                  <a:pt x="0" y="1252920"/>
                </a:cubicBezTo>
                <a:cubicBezTo>
                  <a:pt x="32731" y="931004"/>
                  <a:pt x="14584" y="872754"/>
                  <a:pt x="0" y="597840"/>
                </a:cubicBezTo>
                <a:cubicBezTo>
                  <a:pt x="-14584" y="322926"/>
                  <a:pt x="21511" y="201616"/>
                  <a:pt x="0" y="0"/>
                </a:cubicBezTo>
                <a:close/>
              </a:path>
              <a:path w="5208705" h="1908000" stroke="0" extrusionOk="0">
                <a:moveTo>
                  <a:pt x="0" y="0"/>
                </a:moveTo>
                <a:cubicBezTo>
                  <a:pt x="182805" y="14353"/>
                  <a:pt x="404761" y="14042"/>
                  <a:pt x="599001" y="0"/>
                </a:cubicBezTo>
                <a:cubicBezTo>
                  <a:pt x="793241" y="-14042"/>
                  <a:pt x="959745" y="21564"/>
                  <a:pt x="1093828" y="0"/>
                </a:cubicBezTo>
                <a:cubicBezTo>
                  <a:pt x="1227911" y="-21564"/>
                  <a:pt x="1405388" y="19194"/>
                  <a:pt x="1588655" y="0"/>
                </a:cubicBezTo>
                <a:cubicBezTo>
                  <a:pt x="1771922" y="-19194"/>
                  <a:pt x="1956619" y="11479"/>
                  <a:pt x="2187656" y="0"/>
                </a:cubicBezTo>
                <a:cubicBezTo>
                  <a:pt x="2418693" y="-11479"/>
                  <a:pt x="2549949" y="-8255"/>
                  <a:pt x="2682483" y="0"/>
                </a:cubicBezTo>
                <a:cubicBezTo>
                  <a:pt x="2815017" y="8255"/>
                  <a:pt x="3120931" y="334"/>
                  <a:pt x="3333571" y="0"/>
                </a:cubicBezTo>
                <a:cubicBezTo>
                  <a:pt x="3546211" y="-334"/>
                  <a:pt x="3661475" y="3779"/>
                  <a:pt x="3828398" y="0"/>
                </a:cubicBezTo>
                <a:cubicBezTo>
                  <a:pt x="3995321" y="-3779"/>
                  <a:pt x="4198428" y="-18740"/>
                  <a:pt x="4531573" y="0"/>
                </a:cubicBezTo>
                <a:cubicBezTo>
                  <a:pt x="4864719" y="18740"/>
                  <a:pt x="4937034" y="-30159"/>
                  <a:pt x="5208705" y="0"/>
                </a:cubicBezTo>
                <a:cubicBezTo>
                  <a:pt x="5207345" y="242548"/>
                  <a:pt x="5194594" y="437367"/>
                  <a:pt x="5208705" y="636000"/>
                </a:cubicBezTo>
                <a:cubicBezTo>
                  <a:pt x="5222816" y="834633"/>
                  <a:pt x="5221363" y="1043731"/>
                  <a:pt x="5208705" y="1272000"/>
                </a:cubicBezTo>
                <a:cubicBezTo>
                  <a:pt x="5196047" y="1500269"/>
                  <a:pt x="5203577" y="1621431"/>
                  <a:pt x="5208705" y="1908000"/>
                </a:cubicBezTo>
                <a:cubicBezTo>
                  <a:pt x="5077820" y="1915602"/>
                  <a:pt x="4761837" y="1896954"/>
                  <a:pt x="4609704" y="1908000"/>
                </a:cubicBezTo>
                <a:cubicBezTo>
                  <a:pt x="4457571" y="1919046"/>
                  <a:pt x="4228378" y="1913359"/>
                  <a:pt x="4010703" y="1908000"/>
                </a:cubicBezTo>
                <a:cubicBezTo>
                  <a:pt x="3793028" y="1902641"/>
                  <a:pt x="3598986" y="1913585"/>
                  <a:pt x="3463789" y="1908000"/>
                </a:cubicBezTo>
                <a:cubicBezTo>
                  <a:pt x="3328592" y="1902415"/>
                  <a:pt x="3059625" y="1929296"/>
                  <a:pt x="2916875" y="1908000"/>
                </a:cubicBezTo>
                <a:cubicBezTo>
                  <a:pt x="2774125" y="1886704"/>
                  <a:pt x="2373816" y="1933073"/>
                  <a:pt x="2161613" y="1908000"/>
                </a:cubicBezTo>
                <a:cubicBezTo>
                  <a:pt x="1949410" y="1882927"/>
                  <a:pt x="1671050" y="1878167"/>
                  <a:pt x="1458437" y="1908000"/>
                </a:cubicBezTo>
                <a:cubicBezTo>
                  <a:pt x="1245824" y="1937833"/>
                  <a:pt x="1118821" y="1884217"/>
                  <a:pt x="963610" y="1908000"/>
                </a:cubicBezTo>
                <a:cubicBezTo>
                  <a:pt x="808399" y="1931783"/>
                  <a:pt x="247601" y="1892478"/>
                  <a:pt x="0" y="1908000"/>
                </a:cubicBezTo>
                <a:cubicBezTo>
                  <a:pt x="-124" y="1725621"/>
                  <a:pt x="2973" y="1465500"/>
                  <a:pt x="0" y="1329240"/>
                </a:cubicBezTo>
                <a:cubicBezTo>
                  <a:pt x="-2973" y="1192980"/>
                  <a:pt x="-476" y="948151"/>
                  <a:pt x="0" y="731400"/>
                </a:cubicBezTo>
                <a:cubicBezTo>
                  <a:pt x="476" y="514649"/>
                  <a:pt x="-11360" y="294967"/>
                  <a:pt x="0" y="0"/>
                </a:cubicBezTo>
                <a:close/>
              </a:path>
            </a:pathLst>
          </a:custGeom>
          <a:ln w="9525">
            <a:solidFill>
              <a:schemeClr val="tx1"/>
            </a:solidFill>
            <a:extLst>
              <a:ext uri="{C807C97D-BFC1-408E-A445-0C87EB9F89A2}">
                <ask:lineSketchStyleProps xmlns:ask="http://schemas.microsoft.com/office/drawing/2018/sketchyshapes" sd="4242655993">
                  <a:prstGeom prst="rect">
                    <a:avLst/>
                  </a:prstGeom>
                  <ask:type>
                    <ask:lineSketchFreehand/>
                  </ask:type>
                </ask:lineSketchStyleProps>
              </a:ext>
            </a:extLst>
          </a:ln>
        </p:spPr>
      </p:pic>
      <p:sp>
        <p:nvSpPr>
          <p:cNvPr id="8" name="Title 7">
            <a:extLst>
              <a:ext uri="{FF2B5EF4-FFF2-40B4-BE49-F238E27FC236}">
                <a16:creationId xmlns:a16="http://schemas.microsoft.com/office/drawing/2014/main" id="{CAE22BFE-C34A-8F91-C4C2-DB6020E15D03}"/>
              </a:ext>
            </a:extLst>
          </p:cNvPr>
          <p:cNvSpPr>
            <a:spLocks noGrp="1"/>
          </p:cNvSpPr>
          <p:nvPr>
            <p:ph type="title"/>
          </p:nvPr>
        </p:nvSpPr>
        <p:spPr>
          <a:xfrm>
            <a:off x="581192" y="545847"/>
            <a:ext cx="11029616" cy="990600"/>
          </a:xfrm>
        </p:spPr>
        <p:txBody>
          <a:bodyPr>
            <a:normAutofit/>
          </a:bodyPr>
          <a:lstStyle/>
          <a:p>
            <a:r>
              <a:rPr lang="en-IN" sz="3000"/>
              <a:t>PRACTICAL ISSUES</a:t>
            </a:r>
          </a:p>
        </p:txBody>
      </p:sp>
      <p:cxnSp>
        <p:nvCxnSpPr>
          <p:cNvPr id="11" name="Straight Connector 10">
            <a:extLst>
              <a:ext uri="{FF2B5EF4-FFF2-40B4-BE49-F238E27FC236}">
                <a16:creationId xmlns:a16="http://schemas.microsoft.com/office/drawing/2014/main" id="{E35B69EE-0AAB-00E3-E1B9-59CD89914B4B}"/>
              </a:ext>
            </a:extLst>
          </p:cNvPr>
          <p:cNvCxnSpPr/>
          <p:nvPr/>
        </p:nvCxnSpPr>
        <p:spPr>
          <a:xfrm>
            <a:off x="765867" y="1536447"/>
            <a:ext cx="0" cy="4680000"/>
          </a:xfrm>
          <a:prstGeom prst="line">
            <a:avLst/>
          </a:prstGeom>
          <a:ln w="19050">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Arrow: Pentagon 11">
            <a:extLst>
              <a:ext uri="{FF2B5EF4-FFF2-40B4-BE49-F238E27FC236}">
                <a16:creationId xmlns:a16="http://schemas.microsoft.com/office/drawing/2014/main" id="{4EFF1720-EB1B-442C-D504-21D0BBCA7B6A}"/>
              </a:ext>
            </a:extLst>
          </p:cNvPr>
          <p:cNvSpPr/>
          <p:nvPr/>
        </p:nvSpPr>
        <p:spPr>
          <a:xfrm>
            <a:off x="765866" y="1743914"/>
            <a:ext cx="4578292" cy="36102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40013"/>
              </a:lnSpc>
            </a:pPr>
            <a:r>
              <a:rPr lang="en-US" sz="1500">
                <a:solidFill>
                  <a:schemeClr val="bg1"/>
                </a:solidFill>
                <a:ea typeface="Merriweather Sans"/>
                <a:cs typeface="Merriweather Sans"/>
                <a:sym typeface="Merriweather Sans"/>
              </a:rPr>
              <a:t>03.</a:t>
            </a:r>
            <a:r>
              <a:rPr lang="en-US" sz="1500" b="1">
                <a:solidFill>
                  <a:schemeClr val="bg1"/>
                </a:solidFill>
                <a:ea typeface="Merriweather Sans"/>
                <a:cs typeface="Merriweather Sans"/>
                <a:sym typeface="Merriweather Sans"/>
              </a:rPr>
              <a:t> </a:t>
            </a:r>
            <a:r>
              <a:rPr lang="en-US" sz="1500">
                <a:solidFill>
                  <a:schemeClr val="bg1"/>
                </a:solidFill>
                <a:ea typeface="Merriweather Sans"/>
                <a:cs typeface="Merriweather Sans"/>
                <a:sym typeface="Merriweather Sans"/>
              </a:rPr>
              <a:t>RESTRICTIONS IN UPLOADING RESPONSE</a:t>
            </a:r>
          </a:p>
        </p:txBody>
      </p:sp>
      <p:sp>
        <p:nvSpPr>
          <p:cNvPr id="16" name="Arrow: Chevron 15">
            <a:extLst>
              <a:ext uri="{FF2B5EF4-FFF2-40B4-BE49-F238E27FC236}">
                <a16:creationId xmlns:a16="http://schemas.microsoft.com/office/drawing/2014/main" id="{73E1B9E2-7C0C-AD88-11C1-CFE5380DC6B0}"/>
              </a:ext>
            </a:extLst>
          </p:cNvPr>
          <p:cNvSpPr/>
          <p:nvPr/>
        </p:nvSpPr>
        <p:spPr>
          <a:xfrm>
            <a:off x="5654539" y="2889161"/>
            <a:ext cx="294139" cy="30587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Arrow: Chevron 16">
            <a:extLst>
              <a:ext uri="{FF2B5EF4-FFF2-40B4-BE49-F238E27FC236}">
                <a16:creationId xmlns:a16="http://schemas.microsoft.com/office/drawing/2014/main" id="{81252EBE-C822-82D7-8A4D-AD9388C5056C}"/>
              </a:ext>
            </a:extLst>
          </p:cNvPr>
          <p:cNvSpPr/>
          <p:nvPr/>
        </p:nvSpPr>
        <p:spPr>
          <a:xfrm>
            <a:off x="5950178" y="2889161"/>
            <a:ext cx="294139" cy="30587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Arrow: Chevron 17">
            <a:extLst>
              <a:ext uri="{FF2B5EF4-FFF2-40B4-BE49-F238E27FC236}">
                <a16:creationId xmlns:a16="http://schemas.microsoft.com/office/drawing/2014/main" id="{A8D0BEFE-DE60-7A8D-E8B1-8260AC6CA510}"/>
              </a:ext>
            </a:extLst>
          </p:cNvPr>
          <p:cNvSpPr/>
          <p:nvPr/>
        </p:nvSpPr>
        <p:spPr>
          <a:xfrm>
            <a:off x="6243323" y="2889161"/>
            <a:ext cx="294139" cy="30587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589839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16F0C-87A5-566C-C2B6-5C73D0A59591}"/>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0C498442-5F7C-259D-31AB-41B6CB262BF6}"/>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81FDE48F-5DD0-07A9-45C9-68BDB02A43A5}"/>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0906826D-7BDE-8091-547F-2C324A58904F}"/>
              </a:ext>
            </a:extLst>
          </p:cNvPr>
          <p:cNvSpPr>
            <a:spLocks noGrp="1"/>
          </p:cNvSpPr>
          <p:nvPr>
            <p:ph type="sldNum" sz="quarter" idx="12"/>
          </p:nvPr>
        </p:nvSpPr>
        <p:spPr/>
        <p:txBody>
          <a:bodyPr/>
          <a:lstStyle/>
          <a:p>
            <a:fld id="{3A98EE3D-8CD1-4C3F-BD1C-C98C9596463C}" type="slidenum">
              <a:rPr lang="en-US" smtClean="0"/>
              <a:t>36</a:t>
            </a:fld>
            <a:endParaRPr lang="en-US"/>
          </a:p>
        </p:txBody>
      </p:sp>
      <p:cxnSp>
        <p:nvCxnSpPr>
          <p:cNvPr id="12" name="Straight Connector 11">
            <a:extLst>
              <a:ext uri="{FF2B5EF4-FFF2-40B4-BE49-F238E27FC236}">
                <a16:creationId xmlns:a16="http://schemas.microsoft.com/office/drawing/2014/main" id="{0EABA39B-55CC-EBBC-0D25-A554B6B3512D}"/>
              </a:ext>
            </a:extLst>
          </p:cNvPr>
          <p:cNvCxnSpPr/>
          <p:nvPr/>
        </p:nvCxnSpPr>
        <p:spPr>
          <a:xfrm>
            <a:off x="765867" y="1536447"/>
            <a:ext cx="0" cy="4680000"/>
          </a:xfrm>
          <a:prstGeom prst="line">
            <a:avLst/>
          </a:prstGeom>
          <a:ln w="19050">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Arrow: Pentagon 5">
            <a:extLst>
              <a:ext uri="{FF2B5EF4-FFF2-40B4-BE49-F238E27FC236}">
                <a16:creationId xmlns:a16="http://schemas.microsoft.com/office/drawing/2014/main" id="{9DF54444-E64A-1E03-33AF-A792FEFA9423}"/>
              </a:ext>
            </a:extLst>
          </p:cNvPr>
          <p:cNvSpPr/>
          <p:nvPr/>
        </p:nvSpPr>
        <p:spPr>
          <a:xfrm>
            <a:off x="780381" y="1739809"/>
            <a:ext cx="3298132" cy="36512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40013"/>
              </a:lnSpc>
            </a:pPr>
            <a:r>
              <a:rPr lang="en-US" sz="1500">
                <a:solidFill>
                  <a:schemeClr val="bg1"/>
                </a:solidFill>
                <a:ea typeface="Merriweather Sans"/>
                <a:cs typeface="Merriweather Sans"/>
                <a:sym typeface="Merriweather Sans"/>
              </a:rPr>
              <a:t>04. ACCEPTING AS AR FOR VC</a:t>
            </a:r>
          </a:p>
        </p:txBody>
      </p:sp>
      <p:sp>
        <p:nvSpPr>
          <p:cNvPr id="11" name="TextBox 10">
            <a:extLst>
              <a:ext uri="{FF2B5EF4-FFF2-40B4-BE49-F238E27FC236}">
                <a16:creationId xmlns:a16="http://schemas.microsoft.com/office/drawing/2014/main" id="{1F70C268-5B33-FF24-9EA6-5311A59B2B9C}"/>
              </a:ext>
            </a:extLst>
          </p:cNvPr>
          <p:cNvSpPr txBox="1"/>
          <p:nvPr/>
        </p:nvSpPr>
        <p:spPr>
          <a:xfrm>
            <a:off x="774413" y="2463302"/>
            <a:ext cx="4233015" cy="600677"/>
          </a:xfrm>
          <a:prstGeom prst="rect">
            <a:avLst/>
          </a:prstGeom>
          <a:noFill/>
          <a:ln w="12700">
            <a:solidFill>
              <a:srgbClr val="2D3190"/>
            </a:solidFill>
          </a:ln>
        </p:spPr>
        <p:txBody>
          <a:bodyPr wrap="square">
            <a:spAutoFit/>
          </a:bodyPr>
          <a:lstStyle/>
          <a:p>
            <a:pPr lvl="0" algn="just">
              <a:lnSpc>
                <a:spcPct val="115000"/>
              </a:lnSpc>
            </a:pPr>
            <a:r>
              <a:rPr lang="en" sz="1500">
                <a:solidFill>
                  <a:schemeClr val="tx1">
                    <a:lumMod val="75000"/>
                    <a:lumOff val="25000"/>
                  </a:schemeClr>
                </a:solidFill>
                <a:ea typeface="Merriweather Sans Light"/>
                <a:cs typeface="Merriweather Sans Light"/>
                <a:sym typeface="Merriweather Sans Light"/>
              </a:rPr>
              <a:t>Due to technical glitches, AR may not be able to accept VC request and upload copy of LOA</a:t>
            </a:r>
          </a:p>
        </p:txBody>
      </p:sp>
      <p:pic>
        <p:nvPicPr>
          <p:cNvPr id="14" name="Graphic 13" descr="Lightbulb with solid fill">
            <a:extLst>
              <a:ext uri="{FF2B5EF4-FFF2-40B4-BE49-F238E27FC236}">
                <a16:creationId xmlns:a16="http://schemas.microsoft.com/office/drawing/2014/main" id="{D1E233D4-7319-74DC-7B92-B7EB34275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587" y="3600679"/>
            <a:ext cx="590985" cy="590985"/>
          </a:xfrm>
          <a:prstGeom prst="rect">
            <a:avLst/>
          </a:prstGeom>
        </p:spPr>
      </p:pic>
      <p:pic>
        <p:nvPicPr>
          <p:cNvPr id="15" name="Graphic 14" descr="Lightbulb with solid fill">
            <a:extLst>
              <a:ext uri="{FF2B5EF4-FFF2-40B4-BE49-F238E27FC236}">
                <a16:creationId xmlns:a16="http://schemas.microsoft.com/office/drawing/2014/main" id="{3A9734D2-C5C2-D9FD-B818-E55F6DFF4B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1205" y="4946321"/>
            <a:ext cx="590985" cy="590985"/>
          </a:xfrm>
          <a:prstGeom prst="rect">
            <a:avLst/>
          </a:prstGeom>
        </p:spPr>
      </p:pic>
      <p:sp>
        <p:nvSpPr>
          <p:cNvPr id="17" name="TextBox 16">
            <a:extLst>
              <a:ext uri="{FF2B5EF4-FFF2-40B4-BE49-F238E27FC236}">
                <a16:creationId xmlns:a16="http://schemas.microsoft.com/office/drawing/2014/main" id="{A12B55D1-1CFB-F75E-4254-CD83CBABF143}"/>
              </a:ext>
            </a:extLst>
          </p:cNvPr>
          <p:cNvSpPr txBox="1"/>
          <p:nvPr/>
        </p:nvSpPr>
        <p:spPr>
          <a:xfrm>
            <a:off x="1410573" y="3555366"/>
            <a:ext cx="3596847" cy="866135"/>
          </a:xfrm>
          <a:prstGeom prst="rect">
            <a:avLst/>
          </a:prstGeom>
          <a:noFill/>
        </p:spPr>
        <p:txBody>
          <a:bodyPr wrap="square">
            <a:spAutoFit/>
          </a:bodyPr>
          <a:lstStyle/>
          <a:p>
            <a:pPr algn="just">
              <a:lnSpc>
                <a:spcPct val="115000"/>
              </a:lnSpc>
            </a:pPr>
            <a:r>
              <a:rPr lang="en-US" sz="1500" b="1">
                <a:solidFill>
                  <a:schemeClr val="tx1">
                    <a:lumMod val="75000"/>
                    <a:lumOff val="25000"/>
                  </a:schemeClr>
                </a:solidFill>
                <a:ea typeface="Merriweather Sans Light"/>
                <a:cs typeface="Merriweather Sans Light"/>
                <a:sym typeface="Merriweather Sans Light"/>
              </a:rPr>
              <a:t>LOA</a:t>
            </a:r>
            <a:r>
              <a:rPr lang="en-US" sz="1500">
                <a:solidFill>
                  <a:schemeClr val="tx1">
                    <a:lumMod val="75000"/>
                    <a:lumOff val="25000"/>
                  </a:schemeClr>
                </a:solidFill>
                <a:ea typeface="Merriweather Sans Light"/>
                <a:cs typeface="Merriweather Sans Light"/>
                <a:sym typeface="Merriweather Sans Light"/>
              </a:rPr>
              <a:t> may be submitted along with the </a:t>
            </a:r>
            <a:r>
              <a:rPr lang="en-US" sz="1500" b="1">
                <a:solidFill>
                  <a:schemeClr val="tx1">
                    <a:lumMod val="75000"/>
                    <a:lumOff val="25000"/>
                  </a:schemeClr>
                </a:solidFill>
                <a:ea typeface="Merriweather Sans Light"/>
                <a:cs typeface="Merriweather Sans Light"/>
                <a:sym typeface="Merriweather Sans Light"/>
              </a:rPr>
              <a:t>screenshot of the error</a:t>
            </a:r>
            <a:r>
              <a:rPr lang="en-US" sz="1500">
                <a:solidFill>
                  <a:schemeClr val="tx1">
                    <a:lumMod val="75000"/>
                    <a:lumOff val="25000"/>
                  </a:schemeClr>
                </a:solidFill>
                <a:ea typeface="Merriweather Sans Light"/>
                <a:cs typeface="Merriweather Sans Light"/>
                <a:sym typeface="Merriweather Sans Light"/>
              </a:rPr>
              <a:t> as partial response to the last hearing notice </a:t>
            </a:r>
            <a:endParaRPr lang="en-US" sz="1500">
              <a:solidFill>
                <a:schemeClr val="tx1">
                  <a:lumMod val="75000"/>
                  <a:lumOff val="25000"/>
                </a:schemeClr>
              </a:solidFill>
              <a:ea typeface="Merriweather Sans Light"/>
              <a:cs typeface="Merriweather Sans Light"/>
            </a:endParaRPr>
          </a:p>
        </p:txBody>
      </p:sp>
      <p:sp>
        <p:nvSpPr>
          <p:cNvPr id="20" name="Title 7">
            <a:extLst>
              <a:ext uri="{FF2B5EF4-FFF2-40B4-BE49-F238E27FC236}">
                <a16:creationId xmlns:a16="http://schemas.microsoft.com/office/drawing/2014/main" id="{63634703-B8EB-2485-BF59-41A2AA7F9CC9}"/>
              </a:ext>
            </a:extLst>
          </p:cNvPr>
          <p:cNvSpPr>
            <a:spLocks noGrp="1"/>
          </p:cNvSpPr>
          <p:nvPr>
            <p:ph type="title"/>
          </p:nvPr>
        </p:nvSpPr>
        <p:spPr>
          <a:xfrm>
            <a:off x="581192" y="545847"/>
            <a:ext cx="11029616" cy="990600"/>
          </a:xfrm>
        </p:spPr>
        <p:txBody>
          <a:bodyPr>
            <a:normAutofit/>
          </a:bodyPr>
          <a:lstStyle/>
          <a:p>
            <a:r>
              <a:rPr lang="en-IN" sz="3000"/>
              <a:t>PRACTICAL ISSUES</a:t>
            </a:r>
          </a:p>
        </p:txBody>
      </p:sp>
      <p:sp>
        <p:nvSpPr>
          <p:cNvPr id="22" name="TextBox 21">
            <a:extLst>
              <a:ext uri="{FF2B5EF4-FFF2-40B4-BE49-F238E27FC236}">
                <a16:creationId xmlns:a16="http://schemas.microsoft.com/office/drawing/2014/main" id="{89F3D117-2BFA-5465-3B93-48952BA9FE2A}"/>
              </a:ext>
            </a:extLst>
          </p:cNvPr>
          <p:cNvSpPr txBox="1"/>
          <p:nvPr/>
        </p:nvSpPr>
        <p:spPr>
          <a:xfrm>
            <a:off x="1410578" y="4828157"/>
            <a:ext cx="3596842" cy="1131592"/>
          </a:xfrm>
          <a:prstGeom prst="rect">
            <a:avLst/>
          </a:prstGeom>
          <a:noFill/>
        </p:spPr>
        <p:txBody>
          <a:bodyPr wrap="square">
            <a:spAutoFit/>
          </a:bodyPr>
          <a:lstStyle/>
          <a:p>
            <a:pPr lvl="0" algn="just">
              <a:lnSpc>
                <a:spcPct val="115000"/>
              </a:lnSpc>
            </a:pPr>
            <a:r>
              <a:rPr lang="en-US" sz="1500">
                <a:solidFill>
                  <a:schemeClr val="tx1">
                    <a:lumMod val="75000"/>
                    <a:lumOff val="25000"/>
                  </a:schemeClr>
                </a:solidFill>
                <a:ea typeface="Merriweather Sans Light"/>
                <a:cs typeface="Merriweather Sans Light"/>
                <a:sym typeface="Merriweather Sans Light"/>
              </a:rPr>
              <a:t>Specifically mention that the AR tried to accept the LOA from his portal but due to technical glitches, same is being submitted as </a:t>
            </a:r>
            <a:r>
              <a:rPr lang="en-US" sz="1500" b="1">
                <a:solidFill>
                  <a:schemeClr val="tx1">
                    <a:lumMod val="75000"/>
                    <a:lumOff val="25000"/>
                  </a:schemeClr>
                </a:solidFill>
                <a:ea typeface="Merriweather Sans Light"/>
                <a:cs typeface="Merriweather Sans Light"/>
                <a:sym typeface="Merriweather Sans Light"/>
              </a:rPr>
              <a:t>partial response</a:t>
            </a:r>
          </a:p>
        </p:txBody>
      </p:sp>
      <p:pic>
        <p:nvPicPr>
          <p:cNvPr id="2" name="Picture 2">
            <a:extLst>
              <a:ext uri="{FF2B5EF4-FFF2-40B4-BE49-F238E27FC236}">
                <a16:creationId xmlns:a16="http://schemas.microsoft.com/office/drawing/2014/main" id="{D7E3E2BC-6AD6-6775-51F9-B7428F6CCF8B}"/>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artisticFilmGrain/>
                    </a14:imgEffect>
                    <a14:imgEffect>
                      <a14:colorTemperature colorTemp="5900"/>
                    </a14:imgEffect>
                  </a14:imgLayer>
                </a14:imgProps>
              </a:ext>
              <a:ext uri="{28A0092B-C50C-407E-A947-70E740481C1C}">
                <a14:useLocalDpi xmlns:a14="http://schemas.microsoft.com/office/drawing/2010/main"/>
              </a:ext>
            </a:extLst>
          </a:blip>
          <a:srcRect l="8865" t="5714" r="24469" b="6309"/>
          <a:stretch>
            <a:fillRect/>
          </a:stretch>
        </p:blipFill>
        <p:spPr bwMode="auto">
          <a:xfrm>
            <a:off x="5231218" y="1739809"/>
            <a:ext cx="5904000" cy="4502255"/>
          </a:xfrm>
          <a:prstGeom prst="rect">
            <a:avLst/>
          </a:prstGeom>
          <a:noFill/>
          <a:ln>
            <a:solidFill>
              <a:srgbClr val="0D4C83"/>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18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E5AB4-699D-5AAD-8B91-439FDC574555}"/>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3877A53-D98E-F204-5971-5740B38308CD}"/>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AB0EA529-CBB7-119D-2F9C-B9209907D591}"/>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C4CBDE87-94E5-032C-C168-A8A768ED45F4}"/>
              </a:ext>
            </a:extLst>
          </p:cNvPr>
          <p:cNvSpPr>
            <a:spLocks noGrp="1"/>
          </p:cNvSpPr>
          <p:nvPr>
            <p:ph type="sldNum" sz="quarter" idx="12"/>
          </p:nvPr>
        </p:nvSpPr>
        <p:spPr/>
        <p:txBody>
          <a:bodyPr/>
          <a:lstStyle/>
          <a:p>
            <a:fld id="{3A98EE3D-8CD1-4C3F-BD1C-C98C9596463C}" type="slidenum">
              <a:rPr lang="en-US" smtClean="0"/>
              <a:t>37</a:t>
            </a:fld>
            <a:endParaRPr lang="en-US"/>
          </a:p>
        </p:txBody>
      </p:sp>
      <p:cxnSp>
        <p:nvCxnSpPr>
          <p:cNvPr id="12" name="Straight Connector 11">
            <a:extLst>
              <a:ext uri="{FF2B5EF4-FFF2-40B4-BE49-F238E27FC236}">
                <a16:creationId xmlns:a16="http://schemas.microsoft.com/office/drawing/2014/main" id="{117F46C6-6680-F997-34BF-7FF8F62EC7FE}"/>
              </a:ext>
            </a:extLst>
          </p:cNvPr>
          <p:cNvCxnSpPr/>
          <p:nvPr/>
        </p:nvCxnSpPr>
        <p:spPr>
          <a:xfrm>
            <a:off x="765867" y="1536447"/>
            <a:ext cx="0" cy="4680000"/>
          </a:xfrm>
          <a:prstGeom prst="line">
            <a:avLst/>
          </a:prstGeom>
          <a:ln w="19050">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Arrow: Pentagon 5">
            <a:extLst>
              <a:ext uri="{FF2B5EF4-FFF2-40B4-BE49-F238E27FC236}">
                <a16:creationId xmlns:a16="http://schemas.microsoft.com/office/drawing/2014/main" id="{BB3FAD29-51DF-1E5A-6A15-6A9AA279156A}"/>
              </a:ext>
            </a:extLst>
          </p:cNvPr>
          <p:cNvSpPr/>
          <p:nvPr/>
        </p:nvSpPr>
        <p:spPr>
          <a:xfrm>
            <a:off x="780380" y="1739809"/>
            <a:ext cx="5141448" cy="36512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13"/>
              </a:lnSpc>
            </a:pPr>
            <a:r>
              <a:rPr lang="en-US" sz="1500">
                <a:solidFill>
                  <a:schemeClr val="bg1"/>
                </a:solidFill>
                <a:ea typeface="Merriweather Sans"/>
                <a:cs typeface="Merriweather Sans"/>
                <a:sym typeface="Merriweather Sans"/>
              </a:rPr>
              <a:t>05</a:t>
            </a:r>
            <a:r>
              <a:rPr lang="en-US" sz="1500" b="1">
                <a:solidFill>
                  <a:schemeClr val="bg1"/>
                </a:solidFill>
                <a:ea typeface="Merriweather Sans"/>
                <a:cs typeface="Merriweather Sans"/>
                <a:sym typeface="Merriweather Sans"/>
              </a:rPr>
              <a:t>.</a:t>
            </a:r>
            <a:r>
              <a:rPr lang="en-US" sz="1500">
                <a:solidFill>
                  <a:schemeClr val="bg1"/>
                </a:solidFill>
                <a:ea typeface="Merriweather Sans"/>
                <a:cs typeface="Merriweather Sans"/>
                <a:sym typeface="Merriweather Sans"/>
              </a:rPr>
              <a:t> DIFFICULTIES IN LOGGING INTO PORTAL FOR VC</a:t>
            </a:r>
          </a:p>
        </p:txBody>
      </p:sp>
      <p:sp>
        <p:nvSpPr>
          <p:cNvPr id="20" name="Title 7">
            <a:extLst>
              <a:ext uri="{FF2B5EF4-FFF2-40B4-BE49-F238E27FC236}">
                <a16:creationId xmlns:a16="http://schemas.microsoft.com/office/drawing/2014/main" id="{7F26F9ED-24F7-8DEA-669D-EFF52A8B70F1}"/>
              </a:ext>
            </a:extLst>
          </p:cNvPr>
          <p:cNvSpPr>
            <a:spLocks noGrp="1"/>
          </p:cNvSpPr>
          <p:nvPr>
            <p:ph type="title"/>
          </p:nvPr>
        </p:nvSpPr>
        <p:spPr>
          <a:xfrm>
            <a:off x="581192" y="545847"/>
            <a:ext cx="11029616" cy="990600"/>
          </a:xfrm>
        </p:spPr>
        <p:txBody>
          <a:bodyPr>
            <a:normAutofit/>
          </a:bodyPr>
          <a:lstStyle/>
          <a:p>
            <a:r>
              <a:rPr lang="en-IN" sz="3000">
                <a:cs typeface="Times New Roman"/>
              </a:rPr>
              <a:t>PRACTICAL ISSUES</a:t>
            </a:r>
            <a:endParaRPr lang="en-IN" sz="3000"/>
          </a:p>
        </p:txBody>
      </p:sp>
      <p:pic>
        <p:nvPicPr>
          <p:cNvPr id="7" name="Picture 6">
            <a:extLst>
              <a:ext uri="{FF2B5EF4-FFF2-40B4-BE49-F238E27FC236}">
                <a16:creationId xmlns:a16="http://schemas.microsoft.com/office/drawing/2014/main" id="{BD9D8AAC-13AE-2C09-6B66-21AA7C9A92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994" t="12043" r="15081" b="6331"/>
          <a:stretch/>
        </p:blipFill>
        <p:spPr>
          <a:xfrm>
            <a:off x="950542" y="2246036"/>
            <a:ext cx="4971286" cy="369756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B7B28D8A-BD04-2491-9DAA-D23CEAF55A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902" t="11290" r="18537" b="9827"/>
          <a:stretch/>
        </p:blipFill>
        <p:spPr>
          <a:xfrm>
            <a:off x="6270172" y="2231661"/>
            <a:ext cx="4971286" cy="3711938"/>
          </a:xfrm>
          <a:prstGeom prst="rect">
            <a:avLst/>
          </a:prstGeom>
        </p:spPr>
      </p:pic>
      <p:sp>
        <p:nvSpPr>
          <p:cNvPr id="10" name="Google Shape;909;p47">
            <a:extLst>
              <a:ext uri="{FF2B5EF4-FFF2-40B4-BE49-F238E27FC236}">
                <a16:creationId xmlns:a16="http://schemas.microsoft.com/office/drawing/2014/main" id="{886855B2-6944-CDD8-1330-A40745A0EECC}"/>
              </a:ext>
            </a:extLst>
          </p:cNvPr>
          <p:cNvSpPr/>
          <p:nvPr/>
        </p:nvSpPr>
        <p:spPr>
          <a:xfrm>
            <a:off x="1091527" y="2408568"/>
            <a:ext cx="450000" cy="450000"/>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0000"/>
          </a:solid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907;p47">
            <a:extLst>
              <a:ext uri="{FF2B5EF4-FFF2-40B4-BE49-F238E27FC236}">
                <a16:creationId xmlns:a16="http://schemas.microsoft.com/office/drawing/2014/main" id="{173B962E-4072-9EF3-E654-01F3764DC186}"/>
              </a:ext>
            </a:extLst>
          </p:cNvPr>
          <p:cNvSpPr/>
          <p:nvPr/>
        </p:nvSpPr>
        <p:spPr>
          <a:xfrm>
            <a:off x="6382134" y="2408568"/>
            <a:ext cx="450000" cy="4500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008093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E4D0-770A-7640-F8F6-2AD8F5AFBF53}"/>
            </a:ext>
          </a:extLst>
        </p:cNvPr>
        <p:cNvGrpSpPr/>
        <p:nvPr/>
      </p:nvGrpSpPr>
      <p:grpSpPr>
        <a:xfrm>
          <a:off x="0" y="0"/>
          <a:ext cx="0" cy="0"/>
          <a:chOff x="0" y="0"/>
          <a:chExt cx="0" cy="0"/>
        </a:xfrm>
      </p:grpSpPr>
      <p:sp>
        <p:nvSpPr>
          <p:cNvPr id="54" name="Title 7">
            <a:extLst>
              <a:ext uri="{FF2B5EF4-FFF2-40B4-BE49-F238E27FC236}">
                <a16:creationId xmlns:a16="http://schemas.microsoft.com/office/drawing/2014/main" id="{88E88F07-AD4B-9AA6-70C5-836ABCA66037}"/>
              </a:ext>
            </a:extLst>
          </p:cNvPr>
          <p:cNvSpPr>
            <a:spLocks noGrp="1"/>
          </p:cNvSpPr>
          <p:nvPr>
            <p:ph type="title"/>
          </p:nvPr>
        </p:nvSpPr>
        <p:spPr>
          <a:xfrm>
            <a:off x="581192" y="545847"/>
            <a:ext cx="11029616" cy="990600"/>
          </a:xfrm>
        </p:spPr>
        <p:txBody>
          <a:bodyPr>
            <a:normAutofit/>
          </a:bodyPr>
          <a:lstStyle/>
          <a:p>
            <a:r>
              <a:rPr lang="en-IN" sz="3000"/>
              <a:t>PRACTICAL ISSUES</a:t>
            </a:r>
          </a:p>
        </p:txBody>
      </p:sp>
      <p:sp>
        <p:nvSpPr>
          <p:cNvPr id="3" name="Date Placeholder 2">
            <a:extLst>
              <a:ext uri="{FF2B5EF4-FFF2-40B4-BE49-F238E27FC236}">
                <a16:creationId xmlns:a16="http://schemas.microsoft.com/office/drawing/2014/main" id="{6E9EEE5D-2ACF-52C6-5173-35196BD18697}"/>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8CE99D27-7243-BC72-6E2D-220239339E7B}"/>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4F049283-6E01-A4C9-A4D6-FF7EDBA5EB9D}"/>
              </a:ext>
            </a:extLst>
          </p:cNvPr>
          <p:cNvSpPr>
            <a:spLocks noGrp="1"/>
          </p:cNvSpPr>
          <p:nvPr>
            <p:ph type="sldNum" sz="quarter" idx="12"/>
          </p:nvPr>
        </p:nvSpPr>
        <p:spPr/>
        <p:txBody>
          <a:bodyPr/>
          <a:lstStyle/>
          <a:p>
            <a:fld id="{3A98EE3D-8CD1-4C3F-BD1C-C98C9596463C}" type="slidenum">
              <a:rPr lang="en-US" smtClean="0"/>
              <a:t>38</a:t>
            </a:fld>
            <a:endParaRPr lang="en-US"/>
          </a:p>
        </p:txBody>
      </p:sp>
      <p:grpSp>
        <p:nvGrpSpPr>
          <p:cNvPr id="8" name="Group 7">
            <a:extLst>
              <a:ext uri="{FF2B5EF4-FFF2-40B4-BE49-F238E27FC236}">
                <a16:creationId xmlns:a16="http://schemas.microsoft.com/office/drawing/2014/main" id="{54180CAC-8BE3-067B-C200-5D23945D6299}"/>
              </a:ext>
            </a:extLst>
          </p:cNvPr>
          <p:cNvGrpSpPr/>
          <p:nvPr/>
        </p:nvGrpSpPr>
        <p:grpSpPr>
          <a:xfrm>
            <a:off x="4718220" y="2327857"/>
            <a:ext cx="1369195" cy="1279809"/>
            <a:chOff x="2827731" y="1829193"/>
            <a:chExt cx="1744272" cy="1630399"/>
          </a:xfrm>
        </p:grpSpPr>
        <p:sp>
          <p:nvSpPr>
            <p:cNvPr id="9" name="Rectangle 15">
              <a:extLst>
                <a:ext uri="{FF2B5EF4-FFF2-40B4-BE49-F238E27FC236}">
                  <a16:creationId xmlns:a16="http://schemas.microsoft.com/office/drawing/2014/main" id="{838D34F2-EDD8-BF99-1C1B-B1F85F963F11}"/>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15">
              <a:extLst>
                <a:ext uri="{FF2B5EF4-FFF2-40B4-BE49-F238E27FC236}">
                  <a16:creationId xmlns:a16="http://schemas.microsoft.com/office/drawing/2014/main" id="{7C5558FF-E4FB-B6CC-9400-877F4195920D}"/>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 name="Rectangle 15">
            <a:extLst>
              <a:ext uri="{FF2B5EF4-FFF2-40B4-BE49-F238E27FC236}">
                <a16:creationId xmlns:a16="http://schemas.microsoft.com/office/drawing/2014/main" id="{07E3D247-EC4D-50FD-1A50-19E8FFC2613C}"/>
              </a:ext>
            </a:extLst>
          </p:cNvPr>
          <p:cNvSpPr/>
          <p:nvPr/>
        </p:nvSpPr>
        <p:spPr>
          <a:xfrm rot="10800000">
            <a:off x="4671062" y="3749840"/>
            <a:ext cx="729682" cy="70429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5">
            <a:extLst>
              <a:ext uri="{FF2B5EF4-FFF2-40B4-BE49-F238E27FC236}">
                <a16:creationId xmlns:a16="http://schemas.microsoft.com/office/drawing/2014/main" id="{C8B8D21D-0B35-421B-E4F1-194C9FFA891E}"/>
              </a:ext>
            </a:extLst>
          </p:cNvPr>
          <p:cNvSpPr/>
          <p:nvPr/>
        </p:nvSpPr>
        <p:spPr>
          <a:xfrm rot="8033242">
            <a:off x="5233885" y="4402049"/>
            <a:ext cx="729683" cy="70428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3" name="Group 12">
            <a:extLst>
              <a:ext uri="{FF2B5EF4-FFF2-40B4-BE49-F238E27FC236}">
                <a16:creationId xmlns:a16="http://schemas.microsoft.com/office/drawing/2014/main" id="{7A800074-8F7C-53E5-6A6D-39B20C2372E5}"/>
              </a:ext>
            </a:extLst>
          </p:cNvPr>
          <p:cNvGrpSpPr/>
          <p:nvPr/>
        </p:nvGrpSpPr>
        <p:grpSpPr>
          <a:xfrm rot="10800000">
            <a:off x="6092300" y="3906685"/>
            <a:ext cx="1369195" cy="1279809"/>
            <a:chOff x="2827731" y="1829193"/>
            <a:chExt cx="1744272" cy="1630399"/>
          </a:xfrm>
        </p:grpSpPr>
        <p:sp>
          <p:nvSpPr>
            <p:cNvPr id="14" name="Rectangle 15">
              <a:extLst>
                <a:ext uri="{FF2B5EF4-FFF2-40B4-BE49-F238E27FC236}">
                  <a16:creationId xmlns:a16="http://schemas.microsoft.com/office/drawing/2014/main" id="{3ABB23CE-8219-F32F-039D-429A62C3BBD4}"/>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15">
              <a:extLst>
                <a:ext uri="{FF2B5EF4-FFF2-40B4-BE49-F238E27FC236}">
                  <a16:creationId xmlns:a16="http://schemas.microsoft.com/office/drawing/2014/main" id="{F64000EB-254D-0873-915F-D8B6FE5A4DA2}"/>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6" name="Group 15">
            <a:extLst>
              <a:ext uri="{FF2B5EF4-FFF2-40B4-BE49-F238E27FC236}">
                <a16:creationId xmlns:a16="http://schemas.microsoft.com/office/drawing/2014/main" id="{14EC8A2C-1A8F-A620-BDE7-361C18C7A1F9}"/>
              </a:ext>
            </a:extLst>
          </p:cNvPr>
          <p:cNvGrpSpPr/>
          <p:nvPr/>
        </p:nvGrpSpPr>
        <p:grpSpPr>
          <a:xfrm rot="5400000">
            <a:off x="6194099" y="2425338"/>
            <a:ext cx="1369196" cy="1279809"/>
            <a:chOff x="2827731" y="1829193"/>
            <a:chExt cx="1744272" cy="1630399"/>
          </a:xfrm>
        </p:grpSpPr>
        <p:sp>
          <p:nvSpPr>
            <p:cNvPr id="17" name="Rectangle 15">
              <a:extLst>
                <a:ext uri="{FF2B5EF4-FFF2-40B4-BE49-F238E27FC236}">
                  <a16:creationId xmlns:a16="http://schemas.microsoft.com/office/drawing/2014/main" id="{8565807E-C7CD-A886-1CA9-A7814376E1AB}"/>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15">
              <a:extLst>
                <a:ext uri="{FF2B5EF4-FFF2-40B4-BE49-F238E27FC236}">
                  <a16:creationId xmlns:a16="http://schemas.microsoft.com/office/drawing/2014/main" id="{B5C5FFE0-752E-D718-BB39-77A5BE47D75C}"/>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9" name="Oval 18">
            <a:extLst>
              <a:ext uri="{FF2B5EF4-FFF2-40B4-BE49-F238E27FC236}">
                <a16:creationId xmlns:a16="http://schemas.microsoft.com/office/drawing/2014/main" id="{76621E87-33C2-6674-05E0-03C5E58A5E67}"/>
              </a:ext>
            </a:extLst>
          </p:cNvPr>
          <p:cNvSpPr/>
          <p:nvPr/>
        </p:nvSpPr>
        <p:spPr>
          <a:xfrm>
            <a:off x="5735269" y="1712289"/>
            <a:ext cx="563019" cy="563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9">
            <a:extLst>
              <a:ext uri="{FF2B5EF4-FFF2-40B4-BE49-F238E27FC236}">
                <a16:creationId xmlns:a16="http://schemas.microsoft.com/office/drawing/2014/main" id="{F048F582-9287-848C-A1C9-2F92BDDE7F72}"/>
              </a:ext>
            </a:extLst>
          </p:cNvPr>
          <p:cNvSpPr/>
          <p:nvPr/>
        </p:nvSpPr>
        <p:spPr>
          <a:xfrm>
            <a:off x="4503719" y="2257100"/>
            <a:ext cx="563019" cy="563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id="{2E366197-97C2-505E-7CCD-E5FB9185797A}"/>
              </a:ext>
            </a:extLst>
          </p:cNvPr>
          <p:cNvSpPr/>
          <p:nvPr/>
        </p:nvSpPr>
        <p:spPr>
          <a:xfrm>
            <a:off x="4012977" y="3538965"/>
            <a:ext cx="563019" cy="5630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id="{9F696E0A-BCA0-1E30-B874-09FC8D551668}"/>
              </a:ext>
            </a:extLst>
          </p:cNvPr>
          <p:cNvSpPr/>
          <p:nvPr/>
        </p:nvSpPr>
        <p:spPr>
          <a:xfrm>
            <a:off x="4615743" y="4774190"/>
            <a:ext cx="563019" cy="5630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id="{8230C0FA-7B6B-633F-6DD9-6C50CE3B6183}"/>
              </a:ext>
            </a:extLst>
          </p:cNvPr>
          <p:cNvSpPr/>
          <p:nvPr/>
        </p:nvSpPr>
        <p:spPr>
          <a:xfrm>
            <a:off x="5881424" y="5243972"/>
            <a:ext cx="563019" cy="563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23">
            <a:extLst>
              <a:ext uri="{FF2B5EF4-FFF2-40B4-BE49-F238E27FC236}">
                <a16:creationId xmlns:a16="http://schemas.microsoft.com/office/drawing/2014/main" id="{EF50790A-BBBA-7B51-6899-CA407D9B09A6}"/>
              </a:ext>
            </a:extLst>
          </p:cNvPr>
          <p:cNvSpPr/>
          <p:nvPr/>
        </p:nvSpPr>
        <p:spPr>
          <a:xfrm>
            <a:off x="7113715" y="4698240"/>
            <a:ext cx="563019" cy="563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Oval 24">
            <a:extLst>
              <a:ext uri="{FF2B5EF4-FFF2-40B4-BE49-F238E27FC236}">
                <a16:creationId xmlns:a16="http://schemas.microsoft.com/office/drawing/2014/main" id="{2A2337C6-32D2-CF29-37D5-A873443D98F1}"/>
              </a:ext>
            </a:extLst>
          </p:cNvPr>
          <p:cNvSpPr/>
          <p:nvPr/>
        </p:nvSpPr>
        <p:spPr>
          <a:xfrm>
            <a:off x="7616006" y="3397696"/>
            <a:ext cx="563019" cy="5630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5">
            <a:extLst>
              <a:ext uri="{FF2B5EF4-FFF2-40B4-BE49-F238E27FC236}">
                <a16:creationId xmlns:a16="http://schemas.microsoft.com/office/drawing/2014/main" id="{BC370282-39A3-9E97-8603-5977BE710443}"/>
              </a:ext>
            </a:extLst>
          </p:cNvPr>
          <p:cNvSpPr/>
          <p:nvPr/>
        </p:nvSpPr>
        <p:spPr>
          <a:xfrm>
            <a:off x="7014768" y="2156534"/>
            <a:ext cx="563019" cy="5630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7" name="Group 26">
            <a:extLst>
              <a:ext uri="{FF2B5EF4-FFF2-40B4-BE49-F238E27FC236}">
                <a16:creationId xmlns:a16="http://schemas.microsoft.com/office/drawing/2014/main" id="{DA869F83-024D-9D3F-C354-35245336CBAC}"/>
              </a:ext>
            </a:extLst>
          </p:cNvPr>
          <p:cNvGrpSpPr/>
          <p:nvPr/>
        </p:nvGrpSpPr>
        <p:grpSpPr>
          <a:xfrm>
            <a:off x="6414216" y="5491342"/>
            <a:ext cx="3948984" cy="846671"/>
            <a:chOff x="4965551" y="1686857"/>
            <a:chExt cx="1780587" cy="846671"/>
          </a:xfrm>
        </p:grpSpPr>
        <p:sp>
          <p:nvSpPr>
            <p:cNvPr id="28" name="TextBox 27">
              <a:extLst>
                <a:ext uri="{FF2B5EF4-FFF2-40B4-BE49-F238E27FC236}">
                  <a16:creationId xmlns:a16="http://schemas.microsoft.com/office/drawing/2014/main" id="{0FB479FE-1183-5B6C-44A2-57414459EA5F}"/>
                </a:ext>
              </a:extLst>
            </p:cNvPr>
            <p:cNvSpPr txBox="1"/>
            <p:nvPr/>
          </p:nvSpPr>
          <p:spPr>
            <a:xfrm>
              <a:off x="4965551" y="1979530"/>
              <a:ext cx="1780587" cy="553998"/>
            </a:xfrm>
            <a:prstGeom prst="rect">
              <a:avLst/>
            </a:prstGeom>
            <a:noFill/>
          </p:spPr>
          <p:txBody>
            <a:bodyPr wrap="square" rtlCol="0">
              <a:spAutoFit/>
            </a:bodyPr>
            <a:lstStyle/>
            <a:p>
              <a:r>
                <a:rPr lang="en-US" altLang="ko-KR" sz="1500">
                  <a:solidFill>
                    <a:schemeClr val="tx1">
                      <a:lumMod val="75000"/>
                      <a:lumOff val="25000"/>
                    </a:schemeClr>
                  </a:solidFill>
                  <a:cs typeface="Arial" pitchFamily="34" charset="0"/>
                </a:rPr>
                <a:t>Different interfaces thereby causing problem to login </a:t>
              </a:r>
              <a:endParaRPr lang="ko-KR" altLang="en-US" sz="150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4CB4DFF3-BF44-ABE9-00D3-139B84E8ECCC}"/>
                </a:ext>
              </a:extLst>
            </p:cNvPr>
            <p:cNvSpPr txBox="1"/>
            <p:nvPr/>
          </p:nvSpPr>
          <p:spPr>
            <a:xfrm>
              <a:off x="4965551" y="1686857"/>
              <a:ext cx="1780587" cy="338554"/>
            </a:xfrm>
            <a:prstGeom prst="rect">
              <a:avLst/>
            </a:prstGeom>
            <a:noFill/>
          </p:spPr>
          <p:txBody>
            <a:bodyPr wrap="square" rtlCol="0">
              <a:spAutoFit/>
            </a:bodyPr>
            <a:lstStyle/>
            <a:p>
              <a:r>
                <a:rPr lang="en-US" altLang="ko-KR" sz="1600" b="1">
                  <a:solidFill>
                    <a:srgbClr val="00818E"/>
                  </a:solidFill>
                  <a:cs typeface="Arial" pitchFamily="34" charset="0"/>
                </a:rPr>
                <a:t>10. Interfaces</a:t>
              </a:r>
              <a:endParaRPr lang="ko-KR" altLang="en-US" sz="1600" b="1">
                <a:solidFill>
                  <a:srgbClr val="00818E"/>
                </a:solidFill>
                <a:cs typeface="Arial" pitchFamily="34" charset="0"/>
              </a:endParaRPr>
            </a:p>
          </p:txBody>
        </p:sp>
      </p:grpSp>
      <p:grpSp>
        <p:nvGrpSpPr>
          <p:cNvPr id="30" name="Group 29">
            <a:extLst>
              <a:ext uri="{FF2B5EF4-FFF2-40B4-BE49-F238E27FC236}">
                <a16:creationId xmlns:a16="http://schemas.microsoft.com/office/drawing/2014/main" id="{E8D85E59-A022-7053-0389-82635A99B75C}"/>
              </a:ext>
            </a:extLst>
          </p:cNvPr>
          <p:cNvGrpSpPr/>
          <p:nvPr/>
        </p:nvGrpSpPr>
        <p:grpSpPr>
          <a:xfrm>
            <a:off x="7618391" y="2013072"/>
            <a:ext cx="2966597" cy="607258"/>
            <a:chOff x="4965551" y="1783849"/>
            <a:chExt cx="1780587" cy="607258"/>
          </a:xfrm>
        </p:grpSpPr>
        <p:sp>
          <p:nvSpPr>
            <p:cNvPr id="31" name="TextBox 30">
              <a:extLst>
                <a:ext uri="{FF2B5EF4-FFF2-40B4-BE49-F238E27FC236}">
                  <a16:creationId xmlns:a16="http://schemas.microsoft.com/office/drawing/2014/main" id="{0E348258-A9B8-82EB-901B-7E39F43A824C}"/>
                </a:ext>
              </a:extLst>
            </p:cNvPr>
            <p:cNvSpPr txBox="1"/>
            <p:nvPr/>
          </p:nvSpPr>
          <p:spPr>
            <a:xfrm>
              <a:off x="4965551" y="2067942"/>
              <a:ext cx="1780587" cy="323165"/>
            </a:xfrm>
            <a:prstGeom prst="rect">
              <a:avLst/>
            </a:prstGeom>
            <a:noFill/>
          </p:spPr>
          <p:txBody>
            <a:bodyPr wrap="square" rtlCol="0">
              <a:spAutoFit/>
            </a:bodyPr>
            <a:lstStyle/>
            <a:p>
              <a:r>
                <a:rPr lang="en-US" altLang="ko-KR" sz="1500">
                  <a:solidFill>
                    <a:schemeClr val="tx1">
                      <a:lumMod val="75000"/>
                      <a:lumOff val="25000"/>
                    </a:schemeClr>
                  </a:solidFill>
                  <a:cs typeface="Arial" pitchFamily="34" charset="0"/>
                </a:rPr>
                <a:t>VC recording not provided</a:t>
              </a:r>
              <a:endParaRPr lang="ko-KR" altLang="en-US" sz="150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AEC3EAD4-3BCD-4F95-C3A8-06E28A94BE9F}"/>
                </a:ext>
              </a:extLst>
            </p:cNvPr>
            <p:cNvSpPr txBox="1"/>
            <p:nvPr/>
          </p:nvSpPr>
          <p:spPr>
            <a:xfrm>
              <a:off x="4965551" y="1783849"/>
              <a:ext cx="1780587" cy="338554"/>
            </a:xfrm>
            <a:prstGeom prst="rect">
              <a:avLst/>
            </a:prstGeom>
            <a:noFill/>
          </p:spPr>
          <p:txBody>
            <a:bodyPr wrap="square" rtlCol="0">
              <a:spAutoFit/>
            </a:bodyPr>
            <a:lstStyle/>
            <a:p>
              <a:r>
                <a:rPr lang="en-US" altLang="ko-KR" sz="1600" b="1">
                  <a:solidFill>
                    <a:srgbClr val="00818E"/>
                  </a:solidFill>
                  <a:cs typeface="Arial" pitchFamily="34" charset="0"/>
                </a:rPr>
                <a:t>07. Recording</a:t>
              </a:r>
              <a:endParaRPr lang="ko-KR" altLang="en-US" sz="1600" b="1">
                <a:solidFill>
                  <a:srgbClr val="00818E"/>
                </a:solidFill>
                <a:cs typeface="Arial" pitchFamily="34" charset="0"/>
              </a:endParaRPr>
            </a:p>
          </p:txBody>
        </p:sp>
      </p:grpSp>
      <p:grpSp>
        <p:nvGrpSpPr>
          <p:cNvPr id="33" name="Group 32">
            <a:extLst>
              <a:ext uri="{FF2B5EF4-FFF2-40B4-BE49-F238E27FC236}">
                <a16:creationId xmlns:a16="http://schemas.microsoft.com/office/drawing/2014/main" id="{2ECD141C-EA4D-5DA7-2070-823FDBFFDA73}"/>
              </a:ext>
            </a:extLst>
          </p:cNvPr>
          <p:cNvGrpSpPr/>
          <p:nvPr/>
        </p:nvGrpSpPr>
        <p:grpSpPr>
          <a:xfrm>
            <a:off x="8220105" y="3214348"/>
            <a:ext cx="2966597" cy="814875"/>
            <a:chOff x="4965551" y="1783849"/>
            <a:chExt cx="1780587" cy="814875"/>
          </a:xfrm>
        </p:grpSpPr>
        <p:sp>
          <p:nvSpPr>
            <p:cNvPr id="34" name="TextBox 33">
              <a:extLst>
                <a:ext uri="{FF2B5EF4-FFF2-40B4-BE49-F238E27FC236}">
                  <a16:creationId xmlns:a16="http://schemas.microsoft.com/office/drawing/2014/main" id="{F75A19E7-3586-6CB2-8252-AD60576FE3E2}"/>
                </a:ext>
              </a:extLst>
            </p:cNvPr>
            <p:cNvSpPr txBox="1"/>
            <p:nvPr/>
          </p:nvSpPr>
          <p:spPr>
            <a:xfrm>
              <a:off x="4965551" y="2044726"/>
              <a:ext cx="1780587" cy="553998"/>
            </a:xfrm>
            <a:prstGeom prst="rect">
              <a:avLst/>
            </a:prstGeom>
            <a:noFill/>
          </p:spPr>
          <p:txBody>
            <a:bodyPr wrap="square" rtlCol="0">
              <a:spAutoFit/>
            </a:bodyPr>
            <a:lstStyle/>
            <a:p>
              <a:r>
                <a:rPr lang="en-US" altLang="ko-KR" sz="1500">
                  <a:solidFill>
                    <a:schemeClr val="tx1">
                      <a:lumMod val="75000"/>
                      <a:lumOff val="25000"/>
                    </a:schemeClr>
                  </a:solidFill>
                  <a:cs typeface="Arial" pitchFamily="34" charset="0"/>
                </a:rPr>
                <a:t>Preferred dates for VC not given in most of the cases</a:t>
              </a:r>
              <a:endParaRPr lang="ko-KR" altLang="en-US" sz="150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88963345-0C3D-CA96-B2D2-6977CD07F791}"/>
                </a:ext>
              </a:extLst>
            </p:cNvPr>
            <p:cNvSpPr txBox="1"/>
            <p:nvPr/>
          </p:nvSpPr>
          <p:spPr>
            <a:xfrm>
              <a:off x="4965551" y="1783849"/>
              <a:ext cx="1780587" cy="338554"/>
            </a:xfrm>
            <a:prstGeom prst="rect">
              <a:avLst/>
            </a:prstGeom>
            <a:noFill/>
          </p:spPr>
          <p:txBody>
            <a:bodyPr wrap="square" rtlCol="0">
              <a:spAutoFit/>
            </a:bodyPr>
            <a:lstStyle/>
            <a:p>
              <a:r>
                <a:rPr lang="en-US" altLang="ko-KR" sz="1600" b="1">
                  <a:solidFill>
                    <a:srgbClr val="00818E"/>
                  </a:solidFill>
                  <a:cs typeface="Arial" pitchFamily="34" charset="0"/>
                </a:rPr>
                <a:t>08. Preferred dates</a:t>
              </a:r>
              <a:endParaRPr lang="ko-KR" altLang="en-US" sz="1600" b="1">
                <a:solidFill>
                  <a:srgbClr val="00818E"/>
                </a:solidFill>
                <a:cs typeface="Arial" pitchFamily="34" charset="0"/>
              </a:endParaRPr>
            </a:p>
          </p:txBody>
        </p:sp>
      </p:grpSp>
      <p:grpSp>
        <p:nvGrpSpPr>
          <p:cNvPr id="36" name="Group 35">
            <a:extLst>
              <a:ext uri="{FF2B5EF4-FFF2-40B4-BE49-F238E27FC236}">
                <a16:creationId xmlns:a16="http://schemas.microsoft.com/office/drawing/2014/main" id="{DEC6A745-38E8-C745-D87B-DC7D0ACB574E}"/>
              </a:ext>
            </a:extLst>
          </p:cNvPr>
          <p:cNvGrpSpPr/>
          <p:nvPr/>
        </p:nvGrpSpPr>
        <p:grpSpPr>
          <a:xfrm>
            <a:off x="7728651" y="4496432"/>
            <a:ext cx="3582982" cy="813120"/>
            <a:chOff x="4965550" y="1720408"/>
            <a:chExt cx="1844917" cy="813120"/>
          </a:xfrm>
        </p:grpSpPr>
        <p:sp>
          <p:nvSpPr>
            <p:cNvPr id="37" name="TextBox 36">
              <a:extLst>
                <a:ext uri="{FF2B5EF4-FFF2-40B4-BE49-F238E27FC236}">
                  <a16:creationId xmlns:a16="http://schemas.microsoft.com/office/drawing/2014/main" id="{5D238A6E-C2DE-ACAB-03B2-44375A5E2C53}"/>
                </a:ext>
              </a:extLst>
            </p:cNvPr>
            <p:cNvSpPr txBox="1"/>
            <p:nvPr/>
          </p:nvSpPr>
          <p:spPr>
            <a:xfrm>
              <a:off x="4965550" y="1979530"/>
              <a:ext cx="1844917" cy="553998"/>
            </a:xfrm>
            <a:prstGeom prst="rect">
              <a:avLst/>
            </a:prstGeom>
            <a:noFill/>
          </p:spPr>
          <p:txBody>
            <a:bodyPr wrap="square" rtlCol="0">
              <a:spAutoFit/>
            </a:bodyPr>
            <a:lstStyle/>
            <a:p>
              <a:r>
                <a:rPr lang="en-US" altLang="ko-KR" sz="1500">
                  <a:solidFill>
                    <a:schemeClr val="tx1">
                      <a:lumMod val="75000"/>
                      <a:lumOff val="25000"/>
                    </a:schemeClr>
                  </a:solidFill>
                  <a:cs typeface="Arial" pitchFamily="34" charset="0"/>
                </a:rPr>
                <a:t>Only 15 minutes time provided to present the case in most of the cases</a:t>
              </a:r>
              <a:endParaRPr lang="ko-KR" altLang="en-US" sz="150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F12846DB-B8B3-185B-A5A6-FE4018F9047D}"/>
                </a:ext>
              </a:extLst>
            </p:cNvPr>
            <p:cNvSpPr txBox="1"/>
            <p:nvPr/>
          </p:nvSpPr>
          <p:spPr>
            <a:xfrm>
              <a:off x="4965552" y="1720408"/>
              <a:ext cx="1780587" cy="338554"/>
            </a:xfrm>
            <a:prstGeom prst="rect">
              <a:avLst/>
            </a:prstGeom>
            <a:noFill/>
          </p:spPr>
          <p:txBody>
            <a:bodyPr wrap="square" rtlCol="0">
              <a:spAutoFit/>
            </a:bodyPr>
            <a:lstStyle/>
            <a:p>
              <a:r>
                <a:rPr lang="en-US" altLang="ko-KR" sz="1600" b="1">
                  <a:solidFill>
                    <a:srgbClr val="00818E"/>
                  </a:solidFill>
                  <a:cs typeface="Arial" pitchFamily="34" charset="0"/>
                </a:rPr>
                <a:t>09. Time provided for VC</a:t>
              </a:r>
              <a:endParaRPr lang="ko-KR" altLang="en-US" sz="1600" b="1">
                <a:solidFill>
                  <a:srgbClr val="00818E"/>
                </a:solidFill>
                <a:cs typeface="Arial" pitchFamily="34" charset="0"/>
              </a:endParaRPr>
            </a:p>
          </p:txBody>
        </p:sp>
      </p:grpSp>
      <p:grpSp>
        <p:nvGrpSpPr>
          <p:cNvPr id="39" name="Group 38">
            <a:extLst>
              <a:ext uri="{FF2B5EF4-FFF2-40B4-BE49-F238E27FC236}">
                <a16:creationId xmlns:a16="http://schemas.microsoft.com/office/drawing/2014/main" id="{E9A24C1F-55F8-CFFF-B97D-135923F7C0C0}"/>
              </a:ext>
            </a:extLst>
          </p:cNvPr>
          <p:cNvGrpSpPr/>
          <p:nvPr/>
        </p:nvGrpSpPr>
        <p:grpSpPr>
          <a:xfrm>
            <a:off x="4575996" y="798680"/>
            <a:ext cx="4214789" cy="1044285"/>
            <a:chOff x="4965551" y="1751191"/>
            <a:chExt cx="1780587" cy="1044285"/>
          </a:xfrm>
        </p:grpSpPr>
        <p:sp>
          <p:nvSpPr>
            <p:cNvPr id="40" name="TextBox 39">
              <a:extLst>
                <a:ext uri="{FF2B5EF4-FFF2-40B4-BE49-F238E27FC236}">
                  <a16:creationId xmlns:a16="http://schemas.microsoft.com/office/drawing/2014/main" id="{34A7C133-5FF3-2087-AA95-CD696737D538}"/>
                </a:ext>
              </a:extLst>
            </p:cNvPr>
            <p:cNvSpPr txBox="1"/>
            <p:nvPr/>
          </p:nvSpPr>
          <p:spPr>
            <a:xfrm>
              <a:off x="4965551" y="2010646"/>
              <a:ext cx="1780587" cy="784830"/>
            </a:xfrm>
            <a:prstGeom prst="rect">
              <a:avLst/>
            </a:prstGeom>
            <a:noFill/>
          </p:spPr>
          <p:txBody>
            <a:bodyPr wrap="square" rtlCol="0">
              <a:spAutoFit/>
            </a:bodyPr>
            <a:lstStyle/>
            <a:p>
              <a:r>
                <a:rPr lang="en-US" altLang="ko-KR" sz="1500">
                  <a:solidFill>
                    <a:schemeClr val="tx1">
                      <a:lumMod val="75000"/>
                      <a:lumOff val="25000"/>
                    </a:schemeClr>
                  </a:solidFill>
                  <a:cs typeface="Arial" pitchFamily="34" charset="0"/>
                </a:rPr>
                <a:t>In many cases even though Ā requested for VC, orders are passed without giving VC opportunity</a:t>
              </a:r>
              <a:endParaRPr lang="ko-KR" altLang="en-US" sz="150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76449900-84F8-4A9A-83E1-AF188795A8B5}"/>
                </a:ext>
              </a:extLst>
            </p:cNvPr>
            <p:cNvSpPr txBox="1"/>
            <p:nvPr/>
          </p:nvSpPr>
          <p:spPr>
            <a:xfrm>
              <a:off x="4965551" y="1751191"/>
              <a:ext cx="1780587" cy="338554"/>
            </a:xfrm>
            <a:prstGeom prst="rect">
              <a:avLst/>
            </a:prstGeom>
            <a:noFill/>
          </p:spPr>
          <p:txBody>
            <a:bodyPr wrap="square" rtlCol="0">
              <a:spAutoFit/>
            </a:bodyPr>
            <a:lstStyle/>
            <a:p>
              <a:r>
                <a:rPr lang="en-US" altLang="ko-KR" sz="1600" b="1">
                  <a:solidFill>
                    <a:srgbClr val="00818E"/>
                  </a:solidFill>
                  <a:cs typeface="Arial" pitchFamily="34" charset="0"/>
                </a:rPr>
                <a:t>06. Order passed without giving VC</a:t>
              </a:r>
              <a:endParaRPr lang="ko-KR" altLang="en-US" sz="1600" b="1">
                <a:solidFill>
                  <a:srgbClr val="00818E"/>
                </a:solidFill>
                <a:cs typeface="Arial" pitchFamily="34" charset="0"/>
              </a:endParaRPr>
            </a:p>
          </p:txBody>
        </p:sp>
      </p:grpSp>
      <p:grpSp>
        <p:nvGrpSpPr>
          <p:cNvPr id="42" name="Group 41">
            <a:extLst>
              <a:ext uri="{FF2B5EF4-FFF2-40B4-BE49-F238E27FC236}">
                <a16:creationId xmlns:a16="http://schemas.microsoft.com/office/drawing/2014/main" id="{92E21066-1708-2860-A70D-09635A33E077}"/>
              </a:ext>
            </a:extLst>
          </p:cNvPr>
          <p:cNvGrpSpPr/>
          <p:nvPr/>
        </p:nvGrpSpPr>
        <p:grpSpPr>
          <a:xfrm>
            <a:off x="2099970" y="1654326"/>
            <a:ext cx="2983091" cy="1034941"/>
            <a:chOff x="4965551" y="1783849"/>
            <a:chExt cx="1780587" cy="1034941"/>
          </a:xfrm>
        </p:grpSpPr>
        <p:sp>
          <p:nvSpPr>
            <p:cNvPr id="43" name="TextBox 42">
              <a:extLst>
                <a:ext uri="{FF2B5EF4-FFF2-40B4-BE49-F238E27FC236}">
                  <a16:creationId xmlns:a16="http://schemas.microsoft.com/office/drawing/2014/main" id="{80443C9D-92C9-BDCB-6011-51909648E77A}"/>
                </a:ext>
              </a:extLst>
            </p:cNvPr>
            <p:cNvSpPr txBox="1"/>
            <p:nvPr/>
          </p:nvSpPr>
          <p:spPr>
            <a:xfrm>
              <a:off x="4965551" y="2033960"/>
              <a:ext cx="1780587" cy="784830"/>
            </a:xfrm>
            <a:prstGeom prst="rect">
              <a:avLst/>
            </a:prstGeom>
            <a:noFill/>
          </p:spPr>
          <p:txBody>
            <a:bodyPr wrap="square" rtlCol="0">
              <a:spAutoFit/>
            </a:bodyPr>
            <a:lstStyle/>
            <a:p>
              <a:r>
                <a:rPr lang="en-US" altLang="ko-KR" sz="1500">
                  <a:solidFill>
                    <a:schemeClr val="tx1">
                      <a:lumMod val="75000"/>
                      <a:lumOff val="25000"/>
                    </a:schemeClr>
                  </a:solidFill>
                  <a:cs typeface="Arial" pitchFamily="34" charset="0"/>
                </a:rPr>
                <a:t>The opposite person is not audible due to technical </a:t>
              </a:r>
            </a:p>
            <a:p>
              <a:r>
                <a:rPr lang="en-US" altLang="ko-KR" sz="1500">
                  <a:solidFill>
                    <a:schemeClr val="tx1">
                      <a:lumMod val="75000"/>
                      <a:lumOff val="25000"/>
                    </a:schemeClr>
                  </a:solidFill>
                  <a:cs typeface="Arial" pitchFamily="34" charset="0"/>
                </a:rPr>
                <a:t>glitches at either end</a:t>
              </a:r>
              <a:endParaRPr lang="ko-KR" altLang="en-US" sz="150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C706E99F-F0F3-9BDD-CD2D-A4088CE33C47}"/>
                </a:ext>
              </a:extLst>
            </p:cNvPr>
            <p:cNvSpPr txBox="1"/>
            <p:nvPr/>
          </p:nvSpPr>
          <p:spPr>
            <a:xfrm>
              <a:off x="4965551" y="1783849"/>
              <a:ext cx="1780587" cy="338554"/>
            </a:xfrm>
            <a:prstGeom prst="rect">
              <a:avLst/>
            </a:prstGeom>
            <a:noFill/>
          </p:spPr>
          <p:txBody>
            <a:bodyPr wrap="square" rtlCol="0">
              <a:spAutoFit/>
            </a:bodyPr>
            <a:lstStyle/>
            <a:p>
              <a:r>
                <a:rPr lang="en-US" altLang="ko-KR" sz="1600" b="1">
                  <a:solidFill>
                    <a:srgbClr val="00818E"/>
                  </a:solidFill>
                  <a:cs typeface="Arial" pitchFamily="34" charset="0"/>
                </a:rPr>
                <a:t>13. Audibility</a:t>
              </a:r>
              <a:endParaRPr lang="ko-KR" altLang="en-US" sz="1600" b="1">
                <a:solidFill>
                  <a:srgbClr val="00818E"/>
                </a:solidFill>
                <a:cs typeface="Arial" pitchFamily="34" charset="0"/>
              </a:endParaRPr>
            </a:p>
          </p:txBody>
        </p:sp>
      </p:grpSp>
      <p:grpSp>
        <p:nvGrpSpPr>
          <p:cNvPr id="45" name="Group 44">
            <a:extLst>
              <a:ext uri="{FF2B5EF4-FFF2-40B4-BE49-F238E27FC236}">
                <a16:creationId xmlns:a16="http://schemas.microsoft.com/office/drawing/2014/main" id="{0DE6C314-26A2-7AE1-8297-45FEDAAC1D71}"/>
              </a:ext>
            </a:extLst>
          </p:cNvPr>
          <p:cNvGrpSpPr/>
          <p:nvPr/>
        </p:nvGrpSpPr>
        <p:grpSpPr>
          <a:xfrm>
            <a:off x="871232" y="3228850"/>
            <a:ext cx="3326572" cy="1084551"/>
            <a:chOff x="4760530" y="1783849"/>
            <a:chExt cx="1985609" cy="1084551"/>
          </a:xfrm>
        </p:grpSpPr>
        <p:sp>
          <p:nvSpPr>
            <p:cNvPr id="46" name="TextBox 45">
              <a:extLst>
                <a:ext uri="{FF2B5EF4-FFF2-40B4-BE49-F238E27FC236}">
                  <a16:creationId xmlns:a16="http://schemas.microsoft.com/office/drawing/2014/main" id="{10B712B7-6524-2AD3-0D87-A311B30ACFC3}"/>
                </a:ext>
              </a:extLst>
            </p:cNvPr>
            <p:cNvSpPr txBox="1"/>
            <p:nvPr/>
          </p:nvSpPr>
          <p:spPr>
            <a:xfrm>
              <a:off x="4838262" y="2083570"/>
              <a:ext cx="1900885" cy="784830"/>
            </a:xfrm>
            <a:prstGeom prst="rect">
              <a:avLst/>
            </a:prstGeom>
            <a:noFill/>
          </p:spPr>
          <p:txBody>
            <a:bodyPr wrap="square" rtlCol="0">
              <a:spAutoFit/>
            </a:bodyPr>
            <a:lstStyle/>
            <a:p>
              <a:r>
                <a:rPr lang="en-US" altLang="ko-KR" sz="1500">
                  <a:solidFill>
                    <a:schemeClr val="tx1">
                      <a:lumMod val="75000"/>
                      <a:lumOff val="25000"/>
                    </a:schemeClr>
                  </a:solidFill>
                  <a:cs typeface="Arial" pitchFamily="34" charset="0"/>
                </a:rPr>
                <a:t>At times, the link provided for VC does not work. Shows ‘Invalid </a:t>
              </a:r>
            </a:p>
            <a:p>
              <a:r>
                <a:rPr lang="en-US" altLang="ko-KR" sz="1500">
                  <a:solidFill>
                    <a:schemeClr val="tx1">
                      <a:lumMod val="75000"/>
                      <a:lumOff val="25000"/>
                    </a:schemeClr>
                  </a:solidFill>
                  <a:cs typeface="Arial" pitchFamily="34" charset="0"/>
                </a:rPr>
                <a:t>User’ or ‘Invalid Password’</a:t>
              </a:r>
              <a:endParaRPr lang="ko-KR" altLang="en-US" sz="150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id="{7EFDFC57-2413-CE01-4EE1-CD06581153A1}"/>
                </a:ext>
              </a:extLst>
            </p:cNvPr>
            <p:cNvSpPr txBox="1"/>
            <p:nvPr/>
          </p:nvSpPr>
          <p:spPr>
            <a:xfrm>
              <a:off x="4760530" y="1783849"/>
              <a:ext cx="1985609" cy="338554"/>
            </a:xfrm>
            <a:prstGeom prst="rect">
              <a:avLst/>
            </a:prstGeom>
            <a:noFill/>
          </p:spPr>
          <p:txBody>
            <a:bodyPr wrap="square" rtlCol="0">
              <a:spAutoFit/>
            </a:bodyPr>
            <a:lstStyle/>
            <a:p>
              <a:r>
                <a:rPr lang="en-US" altLang="ko-KR" sz="1600" b="1">
                  <a:solidFill>
                    <a:srgbClr val="00818E"/>
                  </a:solidFill>
                  <a:cs typeface="Arial" pitchFamily="34" charset="0"/>
                </a:rPr>
                <a:t>12. Link provided not working</a:t>
              </a:r>
              <a:endParaRPr lang="ko-KR" altLang="en-US" sz="1600" b="1">
                <a:solidFill>
                  <a:srgbClr val="00818E"/>
                </a:solidFill>
                <a:cs typeface="Arial" pitchFamily="34" charset="0"/>
              </a:endParaRPr>
            </a:p>
          </p:txBody>
        </p:sp>
      </p:grpSp>
      <p:grpSp>
        <p:nvGrpSpPr>
          <p:cNvPr id="48" name="Group 47">
            <a:extLst>
              <a:ext uri="{FF2B5EF4-FFF2-40B4-BE49-F238E27FC236}">
                <a16:creationId xmlns:a16="http://schemas.microsoft.com/office/drawing/2014/main" id="{D67A9C44-5057-41BB-23CA-AC9789588C6A}"/>
              </a:ext>
            </a:extLst>
          </p:cNvPr>
          <p:cNvGrpSpPr/>
          <p:nvPr/>
        </p:nvGrpSpPr>
        <p:grpSpPr>
          <a:xfrm>
            <a:off x="1580729" y="4852984"/>
            <a:ext cx="2983093" cy="562390"/>
            <a:chOff x="4965550" y="1740305"/>
            <a:chExt cx="1780588" cy="562390"/>
          </a:xfrm>
        </p:grpSpPr>
        <p:sp>
          <p:nvSpPr>
            <p:cNvPr id="49" name="TextBox 48">
              <a:extLst>
                <a:ext uri="{FF2B5EF4-FFF2-40B4-BE49-F238E27FC236}">
                  <a16:creationId xmlns:a16="http://schemas.microsoft.com/office/drawing/2014/main" id="{7699DB6F-4A23-D0F3-53ED-A0FA139AF775}"/>
                </a:ext>
              </a:extLst>
            </p:cNvPr>
            <p:cNvSpPr txBox="1"/>
            <p:nvPr/>
          </p:nvSpPr>
          <p:spPr>
            <a:xfrm>
              <a:off x="4965551" y="1979530"/>
              <a:ext cx="1780587" cy="323165"/>
            </a:xfrm>
            <a:prstGeom prst="rect">
              <a:avLst/>
            </a:prstGeom>
            <a:noFill/>
          </p:spPr>
          <p:txBody>
            <a:bodyPr wrap="square" rtlCol="0">
              <a:spAutoFit/>
            </a:bodyPr>
            <a:lstStyle/>
            <a:p>
              <a:pPr algn="r"/>
              <a:r>
                <a:rPr lang="en-US" altLang="ko-KR" sz="1500">
                  <a:solidFill>
                    <a:schemeClr val="tx1">
                      <a:lumMod val="75000"/>
                      <a:lumOff val="25000"/>
                    </a:schemeClr>
                  </a:solidFill>
                  <a:cs typeface="Arial" pitchFamily="34" charset="0"/>
                </a:rPr>
                <a:t>Difficult to present the screen</a:t>
              </a:r>
              <a:endParaRPr lang="ko-KR" altLang="en-US" sz="1500">
                <a:solidFill>
                  <a:schemeClr val="tx1">
                    <a:lumMod val="75000"/>
                    <a:lumOff val="25000"/>
                  </a:schemeClr>
                </a:solidFill>
                <a:cs typeface="Arial" pitchFamily="34" charset="0"/>
              </a:endParaRPr>
            </a:p>
          </p:txBody>
        </p:sp>
        <p:sp>
          <p:nvSpPr>
            <p:cNvPr id="50" name="TextBox 49">
              <a:extLst>
                <a:ext uri="{FF2B5EF4-FFF2-40B4-BE49-F238E27FC236}">
                  <a16:creationId xmlns:a16="http://schemas.microsoft.com/office/drawing/2014/main" id="{6C5D8807-DFCA-174D-3C69-3D77FF2085F9}"/>
                </a:ext>
              </a:extLst>
            </p:cNvPr>
            <p:cNvSpPr txBox="1"/>
            <p:nvPr/>
          </p:nvSpPr>
          <p:spPr>
            <a:xfrm>
              <a:off x="4965550" y="1740305"/>
              <a:ext cx="1780587" cy="338554"/>
            </a:xfrm>
            <a:prstGeom prst="rect">
              <a:avLst/>
            </a:prstGeom>
            <a:noFill/>
          </p:spPr>
          <p:txBody>
            <a:bodyPr wrap="square" rtlCol="0">
              <a:spAutoFit/>
            </a:bodyPr>
            <a:lstStyle/>
            <a:p>
              <a:pPr algn="r"/>
              <a:r>
                <a:rPr lang="en-US" altLang="ko-KR" sz="1600" b="1">
                  <a:solidFill>
                    <a:srgbClr val="00818E"/>
                  </a:solidFill>
                  <a:cs typeface="Arial" pitchFamily="34" charset="0"/>
                </a:rPr>
                <a:t>11. Technical glitches</a:t>
              </a:r>
              <a:endParaRPr lang="ko-KR" altLang="en-US" sz="1600" b="1">
                <a:solidFill>
                  <a:srgbClr val="00818E"/>
                </a:solidFill>
                <a:cs typeface="Arial" pitchFamily="34" charset="0"/>
              </a:endParaRPr>
            </a:p>
          </p:txBody>
        </p:sp>
      </p:grpSp>
      <p:sp>
        <p:nvSpPr>
          <p:cNvPr id="55" name="Parallelogram 30">
            <a:extLst>
              <a:ext uri="{FF2B5EF4-FFF2-40B4-BE49-F238E27FC236}">
                <a16:creationId xmlns:a16="http://schemas.microsoft.com/office/drawing/2014/main" id="{BD7DD34D-E7A1-F501-5444-980C7F1F956B}"/>
              </a:ext>
            </a:extLst>
          </p:cNvPr>
          <p:cNvSpPr/>
          <p:nvPr/>
        </p:nvSpPr>
        <p:spPr>
          <a:xfrm flipH="1">
            <a:off x="4752602" y="4937640"/>
            <a:ext cx="273822" cy="274499"/>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6" name="Isosceles Triangle 8">
            <a:extLst>
              <a:ext uri="{FF2B5EF4-FFF2-40B4-BE49-F238E27FC236}">
                <a16:creationId xmlns:a16="http://schemas.microsoft.com/office/drawing/2014/main" id="{8CBBF3A7-13A9-DFC5-B8C5-EEFA19FB71FD}"/>
              </a:ext>
            </a:extLst>
          </p:cNvPr>
          <p:cNvSpPr/>
          <p:nvPr/>
        </p:nvSpPr>
        <p:spPr>
          <a:xfrm rot="16200000">
            <a:off x="4653283" y="2360598"/>
            <a:ext cx="265227" cy="31622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7" name="Oval 7">
            <a:extLst>
              <a:ext uri="{FF2B5EF4-FFF2-40B4-BE49-F238E27FC236}">
                <a16:creationId xmlns:a16="http://schemas.microsoft.com/office/drawing/2014/main" id="{FBC14563-5157-2B67-7412-0C93BD11EC42}"/>
              </a:ext>
            </a:extLst>
          </p:cNvPr>
          <p:cNvSpPr/>
          <p:nvPr/>
        </p:nvSpPr>
        <p:spPr>
          <a:xfrm>
            <a:off x="7262728" y="4841236"/>
            <a:ext cx="281290" cy="28129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9" name="Rounded Rectangle 27">
            <a:extLst>
              <a:ext uri="{FF2B5EF4-FFF2-40B4-BE49-F238E27FC236}">
                <a16:creationId xmlns:a16="http://schemas.microsoft.com/office/drawing/2014/main" id="{52784825-E3F5-C6C7-70B0-974DC53ADAA6}"/>
              </a:ext>
            </a:extLst>
          </p:cNvPr>
          <p:cNvSpPr/>
          <p:nvPr/>
        </p:nvSpPr>
        <p:spPr>
          <a:xfrm>
            <a:off x="5887135" y="1868838"/>
            <a:ext cx="269704" cy="20716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0" name="Donut 24">
            <a:extLst>
              <a:ext uri="{FF2B5EF4-FFF2-40B4-BE49-F238E27FC236}">
                <a16:creationId xmlns:a16="http://schemas.microsoft.com/office/drawing/2014/main" id="{D350E72E-F47F-9839-DDD6-1A75E69F9CC3}"/>
              </a:ext>
            </a:extLst>
          </p:cNvPr>
          <p:cNvSpPr/>
          <p:nvPr/>
        </p:nvSpPr>
        <p:spPr>
          <a:xfrm>
            <a:off x="6015036" y="5367526"/>
            <a:ext cx="307715" cy="31022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61" name="Oval 21">
            <a:extLst>
              <a:ext uri="{FF2B5EF4-FFF2-40B4-BE49-F238E27FC236}">
                <a16:creationId xmlns:a16="http://schemas.microsoft.com/office/drawing/2014/main" id="{C7385E4E-CAC3-9C5F-EB7F-F121A3D60678}"/>
              </a:ext>
            </a:extLst>
          </p:cNvPr>
          <p:cNvSpPr>
            <a:spLocks noChangeAspect="1"/>
          </p:cNvSpPr>
          <p:nvPr/>
        </p:nvSpPr>
        <p:spPr>
          <a:xfrm>
            <a:off x="4136205" y="3674341"/>
            <a:ext cx="297351" cy="29983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2" name="Rounded Rectangle 7">
            <a:extLst>
              <a:ext uri="{FF2B5EF4-FFF2-40B4-BE49-F238E27FC236}">
                <a16:creationId xmlns:a16="http://schemas.microsoft.com/office/drawing/2014/main" id="{41E97C49-8A02-95C7-5A61-DDB10C1B9477}"/>
              </a:ext>
            </a:extLst>
          </p:cNvPr>
          <p:cNvSpPr>
            <a:spLocks noChangeAspect="1"/>
          </p:cNvSpPr>
          <p:nvPr/>
        </p:nvSpPr>
        <p:spPr>
          <a:xfrm>
            <a:off x="7171771" y="2288955"/>
            <a:ext cx="288000" cy="24854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pic>
        <p:nvPicPr>
          <p:cNvPr id="2" name="Graphic 1" descr="Man carrying a laptop">
            <a:extLst>
              <a:ext uri="{FF2B5EF4-FFF2-40B4-BE49-F238E27FC236}">
                <a16:creationId xmlns:a16="http://schemas.microsoft.com/office/drawing/2014/main" id="{86D20EEB-FB2A-7F4F-459F-314632906B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0150" y="3116412"/>
            <a:ext cx="1405989" cy="1211154"/>
          </a:xfrm>
          <a:prstGeom prst="rect">
            <a:avLst/>
          </a:prstGeom>
        </p:spPr>
      </p:pic>
      <p:pic>
        <p:nvPicPr>
          <p:cNvPr id="52" name="Graphic 51" descr="Daily calendar outline">
            <a:extLst>
              <a:ext uri="{FF2B5EF4-FFF2-40B4-BE49-F238E27FC236}">
                <a16:creationId xmlns:a16="http://schemas.microsoft.com/office/drawing/2014/main" id="{4B38BC90-4015-B539-FC66-634D9783D3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4550" y="3423532"/>
            <a:ext cx="483298" cy="483298"/>
          </a:xfrm>
          <a:prstGeom prst="rect">
            <a:avLst/>
          </a:prstGeom>
        </p:spPr>
      </p:pic>
    </p:spTree>
    <p:extLst>
      <p:ext uri="{BB962C8B-B14F-4D97-AF65-F5344CB8AC3E}">
        <p14:creationId xmlns:p14="http://schemas.microsoft.com/office/powerpoint/2010/main" val="3163150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1012-DB7C-571C-5F56-F1E662A6458D}"/>
            </a:ext>
          </a:extLst>
        </p:cNvPr>
        <p:cNvGrpSpPr/>
        <p:nvPr/>
      </p:nvGrpSpPr>
      <p:grpSpPr>
        <a:xfrm>
          <a:off x="0" y="0"/>
          <a:ext cx="0" cy="0"/>
          <a:chOff x="0" y="0"/>
          <a:chExt cx="0" cy="0"/>
        </a:xfrm>
      </p:grpSpPr>
      <p:sp>
        <p:nvSpPr>
          <p:cNvPr id="32" name="Google Shape;158;p18">
            <a:extLst>
              <a:ext uri="{FF2B5EF4-FFF2-40B4-BE49-F238E27FC236}">
                <a16:creationId xmlns:a16="http://schemas.microsoft.com/office/drawing/2014/main" id="{666F91FE-8545-6ED2-5CFA-A44F0BB19190}"/>
              </a:ext>
            </a:extLst>
          </p:cNvPr>
          <p:cNvSpPr txBox="1"/>
          <p:nvPr/>
        </p:nvSpPr>
        <p:spPr>
          <a:xfrm>
            <a:off x="6604324" y="1743914"/>
            <a:ext cx="1788156" cy="357545"/>
          </a:xfrm>
          <a:prstGeom prst="roundRect">
            <a:avLst/>
          </a:prstGeom>
          <a:solidFill>
            <a:srgbClr val="2D3190"/>
          </a:solidFill>
          <a:ln w="9525">
            <a:solidFill>
              <a:srgbClr val="2D3190"/>
            </a:solid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a:solidFill>
                  <a:schemeClr val="bg1"/>
                </a:solidFill>
                <a:ea typeface="Merriweather Sans"/>
                <a:cs typeface="Merriweather Sans"/>
                <a:sym typeface="Merriweather Sans"/>
              </a:rPr>
              <a:t>Points to be noted: </a:t>
            </a:r>
            <a:endParaRPr lang="en-US" sz="1500" baseline="30000">
              <a:solidFill>
                <a:schemeClr val="bg1"/>
              </a:solidFill>
              <a:ea typeface="Merriweather Sans"/>
              <a:cs typeface="Merriweather Sans"/>
              <a:sym typeface="Merriweather Sans"/>
            </a:endParaRPr>
          </a:p>
        </p:txBody>
      </p:sp>
      <p:sp>
        <p:nvSpPr>
          <p:cNvPr id="3" name="Date Placeholder 2">
            <a:extLst>
              <a:ext uri="{FF2B5EF4-FFF2-40B4-BE49-F238E27FC236}">
                <a16:creationId xmlns:a16="http://schemas.microsoft.com/office/drawing/2014/main" id="{011344EF-537D-A146-E778-CC8BEEFDED20}"/>
              </a:ext>
            </a:extLst>
          </p:cNvPr>
          <p:cNvSpPr>
            <a:spLocks noGrp="1"/>
          </p:cNvSpPr>
          <p:nvPr>
            <p:ph type="dt" sz="half" idx="10"/>
          </p:nvPr>
        </p:nvSpPr>
        <p:spPr/>
        <p:txBody>
          <a:bodyPr/>
          <a:lstStyle/>
          <a:p>
            <a:r>
              <a:rPr lang="en-US"/>
              <a:t>November 16, 2025</a:t>
            </a:r>
          </a:p>
        </p:txBody>
      </p:sp>
      <p:sp>
        <p:nvSpPr>
          <p:cNvPr id="4" name="Footer Placeholder 3">
            <a:extLst>
              <a:ext uri="{FF2B5EF4-FFF2-40B4-BE49-F238E27FC236}">
                <a16:creationId xmlns:a16="http://schemas.microsoft.com/office/drawing/2014/main" id="{59752595-D786-0DF0-C4B4-8339F5C469C3}"/>
              </a:ext>
            </a:extLst>
          </p:cNvPr>
          <p:cNvSpPr>
            <a:spLocks noGrp="1"/>
          </p:cNvSpPr>
          <p:nvPr>
            <p:ph type="ftr" sz="quarter" idx="11"/>
          </p:nvPr>
        </p:nvSpPr>
        <p:spPr/>
        <p:txBody>
          <a:bodyPr/>
          <a:lstStyle/>
          <a:p>
            <a:r>
              <a:rPr lang="en-US"/>
              <a:t>FACELESS ASSESSMENT                                                                         KRUPA R. GANDHI | BANSI S. MEHTA &amp; CO.</a:t>
            </a:r>
          </a:p>
        </p:txBody>
      </p:sp>
      <p:sp>
        <p:nvSpPr>
          <p:cNvPr id="5" name="Slide Number Placeholder 4">
            <a:extLst>
              <a:ext uri="{FF2B5EF4-FFF2-40B4-BE49-F238E27FC236}">
                <a16:creationId xmlns:a16="http://schemas.microsoft.com/office/drawing/2014/main" id="{7F612628-9DEE-6170-62FD-EF4492365931}"/>
              </a:ext>
            </a:extLst>
          </p:cNvPr>
          <p:cNvSpPr>
            <a:spLocks noGrp="1"/>
          </p:cNvSpPr>
          <p:nvPr>
            <p:ph type="sldNum" sz="quarter" idx="12"/>
          </p:nvPr>
        </p:nvSpPr>
        <p:spPr/>
        <p:txBody>
          <a:bodyPr/>
          <a:lstStyle/>
          <a:p>
            <a:fld id="{3A98EE3D-8CD1-4C3F-BD1C-C98C9596463C}" type="slidenum">
              <a:rPr lang="en-US" smtClean="0"/>
              <a:t>39</a:t>
            </a:fld>
            <a:endParaRPr lang="en-US"/>
          </a:p>
        </p:txBody>
      </p:sp>
      <p:sp>
        <p:nvSpPr>
          <p:cNvPr id="8" name="Title 7">
            <a:extLst>
              <a:ext uri="{FF2B5EF4-FFF2-40B4-BE49-F238E27FC236}">
                <a16:creationId xmlns:a16="http://schemas.microsoft.com/office/drawing/2014/main" id="{C3B58088-9D73-DA08-D329-04AC1FD20610}"/>
              </a:ext>
            </a:extLst>
          </p:cNvPr>
          <p:cNvSpPr>
            <a:spLocks noGrp="1"/>
          </p:cNvSpPr>
          <p:nvPr>
            <p:ph type="title"/>
          </p:nvPr>
        </p:nvSpPr>
        <p:spPr>
          <a:xfrm>
            <a:off x="581192" y="545847"/>
            <a:ext cx="11029616" cy="990600"/>
          </a:xfrm>
        </p:spPr>
        <p:txBody>
          <a:bodyPr>
            <a:normAutofit/>
          </a:bodyPr>
          <a:lstStyle/>
          <a:p>
            <a:r>
              <a:rPr lang="en-IN" sz="3000"/>
              <a:t>PRACTICAL ISSUES</a:t>
            </a:r>
          </a:p>
        </p:txBody>
      </p:sp>
      <p:cxnSp>
        <p:nvCxnSpPr>
          <p:cNvPr id="11" name="Straight Connector 10">
            <a:extLst>
              <a:ext uri="{FF2B5EF4-FFF2-40B4-BE49-F238E27FC236}">
                <a16:creationId xmlns:a16="http://schemas.microsoft.com/office/drawing/2014/main" id="{EA5D7519-9ACF-1112-1B31-7D56C05F5D33}"/>
              </a:ext>
            </a:extLst>
          </p:cNvPr>
          <p:cNvCxnSpPr/>
          <p:nvPr/>
        </p:nvCxnSpPr>
        <p:spPr>
          <a:xfrm>
            <a:off x="765867" y="1536447"/>
            <a:ext cx="0" cy="4680000"/>
          </a:xfrm>
          <a:prstGeom prst="line">
            <a:avLst/>
          </a:prstGeom>
          <a:ln w="19050">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Arrow: Pentagon 11">
            <a:extLst>
              <a:ext uri="{FF2B5EF4-FFF2-40B4-BE49-F238E27FC236}">
                <a16:creationId xmlns:a16="http://schemas.microsoft.com/office/drawing/2014/main" id="{55FB1A01-F611-020E-619E-E30E80EE78EB}"/>
              </a:ext>
            </a:extLst>
          </p:cNvPr>
          <p:cNvSpPr/>
          <p:nvPr/>
        </p:nvSpPr>
        <p:spPr>
          <a:xfrm>
            <a:off x="765866" y="1743914"/>
            <a:ext cx="4578292" cy="36102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40013"/>
              </a:lnSpc>
            </a:pPr>
            <a:r>
              <a:rPr lang="en-US" sz="1500">
                <a:solidFill>
                  <a:schemeClr val="bg1"/>
                </a:solidFill>
                <a:ea typeface="Merriweather Sans"/>
                <a:cs typeface="Merriweather Sans"/>
                <a:sym typeface="Merriweather Sans"/>
              </a:rPr>
              <a:t>14.</a:t>
            </a:r>
            <a:r>
              <a:rPr lang="en-US" sz="1500" b="1">
                <a:solidFill>
                  <a:schemeClr val="bg1"/>
                </a:solidFill>
                <a:ea typeface="Merriweather Sans"/>
                <a:cs typeface="Merriweather Sans"/>
                <a:sym typeface="Merriweather Sans"/>
              </a:rPr>
              <a:t> </a:t>
            </a:r>
            <a:r>
              <a:rPr lang="en-US" sz="1500">
                <a:solidFill>
                  <a:schemeClr val="bg1"/>
                </a:solidFill>
                <a:ea typeface="Merriweather Sans"/>
                <a:cs typeface="Merriweather Sans"/>
                <a:sym typeface="Merriweather Sans"/>
              </a:rPr>
              <a:t>RECEIPT OF MORE THAN ONE SCN</a:t>
            </a:r>
          </a:p>
        </p:txBody>
      </p:sp>
      <p:sp>
        <p:nvSpPr>
          <p:cNvPr id="16" name="Arrow: Chevron 15">
            <a:extLst>
              <a:ext uri="{FF2B5EF4-FFF2-40B4-BE49-F238E27FC236}">
                <a16:creationId xmlns:a16="http://schemas.microsoft.com/office/drawing/2014/main" id="{B8C7145A-3A91-AED9-39F4-D09C2EE83B02}"/>
              </a:ext>
            </a:extLst>
          </p:cNvPr>
          <p:cNvSpPr/>
          <p:nvPr/>
        </p:nvSpPr>
        <p:spPr>
          <a:xfrm>
            <a:off x="5411643" y="3805606"/>
            <a:ext cx="294139" cy="30587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Arrow: Chevron 16">
            <a:extLst>
              <a:ext uri="{FF2B5EF4-FFF2-40B4-BE49-F238E27FC236}">
                <a16:creationId xmlns:a16="http://schemas.microsoft.com/office/drawing/2014/main" id="{ED8D3626-78C6-2145-C262-75616D245561}"/>
              </a:ext>
            </a:extLst>
          </p:cNvPr>
          <p:cNvSpPr/>
          <p:nvPr/>
        </p:nvSpPr>
        <p:spPr>
          <a:xfrm>
            <a:off x="5707282" y="3805606"/>
            <a:ext cx="294139" cy="30587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Arrow: Chevron 17">
            <a:extLst>
              <a:ext uri="{FF2B5EF4-FFF2-40B4-BE49-F238E27FC236}">
                <a16:creationId xmlns:a16="http://schemas.microsoft.com/office/drawing/2014/main" id="{D11C9F6D-4068-0F52-090E-1A1E7034D068}"/>
              </a:ext>
            </a:extLst>
          </p:cNvPr>
          <p:cNvSpPr/>
          <p:nvPr/>
        </p:nvSpPr>
        <p:spPr>
          <a:xfrm>
            <a:off x="6000427" y="3805606"/>
            <a:ext cx="294139" cy="30587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TextBox 6">
            <a:extLst>
              <a:ext uri="{FF2B5EF4-FFF2-40B4-BE49-F238E27FC236}">
                <a16:creationId xmlns:a16="http://schemas.microsoft.com/office/drawing/2014/main" id="{D5FFE4CC-7B1E-5860-738F-8E877A299A83}"/>
              </a:ext>
            </a:extLst>
          </p:cNvPr>
          <p:cNvSpPr txBox="1"/>
          <p:nvPr/>
        </p:nvSpPr>
        <p:spPr>
          <a:xfrm>
            <a:off x="6543604" y="2334075"/>
            <a:ext cx="4540951" cy="3554819"/>
          </a:xfrm>
          <a:prstGeom prst="rect">
            <a:avLst/>
          </a:prstGeom>
          <a:noFill/>
          <a:ln>
            <a:solidFill>
              <a:schemeClr val="tx1"/>
            </a:solidFill>
          </a:ln>
        </p:spPr>
        <p:txBody>
          <a:bodyPr wrap="square" rtlCol="0">
            <a:spAutoFit/>
          </a:bodyPr>
          <a:lstStyle/>
          <a:p>
            <a:pPr marL="285750" indent="-285750" algn="just">
              <a:buFont typeface="Wingdings" panose="05000000000000000000" pitchFamily="2" charset="2"/>
              <a:buChar char="v"/>
            </a:pPr>
            <a:r>
              <a:rPr lang="en-US" sz="1500">
                <a:solidFill>
                  <a:schemeClr val="tx1">
                    <a:lumMod val="75000"/>
                    <a:lumOff val="25000"/>
                  </a:schemeClr>
                </a:solidFill>
              </a:rPr>
              <a:t>As per S. 144B(1)(xii), the AU shall </a:t>
            </a:r>
            <a:r>
              <a:rPr lang="en-US" sz="1500" b="1">
                <a:solidFill>
                  <a:schemeClr val="tx1">
                    <a:lumMod val="75000"/>
                    <a:lumOff val="25000"/>
                  </a:schemeClr>
                </a:solidFill>
              </a:rPr>
              <a:t>after taking into account all the relevant material on record</a:t>
            </a:r>
            <a:r>
              <a:rPr lang="en-US" sz="1500">
                <a:solidFill>
                  <a:schemeClr val="tx1">
                    <a:lumMod val="75000"/>
                    <a:lumOff val="25000"/>
                  </a:schemeClr>
                </a:solidFill>
              </a:rPr>
              <a:t>, prepare </a:t>
            </a:r>
            <a:r>
              <a:rPr lang="en-US" sz="1500" b="1">
                <a:solidFill>
                  <a:schemeClr val="tx1">
                    <a:lumMod val="75000"/>
                    <a:lumOff val="25000"/>
                  </a:schemeClr>
                </a:solidFill>
              </a:rPr>
              <a:t>a SCN</a:t>
            </a:r>
            <a:r>
              <a:rPr lang="en-US" sz="1500">
                <a:solidFill>
                  <a:schemeClr val="tx1">
                    <a:lumMod val="75000"/>
                    <a:lumOff val="25000"/>
                  </a:schemeClr>
                </a:solidFill>
              </a:rPr>
              <a:t> for proposed variation and serve it on the Ā through </a:t>
            </a:r>
            <a:r>
              <a:rPr lang="en-US" sz="1500" err="1">
                <a:solidFill>
                  <a:schemeClr val="tx1">
                    <a:lumMod val="75000"/>
                    <a:lumOff val="25000"/>
                  </a:schemeClr>
                </a:solidFill>
              </a:rPr>
              <a:t>NaFAC</a:t>
            </a:r>
            <a:r>
              <a:rPr lang="en-US" sz="1500">
                <a:solidFill>
                  <a:schemeClr val="tx1">
                    <a:lumMod val="75000"/>
                    <a:lumOff val="25000"/>
                  </a:schemeClr>
                </a:solidFill>
              </a:rPr>
              <a:t>.</a:t>
            </a:r>
          </a:p>
          <a:p>
            <a:pPr marL="285750" indent="-285750" algn="just">
              <a:buFont typeface="Wingdings" panose="05000000000000000000" pitchFamily="2" charset="2"/>
              <a:buChar char="v"/>
            </a:pPr>
            <a:endParaRPr lang="en-US" sz="1500">
              <a:solidFill>
                <a:schemeClr val="tx1">
                  <a:lumMod val="75000"/>
                  <a:lumOff val="25000"/>
                </a:schemeClr>
              </a:solidFill>
            </a:endParaRPr>
          </a:p>
          <a:p>
            <a:pPr marL="285750" indent="-285750" algn="just">
              <a:buFont typeface="Wingdings" panose="05000000000000000000" pitchFamily="2" charset="2"/>
              <a:buChar char="v"/>
            </a:pPr>
            <a:r>
              <a:rPr lang="en-US" sz="1500">
                <a:solidFill>
                  <a:schemeClr val="tx1">
                    <a:lumMod val="75000"/>
                    <a:lumOff val="25000"/>
                  </a:schemeClr>
                </a:solidFill>
              </a:rPr>
              <a:t>If after issue of 1</a:t>
            </a:r>
            <a:r>
              <a:rPr lang="en-US" sz="1500" baseline="30000">
                <a:solidFill>
                  <a:schemeClr val="tx1">
                    <a:lumMod val="75000"/>
                    <a:lumOff val="25000"/>
                  </a:schemeClr>
                </a:solidFill>
              </a:rPr>
              <a:t>st</a:t>
            </a:r>
            <a:r>
              <a:rPr lang="en-US" sz="1500">
                <a:solidFill>
                  <a:schemeClr val="tx1">
                    <a:lumMod val="75000"/>
                    <a:lumOff val="25000"/>
                  </a:schemeClr>
                </a:solidFill>
              </a:rPr>
              <a:t> SCN, Ā has not furnished any further material, can the AU issue further SCN? </a:t>
            </a:r>
          </a:p>
          <a:p>
            <a:pPr marL="285750" indent="-285750" algn="just">
              <a:buFont typeface="Wingdings" panose="05000000000000000000" pitchFamily="2" charset="2"/>
              <a:buChar char="§"/>
            </a:pPr>
            <a:endParaRPr lang="en-US" sz="1500">
              <a:solidFill>
                <a:schemeClr val="tx1">
                  <a:lumMod val="75000"/>
                  <a:lumOff val="25000"/>
                </a:schemeClr>
              </a:solidFill>
            </a:endParaRPr>
          </a:p>
          <a:p>
            <a:pPr marL="285750" indent="-285750" algn="just">
              <a:buFont typeface="Wingdings" panose="05000000000000000000" pitchFamily="2" charset="2"/>
              <a:buChar char="v"/>
            </a:pPr>
            <a:r>
              <a:rPr lang="en-US" sz="1500">
                <a:solidFill>
                  <a:schemeClr val="tx1">
                    <a:lumMod val="75000"/>
                    <a:lumOff val="25000"/>
                  </a:schemeClr>
                </a:solidFill>
              </a:rPr>
              <a:t>Can Ā challenge the jurisdictional validity of the other SCNs issued? </a:t>
            </a:r>
          </a:p>
          <a:p>
            <a:pPr marL="285750" indent="-285750" algn="just">
              <a:buFont typeface="Wingdings" panose="05000000000000000000" pitchFamily="2" charset="2"/>
              <a:buChar char="§"/>
            </a:pPr>
            <a:endParaRPr lang="en-US" sz="1500">
              <a:solidFill>
                <a:schemeClr val="tx1">
                  <a:lumMod val="75000"/>
                  <a:lumOff val="25000"/>
                </a:schemeClr>
              </a:solidFill>
            </a:endParaRPr>
          </a:p>
          <a:p>
            <a:pPr marL="285750" indent="-285750" algn="just">
              <a:buFont typeface="Wingdings" panose="05000000000000000000" pitchFamily="2" charset="2"/>
              <a:buChar char="v"/>
            </a:pPr>
            <a:r>
              <a:rPr lang="en-US" sz="1500">
                <a:solidFill>
                  <a:schemeClr val="tx1">
                    <a:lumMod val="75000"/>
                    <a:lumOff val="25000"/>
                  </a:schemeClr>
                </a:solidFill>
              </a:rPr>
              <a:t>Whilst the Ā should respond to other SCN, one may state that the reply is </a:t>
            </a:r>
            <a:r>
              <a:rPr lang="en-US" sz="1500" b="1" i="1">
                <a:solidFill>
                  <a:schemeClr val="tx1">
                    <a:lumMod val="75000"/>
                    <a:lumOff val="25000"/>
                  </a:schemeClr>
                </a:solidFill>
              </a:rPr>
              <a:t>‘without prejudice to challenging the legal validity of the said notice’</a:t>
            </a:r>
          </a:p>
        </p:txBody>
      </p:sp>
      <p:pic>
        <p:nvPicPr>
          <p:cNvPr id="9" name="Picture 8" descr="A document with a black screen&#10;&#10;Description automatically generated">
            <a:extLst>
              <a:ext uri="{FF2B5EF4-FFF2-40B4-BE49-F238E27FC236}">
                <a16:creationId xmlns:a16="http://schemas.microsoft.com/office/drawing/2014/main" id="{9E7D386D-169E-B45E-D578-0C0266398D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543" y="2334075"/>
            <a:ext cx="4099445" cy="3600000"/>
          </a:xfrm>
          <a:prstGeom prst="rect">
            <a:avLst/>
          </a:prstGeom>
        </p:spPr>
      </p:pic>
    </p:spTree>
    <p:extLst>
      <p:ext uri="{BB962C8B-B14F-4D97-AF65-F5344CB8AC3E}">
        <p14:creationId xmlns:p14="http://schemas.microsoft.com/office/powerpoint/2010/main" val="363172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A6CF7-9915-E28F-8C1D-EB6998BA38FC}"/>
              </a:ext>
            </a:extLst>
          </p:cNvPr>
          <p:cNvSpPr>
            <a:spLocks noGrp="1"/>
          </p:cNvSpPr>
          <p:nvPr>
            <p:ph type="dt" sz="half" idx="10"/>
          </p:nvPr>
        </p:nvSpPr>
        <p:spPr>
          <a:ln>
            <a:noFill/>
          </a:ln>
        </p:spPr>
        <p:txBody>
          <a:bodyPr/>
          <a:lstStyle/>
          <a:p>
            <a:r>
              <a:rPr lang="en-US"/>
              <a:t>November 16, 2025</a:t>
            </a:r>
          </a:p>
        </p:txBody>
      </p:sp>
      <p:sp>
        <p:nvSpPr>
          <p:cNvPr id="3" name="Footer Placeholder 2">
            <a:extLst>
              <a:ext uri="{FF2B5EF4-FFF2-40B4-BE49-F238E27FC236}">
                <a16:creationId xmlns:a16="http://schemas.microsoft.com/office/drawing/2014/main" id="{33CF0934-7C4A-ACE7-4C3A-23D8D1A4AFA2}"/>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3558807D-07C6-39A3-63E6-6B566E7A722F}"/>
              </a:ext>
            </a:extLst>
          </p:cNvPr>
          <p:cNvSpPr>
            <a:spLocks noGrp="1"/>
          </p:cNvSpPr>
          <p:nvPr>
            <p:ph type="sldNum" sz="quarter" idx="12"/>
          </p:nvPr>
        </p:nvSpPr>
        <p:spPr>
          <a:ln>
            <a:noFill/>
          </a:ln>
        </p:spPr>
        <p:txBody>
          <a:bodyPr/>
          <a:lstStyle/>
          <a:p>
            <a:fld id="{3A98EE3D-8CD1-4C3F-BD1C-C98C9596463C}" type="slidenum">
              <a:rPr lang="en-US" smtClean="0"/>
              <a:t>4</a:t>
            </a:fld>
            <a:endParaRPr lang="en-US"/>
          </a:p>
        </p:txBody>
      </p:sp>
      <p:grpSp>
        <p:nvGrpSpPr>
          <p:cNvPr id="85" name="Group 84">
            <a:extLst>
              <a:ext uri="{FF2B5EF4-FFF2-40B4-BE49-F238E27FC236}">
                <a16:creationId xmlns:a16="http://schemas.microsoft.com/office/drawing/2014/main" id="{622548B9-54AB-0ED6-EAC5-1317A11D0CA7}"/>
              </a:ext>
            </a:extLst>
          </p:cNvPr>
          <p:cNvGrpSpPr/>
          <p:nvPr/>
        </p:nvGrpSpPr>
        <p:grpSpPr>
          <a:xfrm>
            <a:off x="760775" y="4171781"/>
            <a:ext cx="10323780" cy="1807745"/>
            <a:chOff x="1005407" y="4102776"/>
            <a:chExt cx="10323780" cy="1807745"/>
          </a:xfrm>
        </p:grpSpPr>
        <p:grpSp>
          <p:nvGrpSpPr>
            <p:cNvPr id="76" name="Group 75">
              <a:extLst>
                <a:ext uri="{FF2B5EF4-FFF2-40B4-BE49-F238E27FC236}">
                  <a16:creationId xmlns:a16="http://schemas.microsoft.com/office/drawing/2014/main" id="{1F5A78F0-625E-FEBE-3F3F-A437BC549793}"/>
                </a:ext>
              </a:extLst>
            </p:cNvPr>
            <p:cNvGrpSpPr/>
            <p:nvPr/>
          </p:nvGrpSpPr>
          <p:grpSpPr>
            <a:xfrm>
              <a:off x="1005407" y="4102776"/>
              <a:ext cx="10323780" cy="1807745"/>
              <a:chOff x="1005407" y="4102776"/>
              <a:chExt cx="10323780" cy="1807745"/>
            </a:xfrm>
          </p:grpSpPr>
          <p:grpSp>
            <p:nvGrpSpPr>
              <p:cNvPr id="55" name="Group 54">
                <a:extLst>
                  <a:ext uri="{FF2B5EF4-FFF2-40B4-BE49-F238E27FC236}">
                    <a16:creationId xmlns:a16="http://schemas.microsoft.com/office/drawing/2014/main" id="{5693AFB1-E657-2A40-02D5-8298408833C5}"/>
                  </a:ext>
                </a:extLst>
              </p:cNvPr>
              <p:cNvGrpSpPr/>
              <p:nvPr/>
            </p:nvGrpSpPr>
            <p:grpSpPr>
              <a:xfrm>
                <a:off x="1639081" y="4102776"/>
                <a:ext cx="8727751" cy="514162"/>
                <a:chOff x="896878" y="1804496"/>
                <a:chExt cx="9150219" cy="553363"/>
              </a:xfrm>
            </p:grpSpPr>
            <p:sp>
              <p:nvSpPr>
                <p:cNvPr id="56" name="Google Shape;230;p28">
                  <a:extLst>
                    <a:ext uri="{FF2B5EF4-FFF2-40B4-BE49-F238E27FC236}">
                      <a16:creationId xmlns:a16="http://schemas.microsoft.com/office/drawing/2014/main" id="{1AE87992-E914-9ADD-D9E6-6572168783B7}"/>
                    </a:ext>
                  </a:extLst>
                </p:cNvPr>
                <p:cNvSpPr/>
                <p:nvPr/>
              </p:nvSpPr>
              <p:spPr>
                <a:xfrm>
                  <a:off x="896878" y="1813515"/>
                  <a:ext cx="540000" cy="540000"/>
                </a:xfrm>
                <a:prstGeom prst="ellipse">
                  <a:avLst/>
                </a:prstGeom>
                <a:solidFill>
                  <a:schemeClr val="bg1"/>
                </a:solidFill>
                <a:ln w="76200" cap="flat" cmpd="thickThin">
                  <a:solidFill>
                    <a:srgbClr val="00818E"/>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818E"/>
                      </a:solidFill>
                      <a:latin typeface="+mj-lt"/>
                      <a:ea typeface="Cinzel"/>
                      <a:cs typeface="Cinzel"/>
                      <a:sym typeface="Cinzel"/>
                    </a:rPr>
                    <a:t>7</a:t>
                  </a:r>
                  <a:endParaRPr sz="2000">
                    <a:solidFill>
                      <a:srgbClr val="00818E"/>
                    </a:solidFill>
                    <a:latin typeface="+mj-lt"/>
                    <a:ea typeface="Cinzel"/>
                    <a:cs typeface="Cinzel"/>
                    <a:sym typeface="Cinzel"/>
                  </a:endParaRPr>
                </a:p>
              </p:txBody>
            </p:sp>
            <p:cxnSp>
              <p:nvCxnSpPr>
                <p:cNvPr id="57" name="Google Shape;233;p28">
                  <a:extLst>
                    <a:ext uri="{FF2B5EF4-FFF2-40B4-BE49-F238E27FC236}">
                      <a16:creationId xmlns:a16="http://schemas.microsoft.com/office/drawing/2014/main" id="{BBEE5F11-D50D-014C-0B3D-0DBB3458FDFB}"/>
                    </a:ext>
                  </a:extLst>
                </p:cNvPr>
                <p:cNvCxnSpPr>
                  <a:cxnSpLocks/>
                </p:cNvCxnSpPr>
                <p:nvPr/>
              </p:nvCxnSpPr>
              <p:spPr>
                <a:xfrm>
                  <a:off x="1436878" y="2074496"/>
                  <a:ext cx="1601400" cy="599"/>
                </a:xfrm>
                <a:prstGeom prst="bentConnector3">
                  <a:avLst>
                    <a:gd name="adj1" fmla="val 50000"/>
                  </a:avLst>
                </a:prstGeom>
                <a:noFill/>
                <a:ln w="38100" cap="flat" cmpd="sng">
                  <a:solidFill>
                    <a:srgbClr val="00818E"/>
                  </a:solidFill>
                  <a:prstDash val="solid"/>
                  <a:round/>
                  <a:headEnd type="none" w="med" len="med"/>
                  <a:tailEnd type="none" w="med" len="med"/>
                </a:ln>
              </p:spPr>
            </p:cxnSp>
            <p:sp>
              <p:nvSpPr>
                <p:cNvPr id="58" name="Google Shape;230;p28">
                  <a:extLst>
                    <a:ext uri="{FF2B5EF4-FFF2-40B4-BE49-F238E27FC236}">
                      <a16:creationId xmlns:a16="http://schemas.microsoft.com/office/drawing/2014/main" id="{B514A9D4-6E63-E72B-5969-D634E6B7930C}"/>
                    </a:ext>
                  </a:extLst>
                </p:cNvPr>
                <p:cNvSpPr/>
                <p:nvPr/>
              </p:nvSpPr>
              <p:spPr>
                <a:xfrm>
                  <a:off x="3038278" y="1813515"/>
                  <a:ext cx="540000" cy="540000"/>
                </a:xfrm>
                <a:prstGeom prst="ellipse">
                  <a:avLst/>
                </a:prstGeom>
                <a:solidFill>
                  <a:schemeClr val="bg1"/>
                </a:solidFill>
                <a:ln w="76200" cap="flat" cmpd="thickThin">
                  <a:solidFill>
                    <a:srgbClr val="00818E"/>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818E"/>
                      </a:solidFill>
                      <a:latin typeface="+mj-lt"/>
                      <a:ea typeface="Cinzel"/>
                      <a:cs typeface="Cinzel"/>
                      <a:sym typeface="Cinzel"/>
                    </a:rPr>
                    <a:t>8</a:t>
                  </a:r>
                  <a:endParaRPr sz="2000">
                    <a:solidFill>
                      <a:srgbClr val="00818E"/>
                    </a:solidFill>
                    <a:latin typeface="+mj-lt"/>
                    <a:ea typeface="Cinzel"/>
                    <a:cs typeface="Cinzel"/>
                    <a:sym typeface="Cinzel"/>
                  </a:endParaRPr>
                </a:p>
              </p:txBody>
            </p:sp>
            <p:sp>
              <p:nvSpPr>
                <p:cNvPr id="59" name="Google Shape;230;p28">
                  <a:extLst>
                    <a:ext uri="{FF2B5EF4-FFF2-40B4-BE49-F238E27FC236}">
                      <a16:creationId xmlns:a16="http://schemas.microsoft.com/office/drawing/2014/main" id="{85D0789D-DBCE-6DFB-9E04-014EBCA4CE0F}"/>
                    </a:ext>
                  </a:extLst>
                </p:cNvPr>
                <p:cNvSpPr/>
                <p:nvPr/>
              </p:nvSpPr>
              <p:spPr>
                <a:xfrm>
                  <a:off x="5179678" y="1804496"/>
                  <a:ext cx="540000" cy="540000"/>
                </a:xfrm>
                <a:prstGeom prst="ellipse">
                  <a:avLst/>
                </a:prstGeom>
                <a:solidFill>
                  <a:schemeClr val="bg1"/>
                </a:solidFill>
                <a:ln w="76200" cap="flat" cmpd="thickThin">
                  <a:solidFill>
                    <a:srgbClr val="00818E"/>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818E"/>
                      </a:solidFill>
                      <a:latin typeface="+mj-lt"/>
                      <a:ea typeface="Cinzel"/>
                      <a:cs typeface="Cinzel"/>
                      <a:sym typeface="Cinzel"/>
                    </a:rPr>
                    <a:t>9</a:t>
                  </a:r>
                  <a:endParaRPr sz="2000">
                    <a:solidFill>
                      <a:srgbClr val="00818E"/>
                    </a:solidFill>
                    <a:latin typeface="+mj-lt"/>
                    <a:ea typeface="Cinzel"/>
                    <a:cs typeface="Cinzel"/>
                    <a:sym typeface="Cinzel"/>
                  </a:endParaRPr>
                </a:p>
              </p:txBody>
            </p:sp>
            <p:cxnSp>
              <p:nvCxnSpPr>
                <p:cNvPr id="60" name="Google Shape;233;p28">
                  <a:extLst>
                    <a:ext uri="{FF2B5EF4-FFF2-40B4-BE49-F238E27FC236}">
                      <a16:creationId xmlns:a16="http://schemas.microsoft.com/office/drawing/2014/main" id="{AABC2C2A-2930-4832-64A4-E74162BD97D2}"/>
                    </a:ext>
                  </a:extLst>
                </p:cNvPr>
                <p:cNvCxnSpPr>
                  <a:cxnSpLocks/>
                </p:cNvCxnSpPr>
                <p:nvPr/>
              </p:nvCxnSpPr>
              <p:spPr>
                <a:xfrm>
                  <a:off x="5719678" y="2083515"/>
                  <a:ext cx="1601400" cy="600"/>
                </a:xfrm>
                <a:prstGeom prst="bentConnector3">
                  <a:avLst>
                    <a:gd name="adj1" fmla="val 50000"/>
                  </a:avLst>
                </a:prstGeom>
                <a:noFill/>
                <a:ln w="38100" cap="flat" cmpd="sng">
                  <a:solidFill>
                    <a:srgbClr val="00818E"/>
                  </a:solidFill>
                  <a:prstDash val="solid"/>
                  <a:round/>
                  <a:headEnd type="none" w="med" len="med"/>
                  <a:tailEnd type="none" w="med" len="med"/>
                </a:ln>
              </p:spPr>
            </p:cxnSp>
            <p:cxnSp>
              <p:nvCxnSpPr>
                <p:cNvPr id="61" name="Google Shape;233;p28">
                  <a:extLst>
                    <a:ext uri="{FF2B5EF4-FFF2-40B4-BE49-F238E27FC236}">
                      <a16:creationId xmlns:a16="http://schemas.microsoft.com/office/drawing/2014/main" id="{FF092BE0-6EFC-ECBF-8E61-7F56CB1B8CC3}"/>
                    </a:ext>
                  </a:extLst>
                </p:cNvPr>
                <p:cNvCxnSpPr>
                  <a:cxnSpLocks/>
                  <a:stCxn id="58" idx="6"/>
                </p:cNvCxnSpPr>
                <p:nvPr/>
              </p:nvCxnSpPr>
              <p:spPr>
                <a:xfrm>
                  <a:off x="3578278" y="2083515"/>
                  <a:ext cx="1601400" cy="600"/>
                </a:xfrm>
                <a:prstGeom prst="bentConnector3">
                  <a:avLst>
                    <a:gd name="adj1" fmla="val 50000"/>
                  </a:avLst>
                </a:prstGeom>
                <a:noFill/>
                <a:ln w="38100" cap="flat" cmpd="sng">
                  <a:solidFill>
                    <a:srgbClr val="00818E"/>
                  </a:solidFill>
                  <a:prstDash val="solid"/>
                  <a:round/>
                  <a:headEnd type="none" w="med" len="med"/>
                  <a:tailEnd type="none" w="med" len="med"/>
                </a:ln>
              </p:spPr>
            </p:cxnSp>
            <p:cxnSp>
              <p:nvCxnSpPr>
                <p:cNvPr id="62" name="Google Shape;233;p28">
                  <a:extLst>
                    <a:ext uri="{FF2B5EF4-FFF2-40B4-BE49-F238E27FC236}">
                      <a16:creationId xmlns:a16="http://schemas.microsoft.com/office/drawing/2014/main" id="{E157C951-5451-89FA-FD3B-A088F6A69C1A}"/>
                    </a:ext>
                  </a:extLst>
                </p:cNvPr>
                <p:cNvCxnSpPr>
                  <a:cxnSpLocks/>
                </p:cNvCxnSpPr>
                <p:nvPr/>
              </p:nvCxnSpPr>
              <p:spPr>
                <a:xfrm>
                  <a:off x="7890824" y="2083515"/>
                  <a:ext cx="1601400" cy="600"/>
                </a:xfrm>
                <a:prstGeom prst="bentConnector3">
                  <a:avLst>
                    <a:gd name="adj1" fmla="val 50000"/>
                  </a:avLst>
                </a:prstGeom>
                <a:noFill/>
                <a:ln w="38100" cap="flat" cmpd="sng">
                  <a:solidFill>
                    <a:srgbClr val="00818E"/>
                  </a:solidFill>
                  <a:prstDash val="solid"/>
                  <a:round/>
                  <a:headEnd type="none" w="med" len="med"/>
                  <a:tailEnd type="none" w="med" len="med"/>
                </a:ln>
              </p:spPr>
            </p:cxnSp>
            <p:sp>
              <p:nvSpPr>
                <p:cNvPr id="63" name="Google Shape;230;p28">
                  <a:extLst>
                    <a:ext uri="{FF2B5EF4-FFF2-40B4-BE49-F238E27FC236}">
                      <a16:creationId xmlns:a16="http://schemas.microsoft.com/office/drawing/2014/main" id="{C141F3E6-0957-E06D-1539-D96DBE403B28}"/>
                    </a:ext>
                  </a:extLst>
                </p:cNvPr>
                <p:cNvSpPr/>
                <p:nvPr/>
              </p:nvSpPr>
              <p:spPr>
                <a:xfrm>
                  <a:off x="7335951" y="1817859"/>
                  <a:ext cx="540000" cy="540000"/>
                </a:xfrm>
                <a:prstGeom prst="ellipse">
                  <a:avLst/>
                </a:prstGeom>
                <a:solidFill>
                  <a:schemeClr val="bg1"/>
                </a:solidFill>
                <a:ln w="76200" cap="flat" cmpd="thickThin">
                  <a:solidFill>
                    <a:srgbClr val="00818E"/>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0D4C83"/>
                    </a:solidFill>
                    <a:latin typeface="+mj-lt"/>
                    <a:ea typeface="Cinzel"/>
                    <a:cs typeface="Cinzel"/>
                    <a:sym typeface="Cinzel"/>
                  </a:endParaRPr>
                </a:p>
              </p:txBody>
            </p:sp>
            <p:sp>
              <p:nvSpPr>
                <p:cNvPr id="64" name="Google Shape;230;p28">
                  <a:extLst>
                    <a:ext uri="{FF2B5EF4-FFF2-40B4-BE49-F238E27FC236}">
                      <a16:creationId xmlns:a16="http://schemas.microsoft.com/office/drawing/2014/main" id="{CBD26356-50F4-E28B-F66F-77B79744C350}"/>
                    </a:ext>
                  </a:extLst>
                </p:cNvPr>
                <p:cNvSpPr/>
                <p:nvPr/>
              </p:nvSpPr>
              <p:spPr>
                <a:xfrm>
                  <a:off x="9507097" y="1804496"/>
                  <a:ext cx="540000" cy="540000"/>
                </a:xfrm>
                <a:prstGeom prst="ellipse">
                  <a:avLst/>
                </a:prstGeom>
                <a:solidFill>
                  <a:schemeClr val="bg1"/>
                </a:solidFill>
                <a:ln w="76200" cap="flat" cmpd="thickThin">
                  <a:solidFill>
                    <a:srgbClr val="00818E"/>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0D4C83"/>
                    </a:solidFill>
                    <a:latin typeface="Cinzel"/>
                    <a:ea typeface="Cinzel"/>
                    <a:cs typeface="Cinzel"/>
                    <a:sym typeface="Cinzel"/>
                  </a:endParaRPr>
                </a:p>
              </p:txBody>
            </p:sp>
          </p:grpSp>
          <p:sp>
            <p:nvSpPr>
              <p:cNvPr id="78" name="TextBox 77">
                <a:extLst>
                  <a:ext uri="{FF2B5EF4-FFF2-40B4-BE49-F238E27FC236}">
                    <a16:creationId xmlns:a16="http://schemas.microsoft.com/office/drawing/2014/main" id="{237D5D56-79B6-6AB5-E9B5-761604B19334}"/>
                  </a:ext>
                </a:extLst>
              </p:cNvPr>
              <p:cNvSpPr txBox="1"/>
              <p:nvPr/>
            </p:nvSpPr>
            <p:spPr>
              <a:xfrm>
                <a:off x="1005407" y="4707013"/>
                <a:ext cx="1711041" cy="1015663"/>
              </a:xfrm>
              <a:prstGeom prst="rect">
                <a:avLst/>
              </a:prstGeom>
              <a:noFill/>
              <a:ln>
                <a:noFill/>
                <a:prstDash val="lgDash"/>
              </a:ln>
            </p:spPr>
            <p:txBody>
              <a:bodyPr wrap="square">
                <a:spAutoFit/>
              </a:bodyPr>
              <a:lstStyle/>
              <a:p>
                <a:pPr algn="ctr"/>
                <a:r>
                  <a:rPr lang="en-IN" sz="1200" b="1">
                    <a:solidFill>
                      <a:schemeClr val="tx1">
                        <a:lumMod val="75000"/>
                        <a:lumOff val="25000"/>
                      </a:schemeClr>
                    </a:solidFill>
                    <a:latin typeface="+mj-lt"/>
                  </a:rPr>
                  <a:t>e-Advance</a:t>
                </a:r>
                <a:r>
                  <a:rPr lang="en-IN" sz="1200">
                    <a:solidFill>
                      <a:schemeClr val="tx1">
                        <a:lumMod val="75000"/>
                        <a:lumOff val="25000"/>
                      </a:schemeClr>
                    </a:solidFill>
                  </a:rPr>
                  <a:t> </a:t>
                </a:r>
                <a:r>
                  <a:rPr lang="en-IN" sz="1200" b="1">
                    <a:solidFill>
                      <a:schemeClr val="tx1">
                        <a:lumMod val="75000"/>
                        <a:lumOff val="25000"/>
                      </a:schemeClr>
                    </a:solidFill>
                    <a:latin typeface="+mj-lt"/>
                  </a:rPr>
                  <a:t>Rulings</a:t>
                </a:r>
                <a:r>
                  <a:rPr lang="en-IN" sz="1200">
                    <a:solidFill>
                      <a:schemeClr val="tx1">
                        <a:lumMod val="75000"/>
                        <a:lumOff val="25000"/>
                      </a:schemeClr>
                    </a:solidFill>
                  </a:rPr>
                  <a:t> </a:t>
                </a:r>
                <a:r>
                  <a:rPr lang="en-IN" sz="1200" b="1">
                    <a:solidFill>
                      <a:schemeClr val="tx1">
                        <a:lumMod val="75000"/>
                        <a:lumOff val="25000"/>
                      </a:schemeClr>
                    </a:solidFill>
                    <a:latin typeface="+mj-lt"/>
                  </a:rPr>
                  <a:t>Scheme</a:t>
                </a:r>
                <a:r>
                  <a:rPr lang="en-IN" sz="1200">
                    <a:solidFill>
                      <a:schemeClr val="tx1">
                        <a:lumMod val="75000"/>
                        <a:lumOff val="25000"/>
                      </a:schemeClr>
                    </a:solidFill>
                  </a:rPr>
                  <a:t>, </a:t>
                </a:r>
                <a:r>
                  <a:rPr lang="en-IN" sz="1200" b="1">
                    <a:solidFill>
                      <a:schemeClr val="tx1">
                        <a:lumMod val="75000"/>
                        <a:lumOff val="25000"/>
                      </a:schemeClr>
                    </a:solidFill>
                    <a:latin typeface="+mj-lt"/>
                  </a:rPr>
                  <a:t>2022</a:t>
                </a:r>
              </a:p>
              <a:p>
                <a:pPr algn="ctr"/>
                <a:r>
                  <a:rPr lang="en-IN" sz="1200" i="1">
                    <a:solidFill>
                      <a:schemeClr val="tx1">
                        <a:lumMod val="75000"/>
                        <a:lumOff val="25000"/>
                      </a:schemeClr>
                    </a:solidFill>
                  </a:rPr>
                  <a:t>Faceless advance rulings</a:t>
                </a:r>
              </a:p>
              <a:p>
                <a:pPr algn="ctr"/>
                <a:r>
                  <a:rPr lang="en-IN" sz="1200" i="1">
                    <a:solidFill>
                      <a:schemeClr val="tx1">
                        <a:lumMod val="75000"/>
                        <a:lumOff val="25000"/>
                      </a:schemeClr>
                    </a:solidFill>
                  </a:rPr>
                  <a:t>[S. 245R]</a:t>
                </a:r>
              </a:p>
            </p:txBody>
          </p:sp>
          <p:sp>
            <p:nvSpPr>
              <p:cNvPr id="79" name="TextBox 78">
                <a:extLst>
                  <a:ext uri="{FF2B5EF4-FFF2-40B4-BE49-F238E27FC236}">
                    <a16:creationId xmlns:a16="http://schemas.microsoft.com/office/drawing/2014/main" id="{C5479544-D299-2D48-A5B3-0363B75FE354}"/>
                  </a:ext>
                </a:extLst>
              </p:cNvPr>
              <p:cNvSpPr txBox="1"/>
              <p:nvPr/>
            </p:nvSpPr>
            <p:spPr>
              <a:xfrm>
                <a:off x="9073853" y="4646998"/>
                <a:ext cx="2255334" cy="1200329"/>
              </a:xfrm>
              <a:prstGeom prst="rect">
                <a:avLst/>
              </a:prstGeom>
              <a:noFill/>
              <a:ln>
                <a:noFill/>
                <a:prstDash val="lgDash"/>
              </a:ln>
            </p:spPr>
            <p:txBody>
              <a:bodyPr wrap="square">
                <a:spAutoFit/>
              </a:bodyPr>
              <a:lstStyle/>
              <a:p>
                <a:pPr algn="ctr"/>
                <a:r>
                  <a:rPr lang="en-US" sz="1200" b="1">
                    <a:solidFill>
                      <a:schemeClr val="tx1">
                        <a:lumMod val="75000"/>
                        <a:lumOff val="25000"/>
                      </a:schemeClr>
                    </a:solidFill>
                  </a:rPr>
                  <a:t>Faceless Jurisdiction of Income-tax Authorities Scheme, 2022</a:t>
                </a:r>
              </a:p>
              <a:p>
                <a:pPr algn="ctr"/>
                <a:r>
                  <a:rPr lang="en-US" sz="1200" i="1">
                    <a:solidFill>
                      <a:schemeClr val="tx1">
                        <a:lumMod val="75000"/>
                        <a:lumOff val="25000"/>
                      </a:schemeClr>
                    </a:solidFill>
                  </a:rPr>
                  <a:t>Jurisdiction of Income Tax authorities</a:t>
                </a:r>
              </a:p>
              <a:p>
                <a:pPr algn="ctr"/>
                <a:r>
                  <a:rPr lang="en-US" sz="1200" i="1">
                    <a:solidFill>
                      <a:schemeClr val="tx1">
                        <a:lumMod val="75000"/>
                        <a:lumOff val="25000"/>
                      </a:schemeClr>
                    </a:solidFill>
                  </a:rPr>
                  <a:t>[S. 130]</a:t>
                </a:r>
                <a:endParaRPr lang="en-IN" sz="1200">
                  <a:solidFill>
                    <a:schemeClr val="tx1">
                      <a:lumMod val="75000"/>
                      <a:lumOff val="25000"/>
                    </a:schemeClr>
                  </a:solidFill>
                </a:endParaRPr>
              </a:p>
            </p:txBody>
          </p:sp>
          <p:sp>
            <p:nvSpPr>
              <p:cNvPr id="82" name="TextBox 66">
                <a:extLst>
                  <a:ext uri="{FF2B5EF4-FFF2-40B4-BE49-F238E27FC236}">
                    <a16:creationId xmlns:a16="http://schemas.microsoft.com/office/drawing/2014/main" id="{145BA983-8DFF-D036-A5A0-567CEC205B69}"/>
                  </a:ext>
                </a:extLst>
              </p:cNvPr>
              <p:cNvSpPr txBox="1"/>
              <p:nvPr/>
            </p:nvSpPr>
            <p:spPr>
              <a:xfrm>
                <a:off x="3016301" y="4710192"/>
                <a:ext cx="1845696" cy="1200329"/>
              </a:xfrm>
              <a:prstGeom prst="rect">
                <a:avLst/>
              </a:prstGeom>
              <a:noFill/>
              <a:ln>
                <a:noFill/>
                <a:prstDash val="lg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tx1">
                        <a:lumMod val="75000"/>
                        <a:lumOff val="25000"/>
                      </a:schemeClr>
                    </a:solidFill>
                    <a:latin typeface="+mj-lt"/>
                  </a:rPr>
                  <a:t>Faceless Inquiry or Valuation Scheme, 2022</a:t>
                </a:r>
              </a:p>
              <a:p>
                <a:pPr algn="ctr"/>
                <a:r>
                  <a:rPr lang="en-US" sz="1200" i="1">
                    <a:solidFill>
                      <a:schemeClr val="tx1">
                        <a:lumMod val="75000"/>
                        <a:lumOff val="25000"/>
                      </a:schemeClr>
                    </a:solidFill>
                    <a:latin typeface="+mj-lt"/>
                  </a:rPr>
                  <a:t>Faceless inquiry or valuation </a:t>
                </a:r>
              </a:p>
              <a:p>
                <a:pPr algn="ctr"/>
                <a:r>
                  <a:rPr lang="en-US" sz="1200" i="1">
                    <a:solidFill>
                      <a:schemeClr val="tx1">
                        <a:lumMod val="75000"/>
                        <a:lumOff val="25000"/>
                      </a:schemeClr>
                    </a:solidFill>
                    <a:latin typeface="+mj-lt"/>
                  </a:rPr>
                  <a:t>[S. 142B]</a:t>
                </a:r>
                <a:endParaRPr lang="en-US" sz="1200">
                  <a:solidFill>
                    <a:schemeClr val="tx1">
                      <a:lumMod val="75000"/>
                      <a:lumOff val="25000"/>
                    </a:schemeClr>
                  </a:solidFill>
                  <a:latin typeface="+mj-lt"/>
                </a:endParaRPr>
              </a:p>
            </p:txBody>
          </p:sp>
          <p:sp>
            <p:nvSpPr>
              <p:cNvPr id="83" name="TextBox 66">
                <a:extLst>
                  <a:ext uri="{FF2B5EF4-FFF2-40B4-BE49-F238E27FC236}">
                    <a16:creationId xmlns:a16="http://schemas.microsoft.com/office/drawing/2014/main" id="{9F7C400B-9B6C-CA42-CB12-C0AED5B1F854}"/>
                  </a:ext>
                </a:extLst>
              </p:cNvPr>
              <p:cNvSpPr txBox="1"/>
              <p:nvPr/>
            </p:nvSpPr>
            <p:spPr>
              <a:xfrm>
                <a:off x="5217949" y="4730419"/>
                <a:ext cx="1527464" cy="1015663"/>
              </a:xfrm>
              <a:prstGeom prst="rect">
                <a:avLst/>
              </a:prstGeom>
              <a:noFill/>
              <a:ln>
                <a:noFill/>
                <a:prstDash val="lg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tx1">
                        <a:lumMod val="75000"/>
                        <a:lumOff val="25000"/>
                      </a:schemeClr>
                    </a:solidFill>
                    <a:latin typeface="+mj-lt"/>
                  </a:rPr>
                  <a:t>e-Verification Scheme, 2021</a:t>
                </a:r>
              </a:p>
              <a:p>
                <a:pPr algn="ctr"/>
                <a:r>
                  <a:rPr lang="en-US" sz="1200" i="1">
                    <a:solidFill>
                      <a:schemeClr val="tx1">
                        <a:lumMod val="75000"/>
                        <a:lumOff val="25000"/>
                      </a:schemeClr>
                    </a:solidFill>
                    <a:latin typeface="+mj-lt"/>
                  </a:rPr>
                  <a:t>Faceless calling for information u/s 133 [S.135A]</a:t>
                </a:r>
                <a:endParaRPr lang="en-US" sz="1200">
                  <a:solidFill>
                    <a:schemeClr val="tx1">
                      <a:lumMod val="75000"/>
                      <a:lumOff val="25000"/>
                    </a:schemeClr>
                  </a:solidFill>
                  <a:latin typeface="+mj-lt"/>
                </a:endParaRPr>
              </a:p>
            </p:txBody>
          </p:sp>
          <p:sp>
            <p:nvSpPr>
              <p:cNvPr id="84" name="TextBox 83">
                <a:extLst>
                  <a:ext uri="{FF2B5EF4-FFF2-40B4-BE49-F238E27FC236}">
                    <a16:creationId xmlns:a16="http://schemas.microsoft.com/office/drawing/2014/main" id="{FDC4AD46-B499-A2CA-1775-C0C3C7BBFFD2}"/>
                  </a:ext>
                </a:extLst>
              </p:cNvPr>
              <p:cNvSpPr txBox="1"/>
              <p:nvPr/>
            </p:nvSpPr>
            <p:spPr>
              <a:xfrm>
                <a:off x="7172744" y="4722109"/>
                <a:ext cx="1845696" cy="1015663"/>
              </a:xfrm>
              <a:prstGeom prst="rect">
                <a:avLst/>
              </a:prstGeom>
              <a:noFill/>
              <a:ln>
                <a:noFill/>
                <a:prstDash val="lgDash"/>
              </a:ln>
            </p:spPr>
            <p:txBody>
              <a:bodyPr wrap="square">
                <a:spAutoFit/>
              </a:bodyPr>
              <a:lstStyle/>
              <a:p>
                <a:pPr algn="ctr"/>
                <a:r>
                  <a:rPr lang="en-IN" sz="1200" b="1">
                    <a:solidFill>
                      <a:schemeClr val="tx1">
                        <a:lumMod val="75000"/>
                        <a:lumOff val="25000"/>
                      </a:schemeClr>
                    </a:solidFill>
                    <a:latin typeface="+mj-lt"/>
                  </a:rPr>
                  <a:t>e-Appeals</a:t>
                </a:r>
                <a:r>
                  <a:rPr lang="en-IN" sz="1200">
                    <a:solidFill>
                      <a:schemeClr val="tx1">
                        <a:lumMod val="75000"/>
                        <a:lumOff val="25000"/>
                      </a:schemeClr>
                    </a:solidFill>
                  </a:rPr>
                  <a:t> </a:t>
                </a:r>
                <a:r>
                  <a:rPr lang="en-IN" sz="1200" b="1">
                    <a:solidFill>
                      <a:schemeClr val="tx1">
                        <a:lumMod val="75000"/>
                        <a:lumOff val="25000"/>
                      </a:schemeClr>
                    </a:solidFill>
                    <a:latin typeface="+mj-lt"/>
                  </a:rPr>
                  <a:t>Scheme</a:t>
                </a:r>
                <a:r>
                  <a:rPr lang="en-IN" sz="1200">
                    <a:solidFill>
                      <a:schemeClr val="tx1">
                        <a:lumMod val="75000"/>
                        <a:lumOff val="25000"/>
                      </a:schemeClr>
                    </a:solidFill>
                  </a:rPr>
                  <a:t>, </a:t>
                </a:r>
                <a:r>
                  <a:rPr lang="en-IN" sz="1200" b="1">
                    <a:solidFill>
                      <a:schemeClr val="tx1">
                        <a:lumMod val="75000"/>
                        <a:lumOff val="25000"/>
                      </a:schemeClr>
                    </a:solidFill>
                    <a:latin typeface="+mj-lt"/>
                  </a:rPr>
                  <a:t>2023</a:t>
                </a:r>
              </a:p>
              <a:p>
                <a:pPr algn="ctr"/>
                <a:r>
                  <a:rPr lang="en-IN" sz="1200" i="1">
                    <a:solidFill>
                      <a:schemeClr val="tx1">
                        <a:lumMod val="75000"/>
                        <a:lumOff val="25000"/>
                      </a:schemeClr>
                    </a:solidFill>
                  </a:rPr>
                  <a:t>Faceless disposal of appeals by JCIT(A)</a:t>
                </a:r>
              </a:p>
              <a:p>
                <a:pPr algn="ctr"/>
                <a:r>
                  <a:rPr lang="en-IN" sz="1200" i="1">
                    <a:solidFill>
                      <a:schemeClr val="tx1">
                        <a:lumMod val="75000"/>
                        <a:lumOff val="25000"/>
                      </a:schemeClr>
                    </a:solidFill>
                  </a:rPr>
                  <a:t>[S. 246A]</a:t>
                </a:r>
              </a:p>
            </p:txBody>
          </p:sp>
        </p:grpSp>
        <p:sp>
          <p:nvSpPr>
            <p:cNvPr id="67" name="TextBox 66">
              <a:extLst>
                <a:ext uri="{FF2B5EF4-FFF2-40B4-BE49-F238E27FC236}">
                  <a16:creationId xmlns:a16="http://schemas.microsoft.com/office/drawing/2014/main" id="{871AA092-78D6-E035-E732-FCB6E8839740}"/>
                </a:ext>
              </a:extLst>
            </p:cNvPr>
            <p:cNvSpPr txBox="1"/>
            <p:nvPr/>
          </p:nvSpPr>
          <p:spPr>
            <a:xfrm>
              <a:off x="7816332" y="4177363"/>
              <a:ext cx="515068" cy="369332"/>
            </a:xfrm>
            <a:prstGeom prst="rect">
              <a:avLst/>
            </a:prstGeom>
            <a:noFill/>
            <a:ln>
              <a:noFill/>
            </a:ln>
          </p:spPr>
          <p:txBody>
            <a:bodyPr wrap="square" rtlCol="0">
              <a:spAutoFit/>
            </a:bodyPr>
            <a:lstStyle/>
            <a:p>
              <a:r>
                <a:rPr lang="en-US">
                  <a:solidFill>
                    <a:srgbClr val="00818E"/>
                  </a:solidFill>
                </a:rPr>
                <a:t>10</a:t>
              </a:r>
              <a:endParaRPr lang="en-IN">
                <a:solidFill>
                  <a:srgbClr val="00818E"/>
                </a:solidFill>
              </a:endParaRPr>
            </a:p>
          </p:txBody>
        </p:sp>
        <p:sp>
          <p:nvSpPr>
            <p:cNvPr id="68" name="TextBox 67">
              <a:extLst>
                <a:ext uri="{FF2B5EF4-FFF2-40B4-BE49-F238E27FC236}">
                  <a16:creationId xmlns:a16="http://schemas.microsoft.com/office/drawing/2014/main" id="{19D0A908-C6BE-A815-951C-F05024D79FA5}"/>
                </a:ext>
              </a:extLst>
            </p:cNvPr>
            <p:cNvSpPr txBox="1"/>
            <p:nvPr/>
          </p:nvSpPr>
          <p:spPr>
            <a:xfrm>
              <a:off x="9887238" y="4158097"/>
              <a:ext cx="515068" cy="369332"/>
            </a:xfrm>
            <a:prstGeom prst="rect">
              <a:avLst/>
            </a:prstGeom>
            <a:noFill/>
          </p:spPr>
          <p:txBody>
            <a:bodyPr wrap="square" rtlCol="0">
              <a:spAutoFit/>
            </a:bodyPr>
            <a:lstStyle/>
            <a:p>
              <a:r>
                <a:rPr lang="en-US">
                  <a:solidFill>
                    <a:srgbClr val="00818E"/>
                  </a:solidFill>
                </a:rPr>
                <a:t>11</a:t>
              </a:r>
              <a:endParaRPr lang="en-IN">
                <a:solidFill>
                  <a:srgbClr val="00818E"/>
                </a:solidFill>
              </a:endParaRPr>
            </a:p>
          </p:txBody>
        </p:sp>
      </p:grpSp>
      <p:grpSp>
        <p:nvGrpSpPr>
          <p:cNvPr id="75" name="Group 74">
            <a:extLst>
              <a:ext uri="{FF2B5EF4-FFF2-40B4-BE49-F238E27FC236}">
                <a16:creationId xmlns:a16="http://schemas.microsoft.com/office/drawing/2014/main" id="{BEADDDA5-C3C4-F65C-5AFB-6ADDD89DCB7D}"/>
              </a:ext>
            </a:extLst>
          </p:cNvPr>
          <p:cNvGrpSpPr/>
          <p:nvPr/>
        </p:nvGrpSpPr>
        <p:grpSpPr>
          <a:xfrm>
            <a:off x="380135" y="1671003"/>
            <a:ext cx="10724745" cy="2503514"/>
            <a:chOff x="394606" y="1877432"/>
            <a:chExt cx="10724745" cy="2503514"/>
          </a:xfrm>
        </p:grpSpPr>
        <p:grpSp>
          <p:nvGrpSpPr>
            <p:cNvPr id="54" name="Group 53">
              <a:extLst>
                <a:ext uri="{FF2B5EF4-FFF2-40B4-BE49-F238E27FC236}">
                  <a16:creationId xmlns:a16="http://schemas.microsoft.com/office/drawing/2014/main" id="{E376386C-2962-3DF5-FBA3-72F5D8B0128E}"/>
                </a:ext>
              </a:extLst>
            </p:cNvPr>
            <p:cNvGrpSpPr/>
            <p:nvPr/>
          </p:nvGrpSpPr>
          <p:grpSpPr>
            <a:xfrm>
              <a:off x="783771" y="1877432"/>
              <a:ext cx="10063561" cy="532381"/>
              <a:chOff x="896878" y="1780544"/>
              <a:chExt cx="10550689" cy="572971"/>
            </a:xfrm>
          </p:grpSpPr>
          <p:sp>
            <p:nvSpPr>
              <p:cNvPr id="38" name="Google Shape;230;p28">
                <a:extLst>
                  <a:ext uri="{FF2B5EF4-FFF2-40B4-BE49-F238E27FC236}">
                    <a16:creationId xmlns:a16="http://schemas.microsoft.com/office/drawing/2014/main" id="{4F5A6231-29EC-70EF-08C4-79D4C5B669D0}"/>
                  </a:ext>
                </a:extLst>
              </p:cNvPr>
              <p:cNvSpPr/>
              <p:nvPr/>
            </p:nvSpPr>
            <p:spPr>
              <a:xfrm>
                <a:off x="896878" y="1813515"/>
                <a:ext cx="540000" cy="540000"/>
              </a:xfrm>
              <a:prstGeom prst="ellipse">
                <a:avLst/>
              </a:prstGeom>
              <a:solidFill>
                <a:schemeClr val="bg1"/>
              </a:solidFill>
              <a:ln w="76200" cap="flat" cmpd="thickThin">
                <a:solidFill>
                  <a:srgbClr val="0D4C83"/>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D4C83"/>
                    </a:solidFill>
                    <a:latin typeface="+mj-lt"/>
                    <a:ea typeface="Cinzel"/>
                    <a:cs typeface="Cinzel"/>
                    <a:sym typeface="Cinzel"/>
                  </a:rPr>
                  <a:t>1</a:t>
                </a:r>
                <a:endParaRPr sz="2000">
                  <a:solidFill>
                    <a:srgbClr val="0D4C83"/>
                  </a:solidFill>
                  <a:latin typeface="+mj-lt"/>
                  <a:ea typeface="Cinzel"/>
                  <a:cs typeface="Cinzel"/>
                  <a:sym typeface="Cinzel"/>
                </a:endParaRPr>
              </a:p>
            </p:txBody>
          </p:sp>
          <p:cxnSp>
            <p:nvCxnSpPr>
              <p:cNvPr id="41" name="Google Shape;233;p28">
                <a:extLst>
                  <a:ext uri="{FF2B5EF4-FFF2-40B4-BE49-F238E27FC236}">
                    <a16:creationId xmlns:a16="http://schemas.microsoft.com/office/drawing/2014/main" id="{6C0BEC4D-485B-DA39-C778-543CC1D908A3}"/>
                  </a:ext>
                </a:extLst>
              </p:cNvPr>
              <p:cNvCxnSpPr>
                <a:cxnSpLocks/>
              </p:cNvCxnSpPr>
              <p:nvPr/>
            </p:nvCxnSpPr>
            <p:spPr>
              <a:xfrm>
                <a:off x="1436878" y="2074496"/>
                <a:ext cx="1601400" cy="600"/>
              </a:xfrm>
              <a:prstGeom prst="bentConnector3">
                <a:avLst>
                  <a:gd name="adj1" fmla="val 50000"/>
                </a:avLst>
              </a:prstGeom>
              <a:noFill/>
              <a:ln w="38100" cap="flat" cmpd="sng">
                <a:solidFill>
                  <a:srgbClr val="0D4C83"/>
                </a:solidFill>
                <a:prstDash val="solid"/>
                <a:round/>
                <a:headEnd type="none" w="med" len="med"/>
                <a:tailEnd type="none" w="med" len="med"/>
              </a:ln>
            </p:spPr>
          </p:cxnSp>
          <p:sp>
            <p:nvSpPr>
              <p:cNvPr id="43" name="Google Shape;230;p28">
                <a:extLst>
                  <a:ext uri="{FF2B5EF4-FFF2-40B4-BE49-F238E27FC236}">
                    <a16:creationId xmlns:a16="http://schemas.microsoft.com/office/drawing/2014/main" id="{AACE743F-8630-96EC-DE40-E4E7C361146C}"/>
                  </a:ext>
                </a:extLst>
              </p:cNvPr>
              <p:cNvSpPr/>
              <p:nvPr/>
            </p:nvSpPr>
            <p:spPr>
              <a:xfrm>
                <a:off x="2760841" y="1780544"/>
                <a:ext cx="540000" cy="540000"/>
              </a:xfrm>
              <a:prstGeom prst="ellipse">
                <a:avLst/>
              </a:prstGeom>
              <a:solidFill>
                <a:schemeClr val="bg1"/>
              </a:solidFill>
              <a:ln w="76200" cap="flat" cmpd="thickThin">
                <a:solidFill>
                  <a:srgbClr val="0D4C83"/>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D4C83"/>
                    </a:solidFill>
                    <a:latin typeface="+mj-lt"/>
                    <a:ea typeface="Cinzel"/>
                    <a:cs typeface="Cinzel"/>
                    <a:sym typeface="Cinzel"/>
                  </a:rPr>
                  <a:t>2</a:t>
                </a:r>
                <a:endParaRPr sz="2000">
                  <a:solidFill>
                    <a:srgbClr val="0D4C83"/>
                  </a:solidFill>
                  <a:latin typeface="+mj-lt"/>
                  <a:ea typeface="Cinzel"/>
                  <a:cs typeface="Cinzel"/>
                  <a:sym typeface="Cinzel"/>
                </a:endParaRPr>
              </a:p>
            </p:txBody>
          </p:sp>
          <p:sp>
            <p:nvSpPr>
              <p:cNvPr id="44" name="Google Shape;230;p28">
                <a:extLst>
                  <a:ext uri="{FF2B5EF4-FFF2-40B4-BE49-F238E27FC236}">
                    <a16:creationId xmlns:a16="http://schemas.microsoft.com/office/drawing/2014/main" id="{2B647AF1-1746-3836-080F-C471562AE669}"/>
                  </a:ext>
                </a:extLst>
              </p:cNvPr>
              <p:cNvSpPr/>
              <p:nvPr/>
            </p:nvSpPr>
            <p:spPr>
              <a:xfrm>
                <a:off x="4649258" y="1782651"/>
                <a:ext cx="540000" cy="539999"/>
              </a:xfrm>
              <a:prstGeom prst="ellipse">
                <a:avLst/>
              </a:prstGeom>
              <a:solidFill>
                <a:schemeClr val="bg1"/>
              </a:solidFill>
              <a:ln w="76200" cap="flat" cmpd="thickThin">
                <a:solidFill>
                  <a:srgbClr val="0D4C83"/>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D4C83"/>
                    </a:solidFill>
                    <a:latin typeface="+mj-lt"/>
                    <a:ea typeface="Cinzel"/>
                    <a:cs typeface="Cinzel"/>
                    <a:sym typeface="Cinzel"/>
                  </a:rPr>
                  <a:t>3</a:t>
                </a:r>
                <a:endParaRPr sz="2000">
                  <a:solidFill>
                    <a:srgbClr val="0D4C83"/>
                  </a:solidFill>
                  <a:latin typeface="+mj-lt"/>
                  <a:ea typeface="Cinzel"/>
                  <a:cs typeface="Cinzel"/>
                  <a:sym typeface="Cinzel"/>
                </a:endParaRPr>
              </a:p>
            </p:txBody>
          </p:sp>
          <p:cxnSp>
            <p:nvCxnSpPr>
              <p:cNvPr id="45" name="Google Shape;233;p28">
                <a:extLst>
                  <a:ext uri="{FF2B5EF4-FFF2-40B4-BE49-F238E27FC236}">
                    <a16:creationId xmlns:a16="http://schemas.microsoft.com/office/drawing/2014/main" id="{5090F2BB-B349-17D4-8823-C6E5D93ECC8B}"/>
                  </a:ext>
                </a:extLst>
              </p:cNvPr>
              <p:cNvCxnSpPr>
                <a:cxnSpLocks/>
              </p:cNvCxnSpPr>
              <p:nvPr/>
            </p:nvCxnSpPr>
            <p:spPr>
              <a:xfrm>
                <a:off x="5189258" y="2061667"/>
                <a:ext cx="1601400" cy="599"/>
              </a:xfrm>
              <a:prstGeom prst="bentConnector3">
                <a:avLst>
                  <a:gd name="adj1" fmla="val 50000"/>
                </a:avLst>
              </a:prstGeom>
              <a:noFill/>
              <a:ln w="38100" cap="flat" cmpd="sng">
                <a:solidFill>
                  <a:srgbClr val="0D4C83"/>
                </a:solidFill>
                <a:prstDash val="solid"/>
                <a:round/>
                <a:headEnd type="none" w="med" len="med"/>
                <a:tailEnd type="none" w="med" len="med"/>
              </a:ln>
            </p:spPr>
          </p:cxnSp>
          <p:cxnSp>
            <p:nvCxnSpPr>
              <p:cNvPr id="46" name="Google Shape;233;p28">
                <a:extLst>
                  <a:ext uri="{FF2B5EF4-FFF2-40B4-BE49-F238E27FC236}">
                    <a16:creationId xmlns:a16="http://schemas.microsoft.com/office/drawing/2014/main" id="{40B9D78B-2375-37FD-E9A9-6FFCE47ED519}"/>
                  </a:ext>
                </a:extLst>
              </p:cNvPr>
              <p:cNvCxnSpPr>
                <a:cxnSpLocks/>
                <a:stCxn id="43" idx="6"/>
                <a:endCxn id="44" idx="2"/>
              </p:cNvCxnSpPr>
              <p:nvPr/>
            </p:nvCxnSpPr>
            <p:spPr>
              <a:xfrm>
                <a:off x="3300841" y="2050544"/>
                <a:ext cx="1348418" cy="2107"/>
              </a:xfrm>
              <a:prstGeom prst="bentConnector3">
                <a:avLst>
                  <a:gd name="adj1" fmla="val 50000"/>
                </a:avLst>
              </a:prstGeom>
              <a:noFill/>
              <a:ln w="38100" cap="flat" cmpd="sng">
                <a:solidFill>
                  <a:srgbClr val="0D4C83"/>
                </a:solidFill>
                <a:prstDash val="solid"/>
                <a:round/>
                <a:headEnd type="none" w="med" len="med"/>
                <a:tailEnd type="none" w="med" len="med"/>
              </a:ln>
            </p:spPr>
          </p:cxnSp>
          <p:cxnSp>
            <p:nvCxnSpPr>
              <p:cNvPr id="49" name="Google Shape;233;p28">
                <a:extLst>
                  <a:ext uri="{FF2B5EF4-FFF2-40B4-BE49-F238E27FC236}">
                    <a16:creationId xmlns:a16="http://schemas.microsoft.com/office/drawing/2014/main" id="{B05C51B3-CF9C-1DEB-02E3-7FD71EC051D9}"/>
                  </a:ext>
                </a:extLst>
              </p:cNvPr>
              <p:cNvCxnSpPr>
                <a:cxnSpLocks/>
              </p:cNvCxnSpPr>
              <p:nvPr/>
            </p:nvCxnSpPr>
            <p:spPr>
              <a:xfrm>
                <a:off x="7360405" y="2061667"/>
                <a:ext cx="1601400" cy="599"/>
              </a:xfrm>
              <a:prstGeom prst="bentConnector3">
                <a:avLst>
                  <a:gd name="adj1" fmla="val 50000"/>
                </a:avLst>
              </a:prstGeom>
              <a:noFill/>
              <a:ln w="38100" cap="flat" cmpd="sng">
                <a:solidFill>
                  <a:srgbClr val="0D4C83"/>
                </a:solidFill>
                <a:prstDash val="solid"/>
                <a:round/>
                <a:headEnd type="none" w="med" len="med"/>
                <a:tailEnd type="none" w="med" len="med"/>
              </a:ln>
            </p:spPr>
          </p:cxnSp>
          <p:sp>
            <p:nvSpPr>
              <p:cNvPr id="50" name="Google Shape;230;p28">
                <a:extLst>
                  <a:ext uri="{FF2B5EF4-FFF2-40B4-BE49-F238E27FC236}">
                    <a16:creationId xmlns:a16="http://schemas.microsoft.com/office/drawing/2014/main" id="{289271ED-57CC-BDF6-1F25-4EA8CFE0345F}"/>
                  </a:ext>
                </a:extLst>
              </p:cNvPr>
              <p:cNvSpPr/>
              <p:nvPr/>
            </p:nvSpPr>
            <p:spPr>
              <a:xfrm>
                <a:off x="6805531" y="1796010"/>
                <a:ext cx="540000" cy="540000"/>
              </a:xfrm>
              <a:prstGeom prst="ellipse">
                <a:avLst/>
              </a:prstGeom>
              <a:solidFill>
                <a:schemeClr val="bg1"/>
              </a:solidFill>
              <a:ln w="76200" cap="flat" cmpd="thickThin">
                <a:solidFill>
                  <a:srgbClr val="0D4C83"/>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D4C83"/>
                    </a:solidFill>
                    <a:latin typeface="+mj-lt"/>
                    <a:ea typeface="Cinzel"/>
                    <a:cs typeface="Cinzel"/>
                    <a:sym typeface="Cinzel"/>
                  </a:rPr>
                  <a:t>4</a:t>
                </a:r>
                <a:endParaRPr sz="2000">
                  <a:solidFill>
                    <a:srgbClr val="0D4C83"/>
                  </a:solidFill>
                  <a:latin typeface="+mj-lt"/>
                  <a:ea typeface="Cinzel"/>
                  <a:cs typeface="Cinzel"/>
                  <a:sym typeface="Cinzel"/>
                </a:endParaRPr>
              </a:p>
            </p:txBody>
          </p:sp>
          <p:sp>
            <p:nvSpPr>
              <p:cNvPr id="51" name="Google Shape;230;p28">
                <a:extLst>
                  <a:ext uri="{FF2B5EF4-FFF2-40B4-BE49-F238E27FC236}">
                    <a16:creationId xmlns:a16="http://schemas.microsoft.com/office/drawing/2014/main" id="{9BD115D7-1277-EDB9-B1DE-8B845D461028}"/>
                  </a:ext>
                </a:extLst>
              </p:cNvPr>
              <p:cNvSpPr/>
              <p:nvPr/>
            </p:nvSpPr>
            <p:spPr>
              <a:xfrm>
                <a:off x="8976678" y="1782649"/>
                <a:ext cx="540000" cy="540000"/>
              </a:xfrm>
              <a:prstGeom prst="ellipse">
                <a:avLst/>
              </a:prstGeom>
              <a:solidFill>
                <a:schemeClr val="bg1"/>
              </a:solidFill>
              <a:ln w="76200" cap="flat" cmpd="thickThin">
                <a:solidFill>
                  <a:srgbClr val="0D4C83"/>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D4C83"/>
                    </a:solidFill>
                    <a:latin typeface="+mj-lt"/>
                    <a:ea typeface="Cinzel"/>
                    <a:cs typeface="Cinzel"/>
                    <a:sym typeface="Cinzel"/>
                  </a:rPr>
                  <a:t>5</a:t>
                </a:r>
                <a:endParaRPr sz="2000">
                  <a:solidFill>
                    <a:srgbClr val="0D4C83"/>
                  </a:solidFill>
                  <a:latin typeface="+mj-lt"/>
                  <a:ea typeface="Cinzel"/>
                  <a:cs typeface="Cinzel"/>
                  <a:sym typeface="Cinzel"/>
                </a:endParaRPr>
              </a:p>
            </p:txBody>
          </p:sp>
          <p:sp>
            <p:nvSpPr>
              <p:cNvPr id="52" name="Google Shape;230;p28">
                <a:extLst>
                  <a:ext uri="{FF2B5EF4-FFF2-40B4-BE49-F238E27FC236}">
                    <a16:creationId xmlns:a16="http://schemas.microsoft.com/office/drawing/2014/main" id="{EE48737F-A0BE-EC36-1AA8-3CAEF571EDD9}"/>
                  </a:ext>
                </a:extLst>
              </p:cNvPr>
              <p:cNvSpPr/>
              <p:nvPr/>
            </p:nvSpPr>
            <p:spPr>
              <a:xfrm>
                <a:off x="10907567" y="1804496"/>
                <a:ext cx="540000" cy="540000"/>
              </a:xfrm>
              <a:prstGeom prst="ellipse">
                <a:avLst/>
              </a:prstGeom>
              <a:solidFill>
                <a:schemeClr val="bg1"/>
              </a:solidFill>
              <a:ln w="76200" cap="flat" cmpd="thickThin">
                <a:solidFill>
                  <a:srgbClr val="0D4C83"/>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D4C83"/>
                    </a:solidFill>
                    <a:latin typeface="+mj-lt"/>
                    <a:ea typeface="Cinzel"/>
                    <a:cs typeface="Cinzel"/>
                    <a:sym typeface="Cinzel"/>
                  </a:rPr>
                  <a:t>6</a:t>
                </a:r>
                <a:endParaRPr sz="2000">
                  <a:solidFill>
                    <a:srgbClr val="0D4C83"/>
                  </a:solidFill>
                  <a:latin typeface="+mj-lt"/>
                  <a:ea typeface="Cinzel"/>
                  <a:cs typeface="Cinzel"/>
                  <a:sym typeface="Cinzel"/>
                </a:endParaRPr>
              </a:p>
            </p:txBody>
          </p:sp>
        </p:grpSp>
        <p:sp>
          <p:nvSpPr>
            <p:cNvPr id="69" name="TextBox 66">
              <a:extLst>
                <a:ext uri="{FF2B5EF4-FFF2-40B4-BE49-F238E27FC236}">
                  <a16:creationId xmlns:a16="http://schemas.microsoft.com/office/drawing/2014/main" id="{598EB65A-34C8-A651-12D2-001F3EB165A2}"/>
                </a:ext>
              </a:extLst>
            </p:cNvPr>
            <p:cNvSpPr txBox="1"/>
            <p:nvPr/>
          </p:nvSpPr>
          <p:spPr>
            <a:xfrm>
              <a:off x="394606" y="2534847"/>
              <a:ext cx="1527463" cy="1600438"/>
            </a:xfrm>
            <a:prstGeom prst="rect">
              <a:avLst/>
            </a:prstGeom>
            <a:noFill/>
            <a:ln>
              <a:noFill/>
              <a:prstDash val="lg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tx1">
                      <a:lumMod val="75000"/>
                      <a:lumOff val="25000"/>
                    </a:schemeClr>
                  </a:solidFill>
                  <a:latin typeface="+mj-lt"/>
                </a:rPr>
                <a:t>Faceless Assessment Scheme, 2021</a:t>
              </a:r>
            </a:p>
            <a:p>
              <a:pPr algn="ctr"/>
              <a:r>
                <a:rPr lang="en-US" sz="1200" i="1">
                  <a:solidFill>
                    <a:schemeClr val="tx1">
                      <a:lumMod val="75000"/>
                      <a:lumOff val="25000"/>
                    </a:schemeClr>
                  </a:solidFill>
                  <a:latin typeface="+mj-lt"/>
                </a:rPr>
                <a:t>Now codified u/s 144B for faceless assessments u/s </a:t>
              </a:r>
            </a:p>
            <a:p>
              <a:pPr algn="ctr"/>
              <a:r>
                <a:rPr lang="en-US" sz="1200" i="1">
                  <a:solidFill>
                    <a:schemeClr val="tx1">
                      <a:lumMod val="75000"/>
                      <a:lumOff val="25000"/>
                    </a:schemeClr>
                  </a:solidFill>
                  <a:latin typeface="+mj-lt"/>
                </a:rPr>
                <a:t>143(3), 144 &amp; 147</a:t>
              </a:r>
            </a:p>
            <a:p>
              <a:pPr algn="ctr"/>
              <a:endParaRPr lang="en-US" sz="1400" b="1">
                <a:solidFill>
                  <a:schemeClr val="tx1">
                    <a:lumMod val="75000"/>
                    <a:lumOff val="25000"/>
                  </a:schemeClr>
                </a:solidFill>
                <a:latin typeface="+mj-lt"/>
              </a:endParaRPr>
            </a:p>
          </p:txBody>
        </p:sp>
        <p:sp>
          <p:nvSpPr>
            <p:cNvPr id="70" name="TextBox 69">
              <a:extLst>
                <a:ext uri="{FF2B5EF4-FFF2-40B4-BE49-F238E27FC236}">
                  <a16:creationId xmlns:a16="http://schemas.microsoft.com/office/drawing/2014/main" id="{09FBCCA8-A7F4-806F-4A79-0EE2DF5A398C}"/>
                </a:ext>
              </a:extLst>
            </p:cNvPr>
            <p:cNvSpPr txBox="1"/>
            <p:nvPr/>
          </p:nvSpPr>
          <p:spPr>
            <a:xfrm>
              <a:off x="2212253" y="2528528"/>
              <a:ext cx="1239198" cy="1384995"/>
            </a:xfrm>
            <a:prstGeom prst="rect">
              <a:avLst/>
            </a:prstGeom>
            <a:noFill/>
            <a:ln>
              <a:noFill/>
              <a:prstDash val="lgDash"/>
            </a:ln>
          </p:spPr>
          <p:txBody>
            <a:bodyPr wrap="square">
              <a:spAutoFit/>
            </a:bodyPr>
            <a:lstStyle/>
            <a:p>
              <a:pPr algn="ctr"/>
              <a:r>
                <a:rPr lang="en-IN" sz="1200" b="1">
                  <a:solidFill>
                    <a:schemeClr val="tx1">
                      <a:lumMod val="75000"/>
                      <a:lumOff val="25000"/>
                    </a:schemeClr>
                  </a:solidFill>
                  <a:latin typeface="+mj-lt"/>
                </a:rPr>
                <a:t>Faceless</a:t>
              </a:r>
              <a:r>
                <a:rPr lang="en-IN" sz="1200">
                  <a:solidFill>
                    <a:schemeClr val="tx1">
                      <a:lumMod val="75000"/>
                      <a:lumOff val="25000"/>
                    </a:schemeClr>
                  </a:solidFill>
                </a:rPr>
                <a:t> </a:t>
              </a:r>
              <a:r>
                <a:rPr lang="en-IN" sz="1200" b="1">
                  <a:solidFill>
                    <a:schemeClr val="tx1">
                      <a:lumMod val="75000"/>
                      <a:lumOff val="25000"/>
                    </a:schemeClr>
                  </a:solidFill>
                  <a:latin typeface="+mj-lt"/>
                </a:rPr>
                <a:t>Appeal</a:t>
              </a:r>
              <a:r>
                <a:rPr lang="en-IN" sz="1200">
                  <a:solidFill>
                    <a:schemeClr val="tx1">
                      <a:lumMod val="75000"/>
                      <a:lumOff val="25000"/>
                    </a:schemeClr>
                  </a:solidFill>
                </a:rPr>
                <a:t> </a:t>
              </a:r>
              <a:r>
                <a:rPr lang="en-IN" sz="1200" b="1">
                  <a:solidFill>
                    <a:schemeClr val="tx1">
                      <a:lumMod val="75000"/>
                      <a:lumOff val="25000"/>
                    </a:schemeClr>
                  </a:solidFill>
                  <a:latin typeface="+mj-lt"/>
                </a:rPr>
                <a:t>Scheme</a:t>
              </a:r>
              <a:r>
                <a:rPr lang="en-IN" sz="1200">
                  <a:solidFill>
                    <a:schemeClr val="tx1">
                      <a:lumMod val="75000"/>
                      <a:lumOff val="25000"/>
                    </a:schemeClr>
                  </a:solidFill>
                </a:rPr>
                <a:t>, </a:t>
              </a:r>
              <a:r>
                <a:rPr lang="en-IN" sz="1200" b="1">
                  <a:solidFill>
                    <a:schemeClr val="tx1">
                      <a:lumMod val="75000"/>
                      <a:lumOff val="25000"/>
                    </a:schemeClr>
                  </a:solidFill>
                  <a:latin typeface="+mj-lt"/>
                </a:rPr>
                <a:t>2021</a:t>
              </a:r>
            </a:p>
            <a:p>
              <a:pPr algn="ctr"/>
              <a:r>
                <a:rPr lang="en-IN" sz="1200" i="1">
                  <a:solidFill>
                    <a:schemeClr val="tx1">
                      <a:lumMod val="75000"/>
                      <a:lumOff val="25000"/>
                    </a:schemeClr>
                  </a:solidFill>
                </a:rPr>
                <a:t>Disposal of appeals by CIT(A) [S. 250]</a:t>
              </a:r>
            </a:p>
            <a:p>
              <a:pPr algn="ctr"/>
              <a:endParaRPr lang="en-IN" sz="1200">
                <a:solidFill>
                  <a:schemeClr val="tx1">
                    <a:lumMod val="75000"/>
                    <a:lumOff val="25000"/>
                  </a:schemeClr>
                </a:solidFill>
              </a:endParaRPr>
            </a:p>
          </p:txBody>
        </p:sp>
        <p:sp>
          <p:nvSpPr>
            <p:cNvPr id="71" name="TextBox 70">
              <a:extLst>
                <a:ext uri="{FF2B5EF4-FFF2-40B4-BE49-F238E27FC236}">
                  <a16:creationId xmlns:a16="http://schemas.microsoft.com/office/drawing/2014/main" id="{84B42C90-3087-91A8-92D6-8D208B706A66}"/>
                </a:ext>
              </a:extLst>
            </p:cNvPr>
            <p:cNvSpPr txBox="1"/>
            <p:nvPr/>
          </p:nvSpPr>
          <p:spPr>
            <a:xfrm>
              <a:off x="3894374" y="2495373"/>
              <a:ext cx="1527464" cy="1200329"/>
            </a:xfrm>
            <a:prstGeom prst="rect">
              <a:avLst/>
            </a:prstGeom>
            <a:noFill/>
            <a:ln>
              <a:noFill/>
              <a:prstDash val="lgDash"/>
            </a:ln>
          </p:spPr>
          <p:txBody>
            <a:bodyPr wrap="square">
              <a:spAutoFit/>
            </a:bodyPr>
            <a:lstStyle/>
            <a:p>
              <a:pPr algn="ctr"/>
              <a:r>
                <a:rPr lang="en-IN" sz="1200" b="1">
                  <a:solidFill>
                    <a:schemeClr val="tx1">
                      <a:lumMod val="75000"/>
                      <a:lumOff val="25000"/>
                    </a:schemeClr>
                  </a:solidFill>
                  <a:latin typeface="+mj-lt"/>
                </a:rPr>
                <a:t>Faceless</a:t>
              </a:r>
              <a:r>
                <a:rPr lang="en-IN" sz="1200">
                  <a:solidFill>
                    <a:schemeClr val="tx1">
                      <a:lumMod val="75000"/>
                      <a:lumOff val="25000"/>
                    </a:schemeClr>
                  </a:solidFill>
                </a:rPr>
                <a:t> </a:t>
              </a:r>
              <a:r>
                <a:rPr lang="en-IN" sz="1200" b="1">
                  <a:solidFill>
                    <a:schemeClr val="tx1">
                      <a:lumMod val="75000"/>
                      <a:lumOff val="25000"/>
                    </a:schemeClr>
                  </a:solidFill>
                  <a:latin typeface="+mj-lt"/>
                </a:rPr>
                <a:t>Penalty</a:t>
              </a:r>
              <a:r>
                <a:rPr lang="en-IN" sz="1200">
                  <a:solidFill>
                    <a:schemeClr val="tx1">
                      <a:lumMod val="75000"/>
                      <a:lumOff val="25000"/>
                    </a:schemeClr>
                  </a:solidFill>
                </a:rPr>
                <a:t> </a:t>
              </a:r>
              <a:r>
                <a:rPr lang="en-IN" sz="1200" b="1">
                  <a:solidFill>
                    <a:schemeClr val="tx1">
                      <a:lumMod val="75000"/>
                      <a:lumOff val="25000"/>
                    </a:schemeClr>
                  </a:solidFill>
                  <a:latin typeface="+mj-lt"/>
                </a:rPr>
                <a:t>Scheme</a:t>
              </a:r>
              <a:r>
                <a:rPr lang="en-IN" sz="1200">
                  <a:solidFill>
                    <a:schemeClr val="tx1">
                      <a:lumMod val="75000"/>
                      <a:lumOff val="25000"/>
                    </a:schemeClr>
                  </a:solidFill>
                </a:rPr>
                <a:t>, </a:t>
              </a:r>
              <a:r>
                <a:rPr lang="en-IN" sz="1200" b="1">
                  <a:solidFill>
                    <a:schemeClr val="tx1">
                      <a:lumMod val="75000"/>
                      <a:lumOff val="25000"/>
                    </a:schemeClr>
                  </a:solidFill>
                  <a:latin typeface="+mj-lt"/>
                </a:rPr>
                <a:t>2021</a:t>
              </a:r>
            </a:p>
            <a:p>
              <a:pPr algn="ctr"/>
              <a:r>
                <a:rPr lang="en-IN" sz="1200" i="1">
                  <a:solidFill>
                    <a:schemeClr val="tx1">
                      <a:lumMod val="75000"/>
                      <a:lumOff val="25000"/>
                    </a:schemeClr>
                  </a:solidFill>
                </a:rPr>
                <a:t>Imposition of penalty </a:t>
              </a:r>
            </a:p>
            <a:p>
              <a:pPr algn="ctr"/>
              <a:r>
                <a:rPr lang="en-IN" sz="1200" i="1">
                  <a:solidFill>
                    <a:schemeClr val="tx1">
                      <a:lumMod val="75000"/>
                      <a:lumOff val="25000"/>
                    </a:schemeClr>
                  </a:solidFill>
                </a:rPr>
                <a:t>[S. 274]</a:t>
              </a:r>
            </a:p>
            <a:p>
              <a:pPr algn="ctr"/>
              <a:endParaRPr lang="en-IN" sz="1200">
                <a:solidFill>
                  <a:schemeClr val="tx1">
                    <a:lumMod val="75000"/>
                    <a:lumOff val="25000"/>
                  </a:schemeClr>
                </a:solidFill>
              </a:endParaRPr>
            </a:p>
          </p:txBody>
        </p:sp>
        <p:sp>
          <p:nvSpPr>
            <p:cNvPr id="72" name="TextBox 66">
              <a:extLst>
                <a:ext uri="{FF2B5EF4-FFF2-40B4-BE49-F238E27FC236}">
                  <a16:creationId xmlns:a16="http://schemas.microsoft.com/office/drawing/2014/main" id="{094C9397-2CB3-D71F-DC3B-144A74B1D308}"/>
                </a:ext>
              </a:extLst>
            </p:cNvPr>
            <p:cNvSpPr txBox="1"/>
            <p:nvPr/>
          </p:nvSpPr>
          <p:spPr>
            <a:xfrm>
              <a:off x="5950125" y="2466922"/>
              <a:ext cx="1527463" cy="1384995"/>
            </a:xfrm>
            <a:prstGeom prst="rect">
              <a:avLst/>
            </a:prstGeom>
            <a:noFill/>
            <a:ln>
              <a:noFill/>
              <a:prstDash val="lg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tx1">
                      <a:lumMod val="75000"/>
                      <a:lumOff val="25000"/>
                    </a:schemeClr>
                  </a:solidFill>
                  <a:latin typeface="+mj-lt"/>
                </a:rPr>
                <a:t>e-Assessment of Income Escaping Assessment Scheme, 2022</a:t>
              </a:r>
            </a:p>
            <a:p>
              <a:pPr algn="ctr"/>
              <a:r>
                <a:rPr lang="en-US" sz="1200" i="1" dirty="0">
                  <a:solidFill>
                    <a:schemeClr val="tx1">
                      <a:lumMod val="75000"/>
                      <a:lumOff val="25000"/>
                    </a:schemeClr>
                  </a:solidFill>
                  <a:latin typeface="+mj-lt"/>
                </a:rPr>
                <a:t>Reassessment u/s 147, 148, 148A </a:t>
              </a:r>
              <a:r>
                <a:rPr lang="en-US" sz="1200" i="1" dirty="0" err="1">
                  <a:solidFill>
                    <a:schemeClr val="tx1">
                      <a:lumMod val="75000"/>
                      <a:lumOff val="25000"/>
                    </a:schemeClr>
                  </a:solidFill>
                  <a:latin typeface="+mj-lt"/>
                </a:rPr>
                <a:t>r.w.</a:t>
              </a:r>
              <a:r>
                <a:rPr lang="en-US" sz="1200" i="1" dirty="0">
                  <a:solidFill>
                    <a:schemeClr val="tx1">
                      <a:lumMod val="75000"/>
                      <a:lumOff val="25000"/>
                    </a:schemeClr>
                  </a:solidFill>
                  <a:latin typeface="+mj-lt"/>
                </a:rPr>
                <a:t> S. 151 &amp; 151A</a:t>
              </a:r>
            </a:p>
          </p:txBody>
        </p:sp>
        <p:sp>
          <p:nvSpPr>
            <p:cNvPr id="73" name="TextBox 66">
              <a:extLst>
                <a:ext uri="{FF2B5EF4-FFF2-40B4-BE49-F238E27FC236}">
                  <a16:creationId xmlns:a16="http://schemas.microsoft.com/office/drawing/2014/main" id="{62C2FFCF-1281-F4F7-5142-9796E33978C5}"/>
                </a:ext>
              </a:extLst>
            </p:cNvPr>
            <p:cNvSpPr txBox="1"/>
            <p:nvPr/>
          </p:nvSpPr>
          <p:spPr>
            <a:xfrm>
              <a:off x="8005876" y="2495121"/>
              <a:ext cx="1527465" cy="830997"/>
            </a:xfrm>
            <a:prstGeom prst="rect">
              <a:avLst/>
            </a:prstGeom>
            <a:noFill/>
            <a:ln>
              <a:noFill/>
              <a:prstDash val="lg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tx1">
                      <a:lumMod val="75000"/>
                      <a:lumOff val="25000"/>
                    </a:schemeClr>
                  </a:solidFill>
                  <a:latin typeface="+mj-lt"/>
                </a:rPr>
                <a:t>e-Settlement Scheme, 2021</a:t>
              </a:r>
            </a:p>
            <a:p>
              <a:pPr algn="ctr"/>
              <a:r>
                <a:rPr lang="en-US" sz="1200" i="1">
                  <a:solidFill>
                    <a:schemeClr val="tx1">
                      <a:lumMod val="75000"/>
                      <a:lumOff val="25000"/>
                    </a:schemeClr>
                  </a:solidFill>
                  <a:latin typeface="+mj-lt"/>
                </a:rPr>
                <a:t>Settlement of cases</a:t>
              </a:r>
            </a:p>
            <a:p>
              <a:pPr algn="ctr"/>
              <a:r>
                <a:rPr lang="en-US" sz="1200" i="1">
                  <a:solidFill>
                    <a:schemeClr val="tx1">
                      <a:lumMod val="75000"/>
                      <a:lumOff val="25000"/>
                    </a:schemeClr>
                  </a:solidFill>
                  <a:latin typeface="+mj-lt"/>
                </a:rPr>
                <a:t>[S. 245D]</a:t>
              </a:r>
            </a:p>
          </p:txBody>
        </p:sp>
        <p:sp>
          <p:nvSpPr>
            <p:cNvPr id="74" name="TextBox 73">
              <a:extLst>
                <a:ext uri="{FF2B5EF4-FFF2-40B4-BE49-F238E27FC236}">
                  <a16:creationId xmlns:a16="http://schemas.microsoft.com/office/drawing/2014/main" id="{80EE726A-1A6E-8B51-828E-12D4EE902B9B}"/>
                </a:ext>
              </a:extLst>
            </p:cNvPr>
            <p:cNvSpPr txBox="1"/>
            <p:nvPr/>
          </p:nvSpPr>
          <p:spPr>
            <a:xfrm>
              <a:off x="9926944" y="2441954"/>
              <a:ext cx="1192407" cy="1938992"/>
            </a:xfrm>
            <a:prstGeom prst="rect">
              <a:avLst/>
            </a:prstGeom>
            <a:noFill/>
            <a:ln>
              <a:noFill/>
              <a:prstDash val="lgDash"/>
            </a:ln>
          </p:spPr>
          <p:txBody>
            <a:bodyPr wrap="square">
              <a:spAutoFit/>
            </a:bodyPr>
            <a:lstStyle/>
            <a:p>
              <a:pPr algn="ctr"/>
              <a:r>
                <a:rPr lang="en-IN" sz="1200" b="1">
                  <a:solidFill>
                    <a:schemeClr val="tx1">
                      <a:lumMod val="75000"/>
                      <a:lumOff val="25000"/>
                    </a:schemeClr>
                  </a:solidFill>
                  <a:latin typeface="+mj-lt"/>
                </a:rPr>
                <a:t>e-Dispute Resolution</a:t>
              </a:r>
              <a:r>
                <a:rPr lang="en-IN" sz="1200" b="0" i="0" u="none" strike="noStrike">
                  <a:solidFill>
                    <a:schemeClr val="tx1">
                      <a:lumMod val="75000"/>
                      <a:lumOff val="25000"/>
                    </a:schemeClr>
                  </a:solidFill>
                  <a:effectLst/>
                  <a:latin typeface="Arial" panose="020B0604020202020204" pitchFamily="34" charset="0"/>
                </a:rPr>
                <a:t> </a:t>
              </a:r>
              <a:r>
                <a:rPr lang="en-IN" sz="1200" b="1">
                  <a:solidFill>
                    <a:schemeClr val="tx1">
                      <a:lumMod val="75000"/>
                      <a:lumOff val="25000"/>
                    </a:schemeClr>
                  </a:solidFill>
                  <a:latin typeface="+mj-lt"/>
                </a:rPr>
                <a:t>Scheme</a:t>
              </a:r>
              <a:r>
                <a:rPr lang="en-IN" sz="1200" b="0" i="0" u="none" strike="noStrike">
                  <a:solidFill>
                    <a:schemeClr val="tx1">
                      <a:lumMod val="75000"/>
                      <a:lumOff val="25000"/>
                    </a:schemeClr>
                  </a:solidFill>
                  <a:effectLst/>
                  <a:latin typeface="Arial" panose="020B0604020202020204" pitchFamily="34" charset="0"/>
                </a:rPr>
                <a:t>, </a:t>
              </a:r>
              <a:r>
                <a:rPr lang="en-IN" sz="1200" b="1">
                  <a:solidFill>
                    <a:schemeClr val="tx1">
                      <a:lumMod val="75000"/>
                      <a:lumOff val="25000"/>
                    </a:schemeClr>
                  </a:solidFill>
                  <a:latin typeface="+mj-lt"/>
                </a:rPr>
                <a:t>2022</a:t>
              </a:r>
              <a:r>
                <a:rPr lang="en-IN" sz="1200">
                  <a:solidFill>
                    <a:schemeClr val="tx1">
                      <a:lumMod val="75000"/>
                      <a:lumOff val="25000"/>
                    </a:schemeClr>
                  </a:solidFill>
                </a:rPr>
                <a:t> </a:t>
              </a:r>
            </a:p>
            <a:p>
              <a:pPr algn="ctr"/>
              <a:r>
                <a:rPr lang="en-IN" sz="1200" i="1">
                  <a:solidFill>
                    <a:schemeClr val="tx1">
                      <a:lumMod val="75000"/>
                      <a:lumOff val="25000"/>
                    </a:schemeClr>
                  </a:solidFill>
                </a:rPr>
                <a:t>Dispute resolution in cases specified u/</a:t>
              </a:r>
              <a:r>
                <a:rPr lang="en-IN" sz="1200" i="1" err="1">
                  <a:solidFill>
                    <a:schemeClr val="tx1">
                      <a:lumMod val="75000"/>
                      <a:lumOff val="25000"/>
                    </a:schemeClr>
                  </a:solidFill>
                </a:rPr>
                <a:t>chp</a:t>
              </a:r>
              <a:r>
                <a:rPr lang="en-IN" sz="1200" i="1">
                  <a:solidFill>
                    <a:schemeClr val="tx1">
                      <a:lumMod val="75000"/>
                      <a:lumOff val="25000"/>
                    </a:schemeClr>
                  </a:solidFill>
                </a:rPr>
                <a:t> XIX-AA </a:t>
              </a:r>
            </a:p>
            <a:p>
              <a:pPr algn="ctr"/>
              <a:r>
                <a:rPr lang="en-IN" sz="1200" i="1">
                  <a:solidFill>
                    <a:schemeClr val="tx1">
                      <a:lumMod val="75000"/>
                      <a:lumOff val="25000"/>
                    </a:schemeClr>
                  </a:solidFill>
                </a:rPr>
                <a:t>[S. 245MA]</a:t>
              </a:r>
            </a:p>
            <a:p>
              <a:pPr algn="ctr"/>
              <a:endParaRPr lang="en-IN" sz="1200">
                <a:solidFill>
                  <a:schemeClr val="tx1">
                    <a:lumMod val="75000"/>
                    <a:lumOff val="25000"/>
                  </a:schemeClr>
                </a:solidFill>
              </a:endParaRPr>
            </a:p>
          </p:txBody>
        </p:sp>
      </p:grpSp>
      <p:sp>
        <p:nvSpPr>
          <p:cNvPr id="7" name="Title 7">
            <a:extLst>
              <a:ext uri="{FF2B5EF4-FFF2-40B4-BE49-F238E27FC236}">
                <a16:creationId xmlns:a16="http://schemas.microsoft.com/office/drawing/2014/main" id="{3F80EA80-FBE7-0CA8-6E3C-39541BDF84C6}"/>
              </a:ext>
            </a:extLst>
          </p:cNvPr>
          <p:cNvSpPr txBox="1">
            <a:spLocks/>
          </p:cNvSpPr>
          <p:nvPr/>
        </p:nvSpPr>
        <p:spPr>
          <a:xfrm>
            <a:off x="581192" y="545847"/>
            <a:ext cx="10523688" cy="990600"/>
          </a:xfrm>
          <a:prstGeom prst="rect">
            <a:avLst/>
          </a:prstGeom>
        </p:spPr>
        <p:txBody>
          <a:bodyPr vert="horz" lIns="91440" tIns="45720" rIns="91440" bIns="45720" rtlCol="0" anchor="ctr">
            <a:normAutofit lnSpcReduction="100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t>S</a:t>
            </a:r>
            <a:r>
              <a:rPr lang="en-IN" sz="3200"/>
              <a:t>CHEMES NOTIFIED under faceless regime </a:t>
            </a:r>
            <a:r>
              <a:rPr lang="en-IN" sz="3000"/>
              <a:t>[old act]</a:t>
            </a:r>
          </a:p>
        </p:txBody>
      </p:sp>
      <p:cxnSp>
        <p:nvCxnSpPr>
          <p:cNvPr id="13" name="Straight Connector 12">
            <a:extLst>
              <a:ext uri="{FF2B5EF4-FFF2-40B4-BE49-F238E27FC236}">
                <a16:creationId xmlns:a16="http://schemas.microsoft.com/office/drawing/2014/main" id="{55F74421-676E-D55D-EA4E-677D24C516FA}"/>
              </a:ext>
            </a:extLst>
          </p:cNvPr>
          <p:cNvCxnSpPr>
            <a:cxnSpLocks/>
          </p:cNvCxnSpPr>
          <p:nvPr/>
        </p:nvCxnSpPr>
        <p:spPr>
          <a:xfrm rot="-60000">
            <a:off x="8991122" y="1852025"/>
            <a:ext cx="1326671" cy="20299"/>
          </a:xfrm>
          <a:prstGeom prst="line">
            <a:avLst/>
          </a:prstGeom>
          <a:noFill/>
          <a:ln w="38100" cap="flat" cmpd="sng">
            <a:solidFill>
              <a:srgbClr val="0D4C83"/>
            </a:solidFill>
            <a:prstDash val="solid"/>
            <a:round/>
            <a:headEnd type="none" w="med" len="med"/>
            <a:tailEnd type="none" w="med" len="med"/>
          </a:ln>
        </p:spPr>
      </p:cxnSp>
    </p:spTree>
    <p:extLst>
      <p:ext uri="{BB962C8B-B14F-4D97-AF65-F5344CB8AC3E}">
        <p14:creationId xmlns:p14="http://schemas.microsoft.com/office/powerpoint/2010/main" val="1926765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42621-DA2A-60EF-388F-C19E483E5511}"/>
            </a:ext>
          </a:extLst>
        </p:cNvPr>
        <p:cNvGrpSpPr/>
        <p:nvPr/>
      </p:nvGrpSpPr>
      <p:grpSpPr>
        <a:xfrm>
          <a:off x="0" y="0"/>
          <a:ext cx="0" cy="0"/>
          <a:chOff x="0" y="0"/>
          <a:chExt cx="0" cy="0"/>
        </a:xfrm>
      </p:grpSpPr>
      <p:pic>
        <p:nvPicPr>
          <p:cNvPr id="2050" name="Picture 2" descr="Question Ppt Powerpoint Presentation File Pictures | PPT Images Gallery | PowerPoint  Slide Show | PowerPoint Presentation Templates">
            <a:extLst>
              <a:ext uri="{FF2B5EF4-FFF2-40B4-BE49-F238E27FC236}">
                <a16:creationId xmlns:a16="http://schemas.microsoft.com/office/drawing/2014/main" id="{05C8E495-506E-D323-2664-B53F6D3F469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12245" r="1" b="1"/>
          <a:stretch>
            <a:fillRect/>
          </a:stretch>
        </p:blipFill>
        <p:spPr bwMode="auto">
          <a:xfrm>
            <a:off x="120650" y="457200"/>
            <a:ext cx="11950700" cy="5899150"/>
          </a:xfrm>
          <a:prstGeom prst="rect">
            <a:avLst/>
          </a:prstGeom>
          <a:extLst>
            <a:ext uri="{909E8E84-426E-40DD-AFC4-6F175D3DCCD1}">
              <a14:hiddenFill xmlns:a14="http://schemas.microsoft.com/office/drawing/2010/main">
                <a:solidFill>
                  <a:srgbClr val="FFFFFF"/>
                </a:solidFill>
              </a14:hiddenFill>
            </a:ext>
          </a:extLst>
        </p:spPr>
      </p:pic>
      <p:sp>
        <p:nvSpPr>
          <p:cNvPr id="3" name="Date Placeholder 2" hidden="1">
            <a:extLst>
              <a:ext uri="{FF2B5EF4-FFF2-40B4-BE49-F238E27FC236}">
                <a16:creationId xmlns:a16="http://schemas.microsoft.com/office/drawing/2014/main" id="{54F7A856-4074-FAF8-0858-BC26C4CCB02A}"/>
              </a:ext>
            </a:extLst>
          </p:cNvPr>
          <p:cNvSpPr>
            <a:spLocks noGrp="1"/>
          </p:cNvSpPr>
          <p:nvPr>
            <p:ph type="dt" sz="half" idx="10"/>
          </p:nvPr>
        </p:nvSpPr>
        <p:spPr/>
        <p:txBody>
          <a:bodyPr/>
          <a:lstStyle/>
          <a:p>
            <a:pPr>
              <a:spcAft>
                <a:spcPts val="600"/>
              </a:spcAft>
            </a:pPr>
            <a:r>
              <a:rPr lang="en-US"/>
              <a:t>November 16, 2025</a:t>
            </a:r>
          </a:p>
        </p:txBody>
      </p:sp>
      <p:sp>
        <p:nvSpPr>
          <p:cNvPr id="4" name="Footer Placeholder 3">
            <a:extLst>
              <a:ext uri="{FF2B5EF4-FFF2-40B4-BE49-F238E27FC236}">
                <a16:creationId xmlns:a16="http://schemas.microsoft.com/office/drawing/2014/main" id="{6017D573-5C0A-AFE3-0FF6-060D2F8EB12A}"/>
              </a:ext>
            </a:extLst>
          </p:cNvPr>
          <p:cNvSpPr>
            <a:spLocks noGrp="1"/>
          </p:cNvSpPr>
          <p:nvPr>
            <p:ph type="ftr" sz="quarter" idx="11"/>
          </p:nvPr>
        </p:nvSpPr>
        <p:spPr/>
        <p:txBody>
          <a:bodyPr/>
          <a:lstStyle/>
          <a:p>
            <a:pPr>
              <a:spcAft>
                <a:spcPts val="600"/>
              </a:spcAft>
            </a:pPr>
            <a:r>
              <a:rPr lang="en-US"/>
              <a:t>FACELESS ASSESSMENT                                                                         KRUPA R. GANDHI | BANSI S. MEHTA &amp; CO.</a:t>
            </a:r>
          </a:p>
        </p:txBody>
      </p:sp>
      <p:sp>
        <p:nvSpPr>
          <p:cNvPr id="5" name="Slide Number Placeholder 4" hidden="1">
            <a:extLst>
              <a:ext uri="{FF2B5EF4-FFF2-40B4-BE49-F238E27FC236}">
                <a16:creationId xmlns:a16="http://schemas.microsoft.com/office/drawing/2014/main" id="{188A98E2-895C-5E33-9BF1-5E9C72C352BC}"/>
              </a:ext>
            </a:extLst>
          </p:cNvPr>
          <p:cNvSpPr>
            <a:spLocks noGrp="1"/>
          </p:cNvSpPr>
          <p:nvPr>
            <p:ph type="sldNum" sz="quarter" idx="12"/>
          </p:nvPr>
        </p:nvSpPr>
        <p:spPr/>
        <p:txBody>
          <a:bodyPr/>
          <a:lstStyle/>
          <a:p>
            <a:pPr>
              <a:spcAft>
                <a:spcPts val="600"/>
              </a:spcAft>
            </a:pPr>
            <a:fld id="{3A98EE3D-8CD1-4C3F-BD1C-C98C9596463C}" type="slidenum">
              <a:rPr lang="en-US" smtClean="0"/>
              <a:pPr>
                <a:spcAft>
                  <a:spcPts val="600"/>
                </a:spcAft>
              </a:pPr>
              <a:t>40</a:t>
            </a:fld>
            <a:endParaRPr lang="en-US"/>
          </a:p>
        </p:txBody>
      </p:sp>
    </p:spTree>
    <p:extLst>
      <p:ext uri="{BB962C8B-B14F-4D97-AF65-F5344CB8AC3E}">
        <p14:creationId xmlns:p14="http://schemas.microsoft.com/office/powerpoint/2010/main" val="1860614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FCA2-B1D3-83C0-609F-9BFE06893865}"/>
              </a:ext>
            </a:extLst>
          </p:cNvPr>
          <p:cNvSpPr>
            <a:spLocks noGrp="1"/>
          </p:cNvSpPr>
          <p:nvPr>
            <p:ph type="title"/>
          </p:nvPr>
        </p:nvSpPr>
        <p:spPr/>
        <p:txBody>
          <a:bodyPr/>
          <a:lstStyle/>
          <a:p>
            <a:r>
              <a:rPr lang="en-US"/>
              <a:t>THANK YOU!</a:t>
            </a:r>
            <a:endParaRPr lang="en-IN"/>
          </a:p>
        </p:txBody>
      </p:sp>
      <p:sp>
        <p:nvSpPr>
          <p:cNvPr id="3" name="TextBox 2">
            <a:extLst>
              <a:ext uri="{FF2B5EF4-FFF2-40B4-BE49-F238E27FC236}">
                <a16:creationId xmlns:a16="http://schemas.microsoft.com/office/drawing/2014/main" id="{15E6A924-3BA9-2DA7-D75C-CF4767DC968C}"/>
              </a:ext>
            </a:extLst>
          </p:cNvPr>
          <p:cNvSpPr txBox="1"/>
          <p:nvPr/>
        </p:nvSpPr>
        <p:spPr>
          <a:xfrm>
            <a:off x="3390768" y="732002"/>
            <a:ext cx="8572631" cy="20313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800" b="0" i="1" u="none" strike="noStrike" kern="1200" cap="none" spc="0" normalizeH="0" baseline="0" noProof="0">
                <a:ln>
                  <a:noFill/>
                </a:ln>
                <a:solidFill>
                  <a:srgbClr val="FFFFFF"/>
                </a:solidFill>
                <a:effectLst/>
                <a:uLnTx/>
                <a:uFillTx/>
                <a:latin typeface="Tw Cen MT" panose="020B0602020104020603" pitchFamily="34" charset="0"/>
                <a:ea typeface="+mn-ea"/>
                <a:cs typeface="Arial"/>
              </a:rPr>
              <a:t>The views expressed in this presentation are personal views of the presenter. This Presentation is intended to provide certain general information and should not be construed as professional advice. This presentation should neither be regarded as comprehensive nor sufficient for the purposes of decision making. The presenter does not take any responsibility for accuracy of contents. The presenter does not undertake any legal liability for any of the contents in this presentation. Without prior permission of the presenter, this document may not be quoted in whole or in part or otherwise.</a:t>
            </a:r>
          </a:p>
        </p:txBody>
      </p:sp>
      <p:sp>
        <p:nvSpPr>
          <p:cNvPr id="4" name="Date Placeholder 3">
            <a:extLst>
              <a:ext uri="{FF2B5EF4-FFF2-40B4-BE49-F238E27FC236}">
                <a16:creationId xmlns:a16="http://schemas.microsoft.com/office/drawing/2014/main" id="{988BF9E3-2F71-FB18-98D3-4E60B33A8FD8}"/>
              </a:ext>
            </a:extLst>
          </p:cNvPr>
          <p:cNvSpPr>
            <a:spLocks noGrp="1"/>
          </p:cNvSpPr>
          <p:nvPr>
            <p:ph type="dt" sz="half" idx="10"/>
          </p:nvPr>
        </p:nvSpPr>
        <p:spPr/>
        <p:txBody>
          <a:bodyPr/>
          <a:lstStyle/>
          <a:p>
            <a:r>
              <a:rPr lang="en-US"/>
              <a:t>November 16, 2025</a:t>
            </a:r>
          </a:p>
        </p:txBody>
      </p:sp>
      <p:sp>
        <p:nvSpPr>
          <p:cNvPr id="5" name="Footer Placeholder 4">
            <a:extLst>
              <a:ext uri="{FF2B5EF4-FFF2-40B4-BE49-F238E27FC236}">
                <a16:creationId xmlns:a16="http://schemas.microsoft.com/office/drawing/2014/main" id="{73C89EBF-319E-7B9C-EC1C-C7111490C235}"/>
              </a:ext>
            </a:extLst>
          </p:cNvPr>
          <p:cNvSpPr>
            <a:spLocks noGrp="1"/>
          </p:cNvSpPr>
          <p:nvPr>
            <p:ph type="ftr" sz="quarter" idx="11"/>
          </p:nvPr>
        </p:nvSpPr>
        <p:spPr/>
        <p:txBody>
          <a:bodyPr/>
          <a:lstStyle/>
          <a:p>
            <a:r>
              <a:rPr lang="en-US"/>
              <a:t>FACELESS ASSESSMENT                                                                         KRUPA R. GANDHI | BANSI S. MEHTA &amp; CO.</a:t>
            </a:r>
          </a:p>
        </p:txBody>
      </p:sp>
      <p:sp>
        <p:nvSpPr>
          <p:cNvPr id="6" name="Slide Number Placeholder 5">
            <a:extLst>
              <a:ext uri="{FF2B5EF4-FFF2-40B4-BE49-F238E27FC236}">
                <a16:creationId xmlns:a16="http://schemas.microsoft.com/office/drawing/2014/main" id="{9B399971-75B4-DAEA-DFA0-31A010CBA9DA}"/>
              </a:ext>
            </a:extLst>
          </p:cNvPr>
          <p:cNvSpPr>
            <a:spLocks noGrp="1"/>
          </p:cNvSpPr>
          <p:nvPr>
            <p:ph type="sldNum" sz="quarter" idx="12"/>
          </p:nvPr>
        </p:nvSpPr>
        <p:spPr/>
        <p:txBody>
          <a:bodyPr/>
          <a:lstStyle/>
          <a:p>
            <a:fld id="{3A98EE3D-8CD1-4C3F-BD1C-C98C9596463C}" type="slidenum">
              <a:rPr lang="en-US" smtClean="0"/>
              <a:t>41</a:t>
            </a:fld>
            <a:endParaRPr lang="en-US"/>
          </a:p>
        </p:txBody>
      </p:sp>
    </p:spTree>
    <p:extLst>
      <p:ext uri="{BB962C8B-B14F-4D97-AF65-F5344CB8AC3E}">
        <p14:creationId xmlns:p14="http://schemas.microsoft.com/office/powerpoint/2010/main" val="120666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79899-396B-92D5-1783-06AC5C8D5AA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C5312D29-1D60-11BA-AAF3-2653D6D36056}"/>
              </a:ext>
            </a:extLst>
          </p:cNvPr>
          <p:cNvSpPr>
            <a:spLocks noGrp="1"/>
          </p:cNvSpPr>
          <p:nvPr>
            <p:ph type="dt" sz="half" idx="10"/>
          </p:nvPr>
        </p:nvSpPr>
        <p:spPr/>
        <p:txBody>
          <a:bodyPr/>
          <a:lstStyle/>
          <a:p>
            <a:r>
              <a:rPr lang="en-US"/>
              <a:t>November 16, 2025</a:t>
            </a:r>
          </a:p>
        </p:txBody>
      </p:sp>
      <p:sp>
        <p:nvSpPr>
          <p:cNvPr id="3" name="Footer Placeholder 2">
            <a:extLst>
              <a:ext uri="{FF2B5EF4-FFF2-40B4-BE49-F238E27FC236}">
                <a16:creationId xmlns:a16="http://schemas.microsoft.com/office/drawing/2014/main" id="{17998404-A916-9AB4-5171-204BD88404FA}"/>
              </a:ext>
            </a:extLst>
          </p:cNvPr>
          <p:cNvSpPr>
            <a:spLocks noGrp="1"/>
          </p:cNvSpPr>
          <p:nvPr>
            <p:ph type="ftr" sz="quarter" idx="11"/>
          </p:nvPr>
        </p:nvSpPr>
        <p:spPr/>
        <p:txBody>
          <a:bodyPr/>
          <a:lstStyle/>
          <a:p>
            <a:r>
              <a:rPr lang="en-US"/>
              <a:t>FACELESS ASSESSMENT                                                                         KRUPA R. GANDHI | BANSI S. MEHTA &amp; CO.</a:t>
            </a:r>
          </a:p>
        </p:txBody>
      </p:sp>
      <p:sp>
        <p:nvSpPr>
          <p:cNvPr id="4" name="Slide Number Placeholder 3">
            <a:extLst>
              <a:ext uri="{FF2B5EF4-FFF2-40B4-BE49-F238E27FC236}">
                <a16:creationId xmlns:a16="http://schemas.microsoft.com/office/drawing/2014/main" id="{8BF0E8CE-245B-D514-77ED-00344B19C462}"/>
              </a:ext>
            </a:extLst>
          </p:cNvPr>
          <p:cNvSpPr>
            <a:spLocks noGrp="1"/>
          </p:cNvSpPr>
          <p:nvPr>
            <p:ph type="sldNum" sz="quarter" idx="12"/>
          </p:nvPr>
        </p:nvSpPr>
        <p:spPr/>
        <p:txBody>
          <a:bodyPr/>
          <a:lstStyle/>
          <a:p>
            <a:fld id="{3A98EE3D-8CD1-4C3F-BD1C-C98C9596463C}" type="slidenum">
              <a:rPr lang="en-US" smtClean="0"/>
              <a:t>5</a:t>
            </a:fld>
            <a:endParaRPr lang="en-US"/>
          </a:p>
        </p:txBody>
      </p:sp>
      <p:grpSp>
        <p:nvGrpSpPr>
          <p:cNvPr id="6" name="Group 5">
            <a:extLst>
              <a:ext uri="{FF2B5EF4-FFF2-40B4-BE49-F238E27FC236}">
                <a16:creationId xmlns:a16="http://schemas.microsoft.com/office/drawing/2014/main" id="{8F655326-D611-653D-0F1F-1340142FE0B4}"/>
              </a:ext>
            </a:extLst>
          </p:cNvPr>
          <p:cNvGrpSpPr/>
          <p:nvPr/>
        </p:nvGrpSpPr>
        <p:grpSpPr>
          <a:xfrm>
            <a:off x="709052" y="1605468"/>
            <a:ext cx="10324708" cy="1420631"/>
            <a:chOff x="344150" y="1959274"/>
            <a:chExt cx="10901758" cy="1420631"/>
          </a:xfrm>
        </p:grpSpPr>
        <p:grpSp>
          <p:nvGrpSpPr>
            <p:cNvPr id="7" name="Group 6">
              <a:extLst>
                <a:ext uri="{FF2B5EF4-FFF2-40B4-BE49-F238E27FC236}">
                  <a16:creationId xmlns:a16="http://schemas.microsoft.com/office/drawing/2014/main" id="{17244080-8AA4-48A8-553B-7F76101211F1}"/>
                </a:ext>
              </a:extLst>
            </p:cNvPr>
            <p:cNvGrpSpPr/>
            <p:nvPr/>
          </p:nvGrpSpPr>
          <p:grpSpPr>
            <a:xfrm>
              <a:off x="344150" y="2023071"/>
              <a:ext cx="2197567" cy="1356834"/>
              <a:chOff x="474782" y="1968641"/>
              <a:chExt cx="2197567" cy="1356834"/>
            </a:xfrm>
          </p:grpSpPr>
          <p:sp>
            <p:nvSpPr>
              <p:cNvPr id="24" name="Google Shape;374;p34">
                <a:extLst>
                  <a:ext uri="{FF2B5EF4-FFF2-40B4-BE49-F238E27FC236}">
                    <a16:creationId xmlns:a16="http://schemas.microsoft.com/office/drawing/2014/main" id="{0E4C6F40-1207-B86F-B48A-7F20CFD14D5F}"/>
                  </a:ext>
                </a:extLst>
              </p:cNvPr>
              <p:cNvSpPr/>
              <p:nvPr/>
            </p:nvSpPr>
            <p:spPr>
              <a:xfrm>
                <a:off x="774130" y="1968641"/>
                <a:ext cx="360000" cy="360000"/>
              </a:xfrm>
              <a:prstGeom prst="ellipse">
                <a:avLst/>
              </a:prstGeom>
              <a:solidFill>
                <a:schemeClr val="bg1">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204;p28">
                <a:extLst>
                  <a:ext uri="{FF2B5EF4-FFF2-40B4-BE49-F238E27FC236}">
                    <a16:creationId xmlns:a16="http://schemas.microsoft.com/office/drawing/2014/main" id="{AB1FE2CD-3DEE-1BC8-E01F-998AE3B93B6A}"/>
                  </a:ext>
                </a:extLst>
              </p:cNvPr>
              <p:cNvSpPr txBox="1">
                <a:spLocks/>
              </p:cNvSpPr>
              <p:nvPr/>
            </p:nvSpPr>
            <p:spPr>
              <a:xfrm>
                <a:off x="474782" y="2462562"/>
                <a:ext cx="2197567"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a:solidFill>
                      <a:schemeClr val="tx1">
                        <a:lumMod val="75000"/>
                        <a:lumOff val="25000"/>
                      </a:schemeClr>
                    </a:solidFill>
                    <a:latin typeface="+mj-lt"/>
                  </a:rPr>
                  <a:t>Faceless determination of arm’s length price </a:t>
                </a:r>
                <a:r>
                  <a:rPr lang="en-US" sz="1600" i="1">
                    <a:solidFill>
                      <a:schemeClr val="tx1">
                        <a:lumMod val="75000"/>
                        <a:lumOff val="25000"/>
                      </a:schemeClr>
                    </a:solidFill>
                    <a:latin typeface="+mj-lt"/>
                  </a:rPr>
                  <a:t>[S. 92CA]</a:t>
                </a:r>
              </a:p>
            </p:txBody>
          </p:sp>
          <p:pic>
            <p:nvPicPr>
              <p:cNvPr id="26" name="Graphic 25" descr="Handshake outline">
                <a:extLst>
                  <a:ext uri="{FF2B5EF4-FFF2-40B4-BE49-F238E27FC236}">
                    <a16:creationId xmlns:a16="http://schemas.microsoft.com/office/drawing/2014/main" id="{977E4423-5C7A-F4C8-4D0D-9D4117A08E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592" y="2011928"/>
                <a:ext cx="545075" cy="545075"/>
              </a:xfrm>
              <a:prstGeom prst="rect">
                <a:avLst/>
              </a:prstGeom>
            </p:spPr>
          </p:pic>
        </p:grpSp>
        <p:grpSp>
          <p:nvGrpSpPr>
            <p:cNvPr id="8" name="Group 7">
              <a:extLst>
                <a:ext uri="{FF2B5EF4-FFF2-40B4-BE49-F238E27FC236}">
                  <a16:creationId xmlns:a16="http://schemas.microsoft.com/office/drawing/2014/main" id="{4CEDC0B4-50F8-A994-8DF1-F34A97EB68BA}"/>
                </a:ext>
              </a:extLst>
            </p:cNvPr>
            <p:cNvGrpSpPr/>
            <p:nvPr/>
          </p:nvGrpSpPr>
          <p:grpSpPr>
            <a:xfrm>
              <a:off x="2552505" y="2003100"/>
              <a:ext cx="2133093" cy="1347136"/>
              <a:chOff x="2683137" y="1948670"/>
              <a:chExt cx="2133093" cy="1347136"/>
            </a:xfrm>
          </p:grpSpPr>
          <p:sp>
            <p:nvSpPr>
              <p:cNvPr id="21" name="Google Shape;204;p28">
                <a:extLst>
                  <a:ext uri="{FF2B5EF4-FFF2-40B4-BE49-F238E27FC236}">
                    <a16:creationId xmlns:a16="http://schemas.microsoft.com/office/drawing/2014/main" id="{CA0F2E05-FA39-8C04-3E24-EAB2C7147D7F}"/>
                  </a:ext>
                </a:extLst>
              </p:cNvPr>
              <p:cNvSpPr txBox="1">
                <a:spLocks/>
              </p:cNvSpPr>
              <p:nvPr/>
            </p:nvSpPr>
            <p:spPr>
              <a:xfrm>
                <a:off x="2683137" y="2432893"/>
                <a:ext cx="2133093"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a:solidFill>
                      <a:schemeClr val="tx1">
                        <a:lumMod val="75000"/>
                        <a:lumOff val="25000"/>
                      </a:schemeClr>
                    </a:solidFill>
                    <a:latin typeface="+mj-lt"/>
                  </a:rPr>
                  <a:t>Faceless issuance of directions by the dispute resolution panel </a:t>
                </a:r>
                <a:r>
                  <a:rPr lang="en-US" sz="1600" i="1">
                    <a:solidFill>
                      <a:schemeClr val="tx1">
                        <a:lumMod val="75000"/>
                        <a:lumOff val="25000"/>
                      </a:schemeClr>
                    </a:solidFill>
                    <a:latin typeface="+mj-lt"/>
                  </a:rPr>
                  <a:t>[S. 144C]</a:t>
                </a:r>
              </a:p>
            </p:txBody>
          </p:sp>
          <p:sp>
            <p:nvSpPr>
              <p:cNvPr id="22" name="Google Shape;374;p34">
                <a:extLst>
                  <a:ext uri="{FF2B5EF4-FFF2-40B4-BE49-F238E27FC236}">
                    <a16:creationId xmlns:a16="http://schemas.microsoft.com/office/drawing/2014/main" id="{93EBD704-2371-016C-A1AA-2F51DF59527D}"/>
                  </a:ext>
                </a:extLst>
              </p:cNvPr>
              <p:cNvSpPr/>
              <p:nvPr/>
            </p:nvSpPr>
            <p:spPr>
              <a:xfrm>
                <a:off x="3004942" y="1948670"/>
                <a:ext cx="360000" cy="360000"/>
              </a:xfrm>
              <a:prstGeom prst="ellipse">
                <a:avLst/>
              </a:prstGeom>
              <a:solidFill>
                <a:srgbClr val="0081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23" name="Graphic 22" descr="Scales of justice outline">
                <a:extLst>
                  <a:ext uri="{FF2B5EF4-FFF2-40B4-BE49-F238E27FC236}">
                    <a16:creationId xmlns:a16="http://schemas.microsoft.com/office/drawing/2014/main" id="{181FC3A2-3698-39D7-303E-9CB361D5C3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732406" y="1988479"/>
                <a:ext cx="517004" cy="517004"/>
              </a:xfrm>
              <a:prstGeom prst="rect">
                <a:avLst/>
              </a:prstGeom>
            </p:spPr>
          </p:pic>
        </p:grpSp>
        <p:grpSp>
          <p:nvGrpSpPr>
            <p:cNvPr id="9" name="Group 8">
              <a:extLst>
                <a:ext uri="{FF2B5EF4-FFF2-40B4-BE49-F238E27FC236}">
                  <a16:creationId xmlns:a16="http://schemas.microsoft.com/office/drawing/2014/main" id="{74F3FE26-3C07-1F54-40E8-CE8CD3ECE5EC}"/>
                </a:ext>
              </a:extLst>
            </p:cNvPr>
            <p:cNvGrpSpPr/>
            <p:nvPr/>
          </p:nvGrpSpPr>
          <p:grpSpPr>
            <a:xfrm>
              <a:off x="4816598" y="1995783"/>
              <a:ext cx="1981204" cy="1352100"/>
              <a:chOff x="2612150" y="1952112"/>
              <a:chExt cx="1981204" cy="1352100"/>
            </a:xfrm>
          </p:grpSpPr>
          <p:sp>
            <p:nvSpPr>
              <p:cNvPr id="18" name="Google Shape;204;p28">
                <a:extLst>
                  <a:ext uri="{FF2B5EF4-FFF2-40B4-BE49-F238E27FC236}">
                    <a16:creationId xmlns:a16="http://schemas.microsoft.com/office/drawing/2014/main" id="{E2361B02-56AA-4795-C117-63D2A61AB0E5}"/>
                  </a:ext>
                </a:extLst>
              </p:cNvPr>
              <p:cNvSpPr txBox="1">
                <a:spLocks/>
              </p:cNvSpPr>
              <p:nvPr/>
            </p:nvSpPr>
            <p:spPr>
              <a:xfrm>
                <a:off x="2612150" y="2441299"/>
                <a:ext cx="1981204"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dirty="0">
                    <a:solidFill>
                      <a:schemeClr val="tx1">
                        <a:lumMod val="75000"/>
                        <a:lumOff val="25000"/>
                      </a:schemeClr>
                    </a:solidFill>
                    <a:latin typeface="+mj-lt"/>
                  </a:rPr>
                  <a:t>Faceless appeal </a:t>
                </a:r>
                <a:r>
                  <a:rPr lang="en-US" sz="1600" b="1">
                    <a:solidFill>
                      <a:schemeClr val="tx1">
                        <a:lumMod val="75000"/>
                        <a:lumOff val="25000"/>
                      </a:schemeClr>
                    </a:solidFill>
                    <a:latin typeface="+mj-lt"/>
                  </a:rPr>
                  <a:t>to ITAT </a:t>
                </a:r>
                <a:r>
                  <a:rPr lang="en-US" sz="1600" i="1">
                    <a:solidFill>
                      <a:schemeClr val="tx1">
                        <a:lumMod val="75000"/>
                        <a:lumOff val="25000"/>
                      </a:schemeClr>
                    </a:solidFill>
                    <a:latin typeface="+mj-lt"/>
                  </a:rPr>
                  <a:t>[</a:t>
                </a:r>
                <a:r>
                  <a:rPr lang="en-US" sz="1600" i="1" dirty="0">
                    <a:solidFill>
                      <a:schemeClr val="tx1">
                        <a:lumMod val="75000"/>
                        <a:lumOff val="25000"/>
                      </a:schemeClr>
                    </a:solidFill>
                    <a:latin typeface="+mj-lt"/>
                  </a:rPr>
                  <a:t>S. 253]</a:t>
                </a:r>
              </a:p>
            </p:txBody>
          </p:sp>
          <p:sp>
            <p:nvSpPr>
              <p:cNvPr id="19" name="Google Shape;374;p34">
                <a:extLst>
                  <a:ext uri="{FF2B5EF4-FFF2-40B4-BE49-F238E27FC236}">
                    <a16:creationId xmlns:a16="http://schemas.microsoft.com/office/drawing/2014/main" id="{ACFF10D1-AC13-EE7A-8074-A70A67EEDD02}"/>
                  </a:ext>
                </a:extLst>
              </p:cNvPr>
              <p:cNvSpPr/>
              <p:nvPr/>
            </p:nvSpPr>
            <p:spPr>
              <a:xfrm>
                <a:off x="2893531" y="1952112"/>
                <a:ext cx="360000" cy="360000"/>
              </a:xfrm>
              <a:prstGeom prst="ellipse">
                <a:avLst/>
              </a:prstGeom>
              <a:solidFill>
                <a:schemeClr val="accent4">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20" name="Graphic 19" descr="List outline">
                <a:extLst>
                  <a:ext uri="{FF2B5EF4-FFF2-40B4-BE49-F238E27FC236}">
                    <a16:creationId xmlns:a16="http://schemas.microsoft.com/office/drawing/2014/main" id="{19D2DEAB-A9EF-CF80-B42C-ABE95EF682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620994" y="1991920"/>
                <a:ext cx="545075" cy="545075"/>
              </a:xfrm>
              <a:prstGeom prst="rect">
                <a:avLst/>
              </a:prstGeom>
            </p:spPr>
          </p:pic>
        </p:grpSp>
        <p:grpSp>
          <p:nvGrpSpPr>
            <p:cNvPr id="10" name="Group 9">
              <a:extLst>
                <a:ext uri="{FF2B5EF4-FFF2-40B4-BE49-F238E27FC236}">
                  <a16:creationId xmlns:a16="http://schemas.microsoft.com/office/drawing/2014/main" id="{73CBD8BE-9673-514C-5368-2B604D37D1AA}"/>
                </a:ext>
              </a:extLst>
            </p:cNvPr>
            <p:cNvGrpSpPr/>
            <p:nvPr/>
          </p:nvGrpSpPr>
          <p:grpSpPr>
            <a:xfrm>
              <a:off x="6927370" y="2017259"/>
              <a:ext cx="2014313" cy="1295204"/>
              <a:chOff x="2475304" y="1990900"/>
              <a:chExt cx="2014313" cy="1295204"/>
            </a:xfrm>
          </p:grpSpPr>
          <p:sp>
            <p:nvSpPr>
              <p:cNvPr id="15" name="Google Shape;204;p28">
                <a:extLst>
                  <a:ext uri="{FF2B5EF4-FFF2-40B4-BE49-F238E27FC236}">
                    <a16:creationId xmlns:a16="http://schemas.microsoft.com/office/drawing/2014/main" id="{B3C0CEBF-DC77-C67A-4358-61D1D6FFDE57}"/>
                  </a:ext>
                </a:extLst>
              </p:cNvPr>
              <p:cNvSpPr txBox="1">
                <a:spLocks/>
              </p:cNvSpPr>
              <p:nvPr/>
            </p:nvSpPr>
            <p:spPr>
              <a:xfrm>
                <a:off x="2508413" y="2423191"/>
                <a:ext cx="1981204"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a:solidFill>
                      <a:schemeClr val="tx1">
                        <a:lumMod val="75000"/>
                        <a:lumOff val="25000"/>
                      </a:schemeClr>
                    </a:solidFill>
                    <a:latin typeface="+mj-lt"/>
                  </a:rPr>
                  <a:t>Faceless disposal of appeals by Appellate Tribunal </a:t>
                </a:r>
                <a:r>
                  <a:rPr lang="en-US" sz="1600" i="1">
                    <a:solidFill>
                      <a:schemeClr val="tx1">
                        <a:lumMod val="75000"/>
                        <a:lumOff val="25000"/>
                      </a:schemeClr>
                    </a:solidFill>
                    <a:latin typeface="+mj-lt"/>
                  </a:rPr>
                  <a:t>[S. 255]</a:t>
                </a:r>
                <a:endParaRPr lang="en-US" sz="1600" b="1">
                  <a:solidFill>
                    <a:schemeClr val="tx1">
                      <a:lumMod val="75000"/>
                      <a:lumOff val="25000"/>
                    </a:schemeClr>
                  </a:solidFill>
                  <a:latin typeface="+mj-lt"/>
                </a:endParaRPr>
              </a:p>
            </p:txBody>
          </p:sp>
          <p:sp>
            <p:nvSpPr>
              <p:cNvPr id="16" name="Google Shape;374;p34">
                <a:extLst>
                  <a:ext uri="{FF2B5EF4-FFF2-40B4-BE49-F238E27FC236}">
                    <a16:creationId xmlns:a16="http://schemas.microsoft.com/office/drawing/2014/main" id="{18118040-A6C7-CA22-7116-BFD45D6200A9}"/>
                  </a:ext>
                </a:extLst>
              </p:cNvPr>
              <p:cNvSpPr/>
              <p:nvPr/>
            </p:nvSpPr>
            <p:spPr>
              <a:xfrm>
                <a:off x="2747841" y="1990900"/>
                <a:ext cx="360000" cy="360000"/>
              </a:xfrm>
              <a:prstGeom prst="ellipse">
                <a:avLst/>
              </a:prstGeom>
              <a:solidFill>
                <a:srgbClr val="00A6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17" name="Graphic 16" descr="Alien Face outline">
                <a:extLst>
                  <a:ext uri="{FF2B5EF4-FFF2-40B4-BE49-F238E27FC236}">
                    <a16:creationId xmlns:a16="http://schemas.microsoft.com/office/drawing/2014/main" id="{3CF0F6BF-96C0-23AF-E7D2-5A38C69CAA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475304" y="2030708"/>
                <a:ext cx="545075" cy="545075"/>
              </a:xfrm>
              <a:prstGeom prst="rect">
                <a:avLst/>
              </a:prstGeom>
            </p:spPr>
          </p:pic>
        </p:grpSp>
        <p:grpSp>
          <p:nvGrpSpPr>
            <p:cNvPr id="11" name="Group 10">
              <a:extLst>
                <a:ext uri="{FF2B5EF4-FFF2-40B4-BE49-F238E27FC236}">
                  <a16:creationId xmlns:a16="http://schemas.microsoft.com/office/drawing/2014/main" id="{FC149A33-33F2-0E3E-BEDE-CC4E1350E89D}"/>
                </a:ext>
              </a:extLst>
            </p:cNvPr>
            <p:cNvGrpSpPr/>
            <p:nvPr/>
          </p:nvGrpSpPr>
          <p:grpSpPr>
            <a:xfrm>
              <a:off x="9264704" y="1959274"/>
              <a:ext cx="1981204" cy="1339013"/>
              <a:chOff x="2439364" y="1924681"/>
              <a:chExt cx="1981204" cy="1339013"/>
            </a:xfrm>
          </p:grpSpPr>
          <p:sp>
            <p:nvSpPr>
              <p:cNvPr id="12" name="Google Shape;204;p28">
                <a:extLst>
                  <a:ext uri="{FF2B5EF4-FFF2-40B4-BE49-F238E27FC236}">
                    <a16:creationId xmlns:a16="http://schemas.microsoft.com/office/drawing/2014/main" id="{2FCB268A-E381-6C91-3764-4389716D469E}"/>
                  </a:ext>
                </a:extLst>
              </p:cNvPr>
              <p:cNvSpPr txBox="1">
                <a:spLocks/>
              </p:cNvSpPr>
              <p:nvPr/>
            </p:nvSpPr>
            <p:spPr>
              <a:xfrm>
                <a:off x="2439364" y="2400781"/>
                <a:ext cx="1981204"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a:solidFill>
                      <a:schemeClr val="tx1">
                        <a:lumMod val="75000"/>
                        <a:lumOff val="25000"/>
                      </a:schemeClr>
                    </a:solidFill>
                    <a:latin typeface="+mj-lt"/>
                  </a:rPr>
                  <a:t>Faceless revision of orders u/s 263 or 264 </a:t>
                </a:r>
                <a:r>
                  <a:rPr lang="en-US" sz="1600" i="1">
                    <a:solidFill>
                      <a:schemeClr val="tx1">
                        <a:lumMod val="75000"/>
                        <a:lumOff val="25000"/>
                      </a:schemeClr>
                    </a:solidFill>
                    <a:latin typeface="+mj-lt"/>
                  </a:rPr>
                  <a:t>[S.264(A)]*</a:t>
                </a:r>
              </a:p>
            </p:txBody>
          </p:sp>
          <p:sp>
            <p:nvSpPr>
              <p:cNvPr id="13" name="Google Shape;374;p34">
                <a:extLst>
                  <a:ext uri="{FF2B5EF4-FFF2-40B4-BE49-F238E27FC236}">
                    <a16:creationId xmlns:a16="http://schemas.microsoft.com/office/drawing/2014/main" id="{ABC0C55A-C927-A2D7-0C02-089EB3C0A722}"/>
                  </a:ext>
                </a:extLst>
              </p:cNvPr>
              <p:cNvSpPr/>
              <p:nvPr/>
            </p:nvSpPr>
            <p:spPr>
              <a:xfrm>
                <a:off x="2746097" y="1924681"/>
                <a:ext cx="360000" cy="360000"/>
              </a:xfrm>
              <a:prstGeom prst="ellipse">
                <a:avLst/>
              </a:prstGeom>
              <a:solidFill>
                <a:srgbClr val="D6D6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14" name="Graphic 13" descr="Gavel outline">
                <a:extLst>
                  <a:ext uri="{FF2B5EF4-FFF2-40B4-BE49-F238E27FC236}">
                    <a16:creationId xmlns:a16="http://schemas.microsoft.com/office/drawing/2014/main" id="{DE2AA5F7-8D34-B72B-ABCF-F853968953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473560" y="1964489"/>
                <a:ext cx="545075" cy="545075"/>
              </a:xfrm>
              <a:prstGeom prst="rect">
                <a:avLst/>
              </a:prstGeom>
            </p:spPr>
          </p:pic>
        </p:grpSp>
      </p:grpSp>
      <p:grpSp>
        <p:nvGrpSpPr>
          <p:cNvPr id="27" name="Group 26">
            <a:extLst>
              <a:ext uri="{FF2B5EF4-FFF2-40B4-BE49-F238E27FC236}">
                <a16:creationId xmlns:a16="http://schemas.microsoft.com/office/drawing/2014/main" id="{F5EA69F7-C6AB-0842-CE99-FED156E96242}"/>
              </a:ext>
            </a:extLst>
          </p:cNvPr>
          <p:cNvGrpSpPr/>
          <p:nvPr/>
        </p:nvGrpSpPr>
        <p:grpSpPr>
          <a:xfrm>
            <a:off x="647149" y="3899344"/>
            <a:ext cx="10601643" cy="1392561"/>
            <a:chOff x="394012" y="4044434"/>
            <a:chExt cx="10897701" cy="1392561"/>
          </a:xfrm>
        </p:grpSpPr>
        <p:grpSp>
          <p:nvGrpSpPr>
            <p:cNvPr id="28" name="Group 27">
              <a:extLst>
                <a:ext uri="{FF2B5EF4-FFF2-40B4-BE49-F238E27FC236}">
                  <a16:creationId xmlns:a16="http://schemas.microsoft.com/office/drawing/2014/main" id="{3DAA6B4D-A7E9-0F69-BB12-A802338D52ED}"/>
                </a:ext>
              </a:extLst>
            </p:cNvPr>
            <p:cNvGrpSpPr/>
            <p:nvPr/>
          </p:nvGrpSpPr>
          <p:grpSpPr>
            <a:xfrm>
              <a:off x="394012" y="4046112"/>
              <a:ext cx="2019212" cy="1387901"/>
              <a:chOff x="2764500" y="1981240"/>
              <a:chExt cx="2019212" cy="1387901"/>
            </a:xfrm>
          </p:grpSpPr>
          <p:sp>
            <p:nvSpPr>
              <p:cNvPr id="45" name="Google Shape;204;p28">
                <a:extLst>
                  <a:ext uri="{FF2B5EF4-FFF2-40B4-BE49-F238E27FC236}">
                    <a16:creationId xmlns:a16="http://schemas.microsoft.com/office/drawing/2014/main" id="{7746BFB3-4A49-37C3-E7A4-48DA75AA880C}"/>
                  </a:ext>
                </a:extLst>
              </p:cNvPr>
              <p:cNvSpPr txBox="1">
                <a:spLocks/>
              </p:cNvSpPr>
              <p:nvPr/>
            </p:nvSpPr>
            <p:spPr>
              <a:xfrm>
                <a:off x="2764500" y="2506228"/>
                <a:ext cx="2019212"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a:solidFill>
                      <a:schemeClr val="tx1">
                        <a:lumMod val="75000"/>
                        <a:lumOff val="25000"/>
                      </a:schemeClr>
                    </a:solidFill>
                    <a:latin typeface="+mj-lt"/>
                  </a:rPr>
                  <a:t>Faceless rectification, amendments and issuance of notice or intimation       </a:t>
                </a:r>
                <a:r>
                  <a:rPr lang="en-US" sz="1600" i="1">
                    <a:solidFill>
                      <a:schemeClr val="tx1">
                        <a:lumMod val="75000"/>
                        <a:lumOff val="25000"/>
                      </a:schemeClr>
                    </a:solidFill>
                    <a:latin typeface="+mj-lt"/>
                  </a:rPr>
                  <a:t>[S. 157A]*</a:t>
                </a:r>
              </a:p>
            </p:txBody>
          </p:sp>
          <p:sp>
            <p:nvSpPr>
              <p:cNvPr id="46" name="Google Shape;374;p34">
                <a:extLst>
                  <a:ext uri="{FF2B5EF4-FFF2-40B4-BE49-F238E27FC236}">
                    <a16:creationId xmlns:a16="http://schemas.microsoft.com/office/drawing/2014/main" id="{E157C329-2016-8CFB-317E-D2F02FD46842}"/>
                  </a:ext>
                </a:extLst>
              </p:cNvPr>
              <p:cNvSpPr/>
              <p:nvPr/>
            </p:nvSpPr>
            <p:spPr>
              <a:xfrm>
                <a:off x="3040318" y="1981240"/>
                <a:ext cx="360000" cy="360000"/>
              </a:xfrm>
              <a:prstGeom prst="ellipse">
                <a:avLst/>
              </a:prstGeom>
              <a:solidFill>
                <a:srgbClr val="BDE4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47" name="Graphic 46" descr="Document outline">
                <a:extLst>
                  <a:ext uri="{FF2B5EF4-FFF2-40B4-BE49-F238E27FC236}">
                    <a16:creationId xmlns:a16="http://schemas.microsoft.com/office/drawing/2014/main" id="{4056F25E-36D0-65AC-B820-4737F692F5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859528" y="2051611"/>
                <a:ext cx="514800" cy="514800"/>
              </a:xfrm>
              <a:prstGeom prst="rect">
                <a:avLst/>
              </a:prstGeom>
            </p:spPr>
          </p:pic>
        </p:grpSp>
        <p:grpSp>
          <p:nvGrpSpPr>
            <p:cNvPr id="29" name="Group 28">
              <a:extLst>
                <a:ext uri="{FF2B5EF4-FFF2-40B4-BE49-F238E27FC236}">
                  <a16:creationId xmlns:a16="http://schemas.microsoft.com/office/drawing/2014/main" id="{866AF3AC-851D-7685-FE5A-92ABC4218F4A}"/>
                </a:ext>
              </a:extLst>
            </p:cNvPr>
            <p:cNvGrpSpPr/>
            <p:nvPr/>
          </p:nvGrpSpPr>
          <p:grpSpPr>
            <a:xfrm>
              <a:off x="2515768" y="4053350"/>
              <a:ext cx="2296886" cy="1383645"/>
              <a:chOff x="2677426" y="1948670"/>
              <a:chExt cx="2296886" cy="1383645"/>
            </a:xfrm>
          </p:grpSpPr>
          <p:sp>
            <p:nvSpPr>
              <p:cNvPr id="42" name="Google Shape;204;p28">
                <a:extLst>
                  <a:ext uri="{FF2B5EF4-FFF2-40B4-BE49-F238E27FC236}">
                    <a16:creationId xmlns:a16="http://schemas.microsoft.com/office/drawing/2014/main" id="{458F7EC4-94C4-B78F-7B00-C2E89541C57B}"/>
                  </a:ext>
                </a:extLst>
              </p:cNvPr>
              <p:cNvSpPr txBox="1">
                <a:spLocks/>
              </p:cNvSpPr>
              <p:nvPr/>
            </p:nvSpPr>
            <p:spPr>
              <a:xfrm>
                <a:off x="2677426" y="2469402"/>
                <a:ext cx="2296886"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a:solidFill>
                      <a:schemeClr val="tx1">
                        <a:lumMod val="75000"/>
                        <a:lumOff val="25000"/>
                      </a:schemeClr>
                    </a:solidFill>
                    <a:latin typeface="+mj-lt"/>
                  </a:rPr>
                  <a:t>Faceless effect of orders</a:t>
                </a:r>
                <a:r>
                  <a:rPr lang="en-US" sz="1600" b="1">
                    <a:latin typeface="+mj-lt"/>
                  </a:rPr>
                  <a:t>                      </a:t>
                </a:r>
                <a:r>
                  <a:rPr lang="en-US" sz="1600" i="1">
                    <a:solidFill>
                      <a:schemeClr val="tx1">
                        <a:lumMod val="75000"/>
                        <a:lumOff val="25000"/>
                      </a:schemeClr>
                    </a:solidFill>
                    <a:latin typeface="+mj-lt"/>
                  </a:rPr>
                  <a:t>[S. 264B]*</a:t>
                </a:r>
              </a:p>
              <a:p>
                <a:pPr marL="0" indent="0">
                  <a:buNone/>
                </a:pPr>
                <a:endParaRPr lang="en-US" sz="1600" b="1">
                  <a:solidFill>
                    <a:schemeClr val="tx1">
                      <a:lumMod val="75000"/>
                      <a:lumOff val="25000"/>
                    </a:schemeClr>
                  </a:solidFill>
                  <a:latin typeface="+mj-lt"/>
                </a:endParaRPr>
              </a:p>
            </p:txBody>
          </p:sp>
          <p:sp>
            <p:nvSpPr>
              <p:cNvPr id="43" name="Google Shape;374;p34">
                <a:extLst>
                  <a:ext uri="{FF2B5EF4-FFF2-40B4-BE49-F238E27FC236}">
                    <a16:creationId xmlns:a16="http://schemas.microsoft.com/office/drawing/2014/main" id="{1DA7F995-4497-AD48-C6DC-15DAAFB196CB}"/>
                  </a:ext>
                </a:extLst>
              </p:cNvPr>
              <p:cNvSpPr/>
              <p:nvPr/>
            </p:nvSpPr>
            <p:spPr>
              <a:xfrm>
                <a:off x="3004942" y="1948670"/>
                <a:ext cx="360000" cy="360000"/>
              </a:xfrm>
              <a:prstGeom prst="ellipse">
                <a:avLst/>
              </a:prstGeom>
              <a:solidFill>
                <a:srgbClr val="9297C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44" name="Graphic 43" descr="Monitor outline">
                <a:extLst>
                  <a:ext uri="{FF2B5EF4-FFF2-40B4-BE49-F238E27FC236}">
                    <a16:creationId xmlns:a16="http://schemas.microsoft.com/office/drawing/2014/main" id="{8BAE7ADC-0FC4-A06B-AD2B-1D8FB813DDB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2732405" y="1988478"/>
                <a:ext cx="545075" cy="545075"/>
              </a:xfrm>
              <a:prstGeom prst="rect">
                <a:avLst/>
              </a:prstGeom>
            </p:spPr>
          </p:pic>
        </p:grpSp>
        <p:grpSp>
          <p:nvGrpSpPr>
            <p:cNvPr id="30" name="Group 29">
              <a:extLst>
                <a:ext uri="{FF2B5EF4-FFF2-40B4-BE49-F238E27FC236}">
                  <a16:creationId xmlns:a16="http://schemas.microsoft.com/office/drawing/2014/main" id="{16C8FE7A-8B66-D443-F283-5C704C2B918F}"/>
                </a:ext>
              </a:extLst>
            </p:cNvPr>
            <p:cNvGrpSpPr/>
            <p:nvPr/>
          </p:nvGrpSpPr>
          <p:grpSpPr>
            <a:xfrm>
              <a:off x="4850232" y="4053350"/>
              <a:ext cx="2296886" cy="1311606"/>
              <a:chOff x="2644943" y="1948670"/>
              <a:chExt cx="2296886" cy="1311606"/>
            </a:xfrm>
          </p:grpSpPr>
          <p:sp>
            <p:nvSpPr>
              <p:cNvPr id="39" name="Google Shape;204;p28">
                <a:extLst>
                  <a:ext uri="{FF2B5EF4-FFF2-40B4-BE49-F238E27FC236}">
                    <a16:creationId xmlns:a16="http://schemas.microsoft.com/office/drawing/2014/main" id="{AB1B13B2-EE4E-27CD-DB01-6DC254016920}"/>
                  </a:ext>
                </a:extLst>
              </p:cNvPr>
              <p:cNvSpPr txBox="1">
                <a:spLocks/>
              </p:cNvSpPr>
              <p:nvPr/>
            </p:nvSpPr>
            <p:spPr>
              <a:xfrm>
                <a:off x="2644943" y="2397363"/>
                <a:ext cx="2296886"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a:solidFill>
                      <a:schemeClr val="tx1">
                        <a:lumMod val="75000"/>
                        <a:lumOff val="25000"/>
                      </a:schemeClr>
                    </a:solidFill>
                    <a:latin typeface="+mj-lt"/>
                  </a:rPr>
                  <a:t>Faceless collection and recovery of tax​ </a:t>
                </a:r>
                <a:r>
                  <a:rPr lang="en-US" sz="1600" i="1">
                    <a:solidFill>
                      <a:schemeClr val="tx1">
                        <a:lumMod val="75000"/>
                        <a:lumOff val="25000"/>
                      </a:schemeClr>
                    </a:solidFill>
                    <a:latin typeface="+mj-lt"/>
                  </a:rPr>
                  <a:t>[S. 231]*</a:t>
                </a:r>
              </a:p>
              <a:p>
                <a:pPr marL="0" indent="0">
                  <a:buNone/>
                </a:pPr>
                <a:endParaRPr lang="en-US" sz="1600" b="1">
                  <a:solidFill>
                    <a:schemeClr val="tx1">
                      <a:lumMod val="75000"/>
                      <a:lumOff val="25000"/>
                    </a:schemeClr>
                  </a:solidFill>
                  <a:latin typeface="+mj-lt"/>
                </a:endParaRPr>
              </a:p>
              <a:p>
                <a:pPr marL="0" indent="0">
                  <a:buNone/>
                </a:pPr>
                <a:endParaRPr lang="en-US" sz="1600" b="1">
                  <a:solidFill>
                    <a:schemeClr val="tx1">
                      <a:lumMod val="75000"/>
                      <a:lumOff val="25000"/>
                    </a:schemeClr>
                  </a:solidFill>
                  <a:latin typeface="+mj-lt"/>
                </a:endParaRPr>
              </a:p>
            </p:txBody>
          </p:sp>
          <p:sp>
            <p:nvSpPr>
              <p:cNvPr id="40" name="Google Shape;374;p34">
                <a:extLst>
                  <a:ext uri="{FF2B5EF4-FFF2-40B4-BE49-F238E27FC236}">
                    <a16:creationId xmlns:a16="http://schemas.microsoft.com/office/drawing/2014/main" id="{A6DAC4C5-7796-0F90-B673-4DD5B38ACA24}"/>
                  </a:ext>
                </a:extLst>
              </p:cNvPr>
              <p:cNvSpPr/>
              <p:nvPr/>
            </p:nvSpPr>
            <p:spPr>
              <a:xfrm>
                <a:off x="2824986" y="1948670"/>
                <a:ext cx="360000" cy="360000"/>
              </a:xfrm>
              <a:prstGeom prst="ellipse">
                <a:avLst/>
              </a:prstGeom>
              <a:solidFill>
                <a:schemeClr val="bg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41" name="Graphic 40" descr="Rupee outline">
                <a:extLst>
                  <a:ext uri="{FF2B5EF4-FFF2-40B4-BE49-F238E27FC236}">
                    <a16:creationId xmlns:a16="http://schemas.microsoft.com/office/drawing/2014/main" id="{EAF49007-8968-9F9E-1962-F4BD9C65E0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2652718" y="2062424"/>
                <a:ext cx="432000" cy="432000"/>
              </a:xfrm>
              <a:prstGeom prst="rect">
                <a:avLst/>
              </a:prstGeom>
            </p:spPr>
          </p:pic>
        </p:grpSp>
        <p:grpSp>
          <p:nvGrpSpPr>
            <p:cNvPr id="31" name="Group 30">
              <a:extLst>
                <a:ext uri="{FF2B5EF4-FFF2-40B4-BE49-F238E27FC236}">
                  <a16:creationId xmlns:a16="http://schemas.microsoft.com/office/drawing/2014/main" id="{ABF2B5C0-DA61-F149-0E84-13B00D920A9D}"/>
                </a:ext>
              </a:extLst>
            </p:cNvPr>
            <p:cNvGrpSpPr/>
            <p:nvPr/>
          </p:nvGrpSpPr>
          <p:grpSpPr>
            <a:xfrm>
              <a:off x="7147118" y="4053350"/>
              <a:ext cx="1981204" cy="1287932"/>
              <a:chOff x="2574882" y="1948541"/>
              <a:chExt cx="1981204" cy="1287932"/>
            </a:xfrm>
          </p:grpSpPr>
          <p:sp>
            <p:nvSpPr>
              <p:cNvPr id="36" name="Google Shape;204;p28">
                <a:extLst>
                  <a:ext uri="{FF2B5EF4-FFF2-40B4-BE49-F238E27FC236}">
                    <a16:creationId xmlns:a16="http://schemas.microsoft.com/office/drawing/2014/main" id="{2BB71BEE-C59F-8966-5330-183A33B8ABF6}"/>
                  </a:ext>
                </a:extLst>
              </p:cNvPr>
              <p:cNvSpPr txBox="1">
                <a:spLocks/>
              </p:cNvSpPr>
              <p:nvPr/>
            </p:nvSpPr>
            <p:spPr>
              <a:xfrm>
                <a:off x="2574882" y="2373560"/>
                <a:ext cx="1981204"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a:solidFill>
                      <a:schemeClr val="tx1">
                        <a:lumMod val="75000"/>
                        <a:lumOff val="25000"/>
                      </a:schemeClr>
                    </a:solidFill>
                  </a:rPr>
                  <a:t>Faceless sanction for prosecution / compounding of offence </a:t>
                </a:r>
                <a:r>
                  <a:rPr lang="en-US" sz="1600" i="1">
                    <a:solidFill>
                      <a:schemeClr val="tx1">
                        <a:lumMod val="75000"/>
                        <a:lumOff val="25000"/>
                      </a:schemeClr>
                    </a:solidFill>
                  </a:rPr>
                  <a:t>[S. 279]*</a:t>
                </a:r>
                <a:endParaRPr lang="en-IN" sz="1600" i="1">
                  <a:solidFill>
                    <a:schemeClr val="tx1">
                      <a:lumMod val="75000"/>
                      <a:lumOff val="25000"/>
                    </a:schemeClr>
                  </a:solidFill>
                </a:endParaRPr>
              </a:p>
            </p:txBody>
          </p:sp>
          <p:sp>
            <p:nvSpPr>
              <p:cNvPr id="37" name="Google Shape;374;p34">
                <a:extLst>
                  <a:ext uri="{FF2B5EF4-FFF2-40B4-BE49-F238E27FC236}">
                    <a16:creationId xmlns:a16="http://schemas.microsoft.com/office/drawing/2014/main" id="{D61F79B3-291D-F225-29C8-9D872464BDA2}"/>
                  </a:ext>
                </a:extLst>
              </p:cNvPr>
              <p:cNvSpPr/>
              <p:nvPr/>
            </p:nvSpPr>
            <p:spPr>
              <a:xfrm>
                <a:off x="2853476" y="1948541"/>
                <a:ext cx="360000" cy="360000"/>
              </a:xfrm>
              <a:prstGeom prst="ellipse">
                <a:avLst/>
              </a:prstGeom>
              <a:solidFill>
                <a:schemeClr val="accent4">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38" name="Graphic 37" descr="Playbook outline">
                <a:extLst>
                  <a:ext uri="{FF2B5EF4-FFF2-40B4-BE49-F238E27FC236}">
                    <a16:creationId xmlns:a16="http://schemas.microsoft.com/office/drawing/2014/main" id="{7A30E084-6C2D-8225-96C4-51039C843DA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580939" y="1988349"/>
                <a:ext cx="545075" cy="545075"/>
              </a:xfrm>
              <a:prstGeom prst="rect">
                <a:avLst/>
              </a:prstGeom>
            </p:spPr>
          </p:pic>
        </p:grpSp>
        <p:grpSp>
          <p:nvGrpSpPr>
            <p:cNvPr id="32" name="Group 31">
              <a:extLst>
                <a:ext uri="{FF2B5EF4-FFF2-40B4-BE49-F238E27FC236}">
                  <a16:creationId xmlns:a16="http://schemas.microsoft.com/office/drawing/2014/main" id="{644B7BE5-B57E-A53B-4B30-5AEEA8B9A48C}"/>
                </a:ext>
              </a:extLst>
            </p:cNvPr>
            <p:cNvGrpSpPr/>
            <p:nvPr/>
          </p:nvGrpSpPr>
          <p:grpSpPr>
            <a:xfrm>
              <a:off x="9390633" y="4044434"/>
              <a:ext cx="1901080" cy="1277732"/>
              <a:chOff x="2418333" y="1970010"/>
              <a:chExt cx="1901080" cy="1277732"/>
            </a:xfrm>
          </p:grpSpPr>
          <p:sp>
            <p:nvSpPr>
              <p:cNvPr id="33" name="Google Shape;204;p28">
                <a:extLst>
                  <a:ext uri="{FF2B5EF4-FFF2-40B4-BE49-F238E27FC236}">
                    <a16:creationId xmlns:a16="http://schemas.microsoft.com/office/drawing/2014/main" id="{74261235-DCC0-55B8-33A0-79A891C6DA8C}"/>
                  </a:ext>
                </a:extLst>
              </p:cNvPr>
              <p:cNvSpPr txBox="1">
                <a:spLocks/>
              </p:cNvSpPr>
              <p:nvPr/>
            </p:nvSpPr>
            <p:spPr>
              <a:xfrm>
                <a:off x="2418333" y="2384829"/>
                <a:ext cx="1901080" cy="862913"/>
              </a:xfrm>
              <a:prstGeom prst="rect">
                <a:avLst/>
              </a:prstGeom>
              <a:noFill/>
            </p:spPr>
            <p:txBody>
              <a:bodyPr spcFirstLastPara="1" wrap="square" lIns="91425" tIns="91425" rIns="91425" bIns="91425" anchor="t" anchorCtr="0">
                <a:no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b="1">
                    <a:solidFill>
                      <a:schemeClr val="tx1">
                        <a:lumMod val="75000"/>
                        <a:lumOff val="25000"/>
                      </a:schemeClr>
                    </a:solidFill>
                  </a:rPr>
                  <a:t>Faceless approval or registration              </a:t>
                </a:r>
                <a:r>
                  <a:rPr lang="en-US" sz="1600">
                    <a:solidFill>
                      <a:schemeClr val="tx1">
                        <a:lumMod val="75000"/>
                        <a:lumOff val="25000"/>
                      </a:schemeClr>
                    </a:solidFill>
                  </a:rPr>
                  <a:t>[S. 293D]*</a:t>
                </a:r>
              </a:p>
              <a:p>
                <a:pPr marL="0" indent="0" algn="just">
                  <a:buNone/>
                </a:pPr>
                <a:endParaRPr lang="en-US" sz="1600" b="1">
                  <a:solidFill>
                    <a:schemeClr val="tx1">
                      <a:lumMod val="75000"/>
                      <a:lumOff val="25000"/>
                    </a:schemeClr>
                  </a:solidFill>
                </a:endParaRPr>
              </a:p>
              <a:p>
                <a:pPr marL="0" indent="0" algn="just">
                  <a:buNone/>
                </a:pPr>
                <a:endParaRPr lang="en-US" sz="1600" b="1">
                  <a:solidFill>
                    <a:schemeClr val="tx1">
                      <a:lumMod val="75000"/>
                      <a:lumOff val="25000"/>
                    </a:schemeClr>
                  </a:solidFill>
                </a:endParaRPr>
              </a:p>
            </p:txBody>
          </p:sp>
          <p:sp>
            <p:nvSpPr>
              <p:cNvPr id="34" name="Google Shape;374;p34">
                <a:extLst>
                  <a:ext uri="{FF2B5EF4-FFF2-40B4-BE49-F238E27FC236}">
                    <a16:creationId xmlns:a16="http://schemas.microsoft.com/office/drawing/2014/main" id="{77F64BED-EC3C-88C5-ED32-2C94F31FA4B4}"/>
                  </a:ext>
                </a:extLst>
              </p:cNvPr>
              <p:cNvSpPr/>
              <p:nvPr/>
            </p:nvSpPr>
            <p:spPr>
              <a:xfrm>
                <a:off x="2737480" y="1970010"/>
                <a:ext cx="360000" cy="360000"/>
              </a:xfrm>
              <a:prstGeom prst="ellipse">
                <a:avLst/>
              </a:prstGeom>
              <a:solidFill>
                <a:srgbClr val="49C7F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35" name="Graphic 34" descr="Comment Like outline">
                <a:extLst>
                  <a:ext uri="{FF2B5EF4-FFF2-40B4-BE49-F238E27FC236}">
                    <a16:creationId xmlns:a16="http://schemas.microsoft.com/office/drawing/2014/main" id="{650ABF93-3F38-EB73-ADC2-9B56BA73F00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2464943" y="1988478"/>
                <a:ext cx="545075" cy="545075"/>
              </a:xfrm>
              <a:prstGeom prst="rect">
                <a:avLst/>
              </a:prstGeom>
            </p:spPr>
          </p:pic>
        </p:grpSp>
      </p:grpSp>
      <p:sp>
        <p:nvSpPr>
          <p:cNvPr id="48" name="TextBox 47">
            <a:extLst>
              <a:ext uri="{FF2B5EF4-FFF2-40B4-BE49-F238E27FC236}">
                <a16:creationId xmlns:a16="http://schemas.microsoft.com/office/drawing/2014/main" id="{5FD27B03-F421-13B0-7908-E029368F682B}"/>
              </a:ext>
            </a:extLst>
          </p:cNvPr>
          <p:cNvSpPr txBox="1"/>
          <p:nvPr/>
        </p:nvSpPr>
        <p:spPr>
          <a:xfrm>
            <a:off x="2996365" y="6020424"/>
            <a:ext cx="8958459" cy="307777"/>
          </a:xfrm>
          <a:prstGeom prst="rect">
            <a:avLst/>
          </a:prstGeom>
          <a:solidFill>
            <a:schemeClr val="bg1"/>
          </a:solidFill>
        </p:spPr>
        <p:txBody>
          <a:bodyPr wrap="square">
            <a:spAutoFit/>
          </a:bodyPr>
          <a:lstStyle/>
          <a:p>
            <a:pPr algn="r"/>
            <a:r>
              <a:rPr lang="en-US" sz="1400" i="1"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 Time limit for issuing </a:t>
            </a:r>
            <a:r>
              <a:rPr lang="en-US" sz="1400" i="1" dirty="0" err="1">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directios</a:t>
            </a:r>
            <a:r>
              <a:rPr lang="en-US" sz="1400" i="1"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 by CG for the purpose of giving effect to the schemes ended on 31.03.2022</a:t>
            </a:r>
            <a:endParaRPr lang="en-IN" sz="1400" dirty="0">
              <a:solidFill>
                <a:schemeClr val="tx1">
                  <a:lumMod val="75000"/>
                  <a:lumOff val="25000"/>
                </a:schemeClr>
              </a:solidFill>
            </a:endParaRPr>
          </a:p>
        </p:txBody>
      </p:sp>
      <p:sp>
        <p:nvSpPr>
          <p:cNvPr id="55" name="Title 7">
            <a:extLst>
              <a:ext uri="{FF2B5EF4-FFF2-40B4-BE49-F238E27FC236}">
                <a16:creationId xmlns:a16="http://schemas.microsoft.com/office/drawing/2014/main" id="{15F98F58-B95F-1484-63AA-1F759D08AD90}"/>
              </a:ext>
            </a:extLst>
          </p:cNvPr>
          <p:cNvSpPr txBox="1">
            <a:spLocks/>
          </p:cNvSpPr>
          <p:nvPr/>
        </p:nvSpPr>
        <p:spPr>
          <a:xfrm>
            <a:off x="581192" y="545847"/>
            <a:ext cx="10523688" cy="990600"/>
          </a:xfrm>
          <a:prstGeom prst="rect">
            <a:avLst/>
          </a:prstGeom>
        </p:spPr>
        <p:txBody>
          <a:bodyPr vert="horz" lIns="91440" tIns="45720" rIns="91440" bIns="45720" rtlCol="0" anchor="ctr">
            <a:normAutofit lnSpcReduction="100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000"/>
              <a:t>Schemes not yet notified under faceless regime [old act]</a:t>
            </a:r>
          </a:p>
        </p:txBody>
      </p:sp>
    </p:spTree>
    <p:extLst>
      <p:ext uri="{BB962C8B-B14F-4D97-AF65-F5344CB8AC3E}">
        <p14:creationId xmlns:p14="http://schemas.microsoft.com/office/powerpoint/2010/main" val="375024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73F37-B1DA-6340-B03F-B6AE705270A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005D26A-8009-88ED-F158-CB175C14976A}"/>
              </a:ext>
            </a:extLst>
          </p:cNvPr>
          <p:cNvSpPr>
            <a:spLocks noGrp="1"/>
          </p:cNvSpPr>
          <p:nvPr>
            <p:ph type="dt" sz="half" idx="10"/>
          </p:nvPr>
        </p:nvSpPr>
        <p:spPr>
          <a:xfrm>
            <a:off x="6877294" y="6982714"/>
            <a:ext cx="2844799" cy="365125"/>
          </a:xfrm>
          <a:prstGeom prst="ellipse">
            <a:avLst/>
          </a:prstGeom>
        </p:spPr>
        <p:txBody>
          <a:bodyPr/>
          <a:lstStyle/>
          <a:p>
            <a:r>
              <a:rPr lang="en-US"/>
              <a:t>November 16, 2025</a:t>
            </a:r>
          </a:p>
        </p:txBody>
      </p:sp>
      <p:sp>
        <p:nvSpPr>
          <p:cNvPr id="5" name="Footer Placeholder 4">
            <a:extLst>
              <a:ext uri="{FF2B5EF4-FFF2-40B4-BE49-F238E27FC236}">
                <a16:creationId xmlns:a16="http://schemas.microsoft.com/office/drawing/2014/main" id="{51265067-04E0-FC7B-968C-7FB803077859}"/>
              </a:ext>
            </a:extLst>
          </p:cNvPr>
          <p:cNvSpPr>
            <a:spLocks noGrp="1"/>
          </p:cNvSpPr>
          <p:nvPr>
            <p:ph type="ftr" sz="quarter" idx="11"/>
          </p:nvPr>
        </p:nvSpPr>
        <p:spPr/>
        <p:txBody>
          <a:bodyPr/>
          <a:lstStyle/>
          <a:p>
            <a:r>
              <a:rPr lang="en-US"/>
              <a:t>FACELESS ASSESSMENT                                                                         KRUPA R. GANDHI | BANSI S. MEHTA &amp; CO.</a:t>
            </a:r>
          </a:p>
        </p:txBody>
      </p:sp>
      <p:sp>
        <p:nvSpPr>
          <p:cNvPr id="6" name="Slide Number Placeholder 5">
            <a:extLst>
              <a:ext uri="{FF2B5EF4-FFF2-40B4-BE49-F238E27FC236}">
                <a16:creationId xmlns:a16="http://schemas.microsoft.com/office/drawing/2014/main" id="{DFFF5D0D-FE8D-F1F1-2F7B-8C0713A491F1}"/>
              </a:ext>
            </a:extLst>
          </p:cNvPr>
          <p:cNvSpPr>
            <a:spLocks noGrp="1"/>
          </p:cNvSpPr>
          <p:nvPr>
            <p:ph type="sldNum" sz="quarter" idx="12"/>
          </p:nvPr>
        </p:nvSpPr>
        <p:spPr/>
        <p:txBody>
          <a:bodyPr/>
          <a:lstStyle/>
          <a:p>
            <a:fld id="{3A98EE3D-8CD1-4C3F-BD1C-C98C9596463C}" type="slidenum">
              <a:rPr lang="en-US" smtClean="0"/>
              <a:t>6</a:t>
            </a:fld>
            <a:endParaRPr lang="en-US"/>
          </a:p>
        </p:txBody>
      </p:sp>
      <p:sp>
        <p:nvSpPr>
          <p:cNvPr id="8" name="Title 7">
            <a:extLst>
              <a:ext uri="{FF2B5EF4-FFF2-40B4-BE49-F238E27FC236}">
                <a16:creationId xmlns:a16="http://schemas.microsoft.com/office/drawing/2014/main" id="{A14FC81F-DB46-7A78-8ED7-9530247D2B51}"/>
              </a:ext>
            </a:extLst>
          </p:cNvPr>
          <p:cNvSpPr>
            <a:spLocks noGrp="1"/>
          </p:cNvSpPr>
          <p:nvPr>
            <p:ph type="title"/>
          </p:nvPr>
        </p:nvSpPr>
        <p:spPr>
          <a:xfrm>
            <a:off x="581192" y="545847"/>
            <a:ext cx="11029616" cy="990600"/>
          </a:xfrm>
        </p:spPr>
        <p:txBody>
          <a:bodyPr>
            <a:normAutofit/>
          </a:bodyPr>
          <a:lstStyle/>
          <a:p>
            <a:r>
              <a:rPr lang="en-IN" sz="3000"/>
              <a:t>Section 273 | faceless assessment</a:t>
            </a:r>
          </a:p>
        </p:txBody>
      </p:sp>
      <p:sp>
        <p:nvSpPr>
          <p:cNvPr id="2" name="TextBox 1">
            <a:extLst>
              <a:ext uri="{FF2B5EF4-FFF2-40B4-BE49-F238E27FC236}">
                <a16:creationId xmlns:a16="http://schemas.microsoft.com/office/drawing/2014/main" id="{481DD4E4-F1DE-F2A5-03AE-60566E26C9EE}"/>
              </a:ext>
            </a:extLst>
          </p:cNvPr>
          <p:cNvSpPr txBox="1"/>
          <p:nvPr/>
        </p:nvSpPr>
        <p:spPr>
          <a:xfrm>
            <a:off x="701040" y="1644164"/>
            <a:ext cx="9182960" cy="353943"/>
          </a:xfrm>
          <a:prstGeom prst="rect">
            <a:avLst/>
          </a:prstGeom>
          <a:noFill/>
          <a:ln w="19050">
            <a:solidFill>
              <a:schemeClr val="tx1"/>
            </a:solidFill>
          </a:ln>
        </p:spPr>
        <p:txBody>
          <a:bodyPr wrap="square" rtlCol="0">
            <a:spAutoFit/>
          </a:bodyPr>
          <a:lstStyle/>
          <a:p>
            <a:pPr algn="ctr"/>
            <a:r>
              <a:rPr lang="en-IN" sz="1700" b="1"/>
              <a:t>Overview of S. 273 of the Income Tax Act 2025</a:t>
            </a:r>
          </a:p>
        </p:txBody>
      </p:sp>
      <p:sp>
        <p:nvSpPr>
          <p:cNvPr id="10" name="TextBox 9">
            <a:extLst>
              <a:ext uri="{FF2B5EF4-FFF2-40B4-BE49-F238E27FC236}">
                <a16:creationId xmlns:a16="http://schemas.microsoft.com/office/drawing/2014/main" id="{51CE085D-DB1E-63D4-62BE-1AA807591820}"/>
              </a:ext>
            </a:extLst>
          </p:cNvPr>
          <p:cNvSpPr txBox="1"/>
          <p:nvPr/>
        </p:nvSpPr>
        <p:spPr>
          <a:xfrm>
            <a:off x="711200" y="2767858"/>
            <a:ext cx="2987040" cy="2169825"/>
          </a:xfrm>
          <a:prstGeom prst="rect">
            <a:avLst/>
          </a:prstGeom>
          <a:noFill/>
          <a:ln w="19050">
            <a:solidFill>
              <a:schemeClr val="tx1"/>
            </a:solidFill>
          </a:ln>
        </p:spPr>
        <p:txBody>
          <a:bodyPr wrap="square" rtlCol="0">
            <a:spAutoFit/>
          </a:bodyPr>
          <a:lstStyle/>
          <a:p>
            <a:pPr algn="just"/>
            <a:r>
              <a:rPr lang="en-IN" sz="1500" b="1">
                <a:solidFill>
                  <a:srgbClr val="FF0000"/>
                </a:solidFill>
              </a:rPr>
              <a:t>Irrespective of </a:t>
            </a:r>
            <a:r>
              <a:rPr lang="en-IN" sz="1500"/>
              <a:t>anything contrary contained in any other provisions of the Act, the assessment, re-assessment or re-computation u/s 270(1), 271 or 279 shall be made in a </a:t>
            </a:r>
            <a:r>
              <a:rPr lang="en-IN" sz="1500" b="1">
                <a:solidFill>
                  <a:srgbClr val="FF0000"/>
                </a:solidFill>
              </a:rPr>
              <a:t>faceless manner</a:t>
            </a:r>
            <a:r>
              <a:rPr lang="en-IN" sz="1500" b="1"/>
              <a:t> </a:t>
            </a:r>
            <a:r>
              <a:rPr lang="en-IN" sz="1500"/>
              <a:t>as per procedure </a:t>
            </a:r>
            <a:r>
              <a:rPr lang="en-IN" sz="1500" b="1">
                <a:solidFill>
                  <a:srgbClr val="FF0000"/>
                </a:solidFill>
              </a:rPr>
              <a:t>as may be prescribed</a:t>
            </a:r>
            <a:r>
              <a:rPr lang="en-IN" sz="1500" b="1"/>
              <a:t>.</a:t>
            </a:r>
            <a:r>
              <a:rPr lang="en-IN" sz="1500"/>
              <a:t> </a:t>
            </a:r>
            <a:endParaRPr lang="en-IN" sz="1500">
              <a:solidFill>
                <a:srgbClr val="FF0000"/>
              </a:solidFill>
            </a:endParaRPr>
          </a:p>
        </p:txBody>
      </p:sp>
      <p:sp>
        <p:nvSpPr>
          <p:cNvPr id="3" name="Rectangle: Rounded Corners 2">
            <a:extLst>
              <a:ext uri="{FF2B5EF4-FFF2-40B4-BE49-F238E27FC236}">
                <a16:creationId xmlns:a16="http://schemas.microsoft.com/office/drawing/2014/main" id="{C09D0E83-B359-595E-1A86-7CA621E007DC}"/>
              </a:ext>
            </a:extLst>
          </p:cNvPr>
          <p:cNvSpPr/>
          <p:nvPr/>
        </p:nvSpPr>
        <p:spPr>
          <a:xfrm>
            <a:off x="1427480" y="5791864"/>
            <a:ext cx="1534160" cy="35394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273(1)</a:t>
            </a:r>
          </a:p>
        </p:txBody>
      </p:sp>
      <p:sp>
        <p:nvSpPr>
          <p:cNvPr id="24" name="TextBox 23">
            <a:extLst>
              <a:ext uri="{FF2B5EF4-FFF2-40B4-BE49-F238E27FC236}">
                <a16:creationId xmlns:a16="http://schemas.microsoft.com/office/drawing/2014/main" id="{BD47446B-8047-26A0-FA40-2F56EE898915}"/>
              </a:ext>
            </a:extLst>
          </p:cNvPr>
          <p:cNvSpPr txBox="1"/>
          <p:nvPr/>
        </p:nvSpPr>
        <p:spPr>
          <a:xfrm>
            <a:off x="701040" y="2418070"/>
            <a:ext cx="1229360" cy="34051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600" b="1"/>
              <a:t>Scope</a:t>
            </a:r>
          </a:p>
        </p:txBody>
      </p:sp>
      <p:sp>
        <p:nvSpPr>
          <p:cNvPr id="7" name="TextBox 6">
            <a:extLst>
              <a:ext uri="{FF2B5EF4-FFF2-40B4-BE49-F238E27FC236}">
                <a16:creationId xmlns:a16="http://schemas.microsoft.com/office/drawing/2014/main" id="{4F440A07-C6B6-8EBF-571A-D87F189E3777}"/>
              </a:ext>
            </a:extLst>
          </p:cNvPr>
          <p:cNvSpPr txBox="1"/>
          <p:nvPr/>
        </p:nvSpPr>
        <p:spPr>
          <a:xfrm>
            <a:off x="4276334" y="2782481"/>
            <a:ext cx="2825506" cy="1938992"/>
          </a:xfrm>
          <a:prstGeom prst="rect">
            <a:avLst/>
          </a:prstGeom>
          <a:noFill/>
          <a:ln w="19050">
            <a:solidFill>
              <a:schemeClr val="tx1"/>
            </a:solidFill>
          </a:ln>
        </p:spPr>
        <p:txBody>
          <a:bodyPr wrap="square" rtlCol="0">
            <a:spAutoFit/>
          </a:bodyPr>
          <a:lstStyle/>
          <a:p>
            <a:pPr marL="342900" indent="-342900" algn="just">
              <a:buFont typeface="Wingdings" panose="05000000000000000000" pitchFamily="2" charset="2"/>
              <a:buChar char="v"/>
            </a:pPr>
            <a:r>
              <a:rPr lang="en-IN" sz="1500" dirty="0"/>
              <a:t>Territorial area</a:t>
            </a:r>
          </a:p>
          <a:p>
            <a:pPr marL="342900" indent="-342900" algn="just">
              <a:buFont typeface="Wingdings" panose="05000000000000000000" pitchFamily="2" charset="2"/>
              <a:buChar char="v"/>
            </a:pPr>
            <a:r>
              <a:rPr lang="en-IN" sz="1500" dirty="0"/>
              <a:t>Persons or class of persons</a:t>
            </a:r>
          </a:p>
          <a:p>
            <a:pPr marL="342900" indent="-342900" algn="just">
              <a:buFont typeface="Wingdings" panose="05000000000000000000" pitchFamily="2" charset="2"/>
              <a:buChar char="v"/>
            </a:pPr>
            <a:r>
              <a:rPr lang="en-IN" sz="1500" dirty="0"/>
              <a:t>Incomes or class of incomes</a:t>
            </a:r>
          </a:p>
          <a:p>
            <a:pPr marL="342900" indent="-342900" algn="just">
              <a:buFont typeface="Wingdings" panose="05000000000000000000" pitchFamily="2" charset="2"/>
              <a:buChar char="v"/>
            </a:pPr>
            <a:r>
              <a:rPr lang="en-IN" sz="1500" dirty="0"/>
              <a:t>Cases or class of cases</a:t>
            </a:r>
          </a:p>
          <a:p>
            <a:pPr algn="just"/>
            <a:endParaRPr lang="en-IN" sz="1500" dirty="0"/>
          </a:p>
          <a:p>
            <a:pPr algn="just"/>
            <a:r>
              <a:rPr lang="en-IN" sz="1500" b="1" dirty="0">
                <a:solidFill>
                  <a:srgbClr val="FF0000"/>
                </a:solidFill>
              </a:rPr>
              <a:t>as may be specified.</a:t>
            </a:r>
          </a:p>
        </p:txBody>
      </p:sp>
      <p:sp>
        <p:nvSpPr>
          <p:cNvPr id="9" name="Rectangle: Rounded Corners 8">
            <a:extLst>
              <a:ext uri="{FF2B5EF4-FFF2-40B4-BE49-F238E27FC236}">
                <a16:creationId xmlns:a16="http://schemas.microsoft.com/office/drawing/2014/main" id="{B4AFCD67-28CF-646D-27EF-1E88570C577F}"/>
              </a:ext>
            </a:extLst>
          </p:cNvPr>
          <p:cNvSpPr/>
          <p:nvPr/>
        </p:nvSpPr>
        <p:spPr>
          <a:xfrm>
            <a:off x="4911847" y="5576165"/>
            <a:ext cx="1534160" cy="35394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273(2)</a:t>
            </a:r>
          </a:p>
        </p:txBody>
      </p:sp>
      <p:sp>
        <p:nvSpPr>
          <p:cNvPr id="25" name="TextBox 24">
            <a:extLst>
              <a:ext uri="{FF2B5EF4-FFF2-40B4-BE49-F238E27FC236}">
                <a16:creationId xmlns:a16="http://schemas.microsoft.com/office/drawing/2014/main" id="{9FF48B29-DB7B-3669-D21E-A4058E17B348}"/>
              </a:ext>
            </a:extLst>
          </p:cNvPr>
          <p:cNvSpPr txBox="1"/>
          <p:nvPr/>
        </p:nvSpPr>
        <p:spPr>
          <a:xfrm>
            <a:off x="4276334" y="2407910"/>
            <a:ext cx="1605280" cy="37457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600" b="1"/>
              <a:t>Applicability</a:t>
            </a:r>
          </a:p>
        </p:txBody>
      </p:sp>
      <p:sp>
        <p:nvSpPr>
          <p:cNvPr id="12" name="TextBox 11">
            <a:extLst>
              <a:ext uri="{FF2B5EF4-FFF2-40B4-BE49-F238E27FC236}">
                <a16:creationId xmlns:a16="http://schemas.microsoft.com/office/drawing/2014/main" id="{D4EAB76D-12AF-20B3-693F-27E184FEE20B}"/>
              </a:ext>
            </a:extLst>
          </p:cNvPr>
          <p:cNvSpPr txBox="1"/>
          <p:nvPr/>
        </p:nvSpPr>
        <p:spPr>
          <a:xfrm>
            <a:off x="7670800" y="2796312"/>
            <a:ext cx="3413755" cy="1708160"/>
          </a:xfrm>
          <a:prstGeom prst="rect">
            <a:avLst/>
          </a:prstGeom>
          <a:noFill/>
          <a:ln w="19050">
            <a:solidFill>
              <a:schemeClr val="tx1"/>
            </a:solidFill>
          </a:ln>
        </p:spPr>
        <p:txBody>
          <a:bodyPr wrap="square" rtlCol="0">
            <a:spAutoFit/>
          </a:bodyPr>
          <a:lstStyle/>
          <a:p>
            <a:pPr marL="285750" indent="-285750" algn="just">
              <a:buFont typeface="Wingdings" panose="05000000000000000000" pitchFamily="2" charset="2"/>
              <a:buChar char="v"/>
            </a:pPr>
            <a:r>
              <a:rPr lang="en-IN" sz="1500"/>
              <a:t>National Faceless Assessment Centre</a:t>
            </a:r>
          </a:p>
          <a:p>
            <a:pPr marL="285750" indent="-285750" algn="just">
              <a:buFont typeface="Wingdings" panose="05000000000000000000" pitchFamily="2" charset="2"/>
              <a:buChar char="v"/>
            </a:pPr>
            <a:r>
              <a:rPr lang="en-IN" sz="1500"/>
              <a:t>Assessment Units</a:t>
            </a:r>
          </a:p>
          <a:p>
            <a:pPr marL="285750" indent="-285750" algn="just">
              <a:buFont typeface="Wingdings" panose="05000000000000000000" pitchFamily="2" charset="2"/>
              <a:buChar char="v"/>
            </a:pPr>
            <a:r>
              <a:rPr lang="en-IN" sz="1500"/>
              <a:t>Verification Units</a:t>
            </a:r>
          </a:p>
          <a:p>
            <a:pPr marL="285750" indent="-285750" algn="just">
              <a:buFont typeface="Wingdings" panose="05000000000000000000" pitchFamily="2" charset="2"/>
              <a:buChar char="v"/>
            </a:pPr>
            <a:r>
              <a:rPr lang="en-IN" sz="1500"/>
              <a:t>Technical Units</a:t>
            </a:r>
          </a:p>
          <a:p>
            <a:pPr marL="285750" indent="-285750" algn="just">
              <a:buFont typeface="Wingdings" panose="05000000000000000000" pitchFamily="2" charset="2"/>
              <a:buChar char="v"/>
            </a:pPr>
            <a:r>
              <a:rPr lang="en-IN" sz="1500"/>
              <a:t>Review Units</a:t>
            </a:r>
          </a:p>
          <a:p>
            <a:pPr algn="just"/>
            <a:endParaRPr lang="en-IN" sz="1500"/>
          </a:p>
        </p:txBody>
      </p:sp>
      <p:sp>
        <p:nvSpPr>
          <p:cNvPr id="15" name="Rectangle: Rounded Corners 14">
            <a:extLst>
              <a:ext uri="{FF2B5EF4-FFF2-40B4-BE49-F238E27FC236}">
                <a16:creationId xmlns:a16="http://schemas.microsoft.com/office/drawing/2014/main" id="{76EB9EFF-1D59-3FAD-20B2-AFAC800AD9B6}"/>
              </a:ext>
            </a:extLst>
          </p:cNvPr>
          <p:cNvSpPr/>
          <p:nvPr/>
        </p:nvSpPr>
        <p:spPr>
          <a:xfrm>
            <a:off x="8681712" y="5367945"/>
            <a:ext cx="1534160" cy="35394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273(3)</a:t>
            </a:r>
          </a:p>
        </p:txBody>
      </p:sp>
      <p:sp>
        <p:nvSpPr>
          <p:cNvPr id="27" name="TextBox 26">
            <a:extLst>
              <a:ext uri="{FF2B5EF4-FFF2-40B4-BE49-F238E27FC236}">
                <a16:creationId xmlns:a16="http://schemas.microsoft.com/office/drawing/2014/main" id="{764C3051-371D-22CF-65DE-85C197DBB8AE}"/>
              </a:ext>
            </a:extLst>
          </p:cNvPr>
          <p:cNvSpPr txBox="1"/>
          <p:nvPr/>
        </p:nvSpPr>
        <p:spPr>
          <a:xfrm>
            <a:off x="7670800" y="2416863"/>
            <a:ext cx="2225040" cy="37457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600" b="1"/>
              <a:t>Centre and Units</a:t>
            </a:r>
          </a:p>
        </p:txBody>
      </p:sp>
      <p:cxnSp>
        <p:nvCxnSpPr>
          <p:cNvPr id="34" name="Straight Arrow Connector 33">
            <a:extLst>
              <a:ext uri="{FF2B5EF4-FFF2-40B4-BE49-F238E27FC236}">
                <a16:creationId xmlns:a16="http://schemas.microsoft.com/office/drawing/2014/main" id="{736BCCF3-B96C-7AD1-7EFC-6DE544AC68CC}"/>
              </a:ext>
            </a:extLst>
          </p:cNvPr>
          <p:cNvCxnSpPr>
            <a:cxnSpLocks/>
          </p:cNvCxnSpPr>
          <p:nvPr/>
        </p:nvCxnSpPr>
        <p:spPr>
          <a:xfrm>
            <a:off x="2194560" y="5072460"/>
            <a:ext cx="0" cy="590971"/>
          </a:xfrm>
          <a:prstGeom prst="straightConnector1">
            <a:avLst/>
          </a:prstGeom>
          <a:ln w="19050">
            <a:solidFill>
              <a:schemeClr val="tx1"/>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96BEF58-B420-594D-2A52-B104D6DCAE1C}"/>
              </a:ext>
            </a:extLst>
          </p:cNvPr>
          <p:cNvCxnSpPr>
            <a:cxnSpLocks/>
          </p:cNvCxnSpPr>
          <p:nvPr/>
        </p:nvCxnSpPr>
        <p:spPr>
          <a:xfrm>
            <a:off x="5678927" y="4851560"/>
            <a:ext cx="0" cy="590971"/>
          </a:xfrm>
          <a:prstGeom prst="straightConnector1">
            <a:avLst/>
          </a:prstGeom>
          <a:ln w="19050">
            <a:solidFill>
              <a:schemeClr val="tx1"/>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770743F-D352-ABCB-34C0-769DA5B3AA1D}"/>
              </a:ext>
            </a:extLst>
          </p:cNvPr>
          <p:cNvCxnSpPr>
            <a:cxnSpLocks/>
          </p:cNvCxnSpPr>
          <p:nvPr/>
        </p:nvCxnSpPr>
        <p:spPr>
          <a:xfrm>
            <a:off x="9448792" y="4642197"/>
            <a:ext cx="0" cy="590971"/>
          </a:xfrm>
          <a:prstGeom prst="straightConnector1">
            <a:avLst/>
          </a:prstGeom>
          <a:ln w="19050">
            <a:solidFill>
              <a:schemeClr val="tx1"/>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17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95646-B104-2821-35D7-C956F287C75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1E23FB2D-547F-1ACB-5B8C-9C65D14566A8}"/>
              </a:ext>
            </a:extLst>
          </p:cNvPr>
          <p:cNvSpPr>
            <a:spLocks noGrp="1"/>
          </p:cNvSpPr>
          <p:nvPr>
            <p:ph type="dt" sz="half" idx="10"/>
          </p:nvPr>
        </p:nvSpPr>
        <p:spPr>
          <a:xfrm>
            <a:off x="6877294" y="6982714"/>
            <a:ext cx="2844799" cy="365125"/>
          </a:xfrm>
          <a:prstGeom prst="ellipse">
            <a:avLst/>
          </a:prstGeom>
        </p:spPr>
        <p:txBody>
          <a:bodyPr/>
          <a:lstStyle/>
          <a:p>
            <a:r>
              <a:rPr lang="en-US"/>
              <a:t>November 16, 2025</a:t>
            </a:r>
          </a:p>
        </p:txBody>
      </p:sp>
      <p:sp>
        <p:nvSpPr>
          <p:cNvPr id="5" name="Footer Placeholder 4">
            <a:extLst>
              <a:ext uri="{FF2B5EF4-FFF2-40B4-BE49-F238E27FC236}">
                <a16:creationId xmlns:a16="http://schemas.microsoft.com/office/drawing/2014/main" id="{4A63E4E1-4DEA-1FC1-D941-CCBF21A389EA}"/>
              </a:ext>
            </a:extLst>
          </p:cNvPr>
          <p:cNvSpPr>
            <a:spLocks noGrp="1"/>
          </p:cNvSpPr>
          <p:nvPr>
            <p:ph type="ftr" sz="quarter" idx="11"/>
          </p:nvPr>
        </p:nvSpPr>
        <p:spPr/>
        <p:txBody>
          <a:bodyPr/>
          <a:lstStyle/>
          <a:p>
            <a:r>
              <a:rPr lang="en-US"/>
              <a:t>FACELESS ASSESSMENT                                                                         KRUPA R. GANDHI | BANSI S. MEHTA &amp; CO.</a:t>
            </a:r>
          </a:p>
        </p:txBody>
      </p:sp>
      <p:sp>
        <p:nvSpPr>
          <p:cNvPr id="6" name="Slide Number Placeholder 5">
            <a:extLst>
              <a:ext uri="{FF2B5EF4-FFF2-40B4-BE49-F238E27FC236}">
                <a16:creationId xmlns:a16="http://schemas.microsoft.com/office/drawing/2014/main" id="{C0799EDB-A176-DD42-EC8F-0D3A4CDFAB4B}"/>
              </a:ext>
            </a:extLst>
          </p:cNvPr>
          <p:cNvSpPr>
            <a:spLocks noGrp="1"/>
          </p:cNvSpPr>
          <p:nvPr>
            <p:ph type="sldNum" sz="quarter" idx="12"/>
          </p:nvPr>
        </p:nvSpPr>
        <p:spPr/>
        <p:txBody>
          <a:bodyPr/>
          <a:lstStyle/>
          <a:p>
            <a:fld id="{3A98EE3D-8CD1-4C3F-BD1C-C98C9596463C}" type="slidenum">
              <a:rPr lang="en-US" smtClean="0"/>
              <a:t>7</a:t>
            </a:fld>
            <a:endParaRPr lang="en-US"/>
          </a:p>
        </p:txBody>
      </p:sp>
      <p:sp>
        <p:nvSpPr>
          <p:cNvPr id="8" name="Title 7">
            <a:extLst>
              <a:ext uri="{FF2B5EF4-FFF2-40B4-BE49-F238E27FC236}">
                <a16:creationId xmlns:a16="http://schemas.microsoft.com/office/drawing/2014/main" id="{F4D1BD6C-160F-1DAF-2922-21E6FFE75267}"/>
              </a:ext>
            </a:extLst>
          </p:cNvPr>
          <p:cNvSpPr>
            <a:spLocks noGrp="1"/>
          </p:cNvSpPr>
          <p:nvPr>
            <p:ph type="title"/>
          </p:nvPr>
        </p:nvSpPr>
        <p:spPr>
          <a:xfrm>
            <a:off x="581192" y="545847"/>
            <a:ext cx="11029616" cy="990600"/>
          </a:xfrm>
        </p:spPr>
        <p:txBody>
          <a:bodyPr>
            <a:normAutofit/>
          </a:bodyPr>
          <a:lstStyle/>
          <a:p>
            <a:r>
              <a:rPr lang="en-IN" sz="3000"/>
              <a:t>Section 273 | faceless assessment</a:t>
            </a:r>
          </a:p>
        </p:txBody>
      </p:sp>
      <p:sp>
        <p:nvSpPr>
          <p:cNvPr id="2" name="TextBox 1">
            <a:extLst>
              <a:ext uri="{FF2B5EF4-FFF2-40B4-BE49-F238E27FC236}">
                <a16:creationId xmlns:a16="http://schemas.microsoft.com/office/drawing/2014/main" id="{837A5D1A-DE0A-FB6A-A353-757FD344B5D4}"/>
              </a:ext>
            </a:extLst>
          </p:cNvPr>
          <p:cNvSpPr txBox="1"/>
          <p:nvPr/>
        </p:nvSpPr>
        <p:spPr>
          <a:xfrm>
            <a:off x="701040" y="1644164"/>
            <a:ext cx="9182960" cy="353943"/>
          </a:xfrm>
          <a:prstGeom prst="rect">
            <a:avLst/>
          </a:prstGeom>
          <a:noFill/>
          <a:ln w="19050">
            <a:solidFill>
              <a:schemeClr val="tx1"/>
            </a:solidFill>
          </a:ln>
        </p:spPr>
        <p:txBody>
          <a:bodyPr wrap="square" rtlCol="0">
            <a:spAutoFit/>
          </a:bodyPr>
          <a:lstStyle/>
          <a:p>
            <a:pPr algn="ctr"/>
            <a:r>
              <a:rPr lang="en-IN" sz="1700" b="1"/>
              <a:t>Functions of Centre and Units</a:t>
            </a:r>
          </a:p>
        </p:txBody>
      </p:sp>
      <p:sp>
        <p:nvSpPr>
          <p:cNvPr id="10" name="TextBox 9">
            <a:extLst>
              <a:ext uri="{FF2B5EF4-FFF2-40B4-BE49-F238E27FC236}">
                <a16:creationId xmlns:a16="http://schemas.microsoft.com/office/drawing/2014/main" id="{62DE77BF-B24A-18D1-7C27-732B522BB476}"/>
              </a:ext>
            </a:extLst>
          </p:cNvPr>
          <p:cNvSpPr txBox="1"/>
          <p:nvPr/>
        </p:nvSpPr>
        <p:spPr>
          <a:xfrm>
            <a:off x="711200" y="2767858"/>
            <a:ext cx="2987040" cy="2169825"/>
          </a:xfrm>
          <a:prstGeom prst="rect">
            <a:avLst/>
          </a:prstGeom>
          <a:noFill/>
          <a:ln w="19050">
            <a:solidFill>
              <a:schemeClr val="tx1"/>
            </a:solidFill>
          </a:ln>
        </p:spPr>
        <p:txBody>
          <a:bodyPr wrap="square" rtlCol="0">
            <a:spAutoFit/>
          </a:bodyPr>
          <a:lstStyle/>
          <a:p>
            <a:pPr marL="285750" indent="-285750" algn="just">
              <a:buFont typeface="Wingdings" panose="05000000000000000000" pitchFamily="2" charset="2"/>
              <a:buChar char="v"/>
            </a:pPr>
            <a:r>
              <a:rPr lang="en-IN" sz="1500" dirty="0">
                <a:cs typeface="Times New Roman" panose="02020603050405020304" pitchFamily="18" charset="0"/>
              </a:rPr>
              <a:t>Facilitate conduct of faceless assessment proceedings.</a:t>
            </a:r>
          </a:p>
          <a:p>
            <a:pPr marL="285750" indent="-285750" algn="just">
              <a:buFont typeface="Wingdings" panose="05000000000000000000" pitchFamily="2" charset="2"/>
              <a:buChar char="v"/>
            </a:pPr>
            <a:r>
              <a:rPr lang="en-IN" sz="1500" dirty="0">
                <a:cs typeface="Times New Roman" panose="02020603050405020304" pitchFamily="18" charset="0"/>
              </a:rPr>
              <a:t>Assign  case to AU</a:t>
            </a:r>
          </a:p>
          <a:p>
            <a:pPr marL="285750" indent="-285750" algn="just">
              <a:buFont typeface="Wingdings" panose="05000000000000000000" pitchFamily="2" charset="2"/>
              <a:buChar char="v"/>
            </a:pPr>
            <a:r>
              <a:rPr lang="en-IN" sz="1500" dirty="0">
                <a:cs typeface="Times New Roman" panose="02020603050405020304" pitchFamily="18" charset="0"/>
              </a:rPr>
              <a:t>Intimate Ā about completion of Assessment in a faceless manner.</a:t>
            </a:r>
          </a:p>
          <a:p>
            <a:pPr marL="285750" indent="-285750" algn="just">
              <a:buFont typeface="Wingdings" panose="05000000000000000000" pitchFamily="2" charset="2"/>
              <a:buChar char="v"/>
            </a:pPr>
            <a:r>
              <a:rPr lang="en-IN" sz="1500" dirty="0">
                <a:cs typeface="Times New Roman" panose="02020603050405020304" pitchFamily="18" charset="0"/>
              </a:rPr>
              <a:t>Serve notice to Ā u/s 268(1) or 270(8).</a:t>
            </a:r>
          </a:p>
          <a:p>
            <a:pPr marL="285750" indent="-285750" algn="just">
              <a:buFont typeface="Wingdings" panose="05000000000000000000" pitchFamily="2" charset="2"/>
              <a:buChar char="v"/>
            </a:pPr>
            <a:r>
              <a:rPr lang="en-IN" sz="1500" dirty="0">
                <a:cs typeface="Times New Roman" panose="02020603050405020304" pitchFamily="18" charset="0"/>
              </a:rPr>
              <a:t>Forward response of Ā to AU.</a:t>
            </a:r>
          </a:p>
        </p:txBody>
      </p:sp>
      <p:sp>
        <p:nvSpPr>
          <p:cNvPr id="3" name="Rectangle: Rounded Corners 2">
            <a:extLst>
              <a:ext uri="{FF2B5EF4-FFF2-40B4-BE49-F238E27FC236}">
                <a16:creationId xmlns:a16="http://schemas.microsoft.com/office/drawing/2014/main" id="{C232BE30-603D-1C50-321A-80D7B8DD7BAE}"/>
              </a:ext>
            </a:extLst>
          </p:cNvPr>
          <p:cNvSpPr/>
          <p:nvPr/>
        </p:nvSpPr>
        <p:spPr>
          <a:xfrm>
            <a:off x="1437640" y="5892330"/>
            <a:ext cx="1534160" cy="35394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273(3)(a)</a:t>
            </a:r>
          </a:p>
        </p:txBody>
      </p:sp>
      <p:sp>
        <p:nvSpPr>
          <p:cNvPr id="24" name="TextBox 23">
            <a:extLst>
              <a:ext uri="{FF2B5EF4-FFF2-40B4-BE49-F238E27FC236}">
                <a16:creationId xmlns:a16="http://schemas.microsoft.com/office/drawing/2014/main" id="{67295309-3A32-7608-DC0B-C44729A8F50C}"/>
              </a:ext>
            </a:extLst>
          </p:cNvPr>
          <p:cNvSpPr txBox="1"/>
          <p:nvPr/>
        </p:nvSpPr>
        <p:spPr>
          <a:xfrm>
            <a:off x="701040" y="2418070"/>
            <a:ext cx="1229360" cy="37457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600" b="1" err="1"/>
              <a:t>NaFAC</a:t>
            </a:r>
            <a:endParaRPr lang="en-IN" sz="1600" b="1"/>
          </a:p>
        </p:txBody>
      </p:sp>
      <p:sp>
        <p:nvSpPr>
          <p:cNvPr id="7" name="TextBox 6">
            <a:extLst>
              <a:ext uri="{FF2B5EF4-FFF2-40B4-BE49-F238E27FC236}">
                <a16:creationId xmlns:a16="http://schemas.microsoft.com/office/drawing/2014/main" id="{70B6DD68-9A14-DBD0-1D95-AC8B7D813D84}"/>
              </a:ext>
            </a:extLst>
          </p:cNvPr>
          <p:cNvSpPr txBox="1"/>
          <p:nvPr/>
        </p:nvSpPr>
        <p:spPr>
          <a:xfrm>
            <a:off x="4276334" y="2782481"/>
            <a:ext cx="2825506" cy="2400657"/>
          </a:xfrm>
          <a:prstGeom prst="rect">
            <a:avLst/>
          </a:prstGeom>
          <a:noFill/>
          <a:ln w="19050">
            <a:solidFill>
              <a:schemeClr val="tx1"/>
            </a:solidFill>
          </a:ln>
        </p:spPr>
        <p:txBody>
          <a:bodyPr wrap="square" rtlCol="0">
            <a:spAutoFit/>
          </a:bodyPr>
          <a:lstStyle/>
          <a:p>
            <a:pPr marL="342900" indent="-342900" algn="just">
              <a:buFont typeface="Wingdings" panose="05000000000000000000" pitchFamily="2" charset="2"/>
              <a:buChar char="v"/>
            </a:pPr>
            <a:r>
              <a:rPr lang="en-IN" sz="1500"/>
              <a:t>Conduct faceless assessment.</a:t>
            </a:r>
          </a:p>
          <a:p>
            <a:pPr marL="342900" indent="-342900" algn="just">
              <a:buFont typeface="Wingdings" panose="05000000000000000000" pitchFamily="2" charset="2"/>
              <a:buChar char="v"/>
            </a:pPr>
            <a:r>
              <a:rPr lang="en-IN" sz="1500"/>
              <a:t>Analysis of material furnished for making assessment.</a:t>
            </a:r>
          </a:p>
          <a:p>
            <a:pPr marL="342900" indent="-342900" algn="just">
              <a:buFont typeface="Wingdings" panose="05000000000000000000" pitchFamily="2" charset="2"/>
              <a:buChar char="v"/>
            </a:pPr>
            <a:r>
              <a:rPr lang="en-IN" sz="1500"/>
              <a:t>Identify issues and seek information </a:t>
            </a:r>
          </a:p>
          <a:p>
            <a:pPr marL="342900" indent="-342900" algn="just">
              <a:buFont typeface="Wingdings" panose="05000000000000000000" pitchFamily="2" charset="2"/>
              <a:buChar char="v"/>
            </a:pPr>
            <a:r>
              <a:rPr lang="en-IN" sz="1500"/>
              <a:t>Determine any variation prejudicial to </a:t>
            </a:r>
            <a:r>
              <a:rPr lang="en-IN" sz="1500">
                <a:solidFill>
                  <a:schemeClr val="tx1">
                    <a:lumMod val="75000"/>
                    <a:lumOff val="25000"/>
                  </a:schemeClr>
                </a:solidFill>
                <a:cs typeface="Times New Roman" panose="02020603050405020304" pitchFamily="18" charset="0"/>
              </a:rPr>
              <a:t>Ā</a:t>
            </a:r>
          </a:p>
          <a:p>
            <a:pPr marL="342900" indent="-342900" algn="just">
              <a:buFont typeface="Wingdings" panose="05000000000000000000" pitchFamily="2" charset="2"/>
              <a:buChar char="v"/>
            </a:pPr>
            <a:r>
              <a:rPr lang="en-IN" sz="1500"/>
              <a:t>Such other functions.</a:t>
            </a:r>
          </a:p>
        </p:txBody>
      </p:sp>
      <p:sp>
        <p:nvSpPr>
          <p:cNvPr id="9" name="Rectangle: Rounded Corners 8">
            <a:extLst>
              <a:ext uri="{FF2B5EF4-FFF2-40B4-BE49-F238E27FC236}">
                <a16:creationId xmlns:a16="http://schemas.microsoft.com/office/drawing/2014/main" id="{929864AA-AD8D-C2AC-ED37-B57943514E57}"/>
              </a:ext>
            </a:extLst>
          </p:cNvPr>
          <p:cNvSpPr/>
          <p:nvPr/>
        </p:nvSpPr>
        <p:spPr>
          <a:xfrm>
            <a:off x="4922007" y="5876296"/>
            <a:ext cx="1534160" cy="35394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273(3)(b)</a:t>
            </a:r>
          </a:p>
        </p:txBody>
      </p:sp>
      <p:sp>
        <p:nvSpPr>
          <p:cNvPr id="25" name="TextBox 24">
            <a:extLst>
              <a:ext uri="{FF2B5EF4-FFF2-40B4-BE49-F238E27FC236}">
                <a16:creationId xmlns:a16="http://schemas.microsoft.com/office/drawing/2014/main" id="{BD713E23-4761-AC47-7C12-30B42DC5B9CE}"/>
              </a:ext>
            </a:extLst>
          </p:cNvPr>
          <p:cNvSpPr txBox="1"/>
          <p:nvPr/>
        </p:nvSpPr>
        <p:spPr>
          <a:xfrm>
            <a:off x="4276334" y="2407910"/>
            <a:ext cx="1605280" cy="37457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600" b="1"/>
              <a:t>AU</a:t>
            </a:r>
          </a:p>
        </p:txBody>
      </p:sp>
      <p:sp>
        <p:nvSpPr>
          <p:cNvPr id="12" name="TextBox 11">
            <a:extLst>
              <a:ext uri="{FF2B5EF4-FFF2-40B4-BE49-F238E27FC236}">
                <a16:creationId xmlns:a16="http://schemas.microsoft.com/office/drawing/2014/main" id="{4A568B41-6406-517F-04B1-E7736736FBB0}"/>
              </a:ext>
            </a:extLst>
          </p:cNvPr>
          <p:cNvSpPr txBox="1"/>
          <p:nvPr/>
        </p:nvSpPr>
        <p:spPr>
          <a:xfrm>
            <a:off x="7670800" y="2796312"/>
            <a:ext cx="3413755" cy="1938992"/>
          </a:xfrm>
          <a:prstGeom prst="rect">
            <a:avLst/>
          </a:prstGeom>
          <a:noFill/>
          <a:ln w="19050">
            <a:solidFill>
              <a:schemeClr val="tx1"/>
            </a:solidFill>
          </a:ln>
        </p:spPr>
        <p:txBody>
          <a:bodyPr wrap="square" rtlCol="0">
            <a:spAutoFit/>
          </a:bodyPr>
          <a:lstStyle/>
          <a:p>
            <a:pPr marL="285750" indent="-285750" algn="just">
              <a:buFont typeface="Wingdings" panose="05000000000000000000" pitchFamily="2" charset="2"/>
              <a:buChar char="v"/>
            </a:pPr>
            <a:r>
              <a:rPr lang="en-US" sz="1500"/>
              <a:t>Perform function of verification that includes enquiry, cross verification, examination of books of account, examination of witnesses and recording of statements.</a:t>
            </a:r>
          </a:p>
          <a:p>
            <a:pPr marL="285750" indent="-285750" algn="just">
              <a:buFont typeface="Wingdings" panose="05000000000000000000" pitchFamily="2" charset="2"/>
              <a:buChar char="v"/>
            </a:pPr>
            <a:r>
              <a:rPr lang="en-US" sz="1500"/>
              <a:t>Such other functions.</a:t>
            </a:r>
            <a:endParaRPr lang="en-IN" sz="1500"/>
          </a:p>
          <a:p>
            <a:pPr algn="just"/>
            <a:endParaRPr lang="en-IN" sz="1500"/>
          </a:p>
        </p:txBody>
      </p:sp>
      <p:sp>
        <p:nvSpPr>
          <p:cNvPr id="15" name="Rectangle: Rounded Corners 14">
            <a:extLst>
              <a:ext uri="{FF2B5EF4-FFF2-40B4-BE49-F238E27FC236}">
                <a16:creationId xmlns:a16="http://schemas.microsoft.com/office/drawing/2014/main" id="{642A41F5-B346-3FA4-8F64-E3193AF9969A}"/>
              </a:ext>
            </a:extLst>
          </p:cNvPr>
          <p:cNvSpPr/>
          <p:nvPr/>
        </p:nvSpPr>
        <p:spPr>
          <a:xfrm>
            <a:off x="8681712" y="5393664"/>
            <a:ext cx="1534160" cy="35394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273(3)(c)</a:t>
            </a:r>
          </a:p>
        </p:txBody>
      </p:sp>
      <p:sp>
        <p:nvSpPr>
          <p:cNvPr id="27" name="TextBox 26">
            <a:extLst>
              <a:ext uri="{FF2B5EF4-FFF2-40B4-BE49-F238E27FC236}">
                <a16:creationId xmlns:a16="http://schemas.microsoft.com/office/drawing/2014/main" id="{668193D4-E6B3-681A-AB04-9E4FF4A1BE84}"/>
              </a:ext>
            </a:extLst>
          </p:cNvPr>
          <p:cNvSpPr txBox="1"/>
          <p:nvPr/>
        </p:nvSpPr>
        <p:spPr>
          <a:xfrm>
            <a:off x="7670800" y="2416863"/>
            <a:ext cx="1605280" cy="37457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600" b="1"/>
              <a:t>VU</a:t>
            </a:r>
          </a:p>
        </p:txBody>
      </p:sp>
      <p:cxnSp>
        <p:nvCxnSpPr>
          <p:cNvPr id="34" name="Straight Arrow Connector 33">
            <a:extLst>
              <a:ext uri="{FF2B5EF4-FFF2-40B4-BE49-F238E27FC236}">
                <a16:creationId xmlns:a16="http://schemas.microsoft.com/office/drawing/2014/main" id="{C78408B8-A441-EE8D-E60A-346993B0E61D}"/>
              </a:ext>
            </a:extLst>
          </p:cNvPr>
          <p:cNvCxnSpPr>
            <a:cxnSpLocks/>
          </p:cNvCxnSpPr>
          <p:nvPr/>
        </p:nvCxnSpPr>
        <p:spPr>
          <a:xfrm>
            <a:off x="2194560" y="5285820"/>
            <a:ext cx="0" cy="515540"/>
          </a:xfrm>
          <a:prstGeom prst="straightConnector1">
            <a:avLst/>
          </a:prstGeom>
          <a:ln w="19050">
            <a:solidFill>
              <a:schemeClr val="tx1"/>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7AFEECD-A111-8011-A981-C517408A393F}"/>
              </a:ext>
            </a:extLst>
          </p:cNvPr>
          <p:cNvCxnSpPr>
            <a:cxnSpLocks/>
          </p:cNvCxnSpPr>
          <p:nvPr/>
        </p:nvCxnSpPr>
        <p:spPr>
          <a:xfrm>
            <a:off x="5689087" y="5301359"/>
            <a:ext cx="0" cy="479681"/>
          </a:xfrm>
          <a:prstGeom prst="straightConnector1">
            <a:avLst/>
          </a:prstGeom>
          <a:ln w="19050">
            <a:solidFill>
              <a:schemeClr val="tx1"/>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F387976-2E31-E1A9-F3F2-51725A1CB684}"/>
              </a:ext>
            </a:extLst>
          </p:cNvPr>
          <p:cNvCxnSpPr>
            <a:cxnSpLocks/>
          </p:cNvCxnSpPr>
          <p:nvPr/>
        </p:nvCxnSpPr>
        <p:spPr>
          <a:xfrm>
            <a:off x="9448792" y="4826744"/>
            <a:ext cx="0" cy="474615"/>
          </a:xfrm>
          <a:prstGeom prst="straightConnector1">
            <a:avLst/>
          </a:prstGeom>
          <a:ln w="19050">
            <a:solidFill>
              <a:schemeClr val="tx1"/>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555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BB545-517F-B01D-9076-ED2D15F84D54}"/>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3DB34B8-0D5C-9EAA-6EC0-948A61338D49}"/>
              </a:ext>
            </a:extLst>
          </p:cNvPr>
          <p:cNvSpPr>
            <a:spLocks noGrp="1"/>
          </p:cNvSpPr>
          <p:nvPr>
            <p:ph type="dt" sz="half" idx="10"/>
          </p:nvPr>
        </p:nvSpPr>
        <p:spPr>
          <a:xfrm>
            <a:off x="6877294" y="6982714"/>
            <a:ext cx="2844799" cy="365125"/>
          </a:xfrm>
          <a:prstGeom prst="ellipse">
            <a:avLst/>
          </a:prstGeom>
        </p:spPr>
        <p:txBody>
          <a:bodyPr/>
          <a:lstStyle/>
          <a:p>
            <a:r>
              <a:rPr lang="en-US"/>
              <a:t>November 16, 2025</a:t>
            </a:r>
          </a:p>
        </p:txBody>
      </p:sp>
      <p:sp>
        <p:nvSpPr>
          <p:cNvPr id="5" name="Footer Placeholder 4">
            <a:extLst>
              <a:ext uri="{FF2B5EF4-FFF2-40B4-BE49-F238E27FC236}">
                <a16:creationId xmlns:a16="http://schemas.microsoft.com/office/drawing/2014/main" id="{8DCAA297-B72C-BBA7-B0A6-01E934DAC1EA}"/>
              </a:ext>
            </a:extLst>
          </p:cNvPr>
          <p:cNvSpPr>
            <a:spLocks noGrp="1"/>
          </p:cNvSpPr>
          <p:nvPr>
            <p:ph type="ftr" sz="quarter" idx="11"/>
          </p:nvPr>
        </p:nvSpPr>
        <p:spPr/>
        <p:txBody>
          <a:bodyPr/>
          <a:lstStyle/>
          <a:p>
            <a:r>
              <a:rPr lang="en-US"/>
              <a:t>FACELESS ASSESSMENT                                                                         KRUPA R. GANDHI | BANSI S. MEHTA &amp; CO.</a:t>
            </a:r>
          </a:p>
        </p:txBody>
      </p:sp>
      <p:sp>
        <p:nvSpPr>
          <p:cNvPr id="6" name="Slide Number Placeholder 5">
            <a:extLst>
              <a:ext uri="{FF2B5EF4-FFF2-40B4-BE49-F238E27FC236}">
                <a16:creationId xmlns:a16="http://schemas.microsoft.com/office/drawing/2014/main" id="{CC8C3633-BB3D-FB9B-6499-FC5A647224A7}"/>
              </a:ext>
            </a:extLst>
          </p:cNvPr>
          <p:cNvSpPr>
            <a:spLocks noGrp="1"/>
          </p:cNvSpPr>
          <p:nvPr>
            <p:ph type="sldNum" sz="quarter" idx="12"/>
          </p:nvPr>
        </p:nvSpPr>
        <p:spPr/>
        <p:txBody>
          <a:bodyPr/>
          <a:lstStyle/>
          <a:p>
            <a:fld id="{3A98EE3D-8CD1-4C3F-BD1C-C98C9596463C}" type="slidenum">
              <a:rPr lang="en-US" smtClean="0"/>
              <a:t>8</a:t>
            </a:fld>
            <a:endParaRPr lang="en-US"/>
          </a:p>
        </p:txBody>
      </p:sp>
      <p:sp>
        <p:nvSpPr>
          <p:cNvPr id="8" name="Title 7">
            <a:extLst>
              <a:ext uri="{FF2B5EF4-FFF2-40B4-BE49-F238E27FC236}">
                <a16:creationId xmlns:a16="http://schemas.microsoft.com/office/drawing/2014/main" id="{C22FF9E3-9406-950E-37F6-91DA86B26BD5}"/>
              </a:ext>
            </a:extLst>
          </p:cNvPr>
          <p:cNvSpPr>
            <a:spLocks noGrp="1"/>
          </p:cNvSpPr>
          <p:nvPr>
            <p:ph type="title"/>
          </p:nvPr>
        </p:nvSpPr>
        <p:spPr>
          <a:xfrm>
            <a:off x="581192" y="545847"/>
            <a:ext cx="11029616" cy="990600"/>
          </a:xfrm>
        </p:spPr>
        <p:txBody>
          <a:bodyPr>
            <a:normAutofit/>
          </a:bodyPr>
          <a:lstStyle/>
          <a:p>
            <a:r>
              <a:rPr lang="en-IN" sz="3000"/>
              <a:t>Section 273 | faceless assessment</a:t>
            </a:r>
          </a:p>
        </p:txBody>
      </p:sp>
      <p:sp>
        <p:nvSpPr>
          <p:cNvPr id="2" name="TextBox 1">
            <a:extLst>
              <a:ext uri="{FF2B5EF4-FFF2-40B4-BE49-F238E27FC236}">
                <a16:creationId xmlns:a16="http://schemas.microsoft.com/office/drawing/2014/main" id="{404A9026-A581-CF89-2D73-A1253F31A457}"/>
              </a:ext>
            </a:extLst>
          </p:cNvPr>
          <p:cNvSpPr txBox="1"/>
          <p:nvPr/>
        </p:nvSpPr>
        <p:spPr>
          <a:xfrm>
            <a:off x="701040" y="1644164"/>
            <a:ext cx="9182960" cy="353943"/>
          </a:xfrm>
          <a:prstGeom prst="rect">
            <a:avLst/>
          </a:prstGeom>
          <a:noFill/>
          <a:ln w="19050">
            <a:solidFill>
              <a:schemeClr val="tx1"/>
            </a:solidFill>
          </a:ln>
        </p:spPr>
        <p:txBody>
          <a:bodyPr wrap="square" rtlCol="0">
            <a:spAutoFit/>
          </a:bodyPr>
          <a:lstStyle/>
          <a:p>
            <a:pPr algn="ctr"/>
            <a:r>
              <a:rPr lang="en-IN" sz="1700" b="1"/>
              <a:t>Functions of Centre and Units</a:t>
            </a:r>
          </a:p>
        </p:txBody>
      </p:sp>
      <p:sp>
        <p:nvSpPr>
          <p:cNvPr id="10" name="TextBox 9">
            <a:extLst>
              <a:ext uri="{FF2B5EF4-FFF2-40B4-BE49-F238E27FC236}">
                <a16:creationId xmlns:a16="http://schemas.microsoft.com/office/drawing/2014/main" id="{7E5716AC-F4AD-0D3A-C762-A159162E1578}"/>
              </a:ext>
            </a:extLst>
          </p:cNvPr>
          <p:cNvSpPr txBox="1"/>
          <p:nvPr/>
        </p:nvSpPr>
        <p:spPr>
          <a:xfrm>
            <a:off x="711200" y="2798338"/>
            <a:ext cx="2987040" cy="1708160"/>
          </a:xfrm>
          <a:prstGeom prst="rect">
            <a:avLst/>
          </a:prstGeom>
          <a:noFill/>
          <a:ln w="19050">
            <a:solidFill>
              <a:schemeClr val="tx1"/>
            </a:solidFill>
          </a:ln>
        </p:spPr>
        <p:txBody>
          <a:bodyPr wrap="square" rtlCol="0">
            <a:spAutoFit/>
          </a:bodyPr>
          <a:lstStyle/>
          <a:p>
            <a:pPr marL="285750" indent="-285750" algn="just">
              <a:buFont typeface="Wingdings" panose="05000000000000000000" pitchFamily="2" charset="2"/>
              <a:buChar char="v"/>
            </a:pPr>
            <a:r>
              <a:rPr lang="en-IN" sz="1500">
                <a:solidFill>
                  <a:schemeClr val="tx1">
                    <a:lumMod val="75000"/>
                    <a:lumOff val="25000"/>
                  </a:schemeClr>
                </a:solidFill>
                <a:cs typeface="Times New Roman" panose="02020603050405020304" pitchFamily="18" charset="0"/>
              </a:rPr>
              <a:t>Provide technical assistance </a:t>
            </a:r>
          </a:p>
          <a:p>
            <a:pPr marL="285750" indent="-285750" algn="just">
              <a:buFont typeface="Wingdings" panose="05000000000000000000" pitchFamily="2" charset="2"/>
              <a:buChar char="v"/>
            </a:pPr>
            <a:r>
              <a:rPr lang="en-US" sz="1500">
                <a:solidFill>
                  <a:schemeClr val="tx1">
                    <a:lumMod val="75000"/>
                    <a:lumOff val="25000"/>
                  </a:schemeClr>
                </a:solidFill>
              </a:rPr>
              <a:t>Assistance or advice on legal, accounting, forensic, information technology, valuation, transfer pricing, data analytics, management or any other technical matter</a:t>
            </a:r>
            <a:endParaRPr lang="en-IN" sz="1500">
              <a:solidFill>
                <a:schemeClr val="tx1">
                  <a:lumMod val="75000"/>
                  <a:lumOff val="25000"/>
                </a:schemeClr>
              </a:solidFill>
              <a:cs typeface="Times New Roman" panose="02020603050405020304" pitchFamily="18" charset="0"/>
            </a:endParaRPr>
          </a:p>
        </p:txBody>
      </p:sp>
      <p:sp>
        <p:nvSpPr>
          <p:cNvPr id="3" name="Rectangle: Rounded Corners 2">
            <a:extLst>
              <a:ext uri="{FF2B5EF4-FFF2-40B4-BE49-F238E27FC236}">
                <a16:creationId xmlns:a16="http://schemas.microsoft.com/office/drawing/2014/main" id="{E390F064-02BE-38A1-B3D2-9D896FD03135}"/>
              </a:ext>
            </a:extLst>
          </p:cNvPr>
          <p:cNvSpPr/>
          <p:nvPr/>
        </p:nvSpPr>
        <p:spPr>
          <a:xfrm>
            <a:off x="1437640" y="5364227"/>
            <a:ext cx="1534160" cy="35394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273(3)(d)</a:t>
            </a:r>
          </a:p>
        </p:txBody>
      </p:sp>
      <p:sp>
        <p:nvSpPr>
          <p:cNvPr id="24" name="TextBox 23">
            <a:extLst>
              <a:ext uri="{FF2B5EF4-FFF2-40B4-BE49-F238E27FC236}">
                <a16:creationId xmlns:a16="http://schemas.microsoft.com/office/drawing/2014/main" id="{B7CA6C05-700A-898A-680C-4E74DA081135}"/>
              </a:ext>
            </a:extLst>
          </p:cNvPr>
          <p:cNvSpPr txBox="1"/>
          <p:nvPr/>
        </p:nvSpPr>
        <p:spPr>
          <a:xfrm>
            <a:off x="701040" y="2418070"/>
            <a:ext cx="1229360" cy="37457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600" b="1"/>
              <a:t>TU</a:t>
            </a:r>
          </a:p>
        </p:txBody>
      </p:sp>
      <p:sp>
        <p:nvSpPr>
          <p:cNvPr id="7" name="TextBox 6">
            <a:extLst>
              <a:ext uri="{FF2B5EF4-FFF2-40B4-BE49-F238E27FC236}">
                <a16:creationId xmlns:a16="http://schemas.microsoft.com/office/drawing/2014/main" id="{3AC3238F-C397-0A14-36B7-9D67707058D8}"/>
              </a:ext>
            </a:extLst>
          </p:cNvPr>
          <p:cNvSpPr txBox="1"/>
          <p:nvPr/>
        </p:nvSpPr>
        <p:spPr>
          <a:xfrm>
            <a:off x="4271767" y="2757334"/>
            <a:ext cx="2825506" cy="3554819"/>
          </a:xfrm>
          <a:prstGeom prst="rect">
            <a:avLst/>
          </a:prstGeom>
          <a:noFill/>
          <a:ln w="19050">
            <a:solidFill>
              <a:schemeClr val="tx1"/>
            </a:solidFill>
          </a:ln>
        </p:spPr>
        <p:txBody>
          <a:bodyPr wrap="square" rtlCol="0">
            <a:spAutoFit/>
          </a:bodyPr>
          <a:lstStyle/>
          <a:p>
            <a:pPr marL="285750" indent="-285750" algn="just">
              <a:buFont typeface="Wingdings" panose="05000000000000000000" pitchFamily="2" charset="2"/>
              <a:buChar char="v"/>
            </a:pPr>
            <a:r>
              <a:rPr lang="en-US" sz="1500">
                <a:solidFill>
                  <a:schemeClr val="tx1">
                    <a:lumMod val="75000"/>
                    <a:lumOff val="25000"/>
                  </a:schemeClr>
                </a:solidFill>
                <a:cs typeface="Times New Roman" panose="02020603050405020304" pitchFamily="18" charset="0"/>
              </a:rPr>
              <a:t>Review of any variation proposed by AU </a:t>
            </a:r>
            <a:r>
              <a:rPr lang="en-US" sz="1500" i="1">
                <a:solidFill>
                  <a:schemeClr val="tx1">
                    <a:lumMod val="75000"/>
                    <a:lumOff val="25000"/>
                  </a:schemeClr>
                </a:solidFill>
                <a:cs typeface="Times New Roman" panose="02020603050405020304" pitchFamily="18" charset="0"/>
              </a:rPr>
              <a:t>(if considered necessary by </a:t>
            </a:r>
            <a:r>
              <a:rPr lang="en-US" sz="1500" i="1" err="1">
                <a:solidFill>
                  <a:schemeClr val="tx1">
                    <a:lumMod val="75000"/>
                    <a:lumOff val="25000"/>
                  </a:schemeClr>
                </a:solidFill>
                <a:cs typeface="Times New Roman" panose="02020603050405020304" pitchFamily="18" charset="0"/>
              </a:rPr>
              <a:t>NaFAC</a:t>
            </a:r>
            <a:r>
              <a:rPr lang="en-US" sz="1500" i="1">
                <a:solidFill>
                  <a:schemeClr val="tx1">
                    <a:lumMod val="75000"/>
                    <a:lumOff val="25000"/>
                  </a:schemeClr>
                </a:solidFill>
                <a:cs typeface="Times New Roman" panose="02020603050405020304" pitchFamily="18" charset="0"/>
              </a:rPr>
              <a:t>).</a:t>
            </a:r>
          </a:p>
          <a:p>
            <a:pPr marL="285750" indent="-285750" algn="just">
              <a:buFont typeface="Wingdings" panose="05000000000000000000" pitchFamily="2" charset="2"/>
              <a:buChar char="v"/>
            </a:pPr>
            <a:r>
              <a:rPr lang="en-US" sz="1500">
                <a:solidFill>
                  <a:schemeClr val="tx1">
                    <a:lumMod val="75000"/>
                    <a:lumOff val="25000"/>
                  </a:schemeClr>
                </a:solidFill>
                <a:cs typeface="Times New Roman" panose="02020603050405020304" pitchFamily="18" charset="0"/>
              </a:rPr>
              <a:t>Check whether relevant &amp; material evidence brought on record </a:t>
            </a:r>
          </a:p>
          <a:p>
            <a:pPr marL="285750" indent="-285750" algn="just">
              <a:buFont typeface="Wingdings" panose="05000000000000000000" pitchFamily="2" charset="2"/>
              <a:buChar char="v"/>
            </a:pPr>
            <a:r>
              <a:rPr lang="en-US" sz="1500">
                <a:solidFill>
                  <a:schemeClr val="tx1">
                    <a:lumMod val="75000"/>
                    <a:lumOff val="25000"/>
                  </a:schemeClr>
                </a:solidFill>
                <a:cs typeface="Times New Roman" panose="02020603050405020304" pitchFamily="18" charset="0"/>
              </a:rPr>
              <a:t>Check whether relevant points of facts and law incorporated </a:t>
            </a:r>
          </a:p>
          <a:p>
            <a:pPr marL="285750" indent="-285750" algn="just">
              <a:buFont typeface="Wingdings" panose="05000000000000000000" pitchFamily="2" charset="2"/>
              <a:buChar char="v"/>
            </a:pPr>
            <a:r>
              <a:rPr lang="en-US" sz="1500">
                <a:solidFill>
                  <a:schemeClr val="tx1">
                    <a:lumMod val="75000"/>
                    <a:lumOff val="25000"/>
                  </a:schemeClr>
                </a:solidFill>
                <a:cs typeface="Times New Roman" panose="02020603050405020304" pitchFamily="18" charset="0"/>
              </a:rPr>
              <a:t>Check whether the issues requiring addition or disallowance have been incorporated.</a:t>
            </a:r>
          </a:p>
          <a:p>
            <a:pPr marL="285750" indent="-285750" algn="just">
              <a:buFont typeface="Wingdings" panose="05000000000000000000" pitchFamily="2" charset="2"/>
              <a:buChar char="v"/>
            </a:pPr>
            <a:r>
              <a:rPr lang="en-US" sz="1500">
                <a:solidFill>
                  <a:schemeClr val="tx1">
                    <a:lumMod val="75000"/>
                    <a:lumOff val="25000"/>
                  </a:schemeClr>
                </a:solidFill>
                <a:cs typeface="Times New Roman" panose="02020603050405020304" pitchFamily="18" charset="0"/>
              </a:rPr>
              <a:t>Such other functions.</a:t>
            </a:r>
            <a:endParaRPr lang="en-IN" sz="1500">
              <a:solidFill>
                <a:schemeClr val="tx1">
                  <a:lumMod val="75000"/>
                  <a:lumOff val="25000"/>
                </a:schemeClr>
              </a:solidFill>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610BACE-A687-61EB-F1FE-84A86813BF9F}"/>
              </a:ext>
            </a:extLst>
          </p:cNvPr>
          <p:cNvSpPr/>
          <p:nvPr/>
        </p:nvSpPr>
        <p:spPr>
          <a:xfrm>
            <a:off x="8076173" y="5855372"/>
            <a:ext cx="1534160" cy="35394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273(3)(e)</a:t>
            </a:r>
          </a:p>
        </p:txBody>
      </p:sp>
      <p:sp>
        <p:nvSpPr>
          <p:cNvPr id="25" name="TextBox 24">
            <a:extLst>
              <a:ext uri="{FF2B5EF4-FFF2-40B4-BE49-F238E27FC236}">
                <a16:creationId xmlns:a16="http://schemas.microsoft.com/office/drawing/2014/main" id="{A7C2A63A-B95C-35CB-D4F2-1870E2ACFDB4}"/>
              </a:ext>
            </a:extLst>
          </p:cNvPr>
          <p:cNvSpPr txBox="1"/>
          <p:nvPr/>
        </p:nvSpPr>
        <p:spPr>
          <a:xfrm>
            <a:off x="4257045" y="2376373"/>
            <a:ext cx="1605280" cy="37457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600" b="1"/>
              <a:t>RU</a:t>
            </a:r>
          </a:p>
        </p:txBody>
      </p:sp>
      <p:sp>
        <p:nvSpPr>
          <p:cNvPr id="12" name="TextBox 11">
            <a:extLst>
              <a:ext uri="{FF2B5EF4-FFF2-40B4-BE49-F238E27FC236}">
                <a16:creationId xmlns:a16="http://schemas.microsoft.com/office/drawing/2014/main" id="{1B110FF8-E97A-2F57-DF5D-6B43BC5F1B9A}"/>
              </a:ext>
            </a:extLst>
          </p:cNvPr>
          <p:cNvSpPr txBox="1"/>
          <p:nvPr/>
        </p:nvSpPr>
        <p:spPr>
          <a:xfrm>
            <a:off x="7670800" y="2796312"/>
            <a:ext cx="3413755" cy="784830"/>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v"/>
            </a:pPr>
            <a:r>
              <a:rPr lang="en-IN" sz="1500" dirty="0"/>
              <a:t>AU, VU, TU and RU                 AO</a:t>
            </a:r>
          </a:p>
          <a:p>
            <a:pPr marL="285750" indent="-285750">
              <a:buFont typeface="Wingdings" panose="05000000000000000000" pitchFamily="2" charset="2"/>
              <a:buChar char="v"/>
            </a:pPr>
            <a:r>
              <a:rPr lang="en-IN" sz="1500" dirty="0"/>
              <a:t>Powers shall be assigned by CBDT.</a:t>
            </a:r>
          </a:p>
        </p:txBody>
      </p:sp>
      <p:sp>
        <p:nvSpPr>
          <p:cNvPr id="27" name="TextBox 26">
            <a:extLst>
              <a:ext uri="{FF2B5EF4-FFF2-40B4-BE49-F238E27FC236}">
                <a16:creationId xmlns:a16="http://schemas.microsoft.com/office/drawing/2014/main" id="{55C4DAD5-6DDF-F5AC-827D-D97320FEA121}"/>
              </a:ext>
            </a:extLst>
          </p:cNvPr>
          <p:cNvSpPr txBox="1"/>
          <p:nvPr/>
        </p:nvSpPr>
        <p:spPr>
          <a:xfrm>
            <a:off x="7670800" y="2427749"/>
            <a:ext cx="1777992" cy="37457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600" b="1"/>
              <a:t>Powers of units</a:t>
            </a:r>
          </a:p>
        </p:txBody>
      </p:sp>
      <p:cxnSp>
        <p:nvCxnSpPr>
          <p:cNvPr id="34" name="Straight Arrow Connector 33">
            <a:extLst>
              <a:ext uri="{FF2B5EF4-FFF2-40B4-BE49-F238E27FC236}">
                <a16:creationId xmlns:a16="http://schemas.microsoft.com/office/drawing/2014/main" id="{E7E02D37-44AA-A241-EDE1-62B70C3B46F1}"/>
              </a:ext>
            </a:extLst>
          </p:cNvPr>
          <p:cNvCxnSpPr>
            <a:cxnSpLocks/>
          </p:cNvCxnSpPr>
          <p:nvPr/>
        </p:nvCxnSpPr>
        <p:spPr>
          <a:xfrm>
            <a:off x="2194560" y="4667598"/>
            <a:ext cx="0" cy="515540"/>
          </a:xfrm>
          <a:prstGeom prst="straightConnector1">
            <a:avLst/>
          </a:prstGeom>
          <a:ln w="19050">
            <a:solidFill>
              <a:schemeClr val="tx1"/>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90AE5D-CAE5-830B-FC9B-8185B1CF4E52}"/>
              </a:ext>
            </a:extLst>
          </p:cNvPr>
          <p:cNvCxnSpPr>
            <a:cxnSpLocks/>
          </p:cNvCxnSpPr>
          <p:nvPr/>
        </p:nvCxnSpPr>
        <p:spPr>
          <a:xfrm flipV="1">
            <a:off x="7369999" y="6032345"/>
            <a:ext cx="534484" cy="10040"/>
          </a:xfrm>
          <a:prstGeom prst="straightConnector1">
            <a:avLst/>
          </a:prstGeom>
          <a:ln w="19050">
            <a:solidFill>
              <a:schemeClr val="tx1"/>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C963F7-6F30-F62E-0B94-8C48A9F4181F}"/>
              </a:ext>
            </a:extLst>
          </p:cNvPr>
          <p:cNvCxnSpPr>
            <a:cxnSpLocks/>
          </p:cNvCxnSpPr>
          <p:nvPr/>
        </p:nvCxnSpPr>
        <p:spPr>
          <a:xfrm flipV="1">
            <a:off x="9884000" y="2947854"/>
            <a:ext cx="612000" cy="10040"/>
          </a:xfrm>
          <a:prstGeom prst="straightConnector1">
            <a:avLst/>
          </a:prstGeom>
          <a:ln w="190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1407F95-1C52-C1D8-E4A5-C8B3C6190D50}"/>
              </a:ext>
            </a:extLst>
          </p:cNvPr>
          <p:cNvCxnSpPr>
            <a:cxnSpLocks/>
          </p:cNvCxnSpPr>
          <p:nvPr/>
        </p:nvCxnSpPr>
        <p:spPr>
          <a:xfrm>
            <a:off x="9519912" y="3753198"/>
            <a:ext cx="0" cy="515540"/>
          </a:xfrm>
          <a:prstGeom prst="straightConnector1">
            <a:avLst/>
          </a:prstGeom>
          <a:ln w="19050">
            <a:solidFill>
              <a:schemeClr val="tx1"/>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E21240D-8488-37E8-1A0C-3A530AA83007}"/>
              </a:ext>
            </a:extLst>
          </p:cNvPr>
          <p:cNvSpPr/>
          <p:nvPr/>
        </p:nvSpPr>
        <p:spPr>
          <a:xfrm>
            <a:off x="8752832" y="4427819"/>
            <a:ext cx="1534160" cy="353943"/>
          </a:xfrm>
          <a:prstGeom prst="roundRect">
            <a:avLst/>
          </a:prstGeom>
          <a:solidFill>
            <a:srgbClr val="0D4C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t>S. 273(5)</a:t>
            </a:r>
          </a:p>
        </p:txBody>
      </p:sp>
    </p:spTree>
    <p:extLst>
      <p:ext uri="{BB962C8B-B14F-4D97-AF65-F5344CB8AC3E}">
        <p14:creationId xmlns:p14="http://schemas.microsoft.com/office/powerpoint/2010/main" val="332810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95BD3-48DF-8981-CEDC-05D037B5DF6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59997F3-9435-9900-B483-1900C0486FBC}"/>
              </a:ext>
            </a:extLst>
          </p:cNvPr>
          <p:cNvSpPr>
            <a:spLocks noGrp="1"/>
          </p:cNvSpPr>
          <p:nvPr>
            <p:ph type="dt" sz="half" idx="10"/>
          </p:nvPr>
        </p:nvSpPr>
        <p:spPr>
          <a:xfrm>
            <a:off x="6877294" y="6982714"/>
            <a:ext cx="2844799" cy="365125"/>
          </a:xfrm>
          <a:prstGeom prst="ellipse">
            <a:avLst/>
          </a:prstGeom>
        </p:spPr>
        <p:txBody>
          <a:bodyPr/>
          <a:lstStyle/>
          <a:p>
            <a:r>
              <a:rPr lang="en-US"/>
              <a:t>November 16, 2025</a:t>
            </a:r>
          </a:p>
        </p:txBody>
      </p:sp>
      <p:sp>
        <p:nvSpPr>
          <p:cNvPr id="5" name="Footer Placeholder 4">
            <a:extLst>
              <a:ext uri="{FF2B5EF4-FFF2-40B4-BE49-F238E27FC236}">
                <a16:creationId xmlns:a16="http://schemas.microsoft.com/office/drawing/2014/main" id="{8DB08152-6A6E-29F7-5328-69E5179D83FC}"/>
              </a:ext>
            </a:extLst>
          </p:cNvPr>
          <p:cNvSpPr>
            <a:spLocks noGrp="1"/>
          </p:cNvSpPr>
          <p:nvPr>
            <p:ph type="ftr" sz="quarter" idx="11"/>
          </p:nvPr>
        </p:nvSpPr>
        <p:spPr/>
        <p:txBody>
          <a:bodyPr/>
          <a:lstStyle/>
          <a:p>
            <a:r>
              <a:rPr lang="en-US"/>
              <a:t>FACELESS ASSESSMENT                                                                         KRUPA R. GANDHI | BANSI S. MEHTA &amp; CO.</a:t>
            </a:r>
          </a:p>
        </p:txBody>
      </p:sp>
      <p:sp>
        <p:nvSpPr>
          <p:cNvPr id="6" name="Slide Number Placeholder 5">
            <a:extLst>
              <a:ext uri="{FF2B5EF4-FFF2-40B4-BE49-F238E27FC236}">
                <a16:creationId xmlns:a16="http://schemas.microsoft.com/office/drawing/2014/main" id="{5AC90C52-81A7-9B56-3E45-0304DF1DA502}"/>
              </a:ext>
            </a:extLst>
          </p:cNvPr>
          <p:cNvSpPr>
            <a:spLocks noGrp="1"/>
          </p:cNvSpPr>
          <p:nvPr>
            <p:ph type="sldNum" sz="quarter" idx="12"/>
          </p:nvPr>
        </p:nvSpPr>
        <p:spPr/>
        <p:txBody>
          <a:bodyPr/>
          <a:lstStyle/>
          <a:p>
            <a:fld id="{3A98EE3D-8CD1-4C3F-BD1C-C98C9596463C}" type="slidenum">
              <a:rPr lang="en-US" smtClean="0"/>
              <a:t>9</a:t>
            </a:fld>
            <a:endParaRPr lang="en-US"/>
          </a:p>
        </p:txBody>
      </p:sp>
      <p:sp>
        <p:nvSpPr>
          <p:cNvPr id="8" name="Title 7">
            <a:extLst>
              <a:ext uri="{FF2B5EF4-FFF2-40B4-BE49-F238E27FC236}">
                <a16:creationId xmlns:a16="http://schemas.microsoft.com/office/drawing/2014/main" id="{A2A4AA87-35B5-E1FB-85FF-6823D6A0C57F}"/>
              </a:ext>
            </a:extLst>
          </p:cNvPr>
          <p:cNvSpPr>
            <a:spLocks noGrp="1"/>
          </p:cNvSpPr>
          <p:nvPr>
            <p:ph type="title"/>
          </p:nvPr>
        </p:nvSpPr>
        <p:spPr>
          <a:xfrm>
            <a:off x="581192" y="545847"/>
            <a:ext cx="11029616" cy="990600"/>
          </a:xfrm>
        </p:spPr>
        <p:txBody>
          <a:bodyPr>
            <a:normAutofit/>
          </a:bodyPr>
          <a:lstStyle/>
          <a:p>
            <a:r>
              <a:rPr lang="en-IN" sz="3000"/>
              <a:t>Section 273 | faceless assessment</a:t>
            </a:r>
          </a:p>
        </p:txBody>
      </p:sp>
      <p:sp>
        <p:nvSpPr>
          <p:cNvPr id="2" name="TextBox 1">
            <a:extLst>
              <a:ext uri="{FF2B5EF4-FFF2-40B4-BE49-F238E27FC236}">
                <a16:creationId xmlns:a16="http://schemas.microsoft.com/office/drawing/2014/main" id="{13894F13-1C46-E79F-5CED-75E28E8E1D3F}"/>
              </a:ext>
            </a:extLst>
          </p:cNvPr>
          <p:cNvSpPr txBox="1"/>
          <p:nvPr/>
        </p:nvSpPr>
        <p:spPr>
          <a:xfrm>
            <a:off x="3926839" y="1761765"/>
            <a:ext cx="3891280" cy="353943"/>
          </a:xfrm>
          <a:prstGeom prst="rect">
            <a:avLst/>
          </a:prstGeom>
          <a:noFill/>
          <a:ln w="19050">
            <a:solidFill>
              <a:schemeClr val="tx1"/>
            </a:solidFill>
          </a:ln>
        </p:spPr>
        <p:txBody>
          <a:bodyPr wrap="square" rtlCol="0">
            <a:spAutoFit/>
          </a:bodyPr>
          <a:lstStyle/>
          <a:p>
            <a:pPr algn="just"/>
            <a:r>
              <a:rPr lang="en-IN" sz="1700" b="1"/>
              <a:t>Procedure for faceless assessment</a:t>
            </a:r>
          </a:p>
        </p:txBody>
      </p:sp>
      <p:sp>
        <p:nvSpPr>
          <p:cNvPr id="13" name="Right Brace 12">
            <a:extLst>
              <a:ext uri="{FF2B5EF4-FFF2-40B4-BE49-F238E27FC236}">
                <a16:creationId xmlns:a16="http://schemas.microsoft.com/office/drawing/2014/main" id="{8C29C2BF-DC32-A2CC-FB73-1F35FD7F95C0}"/>
              </a:ext>
            </a:extLst>
          </p:cNvPr>
          <p:cNvSpPr/>
          <p:nvPr/>
        </p:nvSpPr>
        <p:spPr>
          <a:xfrm rot="16200000">
            <a:off x="5493011" y="54626"/>
            <a:ext cx="758937" cy="513588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14" name="TextBox 13">
            <a:extLst>
              <a:ext uri="{FF2B5EF4-FFF2-40B4-BE49-F238E27FC236}">
                <a16:creationId xmlns:a16="http://schemas.microsoft.com/office/drawing/2014/main" id="{843FC339-216F-64C1-9433-824339A34EB0}"/>
              </a:ext>
            </a:extLst>
          </p:cNvPr>
          <p:cNvSpPr txBox="1"/>
          <p:nvPr/>
        </p:nvSpPr>
        <p:spPr>
          <a:xfrm>
            <a:off x="1760218" y="3247410"/>
            <a:ext cx="3088642" cy="323165"/>
          </a:xfrm>
          <a:prstGeom prst="rect">
            <a:avLst/>
          </a:prstGeom>
          <a:noFill/>
          <a:ln w="19050">
            <a:solidFill>
              <a:schemeClr val="tx1"/>
            </a:solidFill>
          </a:ln>
        </p:spPr>
        <p:txBody>
          <a:bodyPr wrap="square" rtlCol="0">
            <a:spAutoFit/>
          </a:bodyPr>
          <a:lstStyle/>
          <a:p>
            <a:pPr algn="just"/>
            <a:r>
              <a:rPr lang="en-IN" sz="1500"/>
              <a:t>As may be prescribed. [S. 273(1)]</a:t>
            </a:r>
          </a:p>
        </p:txBody>
      </p:sp>
      <p:sp>
        <p:nvSpPr>
          <p:cNvPr id="15" name="TextBox 14">
            <a:extLst>
              <a:ext uri="{FF2B5EF4-FFF2-40B4-BE49-F238E27FC236}">
                <a16:creationId xmlns:a16="http://schemas.microsoft.com/office/drawing/2014/main" id="{6E8BAA3E-3C52-ACCB-AC4B-2217783E669C}"/>
              </a:ext>
            </a:extLst>
          </p:cNvPr>
          <p:cNvSpPr txBox="1"/>
          <p:nvPr/>
        </p:nvSpPr>
        <p:spPr>
          <a:xfrm>
            <a:off x="6656068" y="3247410"/>
            <a:ext cx="4032000" cy="2862322"/>
          </a:xfrm>
          <a:prstGeom prst="rect">
            <a:avLst/>
          </a:prstGeom>
          <a:noFill/>
          <a:ln w="19050">
            <a:solidFill>
              <a:schemeClr val="tx1"/>
            </a:solidFill>
          </a:ln>
        </p:spPr>
        <p:txBody>
          <a:bodyPr wrap="square" rtlCol="0">
            <a:spAutoFit/>
          </a:bodyPr>
          <a:lstStyle/>
          <a:p>
            <a:pPr algn="just"/>
            <a:endParaRPr lang="en-IN" sz="1500" b="1"/>
          </a:p>
          <a:p>
            <a:r>
              <a:rPr lang="en-IN" sz="1500" b="1"/>
              <a:t>S. 273(4): </a:t>
            </a:r>
            <a:r>
              <a:rPr lang="en-IN" sz="1500"/>
              <a:t>In accordance with the procedure as may be prescribed u/s 273(1):</a:t>
            </a:r>
          </a:p>
          <a:p>
            <a:endParaRPr lang="en-IN" sz="1500"/>
          </a:p>
          <a:p>
            <a:pPr marL="285750" indent="-285750">
              <a:buFont typeface="Wingdings" panose="05000000000000000000" pitchFamily="2" charset="2"/>
              <a:buChar char="v"/>
            </a:pPr>
            <a:r>
              <a:rPr lang="en-IN" sz="1500"/>
              <a:t>VU, TU and RU shall facilitate conduct of faceless assessment.</a:t>
            </a:r>
          </a:p>
          <a:p>
            <a:pPr marL="285750" indent="-285750">
              <a:buFont typeface="Wingdings" panose="05000000000000000000" pitchFamily="2" charset="2"/>
              <a:buChar char="v"/>
            </a:pPr>
            <a:r>
              <a:rPr lang="en-IN" sz="1500"/>
              <a:t>AU shall make assessment of total income/loss by an order in writing after considering all material gathered and giving opportunity of being heard</a:t>
            </a:r>
            <a:r>
              <a:rPr lang="en-IN" sz="1500" b="1"/>
              <a:t> </a:t>
            </a:r>
            <a:r>
              <a:rPr lang="en-IN" sz="1500"/>
              <a:t>to the Ā.</a:t>
            </a:r>
          </a:p>
          <a:p>
            <a:pPr marL="285750" indent="-285750">
              <a:buFont typeface="Wingdings" panose="05000000000000000000" pitchFamily="2" charset="2"/>
              <a:buChar char="v"/>
            </a:pPr>
            <a:r>
              <a:rPr lang="en-IN" sz="1500"/>
              <a:t>Determine sum payable/refundable  on the basis of assessment.</a:t>
            </a:r>
          </a:p>
        </p:txBody>
      </p:sp>
      <p:sp>
        <p:nvSpPr>
          <p:cNvPr id="20" name="Arrow: Curved Right 19">
            <a:extLst>
              <a:ext uri="{FF2B5EF4-FFF2-40B4-BE49-F238E27FC236}">
                <a16:creationId xmlns:a16="http://schemas.microsoft.com/office/drawing/2014/main" id="{A2C91963-2AE5-3CE2-66E5-2ACC0D0F2751}"/>
              </a:ext>
            </a:extLst>
          </p:cNvPr>
          <p:cNvSpPr/>
          <p:nvPr/>
        </p:nvSpPr>
        <p:spPr>
          <a:xfrm>
            <a:off x="753912" y="3293396"/>
            <a:ext cx="863600" cy="166493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TextBox 20">
            <a:extLst>
              <a:ext uri="{FF2B5EF4-FFF2-40B4-BE49-F238E27FC236}">
                <a16:creationId xmlns:a16="http://schemas.microsoft.com/office/drawing/2014/main" id="{E84C1ED7-49B9-29B2-65BD-A2D0FAC7D472}"/>
              </a:ext>
            </a:extLst>
          </p:cNvPr>
          <p:cNvSpPr txBox="1"/>
          <p:nvPr/>
        </p:nvSpPr>
        <p:spPr>
          <a:xfrm>
            <a:off x="1760218" y="4105539"/>
            <a:ext cx="3088642" cy="1938992"/>
          </a:xfrm>
          <a:prstGeom prst="rect">
            <a:avLst/>
          </a:prstGeom>
          <a:noFill/>
          <a:ln w="19050">
            <a:solidFill>
              <a:schemeClr val="tx1"/>
            </a:solidFill>
          </a:ln>
        </p:spPr>
        <p:txBody>
          <a:bodyPr wrap="square" rtlCol="0">
            <a:spAutoFit/>
          </a:bodyPr>
          <a:lstStyle/>
          <a:p>
            <a:pPr algn="just"/>
            <a:r>
              <a:rPr lang="en-IN" sz="1500"/>
              <a:t>The New Act has </a:t>
            </a:r>
            <a:r>
              <a:rPr lang="en-IN" sz="1500" b="1">
                <a:solidFill>
                  <a:srgbClr val="FF0000"/>
                </a:solidFill>
              </a:rPr>
              <a:t>not prescribed any procedure </a:t>
            </a:r>
            <a:r>
              <a:rPr lang="en-IN" sz="1500"/>
              <a:t>for conducting the assessment, re-assessment or re-computation proceedings in a faceless manner till date. However, a detailed procedure was prescribed u/s 144B of the Old Act.</a:t>
            </a:r>
          </a:p>
        </p:txBody>
      </p:sp>
    </p:spTree>
    <p:extLst>
      <p:ext uri="{BB962C8B-B14F-4D97-AF65-F5344CB8AC3E}">
        <p14:creationId xmlns:p14="http://schemas.microsoft.com/office/powerpoint/2010/main" val="1888744368"/>
      </p:ext>
    </p:extLst>
  </p:cSld>
  <p:clrMapOvr>
    <a:masterClrMapping/>
  </p:clrMapOvr>
</p:sld>
</file>

<file path=ppt/theme/theme1.xml><?xml version="1.0" encoding="utf-8"?>
<a:theme xmlns:a="http://schemas.openxmlformats.org/drawingml/2006/main" name="Bansi Mehta template">
  <a:themeElements>
    <a:clrScheme name="Custom 1">
      <a:dk1>
        <a:srgbClr val="000000"/>
      </a:dk1>
      <a:lt1>
        <a:srgbClr val="FFFFFF"/>
      </a:lt1>
      <a:dk2>
        <a:srgbClr val="242852"/>
      </a:dk2>
      <a:lt2>
        <a:srgbClr val="E7E7E7"/>
      </a:lt2>
      <a:accent1>
        <a:srgbClr val="2D3190"/>
      </a:accent1>
      <a:accent2>
        <a:srgbClr val="0D4C83"/>
      </a:accent2>
      <a:accent3>
        <a:srgbClr val="0069B2"/>
      </a:accent3>
      <a:accent4>
        <a:srgbClr val="00818E"/>
      </a:accent4>
      <a:accent5>
        <a:srgbClr val="51B9FF"/>
      </a:accent5>
      <a:accent6>
        <a:srgbClr val="9999CC"/>
      </a:accent6>
      <a:hlink>
        <a:srgbClr val="00C1F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ansi Mehta ppt template-v5_NS" id="{00CDECF5-0F2E-491C-87DB-434D0D7F5225}" vid="{9F386063-5616-4FDA-A1CB-13577ADE64E7}"/>
    </a:ext>
  </a:extLst>
</a:theme>
</file>

<file path=ppt/theme/theme2.xml><?xml version="1.0" encoding="utf-8"?>
<a:theme xmlns:a="http://schemas.openxmlformats.org/drawingml/2006/main" name="1_Bansi Mehta template">
  <a:themeElements>
    <a:clrScheme name="Custom 1">
      <a:dk1>
        <a:srgbClr val="000000"/>
      </a:dk1>
      <a:lt1>
        <a:srgbClr val="FFFFFF"/>
      </a:lt1>
      <a:dk2>
        <a:srgbClr val="242852"/>
      </a:dk2>
      <a:lt2>
        <a:srgbClr val="E7E7E7"/>
      </a:lt2>
      <a:accent1>
        <a:srgbClr val="2D3190"/>
      </a:accent1>
      <a:accent2>
        <a:srgbClr val="0D4C83"/>
      </a:accent2>
      <a:accent3>
        <a:srgbClr val="0069B2"/>
      </a:accent3>
      <a:accent4>
        <a:srgbClr val="00818E"/>
      </a:accent4>
      <a:accent5>
        <a:srgbClr val="51B9FF"/>
      </a:accent5>
      <a:accent6>
        <a:srgbClr val="9999CC"/>
      </a:accent6>
      <a:hlink>
        <a:srgbClr val="00C1F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ansi Mehta ppt template-v5_NS" id="{00CDECF5-0F2E-491C-87DB-434D0D7F5225}" vid="{9F386063-5616-4FDA-A1CB-13577ADE64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BAEA8997DB44DB1A2C04388CD9EED" ma:contentTypeVersion="7" ma:contentTypeDescription="Create a new document." ma:contentTypeScope="" ma:versionID="b84c24c2d8b60c537a04034b1dfc8be6">
  <xsd:schema xmlns:xsd="http://www.w3.org/2001/XMLSchema" xmlns:xs="http://www.w3.org/2001/XMLSchema" xmlns:p="http://schemas.microsoft.com/office/2006/metadata/properties" xmlns:ns3="78a515b9-9c3f-43b6-b29d-858f15e3f3b8" xmlns:ns4="bebed6b0-ad33-4b5a-8e97-1bfd3f1243c5" targetNamespace="http://schemas.microsoft.com/office/2006/metadata/properties" ma:root="true" ma:fieldsID="bcce5fc4c614b011888b051942ab4b05" ns3:_="" ns4:_="">
    <xsd:import namespace="78a515b9-9c3f-43b6-b29d-858f15e3f3b8"/>
    <xsd:import namespace="bebed6b0-ad33-4b5a-8e97-1bfd3f1243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15b9-9c3f-43b6-b29d-858f15e3f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bed6b0-ad33-4b5a-8e97-1bfd3f1243c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1FAC0D-3487-4016-9D92-D412F430F167}">
  <ds:schemaRefs>
    <ds:schemaRef ds:uri="78a515b9-9c3f-43b6-b29d-858f15e3f3b8"/>
    <ds:schemaRef ds:uri="bebed6b0-ad33-4b5a-8e97-1bfd3f1243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55EA6A-5E41-484E-AF80-B30FC3EFA4E5}">
  <ds:schemaRefs>
    <ds:schemaRef ds:uri="http://schemas.openxmlformats.org/package/2006/metadata/core-properties"/>
    <ds:schemaRef ds:uri="http://schemas.microsoft.com/office/2006/documentManagement/types"/>
    <ds:schemaRef ds:uri="78a515b9-9c3f-43b6-b29d-858f15e3f3b8"/>
    <ds:schemaRef ds:uri="http://schemas.microsoft.com/office/infopath/2007/PartnerControls"/>
    <ds:schemaRef ds:uri="http://schemas.microsoft.com/office/2006/metadata/properties"/>
    <ds:schemaRef ds:uri="http://purl.org/dc/dcmitype/"/>
    <ds:schemaRef ds:uri="http://purl.org/dc/terms/"/>
    <ds:schemaRef ds:uri="bebed6b0-ad33-4b5a-8e97-1bfd3f1243c5"/>
    <ds:schemaRef ds:uri="http://www.w3.org/XML/1998/namespace"/>
    <ds:schemaRef ds:uri="http://purl.org/dc/elements/1.1/"/>
  </ds:schemaRefs>
</ds:datastoreItem>
</file>

<file path=customXml/itemProps3.xml><?xml version="1.0" encoding="utf-8"?>
<ds:datastoreItem xmlns:ds="http://schemas.openxmlformats.org/officeDocument/2006/customXml" ds:itemID="{FE9D6590-F04F-4E67-BD9F-560EA24020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378</TotalTime>
  <Words>7769</Words>
  <Application>Microsoft Office PowerPoint</Application>
  <PresentationFormat>Widescreen</PresentationFormat>
  <Paragraphs>939</Paragraphs>
  <Slides>41</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41</vt:i4>
      </vt:variant>
    </vt:vector>
  </HeadingPairs>
  <TitlesOfParts>
    <vt:vector size="55" baseType="lpstr">
      <vt:lpstr>Aptos</vt:lpstr>
      <vt:lpstr>Arial</vt:lpstr>
      <vt:lpstr>Calibri</vt:lpstr>
      <vt:lpstr>Cinzel</vt:lpstr>
      <vt:lpstr>Merriweather Sans</vt:lpstr>
      <vt:lpstr>Merriweather Sans Light</vt:lpstr>
      <vt:lpstr>Poppins</vt:lpstr>
      <vt:lpstr>Segoe UI Light</vt:lpstr>
      <vt:lpstr>Times New Roman</vt:lpstr>
      <vt:lpstr>Tw Cen MT</vt:lpstr>
      <vt:lpstr>Wingdings</vt:lpstr>
      <vt:lpstr>Wingdings 2</vt:lpstr>
      <vt:lpstr>Bansi Mehta template</vt:lpstr>
      <vt:lpstr>1_Bansi Mehta template</vt:lpstr>
      <vt:lpstr>Faceless ASSESSMENT  </vt:lpstr>
      <vt:lpstr>PowerPoint Presentation</vt:lpstr>
      <vt:lpstr>PowerPoint Presentation</vt:lpstr>
      <vt:lpstr>PowerPoint Presentation</vt:lpstr>
      <vt:lpstr>PowerPoint Presentation</vt:lpstr>
      <vt:lpstr>Section 273 | faceless assessment</vt:lpstr>
      <vt:lpstr>Section 273 | faceless assessment</vt:lpstr>
      <vt:lpstr>Section 273 | faceless assessment</vt:lpstr>
      <vt:lpstr>Section 273 | faceless assessment</vt:lpstr>
      <vt:lpstr>Section 144B(1) | FACELESS ASSESSMENT PROCEDURE</vt:lpstr>
      <vt:lpstr>Section 144B(1) | FACELESS ASSESSMENT PROCEDURE</vt:lpstr>
      <vt:lpstr>Section 144B(1) | FACELESS ASSESSMENT PROCEDURE</vt:lpstr>
      <vt:lpstr>Section 273 | faceless assessment</vt:lpstr>
      <vt:lpstr>Section 273 | faceless assessment</vt:lpstr>
      <vt:lpstr>Section 273 | faceless assessment</vt:lpstr>
      <vt:lpstr>Section 273 | faceless assessment</vt:lpstr>
      <vt:lpstr>Section 273 v/s Section 144B</vt:lpstr>
      <vt:lpstr>Faceless re-assessment proceedings</vt:lpstr>
      <vt:lpstr>Faceless re-assessment proceedings (CONT’D)</vt:lpstr>
      <vt:lpstr>PowerPoint Presentation</vt:lpstr>
      <vt:lpstr>Opportunity of VC not granted</vt:lpstr>
      <vt:lpstr>Technical glitches in vc</vt:lpstr>
      <vt:lpstr>Technical glitches on E-filing portal</vt:lpstr>
      <vt:lpstr>Technical glitches on E-filing portal (CONT’D)</vt:lpstr>
      <vt:lpstr>SUBMISSIONS NOT CONSIDERED / NON-APPLICATION OF MIND</vt:lpstr>
      <vt:lpstr>NO SCN / Draft Assessment Order</vt:lpstr>
      <vt:lpstr>Insufficient time provided to reply to scn</vt:lpstr>
      <vt:lpstr>Insufficient time provided to reply to scn (CONT’D)</vt:lpstr>
      <vt:lpstr>Additions made beyond issues listed in scn</vt:lpstr>
      <vt:lpstr>JAO v/s FAO</vt:lpstr>
      <vt:lpstr>JAO vs. fao (CONT’D)</vt:lpstr>
      <vt:lpstr>others</vt:lpstr>
      <vt:lpstr>Practical issues in faceless assessment</vt:lpstr>
      <vt:lpstr>PRACTICAL ISSUES</vt:lpstr>
      <vt:lpstr>PRACTICAL ISSUES</vt:lpstr>
      <vt:lpstr>PRACTICAL ISSUES</vt:lpstr>
      <vt:lpstr>PRACTICAL ISSUES</vt:lpstr>
      <vt:lpstr>PRACTICAL ISSUES</vt:lpstr>
      <vt:lpstr>PRACTICAL ISSUES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Faceless Assessment</dc:title>
  <dc:creator>Krupa.Gandhi@bansimehta.com</dc:creator>
  <cp:lastModifiedBy>Krupa Gandhi</cp:lastModifiedBy>
  <cp:revision>37</cp:revision>
  <cp:lastPrinted>2022-10-12T14:37:42Z</cp:lastPrinted>
  <dcterms:created xsi:type="dcterms:W3CDTF">2021-11-29T16:58:10Z</dcterms:created>
  <dcterms:modified xsi:type="dcterms:W3CDTF">2025-11-16T03:19:17Z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0x010100151BAEA8997DB44DB1A2C04388CD9EED</vt:lpwstr>
  </property>
  <property fmtid="{D5CDD505-2E9C-101B-9397-08002B2CF9AE}" pid="3" name="MSIP_Label_9b8ed580-7b07-4de3-bcfc-baf51b37f0d5_Enabled">
    <vt:lpwstr>true</vt:lpwstr>
  </property>
  <property fmtid="{D5CDD505-2E9C-101B-9397-08002B2CF9AE}" pid="4" name="MSIP_Label_9b8ed580-7b07-4de3-bcfc-baf51b37f0d5_SetDate">
    <vt:lpwstr>2022-04-06T05:02:12Z</vt:lpwstr>
  </property>
  <property fmtid="{D5CDD505-2E9C-101B-9397-08002B2CF9AE}" pid="5" name="MSIP_Label_9b8ed580-7b07-4de3-bcfc-baf51b37f0d5_Method">
    <vt:lpwstr>Privileged</vt:lpwstr>
  </property>
  <property fmtid="{D5CDD505-2E9C-101B-9397-08002B2CF9AE}" pid="6" name="MSIP_Label_9b8ed580-7b07-4de3-bcfc-baf51b37f0d5_Name">
    <vt:lpwstr>9b8ed580-7b07-4de3-bcfc-baf51b37f0d5</vt:lpwstr>
  </property>
  <property fmtid="{D5CDD505-2E9C-101B-9397-08002B2CF9AE}" pid="7" name="MSIP_Label_9b8ed580-7b07-4de3-bcfc-baf51b37f0d5_SiteId">
    <vt:lpwstr>04ea39e3-ac5b-4971-937c-8344c97a4509</vt:lpwstr>
  </property>
  <property fmtid="{D5CDD505-2E9C-101B-9397-08002B2CF9AE}" pid="8" name="MSIP_Label_9b8ed580-7b07-4de3-bcfc-baf51b37f0d5_ActionId">
    <vt:lpwstr>5b7a2d19-af34-4d45-8f17-724cfa57bf88</vt:lpwstr>
  </property>
  <property fmtid="{D5CDD505-2E9C-101B-9397-08002B2CF9AE}" pid="9" name="MSIP_Label_9b8ed580-7b07-4de3-bcfc-baf51b37f0d5_ContentBits">
    <vt:lpwstr>0</vt:lpwstr>
  </property>
</Properties>
</file>