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9"/>
  </p:notesMasterIdLst>
  <p:sldIdLst>
    <p:sldId id="256" r:id="rId2"/>
    <p:sldId id="257" r:id="rId3"/>
    <p:sldId id="259" r:id="rId4"/>
    <p:sldId id="304" r:id="rId5"/>
    <p:sldId id="305" r:id="rId6"/>
    <p:sldId id="258" r:id="rId7"/>
    <p:sldId id="277" r:id="rId8"/>
    <p:sldId id="289" r:id="rId9"/>
    <p:sldId id="291" r:id="rId10"/>
    <p:sldId id="292" r:id="rId11"/>
    <p:sldId id="293" r:id="rId12"/>
    <p:sldId id="281" r:id="rId13"/>
    <p:sldId id="279" r:id="rId14"/>
    <p:sldId id="275" r:id="rId15"/>
    <p:sldId id="285" r:id="rId16"/>
    <p:sldId id="294" r:id="rId17"/>
    <p:sldId id="284" r:id="rId18"/>
    <p:sldId id="296" r:id="rId19"/>
    <p:sldId id="306" r:id="rId20"/>
    <p:sldId id="307" r:id="rId21"/>
    <p:sldId id="308" r:id="rId22"/>
    <p:sldId id="298" r:id="rId23"/>
    <p:sldId id="300" r:id="rId24"/>
    <p:sldId id="302" r:id="rId25"/>
    <p:sldId id="278" r:id="rId26"/>
    <p:sldId id="286" r:id="rId27"/>
    <p:sldId id="287" r:id="rId28"/>
    <p:sldId id="283" r:id="rId29"/>
    <p:sldId id="290" r:id="rId30"/>
    <p:sldId id="295" r:id="rId31"/>
    <p:sldId id="301" r:id="rId32"/>
    <p:sldId id="282" r:id="rId33"/>
    <p:sldId id="299" r:id="rId34"/>
    <p:sldId id="288" r:id="rId35"/>
    <p:sldId id="297" r:id="rId36"/>
    <p:sldId id="274" r:id="rId37"/>
    <p:sldId id="276" r:id="rId38"/>
  </p:sldIdLst>
  <p:sldSz cx="14630400" cy="8229600"/>
  <p:notesSz cx="6797675" cy="9929813"/>
  <p:embeddedFontLst>
    <p:embeddedFont>
      <p:font typeface="ADLaM Display" panose="02010000000000000000" pitchFamily="2" charset="0"/>
      <p:regular r:id="rId40"/>
    </p:embeddedFont>
    <p:embeddedFont>
      <p:font typeface="Aldhabi" panose="01000000000000000000" pitchFamily="2" charset="-78"/>
      <p:regular r:id="rId41"/>
    </p:embeddedFont>
    <p:embeddedFont>
      <p:font typeface="Baskerville Old Face" panose="02020602080505020303" pitchFamily="18" charset="0"/>
      <p:regular r:id="rId42"/>
    </p:embeddedFont>
    <p:embeddedFont>
      <p:font typeface="Book Antiqua" panose="02040602050305030304" pitchFamily="18" charset="0"/>
      <p:regular r:id="rId43"/>
      <p:bold r:id="rId44"/>
      <p:italic r:id="rId45"/>
      <p:boldItalic r:id="rId46"/>
    </p:embeddedFont>
    <p:embeddedFont>
      <p:font typeface="Colonna MT" panose="04020805060202030203" pitchFamily="82" charset="0"/>
      <p:regular r:id="rId47"/>
    </p:embeddedFont>
    <p:embeddedFont>
      <p:font typeface="Crimson Pro" panose="020B0604020202020204" charset="0"/>
      <p:regular r:id="rId48"/>
      <p:bold r:id="rId49"/>
      <p:italic r:id="rId50"/>
      <p:boldItalic r:id="rId51"/>
    </p:embeddedFont>
    <p:embeddedFont>
      <p:font typeface="Crimson Pro Semi Bold" panose="020B0604020202020204" charset="0"/>
      <p:regular r:id="rId52"/>
    </p:embeddedFont>
    <p:embeddedFont>
      <p:font typeface="Goudy Old Style" panose="02020502050305020303" pitchFamily="18" charset="0"/>
      <p:regular r:id="rId53"/>
      <p:bold r:id="rId54"/>
      <p:italic r:id="rId55"/>
    </p:embeddedFont>
    <p:embeddedFont>
      <p:font typeface="Heebo" pitchFamily="2" charset="-79"/>
      <p:regular r:id="rId56"/>
      <p:bold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933"/>
    <a:srgbClr val="6D8CFE"/>
    <a:srgbClr val="2150F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E12A1-CE34-4316-8E18-40B84FBA3D8C}" v="35" dt="2026-03-28T05:11:28.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054" autoAdjust="0"/>
  </p:normalViewPr>
  <p:slideViewPr>
    <p:cSldViewPr snapToGrid="0" snapToObjects="1">
      <p:cViewPr varScale="1">
        <p:scale>
          <a:sx n="42" d="100"/>
          <a:sy n="42" d="100"/>
        </p:scale>
        <p:origin x="11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gar Mehta" userId="4c0bda2aef91c715" providerId="LiveId" clId="{4365DEEB-DACD-4747-A4F1-252DE5E17184}"/>
    <pc:docChg chg="undo custSel addSld modSld">
      <pc:chgData name="Jigar Mehta" userId="4c0bda2aef91c715" providerId="LiveId" clId="{4365DEEB-DACD-4747-A4F1-252DE5E17184}" dt="2026-03-28T06:09:02.516" v="2275" actId="20577"/>
      <pc:docMkLst>
        <pc:docMk/>
      </pc:docMkLst>
      <pc:sldChg chg="modSp mod">
        <pc:chgData name="Jigar Mehta" userId="4c0bda2aef91c715" providerId="LiveId" clId="{4365DEEB-DACD-4747-A4F1-252DE5E17184}" dt="2026-03-28T04:31:38.405" v="1136" actId="1076"/>
        <pc:sldMkLst>
          <pc:docMk/>
          <pc:sldMk cId="0" sldId="258"/>
        </pc:sldMkLst>
        <pc:spChg chg="mod">
          <ac:chgData name="Jigar Mehta" userId="4c0bda2aef91c715" providerId="LiveId" clId="{4365DEEB-DACD-4747-A4F1-252DE5E17184}" dt="2026-03-28T04:31:38.405" v="1136" actId="1076"/>
          <ac:spMkLst>
            <pc:docMk/>
            <pc:sldMk cId="0" sldId="258"/>
            <ac:spMk id="33" creationId="{9DC39C18-A883-DDBF-49FD-5A0164FD6188}"/>
          </ac:spMkLst>
        </pc:spChg>
      </pc:sldChg>
      <pc:sldChg chg="modSp mod">
        <pc:chgData name="Jigar Mehta" userId="4c0bda2aef91c715" providerId="LiveId" clId="{4365DEEB-DACD-4747-A4F1-252DE5E17184}" dt="2026-03-28T04:30:30.482" v="1126" actId="20577"/>
        <pc:sldMkLst>
          <pc:docMk/>
          <pc:sldMk cId="0" sldId="259"/>
        </pc:sldMkLst>
        <pc:spChg chg="mod">
          <ac:chgData name="Jigar Mehta" userId="4c0bda2aef91c715" providerId="LiveId" clId="{4365DEEB-DACD-4747-A4F1-252DE5E17184}" dt="2026-03-28T04:30:02.253" v="1119" actId="403"/>
          <ac:spMkLst>
            <pc:docMk/>
            <pc:sldMk cId="0" sldId="259"/>
            <ac:spMk id="5" creationId="{00000000-0000-0000-0000-000000000000}"/>
          </ac:spMkLst>
        </pc:spChg>
        <pc:spChg chg="mod">
          <ac:chgData name="Jigar Mehta" userId="4c0bda2aef91c715" providerId="LiveId" clId="{4365DEEB-DACD-4747-A4F1-252DE5E17184}" dt="2026-03-28T04:30:30.482" v="1126" actId="20577"/>
          <ac:spMkLst>
            <pc:docMk/>
            <pc:sldMk cId="0" sldId="259"/>
            <ac:spMk id="23" creationId="{17FEF179-E61D-6FAE-AFA3-8764BA4F25B2}"/>
          </ac:spMkLst>
        </pc:spChg>
      </pc:sldChg>
      <pc:sldChg chg="modSp mod">
        <pc:chgData name="Jigar Mehta" userId="4c0bda2aef91c715" providerId="LiveId" clId="{4365DEEB-DACD-4747-A4F1-252DE5E17184}" dt="2026-03-28T04:49:16.867" v="1582" actId="2"/>
        <pc:sldMkLst>
          <pc:docMk/>
          <pc:sldMk cId="2618555796" sldId="275"/>
        </pc:sldMkLst>
        <pc:spChg chg="mod">
          <ac:chgData name="Jigar Mehta" userId="4c0bda2aef91c715" providerId="LiveId" clId="{4365DEEB-DACD-4747-A4F1-252DE5E17184}" dt="2026-03-28T04:41:18.344" v="1238" actId="948"/>
          <ac:spMkLst>
            <pc:docMk/>
            <pc:sldMk cId="2618555796" sldId="275"/>
            <ac:spMk id="2" creationId="{347BA0F8-3A2F-8160-6901-473422D3455E}"/>
          </ac:spMkLst>
        </pc:spChg>
        <pc:spChg chg="mod">
          <ac:chgData name="Jigar Mehta" userId="4c0bda2aef91c715" providerId="LiveId" clId="{4365DEEB-DACD-4747-A4F1-252DE5E17184}" dt="2026-03-28T04:49:16.867" v="1582" actId="2"/>
          <ac:spMkLst>
            <pc:docMk/>
            <pc:sldMk cId="2618555796" sldId="275"/>
            <ac:spMk id="33" creationId="{B3553A9D-6147-361B-C143-4B2979D458D1}"/>
          </ac:spMkLst>
        </pc:spChg>
      </pc:sldChg>
      <pc:sldChg chg="modSp mod">
        <pc:chgData name="Jigar Mehta" userId="4c0bda2aef91c715" providerId="LiveId" clId="{4365DEEB-DACD-4747-A4F1-252DE5E17184}" dt="2026-03-28T04:32:55.127" v="1148" actId="1076"/>
        <pc:sldMkLst>
          <pc:docMk/>
          <pc:sldMk cId="893789126" sldId="277"/>
        </pc:sldMkLst>
        <pc:spChg chg="mod">
          <ac:chgData name="Jigar Mehta" userId="4c0bda2aef91c715" providerId="LiveId" clId="{4365DEEB-DACD-4747-A4F1-252DE5E17184}" dt="2026-03-28T04:32:55.127" v="1148" actId="1076"/>
          <ac:spMkLst>
            <pc:docMk/>
            <pc:sldMk cId="893789126" sldId="277"/>
            <ac:spMk id="33" creationId="{9613F6C0-F1F2-78AC-9133-5E39CC2F15A3}"/>
          </ac:spMkLst>
        </pc:spChg>
      </pc:sldChg>
      <pc:sldChg chg="modSp mod">
        <pc:chgData name="Jigar Mehta" userId="4c0bda2aef91c715" providerId="LiveId" clId="{4365DEEB-DACD-4747-A4F1-252DE5E17184}" dt="2026-03-28T04:55:28.627" v="1629" actId="403"/>
        <pc:sldMkLst>
          <pc:docMk/>
          <pc:sldMk cId="1226338248" sldId="278"/>
        </pc:sldMkLst>
        <pc:spChg chg="mod">
          <ac:chgData name="Jigar Mehta" userId="4c0bda2aef91c715" providerId="LiveId" clId="{4365DEEB-DACD-4747-A4F1-252DE5E17184}" dt="2026-03-28T04:55:28.627" v="1629" actId="403"/>
          <ac:spMkLst>
            <pc:docMk/>
            <pc:sldMk cId="1226338248" sldId="278"/>
            <ac:spMk id="33" creationId="{B0D6394C-D581-9568-7458-A5C5EBC0EE88}"/>
          </ac:spMkLst>
        </pc:spChg>
        <pc:graphicFrameChg chg="mod modGraphic">
          <ac:chgData name="Jigar Mehta" userId="4c0bda2aef91c715" providerId="LiveId" clId="{4365DEEB-DACD-4747-A4F1-252DE5E17184}" dt="2026-03-28T04:55:06.605" v="1623" actId="403"/>
          <ac:graphicFrameMkLst>
            <pc:docMk/>
            <pc:sldMk cId="1226338248" sldId="278"/>
            <ac:graphicFrameMk id="3" creationId="{CA0BA6D4-7A90-C2A8-652F-C74FED28FC6C}"/>
          </ac:graphicFrameMkLst>
        </pc:graphicFrameChg>
      </pc:sldChg>
      <pc:sldChg chg="modSp mod">
        <pc:chgData name="Jigar Mehta" userId="4c0bda2aef91c715" providerId="LiveId" clId="{4365DEEB-DACD-4747-A4F1-252DE5E17184}" dt="2026-03-28T04:40:35.744" v="1232" actId="6549"/>
        <pc:sldMkLst>
          <pc:docMk/>
          <pc:sldMk cId="798632350" sldId="279"/>
        </pc:sldMkLst>
        <pc:spChg chg="mod">
          <ac:chgData name="Jigar Mehta" userId="4c0bda2aef91c715" providerId="LiveId" clId="{4365DEEB-DACD-4747-A4F1-252DE5E17184}" dt="2026-03-28T04:40:35.744" v="1232" actId="6549"/>
          <ac:spMkLst>
            <pc:docMk/>
            <pc:sldMk cId="798632350" sldId="279"/>
            <ac:spMk id="33" creationId="{BE4F23FB-0542-52BF-DB74-292827F59835}"/>
          </ac:spMkLst>
        </pc:spChg>
        <pc:graphicFrameChg chg="mod modGraphic">
          <ac:chgData name="Jigar Mehta" userId="4c0bda2aef91c715" providerId="LiveId" clId="{4365DEEB-DACD-4747-A4F1-252DE5E17184}" dt="2026-03-28T04:40:23.415" v="1230" actId="404"/>
          <ac:graphicFrameMkLst>
            <pc:docMk/>
            <pc:sldMk cId="798632350" sldId="279"/>
            <ac:graphicFrameMk id="3" creationId="{92E76FD9-DDA7-8FB1-3289-3B7DD861C3EF}"/>
          </ac:graphicFrameMkLst>
        </pc:graphicFrameChg>
      </pc:sldChg>
      <pc:sldChg chg="modSp mod">
        <pc:chgData name="Jigar Mehta" userId="4c0bda2aef91c715" providerId="LiveId" clId="{4365DEEB-DACD-4747-A4F1-252DE5E17184}" dt="2026-03-28T04:39:17.874" v="1215" actId="1036"/>
        <pc:sldMkLst>
          <pc:docMk/>
          <pc:sldMk cId="4129369881" sldId="281"/>
        </pc:sldMkLst>
        <pc:spChg chg="mod">
          <ac:chgData name="Jigar Mehta" userId="4c0bda2aef91c715" providerId="LiveId" clId="{4365DEEB-DACD-4747-A4F1-252DE5E17184}" dt="2026-03-28T04:38:44.564" v="1210" actId="1076"/>
          <ac:spMkLst>
            <pc:docMk/>
            <pc:sldMk cId="4129369881" sldId="281"/>
            <ac:spMk id="8" creationId="{BDD20D9D-DBC3-607F-7FF3-EA52E6547BA2}"/>
          </ac:spMkLst>
        </pc:spChg>
        <pc:spChg chg="mod">
          <ac:chgData name="Jigar Mehta" userId="4c0bda2aef91c715" providerId="LiveId" clId="{4365DEEB-DACD-4747-A4F1-252DE5E17184}" dt="2026-03-28T04:38:47.963" v="1211" actId="1076"/>
          <ac:spMkLst>
            <pc:docMk/>
            <pc:sldMk cId="4129369881" sldId="281"/>
            <ac:spMk id="9" creationId="{96960C46-EFF2-ACAA-ACCB-27DE9217917C}"/>
          </ac:spMkLst>
        </pc:spChg>
        <pc:spChg chg="mod">
          <ac:chgData name="Jigar Mehta" userId="4c0bda2aef91c715" providerId="LiveId" clId="{4365DEEB-DACD-4747-A4F1-252DE5E17184}" dt="2026-03-28T04:38:52.499" v="1212" actId="1076"/>
          <ac:spMkLst>
            <pc:docMk/>
            <pc:sldMk cId="4129369881" sldId="281"/>
            <ac:spMk id="11" creationId="{EC79F7A7-8194-DEB5-D5B5-3C40BD27544E}"/>
          </ac:spMkLst>
        </pc:spChg>
        <pc:spChg chg="mod">
          <ac:chgData name="Jigar Mehta" userId="4c0bda2aef91c715" providerId="LiveId" clId="{4365DEEB-DACD-4747-A4F1-252DE5E17184}" dt="2026-03-28T04:36:18.393" v="1181" actId="1076"/>
          <ac:spMkLst>
            <pc:docMk/>
            <pc:sldMk cId="4129369881" sldId="281"/>
            <ac:spMk id="33" creationId="{62D516D4-CCD2-366D-2DDB-89AE46DE7FB3}"/>
          </ac:spMkLst>
        </pc:spChg>
        <pc:graphicFrameChg chg="mod modGraphic">
          <ac:chgData name="Jigar Mehta" userId="4c0bda2aef91c715" providerId="LiveId" clId="{4365DEEB-DACD-4747-A4F1-252DE5E17184}" dt="2026-03-28T04:39:17.874" v="1215" actId="1036"/>
          <ac:graphicFrameMkLst>
            <pc:docMk/>
            <pc:sldMk cId="4129369881" sldId="281"/>
            <ac:graphicFrameMk id="7" creationId="{1DFE1FC7-E833-A06D-FAD2-8BB965EC8A8A}"/>
          </ac:graphicFrameMkLst>
        </pc:graphicFrameChg>
      </pc:sldChg>
      <pc:sldChg chg="modSp mod">
        <pc:chgData name="Jigar Mehta" userId="4c0bda2aef91c715" providerId="LiveId" clId="{4365DEEB-DACD-4747-A4F1-252DE5E17184}" dt="2026-03-28T05:00:15.104" v="1714" actId="403"/>
        <pc:sldMkLst>
          <pc:docMk/>
          <pc:sldMk cId="1148809370" sldId="282"/>
        </pc:sldMkLst>
        <pc:spChg chg="mod">
          <ac:chgData name="Jigar Mehta" userId="4c0bda2aef91c715" providerId="LiveId" clId="{4365DEEB-DACD-4747-A4F1-252DE5E17184}" dt="2026-03-28T05:00:15.104" v="1714" actId="403"/>
          <ac:spMkLst>
            <pc:docMk/>
            <pc:sldMk cId="1148809370" sldId="282"/>
            <ac:spMk id="33" creationId="{50087559-C3A3-9CEB-1884-0FE816339D5F}"/>
          </ac:spMkLst>
        </pc:spChg>
      </pc:sldChg>
      <pc:sldChg chg="modSp mod">
        <pc:chgData name="Jigar Mehta" userId="4c0bda2aef91c715" providerId="LiveId" clId="{4365DEEB-DACD-4747-A4F1-252DE5E17184}" dt="2026-03-28T04:58:00.392" v="1690" actId="15"/>
        <pc:sldMkLst>
          <pc:docMk/>
          <pc:sldMk cId="475724049" sldId="283"/>
        </pc:sldMkLst>
        <pc:spChg chg="mod">
          <ac:chgData name="Jigar Mehta" userId="4c0bda2aef91c715" providerId="LiveId" clId="{4365DEEB-DACD-4747-A4F1-252DE5E17184}" dt="2026-03-26T16:06:46.320" v="82" actId="20577"/>
          <ac:spMkLst>
            <pc:docMk/>
            <pc:sldMk cId="475724049" sldId="283"/>
            <ac:spMk id="2" creationId="{95515FF3-2B20-97BD-EF7D-9D676940D668}"/>
          </ac:spMkLst>
        </pc:spChg>
        <pc:spChg chg="mod">
          <ac:chgData name="Jigar Mehta" userId="4c0bda2aef91c715" providerId="LiveId" clId="{4365DEEB-DACD-4747-A4F1-252DE5E17184}" dt="2026-03-28T04:58:00.392" v="1690" actId="15"/>
          <ac:spMkLst>
            <pc:docMk/>
            <pc:sldMk cId="475724049" sldId="283"/>
            <ac:spMk id="33" creationId="{A17F1C93-FA64-E765-95BB-C0E147AE9413}"/>
          </ac:spMkLst>
        </pc:spChg>
      </pc:sldChg>
      <pc:sldChg chg="modSp mod">
        <pc:chgData name="Jigar Mehta" userId="4c0bda2aef91c715" providerId="LiveId" clId="{4365DEEB-DACD-4747-A4F1-252DE5E17184}" dt="2026-03-28T04:52:06.534" v="1602" actId="179"/>
        <pc:sldMkLst>
          <pc:docMk/>
          <pc:sldMk cId="4092796387" sldId="284"/>
        </pc:sldMkLst>
        <pc:spChg chg="mod">
          <ac:chgData name="Jigar Mehta" userId="4c0bda2aef91c715" providerId="LiveId" clId="{4365DEEB-DACD-4747-A4F1-252DE5E17184}" dt="2026-03-28T04:52:06.534" v="1602" actId="179"/>
          <ac:spMkLst>
            <pc:docMk/>
            <pc:sldMk cId="4092796387" sldId="284"/>
            <ac:spMk id="33" creationId="{F80DF740-5CC4-09B8-0861-1132FC62B279}"/>
          </ac:spMkLst>
        </pc:spChg>
      </pc:sldChg>
      <pc:sldChg chg="modSp mod">
        <pc:chgData name="Jigar Mehta" userId="4c0bda2aef91c715" providerId="LiveId" clId="{4365DEEB-DACD-4747-A4F1-252DE5E17184}" dt="2026-03-28T04:51:16.581" v="1594" actId="948"/>
        <pc:sldMkLst>
          <pc:docMk/>
          <pc:sldMk cId="2193696577" sldId="285"/>
        </pc:sldMkLst>
        <pc:spChg chg="mod">
          <ac:chgData name="Jigar Mehta" userId="4c0bda2aef91c715" providerId="LiveId" clId="{4365DEEB-DACD-4747-A4F1-252DE5E17184}" dt="2026-03-28T04:51:16.581" v="1594" actId="948"/>
          <ac:spMkLst>
            <pc:docMk/>
            <pc:sldMk cId="2193696577" sldId="285"/>
            <ac:spMk id="33" creationId="{DE466FFD-1B23-A7AA-8ED2-67FF972FB0A0}"/>
          </ac:spMkLst>
        </pc:spChg>
      </pc:sldChg>
      <pc:sldChg chg="modSp mod">
        <pc:chgData name="Jigar Mehta" userId="4c0bda2aef91c715" providerId="LiveId" clId="{4365DEEB-DACD-4747-A4F1-252DE5E17184}" dt="2026-03-28T04:56:00.495" v="1635" actId="1036"/>
        <pc:sldMkLst>
          <pc:docMk/>
          <pc:sldMk cId="4213043448" sldId="286"/>
        </pc:sldMkLst>
        <pc:spChg chg="mod">
          <ac:chgData name="Jigar Mehta" userId="4c0bda2aef91c715" providerId="LiveId" clId="{4365DEEB-DACD-4747-A4F1-252DE5E17184}" dt="2026-03-28T04:56:00.495" v="1635" actId="1036"/>
          <ac:spMkLst>
            <pc:docMk/>
            <pc:sldMk cId="4213043448" sldId="286"/>
            <ac:spMk id="33" creationId="{292CF561-FE05-95C9-885E-604199B7E386}"/>
          </ac:spMkLst>
        </pc:spChg>
      </pc:sldChg>
      <pc:sldChg chg="modSp mod">
        <pc:chgData name="Jigar Mehta" userId="4c0bda2aef91c715" providerId="LiveId" clId="{4365DEEB-DACD-4747-A4F1-252DE5E17184}" dt="2026-03-28T04:57:34.792" v="1678" actId="1036"/>
        <pc:sldMkLst>
          <pc:docMk/>
          <pc:sldMk cId="187057099" sldId="287"/>
        </pc:sldMkLst>
        <pc:spChg chg="mod">
          <ac:chgData name="Jigar Mehta" userId="4c0bda2aef91c715" providerId="LiveId" clId="{4365DEEB-DACD-4747-A4F1-252DE5E17184}" dt="2026-03-28T04:57:14.298" v="1676" actId="1076"/>
          <ac:spMkLst>
            <pc:docMk/>
            <pc:sldMk cId="187057099" sldId="287"/>
            <ac:spMk id="33" creationId="{AF3677C8-D052-C0EA-18F7-825DE6DA8358}"/>
          </ac:spMkLst>
        </pc:spChg>
        <pc:graphicFrameChg chg="mod modGraphic">
          <ac:chgData name="Jigar Mehta" userId="4c0bda2aef91c715" providerId="LiveId" clId="{4365DEEB-DACD-4747-A4F1-252DE5E17184}" dt="2026-03-28T04:57:34.792" v="1678" actId="1036"/>
          <ac:graphicFrameMkLst>
            <pc:docMk/>
            <pc:sldMk cId="187057099" sldId="287"/>
            <ac:graphicFrameMk id="3" creationId="{238BF0F6-FC80-41E5-A733-D6B77EE8F3C9}"/>
          </ac:graphicFrameMkLst>
        </pc:graphicFrameChg>
      </pc:sldChg>
      <pc:sldChg chg="modSp mod">
        <pc:chgData name="Jigar Mehta" userId="4c0bda2aef91c715" providerId="LiveId" clId="{4365DEEB-DACD-4747-A4F1-252DE5E17184}" dt="2026-03-28T05:01:24.389" v="1745" actId="2710"/>
        <pc:sldMkLst>
          <pc:docMk/>
          <pc:sldMk cId="2649953045" sldId="288"/>
        </pc:sldMkLst>
        <pc:spChg chg="mod">
          <ac:chgData name="Jigar Mehta" userId="4c0bda2aef91c715" providerId="LiveId" clId="{4365DEEB-DACD-4747-A4F1-252DE5E17184}" dt="2026-03-28T05:01:24.389" v="1745" actId="2710"/>
          <ac:spMkLst>
            <pc:docMk/>
            <pc:sldMk cId="2649953045" sldId="288"/>
            <ac:spMk id="33" creationId="{F03605E7-CC11-203A-5EE3-47D24C104E4D}"/>
          </ac:spMkLst>
        </pc:spChg>
      </pc:sldChg>
      <pc:sldChg chg="modSp add mod">
        <pc:chgData name="Jigar Mehta" userId="4c0bda2aef91c715" providerId="LiveId" clId="{4365DEEB-DACD-4747-A4F1-252DE5E17184}" dt="2026-03-28T04:35:03.301" v="1168" actId="114"/>
        <pc:sldMkLst>
          <pc:docMk/>
          <pc:sldMk cId="2150316721" sldId="289"/>
        </pc:sldMkLst>
        <pc:spChg chg="mod">
          <ac:chgData name="Jigar Mehta" userId="4c0bda2aef91c715" providerId="LiveId" clId="{4365DEEB-DACD-4747-A4F1-252DE5E17184}" dt="2026-03-28T04:35:03.301" v="1168" actId="114"/>
          <ac:spMkLst>
            <pc:docMk/>
            <pc:sldMk cId="2150316721" sldId="289"/>
            <ac:spMk id="33" creationId="{2E7BCFFE-E068-EDE8-282E-22AE8EF3D932}"/>
          </ac:spMkLst>
        </pc:spChg>
      </pc:sldChg>
      <pc:sldChg chg="modSp add mod">
        <pc:chgData name="Jigar Mehta" userId="4c0bda2aef91c715" providerId="LiveId" clId="{4365DEEB-DACD-4747-A4F1-252DE5E17184}" dt="2026-03-28T04:59:47.675" v="1703" actId="2710"/>
        <pc:sldMkLst>
          <pc:docMk/>
          <pc:sldMk cId="3255891217" sldId="290"/>
        </pc:sldMkLst>
        <pc:spChg chg="mod">
          <ac:chgData name="Jigar Mehta" userId="4c0bda2aef91c715" providerId="LiveId" clId="{4365DEEB-DACD-4747-A4F1-252DE5E17184}" dt="2026-03-28T04:58:27.848" v="1695" actId="2710"/>
          <ac:spMkLst>
            <pc:docMk/>
            <pc:sldMk cId="3255891217" sldId="290"/>
            <ac:spMk id="33" creationId="{DAFCCB86-E851-4C83-8BB1-98A8C7AC6D2C}"/>
          </ac:spMkLst>
        </pc:spChg>
        <pc:graphicFrameChg chg="modGraphic">
          <ac:chgData name="Jigar Mehta" userId="4c0bda2aef91c715" providerId="LiveId" clId="{4365DEEB-DACD-4747-A4F1-252DE5E17184}" dt="2026-03-28T04:59:47.675" v="1703" actId="2710"/>
          <ac:graphicFrameMkLst>
            <pc:docMk/>
            <pc:sldMk cId="3255891217" sldId="290"/>
            <ac:graphicFrameMk id="3" creationId="{5F9BF352-A4AD-2053-F36C-F4CA559E87C6}"/>
          </ac:graphicFrameMkLst>
        </pc:graphicFrameChg>
      </pc:sldChg>
      <pc:sldChg chg="modSp mod">
        <pc:chgData name="Jigar Mehta" userId="4c0bda2aef91c715" providerId="LiveId" clId="{4365DEEB-DACD-4747-A4F1-252DE5E17184}" dt="2026-03-28T04:35:30.422" v="1172"/>
        <pc:sldMkLst>
          <pc:docMk/>
          <pc:sldMk cId="1856527736" sldId="291"/>
        </pc:sldMkLst>
        <pc:spChg chg="mod">
          <ac:chgData name="Jigar Mehta" userId="4c0bda2aef91c715" providerId="LiveId" clId="{4365DEEB-DACD-4747-A4F1-252DE5E17184}" dt="2026-03-28T04:35:30.422" v="1172"/>
          <ac:spMkLst>
            <pc:docMk/>
            <pc:sldMk cId="1856527736" sldId="291"/>
            <ac:spMk id="33" creationId="{2D24E425-1C0D-7B55-8F7A-3154E1B56AB3}"/>
          </ac:spMkLst>
        </pc:spChg>
      </pc:sldChg>
      <pc:sldChg chg="modSp mod">
        <pc:chgData name="Jigar Mehta" userId="4c0bda2aef91c715" providerId="LiveId" clId="{4365DEEB-DACD-4747-A4F1-252DE5E17184}" dt="2026-03-28T04:35:50.593" v="1176" actId="114"/>
        <pc:sldMkLst>
          <pc:docMk/>
          <pc:sldMk cId="2598663937" sldId="292"/>
        </pc:sldMkLst>
        <pc:spChg chg="mod">
          <ac:chgData name="Jigar Mehta" userId="4c0bda2aef91c715" providerId="LiveId" clId="{4365DEEB-DACD-4747-A4F1-252DE5E17184}" dt="2026-03-28T04:35:50.593" v="1176" actId="114"/>
          <ac:spMkLst>
            <pc:docMk/>
            <pc:sldMk cId="2598663937" sldId="292"/>
            <ac:spMk id="33" creationId="{298DAD04-8BA9-C0F0-47F0-99DF19A57C06}"/>
          </ac:spMkLst>
        </pc:spChg>
      </pc:sldChg>
      <pc:sldChg chg="modSp mod">
        <pc:chgData name="Jigar Mehta" userId="4c0bda2aef91c715" providerId="LiveId" clId="{4365DEEB-DACD-4747-A4F1-252DE5E17184}" dt="2026-03-28T06:09:02.516" v="2275" actId="20577"/>
        <pc:sldMkLst>
          <pc:docMk/>
          <pc:sldMk cId="2328168135" sldId="294"/>
        </pc:sldMkLst>
        <pc:spChg chg="mod">
          <ac:chgData name="Jigar Mehta" userId="4c0bda2aef91c715" providerId="LiveId" clId="{4365DEEB-DACD-4747-A4F1-252DE5E17184}" dt="2026-03-28T06:09:02.516" v="2275" actId="20577"/>
          <ac:spMkLst>
            <pc:docMk/>
            <pc:sldMk cId="2328168135" sldId="294"/>
            <ac:spMk id="33" creationId="{1ECA5A43-72E0-91DF-1314-4715323F011E}"/>
          </ac:spMkLst>
        </pc:spChg>
      </pc:sldChg>
      <pc:sldChg chg="modSp mod">
        <pc:chgData name="Jigar Mehta" userId="4c0bda2aef91c715" providerId="LiveId" clId="{4365DEEB-DACD-4747-A4F1-252DE5E17184}" dt="2026-03-28T05:00:47.530" v="1728" actId="1076"/>
        <pc:sldMkLst>
          <pc:docMk/>
          <pc:sldMk cId="1829588753" sldId="295"/>
        </pc:sldMkLst>
        <pc:spChg chg="mod">
          <ac:chgData name="Jigar Mehta" userId="4c0bda2aef91c715" providerId="LiveId" clId="{4365DEEB-DACD-4747-A4F1-252DE5E17184}" dt="2026-03-28T05:00:47.530" v="1728" actId="1076"/>
          <ac:spMkLst>
            <pc:docMk/>
            <pc:sldMk cId="1829588753" sldId="295"/>
            <ac:spMk id="33" creationId="{57713F86-B5DB-4F1C-F9C6-700D2B1A22D9}"/>
          </ac:spMkLst>
        </pc:spChg>
      </pc:sldChg>
      <pc:sldChg chg="modSp mod">
        <pc:chgData name="Jigar Mehta" userId="4c0bda2aef91c715" providerId="LiveId" clId="{4365DEEB-DACD-4747-A4F1-252DE5E17184}" dt="2026-03-28T04:52:27.103" v="1607" actId="2710"/>
        <pc:sldMkLst>
          <pc:docMk/>
          <pc:sldMk cId="494487630" sldId="296"/>
        </pc:sldMkLst>
        <pc:spChg chg="mod">
          <ac:chgData name="Jigar Mehta" userId="4c0bda2aef91c715" providerId="LiveId" clId="{4365DEEB-DACD-4747-A4F1-252DE5E17184}" dt="2026-03-28T04:52:27.103" v="1607" actId="2710"/>
          <ac:spMkLst>
            <pc:docMk/>
            <pc:sldMk cId="494487630" sldId="296"/>
            <ac:spMk id="33" creationId="{EF248F4B-5A27-9AE2-F62C-793014080C08}"/>
          </ac:spMkLst>
        </pc:spChg>
      </pc:sldChg>
      <pc:sldChg chg="modSp mod">
        <pc:chgData name="Jigar Mehta" userId="4c0bda2aef91c715" providerId="LiveId" clId="{4365DEEB-DACD-4747-A4F1-252DE5E17184}" dt="2026-03-28T05:02:32.370" v="1753" actId="1036"/>
        <pc:sldMkLst>
          <pc:docMk/>
          <pc:sldMk cId="2747107202" sldId="297"/>
        </pc:sldMkLst>
        <pc:spChg chg="mod">
          <ac:chgData name="Jigar Mehta" userId="4c0bda2aef91c715" providerId="LiveId" clId="{4365DEEB-DACD-4747-A4F1-252DE5E17184}" dt="2026-03-28T05:02:32.370" v="1753" actId="1036"/>
          <ac:spMkLst>
            <pc:docMk/>
            <pc:sldMk cId="2747107202" sldId="297"/>
            <ac:spMk id="33" creationId="{55785D95-51B4-D2EA-61A5-E32AEA6C2A7D}"/>
          </ac:spMkLst>
        </pc:spChg>
      </pc:sldChg>
      <pc:sldChg chg="modSp mod">
        <pc:chgData name="Jigar Mehta" userId="4c0bda2aef91c715" providerId="LiveId" clId="{4365DEEB-DACD-4747-A4F1-252DE5E17184}" dt="2026-03-28T04:54:16.413" v="1613" actId="20577"/>
        <pc:sldMkLst>
          <pc:docMk/>
          <pc:sldMk cId="33766040" sldId="298"/>
        </pc:sldMkLst>
        <pc:spChg chg="mod">
          <ac:chgData name="Jigar Mehta" userId="4c0bda2aef91c715" providerId="LiveId" clId="{4365DEEB-DACD-4747-A4F1-252DE5E17184}" dt="2026-03-28T04:54:16.413" v="1613" actId="20577"/>
          <ac:spMkLst>
            <pc:docMk/>
            <pc:sldMk cId="33766040" sldId="298"/>
            <ac:spMk id="33" creationId="{28146ED4-95B1-70F8-4FB5-5B6B536CB72B}"/>
          </ac:spMkLst>
        </pc:spChg>
      </pc:sldChg>
      <pc:sldChg chg="modSp mod">
        <pc:chgData name="Jigar Mehta" userId="4c0bda2aef91c715" providerId="LiveId" clId="{4365DEEB-DACD-4747-A4F1-252DE5E17184}" dt="2026-03-28T05:00:25.267" v="1719" actId="1036"/>
        <pc:sldMkLst>
          <pc:docMk/>
          <pc:sldMk cId="2233715737" sldId="299"/>
        </pc:sldMkLst>
        <pc:spChg chg="mod">
          <ac:chgData name="Jigar Mehta" userId="4c0bda2aef91c715" providerId="LiveId" clId="{4365DEEB-DACD-4747-A4F1-252DE5E17184}" dt="2026-03-28T05:00:25.267" v="1719" actId="1036"/>
          <ac:spMkLst>
            <pc:docMk/>
            <pc:sldMk cId="2233715737" sldId="299"/>
            <ac:spMk id="33" creationId="{80EFD155-EE02-05A5-2A0D-EDF2461956B3}"/>
          </ac:spMkLst>
        </pc:spChg>
      </pc:sldChg>
      <pc:sldChg chg="modSp add mod">
        <pc:chgData name="Jigar Mehta" userId="4c0bda2aef91c715" providerId="LiveId" clId="{4365DEEB-DACD-4747-A4F1-252DE5E17184}" dt="2026-03-28T05:01:09.293" v="1743" actId="20577"/>
        <pc:sldMkLst>
          <pc:docMk/>
          <pc:sldMk cId="1698366030" sldId="301"/>
        </pc:sldMkLst>
        <pc:spChg chg="mod">
          <ac:chgData name="Jigar Mehta" userId="4c0bda2aef91c715" providerId="LiveId" clId="{4365DEEB-DACD-4747-A4F1-252DE5E17184}" dt="2026-03-28T05:01:04.116" v="1742" actId="20577"/>
          <ac:spMkLst>
            <pc:docMk/>
            <pc:sldMk cId="1698366030" sldId="301"/>
            <ac:spMk id="2" creationId="{501B913E-DE31-BD0A-DFA3-7641C92B044F}"/>
          </ac:spMkLst>
        </pc:spChg>
        <pc:spChg chg="mod">
          <ac:chgData name="Jigar Mehta" userId="4c0bda2aef91c715" providerId="LiveId" clId="{4365DEEB-DACD-4747-A4F1-252DE5E17184}" dt="2026-03-28T05:01:09.293" v="1743" actId="20577"/>
          <ac:spMkLst>
            <pc:docMk/>
            <pc:sldMk cId="1698366030" sldId="301"/>
            <ac:spMk id="33" creationId="{8E3255A3-D7AF-96A5-9807-069E761B478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309A3-F787-47AA-B99D-03D2FA76315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8AA18A89-7386-46DB-8BAA-28D135048996}">
      <dgm:prSet phldrT="[Text]" phldr="0" custT="1"/>
      <dgm:spPr/>
      <dgm:t>
        <a:bodyPr/>
        <a:lstStyle/>
        <a:p>
          <a:r>
            <a:rPr lang="en-US" sz="3600" b="1" dirty="0">
              <a:latin typeface="Aldhabi" panose="01000000000000000000" pitchFamily="2" charset="-78"/>
              <a:cs typeface="Aldhabi" panose="01000000000000000000" pitchFamily="2" charset="-78"/>
            </a:rPr>
            <a:t>TDS</a:t>
          </a:r>
          <a:endParaRPr lang="en-IN" sz="3600" b="1" dirty="0">
            <a:latin typeface="Aldhabi" panose="01000000000000000000" pitchFamily="2" charset="-78"/>
            <a:cs typeface="Aldhabi" panose="01000000000000000000" pitchFamily="2" charset="-78"/>
          </a:endParaRPr>
        </a:p>
      </dgm:t>
    </dgm:pt>
    <dgm:pt modelId="{AFCF92E8-8EB1-4CA5-8D4E-6DCE51DB4F70}" type="parTrans" cxnId="{9DF11397-C3E5-4304-9BDE-B23E1E58FA34}">
      <dgm:prSet/>
      <dgm:spPr/>
      <dgm:t>
        <a:bodyPr/>
        <a:lstStyle/>
        <a:p>
          <a:endParaRPr lang="en-IN"/>
        </a:p>
      </dgm:t>
    </dgm:pt>
    <dgm:pt modelId="{951B4B4B-324B-4712-B129-B67641496E75}" type="sibTrans" cxnId="{9DF11397-C3E5-4304-9BDE-B23E1E58FA34}">
      <dgm:prSet/>
      <dgm:spPr/>
      <dgm:t>
        <a:bodyPr/>
        <a:lstStyle/>
        <a:p>
          <a:endParaRPr lang="en-IN"/>
        </a:p>
      </dgm:t>
    </dgm:pt>
    <dgm:pt modelId="{FAD8E62C-8A8D-4C31-9A2C-4AB51B983843}">
      <dgm:prSet phldrT="[Text]" phldr="0" custT="1"/>
      <dgm:spPr>
        <a:solidFill>
          <a:srgbClr val="FF5050"/>
        </a:solidFill>
      </dgm:spPr>
      <dgm:t>
        <a:bodyPr/>
        <a:lstStyle/>
        <a:p>
          <a:r>
            <a:rPr lang="en-US" sz="3600" b="1" kern="1200" dirty="0">
              <a:solidFill>
                <a:prstClr val="white"/>
              </a:solidFill>
              <a:latin typeface="Aldhabi" panose="01000000000000000000" pitchFamily="2" charset="-78"/>
              <a:ea typeface="+mn-ea"/>
              <a:cs typeface="Aldhabi" panose="01000000000000000000" pitchFamily="2" charset="-78"/>
            </a:rPr>
            <a:t>Deducted after due date</a:t>
          </a:r>
          <a:endParaRPr lang="en-IN" sz="3600" b="1" kern="1200" dirty="0">
            <a:solidFill>
              <a:prstClr val="white"/>
            </a:solidFill>
            <a:latin typeface="Aldhabi" panose="01000000000000000000" pitchFamily="2" charset="-78"/>
            <a:ea typeface="+mn-ea"/>
            <a:cs typeface="Aldhabi" panose="01000000000000000000" pitchFamily="2" charset="-78"/>
          </a:endParaRPr>
        </a:p>
      </dgm:t>
    </dgm:pt>
    <dgm:pt modelId="{C1AAFDAE-9C1E-4541-9FE7-F9BEBF66D5F5}" type="parTrans" cxnId="{97C0CCEA-4172-4F4A-87E3-2A34E2188DE9}">
      <dgm:prSet/>
      <dgm:spPr/>
      <dgm:t>
        <a:bodyPr/>
        <a:lstStyle/>
        <a:p>
          <a:endParaRPr lang="en-IN" dirty="0"/>
        </a:p>
      </dgm:t>
    </dgm:pt>
    <dgm:pt modelId="{E2E3A6D6-8384-4C02-8EFD-460A0C0CF6C2}" type="sibTrans" cxnId="{97C0CCEA-4172-4F4A-87E3-2A34E2188DE9}">
      <dgm:prSet/>
      <dgm:spPr/>
      <dgm:t>
        <a:bodyPr/>
        <a:lstStyle/>
        <a:p>
          <a:endParaRPr lang="en-IN"/>
        </a:p>
      </dgm:t>
    </dgm:pt>
    <dgm:pt modelId="{5709A3DE-6429-419E-A13E-2B514EA76A47}">
      <dgm:prSet phldrT="[Text]" custT="1"/>
      <dgm:spPr>
        <a:solidFill>
          <a:srgbClr val="FF5050"/>
        </a:solidFill>
      </dgm:spPr>
      <dgm:t>
        <a:bodyPr/>
        <a:lstStyle/>
        <a:p>
          <a:pPr marL="0" lvl="0" indent="0" algn="ctr" defTabSz="1600200">
            <a:lnSpc>
              <a:spcPct val="100000"/>
            </a:lnSpc>
            <a:spcBef>
              <a:spcPct val="0"/>
            </a:spcBef>
            <a:spcAft>
              <a:spcPts val="0"/>
            </a:spcAft>
            <a:buNone/>
          </a:pPr>
          <a:r>
            <a:rPr lang="en-US" sz="3600" b="1" kern="1200" dirty="0">
              <a:solidFill>
                <a:prstClr val="white"/>
              </a:solidFill>
              <a:latin typeface="Aldhabi" panose="01000000000000000000" pitchFamily="2" charset="-78"/>
              <a:ea typeface="+mn-ea"/>
              <a:cs typeface="Aldhabi" panose="01000000000000000000" pitchFamily="2" charset="-78"/>
            </a:rPr>
            <a:t>Deducted after end of FY but before due date</a:t>
          </a:r>
          <a:endParaRPr lang="en-IN" sz="3600" b="1" kern="1200" dirty="0">
            <a:solidFill>
              <a:prstClr val="white"/>
            </a:solidFill>
            <a:latin typeface="Aldhabi" panose="01000000000000000000" pitchFamily="2" charset="-78"/>
            <a:ea typeface="+mn-ea"/>
            <a:cs typeface="Aldhabi" panose="01000000000000000000" pitchFamily="2" charset="-78"/>
          </a:endParaRPr>
        </a:p>
      </dgm:t>
    </dgm:pt>
    <dgm:pt modelId="{B6918193-E84E-4F7C-915B-0EBF969C0F30}" type="parTrans" cxnId="{99282D19-4AA4-4EED-B816-A5ED2FEEB948}">
      <dgm:prSet/>
      <dgm:spPr/>
      <dgm:t>
        <a:bodyPr/>
        <a:lstStyle/>
        <a:p>
          <a:endParaRPr lang="en-IN" dirty="0"/>
        </a:p>
      </dgm:t>
    </dgm:pt>
    <dgm:pt modelId="{0446F3FD-629C-46A5-B3DB-D4A6EE8EB7C1}" type="sibTrans" cxnId="{99282D19-4AA4-4EED-B816-A5ED2FEEB948}">
      <dgm:prSet/>
      <dgm:spPr/>
      <dgm:t>
        <a:bodyPr/>
        <a:lstStyle/>
        <a:p>
          <a:endParaRPr lang="en-IN"/>
        </a:p>
      </dgm:t>
    </dgm:pt>
    <dgm:pt modelId="{CE1189C9-B074-40C9-8B70-49C70D4B48F6}">
      <dgm:prSet custT="1"/>
      <dgm:spPr>
        <a:solidFill>
          <a:srgbClr val="FF9933"/>
        </a:solidFill>
      </dgm:spPr>
      <dgm:t>
        <a:bodyPr/>
        <a:lstStyle/>
        <a:p>
          <a:pPr marL="0" lvl="0" indent="0" algn="ctr" defTabSz="1600200">
            <a:lnSpc>
              <a:spcPct val="90000"/>
            </a:lnSpc>
            <a:spcBef>
              <a:spcPct val="0"/>
            </a:spcBef>
            <a:spcAft>
              <a:spcPct val="35000"/>
            </a:spcAft>
            <a:buNone/>
          </a:pPr>
          <a:r>
            <a:rPr lang="en-US" sz="3600" b="1" kern="1200" dirty="0">
              <a:solidFill>
                <a:prstClr val="white"/>
              </a:solidFill>
              <a:latin typeface="Aldhabi" panose="01000000000000000000" pitchFamily="2" charset="-78"/>
              <a:ea typeface="+mn-ea"/>
              <a:cs typeface="Aldhabi" panose="01000000000000000000" pitchFamily="2" charset="-78"/>
            </a:rPr>
            <a:t>Deducted before end of FY</a:t>
          </a:r>
          <a:endParaRPr lang="en-IN" sz="3600" b="1" kern="1200" dirty="0">
            <a:solidFill>
              <a:prstClr val="white"/>
            </a:solidFill>
            <a:latin typeface="Aldhabi" panose="01000000000000000000" pitchFamily="2" charset="-78"/>
            <a:ea typeface="+mn-ea"/>
            <a:cs typeface="Aldhabi" panose="01000000000000000000" pitchFamily="2" charset="-78"/>
          </a:endParaRPr>
        </a:p>
      </dgm:t>
    </dgm:pt>
    <dgm:pt modelId="{94AAB551-B098-45A6-8B1F-81D31A013B8F}" type="parTrans" cxnId="{1DF6DFCA-1388-4857-9130-7AB0EA59E76C}">
      <dgm:prSet/>
      <dgm:spPr/>
      <dgm:t>
        <a:bodyPr/>
        <a:lstStyle/>
        <a:p>
          <a:endParaRPr lang="en-IN" dirty="0"/>
        </a:p>
      </dgm:t>
    </dgm:pt>
    <dgm:pt modelId="{6F203971-EB1A-41E4-A522-AB43A2C2120B}" type="sibTrans" cxnId="{1DF6DFCA-1388-4857-9130-7AB0EA59E76C}">
      <dgm:prSet/>
      <dgm:spPr/>
      <dgm:t>
        <a:bodyPr/>
        <a:lstStyle/>
        <a:p>
          <a:endParaRPr lang="en-IN"/>
        </a:p>
      </dgm:t>
    </dgm:pt>
    <dgm:pt modelId="{E217A3B4-D60E-48E8-861B-A4DF66BB68FC}">
      <dgm:prSet custT="1"/>
      <dgm:spPr>
        <a:solidFill>
          <a:srgbClr val="FF5050"/>
        </a:solidFill>
      </dgm:spPr>
      <dgm:t>
        <a:bodyPr/>
        <a:lstStyle/>
        <a:p>
          <a:pPr marL="0" lvl="0" indent="0" algn="ctr" defTabSz="1600200">
            <a:lnSpc>
              <a:spcPct val="90000"/>
            </a:lnSpc>
            <a:spcBef>
              <a:spcPct val="0"/>
            </a:spcBef>
            <a:spcAft>
              <a:spcPct val="35000"/>
            </a:spcAft>
            <a:buNone/>
          </a:pPr>
          <a:r>
            <a:rPr lang="en-US" sz="3600" b="1" kern="1200" dirty="0">
              <a:solidFill>
                <a:prstClr val="white"/>
              </a:solidFill>
              <a:latin typeface="Aldhabi" panose="01000000000000000000" pitchFamily="2" charset="-78"/>
              <a:ea typeface="+mn-ea"/>
              <a:cs typeface="Aldhabi" panose="01000000000000000000" pitchFamily="2" charset="-78"/>
            </a:rPr>
            <a:t>Paid after due date</a:t>
          </a:r>
          <a:endParaRPr lang="en-IN" sz="3600" b="1" kern="1200" dirty="0">
            <a:solidFill>
              <a:prstClr val="white"/>
            </a:solidFill>
            <a:latin typeface="Aldhabi" panose="01000000000000000000" pitchFamily="2" charset="-78"/>
            <a:ea typeface="+mn-ea"/>
            <a:cs typeface="Aldhabi" panose="01000000000000000000" pitchFamily="2" charset="-78"/>
          </a:endParaRPr>
        </a:p>
      </dgm:t>
    </dgm:pt>
    <dgm:pt modelId="{A2BC60D8-3E66-4AC7-B5AB-1116CF8A9A19}" type="parTrans" cxnId="{049D87EE-1C5F-443E-8226-6DFCE88F6564}">
      <dgm:prSet/>
      <dgm:spPr/>
      <dgm:t>
        <a:bodyPr/>
        <a:lstStyle/>
        <a:p>
          <a:endParaRPr lang="en-IN" dirty="0"/>
        </a:p>
      </dgm:t>
    </dgm:pt>
    <dgm:pt modelId="{BEC9430B-7EDC-499C-B5B4-545D09509160}" type="sibTrans" cxnId="{049D87EE-1C5F-443E-8226-6DFCE88F6564}">
      <dgm:prSet/>
      <dgm:spPr/>
      <dgm:t>
        <a:bodyPr/>
        <a:lstStyle/>
        <a:p>
          <a:endParaRPr lang="en-IN"/>
        </a:p>
      </dgm:t>
    </dgm:pt>
    <dgm:pt modelId="{EE22DDE4-3EA8-4FC2-97E0-DB4E88CFEBE0}">
      <dgm:prSet custT="1"/>
      <dgm:spPr>
        <a:solidFill>
          <a:schemeClr val="accent6">
            <a:lumMod val="75000"/>
          </a:schemeClr>
        </a:solidFill>
      </dgm:spPr>
      <dgm:t>
        <a:bodyPr/>
        <a:lstStyle/>
        <a:p>
          <a:pPr marL="0" lvl="0" indent="0" algn="ctr" defTabSz="1600200">
            <a:lnSpc>
              <a:spcPct val="90000"/>
            </a:lnSpc>
            <a:spcBef>
              <a:spcPct val="0"/>
            </a:spcBef>
            <a:spcAft>
              <a:spcPct val="35000"/>
            </a:spcAft>
            <a:buNone/>
          </a:pPr>
          <a:r>
            <a:rPr lang="en-US" sz="3600" b="1" kern="1200" dirty="0">
              <a:solidFill>
                <a:prstClr val="white"/>
              </a:solidFill>
              <a:latin typeface="Aldhabi" panose="01000000000000000000" pitchFamily="2" charset="-78"/>
              <a:ea typeface="+mn-ea"/>
              <a:cs typeface="Aldhabi" panose="01000000000000000000" pitchFamily="2" charset="-78"/>
            </a:rPr>
            <a:t>Paid after end of FY but before due date</a:t>
          </a:r>
          <a:endParaRPr lang="en-IN" sz="3600" b="1" kern="1200" dirty="0">
            <a:solidFill>
              <a:prstClr val="white"/>
            </a:solidFill>
            <a:latin typeface="Aldhabi" panose="01000000000000000000" pitchFamily="2" charset="-78"/>
            <a:ea typeface="+mn-ea"/>
            <a:cs typeface="Aldhabi" panose="01000000000000000000" pitchFamily="2" charset="-78"/>
          </a:endParaRPr>
        </a:p>
      </dgm:t>
    </dgm:pt>
    <dgm:pt modelId="{D0C40877-FE55-45AE-80F4-5EFBD66A4FD6}" type="parTrans" cxnId="{D1C2790F-0565-4556-BB28-BDFBBF4EBD64}">
      <dgm:prSet/>
      <dgm:spPr/>
      <dgm:t>
        <a:bodyPr/>
        <a:lstStyle/>
        <a:p>
          <a:endParaRPr lang="en-IN" dirty="0"/>
        </a:p>
      </dgm:t>
    </dgm:pt>
    <dgm:pt modelId="{F32A3DC7-E4B1-4E79-A499-308321E829F7}" type="sibTrans" cxnId="{D1C2790F-0565-4556-BB28-BDFBBF4EBD64}">
      <dgm:prSet/>
      <dgm:spPr/>
      <dgm:t>
        <a:bodyPr/>
        <a:lstStyle/>
        <a:p>
          <a:endParaRPr lang="en-IN"/>
        </a:p>
      </dgm:t>
    </dgm:pt>
    <dgm:pt modelId="{B82EA4AB-2C86-4D1D-8FF5-B6E00D652461}">
      <dgm:prSet custT="1"/>
      <dgm:spPr>
        <a:solidFill>
          <a:schemeClr val="accent6">
            <a:lumMod val="75000"/>
          </a:schemeClr>
        </a:solidFill>
      </dgm:spPr>
      <dgm:t>
        <a:bodyPr/>
        <a:lstStyle/>
        <a:p>
          <a:pPr marL="0" lvl="0" indent="0" algn="ctr" defTabSz="1600200">
            <a:lnSpc>
              <a:spcPct val="90000"/>
            </a:lnSpc>
            <a:spcBef>
              <a:spcPct val="0"/>
            </a:spcBef>
            <a:spcAft>
              <a:spcPct val="35000"/>
            </a:spcAft>
            <a:buNone/>
          </a:pPr>
          <a:r>
            <a:rPr lang="en-US" sz="3600" b="1" kern="1200" dirty="0">
              <a:solidFill>
                <a:prstClr val="white"/>
              </a:solidFill>
              <a:latin typeface="Aldhabi" panose="01000000000000000000" pitchFamily="2" charset="-78"/>
              <a:ea typeface="+mn-ea"/>
              <a:cs typeface="Aldhabi" panose="01000000000000000000" pitchFamily="2" charset="-78"/>
            </a:rPr>
            <a:t>Paid before end of FY</a:t>
          </a:r>
          <a:endParaRPr lang="en-IN" sz="3600" b="1" kern="1200" dirty="0">
            <a:solidFill>
              <a:prstClr val="white"/>
            </a:solidFill>
            <a:latin typeface="Aldhabi" panose="01000000000000000000" pitchFamily="2" charset="-78"/>
            <a:ea typeface="+mn-ea"/>
            <a:cs typeface="Aldhabi" panose="01000000000000000000" pitchFamily="2" charset="-78"/>
          </a:endParaRPr>
        </a:p>
      </dgm:t>
    </dgm:pt>
    <dgm:pt modelId="{A78BA958-C16D-4F72-8A04-FC8B8D51A7AD}" type="parTrans" cxnId="{72735FF4-BF82-4638-AFA9-4BC354DBCBFD}">
      <dgm:prSet/>
      <dgm:spPr/>
      <dgm:t>
        <a:bodyPr/>
        <a:lstStyle/>
        <a:p>
          <a:endParaRPr lang="en-IN" dirty="0"/>
        </a:p>
      </dgm:t>
    </dgm:pt>
    <dgm:pt modelId="{BDB317BE-77EF-453F-8978-50D6D2DC5FC9}" type="sibTrans" cxnId="{72735FF4-BF82-4638-AFA9-4BC354DBCBFD}">
      <dgm:prSet/>
      <dgm:spPr/>
      <dgm:t>
        <a:bodyPr/>
        <a:lstStyle/>
        <a:p>
          <a:endParaRPr lang="en-IN"/>
        </a:p>
      </dgm:t>
    </dgm:pt>
    <dgm:pt modelId="{F13869D8-1D62-47CF-80EB-4A480780D277}" type="pres">
      <dgm:prSet presAssocID="{9BE309A3-F787-47AA-B99D-03D2FA763156}" presName="diagram" presStyleCnt="0">
        <dgm:presLayoutVars>
          <dgm:chPref val="1"/>
          <dgm:dir/>
          <dgm:animOne val="branch"/>
          <dgm:animLvl val="lvl"/>
          <dgm:resizeHandles val="exact"/>
        </dgm:presLayoutVars>
      </dgm:prSet>
      <dgm:spPr/>
    </dgm:pt>
    <dgm:pt modelId="{BF266CCF-D7B0-41EA-B4FA-2E36DF657E63}" type="pres">
      <dgm:prSet presAssocID="{8AA18A89-7386-46DB-8BAA-28D135048996}" presName="root1" presStyleCnt="0"/>
      <dgm:spPr/>
    </dgm:pt>
    <dgm:pt modelId="{7FBE986E-21A8-43AE-B91E-6FDFD280BCCC}" type="pres">
      <dgm:prSet presAssocID="{8AA18A89-7386-46DB-8BAA-28D135048996}" presName="LevelOneTextNode" presStyleLbl="node0" presStyleIdx="0" presStyleCnt="1" custScaleX="14366" custScaleY="27176">
        <dgm:presLayoutVars>
          <dgm:chPref val="3"/>
        </dgm:presLayoutVars>
      </dgm:prSet>
      <dgm:spPr/>
    </dgm:pt>
    <dgm:pt modelId="{DBEABDB5-BCCD-43E0-B13A-860F8E0C7BAE}" type="pres">
      <dgm:prSet presAssocID="{8AA18A89-7386-46DB-8BAA-28D135048996}" presName="level2hierChild" presStyleCnt="0"/>
      <dgm:spPr/>
    </dgm:pt>
    <dgm:pt modelId="{07B51148-80FF-447F-8D1F-6C5C90CC1E18}" type="pres">
      <dgm:prSet presAssocID="{C1AAFDAE-9C1E-4541-9FE7-F9BEBF66D5F5}" presName="conn2-1" presStyleLbl="parChTrans1D2" presStyleIdx="0" presStyleCnt="3"/>
      <dgm:spPr/>
    </dgm:pt>
    <dgm:pt modelId="{5DD141C6-AC4C-4A64-94D4-4884C78425E5}" type="pres">
      <dgm:prSet presAssocID="{C1AAFDAE-9C1E-4541-9FE7-F9BEBF66D5F5}" presName="connTx" presStyleLbl="parChTrans1D2" presStyleIdx="0" presStyleCnt="3"/>
      <dgm:spPr/>
    </dgm:pt>
    <dgm:pt modelId="{B8634792-6C81-4777-97AD-F5CBA29862AC}" type="pres">
      <dgm:prSet presAssocID="{FAD8E62C-8A8D-4C31-9A2C-4AB51B983843}" presName="root2" presStyleCnt="0"/>
      <dgm:spPr/>
    </dgm:pt>
    <dgm:pt modelId="{87369773-0B41-493B-AE05-5325EC63614C}" type="pres">
      <dgm:prSet presAssocID="{FAD8E62C-8A8D-4C31-9A2C-4AB51B983843}" presName="LevelTwoTextNode" presStyleLbl="node2" presStyleIdx="0" presStyleCnt="3" custScaleX="43671" custScaleY="25483" custLinFactNeighborX="-18492" custLinFactNeighborY="5778">
        <dgm:presLayoutVars>
          <dgm:chPref val="3"/>
        </dgm:presLayoutVars>
      </dgm:prSet>
      <dgm:spPr/>
    </dgm:pt>
    <dgm:pt modelId="{15C64E72-1D11-4B48-96F0-C20FEDD66BAD}" type="pres">
      <dgm:prSet presAssocID="{FAD8E62C-8A8D-4C31-9A2C-4AB51B983843}" presName="level3hierChild" presStyleCnt="0"/>
      <dgm:spPr/>
    </dgm:pt>
    <dgm:pt modelId="{7DFC5E2F-E5EE-4A95-BAC9-E4FD5D6FEBF8}" type="pres">
      <dgm:prSet presAssocID="{B6918193-E84E-4F7C-915B-0EBF969C0F30}" presName="conn2-1" presStyleLbl="parChTrans1D2" presStyleIdx="1" presStyleCnt="3"/>
      <dgm:spPr/>
    </dgm:pt>
    <dgm:pt modelId="{9D1FFDEA-91CB-4B5A-A197-3715E4C30066}" type="pres">
      <dgm:prSet presAssocID="{B6918193-E84E-4F7C-915B-0EBF969C0F30}" presName="connTx" presStyleLbl="parChTrans1D2" presStyleIdx="1" presStyleCnt="3"/>
      <dgm:spPr/>
    </dgm:pt>
    <dgm:pt modelId="{9F0AD0A7-AA3C-44C1-A8FF-48C1BF51B8AC}" type="pres">
      <dgm:prSet presAssocID="{5709A3DE-6429-419E-A13E-2B514EA76A47}" presName="root2" presStyleCnt="0"/>
      <dgm:spPr/>
    </dgm:pt>
    <dgm:pt modelId="{54A3331A-02A0-45AE-8F1E-AEF3854D9296}" type="pres">
      <dgm:prSet presAssocID="{5709A3DE-6429-419E-A13E-2B514EA76A47}" presName="LevelTwoTextNode" presStyleLbl="node2" presStyleIdx="1" presStyleCnt="3" custScaleX="44586" custScaleY="45496" custLinFactNeighborX="-18292" custLinFactNeighborY="1116">
        <dgm:presLayoutVars>
          <dgm:chPref val="3"/>
        </dgm:presLayoutVars>
      </dgm:prSet>
      <dgm:spPr/>
    </dgm:pt>
    <dgm:pt modelId="{D938EA84-F332-4379-92D5-2FFE5F77F922}" type="pres">
      <dgm:prSet presAssocID="{5709A3DE-6429-419E-A13E-2B514EA76A47}" presName="level3hierChild" presStyleCnt="0"/>
      <dgm:spPr/>
    </dgm:pt>
    <dgm:pt modelId="{AA92C1E7-7C23-4ADF-891B-6CEEB0190ABF}" type="pres">
      <dgm:prSet presAssocID="{94AAB551-B098-45A6-8B1F-81D31A013B8F}" presName="conn2-1" presStyleLbl="parChTrans1D2" presStyleIdx="2" presStyleCnt="3"/>
      <dgm:spPr/>
    </dgm:pt>
    <dgm:pt modelId="{EBE0A051-56C0-471A-88F4-98521808609B}" type="pres">
      <dgm:prSet presAssocID="{94AAB551-B098-45A6-8B1F-81D31A013B8F}" presName="connTx" presStyleLbl="parChTrans1D2" presStyleIdx="2" presStyleCnt="3"/>
      <dgm:spPr/>
    </dgm:pt>
    <dgm:pt modelId="{3FAE0EC4-9C18-4B68-9B18-DD4AF8627255}" type="pres">
      <dgm:prSet presAssocID="{CE1189C9-B074-40C9-8B70-49C70D4B48F6}" presName="root2" presStyleCnt="0"/>
      <dgm:spPr/>
    </dgm:pt>
    <dgm:pt modelId="{57467F1B-C6C9-4F3F-918B-9849C2265CCB}" type="pres">
      <dgm:prSet presAssocID="{CE1189C9-B074-40C9-8B70-49C70D4B48F6}" presName="LevelTwoTextNode" presStyleLbl="node2" presStyleIdx="2" presStyleCnt="3" custScaleX="51258" custScaleY="22734" custLinFactNeighborX="-17998" custLinFactNeighborY="8100">
        <dgm:presLayoutVars>
          <dgm:chPref val="3"/>
        </dgm:presLayoutVars>
      </dgm:prSet>
      <dgm:spPr/>
    </dgm:pt>
    <dgm:pt modelId="{6847724F-DD79-4866-BD06-F1B848D61B22}" type="pres">
      <dgm:prSet presAssocID="{CE1189C9-B074-40C9-8B70-49C70D4B48F6}" presName="level3hierChild" presStyleCnt="0"/>
      <dgm:spPr/>
    </dgm:pt>
    <dgm:pt modelId="{39CC4ED3-90B8-4625-A060-6CA43AE9A2F4}" type="pres">
      <dgm:prSet presAssocID="{A2BC60D8-3E66-4AC7-B5AB-1116CF8A9A19}" presName="conn2-1" presStyleLbl="parChTrans1D3" presStyleIdx="0" presStyleCnt="3"/>
      <dgm:spPr/>
    </dgm:pt>
    <dgm:pt modelId="{2ABE0D92-AFF6-48D4-B254-B0624DF874D0}" type="pres">
      <dgm:prSet presAssocID="{A2BC60D8-3E66-4AC7-B5AB-1116CF8A9A19}" presName="connTx" presStyleLbl="parChTrans1D3" presStyleIdx="0" presStyleCnt="3"/>
      <dgm:spPr/>
    </dgm:pt>
    <dgm:pt modelId="{199EEE59-D196-49A3-9BC1-9410995FCD8A}" type="pres">
      <dgm:prSet presAssocID="{E217A3B4-D60E-48E8-861B-A4DF66BB68FC}" presName="root2" presStyleCnt="0"/>
      <dgm:spPr/>
    </dgm:pt>
    <dgm:pt modelId="{19F71DF5-469E-43F3-8937-1C9A0332A2AD}" type="pres">
      <dgm:prSet presAssocID="{E217A3B4-D60E-48E8-861B-A4DF66BB68FC}" presName="LevelTwoTextNode" presStyleLbl="node3" presStyleIdx="0" presStyleCnt="3" custScaleX="43107" custScaleY="26074" custLinFactNeighborX="-38790" custLinFactNeighborY="-17099">
        <dgm:presLayoutVars>
          <dgm:chPref val="3"/>
        </dgm:presLayoutVars>
      </dgm:prSet>
      <dgm:spPr/>
    </dgm:pt>
    <dgm:pt modelId="{A92EFF38-7B91-4078-9ED6-82275909EC53}" type="pres">
      <dgm:prSet presAssocID="{E217A3B4-D60E-48E8-861B-A4DF66BB68FC}" presName="level3hierChild" presStyleCnt="0"/>
      <dgm:spPr/>
    </dgm:pt>
    <dgm:pt modelId="{902AC542-A9C3-4D16-B8B5-CA8A55DC69EA}" type="pres">
      <dgm:prSet presAssocID="{D0C40877-FE55-45AE-80F4-5EFBD66A4FD6}" presName="conn2-1" presStyleLbl="parChTrans1D3" presStyleIdx="1" presStyleCnt="3"/>
      <dgm:spPr/>
    </dgm:pt>
    <dgm:pt modelId="{6424B956-D6CB-4FB1-B36B-2E14A2C4B74D}" type="pres">
      <dgm:prSet presAssocID="{D0C40877-FE55-45AE-80F4-5EFBD66A4FD6}" presName="connTx" presStyleLbl="parChTrans1D3" presStyleIdx="1" presStyleCnt="3"/>
      <dgm:spPr/>
    </dgm:pt>
    <dgm:pt modelId="{00501CDF-7060-4F97-A9F6-D88249EEF6F0}" type="pres">
      <dgm:prSet presAssocID="{EE22DDE4-3EA8-4FC2-97E0-DB4E88CFEBE0}" presName="root2" presStyleCnt="0"/>
      <dgm:spPr/>
    </dgm:pt>
    <dgm:pt modelId="{2B805BE3-0B69-425B-8A63-191153A8E282}" type="pres">
      <dgm:prSet presAssocID="{EE22DDE4-3EA8-4FC2-97E0-DB4E88CFEBE0}" presName="LevelTwoTextNode" presStyleLbl="node3" presStyleIdx="1" presStyleCnt="3" custScaleX="43342" custScaleY="39444" custLinFactNeighborX="-39285" custLinFactNeighborY="-19501">
        <dgm:presLayoutVars>
          <dgm:chPref val="3"/>
        </dgm:presLayoutVars>
      </dgm:prSet>
      <dgm:spPr/>
    </dgm:pt>
    <dgm:pt modelId="{C49A75B0-A5F8-498B-8D3D-61B66298A578}" type="pres">
      <dgm:prSet presAssocID="{EE22DDE4-3EA8-4FC2-97E0-DB4E88CFEBE0}" presName="level3hierChild" presStyleCnt="0"/>
      <dgm:spPr/>
    </dgm:pt>
    <dgm:pt modelId="{FC08246A-F1A5-4C76-80A2-9BCAD03CF59F}" type="pres">
      <dgm:prSet presAssocID="{A78BA958-C16D-4F72-8A04-FC8B8D51A7AD}" presName="conn2-1" presStyleLbl="parChTrans1D3" presStyleIdx="2" presStyleCnt="3"/>
      <dgm:spPr/>
    </dgm:pt>
    <dgm:pt modelId="{D49BB4B3-FA02-4FD4-A4D7-9B249698F963}" type="pres">
      <dgm:prSet presAssocID="{A78BA958-C16D-4F72-8A04-FC8B8D51A7AD}" presName="connTx" presStyleLbl="parChTrans1D3" presStyleIdx="2" presStyleCnt="3"/>
      <dgm:spPr/>
    </dgm:pt>
    <dgm:pt modelId="{E6C412A8-36AA-4504-A130-C286BEAFF431}" type="pres">
      <dgm:prSet presAssocID="{B82EA4AB-2C86-4D1D-8FF5-B6E00D652461}" presName="root2" presStyleCnt="0"/>
      <dgm:spPr/>
    </dgm:pt>
    <dgm:pt modelId="{F8AD2DD0-3B28-4144-8321-D0C80F1322E8}" type="pres">
      <dgm:prSet presAssocID="{B82EA4AB-2C86-4D1D-8FF5-B6E00D652461}" presName="LevelTwoTextNode" presStyleLbl="node3" presStyleIdx="2" presStyleCnt="3" custScaleX="44125" custScaleY="26570" custLinFactNeighborX="-39907" custLinFactNeighborY="-20725">
        <dgm:presLayoutVars>
          <dgm:chPref val="3"/>
        </dgm:presLayoutVars>
      </dgm:prSet>
      <dgm:spPr/>
    </dgm:pt>
    <dgm:pt modelId="{C5A13B4C-3193-4BCE-9856-2D37D37F9FA7}" type="pres">
      <dgm:prSet presAssocID="{B82EA4AB-2C86-4D1D-8FF5-B6E00D652461}" presName="level3hierChild" presStyleCnt="0"/>
      <dgm:spPr/>
    </dgm:pt>
  </dgm:ptLst>
  <dgm:cxnLst>
    <dgm:cxn modelId="{E1E6DC0C-97C6-4819-AD1A-F2840549C858}" type="presOf" srcId="{FAD8E62C-8A8D-4C31-9A2C-4AB51B983843}" destId="{87369773-0B41-493B-AE05-5325EC63614C}" srcOrd="0" destOrd="0" presId="urn:microsoft.com/office/officeart/2005/8/layout/hierarchy2"/>
    <dgm:cxn modelId="{214ACC0D-A507-4189-9583-DB22094B60E8}" type="presOf" srcId="{D0C40877-FE55-45AE-80F4-5EFBD66A4FD6}" destId="{6424B956-D6CB-4FB1-B36B-2E14A2C4B74D}" srcOrd="1" destOrd="0" presId="urn:microsoft.com/office/officeart/2005/8/layout/hierarchy2"/>
    <dgm:cxn modelId="{D1C2790F-0565-4556-BB28-BDFBBF4EBD64}" srcId="{CE1189C9-B074-40C9-8B70-49C70D4B48F6}" destId="{EE22DDE4-3EA8-4FC2-97E0-DB4E88CFEBE0}" srcOrd="1" destOrd="0" parTransId="{D0C40877-FE55-45AE-80F4-5EFBD66A4FD6}" sibTransId="{F32A3DC7-E4B1-4E79-A499-308321E829F7}"/>
    <dgm:cxn modelId="{ADC64D10-895F-4FD2-8FF6-028C08CA8EEE}" type="presOf" srcId="{B82EA4AB-2C86-4D1D-8FF5-B6E00D652461}" destId="{F8AD2DD0-3B28-4144-8321-D0C80F1322E8}" srcOrd="0" destOrd="0" presId="urn:microsoft.com/office/officeart/2005/8/layout/hierarchy2"/>
    <dgm:cxn modelId="{99282D19-4AA4-4EED-B816-A5ED2FEEB948}" srcId="{8AA18A89-7386-46DB-8BAA-28D135048996}" destId="{5709A3DE-6429-419E-A13E-2B514EA76A47}" srcOrd="1" destOrd="0" parTransId="{B6918193-E84E-4F7C-915B-0EBF969C0F30}" sibTransId="{0446F3FD-629C-46A5-B3DB-D4A6EE8EB7C1}"/>
    <dgm:cxn modelId="{61B6C025-0A6A-41E8-ABB8-E940CC0817FA}" type="presOf" srcId="{8AA18A89-7386-46DB-8BAA-28D135048996}" destId="{7FBE986E-21A8-43AE-B91E-6FDFD280BCCC}" srcOrd="0" destOrd="0" presId="urn:microsoft.com/office/officeart/2005/8/layout/hierarchy2"/>
    <dgm:cxn modelId="{7DA59F28-68F9-4530-893F-6AA61E48B18C}" type="presOf" srcId="{B6918193-E84E-4F7C-915B-0EBF969C0F30}" destId="{9D1FFDEA-91CB-4B5A-A197-3715E4C30066}" srcOrd="1" destOrd="0" presId="urn:microsoft.com/office/officeart/2005/8/layout/hierarchy2"/>
    <dgm:cxn modelId="{82D4032A-BE96-42CE-8889-41F01DE01FD9}" type="presOf" srcId="{A78BA958-C16D-4F72-8A04-FC8B8D51A7AD}" destId="{D49BB4B3-FA02-4FD4-A4D7-9B249698F963}" srcOrd="1" destOrd="0" presId="urn:microsoft.com/office/officeart/2005/8/layout/hierarchy2"/>
    <dgm:cxn modelId="{16B7D665-89FC-4598-9563-057149C991BE}" type="presOf" srcId="{5709A3DE-6429-419E-A13E-2B514EA76A47}" destId="{54A3331A-02A0-45AE-8F1E-AEF3854D9296}" srcOrd="0" destOrd="0" presId="urn:microsoft.com/office/officeart/2005/8/layout/hierarchy2"/>
    <dgm:cxn modelId="{667BEC68-87F2-4C58-8CDA-A649FCB067CA}" type="presOf" srcId="{A2BC60D8-3E66-4AC7-B5AB-1116CF8A9A19}" destId="{39CC4ED3-90B8-4625-A060-6CA43AE9A2F4}" srcOrd="0" destOrd="0" presId="urn:microsoft.com/office/officeart/2005/8/layout/hierarchy2"/>
    <dgm:cxn modelId="{92EE706A-5534-463C-91B9-B05D4385CBC2}" type="presOf" srcId="{B6918193-E84E-4F7C-915B-0EBF969C0F30}" destId="{7DFC5E2F-E5EE-4A95-BAC9-E4FD5D6FEBF8}" srcOrd="0" destOrd="0" presId="urn:microsoft.com/office/officeart/2005/8/layout/hierarchy2"/>
    <dgm:cxn modelId="{29AA9481-AB0F-4B7E-A0CA-F563B06FFF92}" type="presOf" srcId="{9BE309A3-F787-47AA-B99D-03D2FA763156}" destId="{F13869D8-1D62-47CF-80EB-4A480780D277}" srcOrd="0" destOrd="0" presId="urn:microsoft.com/office/officeart/2005/8/layout/hierarchy2"/>
    <dgm:cxn modelId="{01219192-6E80-4FD7-82DA-080551704343}" type="presOf" srcId="{CE1189C9-B074-40C9-8B70-49C70D4B48F6}" destId="{57467F1B-C6C9-4F3F-918B-9849C2265CCB}" srcOrd="0" destOrd="0" presId="urn:microsoft.com/office/officeart/2005/8/layout/hierarchy2"/>
    <dgm:cxn modelId="{9DF11397-C3E5-4304-9BDE-B23E1E58FA34}" srcId="{9BE309A3-F787-47AA-B99D-03D2FA763156}" destId="{8AA18A89-7386-46DB-8BAA-28D135048996}" srcOrd="0" destOrd="0" parTransId="{AFCF92E8-8EB1-4CA5-8D4E-6DCE51DB4F70}" sibTransId="{951B4B4B-324B-4712-B129-B67641496E75}"/>
    <dgm:cxn modelId="{5DC03BA9-8FEB-43B5-8F0C-0AC4FDA1B2EB}" type="presOf" srcId="{E217A3B4-D60E-48E8-861B-A4DF66BB68FC}" destId="{19F71DF5-469E-43F3-8937-1C9A0332A2AD}" srcOrd="0" destOrd="0" presId="urn:microsoft.com/office/officeart/2005/8/layout/hierarchy2"/>
    <dgm:cxn modelId="{67396FB9-E5D1-49E0-BFA3-BFCA9C7F5AEA}" type="presOf" srcId="{EE22DDE4-3EA8-4FC2-97E0-DB4E88CFEBE0}" destId="{2B805BE3-0B69-425B-8A63-191153A8E282}" srcOrd="0" destOrd="0" presId="urn:microsoft.com/office/officeart/2005/8/layout/hierarchy2"/>
    <dgm:cxn modelId="{1DF6DFCA-1388-4857-9130-7AB0EA59E76C}" srcId="{8AA18A89-7386-46DB-8BAA-28D135048996}" destId="{CE1189C9-B074-40C9-8B70-49C70D4B48F6}" srcOrd="2" destOrd="0" parTransId="{94AAB551-B098-45A6-8B1F-81D31A013B8F}" sibTransId="{6F203971-EB1A-41E4-A522-AB43A2C2120B}"/>
    <dgm:cxn modelId="{9972DCCE-83D7-4FE0-AF1D-D1B097796076}" type="presOf" srcId="{94AAB551-B098-45A6-8B1F-81D31A013B8F}" destId="{EBE0A051-56C0-471A-88F4-98521808609B}" srcOrd="1" destOrd="0" presId="urn:microsoft.com/office/officeart/2005/8/layout/hierarchy2"/>
    <dgm:cxn modelId="{78880DD6-628B-4D31-9E51-F60B5EDB706F}" type="presOf" srcId="{C1AAFDAE-9C1E-4541-9FE7-F9BEBF66D5F5}" destId="{5DD141C6-AC4C-4A64-94D4-4884C78425E5}" srcOrd="1" destOrd="0" presId="urn:microsoft.com/office/officeart/2005/8/layout/hierarchy2"/>
    <dgm:cxn modelId="{E05589E0-03A2-4108-A729-86C9028AF7CC}" type="presOf" srcId="{A78BA958-C16D-4F72-8A04-FC8B8D51A7AD}" destId="{FC08246A-F1A5-4C76-80A2-9BCAD03CF59F}" srcOrd="0" destOrd="0" presId="urn:microsoft.com/office/officeart/2005/8/layout/hierarchy2"/>
    <dgm:cxn modelId="{BF43DAE4-29E8-4A99-9CD1-589370D592C3}" type="presOf" srcId="{94AAB551-B098-45A6-8B1F-81D31A013B8F}" destId="{AA92C1E7-7C23-4ADF-891B-6CEEB0190ABF}" srcOrd="0" destOrd="0" presId="urn:microsoft.com/office/officeart/2005/8/layout/hierarchy2"/>
    <dgm:cxn modelId="{994A44E9-FEA1-423C-B8C2-3D8964699677}" type="presOf" srcId="{C1AAFDAE-9C1E-4541-9FE7-F9BEBF66D5F5}" destId="{07B51148-80FF-447F-8D1F-6C5C90CC1E18}" srcOrd="0" destOrd="0" presId="urn:microsoft.com/office/officeart/2005/8/layout/hierarchy2"/>
    <dgm:cxn modelId="{97C0CCEA-4172-4F4A-87E3-2A34E2188DE9}" srcId="{8AA18A89-7386-46DB-8BAA-28D135048996}" destId="{FAD8E62C-8A8D-4C31-9A2C-4AB51B983843}" srcOrd="0" destOrd="0" parTransId="{C1AAFDAE-9C1E-4541-9FE7-F9BEBF66D5F5}" sibTransId="{E2E3A6D6-8384-4C02-8EFD-460A0C0CF6C2}"/>
    <dgm:cxn modelId="{049D87EE-1C5F-443E-8226-6DFCE88F6564}" srcId="{CE1189C9-B074-40C9-8B70-49C70D4B48F6}" destId="{E217A3B4-D60E-48E8-861B-A4DF66BB68FC}" srcOrd="0" destOrd="0" parTransId="{A2BC60D8-3E66-4AC7-B5AB-1116CF8A9A19}" sibTransId="{BEC9430B-7EDC-499C-B5B4-545D09509160}"/>
    <dgm:cxn modelId="{72735FF4-BF82-4638-AFA9-4BC354DBCBFD}" srcId="{CE1189C9-B074-40C9-8B70-49C70D4B48F6}" destId="{B82EA4AB-2C86-4D1D-8FF5-B6E00D652461}" srcOrd="2" destOrd="0" parTransId="{A78BA958-C16D-4F72-8A04-FC8B8D51A7AD}" sibTransId="{BDB317BE-77EF-453F-8978-50D6D2DC5FC9}"/>
    <dgm:cxn modelId="{6F652EFA-4945-4E01-883D-8B41A16C6CD7}" type="presOf" srcId="{D0C40877-FE55-45AE-80F4-5EFBD66A4FD6}" destId="{902AC542-A9C3-4D16-B8B5-CA8A55DC69EA}" srcOrd="0" destOrd="0" presId="urn:microsoft.com/office/officeart/2005/8/layout/hierarchy2"/>
    <dgm:cxn modelId="{D218C1FC-5172-48EA-ACBA-B52349DF7ACB}" type="presOf" srcId="{A2BC60D8-3E66-4AC7-B5AB-1116CF8A9A19}" destId="{2ABE0D92-AFF6-48D4-B254-B0624DF874D0}" srcOrd="1" destOrd="0" presId="urn:microsoft.com/office/officeart/2005/8/layout/hierarchy2"/>
    <dgm:cxn modelId="{108A3DB0-9A76-492D-BF4F-A8D31586DD84}" type="presParOf" srcId="{F13869D8-1D62-47CF-80EB-4A480780D277}" destId="{BF266CCF-D7B0-41EA-B4FA-2E36DF657E63}" srcOrd="0" destOrd="0" presId="urn:microsoft.com/office/officeart/2005/8/layout/hierarchy2"/>
    <dgm:cxn modelId="{6ADC596C-6148-40D5-92F2-F6F22AE98D0F}" type="presParOf" srcId="{BF266CCF-D7B0-41EA-B4FA-2E36DF657E63}" destId="{7FBE986E-21A8-43AE-B91E-6FDFD280BCCC}" srcOrd="0" destOrd="0" presId="urn:microsoft.com/office/officeart/2005/8/layout/hierarchy2"/>
    <dgm:cxn modelId="{63BF1A81-9EC8-49BC-AFF5-443F1C0AF15C}" type="presParOf" srcId="{BF266CCF-D7B0-41EA-B4FA-2E36DF657E63}" destId="{DBEABDB5-BCCD-43E0-B13A-860F8E0C7BAE}" srcOrd="1" destOrd="0" presId="urn:microsoft.com/office/officeart/2005/8/layout/hierarchy2"/>
    <dgm:cxn modelId="{1F949E7A-883F-4822-BDAC-904D9E21FA11}" type="presParOf" srcId="{DBEABDB5-BCCD-43E0-B13A-860F8E0C7BAE}" destId="{07B51148-80FF-447F-8D1F-6C5C90CC1E18}" srcOrd="0" destOrd="0" presId="urn:microsoft.com/office/officeart/2005/8/layout/hierarchy2"/>
    <dgm:cxn modelId="{BDCC1785-F26C-4357-B1D5-7C629F274FD8}" type="presParOf" srcId="{07B51148-80FF-447F-8D1F-6C5C90CC1E18}" destId="{5DD141C6-AC4C-4A64-94D4-4884C78425E5}" srcOrd="0" destOrd="0" presId="urn:microsoft.com/office/officeart/2005/8/layout/hierarchy2"/>
    <dgm:cxn modelId="{27DA59AD-841D-4CF8-B3DD-9F6E76BA8F94}" type="presParOf" srcId="{DBEABDB5-BCCD-43E0-B13A-860F8E0C7BAE}" destId="{B8634792-6C81-4777-97AD-F5CBA29862AC}" srcOrd="1" destOrd="0" presId="urn:microsoft.com/office/officeart/2005/8/layout/hierarchy2"/>
    <dgm:cxn modelId="{3185149E-39CD-4740-9E90-0103F5B1D2F7}" type="presParOf" srcId="{B8634792-6C81-4777-97AD-F5CBA29862AC}" destId="{87369773-0B41-493B-AE05-5325EC63614C}" srcOrd="0" destOrd="0" presId="urn:microsoft.com/office/officeart/2005/8/layout/hierarchy2"/>
    <dgm:cxn modelId="{AAD129E5-D842-44E4-A9B3-A4F28E7BD0B3}" type="presParOf" srcId="{B8634792-6C81-4777-97AD-F5CBA29862AC}" destId="{15C64E72-1D11-4B48-96F0-C20FEDD66BAD}" srcOrd="1" destOrd="0" presId="urn:microsoft.com/office/officeart/2005/8/layout/hierarchy2"/>
    <dgm:cxn modelId="{69B66F03-320B-4410-9839-D9AA1FFD1AE7}" type="presParOf" srcId="{DBEABDB5-BCCD-43E0-B13A-860F8E0C7BAE}" destId="{7DFC5E2F-E5EE-4A95-BAC9-E4FD5D6FEBF8}" srcOrd="2" destOrd="0" presId="urn:microsoft.com/office/officeart/2005/8/layout/hierarchy2"/>
    <dgm:cxn modelId="{0F9B926B-9C16-4426-B60C-F376D00FAE61}" type="presParOf" srcId="{7DFC5E2F-E5EE-4A95-BAC9-E4FD5D6FEBF8}" destId="{9D1FFDEA-91CB-4B5A-A197-3715E4C30066}" srcOrd="0" destOrd="0" presId="urn:microsoft.com/office/officeart/2005/8/layout/hierarchy2"/>
    <dgm:cxn modelId="{547E26C9-FF35-4898-BDF6-F64CC91D83A3}" type="presParOf" srcId="{DBEABDB5-BCCD-43E0-B13A-860F8E0C7BAE}" destId="{9F0AD0A7-AA3C-44C1-A8FF-48C1BF51B8AC}" srcOrd="3" destOrd="0" presId="urn:microsoft.com/office/officeart/2005/8/layout/hierarchy2"/>
    <dgm:cxn modelId="{19B630AC-1FA0-4E18-AFD6-22B241BB7BEC}" type="presParOf" srcId="{9F0AD0A7-AA3C-44C1-A8FF-48C1BF51B8AC}" destId="{54A3331A-02A0-45AE-8F1E-AEF3854D9296}" srcOrd="0" destOrd="0" presId="urn:microsoft.com/office/officeart/2005/8/layout/hierarchy2"/>
    <dgm:cxn modelId="{C500D162-D851-4281-92C9-4AA49EB3F5C7}" type="presParOf" srcId="{9F0AD0A7-AA3C-44C1-A8FF-48C1BF51B8AC}" destId="{D938EA84-F332-4379-92D5-2FFE5F77F922}" srcOrd="1" destOrd="0" presId="urn:microsoft.com/office/officeart/2005/8/layout/hierarchy2"/>
    <dgm:cxn modelId="{E5414F06-A598-44B3-BFD4-19686F883290}" type="presParOf" srcId="{DBEABDB5-BCCD-43E0-B13A-860F8E0C7BAE}" destId="{AA92C1E7-7C23-4ADF-891B-6CEEB0190ABF}" srcOrd="4" destOrd="0" presId="urn:microsoft.com/office/officeart/2005/8/layout/hierarchy2"/>
    <dgm:cxn modelId="{D5E303EE-FFD6-4A3F-93C6-B9B8427B6033}" type="presParOf" srcId="{AA92C1E7-7C23-4ADF-891B-6CEEB0190ABF}" destId="{EBE0A051-56C0-471A-88F4-98521808609B}" srcOrd="0" destOrd="0" presId="urn:microsoft.com/office/officeart/2005/8/layout/hierarchy2"/>
    <dgm:cxn modelId="{2063A5D6-6608-4AFD-A657-B55886313161}" type="presParOf" srcId="{DBEABDB5-BCCD-43E0-B13A-860F8E0C7BAE}" destId="{3FAE0EC4-9C18-4B68-9B18-DD4AF8627255}" srcOrd="5" destOrd="0" presId="urn:microsoft.com/office/officeart/2005/8/layout/hierarchy2"/>
    <dgm:cxn modelId="{671D7B0D-91B2-4065-9C9E-F7E4CED8946D}" type="presParOf" srcId="{3FAE0EC4-9C18-4B68-9B18-DD4AF8627255}" destId="{57467F1B-C6C9-4F3F-918B-9849C2265CCB}" srcOrd="0" destOrd="0" presId="urn:microsoft.com/office/officeart/2005/8/layout/hierarchy2"/>
    <dgm:cxn modelId="{ECD6D787-AFC7-4058-8636-966A6FF68BD8}" type="presParOf" srcId="{3FAE0EC4-9C18-4B68-9B18-DD4AF8627255}" destId="{6847724F-DD79-4866-BD06-F1B848D61B22}" srcOrd="1" destOrd="0" presId="urn:microsoft.com/office/officeart/2005/8/layout/hierarchy2"/>
    <dgm:cxn modelId="{F2D25B61-1908-44A2-8790-7C16EF3C6991}" type="presParOf" srcId="{6847724F-DD79-4866-BD06-F1B848D61B22}" destId="{39CC4ED3-90B8-4625-A060-6CA43AE9A2F4}" srcOrd="0" destOrd="0" presId="urn:microsoft.com/office/officeart/2005/8/layout/hierarchy2"/>
    <dgm:cxn modelId="{9F4A4E94-C11D-41B0-9684-91FFD7F42722}" type="presParOf" srcId="{39CC4ED3-90B8-4625-A060-6CA43AE9A2F4}" destId="{2ABE0D92-AFF6-48D4-B254-B0624DF874D0}" srcOrd="0" destOrd="0" presId="urn:microsoft.com/office/officeart/2005/8/layout/hierarchy2"/>
    <dgm:cxn modelId="{287E9D9B-8F2F-4B03-BBE4-6B52A81B143F}" type="presParOf" srcId="{6847724F-DD79-4866-BD06-F1B848D61B22}" destId="{199EEE59-D196-49A3-9BC1-9410995FCD8A}" srcOrd="1" destOrd="0" presId="urn:microsoft.com/office/officeart/2005/8/layout/hierarchy2"/>
    <dgm:cxn modelId="{34DDC579-04AB-4E37-A242-4F0CA7AA2662}" type="presParOf" srcId="{199EEE59-D196-49A3-9BC1-9410995FCD8A}" destId="{19F71DF5-469E-43F3-8937-1C9A0332A2AD}" srcOrd="0" destOrd="0" presId="urn:microsoft.com/office/officeart/2005/8/layout/hierarchy2"/>
    <dgm:cxn modelId="{C4515FA2-6BA3-4861-94BA-CEBEBA59818C}" type="presParOf" srcId="{199EEE59-D196-49A3-9BC1-9410995FCD8A}" destId="{A92EFF38-7B91-4078-9ED6-82275909EC53}" srcOrd="1" destOrd="0" presId="urn:microsoft.com/office/officeart/2005/8/layout/hierarchy2"/>
    <dgm:cxn modelId="{BE2AF538-F91F-4E3B-AD0C-E7FB846DB972}" type="presParOf" srcId="{6847724F-DD79-4866-BD06-F1B848D61B22}" destId="{902AC542-A9C3-4D16-B8B5-CA8A55DC69EA}" srcOrd="2" destOrd="0" presId="urn:microsoft.com/office/officeart/2005/8/layout/hierarchy2"/>
    <dgm:cxn modelId="{78FACF88-038C-4E37-A1EA-16BE8397C0BD}" type="presParOf" srcId="{902AC542-A9C3-4D16-B8B5-CA8A55DC69EA}" destId="{6424B956-D6CB-4FB1-B36B-2E14A2C4B74D}" srcOrd="0" destOrd="0" presId="urn:microsoft.com/office/officeart/2005/8/layout/hierarchy2"/>
    <dgm:cxn modelId="{98CA106D-0A59-455A-9179-2BAB9DE71E7D}" type="presParOf" srcId="{6847724F-DD79-4866-BD06-F1B848D61B22}" destId="{00501CDF-7060-4F97-A9F6-D88249EEF6F0}" srcOrd="3" destOrd="0" presId="urn:microsoft.com/office/officeart/2005/8/layout/hierarchy2"/>
    <dgm:cxn modelId="{BC0F45AC-4DFF-41C5-9212-D7BCEB00E980}" type="presParOf" srcId="{00501CDF-7060-4F97-A9F6-D88249EEF6F0}" destId="{2B805BE3-0B69-425B-8A63-191153A8E282}" srcOrd="0" destOrd="0" presId="urn:microsoft.com/office/officeart/2005/8/layout/hierarchy2"/>
    <dgm:cxn modelId="{939F131A-8400-4FFB-91ED-9045AE240858}" type="presParOf" srcId="{00501CDF-7060-4F97-A9F6-D88249EEF6F0}" destId="{C49A75B0-A5F8-498B-8D3D-61B66298A578}" srcOrd="1" destOrd="0" presId="urn:microsoft.com/office/officeart/2005/8/layout/hierarchy2"/>
    <dgm:cxn modelId="{D5E3D843-491A-40B5-99D2-0CC8CFC6CF0A}" type="presParOf" srcId="{6847724F-DD79-4866-BD06-F1B848D61B22}" destId="{FC08246A-F1A5-4C76-80A2-9BCAD03CF59F}" srcOrd="4" destOrd="0" presId="urn:microsoft.com/office/officeart/2005/8/layout/hierarchy2"/>
    <dgm:cxn modelId="{F6160A85-5309-4E9C-A78C-00B7198DD00B}" type="presParOf" srcId="{FC08246A-F1A5-4C76-80A2-9BCAD03CF59F}" destId="{D49BB4B3-FA02-4FD4-A4D7-9B249698F963}" srcOrd="0" destOrd="0" presId="urn:microsoft.com/office/officeart/2005/8/layout/hierarchy2"/>
    <dgm:cxn modelId="{3926E1C1-3C84-422B-A931-D239C40391AB}" type="presParOf" srcId="{6847724F-DD79-4866-BD06-F1B848D61B22}" destId="{E6C412A8-36AA-4504-A130-C286BEAFF431}" srcOrd="5" destOrd="0" presId="urn:microsoft.com/office/officeart/2005/8/layout/hierarchy2"/>
    <dgm:cxn modelId="{3193A58E-F8EC-4DBB-85CD-3825F077A86D}" type="presParOf" srcId="{E6C412A8-36AA-4504-A130-C286BEAFF431}" destId="{F8AD2DD0-3B28-4144-8321-D0C80F1322E8}" srcOrd="0" destOrd="0" presId="urn:microsoft.com/office/officeart/2005/8/layout/hierarchy2"/>
    <dgm:cxn modelId="{E1C08EDE-3645-4AFB-B803-474A03484D27}" type="presParOf" srcId="{E6C412A8-36AA-4504-A130-C286BEAFF431}" destId="{C5A13B4C-3193-4BCE-9856-2D37D37F9FA7}"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E986E-21A8-43AE-B91E-6FDFD280BCCC}">
      <dsp:nvSpPr>
        <dsp:cNvPr id="0" name=""/>
        <dsp:cNvSpPr/>
      </dsp:nvSpPr>
      <dsp:spPr>
        <a:xfrm>
          <a:off x="48970" y="1638963"/>
          <a:ext cx="972185" cy="9195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Aldhabi" panose="01000000000000000000" pitchFamily="2" charset="-78"/>
              <a:cs typeface="Aldhabi" panose="01000000000000000000" pitchFamily="2" charset="-78"/>
            </a:rPr>
            <a:t>TDS</a:t>
          </a:r>
          <a:endParaRPr lang="en-IN" sz="3600" b="1" kern="1200" dirty="0">
            <a:latin typeface="Aldhabi" panose="01000000000000000000" pitchFamily="2" charset="-78"/>
            <a:cs typeface="Aldhabi" panose="01000000000000000000" pitchFamily="2" charset="-78"/>
          </a:endParaRPr>
        </a:p>
      </dsp:txBody>
      <dsp:txXfrm>
        <a:off x="75902" y="1665895"/>
        <a:ext cx="918321" cy="865672"/>
      </dsp:txXfrm>
    </dsp:sp>
    <dsp:sp modelId="{07B51148-80FF-447F-8D1F-6C5C90CC1E18}">
      <dsp:nvSpPr>
        <dsp:cNvPr id="0" name=""/>
        <dsp:cNvSpPr/>
      </dsp:nvSpPr>
      <dsp:spPr>
        <a:xfrm rot="18887221">
          <a:off x="715863" y="1313744"/>
          <a:ext cx="2066087" cy="103609"/>
        </a:xfrm>
        <a:custGeom>
          <a:avLst/>
          <a:gdLst/>
          <a:ahLst/>
          <a:cxnLst/>
          <a:rect l="0" t="0" r="0" b="0"/>
          <a:pathLst>
            <a:path>
              <a:moveTo>
                <a:pt x="0" y="51804"/>
              </a:moveTo>
              <a:lnTo>
                <a:pt x="2066087" y="51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dirty="0"/>
        </a:p>
      </dsp:txBody>
      <dsp:txXfrm>
        <a:off x="1697255" y="1313897"/>
        <a:ext cx="103304" cy="103304"/>
      </dsp:txXfrm>
    </dsp:sp>
    <dsp:sp modelId="{87369773-0B41-493B-AE05-5325EC63614C}">
      <dsp:nvSpPr>
        <dsp:cNvPr id="0" name=""/>
        <dsp:cNvSpPr/>
      </dsp:nvSpPr>
      <dsp:spPr>
        <a:xfrm>
          <a:off x="2476659" y="201241"/>
          <a:ext cx="2955332" cy="862251"/>
        </a:xfrm>
        <a:prstGeom prst="roundRect">
          <a:avLst>
            <a:gd name="adj" fmla="val 10000"/>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prstClr val="white"/>
              </a:solidFill>
              <a:latin typeface="Aldhabi" panose="01000000000000000000" pitchFamily="2" charset="-78"/>
              <a:ea typeface="+mn-ea"/>
              <a:cs typeface="Aldhabi" panose="01000000000000000000" pitchFamily="2" charset="-78"/>
            </a:rPr>
            <a:t>Deducted after due date</a:t>
          </a:r>
          <a:endParaRPr lang="en-IN" sz="3600" b="1" kern="1200" dirty="0">
            <a:solidFill>
              <a:prstClr val="white"/>
            </a:solidFill>
            <a:latin typeface="Aldhabi" panose="01000000000000000000" pitchFamily="2" charset="-78"/>
            <a:ea typeface="+mn-ea"/>
            <a:cs typeface="Aldhabi" panose="01000000000000000000" pitchFamily="2" charset="-78"/>
          </a:endParaRPr>
        </a:p>
      </dsp:txBody>
      <dsp:txXfrm>
        <a:off x="2501913" y="226495"/>
        <a:ext cx="2904824" cy="811743"/>
      </dsp:txXfrm>
    </dsp:sp>
    <dsp:sp modelId="{7DFC5E2F-E5EE-4A95-BAC9-E4FD5D6FEBF8}">
      <dsp:nvSpPr>
        <dsp:cNvPr id="0" name=""/>
        <dsp:cNvSpPr/>
      </dsp:nvSpPr>
      <dsp:spPr>
        <a:xfrm rot="196986">
          <a:off x="1019948" y="2089061"/>
          <a:ext cx="1471453" cy="103609"/>
        </a:xfrm>
        <a:custGeom>
          <a:avLst/>
          <a:gdLst/>
          <a:ahLst/>
          <a:cxnLst/>
          <a:rect l="0" t="0" r="0" b="0"/>
          <a:pathLst>
            <a:path>
              <a:moveTo>
                <a:pt x="0" y="51804"/>
              </a:moveTo>
              <a:lnTo>
                <a:pt x="1471453" y="51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dirty="0"/>
        </a:p>
      </dsp:txBody>
      <dsp:txXfrm>
        <a:off x="1718888" y="2104080"/>
        <a:ext cx="73572" cy="73572"/>
      </dsp:txXfrm>
    </dsp:sp>
    <dsp:sp modelId="{54A3331A-02A0-45AE-8F1E-AEF3854D9296}">
      <dsp:nvSpPr>
        <dsp:cNvPr id="0" name=""/>
        <dsp:cNvSpPr/>
      </dsp:nvSpPr>
      <dsp:spPr>
        <a:xfrm>
          <a:off x="2490193" y="1413292"/>
          <a:ext cx="3017253" cy="1539417"/>
        </a:xfrm>
        <a:prstGeom prst="roundRect">
          <a:avLst>
            <a:gd name="adj" fmla="val 10000"/>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100000"/>
            </a:lnSpc>
            <a:spcBef>
              <a:spcPct val="0"/>
            </a:spcBef>
            <a:spcAft>
              <a:spcPts val="0"/>
            </a:spcAft>
            <a:buNone/>
          </a:pPr>
          <a:r>
            <a:rPr lang="en-US" sz="3600" b="1" kern="1200" dirty="0">
              <a:solidFill>
                <a:prstClr val="white"/>
              </a:solidFill>
              <a:latin typeface="Aldhabi" panose="01000000000000000000" pitchFamily="2" charset="-78"/>
              <a:ea typeface="+mn-ea"/>
              <a:cs typeface="Aldhabi" panose="01000000000000000000" pitchFamily="2" charset="-78"/>
            </a:rPr>
            <a:t>Deducted after end of FY but before due date</a:t>
          </a:r>
          <a:endParaRPr lang="en-IN" sz="3600" b="1" kern="1200" dirty="0">
            <a:solidFill>
              <a:prstClr val="white"/>
            </a:solidFill>
            <a:latin typeface="Aldhabi" panose="01000000000000000000" pitchFamily="2" charset="-78"/>
            <a:ea typeface="+mn-ea"/>
            <a:cs typeface="Aldhabi" panose="01000000000000000000" pitchFamily="2" charset="-78"/>
          </a:endParaRPr>
        </a:p>
      </dsp:txBody>
      <dsp:txXfrm>
        <a:off x="2535281" y="1458380"/>
        <a:ext cx="2927077" cy="1449241"/>
      </dsp:txXfrm>
    </dsp:sp>
    <dsp:sp modelId="{AA92C1E7-7C23-4ADF-891B-6CEEB0190ABF}">
      <dsp:nvSpPr>
        <dsp:cNvPr id="0" name=""/>
        <dsp:cNvSpPr/>
      </dsp:nvSpPr>
      <dsp:spPr>
        <a:xfrm rot="3185484">
          <a:off x="525960" y="3038153"/>
          <a:ext cx="2479323" cy="103609"/>
        </a:xfrm>
        <a:custGeom>
          <a:avLst/>
          <a:gdLst/>
          <a:ahLst/>
          <a:cxnLst/>
          <a:rect l="0" t="0" r="0" b="0"/>
          <a:pathLst>
            <a:path>
              <a:moveTo>
                <a:pt x="0" y="51804"/>
              </a:moveTo>
              <a:lnTo>
                <a:pt x="2479323" y="51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N" sz="800" kern="1200" dirty="0"/>
        </a:p>
      </dsp:txBody>
      <dsp:txXfrm>
        <a:off x="1703639" y="3027975"/>
        <a:ext cx="123966" cy="123966"/>
      </dsp:txXfrm>
    </dsp:sp>
    <dsp:sp modelId="{57467F1B-C6C9-4F3F-918B-9849C2265CCB}">
      <dsp:nvSpPr>
        <dsp:cNvPr id="0" name=""/>
        <dsp:cNvSpPr/>
      </dsp:nvSpPr>
      <dsp:spPr>
        <a:xfrm>
          <a:off x="2510089" y="3696567"/>
          <a:ext cx="3468765" cy="769235"/>
        </a:xfrm>
        <a:prstGeom prst="roundRect">
          <a:avLst>
            <a:gd name="adj" fmla="val 10000"/>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prstClr val="white"/>
              </a:solidFill>
              <a:latin typeface="Aldhabi" panose="01000000000000000000" pitchFamily="2" charset="-78"/>
              <a:ea typeface="+mn-ea"/>
              <a:cs typeface="Aldhabi" panose="01000000000000000000" pitchFamily="2" charset="-78"/>
            </a:rPr>
            <a:t>Deducted before end of FY</a:t>
          </a:r>
          <a:endParaRPr lang="en-IN" sz="3600" b="1" kern="1200" dirty="0">
            <a:solidFill>
              <a:prstClr val="white"/>
            </a:solidFill>
            <a:latin typeface="Aldhabi" panose="01000000000000000000" pitchFamily="2" charset="-78"/>
            <a:ea typeface="+mn-ea"/>
            <a:cs typeface="Aldhabi" panose="01000000000000000000" pitchFamily="2" charset="-78"/>
          </a:endParaRPr>
        </a:p>
      </dsp:txBody>
      <dsp:txXfrm>
        <a:off x="2532619" y="3719097"/>
        <a:ext cx="3423705" cy="724175"/>
      </dsp:txXfrm>
    </dsp:sp>
    <dsp:sp modelId="{39CC4ED3-90B8-4625-A060-6CA43AE9A2F4}">
      <dsp:nvSpPr>
        <dsp:cNvPr id="0" name=""/>
        <dsp:cNvSpPr/>
      </dsp:nvSpPr>
      <dsp:spPr>
        <a:xfrm rot="17861337">
          <a:off x="5230099" y="2790869"/>
          <a:ext cx="2797367" cy="103609"/>
        </a:xfrm>
        <a:custGeom>
          <a:avLst/>
          <a:gdLst/>
          <a:ahLst/>
          <a:cxnLst/>
          <a:rect l="0" t="0" r="0" b="0"/>
          <a:pathLst>
            <a:path>
              <a:moveTo>
                <a:pt x="0" y="51804"/>
              </a:moveTo>
              <a:lnTo>
                <a:pt x="2797367" y="51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IN" sz="1000" kern="1200" dirty="0"/>
        </a:p>
      </dsp:txBody>
      <dsp:txXfrm>
        <a:off x="6558848" y="2772740"/>
        <a:ext cx="139868" cy="139868"/>
      </dsp:txXfrm>
    </dsp:sp>
    <dsp:sp modelId="{19F71DF5-469E-43F3-8937-1C9A0332A2AD}">
      <dsp:nvSpPr>
        <dsp:cNvPr id="0" name=""/>
        <dsp:cNvSpPr/>
      </dsp:nvSpPr>
      <dsp:spPr>
        <a:xfrm>
          <a:off x="7278711" y="1163038"/>
          <a:ext cx="2917165" cy="882248"/>
        </a:xfrm>
        <a:prstGeom prst="roundRect">
          <a:avLst>
            <a:gd name="adj" fmla="val 10000"/>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prstClr val="white"/>
              </a:solidFill>
              <a:latin typeface="Aldhabi" panose="01000000000000000000" pitchFamily="2" charset="-78"/>
              <a:ea typeface="+mn-ea"/>
              <a:cs typeface="Aldhabi" panose="01000000000000000000" pitchFamily="2" charset="-78"/>
            </a:rPr>
            <a:t>Paid after due date</a:t>
          </a:r>
          <a:endParaRPr lang="en-IN" sz="3600" b="1" kern="1200" dirty="0">
            <a:solidFill>
              <a:prstClr val="white"/>
            </a:solidFill>
            <a:latin typeface="Aldhabi" panose="01000000000000000000" pitchFamily="2" charset="-78"/>
            <a:ea typeface="+mn-ea"/>
            <a:cs typeface="Aldhabi" panose="01000000000000000000" pitchFamily="2" charset="-78"/>
          </a:endParaRPr>
        </a:p>
      </dsp:txBody>
      <dsp:txXfrm>
        <a:off x="7304551" y="1188878"/>
        <a:ext cx="2865485" cy="830568"/>
      </dsp:txXfrm>
    </dsp:sp>
    <dsp:sp modelId="{902AC542-A9C3-4D16-B8B5-CA8A55DC69EA}">
      <dsp:nvSpPr>
        <dsp:cNvPr id="0" name=""/>
        <dsp:cNvSpPr/>
      </dsp:nvSpPr>
      <dsp:spPr>
        <a:xfrm rot="19400805">
          <a:off x="5822792" y="3558226"/>
          <a:ext cx="1578482" cy="103609"/>
        </a:xfrm>
        <a:custGeom>
          <a:avLst/>
          <a:gdLst/>
          <a:ahLst/>
          <a:cxnLst/>
          <a:rect l="0" t="0" r="0" b="0"/>
          <a:pathLst>
            <a:path>
              <a:moveTo>
                <a:pt x="0" y="51804"/>
              </a:moveTo>
              <a:lnTo>
                <a:pt x="1578482" y="51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dirty="0"/>
        </a:p>
      </dsp:txBody>
      <dsp:txXfrm>
        <a:off x="6572571" y="3570569"/>
        <a:ext cx="78924" cy="78924"/>
      </dsp:txXfrm>
    </dsp:sp>
    <dsp:sp modelId="{2B805BE3-0B69-425B-8A63-191153A8E282}">
      <dsp:nvSpPr>
        <dsp:cNvPr id="0" name=""/>
        <dsp:cNvSpPr/>
      </dsp:nvSpPr>
      <dsp:spPr>
        <a:xfrm>
          <a:off x="7245213" y="2471557"/>
          <a:ext cx="2933068" cy="1334640"/>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prstClr val="white"/>
              </a:solidFill>
              <a:latin typeface="Aldhabi" panose="01000000000000000000" pitchFamily="2" charset="-78"/>
              <a:ea typeface="+mn-ea"/>
              <a:cs typeface="Aldhabi" panose="01000000000000000000" pitchFamily="2" charset="-78"/>
            </a:rPr>
            <a:t>Paid after end of FY but before due date</a:t>
          </a:r>
          <a:endParaRPr lang="en-IN" sz="3600" b="1" kern="1200" dirty="0">
            <a:solidFill>
              <a:prstClr val="white"/>
            </a:solidFill>
            <a:latin typeface="Aldhabi" panose="01000000000000000000" pitchFamily="2" charset="-78"/>
            <a:ea typeface="+mn-ea"/>
            <a:cs typeface="Aldhabi" panose="01000000000000000000" pitchFamily="2" charset="-78"/>
          </a:endParaRPr>
        </a:p>
      </dsp:txBody>
      <dsp:txXfrm>
        <a:off x="7284303" y="2510647"/>
        <a:ext cx="2854888" cy="1256460"/>
      </dsp:txXfrm>
    </dsp:sp>
    <dsp:sp modelId="{FC08246A-F1A5-4C76-80A2-9BCAD03CF59F}">
      <dsp:nvSpPr>
        <dsp:cNvPr id="0" name=""/>
        <dsp:cNvSpPr/>
      </dsp:nvSpPr>
      <dsp:spPr>
        <a:xfrm rot="1657381">
          <a:off x="5900106" y="4349709"/>
          <a:ext cx="1381762" cy="103609"/>
        </a:xfrm>
        <a:custGeom>
          <a:avLst/>
          <a:gdLst/>
          <a:ahLst/>
          <a:cxnLst/>
          <a:rect l="0" t="0" r="0" b="0"/>
          <a:pathLst>
            <a:path>
              <a:moveTo>
                <a:pt x="0" y="51804"/>
              </a:moveTo>
              <a:lnTo>
                <a:pt x="1381762" y="51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dirty="0"/>
        </a:p>
      </dsp:txBody>
      <dsp:txXfrm>
        <a:off x="6556443" y="4366969"/>
        <a:ext cx="69088" cy="69088"/>
      </dsp:txXfrm>
    </dsp:sp>
    <dsp:sp modelId="{F8AD2DD0-3B28-4144-8321-D0C80F1322E8}">
      <dsp:nvSpPr>
        <dsp:cNvPr id="0" name=""/>
        <dsp:cNvSpPr/>
      </dsp:nvSpPr>
      <dsp:spPr>
        <a:xfrm>
          <a:off x="7203120" y="4272326"/>
          <a:ext cx="2986056" cy="899031"/>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prstClr val="white"/>
              </a:solidFill>
              <a:latin typeface="Aldhabi" panose="01000000000000000000" pitchFamily="2" charset="-78"/>
              <a:ea typeface="+mn-ea"/>
              <a:cs typeface="Aldhabi" panose="01000000000000000000" pitchFamily="2" charset="-78"/>
            </a:rPr>
            <a:t>Paid before end of FY</a:t>
          </a:r>
          <a:endParaRPr lang="en-IN" sz="3600" b="1" kern="1200" dirty="0">
            <a:solidFill>
              <a:prstClr val="white"/>
            </a:solidFill>
            <a:latin typeface="Aldhabi" panose="01000000000000000000" pitchFamily="2" charset="-78"/>
            <a:ea typeface="+mn-ea"/>
            <a:cs typeface="Aldhabi" panose="01000000000000000000" pitchFamily="2" charset="-78"/>
          </a:endParaRPr>
        </a:p>
      </dsp:txBody>
      <dsp:txXfrm>
        <a:off x="7229452" y="4298658"/>
        <a:ext cx="2933392" cy="8463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93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lIns="66907" tIns="33453" rIns="66907" bIns="33453"/>
          <a:lstStyle/>
          <a:p>
            <a:endParaRPr lang="en-US" dirty="0"/>
          </a:p>
        </p:txBody>
      </p:sp>
      <p:sp>
        <p:nvSpPr>
          <p:cNvPr id="4" name="Slide Number Placeholder 3"/>
          <p:cNvSpPr>
            <a:spLocks noGrp="1"/>
          </p:cNvSpPr>
          <p:nvPr>
            <p:ph type="sldNum" sz="quarter" idx="10"/>
          </p:nvPr>
        </p:nvSpPr>
        <p:spPr/>
        <p:txBody>
          <a:bodyPr lIns="66907" tIns="33453" rIns="66907" bIns="33453"/>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EE4AD-16D1-422F-0348-0E42C6654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B84C4-3F45-63B5-EE32-66336B4E8C83}"/>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A19E333E-687D-E9EF-F5AF-5FDD4D28383C}"/>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FE853CE5-BBA5-DFA0-D635-C0685EDC68F0}"/>
              </a:ext>
            </a:extLst>
          </p:cNvPr>
          <p:cNvSpPr>
            <a:spLocks noGrp="1"/>
          </p:cNvSpPr>
          <p:nvPr>
            <p:ph type="sldNum" sz="quarter" idx="10"/>
          </p:nvPr>
        </p:nvSpPr>
        <p:spPr/>
        <p:txBody>
          <a:bodyPr lIns="66907" tIns="33453" rIns="66907" bIns="33453"/>
          <a:lstStyle/>
          <a:p>
            <a:fld id="{F7021451-1387-4CA6-816F-3879F97B5CBC}" type="slidenum">
              <a:rPr lang="en-US"/>
              <a:t>10</a:t>
            </a:fld>
            <a:endParaRPr lang="en-US" dirty="0"/>
          </a:p>
        </p:txBody>
      </p:sp>
    </p:spTree>
    <p:extLst>
      <p:ext uri="{BB962C8B-B14F-4D97-AF65-F5344CB8AC3E}">
        <p14:creationId xmlns:p14="http://schemas.microsoft.com/office/powerpoint/2010/main" val="367523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64071-939D-685F-B328-431098C73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B9A0D-215A-46FE-0596-985EFEBC6903}"/>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2827C2B6-68E8-1E9A-794C-8DF32D8B22EC}"/>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66D5A169-3B2B-9EAE-C599-74FAF3BDA732}"/>
              </a:ext>
            </a:extLst>
          </p:cNvPr>
          <p:cNvSpPr>
            <a:spLocks noGrp="1"/>
          </p:cNvSpPr>
          <p:nvPr>
            <p:ph type="sldNum" sz="quarter" idx="10"/>
          </p:nvPr>
        </p:nvSpPr>
        <p:spPr/>
        <p:txBody>
          <a:bodyPr lIns="66907" tIns="33453" rIns="66907" bIns="33453"/>
          <a:lstStyle/>
          <a:p>
            <a:fld id="{F7021451-1387-4CA6-816F-3879F97B5CBC}" type="slidenum">
              <a:rPr lang="en-US"/>
              <a:t>11</a:t>
            </a:fld>
            <a:endParaRPr lang="en-US" dirty="0"/>
          </a:p>
        </p:txBody>
      </p:sp>
    </p:spTree>
    <p:extLst>
      <p:ext uri="{BB962C8B-B14F-4D97-AF65-F5344CB8AC3E}">
        <p14:creationId xmlns:p14="http://schemas.microsoft.com/office/powerpoint/2010/main" val="2088550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FA7FB-CCF1-9BFE-AF7E-3C3F0A33D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9B421-C879-F2CD-DCA1-73CED0E9CA3D}"/>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779CA611-4FEB-3849-A2B2-0829B230ADE6}"/>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06067F02-2F62-1F39-E3C9-9FA5E0446411}"/>
              </a:ext>
            </a:extLst>
          </p:cNvPr>
          <p:cNvSpPr>
            <a:spLocks noGrp="1"/>
          </p:cNvSpPr>
          <p:nvPr>
            <p:ph type="sldNum" sz="quarter" idx="10"/>
          </p:nvPr>
        </p:nvSpPr>
        <p:spPr/>
        <p:txBody>
          <a:bodyPr lIns="66907" tIns="33453" rIns="66907" bIns="33453"/>
          <a:lstStyle/>
          <a:p>
            <a:fld id="{F7021451-1387-4CA6-816F-3879F97B5CBC}" type="slidenum">
              <a:rPr lang="en-US"/>
              <a:t>12</a:t>
            </a:fld>
            <a:endParaRPr lang="en-US" dirty="0"/>
          </a:p>
        </p:txBody>
      </p:sp>
    </p:spTree>
    <p:extLst>
      <p:ext uri="{BB962C8B-B14F-4D97-AF65-F5344CB8AC3E}">
        <p14:creationId xmlns:p14="http://schemas.microsoft.com/office/powerpoint/2010/main" val="1855350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6A799-1659-AE8C-F2F9-E35CAA9D7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E6658-ACEA-5CF9-9F44-F928422B7FEB}"/>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291FDBE8-F615-80C0-70D5-08B53A93B069}"/>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61367A39-A25E-5949-7348-BC63C5AA3834}"/>
              </a:ext>
            </a:extLst>
          </p:cNvPr>
          <p:cNvSpPr>
            <a:spLocks noGrp="1"/>
          </p:cNvSpPr>
          <p:nvPr>
            <p:ph type="sldNum" sz="quarter" idx="10"/>
          </p:nvPr>
        </p:nvSpPr>
        <p:spPr/>
        <p:txBody>
          <a:bodyPr lIns="66907" tIns="33453" rIns="66907" bIns="33453"/>
          <a:lstStyle/>
          <a:p>
            <a:fld id="{F7021451-1387-4CA6-816F-3879F97B5CBC}" type="slidenum">
              <a:rPr lang="en-US"/>
              <a:t>13</a:t>
            </a:fld>
            <a:endParaRPr lang="en-US" dirty="0"/>
          </a:p>
        </p:txBody>
      </p:sp>
    </p:spTree>
    <p:extLst>
      <p:ext uri="{BB962C8B-B14F-4D97-AF65-F5344CB8AC3E}">
        <p14:creationId xmlns:p14="http://schemas.microsoft.com/office/powerpoint/2010/main" val="71177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FAD30-7476-5FB3-3A34-B1F6E85B7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588D7-CFEE-D24B-1182-BE6030C71066}"/>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1743203E-103E-82F6-E974-BF4A78418095}"/>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E996CB9D-F877-7148-5E5D-628D436C8E23}"/>
              </a:ext>
            </a:extLst>
          </p:cNvPr>
          <p:cNvSpPr>
            <a:spLocks noGrp="1"/>
          </p:cNvSpPr>
          <p:nvPr>
            <p:ph type="sldNum" sz="quarter" idx="10"/>
          </p:nvPr>
        </p:nvSpPr>
        <p:spPr/>
        <p:txBody>
          <a:bodyPr lIns="66907" tIns="33453" rIns="66907" bIns="33453"/>
          <a:lstStyle/>
          <a:p>
            <a:fld id="{F7021451-1387-4CA6-816F-3879F97B5CBC}" type="slidenum">
              <a:rPr lang="en-US"/>
              <a:t>14</a:t>
            </a:fld>
            <a:endParaRPr lang="en-US" dirty="0"/>
          </a:p>
        </p:txBody>
      </p:sp>
    </p:spTree>
    <p:extLst>
      <p:ext uri="{BB962C8B-B14F-4D97-AF65-F5344CB8AC3E}">
        <p14:creationId xmlns:p14="http://schemas.microsoft.com/office/powerpoint/2010/main" val="2198513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9643B-EEB7-7CD8-E8CA-9502C22AB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D805D-3E5F-13F3-9B29-BC29EF22351C}"/>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F7596EB3-83D3-10CE-F0D3-0D03E9D4506D}"/>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AB1E2555-0A2B-149B-C443-63C60CBA9EFF}"/>
              </a:ext>
            </a:extLst>
          </p:cNvPr>
          <p:cNvSpPr>
            <a:spLocks noGrp="1"/>
          </p:cNvSpPr>
          <p:nvPr>
            <p:ph type="sldNum" sz="quarter" idx="10"/>
          </p:nvPr>
        </p:nvSpPr>
        <p:spPr/>
        <p:txBody>
          <a:bodyPr lIns="66907" tIns="33453" rIns="66907" bIns="33453"/>
          <a:lstStyle/>
          <a:p>
            <a:fld id="{F7021451-1387-4CA6-816F-3879F97B5CBC}" type="slidenum">
              <a:rPr lang="en-US"/>
              <a:t>15</a:t>
            </a:fld>
            <a:endParaRPr lang="en-US" dirty="0"/>
          </a:p>
        </p:txBody>
      </p:sp>
    </p:spTree>
    <p:extLst>
      <p:ext uri="{BB962C8B-B14F-4D97-AF65-F5344CB8AC3E}">
        <p14:creationId xmlns:p14="http://schemas.microsoft.com/office/powerpoint/2010/main" val="2727987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A1B91-6D9C-85BC-9D6D-24C844534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294F3-E6F5-F192-6228-C21D4A27AA57}"/>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F6B7DFE1-21A3-EF0B-DD1B-7D745AFFAE60}"/>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D13ADDE1-2C10-CA73-5F10-03565470DD2C}"/>
              </a:ext>
            </a:extLst>
          </p:cNvPr>
          <p:cNvSpPr>
            <a:spLocks noGrp="1"/>
          </p:cNvSpPr>
          <p:nvPr>
            <p:ph type="sldNum" sz="quarter" idx="10"/>
          </p:nvPr>
        </p:nvSpPr>
        <p:spPr/>
        <p:txBody>
          <a:bodyPr lIns="66907" tIns="33453" rIns="66907" bIns="33453"/>
          <a:lstStyle/>
          <a:p>
            <a:fld id="{F7021451-1387-4CA6-816F-3879F97B5CBC}" type="slidenum">
              <a:rPr lang="en-US"/>
              <a:t>16</a:t>
            </a:fld>
            <a:endParaRPr lang="en-US" dirty="0"/>
          </a:p>
        </p:txBody>
      </p:sp>
    </p:spTree>
    <p:extLst>
      <p:ext uri="{BB962C8B-B14F-4D97-AF65-F5344CB8AC3E}">
        <p14:creationId xmlns:p14="http://schemas.microsoft.com/office/powerpoint/2010/main" val="2153418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7CAC5-2E3C-6A3D-3201-CF1FFDEAC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85D4E4-9917-8EA0-7EEC-41F1456AC471}"/>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EF0BD209-4F19-14EC-BCB8-C8636CC2593F}"/>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D2815581-867B-D881-6F82-3047B3F24EB3}"/>
              </a:ext>
            </a:extLst>
          </p:cNvPr>
          <p:cNvSpPr>
            <a:spLocks noGrp="1"/>
          </p:cNvSpPr>
          <p:nvPr>
            <p:ph type="sldNum" sz="quarter" idx="10"/>
          </p:nvPr>
        </p:nvSpPr>
        <p:spPr/>
        <p:txBody>
          <a:bodyPr lIns="66907" tIns="33453" rIns="66907" bIns="33453"/>
          <a:lstStyle/>
          <a:p>
            <a:fld id="{F7021451-1387-4CA6-816F-3879F97B5CBC}" type="slidenum">
              <a:rPr lang="en-US"/>
              <a:t>17</a:t>
            </a:fld>
            <a:endParaRPr lang="en-US" dirty="0"/>
          </a:p>
        </p:txBody>
      </p:sp>
    </p:spTree>
    <p:extLst>
      <p:ext uri="{BB962C8B-B14F-4D97-AF65-F5344CB8AC3E}">
        <p14:creationId xmlns:p14="http://schemas.microsoft.com/office/powerpoint/2010/main" val="2053357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BCB4D-6B64-A32C-5FFF-7CDA92C5A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272AC-1663-23D9-80AF-DBC5FAD8D3EE}"/>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89CB5E42-C274-E933-6933-0791068EFE57}"/>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50B8599D-2369-CC01-A39F-6B8FB2398F9F}"/>
              </a:ext>
            </a:extLst>
          </p:cNvPr>
          <p:cNvSpPr>
            <a:spLocks noGrp="1"/>
          </p:cNvSpPr>
          <p:nvPr>
            <p:ph type="sldNum" sz="quarter" idx="10"/>
          </p:nvPr>
        </p:nvSpPr>
        <p:spPr/>
        <p:txBody>
          <a:bodyPr lIns="66907" tIns="33453" rIns="66907" bIns="33453"/>
          <a:lstStyle/>
          <a:p>
            <a:fld id="{F7021451-1387-4CA6-816F-3879F97B5CBC}" type="slidenum">
              <a:rPr lang="en-US"/>
              <a:t>18</a:t>
            </a:fld>
            <a:endParaRPr lang="en-US" dirty="0"/>
          </a:p>
        </p:txBody>
      </p:sp>
    </p:spTree>
    <p:extLst>
      <p:ext uri="{BB962C8B-B14F-4D97-AF65-F5344CB8AC3E}">
        <p14:creationId xmlns:p14="http://schemas.microsoft.com/office/powerpoint/2010/main" val="4120122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B9924-2E98-8E16-2C0F-8A2C02CB8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A3424-2691-2F83-D61D-7C7487F61566}"/>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7C2AA593-ABBA-7594-3766-9341AB81CDB8}"/>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90B2FA58-AE39-E2E8-423C-A9AB10754032}"/>
              </a:ext>
            </a:extLst>
          </p:cNvPr>
          <p:cNvSpPr>
            <a:spLocks noGrp="1"/>
          </p:cNvSpPr>
          <p:nvPr>
            <p:ph type="sldNum" sz="quarter" idx="10"/>
          </p:nvPr>
        </p:nvSpPr>
        <p:spPr/>
        <p:txBody>
          <a:bodyPr lIns="66907" tIns="33453" rIns="66907" bIns="33453"/>
          <a:lstStyle/>
          <a:p>
            <a:fld id="{F7021451-1387-4CA6-816F-3879F97B5CBC}" type="slidenum">
              <a:rPr lang="en-US"/>
              <a:t>19</a:t>
            </a:fld>
            <a:endParaRPr lang="en-US" dirty="0"/>
          </a:p>
        </p:txBody>
      </p:sp>
    </p:spTree>
    <p:extLst>
      <p:ext uri="{BB962C8B-B14F-4D97-AF65-F5344CB8AC3E}">
        <p14:creationId xmlns:p14="http://schemas.microsoft.com/office/powerpoint/2010/main" val="227917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lIns="66907" tIns="33453" rIns="66907" bIns="33453"/>
          <a:lstStyle/>
          <a:p>
            <a:r>
              <a:rPr lang="en-US" dirty="0"/>
              <a:t>First question – whether books of accounts are relevant for taxation purpose?</a:t>
            </a:r>
          </a:p>
        </p:txBody>
      </p:sp>
      <p:sp>
        <p:nvSpPr>
          <p:cNvPr id="4" name="Slide Number Placeholder 3"/>
          <p:cNvSpPr>
            <a:spLocks noGrp="1"/>
          </p:cNvSpPr>
          <p:nvPr>
            <p:ph type="sldNum" sz="quarter" idx="10"/>
          </p:nvPr>
        </p:nvSpPr>
        <p:spPr/>
        <p:txBody>
          <a:bodyPr lIns="66907" tIns="33453" rIns="66907" bIns="33453"/>
          <a:lstStyle/>
          <a:p>
            <a:fld id="{F7021451-1387-4CA6-816F-3879F97B5CBC}" type="slidenum">
              <a:rPr lang="en-US"/>
              <a:t>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C3891-354D-FFD6-B2D2-172BA2555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88921-D5E2-A31A-AF11-4EA7FC7E575E}"/>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8305F72E-34F3-8330-7528-48AA9397B6C1}"/>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6D74A9F2-7E18-9F5A-82BF-3DBC5080CEFF}"/>
              </a:ext>
            </a:extLst>
          </p:cNvPr>
          <p:cNvSpPr>
            <a:spLocks noGrp="1"/>
          </p:cNvSpPr>
          <p:nvPr>
            <p:ph type="sldNum" sz="quarter" idx="10"/>
          </p:nvPr>
        </p:nvSpPr>
        <p:spPr/>
        <p:txBody>
          <a:bodyPr lIns="66907" tIns="33453" rIns="66907" bIns="33453"/>
          <a:lstStyle/>
          <a:p>
            <a:fld id="{F7021451-1387-4CA6-816F-3879F97B5CBC}" type="slidenum">
              <a:rPr lang="en-US"/>
              <a:t>20</a:t>
            </a:fld>
            <a:endParaRPr lang="en-US" dirty="0"/>
          </a:p>
        </p:txBody>
      </p:sp>
    </p:spTree>
    <p:extLst>
      <p:ext uri="{BB962C8B-B14F-4D97-AF65-F5344CB8AC3E}">
        <p14:creationId xmlns:p14="http://schemas.microsoft.com/office/powerpoint/2010/main" val="1863348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691C-DA7D-C3F4-869B-095BCF347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F3F52-47A1-5861-21F6-08F956D16CB6}"/>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CBF6449D-CFB9-06EA-4480-AB2F024ABCD1}"/>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738B96F6-694F-08E7-EF95-FAF763B26E15}"/>
              </a:ext>
            </a:extLst>
          </p:cNvPr>
          <p:cNvSpPr>
            <a:spLocks noGrp="1"/>
          </p:cNvSpPr>
          <p:nvPr>
            <p:ph type="sldNum" sz="quarter" idx="10"/>
          </p:nvPr>
        </p:nvSpPr>
        <p:spPr/>
        <p:txBody>
          <a:bodyPr lIns="66907" tIns="33453" rIns="66907" bIns="33453"/>
          <a:lstStyle/>
          <a:p>
            <a:fld id="{F7021451-1387-4CA6-816F-3879F97B5CBC}" type="slidenum">
              <a:rPr lang="en-US"/>
              <a:t>21</a:t>
            </a:fld>
            <a:endParaRPr lang="en-US" dirty="0"/>
          </a:p>
        </p:txBody>
      </p:sp>
    </p:spTree>
    <p:extLst>
      <p:ext uri="{BB962C8B-B14F-4D97-AF65-F5344CB8AC3E}">
        <p14:creationId xmlns:p14="http://schemas.microsoft.com/office/powerpoint/2010/main" val="3872786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1449D-F6FA-7D0F-7D36-2C23E1F55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59BD3D-3667-7D0B-17F6-73ABB34796EA}"/>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794D4535-E66D-D3A7-E2A2-A435D1F7263D}"/>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FA4C06C6-3D83-7C11-120C-8DA7F39D1DE4}"/>
              </a:ext>
            </a:extLst>
          </p:cNvPr>
          <p:cNvSpPr>
            <a:spLocks noGrp="1"/>
          </p:cNvSpPr>
          <p:nvPr>
            <p:ph type="sldNum" sz="quarter" idx="10"/>
          </p:nvPr>
        </p:nvSpPr>
        <p:spPr/>
        <p:txBody>
          <a:bodyPr lIns="66907" tIns="33453" rIns="66907" bIns="33453"/>
          <a:lstStyle/>
          <a:p>
            <a:fld id="{F7021451-1387-4CA6-816F-3879F97B5CBC}" type="slidenum">
              <a:rPr lang="en-US"/>
              <a:t>22</a:t>
            </a:fld>
            <a:endParaRPr lang="en-US" dirty="0"/>
          </a:p>
        </p:txBody>
      </p:sp>
    </p:spTree>
    <p:extLst>
      <p:ext uri="{BB962C8B-B14F-4D97-AF65-F5344CB8AC3E}">
        <p14:creationId xmlns:p14="http://schemas.microsoft.com/office/powerpoint/2010/main" val="3562404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213FF-EB9B-4272-DEDF-26727CB3D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09A7E-871E-6680-5AF5-23D21991B275}"/>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D0404561-BA1B-D01F-D0D9-C1DC27AD8EFF}"/>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514CBB60-2F9A-FA11-03B4-F95BCD651249}"/>
              </a:ext>
            </a:extLst>
          </p:cNvPr>
          <p:cNvSpPr>
            <a:spLocks noGrp="1"/>
          </p:cNvSpPr>
          <p:nvPr>
            <p:ph type="sldNum" sz="quarter" idx="10"/>
          </p:nvPr>
        </p:nvSpPr>
        <p:spPr/>
        <p:txBody>
          <a:bodyPr lIns="66907" tIns="33453" rIns="66907" bIns="33453"/>
          <a:lstStyle/>
          <a:p>
            <a:fld id="{F7021451-1387-4CA6-816F-3879F97B5CBC}" type="slidenum">
              <a:rPr lang="en-US"/>
              <a:t>23</a:t>
            </a:fld>
            <a:endParaRPr lang="en-US" dirty="0"/>
          </a:p>
        </p:txBody>
      </p:sp>
    </p:spTree>
    <p:extLst>
      <p:ext uri="{BB962C8B-B14F-4D97-AF65-F5344CB8AC3E}">
        <p14:creationId xmlns:p14="http://schemas.microsoft.com/office/powerpoint/2010/main" val="3683656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0C799-1BCB-B2EC-C230-ED38B858B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FD2FB-8AAA-7298-CBDC-80FBDAD27DAA}"/>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E54771FA-F432-8E3C-22BB-B7E8E446B0BC}"/>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6BE6C460-7B4B-F5ED-CDDE-5F9ADEDD5558}"/>
              </a:ext>
            </a:extLst>
          </p:cNvPr>
          <p:cNvSpPr>
            <a:spLocks noGrp="1"/>
          </p:cNvSpPr>
          <p:nvPr>
            <p:ph type="sldNum" sz="quarter" idx="10"/>
          </p:nvPr>
        </p:nvSpPr>
        <p:spPr/>
        <p:txBody>
          <a:bodyPr lIns="66907" tIns="33453" rIns="66907" bIns="33453"/>
          <a:lstStyle/>
          <a:p>
            <a:fld id="{F7021451-1387-4CA6-816F-3879F97B5CBC}" type="slidenum">
              <a:rPr lang="en-US"/>
              <a:t>24</a:t>
            </a:fld>
            <a:endParaRPr lang="en-US" dirty="0"/>
          </a:p>
        </p:txBody>
      </p:sp>
    </p:spTree>
    <p:extLst>
      <p:ext uri="{BB962C8B-B14F-4D97-AF65-F5344CB8AC3E}">
        <p14:creationId xmlns:p14="http://schemas.microsoft.com/office/powerpoint/2010/main" val="3861801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EA4E9-601C-4E17-1BBB-E0FFEFCE5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6957A-D05A-ED4A-3A5D-52BCA903EA53}"/>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350881C6-21A1-998F-06AE-99D966CDD17C}"/>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93A5D487-08F3-EA10-0E08-48CCE210756E}"/>
              </a:ext>
            </a:extLst>
          </p:cNvPr>
          <p:cNvSpPr>
            <a:spLocks noGrp="1"/>
          </p:cNvSpPr>
          <p:nvPr>
            <p:ph type="sldNum" sz="quarter" idx="10"/>
          </p:nvPr>
        </p:nvSpPr>
        <p:spPr/>
        <p:txBody>
          <a:bodyPr lIns="66907" tIns="33453" rIns="66907" bIns="33453"/>
          <a:lstStyle/>
          <a:p>
            <a:fld id="{F7021451-1387-4CA6-816F-3879F97B5CBC}" type="slidenum">
              <a:rPr lang="en-US"/>
              <a:t>25</a:t>
            </a:fld>
            <a:endParaRPr lang="en-US" dirty="0"/>
          </a:p>
        </p:txBody>
      </p:sp>
    </p:spTree>
    <p:extLst>
      <p:ext uri="{BB962C8B-B14F-4D97-AF65-F5344CB8AC3E}">
        <p14:creationId xmlns:p14="http://schemas.microsoft.com/office/powerpoint/2010/main" val="994846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18138-ED27-4DAB-9BDE-D4E76CB20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697E1-0600-23C6-297D-4552C4233AF3}"/>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BC3C36FF-F92E-0052-FDA9-44B078CC726B}"/>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67D80208-A96C-0F5D-ED32-6ED045AABA91}"/>
              </a:ext>
            </a:extLst>
          </p:cNvPr>
          <p:cNvSpPr>
            <a:spLocks noGrp="1"/>
          </p:cNvSpPr>
          <p:nvPr>
            <p:ph type="sldNum" sz="quarter" idx="10"/>
          </p:nvPr>
        </p:nvSpPr>
        <p:spPr/>
        <p:txBody>
          <a:bodyPr lIns="66907" tIns="33453" rIns="66907" bIns="33453"/>
          <a:lstStyle/>
          <a:p>
            <a:fld id="{F7021451-1387-4CA6-816F-3879F97B5CBC}" type="slidenum">
              <a:rPr lang="en-US"/>
              <a:t>26</a:t>
            </a:fld>
            <a:endParaRPr lang="en-US" dirty="0"/>
          </a:p>
        </p:txBody>
      </p:sp>
    </p:spTree>
    <p:extLst>
      <p:ext uri="{BB962C8B-B14F-4D97-AF65-F5344CB8AC3E}">
        <p14:creationId xmlns:p14="http://schemas.microsoft.com/office/powerpoint/2010/main" val="3169880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4642B-70D3-E83A-CF7E-C5133CEE4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DB8A9-A72D-0CA6-F7E9-E56C533AC056}"/>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40E32C30-A6CE-F4BD-A2A1-1D2E6DAB4BCD}"/>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9E56DB79-CA0D-453D-44E0-51CB4F72298B}"/>
              </a:ext>
            </a:extLst>
          </p:cNvPr>
          <p:cNvSpPr>
            <a:spLocks noGrp="1"/>
          </p:cNvSpPr>
          <p:nvPr>
            <p:ph type="sldNum" sz="quarter" idx="10"/>
          </p:nvPr>
        </p:nvSpPr>
        <p:spPr/>
        <p:txBody>
          <a:bodyPr lIns="66907" tIns="33453" rIns="66907" bIns="33453"/>
          <a:lstStyle/>
          <a:p>
            <a:fld id="{F7021451-1387-4CA6-816F-3879F97B5CBC}" type="slidenum">
              <a:rPr lang="en-US"/>
              <a:t>27</a:t>
            </a:fld>
            <a:endParaRPr lang="en-US" dirty="0"/>
          </a:p>
        </p:txBody>
      </p:sp>
    </p:spTree>
    <p:extLst>
      <p:ext uri="{BB962C8B-B14F-4D97-AF65-F5344CB8AC3E}">
        <p14:creationId xmlns:p14="http://schemas.microsoft.com/office/powerpoint/2010/main" val="2891198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DE913-4594-4C9A-2E49-335656979F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21086-F471-5BC1-E37F-DD69FAD0D0F7}"/>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8AE08791-21E2-4915-4279-3966855B8393}"/>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182E3299-A245-7FC1-2C3E-57179FE4618A}"/>
              </a:ext>
            </a:extLst>
          </p:cNvPr>
          <p:cNvSpPr>
            <a:spLocks noGrp="1"/>
          </p:cNvSpPr>
          <p:nvPr>
            <p:ph type="sldNum" sz="quarter" idx="10"/>
          </p:nvPr>
        </p:nvSpPr>
        <p:spPr/>
        <p:txBody>
          <a:bodyPr lIns="66907" tIns="33453" rIns="66907" bIns="33453"/>
          <a:lstStyle/>
          <a:p>
            <a:fld id="{F7021451-1387-4CA6-816F-3879F97B5CBC}" type="slidenum">
              <a:rPr lang="en-US"/>
              <a:t>28</a:t>
            </a:fld>
            <a:endParaRPr lang="en-US" dirty="0"/>
          </a:p>
        </p:txBody>
      </p:sp>
    </p:spTree>
    <p:extLst>
      <p:ext uri="{BB962C8B-B14F-4D97-AF65-F5344CB8AC3E}">
        <p14:creationId xmlns:p14="http://schemas.microsoft.com/office/powerpoint/2010/main" val="3081980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B6E15-6317-5C02-BD88-24A6ED355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9E9C5-8E72-054E-9A7D-5BCFAE719F6B}"/>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F051C977-4BBC-8CF4-17A0-C86AB2B88EEA}"/>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75427C36-9FDF-38ED-B3B7-1742F856D780}"/>
              </a:ext>
            </a:extLst>
          </p:cNvPr>
          <p:cNvSpPr>
            <a:spLocks noGrp="1"/>
          </p:cNvSpPr>
          <p:nvPr>
            <p:ph type="sldNum" sz="quarter" idx="10"/>
          </p:nvPr>
        </p:nvSpPr>
        <p:spPr/>
        <p:txBody>
          <a:bodyPr lIns="66907" tIns="33453" rIns="66907" bIns="33453"/>
          <a:lstStyle/>
          <a:p>
            <a:fld id="{F7021451-1387-4CA6-816F-3879F97B5CBC}" type="slidenum">
              <a:rPr lang="en-US"/>
              <a:t>29</a:t>
            </a:fld>
            <a:endParaRPr lang="en-US" dirty="0"/>
          </a:p>
        </p:txBody>
      </p:sp>
    </p:spTree>
    <p:extLst>
      <p:ext uri="{BB962C8B-B14F-4D97-AF65-F5344CB8AC3E}">
        <p14:creationId xmlns:p14="http://schemas.microsoft.com/office/powerpoint/2010/main" val="216923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lIns="66907" tIns="33453" rIns="66907" bIns="33453"/>
          <a:lstStyle/>
          <a:p>
            <a:endParaRPr lang="en-US" dirty="0"/>
          </a:p>
        </p:txBody>
      </p:sp>
      <p:sp>
        <p:nvSpPr>
          <p:cNvPr id="4" name="Slide Number Placeholder 3"/>
          <p:cNvSpPr>
            <a:spLocks noGrp="1"/>
          </p:cNvSpPr>
          <p:nvPr>
            <p:ph type="sldNum" sz="quarter" idx="10"/>
          </p:nvPr>
        </p:nvSpPr>
        <p:spPr/>
        <p:txBody>
          <a:bodyPr lIns="66907" tIns="33453" rIns="66907" bIns="33453"/>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FDFDF-93AB-FCA2-8DF1-B3C75D688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3D78F-3546-1A4E-7F42-9475C2C001BC}"/>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C0DE9355-3592-67C7-25C3-34B2F6CC77AC}"/>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5F0A3617-E3BF-982C-EE6B-F7AFE8DDE964}"/>
              </a:ext>
            </a:extLst>
          </p:cNvPr>
          <p:cNvSpPr>
            <a:spLocks noGrp="1"/>
          </p:cNvSpPr>
          <p:nvPr>
            <p:ph type="sldNum" sz="quarter" idx="10"/>
          </p:nvPr>
        </p:nvSpPr>
        <p:spPr/>
        <p:txBody>
          <a:bodyPr lIns="66907" tIns="33453" rIns="66907" bIns="33453"/>
          <a:lstStyle/>
          <a:p>
            <a:fld id="{F7021451-1387-4CA6-816F-3879F97B5CBC}" type="slidenum">
              <a:rPr lang="en-US"/>
              <a:t>30</a:t>
            </a:fld>
            <a:endParaRPr lang="en-US" dirty="0"/>
          </a:p>
        </p:txBody>
      </p:sp>
    </p:spTree>
    <p:extLst>
      <p:ext uri="{BB962C8B-B14F-4D97-AF65-F5344CB8AC3E}">
        <p14:creationId xmlns:p14="http://schemas.microsoft.com/office/powerpoint/2010/main" val="985787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AA8FC-294A-7049-BEB0-4A99F7CB8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4AF3A-915A-1EDC-2A3D-1B1B97A9D11A}"/>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13084508-E549-43ED-7F37-D6C5434672B1}"/>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82FC8329-BBA3-E6A7-AEDF-DFED194BDA2A}"/>
              </a:ext>
            </a:extLst>
          </p:cNvPr>
          <p:cNvSpPr>
            <a:spLocks noGrp="1"/>
          </p:cNvSpPr>
          <p:nvPr>
            <p:ph type="sldNum" sz="quarter" idx="10"/>
          </p:nvPr>
        </p:nvSpPr>
        <p:spPr/>
        <p:txBody>
          <a:bodyPr lIns="66907" tIns="33453" rIns="66907" bIns="33453"/>
          <a:lstStyle/>
          <a:p>
            <a:fld id="{F7021451-1387-4CA6-816F-3879F97B5CBC}" type="slidenum">
              <a:rPr lang="en-US"/>
              <a:t>31</a:t>
            </a:fld>
            <a:endParaRPr lang="en-US" dirty="0"/>
          </a:p>
        </p:txBody>
      </p:sp>
    </p:spTree>
    <p:extLst>
      <p:ext uri="{BB962C8B-B14F-4D97-AF65-F5344CB8AC3E}">
        <p14:creationId xmlns:p14="http://schemas.microsoft.com/office/powerpoint/2010/main" val="3344936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882CD-0761-ADE3-0879-2624482E9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FDE05-AAB2-6524-2842-95F427B5F667}"/>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C233B7BD-B02E-4E01-A648-AA93EF47E899}"/>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B73994DD-5805-46D9-A54A-18F6773C8BB5}"/>
              </a:ext>
            </a:extLst>
          </p:cNvPr>
          <p:cNvSpPr>
            <a:spLocks noGrp="1"/>
          </p:cNvSpPr>
          <p:nvPr>
            <p:ph type="sldNum" sz="quarter" idx="10"/>
          </p:nvPr>
        </p:nvSpPr>
        <p:spPr/>
        <p:txBody>
          <a:bodyPr lIns="66907" tIns="33453" rIns="66907" bIns="33453"/>
          <a:lstStyle/>
          <a:p>
            <a:fld id="{F7021451-1387-4CA6-816F-3879F97B5CBC}" type="slidenum">
              <a:rPr lang="en-US"/>
              <a:t>32</a:t>
            </a:fld>
            <a:endParaRPr lang="en-US" dirty="0"/>
          </a:p>
        </p:txBody>
      </p:sp>
    </p:spTree>
    <p:extLst>
      <p:ext uri="{BB962C8B-B14F-4D97-AF65-F5344CB8AC3E}">
        <p14:creationId xmlns:p14="http://schemas.microsoft.com/office/powerpoint/2010/main" val="2043642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0FB49-3F6D-B198-900D-7021B2E30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AB59B-29F4-F35D-7B58-EF16AAAEC3B5}"/>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24A51484-8367-615C-7BF8-B5426FE7EA0A}"/>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23BCFB60-5248-4162-2055-56B31B8D06C5}"/>
              </a:ext>
            </a:extLst>
          </p:cNvPr>
          <p:cNvSpPr>
            <a:spLocks noGrp="1"/>
          </p:cNvSpPr>
          <p:nvPr>
            <p:ph type="sldNum" sz="quarter" idx="10"/>
          </p:nvPr>
        </p:nvSpPr>
        <p:spPr/>
        <p:txBody>
          <a:bodyPr lIns="66907" tIns="33453" rIns="66907" bIns="33453"/>
          <a:lstStyle/>
          <a:p>
            <a:fld id="{F7021451-1387-4CA6-816F-3879F97B5CBC}" type="slidenum">
              <a:rPr lang="en-US"/>
              <a:t>33</a:t>
            </a:fld>
            <a:endParaRPr lang="en-US" dirty="0"/>
          </a:p>
        </p:txBody>
      </p:sp>
    </p:spTree>
    <p:extLst>
      <p:ext uri="{BB962C8B-B14F-4D97-AF65-F5344CB8AC3E}">
        <p14:creationId xmlns:p14="http://schemas.microsoft.com/office/powerpoint/2010/main" val="3667513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4117F-3463-6A16-6EE3-E5A2E76E3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8238E-DDAA-922C-9657-BF52B2FA4950}"/>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CC20C3DE-9950-4133-E0B1-34BB72517773}"/>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783615FB-B71C-7231-C050-FE8769D35540}"/>
              </a:ext>
            </a:extLst>
          </p:cNvPr>
          <p:cNvSpPr>
            <a:spLocks noGrp="1"/>
          </p:cNvSpPr>
          <p:nvPr>
            <p:ph type="sldNum" sz="quarter" idx="10"/>
          </p:nvPr>
        </p:nvSpPr>
        <p:spPr/>
        <p:txBody>
          <a:bodyPr lIns="66907" tIns="33453" rIns="66907" bIns="33453"/>
          <a:lstStyle/>
          <a:p>
            <a:fld id="{F7021451-1387-4CA6-816F-3879F97B5CBC}" type="slidenum">
              <a:rPr lang="en-US"/>
              <a:t>34</a:t>
            </a:fld>
            <a:endParaRPr lang="en-US" dirty="0"/>
          </a:p>
        </p:txBody>
      </p:sp>
    </p:spTree>
    <p:extLst>
      <p:ext uri="{BB962C8B-B14F-4D97-AF65-F5344CB8AC3E}">
        <p14:creationId xmlns:p14="http://schemas.microsoft.com/office/powerpoint/2010/main" val="3954964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63480-EF60-85A8-7708-C739F18C6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92F12-E28A-BE9E-FE01-37C0CFD23B82}"/>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89BA7F43-759C-208C-EDF8-4B3F0EF630CC}"/>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41F7E633-EA4E-5B36-94A0-73596971F7B4}"/>
              </a:ext>
            </a:extLst>
          </p:cNvPr>
          <p:cNvSpPr>
            <a:spLocks noGrp="1"/>
          </p:cNvSpPr>
          <p:nvPr>
            <p:ph type="sldNum" sz="quarter" idx="10"/>
          </p:nvPr>
        </p:nvSpPr>
        <p:spPr/>
        <p:txBody>
          <a:bodyPr lIns="66907" tIns="33453" rIns="66907" bIns="33453"/>
          <a:lstStyle/>
          <a:p>
            <a:fld id="{F7021451-1387-4CA6-816F-3879F97B5CBC}" type="slidenum">
              <a:rPr lang="en-US"/>
              <a:t>35</a:t>
            </a:fld>
            <a:endParaRPr lang="en-US" dirty="0"/>
          </a:p>
        </p:txBody>
      </p:sp>
    </p:spTree>
    <p:extLst>
      <p:ext uri="{BB962C8B-B14F-4D97-AF65-F5344CB8AC3E}">
        <p14:creationId xmlns:p14="http://schemas.microsoft.com/office/powerpoint/2010/main" val="399285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lIns="66907" tIns="33453" rIns="66907" bIns="33453"/>
          <a:lstStyle/>
          <a:p>
            <a:endParaRPr lang="en-US" dirty="0"/>
          </a:p>
        </p:txBody>
      </p:sp>
      <p:sp>
        <p:nvSpPr>
          <p:cNvPr id="4" name="Slide Number Placeholder 3"/>
          <p:cNvSpPr>
            <a:spLocks noGrp="1"/>
          </p:cNvSpPr>
          <p:nvPr>
            <p:ph type="sldNum" sz="quarter" idx="10"/>
          </p:nvPr>
        </p:nvSpPr>
        <p:spPr/>
        <p:txBody>
          <a:bodyPr lIns="66907" tIns="33453" rIns="66907" bIns="33453"/>
          <a:lstStyle/>
          <a:p>
            <a:fld id="{F7021451-1387-4CA6-816F-3879F97B5CBC}" type="slidenum">
              <a:rPr lang="en-US"/>
              <a:t>36</a:t>
            </a:fld>
            <a:endParaRPr lang="en-US" dirty="0"/>
          </a:p>
        </p:txBody>
      </p:sp>
    </p:spTree>
    <p:extLst>
      <p:ext uri="{BB962C8B-B14F-4D97-AF65-F5344CB8AC3E}">
        <p14:creationId xmlns:p14="http://schemas.microsoft.com/office/powerpoint/2010/main" val="1868171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EC53D-0D49-8214-CC5E-E61D2B432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5C1EE-631D-000B-AAEC-7633205EDD55}"/>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8D239DD7-24E9-9B82-3166-C71ADA11D3BC}"/>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105E5ABD-1D65-6FF6-21C3-EFDA4295DC0D}"/>
              </a:ext>
            </a:extLst>
          </p:cNvPr>
          <p:cNvSpPr>
            <a:spLocks noGrp="1"/>
          </p:cNvSpPr>
          <p:nvPr>
            <p:ph type="sldNum" sz="quarter" idx="10"/>
          </p:nvPr>
        </p:nvSpPr>
        <p:spPr/>
        <p:txBody>
          <a:bodyPr lIns="66907" tIns="33453" rIns="66907" bIns="33453"/>
          <a:lstStyle/>
          <a:p>
            <a:fld id="{F7021451-1387-4CA6-816F-3879F97B5CBC}" type="slidenum">
              <a:rPr lang="en-US"/>
              <a:t>37</a:t>
            </a:fld>
            <a:endParaRPr lang="en-US" dirty="0"/>
          </a:p>
        </p:txBody>
      </p:sp>
    </p:spTree>
    <p:extLst>
      <p:ext uri="{BB962C8B-B14F-4D97-AF65-F5344CB8AC3E}">
        <p14:creationId xmlns:p14="http://schemas.microsoft.com/office/powerpoint/2010/main" val="347236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91279-0E4F-9D31-341A-75F82B997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E3832-797F-B175-DCD4-24168E05206A}"/>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60C48318-BB6D-E038-C06A-A5AA56871475}"/>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376D4D8A-0326-351B-8980-FA30517EFA13}"/>
              </a:ext>
            </a:extLst>
          </p:cNvPr>
          <p:cNvSpPr>
            <a:spLocks noGrp="1"/>
          </p:cNvSpPr>
          <p:nvPr>
            <p:ph type="sldNum" sz="quarter" idx="10"/>
          </p:nvPr>
        </p:nvSpPr>
        <p:spPr/>
        <p:txBody>
          <a:bodyPr lIns="66907" tIns="33453" rIns="66907" bIns="33453"/>
          <a:lstStyle/>
          <a:p>
            <a:fld id="{F7021451-1387-4CA6-816F-3879F97B5CBC}" type="slidenum">
              <a:rPr lang="en-US"/>
              <a:t>4</a:t>
            </a:fld>
            <a:endParaRPr lang="en-US" dirty="0"/>
          </a:p>
        </p:txBody>
      </p:sp>
    </p:spTree>
    <p:extLst>
      <p:ext uri="{BB962C8B-B14F-4D97-AF65-F5344CB8AC3E}">
        <p14:creationId xmlns:p14="http://schemas.microsoft.com/office/powerpoint/2010/main" val="3039614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E779D-99FD-3180-2953-29B774865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0F233-AACE-3BEB-B09B-F187AA6BE6D2}"/>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6E0CF9BE-D48E-5AAA-BB73-8865F4C84D7A}"/>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486C3010-44E0-3B45-7D86-6C3668E653C3}"/>
              </a:ext>
            </a:extLst>
          </p:cNvPr>
          <p:cNvSpPr>
            <a:spLocks noGrp="1"/>
          </p:cNvSpPr>
          <p:nvPr>
            <p:ph type="sldNum" sz="quarter" idx="10"/>
          </p:nvPr>
        </p:nvSpPr>
        <p:spPr/>
        <p:txBody>
          <a:bodyPr lIns="66907" tIns="33453" rIns="66907" bIns="33453"/>
          <a:lstStyle/>
          <a:p>
            <a:fld id="{F7021451-1387-4CA6-816F-3879F97B5CBC}" type="slidenum">
              <a:rPr lang="en-US"/>
              <a:t>5</a:t>
            </a:fld>
            <a:endParaRPr lang="en-US" dirty="0"/>
          </a:p>
        </p:txBody>
      </p:sp>
    </p:spTree>
    <p:extLst>
      <p:ext uri="{BB962C8B-B14F-4D97-AF65-F5344CB8AC3E}">
        <p14:creationId xmlns:p14="http://schemas.microsoft.com/office/powerpoint/2010/main" val="25408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lIns="66907" tIns="33453" rIns="66907" bIns="33453"/>
          <a:lstStyle/>
          <a:p>
            <a:r>
              <a:rPr lang="en-US" dirty="0"/>
              <a:t>Motor car – 1800 (cc&lt;=1.6ltrs), else 2400</a:t>
            </a:r>
          </a:p>
        </p:txBody>
      </p:sp>
      <p:sp>
        <p:nvSpPr>
          <p:cNvPr id="4" name="Slide Number Placeholder 3"/>
          <p:cNvSpPr>
            <a:spLocks noGrp="1"/>
          </p:cNvSpPr>
          <p:nvPr>
            <p:ph type="sldNum" sz="quarter" idx="10"/>
          </p:nvPr>
        </p:nvSpPr>
        <p:spPr/>
        <p:txBody>
          <a:bodyPr lIns="66907" tIns="33453" rIns="66907" bIns="33453"/>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96FAF-5404-FFC4-C9F1-F6D53B824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9BF61-FC05-F627-709C-53C9E2F4EB4F}"/>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91A86314-6914-2071-BB67-30BB9A9E229E}"/>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4998EB20-B9D8-8342-0FFE-326277C5060C}"/>
              </a:ext>
            </a:extLst>
          </p:cNvPr>
          <p:cNvSpPr>
            <a:spLocks noGrp="1"/>
          </p:cNvSpPr>
          <p:nvPr>
            <p:ph type="sldNum" sz="quarter" idx="10"/>
          </p:nvPr>
        </p:nvSpPr>
        <p:spPr/>
        <p:txBody>
          <a:bodyPr lIns="66907" tIns="33453" rIns="66907" bIns="33453"/>
          <a:lstStyle/>
          <a:p>
            <a:fld id="{F7021451-1387-4CA6-816F-3879F97B5CBC}" type="slidenum">
              <a:rPr lang="en-US"/>
              <a:t>7</a:t>
            </a:fld>
            <a:endParaRPr lang="en-US" dirty="0"/>
          </a:p>
        </p:txBody>
      </p:sp>
    </p:spTree>
    <p:extLst>
      <p:ext uri="{BB962C8B-B14F-4D97-AF65-F5344CB8AC3E}">
        <p14:creationId xmlns:p14="http://schemas.microsoft.com/office/powerpoint/2010/main" val="47099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154A-BC08-BEB7-06F5-248D294F2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4320E-288B-AB73-5535-06BFFB0FDD9A}"/>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52AF472E-ADB0-EDF3-2704-24F5B8FE4061}"/>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775885BE-1002-2DE3-0805-7E681195436C}"/>
              </a:ext>
            </a:extLst>
          </p:cNvPr>
          <p:cNvSpPr>
            <a:spLocks noGrp="1"/>
          </p:cNvSpPr>
          <p:nvPr>
            <p:ph type="sldNum" sz="quarter" idx="10"/>
          </p:nvPr>
        </p:nvSpPr>
        <p:spPr/>
        <p:txBody>
          <a:bodyPr lIns="66907" tIns="33453" rIns="66907" bIns="33453"/>
          <a:lstStyle/>
          <a:p>
            <a:fld id="{F7021451-1387-4CA6-816F-3879F97B5CBC}" type="slidenum">
              <a:rPr lang="en-US"/>
              <a:t>8</a:t>
            </a:fld>
            <a:endParaRPr lang="en-US" dirty="0"/>
          </a:p>
        </p:txBody>
      </p:sp>
    </p:spTree>
    <p:extLst>
      <p:ext uri="{BB962C8B-B14F-4D97-AF65-F5344CB8AC3E}">
        <p14:creationId xmlns:p14="http://schemas.microsoft.com/office/powerpoint/2010/main" val="285699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675D7-5D4B-1172-A782-7726D30A0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CD6BB-B51D-1A1F-A31A-2F8701D47B9E}"/>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649CAB41-43F0-D84C-B405-81AF7D8581C0}"/>
              </a:ext>
            </a:extLst>
          </p:cNvPr>
          <p:cNvSpPr>
            <a:spLocks noGrp="1"/>
          </p:cNvSpPr>
          <p:nvPr>
            <p:ph type="body" idx="1"/>
          </p:nvPr>
        </p:nvSpPr>
        <p:spPr/>
        <p:txBody>
          <a:bodyPr lIns="66907" tIns="33453" rIns="66907" bIns="33453"/>
          <a:lstStyle/>
          <a:p>
            <a:endParaRPr lang="en-US" dirty="0"/>
          </a:p>
        </p:txBody>
      </p:sp>
      <p:sp>
        <p:nvSpPr>
          <p:cNvPr id="4" name="Slide Number Placeholder 3">
            <a:extLst>
              <a:ext uri="{FF2B5EF4-FFF2-40B4-BE49-F238E27FC236}">
                <a16:creationId xmlns:a16="http://schemas.microsoft.com/office/drawing/2014/main" id="{50D82BB1-28ED-E3FF-979D-A1786822F52E}"/>
              </a:ext>
            </a:extLst>
          </p:cNvPr>
          <p:cNvSpPr>
            <a:spLocks noGrp="1"/>
          </p:cNvSpPr>
          <p:nvPr>
            <p:ph type="sldNum" sz="quarter" idx="10"/>
          </p:nvPr>
        </p:nvSpPr>
        <p:spPr/>
        <p:txBody>
          <a:bodyPr lIns="66907" tIns="33453" rIns="66907" bIns="33453"/>
          <a:lstStyle/>
          <a:p>
            <a:fld id="{F7021451-1387-4CA6-816F-3879F97B5CBC}" type="slidenum">
              <a:rPr lang="en-US"/>
              <a:t>9</a:t>
            </a:fld>
            <a:endParaRPr lang="en-US" dirty="0"/>
          </a:p>
        </p:txBody>
      </p:sp>
    </p:spTree>
    <p:extLst>
      <p:ext uri="{BB962C8B-B14F-4D97-AF65-F5344CB8AC3E}">
        <p14:creationId xmlns:p14="http://schemas.microsoft.com/office/powerpoint/2010/main" val="139591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dirty="0"/>
          </a:p>
        </p:txBody>
      </p:sp>
      <p:sp>
        <p:nvSpPr>
          <p:cNvPr id="3" name="Shape 1"/>
          <p:cNvSpPr/>
          <p:nvPr/>
        </p:nvSpPr>
        <p:spPr>
          <a:xfrm>
            <a:off x="0" y="0"/>
            <a:ext cx="14630400" cy="8229600"/>
          </a:xfrm>
          <a:prstGeom prst="rect">
            <a:avLst/>
          </a:prstGeom>
          <a:solidFill>
            <a:srgbClr val="FFFFFF"/>
          </a:solidFill>
          <a:ln/>
        </p:spPr>
        <p:txBody>
          <a:bodyPr/>
          <a:lstStyle/>
          <a:p>
            <a:endParaRPr lang="en-IN" dirty="0"/>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dirty="0"/>
          </a:p>
        </p:txBody>
      </p:sp>
      <p:sp>
        <p:nvSpPr>
          <p:cNvPr id="3" name="Shape 1"/>
          <p:cNvSpPr/>
          <p:nvPr/>
        </p:nvSpPr>
        <p:spPr>
          <a:xfrm>
            <a:off x="0" y="0"/>
            <a:ext cx="14630400" cy="8229600"/>
          </a:xfrm>
          <a:prstGeom prst="rect">
            <a:avLst/>
          </a:prstGeom>
          <a:solidFill>
            <a:srgbClr val="FFFFFF"/>
          </a:solidFill>
          <a:ln/>
        </p:spPr>
        <p:txBody>
          <a:bodyPr/>
          <a:lstStyle/>
          <a:p>
            <a:endParaRPr lang="en-IN" dirty="0"/>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dirty="0"/>
          </a:p>
        </p:txBody>
      </p:sp>
      <p:sp>
        <p:nvSpPr>
          <p:cNvPr id="3" name="Shape 1"/>
          <p:cNvSpPr/>
          <p:nvPr/>
        </p:nvSpPr>
        <p:spPr>
          <a:xfrm>
            <a:off x="0" y="0"/>
            <a:ext cx="14630400" cy="8229600"/>
          </a:xfrm>
          <a:prstGeom prst="rect">
            <a:avLst/>
          </a:prstGeom>
          <a:solidFill>
            <a:srgbClr val="FFFFFF"/>
          </a:solidFill>
          <a:ln/>
        </p:spPr>
        <p:txBody>
          <a:bodyPr/>
          <a:lstStyle/>
          <a:p>
            <a:endParaRPr lang="en-IN" dirty="0"/>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dirty="0"/>
          </a:p>
        </p:txBody>
      </p:sp>
      <p:sp>
        <p:nvSpPr>
          <p:cNvPr id="3" name="Shape 1"/>
          <p:cNvSpPr/>
          <p:nvPr/>
        </p:nvSpPr>
        <p:spPr>
          <a:xfrm>
            <a:off x="0" y="0"/>
            <a:ext cx="14630400" cy="8229600"/>
          </a:xfrm>
          <a:prstGeom prst="rect">
            <a:avLst/>
          </a:prstGeom>
          <a:solidFill>
            <a:srgbClr val="FFFFFF"/>
          </a:solidFill>
          <a:ln/>
        </p:spPr>
        <p:txBody>
          <a:bodyPr/>
          <a:lstStyle/>
          <a:p>
            <a:endParaRPr lang="en-IN" dirty="0"/>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dirty="0"/>
          </a:p>
        </p:txBody>
      </p:sp>
      <p:sp>
        <p:nvSpPr>
          <p:cNvPr id="3" name="Shape 1"/>
          <p:cNvSpPr/>
          <p:nvPr/>
        </p:nvSpPr>
        <p:spPr>
          <a:xfrm>
            <a:off x="0" y="0"/>
            <a:ext cx="14630400" cy="8229600"/>
          </a:xfrm>
          <a:prstGeom prst="rect">
            <a:avLst/>
          </a:prstGeom>
          <a:solidFill>
            <a:srgbClr val="FFFFFF"/>
          </a:solidFill>
          <a:ln/>
        </p:spPr>
        <p:txBody>
          <a:bodyPr/>
          <a:lstStyle/>
          <a:p>
            <a:endParaRPr lang="en-IN" dirty="0"/>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dirty="0"/>
          </a:p>
        </p:txBody>
      </p:sp>
      <p:sp>
        <p:nvSpPr>
          <p:cNvPr id="3" name="Shape 1"/>
          <p:cNvSpPr/>
          <p:nvPr/>
        </p:nvSpPr>
        <p:spPr>
          <a:xfrm>
            <a:off x="0" y="0"/>
            <a:ext cx="14630400" cy="8229600"/>
          </a:xfrm>
          <a:prstGeom prst="rect">
            <a:avLst/>
          </a:prstGeom>
          <a:solidFill>
            <a:srgbClr val="FFFFFF"/>
          </a:solidFill>
          <a:ln/>
        </p:spPr>
        <p:txBody>
          <a:bodyPr/>
          <a:lstStyle/>
          <a:p>
            <a:endParaRPr lang="en-IN" dirty="0"/>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dirty="0"/>
          </a:p>
        </p:txBody>
      </p:sp>
      <p:sp>
        <p:nvSpPr>
          <p:cNvPr id="3" name="Shape 1"/>
          <p:cNvSpPr/>
          <p:nvPr/>
        </p:nvSpPr>
        <p:spPr>
          <a:xfrm>
            <a:off x="0" y="0"/>
            <a:ext cx="14630400" cy="8229600"/>
          </a:xfrm>
          <a:prstGeom prst="rect">
            <a:avLst/>
          </a:prstGeom>
          <a:solidFill>
            <a:srgbClr val="FFFFFF"/>
          </a:solidFill>
          <a:ln/>
        </p:spPr>
        <p:txBody>
          <a:bodyPr/>
          <a:lstStyle/>
          <a:p>
            <a:endParaRPr lang="en-IN" dirty="0"/>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dirty="0"/>
          </a:p>
        </p:txBody>
      </p:sp>
      <p:sp>
        <p:nvSpPr>
          <p:cNvPr id="3" name="Shape 1"/>
          <p:cNvSpPr/>
          <p:nvPr/>
        </p:nvSpPr>
        <p:spPr>
          <a:xfrm>
            <a:off x="0" y="0"/>
            <a:ext cx="14630400" cy="8229600"/>
          </a:xfrm>
          <a:prstGeom prst="rect">
            <a:avLst/>
          </a:prstGeom>
          <a:solidFill>
            <a:srgbClr val="FFFFFF"/>
          </a:solidFill>
          <a:ln/>
        </p:spPr>
        <p:txBody>
          <a:bodyPr/>
          <a:lstStyle/>
          <a:p>
            <a:endParaRPr lang="en-IN" dirty="0"/>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IN" dirty="0"/>
          </a:p>
        </p:txBody>
      </p:sp>
      <p:sp>
        <p:nvSpPr>
          <p:cNvPr id="3" name="Shape 1"/>
          <p:cNvSpPr/>
          <p:nvPr/>
        </p:nvSpPr>
        <p:spPr>
          <a:xfrm>
            <a:off x="0" y="0"/>
            <a:ext cx="14630400" cy="8229600"/>
          </a:xfrm>
          <a:prstGeom prst="rect">
            <a:avLst/>
          </a:prstGeom>
          <a:solidFill>
            <a:srgbClr val="FFFFFF"/>
          </a:solidFill>
          <a:ln/>
        </p:spPr>
        <p:txBody>
          <a:bodyPr/>
          <a:lstStyle/>
          <a:p>
            <a:endParaRPr lang="en-IN" dirty="0"/>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hyperlink" Target="http://www.linkedin.com/in/cajigarmehta" TargetMode="External"/><Relationship Id="rId4" Type="http://schemas.openxmlformats.org/officeDocument/2006/relationships/hyperlink" Target="mailto:jigar@jassca.co.i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912162" y="573142"/>
            <a:ext cx="8566795" cy="2851124"/>
          </a:xfrm>
          <a:prstGeom prst="rect">
            <a:avLst/>
          </a:prstGeom>
          <a:noFill/>
          <a:ln/>
        </p:spPr>
        <p:txBody>
          <a:bodyPr wrap="square" lIns="0" tIns="0" rIns="0" bIns="0" rtlCol="0" anchor="t"/>
          <a:lstStyle/>
          <a:p>
            <a:pPr marL="0" indent="0" algn="ctr">
              <a:lnSpc>
                <a:spcPts val="7700"/>
              </a:lnSpc>
              <a:buNone/>
            </a:pPr>
            <a:r>
              <a:rPr lang="en-US" sz="8800" b="1" dirty="0">
                <a:solidFill>
                  <a:srgbClr val="152D47"/>
                </a:solidFill>
                <a:latin typeface="Goudy Old Style" panose="02020502050305020303" pitchFamily="18" charset="0"/>
                <a:ea typeface="Crimson Pro Semi Bold" pitchFamily="34" charset="-122"/>
                <a:cs typeface="Crimson Pro Semi Bold" pitchFamily="34" charset="-120"/>
              </a:rPr>
              <a:t>Year End Compliances – Income Tax</a:t>
            </a:r>
            <a:endParaRPr lang="en-US" sz="8800" b="1" dirty="0">
              <a:latin typeface="Goudy Old Style" panose="02020502050305020303" pitchFamily="18" charset="0"/>
            </a:endParaRPr>
          </a:p>
        </p:txBody>
      </p:sp>
      <p:sp>
        <p:nvSpPr>
          <p:cNvPr id="4" name="Text 1"/>
          <p:cNvSpPr/>
          <p:nvPr/>
        </p:nvSpPr>
        <p:spPr>
          <a:xfrm>
            <a:off x="6280190" y="4379000"/>
            <a:ext cx="7556421" cy="362903"/>
          </a:xfrm>
          <a:prstGeom prst="rect">
            <a:avLst/>
          </a:prstGeom>
          <a:noFill/>
          <a:ln/>
        </p:spPr>
        <p:txBody>
          <a:bodyPr wrap="none" lIns="0" tIns="0" rIns="0" bIns="0" rtlCol="0" anchor="t"/>
          <a:lstStyle/>
          <a:p>
            <a:pPr marL="0" indent="0" algn="l">
              <a:lnSpc>
                <a:spcPts val="2850"/>
              </a:lnSpc>
              <a:buNone/>
            </a:pPr>
            <a:endParaRPr lang="en-US" sz="1750" dirty="0"/>
          </a:p>
        </p:txBody>
      </p:sp>
      <p:grpSp>
        <p:nvGrpSpPr>
          <p:cNvPr id="13" name="Group 12">
            <a:extLst>
              <a:ext uri="{FF2B5EF4-FFF2-40B4-BE49-F238E27FC236}">
                <a16:creationId xmlns:a16="http://schemas.microsoft.com/office/drawing/2014/main" id="{49B1DC7D-3780-48C0-A284-688BBEBDAF85}"/>
              </a:ext>
            </a:extLst>
          </p:cNvPr>
          <p:cNvGrpSpPr/>
          <p:nvPr/>
        </p:nvGrpSpPr>
        <p:grpSpPr>
          <a:xfrm>
            <a:off x="11832653" y="6834174"/>
            <a:ext cx="2143775" cy="507826"/>
            <a:chOff x="8395097" y="4997053"/>
            <a:chExt cx="1902857" cy="441484"/>
          </a:xfrm>
        </p:grpSpPr>
        <p:sp>
          <p:nvSpPr>
            <p:cNvPr id="7" name="Shape 4"/>
            <p:cNvSpPr/>
            <p:nvPr/>
          </p:nvSpPr>
          <p:spPr>
            <a:xfrm>
              <a:off x="8395097" y="4997053"/>
              <a:ext cx="1902857" cy="441484"/>
            </a:xfrm>
            <a:prstGeom prst="roundRect">
              <a:avLst>
                <a:gd name="adj" fmla="val 6165"/>
              </a:avLst>
            </a:prstGeom>
            <a:noFill/>
            <a:ln w="7620">
              <a:solidFill>
                <a:srgbClr val="2150FE"/>
              </a:solidFill>
              <a:prstDash val="solid"/>
            </a:ln>
          </p:spPr>
          <p:txBody>
            <a:bodyPr/>
            <a:lstStyle/>
            <a:p>
              <a:endParaRPr lang="en-IN" dirty="0"/>
            </a:p>
          </p:txBody>
        </p:sp>
        <p:sp>
          <p:nvSpPr>
            <p:cNvPr id="8" name="Text 5"/>
            <p:cNvSpPr/>
            <p:nvPr/>
          </p:nvSpPr>
          <p:spPr>
            <a:xfrm>
              <a:off x="8538805" y="5072658"/>
              <a:ext cx="1615440" cy="290274"/>
            </a:xfrm>
            <a:prstGeom prst="rect">
              <a:avLst/>
            </a:prstGeom>
            <a:noFill/>
            <a:ln/>
          </p:spPr>
          <p:txBody>
            <a:bodyPr wrap="none" lIns="0" tIns="0" rIns="0" bIns="0" rtlCol="0" anchor="t"/>
            <a:lstStyle/>
            <a:p>
              <a:pPr marL="0" indent="0" algn="l">
                <a:lnSpc>
                  <a:spcPts val="2250"/>
                </a:lnSpc>
                <a:buNone/>
              </a:pPr>
              <a:r>
                <a:rPr lang="en-US" sz="1400" dirty="0">
                  <a:solidFill>
                    <a:srgbClr val="2150FE"/>
                  </a:solidFill>
                  <a:latin typeface="Heebo" pitchFamily="34" charset="0"/>
                  <a:ea typeface="Heebo" pitchFamily="34" charset="-122"/>
                  <a:cs typeface="Heebo" pitchFamily="34" charset="-120"/>
                </a:rPr>
                <a:t>MARCH 29, 2026</a:t>
              </a:r>
              <a:endParaRPr lang="en-US" sz="1400" dirty="0"/>
            </a:p>
          </p:txBody>
        </p:sp>
      </p:grpSp>
      <p:sp>
        <p:nvSpPr>
          <p:cNvPr id="9" name="Text 6"/>
          <p:cNvSpPr/>
          <p:nvPr/>
        </p:nvSpPr>
        <p:spPr>
          <a:xfrm>
            <a:off x="6624291" y="3636590"/>
            <a:ext cx="7556422" cy="989538"/>
          </a:xfrm>
          <a:prstGeom prst="rect">
            <a:avLst/>
          </a:prstGeom>
          <a:noFill/>
          <a:ln/>
        </p:spPr>
        <p:txBody>
          <a:bodyPr wrap="none" lIns="0" tIns="0" rIns="0" bIns="0" rtlCol="0" anchor="t"/>
          <a:lstStyle/>
          <a:p>
            <a:pPr marL="0" indent="0" algn="ctr">
              <a:buNone/>
            </a:pPr>
            <a:r>
              <a:rPr lang="en-US" sz="5400" b="1" dirty="0">
                <a:solidFill>
                  <a:schemeClr val="tx2">
                    <a:lumMod val="50000"/>
                  </a:schemeClr>
                </a:solidFill>
                <a:latin typeface="Baskerville Old Face" panose="02020602080505020303" pitchFamily="18" charset="0"/>
                <a:ea typeface="Heebo" pitchFamily="34" charset="-122"/>
                <a:cs typeface="Heebo" pitchFamily="34" charset="-120"/>
              </a:rPr>
              <a:t>CA Jigar Mehta</a:t>
            </a:r>
            <a:endParaRPr lang="en-US" sz="5400" b="1" dirty="0">
              <a:solidFill>
                <a:schemeClr val="tx2">
                  <a:lumMod val="50000"/>
                </a:schemeClr>
              </a:solidFill>
              <a:latin typeface="Baskerville Old Face" panose="02020602080505020303" pitchFamily="18" charset="0"/>
            </a:endParaRPr>
          </a:p>
        </p:txBody>
      </p:sp>
      <p:sp>
        <p:nvSpPr>
          <p:cNvPr id="10" name="TextBox 9">
            <a:extLst>
              <a:ext uri="{FF2B5EF4-FFF2-40B4-BE49-F238E27FC236}">
                <a16:creationId xmlns:a16="http://schemas.microsoft.com/office/drawing/2014/main" id="{704378CD-FF4F-4AF9-9DDC-B2223CE2ABD7}"/>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5" name="TextBox 4">
            <a:extLst>
              <a:ext uri="{FF2B5EF4-FFF2-40B4-BE49-F238E27FC236}">
                <a16:creationId xmlns:a16="http://schemas.microsoft.com/office/drawing/2014/main" id="{267B3C9C-B08C-7B63-1C39-5D5CE5EE1688}"/>
              </a:ext>
            </a:extLst>
          </p:cNvPr>
          <p:cNvSpPr txBox="1"/>
          <p:nvPr/>
        </p:nvSpPr>
        <p:spPr>
          <a:xfrm>
            <a:off x="8748717" y="5127900"/>
            <a:ext cx="5730240" cy="1040157"/>
          </a:xfrm>
          <a:prstGeom prst="rect">
            <a:avLst/>
          </a:prstGeom>
          <a:noFill/>
        </p:spPr>
        <p:txBody>
          <a:bodyPr wrap="square" rtlCol="0">
            <a:spAutoFit/>
          </a:bodyPr>
          <a:lstStyle/>
          <a:p>
            <a:pPr algn="ctr">
              <a:lnSpc>
                <a:spcPts val="3550"/>
              </a:lnSpc>
            </a:pPr>
            <a:r>
              <a:rPr lang="en-US" sz="4000" b="1" dirty="0">
                <a:solidFill>
                  <a:schemeClr val="tx2">
                    <a:lumMod val="50000"/>
                  </a:schemeClr>
                </a:solidFill>
                <a:latin typeface="Goudy Old Style" panose="02020502050305020303" pitchFamily="18" charset="0"/>
                <a:cs typeface="Heebo" pitchFamily="34" charset="-120"/>
              </a:rPr>
              <a:t>VASAI BRANCH OF WIRC OF ICAI</a:t>
            </a:r>
            <a:endParaRPr lang="en-IN" sz="4000" b="1" dirty="0">
              <a:solidFill>
                <a:schemeClr val="tx2">
                  <a:lumMod val="50000"/>
                </a:schemeClr>
              </a:solidFill>
              <a:latin typeface="Goudy Old Style" panose="02020502050305020303" pitchFamily="18" charset="0"/>
              <a:cs typeface="Heebo" pitchFamily="34" charset="-120"/>
            </a:endParaRPr>
          </a:p>
        </p:txBody>
      </p:sp>
      <p:pic>
        <p:nvPicPr>
          <p:cNvPr id="11" name="Picture 10">
            <a:extLst>
              <a:ext uri="{FF2B5EF4-FFF2-40B4-BE49-F238E27FC236}">
                <a16:creationId xmlns:a16="http://schemas.microsoft.com/office/drawing/2014/main" id="{FCA881A9-5F07-FC8D-0B71-22E1ADC36053}"/>
              </a:ext>
            </a:extLst>
          </p:cNvPr>
          <p:cNvPicPr>
            <a:picLocks noChangeAspect="1"/>
          </p:cNvPicPr>
          <p:nvPr/>
        </p:nvPicPr>
        <p:blipFill>
          <a:blip r:embed="rId4"/>
          <a:stretch>
            <a:fillRect/>
          </a:stretch>
        </p:blipFill>
        <p:spPr>
          <a:xfrm>
            <a:off x="7083392" y="4822176"/>
            <a:ext cx="1816767" cy="16516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174A8-287B-8765-96EA-228F71DC194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075EA84-4C5C-A8E6-5B09-13B4425356F6}"/>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Tax Deduction at Source – Other Payments</a:t>
            </a:r>
            <a:endParaRPr lang="en-US" sz="4000" b="1" dirty="0"/>
          </a:p>
        </p:txBody>
      </p:sp>
      <p:sp>
        <p:nvSpPr>
          <p:cNvPr id="27" name="TextBox 26">
            <a:extLst>
              <a:ext uri="{FF2B5EF4-FFF2-40B4-BE49-F238E27FC236}">
                <a16:creationId xmlns:a16="http://schemas.microsoft.com/office/drawing/2014/main" id="{B96B29B2-212D-A680-29C1-95FB191F6941}"/>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298DAD04-8BA9-C0F0-47F0-99DF19A57C06}"/>
              </a:ext>
            </a:extLst>
          </p:cNvPr>
          <p:cNvSpPr txBox="1"/>
          <p:nvPr/>
        </p:nvSpPr>
        <p:spPr>
          <a:xfrm>
            <a:off x="647700" y="1198391"/>
            <a:ext cx="13335000" cy="4093428"/>
          </a:xfrm>
          <a:prstGeom prst="rect">
            <a:avLst/>
          </a:prstGeom>
          <a:noFill/>
        </p:spPr>
        <p:txBody>
          <a:bodyPr wrap="square" rtlCol="0">
            <a:spAutoFit/>
          </a:bodyPr>
          <a:lstStyle/>
          <a:p>
            <a:pPr algn="just"/>
            <a:r>
              <a:rPr lang="en-US" sz="4400" b="1" dirty="0">
                <a:latin typeface="Aldhabi" panose="01000000000000000000" pitchFamily="2" charset="-78"/>
                <a:cs typeface="Aldhabi" panose="01000000000000000000" pitchFamily="2" charset="-78"/>
              </a:rPr>
              <a:t>Case Laws</a:t>
            </a:r>
          </a:p>
          <a:p>
            <a:pPr marL="342900" indent="-342900" algn="just">
              <a:buFont typeface="Wingdings" panose="05000000000000000000" pitchFamily="2" charset="2"/>
              <a:buChar char="Ø"/>
            </a:pPr>
            <a:r>
              <a:rPr lang="en-US" sz="3600" b="1" dirty="0">
                <a:latin typeface="Aldhabi" panose="01000000000000000000" pitchFamily="2" charset="-78"/>
                <a:cs typeface="Aldhabi" panose="01000000000000000000" pitchFamily="2" charset="-78"/>
              </a:rPr>
              <a:t>Karnataka Power Transmission Corpn. Ltd. v. Dy. CIT (TDS)[2016] 383 ITR 59</a:t>
            </a:r>
          </a:p>
          <a:p>
            <a:pPr lvl="1" algn="just"/>
            <a:r>
              <a:rPr lang="en-US" sz="3600" i="1" dirty="0">
                <a:latin typeface="Aldhabi" panose="01000000000000000000" pitchFamily="2" charset="-78"/>
                <a:cs typeface="Aldhabi" panose="01000000000000000000" pitchFamily="2" charset="-78"/>
              </a:rPr>
              <a:t>..The phrase "any income" and "income-tax thereon" if read harmoniously, it would indicate that the interest which finally partakes the character of income, alone is liable for deduction of the income-tax on that income by way of interest. If the said interest is not finally considered to be an income of the deductee, as per reversal entries of the provision in the present case, section 194A(1) of the Act would not be made applicable</a:t>
            </a:r>
          </a:p>
        </p:txBody>
      </p:sp>
    </p:spTree>
    <p:extLst>
      <p:ext uri="{BB962C8B-B14F-4D97-AF65-F5344CB8AC3E}">
        <p14:creationId xmlns:p14="http://schemas.microsoft.com/office/powerpoint/2010/main" val="259866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C232-6239-1DD6-64FB-AF067AD5958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940B1BC-2543-2DB2-400E-0262ACD647F2}"/>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Tax Deduction at Source – Other Payments</a:t>
            </a:r>
            <a:endParaRPr lang="en-US" sz="4000" b="1" dirty="0"/>
          </a:p>
        </p:txBody>
      </p:sp>
      <p:sp>
        <p:nvSpPr>
          <p:cNvPr id="27" name="TextBox 26">
            <a:extLst>
              <a:ext uri="{FF2B5EF4-FFF2-40B4-BE49-F238E27FC236}">
                <a16:creationId xmlns:a16="http://schemas.microsoft.com/office/drawing/2014/main" id="{6AF463E8-253B-979B-B70E-53FE09D23DF5}"/>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pic>
        <p:nvPicPr>
          <p:cNvPr id="4" name="Picture 3">
            <a:extLst>
              <a:ext uri="{FF2B5EF4-FFF2-40B4-BE49-F238E27FC236}">
                <a16:creationId xmlns:a16="http://schemas.microsoft.com/office/drawing/2014/main" id="{AB1F680E-9590-A072-4C47-4EBC295BC23A}"/>
              </a:ext>
            </a:extLst>
          </p:cNvPr>
          <p:cNvPicPr>
            <a:picLocks noChangeAspect="1"/>
          </p:cNvPicPr>
          <p:nvPr/>
        </p:nvPicPr>
        <p:blipFill>
          <a:blip r:embed="rId3"/>
          <a:srcRect l="1" r="-1110" b="16554"/>
          <a:stretch>
            <a:fillRect/>
          </a:stretch>
        </p:blipFill>
        <p:spPr>
          <a:xfrm>
            <a:off x="502920" y="1448727"/>
            <a:ext cx="13590822" cy="6201753"/>
          </a:xfrm>
          <a:prstGeom prst="rect">
            <a:avLst/>
          </a:prstGeom>
        </p:spPr>
      </p:pic>
      <p:cxnSp>
        <p:nvCxnSpPr>
          <p:cNvPr id="6" name="Straight Connector 5">
            <a:extLst>
              <a:ext uri="{FF2B5EF4-FFF2-40B4-BE49-F238E27FC236}">
                <a16:creationId xmlns:a16="http://schemas.microsoft.com/office/drawing/2014/main" id="{1B901680-7768-8E3D-8045-C7DD44FA598F}"/>
              </a:ext>
            </a:extLst>
          </p:cNvPr>
          <p:cNvCxnSpPr/>
          <p:nvPr/>
        </p:nvCxnSpPr>
        <p:spPr>
          <a:xfrm>
            <a:off x="10781096" y="4754880"/>
            <a:ext cx="199644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7BDC32FF-8155-397F-9289-9E03411585CC}"/>
              </a:ext>
            </a:extLst>
          </p:cNvPr>
          <p:cNvCxnSpPr>
            <a:cxnSpLocks/>
          </p:cNvCxnSpPr>
          <p:nvPr/>
        </p:nvCxnSpPr>
        <p:spPr>
          <a:xfrm>
            <a:off x="3505200" y="5242560"/>
            <a:ext cx="324612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4948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755B5-9E1E-579D-5053-EF0E23043C1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602168B-76A0-3079-54E3-1A77412AEC4F}"/>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Tax Deduction at Source – Section 40(a)(i) &amp; (ia)</a:t>
            </a:r>
            <a:endParaRPr lang="en-US" sz="4000" b="1" dirty="0"/>
          </a:p>
        </p:txBody>
      </p:sp>
      <p:sp>
        <p:nvSpPr>
          <p:cNvPr id="27" name="TextBox 26">
            <a:extLst>
              <a:ext uri="{FF2B5EF4-FFF2-40B4-BE49-F238E27FC236}">
                <a16:creationId xmlns:a16="http://schemas.microsoft.com/office/drawing/2014/main" id="{0EAB4AC5-1424-2B51-1514-AB029E35327A}"/>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62D516D4-CCD2-366D-2DDB-89AE46DE7FB3}"/>
              </a:ext>
            </a:extLst>
          </p:cNvPr>
          <p:cNvSpPr txBox="1"/>
          <p:nvPr/>
        </p:nvSpPr>
        <p:spPr>
          <a:xfrm>
            <a:off x="368967" y="948120"/>
            <a:ext cx="13335000" cy="828560"/>
          </a:xfrm>
          <a:prstGeom prst="rect">
            <a:avLst/>
          </a:prstGeom>
          <a:noFill/>
        </p:spPr>
        <p:txBody>
          <a:bodyPr wrap="square" rtlCol="0">
            <a:spAutoFit/>
          </a:bodyPr>
          <a:lstStyle/>
          <a:p>
            <a:pPr marL="285750" indent="-285750" algn="just">
              <a:lnSpc>
                <a:spcPct val="150000"/>
              </a:lnSpc>
              <a:spcAft>
                <a:spcPts val="1200"/>
              </a:spcAft>
              <a:buFont typeface="Wingdings" panose="05000000000000000000" pitchFamily="2" charset="2"/>
              <a:buChar char="v"/>
            </a:pPr>
            <a:r>
              <a:rPr lang="en-IN" sz="3600" b="1" dirty="0">
                <a:latin typeface="Aldhabi" panose="01000000000000000000" pitchFamily="2" charset="-78"/>
                <a:cs typeface="Aldhabi" panose="01000000000000000000" pitchFamily="2" charset="-78"/>
              </a:rPr>
              <a:t>Disallowance u/s. 40(a)(i) &amp; (ia):</a:t>
            </a:r>
          </a:p>
        </p:txBody>
      </p:sp>
      <p:grpSp>
        <p:nvGrpSpPr>
          <p:cNvPr id="12" name="Group 11">
            <a:extLst>
              <a:ext uri="{FF2B5EF4-FFF2-40B4-BE49-F238E27FC236}">
                <a16:creationId xmlns:a16="http://schemas.microsoft.com/office/drawing/2014/main" id="{380338A4-45E1-2C63-BFC6-3FB4FB909681}"/>
              </a:ext>
            </a:extLst>
          </p:cNvPr>
          <p:cNvGrpSpPr/>
          <p:nvPr/>
        </p:nvGrpSpPr>
        <p:grpSpPr>
          <a:xfrm>
            <a:off x="1066800" y="1698566"/>
            <a:ext cx="12938760" cy="5878351"/>
            <a:chOff x="765207" y="2067306"/>
            <a:chExt cx="12938760" cy="5878351"/>
          </a:xfrm>
        </p:grpSpPr>
        <p:graphicFrame>
          <p:nvGraphicFramePr>
            <p:cNvPr id="7" name="Diagram 6">
              <a:extLst>
                <a:ext uri="{FF2B5EF4-FFF2-40B4-BE49-F238E27FC236}">
                  <a16:creationId xmlns:a16="http://schemas.microsoft.com/office/drawing/2014/main" id="{1DFE1FC7-E833-A06D-FAD2-8BB965EC8A8A}"/>
                </a:ext>
              </a:extLst>
            </p:cNvPr>
            <p:cNvGraphicFramePr/>
            <p:nvPr>
              <p:extLst>
                <p:ext uri="{D42A27DB-BD31-4B8C-83A1-F6EECF244321}">
                  <p14:modId xmlns:p14="http://schemas.microsoft.com/office/powerpoint/2010/main" val="1369266957"/>
                </p:ext>
              </p:extLst>
            </p:nvPr>
          </p:nvGraphicFramePr>
          <p:xfrm>
            <a:off x="765207" y="2067306"/>
            <a:ext cx="12938760" cy="587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tar: 5 Points 7">
              <a:extLst>
                <a:ext uri="{FF2B5EF4-FFF2-40B4-BE49-F238E27FC236}">
                  <a16:creationId xmlns:a16="http://schemas.microsoft.com/office/drawing/2014/main" id="{BDD20D9D-DBC3-607F-7FF3-EA52E6547BA2}"/>
                </a:ext>
              </a:extLst>
            </p:cNvPr>
            <p:cNvSpPr/>
            <p:nvPr/>
          </p:nvSpPr>
          <p:spPr>
            <a:xfrm>
              <a:off x="10649553" y="2891897"/>
              <a:ext cx="609600" cy="600164"/>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Star: 5 Points 8">
              <a:extLst>
                <a:ext uri="{FF2B5EF4-FFF2-40B4-BE49-F238E27FC236}">
                  <a16:creationId xmlns:a16="http://schemas.microsoft.com/office/drawing/2014/main" id="{96960C46-EFF2-ACAA-ACCB-27DE9217917C}"/>
                </a:ext>
              </a:extLst>
            </p:cNvPr>
            <p:cNvSpPr/>
            <p:nvPr/>
          </p:nvSpPr>
          <p:spPr>
            <a:xfrm>
              <a:off x="10643139" y="4114812"/>
              <a:ext cx="609600" cy="600164"/>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Star: 5 Points 10">
              <a:extLst>
                <a:ext uri="{FF2B5EF4-FFF2-40B4-BE49-F238E27FC236}">
                  <a16:creationId xmlns:a16="http://schemas.microsoft.com/office/drawing/2014/main" id="{EC79F7A7-8194-DEB5-D5B5-3C40BD27544E}"/>
                </a:ext>
              </a:extLst>
            </p:cNvPr>
            <p:cNvSpPr/>
            <p:nvPr/>
          </p:nvSpPr>
          <p:spPr>
            <a:xfrm>
              <a:off x="10649553" y="5954799"/>
              <a:ext cx="609600" cy="600164"/>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412936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A778-FBBC-C757-7ACF-CF6C707E05A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22CD13E-7AF5-C5E0-761F-1CAFBB2337DF}"/>
              </a:ext>
            </a:extLst>
          </p:cNvPr>
          <p:cNvSpPr/>
          <p:nvPr/>
        </p:nvSpPr>
        <p:spPr>
          <a:xfrm>
            <a:off x="1" y="-117712"/>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Partners Remuneration &amp; Interest</a:t>
            </a:r>
            <a:endParaRPr lang="en-US" sz="4000" b="1" dirty="0"/>
          </a:p>
        </p:txBody>
      </p:sp>
      <p:sp>
        <p:nvSpPr>
          <p:cNvPr id="27" name="TextBox 26">
            <a:extLst>
              <a:ext uri="{FF2B5EF4-FFF2-40B4-BE49-F238E27FC236}">
                <a16:creationId xmlns:a16="http://schemas.microsoft.com/office/drawing/2014/main" id="{281C96F8-7EE8-0A05-716F-CD379381021B}"/>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BE4F23FB-0542-52BF-DB74-292827F59835}"/>
              </a:ext>
            </a:extLst>
          </p:cNvPr>
          <p:cNvSpPr txBox="1"/>
          <p:nvPr/>
        </p:nvSpPr>
        <p:spPr>
          <a:xfrm>
            <a:off x="647700" y="995997"/>
            <a:ext cx="13335000" cy="6709529"/>
          </a:xfrm>
          <a:prstGeom prst="rect">
            <a:avLst/>
          </a:prstGeom>
          <a:noFill/>
        </p:spPr>
        <p:txBody>
          <a:bodyPr wrap="square" rtlCol="0">
            <a:spAutoFit/>
          </a:bodyPr>
          <a:lstStyle/>
          <a:p>
            <a:pPr marL="285750" indent="-285750" algn="just">
              <a:buFont typeface="Wingdings" panose="05000000000000000000" pitchFamily="2" charset="2"/>
              <a:buChar char="v"/>
            </a:pPr>
            <a:r>
              <a:rPr lang="en-IN" sz="3600" b="1" dirty="0">
                <a:latin typeface="Aldhabi" panose="01000000000000000000" pitchFamily="2" charset="-78"/>
                <a:cs typeface="Aldhabi" panose="01000000000000000000" pitchFamily="2" charset="-78"/>
              </a:rPr>
              <a:t>Section 40(b)</a:t>
            </a:r>
          </a:p>
          <a:p>
            <a:pPr marL="784225" indent="-342900" algn="just">
              <a:spcAft>
                <a:spcPts val="1200"/>
              </a:spcAft>
              <a:buFont typeface="Wingdings" panose="05000000000000000000" pitchFamily="2" charset="2"/>
              <a:buChar char="Ø"/>
            </a:pPr>
            <a:r>
              <a:rPr lang="en-US" sz="3600" dirty="0">
                <a:latin typeface="Aldhabi" panose="01000000000000000000" pitchFamily="2" charset="-78"/>
                <a:cs typeface="Aldhabi" panose="01000000000000000000" pitchFamily="2" charset="-78"/>
              </a:rPr>
              <a:t>Interest allowability to be capped at the 12% and recorded in the books of accounts.</a:t>
            </a:r>
          </a:p>
          <a:p>
            <a:pPr marL="784225" indent="-342900" algn="just">
              <a:spcAft>
                <a:spcPts val="1200"/>
              </a:spcAft>
              <a:buFont typeface="Wingdings" panose="05000000000000000000" pitchFamily="2" charset="2"/>
              <a:buChar char="Ø"/>
            </a:pPr>
            <a:r>
              <a:rPr lang="en-US" sz="3600" dirty="0">
                <a:latin typeface="Aldhabi" panose="01000000000000000000" pitchFamily="2" charset="-78"/>
                <a:cs typeface="Aldhabi" panose="01000000000000000000" pitchFamily="2" charset="-78"/>
              </a:rPr>
              <a:t>Remuneration allowability as per section 40(b):</a:t>
            </a:r>
          </a:p>
          <a:p>
            <a:pPr marL="441325" algn="just">
              <a:spcAft>
                <a:spcPts val="1200"/>
              </a:spcAft>
            </a:pPr>
            <a:endParaRPr lang="en-US" sz="3600" dirty="0">
              <a:latin typeface="Aldhabi" panose="01000000000000000000" pitchFamily="2" charset="-78"/>
              <a:cs typeface="Aldhabi" panose="01000000000000000000" pitchFamily="2" charset="-78"/>
            </a:endParaRPr>
          </a:p>
          <a:p>
            <a:pPr marL="441325" algn="just"/>
            <a:endParaRPr lang="en-US" sz="3600" dirty="0">
              <a:latin typeface="Aldhabi" panose="01000000000000000000" pitchFamily="2" charset="-78"/>
              <a:cs typeface="Aldhabi" panose="01000000000000000000" pitchFamily="2" charset="-78"/>
            </a:endParaRPr>
          </a:p>
          <a:p>
            <a:pPr marL="784225" indent="-342900" algn="just">
              <a:spcAft>
                <a:spcPts val="1200"/>
              </a:spcAft>
              <a:buFont typeface="Wingdings" panose="05000000000000000000" pitchFamily="2" charset="2"/>
              <a:buChar char="Ø"/>
            </a:pPr>
            <a:r>
              <a:rPr lang="en-US" sz="3600" dirty="0">
                <a:latin typeface="Aldhabi" panose="01000000000000000000" pitchFamily="2" charset="-78"/>
                <a:cs typeface="Aldhabi" panose="01000000000000000000" pitchFamily="2" charset="-78"/>
              </a:rPr>
              <a:t>Authorisation by Partnership Deed</a:t>
            </a:r>
          </a:p>
          <a:p>
            <a:pPr marL="285750" indent="-285750" algn="just">
              <a:buFont typeface="Wingdings" panose="05000000000000000000" pitchFamily="2" charset="2"/>
              <a:buChar char="v"/>
            </a:pPr>
            <a:r>
              <a:rPr lang="en-IN" sz="3600" b="1" dirty="0">
                <a:latin typeface="Aldhabi" panose="01000000000000000000" pitchFamily="2" charset="-78"/>
                <a:cs typeface="Aldhabi" panose="01000000000000000000" pitchFamily="2" charset="-78"/>
              </a:rPr>
              <a:t>Section 194T</a:t>
            </a:r>
          </a:p>
          <a:p>
            <a:pPr marL="784225" indent="-342900" algn="just">
              <a:spcAft>
                <a:spcPts val="1200"/>
              </a:spcAft>
              <a:buFont typeface="Wingdings" panose="05000000000000000000" pitchFamily="2" charset="2"/>
              <a:buChar char="Ø"/>
            </a:pPr>
            <a:r>
              <a:rPr lang="en-US" sz="3600" dirty="0">
                <a:latin typeface="Aldhabi" panose="01000000000000000000" pitchFamily="2" charset="-78"/>
                <a:cs typeface="Aldhabi" panose="01000000000000000000" pitchFamily="2" charset="-78"/>
              </a:rPr>
              <a:t>Deduction of tax @ 10% on Partners Remuneration &amp; Interest</a:t>
            </a:r>
          </a:p>
          <a:p>
            <a:pPr marL="784225" indent="-342900" algn="just">
              <a:spcAft>
                <a:spcPts val="1200"/>
              </a:spcAft>
              <a:buFont typeface="Wingdings" panose="05000000000000000000" pitchFamily="2" charset="2"/>
              <a:buChar char="Ø"/>
            </a:pPr>
            <a:r>
              <a:rPr lang="en-US" sz="3600" dirty="0">
                <a:latin typeface="Aldhabi" panose="01000000000000000000" pitchFamily="2" charset="-78"/>
                <a:cs typeface="Aldhabi" panose="01000000000000000000" pitchFamily="2" charset="-78"/>
              </a:rPr>
              <a:t>Time of Deduction – payment or credit, whichever is earlier.</a:t>
            </a:r>
          </a:p>
          <a:p>
            <a:pPr marL="784225" indent="-342900" algn="just">
              <a:spcAft>
                <a:spcPts val="1200"/>
              </a:spcAft>
              <a:buFont typeface="Wingdings" panose="05000000000000000000" pitchFamily="2" charset="2"/>
              <a:buChar char="Ø"/>
            </a:pPr>
            <a:r>
              <a:rPr lang="en-US" sz="3600" dirty="0">
                <a:latin typeface="Aldhabi" panose="01000000000000000000" pitchFamily="2" charset="-78"/>
                <a:cs typeface="Aldhabi" panose="01000000000000000000" pitchFamily="2" charset="-78"/>
              </a:rPr>
              <a:t>Disallowance u/s. 40(a)(ia)</a:t>
            </a:r>
          </a:p>
        </p:txBody>
      </p:sp>
      <p:graphicFrame>
        <p:nvGraphicFramePr>
          <p:cNvPr id="3" name="Table 2">
            <a:extLst>
              <a:ext uri="{FF2B5EF4-FFF2-40B4-BE49-F238E27FC236}">
                <a16:creationId xmlns:a16="http://schemas.microsoft.com/office/drawing/2014/main" id="{92E76FD9-DDA7-8FB1-3289-3B7DD861C3EF}"/>
              </a:ext>
            </a:extLst>
          </p:cNvPr>
          <p:cNvGraphicFramePr>
            <a:graphicFrameLocks noGrp="1"/>
          </p:cNvGraphicFramePr>
          <p:nvPr>
            <p:extLst>
              <p:ext uri="{D42A27DB-BD31-4B8C-83A1-F6EECF244321}">
                <p14:modId xmlns:p14="http://schemas.microsoft.com/office/powerpoint/2010/main" val="2269248687"/>
              </p:ext>
            </p:extLst>
          </p:nvPr>
        </p:nvGraphicFramePr>
        <p:xfrm>
          <a:off x="1600200" y="2879878"/>
          <a:ext cx="10546080" cy="1158240"/>
        </p:xfrm>
        <a:graphic>
          <a:graphicData uri="http://schemas.openxmlformats.org/drawingml/2006/table">
            <a:tbl>
              <a:tblPr firstRow="1" bandRow="1">
                <a:tableStyleId>{5940675A-B579-460E-94D1-54222C63F5DA}</a:tableStyleId>
              </a:tblPr>
              <a:tblGrid>
                <a:gridCol w="4541520">
                  <a:extLst>
                    <a:ext uri="{9D8B030D-6E8A-4147-A177-3AD203B41FA5}">
                      <a16:colId xmlns:a16="http://schemas.microsoft.com/office/drawing/2014/main" val="2160468391"/>
                    </a:ext>
                  </a:extLst>
                </a:gridCol>
                <a:gridCol w="6004560">
                  <a:extLst>
                    <a:ext uri="{9D8B030D-6E8A-4147-A177-3AD203B41FA5}">
                      <a16:colId xmlns:a16="http://schemas.microsoft.com/office/drawing/2014/main" val="2520074778"/>
                    </a:ext>
                  </a:extLst>
                </a:gridCol>
              </a:tblGrid>
              <a:tr h="370840">
                <a:tc>
                  <a:txBody>
                    <a:bodyPr/>
                    <a:lstStyle/>
                    <a:p>
                      <a:r>
                        <a:rPr lang="en-US" sz="3200" dirty="0">
                          <a:latin typeface="Aldhabi" panose="01000000000000000000" pitchFamily="2" charset="-78"/>
                          <a:cs typeface="Aldhabi" panose="01000000000000000000" pitchFamily="2" charset="-78"/>
                        </a:rPr>
                        <a:t>On the first Rs.6,00,000 of book profits</a:t>
                      </a:r>
                      <a:endParaRPr lang="en-IN" sz="3200" dirty="0">
                        <a:latin typeface="Aldhabi" panose="01000000000000000000" pitchFamily="2" charset="-78"/>
                        <a:cs typeface="Aldhabi" panose="01000000000000000000" pitchFamily="2" charset="-78"/>
                      </a:endParaRPr>
                    </a:p>
                  </a:txBody>
                  <a:tcPr/>
                </a:tc>
                <a:tc>
                  <a:txBody>
                    <a:bodyPr/>
                    <a:lstStyle/>
                    <a:p>
                      <a:r>
                        <a:rPr lang="en-US" sz="3200" dirty="0">
                          <a:latin typeface="Aldhabi" panose="01000000000000000000" pitchFamily="2" charset="-78"/>
                          <a:cs typeface="Aldhabi" panose="01000000000000000000" pitchFamily="2" charset="-78"/>
                        </a:rPr>
                        <a:t>Rs.3,00,000 or 90%of book profit, whichever is more</a:t>
                      </a:r>
                      <a:endParaRPr lang="en-IN" sz="32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3229610335"/>
                  </a:ext>
                </a:extLst>
              </a:tr>
              <a:tr h="370840">
                <a:tc>
                  <a:txBody>
                    <a:bodyPr/>
                    <a:lstStyle/>
                    <a:p>
                      <a:r>
                        <a:rPr lang="en-US" sz="3200" dirty="0">
                          <a:latin typeface="Aldhabi" panose="01000000000000000000" pitchFamily="2" charset="-78"/>
                          <a:cs typeface="Aldhabi" panose="01000000000000000000" pitchFamily="2" charset="-78"/>
                        </a:rPr>
                        <a:t>On balance book profit</a:t>
                      </a:r>
                      <a:endParaRPr lang="en-IN" sz="3200" dirty="0">
                        <a:latin typeface="Aldhabi" panose="01000000000000000000" pitchFamily="2" charset="-78"/>
                        <a:cs typeface="Aldhabi" panose="01000000000000000000" pitchFamily="2" charset="-78"/>
                      </a:endParaRPr>
                    </a:p>
                  </a:txBody>
                  <a:tcPr/>
                </a:tc>
                <a:tc>
                  <a:txBody>
                    <a:bodyPr/>
                    <a:lstStyle/>
                    <a:p>
                      <a:r>
                        <a:rPr lang="en-US" sz="3200" dirty="0">
                          <a:latin typeface="Aldhabi" panose="01000000000000000000" pitchFamily="2" charset="-78"/>
                          <a:cs typeface="Aldhabi" panose="01000000000000000000" pitchFamily="2" charset="-78"/>
                        </a:rPr>
                        <a:t>At 60% of book profit</a:t>
                      </a:r>
                      <a:endParaRPr lang="en-IN" sz="32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3335009853"/>
                  </a:ext>
                </a:extLst>
              </a:tr>
            </a:tbl>
          </a:graphicData>
        </a:graphic>
      </p:graphicFrame>
    </p:spTree>
    <p:extLst>
      <p:ext uri="{BB962C8B-B14F-4D97-AF65-F5344CB8AC3E}">
        <p14:creationId xmlns:p14="http://schemas.microsoft.com/office/powerpoint/2010/main" val="79863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F9FCA-9370-FD3D-9800-343EB1CB364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47BA0F8-3A2F-8160-6901-473422D3455E}"/>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spcAft>
                <a:spcPts val="600"/>
              </a:spcAft>
              <a:buNone/>
            </a:pPr>
            <a:r>
              <a:rPr lang="en-US" sz="4000" b="1" dirty="0">
                <a:solidFill>
                  <a:srgbClr val="152D47"/>
                </a:solidFill>
                <a:latin typeface="Crimson Pro Semi Bold" pitchFamily="34" charset="0"/>
                <a:ea typeface="Crimson Pro Semi Bold" pitchFamily="34" charset="-122"/>
                <a:cs typeface="Crimson Pro Semi Bold" pitchFamily="34" charset="-120"/>
              </a:rPr>
              <a:t>Deductions</a:t>
            </a:r>
            <a:endParaRPr lang="en-US" sz="4000" b="1" dirty="0"/>
          </a:p>
        </p:txBody>
      </p:sp>
      <p:sp>
        <p:nvSpPr>
          <p:cNvPr id="27" name="TextBox 26">
            <a:extLst>
              <a:ext uri="{FF2B5EF4-FFF2-40B4-BE49-F238E27FC236}">
                <a16:creationId xmlns:a16="http://schemas.microsoft.com/office/drawing/2014/main" id="{C89BF75E-B943-7A9D-5238-DD97B943B64F}"/>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B3553A9D-6147-361B-C143-4B2979D458D1}"/>
              </a:ext>
            </a:extLst>
          </p:cNvPr>
          <p:cNvSpPr txBox="1"/>
          <p:nvPr/>
        </p:nvSpPr>
        <p:spPr>
          <a:xfrm>
            <a:off x="647700" y="978625"/>
            <a:ext cx="13335000" cy="6817251"/>
          </a:xfrm>
          <a:prstGeom prst="rect">
            <a:avLst/>
          </a:prstGeom>
          <a:noFill/>
        </p:spPr>
        <p:txBody>
          <a:bodyPr wrap="square" rtlCol="0">
            <a:spAutoFit/>
          </a:bodyPr>
          <a:lstStyle/>
          <a:p>
            <a:pPr marL="285750" indent="-285750">
              <a:buFont typeface="Wingdings" panose="05000000000000000000" pitchFamily="2" charset="2"/>
              <a:buChar char="v"/>
            </a:pPr>
            <a:r>
              <a:rPr lang="en-US" sz="3600" b="1" dirty="0">
                <a:latin typeface="Aldhabi" panose="01000000000000000000" pitchFamily="2" charset="-78"/>
                <a:cs typeface="Aldhabi" panose="01000000000000000000" pitchFamily="2" charset="-78"/>
              </a:rPr>
              <a:t>Bad Debts [Section 36(1)(vii)]</a:t>
            </a:r>
          </a:p>
          <a:p>
            <a:pPr marL="274638"/>
            <a:r>
              <a:rPr lang="en-US" sz="3600" dirty="0">
                <a:latin typeface="Aldhabi" panose="01000000000000000000" pitchFamily="2" charset="-78"/>
                <a:cs typeface="Aldhabi" panose="01000000000000000000" pitchFamily="2" charset="-78"/>
              </a:rPr>
              <a:t>Twin conditions to be satisfied:</a:t>
            </a:r>
          </a:p>
          <a:p>
            <a:pPr marL="617538" indent="-342900">
              <a:buFont typeface="Wingdings" panose="05000000000000000000" pitchFamily="2" charset="2"/>
              <a:buChar char="§"/>
            </a:pPr>
            <a:r>
              <a:rPr lang="en-US" sz="3600" dirty="0">
                <a:latin typeface="Aldhabi" panose="01000000000000000000" pitchFamily="2" charset="-78"/>
                <a:cs typeface="Aldhabi" panose="01000000000000000000" pitchFamily="2" charset="-78"/>
              </a:rPr>
              <a:t>Amount written off as irrecoverable</a:t>
            </a:r>
          </a:p>
          <a:p>
            <a:pPr marL="617538" indent="-342900">
              <a:spcAft>
                <a:spcPts val="600"/>
              </a:spcAft>
              <a:buFont typeface="Wingdings" panose="05000000000000000000" pitchFamily="2" charset="2"/>
              <a:buChar char="§"/>
            </a:pPr>
            <a:r>
              <a:rPr lang="en-US" sz="3600" dirty="0">
                <a:latin typeface="Aldhabi" panose="01000000000000000000" pitchFamily="2" charset="-78"/>
                <a:cs typeface="Aldhabi" panose="01000000000000000000" pitchFamily="2" charset="-78"/>
              </a:rPr>
              <a:t>Taken into account in the computation of income</a:t>
            </a:r>
          </a:p>
          <a:p>
            <a:pPr marL="285750" indent="-285750">
              <a:buFont typeface="Wingdings" panose="05000000000000000000" pitchFamily="2" charset="2"/>
              <a:buChar char="v"/>
            </a:pPr>
            <a:r>
              <a:rPr lang="en-US" sz="3600" b="1" dirty="0">
                <a:latin typeface="Aldhabi" panose="01000000000000000000" pitchFamily="2" charset="-78"/>
                <a:cs typeface="Aldhabi" panose="01000000000000000000" pitchFamily="2" charset="-78"/>
              </a:rPr>
              <a:t>Provision for Bad Debts [Section 36(1)(viia)]</a:t>
            </a:r>
          </a:p>
          <a:p>
            <a:pPr marL="274638"/>
            <a:r>
              <a:rPr lang="en-US" sz="3600" dirty="0">
                <a:latin typeface="Aldhabi" panose="01000000000000000000" pitchFamily="2" charset="-78"/>
                <a:cs typeface="Aldhabi" panose="01000000000000000000" pitchFamily="2" charset="-78"/>
              </a:rPr>
              <a:t>Deduction allowed only to specified entities:</a:t>
            </a:r>
          </a:p>
          <a:p>
            <a:pPr marL="617538" indent="-342900">
              <a:buFont typeface="Wingdings" panose="05000000000000000000" pitchFamily="2" charset="2"/>
              <a:buChar char="§"/>
            </a:pPr>
            <a:r>
              <a:rPr lang="en-US" sz="3600" dirty="0">
                <a:latin typeface="Aldhabi" panose="01000000000000000000" pitchFamily="2" charset="-78"/>
                <a:cs typeface="Aldhabi" panose="01000000000000000000" pitchFamily="2" charset="-78"/>
              </a:rPr>
              <a:t>Scheduled or Non-Scheduled Bank or Co-operative Bank – 8.50% of Total Income</a:t>
            </a:r>
          </a:p>
          <a:p>
            <a:pPr marL="617538" indent="-342900">
              <a:buFont typeface="Wingdings" panose="05000000000000000000" pitchFamily="2" charset="2"/>
              <a:buChar char="§"/>
            </a:pPr>
            <a:r>
              <a:rPr lang="en-US" sz="3600" dirty="0">
                <a:latin typeface="Aldhabi" panose="01000000000000000000" pitchFamily="2" charset="-78"/>
                <a:cs typeface="Aldhabi" panose="01000000000000000000" pitchFamily="2" charset="-78"/>
              </a:rPr>
              <a:t>Foreign Bank – 5% of Total income</a:t>
            </a:r>
          </a:p>
          <a:p>
            <a:pPr marL="617538" indent="-342900">
              <a:buFont typeface="Wingdings" panose="05000000000000000000" pitchFamily="2" charset="2"/>
              <a:buChar char="§"/>
            </a:pPr>
            <a:r>
              <a:rPr lang="en-US" sz="3600" dirty="0">
                <a:latin typeface="Aldhabi" panose="01000000000000000000" pitchFamily="2" charset="-78"/>
                <a:cs typeface="Aldhabi" panose="01000000000000000000" pitchFamily="2" charset="-78"/>
              </a:rPr>
              <a:t>Financial Institution – 5% of Total Income</a:t>
            </a:r>
          </a:p>
          <a:p>
            <a:pPr marL="617538" indent="-342900">
              <a:buFont typeface="Wingdings" panose="05000000000000000000" pitchFamily="2" charset="2"/>
              <a:buChar char="§"/>
            </a:pPr>
            <a:r>
              <a:rPr lang="en-US" sz="3600" dirty="0">
                <a:latin typeface="Aldhabi" panose="01000000000000000000" pitchFamily="2" charset="-78"/>
                <a:cs typeface="Aldhabi" panose="01000000000000000000" pitchFamily="2" charset="-78"/>
              </a:rPr>
              <a:t>Non-Banking Financial Company – 5% of Total Income</a:t>
            </a:r>
          </a:p>
          <a:p>
            <a:pPr marL="285750" indent="-285750">
              <a:buFont typeface="Wingdings" panose="05000000000000000000" pitchFamily="2" charset="2"/>
              <a:buChar char="v"/>
            </a:pPr>
            <a:r>
              <a:rPr lang="en-US" sz="3600" b="1" dirty="0">
                <a:latin typeface="Aldhabi" panose="01000000000000000000" pitchFamily="2" charset="-78"/>
                <a:cs typeface="Aldhabi" panose="01000000000000000000" pitchFamily="2" charset="-78"/>
              </a:rPr>
              <a:t>Depreciation [Section 32]</a:t>
            </a:r>
          </a:p>
          <a:p>
            <a:pPr marL="274638"/>
            <a:r>
              <a:rPr lang="en-US" sz="3600" dirty="0">
                <a:latin typeface="Aldhabi" panose="01000000000000000000" pitchFamily="2" charset="-78"/>
                <a:cs typeface="Aldhabi" panose="01000000000000000000" pitchFamily="2" charset="-78"/>
              </a:rPr>
              <a:t>Records for claim of depreciation – date on which asset put to use.</a:t>
            </a:r>
          </a:p>
        </p:txBody>
      </p:sp>
    </p:spTree>
    <p:extLst>
      <p:ext uri="{BB962C8B-B14F-4D97-AF65-F5344CB8AC3E}">
        <p14:creationId xmlns:p14="http://schemas.microsoft.com/office/powerpoint/2010/main" val="261855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EAAE3-8E16-F158-794D-1423A8BE05B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7F76A7E5-4947-4CF5-BC87-F90CCA0EE213}"/>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Deductions</a:t>
            </a:r>
            <a:endParaRPr lang="en-US" sz="4000" b="1" dirty="0"/>
          </a:p>
        </p:txBody>
      </p:sp>
      <p:sp>
        <p:nvSpPr>
          <p:cNvPr id="27" name="TextBox 26">
            <a:extLst>
              <a:ext uri="{FF2B5EF4-FFF2-40B4-BE49-F238E27FC236}">
                <a16:creationId xmlns:a16="http://schemas.microsoft.com/office/drawing/2014/main" id="{FB571E0E-AC7E-1105-C571-21FE8BCBC0AB}"/>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DE466FFD-1B23-A7AA-8ED2-67FF972FB0A0}"/>
              </a:ext>
            </a:extLst>
          </p:cNvPr>
          <p:cNvSpPr txBox="1"/>
          <p:nvPr/>
        </p:nvSpPr>
        <p:spPr>
          <a:xfrm>
            <a:off x="647700" y="963431"/>
            <a:ext cx="13335000" cy="5709255"/>
          </a:xfrm>
          <a:prstGeom prst="rect">
            <a:avLst/>
          </a:prstGeom>
          <a:noFill/>
        </p:spPr>
        <p:txBody>
          <a:bodyPr wrap="square" rtlCol="0">
            <a:spAutoFit/>
          </a:bodyPr>
          <a:lstStyle/>
          <a:p>
            <a:pPr marL="285750" indent="-285750">
              <a:buFont typeface="Wingdings" panose="05000000000000000000" pitchFamily="2" charset="2"/>
              <a:buChar char="v"/>
            </a:pPr>
            <a:r>
              <a:rPr lang="en-US" sz="3600" b="1" dirty="0">
                <a:latin typeface="Aldhabi" panose="01000000000000000000" pitchFamily="2" charset="-78"/>
                <a:cs typeface="Aldhabi" panose="01000000000000000000" pitchFamily="2" charset="-78"/>
              </a:rPr>
              <a:t>Section 43B</a:t>
            </a:r>
          </a:p>
          <a:p>
            <a:pPr lvl="1"/>
            <a:r>
              <a:rPr lang="en-US" sz="3600" b="1" dirty="0">
                <a:latin typeface="Aldhabi" panose="01000000000000000000" pitchFamily="2" charset="-78"/>
                <a:cs typeface="Aldhabi" panose="01000000000000000000" pitchFamily="2" charset="-78"/>
              </a:rPr>
              <a:t>Deduction of following amount allowable if paid before the due date of 139(1):</a:t>
            </a:r>
          </a:p>
          <a:p>
            <a:pPr marL="800100" lvl="1" indent="-342900">
              <a:buFont typeface="Wingdings" panose="05000000000000000000" pitchFamily="2" charset="2"/>
              <a:buChar char="Ø"/>
            </a:pPr>
            <a:r>
              <a:rPr lang="en-US" sz="3600" dirty="0">
                <a:latin typeface="Aldhabi" panose="01000000000000000000" pitchFamily="2" charset="-78"/>
                <a:cs typeface="Aldhabi" panose="01000000000000000000" pitchFamily="2" charset="-78"/>
              </a:rPr>
              <a:t>Taxes, Duties &amp; Cess</a:t>
            </a:r>
          </a:p>
          <a:p>
            <a:pPr marL="800100" lvl="1" indent="-342900">
              <a:buFont typeface="Wingdings" panose="05000000000000000000" pitchFamily="2" charset="2"/>
              <a:buChar char="Ø"/>
            </a:pPr>
            <a:r>
              <a:rPr lang="en-US" sz="3600" dirty="0">
                <a:latin typeface="Aldhabi" panose="01000000000000000000" pitchFamily="2" charset="-78"/>
                <a:cs typeface="Aldhabi" panose="01000000000000000000" pitchFamily="2" charset="-78"/>
              </a:rPr>
              <a:t>Employers Contribution to Provident Fund, Gratuity Funds</a:t>
            </a:r>
          </a:p>
          <a:p>
            <a:pPr marL="800100" lvl="1" indent="-342900">
              <a:buFont typeface="Wingdings" panose="05000000000000000000" pitchFamily="2" charset="2"/>
              <a:buChar char="Ø"/>
            </a:pPr>
            <a:r>
              <a:rPr lang="en-US" sz="3600" dirty="0">
                <a:latin typeface="Aldhabi" panose="01000000000000000000" pitchFamily="2" charset="-78"/>
                <a:cs typeface="Aldhabi" panose="01000000000000000000" pitchFamily="2" charset="-78"/>
              </a:rPr>
              <a:t>Bonus payable to employees</a:t>
            </a:r>
          </a:p>
          <a:p>
            <a:pPr marL="800100" lvl="1" indent="-342900">
              <a:buFont typeface="Wingdings" panose="05000000000000000000" pitchFamily="2" charset="2"/>
              <a:buChar char="Ø"/>
            </a:pPr>
            <a:r>
              <a:rPr lang="en-US" sz="3600" dirty="0">
                <a:latin typeface="Aldhabi" panose="01000000000000000000" pitchFamily="2" charset="-78"/>
                <a:cs typeface="Aldhabi" panose="01000000000000000000" pitchFamily="2" charset="-78"/>
              </a:rPr>
              <a:t>Leave Encashment</a:t>
            </a:r>
          </a:p>
          <a:p>
            <a:pPr marL="800100" lvl="1" indent="-342900">
              <a:buFont typeface="Wingdings" panose="05000000000000000000" pitchFamily="2" charset="2"/>
              <a:buChar char="Ø"/>
            </a:pPr>
            <a:r>
              <a:rPr lang="en-US" sz="3600" dirty="0">
                <a:latin typeface="Aldhabi" panose="01000000000000000000" pitchFamily="2" charset="-78"/>
                <a:cs typeface="Aldhabi" panose="01000000000000000000" pitchFamily="2" charset="-78"/>
              </a:rPr>
              <a:t>Interest on loan payable to PFI, SFC, SIIC, Specified NBFC, banks</a:t>
            </a:r>
          </a:p>
          <a:p>
            <a:pPr marL="800100" lvl="1" indent="-342900">
              <a:spcAft>
                <a:spcPts val="600"/>
              </a:spcAft>
              <a:buFont typeface="Wingdings" panose="05000000000000000000" pitchFamily="2" charset="2"/>
              <a:buChar char="Ø"/>
            </a:pPr>
            <a:r>
              <a:rPr lang="en-US" sz="3600" dirty="0">
                <a:latin typeface="Aldhabi" panose="01000000000000000000" pitchFamily="2" charset="-78"/>
                <a:cs typeface="Aldhabi" panose="01000000000000000000" pitchFamily="2" charset="-78"/>
              </a:rPr>
              <a:t>To railways for use of Railway Assets</a:t>
            </a:r>
          </a:p>
          <a:p>
            <a:pPr lvl="1"/>
            <a:r>
              <a:rPr lang="en-US" sz="3600" b="1" dirty="0">
                <a:latin typeface="Aldhabi" panose="01000000000000000000" pitchFamily="2" charset="-78"/>
                <a:cs typeface="Aldhabi" panose="01000000000000000000" pitchFamily="2" charset="-78"/>
              </a:rPr>
              <a:t>Deduction of following amount allowable if paid before the end of FY:</a:t>
            </a:r>
          </a:p>
          <a:p>
            <a:pPr marL="800100" lvl="1" indent="-342900">
              <a:buFont typeface="Wingdings" panose="05000000000000000000" pitchFamily="2" charset="2"/>
              <a:buChar char="Ø"/>
            </a:pPr>
            <a:r>
              <a:rPr lang="en-US" sz="3600" dirty="0">
                <a:latin typeface="Aldhabi" panose="01000000000000000000" pitchFamily="2" charset="-78"/>
                <a:cs typeface="Aldhabi" panose="01000000000000000000" pitchFamily="2" charset="-78"/>
              </a:rPr>
              <a:t>Sum payable to Micro or small enterprise beyond time limit u/s. 15 of MSME Act, 2006</a:t>
            </a:r>
          </a:p>
        </p:txBody>
      </p:sp>
    </p:spTree>
    <p:extLst>
      <p:ext uri="{BB962C8B-B14F-4D97-AF65-F5344CB8AC3E}">
        <p14:creationId xmlns:p14="http://schemas.microsoft.com/office/powerpoint/2010/main" val="219369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13B4-1337-A254-532A-451EB9741EC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60BA87B-F441-226F-0F56-7F01C60A038E}"/>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Deductions</a:t>
            </a:r>
            <a:endParaRPr lang="en-US" sz="4000" b="1" dirty="0"/>
          </a:p>
        </p:txBody>
      </p:sp>
      <p:sp>
        <p:nvSpPr>
          <p:cNvPr id="27" name="TextBox 26">
            <a:extLst>
              <a:ext uri="{FF2B5EF4-FFF2-40B4-BE49-F238E27FC236}">
                <a16:creationId xmlns:a16="http://schemas.microsoft.com/office/drawing/2014/main" id="{F8E6EA94-2209-A3D8-769F-AB9A62E3B9BD}"/>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1ECA5A43-72E0-91DF-1314-4715323F011E}"/>
              </a:ext>
            </a:extLst>
          </p:cNvPr>
          <p:cNvSpPr txBox="1"/>
          <p:nvPr/>
        </p:nvSpPr>
        <p:spPr>
          <a:xfrm>
            <a:off x="368967" y="978625"/>
            <a:ext cx="13335000" cy="5262979"/>
          </a:xfrm>
          <a:prstGeom prst="rect">
            <a:avLst/>
          </a:prstGeom>
          <a:noFill/>
        </p:spPr>
        <p:txBody>
          <a:bodyPr wrap="square" rtlCol="0">
            <a:spAutoFit/>
          </a:bodyPr>
          <a:lstStyle/>
          <a:p>
            <a:pPr marL="285750" indent="-285750">
              <a:buFont typeface="Wingdings" panose="05000000000000000000" pitchFamily="2" charset="2"/>
              <a:buChar char="v"/>
            </a:pPr>
            <a:r>
              <a:rPr lang="en-US" sz="3600" b="1" dirty="0">
                <a:latin typeface="Aldhabi" panose="01000000000000000000" pitchFamily="2" charset="-78"/>
                <a:cs typeface="Aldhabi" panose="01000000000000000000" pitchFamily="2" charset="-78"/>
              </a:rPr>
              <a:t>Section 43B</a:t>
            </a:r>
          </a:p>
          <a:p>
            <a:pPr marL="617538" indent="-342900">
              <a:buFont typeface="Wingdings" panose="05000000000000000000" pitchFamily="2" charset="2"/>
              <a:buChar char="Ø"/>
            </a:pPr>
            <a:r>
              <a:rPr lang="en-US" sz="3600" dirty="0">
                <a:latin typeface="Aldhabi" panose="01000000000000000000" pitchFamily="2" charset="-78"/>
                <a:cs typeface="Aldhabi" panose="01000000000000000000" pitchFamily="2" charset="-78"/>
              </a:rPr>
              <a:t>Items not allowable as deduction cannot be subjected to section 43B</a:t>
            </a:r>
          </a:p>
          <a:p>
            <a:pPr marL="617538" indent="-342900">
              <a:buFont typeface="Wingdings" panose="05000000000000000000" pitchFamily="2" charset="2"/>
              <a:buChar char="Ø"/>
            </a:pPr>
            <a:r>
              <a:rPr lang="en-US" sz="3600" dirty="0">
                <a:latin typeface="Aldhabi" panose="01000000000000000000" pitchFamily="2" charset="-78"/>
                <a:cs typeface="Aldhabi" panose="01000000000000000000" pitchFamily="2" charset="-78"/>
              </a:rPr>
              <a:t>Conversion into loan does not amount to actual payment</a:t>
            </a:r>
          </a:p>
          <a:p>
            <a:pPr marL="617538" indent="-342900">
              <a:buFont typeface="Wingdings" panose="05000000000000000000" pitchFamily="2" charset="2"/>
              <a:buChar char="Ø"/>
            </a:pPr>
            <a:r>
              <a:rPr lang="en-US" sz="3600" dirty="0">
                <a:latin typeface="Aldhabi" panose="01000000000000000000" pitchFamily="2" charset="-78"/>
                <a:cs typeface="Aldhabi" panose="01000000000000000000" pitchFamily="2" charset="-78"/>
              </a:rPr>
              <a:t>Contribution to Provident Fund – Employee’s share?</a:t>
            </a:r>
          </a:p>
          <a:p>
            <a:pPr marL="617538" indent="-342900">
              <a:buFont typeface="Wingdings" panose="05000000000000000000" pitchFamily="2" charset="2"/>
              <a:buChar char="Ø"/>
            </a:pPr>
            <a:r>
              <a:rPr lang="en-US" sz="3600" dirty="0">
                <a:latin typeface="Aldhabi" panose="01000000000000000000" pitchFamily="2" charset="-78"/>
                <a:cs typeface="Aldhabi" panose="01000000000000000000" pitchFamily="2" charset="-78"/>
              </a:rPr>
              <a:t>Bonus – covers only statutory bonus or other performance related bonus?</a:t>
            </a:r>
          </a:p>
          <a:p>
            <a:pPr marL="274638"/>
            <a:r>
              <a:rPr lang="en-US" sz="3600" b="1" dirty="0">
                <a:latin typeface="Aldhabi" panose="01000000000000000000" pitchFamily="2" charset="-78"/>
                <a:cs typeface="Aldhabi" panose="01000000000000000000" pitchFamily="2" charset="-78"/>
              </a:rPr>
              <a:t>MSME Payments:</a:t>
            </a:r>
          </a:p>
          <a:p>
            <a:pPr marL="617538" indent="-342900">
              <a:buFont typeface="Wingdings" panose="05000000000000000000" pitchFamily="2" charset="2"/>
              <a:buChar char="Ø"/>
            </a:pPr>
            <a:r>
              <a:rPr lang="en-US" sz="3600" dirty="0">
                <a:latin typeface="Aldhabi" panose="01000000000000000000" pitchFamily="2" charset="-78"/>
                <a:cs typeface="Aldhabi" panose="01000000000000000000" pitchFamily="2" charset="-78"/>
              </a:rPr>
              <a:t>Where agreement is in writing – Agreed date which should not exceed 45 days from date of acceptance</a:t>
            </a:r>
          </a:p>
          <a:p>
            <a:pPr marL="617538" indent="-342900">
              <a:buFont typeface="Wingdings" panose="05000000000000000000" pitchFamily="2" charset="2"/>
              <a:buChar char="Ø"/>
            </a:pPr>
            <a:r>
              <a:rPr lang="en-US" sz="3600" dirty="0">
                <a:latin typeface="Aldhabi" panose="01000000000000000000" pitchFamily="2" charset="-78"/>
                <a:cs typeface="Aldhabi" panose="01000000000000000000" pitchFamily="2" charset="-78"/>
              </a:rPr>
              <a:t>Where no agreement in writing - payment needs to be made before the Appointed Day; Appointed Day means the day following immediately after the expiry of the period of 15 days from the day of acceptance</a:t>
            </a:r>
          </a:p>
        </p:txBody>
      </p:sp>
    </p:spTree>
    <p:extLst>
      <p:ext uri="{BB962C8B-B14F-4D97-AF65-F5344CB8AC3E}">
        <p14:creationId xmlns:p14="http://schemas.microsoft.com/office/powerpoint/2010/main" val="232816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9E196-9F84-B188-B03C-1C0EEA2C2DD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F57ABBB-0777-33FB-4BCC-B687D55A2C4D}"/>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Deductions</a:t>
            </a:r>
            <a:endParaRPr lang="en-US" sz="4000" b="1" dirty="0"/>
          </a:p>
        </p:txBody>
      </p:sp>
      <p:sp>
        <p:nvSpPr>
          <p:cNvPr id="27" name="TextBox 26">
            <a:extLst>
              <a:ext uri="{FF2B5EF4-FFF2-40B4-BE49-F238E27FC236}">
                <a16:creationId xmlns:a16="http://schemas.microsoft.com/office/drawing/2014/main" id="{76053BB3-532F-2F22-4CA6-665F50D27DC1}"/>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F80DF740-5CC4-09B8-0861-1132FC62B279}"/>
              </a:ext>
            </a:extLst>
          </p:cNvPr>
          <p:cNvSpPr txBox="1"/>
          <p:nvPr/>
        </p:nvSpPr>
        <p:spPr>
          <a:xfrm>
            <a:off x="624840" y="832631"/>
            <a:ext cx="13335000" cy="4524315"/>
          </a:xfrm>
          <a:prstGeom prst="rect">
            <a:avLst/>
          </a:prstGeom>
          <a:noFill/>
        </p:spPr>
        <p:txBody>
          <a:bodyPr wrap="square" rtlCol="0">
            <a:spAutoFit/>
          </a:bodyPr>
          <a:lstStyle/>
          <a:p>
            <a:pPr marL="285750" indent="-285750">
              <a:buFont typeface="Wingdings" panose="05000000000000000000" pitchFamily="2" charset="2"/>
              <a:buChar char="v"/>
            </a:pPr>
            <a:r>
              <a:rPr lang="en-US" sz="3600" b="1" dirty="0">
                <a:latin typeface="Aldhabi" panose="01000000000000000000" pitchFamily="2" charset="-78"/>
                <a:cs typeface="Aldhabi" panose="01000000000000000000" pitchFamily="2" charset="-78"/>
              </a:rPr>
              <a:t>Section 80M</a:t>
            </a:r>
          </a:p>
          <a:p>
            <a:pPr marL="274638" algn="just"/>
            <a:r>
              <a:rPr lang="en-US" sz="3600" dirty="0">
                <a:latin typeface="Aldhabi" panose="01000000000000000000" pitchFamily="2" charset="-78"/>
                <a:cs typeface="Aldhabi" panose="01000000000000000000" pitchFamily="2" charset="-78"/>
              </a:rPr>
              <a:t>Conditions:</a:t>
            </a:r>
          </a:p>
          <a:p>
            <a:pPr marL="617538"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Gross total income includes any income by way of dividends </a:t>
            </a:r>
          </a:p>
          <a:p>
            <a:pPr marL="617538"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Dividend distributed by it on or before the due date*.</a:t>
            </a:r>
          </a:p>
          <a:p>
            <a:pPr marL="274638" algn="just"/>
            <a:r>
              <a:rPr lang="en-US" sz="3600" dirty="0">
                <a:latin typeface="Aldhabi" panose="01000000000000000000" pitchFamily="2" charset="-78"/>
                <a:cs typeface="Aldhabi" panose="01000000000000000000" pitchFamily="2" charset="-78"/>
              </a:rPr>
              <a:t>Deduction of:</a:t>
            </a:r>
          </a:p>
          <a:p>
            <a:pPr marL="617538"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Amount equal to so much of the amount of income by way of dividends received as does not exceed the dividend distributed</a:t>
            </a:r>
          </a:p>
          <a:p>
            <a:pPr marL="274638" algn="just"/>
            <a:r>
              <a:rPr lang="en-US" sz="3600" dirty="0">
                <a:latin typeface="Aldhabi" panose="01000000000000000000" pitchFamily="2" charset="-78"/>
                <a:cs typeface="Aldhabi" panose="01000000000000000000" pitchFamily="2" charset="-78"/>
              </a:rPr>
              <a:t>*“due date" means one month prior to the date for furnishing the return of income u/s. 139(1) </a:t>
            </a:r>
          </a:p>
        </p:txBody>
      </p:sp>
    </p:spTree>
    <p:extLst>
      <p:ext uri="{BB962C8B-B14F-4D97-AF65-F5344CB8AC3E}">
        <p14:creationId xmlns:p14="http://schemas.microsoft.com/office/powerpoint/2010/main" val="4092796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7CE16-B5C1-44E7-53BC-0C49E379C309}"/>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83E2BC8-692B-5322-BA7D-45E16AA72F82}"/>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Deductions</a:t>
            </a:r>
            <a:endParaRPr lang="en-US" sz="4000" b="1" dirty="0"/>
          </a:p>
        </p:txBody>
      </p:sp>
      <p:sp>
        <p:nvSpPr>
          <p:cNvPr id="27" name="TextBox 26">
            <a:extLst>
              <a:ext uri="{FF2B5EF4-FFF2-40B4-BE49-F238E27FC236}">
                <a16:creationId xmlns:a16="http://schemas.microsoft.com/office/drawing/2014/main" id="{7061FD1A-1253-72E8-4D91-7C428665E5A5}"/>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EF248F4B-5A27-9AE2-F62C-793014080C08}"/>
              </a:ext>
            </a:extLst>
          </p:cNvPr>
          <p:cNvSpPr txBox="1"/>
          <p:nvPr/>
        </p:nvSpPr>
        <p:spPr>
          <a:xfrm>
            <a:off x="624840" y="834515"/>
            <a:ext cx="13335000" cy="7294305"/>
          </a:xfrm>
          <a:prstGeom prst="rect">
            <a:avLst/>
          </a:prstGeom>
          <a:noFill/>
        </p:spPr>
        <p:txBody>
          <a:bodyPr wrap="square" rtlCol="0">
            <a:spAutoFit/>
          </a:bodyPr>
          <a:lstStyle/>
          <a:p>
            <a:pPr marL="285750" indent="-285750">
              <a:buFont typeface="Wingdings" panose="05000000000000000000" pitchFamily="2" charset="2"/>
              <a:buChar char="v"/>
            </a:pPr>
            <a:r>
              <a:rPr lang="en-US" sz="3600" b="1" dirty="0">
                <a:latin typeface="Aldhabi" panose="01000000000000000000" pitchFamily="2" charset="-78"/>
                <a:cs typeface="Aldhabi" panose="01000000000000000000" pitchFamily="2" charset="-78"/>
              </a:rPr>
              <a:t>Section 80JJAA</a:t>
            </a:r>
          </a:p>
          <a:p>
            <a:pPr marL="617538"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Tax Audit is applicable, entitled to deduction of 30% of additional employee cost for 3 AY.</a:t>
            </a:r>
          </a:p>
          <a:p>
            <a:pPr marL="617538"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Additional Employee Cost - emolument paid/ payable to additional employees. Shall be Nil if: </a:t>
            </a:r>
          </a:p>
          <a:p>
            <a:pPr marL="990600" indent="-365125" algn="just">
              <a:buFont typeface="Arial" panose="020B0604020202020204" pitchFamily="34" charset="0"/>
              <a:buChar char="•"/>
            </a:pPr>
            <a:r>
              <a:rPr lang="en-US" sz="3600" dirty="0">
                <a:latin typeface="Aldhabi" panose="01000000000000000000" pitchFamily="2" charset="-78"/>
                <a:cs typeface="Aldhabi" panose="01000000000000000000" pitchFamily="2" charset="-78"/>
              </a:rPr>
              <a:t>No increase in number of employees from last day of preceding year. </a:t>
            </a:r>
          </a:p>
          <a:p>
            <a:pPr marL="990600" indent="-365125" algn="just">
              <a:buFont typeface="Arial" panose="020B0604020202020204" pitchFamily="34" charset="0"/>
              <a:buChar char="•"/>
            </a:pPr>
            <a:r>
              <a:rPr lang="en-US" sz="3600" dirty="0">
                <a:latin typeface="Aldhabi" panose="01000000000000000000" pitchFamily="2" charset="-78"/>
                <a:cs typeface="Aldhabi" panose="01000000000000000000" pitchFamily="2" charset="-78"/>
              </a:rPr>
              <a:t>Emoluments are otherwise than through banking mode.</a:t>
            </a:r>
          </a:p>
          <a:p>
            <a:pPr marL="617538"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Additional Employee - employee who has been employed during the PY but does not include:</a:t>
            </a:r>
          </a:p>
          <a:p>
            <a:pPr marL="990600" indent="-365125" algn="just">
              <a:buFont typeface="Arial" panose="020B0604020202020204" pitchFamily="34" charset="0"/>
              <a:buChar char="•"/>
            </a:pPr>
            <a:r>
              <a:rPr lang="en-US" sz="3600" dirty="0">
                <a:latin typeface="Aldhabi" panose="01000000000000000000" pitchFamily="2" charset="-78"/>
                <a:cs typeface="Aldhabi" panose="01000000000000000000" pitchFamily="2" charset="-78"/>
              </a:rPr>
              <a:t>Employee whose total emoluments are more than Rs.25,000 per month</a:t>
            </a:r>
          </a:p>
          <a:p>
            <a:pPr marL="990600" indent="-365125" algn="just">
              <a:buFont typeface="Arial" panose="020B0604020202020204" pitchFamily="34" charset="0"/>
              <a:buChar char="•"/>
            </a:pPr>
            <a:r>
              <a:rPr lang="en-US" sz="3600" dirty="0">
                <a:latin typeface="Aldhabi" panose="01000000000000000000" pitchFamily="2" charset="-78"/>
                <a:cs typeface="Aldhabi" panose="01000000000000000000" pitchFamily="2" charset="-78"/>
              </a:rPr>
              <a:t>Employee from whom entire contribution paid by Government under EPS</a:t>
            </a:r>
          </a:p>
          <a:p>
            <a:pPr marL="990600" indent="-365125" algn="just">
              <a:buFont typeface="Arial" panose="020B0604020202020204" pitchFamily="34" charset="0"/>
              <a:buChar char="•"/>
            </a:pPr>
            <a:r>
              <a:rPr lang="en-US" sz="3600" dirty="0">
                <a:latin typeface="Aldhabi" panose="01000000000000000000" pitchFamily="2" charset="-78"/>
                <a:cs typeface="Aldhabi" panose="01000000000000000000" pitchFamily="2" charset="-78"/>
              </a:rPr>
              <a:t>Employee employed for period of less than 240* days during the previous year</a:t>
            </a:r>
          </a:p>
          <a:p>
            <a:pPr marL="990600" indent="-365125" algn="just">
              <a:buFont typeface="Arial" panose="020B0604020202020204" pitchFamily="34" charset="0"/>
              <a:buChar char="•"/>
            </a:pPr>
            <a:r>
              <a:rPr lang="en-US" sz="3600" dirty="0">
                <a:latin typeface="Aldhabi" panose="01000000000000000000" pitchFamily="2" charset="-78"/>
                <a:cs typeface="Aldhabi" panose="01000000000000000000" pitchFamily="2" charset="-78"/>
              </a:rPr>
              <a:t>Employee who does not participate in recognized PF</a:t>
            </a:r>
          </a:p>
          <a:p>
            <a:pPr marL="625475" algn="just"/>
            <a:r>
              <a:rPr lang="en-US" sz="3600" dirty="0">
                <a:latin typeface="Aldhabi" panose="01000000000000000000" pitchFamily="2" charset="-78"/>
                <a:cs typeface="Aldhabi" panose="01000000000000000000" pitchFamily="2" charset="-78"/>
              </a:rPr>
              <a:t>* In case of manufacturing of apparel or footwear or leather products – 150 days</a:t>
            </a:r>
          </a:p>
          <a:p>
            <a:pPr marL="625475" algn="just"/>
            <a:r>
              <a:rPr lang="en-US" sz="3600" dirty="0">
                <a:latin typeface="Aldhabi" panose="01000000000000000000" pitchFamily="2" charset="-78"/>
                <a:cs typeface="Aldhabi" panose="01000000000000000000" pitchFamily="2" charset="-78"/>
              </a:rPr>
              <a:t>If person employed for less than 240 during the PY but employed for said number of days during immediately succeeding year, deemed to be additional employee for succeeding year.</a:t>
            </a:r>
          </a:p>
        </p:txBody>
      </p:sp>
    </p:spTree>
    <p:extLst>
      <p:ext uri="{BB962C8B-B14F-4D97-AF65-F5344CB8AC3E}">
        <p14:creationId xmlns:p14="http://schemas.microsoft.com/office/powerpoint/2010/main" val="494487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EF77C-4B35-0318-11F3-5795F3A648F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86C840C-58B8-4505-7188-3A704BED5A25}"/>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Income Computation &amp; Disclosure Standards</a:t>
            </a:r>
            <a:endParaRPr lang="en-US" sz="4000" b="1" dirty="0"/>
          </a:p>
        </p:txBody>
      </p:sp>
      <p:sp>
        <p:nvSpPr>
          <p:cNvPr id="27" name="TextBox 26">
            <a:extLst>
              <a:ext uri="{FF2B5EF4-FFF2-40B4-BE49-F238E27FC236}">
                <a16:creationId xmlns:a16="http://schemas.microsoft.com/office/drawing/2014/main" id="{EA79A09E-B63C-00BB-08E1-5E1FD91B9CBC}"/>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graphicFrame>
        <p:nvGraphicFramePr>
          <p:cNvPr id="3" name="Table 2">
            <a:extLst>
              <a:ext uri="{FF2B5EF4-FFF2-40B4-BE49-F238E27FC236}">
                <a16:creationId xmlns:a16="http://schemas.microsoft.com/office/drawing/2014/main" id="{6F6F060E-A78D-BFDC-0530-013E23ED71C5}"/>
              </a:ext>
            </a:extLst>
          </p:cNvPr>
          <p:cNvGraphicFramePr>
            <a:graphicFrameLocks noGrp="1"/>
          </p:cNvGraphicFramePr>
          <p:nvPr>
            <p:extLst>
              <p:ext uri="{D42A27DB-BD31-4B8C-83A1-F6EECF244321}">
                <p14:modId xmlns:p14="http://schemas.microsoft.com/office/powerpoint/2010/main" val="379708784"/>
              </p:ext>
            </p:extLst>
          </p:nvPr>
        </p:nvGraphicFramePr>
        <p:xfrm>
          <a:off x="770020" y="992204"/>
          <a:ext cx="13090359" cy="6797040"/>
        </p:xfrm>
        <a:graphic>
          <a:graphicData uri="http://schemas.openxmlformats.org/drawingml/2006/table">
            <a:tbl>
              <a:tblPr firstRow="1" bandRow="1">
                <a:tableStyleId>{5940675A-B579-460E-94D1-54222C63F5DA}</a:tableStyleId>
              </a:tblPr>
              <a:tblGrid>
                <a:gridCol w="1122947">
                  <a:extLst>
                    <a:ext uri="{9D8B030D-6E8A-4147-A177-3AD203B41FA5}">
                      <a16:colId xmlns:a16="http://schemas.microsoft.com/office/drawing/2014/main" val="759601003"/>
                    </a:ext>
                  </a:extLst>
                </a:gridCol>
                <a:gridCol w="5486400">
                  <a:extLst>
                    <a:ext uri="{9D8B030D-6E8A-4147-A177-3AD203B41FA5}">
                      <a16:colId xmlns:a16="http://schemas.microsoft.com/office/drawing/2014/main" val="2451792033"/>
                    </a:ext>
                  </a:extLst>
                </a:gridCol>
                <a:gridCol w="6481012">
                  <a:extLst>
                    <a:ext uri="{9D8B030D-6E8A-4147-A177-3AD203B41FA5}">
                      <a16:colId xmlns:a16="http://schemas.microsoft.com/office/drawing/2014/main" val="359543548"/>
                    </a:ext>
                  </a:extLst>
                </a:gridCol>
              </a:tblGrid>
              <a:tr h="0">
                <a:tc>
                  <a:txBody>
                    <a:bodyPr/>
                    <a:lstStyle/>
                    <a:p>
                      <a:pPr algn="ctr"/>
                      <a:r>
                        <a:rPr lang="en-US" sz="3200" b="1" dirty="0">
                          <a:latin typeface="Aldhabi" panose="01000000000000000000" pitchFamily="2" charset="-78"/>
                          <a:cs typeface="Aldhabi" panose="01000000000000000000" pitchFamily="2" charset="-78"/>
                        </a:rPr>
                        <a:t>ICDS No</a:t>
                      </a:r>
                      <a:endParaRPr lang="en-IN" sz="3200" b="1" dirty="0">
                        <a:latin typeface="Aldhabi" panose="01000000000000000000" pitchFamily="2" charset="-78"/>
                        <a:cs typeface="Aldhabi" panose="01000000000000000000" pitchFamily="2" charset="-78"/>
                      </a:endParaRPr>
                    </a:p>
                  </a:txBody>
                  <a:tcPr/>
                </a:tc>
                <a:tc>
                  <a:txBody>
                    <a:bodyPr/>
                    <a:lstStyle/>
                    <a:p>
                      <a:pPr algn="ctr"/>
                      <a:r>
                        <a:rPr lang="en-US" sz="3200" b="1" dirty="0">
                          <a:latin typeface="Aldhabi" panose="01000000000000000000" pitchFamily="2" charset="-78"/>
                          <a:cs typeface="Aldhabi" panose="01000000000000000000" pitchFamily="2" charset="-78"/>
                        </a:rPr>
                        <a:t>Provision of ICDS</a:t>
                      </a:r>
                      <a:endParaRPr lang="en-IN" sz="3200" b="1" dirty="0">
                        <a:latin typeface="Aldhabi" panose="01000000000000000000" pitchFamily="2" charset="-78"/>
                        <a:cs typeface="Aldhabi" panose="01000000000000000000" pitchFamily="2" charset="-78"/>
                      </a:endParaRPr>
                    </a:p>
                  </a:txBody>
                  <a:tcPr/>
                </a:tc>
                <a:tc>
                  <a:txBody>
                    <a:bodyPr/>
                    <a:lstStyle/>
                    <a:p>
                      <a:pPr algn="ctr"/>
                      <a:r>
                        <a:rPr lang="en-US" sz="3200" b="1" dirty="0">
                          <a:latin typeface="Aldhabi" panose="01000000000000000000" pitchFamily="2" charset="-78"/>
                          <a:cs typeface="Aldhabi" panose="01000000000000000000" pitchFamily="2" charset="-78"/>
                        </a:rPr>
                        <a:t>Provision of AS</a:t>
                      </a:r>
                      <a:endParaRPr lang="en-IN" sz="3200" b="1"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844165198"/>
                  </a:ext>
                </a:extLst>
              </a:tr>
              <a:tr h="370840">
                <a:tc>
                  <a:txBody>
                    <a:bodyPr/>
                    <a:lstStyle/>
                    <a:p>
                      <a:pPr algn="ctr"/>
                      <a:r>
                        <a:rPr lang="en-US" sz="3200" dirty="0">
                          <a:latin typeface="Aldhabi" panose="01000000000000000000" pitchFamily="2" charset="-78"/>
                          <a:cs typeface="Aldhabi" panose="01000000000000000000" pitchFamily="2" charset="-78"/>
                        </a:rPr>
                        <a:t>2</a:t>
                      </a:r>
                      <a:endParaRPr lang="en-IN" sz="3200" dirty="0">
                        <a:latin typeface="Aldhabi" panose="01000000000000000000" pitchFamily="2" charset="-78"/>
                        <a:cs typeface="Aldhabi" panose="01000000000000000000" pitchFamily="2" charset="-78"/>
                      </a:endParaRPr>
                    </a:p>
                  </a:txBody>
                  <a:tcPr/>
                </a:tc>
                <a:tc>
                  <a:txBody>
                    <a:bodyPr/>
                    <a:lstStyle/>
                    <a:p>
                      <a:r>
                        <a:rPr lang="en-US" sz="3200" dirty="0">
                          <a:latin typeface="Aldhabi" panose="01000000000000000000" pitchFamily="2" charset="-78"/>
                          <a:cs typeface="Aldhabi" panose="01000000000000000000" pitchFamily="2" charset="-78"/>
                        </a:rPr>
                        <a:t>When actual level of production approximates to normal capacity, fixed overheads are allocated using actual level of production</a:t>
                      </a:r>
                      <a:endParaRPr lang="en-IN" sz="3200" dirty="0">
                        <a:latin typeface="Aldhabi" panose="01000000000000000000" pitchFamily="2" charset="-78"/>
                        <a:cs typeface="Aldhabi" panose="01000000000000000000" pitchFamily="2" charset="-78"/>
                      </a:endParaRPr>
                    </a:p>
                  </a:txBody>
                  <a:tcPr/>
                </a:tc>
                <a:tc>
                  <a:txBody>
                    <a:bodyPr/>
                    <a:lstStyle/>
                    <a:p>
                      <a:pPr marL="0" algn="l"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When actual level of production approximates to normal capacity, fixed overheads may be allocated using either actual level of production or normal capacity.</a:t>
                      </a:r>
                      <a:endParaRPr lang="en-IN" sz="3200" kern="1200" dirty="0">
                        <a:solidFill>
                          <a:schemeClr val="tx1"/>
                        </a:solidFill>
                        <a:latin typeface="Aldhabi" panose="01000000000000000000" pitchFamily="2" charset="-78"/>
                        <a:ea typeface="+mn-ea"/>
                        <a:cs typeface="Aldhabi" panose="01000000000000000000" pitchFamily="2" charset="-78"/>
                      </a:endParaRPr>
                    </a:p>
                  </a:txBody>
                  <a:tcPr/>
                </a:tc>
                <a:extLst>
                  <a:ext uri="{0D108BD9-81ED-4DB2-BD59-A6C34878D82A}">
                    <a16:rowId xmlns:a16="http://schemas.microsoft.com/office/drawing/2014/main" val="758700357"/>
                  </a:ext>
                </a:extLst>
              </a:tr>
              <a:tr h="370840">
                <a:tc>
                  <a:txBody>
                    <a:bodyPr/>
                    <a:lstStyle/>
                    <a:p>
                      <a:pPr algn="ctr"/>
                      <a:r>
                        <a:rPr lang="en-US" sz="3200" dirty="0">
                          <a:latin typeface="Aldhabi" panose="01000000000000000000" pitchFamily="2" charset="-78"/>
                          <a:cs typeface="Aldhabi" panose="01000000000000000000" pitchFamily="2" charset="-78"/>
                        </a:rPr>
                        <a:t>3</a:t>
                      </a:r>
                      <a:endParaRPr lang="en-IN" sz="3200" dirty="0">
                        <a:latin typeface="Aldhabi" panose="01000000000000000000" pitchFamily="2" charset="-78"/>
                        <a:cs typeface="Aldhabi" panose="01000000000000000000" pitchFamily="2" charset="-78"/>
                      </a:endParaRPr>
                    </a:p>
                  </a:txBody>
                  <a:tcPr/>
                </a:tc>
                <a:tc>
                  <a:txBody>
                    <a:bodyPr/>
                    <a:lstStyle/>
                    <a:p>
                      <a:r>
                        <a:rPr lang="en-US" sz="3200" dirty="0">
                          <a:latin typeface="Aldhabi" panose="01000000000000000000" pitchFamily="2" charset="-78"/>
                          <a:cs typeface="Aldhabi" panose="01000000000000000000" pitchFamily="2" charset="-78"/>
                        </a:rPr>
                        <a:t>In early stage, revenue is recognised to the extent that costs have been incurred. . Early stage of a contract should not extend beyond 25%.</a:t>
                      </a:r>
                      <a:endParaRPr lang="en-IN" sz="3200" dirty="0">
                        <a:latin typeface="Aldhabi" panose="01000000000000000000" pitchFamily="2" charset="-78"/>
                        <a:cs typeface="Aldhabi" panose="01000000000000000000" pitchFamily="2" charset="-78"/>
                      </a:endParaRPr>
                    </a:p>
                  </a:txBody>
                  <a:tcPr/>
                </a:tc>
                <a:tc>
                  <a:txBody>
                    <a:bodyPr/>
                    <a:lstStyle/>
                    <a:p>
                      <a:pPr marL="0" algn="l"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Early Stage not defined. Probable losses are recognised as an expense Immediately.</a:t>
                      </a:r>
                      <a:endParaRPr lang="en-IN" sz="3200" kern="1200" dirty="0">
                        <a:solidFill>
                          <a:schemeClr val="tx1"/>
                        </a:solidFill>
                        <a:latin typeface="Aldhabi" panose="01000000000000000000" pitchFamily="2" charset="-78"/>
                        <a:ea typeface="+mn-ea"/>
                        <a:cs typeface="Aldhabi" panose="01000000000000000000" pitchFamily="2" charset="-78"/>
                      </a:endParaRPr>
                    </a:p>
                  </a:txBody>
                  <a:tcPr/>
                </a:tc>
                <a:extLst>
                  <a:ext uri="{0D108BD9-81ED-4DB2-BD59-A6C34878D82A}">
                    <a16:rowId xmlns:a16="http://schemas.microsoft.com/office/drawing/2014/main" val="2594078291"/>
                  </a:ext>
                </a:extLst>
              </a:tr>
              <a:tr h="370840">
                <a:tc>
                  <a:txBody>
                    <a:bodyPr/>
                    <a:lstStyle/>
                    <a:p>
                      <a:pPr algn="ctr"/>
                      <a:r>
                        <a:rPr lang="en-US" sz="3200" dirty="0">
                          <a:latin typeface="Aldhabi" panose="01000000000000000000" pitchFamily="2" charset="-78"/>
                          <a:cs typeface="Aldhabi" panose="01000000000000000000" pitchFamily="2" charset="-78"/>
                        </a:rPr>
                        <a:t>4</a:t>
                      </a:r>
                      <a:endParaRPr lang="en-IN" sz="3200" dirty="0">
                        <a:latin typeface="Aldhabi" panose="01000000000000000000" pitchFamily="2" charset="-78"/>
                        <a:cs typeface="Aldhabi" panose="01000000000000000000" pitchFamily="2" charset="-78"/>
                      </a:endParaRPr>
                    </a:p>
                  </a:txBody>
                  <a:tcPr/>
                </a:tc>
                <a:tc>
                  <a:txBody>
                    <a:bodyPr/>
                    <a:lstStyle/>
                    <a:p>
                      <a:r>
                        <a:rPr lang="en-US" sz="3200" dirty="0">
                          <a:latin typeface="Aldhabi" panose="01000000000000000000" pitchFamily="2" charset="-78"/>
                          <a:cs typeface="Aldhabi" panose="01000000000000000000" pitchFamily="2" charset="-78"/>
                        </a:rPr>
                        <a:t>Revenue from service transaction is recognised using percentage of completion Method.</a:t>
                      </a:r>
                      <a:endParaRPr lang="en-IN" sz="3200" dirty="0">
                        <a:latin typeface="Aldhabi" panose="01000000000000000000" pitchFamily="2" charset="-78"/>
                        <a:cs typeface="Aldhabi" panose="01000000000000000000" pitchFamily="2" charset="-78"/>
                      </a:endParaRPr>
                    </a:p>
                  </a:txBody>
                  <a:tcPr/>
                </a:tc>
                <a:tc>
                  <a:txBody>
                    <a:bodyPr/>
                    <a:lstStyle/>
                    <a:p>
                      <a:pPr marL="0" algn="l"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Revenue from service is recognised using either percentage of completion method or completed contract Method.</a:t>
                      </a:r>
                      <a:endParaRPr lang="en-IN" sz="3200" kern="1200" dirty="0">
                        <a:solidFill>
                          <a:schemeClr val="tx1"/>
                        </a:solidFill>
                        <a:latin typeface="Aldhabi" panose="01000000000000000000" pitchFamily="2" charset="-78"/>
                        <a:ea typeface="+mn-ea"/>
                        <a:cs typeface="Aldhabi" panose="01000000000000000000" pitchFamily="2" charset="-78"/>
                      </a:endParaRPr>
                    </a:p>
                  </a:txBody>
                  <a:tcPr/>
                </a:tc>
                <a:extLst>
                  <a:ext uri="{0D108BD9-81ED-4DB2-BD59-A6C34878D82A}">
                    <a16:rowId xmlns:a16="http://schemas.microsoft.com/office/drawing/2014/main" val="2658441890"/>
                  </a:ext>
                </a:extLst>
              </a:tr>
              <a:tr h="370840">
                <a:tc>
                  <a:txBody>
                    <a:bodyPr/>
                    <a:lstStyle/>
                    <a:p>
                      <a:pPr algn="ctr"/>
                      <a:r>
                        <a:rPr lang="en-US" sz="3200" dirty="0">
                          <a:latin typeface="Aldhabi" panose="01000000000000000000" pitchFamily="2" charset="-78"/>
                          <a:cs typeface="Aldhabi" panose="01000000000000000000" pitchFamily="2" charset="-78"/>
                        </a:rPr>
                        <a:t>5</a:t>
                      </a:r>
                      <a:endParaRPr lang="en-IN" sz="3200" dirty="0">
                        <a:latin typeface="Aldhabi" panose="01000000000000000000" pitchFamily="2" charset="-78"/>
                        <a:cs typeface="Aldhabi" panose="01000000000000000000" pitchFamily="2" charset="-78"/>
                      </a:endParaRPr>
                    </a:p>
                  </a:txBody>
                  <a:tcPr/>
                </a:tc>
                <a:tc>
                  <a:txBody>
                    <a:bodyPr/>
                    <a:lstStyle/>
                    <a:p>
                      <a:pPr marL="0" algn="l"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No guidance on the treatment of expenses incurred during the interval between the date a project is ready to commence and the date at which commercial production actually begins.</a:t>
                      </a:r>
                      <a:endParaRPr lang="en-IN" sz="3200" kern="1200" dirty="0">
                        <a:solidFill>
                          <a:schemeClr val="tx1"/>
                        </a:solidFill>
                        <a:latin typeface="Aldhabi" panose="01000000000000000000" pitchFamily="2" charset="-78"/>
                        <a:ea typeface="+mn-ea"/>
                        <a:cs typeface="Aldhabi" panose="01000000000000000000" pitchFamily="2" charset="-78"/>
                      </a:endParaRPr>
                    </a:p>
                  </a:txBody>
                  <a:tcPr/>
                </a:tc>
                <a:tc>
                  <a:txBody>
                    <a:bodyPr/>
                    <a:lstStyle/>
                    <a:p>
                      <a:pPr marL="0" algn="l"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All expenses incurred during such period should be charged to profit and loss statement. </a:t>
                      </a:r>
                      <a:endParaRPr lang="en-IN" sz="3200" kern="1200" dirty="0">
                        <a:solidFill>
                          <a:schemeClr val="tx1"/>
                        </a:solidFill>
                        <a:latin typeface="Aldhabi" panose="01000000000000000000" pitchFamily="2" charset="-78"/>
                        <a:ea typeface="+mn-ea"/>
                        <a:cs typeface="Aldhabi" panose="01000000000000000000" pitchFamily="2" charset="-78"/>
                      </a:endParaRPr>
                    </a:p>
                  </a:txBody>
                  <a:tcPr/>
                </a:tc>
                <a:extLst>
                  <a:ext uri="{0D108BD9-81ED-4DB2-BD59-A6C34878D82A}">
                    <a16:rowId xmlns:a16="http://schemas.microsoft.com/office/drawing/2014/main" val="3611364562"/>
                  </a:ext>
                </a:extLst>
              </a:tr>
            </a:tbl>
          </a:graphicData>
        </a:graphic>
      </p:graphicFrame>
    </p:spTree>
    <p:extLst>
      <p:ext uri="{BB962C8B-B14F-4D97-AF65-F5344CB8AC3E}">
        <p14:creationId xmlns:p14="http://schemas.microsoft.com/office/powerpoint/2010/main" val="272272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0" y="-35989"/>
            <a:ext cx="14630399" cy="827102"/>
          </a:xfrm>
          <a:prstGeom prst="rect">
            <a:avLst/>
          </a:prstGeom>
          <a:solidFill>
            <a:schemeClr val="bg1">
              <a:lumMod val="75000"/>
            </a:schemeClr>
          </a:solidFill>
          <a:ln/>
        </p:spPr>
        <p:txBody>
          <a:bodyPr wrap="none" lIns="0" tIns="0" rIns="0" bIns="0" rtlCol="0" anchor="t"/>
          <a:lstStyle/>
          <a:p>
            <a:pPr marL="0" indent="0" algn="ctr">
              <a:lnSpc>
                <a:spcPts val="5550"/>
              </a:lnSpc>
              <a:buNone/>
            </a:pPr>
            <a:r>
              <a:rPr lang="en-US" sz="4450" b="1" dirty="0">
                <a:solidFill>
                  <a:srgbClr val="152D47"/>
                </a:solidFill>
                <a:latin typeface="Crimson Pro Semi Bold" pitchFamily="34" charset="0"/>
                <a:ea typeface="Crimson Pro Semi Bold" pitchFamily="34" charset="-122"/>
                <a:cs typeface="Crimson Pro Semi Bold" pitchFamily="34" charset="-120"/>
              </a:rPr>
              <a:t> Relation between Accounts &amp; Income Tax</a:t>
            </a:r>
            <a:endParaRPr lang="en-US" sz="4450" b="1" dirty="0"/>
          </a:p>
        </p:txBody>
      </p:sp>
      <p:sp>
        <p:nvSpPr>
          <p:cNvPr id="9" name="TextBox 8">
            <a:extLst>
              <a:ext uri="{FF2B5EF4-FFF2-40B4-BE49-F238E27FC236}">
                <a16:creationId xmlns:a16="http://schemas.microsoft.com/office/drawing/2014/main" id="{69B0FDAB-B9FD-4256-942A-2F6F4D83CFC0}"/>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13" name="TextBox 12">
            <a:extLst>
              <a:ext uri="{FF2B5EF4-FFF2-40B4-BE49-F238E27FC236}">
                <a16:creationId xmlns:a16="http://schemas.microsoft.com/office/drawing/2014/main" id="{0F7C6566-C0A2-FEE9-F4D9-DE7120842837}"/>
              </a:ext>
            </a:extLst>
          </p:cNvPr>
          <p:cNvSpPr txBox="1"/>
          <p:nvPr/>
        </p:nvSpPr>
        <p:spPr>
          <a:xfrm>
            <a:off x="1043939" y="1082040"/>
            <a:ext cx="12542520" cy="3724096"/>
          </a:xfrm>
          <a:prstGeom prst="rect">
            <a:avLst/>
          </a:prstGeom>
          <a:noFill/>
        </p:spPr>
        <p:txBody>
          <a:bodyPr wrap="square" rtlCol="0">
            <a:spAutoFit/>
          </a:bodyPr>
          <a:lstStyle/>
          <a:p>
            <a:r>
              <a:rPr lang="en-US" sz="4000" dirty="0">
                <a:latin typeface="ADLaM Display" panose="02010000000000000000" pitchFamily="2" charset="0"/>
                <a:ea typeface="ADLaM Display" panose="02010000000000000000" pitchFamily="2" charset="0"/>
                <a:cs typeface="ADLaM Display" panose="02010000000000000000" pitchFamily="2" charset="0"/>
              </a:rPr>
              <a:t>For Taxation - </a:t>
            </a:r>
          </a:p>
          <a:p>
            <a:pPr marL="571500" indent="-571500">
              <a:buFont typeface="Arial" panose="020B0604020202020204" pitchFamily="34" charset="0"/>
              <a:buChar char="•"/>
            </a:pPr>
            <a:r>
              <a:rPr lang="en-US" sz="3600" dirty="0">
                <a:latin typeface="ADLaM Display" panose="02010000000000000000" pitchFamily="2" charset="0"/>
                <a:ea typeface="ADLaM Display" panose="02010000000000000000" pitchFamily="2" charset="0"/>
                <a:cs typeface="ADLaM Display" panose="02010000000000000000" pitchFamily="2" charset="0"/>
              </a:rPr>
              <a:t>Books of Accounts are not decisive or conclusive.</a:t>
            </a:r>
          </a:p>
          <a:p>
            <a:pPr lvl="6" algn="r"/>
            <a:r>
              <a:rPr lang="en-US" sz="4400" dirty="0">
                <a:solidFill>
                  <a:srgbClr val="6D8CFE"/>
                </a:solidFill>
                <a:latin typeface="Aldhabi" panose="01000000000000000000" pitchFamily="2" charset="-78"/>
                <a:ea typeface="ADLaM Display" panose="02010000000000000000" pitchFamily="2" charset="0"/>
                <a:cs typeface="Aldhabi" panose="01000000000000000000" pitchFamily="2" charset="-78"/>
              </a:rPr>
              <a:t>Kedarnath Jute Mfg. Co. Ltd. Vs. CIT (1971) 82 ITR 363 (SC) </a:t>
            </a:r>
          </a:p>
          <a:p>
            <a:pPr marL="571500" indent="-571500">
              <a:buFont typeface="Arial" panose="020B0604020202020204" pitchFamily="34" charset="0"/>
              <a:buChar char="•"/>
            </a:pPr>
            <a:r>
              <a:rPr lang="en-US" sz="3600" dirty="0">
                <a:latin typeface="ADLaM Display" panose="02010000000000000000" pitchFamily="2" charset="0"/>
                <a:ea typeface="ADLaM Display" panose="02010000000000000000" pitchFamily="2" charset="0"/>
                <a:cs typeface="ADLaM Display" panose="02010000000000000000" pitchFamily="2" charset="0"/>
              </a:rPr>
              <a:t>way in which entries are made by an assessee in his books of account is not determinative</a:t>
            </a:r>
          </a:p>
          <a:p>
            <a:pPr marL="2171700" lvl="6" algn="r"/>
            <a:r>
              <a:rPr lang="en-US" sz="4400" dirty="0">
                <a:solidFill>
                  <a:srgbClr val="6D8CFE"/>
                </a:solidFill>
                <a:latin typeface="Aldhabi" panose="01000000000000000000" pitchFamily="2" charset="-78"/>
                <a:ea typeface="ADLaM Display" panose="02010000000000000000" pitchFamily="2" charset="0"/>
                <a:cs typeface="Aldhabi" panose="01000000000000000000" pitchFamily="2" charset="-78"/>
              </a:rPr>
              <a:t>Satluj Cotton Mills Vs CIT (1979) 116 ITR 1 (SC)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304A6-BC32-1BC6-0528-C53F897A107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71B91B8-369C-C1B4-9A8C-777E0C82CD71}"/>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Income Computation &amp; Disclosure Standards</a:t>
            </a:r>
            <a:endParaRPr lang="en-US" sz="4000" b="1" dirty="0"/>
          </a:p>
        </p:txBody>
      </p:sp>
      <p:sp>
        <p:nvSpPr>
          <p:cNvPr id="27" name="TextBox 26">
            <a:extLst>
              <a:ext uri="{FF2B5EF4-FFF2-40B4-BE49-F238E27FC236}">
                <a16:creationId xmlns:a16="http://schemas.microsoft.com/office/drawing/2014/main" id="{7390D7FA-8461-D168-3602-C5B7CA4F9F45}"/>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graphicFrame>
        <p:nvGraphicFramePr>
          <p:cNvPr id="3" name="Table 2">
            <a:extLst>
              <a:ext uri="{FF2B5EF4-FFF2-40B4-BE49-F238E27FC236}">
                <a16:creationId xmlns:a16="http://schemas.microsoft.com/office/drawing/2014/main" id="{1F0D3AB5-DACC-6268-A9D3-83758F3BEE06}"/>
              </a:ext>
            </a:extLst>
          </p:cNvPr>
          <p:cNvGraphicFramePr>
            <a:graphicFrameLocks noGrp="1"/>
          </p:cNvGraphicFramePr>
          <p:nvPr>
            <p:extLst>
              <p:ext uri="{D42A27DB-BD31-4B8C-83A1-F6EECF244321}">
                <p14:modId xmlns:p14="http://schemas.microsoft.com/office/powerpoint/2010/main" val="3629768649"/>
              </p:ext>
            </p:extLst>
          </p:nvPr>
        </p:nvGraphicFramePr>
        <p:xfrm>
          <a:off x="770020" y="1264920"/>
          <a:ext cx="13090359" cy="4663440"/>
        </p:xfrm>
        <a:graphic>
          <a:graphicData uri="http://schemas.openxmlformats.org/drawingml/2006/table">
            <a:tbl>
              <a:tblPr firstRow="1" bandRow="1">
                <a:tableStyleId>{5940675A-B579-460E-94D1-54222C63F5DA}</a:tableStyleId>
              </a:tblPr>
              <a:tblGrid>
                <a:gridCol w="1122947">
                  <a:extLst>
                    <a:ext uri="{9D8B030D-6E8A-4147-A177-3AD203B41FA5}">
                      <a16:colId xmlns:a16="http://schemas.microsoft.com/office/drawing/2014/main" val="759601003"/>
                    </a:ext>
                  </a:extLst>
                </a:gridCol>
                <a:gridCol w="5486400">
                  <a:extLst>
                    <a:ext uri="{9D8B030D-6E8A-4147-A177-3AD203B41FA5}">
                      <a16:colId xmlns:a16="http://schemas.microsoft.com/office/drawing/2014/main" val="2451792033"/>
                    </a:ext>
                  </a:extLst>
                </a:gridCol>
                <a:gridCol w="6481012">
                  <a:extLst>
                    <a:ext uri="{9D8B030D-6E8A-4147-A177-3AD203B41FA5}">
                      <a16:colId xmlns:a16="http://schemas.microsoft.com/office/drawing/2014/main" val="359543548"/>
                    </a:ext>
                  </a:extLst>
                </a:gridCol>
              </a:tblGrid>
              <a:tr h="0">
                <a:tc>
                  <a:txBody>
                    <a:bodyPr/>
                    <a:lstStyle/>
                    <a:p>
                      <a:pPr algn="ctr"/>
                      <a:r>
                        <a:rPr lang="en-US" sz="3200" b="1" dirty="0">
                          <a:latin typeface="Aldhabi" panose="01000000000000000000" pitchFamily="2" charset="-78"/>
                          <a:cs typeface="Aldhabi" panose="01000000000000000000" pitchFamily="2" charset="-78"/>
                        </a:rPr>
                        <a:t>ICDS No</a:t>
                      </a:r>
                      <a:endParaRPr lang="en-IN" sz="3200" b="1" dirty="0">
                        <a:latin typeface="Aldhabi" panose="01000000000000000000" pitchFamily="2" charset="-78"/>
                        <a:cs typeface="Aldhabi" panose="01000000000000000000" pitchFamily="2" charset="-78"/>
                      </a:endParaRPr>
                    </a:p>
                  </a:txBody>
                  <a:tcPr/>
                </a:tc>
                <a:tc>
                  <a:txBody>
                    <a:bodyPr/>
                    <a:lstStyle/>
                    <a:p>
                      <a:pPr algn="ctr"/>
                      <a:r>
                        <a:rPr lang="en-US" sz="3200" b="1" dirty="0">
                          <a:latin typeface="Aldhabi" panose="01000000000000000000" pitchFamily="2" charset="-78"/>
                          <a:cs typeface="Aldhabi" panose="01000000000000000000" pitchFamily="2" charset="-78"/>
                        </a:rPr>
                        <a:t>Provision of ICDS</a:t>
                      </a:r>
                      <a:endParaRPr lang="en-IN" sz="3200" b="1" dirty="0">
                        <a:latin typeface="Aldhabi" panose="01000000000000000000" pitchFamily="2" charset="-78"/>
                        <a:cs typeface="Aldhabi" panose="01000000000000000000" pitchFamily="2" charset="-78"/>
                      </a:endParaRPr>
                    </a:p>
                  </a:txBody>
                  <a:tcPr/>
                </a:tc>
                <a:tc>
                  <a:txBody>
                    <a:bodyPr/>
                    <a:lstStyle/>
                    <a:p>
                      <a:pPr algn="ctr"/>
                      <a:r>
                        <a:rPr lang="en-US" sz="3200" b="1" dirty="0">
                          <a:latin typeface="Aldhabi" panose="01000000000000000000" pitchFamily="2" charset="-78"/>
                          <a:cs typeface="Aldhabi" panose="01000000000000000000" pitchFamily="2" charset="-78"/>
                        </a:rPr>
                        <a:t>Provision of AS</a:t>
                      </a:r>
                      <a:endParaRPr lang="en-IN" sz="3200" b="1"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844165198"/>
                  </a:ext>
                </a:extLst>
              </a:tr>
              <a:tr h="370840">
                <a:tc>
                  <a:txBody>
                    <a:bodyPr/>
                    <a:lstStyle/>
                    <a:p>
                      <a:pPr algn="ctr"/>
                      <a:r>
                        <a:rPr lang="en-US" sz="3200" dirty="0">
                          <a:latin typeface="Aldhabi" panose="01000000000000000000" pitchFamily="2" charset="-78"/>
                          <a:cs typeface="Aldhabi" panose="01000000000000000000" pitchFamily="2" charset="-78"/>
                        </a:rPr>
                        <a:t>6</a:t>
                      </a:r>
                      <a:endParaRPr lang="en-IN" sz="3200" dirty="0">
                        <a:latin typeface="Aldhabi" panose="01000000000000000000" pitchFamily="2" charset="-78"/>
                        <a:cs typeface="Aldhabi" panose="01000000000000000000" pitchFamily="2" charset="-78"/>
                      </a:endParaRPr>
                    </a:p>
                  </a:txBody>
                  <a:tcPr/>
                </a:tc>
                <a:tc>
                  <a:txBody>
                    <a:bodyPr/>
                    <a:lstStyle/>
                    <a:p>
                      <a:r>
                        <a:rPr lang="en-US" sz="3200" dirty="0">
                          <a:latin typeface="Aldhabi" panose="01000000000000000000" pitchFamily="2" charset="-78"/>
                          <a:cs typeface="Aldhabi" panose="01000000000000000000" pitchFamily="2" charset="-78"/>
                        </a:rPr>
                        <a:t>All exchange differences arising on translation</a:t>
                      </a:r>
                    </a:p>
                    <a:p>
                      <a:r>
                        <a:rPr lang="en-US" sz="3200" dirty="0">
                          <a:latin typeface="Aldhabi" panose="01000000000000000000" pitchFamily="2" charset="-78"/>
                          <a:cs typeface="Aldhabi" panose="01000000000000000000" pitchFamily="2" charset="-78"/>
                        </a:rPr>
                        <a:t>of foreign currency monetary transactions are</a:t>
                      </a:r>
                    </a:p>
                    <a:p>
                      <a:r>
                        <a:rPr lang="en-US" sz="3200" dirty="0">
                          <a:latin typeface="Aldhabi" panose="01000000000000000000" pitchFamily="2" charset="-78"/>
                          <a:cs typeface="Aldhabi" panose="01000000000000000000" pitchFamily="2" charset="-78"/>
                        </a:rPr>
                        <a:t>recognised in profit or loss.. Subject to provisions of Section 43A</a:t>
                      </a:r>
                      <a:endParaRPr lang="en-IN" sz="3200" dirty="0">
                        <a:latin typeface="Aldhabi" panose="01000000000000000000" pitchFamily="2" charset="-78"/>
                        <a:cs typeface="Aldhabi" panose="01000000000000000000" pitchFamily="2" charset="-78"/>
                      </a:endParaRPr>
                    </a:p>
                  </a:txBody>
                  <a:tcPr/>
                </a:tc>
                <a:tc>
                  <a:txBody>
                    <a:bodyPr/>
                    <a:lstStyle/>
                    <a:p>
                      <a:pPr marL="0" algn="l"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An entity also has an option to </a:t>
                      </a:r>
                      <a:r>
                        <a:rPr lang="en-US" sz="3200" kern="1200" dirty="0" err="1">
                          <a:solidFill>
                            <a:schemeClr val="tx1"/>
                          </a:solidFill>
                          <a:latin typeface="Aldhabi" panose="01000000000000000000" pitchFamily="2" charset="-78"/>
                          <a:ea typeface="+mn-ea"/>
                          <a:cs typeface="Aldhabi" panose="01000000000000000000" pitchFamily="2" charset="-78"/>
                        </a:rPr>
                        <a:t>recognise</a:t>
                      </a:r>
                      <a:r>
                        <a:rPr lang="en-US" sz="3200" kern="1200" dirty="0">
                          <a:solidFill>
                            <a:schemeClr val="tx1"/>
                          </a:solidFill>
                          <a:latin typeface="Aldhabi" panose="01000000000000000000" pitchFamily="2" charset="-78"/>
                          <a:ea typeface="+mn-ea"/>
                          <a:cs typeface="Aldhabi" panose="01000000000000000000" pitchFamily="2" charset="-78"/>
                        </a:rPr>
                        <a:t> </a:t>
                      </a:r>
                      <a:r>
                        <a:rPr lang="en-US" sz="3200" kern="1200" dirty="0" err="1">
                          <a:solidFill>
                            <a:schemeClr val="tx1"/>
                          </a:solidFill>
                          <a:latin typeface="Aldhabi" panose="01000000000000000000" pitchFamily="2" charset="-78"/>
                          <a:ea typeface="+mn-ea"/>
                          <a:cs typeface="Aldhabi" panose="01000000000000000000" pitchFamily="2" charset="-78"/>
                        </a:rPr>
                        <a:t>unrealised</a:t>
                      </a:r>
                      <a:r>
                        <a:rPr lang="en-US" sz="3200" kern="1200" dirty="0">
                          <a:solidFill>
                            <a:schemeClr val="tx1"/>
                          </a:solidFill>
                          <a:latin typeface="Aldhabi" panose="01000000000000000000" pitchFamily="2" charset="-78"/>
                          <a:ea typeface="+mn-ea"/>
                          <a:cs typeface="Aldhabi" panose="01000000000000000000" pitchFamily="2" charset="-78"/>
                        </a:rPr>
                        <a:t> exchange differences on translation of certain long-term monetary assets/ liabilities directly in equity or as adjustment to cost of an asset. </a:t>
                      </a:r>
                      <a:endParaRPr lang="en-IN" sz="3200" kern="1200" dirty="0">
                        <a:solidFill>
                          <a:schemeClr val="tx1"/>
                        </a:solidFill>
                        <a:latin typeface="Aldhabi" panose="01000000000000000000" pitchFamily="2" charset="-78"/>
                        <a:ea typeface="+mn-ea"/>
                        <a:cs typeface="Aldhabi" panose="01000000000000000000" pitchFamily="2" charset="-78"/>
                      </a:endParaRPr>
                    </a:p>
                  </a:txBody>
                  <a:tcPr/>
                </a:tc>
                <a:extLst>
                  <a:ext uri="{0D108BD9-81ED-4DB2-BD59-A6C34878D82A}">
                    <a16:rowId xmlns:a16="http://schemas.microsoft.com/office/drawing/2014/main" val="758700357"/>
                  </a:ext>
                </a:extLst>
              </a:tr>
              <a:tr h="370840">
                <a:tc>
                  <a:txBody>
                    <a:bodyPr/>
                    <a:lstStyle/>
                    <a:p>
                      <a:pPr algn="ctr"/>
                      <a:r>
                        <a:rPr lang="en-US" sz="3200" dirty="0">
                          <a:latin typeface="Aldhabi" panose="01000000000000000000" pitchFamily="2" charset="-78"/>
                          <a:cs typeface="Aldhabi" panose="01000000000000000000" pitchFamily="2" charset="-78"/>
                        </a:rPr>
                        <a:t>8</a:t>
                      </a:r>
                      <a:endParaRPr lang="en-IN" sz="3200" dirty="0">
                        <a:latin typeface="Aldhabi" panose="01000000000000000000" pitchFamily="2" charset="-78"/>
                        <a:cs typeface="Aldhabi" panose="01000000000000000000" pitchFamily="2" charset="-78"/>
                      </a:endParaRPr>
                    </a:p>
                  </a:txBody>
                  <a:tcPr/>
                </a:tc>
                <a:tc>
                  <a:txBody>
                    <a:bodyPr/>
                    <a:lstStyle/>
                    <a:p>
                      <a:r>
                        <a:rPr lang="en-US" sz="3200" dirty="0">
                          <a:latin typeface="Aldhabi" panose="01000000000000000000" pitchFamily="2" charset="-78"/>
                          <a:cs typeface="Aldhabi" panose="01000000000000000000" pitchFamily="2" charset="-78"/>
                        </a:rPr>
                        <a:t>Comparison of actual cost and net </a:t>
                      </a:r>
                      <a:r>
                        <a:rPr lang="en-US" sz="3200" dirty="0" err="1">
                          <a:latin typeface="Aldhabi" panose="01000000000000000000" pitchFamily="2" charset="-78"/>
                          <a:cs typeface="Aldhabi" panose="01000000000000000000" pitchFamily="2" charset="-78"/>
                        </a:rPr>
                        <a:t>realisable</a:t>
                      </a:r>
                      <a:endParaRPr lang="en-US" sz="3200" dirty="0">
                        <a:latin typeface="Aldhabi" panose="01000000000000000000" pitchFamily="2" charset="-78"/>
                        <a:cs typeface="Aldhabi" panose="01000000000000000000" pitchFamily="2" charset="-78"/>
                      </a:endParaRPr>
                    </a:p>
                    <a:p>
                      <a:r>
                        <a:rPr lang="en-US" sz="3200" dirty="0">
                          <a:latin typeface="Aldhabi" panose="01000000000000000000" pitchFamily="2" charset="-78"/>
                          <a:cs typeface="Aldhabi" panose="01000000000000000000" pitchFamily="2" charset="-78"/>
                        </a:rPr>
                        <a:t>value is done category wise (shares, debt</a:t>
                      </a:r>
                    </a:p>
                    <a:p>
                      <a:r>
                        <a:rPr lang="en-US" sz="3200" dirty="0">
                          <a:latin typeface="Aldhabi" panose="01000000000000000000" pitchFamily="2" charset="-78"/>
                          <a:cs typeface="Aldhabi" panose="01000000000000000000" pitchFamily="2" charset="-78"/>
                        </a:rPr>
                        <a:t>securities, convertible securities and others)</a:t>
                      </a:r>
                    </a:p>
                    <a:p>
                      <a:r>
                        <a:rPr lang="en-US" sz="3200" dirty="0">
                          <a:latin typeface="Aldhabi" panose="01000000000000000000" pitchFamily="2" charset="-78"/>
                          <a:cs typeface="Aldhabi" panose="01000000000000000000" pitchFamily="2" charset="-78"/>
                        </a:rPr>
                        <a:t>and not for each individual security.</a:t>
                      </a:r>
                      <a:endParaRPr lang="en-IN" sz="3200" dirty="0">
                        <a:latin typeface="Aldhabi" panose="01000000000000000000" pitchFamily="2" charset="-78"/>
                        <a:cs typeface="Aldhabi" panose="01000000000000000000" pitchFamily="2" charset="-78"/>
                      </a:endParaRPr>
                    </a:p>
                  </a:txBody>
                  <a:tcPr/>
                </a:tc>
                <a:tc>
                  <a:txBody>
                    <a:bodyPr/>
                    <a:lstStyle/>
                    <a:p>
                      <a:pPr marL="0" algn="l"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Comparison of actual cost or fair value is performed either on an individual investment basis or by category of investment, but not on an overall (or global) basis.</a:t>
                      </a:r>
                      <a:endParaRPr lang="en-IN" sz="3200" kern="1200" dirty="0">
                        <a:solidFill>
                          <a:schemeClr val="tx1"/>
                        </a:solidFill>
                        <a:latin typeface="Aldhabi" panose="01000000000000000000" pitchFamily="2" charset="-78"/>
                        <a:ea typeface="+mn-ea"/>
                        <a:cs typeface="Aldhabi" panose="01000000000000000000" pitchFamily="2" charset="-78"/>
                      </a:endParaRPr>
                    </a:p>
                  </a:txBody>
                  <a:tcPr/>
                </a:tc>
                <a:extLst>
                  <a:ext uri="{0D108BD9-81ED-4DB2-BD59-A6C34878D82A}">
                    <a16:rowId xmlns:a16="http://schemas.microsoft.com/office/drawing/2014/main" val="2594078291"/>
                  </a:ext>
                </a:extLst>
              </a:tr>
            </a:tbl>
          </a:graphicData>
        </a:graphic>
      </p:graphicFrame>
    </p:spTree>
    <p:extLst>
      <p:ext uri="{BB962C8B-B14F-4D97-AF65-F5344CB8AC3E}">
        <p14:creationId xmlns:p14="http://schemas.microsoft.com/office/powerpoint/2010/main" val="3900993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28CA2-049E-43C4-F0DB-D26412407F50}"/>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1FEC0DB-F5D4-C03A-CBE4-9D94C71AD6D2}"/>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Income Computation &amp; Disclosure Standards</a:t>
            </a:r>
            <a:endParaRPr lang="en-US" sz="4000" b="1" dirty="0"/>
          </a:p>
        </p:txBody>
      </p:sp>
      <p:sp>
        <p:nvSpPr>
          <p:cNvPr id="27" name="TextBox 26">
            <a:extLst>
              <a:ext uri="{FF2B5EF4-FFF2-40B4-BE49-F238E27FC236}">
                <a16:creationId xmlns:a16="http://schemas.microsoft.com/office/drawing/2014/main" id="{B63DB333-013A-0CDC-5AF6-BF9B7779DFD2}"/>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graphicFrame>
        <p:nvGraphicFramePr>
          <p:cNvPr id="3" name="Table 2">
            <a:extLst>
              <a:ext uri="{FF2B5EF4-FFF2-40B4-BE49-F238E27FC236}">
                <a16:creationId xmlns:a16="http://schemas.microsoft.com/office/drawing/2014/main" id="{E82F5E71-2D63-7554-340A-63D7801496BF}"/>
              </a:ext>
            </a:extLst>
          </p:cNvPr>
          <p:cNvGraphicFramePr>
            <a:graphicFrameLocks noGrp="1"/>
          </p:cNvGraphicFramePr>
          <p:nvPr>
            <p:extLst>
              <p:ext uri="{D42A27DB-BD31-4B8C-83A1-F6EECF244321}">
                <p14:modId xmlns:p14="http://schemas.microsoft.com/office/powerpoint/2010/main" val="3724004096"/>
              </p:ext>
            </p:extLst>
          </p:nvPr>
        </p:nvGraphicFramePr>
        <p:xfrm>
          <a:off x="770020" y="1008246"/>
          <a:ext cx="13090359" cy="7284720"/>
        </p:xfrm>
        <a:graphic>
          <a:graphicData uri="http://schemas.openxmlformats.org/drawingml/2006/table">
            <a:tbl>
              <a:tblPr firstRow="1" bandRow="1">
                <a:tableStyleId>{5940675A-B579-460E-94D1-54222C63F5DA}</a:tableStyleId>
              </a:tblPr>
              <a:tblGrid>
                <a:gridCol w="1122947">
                  <a:extLst>
                    <a:ext uri="{9D8B030D-6E8A-4147-A177-3AD203B41FA5}">
                      <a16:colId xmlns:a16="http://schemas.microsoft.com/office/drawing/2014/main" val="759601003"/>
                    </a:ext>
                  </a:extLst>
                </a:gridCol>
                <a:gridCol w="5486400">
                  <a:extLst>
                    <a:ext uri="{9D8B030D-6E8A-4147-A177-3AD203B41FA5}">
                      <a16:colId xmlns:a16="http://schemas.microsoft.com/office/drawing/2014/main" val="2451792033"/>
                    </a:ext>
                  </a:extLst>
                </a:gridCol>
                <a:gridCol w="6481012">
                  <a:extLst>
                    <a:ext uri="{9D8B030D-6E8A-4147-A177-3AD203B41FA5}">
                      <a16:colId xmlns:a16="http://schemas.microsoft.com/office/drawing/2014/main" val="359543548"/>
                    </a:ext>
                  </a:extLst>
                </a:gridCol>
              </a:tblGrid>
              <a:tr h="0">
                <a:tc>
                  <a:txBody>
                    <a:bodyPr/>
                    <a:lstStyle/>
                    <a:p>
                      <a:pPr algn="ctr"/>
                      <a:r>
                        <a:rPr lang="en-US" sz="3200" b="1" dirty="0">
                          <a:latin typeface="Aldhabi" panose="01000000000000000000" pitchFamily="2" charset="-78"/>
                          <a:cs typeface="Aldhabi" panose="01000000000000000000" pitchFamily="2" charset="-78"/>
                        </a:rPr>
                        <a:t>ICDS No</a:t>
                      </a:r>
                      <a:endParaRPr lang="en-IN" sz="3200" b="1" dirty="0">
                        <a:latin typeface="Aldhabi" panose="01000000000000000000" pitchFamily="2" charset="-78"/>
                        <a:cs typeface="Aldhabi" panose="01000000000000000000" pitchFamily="2" charset="-78"/>
                      </a:endParaRPr>
                    </a:p>
                  </a:txBody>
                  <a:tcPr/>
                </a:tc>
                <a:tc>
                  <a:txBody>
                    <a:bodyPr/>
                    <a:lstStyle/>
                    <a:p>
                      <a:pPr algn="ctr"/>
                      <a:r>
                        <a:rPr lang="en-US" sz="3200" b="1" dirty="0">
                          <a:latin typeface="Aldhabi" panose="01000000000000000000" pitchFamily="2" charset="-78"/>
                          <a:cs typeface="Aldhabi" panose="01000000000000000000" pitchFamily="2" charset="-78"/>
                        </a:rPr>
                        <a:t>Provision of ICDS</a:t>
                      </a:r>
                      <a:endParaRPr lang="en-IN" sz="3200" b="1" dirty="0">
                        <a:latin typeface="Aldhabi" panose="01000000000000000000" pitchFamily="2" charset="-78"/>
                        <a:cs typeface="Aldhabi" panose="01000000000000000000" pitchFamily="2" charset="-78"/>
                      </a:endParaRPr>
                    </a:p>
                  </a:txBody>
                  <a:tcPr/>
                </a:tc>
                <a:tc>
                  <a:txBody>
                    <a:bodyPr/>
                    <a:lstStyle/>
                    <a:p>
                      <a:pPr algn="ctr"/>
                      <a:r>
                        <a:rPr lang="en-US" sz="3200" b="1" dirty="0">
                          <a:latin typeface="Aldhabi" panose="01000000000000000000" pitchFamily="2" charset="-78"/>
                          <a:cs typeface="Aldhabi" panose="01000000000000000000" pitchFamily="2" charset="-78"/>
                        </a:rPr>
                        <a:t>Provision of AS</a:t>
                      </a:r>
                      <a:endParaRPr lang="en-IN" sz="3200" b="1"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844165198"/>
                  </a:ext>
                </a:extLst>
              </a:tr>
              <a:tr h="370840">
                <a:tc>
                  <a:txBody>
                    <a:bodyPr/>
                    <a:lstStyle/>
                    <a:p>
                      <a:pPr algn="ctr"/>
                      <a:r>
                        <a:rPr lang="en-US" sz="3200" dirty="0">
                          <a:latin typeface="Aldhabi" panose="01000000000000000000" pitchFamily="2" charset="-78"/>
                          <a:cs typeface="Aldhabi" panose="01000000000000000000" pitchFamily="2" charset="-78"/>
                        </a:rPr>
                        <a:t>9</a:t>
                      </a:r>
                      <a:endParaRPr lang="en-IN" sz="3200" dirty="0">
                        <a:latin typeface="Aldhabi" panose="01000000000000000000" pitchFamily="2" charset="-78"/>
                        <a:cs typeface="Aldhabi" panose="01000000000000000000" pitchFamily="2" charset="-78"/>
                      </a:endParaRPr>
                    </a:p>
                  </a:txBody>
                  <a:tcPr/>
                </a:tc>
                <a:tc>
                  <a:txBody>
                    <a:bodyPr/>
                    <a:lstStyle/>
                    <a:p>
                      <a:r>
                        <a:rPr lang="en-US" sz="3200" dirty="0">
                          <a:latin typeface="Aldhabi" panose="01000000000000000000" pitchFamily="2" charset="-78"/>
                          <a:cs typeface="Aldhabi" panose="01000000000000000000" pitchFamily="2" charset="-78"/>
                        </a:rPr>
                        <a:t>Qualifying asset means:</a:t>
                      </a:r>
                    </a:p>
                    <a:p>
                      <a:r>
                        <a:rPr lang="en-US" sz="3200" dirty="0">
                          <a:latin typeface="Aldhabi" panose="01000000000000000000" pitchFamily="2" charset="-78"/>
                          <a:cs typeface="Aldhabi" panose="01000000000000000000" pitchFamily="2" charset="-78"/>
                        </a:rPr>
                        <a:t>a. Tangible assets; b. Intangible asset;</a:t>
                      </a:r>
                    </a:p>
                    <a:p>
                      <a:r>
                        <a:rPr lang="en-US" sz="3200" dirty="0">
                          <a:latin typeface="Aldhabi" panose="01000000000000000000" pitchFamily="2" charset="-78"/>
                          <a:cs typeface="Aldhabi" panose="01000000000000000000" pitchFamily="2" charset="-78"/>
                        </a:rPr>
                        <a:t>c. Inventories require 12 months or more</a:t>
                      </a:r>
                      <a:endParaRPr lang="en-IN" sz="3200" dirty="0">
                        <a:latin typeface="Aldhabi" panose="01000000000000000000" pitchFamily="2" charset="-78"/>
                        <a:cs typeface="Aldhabi" panose="01000000000000000000" pitchFamily="2" charset="-78"/>
                      </a:endParaRPr>
                    </a:p>
                  </a:txBody>
                  <a:tcPr/>
                </a:tc>
                <a:tc>
                  <a:txBody>
                    <a:bodyPr/>
                    <a:lstStyle/>
                    <a:p>
                      <a:pPr marL="0" algn="just"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A qualifying asset is an asset that necessarily takes substantial period of time to get ready for its intended use or sale.</a:t>
                      </a:r>
                      <a:endParaRPr lang="en-IN" sz="3200" kern="1200" dirty="0">
                        <a:solidFill>
                          <a:schemeClr val="tx1"/>
                        </a:solidFill>
                        <a:latin typeface="Aldhabi" panose="01000000000000000000" pitchFamily="2" charset="-78"/>
                        <a:ea typeface="+mn-ea"/>
                        <a:cs typeface="Aldhabi" panose="01000000000000000000" pitchFamily="2" charset="-78"/>
                      </a:endParaRPr>
                    </a:p>
                  </a:txBody>
                  <a:tcPr/>
                </a:tc>
                <a:extLst>
                  <a:ext uri="{0D108BD9-81ED-4DB2-BD59-A6C34878D82A}">
                    <a16:rowId xmlns:a16="http://schemas.microsoft.com/office/drawing/2014/main" val="758700357"/>
                  </a:ext>
                </a:extLst>
              </a:tr>
              <a:tr h="370840">
                <a:tc>
                  <a:txBody>
                    <a:bodyPr/>
                    <a:lstStyle/>
                    <a:p>
                      <a:pPr algn="ctr"/>
                      <a:r>
                        <a:rPr lang="en-US" sz="3200" dirty="0">
                          <a:latin typeface="Aldhabi" panose="01000000000000000000" pitchFamily="2" charset="-78"/>
                          <a:cs typeface="Aldhabi" panose="01000000000000000000" pitchFamily="2" charset="-78"/>
                        </a:rPr>
                        <a:t>9</a:t>
                      </a:r>
                      <a:endParaRPr lang="en-IN" sz="3200" dirty="0">
                        <a:latin typeface="Aldhabi" panose="01000000000000000000" pitchFamily="2" charset="-78"/>
                        <a:cs typeface="Aldhabi" panose="01000000000000000000" pitchFamily="2" charset="-78"/>
                      </a:endParaRPr>
                    </a:p>
                  </a:txBody>
                  <a:tcPr/>
                </a:tc>
                <a:tc>
                  <a:txBody>
                    <a:bodyPr/>
                    <a:lstStyle/>
                    <a:p>
                      <a:r>
                        <a:rPr lang="en-US" sz="3200" dirty="0">
                          <a:latin typeface="Aldhabi" panose="01000000000000000000" pitchFamily="2" charset="-78"/>
                          <a:cs typeface="Aldhabi" panose="01000000000000000000" pitchFamily="2" charset="-78"/>
                        </a:rPr>
                        <a:t>Total borrowing costs (excluding specific</a:t>
                      </a:r>
                    </a:p>
                    <a:p>
                      <a:r>
                        <a:rPr lang="en-US" sz="3200" dirty="0">
                          <a:latin typeface="Aldhabi" panose="01000000000000000000" pitchFamily="2" charset="-78"/>
                          <a:cs typeface="Aldhabi" panose="01000000000000000000" pitchFamily="2" charset="-78"/>
                        </a:rPr>
                        <a:t>borrowing) * average of costs of qualifying</a:t>
                      </a:r>
                    </a:p>
                    <a:p>
                      <a:r>
                        <a:rPr lang="en-US" sz="3200" dirty="0">
                          <a:latin typeface="Aldhabi" panose="01000000000000000000" pitchFamily="2" charset="-78"/>
                          <a:cs typeface="Aldhabi" panose="01000000000000000000" pitchFamily="2" charset="-78"/>
                        </a:rPr>
                        <a:t>asset (excluding specific borrowings) /average</a:t>
                      </a:r>
                    </a:p>
                    <a:p>
                      <a:r>
                        <a:rPr lang="en-US" sz="3200" dirty="0">
                          <a:latin typeface="Aldhabi" panose="01000000000000000000" pitchFamily="2" charset="-78"/>
                          <a:cs typeface="Aldhabi" panose="01000000000000000000" pitchFamily="2" charset="-78"/>
                        </a:rPr>
                        <a:t>amount of total assets (excluding specific</a:t>
                      </a:r>
                    </a:p>
                    <a:p>
                      <a:r>
                        <a:rPr lang="en-US" sz="3200" dirty="0">
                          <a:latin typeface="Aldhabi" panose="01000000000000000000" pitchFamily="2" charset="-78"/>
                          <a:cs typeface="Aldhabi" panose="01000000000000000000" pitchFamily="2" charset="-78"/>
                        </a:rPr>
                        <a:t>borrowings)</a:t>
                      </a:r>
                      <a:endParaRPr lang="en-IN" sz="3200" dirty="0">
                        <a:latin typeface="Aldhabi" panose="01000000000000000000" pitchFamily="2" charset="-78"/>
                        <a:cs typeface="Aldhabi" panose="01000000000000000000" pitchFamily="2" charset="-78"/>
                      </a:endParaRPr>
                    </a:p>
                  </a:txBody>
                  <a:tcPr/>
                </a:tc>
                <a:tc>
                  <a:txBody>
                    <a:bodyPr/>
                    <a:lstStyle/>
                    <a:p>
                      <a:pPr marL="0" algn="just"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Borrowing costs (excluding specific), eligible for </a:t>
                      </a:r>
                      <a:r>
                        <a:rPr lang="en-US" sz="3200" kern="1200" dirty="0" err="1">
                          <a:solidFill>
                            <a:schemeClr val="tx1"/>
                          </a:solidFill>
                          <a:latin typeface="Aldhabi" panose="01000000000000000000" pitchFamily="2" charset="-78"/>
                          <a:ea typeface="+mn-ea"/>
                          <a:cs typeface="Aldhabi" panose="01000000000000000000" pitchFamily="2" charset="-78"/>
                        </a:rPr>
                        <a:t>capitalisation</a:t>
                      </a:r>
                      <a:r>
                        <a:rPr lang="en-US" sz="3200" kern="1200" dirty="0">
                          <a:solidFill>
                            <a:schemeClr val="tx1"/>
                          </a:solidFill>
                          <a:latin typeface="Aldhabi" panose="01000000000000000000" pitchFamily="2" charset="-78"/>
                          <a:ea typeface="+mn-ea"/>
                          <a:cs typeface="Aldhabi" panose="01000000000000000000" pitchFamily="2" charset="-78"/>
                        </a:rPr>
                        <a:t> is determined by applying </a:t>
                      </a:r>
                      <a:r>
                        <a:rPr lang="en-US" sz="3200" kern="1200" dirty="0" err="1">
                          <a:solidFill>
                            <a:schemeClr val="tx1"/>
                          </a:solidFill>
                          <a:latin typeface="Aldhabi" panose="01000000000000000000" pitchFamily="2" charset="-78"/>
                          <a:ea typeface="+mn-ea"/>
                          <a:cs typeface="Aldhabi" panose="01000000000000000000" pitchFamily="2" charset="-78"/>
                        </a:rPr>
                        <a:t>capitalisation</a:t>
                      </a:r>
                      <a:r>
                        <a:rPr lang="en-US" sz="3200" kern="1200" dirty="0">
                          <a:solidFill>
                            <a:schemeClr val="tx1"/>
                          </a:solidFill>
                          <a:latin typeface="Aldhabi" panose="01000000000000000000" pitchFamily="2" charset="-78"/>
                          <a:ea typeface="+mn-ea"/>
                          <a:cs typeface="Aldhabi" panose="01000000000000000000" pitchFamily="2" charset="-78"/>
                        </a:rPr>
                        <a:t> rate. The </a:t>
                      </a:r>
                      <a:r>
                        <a:rPr lang="en-US" sz="3200" kern="1200" dirty="0" err="1">
                          <a:solidFill>
                            <a:schemeClr val="tx1"/>
                          </a:solidFill>
                          <a:latin typeface="Aldhabi" panose="01000000000000000000" pitchFamily="2" charset="-78"/>
                          <a:ea typeface="+mn-ea"/>
                          <a:cs typeface="Aldhabi" panose="01000000000000000000" pitchFamily="2" charset="-78"/>
                        </a:rPr>
                        <a:t>capitalisation</a:t>
                      </a:r>
                      <a:r>
                        <a:rPr lang="en-US" sz="3200" kern="1200" dirty="0">
                          <a:solidFill>
                            <a:schemeClr val="tx1"/>
                          </a:solidFill>
                          <a:latin typeface="Aldhabi" panose="01000000000000000000" pitchFamily="2" charset="-78"/>
                          <a:ea typeface="+mn-ea"/>
                          <a:cs typeface="Aldhabi" panose="01000000000000000000" pitchFamily="2" charset="-78"/>
                        </a:rPr>
                        <a:t> rate is weighted average of borrowing costs other than borrowing made specifically for the purpose of obtaining a qualifying asset.</a:t>
                      </a:r>
                      <a:endParaRPr lang="en-IN" sz="3200" kern="1200" dirty="0">
                        <a:solidFill>
                          <a:schemeClr val="tx1"/>
                        </a:solidFill>
                        <a:latin typeface="Aldhabi" panose="01000000000000000000" pitchFamily="2" charset="-78"/>
                        <a:ea typeface="+mn-ea"/>
                        <a:cs typeface="Aldhabi" panose="01000000000000000000" pitchFamily="2" charset="-78"/>
                      </a:endParaRPr>
                    </a:p>
                  </a:txBody>
                  <a:tcPr/>
                </a:tc>
                <a:extLst>
                  <a:ext uri="{0D108BD9-81ED-4DB2-BD59-A6C34878D82A}">
                    <a16:rowId xmlns:a16="http://schemas.microsoft.com/office/drawing/2014/main" val="2594078291"/>
                  </a:ext>
                </a:extLst>
              </a:tr>
              <a:tr h="370840">
                <a:tc>
                  <a:txBody>
                    <a:bodyPr/>
                    <a:lstStyle/>
                    <a:p>
                      <a:pPr algn="ctr"/>
                      <a:r>
                        <a:rPr lang="en-US" sz="3200" dirty="0">
                          <a:latin typeface="Aldhabi" panose="01000000000000000000" pitchFamily="2" charset="-78"/>
                          <a:cs typeface="Aldhabi" panose="01000000000000000000" pitchFamily="2" charset="-78"/>
                        </a:rPr>
                        <a:t>9</a:t>
                      </a:r>
                      <a:endParaRPr lang="en-IN" sz="3200" dirty="0">
                        <a:latin typeface="Aldhabi" panose="01000000000000000000" pitchFamily="2" charset="-78"/>
                        <a:cs typeface="Aldhabi" panose="01000000000000000000" pitchFamily="2" charset="-78"/>
                      </a:endParaRPr>
                    </a:p>
                  </a:txBody>
                  <a:tcPr/>
                </a:tc>
                <a:tc>
                  <a:txBody>
                    <a:bodyPr/>
                    <a:lstStyle/>
                    <a:p>
                      <a:pPr marL="0" algn="l"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Income earned on the temporary investments of the borrowings specific to a qualifying asset is not reduced from the borrowing costs</a:t>
                      </a:r>
                      <a:endParaRPr lang="en-IN" sz="3200" kern="1200" dirty="0">
                        <a:solidFill>
                          <a:schemeClr val="tx1"/>
                        </a:solidFill>
                        <a:latin typeface="Aldhabi" panose="01000000000000000000" pitchFamily="2" charset="-78"/>
                        <a:ea typeface="+mn-ea"/>
                        <a:cs typeface="Aldhabi" panose="01000000000000000000" pitchFamily="2" charset="-78"/>
                      </a:endParaRPr>
                    </a:p>
                  </a:txBody>
                  <a:tcPr/>
                </a:tc>
                <a:tc>
                  <a:txBody>
                    <a:bodyPr/>
                    <a:lstStyle/>
                    <a:p>
                      <a:pPr marL="0" algn="l"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Income earned on the temporary investments of the borrowings specific to a qualifying asset is reduced from the borrowing costs eligible for </a:t>
                      </a:r>
                      <a:r>
                        <a:rPr lang="en-US" sz="3200" kern="1200" dirty="0" err="1">
                          <a:solidFill>
                            <a:schemeClr val="tx1"/>
                          </a:solidFill>
                          <a:latin typeface="Aldhabi" panose="01000000000000000000" pitchFamily="2" charset="-78"/>
                          <a:ea typeface="+mn-ea"/>
                          <a:cs typeface="Aldhabi" panose="01000000000000000000" pitchFamily="2" charset="-78"/>
                        </a:rPr>
                        <a:t>capitalisation</a:t>
                      </a:r>
                      <a:r>
                        <a:rPr lang="en-US" sz="3200" kern="1200" dirty="0">
                          <a:solidFill>
                            <a:schemeClr val="tx1"/>
                          </a:solidFill>
                          <a:latin typeface="Aldhabi" panose="01000000000000000000" pitchFamily="2" charset="-78"/>
                          <a:ea typeface="+mn-ea"/>
                          <a:cs typeface="Aldhabi" panose="01000000000000000000" pitchFamily="2" charset="-78"/>
                        </a:rPr>
                        <a:t>.</a:t>
                      </a:r>
                      <a:endParaRPr lang="en-IN" sz="3200" kern="1200" dirty="0">
                        <a:solidFill>
                          <a:schemeClr val="tx1"/>
                        </a:solidFill>
                        <a:latin typeface="Aldhabi" panose="01000000000000000000" pitchFamily="2" charset="-78"/>
                        <a:ea typeface="+mn-ea"/>
                        <a:cs typeface="Aldhabi" panose="01000000000000000000" pitchFamily="2" charset="-78"/>
                      </a:endParaRPr>
                    </a:p>
                  </a:txBody>
                  <a:tcPr/>
                </a:tc>
                <a:extLst>
                  <a:ext uri="{0D108BD9-81ED-4DB2-BD59-A6C34878D82A}">
                    <a16:rowId xmlns:a16="http://schemas.microsoft.com/office/drawing/2014/main" val="2658441890"/>
                  </a:ext>
                </a:extLst>
              </a:tr>
              <a:tr h="370840">
                <a:tc>
                  <a:txBody>
                    <a:bodyPr/>
                    <a:lstStyle/>
                    <a:p>
                      <a:pPr algn="ctr"/>
                      <a:r>
                        <a:rPr lang="en-US" sz="3200" dirty="0">
                          <a:latin typeface="Aldhabi" panose="01000000000000000000" pitchFamily="2" charset="-78"/>
                          <a:cs typeface="Aldhabi" panose="01000000000000000000" pitchFamily="2" charset="-78"/>
                        </a:rPr>
                        <a:t>9</a:t>
                      </a:r>
                      <a:endParaRPr lang="en-IN" sz="3200" dirty="0">
                        <a:latin typeface="Aldhabi" panose="01000000000000000000" pitchFamily="2" charset="-78"/>
                        <a:cs typeface="Aldhabi" panose="01000000000000000000" pitchFamily="2" charset="-78"/>
                      </a:endParaRPr>
                    </a:p>
                  </a:txBody>
                  <a:tcPr/>
                </a:tc>
                <a:tc>
                  <a:txBody>
                    <a:bodyPr/>
                    <a:lstStyle/>
                    <a:p>
                      <a:pPr marL="0" algn="l"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Suspension – No Guidance</a:t>
                      </a:r>
                      <a:endParaRPr lang="en-IN" sz="3200" kern="1200" dirty="0">
                        <a:solidFill>
                          <a:schemeClr val="tx1"/>
                        </a:solidFill>
                        <a:latin typeface="Aldhabi" panose="01000000000000000000" pitchFamily="2" charset="-78"/>
                        <a:ea typeface="+mn-ea"/>
                        <a:cs typeface="Aldhabi" panose="01000000000000000000" pitchFamily="2" charset="-78"/>
                      </a:endParaRPr>
                    </a:p>
                  </a:txBody>
                  <a:tcPr/>
                </a:tc>
                <a:tc>
                  <a:txBody>
                    <a:bodyPr/>
                    <a:lstStyle/>
                    <a:p>
                      <a:pPr marL="0" algn="l"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Suspended during the extended periods in which active</a:t>
                      </a:r>
                    </a:p>
                    <a:p>
                      <a:pPr marL="0" algn="l" defTabSz="914400" rtl="0" eaLnBrk="1" latinLnBrk="0" hangingPunct="1"/>
                      <a:r>
                        <a:rPr lang="en-US" sz="3200" kern="1200" dirty="0">
                          <a:solidFill>
                            <a:schemeClr val="tx1"/>
                          </a:solidFill>
                          <a:latin typeface="Aldhabi" panose="01000000000000000000" pitchFamily="2" charset="-78"/>
                          <a:ea typeface="+mn-ea"/>
                          <a:cs typeface="Aldhabi" panose="01000000000000000000" pitchFamily="2" charset="-78"/>
                        </a:rPr>
                        <a:t>development is interrupted.</a:t>
                      </a:r>
                      <a:endParaRPr lang="en-IN" sz="3200" kern="1200" dirty="0">
                        <a:solidFill>
                          <a:schemeClr val="tx1"/>
                        </a:solidFill>
                        <a:latin typeface="Aldhabi" panose="01000000000000000000" pitchFamily="2" charset="-78"/>
                        <a:ea typeface="+mn-ea"/>
                        <a:cs typeface="Aldhabi" panose="01000000000000000000" pitchFamily="2" charset="-78"/>
                      </a:endParaRPr>
                    </a:p>
                  </a:txBody>
                  <a:tcPr/>
                </a:tc>
                <a:extLst>
                  <a:ext uri="{0D108BD9-81ED-4DB2-BD59-A6C34878D82A}">
                    <a16:rowId xmlns:a16="http://schemas.microsoft.com/office/drawing/2014/main" val="3611364562"/>
                  </a:ext>
                </a:extLst>
              </a:tr>
            </a:tbl>
          </a:graphicData>
        </a:graphic>
      </p:graphicFrame>
    </p:spTree>
    <p:extLst>
      <p:ext uri="{BB962C8B-B14F-4D97-AF65-F5344CB8AC3E}">
        <p14:creationId xmlns:p14="http://schemas.microsoft.com/office/powerpoint/2010/main" val="139836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B0A65-0124-AC1C-FFAC-1FD28EAC606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1F6132F-7E2E-6C89-F325-6BBE84053023}"/>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Tax Audit Compliance</a:t>
            </a:r>
            <a:endParaRPr lang="en-US" sz="4000" b="1" dirty="0"/>
          </a:p>
        </p:txBody>
      </p:sp>
      <p:sp>
        <p:nvSpPr>
          <p:cNvPr id="27" name="TextBox 26">
            <a:extLst>
              <a:ext uri="{FF2B5EF4-FFF2-40B4-BE49-F238E27FC236}">
                <a16:creationId xmlns:a16="http://schemas.microsoft.com/office/drawing/2014/main" id="{6CC906D6-F6E0-CC47-51FA-690CDA8F5852}"/>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28146ED4-95B1-70F8-4FB5-5B6B536CB72B}"/>
              </a:ext>
            </a:extLst>
          </p:cNvPr>
          <p:cNvSpPr txBox="1"/>
          <p:nvPr/>
        </p:nvSpPr>
        <p:spPr>
          <a:xfrm>
            <a:off x="368967" y="834515"/>
            <a:ext cx="13335000" cy="6740307"/>
          </a:xfrm>
          <a:prstGeom prst="rect">
            <a:avLst/>
          </a:prstGeom>
          <a:noFill/>
        </p:spPr>
        <p:txBody>
          <a:bodyPr wrap="square" rtlCol="0">
            <a:spAutoFit/>
          </a:bodyPr>
          <a:lstStyle/>
          <a:p>
            <a:pPr marL="617538"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Business Turnover exceeding Rs. 1 Crore.</a:t>
            </a:r>
          </a:p>
          <a:p>
            <a:pPr marL="990600" indent="-365125" algn="just">
              <a:spcBef>
                <a:spcPts val="0"/>
              </a:spcBef>
              <a:buFont typeface="Arial" panose="020B0604020202020204" pitchFamily="34" charset="0"/>
              <a:buChar char="•"/>
            </a:pPr>
            <a:r>
              <a:rPr lang="en-US" sz="3600" dirty="0">
                <a:latin typeface="Aldhabi" panose="01000000000000000000" pitchFamily="2" charset="-78"/>
                <a:cs typeface="Aldhabi" panose="01000000000000000000" pitchFamily="2" charset="-78"/>
              </a:rPr>
              <a:t>(Limit of Rs.1 crore enhanced to Rs.10 crore - cash receipts does not exceed 5% of aggregate receipts and cash payments does not exceed 5% of the aggregate payments.)</a:t>
            </a:r>
          </a:p>
          <a:p>
            <a:pPr marL="617538"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Professional Receipts exceeding Rs. 50 Lakhs. </a:t>
            </a:r>
          </a:p>
          <a:p>
            <a:pPr marL="617538"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Profit declared less than deemed profits and gains as per Section </a:t>
            </a:r>
            <a:r>
              <a:rPr lang="en-IN" sz="3600" dirty="0">
                <a:latin typeface="Aldhabi" panose="01000000000000000000" pitchFamily="2" charset="-78"/>
                <a:cs typeface="Aldhabi" panose="01000000000000000000" pitchFamily="2" charset="-78"/>
              </a:rPr>
              <a:t>44ADA (specified professions) and income exceeds maximum amount not chargeable to tax</a:t>
            </a:r>
          </a:p>
          <a:p>
            <a:pPr marL="617538"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Provisions of section 44AD(4) are applicable &amp; </a:t>
            </a:r>
            <a:r>
              <a:rPr lang="en-IN" sz="3600" dirty="0">
                <a:latin typeface="Aldhabi" panose="01000000000000000000" pitchFamily="2" charset="-78"/>
                <a:cs typeface="Aldhabi" panose="01000000000000000000" pitchFamily="2" charset="-78"/>
              </a:rPr>
              <a:t>income exceeds maximum amount not chargeable to tax</a:t>
            </a:r>
          </a:p>
          <a:p>
            <a:pPr marL="617538" indent="-342900" algn="just">
              <a:buFont typeface="Wingdings" panose="05000000000000000000" pitchFamily="2" charset="2"/>
              <a:buChar char="Ø"/>
            </a:pPr>
            <a:r>
              <a:rPr lang="en-IN" sz="3600" dirty="0">
                <a:latin typeface="Aldhabi" panose="01000000000000000000" pitchFamily="2" charset="-78"/>
                <a:cs typeface="Aldhabi" panose="01000000000000000000" pitchFamily="2" charset="-78"/>
              </a:rPr>
              <a:t>Provisions not applicable for person declaring income as per section 44AD, 44ADA.</a:t>
            </a:r>
          </a:p>
          <a:p>
            <a:pPr marL="990600" indent="-365125" algn="just">
              <a:buFont typeface="Arial" panose="020B0604020202020204" pitchFamily="34" charset="0"/>
              <a:buChar char="•"/>
            </a:pPr>
            <a:r>
              <a:rPr lang="en-US" sz="3600" dirty="0">
                <a:latin typeface="Aldhabi" panose="01000000000000000000" pitchFamily="2" charset="-78"/>
                <a:cs typeface="Aldhabi" panose="01000000000000000000" pitchFamily="2" charset="-78"/>
              </a:rPr>
              <a:t>(Section 44AD Threshold – Rs. 3 crore, if cash receipt don’t exceed 5% of total turnover; else Rs.2 crores)</a:t>
            </a:r>
            <a:endParaRPr lang="en-IN" sz="3600" dirty="0">
              <a:latin typeface="Aldhabi" panose="01000000000000000000" pitchFamily="2" charset="-78"/>
              <a:cs typeface="Aldhabi" panose="01000000000000000000" pitchFamily="2" charset="-78"/>
            </a:endParaRPr>
          </a:p>
          <a:p>
            <a:pPr marL="990600" indent="-365125" algn="just">
              <a:buFont typeface="Arial" panose="020B0604020202020204" pitchFamily="34" charset="0"/>
              <a:buChar char="•"/>
            </a:pPr>
            <a:r>
              <a:rPr lang="en-US" sz="3600" dirty="0">
                <a:latin typeface="Aldhabi" panose="01000000000000000000" pitchFamily="2" charset="-78"/>
                <a:cs typeface="Aldhabi" panose="01000000000000000000" pitchFamily="2" charset="-78"/>
              </a:rPr>
              <a:t>(Section 44ADA Threshold – Rs. 75 lakh, if cash receipt don’t exceed 5% of total receipt; else Rs.50 lakhs)</a:t>
            </a:r>
          </a:p>
        </p:txBody>
      </p:sp>
    </p:spTree>
    <p:extLst>
      <p:ext uri="{BB962C8B-B14F-4D97-AF65-F5344CB8AC3E}">
        <p14:creationId xmlns:p14="http://schemas.microsoft.com/office/powerpoint/2010/main" val="33766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A1952-6018-DCDA-D6BB-6C75D1B6739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FC59F59-6A49-0E6F-2985-AC1B9050099F}"/>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Transfer Pricing Compliance</a:t>
            </a:r>
            <a:endParaRPr lang="en-US" sz="4000" b="1" dirty="0"/>
          </a:p>
        </p:txBody>
      </p:sp>
      <p:sp>
        <p:nvSpPr>
          <p:cNvPr id="27" name="TextBox 26">
            <a:extLst>
              <a:ext uri="{FF2B5EF4-FFF2-40B4-BE49-F238E27FC236}">
                <a16:creationId xmlns:a16="http://schemas.microsoft.com/office/drawing/2014/main" id="{1DB7A4F8-8C5B-EBC3-7797-BD07831EA139}"/>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 name="TextBox 2">
            <a:extLst>
              <a:ext uri="{FF2B5EF4-FFF2-40B4-BE49-F238E27FC236}">
                <a16:creationId xmlns:a16="http://schemas.microsoft.com/office/drawing/2014/main" id="{712E93BF-0BE2-B4CE-A6D8-7DE6E4CC4893}"/>
              </a:ext>
            </a:extLst>
          </p:cNvPr>
          <p:cNvSpPr txBox="1"/>
          <p:nvPr/>
        </p:nvSpPr>
        <p:spPr>
          <a:xfrm>
            <a:off x="368967" y="834515"/>
            <a:ext cx="13335000" cy="3416320"/>
          </a:xfrm>
          <a:prstGeom prst="rect">
            <a:avLst/>
          </a:prstGeom>
          <a:noFill/>
        </p:spPr>
        <p:txBody>
          <a:bodyPr wrap="square" rtlCol="0">
            <a:spAutoFit/>
          </a:bodyPr>
          <a:lstStyle/>
          <a:p>
            <a:pPr marL="617538"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An assessee is required to comply with TP provisions when:</a:t>
            </a:r>
          </a:p>
          <a:p>
            <a:pPr marL="731838" lvl="1" algn="just"/>
            <a:r>
              <a:rPr lang="en-US" sz="3600" dirty="0">
                <a:latin typeface="Aldhabi" panose="01000000000000000000" pitchFamily="2" charset="-78"/>
                <a:cs typeface="Aldhabi" panose="01000000000000000000" pitchFamily="2" charset="-78"/>
              </a:rPr>
              <a:t>(i) He has entered into </a:t>
            </a:r>
            <a:r>
              <a:rPr lang="en-US" sz="3600" b="1" u="sng" dirty="0">
                <a:latin typeface="Aldhabi" panose="01000000000000000000" pitchFamily="2" charset="-78"/>
                <a:cs typeface="Aldhabi" panose="01000000000000000000" pitchFamily="2" charset="-78"/>
              </a:rPr>
              <a:t>an international transaction </a:t>
            </a:r>
            <a:r>
              <a:rPr lang="en-US" sz="3600" dirty="0">
                <a:latin typeface="Aldhabi" panose="01000000000000000000" pitchFamily="2" charset="-78"/>
                <a:cs typeface="Aldhabi" panose="01000000000000000000" pitchFamily="2" charset="-78"/>
              </a:rPr>
              <a:t>with his </a:t>
            </a:r>
            <a:r>
              <a:rPr lang="en-US" sz="3600" b="1" u="sng" dirty="0">
                <a:latin typeface="Aldhabi" panose="01000000000000000000" pitchFamily="2" charset="-78"/>
                <a:cs typeface="Aldhabi" panose="01000000000000000000" pitchFamily="2" charset="-78"/>
              </a:rPr>
              <a:t>associated enterprise </a:t>
            </a:r>
            <a:r>
              <a:rPr lang="en-US" sz="3600" dirty="0">
                <a:latin typeface="Aldhabi" panose="01000000000000000000" pitchFamily="2" charset="-78"/>
                <a:cs typeface="Aldhabi" panose="01000000000000000000" pitchFamily="2" charset="-78"/>
              </a:rPr>
              <a:t>or</a:t>
            </a:r>
          </a:p>
          <a:p>
            <a:pPr marL="731838" lvl="1" algn="just"/>
            <a:r>
              <a:rPr lang="en-US" sz="3600" dirty="0">
                <a:latin typeface="Aldhabi" panose="01000000000000000000" pitchFamily="2" charset="-78"/>
                <a:cs typeface="Aldhabi" panose="01000000000000000000" pitchFamily="2" charset="-78"/>
              </a:rPr>
              <a:t>(ii) He enters into a transaction where one of the parties to the transaction is located in a NJA or</a:t>
            </a:r>
          </a:p>
          <a:p>
            <a:pPr marL="731838" lvl="1" algn="just"/>
            <a:r>
              <a:rPr lang="en-US" sz="3600" dirty="0">
                <a:latin typeface="Aldhabi" panose="01000000000000000000" pitchFamily="2" charset="-78"/>
                <a:cs typeface="Aldhabi" panose="01000000000000000000" pitchFamily="2" charset="-78"/>
              </a:rPr>
              <a:t>(iii) He enters into a specified domestic transaction (SDT).</a:t>
            </a:r>
          </a:p>
          <a:p>
            <a:pPr marL="617538"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International transaction" means transaction between two or more AE’s, either or both of whom are non-residents in the nature of :</a:t>
            </a:r>
          </a:p>
        </p:txBody>
      </p:sp>
      <p:sp>
        <p:nvSpPr>
          <p:cNvPr id="4" name="TextBox 3">
            <a:extLst>
              <a:ext uri="{FF2B5EF4-FFF2-40B4-BE49-F238E27FC236}">
                <a16:creationId xmlns:a16="http://schemas.microsoft.com/office/drawing/2014/main" id="{78E05040-34DA-920F-8B9C-52ADC0708316}"/>
              </a:ext>
            </a:extLst>
          </p:cNvPr>
          <p:cNvSpPr txBox="1"/>
          <p:nvPr/>
        </p:nvSpPr>
        <p:spPr>
          <a:xfrm>
            <a:off x="368967" y="4114800"/>
            <a:ext cx="13514673" cy="3970318"/>
          </a:xfrm>
          <a:prstGeom prst="rect">
            <a:avLst/>
          </a:prstGeom>
          <a:noFill/>
        </p:spPr>
        <p:txBody>
          <a:bodyPr wrap="square" numCol="2" rtlCol="0">
            <a:spAutoFit/>
          </a:bodyPr>
          <a:lstStyle/>
          <a:p>
            <a:pPr marL="1390650" indent="-857250" algn="just">
              <a:buAutoNum type="romanLcParenBoth"/>
              <a:tabLst>
                <a:tab pos="4221163" algn="l"/>
              </a:tabLst>
            </a:pPr>
            <a:r>
              <a:rPr lang="en-US" sz="3600" dirty="0">
                <a:latin typeface="Aldhabi" panose="01000000000000000000" pitchFamily="2" charset="-78"/>
                <a:cs typeface="Aldhabi" panose="01000000000000000000" pitchFamily="2" charset="-78"/>
              </a:rPr>
              <a:t>Purchase, sale, lease of tangible property</a:t>
            </a:r>
          </a:p>
          <a:p>
            <a:pPr marL="1390650" indent="-857250" algn="just">
              <a:buAutoNum type="romanLcParenBoth"/>
              <a:tabLst>
                <a:tab pos="4221163" algn="l"/>
              </a:tabLst>
            </a:pPr>
            <a:r>
              <a:rPr lang="en-US" sz="3600" dirty="0">
                <a:latin typeface="Aldhabi" panose="01000000000000000000" pitchFamily="2" charset="-78"/>
                <a:cs typeface="Aldhabi" panose="01000000000000000000" pitchFamily="2" charset="-78"/>
              </a:rPr>
              <a:t>Purchase, sale, lease of intangible property</a:t>
            </a:r>
          </a:p>
          <a:p>
            <a:pPr marL="1390650" indent="-857250" algn="just">
              <a:buAutoNum type="romanLcParenBoth"/>
              <a:tabLst>
                <a:tab pos="4221163" algn="l"/>
              </a:tabLst>
            </a:pPr>
            <a:r>
              <a:rPr lang="en-US" sz="3600" dirty="0">
                <a:latin typeface="Aldhabi" panose="01000000000000000000" pitchFamily="2" charset="-78"/>
                <a:cs typeface="Aldhabi" panose="01000000000000000000" pitchFamily="2" charset="-78"/>
              </a:rPr>
              <a:t>Provision of services</a:t>
            </a:r>
          </a:p>
          <a:p>
            <a:pPr marL="1390650" indent="-857250" algn="just">
              <a:buAutoNum type="romanLcParenBoth"/>
              <a:tabLst>
                <a:tab pos="4221163" algn="l"/>
              </a:tabLst>
            </a:pPr>
            <a:endParaRPr lang="en-US" sz="3600" dirty="0">
              <a:latin typeface="Aldhabi" panose="01000000000000000000" pitchFamily="2" charset="-78"/>
              <a:cs typeface="Aldhabi" panose="01000000000000000000" pitchFamily="2" charset="-78"/>
            </a:endParaRPr>
          </a:p>
          <a:p>
            <a:pPr marL="1390650" indent="-857250" algn="just">
              <a:buAutoNum type="romanLcParenBoth"/>
              <a:tabLst>
                <a:tab pos="4221163" algn="l"/>
              </a:tabLst>
            </a:pPr>
            <a:endParaRPr lang="en-US" sz="3600" dirty="0">
              <a:latin typeface="Aldhabi" panose="01000000000000000000" pitchFamily="2" charset="-78"/>
              <a:cs typeface="Aldhabi" panose="01000000000000000000" pitchFamily="2" charset="-78"/>
            </a:endParaRPr>
          </a:p>
          <a:p>
            <a:pPr marL="1390650" indent="-857250" algn="just">
              <a:buAutoNum type="romanLcParenBoth"/>
              <a:tabLst>
                <a:tab pos="4221163" algn="l"/>
              </a:tabLst>
            </a:pPr>
            <a:endParaRPr lang="en-US" sz="3600" dirty="0">
              <a:latin typeface="Aldhabi" panose="01000000000000000000" pitchFamily="2" charset="-78"/>
              <a:cs typeface="Aldhabi" panose="01000000000000000000" pitchFamily="2" charset="-78"/>
            </a:endParaRPr>
          </a:p>
          <a:p>
            <a:pPr marL="1390650" indent="-857250" algn="just">
              <a:buAutoNum type="romanLcParenBoth"/>
              <a:tabLst>
                <a:tab pos="4221163" algn="l"/>
              </a:tabLst>
            </a:pPr>
            <a:endParaRPr lang="en-US" sz="3600" dirty="0">
              <a:latin typeface="Aldhabi" panose="01000000000000000000" pitchFamily="2" charset="-78"/>
              <a:cs typeface="Aldhabi" panose="01000000000000000000" pitchFamily="2" charset="-78"/>
            </a:endParaRPr>
          </a:p>
          <a:p>
            <a:pPr marL="1390650" indent="-857250" algn="just">
              <a:buAutoNum type="romanLcParenBoth"/>
              <a:tabLst>
                <a:tab pos="4221163" algn="l"/>
              </a:tabLst>
            </a:pPr>
            <a:r>
              <a:rPr lang="en-US" sz="3600" dirty="0">
                <a:latin typeface="Aldhabi" panose="01000000000000000000" pitchFamily="2" charset="-78"/>
                <a:cs typeface="Aldhabi" panose="01000000000000000000" pitchFamily="2" charset="-78"/>
              </a:rPr>
              <a:t>Lending or borrowing of money</a:t>
            </a:r>
          </a:p>
          <a:p>
            <a:pPr marL="1390650" indent="-857250" algn="just">
              <a:buAutoNum type="romanLcParenBoth"/>
              <a:tabLst>
                <a:tab pos="4221163" algn="l"/>
              </a:tabLst>
            </a:pPr>
            <a:r>
              <a:rPr lang="en-US" sz="3600" dirty="0">
                <a:latin typeface="Aldhabi" panose="01000000000000000000" pitchFamily="2" charset="-78"/>
                <a:cs typeface="Aldhabi" panose="01000000000000000000" pitchFamily="2" charset="-78"/>
              </a:rPr>
              <a:t>Any other transaction having a bearing on profits, incomes, losses or assets.</a:t>
            </a:r>
          </a:p>
          <a:p>
            <a:pPr marL="1390650" indent="-857250" algn="just">
              <a:buAutoNum type="romanLcParenBoth"/>
              <a:tabLst>
                <a:tab pos="4221163" algn="l"/>
              </a:tabLst>
            </a:pPr>
            <a:r>
              <a:rPr lang="en-US" sz="3600" dirty="0">
                <a:latin typeface="Aldhabi" panose="01000000000000000000" pitchFamily="2" charset="-78"/>
                <a:cs typeface="Aldhabi" panose="01000000000000000000" pitchFamily="2" charset="-78"/>
              </a:rPr>
              <a:t> A mutual arrangement or agreement</a:t>
            </a:r>
          </a:p>
        </p:txBody>
      </p:sp>
    </p:spTree>
    <p:extLst>
      <p:ext uri="{BB962C8B-B14F-4D97-AF65-F5344CB8AC3E}">
        <p14:creationId xmlns:p14="http://schemas.microsoft.com/office/powerpoint/2010/main" val="2783022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9B48-EAC1-FD0D-CA86-BAB3E39F3330}"/>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DAFF3E1-7176-FDAE-0DB9-4DD088278540}"/>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Transfer Pricing Compliance</a:t>
            </a:r>
            <a:endParaRPr lang="en-US" sz="4000" b="1" dirty="0"/>
          </a:p>
        </p:txBody>
      </p:sp>
      <p:sp>
        <p:nvSpPr>
          <p:cNvPr id="27" name="TextBox 26">
            <a:extLst>
              <a:ext uri="{FF2B5EF4-FFF2-40B4-BE49-F238E27FC236}">
                <a16:creationId xmlns:a16="http://schemas.microsoft.com/office/drawing/2014/main" id="{227517AA-FF76-E910-3040-436571869501}"/>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 name="TextBox 2">
            <a:extLst>
              <a:ext uri="{FF2B5EF4-FFF2-40B4-BE49-F238E27FC236}">
                <a16:creationId xmlns:a16="http://schemas.microsoft.com/office/drawing/2014/main" id="{561BF9EA-C224-2174-7572-531F06049163}"/>
              </a:ext>
            </a:extLst>
          </p:cNvPr>
          <p:cNvSpPr txBox="1"/>
          <p:nvPr/>
        </p:nvSpPr>
        <p:spPr>
          <a:xfrm>
            <a:off x="368967" y="834515"/>
            <a:ext cx="13335000" cy="3416320"/>
          </a:xfrm>
          <a:prstGeom prst="rect">
            <a:avLst/>
          </a:prstGeom>
          <a:noFill/>
        </p:spPr>
        <p:txBody>
          <a:bodyPr wrap="square" rtlCol="0">
            <a:spAutoFit/>
          </a:bodyPr>
          <a:lstStyle/>
          <a:p>
            <a:pPr marL="617538"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Two enterprises are said to be associated enterprises in terms of section 92A(1) if :</a:t>
            </a:r>
          </a:p>
          <a:p>
            <a:pPr marL="731838" lvl="1" algn="just"/>
            <a:r>
              <a:rPr lang="en-US" sz="3600" dirty="0">
                <a:latin typeface="Aldhabi" panose="01000000000000000000" pitchFamily="2" charset="-78"/>
                <a:cs typeface="Aldhabi" panose="01000000000000000000" pitchFamily="2" charset="-78"/>
              </a:rPr>
              <a:t>(a) One of them participates in the control or management or capital of the other. Such participation may be direct or indirect or through an intermediary [section 92A(1)(a)]; or</a:t>
            </a:r>
          </a:p>
          <a:p>
            <a:pPr marL="731838" lvl="1" algn="just"/>
            <a:r>
              <a:rPr lang="en-US" sz="3600" dirty="0">
                <a:latin typeface="Aldhabi" panose="01000000000000000000" pitchFamily="2" charset="-78"/>
                <a:cs typeface="Aldhabi" panose="01000000000000000000" pitchFamily="2" charset="-78"/>
              </a:rPr>
              <a:t>(b) Same person(s) participate in the management or control or capital of both the enterprises. Such participation may be directly or indirectly or through one or more intermediaries [section 92A(1)(b)].</a:t>
            </a:r>
          </a:p>
          <a:p>
            <a:pPr marL="617538" lvl="1"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List of deemed Associated Enterprise:</a:t>
            </a:r>
          </a:p>
        </p:txBody>
      </p:sp>
      <p:sp>
        <p:nvSpPr>
          <p:cNvPr id="4" name="TextBox 3">
            <a:extLst>
              <a:ext uri="{FF2B5EF4-FFF2-40B4-BE49-F238E27FC236}">
                <a16:creationId xmlns:a16="http://schemas.microsoft.com/office/drawing/2014/main" id="{755B0571-628F-4489-C1FF-AC726AE72613}"/>
              </a:ext>
            </a:extLst>
          </p:cNvPr>
          <p:cNvSpPr txBox="1"/>
          <p:nvPr/>
        </p:nvSpPr>
        <p:spPr>
          <a:xfrm>
            <a:off x="1024287" y="4008120"/>
            <a:ext cx="12679680" cy="3416320"/>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Aldhabi" panose="01000000000000000000" pitchFamily="2" charset="-78"/>
                <a:cs typeface="Aldhabi" panose="01000000000000000000" pitchFamily="2" charset="-78"/>
              </a:rPr>
              <a:t>Loan advanced </a:t>
            </a:r>
          </a:p>
          <a:p>
            <a:pPr marL="457200" indent="-457200">
              <a:buFont typeface="Arial" panose="020B0604020202020204" pitchFamily="34" charset="0"/>
              <a:buChar char="•"/>
            </a:pPr>
            <a:r>
              <a:rPr lang="en-US" sz="3600" dirty="0">
                <a:latin typeface="Aldhabi" panose="01000000000000000000" pitchFamily="2" charset="-78"/>
                <a:cs typeface="Aldhabi" panose="01000000000000000000" pitchFamily="2" charset="-78"/>
              </a:rPr>
              <a:t>Guarantees</a:t>
            </a:r>
          </a:p>
          <a:p>
            <a:pPr marL="457200" indent="-457200">
              <a:buFont typeface="Arial" panose="020B0604020202020204" pitchFamily="34" charset="0"/>
              <a:buChar char="•"/>
            </a:pPr>
            <a:r>
              <a:rPr lang="en-US" sz="3600" dirty="0">
                <a:latin typeface="Aldhabi" panose="01000000000000000000" pitchFamily="2" charset="-78"/>
                <a:cs typeface="Aldhabi" panose="01000000000000000000" pitchFamily="2" charset="-78"/>
              </a:rPr>
              <a:t>Dependence on Know-how</a:t>
            </a:r>
          </a:p>
          <a:p>
            <a:pPr marL="457200" indent="-457200">
              <a:buFont typeface="Arial" panose="020B0604020202020204" pitchFamily="34" charset="0"/>
              <a:buChar char="•"/>
            </a:pPr>
            <a:r>
              <a:rPr lang="en-US" sz="3600" dirty="0">
                <a:latin typeface="Aldhabi" panose="01000000000000000000" pitchFamily="2" charset="-78"/>
                <a:cs typeface="Aldhabi" panose="01000000000000000000" pitchFamily="2" charset="-78"/>
              </a:rPr>
              <a:t>Dependence on raw-material and consumables/</a:t>
            </a:r>
          </a:p>
          <a:p>
            <a:pPr marL="457200" indent="-457200">
              <a:buFont typeface="Arial" panose="020B0604020202020204" pitchFamily="34" charset="0"/>
              <a:buChar char="•"/>
            </a:pPr>
            <a:r>
              <a:rPr lang="en-IN" sz="3600" dirty="0">
                <a:latin typeface="Aldhabi" panose="01000000000000000000" pitchFamily="2" charset="-78"/>
                <a:cs typeface="Aldhabi" panose="01000000000000000000" pitchFamily="2" charset="-78"/>
              </a:rPr>
              <a:t>Sales to other enterprise</a:t>
            </a:r>
          </a:p>
          <a:p>
            <a:pPr marL="457200" indent="-457200">
              <a:buFont typeface="Arial" panose="020B0604020202020204" pitchFamily="34" charset="0"/>
              <a:buChar char="•"/>
            </a:pPr>
            <a:r>
              <a:rPr lang="en-IN" sz="3600" dirty="0">
                <a:latin typeface="Aldhabi" panose="01000000000000000000" pitchFamily="2" charset="-78"/>
                <a:cs typeface="Aldhabi" panose="01000000000000000000" pitchFamily="2" charset="-78"/>
              </a:rPr>
              <a:t>Control by Individual/ HUF/ AOP</a:t>
            </a:r>
          </a:p>
        </p:txBody>
      </p:sp>
    </p:spTree>
    <p:extLst>
      <p:ext uri="{BB962C8B-B14F-4D97-AF65-F5344CB8AC3E}">
        <p14:creationId xmlns:p14="http://schemas.microsoft.com/office/powerpoint/2010/main" val="60233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B4EA4-C1FB-F640-3834-62F339B86BA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2C09442-D857-8F89-D6C2-43264DC6AF74}"/>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Compliance- Statement of Financial Transaction</a:t>
            </a:r>
            <a:endParaRPr lang="en-US" sz="4000" b="1" dirty="0"/>
          </a:p>
        </p:txBody>
      </p:sp>
      <p:sp>
        <p:nvSpPr>
          <p:cNvPr id="27" name="TextBox 26">
            <a:extLst>
              <a:ext uri="{FF2B5EF4-FFF2-40B4-BE49-F238E27FC236}">
                <a16:creationId xmlns:a16="http://schemas.microsoft.com/office/drawing/2014/main" id="{0F9FAB54-7F44-8EA0-7EF8-9EE9538DAADE}"/>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B0D6394C-D581-9568-7458-A5C5EBC0EE88}"/>
              </a:ext>
            </a:extLst>
          </p:cNvPr>
          <p:cNvSpPr txBox="1"/>
          <p:nvPr/>
        </p:nvSpPr>
        <p:spPr>
          <a:xfrm>
            <a:off x="274318" y="904988"/>
            <a:ext cx="13335000" cy="646331"/>
          </a:xfrm>
          <a:prstGeom prst="rect">
            <a:avLst/>
          </a:prstGeom>
          <a:noFill/>
        </p:spPr>
        <p:txBody>
          <a:bodyPr wrap="square" rtlCol="0">
            <a:spAutoFit/>
          </a:bodyPr>
          <a:lstStyle/>
          <a:p>
            <a:pPr marL="285750" indent="-285750">
              <a:buFont typeface="Wingdings" panose="05000000000000000000" pitchFamily="2" charset="2"/>
              <a:buChar char="v"/>
            </a:pPr>
            <a:r>
              <a:rPr lang="en-US" sz="3600" b="1" dirty="0">
                <a:latin typeface="Aldhabi" panose="01000000000000000000" pitchFamily="2" charset="-78"/>
                <a:cs typeface="Aldhabi" panose="01000000000000000000" pitchFamily="2" charset="-78"/>
              </a:rPr>
              <a:t>Furnishing of Statement of Financial Transactions </a:t>
            </a:r>
          </a:p>
        </p:txBody>
      </p:sp>
      <p:graphicFrame>
        <p:nvGraphicFramePr>
          <p:cNvPr id="3" name="Table 2">
            <a:extLst>
              <a:ext uri="{FF2B5EF4-FFF2-40B4-BE49-F238E27FC236}">
                <a16:creationId xmlns:a16="http://schemas.microsoft.com/office/drawing/2014/main" id="{CA0BA6D4-7A90-C2A8-652F-C74FED28FC6C}"/>
              </a:ext>
            </a:extLst>
          </p:cNvPr>
          <p:cNvGraphicFramePr>
            <a:graphicFrameLocks noGrp="1"/>
          </p:cNvGraphicFramePr>
          <p:nvPr>
            <p:extLst>
              <p:ext uri="{D42A27DB-BD31-4B8C-83A1-F6EECF244321}">
                <p14:modId xmlns:p14="http://schemas.microsoft.com/office/powerpoint/2010/main" val="3560800360"/>
              </p:ext>
            </p:extLst>
          </p:nvPr>
        </p:nvGraphicFramePr>
        <p:xfrm>
          <a:off x="1100488" y="1615349"/>
          <a:ext cx="12603479" cy="6035040"/>
        </p:xfrm>
        <a:graphic>
          <a:graphicData uri="http://schemas.openxmlformats.org/drawingml/2006/table">
            <a:tbl>
              <a:tblPr firstRow="1" bandRow="1">
                <a:tableStyleId>{5940675A-B579-460E-94D1-54222C63F5DA}</a:tableStyleId>
              </a:tblPr>
              <a:tblGrid>
                <a:gridCol w="7624814">
                  <a:extLst>
                    <a:ext uri="{9D8B030D-6E8A-4147-A177-3AD203B41FA5}">
                      <a16:colId xmlns:a16="http://schemas.microsoft.com/office/drawing/2014/main" val="2176187668"/>
                    </a:ext>
                  </a:extLst>
                </a:gridCol>
                <a:gridCol w="4978665">
                  <a:extLst>
                    <a:ext uri="{9D8B030D-6E8A-4147-A177-3AD203B41FA5}">
                      <a16:colId xmlns:a16="http://schemas.microsoft.com/office/drawing/2014/main" val="2392503848"/>
                    </a:ext>
                  </a:extLst>
                </a:gridCol>
              </a:tblGrid>
              <a:tr h="370840">
                <a:tc>
                  <a:txBody>
                    <a:bodyPr/>
                    <a:lstStyle/>
                    <a:p>
                      <a:pPr>
                        <a:lnSpc>
                          <a:spcPct val="100000"/>
                        </a:lnSpc>
                      </a:pPr>
                      <a:r>
                        <a:rPr lang="en-US" sz="3600" b="1" dirty="0">
                          <a:latin typeface="Aldhabi" panose="01000000000000000000" pitchFamily="2" charset="-78"/>
                          <a:cs typeface="Aldhabi" panose="01000000000000000000" pitchFamily="2" charset="-78"/>
                        </a:rPr>
                        <a:t>Nature of Transactions </a:t>
                      </a:r>
                      <a:endParaRPr lang="en-IN" sz="3600" b="1" dirty="0">
                        <a:latin typeface="Aldhabi" panose="01000000000000000000" pitchFamily="2" charset="-78"/>
                        <a:cs typeface="Aldhabi" panose="01000000000000000000" pitchFamily="2" charset="-78"/>
                      </a:endParaRPr>
                    </a:p>
                  </a:txBody>
                  <a:tcPr/>
                </a:tc>
                <a:tc>
                  <a:txBody>
                    <a:bodyPr/>
                    <a:lstStyle/>
                    <a:p>
                      <a:pPr>
                        <a:lnSpc>
                          <a:spcPct val="100000"/>
                        </a:lnSpc>
                      </a:pPr>
                      <a:r>
                        <a:rPr lang="en-US" sz="3600" b="1" dirty="0">
                          <a:latin typeface="Aldhabi" panose="01000000000000000000" pitchFamily="2" charset="-78"/>
                          <a:cs typeface="Aldhabi" panose="01000000000000000000" pitchFamily="2" charset="-78"/>
                        </a:rPr>
                        <a:t>Reporting Person</a:t>
                      </a:r>
                      <a:endParaRPr lang="en-IN" sz="3600" b="1"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3648800855"/>
                  </a:ext>
                </a:extLst>
              </a:tr>
              <a:tr h="370840">
                <a:tc>
                  <a:txBody>
                    <a:bodyPr/>
                    <a:lstStyle/>
                    <a:p>
                      <a:pPr>
                        <a:lnSpc>
                          <a:spcPct val="100000"/>
                        </a:lnSpc>
                      </a:pPr>
                      <a:r>
                        <a:rPr lang="en-US" sz="3600" dirty="0">
                          <a:latin typeface="Aldhabi" panose="01000000000000000000" pitchFamily="2" charset="-78"/>
                          <a:cs typeface="Aldhabi" panose="01000000000000000000" pitchFamily="2" charset="-78"/>
                        </a:rPr>
                        <a:t>Receipt aggregating to Rs. 10 lakh or more for issue of bond or debenture</a:t>
                      </a:r>
                      <a:endParaRPr lang="en-IN" sz="3600" dirty="0">
                        <a:latin typeface="Aldhabi" panose="01000000000000000000" pitchFamily="2" charset="-78"/>
                        <a:cs typeface="Aldhabi" panose="01000000000000000000" pitchFamily="2" charset="-78"/>
                      </a:endParaRPr>
                    </a:p>
                  </a:txBody>
                  <a:tcPr/>
                </a:tc>
                <a:tc>
                  <a:txBody>
                    <a:bodyPr/>
                    <a:lstStyle/>
                    <a:p>
                      <a:pPr>
                        <a:lnSpc>
                          <a:spcPct val="100000"/>
                        </a:lnSpc>
                      </a:pPr>
                      <a:r>
                        <a:rPr lang="en-US" sz="3600" dirty="0">
                          <a:latin typeface="Aldhabi" panose="01000000000000000000" pitchFamily="2" charset="-78"/>
                          <a:cs typeface="Aldhabi" panose="01000000000000000000" pitchFamily="2" charset="-78"/>
                        </a:rPr>
                        <a:t>Company or institution issuing bonds or debentures.</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3750454455"/>
                  </a:ext>
                </a:extLst>
              </a:tr>
              <a:tr h="370840">
                <a:tc>
                  <a:txBody>
                    <a:bodyPr/>
                    <a:lstStyle/>
                    <a:p>
                      <a:pPr>
                        <a:lnSpc>
                          <a:spcPct val="100000"/>
                        </a:lnSpc>
                      </a:pPr>
                      <a:r>
                        <a:rPr lang="en-US" sz="3600" dirty="0">
                          <a:latin typeface="Aldhabi" panose="01000000000000000000" pitchFamily="2" charset="-78"/>
                          <a:cs typeface="Aldhabi" panose="01000000000000000000" pitchFamily="2" charset="-78"/>
                        </a:rPr>
                        <a:t>Receipt aggregating to Rs. 10 lakh or more for issue of shares</a:t>
                      </a:r>
                      <a:endParaRPr lang="en-IN" sz="3600" dirty="0">
                        <a:latin typeface="Aldhabi" panose="01000000000000000000" pitchFamily="2" charset="-78"/>
                        <a:cs typeface="Aldhabi" panose="01000000000000000000" pitchFamily="2" charset="-78"/>
                      </a:endParaRPr>
                    </a:p>
                  </a:txBody>
                  <a:tcPr/>
                </a:tc>
                <a:tc>
                  <a:txBody>
                    <a:bodyPr/>
                    <a:lstStyle/>
                    <a:p>
                      <a:pPr>
                        <a:lnSpc>
                          <a:spcPct val="100000"/>
                        </a:lnSpc>
                      </a:pPr>
                      <a:r>
                        <a:rPr lang="en-IN" sz="3600" dirty="0">
                          <a:latin typeface="Aldhabi" panose="01000000000000000000" pitchFamily="2" charset="-78"/>
                          <a:cs typeface="Aldhabi" panose="01000000000000000000" pitchFamily="2" charset="-78"/>
                        </a:rPr>
                        <a:t>Company issuing shares</a:t>
                      </a:r>
                    </a:p>
                  </a:txBody>
                  <a:tcPr/>
                </a:tc>
                <a:extLst>
                  <a:ext uri="{0D108BD9-81ED-4DB2-BD59-A6C34878D82A}">
                    <a16:rowId xmlns:a16="http://schemas.microsoft.com/office/drawing/2014/main" val="2445068552"/>
                  </a:ext>
                </a:extLst>
              </a:tr>
              <a:tr h="370840">
                <a:tc>
                  <a:txBody>
                    <a:bodyPr/>
                    <a:lstStyle/>
                    <a:p>
                      <a:pPr>
                        <a:lnSpc>
                          <a:spcPct val="100000"/>
                        </a:lnSpc>
                      </a:pPr>
                      <a:r>
                        <a:rPr lang="en-US" sz="3600" dirty="0">
                          <a:latin typeface="Aldhabi" panose="01000000000000000000" pitchFamily="2" charset="-78"/>
                          <a:cs typeface="Aldhabi" panose="01000000000000000000" pitchFamily="2" charset="-78"/>
                        </a:rPr>
                        <a:t>Buy back of shares from any person (other than in open market) aggregating Rs. 10 lakhs</a:t>
                      </a:r>
                      <a:endParaRPr lang="en-IN" sz="3600" dirty="0">
                        <a:latin typeface="Aldhabi" panose="01000000000000000000" pitchFamily="2" charset="-78"/>
                        <a:cs typeface="Aldhabi" panose="01000000000000000000" pitchFamily="2" charset="-78"/>
                      </a:endParaRPr>
                    </a:p>
                  </a:txBody>
                  <a:tcPr/>
                </a:tc>
                <a:tc>
                  <a:txBody>
                    <a:bodyPr/>
                    <a:lstStyle/>
                    <a:p>
                      <a:pPr>
                        <a:lnSpc>
                          <a:spcPct val="100000"/>
                        </a:lnSpc>
                      </a:pPr>
                      <a:r>
                        <a:rPr lang="en-US" sz="3600" dirty="0">
                          <a:latin typeface="Aldhabi" panose="01000000000000000000" pitchFamily="2" charset="-78"/>
                          <a:cs typeface="Aldhabi" panose="01000000000000000000" pitchFamily="2" charset="-78"/>
                        </a:rPr>
                        <a:t>Company listed on a Recognised stock exchange</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3472614953"/>
                  </a:ext>
                </a:extLst>
              </a:tr>
              <a:tr h="370840">
                <a:tc>
                  <a:txBody>
                    <a:bodyPr/>
                    <a:lstStyle/>
                    <a:p>
                      <a:pPr>
                        <a:lnSpc>
                          <a:spcPct val="100000"/>
                        </a:lnSpc>
                      </a:pPr>
                      <a:r>
                        <a:rPr lang="en-US" sz="3600" dirty="0">
                          <a:latin typeface="Aldhabi" panose="01000000000000000000" pitchFamily="2" charset="-78"/>
                          <a:cs typeface="Aldhabi" panose="01000000000000000000" pitchFamily="2" charset="-78"/>
                        </a:rPr>
                        <a:t>Receipt of cash payment exceeding Rs. 2 lakh for sale, by any person, of goods or services of any nature (other than those specified above.)</a:t>
                      </a:r>
                      <a:endParaRPr lang="en-IN" sz="3600" dirty="0">
                        <a:latin typeface="Aldhabi" panose="01000000000000000000" pitchFamily="2" charset="-78"/>
                        <a:cs typeface="Aldhabi" panose="01000000000000000000" pitchFamily="2" charset="-78"/>
                      </a:endParaRPr>
                    </a:p>
                  </a:txBody>
                  <a:tcPr/>
                </a:tc>
                <a:tc>
                  <a:txBody>
                    <a:bodyPr/>
                    <a:lstStyle/>
                    <a:p>
                      <a:pPr>
                        <a:lnSpc>
                          <a:spcPct val="100000"/>
                        </a:lnSpc>
                      </a:pPr>
                      <a:r>
                        <a:rPr lang="en-US" sz="3600" dirty="0">
                          <a:latin typeface="Aldhabi" panose="01000000000000000000" pitchFamily="2" charset="-78"/>
                          <a:cs typeface="Aldhabi" panose="01000000000000000000" pitchFamily="2" charset="-78"/>
                        </a:rPr>
                        <a:t>Any person who is liable for audit u/s. 44AB.</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3821010678"/>
                  </a:ext>
                </a:extLst>
              </a:tr>
              <a:tr h="370840">
                <a:tc>
                  <a:txBody>
                    <a:bodyPr/>
                    <a:lstStyle/>
                    <a:p>
                      <a:pPr>
                        <a:lnSpc>
                          <a:spcPct val="100000"/>
                        </a:lnSpc>
                      </a:pPr>
                      <a:r>
                        <a:rPr lang="en-IN" sz="3600" dirty="0">
                          <a:latin typeface="Aldhabi" panose="01000000000000000000" pitchFamily="2" charset="-78"/>
                          <a:cs typeface="Aldhabi" panose="01000000000000000000" pitchFamily="2" charset="-78"/>
                        </a:rPr>
                        <a:t>Dividend income</a:t>
                      </a:r>
                    </a:p>
                  </a:txBody>
                  <a:tcPr/>
                </a:tc>
                <a:tc>
                  <a:txBody>
                    <a:bodyPr/>
                    <a:lstStyle/>
                    <a:p>
                      <a:pPr>
                        <a:lnSpc>
                          <a:spcPct val="100000"/>
                        </a:lnSpc>
                      </a:pPr>
                      <a:r>
                        <a:rPr lang="en-IN" sz="3600" dirty="0">
                          <a:latin typeface="Aldhabi" panose="01000000000000000000" pitchFamily="2" charset="-78"/>
                          <a:cs typeface="Aldhabi" panose="01000000000000000000" pitchFamily="2" charset="-78"/>
                        </a:rPr>
                        <a:t>Any company</a:t>
                      </a:r>
                    </a:p>
                  </a:txBody>
                  <a:tcPr/>
                </a:tc>
                <a:extLst>
                  <a:ext uri="{0D108BD9-81ED-4DB2-BD59-A6C34878D82A}">
                    <a16:rowId xmlns:a16="http://schemas.microsoft.com/office/drawing/2014/main" val="2323330506"/>
                  </a:ext>
                </a:extLst>
              </a:tr>
            </a:tbl>
          </a:graphicData>
        </a:graphic>
      </p:graphicFrame>
    </p:spTree>
    <p:extLst>
      <p:ext uri="{BB962C8B-B14F-4D97-AF65-F5344CB8AC3E}">
        <p14:creationId xmlns:p14="http://schemas.microsoft.com/office/powerpoint/2010/main" val="1226338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70643-451E-DFF2-0673-5264F3E25CC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78702DE-54BD-3F59-23B5-11E1AEA7FE4C}"/>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Compliance- Statement of Financial Transaction</a:t>
            </a:r>
            <a:endParaRPr lang="en-US" sz="4000" b="1" dirty="0"/>
          </a:p>
        </p:txBody>
      </p:sp>
      <p:sp>
        <p:nvSpPr>
          <p:cNvPr id="27" name="TextBox 26">
            <a:extLst>
              <a:ext uri="{FF2B5EF4-FFF2-40B4-BE49-F238E27FC236}">
                <a16:creationId xmlns:a16="http://schemas.microsoft.com/office/drawing/2014/main" id="{0E8E4B28-E96D-E9AB-93D9-9E3E51DDECEB}"/>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292CF561-FE05-95C9-885E-604199B7E386}"/>
              </a:ext>
            </a:extLst>
          </p:cNvPr>
          <p:cNvSpPr txBox="1"/>
          <p:nvPr/>
        </p:nvSpPr>
        <p:spPr>
          <a:xfrm>
            <a:off x="647700" y="1131555"/>
            <a:ext cx="13335000" cy="6170920"/>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sz="3600" b="1" dirty="0">
                <a:latin typeface="Aldhabi" panose="01000000000000000000" pitchFamily="2" charset="-78"/>
                <a:cs typeface="Aldhabi" panose="01000000000000000000" pitchFamily="2" charset="-78"/>
              </a:rPr>
              <a:t>Furnishing of Form 60</a:t>
            </a:r>
          </a:p>
          <a:p>
            <a:pPr marL="617538" indent="-342900">
              <a:spcAft>
                <a:spcPts val="600"/>
              </a:spcAft>
              <a:buFont typeface="Wingdings" panose="05000000000000000000" pitchFamily="2" charset="2"/>
              <a:buChar char="Ø"/>
            </a:pPr>
            <a:r>
              <a:rPr lang="en-US" sz="3600" dirty="0">
                <a:latin typeface="Aldhabi" panose="01000000000000000000" pitchFamily="2" charset="-78"/>
                <a:cs typeface="Aldhabi" panose="01000000000000000000" pitchFamily="2" charset="-78"/>
              </a:rPr>
              <a:t>Mandatory quoting of PAN with respect on certain documents</a:t>
            </a:r>
          </a:p>
          <a:p>
            <a:pPr marL="617538" indent="-342900">
              <a:spcAft>
                <a:spcPts val="600"/>
              </a:spcAft>
              <a:buFont typeface="Wingdings" panose="05000000000000000000" pitchFamily="2" charset="2"/>
              <a:buChar char="Ø"/>
            </a:pPr>
            <a:r>
              <a:rPr lang="en-US" sz="3600" dirty="0">
                <a:latin typeface="Aldhabi" panose="01000000000000000000" pitchFamily="2" charset="-78"/>
                <a:cs typeface="Aldhabi" panose="01000000000000000000" pitchFamily="2" charset="-78"/>
              </a:rPr>
              <a:t>If PAN not available, mandatory for the person not having PAN to furnish declaration in Form No 60 to the other person giving particulars of transactions</a:t>
            </a:r>
          </a:p>
          <a:p>
            <a:pPr marL="617538" indent="-342900">
              <a:spcAft>
                <a:spcPts val="600"/>
              </a:spcAft>
              <a:buFont typeface="Wingdings" panose="05000000000000000000" pitchFamily="2" charset="2"/>
              <a:buChar char="Ø"/>
            </a:pPr>
            <a:r>
              <a:rPr lang="en-US" sz="3600" dirty="0">
                <a:latin typeface="Aldhabi" panose="01000000000000000000" pitchFamily="2" charset="-78"/>
                <a:cs typeface="Aldhabi" panose="01000000000000000000" pitchFamily="2" charset="-78"/>
              </a:rPr>
              <a:t>Every Form No 60 to have a unique number</a:t>
            </a:r>
          </a:p>
          <a:p>
            <a:pPr marL="617538" indent="-342900">
              <a:spcAft>
                <a:spcPts val="600"/>
              </a:spcAft>
              <a:buFont typeface="Wingdings" panose="05000000000000000000" pitchFamily="2" charset="2"/>
              <a:buChar char="Ø"/>
            </a:pPr>
            <a:r>
              <a:rPr lang="en-US" sz="3600" dirty="0">
                <a:latin typeface="Aldhabi" panose="01000000000000000000" pitchFamily="2" charset="-78"/>
                <a:cs typeface="Aldhabi" panose="01000000000000000000" pitchFamily="2" charset="-78"/>
              </a:rPr>
              <a:t>Other Person shall furnish statement in Form No 61 containing particulars of declaration received in Form 60 to the I&amp;CI wing</a:t>
            </a:r>
          </a:p>
          <a:p>
            <a:pPr marL="617538" indent="-342900">
              <a:spcAft>
                <a:spcPts val="600"/>
              </a:spcAft>
              <a:buFont typeface="Wingdings" panose="05000000000000000000" pitchFamily="2" charset="2"/>
              <a:buChar char="Ø"/>
            </a:pPr>
            <a:r>
              <a:rPr lang="en-US" sz="3600" dirty="0">
                <a:latin typeface="Aldhabi" panose="01000000000000000000" pitchFamily="2" charset="-78"/>
                <a:cs typeface="Aldhabi" panose="01000000000000000000" pitchFamily="2" charset="-78"/>
              </a:rPr>
              <a:t>Form 61 to be furnished electronically as under:</a:t>
            </a:r>
          </a:p>
          <a:p>
            <a:pPr marL="1082675" indent="-457200">
              <a:spcAft>
                <a:spcPts val="600"/>
              </a:spcAft>
              <a:buFont typeface="Arial" panose="020B0604020202020204" pitchFamily="34" charset="0"/>
              <a:buChar char="•"/>
            </a:pPr>
            <a:r>
              <a:rPr lang="en-US" sz="3600" dirty="0">
                <a:latin typeface="Aldhabi" panose="01000000000000000000" pitchFamily="2" charset="-78"/>
                <a:cs typeface="Aldhabi" panose="01000000000000000000" pitchFamily="2" charset="-78"/>
              </a:rPr>
              <a:t>Declarations received before 30.09 – by 31.10 of that year</a:t>
            </a:r>
          </a:p>
          <a:p>
            <a:pPr marL="1082675" indent="-457200">
              <a:spcAft>
                <a:spcPts val="600"/>
              </a:spcAft>
              <a:buFont typeface="Arial" panose="020B0604020202020204" pitchFamily="34" charset="0"/>
              <a:buChar char="•"/>
            </a:pPr>
            <a:r>
              <a:rPr lang="en-US" sz="3600" dirty="0">
                <a:latin typeface="Aldhabi" panose="01000000000000000000" pitchFamily="2" charset="-78"/>
                <a:cs typeface="Aldhabi" panose="01000000000000000000" pitchFamily="2" charset="-78"/>
              </a:rPr>
              <a:t>Declarations received before 30.09 – by 30.04 of next Financial year</a:t>
            </a:r>
          </a:p>
        </p:txBody>
      </p:sp>
    </p:spTree>
    <p:extLst>
      <p:ext uri="{BB962C8B-B14F-4D97-AF65-F5344CB8AC3E}">
        <p14:creationId xmlns:p14="http://schemas.microsoft.com/office/powerpoint/2010/main" val="4213043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AED00-20DE-2503-2704-E1DB28F0232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84F7C1A-C4E3-C052-945B-27FEBDF8837C}"/>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Compliance- Statement of Financial Transaction</a:t>
            </a:r>
            <a:endParaRPr lang="en-US" sz="4000" b="1" dirty="0"/>
          </a:p>
        </p:txBody>
      </p:sp>
      <p:sp>
        <p:nvSpPr>
          <p:cNvPr id="27" name="TextBox 26">
            <a:extLst>
              <a:ext uri="{FF2B5EF4-FFF2-40B4-BE49-F238E27FC236}">
                <a16:creationId xmlns:a16="http://schemas.microsoft.com/office/drawing/2014/main" id="{53880FE5-2243-A0F5-1A33-202E83644635}"/>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AF3677C8-D052-C0EA-18F7-825DE6DA8358}"/>
              </a:ext>
            </a:extLst>
          </p:cNvPr>
          <p:cNvSpPr txBox="1"/>
          <p:nvPr/>
        </p:nvSpPr>
        <p:spPr>
          <a:xfrm>
            <a:off x="137160" y="762466"/>
            <a:ext cx="13335000" cy="828560"/>
          </a:xfrm>
          <a:prstGeom prst="rect">
            <a:avLst/>
          </a:prstGeom>
          <a:noFill/>
        </p:spPr>
        <p:txBody>
          <a:bodyPr wrap="square" rtlCol="0">
            <a:spAutoFit/>
          </a:bodyPr>
          <a:lstStyle/>
          <a:p>
            <a:pPr marL="274638">
              <a:lnSpc>
                <a:spcPct val="150000"/>
              </a:lnSpc>
              <a:spcAft>
                <a:spcPts val="600"/>
              </a:spcAft>
            </a:pPr>
            <a:r>
              <a:rPr lang="en-US" sz="3600" b="1" dirty="0">
                <a:latin typeface="Aldhabi" panose="01000000000000000000" pitchFamily="2" charset="-78"/>
                <a:cs typeface="Aldhabi" panose="01000000000000000000" pitchFamily="2" charset="-78"/>
              </a:rPr>
              <a:t>Mandatory Quoting of PAN</a:t>
            </a:r>
          </a:p>
        </p:txBody>
      </p:sp>
      <p:graphicFrame>
        <p:nvGraphicFramePr>
          <p:cNvPr id="3" name="Table 2">
            <a:extLst>
              <a:ext uri="{FF2B5EF4-FFF2-40B4-BE49-F238E27FC236}">
                <a16:creationId xmlns:a16="http://schemas.microsoft.com/office/drawing/2014/main" id="{238BF0F6-FC80-41E5-A733-D6B77EE8F3C9}"/>
              </a:ext>
            </a:extLst>
          </p:cNvPr>
          <p:cNvGraphicFramePr>
            <a:graphicFrameLocks noGrp="1"/>
          </p:cNvGraphicFramePr>
          <p:nvPr>
            <p:extLst>
              <p:ext uri="{D42A27DB-BD31-4B8C-83A1-F6EECF244321}">
                <p14:modId xmlns:p14="http://schemas.microsoft.com/office/powerpoint/2010/main" val="395351400"/>
              </p:ext>
            </p:extLst>
          </p:nvPr>
        </p:nvGraphicFramePr>
        <p:xfrm>
          <a:off x="609600" y="1607068"/>
          <a:ext cx="13548360" cy="6126480"/>
        </p:xfrm>
        <a:graphic>
          <a:graphicData uri="http://schemas.openxmlformats.org/drawingml/2006/table">
            <a:tbl>
              <a:tblPr firstRow="1" bandRow="1">
                <a:tableStyleId>{5940675A-B579-460E-94D1-54222C63F5DA}</a:tableStyleId>
              </a:tblPr>
              <a:tblGrid>
                <a:gridCol w="7086600">
                  <a:extLst>
                    <a:ext uri="{9D8B030D-6E8A-4147-A177-3AD203B41FA5}">
                      <a16:colId xmlns:a16="http://schemas.microsoft.com/office/drawing/2014/main" val="1956121402"/>
                    </a:ext>
                  </a:extLst>
                </a:gridCol>
                <a:gridCol w="3870158">
                  <a:extLst>
                    <a:ext uri="{9D8B030D-6E8A-4147-A177-3AD203B41FA5}">
                      <a16:colId xmlns:a16="http://schemas.microsoft.com/office/drawing/2014/main" val="1963446624"/>
                    </a:ext>
                  </a:extLst>
                </a:gridCol>
                <a:gridCol w="2591602">
                  <a:extLst>
                    <a:ext uri="{9D8B030D-6E8A-4147-A177-3AD203B41FA5}">
                      <a16:colId xmlns:a16="http://schemas.microsoft.com/office/drawing/2014/main" val="580941"/>
                    </a:ext>
                  </a:extLst>
                </a:gridCol>
              </a:tblGrid>
              <a:tr h="466374">
                <a:tc>
                  <a:txBody>
                    <a:bodyPr/>
                    <a:lstStyle/>
                    <a:p>
                      <a:r>
                        <a:rPr lang="en-US" sz="3600" b="1" dirty="0">
                          <a:latin typeface="Aldhabi" panose="01000000000000000000" pitchFamily="2" charset="-78"/>
                          <a:cs typeface="Aldhabi" panose="01000000000000000000" pitchFamily="2" charset="-78"/>
                        </a:rPr>
                        <a:t>Transaction</a:t>
                      </a:r>
                      <a:endParaRPr lang="en-IN" sz="3600" b="1" dirty="0">
                        <a:latin typeface="Aldhabi" panose="01000000000000000000" pitchFamily="2" charset="-78"/>
                        <a:cs typeface="Aldhabi" panose="01000000000000000000" pitchFamily="2" charset="-78"/>
                      </a:endParaRPr>
                    </a:p>
                  </a:txBody>
                  <a:tcPr/>
                </a:tc>
                <a:tc>
                  <a:txBody>
                    <a:bodyPr/>
                    <a:lstStyle/>
                    <a:p>
                      <a:r>
                        <a:rPr lang="en-US" sz="3600" b="1" dirty="0">
                          <a:latin typeface="Aldhabi" panose="01000000000000000000" pitchFamily="2" charset="-78"/>
                          <a:cs typeface="Aldhabi" panose="01000000000000000000" pitchFamily="2" charset="-78"/>
                        </a:rPr>
                        <a:t>Value</a:t>
                      </a:r>
                      <a:endParaRPr lang="en-IN" sz="3600" b="1" dirty="0">
                        <a:latin typeface="Aldhabi" panose="01000000000000000000" pitchFamily="2" charset="-78"/>
                        <a:cs typeface="Aldhabi" panose="01000000000000000000" pitchFamily="2" charset="-78"/>
                      </a:endParaRPr>
                    </a:p>
                  </a:txBody>
                  <a:tcPr/>
                </a:tc>
                <a:tc>
                  <a:txBody>
                    <a:bodyPr/>
                    <a:lstStyle/>
                    <a:p>
                      <a:r>
                        <a:rPr lang="en-US" sz="3600" b="1" dirty="0">
                          <a:latin typeface="Aldhabi" panose="01000000000000000000" pitchFamily="2" charset="-78"/>
                          <a:cs typeface="Aldhabi" panose="01000000000000000000" pitchFamily="2" charset="-78"/>
                        </a:rPr>
                        <a:t>Reporting Person</a:t>
                      </a:r>
                      <a:endParaRPr lang="en-IN" sz="3600" b="1"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3221591682"/>
                  </a:ext>
                </a:extLst>
              </a:tr>
              <a:tr h="563880">
                <a:tc>
                  <a:txBody>
                    <a:bodyPr/>
                    <a:lstStyle/>
                    <a:p>
                      <a:r>
                        <a:rPr lang="en-US" sz="3600" b="0" i="0" kern="1200" dirty="0">
                          <a:solidFill>
                            <a:schemeClr val="tx1"/>
                          </a:solidFill>
                          <a:effectLst/>
                          <a:latin typeface="Aldhabi" panose="01000000000000000000" pitchFamily="2" charset="-78"/>
                          <a:ea typeface="+mn-ea"/>
                          <a:cs typeface="Aldhabi" panose="01000000000000000000" pitchFamily="2" charset="-78"/>
                        </a:rPr>
                        <a:t>Sale or purchase of a motor vehicle</a:t>
                      </a:r>
                      <a:endParaRPr lang="en-IN" sz="3600" dirty="0">
                        <a:latin typeface="Aldhabi" panose="01000000000000000000" pitchFamily="2" charset="-78"/>
                        <a:cs typeface="Aldhabi" panose="01000000000000000000" pitchFamily="2" charset="-78"/>
                      </a:endParaRPr>
                    </a:p>
                  </a:txBody>
                  <a:tcPr/>
                </a:tc>
                <a:tc>
                  <a:txBody>
                    <a:bodyPr/>
                    <a:lstStyle/>
                    <a:p>
                      <a:r>
                        <a:rPr lang="en-US" sz="3600" dirty="0">
                          <a:latin typeface="Aldhabi" panose="01000000000000000000" pitchFamily="2" charset="-78"/>
                          <a:cs typeface="Aldhabi" panose="01000000000000000000" pitchFamily="2" charset="-78"/>
                        </a:rPr>
                        <a:t>All Such Transaction</a:t>
                      </a:r>
                      <a:endParaRPr lang="en-IN" sz="3600" dirty="0">
                        <a:latin typeface="Aldhabi" panose="01000000000000000000" pitchFamily="2" charset="-78"/>
                        <a:cs typeface="Aldhabi" panose="01000000000000000000" pitchFamily="2" charset="-78"/>
                      </a:endParaRPr>
                    </a:p>
                  </a:txBody>
                  <a:tcPr/>
                </a:tc>
                <a:tc>
                  <a:txBody>
                    <a:bodyPr/>
                    <a:lstStyle/>
                    <a:p>
                      <a:pPr algn="l"/>
                      <a:r>
                        <a:rPr lang="en-US" sz="3600" dirty="0">
                          <a:latin typeface="Aldhabi" panose="01000000000000000000" pitchFamily="2" charset="-78"/>
                          <a:cs typeface="Aldhabi" panose="01000000000000000000" pitchFamily="2" charset="-78"/>
                        </a:rPr>
                        <a:t>Seller</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3486619485"/>
                  </a:ext>
                </a:extLst>
              </a:tr>
              <a:tr h="502920">
                <a:tc>
                  <a:txBody>
                    <a:bodyPr/>
                    <a:lstStyle/>
                    <a:p>
                      <a:r>
                        <a:rPr lang="en-US" sz="3600" dirty="0">
                          <a:latin typeface="Aldhabi" panose="01000000000000000000" pitchFamily="2" charset="-78"/>
                          <a:cs typeface="Aldhabi" panose="01000000000000000000" pitchFamily="2" charset="-78"/>
                        </a:rPr>
                        <a:t>Payment to a hotel or restaurant against a bill</a:t>
                      </a:r>
                      <a:endParaRPr lang="en-IN" sz="3600" dirty="0">
                        <a:latin typeface="Aldhabi" panose="01000000000000000000" pitchFamily="2" charset="-78"/>
                        <a:cs typeface="Aldhabi" panose="01000000000000000000" pitchFamily="2" charset="-78"/>
                      </a:endParaRPr>
                    </a:p>
                  </a:txBody>
                  <a:tcPr/>
                </a:tc>
                <a:tc>
                  <a:txBody>
                    <a:bodyPr/>
                    <a:lstStyle/>
                    <a:p>
                      <a:r>
                        <a:rPr lang="en-US" sz="3600" dirty="0">
                          <a:latin typeface="Aldhabi" panose="01000000000000000000" pitchFamily="2" charset="-78"/>
                          <a:cs typeface="Aldhabi" panose="01000000000000000000" pitchFamily="2" charset="-78"/>
                        </a:rPr>
                        <a:t>Cash exceeding Rs.50,000</a:t>
                      </a:r>
                      <a:endParaRPr lang="en-IN" sz="3600" dirty="0">
                        <a:latin typeface="Aldhabi" panose="01000000000000000000" pitchFamily="2" charset="-78"/>
                        <a:cs typeface="Aldhabi" panose="01000000000000000000" pitchFamily="2" charset="-78"/>
                      </a:endParaRPr>
                    </a:p>
                  </a:txBody>
                  <a:tcPr/>
                </a:tc>
                <a:tc>
                  <a:txBody>
                    <a:bodyPr/>
                    <a:lstStyle/>
                    <a:p>
                      <a:pPr algn="l"/>
                      <a:r>
                        <a:rPr lang="en-US" sz="3600" dirty="0">
                          <a:latin typeface="Aldhabi" panose="01000000000000000000" pitchFamily="2" charset="-78"/>
                          <a:cs typeface="Aldhabi" panose="01000000000000000000" pitchFamily="2" charset="-78"/>
                        </a:rPr>
                        <a:t>Person raising bill</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1975835331"/>
                  </a:ext>
                </a:extLst>
              </a:tr>
              <a:tr h="746760">
                <a:tc>
                  <a:txBody>
                    <a:bodyPr/>
                    <a:lstStyle/>
                    <a:p>
                      <a:r>
                        <a:rPr lang="en-US" sz="3600" dirty="0">
                          <a:latin typeface="Aldhabi" panose="01000000000000000000" pitchFamily="2" charset="-78"/>
                          <a:cs typeface="Aldhabi" panose="01000000000000000000" pitchFamily="2" charset="-78"/>
                        </a:rPr>
                        <a:t>Payment for travel to any foreign country or payment for purchase of any foreign currency</a:t>
                      </a:r>
                      <a:endParaRPr lang="en-IN" sz="3600" dirty="0">
                        <a:latin typeface="Aldhabi" panose="01000000000000000000" pitchFamily="2" charset="-78"/>
                        <a:cs typeface="Aldhabi" panose="01000000000000000000" pitchFamily="2" charset="-7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Aldhabi" panose="01000000000000000000" pitchFamily="2" charset="-78"/>
                          <a:cs typeface="Aldhabi" panose="01000000000000000000" pitchFamily="2" charset="-78"/>
                        </a:rPr>
                        <a:t>Cash exceeding Rs.50,000</a:t>
                      </a:r>
                      <a:endParaRPr lang="en-IN" sz="3600" dirty="0">
                        <a:latin typeface="Aldhabi" panose="01000000000000000000" pitchFamily="2" charset="-78"/>
                        <a:cs typeface="Aldhabi" panose="01000000000000000000" pitchFamily="2" charset="-7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Aldhabi" panose="01000000000000000000" pitchFamily="2" charset="-78"/>
                          <a:cs typeface="Aldhabi" panose="01000000000000000000" pitchFamily="2" charset="-78"/>
                        </a:rPr>
                        <a:t>Person raising bill</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465231093"/>
                  </a:ext>
                </a:extLst>
              </a:tr>
              <a:tr h="472440">
                <a:tc>
                  <a:txBody>
                    <a:bodyPr/>
                    <a:lstStyle/>
                    <a:p>
                      <a:r>
                        <a:rPr lang="en-US" sz="3600" dirty="0">
                          <a:latin typeface="Aldhabi" panose="01000000000000000000" pitchFamily="2" charset="-78"/>
                          <a:cs typeface="Aldhabi" panose="01000000000000000000" pitchFamily="2" charset="-78"/>
                        </a:rPr>
                        <a:t>Payment to a company issuing debentures or bonds</a:t>
                      </a:r>
                      <a:endParaRPr lang="en-IN" sz="3600" dirty="0">
                        <a:latin typeface="Aldhabi" panose="01000000000000000000" pitchFamily="2" charset="-78"/>
                        <a:cs typeface="Aldhabi" panose="01000000000000000000" pitchFamily="2" charset="-78"/>
                      </a:endParaRPr>
                    </a:p>
                  </a:txBody>
                  <a:tcPr/>
                </a:tc>
                <a:tc>
                  <a:txBody>
                    <a:bodyPr/>
                    <a:lstStyle/>
                    <a:p>
                      <a:r>
                        <a:rPr lang="en-US" sz="3600" dirty="0">
                          <a:latin typeface="Aldhabi" panose="01000000000000000000" pitchFamily="2" charset="-78"/>
                          <a:cs typeface="Aldhabi" panose="01000000000000000000" pitchFamily="2" charset="-78"/>
                        </a:rPr>
                        <a:t>Amount exceeding Rs.50,000</a:t>
                      </a:r>
                      <a:endParaRPr lang="en-IN" sz="3600" dirty="0">
                        <a:latin typeface="Aldhabi" panose="01000000000000000000" pitchFamily="2" charset="-78"/>
                        <a:cs typeface="Aldhabi" panose="01000000000000000000" pitchFamily="2" charset="-78"/>
                      </a:endParaRPr>
                    </a:p>
                  </a:txBody>
                  <a:tcPr/>
                </a:tc>
                <a:tc>
                  <a:txBody>
                    <a:bodyPr/>
                    <a:lstStyle/>
                    <a:p>
                      <a:pPr algn="l"/>
                      <a:r>
                        <a:rPr lang="en-US" sz="3600" dirty="0">
                          <a:latin typeface="Aldhabi" panose="01000000000000000000" pitchFamily="2" charset="-78"/>
                          <a:cs typeface="Aldhabi" panose="01000000000000000000" pitchFamily="2" charset="-78"/>
                        </a:rPr>
                        <a:t>Company</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1350513377"/>
                  </a:ext>
                </a:extLst>
              </a:tr>
              <a:tr h="928917">
                <a:tc>
                  <a:txBody>
                    <a:bodyPr/>
                    <a:lstStyle/>
                    <a:p>
                      <a:r>
                        <a:rPr lang="en-US" sz="3600" dirty="0">
                          <a:latin typeface="Aldhabi" panose="01000000000000000000" pitchFamily="2" charset="-78"/>
                          <a:cs typeface="Aldhabi" panose="01000000000000000000" pitchFamily="2" charset="-78"/>
                        </a:rPr>
                        <a:t>Sale or purchase, by any person, of shares of a company not listed in a recognised stock exchange.</a:t>
                      </a:r>
                      <a:endParaRPr lang="en-IN" sz="3600" dirty="0">
                        <a:latin typeface="Aldhabi" panose="01000000000000000000" pitchFamily="2" charset="-78"/>
                        <a:cs typeface="Aldhabi" panose="01000000000000000000" pitchFamily="2" charset="-78"/>
                      </a:endParaRPr>
                    </a:p>
                  </a:txBody>
                  <a:tcPr/>
                </a:tc>
                <a:tc>
                  <a:txBody>
                    <a:bodyPr/>
                    <a:lstStyle/>
                    <a:p>
                      <a:r>
                        <a:rPr lang="en-US" sz="3600" dirty="0">
                          <a:latin typeface="Aldhabi" panose="01000000000000000000" pitchFamily="2" charset="-78"/>
                          <a:cs typeface="Aldhabi" panose="01000000000000000000" pitchFamily="2" charset="-78"/>
                        </a:rPr>
                        <a:t>Amount exceeding Rs.1,00,000 per transaction</a:t>
                      </a:r>
                      <a:endParaRPr lang="en-IN" sz="3600" dirty="0">
                        <a:latin typeface="Aldhabi" panose="01000000000000000000" pitchFamily="2" charset="-78"/>
                        <a:cs typeface="Aldhabi" panose="01000000000000000000" pitchFamily="2" charset="-78"/>
                      </a:endParaRPr>
                    </a:p>
                  </a:txBody>
                  <a:tcPr/>
                </a:tc>
                <a:tc>
                  <a:txBody>
                    <a:bodyPr/>
                    <a:lstStyle/>
                    <a:p>
                      <a:pPr algn="l"/>
                      <a:r>
                        <a:rPr lang="en-US" sz="3600" dirty="0">
                          <a:latin typeface="Aldhabi" panose="01000000000000000000" pitchFamily="2" charset="-78"/>
                          <a:cs typeface="Aldhabi" panose="01000000000000000000" pitchFamily="2" charset="-78"/>
                        </a:rPr>
                        <a:t>Company</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2580209241"/>
                  </a:ext>
                </a:extLst>
              </a:tr>
              <a:tr h="928917">
                <a:tc>
                  <a:txBody>
                    <a:bodyPr/>
                    <a:lstStyle/>
                    <a:p>
                      <a:r>
                        <a:rPr lang="en-US" sz="3600" dirty="0">
                          <a:latin typeface="Aldhabi" panose="01000000000000000000" pitchFamily="2" charset="-78"/>
                          <a:cs typeface="Aldhabi" panose="01000000000000000000" pitchFamily="2" charset="-78"/>
                        </a:rPr>
                        <a:t>Sale or purchase, by any person, of goods or services of any nature other than those specified</a:t>
                      </a:r>
                      <a:endParaRPr lang="en-IN" sz="3600" dirty="0">
                        <a:latin typeface="Aldhabi" panose="01000000000000000000" pitchFamily="2" charset="-78"/>
                        <a:cs typeface="Aldhabi" panose="01000000000000000000" pitchFamily="2" charset="-7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Aldhabi" panose="01000000000000000000" pitchFamily="2" charset="-78"/>
                          <a:cs typeface="Aldhabi" panose="01000000000000000000" pitchFamily="2" charset="-78"/>
                        </a:rPr>
                        <a:t>Amount exceeding Rs.1,00,000 per transaction</a:t>
                      </a:r>
                      <a:endParaRPr lang="en-IN" sz="3600" dirty="0">
                        <a:latin typeface="Aldhabi" panose="01000000000000000000" pitchFamily="2" charset="-78"/>
                        <a:cs typeface="Aldhabi" panose="01000000000000000000" pitchFamily="2" charset="-78"/>
                      </a:endParaRPr>
                    </a:p>
                  </a:txBody>
                  <a:tcPr/>
                </a:tc>
                <a:tc>
                  <a:txBody>
                    <a:bodyPr/>
                    <a:lstStyle/>
                    <a:p>
                      <a:pPr algn="l"/>
                      <a:r>
                        <a:rPr lang="en-US" sz="3600" dirty="0">
                          <a:latin typeface="Aldhabi" panose="01000000000000000000" pitchFamily="2" charset="-78"/>
                          <a:cs typeface="Aldhabi" panose="01000000000000000000" pitchFamily="2" charset="-78"/>
                        </a:rPr>
                        <a:t>Person raising bills </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1929972386"/>
                  </a:ext>
                </a:extLst>
              </a:tr>
            </a:tbl>
          </a:graphicData>
        </a:graphic>
      </p:graphicFrame>
    </p:spTree>
    <p:extLst>
      <p:ext uri="{BB962C8B-B14F-4D97-AF65-F5344CB8AC3E}">
        <p14:creationId xmlns:p14="http://schemas.microsoft.com/office/powerpoint/2010/main" val="187057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95295-F3C5-777F-6711-F62E2655044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5515FF3-2B20-97BD-EF7D-9D676940D668}"/>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Compliance- Submission of Other Forms</a:t>
            </a:r>
            <a:endParaRPr lang="en-US" sz="4000" b="1" dirty="0"/>
          </a:p>
        </p:txBody>
      </p:sp>
      <p:sp>
        <p:nvSpPr>
          <p:cNvPr id="27" name="TextBox 26">
            <a:extLst>
              <a:ext uri="{FF2B5EF4-FFF2-40B4-BE49-F238E27FC236}">
                <a16:creationId xmlns:a16="http://schemas.microsoft.com/office/drawing/2014/main" id="{A3A2D2CA-E252-2766-9607-7A046905B810}"/>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A17F1C93-FA64-E765-95BB-C0E147AE9413}"/>
              </a:ext>
            </a:extLst>
          </p:cNvPr>
          <p:cNvSpPr txBox="1"/>
          <p:nvPr/>
        </p:nvSpPr>
        <p:spPr>
          <a:xfrm>
            <a:off x="624840" y="1396511"/>
            <a:ext cx="13335000" cy="4985980"/>
          </a:xfrm>
          <a:prstGeom prst="rect">
            <a:avLst/>
          </a:prstGeom>
          <a:noFill/>
        </p:spPr>
        <p:txBody>
          <a:bodyPr wrap="square" rtlCol="0">
            <a:spAutoFit/>
          </a:bodyPr>
          <a:lstStyle/>
          <a:p>
            <a:pPr marL="285750" indent="-285750">
              <a:buFont typeface="Wingdings" panose="05000000000000000000" pitchFamily="2" charset="2"/>
              <a:buChar char="v"/>
            </a:pPr>
            <a:r>
              <a:rPr lang="en-US" sz="3600" dirty="0">
                <a:latin typeface="Aldhabi" panose="01000000000000000000" pitchFamily="2" charset="-78"/>
                <a:cs typeface="Aldhabi" panose="01000000000000000000" pitchFamily="2" charset="-78"/>
              </a:rPr>
              <a:t>Form 15G/ 15H to be submitted – electronically within 30 days from end of relevant quarter</a:t>
            </a:r>
          </a:p>
          <a:p>
            <a:pPr marL="731838" lvl="1" indent="90488">
              <a:spcAft>
                <a:spcPts val="1200"/>
              </a:spcAft>
            </a:pPr>
            <a:r>
              <a:rPr lang="en-US" sz="3600" dirty="0">
                <a:latin typeface="Aldhabi" panose="01000000000000000000" pitchFamily="2" charset="-78"/>
                <a:cs typeface="Aldhabi" panose="01000000000000000000" pitchFamily="2" charset="-78"/>
              </a:rPr>
              <a:t>Section 197A for self-declaration of non-deduction of tax</a:t>
            </a:r>
          </a:p>
          <a:p>
            <a:pPr marL="285750" indent="-285750">
              <a:buFont typeface="Wingdings" panose="05000000000000000000" pitchFamily="2" charset="2"/>
              <a:buChar char="v"/>
            </a:pPr>
            <a:r>
              <a:rPr lang="en-US" sz="3600" dirty="0">
                <a:latin typeface="Aldhabi" panose="01000000000000000000" pitchFamily="2" charset="-78"/>
                <a:cs typeface="Aldhabi" panose="01000000000000000000" pitchFamily="2" charset="-78"/>
              </a:rPr>
              <a:t>Form 52A to be submitted – electronically within 60 days from end of relevant financial year</a:t>
            </a:r>
          </a:p>
          <a:p>
            <a:pPr marL="731838" lvl="1" algn="just">
              <a:spcAft>
                <a:spcPts val="1200"/>
              </a:spcAft>
            </a:pPr>
            <a:r>
              <a:rPr lang="en-US" sz="3600" dirty="0">
                <a:latin typeface="Aldhabi" panose="01000000000000000000" pitchFamily="2" charset="-78"/>
                <a:cs typeface="Aldhabi" panose="01000000000000000000" pitchFamily="2" charset="-78"/>
              </a:rPr>
              <a:t>Section 285B for person carrying on production of cinematograph film, event management, documentary production, production of programmes for telecasting on television or over the top platforms or any other similar platform, sports event management, other performing arts</a:t>
            </a:r>
          </a:p>
          <a:p>
            <a:pPr marL="285750" indent="-285750">
              <a:buFont typeface="Wingdings" panose="05000000000000000000" pitchFamily="2" charset="2"/>
              <a:buChar char="v"/>
            </a:pPr>
            <a:r>
              <a:rPr lang="en-US" sz="3600" dirty="0">
                <a:latin typeface="Aldhabi" panose="01000000000000000000" pitchFamily="2" charset="-78"/>
                <a:cs typeface="Aldhabi" panose="01000000000000000000" pitchFamily="2" charset="-78"/>
              </a:rPr>
              <a:t>Form 61B to be submitted - electronically within 60 days from end of relevant financial year</a:t>
            </a:r>
          </a:p>
          <a:p>
            <a:pPr marL="731838" lvl="1">
              <a:spcAft>
                <a:spcPts val="1200"/>
              </a:spcAft>
            </a:pPr>
            <a:r>
              <a:rPr lang="en-US" sz="3600" dirty="0">
                <a:latin typeface="Aldhabi" panose="01000000000000000000" pitchFamily="2" charset="-78"/>
                <a:cs typeface="Aldhabi" panose="01000000000000000000" pitchFamily="2" charset="-78"/>
              </a:rPr>
              <a:t>Section 285BA for reporting of reportable account –FATCA &amp; CRS for the calendar year</a:t>
            </a:r>
          </a:p>
        </p:txBody>
      </p:sp>
    </p:spTree>
    <p:extLst>
      <p:ext uri="{BB962C8B-B14F-4D97-AF65-F5344CB8AC3E}">
        <p14:creationId xmlns:p14="http://schemas.microsoft.com/office/powerpoint/2010/main" val="475724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DCF05-B8EC-A8D9-63D3-41ED3AAA039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C2D937F-9215-030D-9568-74BFFCCAA475}"/>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Compliance- Payment of Taxes, Returns and Forms</a:t>
            </a:r>
            <a:endParaRPr lang="en-US" sz="4000" b="1" dirty="0"/>
          </a:p>
        </p:txBody>
      </p:sp>
      <p:sp>
        <p:nvSpPr>
          <p:cNvPr id="27" name="TextBox 26">
            <a:extLst>
              <a:ext uri="{FF2B5EF4-FFF2-40B4-BE49-F238E27FC236}">
                <a16:creationId xmlns:a16="http://schemas.microsoft.com/office/drawing/2014/main" id="{1568F7BE-D1EF-D6E3-4561-4DB6AD95DA53}"/>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DAFCCB86-E851-4C83-8BB1-98A8C7AC6D2C}"/>
              </a:ext>
            </a:extLst>
          </p:cNvPr>
          <p:cNvSpPr txBox="1"/>
          <p:nvPr/>
        </p:nvSpPr>
        <p:spPr>
          <a:xfrm>
            <a:off x="624840" y="1043641"/>
            <a:ext cx="13335000" cy="5755422"/>
          </a:xfrm>
          <a:prstGeom prst="rect">
            <a:avLst/>
          </a:prstGeom>
          <a:noFill/>
        </p:spPr>
        <p:txBody>
          <a:bodyPr wrap="square" rtlCol="0">
            <a:spAutoFit/>
          </a:bodyPr>
          <a:lstStyle/>
          <a:p>
            <a:pPr marL="285750" indent="-285750">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Advance Tax Payment may be made before 31.03.2026 to avoid charge of interest u/s. 234B</a:t>
            </a:r>
          </a:p>
          <a:p>
            <a:pPr marL="285750" indent="-285750">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Filing Updated Returns:</a:t>
            </a:r>
          </a:p>
          <a:p>
            <a:pPr marL="285750" indent="-285750">
              <a:spcAft>
                <a:spcPts val="1200"/>
              </a:spcAft>
              <a:buFont typeface="Wingdings" panose="05000000000000000000" pitchFamily="2" charset="2"/>
              <a:buChar char="v"/>
            </a:pPr>
            <a:endParaRPr lang="en-US" sz="3600" dirty="0">
              <a:latin typeface="Aldhabi" panose="01000000000000000000" pitchFamily="2" charset="-78"/>
              <a:cs typeface="Aldhabi" panose="01000000000000000000" pitchFamily="2" charset="-78"/>
            </a:endParaRPr>
          </a:p>
          <a:p>
            <a:pPr marL="285750" indent="-285750">
              <a:spcAft>
                <a:spcPts val="1200"/>
              </a:spcAft>
              <a:buFont typeface="Wingdings" panose="05000000000000000000" pitchFamily="2" charset="2"/>
              <a:buChar char="v"/>
            </a:pPr>
            <a:endParaRPr lang="en-US" sz="3600" dirty="0">
              <a:latin typeface="Aldhabi" panose="01000000000000000000" pitchFamily="2" charset="-78"/>
              <a:cs typeface="Aldhabi" panose="01000000000000000000" pitchFamily="2" charset="-78"/>
            </a:endParaRPr>
          </a:p>
          <a:p>
            <a:pPr marL="285750" indent="-285750">
              <a:spcAft>
                <a:spcPts val="1200"/>
              </a:spcAft>
              <a:buFont typeface="Wingdings" panose="05000000000000000000" pitchFamily="2" charset="2"/>
              <a:buChar char="v"/>
            </a:pPr>
            <a:endParaRPr lang="en-US" sz="3600" dirty="0">
              <a:latin typeface="Aldhabi" panose="01000000000000000000" pitchFamily="2" charset="-78"/>
              <a:cs typeface="Aldhabi" panose="01000000000000000000" pitchFamily="2" charset="-78"/>
            </a:endParaRPr>
          </a:p>
          <a:p>
            <a:pPr marL="285750" indent="-285750">
              <a:spcAft>
                <a:spcPts val="1200"/>
              </a:spcAft>
              <a:buFont typeface="Wingdings" panose="05000000000000000000" pitchFamily="2" charset="2"/>
              <a:buChar char="v"/>
            </a:pPr>
            <a:endParaRPr lang="en-US" sz="3600" dirty="0">
              <a:latin typeface="Aldhabi" panose="01000000000000000000" pitchFamily="2" charset="-78"/>
              <a:cs typeface="Aldhabi" panose="01000000000000000000" pitchFamily="2" charset="-78"/>
            </a:endParaRPr>
          </a:p>
          <a:p>
            <a:pPr marL="285750" indent="-285750">
              <a:spcAft>
                <a:spcPts val="1200"/>
              </a:spcAft>
              <a:buFont typeface="Wingdings" panose="05000000000000000000" pitchFamily="2" charset="2"/>
              <a:buChar char="v"/>
            </a:pPr>
            <a:endParaRPr lang="en-US" sz="3600" dirty="0">
              <a:latin typeface="Aldhabi" panose="01000000000000000000" pitchFamily="2" charset="-78"/>
              <a:cs typeface="Aldhabi" panose="01000000000000000000" pitchFamily="2" charset="-78"/>
            </a:endParaRPr>
          </a:p>
          <a:p>
            <a:pPr marL="285750" indent="-285750">
              <a:spcBef>
                <a:spcPts val="1200"/>
              </a:spcBef>
              <a:buFont typeface="Wingdings" panose="05000000000000000000" pitchFamily="2" charset="2"/>
              <a:buChar char="v"/>
            </a:pPr>
            <a:r>
              <a:rPr lang="en-US" sz="3600" dirty="0">
                <a:latin typeface="Aldhabi" panose="01000000000000000000" pitchFamily="2" charset="-78"/>
                <a:cs typeface="Aldhabi" panose="01000000000000000000" pitchFamily="2" charset="-78"/>
              </a:rPr>
              <a:t>Filing of Rectification u/s. 154 where order was </a:t>
            </a:r>
            <a:r>
              <a:rPr lang="en-US" sz="3600">
                <a:latin typeface="Aldhabi" panose="01000000000000000000" pitchFamily="2" charset="-78"/>
                <a:cs typeface="Aldhabi" panose="01000000000000000000" pitchFamily="2" charset="-78"/>
              </a:rPr>
              <a:t>passed in the FY 2022-23.</a:t>
            </a:r>
          </a:p>
        </p:txBody>
      </p:sp>
      <p:graphicFrame>
        <p:nvGraphicFramePr>
          <p:cNvPr id="3" name="Table 2">
            <a:extLst>
              <a:ext uri="{FF2B5EF4-FFF2-40B4-BE49-F238E27FC236}">
                <a16:creationId xmlns:a16="http://schemas.microsoft.com/office/drawing/2014/main" id="{5F9BF352-A4AD-2053-F36C-F4CA559E87C6}"/>
              </a:ext>
            </a:extLst>
          </p:cNvPr>
          <p:cNvGraphicFramePr>
            <a:graphicFrameLocks noGrp="1"/>
          </p:cNvGraphicFramePr>
          <p:nvPr>
            <p:extLst>
              <p:ext uri="{D42A27DB-BD31-4B8C-83A1-F6EECF244321}">
                <p14:modId xmlns:p14="http://schemas.microsoft.com/office/powerpoint/2010/main" val="4104913070"/>
              </p:ext>
            </p:extLst>
          </p:nvPr>
        </p:nvGraphicFramePr>
        <p:xfrm>
          <a:off x="1264920" y="2327051"/>
          <a:ext cx="6858000" cy="3840480"/>
        </p:xfrm>
        <a:graphic>
          <a:graphicData uri="http://schemas.openxmlformats.org/drawingml/2006/table">
            <a:tbl>
              <a:tblPr firstRow="1" bandRow="1">
                <a:tableStyleId>{5940675A-B579-460E-94D1-54222C63F5DA}</a:tableStyleId>
              </a:tblPr>
              <a:tblGrid>
                <a:gridCol w="2682240">
                  <a:extLst>
                    <a:ext uri="{9D8B030D-6E8A-4147-A177-3AD203B41FA5}">
                      <a16:colId xmlns:a16="http://schemas.microsoft.com/office/drawing/2014/main" val="2250476400"/>
                    </a:ext>
                  </a:extLst>
                </a:gridCol>
                <a:gridCol w="4175760">
                  <a:extLst>
                    <a:ext uri="{9D8B030D-6E8A-4147-A177-3AD203B41FA5}">
                      <a16:colId xmlns:a16="http://schemas.microsoft.com/office/drawing/2014/main" val="3911145581"/>
                    </a:ext>
                  </a:extLst>
                </a:gridCol>
              </a:tblGrid>
              <a:tr h="162971">
                <a:tc>
                  <a:txBody>
                    <a:bodyPr/>
                    <a:lstStyle/>
                    <a:p>
                      <a:pPr algn="ctr">
                        <a:lnSpc>
                          <a:spcPct val="100000"/>
                        </a:lnSpc>
                        <a:spcAft>
                          <a:spcPts val="600"/>
                        </a:spcAft>
                      </a:pPr>
                      <a:r>
                        <a:rPr lang="en-US" sz="3600" b="1" dirty="0">
                          <a:latin typeface="Aldhabi" panose="01000000000000000000" pitchFamily="2" charset="-78"/>
                          <a:cs typeface="Aldhabi" panose="01000000000000000000" pitchFamily="2" charset="-78"/>
                        </a:rPr>
                        <a:t>Assessment Year</a:t>
                      </a:r>
                      <a:endParaRPr lang="en-IN" sz="3600" b="1" dirty="0">
                        <a:latin typeface="Aldhabi" panose="01000000000000000000" pitchFamily="2" charset="-78"/>
                        <a:cs typeface="Aldhabi" panose="01000000000000000000" pitchFamily="2" charset="-78"/>
                      </a:endParaRPr>
                    </a:p>
                  </a:txBody>
                  <a:tcPr/>
                </a:tc>
                <a:tc>
                  <a:txBody>
                    <a:bodyPr/>
                    <a:lstStyle/>
                    <a:p>
                      <a:pPr algn="ctr">
                        <a:lnSpc>
                          <a:spcPct val="100000"/>
                        </a:lnSpc>
                        <a:spcAft>
                          <a:spcPts val="600"/>
                        </a:spcAft>
                      </a:pPr>
                      <a:r>
                        <a:rPr lang="en-US" sz="3600" b="1" dirty="0">
                          <a:latin typeface="Aldhabi" panose="01000000000000000000" pitchFamily="2" charset="-78"/>
                          <a:cs typeface="Aldhabi" panose="01000000000000000000" pitchFamily="2" charset="-78"/>
                        </a:rPr>
                        <a:t>Additional Tax</a:t>
                      </a:r>
                      <a:endParaRPr lang="en-IN" sz="3600" b="1"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1353346306"/>
                  </a:ext>
                </a:extLst>
              </a:tr>
              <a:tr h="0">
                <a:tc>
                  <a:txBody>
                    <a:bodyPr/>
                    <a:lstStyle/>
                    <a:p>
                      <a:pPr algn="ctr">
                        <a:lnSpc>
                          <a:spcPct val="100000"/>
                        </a:lnSpc>
                        <a:spcAft>
                          <a:spcPts val="600"/>
                        </a:spcAft>
                      </a:pPr>
                      <a:r>
                        <a:rPr lang="en-US" sz="3600" dirty="0">
                          <a:latin typeface="Aldhabi" panose="01000000000000000000" pitchFamily="2" charset="-78"/>
                          <a:cs typeface="Aldhabi" panose="01000000000000000000" pitchFamily="2" charset="-78"/>
                        </a:rPr>
                        <a:t>2025-26</a:t>
                      </a:r>
                      <a:endParaRPr lang="en-IN" sz="3600" dirty="0">
                        <a:latin typeface="Aldhabi" panose="01000000000000000000" pitchFamily="2" charset="-78"/>
                        <a:cs typeface="Aldhabi" panose="01000000000000000000" pitchFamily="2" charset="-78"/>
                      </a:endParaRPr>
                    </a:p>
                  </a:txBody>
                  <a:tcPr/>
                </a:tc>
                <a:tc>
                  <a:txBody>
                    <a:bodyPr/>
                    <a:lstStyle/>
                    <a:p>
                      <a:pPr algn="ctr">
                        <a:lnSpc>
                          <a:spcPct val="100000"/>
                        </a:lnSpc>
                        <a:spcAft>
                          <a:spcPts val="600"/>
                        </a:spcAft>
                      </a:pPr>
                      <a:r>
                        <a:rPr lang="en-US" sz="3600" dirty="0">
                          <a:latin typeface="Aldhabi" panose="01000000000000000000" pitchFamily="2" charset="-78"/>
                          <a:cs typeface="Aldhabi" panose="01000000000000000000" pitchFamily="2" charset="-78"/>
                        </a:rPr>
                        <a:t>25% of tax and interest</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3022563936"/>
                  </a:ext>
                </a:extLst>
              </a:tr>
              <a:tr h="370840">
                <a:tc>
                  <a:txBody>
                    <a:bodyPr/>
                    <a:lstStyle/>
                    <a:p>
                      <a:pPr algn="ctr">
                        <a:lnSpc>
                          <a:spcPct val="100000"/>
                        </a:lnSpc>
                        <a:spcAft>
                          <a:spcPts val="600"/>
                        </a:spcAft>
                      </a:pPr>
                      <a:r>
                        <a:rPr lang="en-US" sz="3600" dirty="0">
                          <a:latin typeface="Aldhabi" panose="01000000000000000000" pitchFamily="2" charset="-78"/>
                          <a:cs typeface="Aldhabi" panose="01000000000000000000" pitchFamily="2" charset="-78"/>
                        </a:rPr>
                        <a:t>2024-25</a:t>
                      </a:r>
                      <a:endParaRPr lang="en-IN" sz="3600" dirty="0">
                        <a:latin typeface="Aldhabi" panose="01000000000000000000" pitchFamily="2" charset="-78"/>
                        <a:cs typeface="Aldhabi" panose="01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3600" dirty="0">
                          <a:latin typeface="Aldhabi" panose="01000000000000000000" pitchFamily="2" charset="-78"/>
                          <a:cs typeface="Aldhabi" panose="01000000000000000000" pitchFamily="2" charset="-78"/>
                        </a:rPr>
                        <a:t>25% of tax and interest</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2678327888"/>
                  </a:ext>
                </a:extLst>
              </a:tr>
              <a:tr h="370840">
                <a:tc>
                  <a:txBody>
                    <a:bodyPr/>
                    <a:lstStyle/>
                    <a:p>
                      <a:pPr algn="ctr">
                        <a:lnSpc>
                          <a:spcPct val="100000"/>
                        </a:lnSpc>
                        <a:spcAft>
                          <a:spcPts val="600"/>
                        </a:spcAft>
                      </a:pPr>
                      <a:r>
                        <a:rPr lang="en-US" sz="3600" dirty="0">
                          <a:latin typeface="Aldhabi" panose="01000000000000000000" pitchFamily="2" charset="-78"/>
                          <a:cs typeface="Aldhabi" panose="01000000000000000000" pitchFamily="2" charset="-78"/>
                        </a:rPr>
                        <a:t>2023-24</a:t>
                      </a:r>
                      <a:endParaRPr lang="en-IN" sz="3600" dirty="0">
                        <a:latin typeface="Aldhabi" panose="01000000000000000000" pitchFamily="2" charset="-78"/>
                        <a:cs typeface="Aldhabi" panose="01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3600" dirty="0">
                          <a:latin typeface="Aldhabi" panose="01000000000000000000" pitchFamily="2" charset="-78"/>
                          <a:cs typeface="Aldhabi" panose="01000000000000000000" pitchFamily="2" charset="-78"/>
                        </a:rPr>
                        <a:t>50% of tax and interest</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3442179462"/>
                  </a:ext>
                </a:extLst>
              </a:tr>
              <a:tr h="370840">
                <a:tc>
                  <a:txBody>
                    <a:bodyPr/>
                    <a:lstStyle/>
                    <a:p>
                      <a:pPr algn="ctr">
                        <a:lnSpc>
                          <a:spcPct val="100000"/>
                        </a:lnSpc>
                        <a:spcAft>
                          <a:spcPts val="600"/>
                        </a:spcAft>
                      </a:pPr>
                      <a:r>
                        <a:rPr lang="en-US" sz="3600" dirty="0">
                          <a:latin typeface="Aldhabi" panose="01000000000000000000" pitchFamily="2" charset="-78"/>
                          <a:cs typeface="Aldhabi" panose="01000000000000000000" pitchFamily="2" charset="-78"/>
                        </a:rPr>
                        <a:t>2022-23</a:t>
                      </a:r>
                      <a:endParaRPr lang="en-IN" sz="3600" dirty="0">
                        <a:latin typeface="Aldhabi" panose="01000000000000000000" pitchFamily="2" charset="-78"/>
                        <a:cs typeface="Aldhabi" panose="01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3600" dirty="0">
                          <a:latin typeface="Aldhabi" panose="01000000000000000000" pitchFamily="2" charset="-78"/>
                          <a:cs typeface="Aldhabi" panose="01000000000000000000" pitchFamily="2" charset="-78"/>
                        </a:rPr>
                        <a:t>60% of tax and interest</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4278154766"/>
                  </a:ext>
                </a:extLst>
              </a:tr>
              <a:tr h="370840">
                <a:tc>
                  <a:txBody>
                    <a:bodyPr/>
                    <a:lstStyle/>
                    <a:p>
                      <a:pPr algn="ctr">
                        <a:lnSpc>
                          <a:spcPct val="100000"/>
                        </a:lnSpc>
                        <a:spcAft>
                          <a:spcPts val="600"/>
                        </a:spcAft>
                      </a:pPr>
                      <a:r>
                        <a:rPr lang="en-US" sz="3600" dirty="0">
                          <a:latin typeface="Aldhabi" panose="01000000000000000000" pitchFamily="2" charset="-78"/>
                          <a:cs typeface="Aldhabi" panose="01000000000000000000" pitchFamily="2" charset="-78"/>
                        </a:rPr>
                        <a:t>2021-22</a:t>
                      </a:r>
                      <a:endParaRPr lang="en-IN" sz="3600" dirty="0">
                        <a:latin typeface="Aldhabi" panose="01000000000000000000" pitchFamily="2" charset="-78"/>
                        <a:cs typeface="Aldhabi" panose="01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3600" dirty="0">
                          <a:latin typeface="Aldhabi" panose="01000000000000000000" pitchFamily="2" charset="-78"/>
                          <a:cs typeface="Aldhabi" panose="01000000000000000000" pitchFamily="2" charset="-78"/>
                        </a:rPr>
                        <a:t>70% of tax and interest</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4004803250"/>
                  </a:ext>
                </a:extLst>
              </a:tr>
            </a:tbl>
          </a:graphicData>
        </a:graphic>
      </p:graphicFrame>
    </p:spTree>
    <p:extLst>
      <p:ext uri="{BB962C8B-B14F-4D97-AF65-F5344CB8AC3E}">
        <p14:creationId xmlns:p14="http://schemas.microsoft.com/office/powerpoint/2010/main" val="325589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 y="-25799"/>
            <a:ext cx="14630399" cy="816955"/>
          </a:xfrm>
          <a:prstGeom prst="rect">
            <a:avLst/>
          </a:prstGeom>
          <a:solidFill>
            <a:schemeClr val="bg1">
              <a:lumMod val="75000"/>
            </a:schemeClr>
          </a:solidFill>
          <a:ln/>
        </p:spPr>
        <p:txBody>
          <a:bodyPr wrap="none" lIns="0" tIns="0" rIns="0" bIns="0" rtlCol="0" anchor="t"/>
          <a:lstStyle/>
          <a:p>
            <a:pPr algn="ctr">
              <a:lnSpc>
                <a:spcPts val="5000"/>
              </a:lnSpc>
            </a:pPr>
            <a:r>
              <a:rPr lang="en-US" sz="4000" b="1" dirty="0">
                <a:solidFill>
                  <a:srgbClr val="152D47"/>
                </a:solidFill>
                <a:latin typeface="Crimson Pro Semi Bold" pitchFamily="34" charset="0"/>
              </a:rPr>
              <a:t>Relevance of Books of Accounts</a:t>
            </a:r>
          </a:p>
        </p:txBody>
      </p:sp>
      <p:sp>
        <p:nvSpPr>
          <p:cNvPr id="9" name="TextBox 8">
            <a:extLst>
              <a:ext uri="{FF2B5EF4-FFF2-40B4-BE49-F238E27FC236}">
                <a16:creationId xmlns:a16="http://schemas.microsoft.com/office/drawing/2014/main" id="{D010FF87-61A5-4745-AF15-3E002252F81C}"/>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grpSp>
        <p:nvGrpSpPr>
          <p:cNvPr id="17" name="Group 16">
            <a:extLst>
              <a:ext uri="{FF2B5EF4-FFF2-40B4-BE49-F238E27FC236}">
                <a16:creationId xmlns:a16="http://schemas.microsoft.com/office/drawing/2014/main" id="{FDEB3595-2B4F-4D5A-87FC-1F2C4AFDCDC0}"/>
              </a:ext>
            </a:extLst>
          </p:cNvPr>
          <p:cNvGrpSpPr/>
          <p:nvPr/>
        </p:nvGrpSpPr>
        <p:grpSpPr>
          <a:xfrm>
            <a:off x="6284690" y="796487"/>
            <a:ext cx="7837688" cy="2764859"/>
            <a:chOff x="6374652" y="1317164"/>
            <a:chExt cx="7174413" cy="2605599"/>
          </a:xfrm>
        </p:grpSpPr>
        <p:grpSp>
          <p:nvGrpSpPr>
            <p:cNvPr id="10" name="Group 9">
              <a:extLst>
                <a:ext uri="{FF2B5EF4-FFF2-40B4-BE49-F238E27FC236}">
                  <a16:creationId xmlns:a16="http://schemas.microsoft.com/office/drawing/2014/main" id="{F3AB0352-DD21-4839-BE51-6E76D3101B73}"/>
                </a:ext>
              </a:extLst>
            </p:cNvPr>
            <p:cNvGrpSpPr/>
            <p:nvPr/>
          </p:nvGrpSpPr>
          <p:grpSpPr>
            <a:xfrm>
              <a:off x="6374652" y="1317164"/>
              <a:ext cx="7174413" cy="2605599"/>
              <a:chOff x="6374652" y="1317164"/>
              <a:chExt cx="7174413" cy="2179143"/>
            </a:xfrm>
          </p:grpSpPr>
          <p:sp>
            <p:nvSpPr>
              <p:cNvPr id="4" name="Text 1"/>
              <p:cNvSpPr/>
              <p:nvPr/>
            </p:nvSpPr>
            <p:spPr>
              <a:xfrm>
                <a:off x="6374652" y="1317164"/>
                <a:ext cx="3472577" cy="350758"/>
              </a:xfrm>
              <a:prstGeom prst="rect">
                <a:avLst/>
              </a:prstGeom>
              <a:noFill/>
              <a:ln/>
            </p:spPr>
            <p:txBody>
              <a:bodyPr wrap="none" lIns="0" tIns="0" rIns="0" bIns="0" rtlCol="0" anchor="t"/>
              <a:lstStyle/>
              <a:p>
                <a:pPr marL="0" indent="0" algn="l">
                  <a:lnSpc>
                    <a:spcPts val="2750"/>
                  </a:lnSpc>
                  <a:buNone/>
                </a:pPr>
                <a:r>
                  <a:rPr lang="en-US" sz="2200" b="1" dirty="0">
                    <a:solidFill>
                      <a:srgbClr val="152D47"/>
                    </a:solidFill>
                    <a:latin typeface="ADLaM Display" panose="02010000000000000000" pitchFamily="2" charset="0"/>
                    <a:ea typeface="ADLaM Display" panose="02010000000000000000" pitchFamily="2" charset="0"/>
                    <a:cs typeface="ADLaM Display" panose="02010000000000000000" pitchFamily="2" charset="0"/>
                  </a:rPr>
                  <a:t>Indian Evidence Act, 1872</a:t>
                </a:r>
                <a:endParaRPr lang="en-US" sz="2200" b="1"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Text 2"/>
              <p:cNvSpPr/>
              <p:nvPr/>
            </p:nvSpPr>
            <p:spPr>
              <a:xfrm>
                <a:off x="6477229" y="1970527"/>
                <a:ext cx="7071836" cy="1525780"/>
              </a:xfrm>
              <a:prstGeom prst="rect">
                <a:avLst/>
              </a:prstGeom>
              <a:noFill/>
              <a:ln/>
            </p:spPr>
            <p:txBody>
              <a:bodyPr wrap="square" lIns="0" tIns="0" rIns="0" bIns="0" rtlCol="0" anchor="t"/>
              <a:lstStyle/>
              <a:p>
                <a:pPr algn="just"/>
                <a:r>
                  <a:rPr lang="en-US" sz="3600" dirty="0">
                    <a:solidFill>
                      <a:srgbClr val="4C4C4D"/>
                    </a:solidFill>
                    <a:latin typeface="Aldhabi" panose="01000000000000000000" pitchFamily="2" charset="-78"/>
                    <a:cs typeface="Aldhabi" panose="01000000000000000000" pitchFamily="2" charset="-78"/>
                  </a:rPr>
                  <a:t>Entries in the books of account, including those maintained in an electronic form, regularly kept in the course of business, are relevant whenever they refer to a matter into which the Court has to inquire, but such statements shall not alone be sufficient evidence to charge any person with liability.</a:t>
                </a:r>
              </a:p>
            </p:txBody>
          </p:sp>
        </p:grpSp>
        <p:sp>
          <p:nvSpPr>
            <p:cNvPr id="15" name="Rectangle 14">
              <a:extLst>
                <a:ext uri="{FF2B5EF4-FFF2-40B4-BE49-F238E27FC236}">
                  <a16:creationId xmlns:a16="http://schemas.microsoft.com/office/drawing/2014/main" id="{EDC22CE1-79FE-4BA4-BA79-04F505254AE3}"/>
                </a:ext>
              </a:extLst>
            </p:cNvPr>
            <p:cNvSpPr/>
            <p:nvPr/>
          </p:nvSpPr>
          <p:spPr>
            <a:xfrm>
              <a:off x="6383952" y="1619574"/>
              <a:ext cx="1519406" cy="404315"/>
            </a:xfrm>
            <a:prstGeom prst="rect">
              <a:avLst/>
            </a:prstGeom>
          </p:spPr>
          <p:txBody>
            <a:bodyPr wrap="none">
              <a:spAutoFit/>
            </a:bodyPr>
            <a:lstStyle/>
            <a:p>
              <a:pPr>
                <a:lnSpc>
                  <a:spcPts val="2750"/>
                </a:lnSpc>
              </a:pPr>
              <a:r>
                <a:rPr lang="en-IN" sz="2200" b="1" dirty="0">
                  <a:solidFill>
                    <a:srgbClr val="152D47"/>
                  </a:solidFill>
                  <a:latin typeface="ADLaM Display" panose="02010000000000000000" pitchFamily="2" charset="0"/>
                  <a:ea typeface="ADLaM Display" panose="02010000000000000000" pitchFamily="2" charset="0"/>
                  <a:cs typeface="ADLaM Display" panose="02010000000000000000" pitchFamily="2" charset="0"/>
                </a:rPr>
                <a:t>Section 34</a:t>
              </a:r>
            </a:p>
          </p:txBody>
        </p:sp>
      </p:grpSp>
      <p:grpSp>
        <p:nvGrpSpPr>
          <p:cNvPr id="20" name="Group 19">
            <a:extLst>
              <a:ext uri="{FF2B5EF4-FFF2-40B4-BE49-F238E27FC236}">
                <a16:creationId xmlns:a16="http://schemas.microsoft.com/office/drawing/2014/main" id="{DFA2C830-7FD3-E71C-EC40-47B2285F47AB}"/>
              </a:ext>
            </a:extLst>
          </p:cNvPr>
          <p:cNvGrpSpPr/>
          <p:nvPr/>
        </p:nvGrpSpPr>
        <p:grpSpPr>
          <a:xfrm>
            <a:off x="1459981" y="4830988"/>
            <a:ext cx="8799582" cy="2602125"/>
            <a:chOff x="6348316" y="1317164"/>
            <a:chExt cx="6909868" cy="2615686"/>
          </a:xfrm>
        </p:grpSpPr>
        <p:sp>
          <p:nvSpPr>
            <p:cNvPr id="22" name="Text 1">
              <a:extLst>
                <a:ext uri="{FF2B5EF4-FFF2-40B4-BE49-F238E27FC236}">
                  <a16:creationId xmlns:a16="http://schemas.microsoft.com/office/drawing/2014/main" id="{EBCC018F-F361-7CFD-EB7D-42B7151B948E}"/>
                </a:ext>
              </a:extLst>
            </p:cNvPr>
            <p:cNvSpPr/>
            <p:nvPr/>
          </p:nvSpPr>
          <p:spPr>
            <a:xfrm>
              <a:off x="6374652" y="1317164"/>
              <a:ext cx="3472577" cy="350758"/>
            </a:xfrm>
            <a:prstGeom prst="rect">
              <a:avLst/>
            </a:prstGeom>
            <a:noFill/>
            <a:ln/>
          </p:spPr>
          <p:txBody>
            <a:bodyPr wrap="none" lIns="0" tIns="0" rIns="0" bIns="0" rtlCol="0" anchor="t"/>
            <a:lstStyle/>
            <a:p>
              <a:pPr>
                <a:lnSpc>
                  <a:spcPts val="2750"/>
                </a:lnSpc>
              </a:pPr>
              <a:r>
                <a:rPr lang="en-US" sz="2200" b="1" dirty="0">
                  <a:solidFill>
                    <a:srgbClr val="152D47"/>
                  </a:solidFill>
                  <a:latin typeface="ADLaM Display" panose="02010000000000000000" pitchFamily="2" charset="0"/>
                  <a:ea typeface="ADLaM Display" panose="02010000000000000000" pitchFamily="2" charset="0"/>
                  <a:cs typeface="ADLaM Display" panose="02010000000000000000" pitchFamily="2" charset="0"/>
                </a:rPr>
                <a:t>Income Tax Act, 1961</a:t>
              </a:r>
            </a:p>
          </p:txBody>
        </p:sp>
        <p:sp>
          <p:nvSpPr>
            <p:cNvPr id="23" name="Text 2">
              <a:extLst>
                <a:ext uri="{FF2B5EF4-FFF2-40B4-BE49-F238E27FC236}">
                  <a16:creationId xmlns:a16="http://schemas.microsoft.com/office/drawing/2014/main" id="{17FEF179-E61D-6FAE-AFA3-8764BA4F25B2}"/>
                </a:ext>
              </a:extLst>
            </p:cNvPr>
            <p:cNvSpPr/>
            <p:nvPr/>
          </p:nvSpPr>
          <p:spPr>
            <a:xfrm>
              <a:off x="6348316" y="1704462"/>
              <a:ext cx="6909868" cy="2228388"/>
            </a:xfrm>
            <a:prstGeom prst="rect">
              <a:avLst/>
            </a:prstGeom>
            <a:noFill/>
            <a:ln/>
          </p:spPr>
          <p:txBody>
            <a:bodyPr wrap="square" lIns="0" tIns="0" rIns="0" bIns="0" rtlCol="0" anchor="t"/>
            <a:lstStyle/>
            <a:p>
              <a:pPr indent="-285750" algn="just">
                <a:buFont typeface="Arial" panose="020B0604020202020204" pitchFamily="34" charset="0"/>
                <a:buChar char="•"/>
              </a:pPr>
              <a:r>
                <a:rPr lang="en-US" sz="3600" dirty="0">
                  <a:solidFill>
                    <a:srgbClr val="4C4C4D"/>
                  </a:solidFill>
                  <a:latin typeface="Aldhabi" panose="01000000000000000000" pitchFamily="2" charset="-78"/>
                  <a:cs typeface="Aldhabi" panose="01000000000000000000" pitchFamily="2" charset="-78"/>
                </a:rPr>
                <a:t>“Books of account” appears 215 times in the Income Tax Act, 1961</a:t>
              </a:r>
            </a:p>
            <a:p>
              <a:pPr indent="-285750" algn="just">
                <a:buFont typeface="Arial" panose="020B0604020202020204" pitchFamily="34" charset="0"/>
                <a:buChar char="•"/>
              </a:pPr>
              <a:r>
                <a:rPr lang="en-US" sz="3600" dirty="0">
                  <a:solidFill>
                    <a:srgbClr val="4C4C4D"/>
                  </a:solidFill>
                  <a:latin typeface="Aldhabi" panose="01000000000000000000" pitchFamily="2" charset="-78"/>
                  <a:cs typeface="Aldhabi" panose="01000000000000000000" pitchFamily="2" charset="-78"/>
                </a:rPr>
                <a:t>Certain sections allow deduction based on books of accounts.</a:t>
              </a:r>
            </a:p>
            <a:p>
              <a:pPr indent="-285750" algn="just">
                <a:buFont typeface="Arial" panose="020B0604020202020204" pitchFamily="34" charset="0"/>
                <a:buChar char="•"/>
              </a:pPr>
              <a:r>
                <a:rPr lang="en-US" sz="3600" dirty="0">
                  <a:solidFill>
                    <a:srgbClr val="4C4C4D"/>
                  </a:solidFill>
                  <a:latin typeface="Aldhabi" panose="01000000000000000000" pitchFamily="2" charset="-78"/>
                  <a:cs typeface="Aldhabi" panose="01000000000000000000" pitchFamily="2" charset="-78"/>
                </a:rPr>
                <a:t>Certain sections result in additions based on books of accounts.</a:t>
              </a:r>
            </a:p>
            <a:p>
              <a:pPr indent="-285750" algn="just">
                <a:buFont typeface="Arial" panose="020B0604020202020204" pitchFamily="34" charset="0"/>
                <a:buChar char="•"/>
              </a:pPr>
              <a:r>
                <a:rPr lang="en-US" sz="3600" dirty="0">
                  <a:solidFill>
                    <a:srgbClr val="4C4C4D"/>
                  </a:solidFill>
                  <a:latin typeface="Aldhabi" panose="01000000000000000000" pitchFamily="2" charset="-78"/>
                  <a:cs typeface="Aldhabi" panose="01000000000000000000" pitchFamily="2" charset="-78"/>
                </a:rPr>
                <a:t>Certain sections impose penalty based on the books of accounts.</a:t>
              </a:r>
            </a:p>
          </p:txBody>
        </p:sp>
      </p:grpSp>
      <p:pic>
        <p:nvPicPr>
          <p:cNvPr id="30" name="Picture 29">
            <a:extLst>
              <a:ext uri="{FF2B5EF4-FFF2-40B4-BE49-F238E27FC236}">
                <a16:creationId xmlns:a16="http://schemas.microsoft.com/office/drawing/2014/main" id="{52C9A30F-426B-3903-8CE2-B491792733C8}"/>
              </a:ext>
            </a:extLst>
          </p:cNvPr>
          <p:cNvPicPr>
            <a:picLocks noChangeAspect="1"/>
          </p:cNvPicPr>
          <p:nvPr/>
        </p:nvPicPr>
        <p:blipFill>
          <a:blip r:embed="rId3"/>
          <a:stretch>
            <a:fillRect/>
          </a:stretch>
        </p:blipFill>
        <p:spPr>
          <a:xfrm>
            <a:off x="518160" y="933009"/>
            <a:ext cx="4937760" cy="3000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2" name="Picture 31">
            <a:extLst>
              <a:ext uri="{FF2B5EF4-FFF2-40B4-BE49-F238E27FC236}">
                <a16:creationId xmlns:a16="http://schemas.microsoft.com/office/drawing/2014/main" id="{2758D4AF-EAE2-80A1-294C-32003F67F875}"/>
              </a:ext>
            </a:extLst>
          </p:cNvPr>
          <p:cNvPicPr>
            <a:picLocks noChangeAspect="1"/>
          </p:cNvPicPr>
          <p:nvPr/>
        </p:nvPicPr>
        <p:blipFill>
          <a:blip r:embed="rId4"/>
          <a:stretch>
            <a:fillRect/>
          </a:stretch>
        </p:blipFill>
        <p:spPr>
          <a:xfrm>
            <a:off x="11873444" y="4739640"/>
            <a:ext cx="2248934" cy="240439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01050-BAA4-EE8E-2B94-E2E571FE863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BFBDA58-9E37-99D2-32C3-46F6234D6B36}"/>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Compliance- Income Tax Returns</a:t>
            </a:r>
            <a:endParaRPr lang="en-US" sz="4000" b="1" dirty="0"/>
          </a:p>
        </p:txBody>
      </p:sp>
      <p:sp>
        <p:nvSpPr>
          <p:cNvPr id="27" name="TextBox 26">
            <a:extLst>
              <a:ext uri="{FF2B5EF4-FFF2-40B4-BE49-F238E27FC236}">
                <a16:creationId xmlns:a16="http://schemas.microsoft.com/office/drawing/2014/main" id="{52FDA45A-5CAF-6512-D795-6892FC93679F}"/>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57713F86-B5DB-4F1C-F9C6-700D2B1A22D9}"/>
              </a:ext>
            </a:extLst>
          </p:cNvPr>
          <p:cNvSpPr txBox="1"/>
          <p:nvPr/>
        </p:nvSpPr>
        <p:spPr>
          <a:xfrm>
            <a:off x="624840" y="979473"/>
            <a:ext cx="13335000" cy="4768100"/>
          </a:xfrm>
          <a:prstGeom prst="rect">
            <a:avLst/>
          </a:prstGeom>
          <a:noFill/>
        </p:spPr>
        <p:txBody>
          <a:bodyPr wrap="square" rtlCol="0">
            <a:spAutoFit/>
          </a:bodyPr>
          <a:lstStyle/>
          <a:p>
            <a:pPr marL="285750" indent="-285750">
              <a:lnSpc>
                <a:spcPct val="150000"/>
              </a:lnSpc>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Furnishing of Form 67 for claim of Foreign Tax Credit</a:t>
            </a:r>
          </a:p>
          <a:p>
            <a:pPr marL="285750" indent="-285750">
              <a:lnSpc>
                <a:spcPct val="150000"/>
              </a:lnSpc>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Furnishing of Form 10F for claiming benefit of DTAA</a:t>
            </a:r>
          </a:p>
          <a:p>
            <a:pPr marL="285750" indent="-285750">
              <a:lnSpc>
                <a:spcPct val="150000"/>
              </a:lnSpc>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Choosing the correct tax regime – opting out and re-entering</a:t>
            </a:r>
          </a:p>
          <a:p>
            <a:pPr marL="285750" indent="-285750">
              <a:lnSpc>
                <a:spcPct val="150000"/>
              </a:lnSpc>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Submission of Form 10-IC/ 10-IEA</a:t>
            </a:r>
          </a:p>
          <a:p>
            <a:pPr marL="285750" indent="-285750">
              <a:lnSpc>
                <a:spcPct val="150000"/>
              </a:lnSpc>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Check TDS credit appearing in Form 26AS  and reconciliation with income/ books of accounts</a:t>
            </a:r>
          </a:p>
        </p:txBody>
      </p:sp>
    </p:spTree>
    <p:extLst>
      <p:ext uri="{BB962C8B-B14F-4D97-AF65-F5344CB8AC3E}">
        <p14:creationId xmlns:p14="http://schemas.microsoft.com/office/powerpoint/2010/main" val="1829588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78E6C-10BF-FBC5-C6CA-5EEA1F549DE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01B913E-DE31-BD0A-DFA3-7641C92B044F}"/>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Compliance- Capital Gains</a:t>
            </a:r>
            <a:endParaRPr lang="en-US" sz="4000" b="1" dirty="0"/>
          </a:p>
        </p:txBody>
      </p:sp>
      <p:sp>
        <p:nvSpPr>
          <p:cNvPr id="27" name="TextBox 26">
            <a:extLst>
              <a:ext uri="{FF2B5EF4-FFF2-40B4-BE49-F238E27FC236}">
                <a16:creationId xmlns:a16="http://schemas.microsoft.com/office/drawing/2014/main" id="{4332CA8D-DF6B-8A32-1EB3-78A61F0312D8}"/>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8E3255A3-D7AF-96A5-9807-069E761B478D}"/>
              </a:ext>
            </a:extLst>
          </p:cNvPr>
          <p:cNvSpPr txBox="1"/>
          <p:nvPr/>
        </p:nvSpPr>
        <p:spPr>
          <a:xfrm>
            <a:off x="647700" y="1436673"/>
            <a:ext cx="13144500" cy="3647152"/>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Setoff of loss of current year against capital gain for the year under consideration</a:t>
            </a:r>
          </a:p>
          <a:p>
            <a:pPr marL="285750" indent="-285750">
              <a:buFont typeface="Wingdings" panose="05000000000000000000" pitchFamily="2" charset="2"/>
              <a:buChar char="v"/>
            </a:pPr>
            <a:r>
              <a:rPr lang="en-US" sz="3600" dirty="0">
                <a:latin typeface="Aldhabi" panose="01000000000000000000" pitchFamily="2" charset="-78"/>
                <a:cs typeface="Aldhabi" panose="01000000000000000000" pitchFamily="2" charset="-78"/>
              </a:rPr>
              <a:t>Compliance of section 54/54F:</a:t>
            </a:r>
          </a:p>
          <a:p>
            <a:pPr marL="571500" indent="-130175">
              <a:spcAft>
                <a:spcPts val="600"/>
              </a:spcAft>
              <a:buFont typeface="Arial" panose="020B0604020202020204" pitchFamily="34" charset="0"/>
              <a:buChar char="•"/>
            </a:pPr>
            <a:r>
              <a:rPr lang="en-US" sz="3600" dirty="0">
                <a:latin typeface="Aldhabi" panose="01000000000000000000" pitchFamily="2" charset="-78"/>
                <a:cs typeface="Aldhabi" panose="01000000000000000000" pitchFamily="2" charset="-78"/>
              </a:rPr>
              <a:t>Purchase/ Construction of residential house within a period of 2/ 3 years</a:t>
            </a:r>
          </a:p>
          <a:p>
            <a:pPr marL="571500" indent="-130175">
              <a:spcAft>
                <a:spcPts val="600"/>
              </a:spcAft>
              <a:buFont typeface="Arial" panose="020B0604020202020204" pitchFamily="34" charset="0"/>
              <a:buChar char="•"/>
            </a:pPr>
            <a:r>
              <a:rPr lang="en-US" sz="3600" dirty="0">
                <a:latin typeface="Aldhabi" panose="01000000000000000000" pitchFamily="2" charset="-78"/>
                <a:cs typeface="Aldhabi" panose="01000000000000000000" pitchFamily="2" charset="-78"/>
              </a:rPr>
              <a:t>If not purchased/ constructed before the due date of furnishing ITR, to be deposited in CGAS</a:t>
            </a:r>
          </a:p>
          <a:p>
            <a:pPr marL="285750" indent="-285750">
              <a:buFont typeface="Wingdings" panose="05000000000000000000" pitchFamily="2" charset="2"/>
              <a:buChar char="v"/>
            </a:pPr>
            <a:r>
              <a:rPr lang="en-US" sz="3600" dirty="0">
                <a:latin typeface="Aldhabi" panose="01000000000000000000" pitchFamily="2" charset="-78"/>
                <a:cs typeface="Aldhabi" panose="01000000000000000000" pitchFamily="2" charset="-78"/>
              </a:rPr>
              <a:t>Compliance of section 54EC:</a:t>
            </a:r>
          </a:p>
          <a:p>
            <a:pPr marL="571500" indent="-130175">
              <a:spcAft>
                <a:spcPts val="600"/>
              </a:spcAft>
              <a:buFont typeface="Arial" panose="020B0604020202020204" pitchFamily="34" charset="0"/>
              <a:buChar char="•"/>
            </a:pPr>
            <a:r>
              <a:rPr lang="en-US" sz="3600" dirty="0">
                <a:latin typeface="Aldhabi" panose="01000000000000000000" pitchFamily="2" charset="-78"/>
                <a:cs typeface="Aldhabi" panose="01000000000000000000" pitchFamily="2" charset="-78"/>
              </a:rPr>
              <a:t>Investment to be made within a period of 6 months from the date of transfer.</a:t>
            </a:r>
          </a:p>
        </p:txBody>
      </p:sp>
    </p:spTree>
    <p:extLst>
      <p:ext uri="{BB962C8B-B14F-4D97-AF65-F5344CB8AC3E}">
        <p14:creationId xmlns:p14="http://schemas.microsoft.com/office/powerpoint/2010/main" val="1698366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24221-C700-8C92-244C-6133BCE3DC3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4CB8023-01E3-DA4F-B64A-DDE7B4E59F75}"/>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Individuals</a:t>
            </a:r>
            <a:endParaRPr lang="en-US" sz="4000" b="1" dirty="0"/>
          </a:p>
        </p:txBody>
      </p:sp>
      <p:sp>
        <p:nvSpPr>
          <p:cNvPr id="27" name="TextBox 26">
            <a:extLst>
              <a:ext uri="{FF2B5EF4-FFF2-40B4-BE49-F238E27FC236}">
                <a16:creationId xmlns:a16="http://schemas.microsoft.com/office/drawing/2014/main" id="{DCCBB747-5B8F-900D-0643-BF7D5B7A1A7D}"/>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50087559-C3A3-9CEB-1884-0FE816339D5F}"/>
              </a:ext>
            </a:extLst>
          </p:cNvPr>
          <p:cNvSpPr txBox="1"/>
          <p:nvPr/>
        </p:nvSpPr>
        <p:spPr>
          <a:xfrm>
            <a:off x="624840" y="1396511"/>
            <a:ext cx="13335000" cy="5709255"/>
          </a:xfrm>
          <a:prstGeom prst="rect">
            <a:avLst/>
          </a:prstGeom>
          <a:noFill/>
        </p:spPr>
        <p:txBody>
          <a:bodyPr wrap="square" rtlCol="0">
            <a:spAutoFit/>
          </a:bodyPr>
          <a:lstStyle/>
          <a:p>
            <a:pPr marL="285750" indent="-285750">
              <a:buFont typeface="Wingdings" panose="05000000000000000000" pitchFamily="2" charset="2"/>
              <a:buChar char="v"/>
            </a:pPr>
            <a:r>
              <a:rPr lang="en-US" sz="3600" dirty="0">
                <a:latin typeface="Aldhabi" panose="01000000000000000000" pitchFamily="2" charset="-78"/>
                <a:cs typeface="Aldhabi" panose="01000000000000000000" pitchFamily="2" charset="-78"/>
              </a:rPr>
              <a:t>TDS u/s. 194-IB</a:t>
            </a:r>
          </a:p>
          <a:p>
            <a:pPr marL="715963" indent="-296863">
              <a:buFont typeface="Arial" panose="020B0604020202020204" pitchFamily="34" charset="0"/>
              <a:buChar char="•"/>
            </a:pPr>
            <a:r>
              <a:rPr lang="en-US" sz="3600" dirty="0">
                <a:latin typeface="Aldhabi" panose="01000000000000000000" pitchFamily="2" charset="-78"/>
                <a:cs typeface="Aldhabi" panose="01000000000000000000" pitchFamily="2" charset="-78"/>
              </a:rPr>
              <a:t>Individual/ HUF paying rent in excess of Rs.50,000/ month to deduct tax at the rate of 2%.</a:t>
            </a:r>
          </a:p>
          <a:p>
            <a:pPr marL="715963" indent="-296863">
              <a:spcAft>
                <a:spcPts val="600"/>
              </a:spcAft>
              <a:buFont typeface="Arial" panose="020B0604020202020204" pitchFamily="34" charset="0"/>
              <a:buChar char="•"/>
            </a:pPr>
            <a:r>
              <a:rPr lang="en-US" sz="3600" dirty="0">
                <a:latin typeface="Aldhabi" panose="01000000000000000000" pitchFamily="2" charset="-78"/>
                <a:cs typeface="Aldhabi" panose="01000000000000000000" pitchFamily="2" charset="-78"/>
              </a:rPr>
              <a:t>To be deducted at the time of credit of rent for last month.</a:t>
            </a:r>
          </a:p>
          <a:p>
            <a:pPr marL="285750" indent="-285750">
              <a:buFont typeface="Wingdings" panose="05000000000000000000" pitchFamily="2" charset="2"/>
              <a:buChar char="v"/>
            </a:pPr>
            <a:r>
              <a:rPr lang="en-US" sz="3600" dirty="0">
                <a:latin typeface="Aldhabi" panose="01000000000000000000" pitchFamily="2" charset="-78"/>
                <a:cs typeface="Aldhabi" panose="01000000000000000000" pitchFamily="2" charset="-78"/>
              </a:rPr>
              <a:t>Deduction u/s. 80C/ 80D/ 80G</a:t>
            </a:r>
          </a:p>
          <a:p>
            <a:pPr marL="715963" indent="-296863">
              <a:buFont typeface="Arial" panose="020B0604020202020204" pitchFamily="34" charset="0"/>
              <a:buChar char="•"/>
            </a:pPr>
            <a:r>
              <a:rPr lang="en-US" sz="3600" dirty="0">
                <a:latin typeface="Aldhabi" panose="01000000000000000000" pitchFamily="2" charset="-78"/>
                <a:cs typeface="Aldhabi" panose="01000000000000000000" pitchFamily="2" charset="-78"/>
              </a:rPr>
              <a:t>Individual/ HUF to invest in investment and medical insurance premium</a:t>
            </a:r>
          </a:p>
          <a:p>
            <a:pPr marL="285750" indent="-285750">
              <a:buFont typeface="Wingdings" panose="05000000000000000000" pitchFamily="2" charset="2"/>
              <a:buChar char="v"/>
            </a:pPr>
            <a:r>
              <a:rPr lang="en-US" sz="3600" dirty="0">
                <a:latin typeface="Aldhabi" panose="01000000000000000000" pitchFamily="2" charset="-78"/>
                <a:cs typeface="Aldhabi" panose="01000000000000000000" pitchFamily="2" charset="-78"/>
              </a:rPr>
              <a:t>Deduction u/s. 80GG </a:t>
            </a:r>
          </a:p>
          <a:p>
            <a:pPr marL="715963" indent="-296863">
              <a:buFont typeface="Arial" panose="020B0604020202020204" pitchFamily="34" charset="0"/>
              <a:buChar char="•"/>
            </a:pPr>
            <a:r>
              <a:rPr lang="en-US" sz="3600" dirty="0">
                <a:latin typeface="Aldhabi" panose="01000000000000000000" pitchFamily="2" charset="-78"/>
                <a:cs typeface="Aldhabi" panose="01000000000000000000" pitchFamily="2" charset="-78"/>
              </a:rPr>
              <a:t>Individual, not entitled to HRA </a:t>
            </a:r>
          </a:p>
          <a:p>
            <a:pPr marL="715963" indent="-296863">
              <a:buFont typeface="Arial" panose="020B0604020202020204" pitchFamily="34" charset="0"/>
              <a:buChar char="•"/>
            </a:pPr>
            <a:r>
              <a:rPr lang="en-US" sz="3600" dirty="0">
                <a:latin typeface="Aldhabi" panose="01000000000000000000" pitchFamily="2" charset="-78"/>
                <a:cs typeface="Aldhabi" panose="01000000000000000000" pitchFamily="2" charset="-78"/>
              </a:rPr>
              <a:t>Equivalent to rent paid in excess of 10% of his total income</a:t>
            </a:r>
          </a:p>
          <a:p>
            <a:pPr marL="715963" indent="-296863">
              <a:buFont typeface="Arial" panose="020B0604020202020204" pitchFamily="34" charset="0"/>
              <a:buChar char="•"/>
            </a:pPr>
            <a:r>
              <a:rPr lang="en-US" sz="3600" dirty="0">
                <a:latin typeface="Aldhabi" panose="01000000000000000000" pitchFamily="2" charset="-78"/>
                <a:cs typeface="Aldhabi" panose="01000000000000000000" pitchFamily="2" charset="-78"/>
              </a:rPr>
              <a:t>Excess not to exceed Rs.5000/ month or 25% of total income</a:t>
            </a:r>
          </a:p>
          <a:p>
            <a:pPr marL="715963" indent="-296863">
              <a:buFont typeface="Arial" panose="020B0604020202020204" pitchFamily="34" charset="0"/>
              <a:buChar char="•"/>
            </a:pPr>
            <a:r>
              <a:rPr lang="en-US" sz="3600" dirty="0">
                <a:latin typeface="Aldhabi" panose="01000000000000000000" pitchFamily="2" charset="-78"/>
                <a:cs typeface="Aldhabi" panose="01000000000000000000" pitchFamily="2" charset="-78"/>
              </a:rPr>
              <a:t>Declaration to be furnished in Form 10BA</a:t>
            </a:r>
          </a:p>
        </p:txBody>
      </p:sp>
    </p:spTree>
    <p:extLst>
      <p:ext uri="{BB962C8B-B14F-4D97-AF65-F5344CB8AC3E}">
        <p14:creationId xmlns:p14="http://schemas.microsoft.com/office/powerpoint/2010/main" val="1148809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2A0B3-80BD-1BC6-4048-DE9A1CA8D1C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8DD011A-365F-F06B-1F4E-E6A309A89C36}"/>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Individuals</a:t>
            </a:r>
            <a:endParaRPr lang="en-US" sz="4000" b="1" dirty="0"/>
          </a:p>
        </p:txBody>
      </p:sp>
      <p:sp>
        <p:nvSpPr>
          <p:cNvPr id="27" name="TextBox 26">
            <a:extLst>
              <a:ext uri="{FF2B5EF4-FFF2-40B4-BE49-F238E27FC236}">
                <a16:creationId xmlns:a16="http://schemas.microsoft.com/office/drawing/2014/main" id="{FF7D0F97-D92E-2723-8FB2-1571B808E56F}"/>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80EFD155-EE02-05A5-2A0D-EDF2461956B3}"/>
              </a:ext>
            </a:extLst>
          </p:cNvPr>
          <p:cNvSpPr txBox="1"/>
          <p:nvPr/>
        </p:nvSpPr>
        <p:spPr>
          <a:xfrm>
            <a:off x="624840" y="1412553"/>
            <a:ext cx="13335000" cy="5709255"/>
          </a:xfrm>
          <a:prstGeom prst="rect">
            <a:avLst/>
          </a:prstGeom>
          <a:noFill/>
        </p:spPr>
        <p:txBody>
          <a:bodyPr wrap="square" rtlCol="0">
            <a:spAutoFit/>
          </a:bodyPr>
          <a:lstStyle/>
          <a:p>
            <a:pPr marL="285750" indent="-285750">
              <a:buFont typeface="Wingdings" panose="05000000000000000000" pitchFamily="2" charset="2"/>
              <a:buChar char="v"/>
            </a:pPr>
            <a:r>
              <a:rPr lang="en-US" sz="3600" dirty="0">
                <a:latin typeface="Aldhabi" panose="01000000000000000000" pitchFamily="2" charset="-78"/>
                <a:cs typeface="Aldhabi" panose="01000000000000000000" pitchFamily="2" charset="-78"/>
              </a:rPr>
              <a:t>Deduction u/s. 80DD/ 80U</a:t>
            </a:r>
          </a:p>
          <a:p>
            <a:pPr marL="715963" indent="-296863">
              <a:buFont typeface="Arial" panose="020B0604020202020204" pitchFamily="34" charset="0"/>
              <a:buChar char="•"/>
            </a:pPr>
            <a:r>
              <a:rPr lang="en-US" sz="3600" dirty="0">
                <a:latin typeface="Aldhabi" panose="01000000000000000000" pitchFamily="2" charset="-78"/>
                <a:cs typeface="Aldhabi" panose="01000000000000000000" pitchFamily="2" charset="-78"/>
              </a:rPr>
              <a:t>Standard Deduction for maintenance of dependent with disability.</a:t>
            </a:r>
          </a:p>
          <a:p>
            <a:pPr marL="715963" indent="-296863">
              <a:buFont typeface="Arial" panose="020B0604020202020204" pitchFamily="34" charset="0"/>
              <a:buChar char="•"/>
            </a:pPr>
            <a:r>
              <a:rPr lang="en-US" sz="3600" dirty="0">
                <a:latin typeface="Aldhabi" panose="01000000000000000000" pitchFamily="2" charset="-78"/>
                <a:cs typeface="Aldhabi" panose="01000000000000000000" pitchFamily="2" charset="-78"/>
              </a:rPr>
              <a:t>Standard Deduction for person with disability.</a:t>
            </a:r>
          </a:p>
          <a:p>
            <a:pPr marL="715963" indent="-296863">
              <a:buFont typeface="Arial" panose="020B0604020202020204" pitchFamily="34" charset="0"/>
              <a:buChar char="•"/>
            </a:pPr>
            <a:r>
              <a:rPr lang="en-US" sz="3600" dirty="0">
                <a:latin typeface="Aldhabi" panose="01000000000000000000" pitchFamily="2" charset="-78"/>
                <a:cs typeface="Aldhabi" panose="01000000000000000000" pitchFamily="2" charset="-78"/>
              </a:rPr>
              <a:t>Submission of Certificate from Doctor before the due date.</a:t>
            </a:r>
          </a:p>
          <a:p>
            <a:pPr marL="285750" indent="-285750">
              <a:buFont typeface="Wingdings" panose="05000000000000000000" pitchFamily="2" charset="2"/>
              <a:buChar char="v"/>
            </a:pPr>
            <a:r>
              <a:rPr lang="en-US" sz="3600" dirty="0">
                <a:latin typeface="Aldhabi" panose="01000000000000000000" pitchFamily="2" charset="-78"/>
                <a:cs typeface="Aldhabi" panose="01000000000000000000" pitchFamily="2" charset="-78"/>
              </a:rPr>
              <a:t>Relief u/s. 89</a:t>
            </a:r>
          </a:p>
          <a:p>
            <a:pPr marL="715963" indent="-296863">
              <a:buFont typeface="Arial" panose="020B0604020202020204" pitchFamily="34" charset="0"/>
              <a:buChar char="•"/>
            </a:pPr>
            <a:r>
              <a:rPr lang="en-US" sz="3600" dirty="0">
                <a:latin typeface="Aldhabi" panose="01000000000000000000" pitchFamily="2" charset="-78"/>
                <a:cs typeface="Aldhabi" panose="01000000000000000000" pitchFamily="2" charset="-78"/>
              </a:rPr>
              <a:t>Applicable where salary paid in arrears</a:t>
            </a:r>
          </a:p>
          <a:p>
            <a:pPr marL="715963" indent="-296863">
              <a:buFont typeface="Arial" panose="020B0604020202020204" pitchFamily="34" charset="0"/>
              <a:buChar char="•"/>
            </a:pPr>
            <a:r>
              <a:rPr lang="en-US" sz="3600" dirty="0">
                <a:latin typeface="Aldhabi" panose="01000000000000000000" pitchFamily="2" charset="-78"/>
                <a:cs typeface="Aldhabi" panose="01000000000000000000" pitchFamily="2" charset="-78"/>
              </a:rPr>
              <a:t>AO can grant relief </a:t>
            </a:r>
          </a:p>
          <a:p>
            <a:pPr marL="715963" indent="-296863">
              <a:spcAft>
                <a:spcPts val="600"/>
              </a:spcAft>
              <a:buFont typeface="Arial" panose="020B0604020202020204" pitchFamily="34" charset="0"/>
              <a:buChar char="•"/>
            </a:pPr>
            <a:r>
              <a:rPr lang="en-US" sz="3600" dirty="0">
                <a:latin typeface="Aldhabi" panose="01000000000000000000" pitchFamily="2" charset="-78"/>
                <a:cs typeface="Aldhabi" panose="01000000000000000000" pitchFamily="2" charset="-78"/>
              </a:rPr>
              <a:t>Application to be made in Form 10E</a:t>
            </a:r>
          </a:p>
          <a:p>
            <a:pPr marL="285750" indent="-285750">
              <a:buFont typeface="Wingdings" panose="05000000000000000000" pitchFamily="2" charset="2"/>
              <a:buChar char="v"/>
            </a:pPr>
            <a:r>
              <a:rPr lang="en-US" sz="3600" dirty="0">
                <a:latin typeface="Aldhabi" panose="01000000000000000000" pitchFamily="2" charset="-78"/>
                <a:cs typeface="Aldhabi" panose="01000000000000000000" pitchFamily="2" charset="-78"/>
              </a:rPr>
              <a:t>Option u/s. 115BAC</a:t>
            </a:r>
          </a:p>
          <a:p>
            <a:pPr marL="715963" indent="-296863">
              <a:buFont typeface="Arial" panose="020B0604020202020204" pitchFamily="34" charset="0"/>
              <a:buChar char="•"/>
            </a:pPr>
            <a:r>
              <a:rPr lang="en-US" sz="3600" dirty="0">
                <a:latin typeface="Aldhabi" panose="01000000000000000000" pitchFamily="2" charset="-78"/>
                <a:cs typeface="Aldhabi" panose="01000000000000000000" pitchFamily="2" charset="-78"/>
              </a:rPr>
              <a:t>Exercise option before the due date u/s.  139(1)</a:t>
            </a:r>
          </a:p>
        </p:txBody>
      </p:sp>
    </p:spTree>
    <p:extLst>
      <p:ext uri="{BB962C8B-B14F-4D97-AF65-F5344CB8AC3E}">
        <p14:creationId xmlns:p14="http://schemas.microsoft.com/office/powerpoint/2010/main" val="2233715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896AB-79DE-93EE-7B05-BA607A85FB08}"/>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C149C67-2E8C-F8F9-B121-46333790DAC0}"/>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Charitable Trusts</a:t>
            </a:r>
            <a:endParaRPr lang="en-US" sz="4000" b="1" dirty="0"/>
          </a:p>
        </p:txBody>
      </p:sp>
      <p:sp>
        <p:nvSpPr>
          <p:cNvPr id="27" name="TextBox 26">
            <a:extLst>
              <a:ext uri="{FF2B5EF4-FFF2-40B4-BE49-F238E27FC236}">
                <a16:creationId xmlns:a16="http://schemas.microsoft.com/office/drawing/2014/main" id="{F9A8568F-E1CB-F4BE-7C3F-A778BC245B8E}"/>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F03605E7-CC11-203A-5EE3-47D24C104E4D}"/>
              </a:ext>
            </a:extLst>
          </p:cNvPr>
          <p:cNvSpPr txBox="1"/>
          <p:nvPr/>
        </p:nvSpPr>
        <p:spPr>
          <a:xfrm>
            <a:off x="624840" y="1155879"/>
            <a:ext cx="13335000" cy="5447645"/>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Application and Approval for renewal of Provisional Registration.</a:t>
            </a:r>
          </a:p>
          <a:p>
            <a:pPr marL="285750" indent="-285750" algn="just">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Income to be applied before the end of the year.</a:t>
            </a:r>
          </a:p>
          <a:p>
            <a:pPr marL="285750" indent="-285750" algn="just">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Form 9A to be submitted for exercise of option under clause (2) of Explanation to section 11(1)(a) of the Act on or before 2 months prior to the due date u/s. 139(1)</a:t>
            </a:r>
          </a:p>
          <a:p>
            <a:pPr marL="285750" indent="-285750" algn="just">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Form 10 to be submitted for making an application to permit accumulation of income.</a:t>
            </a:r>
          </a:p>
          <a:p>
            <a:pPr marL="285750" indent="-285750" algn="just">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Form 10B/ 10BB to be submitted as audit report for Charitable institution.</a:t>
            </a:r>
          </a:p>
          <a:p>
            <a:pPr marL="285750" indent="-285750" algn="just">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Form 10BD to be submitted about particulars of donations received.</a:t>
            </a:r>
          </a:p>
          <a:p>
            <a:pPr marL="285750" indent="-285750" algn="just">
              <a:spcAft>
                <a:spcPts val="1200"/>
              </a:spcAft>
              <a:buFont typeface="Wingdings" panose="05000000000000000000" pitchFamily="2" charset="2"/>
              <a:buChar char="v"/>
            </a:pPr>
            <a:r>
              <a:rPr lang="en-US" sz="3600" dirty="0">
                <a:latin typeface="Aldhabi" panose="01000000000000000000" pitchFamily="2" charset="-78"/>
                <a:cs typeface="Aldhabi" panose="01000000000000000000" pitchFamily="2" charset="-78"/>
              </a:rPr>
              <a:t>Form 10BE – certificate of donation to the </a:t>
            </a:r>
            <a:r>
              <a:rPr lang="en-US" sz="3600" dirty="0" err="1">
                <a:latin typeface="Aldhabi" panose="01000000000000000000" pitchFamily="2" charset="-78"/>
                <a:cs typeface="Aldhabi" panose="01000000000000000000" pitchFamily="2" charset="-78"/>
              </a:rPr>
              <a:t>Donee</a:t>
            </a:r>
            <a:r>
              <a:rPr lang="en-US" sz="3600" dirty="0">
                <a:latin typeface="Aldhabi" panose="01000000000000000000" pitchFamily="2" charset="-78"/>
                <a:cs typeface="Aldhabi" panose="01000000000000000000" pitchFamily="2" charset="-78"/>
              </a:rPr>
              <a:t>.</a:t>
            </a:r>
          </a:p>
        </p:txBody>
      </p:sp>
    </p:spTree>
    <p:extLst>
      <p:ext uri="{BB962C8B-B14F-4D97-AF65-F5344CB8AC3E}">
        <p14:creationId xmlns:p14="http://schemas.microsoft.com/office/powerpoint/2010/main" val="2649953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F44BB-7DB5-5C96-138B-F84BEA6EC2F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839FEDB-6EBF-1077-9EC9-FAA55C2D6371}"/>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Penalties</a:t>
            </a:r>
            <a:endParaRPr lang="en-US" sz="4000" b="1" dirty="0"/>
          </a:p>
        </p:txBody>
      </p:sp>
      <p:sp>
        <p:nvSpPr>
          <p:cNvPr id="27" name="TextBox 26">
            <a:extLst>
              <a:ext uri="{FF2B5EF4-FFF2-40B4-BE49-F238E27FC236}">
                <a16:creationId xmlns:a16="http://schemas.microsoft.com/office/drawing/2014/main" id="{A495327D-03CE-23B9-3BCA-A3FE9CC29494}"/>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55785D95-51B4-D2EA-61A5-E32AEA6C2A7D}"/>
              </a:ext>
            </a:extLst>
          </p:cNvPr>
          <p:cNvSpPr txBox="1"/>
          <p:nvPr/>
        </p:nvSpPr>
        <p:spPr>
          <a:xfrm>
            <a:off x="624840" y="962583"/>
            <a:ext cx="13335000" cy="6340197"/>
          </a:xfrm>
          <a:prstGeom prst="rect">
            <a:avLst/>
          </a:prstGeom>
          <a:noFill/>
        </p:spPr>
        <p:txBody>
          <a:bodyPr wrap="square" rtlCol="0">
            <a:spAutoFit/>
          </a:bodyPr>
          <a:lstStyle/>
          <a:p>
            <a:pPr algn="just" eaLnBrk="0" fontAlgn="base" hangingPunct="0">
              <a:spcBef>
                <a:spcPct val="0"/>
              </a:spcBef>
            </a:pPr>
            <a:r>
              <a:rPr lang="en-US" altLang="en-US" sz="3600" dirty="0">
                <a:solidFill>
                  <a:srgbClr val="1C1C24"/>
                </a:solidFill>
                <a:latin typeface="Aldhabi" panose="01000000000000000000" pitchFamily="2" charset="-78"/>
                <a:cs typeface="Aldhabi" panose="01000000000000000000" pitchFamily="2" charset="-78"/>
              </a:rPr>
              <a:t>271AAD. (1) Without prejudice to any other provisions of this Act, if during any proceeding under this Act, it is found that in the books of account maintained by any person there is—</a:t>
            </a:r>
          </a:p>
          <a:p>
            <a:pPr lvl="1" algn="just" eaLnBrk="0" fontAlgn="base" hangingPunct="0">
              <a:spcBef>
                <a:spcPct val="0"/>
              </a:spcBef>
            </a:pPr>
            <a:r>
              <a:rPr lang="en-IN" sz="3600" dirty="0">
                <a:solidFill>
                  <a:srgbClr val="1C1C24"/>
                </a:solidFill>
                <a:latin typeface="Aldhabi" panose="01000000000000000000" pitchFamily="2" charset="-78"/>
                <a:cs typeface="Aldhabi" panose="01000000000000000000" pitchFamily="2" charset="-78"/>
              </a:rPr>
              <a:t>(i) a false entry; or</a:t>
            </a:r>
          </a:p>
          <a:p>
            <a:pPr lvl="1" algn="just" eaLnBrk="0" fontAlgn="base" hangingPunct="0">
              <a:spcBef>
                <a:spcPct val="0"/>
              </a:spcBef>
            </a:pPr>
            <a:r>
              <a:rPr lang="en-US" sz="3600" dirty="0">
                <a:solidFill>
                  <a:srgbClr val="1C1C24"/>
                </a:solidFill>
                <a:latin typeface="Aldhabi" panose="01000000000000000000" pitchFamily="2" charset="-78"/>
                <a:cs typeface="Aldhabi" panose="01000000000000000000" pitchFamily="2" charset="-78"/>
              </a:rPr>
              <a:t>(ii) an omission of any entry which is relevant for computation of total income of such person, to evade tax liability,</a:t>
            </a:r>
          </a:p>
          <a:p>
            <a:pPr algn="just" eaLnBrk="0" fontAlgn="base" hangingPunct="0">
              <a:spcBef>
                <a:spcPct val="0"/>
              </a:spcBef>
              <a:spcAft>
                <a:spcPts val="1200"/>
              </a:spcAft>
            </a:pPr>
            <a:r>
              <a:rPr lang="en-US" altLang="en-US" sz="3600" dirty="0">
                <a:solidFill>
                  <a:srgbClr val="1C1C24"/>
                </a:solidFill>
                <a:latin typeface="Aldhabi" panose="01000000000000000000" pitchFamily="2" charset="-78"/>
                <a:cs typeface="Aldhabi" panose="01000000000000000000" pitchFamily="2" charset="-78"/>
              </a:rPr>
              <a:t>the Assessing Officer or  the Joint Commissioner (Appeals) or the Commissioner (Appeals), may direct that such person shall pay by way of penalty a sum equal to the aggregate amount of such false or omitted entry.</a:t>
            </a:r>
          </a:p>
          <a:p>
            <a:pPr algn="just" eaLnBrk="0" fontAlgn="base" hangingPunct="0">
              <a:spcBef>
                <a:spcPct val="0"/>
              </a:spcBef>
              <a:spcAft>
                <a:spcPts val="600"/>
              </a:spcAft>
            </a:pPr>
            <a:r>
              <a:rPr lang="en-US" altLang="en-US" sz="3600" dirty="0">
                <a:solidFill>
                  <a:srgbClr val="1C1C24"/>
                </a:solidFill>
                <a:latin typeface="Aldhabi" panose="01000000000000000000" pitchFamily="2" charset="-78"/>
                <a:cs typeface="Aldhabi" panose="01000000000000000000" pitchFamily="2" charset="-78"/>
              </a:rPr>
              <a:t>(2) Without prejudice to the provisions of sub-section (1), the Assessing Officer or the Joint Commissioner (Appeals) or the Commissioner (Appeals) may direct that any other person, who causes the person referred to in sub-section (1) in any manner to make a false entry or omits or causes to omit any entry referred to in that sub-section, shall pay by way of penalty a sum equal to the aggregate amount of such false or omitted entry.</a:t>
            </a:r>
          </a:p>
        </p:txBody>
      </p:sp>
      <p:sp>
        <p:nvSpPr>
          <p:cNvPr id="4" name="Rectangle 1">
            <a:extLst>
              <a:ext uri="{FF2B5EF4-FFF2-40B4-BE49-F238E27FC236}">
                <a16:creationId xmlns:a16="http://schemas.microsoft.com/office/drawing/2014/main" id="{D5E3EB64-939D-702E-6706-9D6F5D70ED6D}"/>
              </a:ext>
            </a:extLst>
          </p:cNvPr>
          <p:cNvSpPr>
            <a:spLocks noChangeArrowheads="1"/>
          </p:cNvSpPr>
          <p:nvPr/>
        </p:nvSpPr>
        <p:spPr bwMode="auto">
          <a:xfrm>
            <a:off x="10713747" y="2375972"/>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7107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118B8A-D4CB-4CED-88C4-E23E6630378D}"/>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2" name="TextBox 1">
            <a:extLst>
              <a:ext uri="{FF2B5EF4-FFF2-40B4-BE49-F238E27FC236}">
                <a16:creationId xmlns:a16="http://schemas.microsoft.com/office/drawing/2014/main" id="{F6793AF8-1762-276F-95E9-3F2E548F05CA}"/>
              </a:ext>
            </a:extLst>
          </p:cNvPr>
          <p:cNvSpPr txBox="1"/>
          <p:nvPr/>
        </p:nvSpPr>
        <p:spPr>
          <a:xfrm>
            <a:off x="518160" y="1288545"/>
            <a:ext cx="13578840" cy="5170646"/>
          </a:xfrm>
          <a:prstGeom prst="rect">
            <a:avLst/>
          </a:prstGeom>
          <a:noFill/>
        </p:spPr>
        <p:txBody>
          <a:bodyPr wrap="square" rtlCol="0">
            <a:spAutoFit/>
          </a:bodyPr>
          <a:lstStyle/>
          <a:p>
            <a:pPr algn="ctr"/>
            <a:r>
              <a:rPr lang="en-US" sz="6600" b="1" dirty="0">
                <a:solidFill>
                  <a:srgbClr val="0070C0"/>
                </a:solidFill>
                <a:latin typeface="Colonna MT" panose="04020805060202030203" pitchFamily="82" charset="0"/>
                <a:ea typeface="STCaiyun" panose="020B0503020204020204" pitchFamily="2" charset="-122"/>
                <a:cs typeface="Aparajita" panose="020B0502040204020203" pitchFamily="18" charset="0"/>
              </a:rPr>
              <a:t>The start of the new year has many more challenges than the closure of books for the year that has gone by.</a:t>
            </a:r>
          </a:p>
          <a:p>
            <a:pPr algn="ctr"/>
            <a:endParaRPr lang="en-US" sz="6600" b="1" dirty="0">
              <a:solidFill>
                <a:srgbClr val="0070C0"/>
              </a:solidFill>
              <a:latin typeface="Colonna MT" panose="04020805060202030203" pitchFamily="82" charset="0"/>
              <a:ea typeface="STCaiyun" panose="020B0503020204020204" pitchFamily="2" charset="-122"/>
              <a:cs typeface="Aparajita" panose="020B0502040204020203" pitchFamily="18" charset="0"/>
            </a:endParaRPr>
          </a:p>
          <a:p>
            <a:pPr algn="ctr"/>
            <a:r>
              <a:rPr lang="en-US" sz="6600" b="1" dirty="0">
                <a:solidFill>
                  <a:srgbClr val="0070C0"/>
                </a:solidFill>
                <a:latin typeface="Colonna MT" panose="04020805060202030203" pitchFamily="82" charset="0"/>
                <a:ea typeface="STCaiyun" panose="020B0503020204020204" pitchFamily="2" charset="-122"/>
                <a:cs typeface="Aparajita" panose="020B0502040204020203" pitchFamily="18" charset="0"/>
              </a:rPr>
              <a:t>Are we Ready???</a:t>
            </a:r>
            <a:endParaRPr lang="en-IN" sz="6600" b="1" dirty="0">
              <a:solidFill>
                <a:srgbClr val="0070C0"/>
              </a:solidFill>
              <a:latin typeface="Colonna MT" panose="04020805060202030203" pitchFamily="82" charset="0"/>
              <a:ea typeface="STCaiyun" panose="020B0503020204020204" pitchFamily="2" charset="-122"/>
              <a:cs typeface="Aparajita" panose="020B0502040204020203" pitchFamily="18" charset="0"/>
            </a:endParaRPr>
          </a:p>
        </p:txBody>
      </p:sp>
    </p:spTree>
    <p:extLst>
      <p:ext uri="{BB962C8B-B14F-4D97-AF65-F5344CB8AC3E}">
        <p14:creationId xmlns:p14="http://schemas.microsoft.com/office/powerpoint/2010/main" val="3320225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0947D-B548-4AF0-C480-898AE81F7A9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7F4B512-0E03-B9B3-E4A4-ED505D94C9B2}"/>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pic>
        <p:nvPicPr>
          <p:cNvPr id="4" name="Picture 3">
            <a:extLst>
              <a:ext uri="{FF2B5EF4-FFF2-40B4-BE49-F238E27FC236}">
                <a16:creationId xmlns:a16="http://schemas.microsoft.com/office/drawing/2014/main" id="{5174FB42-1238-F502-7BAB-09AAAABC7505}"/>
              </a:ext>
            </a:extLst>
          </p:cNvPr>
          <p:cNvPicPr>
            <a:picLocks noChangeAspect="1"/>
          </p:cNvPicPr>
          <p:nvPr/>
        </p:nvPicPr>
        <p:blipFill>
          <a:blip r:embed="rId3">
            <a:duotone>
              <a:schemeClr val="accent1">
                <a:shade val="45000"/>
                <a:satMod val="135000"/>
              </a:schemeClr>
              <a:prstClr val="white"/>
            </a:duotone>
          </a:blip>
          <a:stretch>
            <a:fillRect/>
          </a:stretch>
        </p:blipFill>
        <p:spPr>
          <a:xfrm>
            <a:off x="1471821" y="481617"/>
            <a:ext cx="11305715" cy="2638227"/>
          </a:xfrm>
          <a:prstGeom prst="rect">
            <a:avLst/>
          </a:prstGeom>
        </p:spPr>
      </p:pic>
      <p:sp>
        <p:nvSpPr>
          <p:cNvPr id="2" name="Rectangle 1">
            <a:extLst>
              <a:ext uri="{FF2B5EF4-FFF2-40B4-BE49-F238E27FC236}">
                <a16:creationId xmlns:a16="http://schemas.microsoft.com/office/drawing/2014/main" id="{25535E05-C5B7-4447-948F-91EC51AB4A82}"/>
              </a:ext>
            </a:extLst>
          </p:cNvPr>
          <p:cNvSpPr/>
          <p:nvPr/>
        </p:nvSpPr>
        <p:spPr>
          <a:xfrm>
            <a:off x="9076715" y="3119844"/>
            <a:ext cx="5728923" cy="33547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IN" sz="2000" dirty="0">
              <a:latin typeface="Crimson Pro" pitchFamily="2" charset="0"/>
              <a:cs typeface="Heebo" pitchFamily="2" charset="-79"/>
            </a:endParaRPr>
          </a:p>
          <a:p>
            <a:pPr marR="86530"/>
            <a:r>
              <a:rPr lang="en-IN" sz="2800" b="1" dirty="0">
                <a:latin typeface="Crimson Pro" pitchFamily="2" charset="0"/>
                <a:cs typeface="Heebo" pitchFamily="2" charset="-79"/>
              </a:rPr>
              <a:t>CA Jigar Mehta</a:t>
            </a:r>
            <a:endParaRPr lang="en-IN" sz="2800" dirty="0">
              <a:latin typeface="Crimson Pro" pitchFamily="2" charset="0"/>
              <a:cs typeface="Heebo" pitchFamily="2" charset="-79"/>
            </a:endParaRPr>
          </a:p>
          <a:p>
            <a:pPr marR="105960"/>
            <a:r>
              <a:rPr lang="en-IN" sz="2800" b="1" dirty="0">
                <a:latin typeface="Crimson Pro" pitchFamily="2" charset="0"/>
                <a:cs typeface="Heebo" pitchFamily="2" charset="-79"/>
              </a:rPr>
              <a:t>Partner</a:t>
            </a:r>
            <a:endParaRPr lang="en-IN" sz="2800" dirty="0">
              <a:latin typeface="Crimson Pro" pitchFamily="2" charset="0"/>
              <a:cs typeface="Heebo" pitchFamily="2" charset="-79"/>
            </a:endParaRPr>
          </a:p>
          <a:p>
            <a:pPr marR="41500"/>
            <a:r>
              <a:rPr lang="en-US" sz="2000" b="1" dirty="0">
                <a:latin typeface="Crimson Pro" pitchFamily="2" charset="0"/>
                <a:cs typeface="Heebo" pitchFamily="2" charset="-79"/>
              </a:rPr>
              <a:t>J A S S &amp; CO LLP </a:t>
            </a:r>
          </a:p>
          <a:p>
            <a:pPr marR="41500"/>
            <a:r>
              <a:rPr lang="en-US" sz="2000" b="1" dirty="0">
                <a:latin typeface="Crimson Pro" pitchFamily="2" charset="0"/>
                <a:cs typeface="Heebo" pitchFamily="2" charset="-79"/>
              </a:rPr>
              <a:t>Chartered Accountants</a:t>
            </a:r>
          </a:p>
          <a:p>
            <a:pPr marR="87900"/>
            <a:r>
              <a:rPr lang="en-IN" sz="2400" dirty="0">
                <a:latin typeface="Crimson Pro" pitchFamily="2" charset="0"/>
                <a:cs typeface="Heebo" pitchFamily="2" charset="-79"/>
              </a:rPr>
              <a:t>Mobile: +91 8108601918</a:t>
            </a:r>
          </a:p>
          <a:p>
            <a:pPr marR="85310"/>
            <a:r>
              <a:rPr lang="fr-FR" sz="2400" dirty="0">
                <a:latin typeface="Crimson Pro" pitchFamily="2" charset="0"/>
                <a:cs typeface="Heebo" pitchFamily="2" charset="-79"/>
              </a:rPr>
              <a:t>Email: </a:t>
            </a:r>
            <a:r>
              <a:rPr lang="fr-FR" sz="2400" dirty="0">
                <a:latin typeface="Crimson Pro" pitchFamily="2" charset="0"/>
                <a:cs typeface="Heebo" pitchFamily="2" charset="-79"/>
                <a:hlinkClick r:id="rId4">
                  <a:extLst>
                    <a:ext uri="{A12FA001-AC4F-418D-AE19-62706E023703}">
                      <ahyp:hlinkClr xmlns:ahyp="http://schemas.microsoft.com/office/drawing/2018/hyperlinkcolor" val="tx"/>
                    </a:ext>
                  </a:extLst>
                </a:hlinkClick>
              </a:rPr>
              <a:t>jigar@jassca.co.in</a:t>
            </a:r>
            <a:endParaRPr lang="fr-FR" sz="2400" dirty="0">
              <a:latin typeface="Crimson Pro" pitchFamily="2" charset="0"/>
              <a:cs typeface="Heebo" pitchFamily="2" charset="-79"/>
            </a:endParaRPr>
          </a:p>
          <a:p>
            <a:pPr marR="85310"/>
            <a:r>
              <a:rPr lang="en-US" sz="2400" dirty="0">
                <a:latin typeface="Crimson Pro" pitchFamily="2" charset="0"/>
                <a:cs typeface="Heebo" pitchFamily="2" charset="-79"/>
              </a:rPr>
              <a:t>          : </a:t>
            </a:r>
            <a:r>
              <a:rPr lang="en-IN" sz="2400" dirty="0">
                <a:latin typeface="Crimson Pro" pitchFamily="2" charset="0"/>
                <a:cs typeface="Heebo" pitchFamily="2" charset="-79"/>
                <a:hlinkClick r:id="rId5"/>
              </a:rPr>
              <a:t>www.linkedin.com/in/cajigarmehta</a:t>
            </a:r>
            <a:endParaRPr lang="en-IN" sz="2400" dirty="0">
              <a:latin typeface="Crimson Pro" pitchFamily="2" charset="0"/>
              <a:cs typeface="Heebo" pitchFamily="2" charset="-79"/>
            </a:endParaRPr>
          </a:p>
          <a:p>
            <a:pPr marR="85310"/>
            <a:endParaRPr lang="en-IN" sz="2400" dirty="0">
              <a:latin typeface="Crimson Pro" pitchFamily="2" charset="0"/>
              <a:cs typeface="Heebo" pitchFamily="2" charset="-79"/>
            </a:endParaRPr>
          </a:p>
        </p:txBody>
      </p:sp>
      <p:pic>
        <p:nvPicPr>
          <p:cNvPr id="3" name="Picture 2">
            <a:extLst>
              <a:ext uri="{FF2B5EF4-FFF2-40B4-BE49-F238E27FC236}">
                <a16:creationId xmlns:a16="http://schemas.microsoft.com/office/drawing/2014/main" id="{E386D916-DAB6-4E66-A1B7-841D6B8E4409}"/>
              </a:ext>
            </a:extLst>
          </p:cNvPr>
          <p:cNvPicPr>
            <a:picLocks noChangeAspect="1"/>
          </p:cNvPicPr>
          <p:nvPr/>
        </p:nvPicPr>
        <p:blipFill>
          <a:blip r:embed="rId6"/>
          <a:stretch>
            <a:fillRect/>
          </a:stretch>
        </p:blipFill>
        <p:spPr>
          <a:xfrm>
            <a:off x="9225276" y="5626602"/>
            <a:ext cx="462708" cy="501267"/>
          </a:xfrm>
          <a:prstGeom prst="rect">
            <a:avLst/>
          </a:prstGeom>
        </p:spPr>
      </p:pic>
      <p:sp>
        <p:nvSpPr>
          <p:cNvPr id="5" name="Rectangle 4">
            <a:extLst>
              <a:ext uri="{FF2B5EF4-FFF2-40B4-BE49-F238E27FC236}">
                <a16:creationId xmlns:a16="http://schemas.microsoft.com/office/drawing/2014/main" id="{9318BF08-923A-4EC1-A1B4-8A066F5C84F5}"/>
              </a:ext>
            </a:extLst>
          </p:cNvPr>
          <p:cNvSpPr/>
          <p:nvPr/>
        </p:nvSpPr>
        <p:spPr>
          <a:xfrm>
            <a:off x="-1" y="6997014"/>
            <a:ext cx="14630400" cy="1261884"/>
          </a:xfrm>
          <a:prstGeom prst="rect">
            <a:avLst/>
          </a:prstGeom>
          <a:solidFill>
            <a:schemeClr val="tx2">
              <a:lumMod val="40000"/>
              <a:lumOff val="6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87670" algn="ctr"/>
            <a:r>
              <a:rPr lang="en-IN" sz="2000" b="1" u="sng" dirty="0">
                <a:solidFill>
                  <a:srgbClr val="FFFFFF"/>
                </a:solidFill>
                <a:latin typeface="Book Antiqua" panose="02040602050305030304" pitchFamily="18" charset="0"/>
              </a:rPr>
              <a:t>Disclaimer</a:t>
            </a:r>
            <a:endParaRPr lang="en-IN" sz="2000" u="sng" dirty="0">
              <a:solidFill>
                <a:srgbClr val="FFFFFF"/>
              </a:solidFill>
              <a:latin typeface="Book Antiqua" panose="02040602050305030304" pitchFamily="18" charset="0"/>
            </a:endParaRPr>
          </a:p>
          <a:p>
            <a:pPr marR="8730" algn="just"/>
            <a:r>
              <a:rPr lang="en-US" sz="1400" dirty="0">
                <a:solidFill>
                  <a:srgbClr val="FFFFFF"/>
                </a:solidFill>
                <a:latin typeface="Book Antiqua" panose="02040602050305030304" pitchFamily="18" charset="0"/>
              </a:rPr>
              <a:t>The information provided in this presentation is for informational purposes only, and should not be construed as legal advice on any subject matter. No recipients of this presentation, clients or otherwise, should act or refrain from acting on the basis of any content included in this presentation without seeking the appropriate legal or other professional advice on the particular facts and circumstances at issue. The content of this presentation contains general information and may not be accurate or reflect current legal developments, verdicts or settlements. The presenter expressly disclaims all liability in respect to actions taken or not taken based on any or all the contents of this presentation.</a:t>
            </a:r>
            <a:endParaRPr lang="en-IN" sz="1400" dirty="0"/>
          </a:p>
        </p:txBody>
      </p:sp>
    </p:spTree>
    <p:extLst>
      <p:ext uri="{BB962C8B-B14F-4D97-AF65-F5344CB8AC3E}">
        <p14:creationId xmlns:p14="http://schemas.microsoft.com/office/powerpoint/2010/main" val="15374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F7CBE-089F-59B4-302A-94B2E907671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357978E-DC37-39F6-C4FB-A03105466C1A}"/>
              </a:ext>
            </a:extLst>
          </p:cNvPr>
          <p:cNvSpPr/>
          <p:nvPr/>
        </p:nvSpPr>
        <p:spPr>
          <a:xfrm>
            <a:off x="1" y="-25799"/>
            <a:ext cx="14630399" cy="816955"/>
          </a:xfrm>
          <a:prstGeom prst="rect">
            <a:avLst/>
          </a:prstGeom>
          <a:solidFill>
            <a:schemeClr val="bg1">
              <a:lumMod val="75000"/>
            </a:schemeClr>
          </a:solidFill>
          <a:ln/>
        </p:spPr>
        <p:txBody>
          <a:bodyPr wrap="none" lIns="0" tIns="0" rIns="0" bIns="0" rtlCol="0" anchor="t"/>
          <a:lstStyle/>
          <a:p>
            <a:pPr algn="ctr">
              <a:lnSpc>
                <a:spcPts val="5000"/>
              </a:lnSpc>
            </a:pPr>
            <a:r>
              <a:rPr lang="en-US" sz="4000" b="1" dirty="0">
                <a:solidFill>
                  <a:srgbClr val="152D47"/>
                </a:solidFill>
                <a:latin typeface="Crimson Pro Semi Bold" pitchFamily="34" charset="0"/>
              </a:rPr>
              <a:t>Balance Sheet</a:t>
            </a:r>
          </a:p>
        </p:txBody>
      </p:sp>
      <p:sp>
        <p:nvSpPr>
          <p:cNvPr id="9" name="TextBox 8">
            <a:extLst>
              <a:ext uri="{FF2B5EF4-FFF2-40B4-BE49-F238E27FC236}">
                <a16:creationId xmlns:a16="http://schemas.microsoft.com/office/drawing/2014/main" id="{91C04D76-2C97-457F-4FCD-8F39E8724A45}"/>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graphicFrame>
        <p:nvGraphicFramePr>
          <p:cNvPr id="6" name="Table 5">
            <a:extLst>
              <a:ext uri="{FF2B5EF4-FFF2-40B4-BE49-F238E27FC236}">
                <a16:creationId xmlns:a16="http://schemas.microsoft.com/office/drawing/2014/main" id="{061F1A50-37E6-73E2-2A07-FC0F8DA347BA}"/>
              </a:ext>
            </a:extLst>
          </p:cNvPr>
          <p:cNvGraphicFramePr>
            <a:graphicFrameLocks noGrp="1"/>
          </p:cNvGraphicFramePr>
          <p:nvPr>
            <p:extLst>
              <p:ext uri="{D42A27DB-BD31-4B8C-83A1-F6EECF244321}">
                <p14:modId xmlns:p14="http://schemas.microsoft.com/office/powerpoint/2010/main" val="3846584140"/>
              </p:ext>
            </p:extLst>
          </p:nvPr>
        </p:nvGraphicFramePr>
        <p:xfrm>
          <a:off x="579120" y="1226904"/>
          <a:ext cx="13136880" cy="5486400"/>
        </p:xfrm>
        <a:graphic>
          <a:graphicData uri="http://schemas.openxmlformats.org/drawingml/2006/table">
            <a:tbl>
              <a:tblPr firstRow="1" bandRow="1">
                <a:tableStyleId>{5940675A-B579-460E-94D1-54222C63F5DA}</a:tableStyleId>
              </a:tblPr>
              <a:tblGrid>
                <a:gridCol w="3703955">
                  <a:extLst>
                    <a:ext uri="{9D8B030D-6E8A-4147-A177-3AD203B41FA5}">
                      <a16:colId xmlns:a16="http://schemas.microsoft.com/office/drawing/2014/main" val="1285464861"/>
                    </a:ext>
                  </a:extLst>
                </a:gridCol>
                <a:gridCol w="3080251">
                  <a:extLst>
                    <a:ext uri="{9D8B030D-6E8A-4147-A177-3AD203B41FA5}">
                      <a16:colId xmlns:a16="http://schemas.microsoft.com/office/drawing/2014/main" val="678143488"/>
                    </a:ext>
                  </a:extLst>
                </a:gridCol>
                <a:gridCol w="4363453">
                  <a:extLst>
                    <a:ext uri="{9D8B030D-6E8A-4147-A177-3AD203B41FA5}">
                      <a16:colId xmlns:a16="http://schemas.microsoft.com/office/drawing/2014/main" val="204379766"/>
                    </a:ext>
                  </a:extLst>
                </a:gridCol>
                <a:gridCol w="1989221">
                  <a:extLst>
                    <a:ext uri="{9D8B030D-6E8A-4147-A177-3AD203B41FA5}">
                      <a16:colId xmlns:a16="http://schemas.microsoft.com/office/drawing/2014/main" val="1466826734"/>
                    </a:ext>
                  </a:extLst>
                </a:gridCol>
              </a:tblGrid>
              <a:tr h="416560">
                <a:tc>
                  <a:txBody>
                    <a:bodyPr/>
                    <a:lstStyle/>
                    <a:p>
                      <a:pPr algn="ctr"/>
                      <a:r>
                        <a:rPr lang="en-US" sz="3600" b="1" dirty="0">
                          <a:latin typeface="Aldhabi" panose="01000000000000000000" pitchFamily="2" charset="-78"/>
                          <a:cs typeface="Aldhabi" panose="01000000000000000000" pitchFamily="2" charset="-78"/>
                        </a:rPr>
                        <a:t>Liabilities</a:t>
                      </a:r>
                      <a:endParaRPr lang="en-IN" sz="3600" b="1" dirty="0">
                        <a:latin typeface="Aldhabi" panose="01000000000000000000" pitchFamily="2" charset="-78"/>
                        <a:cs typeface="Aldhabi" panose="01000000000000000000" pitchFamily="2" charset="-78"/>
                      </a:endParaRPr>
                    </a:p>
                  </a:txBody>
                  <a:tcPr>
                    <a:solidFill>
                      <a:schemeClr val="bg1">
                        <a:lumMod val="85000"/>
                      </a:schemeClr>
                    </a:solidFill>
                  </a:tcPr>
                </a:tc>
                <a:tc>
                  <a:txBody>
                    <a:bodyPr/>
                    <a:lstStyle/>
                    <a:p>
                      <a:pPr algn="ctr"/>
                      <a:r>
                        <a:rPr lang="en-US" sz="3600" b="1" dirty="0">
                          <a:latin typeface="Aldhabi" panose="01000000000000000000" pitchFamily="2" charset="-78"/>
                          <a:cs typeface="Aldhabi" panose="01000000000000000000" pitchFamily="2" charset="-78"/>
                        </a:rPr>
                        <a:t>Sections</a:t>
                      </a:r>
                      <a:endParaRPr lang="en-IN" sz="3600" b="1" dirty="0">
                        <a:latin typeface="Aldhabi" panose="01000000000000000000" pitchFamily="2" charset="-78"/>
                        <a:cs typeface="Aldhabi" panose="01000000000000000000" pitchFamily="2" charset="-78"/>
                      </a:endParaRPr>
                    </a:p>
                  </a:txBody>
                  <a:tcPr>
                    <a:solidFill>
                      <a:schemeClr val="bg1">
                        <a:lumMod val="85000"/>
                      </a:schemeClr>
                    </a:solidFill>
                  </a:tcPr>
                </a:tc>
                <a:tc>
                  <a:txBody>
                    <a:bodyPr/>
                    <a:lstStyle/>
                    <a:p>
                      <a:pPr algn="ctr"/>
                      <a:r>
                        <a:rPr lang="en-US" sz="3600" b="1" dirty="0">
                          <a:latin typeface="Aldhabi" panose="01000000000000000000" pitchFamily="2" charset="-78"/>
                          <a:cs typeface="Aldhabi" panose="01000000000000000000" pitchFamily="2" charset="-78"/>
                        </a:rPr>
                        <a:t>Assets</a:t>
                      </a:r>
                      <a:endParaRPr lang="en-IN" sz="3600" b="1" dirty="0">
                        <a:latin typeface="Aldhabi" panose="01000000000000000000" pitchFamily="2" charset="-78"/>
                        <a:cs typeface="Aldhabi" panose="01000000000000000000" pitchFamily="2" charset="-78"/>
                      </a:endParaRPr>
                    </a:p>
                  </a:txBody>
                  <a:tcPr>
                    <a:solidFill>
                      <a:schemeClr val="bg1">
                        <a:lumMod val="85000"/>
                      </a:schemeClr>
                    </a:solidFill>
                  </a:tcPr>
                </a:tc>
                <a:tc>
                  <a:txBody>
                    <a:bodyPr/>
                    <a:lstStyle/>
                    <a:p>
                      <a:pPr algn="ctr"/>
                      <a:r>
                        <a:rPr lang="en-US" sz="3600" b="1" dirty="0">
                          <a:latin typeface="Aldhabi" panose="01000000000000000000" pitchFamily="2" charset="-78"/>
                          <a:cs typeface="Aldhabi" panose="01000000000000000000" pitchFamily="2" charset="-78"/>
                        </a:rPr>
                        <a:t>Section</a:t>
                      </a:r>
                      <a:endParaRPr lang="en-IN" sz="3600" b="1" dirty="0">
                        <a:latin typeface="Aldhabi" panose="01000000000000000000" pitchFamily="2" charset="-78"/>
                        <a:cs typeface="Aldhabi" panose="01000000000000000000" pitchFamily="2" charset="-78"/>
                      </a:endParaRPr>
                    </a:p>
                  </a:txBody>
                  <a:tcPr>
                    <a:solidFill>
                      <a:schemeClr val="bg1">
                        <a:lumMod val="85000"/>
                      </a:schemeClr>
                    </a:solidFill>
                  </a:tcPr>
                </a:tc>
                <a:extLst>
                  <a:ext uri="{0D108BD9-81ED-4DB2-BD59-A6C34878D82A}">
                    <a16:rowId xmlns:a16="http://schemas.microsoft.com/office/drawing/2014/main" val="1370770810"/>
                  </a:ext>
                </a:extLst>
              </a:tr>
              <a:tr h="0">
                <a:tc>
                  <a:txBody>
                    <a:bodyPr/>
                    <a:lstStyle/>
                    <a:p>
                      <a:r>
                        <a:rPr lang="en-US" sz="3600" dirty="0">
                          <a:latin typeface="Aldhabi" panose="01000000000000000000" pitchFamily="2" charset="-78"/>
                          <a:cs typeface="Aldhabi" panose="01000000000000000000" pitchFamily="2" charset="-78"/>
                        </a:rPr>
                        <a:t>Capital</a:t>
                      </a:r>
                      <a:endParaRPr lang="en-IN" sz="3600" dirty="0">
                        <a:latin typeface="Aldhabi" panose="01000000000000000000" pitchFamily="2" charset="-78"/>
                        <a:cs typeface="Aldhabi" panose="01000000000000000000" pitchFamily="2" charset="-78"/>
                      </a:endParaRPr>
                    </a:p>
                  </a:txBody>
                  <a:tcPr/>
                </a:tc>
                <a:tc>
                  <a:txBody>
                    <a:bodyPr/>
                    <a:lstStyle/>
                    <a:p>
                      <a:pPr algn="ctr"/>
                      <a:r>
                        <a:rPr lang="en-US" sz="3600" dirty="0">
                          <a:latin typeface="Aldhabi" panose="01000000000000000000" pitchFamily="2" charset="-78"/>
                          <a:cs typeface="Aldhabi" panose="01000000000000000000" pitchFamily="2" charset="-78"/>
                        </a:rPr>
                        <a:t>68, 78,79</a:t>
                      </a:r>
                      <a:endParaRPr lang="en-IN" sz="3600" dirty="0">
                        <a:latin typeface="Aldhabi" panose="01000000000000000000" pitchFamily="2" charset="-78"/>
                        <a:cs typeface="Aldhabi" panose="01000000000000000000" pitchFamily="2" charset="-78"/>
                      </a:endParaRPr>
                    </a:p>
                  </a:txBody>
                  <a:tcPr/>
                </a:tc>
                <a:tc>
                  <a:txBody>
                    <a:bodyPr/>
                    <a:lstStyle/>
                    <a:p>
                      <a:r>
                        <a:rPr lang="en-US" sz="3600" dirty="0">
                          <a:latin typeface="Aldhabi" panose="01000000000000000000" pitchFamily="2" charset="-78"/>
                          <a:cs typeface="Aldhabi" panose="01000000000000000000" pitchFamily="2" charset="-78"/>
                        </a:rPr>
                        <a:t>Property, Plant &amp; Equipment's</a:t>
                      </a:r>
                      <a:endParaRPr lang="en-IN" sz="3600" dirty="0">
                        <a:latin typeface="Aldhabi" panose="01000000000000000000" pitchFamily="2" charset="-78"/>
                        <a:cs typeface="Aldhabi" panose="01000000000000000000" pitchFamily="2" charset="-78"/>
                      </a:endParaRPr>
                    </a:p>
                  </a:txBody>
                  <a:tcPr/>
                </a:tc>
                <a:tc>
                  <a:txBody>
                    <a:bodyPr/>
                    <a:lstStyle/>
                    <a:p>
                      <a:pPr algn="ctr"/>
                      <a:r>
                        <a:rPr lang="en-US" sz="3600" dirty="0">
                          <a:latin typeface="Aldhabi" panose="01000000000000000000" pitchFamily="2" charset="-78"/>
                          <a:cs typeface="Aldhabi" panose="01000000000000000000" pitchFamily="2" charset="-78"/>
                        </a:rPr>
                        <a:t>32</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3833066917"/>
                  </a:ext>
                </a:extLst>
              </a:tr>
              <a:tr h="340360">
                <a:tc>
                  <a:txBody>
                    <a:bodyPr/>
                    <a:lstStyle/>
                    <a:p>
                      <a:r>
                        <a:rPr lang="en-US" sz="3600" dirty="0">
                          <a:latin typeface="Aldhabi" panose="01000000000000000000" pitchFamily="2" charset="-78"/>
                          <a:cs typeface="Aldhabi" panose="01000000000000000000" pitchFamily="2" charset="-78"/>
                        </a:rPr>
                        <a:t>Reserves &amp; Surplus</a:t>
                      </a:r>
                      <a:endParaRPr lang="en-IN" sz="3600" dirty="0">
                        <a:latin typeface="Aldhabi" panose="01000000000000000000" pitchFamily="2" charset="-78"/>
                        <a:cs typeface="Aldhabi" panose="01000000000000000000" pitchFamily="2" charset="-78"/>
                      </a:endParaRPr>
                    </a:p>
                  </a:txBody>
                  <a:tcPr/>
                </a:tc>
                <a:tc>
                  <a:txBody>
                    <a:bodyPr/>
                    <a:lstStyle/>
                    <a:p>
                      <a:pPr algn="ctr"/>
                      <a:r>
                        <a:rPr lang="en-US" sz="3600" dirty="0">
                          <a:latin typeface="Aldhabi" panose="01000000000000000000" pitchFamily="2" charset="-78"/>
                          <a:cs typeface="Aldhabi" panose="01000000000000000000" pitchFamily="2" charset="-78"/>
                        </a:rPr>
                        <a:t>NA</a:t>
                      </a:r>
                      <a:endParaRPr lang="en-IN" sz="3600" dirty="0">
                        <a:latin typeface="Aldhabi" panose="01000000000000000000" pitchFamily="2" charset="-78"/>
                        <a:cs typeface="Aldhabi" panose="01000000000000000000" pitchFamily="2" charset="-78"/>
                      </a:endParaRPr>
                    </a:p>
                  </a:txBody>
                  <a:tcPr/>
                </a:tc>
                <a:tc>
                  <a:txBody>
                    <a:bodyPr/>
                    <a:lstStyle/>
                    <a:p>
                      <a:r>
                        <a:rPr lang="en-US" sz="3600" dirty="0">
                          <a:latin typeface="Aldhabi" panose="01000000000000000000" pitchFamily="2" charset="-78"/>
                          <a:cs typeface="Aldhabi" panose="01000000000000000000" pitchFamily="2" charset="-78"/>
                        </a:rPr>
                        <a:t>Investments</a:t>
                      </a:r>
                      <a:endParaRPr lang="en-IN" sz="3600" dirty="0">
                        <a:latin typeface="Aldhabi" panose="01000000000000000000" pitchFamily="2" charset="-78"/>
                        <a:cs typeface="Aldhabi" panose="01000000000000000000" pitchFamily="2" charset="-78"/>
                      </a:endParaRPr>
                    </a:p>
                  </a:txBody>
                  <a:tcPr/>
                </a:tc>
                <a:tc>
                  <a:txBody>
                    <a:bodyPr/>
                    <a:lstStyle/>
                    <a:p>
                      <a:pPr algn="ctr"/>
                      <a:r>
                        <a:rPr lang="en-US" sz="3600" dirty="0">
                          <a:latin typeface="Aldhabi" panose="01000000000000000000" pitchFamily="2" charset="-78"/>
                          <a:cs typeface="Aldhabi" panose="01000000000000000000" pitchFamily="2" charset="-78"/>
                        </a:rPr>
                        <a:t>14A, 36(1)(iii)</a:t>
                      </a:r>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2005031552"/>
                  </a:ext>
                </a:extLst>
              </a:tr>
              <a:tr h="401320">
                <a:tc>
                  <a:txBody>
                    <a:bodyPr/>
                    <a:lstStyle/>
                    <a:p>
                      <a:r>
                        <a:rPr lang="en-US" sz="3600" dirty="0">
                          <a:latin typeface="Aldhabi" panose="01000000000000000000" pitchFamily="2" charset="-78"/>
                          <a:cs typeface="Aldhabi" panose="01000000000000000000" pitchFamily="2" charset="-78"/>
                        </a:rPr>
                        <a:t>Loans</a:t>
                      </a:r>
                      <a:endParaRPr lang="en-IN" sz="3600" dirty="0">
                        <a:latin typeface="Aldhabi" panose="01000000000000000000" pitchFamily="2" charset="-78"/>
                        <a:cs typeface="Aldhabi" panose="01000000000000000000" pitchFamily="2" charset="-78"/>
                      </a:endParaRPr>
                    </a:p>
                  </a:txBody>
                  <a:tcPr/>
                </a:tc>
                <a:tc>
                  <a:txBody>
                    <a:bodyPr/>
                    <a:lstStyle/>
                    <a:p>
                      <a:pPr algn="ctr"/>
                      <a:r>
                        <a:rPr lang="en-US" sz="3600" dirty="0">
                          <a:latin typeface="Aldhabi" panose="01000000000000000000" pitchFamily="2" charset="-78"/>
                          <a:cs typeface="Aldhabi" panose="01000000000000000000" pitchFamily="2" charset="-78"/>
                        </a:rPr>
                        <a:t>2(22)(e), 68, 269SS</a:t>
                      </a:r>
                      <a:endParaRPr lang="en-IN" sz="3600" dirty="0">
                        <a:latin typeface="Aldhabi" panose="01000000000000000000" pitchFamily="2" charset="-78"/>
                        <a:cs typeface="Aldhabi" panose="01000000000000000000" pitchFamily="2" charset="-78"/>
                      </a:endParaRPr>
                    </a:p>
                  </a:txBody>
                  <a:tcPr/>
                </a:tc>
                <a:tc>
                  <a:txBody>
                    <a:bodyPr/>
                    <a:lstStyle/>
                    <a:p>
                      <a:r>
                        <a:rPr lang="en-US" sz="3600" dirty="0">
                          <a:latin typeface="Aldhabi" panose="01000000000000000000" pitchFamily="2" charset="-78"/>
                          <a:cs typeface="Aldhabi" panose="01000000000000000000" pitchFamily="2" charset="-78"/>
                        </a:rPr>
                        <a:t>Loans &amp; Advances</a:t>
                      </a:r>
                      <a:endParaRPr lang="en-IN" sz="3600" dirty="0">
                        <a:latin typeface="Aldhabi" panose="01000000000000000000" pitchFamily="2" charset="-78"/>
                        <a:cs typeface="Aldhabi" panose="01000000000000000000" pitchFamily="2" charset="-78"/>
                      </a:endParaRPr>
                    </a:p>
                  </a:txBody>
                  <a:tcPr/>
                </a:tc>
                <a:tc>
                  <a:txBody>
                    <a:bodyPr/>
                    <a:lstStyle/>
                    <a:p>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517953142"/>
                  </a:ext>
                </a:extLst>
              </a:tr>
              <a:tr h="1521460">
                <a:tc>
                  <a:txBody>
                    <a:bodyPr/>
                    <a:lstStyle/>
                    <a:p>
                      <a:r>
                        <a:rPr lang="en-US" sz="3600" dirty="0">
                          <a:latin typeface="Aldhabi" panose="01000000000000000000" pitchFamily="2" charset="-78"/>
                          <a:cs typeface="Aldhabi" panose="01000000000000000000" pitchFamily="2" charset="-78"/>
                        </a:rPr>
                        <a:t>Current Liabilities</a:t>
                      </a:r>
                    </a:p>
                    <a:p>
                      <a:r>
                        <a:rPr lang="en-US" sz="3600" dirty="0">
                          <a:latin typeface="Aldhabi" panose="01000000000000000000" pitchFamily="2" charset="-78"/>
                          <a:cs typeface="Aldhabi" panose="01000000000000000000" pitchFamily="2" charset="-78"/>
                        </a:rPr>
                        <a:t> (a) Statutory Dues</a:t>
                      </a:r>
                    </a:p>
                    <a:p>
                      <a:pPr marL="514350" indent="-514350">
                        <a:buAutoNum type="alphaLcParenBoth" startAt="2"/>
                      </a:pPr>
                      <a:r>
                        <a:rPr lang="en-US" sz="3600" dirty="0">
                          <a:latin typeface="Aldhabi" panose="01000000000000000000" pitchFamily="2" charset="-78"/>
                          <a:cs typeface="Aldhabi" panose="01000000000000000000" pitchFamily="2" charset="-78"/>
                        </a:rPr>
                        <a:t>Trade Payables - MSME</a:t>
                      </a:r>
                    </a:p>
                    <a:p>
                      <a:pPr marL="514350" marR="0" lvl="0" indent="-514350" algn="l" defTabSz="914400" rtl="0" eaLnBrk="1" fontAlgn="auto" latinLnBrk="0" hangingPunct="1">
                        <a:lnSpc>
                          <a:spcPct val="100000"/>
                        </a:lnSpc>
                        <a:spcBef>
                          <a:spcPts val="0"/>
                        </a:spcBef>
                        <a:spcAft>
                          <a:spcPts val="0"/>
                        </a:spcAft>
                        <a:buClrTx/>
                        <a:buSzTx/>
                        <a:buFontTx/>
                        <a:buAutoNum type="alphaLcParenBoth" startAt="2"/>
                        <a:tabLst/>
                        <a:defRPr/>
                      </a:pPr>
                      <a:r>
                        <a:rPr lang="en-US" sz="3600" dirty="0">
                          <a:latin typeface="Aldhabi" panose="01000000000000000000" pitchFamily="2" charset="-78"/>
                          <a:cs typeface="Aldhabi" panose="01000000000000000000" pitchFamily="2" charset="-78"/>
                        </a:rPr>
                        <a:t>Trade Payables – Others</a:t>
                      </a:r>
                    </a:p>
                  </a:txBody>
                  <a:tcPr/>
                </a:tc>
                <a:tc>
                  <a:txBody>
                    <a:bodyPr/>
                    <a:lstStyle/>
                    <a:p>
                      <a:pPr algn="ctr"/>
                      <a:endParaRPr lang="en-US" sz="3600" dirty="0">
                        <a:latin typeface="Aldhabi" panose="01000000000000000000" pitchFamily="2" charset="-78"/>
                        <a:cs typeface="Aldhabi" panose="01000000000000000000" pitchFamily="2" charset="-78"/>
                      </a:endParaRPr>
                    </a:p>
                    <a:p>
                      <a:pPr algn="ctr"/>
                      <a:r>
                        <a:rPr lang="en-IN" sz="3600" dirty="0">
                          <a:latin typeface="Aldhabi" panose="01000000000000000000" pitchFamily="2" charset="-78"/>
                          <a:cs typeface="Aldhabi" panose="01000000000000000000" pitchFamily="2" charset="-78"/>
                        </a:rPr>
                        <a:t>43B</a:t>
                      </a:r>
                    </a:p>
                    <a:p>
                      <a:pPr algn="ctr"/>
                      <a:r>
                        <a:rPr lang="en-IN" sz="3600" dirty="0">
                          <a:latin typeface="Aldhabi" panose="01000000000000000000" pitchFamily="2" charset="-78"/>
                          <a:cs typeface="Aldhabi" panose="01000000000000000000" pitchFamily="2" charset="-78"/>
                        </a:rPr>
                        <a:t>43B, 41(1)</a:t>
                      </a:r>
                    </a:p>
                    <a:p>
                      <a:pPr algn="ctr"/>
                      <a:r>
                        <a:rPr lang="en-IN" sz="3600" dirty="0">
                          <a:latin typeface="Aldhabi" panose="01000000000000000000" pitchFamily="2" charset="-78"/>
                          <a:cs typeface="Aldhabi" panose="01000000000000000000" pitchFamily="2" charset="-78"/>
                        </a:rPr>
                        <a:t>41(1)</a:t>
                      </a:r>
                    </a:p>
                  </a:txBody>
                  <a:tcPr/>
                </a:tc>
                <a:tc>
                  <a:txBody>
                    <a:bodyPr/>
                    <a:lstStyle/>
                    <a:p>
                      <a:r>
                        <a:rPr lang="en-US" sz="3600" dirty="0">
                          <a:latin typeface="Aldhabi" panose="01000000000000000000" pitchFamily="2" charset="-78"/>
                          <a:cs typeface="Aldhabi" panose="01000000000000000000" pitchFamily="2" charset="-78"/>
                        </a:rPr>
                        <a:t>Current Assets</a:t>
                      </a:r>
                    </a:p>
                    <a:p>
                      <a:pPr marL="514350" indent="-514350">
                        <a:buAutoNum type="alphaLcParenBoth"/>
                      </a:pPr>
                      <a:r>
                        <a:rPr lang="en-US" sz="3600" dirty="0">
                          <a:latin typeface="Aldhabi" panose="01000000000000000000" pitchFamily="2" charset="-78"/>
                          <a:cs typeface="Aldhabi" panose="01000000000000000000" pitchFamily="2" charset="-78"/>
                        </a:rPr>
                        <a:t>Inventories</a:t>
                      </a:r>
                    </a:p>
                    <a:p>
                      <a:pPr marL="514350" indent="-514350">
                        <a:buAutoNum type="alphaLcParenBoth"/>
                      </a:pPr>
                      <a:r>
                        <a:rPr lang="en-US" sz="3600" dirty="0">
                          <a:latin typeface="Aldhabi" panose="01000000000000000000" pitchFamily="2" charset="-78"/>
                          <a:cs typeface="Aldhabi" panose="01000000000000000000" pitchFamily="2" charset="-78"/>
                        </a:rPr>
                        <a:t>Trade Receivable</a:t>
                      </a:r>
                    </a:p>
                    <a:p>
                      <a:pPr marL="514350" indent="-514350">
                        <a:buAutoNum type="alphaLcParenBoth"/>
                      </a:pPr>
                      <a:r>
                        <a:rPr lang="en-IN" sz="3600" dirty="0">
                          <a:latin typeface="Aldhabi" panose="01000000000000000000" pitchFamily="2" charset="-78"/>
                          <a:cs typeface="Aldhabi" panose="01000000000000000000" pitchFamily="2" charset="-78"/>
                        </a:rPr>
                        <a:t>Cash &amp; Cash Equivalents</a:t>
                      </a:r>
                    </a:p>
                  </a:txBody>
                  <a:tcPr/>
                </a:tc>
                <a:tc>
                  <a:txBody>
                    <a:bodyPr/>
                    <a:lstStyle/>
                    <a:p>
                      <a:endParaRPr lang="en-US" sz="3600" dirty="0">
                        <a:latin typeface="Aldhabi" panose="01000000000000000000" pitchFamily="2" charset="-78"/>
                        <a:cs typeface="Aldhabi" panose="01000000000000000000" pitchFamily="2" charset="-78"/>
                      </a:endParaRPr>
                    </a:p>
                    <a:p>
                      <a:pPr algn="ctr"/>
                      <a:r>
                        <a:rPr lang="en-IN" sz="3600" dirty="0">
                          <a:latin typeface="Aldhabi" panose="01000000000000000000" pitchFamily="2" charset="-78"/>
                          <a:cs typeface="Aldhabi" panose="01000000000000000000" pitchFamily="2" charset="-78"/>
                        </a:rPr>
                        <a:t>145</a:t>
                      </a:r>
                    </a:p>
                    <a:p>
                      <a:pPr algn="ctr"/>
                      <a:r>
                        <a:rPr lang="en-IN" sz="3600" dirty="0">
                          <a:latin typeface="Aldhabi" panose="01000000000000000000" pitchFamily="2" charset="-78"/>
                          <a:cs typeface="Aldhabi" panose="01000000000000000000" pitchFamily="2" charset="-78"/>
                        </a:rPr>
                        <a:t>36(1)(vii)</a:t>
                      </a:r>
                    </a:p>
                    <a:p>
                      <a:pPr algn="ctr"/>
                      <a:r>
                        <a:rPr lang="en-IN" sz="3600" dirty="0">
                          <a:latin typeface="Aldhabi" panose="01000000000000000000" pitchFamily="2" charset="-78"/>
                          <a:cs typeface="Aldhabi" panose="01000000000000000000" pitchFamily="2" charset="-78"/>
                        </a:rPr>
                        <a:t>40A(3)/ 269ST</a:t>
                      </a:r>
                    </a:p>
                  </a:txBody>
                  <a:tcPr/>
                </a:tc>
                <a:extLst>
                  <a:ext uri="{0D108BD9-81ED-4DB2-BD59-A6C34878D82A}">
                    <a16:rowId xmlns:a16="http://schemas.microsoft.com/office/drawing/2014/main" val="655503181"/>
                  </a:ext>
                </a:extLst>
              </a:tr>
              <a:tr h="440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Aldhabi" panose="01000000000000000000" pitchFamily="2" charset="-78"/>
                          <a:cs typeface="Aldhabi" panose="01000000000000000000" pitchFamily="2" charset="-78"/>
                        </a:rPr>
                        <a:t>Provisions</a:t>
                      </a:r>
                    </a:p>
                  </a:txBody>
                  <a:tcPr/>
                </a:tc>
                <a:tc>
                  <a:txBody>
                    <a:bodyPr/>
                    <a:lstStyle/>
                    <a:p>
                      <a:pPr algn="ctr"/>
                      <a:r>
                        <a:rPr lang="en-US" sz="3600" dirty="0">
                          <a:latin typeface="Aldhabi" panose="01000000000000000000" pitchFamily="2" charset="-78"/>
                          <a:cs typeface="Aldhabi" panose="01000000000000000000" pitchFamily="2" charset="-78"/>
                        </a:rPr>
                        <a:t>40A(7), 43B</a:t>
                      </a:r>
                      <a:endParaRPr lang="en-IN" sz="3600" dirty="0">
                        <a:latin typeface="Aldhabi" panose="01000000000000000000" pitchFamily="2" charset="-78"/>
                        <a:cs typeface="Aldhabi" panose="01000000000000000000" pitchFamily="2" charset="-78"/>
                      </a:endParaRPr>
                    </a:p>
                  </a:txBody>
                  <a:tcPr/>
                </a:tc>
                <a:tc>
                  <a:txBody>
                    <a:bodyPr/>
                    <a:lstStyle/>
                    <a:p>
                      <a:endParaRPr lang="en-IN" sz="3600" dirty="0">
                        <a:latin typeface="Aldhabi" panose="01000000000000000000" pitchFamily="2" charset="-78"/>
                        <a:cs typeface="Aldhabi" panose="01000000000000000000" pitchFamily="2" charset="-78"/>
                      </a:endParaRPr>
                    </a:p>
                  </a:txBody>
                  <a:tcPr/>
                </a:tc>
                <a:tc>
                  <a:txBody>
                    <a:bodyPr/>
                    <a:lstStyle/>
                    <a:p>
                      <a:endParaRPr lang="en-IN" sz="36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2186024370"/>
                  </a:ext>
                </a:extLst>
              </a:tr>
            </a:tbl>
          </a:graphicData>
        </a:graphic>
      </p:graphicFrame>
    </p:spTree>
    <p:extLst>
      <p:ext uri="{BB962C8B-B14F-4D97-AF65-F5344CB8AC3E}">
        <p14:creationId xmlns:p14="http://schemas.microsoft.com/office/powerpoint/2010/main" val="1868180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FE06F-6C70-2193-EE3F-31DF9AB2553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6F24411-80A2-6289-C63F-CF5823986BC5}"/>
              </a:ext>
            </a:extLst>
          </p:cNvPr>
          <p:cNvSpPr/>
          <p:nvPr/>
        </p:nvSpPr>
        <p:spPr>
          <a:xfrm>
            <a:off x="1" y="-25799"/>
            <a:ext cx="14630399" cy="816955"/>
          </a:xfrm>
          <a:prstGeom prst="rect">
            <a:avLst/>
          </a:prstGeom>
          <a:solidFill>
            <a:schemeClr val="bg1">
              <a:lumMod val="75000"/>
            </a:schemeClr>
          </a:solidFill>
          <a:ln/>
        </p:spPr>
        <p:txBody>
          <a:bodyPr wrap="none" lIns="0" tIns="0" rIns="0" bIns="0" rtlCol="0" anchor="t"/>
          <a:lstStyle/>
          <a:p>
            <a:pPr algn="ctr">
              <a:lnSpc>
                <a:spcPts val="5000"/>
              </a:lnSpc>
            </a:pPr>
            <a:r>
              <a:rPr lang="en-US" sz="4000" b="1" dirty="0">
                <a:solidFill>
                  <a:srgbClr val="152D47"/>
                </a:solidFill>
                <a:latin typeface="Crimson Pro Semi Bold" pitchFamily="34" charset="0"/>
              </a:rPr>
              <a:t>Profit &amp; Loss A/c</a:t>
            </a:r>
          </a:p>
        </p:txBody>
      </p:sp>
      <p:sp>
        <p:nvSpPr>
          <p:cNvPr id="9" name="TextBox 8">
            <a:extLst>
              <a:ext uri="{FF2B5EF4-FFF2-40B4-BE49-F238E27FC236}">
                <a16:creationId xmlns:a16="http://schemas.microsoft.com/office/drawing/2014/main" id="{2DBD75C0-1A88-66D6-179F-C479F6641B7C}"/>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graphicFrame>
        <p:nvGraphicFramePr>
          <p:cNvPr id="6" name="Table 5">
            <a:extLst>
              <a:ext uri="{FF2B5EF4-FFF2-40B4-BE49-F238E27FC236}">
                <a16:creationId xmlns:a16="http://schemas.microsoft.com/office/drawing/2014/main" id="{838E299D-D368-34ED-9BFC-373764566336}"/>
              </a:ext>
            </a:extLst>
          </p:cNvPr>
          <p:cNvGraphicFramePr>
            <a:graphicFrameLocks noGrp="1"/>
          </p:cNvGraphicFramePr>
          <p:nvPr>
            <p:extLst>
              <p:ext uri="{D42A27DB-BD31-4B8C-83A1-F6EECF244321}">
                <p14:modId xmlns:p14="http://schemas.microsoft.com/office/powerpoint/2010/main" val="2693135746"/>
              </p:ext>
            </p:extLst>
          </p:nvPr>
        </p:nvGraphicFramePr>
        <p:xfrm>
          <a:off x="579120" y="1242144"/>
          <a:ext cx="13472160" cy="4632960"/>
        </p:xfrm>
        <a:graphic>
          <a:graphicData uri="http://schemas.openxmlformats.org/drawingml/2006/table">
            <a:tbl>
              <a:tblPr firstRow="1" bandRow="1">
                <a:tableStyleId>{5940675A-B579-460E-94D1-54222C63F5DA}</a:tableStyleId>
              </a:tblPr>
              <a:tblGrid>
                <a:gridCol w="3718560">
                  <a:extLst>
                    <a:ext uri="{9D8B030D-6E8A-4147-A177-3AD203B41FA5}">
                      <a16:colId xmlns:a16="http://schemas.microsoft.com/office/drawing/2014/main" val="1285464861"/>
                    </a:ext>
                  </a:extLst>
                </a:gridCol>
                <a:gridCol w="3017520">
                  <a:extLst>
                    <a:ext uri="{9D8B030D-6E8A-4147-A177-3AD203B41FA5}">
                      <a16:colId xmlns:a16="http://schemas.microsoft.com/office/drawing/2014/main" val="678143488"/>
                    </a:ext>
                  </a:extLst>
                </a:gridCol>
                <a:gridCol w="4617720">
                  <a:extLst>
                    <a:ext uri="{9D8B030D-6E8A-4147-A177-3AD203B41FA5}">
                      <a16:colId xmlns:a16="http://schemas.microsoft.com/office/drawing/2014/main" val="204379766"/>
                    </a:ext>
                  </a:extLst>
                </a:gridCol>
                <a:gridCol w="2118360">
                  <a:extLst>
                    <a:ext uri="{9D8B030D-6E8A-4147-A177-3AD203B41FA5}">
                      <a16:colId xmlns:a16="http://schemas.microsoft.com/office/drawing/2014/main" val="1466826734"/>
                    </a:ext>
                  </a:extLst>
                </a:gridCol>
              </a:tblGrid>
              <a:tr h="416560">
                <a:tc>
                  <a:txBody>
                    <a:bodyPr/>
                    <a:lstStyle/>
                    <a:p>
                      <a:pPr algn="ctr"/>
                      <a:r>
                        <a:rPr lang="en-US" sz="3200" b="1" dirty="0">
                          <a:latin typeface="Aldhabi" panose="01000000000000000000" pitchFamily="2" charset="-78"/>
                          <a:cs typeface="Aldhabi" panose="01000000000000000000" pitchFamily="2" charset="-78"/>
                        </a:rPr>
                        <a:t>Expenses</a:t>
                      </a:r>
                      <a:endParaRPr lang="en-IN" sz="3200" b="1" dirty="0">
                        <a:latin typeface="Aldhabi" panose="01000000000000000000" pitchFamily="2" charset="-78"/>
                        <a:cs typeface="Aldhabi" panose="01000000000000000000" pitchFamily="2" charset="-78"/>
                      </a:endParaRPr>
                    </a:p>
                  </a:txBody>
                  <a:tcPr>
                    <a:solidFill>
                      <a:schemeClr val="bg1">
                        <a:lumMod val="85000"/>
                      </a:schemeClr>
                    </a:solidFill>
                  </a:tcPr>
                </a:tc>
                <a:tc>
                  <a:txBody>
                    <a:bodyPr/>
                    <a:lstStyle/>
                    <a:p>
                      <a:pPr algn="ctr"/>
                      <a:r>
                        <a:rPr lang="en-US" sz="3200" b="1" dirty="0">
                          <a:latin typeface="Aldhabi" panose="01000000000000000000" pitchFamily="2" charset="-78"/>
                          <a:cs typeface="Aldhabi" panose="01000000000000000000" pitchFamily="2" charset="-78"/>
                        </a:rPr>
                        <a:t>Sections</a:t>
                      </a:r>
                      <a:endParaRPr lang="en-IN" sz="3200" b="1" dirty="0">
                        <a:latin typeface="Aldhabi" panose="01000000000000000000" pitchFamily="2" charset="-78"/>
                        <a:cs typeface="Aldhabi" panose="01000000000000000000" pitchFamily="2" charset="-78"/>
                      </a:endParaRPr>
                    </a:p>
                  </a:txBody>
                  <a:tcPr>
                    <a:solidFill>
                      <a:schemeClr val="bg1">
                        <a:lumMod val="85000"/>
                      </a:schemeClr>
                    </a:solidFill>
                  </a:tcPr>
                </a:tc>
                <a:tc>
                  <a:txBody>
                    <a:bodyPr/>
                    <a:lstStyle/>
                    <a:p>
                      <a:pPr algn="ctr"/>
                      <a:r>
                        <a:rPr lang="en-US" sz="3200" b="1" dirty="0">
                          <a:latin typeface="Aldhabi" panose="01000000000000000000" pitchFamily="2" charset="-78"/>
                          <a:cs typeface="Aldhabi" panose="01000000000000000000" pitchFamily="2" charset="-78"/>
                        </a:rPr>
                        <a:t>Income</a:t>
                      </a:r>
                      <a:endParaRPr lang="en-IN" sz="3200" b="1" dirty="0">
                        <a:latin typeface="Aldhabi" panose="01000000000000000000" pitchFamily="2" charset="-78"/>
                        <a:cs typeface="Aldhabi" panose="01000000000000000000" pitchFamily="2" charset="-78"/>
                      </a:endParaRPr>
                    </a:p>
                  </a:txBody>
                  <a:tcPr>
                    <a:solidFill>
                      <a:schemeClr val="bg1">
                        <a:lumMod val="85000"/>
                      </a:schemeClr>
                    </a:solidFill>
                  </a:tcPr>
                </a:tc>
                <a:tc>
                  <a:txBody>
                    <a:bodyPr/>
                    <a:lstStyle/>
                    <a:p>
                      <a:pPr algn="ctr"/>
                      <a:r>
                        <a:rPr lang="en-US" sz="3200" b="1" dirty="0">
                          <a:latin typeface="Aldhabi" panose="01000000000000000000" pitchFamily="2" charset="-78"/>
                          <a:cs typeface="Aldhabi" panose="01000000000000000000" pitchFamily="2" charset="-78"/>
                        </a:rPr>
                        <a:t>Section</a:t>
                      </a:r>
                      <a:endParaRPr lang="en-IN" sz="3200" b="1" dirty="0">
                        <a:latin typeface="Aldhabi" panose="01000000000000000000" pitchFamily="2" charset="-78"/>
                        <a:cs typeface="Aldhabi" panose="01000000000000000000" pitchFamily="2" charset="-78"/>
                      </a:endParaRPr>
                    </a:p>
                  </a:txBody>
                  <a:tcPr>
                    <a:solidFill>
                      <a:schemeClr val="bg1">
                        <a:lumMod val="85000"/>
                      </a:schemeClr>
                    </a:solidFill>
                  </a:tcPr>
                </a:tc>
                <a:extLst>
                  <a:ext uri="{0D108BD9-81ED-4DB2-BD59-A6C34878D82A}">
                    <a16:rowId xmlns:a16="http://schemas.microsoft.com/office/drawing/2014/main" val="1370770810"/>
                  </a:ext>
                </a:extLst>
              </a:tr>
              <a:tr h="0">
                <a:tc>
                  <a:txBody>
                    <a:bodyPr/>
                    <a:lstStyle/>
                    <a:p>
                      <a:r>
                        <a:rPr lang="en-US" sz="3200" dirty="0">
                          <a:latin typeface="Aldhabi" panose="01000000000000000000" pitchFamily="2" charset="-78"/>
                          <a:cs typeface="Aldhabi" panose="01000000000000000000" pitchFamily="2" charset="-78"/>
                        </a:rPr>
                        <a:t>Cost of Sales</a:t>
                      </a:r>
                      <a:endParaRPr lang="en-IN" sz="3200" dirty="0">
                        <a:latin typeface="Aldhabi" panose="01000000000000000000" pitchFamily="2" charset="-78"/>
                        <a:cs typeface="Aldhabi" panose="01000000000000000000" pitchFamily="2" charset="-78"/>
                      </a:endParaRPr>
                    </a:p>
                  </a:txBody>
                  <a:tcPr/>
                </a:tc>
                <a:tc>
                  <a:txBody>
                    <a:bodyPr/>
                    <a:lstStyle/>
                    <a:p>
                      <a:pPr algn="ctr"/>
                      <a:r>
                        <a:rPr lang="en-US" sz="3200" dirty="0">
                          <a:latin typeface="Aldhabi" panose="01000000000000000000" pitchFamily="2" charset="-78"/>
                          <a:cs typeface="Aldhabi" panose="01000000000000000000" pitchFamily="2" charset="-78"/>
                        </a:rPr>
                        <a:t>40(a), 37</a:t>
                      </a:r>
                      <a:endParaRPr lang="en-IN" sz="3200" dirty="0">
                        <a:latin typeface="Aldhabi" panose="01000000000000000000" pitchFamily="2" charset="-78"/>
                        <a:cs typeface="Aldhabi" panose="01000000000000000000" pitchFamily="2" charset="-78"/>
                      </a:endParaRPr>
                    </a:p>
                  </a:txBody>
                  <a:tcPr/>
                </a:tc>
                <a:tc>
                  <a:txBody>
                    <a:bodyPr/>
                    <a:lstStyle/>
                    <a:p>
                      <a:r>
                        <a:rPr lang="en-US" sz="3200" dirty="0">
                          <a:latin typeface="Aldhabi" panose="01000000000000000000" pitchFamily="2" charset="-78"/>
                          <a:cs typeface="Aldhabi" panose="01000000000000000000" pitchFamily="2" charset="-78"/>
                        </a:rPr>
                        <a:t>Sales</a:t>
                      </a:r>
                      <a:endParaRPr lang="en-IN" sz="3200" dirty="0">
                        <a:latin typeface="Aldhabi" panose="01000000000000000000" pitchFamily="2" charset="-78"/>
                        <a:cs typeface="Aldhabi" panose="01000000000000000000" pitchFamily="2" charset="-78"/>
                      </a:endParaRPr>
                    </a:p>
                  </a:txBody>
                  <a:tcPr/>
                </a:tc>
                <a:tc>
                  <a:txBody>
                    <a:bodyPr/>
                    <a:lstStyle/>
                    <a:p>
                      <a:pPr algn="ctr"/>
                      <a:r>
                        <a:rPr lang="en-US" sz="3200" dirty="0">
                          <a:latin typeface="Aldhabi" panose="01000000000000000000" pitchFamily="2" charset="-78"/>
                          <a:cs typeface="Aldhabi" panose="01000000000000000000" pitchFamily="2" charset="-78"/>
                        </a:rPr>
                        <a:t>43CA, 269ST</a:t>
                      </a:r>
                      <a:endParaRPr lang="en-IN" sz="32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3833066917"/>
                  </a:ext>
                </a:extLst>
              </a:tr>
              <a:tr h="340360">
                <a:tc>
                  <a:txBody>
                    <a:bodyPr/>
                    <a:lstStyle/>
                    <a:p>
                      <a:r>
                        <a:rPr lang="en-US" sz="3200" dirty="0">
                          <a:latin typeface="Aldhabi" panose="01000000000000000000" pitchFamily="2" charset="-78"/>
                          <a:cs typeface="Aldhabi" panose="01000000000000000000" pitchFamily="2" charset="-78"/>
                        </a:rPr>
                        <a:t>Employee Benefit Expenses</a:t>
                      </a:r>
                      <a:endParaRPr lang="en-IN" sz="3200" dirty="0">
                        <a:latin typeface="Aldhabi" panose="01000000000000000000" pitchFamily="2" charset="-78"/>
                        <a:cs typeface="Aldhabi" panose="01000000000000000000" pitchFamily="2" charset="-78"/>
                      </a:endParaRPr>
                    </a:p>
                  </a:txBody>
                  <a:tcPr/>
                </a:tc>
                <a:tc>
                  <a:txBody>
                    <a:bodyPr/>
                    <a:lstStyle/>
                    <a:p>
                      <a:pPr algn="ctr"/>
                      <a:r>
                        <a:rPr lang="en-US" sz="3200" dirty="0">
                          <a:latin typeface="Aldhabi" panose="01000000000000000000" pitchFamily="2" charset="-78"/>
                          <a:cs typeface="Aldhabi" panose="01000000000000000000" pitchFamily="2" charset="-78"/>
                        </a:rPr>
                        <a:t>40(a), 37, 40A(7)/(9), 43B</a:t>
                      </a:r>
                      <a:endParaRPr lang="en-IN" sz="3200" dirty="0">
                        <a:latin typeface="Aldhabi" panose="01000000000000000000" pitchFamily="2" charset="-78"/>
                        <a:cs typeface="Aldhabi" panose="01000000000000000000" pitchFamily="2" charset="-78"/>
                      </a:endParaRPr>
                    </a:p>
                  </a:txBody>
                  <a:tcPr/>
                </a:tc>
                <a:tc>
                  <a:txBody>
                    <a:bodyPr/>
                    <a:lstStyle/>
                    <a:p>
                      <a:r>
                        <a:rPr lang="en-US" sz="3200" dirty="0">
                          <a:latin typeface="Aldhabi" panose="01000000000000000000" pitchFamily="2" charset="-78"/>
                          <a:cs typeface="Aldhabi" panose="01000000000000000000" pitchFamily="2" charset="-78"/>
                        </a:rPr>
                        <a:t>Other Income</a:t>
                      </a:r>
                      <a:endParaRPr lang="en-IN" sz="3200" dirty="0">
                        <a:latin typeface="Aldhabi" panose="01000000000000000000" pitchFamily="2" charset="-78"/>
                        <a:cs typeface="Aldhabi" panose="01000000000000000000" pitchFamily="2" charset="-78"/>
                      </a:endParaRPr>
                    </a:p>
                  </a:txBody>
                  <a:tcPr/>
                </a:tc>
                <a:tc>
                  <a:txBody>
                    <a:bodyPr/>
                    <a:lstStyle/>
                    <a:p>
                      <a:pPr algn="ctr"/>
                      <a:r>
                        <a:rPr lang="en-US" sz="3200" dirty="0">
                          <a:latin typeface="Aldhabi" panose="01000000000000000000" pitchFamily="2" charset="-78"/>
                          <a:cs typeface="Aldhabi" panose="01000000000000000000" pitchFamily="2" charset="-78"/>
                        </a:rPr>
                        <a:t>Other Parts</a:t>
                      </a:r>
                      <a:endParaRPr lang="en-IN" sz="32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2005031552"/>
                  </a:ext>
                </a:extLst>
              </a:tr>
              <a:tr h="401320">
                <a:tc>
                  <a:txBody>
                    <a:bodyPr/>
                    <a:lstStyle/>
                    <a:p>
                      <a:r>
                        <a:rPr lang="en-US" sz="3200" dirty="0">
                          <a:latin typeface="Aldhabi" panose="01000000000000000000" pitchFamily="2" charset="-78"/>
                          <a:cs typeface="Aldhabi" panose="01000000000000000000" pitchFamily="2" charset="-78"/>
                        </a:rPr>
                        <a:t>Finance Cost</a:t>
                      </a:r>
                    </a:p>
                  </a:txBody>
                  <a:tcPr/>
                </a:tc>
                <a:tc>
                  <a:txBody>
                    <a:bodyPr/>
                    <a:lstStyle/>
                    <a:p>
                      <a:pPr algn="ctr"/>
                      <a:r>
                        <a:rPr lang="en-US" sz="3200" dirty="0">
                          <a:latin typeface="Aldhabi" panose="01000000000000000000" pitchFamily="2" charset="-78"/>
                          <a:cs typeface="Aldhabi" panose="01000000000000000000" pitchFamily="2" charset="-78"/>
                        </a:rPr>
                        <a:t>40(a), 36(1)(iii)</a:t>
                      </a:r>
                      <a:endParaRPr lang="en-IN" sz="3200" dirty="0">
                        <a:latin typeface="Aldhabi" panose="01000000000000000000" pitchFamily="2" charset="-78"/>
                        <a:cs typeface="Aldhabi" panose="01000000000000000000" pitchFamily="2" charset="-78"/>
                      </a:endParaRPr>
                    </a:p>
                  </a:txBody>
                  <a:tcPr/>
                </a:tc>
                <a:tc>
                  <a:txBody>
                    <a:bodyPr/>
                    <a:lstStyle/>
                    <a:p>
                      <a:endParaRPr lang="en-IN" sz="3200" dirty="0">
                        <a:latin typeface="Aldhabi" panose="01000000000000000000" pitchFamily="2" charset="-78"/>
                        <a:cs typeface="Aldhabi" panose="01000000000000000000" pitchFamily="2" charset="-78"/>
                      </a:endParaRPr>
                    </a:p>
                  </a:txBody>
                  <a:tcPr/>
                </a:tc>
                <a:tc>
                  <a:txBody>
                    <a:bodyPr/>
                    <a:lstStyle/>
                    <a:p>
                      <a:endParaRPr lang="en-IN" sz="32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517953142"/>
                  </a:ext>
                </a:extLst>
              </a:tr>
              <a:tr h="205656">
                <a:tc>
                  <a:txBody>
                    <a:bodyPr/>
                    <a:lstStyle/>
                    <a:p>
                      <a:r>
                        <a:rPr lang="en-US" sz="3200" dirty="0">
                          <a:latin typeface="Aldhabi" panose="01000000000000000000" pitchFamily="2" charset="-78"/>
                          <a:cs typeface="Aldhabi" panose="01000000000000000000" pitchFamily="2" charset="-78"/>
                        </a:rPr>
                        <a:t>Bad Debts</a:t>
                      </a:r>
                    </a:p>
                  </a:txBody>
                  <a:tcPr/>
                </a:tc>
                <a:tc>
                  <a:txBody>
                    <a:bodyPr/>
                    <a:lstStyle/>
                    <a:p>
                      <a:pPr algn="ctr"/>
                      <a:r>
                        <a:rPr lang="en-US" sz="3200" dirty="0">
                          <a:latin typeface="Aldhabi" panose="01000000000000000000" pitchFamily="2" charset="-78"/>
                          <a:cs typeface="Aldhabi" panose="01000000000000000000" pitchFamily="2" charset="-78"/>
                        </a:rPr>
                        <a:t>36(1)(vii)</a:t>
                      </a:r>
                      <a:endParaRPr lang="en-IN" sz="3200" dirty="0">
                        <a:latin typeface="Aldhabi" panose="01000000000000000000" pitchFamily="2" charset="-78"/>
                        <a:cs typeface="Aldhabi" panose="01000000000000000000" pitchFamily="2" charset="-78"/>
                      </a:endParaRPr>
                    </a:p>
                  </a:txBody>
                  <a:tcPr/>
                </a:tc>
                <a:tc>
                  <a:txBody>
                    <a:bodyPr/>
                    <a:lstStyle/>
                    <a:p>
                      <a:endParaRPr lang="en-IN" sz="3200" dirty="0">
                        <a:latin typeface="Aldhabi" panose="01000000000000000000" pitchFamily="2" charset="-78"/>
                        <a:cs typeface="Aldhabi" panose="01000000000000000000" pitchFamily="2" charset="-78"/>
                      </a:endParaRPr>
                    </a:p>
                  </a:txBody>
                  <a:tcPr/>
                </a:tc>
                <a:tc>
                  <a:txBody>
                    <a:bodyPr/>
                    <a:lstStyle/>
                    <a:p>
                      <a:endParaRPr lang="en-IN" sz="32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655503181"/>
                  </a:ext>
                </a:extLst>
              </a:tr>
              <a:tr h="440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ldhabi" panose="01000000000000000000" pitchFamily="2" charset="-78"/>
                          <a:cs typeface="Aldhabi" panose="01000000000000000000" pitchFamily="2" charset="-78"/>
                        </a:rPr>
                        <a:t>Depreciation</a:t>
                      </a:r>
                    </a:p>
                  </a:txBody>
                  <a:tcPr/>
                </a:tc>
                <a:tc>
                  <a:txBody>
                    <a:bodyPr/>
                    <a:lstStyle/>
                    <a:p>
                      <a:pPr algn="ctr"/>
                      <a:r>
                        <a:rPr lang="en-US" sz="3200" dirty="0">
                          <a:latin typeface="Aldhabi" panose="01000000000000000000" pitchFamily="2" charset="-78"/>
                          <a:cs typeface="Aldhabi" panose="01000000000000000000" pitchFamily="2" charset="-78"/>
                        </a:rPr>
                        <a:t>32</a:t>
                      </a:r>
                      <a:endParaRPr lang="en-IN" sz="3200" dirty="0">
                        <a:latin typeface="Aldhabi" panose="01000000000000000000" pitchFamily="2" charset="-78"/>
                        <a:cs typeface="Aldhabi" panose="01000000000000000000" pitchFamily="2" charset="-78"/>
                      </a:endParaRPr>
                    </a:p>
                  </a:txBody>
                  <a:tcPr/>
                </a:tc>
                <a:tc>
                  <a:txBody>
                    <a:bodyPr/>
                    <a:lstStyle/>
                    <a:p>
                      <a:endParaRPr lang="en-IN" sz="3200" dirty="0">
                        <a:latin typeface="Aldhabi" panose="01000000000000000000" pitchFamily="2" charset="-78"/>
                        <a:cs typeface="Aldhabi" panose="01000000000000000000" pitchFamily="2" charset="-78"/>
                      </a:endParaRPr>
                    </a:p>
                  </a:txBody>
                  <a:tcPr/>
                </a:tc>
                <a:tc>
                  <a:txBody>
                    <a:bodyPr/>
                    <a:lstStyle/>
                    <a:p>
                      <a:endParaRPr lang="en-IN" sz="32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2186024370"/>
                  </a:ext>
                </a:extLst>
              </a:tr>
              <a:tr h="440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ldhabi" panose="01000000000000000000" pitchFamily="2" charset="-78"/>
                          <a:cs typeface="Aldhabi" panose="01000000000000000000" pitchFamily="2" charset="-78"/>
                        </a:rPr>
                        <a:t>Other Expenses</a:t>
                      </a:r>
                    </a:p>
                  </a:txBody>
                  <a:tcPr/>
                </a:tc>
                <a:tc>
                  <a:txBody>
                    <a:bodyPr/>
                    <a:lstStyle/>
                    <a:p>
                      <a:pPr algn="ctr"/>
                      <a:r>
                        <a:rPr lang="en-US" sz="3200" dirty="0">
                          <a:latin typeface="Aldhabi" panose="01000000000000000000" pitchFamily="2" charset="-78"/>
                          <a:cs typeface="Aldhabi" panose="01000000000000000000" pitchFamily="2" charset="-78"/>
                        </a:rPr>
                        <a:t>40(a), 37</a:t>
                      </a:r>
                      <a:endParaRPr lang="en-IN" sz="3200" dirty="0">
                        <a:latin typeface="Aldhabi" panose="01000000000000000000" pitchFamily="2" charset="-78"/>
                        <a:cs typeface="Aldhabi" panose="01000000000000000000" pitchFamily="2" charset="-78"/>
                      </a:endParaRPr>
                    </a:p>
                  </a:txBody>
                  <a:tcPr/>
                </a:tc>
                <a:tc>
                  <a:txBody>
                    <a:bodyPr/>
                    <a:lstStyle/>
                    <a:p>
                      <a:endParaRPr lang="en-IN" sz="3200" dirty="0">
                        <a:latin typeface="Aldhabi" panose="01000000000000000000" pitchFamily="2" charset="-78"/>
                        <a:cs typeface="Aldhabi" panose="01000000000000000000" pitchFamily="2" charset="-78"/>
                      </a:endParaRPr>
                    </a:p>
                  </a:txBody>
                  <a:tcPr/>
                </a:tc>
                <a:tc>
                  <a:txBody>
                    <a:bodyPr/>
                    <a:lstStyle/>
                    <a:p>
                      <a:endParaRPr lang="en-IN" sz="32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569367288"/>
                  </a:ext>
                </a:extLst>
              </a:tr>
              <a:tr h="440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ldhabi" panose="01000000000000000000" pitchFamily="2" charset="-78"/>
                          <a:cs typeface="Aldhabi" panose="01000000000000000000" pitchFamily="2" charset="-78"/>
                        </a:rPr>
                        <a:t>Partners  Remuneration</a:t>
                      </a:r>
                    </a:p>
                  </a:txBody>
                  <a:tcPr/>
                </a:tc>
                <a:tc>
                  <a:txBody>
                    <a:bodyPr/>
                    <a:lstStyle/>
                    <a:p>
                      <a:pPr algn="ctr"/>
                      <a:r>
                        <a:rPr lang="en-US" sz="3200" dirty="0">
                          <a:latin typeface="Aldhabi" panose="01000000000000000000" pitchFamily="2" charset="-78"/>
                          <a:cs typeface="Aldhabi" panose="01000000000000000000" pitchFamily="2" charset="-78"/>
                        </a:rPr>
                        <a:t>40(b)</a:t>
                      </a:r>
                      <a:endParaRPr lang="en-IN" sz="3200" dirty="0">
                        <a:latin typeface="Aldhabi" panose="01000000000000000000" pitchFamily="2" charset="-78"/>
                        <a:cs typeface="Aldhabi" panose="01000000000000000000" pitchFamily="2" charset="-78"/>
                      </a:endParaRPr>
                    </a:p>
                  </a:txBody>
                  <a:tcPr/>
                </a:tc>
                <a:tc>
                  <a:txBody>
                    <a:bodyPr/>
                    <a:lstStyle/>
                    <a:p>
                      <a:endParaRPr lang="en-IN" sz="3200" dirty="0">
                        <a:latin typeface="Aldhabi" panose="01000000000000000000" pitchFamily="2" charset="-78"/>
                        <a:cs typeface="Aldhabi" panose="01000000000000000000" pitchFamily="2" charset="-78"/>
                      </a:endParaRPr>
                    </a:p>
                  </a:txBody>
                  <a:tcPr/>
                </a:tc>
                <a:tc>
                  <a:txBody>
                    <a:bodyPr/>
                    <a:lstStyle/>
                    <a:p>
                      <a:endParaRPr lang="en-IN" sz="3200" dirty="0">
                        <a:latin typeface="Aldhabi" panose="01000000000000000000" pitchFamily="2" charset="-78"/>
                        <a:cs typeface="Aldhabi" panose="01000000000000000000" pitchFamily="2" charset="-78"/>
                      </a:endParaRPr>
                    </a:p>
                  </a:txBody>
                  <a:tcPr/>
                </a:tc>
                <a:extLst>
                  <a:ext uri="{0D108BD9-81ED-4DB2-BD59-A6C34878D82A}">
                    <a16:rowId xmlns:a16="http://schemas.microsoft.com/office/drawing/2014/main" val="1002287287"/>
                  </a:ext>
                </a:extLst>
              </a:tr>
            </a:tbl>
          </a:graphicData>
        </a:graphic>
      </p:graphicFrame>
    </p:spTree>
    <p:extLst>
      <p:ext uri="{BB962C8B-B14F-4D97-AF65-F5344CB8AC3E}">
        <p14:creationId xmlns:p14="http://schemas.microsoft.com/office/powerpoint/2010/main" val="275440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Tax Deduction at Source - SALARY</a:t>
            </a:r>
            <a:endParaRPr lang="en-US" sz="4000" b="1" dirty="0"/>
          </a:p>
        </p:txBody>
      </p:sp>
      <p:sp>
        <p:nvSpPr>
          <p:cNvPr id="27" name="TextBox 26">
            <a:extLst>
              <a:ext uri="{FF2B5EF4-FFF2-40B4-BE49-F238E27FC236}">
                <a16:creationId xmlns:a16="http://schemas.microsoft.com/office/drawing/2014/main" id="{C827E233-C5F3-4E61-AD37-4DBD58C453F0}"/>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9DC39C18-A883-DDBF-49FD-5A0164FD6188}"/>
              </a:ext>
            </a:extLst>
          </p:cNvPr>
          <p:cNvSpPr txBox="1"/>
          <p:nvPr/>
        </p:nvSpPr>
        <p:spPr>
          <a:xfrm>
            <a:off x="624840" y="949434"/>
            <a:ext cx="13335000" cy="6645537"/>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3600" dirty="0">
                <a:latin typeface="Aldhabi" panose="01000000000000000000" pitchFamily="2" charset="-78"/>
                <a:cs typeface="Aldhabi" panose="01000000000000000000" pitchFamily="2" charset="-78"/>
              </a:rPr>
              <a:t>Year End Computation of TDS mandatory – Section 192(3)</a:t>
            </a:r>
          </a:p>
          <a:p>
            <a:pPr marL="285750" indent="-285750">
              <a:lnSpc>
                <a:spcPct val="150000"/>
              </a:lnSpc>
              <a:buFont typeface="Wingdings" panose="05000000000000000000" pitchFamily="2" charset="2"/>
              <a:buChar char="v"/>
            </a:pPr>
            <a:r>
              <a:rPr lang="en-US" sz="3600" dirty="0">
                <a:latin typeface="Aldhabi" panose="01000000000000000000" pitchFamily="2" charset="-78"/>
                <a:cs typeface="Aldhabi" panose="01000000000000000000" pitchFamily="2" charset="-78"/>
              </a:rPr>
              <a:t>Actual proof of tax deduction/ exemptions</a:t>
            </a:r>
          </a:p>
          <a:p>
            <a:pPr marL="285750" indent="-285750">
              <a:lnSpc>
                <a:spcPct val="150000"/>
              </a:lnSpc>
              <a:buFont typeface="Wingdings" panose="05000000000000000000" pitchFamily="2" charset="2"/>
              <a:buChar char="v"/>
            </a:pPr>
            <a:r>
              <a:rPr lang="en-IN" sz="3600" dirty="0">
                <a:latin typeface="Aldhabi" panose="01000000000000000000" pitchFamily="2" charset="-78"/>
                <a:cs typeface="Aldhabi" panose="01000000000000000000" pitchFamily="2" charset="-78"/>
              </a:rPr>
              <a:t>Inclusion of perquisites in the taxable income</a:t>
            </a:r>
          </a:p>
          <a:p>
            <a:pPr marL="285750" indent="-285750">
              <a:lnSpc>
                <a:spcPct val="150000"/>
              </a:lnSpc>
              <a:buFont typeface="Wingdings" panose="05000000000000000000" pitchFamily="2" charset="2"/>
              <a:buChar char="v"/>
            </a:pPr>
            <a:r>
              <a:rPr lang="en-IN" sz="3600" dirty="0">
                <a:latin typeface="Aldhabi" panose="01000000000000000000" pitchFamily="2" charset="-78"/>
                <a:cs typeface="Aldhabi" panose="01000000000000000000" pitchFamily="2" charset="-78"/>
              </a:rPr>
              <a:t>Valuation of Motor Car perquisite, interest free loans</a:t>
            </a:r>
          </a:p>
          <a:p>
            <a:pPr marL="285750" indent="-285750">
              <a:lnSpc>
                <a:spcPct val="150000"/>
              </a:lnSpc>
              <a:buFont typeface="Wingdings" panose="05000000000000000000" pitchFamily="2" charset="2"/>
              <a:buChar char="v"/>
            </a:pPr>
            <a:r>
              <a:rPr lang="en-IN" sz="3600" dirty="0">
                <a:latin typeface="Aldhabi" panose="01000000000000000000" pitchFamily="2" charset="-78"/>
                <a:cs typeface="Aldhabi" panose="01000000000000000000" pitchFamily="2" charset="-78"/>
              </a:rPr>
              <a:t>Time of Deduction - At the time of PAYMENT</a:t>
            </a:r>
          </a:p>
          <a:p>
            <a:pPr marL="285750" indent="-285750">
              <a:lnSpc>
                <a:spcPct val="150000"/>
              </a:lnSpc>
              <a:buFont typeface="Wingdings" panose="05000000000000000000" pitchFamily="2" charset="2"/>
              <a:buChar char="v"/>
            </a:pPr>
            <a:r>
              <a:rPr lang="en-IN" sz="3600" dirty="0">
                <a:latin typeface="Aldhabi" panose="01000000000000000000" pitchFamily="2" charset="-78"/>
                <a:cs typeface="Aldhabi" panose="01000000000000000000" pitchFamily="2" charset="-78"/>
              </a:rPr>
              <a:t>Deduction on the basis of Declaration of other income</a:t>
            </a:r>
          </a:p>
          <a:p>
            <a:pPr marL="285750" indent="-285750">
              <a:lnSpc>
                <a:spcPct val="150000"/>
              </a:lnSpc>
              <a:buFont typeface="Wingdings" panose="05000000000000000000" pitchFamily="2" charset="2"/>
              <a:buChar char="v"/>
            </a:pPr>
            <a:r>
              <a:rPr lang="en-IN" sz="3600" dirty="0">
                <a:latin typeface="Aldhabi" panose="01000000000000000000" pitchFamily="2" charset="-78"/>
                <a:cs typeface="Aldhabi" panose="01000000000000000000" pitchFamily="2" charset="-78"/>
              </a:rPr>
              <a:t>TDS return to be furnished within stipulated time.</a:t>
            </a:r>
          </a:p>
          <a:p>
            <a:pPr marL="285750" indent="-285750">
              <a:lnSpc>
                <a:spcPct val="150000"/>
              </a:lnSpc>
              <a:buFont typeface="Wingdings" panose="05000000000000000000" pitchFamily="2" charset="2"/>
              <a:buChar char="v"/>
            </a:pPr>
            <a:r>
              <a:rPr lang="en-US" sz="3600" dirty="0">
                <a:latin typeface="Aldhabi" panose="01000000000000000000" pitchFamily="2" charset="-78"/>
                <a:cs typeface="Aldhabi" panose="01000000000000000000" pitchFamily="2" charset="-78"/>
              </a:rPr>
              <a:t>Form 16 to be issued within stipulated time. – Section 272A(2)(g)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F6166-54AB-5867-48B1-AEE015AEFEB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12E7BEC-2039-CD25-2D55-2D011695F216}"/>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Tax Deduction at Source – Other Payments</a:t>
            </a:r>
            <a:endParaRPr lang="en-US" sz="4000" b="1" dirty="0"/>
          </a:p>
        </p:txBody>
      </p:sp>
      <p:sp>
        <p:nvSpPr>
          <p:cNvPr id="27" name="TextBox 26">
            <a:extLst>
              <a:ext uri="{FF2B5EF4-FFF2-40B4-BE49-F238E27FC236}">
                <a16:creationId xmlns:a16="http://schemas.microsoft.com/office/drawing/2014/main" id="{813AF460-6EC7-272D-64C8-5306C738D3D0}"/>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9613F6C0-F1F2-78AC-9133-5E39CC2F15A3}"/>
              </a:ext>
            </a:extLst>
          </p:cNvPr>
          <p:cNvSpPr txBox="1"/>
          <p:nvPr/>
        </p:nvSpPr>
        <p:spPr>
          <a:xfrm>
            <a:off x="624840" y="1229394"/>
            <a:ext cx="13335000" cy="5770811"/>
          </a:xfrm>
          <a:prstGeom prst="rect">
            <a:avLst/>
          </a:prstGeom>
          <a:noFill/>
        </p:spPr>
        <p:txBody>
          <a:bodyPr wrap="square" rtlCol="0">
            <a:spAutoFit/>
          </a:bodyPr>
          <a:lstStyle/>
          <a:p>
            <a:pPr marL="285750" indent="-285750" algn="just">
              <a:buFont typeface="Wingdings" panose="05000000000000000000" pitchFamily="2" charset="2"/>
              <a:buChar char="v"/>
            </a:pPr>
            <a:r>
              <a:rPr lang="en-IN" sz="4000" b="1" dirty="0">
                <a:latin typeface="Aldhabi" panose="01000000000000000000" pitchFamily="2" charset="-78"/>
                <a:cs typeface="Aldhabi" panose="01000000000000000000" pitchFamily="2" charset="-78"/>
              </a:rPr>
              <a:t>Applicability on year end Provisions </a:t>
            </a:r>
          </a:p>
          <a:p>
            <a:pPr lvl="1" algn="just"/>
            <a:r>
              <a:rPr lang="en-US" sz="3600" dirty="0">
                <a:latin typeface="Aldhabi" panose="01000000000000000000" pitchFamily="2" charset="-78"/>
                <a:cs typeface="Aldhabi" panose="01000000000000000000" pitchFamily="2" charset="-78"/>
              </a:rPr>
              <a:t>“At the time of credit of such income to the account of the payee or at the time payment thereof in cash or by issue of a cheque  or draft or by any other mode, whichever is earlier, deduct income tax …”</a:t>
            </a:r>
          </a:p>
          <a:p>
            <a:pPr lvl="1" algn="just">
              <a:spcAft>
                <a:spcPts val="600"/>
              </a:spcAft>
            </a:pPr>
            <a:r>
              <a:rPr lang="en-US" sz="3600" dirty="0">
                <a:latin typeface="Aldhabi" panose="01000000000000000000" pitchFamily="2" charset="-78"/>
                <a:cs typeface="Aldhabi" panose="01000000000000000000" pitchFamily="2" charset="-78"/>
              </a:rPr>
              <a:t>For the purpose of this section, where any income by way of __ is credited to any account, whether called … suspense account or by any other name, in the books of accounts  of the person liable to pay such income, such crediting shall be deemed to be credit of such income to the account of the payee…</a:t>
            </a:r>
          </a:p>
          <a:p>
            <a:pPr marL="441325" algn="just"/>
            <a:r>
              <a:rPr lang="en-US" sz="3600" b="1" dirty="0">
                <a:latin typeface="Aldhabi" panose="01000000000000000000" pitchFamily="2" charset="-78"/>
                <a:cs typeface="Aldhabi" panose="01000000000000000000" pitchFamily="2" charset="-78"/>
              </a:rPr>
              <a:t>Distinction between :</a:t>
            </a:r>
          </a:p>
          <a:p>
            <a:pPr marL="784225"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Adhoc Provision</a:t>
            </a:r>
          </a:p>
          <a:p>
            <a:pPr marL="784225"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Identified Payees</a:t>
            </a:r>
          </a:p>
          <a:p>
            <a:pPr marL="784225" indent="-342900" algn="just">
              <a:buFont typeface="Wingdings" panose="05000000000000000000" pitchFamily="2" charset="2"/>
              <a:buChar char="Ø"/>
            </a:pPr>
            <a:r>
              <a:rPr lang="en-US" sz="3600" dirty="0">
                <a:latin typeface="Aldhabi" panose="01000000000000000000" pitchFamily="2" charset="-78"/>
                <a:cs typeface="Aldhabi" panose="01000000000000000000" pitchFamily="2" charset="-78"/>
              </a:rPr>
              <a:t>Unidentified Payees</a:t>
            </a:r>
            <a:endParaRPr lang="en-US" sz="4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89378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16A82-26CA-CADD-6C6A-9B7908A2B3F9}"/>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9945D78-CEE1-783B-16AB-DE8E08CA60F2}"/>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Tax Deduction at Source – Other Payments</a:t>
            </a:r>
            <a:endParaRPr lang="en-US" sz="4000" b="1" dirty="0"/>
          </a:p>
        </p:txBody>
      </p:sp>
      <p:sp>
        <p:nvSpPr>
          <p:cNvPr id="27" name="TextBox 26">
            <a:extLst>
              <a:ext uri="{FF2B5EF4-FFF2-40B4-BE49-F238E27FC236}">
                <a16:creationId xmlns:a16="http://schemas.microsoft.com/office/drawing/2014/main" id="{F4F45D7C-4D73-4273-1DA9-C789BCAAFC12}"/>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2E7BCFFE-E068-EDE8-282E-22AE8EF3D932}"/>
              </a:ext>
            </a:extLst>
          </p:cNvPr>
          <p:cNvSpPr txBox="1"/>
          <p:nvPr/>
        </p:nvSpPr>
        <p:spPr>
          <a:xfrm>
            <a:off x="640080" y="1122191"/>
            <a:ext cx="13228320" cy="5986254"/>
          </a:xfrm>
          <a:prstGeom prst="rect">
            <a:avLst/>
          </a:prstGeom>
          <a:noFill/>
        </p:spPr>
        <p:txBody>
          <a:bodyPr wrap="square" rtlCol="0">
            <a:spAutoFit/>
          </a:bodyPr>
          <a:lstStyle/>
          <a:p>
            <a:pPr algn="just"/>
            <a:r>
              <a:rPr lang="en-US" sz="4400" b="1" dirty="0">
                <a:latin typeface="Aldhabi" panose="01000000000000000000" pitchFamily="2" charset="-78"/>
                <a:cs typeface="Aldhabi" panose="01000000000000000000" pitchFamily="2" charset="-78"/>
              </a:rPr>
              <a:t>Case Laws</a:t>
            </a:r>
          </a:p>
          <a:p>
            <a:pPr marL="342900" indent="-342900" algn="just">
              <a:buFont typeface="Wingdings" panose="05000000000000000000" pitchFamily="2" charset="2"/>
              <a:buChar char="Ø"/>
            </a:pPr>
            <a:r>
              <a:rPr lang="en-US" sz="3600" b="1" dirty="0">
                <a:latin typeface="Aldhabi" panose="01000000000000000000" pitchFamily="2" charset="-78"/>
                <a:cs typeface="Aldhabi" panose="01000000000000000000" pitchFamily="2" charset="-78"/>
              </a:rPr>
              <a:t>UCO Bank vs. Union of India [2014] 369 ITR 335</a:t>
            </a:r>
          </a:p>
          <a:p>
            <a:pPr lvl="1" algn="just">
              <a:spcAft>
                <a:spcPts val="600"/>
              </a:spcAft>
            </a:pPr>
            <a:r>
              <a:rPr lang="en-US" sz="3600" i="1" dirty="0">
                <a:latin typeface="Aldhabi" panose="01000000000000000000" pitchFamily="2" charset="-78"/>
                <a:cs typeface="Aldhabi" panose="01000000000000000000" pitchFamily="2" charset="-78"/>
              </a:rPr>
              <a:t>When a general provision is made without crediting the interest to the accounts of identifiable payees, the credit of interest to such account is not a credit to an account of a person who is liable to be assessed to tax. In this view, the petitioner would have no obligation to deduct tax, because at the time of credit there is no person assessable in respect of that income which may be represented by the interest accrued/paid in respect of the deposits.</a:t>
            </a:r>
          </a:p>
          <a:p>
            <a:pPr marL="342900" lvl="1" indent="-342900" algn="just">
              <a:spcAft>
                <a:spcPts val="600"/>
              </a:spcAft>
              <a:buFont typeface="Wingdings" panose="05000000000000000000" pitchFamily="2" charset="2"/>
              <a:buChar char="Ø"/>
            </a:pPr>
            <a:r>
              <a:rPr lang="en-IN" sz="3600" b="1" dirty="0">
                <a:latin typeface="Aldhabi" panose="01000000000000000000" pitchFamily="2" charset="-78"/>
                <a:cs typeface="Aldhabi" panose="01000000000000000000" pitchFamily="2" charset="-78"/>
              </a:rPr>
              <a:t>Alliance Media &amp; Entertainment Ltd. v. ITO (TDS)[2017] 79 taxmann.com 114 (Mum. - Trib.)</a:t>
            </a:r>
          </a:p>
          <a:p>
            <a:pPr marL="342900" lvl="1" indent="-342900" algn="just">
              <a:spcAft>
                <a:spcPts val="600"/>
              </a:spcAft>
              <a:buFont typeface="Wingdings" panose="05000000000000000000" pitchFamily="2" charset="2"/>
              <a:buChar char="Ø"/>
            </a:pPr>
            <a:r>
              <a:rPr lang="en-US" sz="3600" b="1" dirty="0">
                <a:latin typeface="Aldhabi" panose="01000000000000000000" pitchFamily="2" charset="-78"/>
                <a:cs typeface="Aldhabi" panose="01000000000000000000" pitchFamily="2" charset="-78"/>
              </a:rPr>
              <a:t>Industrial Development Bank of India v. ITO[2007] 107 ITD 45 (Mum.)</a:t>
            </a:r>
          </a:p>
          <a:p>
            <a:pPr marL="342900" lvl="1" indent="-342900" algn="just">
              <a:spcAft>
                <a:spcPts val="600"/>
              </a:spcAft>
              <a:buFont typeface="Wingdings" panose="05000000000000000000" pitchFamily="2" charset="2"/>
              <a:buChar char="Ø"/>
            </a:pPr>
            <a:r>
              <a:rPr lang="pt-BR" sz="3600" b="1" dirty="0">
                <a:latin typeface="Aldhabi" panose="01000000000000000000" pitchFamily="2" charset="-78"/>
                <a:cs typeface="Aldhabi" panose="01000000000000000000" pitchFamily="2" charset="-78"/>
              </a:rPr>
              <a:t>Pfizer Ltd v. ITO (TDS) (ITA No.1667/Mum/2010)</a:t>
            </a:r>
            <a:endParaRPr lang="en-IN" sz="36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150316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24736-D28A-A75E-09FB-7462BF64B13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7EAB1B72-B421-960A-93BC-3A6F008A38C0}"/>
              </a:ext>
            </a:extLst>
          </p:cNvPr>
          <p:cNvSpPr/>
          <p:nvPr/>
        </p:nvSpPr>
        <p:spPr>
          <a:xfrm>
            <a:off x="1" y="19458"/>
            <a:ext cx="14630400" cy="959167"/>
          </a:xfrm>
          <a:prstGeom prst="rect">
            <a:avLst/>
          </a:prstGeom>
          <a:solidFill>
            <a:schemeClr val="bg1">
              <a:lumMod val="75000"/>
            </a:schemeClr>
          </a:solidFill>
          <a:ln/>
        </p:spPr>
        <p:txBody>
          <a:bodyPr wrap="none" lIns="0" tIns="0" rIns="0" bIns="0" rtlCol="0" anchor="t"/>
          <a:lstStyle/>
          <a:p>
            <a:pPr marL="0" indent="0" algn="ctr">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Tax Deduction at Source – Other Payments</a:t>
            </a:r>
            <a:endParaRPr lang="en-US" sz="4000" b="1" dirty="0"/>
          </a:p>
        </p:txBody>
      </p:sp>
      <p:sp>
        <p:nvSpPr>
          <p:cNvPr id="27" name="TextBox 26">
            <a:extLst>
              <a:ext uri="{FF2B5EF4-FFF2-40B4-BE49-F238E27FC236}">
                <a16:creationId xmlns:a16="http://schemas.microsoft.com/office/drawing/2014/main" id="{26E3DB44-8F08-11B0-2F68-AB59CF9B355A}"/>
              </a:ext>
            </a:extLst>
          </p:cNvPr>
          <p:cNvSpPr txBox="1"/>
          <p:nvPr/>
        </p:nvSpPr>
        <p:spPr>
          <a:xfrm>
            <a:off x="12777536" y="7515957"/>
            <a:ext cx="1852863" cy="694185"/>
          </a:xfrm>
          <a:prstGeom prst="rect">
            <a:avLst/>
          </a:prstGeom>
          <a:solidFill>
            <a:srgbClr val="FFFFFF"/>
          </a:solidFill>
        </p:spPr>
        <p:txBody>
          <a:bodyPr wrap="square" rtlCol="0">
            <a:spAutoFit/>
          </a:bodyPr>
          <a:lstStyle/>
          <a:p>
            <a:endParaRPr lang="en-IN" dirty="0"/>
          </a:p>
        </p:txBody>
      </p:sp>
      <p:sp>
        <p:nvSpPr>
          <p:cNvPr id="33" name="TextBox 32">
            <a:extLst>
              <a:ext uri="{FF2B5EF4-FFF2-40B4-BE49-F238E27FC236}">
                <a16:creationId xmlns:a16="http://schemas.microsoft.com/office/drawing/2014/main" id="{2D24E425-1C0D-7B55-8F7A-3154E1B56AB3}"/>
              </a:ext>
            </a:extLst>
          </p:cNvPr>
          <p:cNvSpPr txBox="1"/>
          <p:nvPr/>
        </p:nvSpPr>
        <p:spPr>
          <a:xfrm>
            <a:off x="640080" y="1123359"/>
            <a:ext cx="13335000" cy="5909310"/>
          </a:xfrm>
          <a:prstGeom prst="rect">
            <a:avLst/>
          </a:prstGeom>
          <a:noFill/>
        </p:spPr>
        <p:txBody>
          <a:bodyPr wrap="square" rtlCol="0">
            <a:spAutoFit/>
          </a:bodyPr>
          <a:lstStyle/>
          <a:p>
            <a:pPr algn="just"/>
            <a:r>
              <a:rPr lang="en-US" sz="4400" b="1" dirty="0">
                <a:latin typeface="Aldhabi" panose="01000000000000000000" pitchFamily="2" charset="-78"/>
                <a:cs typeface="Aldhabi" panose="01000000000000000000" pitchFamily="2" charset="-78"/>
              </a:rPr>
              <a:t>Case Laws</a:t>
            </a:r>
          </a:p>
          <a:p>
            <a:pPr marL="342900" lvl="1" indent="-342900" algn="just">
              <a:buFont typeface="Wingdings" panose="05000000000000000000" pitchFamily="2" charset="2"/>
              <a:buChar char="Ø"/>
            </a:pPr>
            <a:r>
              <a:rPr lang="en-IN" sz="3600" b="1" dirty="0">
                <a:latin typeface="Aldhabi" panose="01000000000000000000" pitchFamily="2" charset="-78"/>
                <a:cs typeface="Aldhabi" panose="01000000000000000000" pitchFamily="2" charset="-78"/>
              </a:rPr>
              <a:t>IBM India (P) Ltd vs. ITO 154 ITD 497.</a:t>
            </a:r>
          </a:p>
          <a:p>
            <a:pPr lvl="1" algn="just"/>
            <a:r>
              <a:rPr lang="en-US" sz="3600" i="1" dirty="0">
                <a:latin typeface="Aldhabi" panose="01000000000000000000" pitchFamily="2" charset="-78"/>
                <a:cs typeface="Aldhabi" panose="01000000000000000000" pitchFamily="2" charset="-78"/>
              </a:rPr>
              <a:t>It is clear from the statutory provisions of TDS that the liability to tax at source exists when the amount in question is credited to a 'suspense account' or any other account by whatever name called, which will also include a 'provision' created in the books of account. Therefore, it is not possible for the assessee to argue that there was no accrual of expenditure in accordance with the mercantile system of account and therefore the TDS obligations do not get triggered.</a:t>
            </a:r>
            <a:endParaRPr lang="en-IN" sz="3600" i="1" dirty="0">
              <a:latin typeface="Aldhabi" panose="01000000000000000000" pitchFamily="2" charset="-78"/>
              <a:cs typeface="Aldhabi" panose="01000000000000000000" pitchFamily="2" charset="-78"/>
            </a:endParaRPr>
          </a:p>
          <a:p>
            <a:pPr marL="342900" lvl="1" indent="-342900" algn="just">
              <a:spcAft>
                <a:spcPts val="600"/>
              </a:spcAft>
              <a:buFont typeface="Wingdings" panose="05000000000000000000" pitchFamily="2" charset="2"/>
              <a:buChar char="Ø"/>
            </a:pPr>
            <a:r>
              <a:rPr lang="en-US" sz="3600" b="1" dirty="0">
                <a:latin typeface="Aldhabi" panose="01000000000000000000" pitchFamily="2" charset="-78"/>
                <a:cs typeface="Aldhabi" panose="01000000000000000000" pitchFamily="2" charset="-78"/>
              </a:rPr>
              <a:t>Tata Sky Limited vs ACIT (ITA No 3214 and 3215/Mum/2014)</a:t>
            </a:r>
            <a:endParaRPr lang="en-IN" sz="3600" b="1" dirty="0">
              <a:latin typeface="Aldhabi" panose="01000000000000000000" pitchFamily="2" charset="-78"/>
              <a:cs typeface="Aldhabi" panose="01000000000000000000" pitchFamily="2" charset="-78"/>
            </a:endParaRPr>
          </a:p>
          <a:p>
            <a:pPr marL="342900" indent="-342900" algn="just">
              <a:spcAft>
                <a:spcPts val="600"/>
              </a:spcAft>
              <a:buFont typeface="Wingdings" panose="05000000000000000000" pitchFamily="2" charset="2"/>
              <a:buChar char="Ø"/>
            </a:pPr>
            <a:r>
              <a:rPr lang="en-IN" sz="3600" b="1" dirty="0">
                <a:latin typeface="Aldhabi" panose="01000000000000000000" pitchFamily="2" charset="-78"/>
                <a:cs typeface="Aldhabi" panose="01000000000000000000" pitchFamily="2" charset="-78"/>
              </a:rPr>
              <a:t>Bosch Ltd vs. ITO TS-116-ITAT-2016.</a:t>
            </a:r>
          </a:p>
          <a:p>
            <a:pPr marL="342900" indent="-342900" algn="just">
              <a:spcAft>
                <a:spcPts val="600"/>
              </a:spcAft>
              <a:buFont typeface="Wingdings" panose="05000000000000000000" pitchFamily="2" charset="2"/>
              <a:buChar char="Ø"/>
            </a:pPr>
            <a:r>
              <a:rPr lang="en-IN" sz="3600" b="1" dirty="0">
                <a:latin typeface="Aldhabi" panose="01000000000000000000" pitchFamily="2" charset="-78"/>
                <a:cs typeface="Aldhabi" panose="01000000000000000000" pitchFamily="2" charset="-78"/>
              </a:rPr>
              <a:t>Interglobe Aviation Ltd vs. ACIT (ITA No.5347/Del/2012)</a:t>
            </a:r>
            <a:endParaRPr lang="en-US" sz="36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856527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2755</TotalTime>
  <Words>4114</Words>
  <Application>Microsoft Office PowerPoint</Application>
  <PresentationFormat>Custom</PresentationFormat>
  <Paragraphs>455</Paragraphs>
  <Slides>37</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Wingdings</vt:lpstr>
      <vt:lpstr>Goudy Old Style</vt:lpstr>
      <vt:lpstr>Heebo</vt:lpstr>
      <vt:lpstr>ADLaM Display</vt:lpstr>
      <vt:lpstr>Baskerville Old Face</vt:lpstr>
      <vt:lpstr>Crimson Pro Semi Bold</vt:lpstr>
      <vt:lpstr>Arial</vt:lpstr>
      <vt:lpstr>Book Antiqua</vt:lpstr>
      <vt:lpstr>Crimson Pro</vt:lpstr>
      <vt:lpstr>Colonna MT</vt:lpstr>
      <vt:lpstr>Aldhabi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Jigar Mehta</dc:creator>
  <cp:lastModifiedBy>Jigar Mehta</cp:lastModifiedBy>
  <cp:revision>863</cp:revision>
  <cp:lastPrinted>2026-02-12T11:38:10Z</cp:lastPrinted>
  <dcterms:created xsi:type="dcterms:W3CDTF">2026-02-10T07:20:30Z</dcterms:created>
  <dcterms:modified xsi:type="dcterms:W3CDTF">2026-03-29T03:32:04Z</dcterms:modified>
</cp:coreProperties>
</file>